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xml" ContentType="application/vnd.openxmlformats-officedocument.presentationml.notesSlide+xml"/>
  <Override PartName="/ppt/charts/chart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Override PartName="/ppt/charts/colors4.xml" ContentType="application/vnd.ms-office.chartcolorstyle+xml"/>
  <Override PartName="/ppt/charts/style4.xml" ContentType="application/vnd.ms-office.chartstyle+xml"/>
  <Override PartName="/ppt/charts/colors5.xml" ContentType="application/vnd.ms-office.chartcolorstyle+xml"/>
  <Override PartName="/ppt/charts/style5.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744" r:id="rId1"/>
  </p:sldMasterIdLst>
  <p:notesMasterIdLst>
    <p:notesMasterId r:id="rId24"/>
  </p:notesMasterIdLst>
  <p:sldIdLst>
    <p:sldId id="302" r:id="rId2"/>
    <p:sldId id="287" r:id="rId3"/>
    <p:sldId id="337" r:id="rId4"/>
    <p:sldId id="406" r:id="rId5"/>
    <p:sldId id="415" r:id="rId6"/>
    <p:sldId id="408" r:id="rId7"/>
    <p:sldId id="409" r:id="rId8"/>
    <p:sldId id="368" r:id="rId9"/>
    <p:sldId id="396" r:id="rId10"/>
    <p:sldId id="397" r:id="rId11"/>
    <p:sldId id="398" r:id="rId12"/>
    <p:sldId id="399" r:id="rId13"/>
    <p:sldId id="400" r:id="rId14"/>
    <p:sldId id="401" r:id="rId15"/>
    <p:sldId id="405" r:id="rId16"/>
    <p:sldId id="417" r:id="rId17"/>
    <p:sldId id="416" r:id="rId18"/>
    <p:sldId id="410" r:id="rId19"/>
    <p:sldId id="411" r:id="rId20"/>
    <p:sldId id="412" r:id="rId21"/>
    <p:sldId id="413" r:id="rId22"/>
    <p:sldId id="358" r:id="rId2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Style clair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71" autoAdjust="0"/>
    <p:restoredTop sz="94660" autoAdjust="0"/>
  </p:normalViewPr>
  <p:slideViewPr>
    <p:cSldViewPr snapToGrid="0">
      <p:cViewPr>
        <p:scale>
          <a:sx n="50" d="100"/>
          <a:sy n="50" d="100"/>
        </p:scale>
        <p:origin x="-312" y="-48"/>
      </p:cViewPr>
      <p:guideLst>
        <p:guide orient="horz" pos="2160"/>
        <p:guide pos="3840"/>
      </p:guideLst>
    </p:cSldViewPr>
  </p:slideViewPr>
  <p:outlineViewPr>
    <p:cViewPr>
      <p:scale>
        <a:sx n="33" d="100"/>
        <a:sy n="33" d="100"/>
      </p:scale>
      <p:origin x="48" y="1047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openxmlformats.org/officeDocument/2006/relationships/package" Target="../embeddings/Microsoft_Excel_Worksheet1.xlsx"/><Relationship Id="rId1" Type="http://schemas.openxmlformats.org/officeDocument/2006/relationships/themeOverride" Target="../theme/themeOverride1.xml"/><Relationship Id="rId4" Type="http://schemas.microsoft.com/office/2011/relationships/chartStyle" Target="style1.xml"/></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oleObject" Target="file:///C:\Users\user\Desktop\Pr&#233;sentation%20irr&#233;gularit&#233;s_4&#232;me%20rencontre%20bilan\Graph_Situation%20irr&#233;gularit&#233;s_2017.xlsx" TargetMode="External"/></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oleObject" Target="file:///C:\Users\user\Desktop\Pr&#233;sentation%20irr&#233;gularit&#233;s_4&#232;me%20rencontre%20bilan\Graph_Situation%20irr&#233;gularit&#233;s_2017.xlsx" TargetMode="External"/></Relationships>
</file>

<file path=ppt/charts/_rels/chart4.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oleObject" Target="file:///C:\Users\user\Desktop\Analyse%20des%20irr&#233;gularit&#233;s\Situation%20irr&#233;gularit&#233;s_2017.xlsx" TargetMode="External"/></Relationships>
</file>

<file path=ppt/charts/_rels/chart5.xml.rels><?xml version="1.0" encoding="UTF-8" standalone="yes"?>
<Relationships xmlns="http://schemas.openxmlformats.org/package/2006/relationships"><Relationship Id="rId3" Type="http://schemas.microsoft.com/office/2011/relationships/chartStyle" Target="style5.xml"/><Relationship Id="rId2" Type="http://schemas.microsoft.com/office/2011/relationships/chartColorStyle" Target="colors5.xml"/><Relationship Id="rId1" Type="http://schemas.openxmlformats.org/officeDocument/2006/relationships/oleObject" Target="file:///C:\Users\user\Desktop\IRREGULARITES_01%2003%202018\Graph_Situation%20irr&#233;gularit&#233;s_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Région!$B$3</c:f>
              <c:strCache>
                <c:ptCount val="1"/>
                <c:pt idx="0">
                  <c:v>Fréquence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Région!$A$4:$A$15</c:f>
              <c:strCache>
                <c:ptCount val="12"/>
                <c:pt idx="0">
                  <c:v>Cascades</c:v>
                </c:pt>
                <c:pt idx="1">
                  <c:v>Centre Nord</c:v>
                </c:pt>
                <c:pt idx="2">
                  <c:v>Centre Est</c:v>
                </c:pt>
                <c:pt idx="3">
                  <c:v>Sud Ouest</c:v>
                </c:pt>
                <c:pt idx="4">
                  <c:v>Nord</c:v>
                </c:pt>
                <c:pt idx="5">
                  <c:v>Hauts Bassins</c:v>
                </c:pt>
                <c:pt idx="6">
                  <c:v>Sahel</c:v>
                </c:pt>
                <c:pt idx="7">
                  <c:v>Centre Ouest</c:v>
                </c:pt>
                <c:pt idx="8">
                  <c:v>Centre Sud</c:v>
                </c:pt>
                <c:pt idx="9">
                  <c:v>Boucle du Mouhoun</c:v>
                </c:pt>
                <c:pt idx="10">
                  <c:v>Centre</c:v>
                </c:pt>
                <c:pt idx="11">
                  <c:v>Plateau Central</c:v>
                </c:pt>
              </c:strCache>
            </c:strRef>
          </c:cat>
          <c:val>
            <c:numRef>
              <c:f>Région!$B$4:$B$15</c:f>
              <c:numCache>
                <c:formatCode>General</c:formatCode>
                <c:ptCount val="12"/>
                <c:pt idx="0">
                  <c:v>1</c:v>
                </c:pt>
                <c:pt idx="1">
                  <c:v>3</c:v>
                </c:pt>
                <c:pt idx="2">
                  <c:v>5</c:v>
                </c:pt>
                <c:pt idx="3">
                  <c:v>6</c:v>
                </c:pt>
                <c:pt idx="4">
                  <c:v>19</c:v>
                </c:pt>
                <c:pt idx="5">
                  <c:v>23</c:v>
                </c:pt>
                <c:pt idx="6">
                  <c:v>27</c:v>
                </c:pt>
                <c:pt idx="7">
                  <c:v>29</c:v>
                </c:pt>
                <c:pt idx="8">
                  <c:v>30</c:v>
                </c:pt>
                <c:pt idx="9">
                  <c:v>47</c:v>
                </c:pt>
                <c:pt idx="10">
                  <c:v>52</c:v>
                </c:pt>
                <c:pt idx="11">
                  <c:v>62</c:v>
                </c:pt>
              </c:numCache>
            </c:numRef>
          </c:val>
        </c:ser>
        <c:dLbls>
          <c:dLblPos val="outEnd"/>
          <c:showLegendKey val="0"/>
          <c:showVal val="1"/>
          <c:showCatName val="0"/>
          <c:showSerName val="0"/>
          <c:showPercent val="0"/>
          <c:showBubbleSize val="0"/>
        </c:dLbls>
        <c:gapWidth val="219"/>
        <c:overlap val="-27"/>
        <c:axId val="50545152"/>
        <c:axId val="32694848"/>
      </c:barChart>
      <c:catAx>
        <c:axId val="50545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10" b="1" i="0" u="none" strike="noStrike" kern="1200" baseline="0">
                <a:solidFill>
                  <a:schemeClr val="tx1">
                    <a:lumMod val="65000"/>
                    <a:lumOff val="35000"/>
                  </a:schemeClr>
                </a:solidFill>
                <a:latin typeface="+mn-lt"/>
                <a:ea typeface="+mn-ea"/>
                <a:cs typeface="+mn-cs"/>
              </a:defRPr>
            </a:pPr>
            <a:endParaRPr lang="fr-FR"/>
          </a:p>
        </c:txPr>
        <c:crossAx val="32694848"/>
        <c:crosses val="autoZero"/>
        <c:auto val="1"/>
        <c:lblAlgn val="ctr"/>
        <c:lblOffset val="100"/>
        <c:noMultiLvlLbl val="0"/>
      </c:catAx>
      <c:valAx>
        <c:axId val="32694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fr-FR"/>
          </a:p>
        </c:txPr>
        <c:crossAx val="505451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Qualif_agent!$B$21</c:f>
              <c:strCache>
                <c:ptCount val="1"/>
                <c:pt idx="0">
                  <c:v>Pourcentage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Qualif_agent!$A$22:$A$29</c:f>
              <c:strCache>
                <c:ptCount val="8"/>
                <c:pt idx="0">
                  <c:v>Attaché santé</c:v>
                </c:pt>
                <c:pt idx="1">
                  <c:v>IB</c:v>
                </c:pt>
                <c:pt idx="2">
                  <c:v>Accoucheuse_Aux</c:v>
                </c:pt>
                <c:pt idx="3">
                  <c:v>Sage Femme</c:v>
                </c:pt>
                <c:pt idx="4">
                  <c:v>AIS</c:v>
                </c:pt>
                <c:pt idx="5">
                  <c:v>IDE</c:v>
                </c:pt>
                <c:pt idx="6">
                  <c:v>Gérant DMEG</c:v>
                </c:pt>
                <c:pt idx="7">
                  <c:v>Non précisé</c:v>
                </c:pt>
              </c:strCache>
            </c:strRef>
          </c:cat>
          <c:val>
            <c:numRef>
              <c:f>Qualif_agent!$B$22:$B$29</c:f>
              <c:numCache>
                <c:formatCode>General</c:formatCode>
                <c:ptCount val="8"/>
                <c:pt idx="0">
                  <c:v>0.69</c:v>
                </c:pt>
                <c:pt idx="1">
                  <c:v>1.03</c:v>
                </c:pt>
                <c:pt idx="2">
                  <c:v>2.76</c:v>
                </c:pt>
                <c:pt idx="3">
                  <c:v>3.79</c:v>
                </c:pt>
                <c:pt idx="4">
                  <c:v>5.17</c:v>
                </c:pt>
                <c:pt idx="5">
                  <c:v>6.55</c:v>
                </c:pt>
                <c:pt idx="6">
                  <c:v>34.479999999999997</c:v>
                </c:pt>
                <c:pt idx="7">
                  <c:v>45.52</c:v>
                </c:pt>
              </c:numCache>
            </c:numRef>
          </c:val>
        </c:ser>
        <c:dLbls>
          <c:dLblPos val="outEnd"/>
          <c:showLegendKey val="0"/>
          <c:showVal val="1"/>
          <c:showCatName val="0"/>
          <c:showSerName val="0"/>
          <c:showPercent val="0"/>
          <c:showBubbleSize val="0"/>
        </c:dLbls>
        <c:gapWidth val="219"/>
        <c:overlap val="-27"/>
        <c:axId val="35123712"/>
        <c:axId val="32696576"/>
      </c:barChart>
      <c:catAx>
        <c:axId val="35123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fr-FR"/>
          </a:p>
        </c:txPr>
        <c:crossAx val="32696576"/>
        <c:crosses val="autoZero"/>
        <c:auto val="1"/>
        <c:lblAlgn val="ctr"/>
        <c:lblOffset val="100"/>
        <c:noMultiLvlLbl val="0"/>
      </c:catAx>
      <c:valAx>
        <c:axId val="32696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fr-FR"/>
          </a:p>
        </c:txPr>
        <c:crossAx val="351237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'Type enquête'!$B$17</c:f>
              <c:strCache>
                <c:ptCount val="1"/>
                <c:pt idx="0">
                  <c:v>Pourcentage</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40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'Type enquête'!$A$18:$A$20</c:f>
              <c:strCache>
                <c:ptCount val="3"/>
                <c:pt idx="0">
                  <c:v>Revue documentaire</c:v>
                </c:pt>
                <c:pt idx="1">
                  <c:v>Enquête FS</c:v>
                </c:pt>
                <c:pt idx="2">
                  <c:v>Enquête ménage</c:v>
                </c:pt>
              </c:strCache>
            </c:strRef>
          </c:cat>
          <c:val>
            <c:numRef>
              <c:f>'Type enquête'!$B$18:$B$20</c:f>
              <c:numCache>
                <c:formatCode>General</c:formatCode>
                <c:ptCount val="3"/>
                <c:pt idx="0">
                  <c:v>3.87</c:v>
                </c:pt>
                <c:pt idx="1">
                  <c:v>26.76</c:v>
                </c:pt>
                <c:pt idx="2">
                  <c:v>69.37</c:v>
                </c:pt>
              </c:numCache>
            </c:numRef>
          </c:val>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30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Type_irrég!$B$19</c:f>
              <c:strCache>
                <c:ptCount val="1"/>
                <c:pt idx="0">
                  <c:v>Pourcentage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Type_irrég!$A$20:$A$29</c:f>
              <c:strCache>
                <c:ptCount val="10"/>
                <c:pt idx="0">
                  <c:v>Discordance_quantité</c:v>
                </c:pt>
                <c:pt idx="1">
                  <c:v>Discordance_coûts</c:v>
                </c:pt>
                <c:pt idx="2">
                  <c:v>Vente produits illicites</c:v>
                </c:pt>
                <c:pt idx="3">
                  <c:v>Discordance coûts_quantité</c:v>
                </c:pt>
                <c:pt idx="4">
                  <c:v>Enregistrement_patients fictifs</c:v>
                </c:pt>
                <c:pt idx="5">
                  <c:v>Autre</c:v>
                </c:pt>
                <c:pt idx="6">
                  <c:v>Vente parallèle produits</c:v>
                </c:pt>
                <c:pt idx="7">
                  <c:v>Sufacturation_coûts</c:v>
                </c:pt>
                <c:pt idx="8">
                  <c:v>Rackets</c:v>
                </c:pt>
                <c:pt idx="9">
                  <c:v>payement à tort</c:v>
                </c:pt>
              </c:strCache>
            </c:strRef>
          </c:cat>
          <c:val>
            <c:numRef>
              <c:f>Type_irrég!$B$20:$B$29</c:f>
              <c:numCache>
                <c:formatCode>General</c:formatCode>
                <c:ptCount val="10"/>
                <c:pt idx="0">
                  <c:v>0.33</c:v>
                </c:pt>
                <c:pt idx="1">
                  <c:v>0.33</c:v>
                </c:pt>
                <c:pt idx="2">
                  <c:v>1.64</c:v>
                </c:pt>
                <c:pt idx="3">
                  <c:v>1.97</c:v>
                </c:pt>
                <c:pt idx="4">
                  <c:v>1.97</c:v>
                </c:pt>
                <c:pt idx="5">
                  <c:v>3.29</c:v>
                </c:pt>
                <c:pt idx="6">
                  <c:v>6.25</c:v>
                </c:pt>
                <c:pt idx="7">
                  <c:v>8.8800000000000008</c:v>
                </c:pt>
                <c:pt idx="8">
                  <c:v>22.37</c:v>
                </c:pt>
                <c:pt idx="9">
                  <c:v>47.04</c:v>
                </c:pt>
              </c:numCache>
            </c:numRef>
          </c:val>
        </c:ser>
        <c:dLbls>
          <c:dLblPos val="outEnd"/>
          <c:showLegendKey val="0"/>
          <c:showVal val="1"/>
          <c:showCatName val="0"/>
          <c:showSerName val="0"/>
          <c:showPercent val="0"/>
          <c:showBubbleSize val="0"/>
        </c:dLbls>
        <c:gapWidth val="219"/>
        <c:overlap val="-27"/>
        <c:axId val="52428800"/>
        <c:axId val="32700032"/>
      </c:barChart>
      <c:catAx>
        <c:axId val="52428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fr-FR"/>
          </a:p>
        </c:txPr>
        <c:crossAx val="32700032"/>
        <c:crosses val="autoZero"/>
        <c:auto val="1"/>
        <c:lblAlgn val="ctr"/>
        <c:lblOffset val="100"/>
        <c:noMultiLvlLbl val="0"/>
      </c:catAx>
      <c:valAx>
        <c:axId val="32700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fr-FR"/>
          </a:p>
        </c:txPr>
        <c:crossAx val="524288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Action_hiérarchie!$B$16</c:f>
              <c:strCache>
                <c:ptCount val="1"/>
                <c:pt idx="0">
                  <c:v>Pourcentage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Action_hiérarchie!$A$17:$A$21</c:f>
              <c:strCache>
                <c:ptCount val="5"/>
                <c:pt idx="0">
                  <c:v>Investigation</c:v>
                </c:pt>
                <c:pt idx="1">
                  <c:v>Mutation_Agent</c:v>
                </c:pt>
                <c:pt idx="2">
                  <c:v>Avertissement</c:v>
                </c:pt>
                <c:pt idx="3">
                  <c:v>Réunion_Recadrage</c:v>
                </c:pt>
                <c:pt idx="4">
                  <c:v>Lettre_explication</c:v>
                </c:pt>
              </c:strCache>
            </c:strRef>
          </c:cat>
          <c:val>
            <c:numRef>
              <c:f>Action_hiérarchie!$B$17:$B$21</c:f>
              <c:numCache>
                <c:formatCode>General</c:formatCode>
                <c:ptCount val="5"/>
                <c:pt idx="0">
                  <c:v>2.17</c:v>
                </c:pt>
                <c:pt idx="1">
                  <c:v>4.3499999999999996</c:v>
                </c:pt>
                <c:pt idx="2">
                  <c:v>21.74</c:v>
                </c:pt>
                <c:pt idx="3">
                  <c:v>28.26</c:v>
                </c:pt>
                <c:pt idx="4">
                  <c:v>43.48</c:v>
                </c:pt>
              </c:numCache>
            </c:numRef>
          </c:val>
        </c:ser>
        <c:dLbls>
          <c:dLblPos val="outEnd"/>
          <c:showLegendKey val="0"/>
          <c:showVal val="1"/>
          <c:showCatName val="0"/>
          <c:showSerName val="0"/>
          <c:showPercent val="0"/>
          <c:showBubbleSize val="0"/>
        </c:dLbls>
        <c:gapWidth val="219"/>
        <c:overlap val="-27"/>
        <c:axId val="52442624"/>
        <c:axId val="77972032"/>
      </c:barChart>
      <c:catAx>
        <c:axId val="52442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fr-FR"/>
          </a:p>
        </c:txPr>
        <c:crossAx val="77972032"/>
        <c:crosses val="autoZero"/>
        <c:auto val="1"/>
        <c:lblAlgn val="ctr"/>
        <c:lblOffset val="100"/>
        <c:noMultiLvlLbl val="0"/>
      </c:catAx>
      <c:valAx>
        <c:axId val="77972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fr-FR"/>
          </a:p>
        </c:txPr>
        <c:crossAx val="524426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A399C9-4363-4AF6-982F-7C77F4AA8A64}" type="datetimeFigureOut">
              <a:rPr lang="fr-FR" smtClean="0"/>
              <a:t>05/03/2018</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C70B67-6929-4E13-9F07-536D29B8E3F9}" type="slidenum">
              <a:rPr lang="fr-FR" smtClean="0"/>
              <a:t>‹N°›</a:t>
            </a:fld>
            <a:endParaRPr lang="fr-FR"/>
          </a:p>
        </p:txBody>
      </p:sp>
    </p:spTree>
    <p:extLst>
      <p:ext uri="{BB962C8B-B14F-4D97-AF65-F5344CB8AC3E}">
        <p14:creationId xmlns:p14="http://schemas.microsoft.com/office/powerpoint/2010/main" val="9988852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Régions</a:t>
            </a:r>
            <a:r>
              <a:rPr lang="fr-FR" baseline="0" dirty="0" smtClean="0"/>
              <a:t> silencieuses : Centre Sud; Plateau Central, Est</a:t>
            </a:r>
            <a:r>
              <a:rPr lang="fr-FR" baseline="0" smtClean="0"/>
              <a:t>, Centre Est</a:t>
            </a:r>
            <a:endParaRPr lang="fr-FR" dirty="0"/>
          </a:p>
        </p:txBody>
      </p:sp>
      <p:sp>
        <p:nvSpPr>
          <p:cNvPr id="4" name="Espace réservé du numéro de diapositive 3"/>
          <p:cNvSpPr>
            <a:spLocks noGrp="1"/>
          </p:cNvSpPr>
          <p:nvPr>
            <p:ph type="sldNum" sz="quarter" idx="10"/>
          </p:nvPr>
        </p:nvSpPr>
        <p:spPr/>
        <p:txBody>
          <a:bodyPr/>
          <a:lstStyle/>
          <a:p>
            <a:fld id="{7DC70B67-6929-4E13-9F07-536D29B8E3F9}" type="slidenum">
              <a:rPr lang="fr-FR" smtClean="0"/>
              <a:t>15</a:t>
            </a:fld>
            <a:endParaRPr lang="fr-FR"/>
          </a:p>
        </p:txBody>
      </p:sp>
    </p:spTree>
    <p:extLst>
      <p:ext uri="{BB962C8B-B14F-4D97-AF65-F5344CB8AC3E}">
        <p14:creationId xmlns:p14="http://schemas.microsoft.com/office/powerpoint/2010/main" val="27855574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32"/>
            <a:ext cx="103632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9506A8EC-1852-415D-BDDA-A7813FA78A08}" type="datetimeFigureOut">
              <a:rPr lang="fr-FR" smtClean="0"/>
              <a:t>05/03/2018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C5C33B5-2472-45E4-AD0F-646AF421F8E1}" type="slidenum">
              <a:rPr lang="fr-FR" smtClean="0"/>
              <a:t>‹N°›</a:t>
            </a:fld>
            <a:endParaRPr lang="fr-FR"/>
          </a:p>
        </p:txBody>
      </p:sp>
    </p:spTree>
    <p:extLst>
      <p:ext uri="{BB962C8B-B14F-4D97-AF65-F5344CB8AC3E}">
        <p14:creationId xmlns:p14="http://schemas.microsoft.com/office/powerpoint/2010/main" val="2874710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506A8EC-1852-415D-BDDA-A7813FA78A08}" type="datetimeFigureOut">
              <a:rPr lang="fr-FR" smtClean="0"/>
              <a:t>05/03/2018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C5C33B5-2472-45E4-AD0F-646AF421F8E1}" type="slidenum">
              <a:rPr lang="fr-FR" smtClean="0"/>
              <a:t>‹N°›</a:t>
            </a:fld>
            <a:endParaRPr lang="fr-FR"/>
          </a:p>
        </p:txBody>
      </p:sp>
    </p:spTree>
    <p:extLst>
      <p:ext uri="{BB962C8B-B14F-4D97-AF65-F5344CB8AC3E}">
        <p14:creationId xmlns:p14="http://schemas.microsoft.com/office/powerpoint/2010/main" val="14263100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7"/>
            <a:ext cx="103632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9506A8EC-1852-415D-BDDA-A7813FA78A08}" type="datetimeFigureOut">
              <a:rPr lang="fr-FR" smtClean="0"/>
              <a:t>05/03/2018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C5C33B5-2472-45E4-AD0F-646AF421F8E1}" type="slidenum">
              <a:rPr lang="fr-FR" smtClean="0"/>
              <a:t>‹N°›</a:t>
            </a:fld>
            <a:endParaRPr lang="fr-FR"/>
          </a:p>
        </p:txBody>
      </p:sp>
    </p:spTree>
    <p:extLst>
      <p:ext uri="{BB962C8B-B14F-4D97-AF65-F5344CB8AC3E}">
        <p14:creationId xmlns:p14="http://schemas.microsoft.com/office/powerpoint/2010/main" val="411990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12800" y="1600204"/>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8229600" y="1600204"/>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9506A8EC-1852-415D-BDDA-A7813FA78A08}" type="datetimeFigureOut">
              <a:rPr lang="fr-FR" smtClean="0"/>
              <a:t>05/03/2018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C5C33B5-2472-45E4-AD0F-646AF421F8E1}" type="slidenum">
              <a:rPr lang="fr-FR" smtClean="0"/>
              <a:t>‹N°›</a:t>
            </a:fld>
            <a:endParaRPr lang="fr-FR"/>
          </a:p>
        </p:txBody>
      </p:sp>
    </p:spTree>
    <p:extLst>
      <p:ext uri="{BB962C8B-B14F-4D97-AF65-F5344CB8AC3E}">
        <p14:creationId xmlns:p14="http://schemas.microsoft.com/office/powerpoint/2010/main" val="3969413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8"/>
            <a:ext cx="10972800" cy="1143000"/>
          </a:xfrm>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93372"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9337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9506A8EC-1852-415D-BDDA-A7813FA78A08}" type="datetimeFigureOut">
              <a:rPr lang="fr-FR" smtClean="0"/>
              <a:t>05/03/2018</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9C5C33B5-2472-45E4-AD0F-646AF421F8E1}" type="slidenum">
              <a:rPr lang="fr-FR" smtClean="0"/>
              <a:t>‹N°›</a:t>
            </a:fld>
            <a:endParaRPr lang="fr-FR"/>
          </a:p>
        </p:txBody>
      </p:sp>
    </p:spTree>
    <p:extLst>
      <p:ext uri="{BB962C8B-B14F-4D97-AF65-F5344CB8AC3E}">
        <p14:creationId xmlns:p14="http://schemas.microsoft.com/office/powerpoint/2010/main" val="311955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9506A8EC-1852-415D-BDDA-A7813FA78A08}" type="datetimeFigureOut">
              <a:rPr lang="fr-FR" smtClean="0"/>
              <a:t>05/03/2018</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9C5C33B5-2472-45E4-AD0F-646AF421F8E1}" type="slidenum">
              <a:rPr lang="fr-FR" smtClean="0"/>
              <a:t>‹N°›</a:t>
            </a:fld>
            <a:endParaRPr lang="fr-FR"/>
          </a:p>
        </p:txBody>
      </p:sp>
    </p:spTree>
    <p:extLst>
      <p:ext uri="{BB962C8B-B14F-4D97-AF65-F5344CB8AC3E}">
        <p14:creationId xmlns:p14="http://schemas.microsoft.com/office/powerpoint/2010/main" val="2542238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506A8EC-1852-415D-BDDA-A7813FA78A08}" type="datetimeFigureOut">
              <a:rPr lang="fr-FR" smtClean="0"/>
              <a:t>05/03/2018</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9C5C33B5-2472-45E4-AD0F-646AF421F8E1}" type="slidenum">
              <a:rPr lang="fr-FR" smtClean="0"/>
              <a:t>‹N°›</a:t>
            </a:fld>
            <a:endParaRPr lang="fr-FR"/>
          </a:p>
        </p:txBody>
      </p:sp>
    </p:spTree>
    <p:extLst>
      <p:ext uri="{BB962C8B-B14F-4D97-AF65-F5344CB8AC3E}">
        <p14:creationId xmlns:p14="http://schemas.microsoft.com/office/powerpoint/2010/main" val="4202163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3" y="273050"/>
            <a:ext cx="4011084"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609603"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9506A8EC-1852-415D-BDDA-A7813FA78A08}" type="datetimeFigureOut">
              <a:rPr lang="fr-FR" smtClean="0"/>
              <a:t>05/03/2018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C5C33B5-2472-45E4-AD0F-646AF421F8E1}" type="slidenum">
              <a:rPr lang="fr-FR" smtClean="0"/>
              <a:t>‹N°›</a:t>
            </a:fld>
            <a:endParaRPr lang="fr-FR"/>
          </a:p>
        </p:txBody>
      </p:sp>
    </p:spTree>
    <p:extLst>
      <p:ext uri="{BB962C8B-B14F-4D97-AF65-F5344CB8AC3E}">
        <p14:creationId xmlns:p14="http://schemas.microsoft.com/office/powerpoint/2010/main" val="2451937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9506A8EC-1852-415D-BDDA-A7813FA78A08}" type="datetimeFigureOut">
              <a:rPr lang="fr-FR" smtClean="0"/>
              <a:t>05/03/2018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C5C33B5-2472-45E4-AD0F-646AF421F8E1}" type="slidenum">
              <a:rPr lang="fr-FR" smtClean="0"/>
              <a:t>‹N°›</a:t>
            </a:fld>
            <a:endParaRPr lang="fr-FR"/>
          </a:p>
        </p:txBody>
      </p:sp>
    </p:spTree>
    <p:extLst>
      <p:ext uri="{BB962C8B-B14F-4D97-AF65-F5344CB8AC3E}">
        <p14:creationId xmlns:p14="http://schemas.microsoft.com/office/powerpoint/2010/main" val="2264408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506A8EC-1852-415D-BDDA-A7813FA78A08}" type="datetimeFigureOut">
              <a:rPr lang="fr-FR" smtClean="0"/>
              <a:t>05/03/2018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C5C33B5-2472-45E4-AD0F-646AF421F8E1}" type="slidenum">
              <a:rPr lang="fr-FR" smtClean="0"/>
              <a:t>‹N°›</a:t>
            </a:fld>
            <a:endParaRPr lang="fr-FR"/>
          </a:p>
        </p:txBody>
      </p:sp>
    </p:spTree>
    <p:extLst>
      <p:ext uri="{BB962C8B-B14F-4D97-AF65-F5344CB8AC3E}">
        <p14:creationId xmlns:p14="http://schemas.microsoft.com/office/powerpoint/2010/main" val="2300830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11785600" y="274639"/>
            <a:ext cx="36576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12800" y="274639"/>
            <a:ext cx="107696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506A8EC-1852-415D-BDDA-A7813FA78A08}" type="datetimeFigureOut">
              <a:rPr lang="fr-FR" smtClean="0"/>
              <a:t>05/03/2018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C5C33B5-2472-45E4-AD0F-646AF421F8E1}" type="slidenum">
              <a:rPr lang="fr-FR" smtClean="0"/>
              <a:t>‹N°›</a:t>
            </a:fld>
            <a:endParaRPr lang="fr-FR"/>
          </a:p>
        </p:txBody>
      </p:sp>
    </p:spTree>
    <p:extLst>
      <p:ext uri="{BB962C8B-B14F-4D97-AF65-F5344CB8AC3E}">
        <p14:creationId xmlns:p14="http://schemas.microsoft.com/office/powerpoint/2010/main" val="2321601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609600" y="1600204"/>
            <a:ext cx="109728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609600" y="635635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06A8EC-1852-415D-BDDA-A7813FA78A08}" type="datetimeFigureOut">
              <a:rPr lang="fr-FR" smtClean="0"/>
              <a:t>05/03/2018</a:t>
            </a:fld>
            <a:endParaRPr lang="fr-FR"/>
          </a:p>
        </p:txBody>
      </p:sp>
      <p:sp>
        <p:nvSpPr>
          <p:cNvPr id="5" name="Espace réservé du pied de page 4"/>
          <p:cNvSpPr>
            <a:spLocks noGrp="1"/>
          </p:cNvSpPr>
          <p:nvPr>
            <p:ph type="ftr" sz="quarter" idx="3"/>
          </p:nvPr>
        </p:nvSpPr>
        <p:spPr>
          <a:xfrm>
            <a:off x="4165600" y="635635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737600" y="635635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5C33B5-2472-45E4-AD0F-646AF421F8E1}" type="slidenum">
              <a:rPr lang="fr-FR" smtClean="0"/>
              <a:t>‹N°›</a:t>
            </a:fld>
            <a:endParaRPr lang="fr-FR"/>
          </a:p>
        </p:txBody>
      </p:sp>
    </p:spTree>
    <p:extLst>
      <p:ext uri="{BB962C8B-B14F-4D97-AF65-F5344CB8AC3E}">
        <p14:creationId xmlns:p14="http://schemas.microsoft.com/office/powerpoint/2010/main" val="1850637745"/>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875763" y="264405"/>
            <a:ext cx="10363200" cy="5530467"/>
          </a:xfrm>
        </p:spPr>
        <p:txBody>
          <a:bodyPr>
            <a:normAutofit fontScale="90000"/>
          </a:bodyPr>
          <a:lstStyle/>
          <a:p>
            <a:r>
              <a:rPr lang="fr-FR" sz="2200" b="1" dirty="0" smtClean="0"/>
              <a:t>QUATRIEME RENCONTRE BILAN DE MISE EN ŒUVRE DES MESURES DE GRATUITE DES SOINS AU PROFIT DES FEMMES ET DES ENFANTS DE MOINS DE 5 ANS</a:t>
            </a:r>
            <a:br>
              <a:rPr lang="fr-FR" sz="2200" b="1" dirty="0" smtClean="0"/>
            </a:br>
            <a:r>
              <a:rPr lang="fr-FR" sz="2200" b="1" i="1" dirty="0" smtClean="0"/>
              <a:t>Ouagadougou, 1</a:t>
            </a:r>
            <a:r>
              <a:rPr lang="fr-FR" sz="2200" b="1" i="1" baseline="30000" dirty="0" smtClean="0"/>
              <a:t>er</a:t>
            </a:r>
            <a:r>
              <a:rPr lang="fr-FR" sz="2200" b="1" i="1" dirty="0" smtClean="0"/>
              <a:t> et </a:t>
            </a:r>
            <a:r>
              <a:rPr lang="fr-FR" sz="2200" b="1" i="1" dirty="0"/>
              <a:t> </a:t>
            </a:r>
            <a:r>
              <a:rPr lang="fr-FR" sz="2200" b="1" i="1" dirty="0" smtClean="0"/>
              <a:t>2 mars 2018</a:t>
            </a:r>
            <a:r>
              <a:rPr lang="fr-FR" sz="2200" b="1" dirty="0" smtClean="0"/>
              <a:t/>
            </a:r>
            <a:br>
              <a:rPr lang="fr-FR" sz="2200" b="1" dirty="0" smtClean="0"/>
            </a:br>
            <a:r>
              <a:rPr lang="fr-FR" sz="2200" b="1" dirty="0"/>
              <a:t/>
            </a:r>
            <a:br>
              <a:rPr lang="fr-FR" sz="2200" b="1" dirty="0"/>
            </a:br>
            <a:r>
              <a:rPr lang="fr-FR" sz="2200" b="1" dirty="0" smtClean="0"/>
              <a:t/>
            </a:r>
            <a:br>
              <a:rPr lang="fr-FR" sz="2200" b="1" dirty="0" smtClean="0"/>
            </a:br>
            <a:r>
              <a:rPr lang="fr-FR" sz="4700" b="1" dirty="0" smtClean="0"/>
              <a:t>RESULTATS D’ANALYSE DES DONNEES SUR LES CAS D’IRREGULARITES ENREGISTRES EN 2017</a:t>
            </a:r>
            <a:br>
              <a:rPr lang="fr-FR" sz="4700" b="1" dirty="0" smtClean="0"/>
            </a:br>
            <a:r>
              <a:rPr lang="fr-FR" sz="5300" b="1" dirty="0"/>
              <a:t/>
            </a:r>
            <a:br>
              <a:rPr lang="fr-FR" sz="5300" b="1" dirty="0"/>
            </a:br>
            <a:r>
              <a:rPr lang="fr-FR" sz="5300" b="1" dirty="0" smtClean="0"/>
              <a:t/>
            </a:r>
            <a:br>
              <a:rPr lang="fr-FR" sz="5300" b="1" dirty="0" smtClean="0"/>
            </a:br>
            <a:r>
              <a:rPr lang="fr-FR" sz="2700" b="1" u="sng" dirty="0" smtClean="0"/>
              <a:t>Dr TIENDREBEOGO Hubert Patrice</a:t>
            </a:r>
            <a:r>
              <a:rPr lang="fr-FR" sz="2200" b="1" u="sng" dirty="0" smtClean="0"/>
              <a:t/>
            </a:r>
            <a:br>
              <a:rPr lang="fr-FR" sz="2200" b="1" u="sng" dirty="0" smtClean="0"/>
            </a:br>
            <a:r>
              <a:rPr lang="fr-FR" sz="2000" b="1" i="1" dirty="0" err="1" smtClean="0"/>
              <a:t>Pharm</a:t>
            </a:r>
            <a:r>
              <a:rPr lang="fr-FR" sz="2000" b="1" i="1" dirty="0" smtClean="0"/>
              <a:t> D, </a:t>
            </a:r>
            <a:r>
              <a:rPr lang="fr-FR" sz="2000" b="1" i="1" dirty="0" err="1" smtClean="0"/>
              <a:t>MSc</a:t>
            </a:r>
            <a:r>
              <a:rPr lang="fr-FR" sz="2000" b="1" i="1" dirty="0" smtClean="0"/>
              <a:t> (Epidémiologie et Biostatistiques)</a:t>
            </a:r>
            <a:endParaRPr lang="fr-FR" sz="2200" b="1" i="1" u="sng" dirty="0"/>
          </a:p>
        </p:txBody>
      </p:sp>
    </p:spTree>
    <p:extLst>
      <p:ext uri="{BB962C8B-B14F-4D97-AF65-F5344CB8AC3E}">
        <p14:creationId xmlns:p14="http://schemas.microsoft.com/office/powerpoint/2010/main" val="3445477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884555"/>
          </a:xfrm>
        </p:spPr>
        <p:txBody>
          <a:bodyPr>
            <a:normAutofit/>
          </a:bodyPr>
          <a:lstStyle/>
          <a:p>
            <a:pPr marL="0" indent="0" algn="ctr"/>
            <a:r>
              <a:rPr lang="fr-FR" b="1" dirty="0"/>
              <a:t>Plan de présentation</a:t>
            </a:r>
          </a:p>
        </p:txBody>
      </p:sp>
      <p:sp>
        <p:nvSpPr>
          <p:cNvPr id="3" name="Espace réservé du contenu 2"/>
          <p:cNvSpPr>
            <a:spLocks noGrp="1"/>
          </p:cNvSpPr>
          <p:nvPr>
            <p:ph idx="1"/>
          </p:nvPr>
        </p:nvSpPr>
        <p:spPr>
          <a:xfrm>
            <a:off x="840785" y="1249681"/>
            <a:ext cx="10994899" cy="5048088"/>
          </a:xfrm>
        </p:spPr>
        <p:txBody>
          <a:bodyPr>
            <a:normAutofit lnSpcReduction="10000"/>
          </a:bodyPr>
          <a:lstStyle/>
          <a:p>
            <a:pPr marL="514350" indent="-514350">
              <a:lnSpc>
                <a:spcPct val="150000"/>
              </a:lnSpc>
              <a:buFont typeface="+mj-lt"/>
              <a:buAutoNum type="arabicPeriod"/>
            </a:pPr>
            <a:r>
              <a:rPr lang="fr-FR" sz="4000" dirty="0" smtClean="0"/>
              <a:t>Introduction</a:t>
            </a:r>
          </a:p>
          <a:p>
            <a:pPr marL="0" indent="0">
              <a:lnSpc>
                <a:spcPct val="150000"/>
              </a:lnSpc>
              <a:buNone/>
            </a:pPr>
            <a:endParaRPr lang="fr-FR" sz="4000" dirty="0"/>
          </a:p>
          <a:p>
            <a:pPr marL="0" indent="0">
              <a:lnSpc>
                <a:spcPct val="150000"/>
              </a:lnSpc>
              <a:buNone/>
            </a:pPr>
            <a:r>
              <a:rPr lang="fr-FR" sz="4000" dirty="0" smtClean="0"/>
              <a:t>2. </a:t>
            </a:r>
            <a:r>
              <a:rPr lang="fr-FR" sz="4000" dirty="0"/>
              <a:t>R</a:t>
            </a:r>
            <a:r>
              <a:rPr lang="fr-FR" sz="4000" dirty="0" smtClean="0"/>
              <a:t>ésultats</a:t>
            </a:r>
          </a:p>
          <a:p>
            <a:pPr marL="0" indent="0">
              <a:lnSpc>
                <a:spcPct val="150000"/>
              </a:lnSpc>
              <a:buNone/>
            </a:pPr>
            <a:endParaRPr lang="fr-FR" sz="4000" dirty="0"/>
          </a:p>
          <a:p>
            <a:pPr marL="0" indent="0">
              <a:lnSpc>
                <a:spcPct val="150000"/>
              </a:lnSpc>
              <a:buNone/>
            </a:pPr>
            <a:r>
              <a:rPr lang="fr-FR" sz="4000" dirty="0" smtClean="0"/>
              <a:t>3. Recommandations</a:t>
            </a:r>
            <a:endParaRPr lang="fr-FR" sz="4000" dirty="0"/>
          </a:p>
          <a:p>
            <a:pPr marL="0" indent="0">
              <a:buNone/>
            </a:pPr>
            <a:endParaRPr lang="fr-FR" dirty="0"/>
          </a:p>
          <a:p>
            <a:endParaRPr lang="fr-FR" dirty="0"/>
          </a:p>
        </p:txBody>
      </p:sp>
    </p:spTree>
    <p:extLst>
      <p:ext uri="{BB962C8B-B14F-4D97-AF65-F5344CB8AC3E}">
        <p14:creationId xmlns:p14="http://schemas.microsoft.com/office/powerpoint/2010/main" val="8519851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609600" y="1"/>
            <a:ext cx="11187448" cy="759854"/>
          </a:xfrm>
        </p:spPr>
        <p:txBody>
          <a:bodyPr>
            <a:normAutofit fontScale="90000"/>
          </a:bodyPr>
          <a:lstStyle/>
          <a:p>
            <a:r>
              <a:rPr lang="fr-FR" b="1" dirty="0" smtClean="0"/>
              <a:t>Introduction</a:t>
            </a:r>
            <a:endParaRPr lang="fr-FR" b="1" dirty="0"/>
          </a:p>
        </p:txBody>
      </p:sp>
      <p:sp>
        <p:nvSpPr>
          <p:cNvPr id="2" name="Espace réservé du contenu 1"/>
          <p:cNvSpPr>
            <a:spLocks noGrp="1"/>
          </p:cNvSpPr>
          <p:nvPr>
            <p:ph idx="1"/>
          </p:nvPr>
        </p:nvSpPr>
        <p:spPr>
          <a:xfrm>
            <a:off x="141668" y="759856"/>
            <a:ext cx="11887199" cy="6098144"/>
          </a:xfrm>
        </p:spPr>
        <p:txBody>
          <a:bodyPr>
            <a:normAutofit fontScale="77500" lnSpcReduction="20000"/>
          </a:bodyPr>
          <a:lstStyle/>
          <a:p>
            <a:pPr lvl="1" algn="just">
              <a:lnSpc>
                <a:spcPct val="200000"/>
              </a:lnSpc>
              <a:buFontTx/>
              <a:buChar char="-"/>
              <a:defRPr/>
            </a:pPr>
            <a:r>
              <a:rPr lang="fr-FR" sz="3200" dirty="0" smtClean="0">
                <a:solidFill>
                  <a:schemeClr val="tx1">
                    <a:lumMod val="75000"/>
                    <a:lumOff val="25000"/>
                  </a:schemeClr>
                </a:solidFill>
              </a:rPr>
              <a:t>Sorties de contrôle vérification effectuées par les ONG (TDH, ACF, HELP, SAVE)  : mis à nu d’un certain nombre d’irrégularités notifiées à la Direction en charge de la coordination de la MEO de la gratuité des soins au profit des femmes et des enfants de moins de 5 ans</a:t>
            </a:r>
          </a:p>
          <a:p>
            <a:pPr lvl="1" algn="just">
              <a:lnSpc>
                <a:spcPct val="200000"/>
              </a:lnSpc>
              <a:buFontTx/>
              <a:buChar char="-"/>
              <a:defRPr/>
            </a:pPr>
            <a:r>
              <a:rPr lang="fr-FR" sz="3200" dirty="0" smtClean="0">
                <a:solidFill>
                  <a:schemeClr val="tx1">
                    <a:lumMod val="75000"/>
                    <a:lumOff val="25000"/>
                  </a:schemeClr>
                </a:solidFill>
              </a:rPr>
              <a:t>Notifications : transmises aux DRS et MCD pour suite à donner et retour</a:t>
            </a:r>
          </a:p>
          <a:p>
            <a:pPr lvl="1" algn="just">
              <a:lnSpc>
                <a:spcPct val="200000"/>
              </a:lnSpc>
              <a:buFontTx/>
              <a:buChar char="-"/>
              <a:defRPr/>
            </a:pPr>
            <a:r>
              <a:rPr lang="fr-FR" sz="3200" dirty="0" smtClean="0">
                <a:solidFill>
                  <a:schemeClr val="tx1">
                    <a:lumMod val="75000"/>
                    <a:lumOff val="25000"/>
                  </a:schemeClr>
                </a:solidFill>
              </a:rPr>
              <a:t>Travail réalisé : Synthèse sur les irrégularités notifiées en 2017 par les ONG</a:t>
            </a:r>
          </a:p>
          <a:p>
            <a:pPr lvl="1" algn="just">
              <a:lnSpc>
                <a:spcPct val="200000"/>
              </a:lnSpc>
              <a:buFontTx/>
              <a:buChar char="-"/>
              <a:defRPr/>
            </a:pPr>
            <a:r>
              <a:rPr lang="fr-FR" sz="3200" dirty="0">
                <a:solidFill>
                  <a:schemeClr val="tx1">
                    <a:lumMod val="75000"/>
                    <a:lumOff val="25000"/>
                  </a:schemeClr>
                </a:solidFill>
              </a:rPr>
              <a:t>Irrégularité : toute pratique, attitude contraire aux directives de gestion de la gratuité des soins</a:t>
            </a:r>
          </a:p>
          <a:p>
            <a:pPr lvl="1" algn="just">
              <a:lnSpc>
                <a:spcPct val="200000"/>
              </a:lnSpc>
              <a:buFontTx/>
              <a:buChar char="-"/>
              <a:defRPr/>
            </a:pPr>
            <a:endParaRPr lang="fr-FR" sz="3200" dirty="0" smtClean="0">
              <a:solidFill>
                <a:schemeClr val="tx1">
                  <a:lumMod val="75000"/>
                  <a:lumOff val="25000"/>
                </a:schemeClr>
              </a:solidFill>
            </a:endParaRPr>
          </a:p>
          <a:p>
            <a:pPr marL="457200" lvl="1" indent="0" algn="just">
              <a:buNone/>
              <a:defRPr/>
            </a:pPr>
            <a:endParaRPr lang="fr-FR" sz="3200" dirty="0">
              <a:solidFill>
                <a:schemeClr val="tx1">
                  <a:lumMod val="75000"/>
                  <a:lumOff val="25000"/>
                </a:schemeClr>
              </a:solidFill>
            </a:endParaRPr>
          </a:p>
          <a:p>
            <a:pPr marL="301943" lvl="1" indent="0">
              <a:buNone/>
              <a:defRPr/>
            </a:pPr>
            <a:endParaRPr lang="fr-FR" sz="3200" dirty="0">
              <a:solidFill>
                <a:schemeClr val="tx1">
                  <a:lumMod val="75000"/>
                  <a:lumOff val="25000"/>
                </a:schemeClr>
              </a:solidFill>
            </a:endParaRPr>
          </a:p>
          <a:p>
            <a:endParaRPr lang="fr-FR" dirty="0"/>
          </a:p>
        </p:txBody>
      </p:sp>
    </p:spTree>
    <p:extLst>
      <p:ext uri="{BB962C8B-B14F-4D97-AF65-F5344CB8AC3E}">
        <p14:creationId xmlns:p14="http://schemas.microsoft.com/office/powerpoint/2010/main" val="16001718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609600" y="274638"/>
            <a:ext cx="11187448" cy="513153"/>
          </a:xfrm>
        </p:spPr>
        <p:txBody>
          <a:bodyPr>
            <a:normAutofit fontScale="90000"/>
          </a:bodyPr>
          <a:lstStyle/>
          <a:p>
            <a:r>
              <a:rPr lang="fr-FR" b="1" dirty="0" smtClean="0"/>
              <a:t>Introduction</a:t>
            </a:r>
            <a:endParaRPr lang="fr-FR" b="1" dirty="0"/>
          </a:p>
        </p:txBody>
      </p:sp>
      <p:sp>
        <p:nvSpPr>
          <p:cNvPr id="2" name="Espace réservé du contenu 1"/>
          <p:cNvSpPr>
            <a:spLocks noGrp="1"/>
          </p:cNvSpPr>
          <p:nvPr>
            <p:ph idx="1"/>
          </p:nvPr>
        </p:nvSpPr>
        <p:spPr>
          <a:xfrm>
            <a:off x="141668" y="787792"/>
            <a:ext cx="11887199" cy="6070208"/>
          </a:xfrm>
        </p:spPr>
        <p:txBody>
          <a:bodyPr>
            <a:normAutofit/>
          </a:bodyPr>
          <a:lstStyle/>
          <a:p>
            <a:pPr marL="457200" lvl="1" indent="0" algn="just">
              <a:lnSpc>
                <a:spcPct val="200000"/>
              </a:lnSpc>
              <a:buNone/>
              <a:defRPr/>
            </a:pPr>
            <a:r>
              <a:rPr lang="fr-FR" sz="3200" b="1" u="sng" dirty="0" smtClean="0">
                <a:solidFill>
                  <a:schemeClr val="tx1">
                    <a:lumMod val="75000"/>
                    <a:lumOff val="25000"/>
                  </a:schemeClr>
                </a:solidFill>
              </a:rPr>
              <a:t>Méthodologie</a:t>
            </a:r>
          </a:p>
          <a:p>
            <a:pPr lvl="1" algn="just">
              <a:lnSpc>
                <a:spcPct val="200000"/>
              </a:lnSpc>
              <a:buFontTx/>
              <a:buChar char="-"/>
              <a:defRPr/>
            </a:pPr>
            <a:r>
              <a:rPr lang="fr-FR" sz="3200" dirty="0" smtClean="0">
                <a:solidFill>
                  <a:schemeClr val="tx1">
                    <a:lumMod val="75000"/>
                    <a:lumOff val="25000"/>
                  </a:schemeClr>
                </a:solidFill>
              </a:rPr>
              <a:t>Compilation des données sur les irrégularités notifiées par les ONG</a:t>
            </a:r>
          </a:p>
          <a:p>
            <a:pPr lvl="1" algn="just">
              <a:lnSpc>
                <a:spcPct val="200000"/>
              </a:lnSpc>
              <a:buFontTx/>
              <a:buChar char="-"/>
              <a:defRPr/>
            </a:pPr>
            <a:r>
              <a:rPr lang="fr-FR" sz="3200" dirty="0" smtClean="0">
                <a:solidFill>
                  <a:schemeClr val="tx1">
                    <a:lumMod val="75000"/>
                    <a:lumOff val="25000"/>
                  </a:schemeClr>
                </a:solidFill>
              </a:rPr>
              <a:t>Saisie des données : </a:t>
            </a:r>
            <a:r>
              <a:rPr lang="fr-FR" sz="3200" dirty="0" err="1" smtClean="0">
                <a:solidFill>
                  <a:schemeClr val="tx1">
                    <a:lumMod val="75000"/>
                    <a:lumOff val="25000"/>
                  </a:schemeClr>
                </a:solidFill>
              </a:rPr>
              <a:t>EpiData</a:t>
            </a:r>
            <a:r>
              <a:rPr lang="fr-FR" sz="3200" dirty="0" smtClean="0">
                <a:solidFill>
                  <a:schemeClr val="tx1">
                    <a:lumMod val="75000"/>
                    <a:lumOff val="25000"/>
                  </a:schemeClr>
                </a:solidFill>
              </a:rPr>
              <a:t> version 3.1</a:t>
            </a:r>
          </a:p>
          <a:p>
            <a:pPr marL="457200" lvl="1" indent="0" algn="just">
              <a:lnSpc>
                <a:spcPct val="200000"/>
              </a:lnSpc>
              <a:buNone/>
              <a:defRPr/>
            </a:pPr>
            <a:endParaRPr lang="fr-FR" sz="3200" dirty="0" smtClean="0">
              <a:solidFill>
                <a:schemeClr val="tx1">
                  <a:lumMod val="75000"/>
                  <a:lumOff val="25000"/>
                </a:schemeClr>
              </a:solidFill>
            </a:endParaRPr>
          </a:p>
          <a:p>
            <a:pPr marL="457200" lvl="1" indent="0" algn="just">
              <a:buNone/>
              <a:defRPr/>
            </a:pPr>
            <a:endParaRPr lang="fr-FR" sz="3200" dirty="0">
              <a:solidFill>
                <a:schemeClr val="tx1">
                  <a:lumMod val="75000"/>
                  <a:lumOff val="25000"/>
                </a:schemeClr>
              </a:solidFill>
            </a:endParaRPr>
          </a:p>
          <a:p>
            <a:pPr marL="301943" lvl="1" indent="0">
              <a:buNone/>
              <a:defRPr/>
            </a:pPr>
            <a:endParaRPr lang="fr-FR" sz="3200" dirty="0">
              <a:solidFill>
                <a:schemeClr val="tx1">
                  <a:lumMod val="75000"/>
                  <a:lumOff val="25000"/>
                </a:schemeClr>
              </a:solidFill>
            </a:endParaRPr>
          </a:p>
          <a:p>
            <a:endParaRPr lang="fr-FR" dirty="0"/>
          </a:p>
        </p:txBody>
      </p:sp>
    </p:spTree>
    <p:extLst>
      <p:ext uri="{BB962C8B-B14F-4D97-AF65-F5344CB8AC3E}">
        <p14:creationId xmlns:p14="http://schemas.microsoft.com/office/powerpoint/2010/main" val="17856609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re 11"/>
          <p:cNvSpPr>
            <a:spLocks noGrp="1"/>
          </p:cNvSpPr>
          <p:nvPr>
            <p:ph type="title"/>
          </p:nvPr>
        </p:nvSpPr>
        <p:spPr/>
        <p:txBody>
          <a:bodyPr/>
          <a:lstStyle/>
          <a:p>
            <a:r>
              <a:rPr lang="fr-FR" b="1" dirty="0" smtClean="0"/>
              <a:t>Variables d’intérêt</a:t>
            </a:r>
            <a:endParaRPr lang="fr-FR" b="1" dirty="0"/>
          </a:p>
        </p:txBody>
      </p:sp>
      <p:sp>
        <p:nvSpPr>
          <p:cNvPr id="13" name="Espace réservé du contenu 12"/>
          <p:cNvSpPr>
            <a:spLocks noGrp="1"/>
          </p:cNvSpPr>
          <p:nvPr>
            <p:ph sz="half" idx="1"/>
          </p:nvPr>
        </p:nvSpPr>
        <p:spPr>
          <a:xfrm>
            <a:off x="812800" y="1600204"/>
            <a:ext cx="4596327" cy="4525963"/>
          </a:xfrm>
        </p:spPr>
        <p:txBody>
          <a:bodyPr>
            <a:normAutofit fontScale="77500" lnSpcReduction="20000"/>
          </a:bodyPr>
          <a:lstStyle/>
          <a:p>
            <a:pPr marL="457200" lvl="1" indent="0" algn="just">
              <a:lnSpc>
                <a:spcPct val="200000"/>
              </a:lnSpc>
              <a:buNone/>
              <a:defRPr/>
            </a:pPr>
            <a:r>
              <a:rPr lang="fr-FR" sz="3200" b="1" dirty="0" smtClean="0">
                <a:solidFill>
                  <a:schemeClr val="tx1">
                    <a:lumMod val="75000"/>
                    <a:lumOff val="25000"/>
                  </a:schemeClr>
                </a:solidFill>
              </a:rPr>
              <a:t>-  Date </a:t>
            </a:r>
            <a:r>
              <a:rPr lang="fr-FR" sz="3200" b="1" dirty="0">
                <a:solidFill>
                  <a:schemeClr val="tx1">
                    <a:lumMod val="75000"/>
                    <a:lumOff val="25000"/>
                  </a:schemeClr>
                </a:solidFill>
              </a:rPr>
              <a:t>de </a:t>
            </a:r>
            <a:r>
              <a:rPr lang="fr-FR" sz="3200" b="1" dirty="0" smtClean="0">
                <a:solidFill>
                  <a:schemeClr val="tx1">
                    <a:lumMod val="75000"/>
                    <a:lumOff val="25000"/>
                  </a:schemeClr>
                </a:solidFill>
              </a:rPr>
              <a:t>contrôle</a:t>
            </a:r>
            <a:endParaRPr lang="fr-FR" sz="3200" b="1" dirty="0">
              <a:solidFill>
                <a:schemeClr val="tx1">
                  <a:lumMod val="75000"/>
                  <a:lumOff val="25000"/>
                </a:schemeClr>
              </a:solidFill>
            </a:endParaRPr>
          </a:p>
          <a:p>
            <a:pPr lvl="1" algn="just">
              <a:lnSpc>
                <a:spcPct val="200000"/>
              </a:lnSpc>
              <a:buFontTx/>
              <a:buChar char="-"/>
              <a:defRPr/>
            </a:pPr>
            <a:r>
              <a:rPr lang="fr-FR" sz="3200" b="1" dirty="0" smtClean="0">
                <a:solidFill>
                  <a:schemeClr val="tx1">
                    <a:lumMod val="75000"/>
                    <a:lumOff val="25000"/>
                  </a:schemeClr>
                </a:solidFill>
              </a:rPr>
              <a:t>Région </a:t>
            </a:r>
            <a:endParaRPr lang="fr-FR" sz="3200" b="1" dirty="0">
              <a:solidFill>
                <a:schemeClr val="tx1">
                  <a:lumMod val="75000"/>
                  <a:lumOff val="25000"/>
                </a:schemeClr>
              </a:solidFill>
            </a:endParaRPr>
          </a:p>
          <a:p>
            <a:pPr lvl="1" algn="just">
              <a:lnSpc>
                <a:spcPct val="200000"/>
              </a:lnSpc>
              <a:buFontTx/>
              <a:buChar char="-"/>
              <a:defRPr/>
            </a:pPr>
            <a:r>
              <a:rPr lang="fr-FR" sz="3200" b="1" dirty="0">
                <a:solidFill>
                  <a:schemeClr val="tx1">
                    <a:lumMod val="75000"/>
                    <a:lumOff val="25000"/>
                  </a:schemeClr>
                </a:solidFill>
              </a:rPr>
              <a:t>District </a:t>
            </a:r>
            <a:r>
              <a:rPr lang="fr-FR" sz="3200" b="1" dirty="0" smtClean="0">
                <a:solidFill>
                  <a:schemeClr val="tx1">
                    <a:lumMod val="75000"/>
                    <a:lumOff val="25000"/>
                  </a:schemeClr>
                </a:solidFill>
              </a:rPr>
              <a:t>sanitaire</a:t>
            </a:r>
          </a:p>
          <a:p>
            <a:pPr lvl="1" algn="just">
              <a:lnSpc>
                <a:spcPct val="200000"/>
              </a:lnSpc>
              <a:buFontTx/>
              <a:buChar char="-"/>
              <a:defRPr/>
            </a:pPr>
            <a:r>
              <a:rPr lang="fr-FR" sz="3200" b="1" dirty="0">
                <a:solidFill>
                  <a:schemeClr val="tx1">
                    <a:lumMod val="75000"/>
                    <a:lumOff val="25000"/>
                  </a:schemeClr>
                </a:solidFill>
              </a:rPr>
              <a:t>Type de formation </a:t>
            </a:r>
            <a:r>
              <a:rPr lang="fr-FR" sz="3200" b="1" dirty="0" smtClean="0">
                <a:solidFill>
                  <a:schemeClr val="tx1">
                    <a:lumMod val="75000"/>
                    <a:lumOff val="25000"/>
                  </a:schemeClr>
                </a:solidFill>
              </a:rPr>
              <a:t>sanitaire </a:t>
            </a:r>
          </a:p>
          <a:p>
            <a:pPr lvl="1" algn="just">
              <a:lnSpc>
                <a:spcPct val="200000"/>
              </a:lnSpc>
              <a:buFontTx/>
              <a:buChar char="-"/>
              <a:defRPr/>
            </a:pPr>
            <a:r>
              <a:rPr lang="fr-FR" sz="3200" b="1" dirty="0">
                <a:solidFill>
                  <a:schemeClr val="tx1">
                    <a:lumMod val="75000"/>
                    <a:lumOff val="25000"/>
                  </a:schemeClr>
                </a:solidFill>
              </a:rPr>
              <a:t>N</a:t>
            </a:r>
            <a:r>
              <a:rPr lang="fr-FR" sz="3200" b="1" dirty="0" smtClean="0">
                <a:solidFill>
                  <a:schemeClr val="tx1">
                    <a:lumMod val="75000"/>
                    <a:lumOff val="25000"/>
                  </a:schemeClr>
                </a:solidFill>
              </a:rPr>
              <a:t>om </a:t>
            </a:r>
            <a:r>
              <a:rPr lang="fr-FR" sz="3200" b="1" dirty="0">
                <a:solidFill>
                  <a:schemeClr val="tx1">
                    <a:lumMod val="75000"/>
                    <a:lumOff val="25000"/>
                  </a:schemeClr>
                </a:solidFill>
              </a:rPr>
              <a:t>de la formation sanitaire</a:t>
            </a:r>
            <a:endParaRPr lang="fr-FR" sz="3200" b="1" dirty="0" smtClean="0">
              <a:solidFill>
                <a:schemeClr val="tx1">
                  <a:lumMod val="75000"/>
                  <a:lumOff val="25000"/>
                </a:schemeClr>
              </a:solidFill>
            </a:endParaRPr>
          </a:p>
          <a:p>
            <a:pPr lvl="1" algn="just">
              <a:lnSpc>
                <a:spcPct val="200000"/>
              </a:lnSpc>
              <a:buFontTx/>
              <a:buChar char="-"/>
              <a:defRPr/>
            </a:pPr>
            <a:endParaRPr lang="fr-FR" sz="3200" dirty="0" smtClean="0">
              <a:solidFill>
                <a:schemeClr val="tx1">
                  <a:lumMod val="75000"/>
                  <a:lumOff val="25000"/>
                </a:schemeClr>
              </a:solidFill>
            </a:endParaRPr>
          </a:p>
          <a:p>
            <a:pPr lvl="1" algn="just">
              <a:lnSpc>
                <a:spcPct val="200000"/>
              </a:lnSpc>
              <a:buFontTx/>
              <a:buChar char="-"/>
              <a:defRPr/>
            </a:pPr>
            <a:endParaRPr lang="fr-FR" dirty="0"/>
          </a:p>
        </p:txBody>
      </p:sp>
      <p:sp>
        <p:nvSpPr>
          <p:cNvPr id="14" name="Espace réservé du contenu 13"/>
          <p:cNvSpPr>
            <a:spLocks noGrp="1"/>
          </p:cNvSpPr>
          <p:nvPr>
            <p:ph sz="half" idx="2"/>
          </p:nvPr>
        </p:nvSpPr>
        <p:spPr>
          <a:xfrm>
            <a:off x="6787166" y="1600204"/>
            <a:ext cx="4980763" cy="4525963"/>
          </a:xfrm>
        </p:spPr>
        <p:txBody>
          <a:bodyPr>
            <a:normAutofit fontScale="77500" lnSpcReduction="20000"/>
          </a:bodyPr>
          <a:lstStyle/>
          <a:p>
            <a:pPr marL="0" lvl="1" indent="0" algn="just">
              <a:lnSpc>
                <a:spcPct val="200000"/>
              </a:lnSpc>
              <a:buNone/>
              <a:defRPr/>
            </a:pPr>
            <a:r>
              <a:rPr lang="fr-FR" sz="3200" b="1" dirty="0" smtClean="0">
                <a:solidFill>
                  <a:schemeClr val="tx1">
                    <a:lumMod val="75000"/>
                    <a:lumOff val="25000"/>
                  </a:schemeClr>
                </a:solidFill>
              </a:rPr>
              <a:t>- Qualification </a:t>
            </a:r>
            <a:r>
              <a:rPr lang="fr-FR" sz="3200" b="1" dirty="0">
                <a:solidFill>
                  <a:schemeClr val="tx1">
                    <a:lumMod val="75000"/>
                    <a:lumOff val="25000"/>
                  </a:schemeClr>
                </a:solidFill>
              </a:rPr>
              <a:t>de l’agent </a:t>
            </a:r>
            <a:r>
              <a:rPr lang="fr-FR" sz="3200" b="1" dirty="0" smtClean="0">
                <a:solidFill>
                  <a:schemeClr val="tx1">
                    <a:lumMod val="75000"/>
                    <a:lumOff val="25000"/>
                  </a:schemeClr>
                </a:solidFill>
              </a:rPr>
              <a:t>incriminé</a:t>
            </a:r>
            <a:endParaRPr lang="fr-FR" sz="3200" b="1" dirty="0">
              <a:solidFill>
                <a:schemeClr val="tx1">
                  <a:lumMod val="75000"/>
                  <a:lumOff val="25000"/>
                </a:schemeClr>
              </a:solidFill>
            </a:endParaRPr>
          </a:p>
          <a:p>
            <a:pPr marL="0" lvl="1" indent="0" algn="just">
              <a:lnSpc>
                <a:spcPct val="200000"/>
              </a:lnSpc>
              <a:buNone/>
              <a:defRPr/>
            </a:pPr>
            <a:r>
              <a:rPr lang="fr-FR" sz="3200" b="1" dirty="0" smtClean="0">
                <a:solidFill>
                  <a:schemeClr val="tx1">
                    <a:lumMod val="75000"/>
                    <a:lumOff val="25000"/>
                  </a:schemeClr>
                </a:solidFill>
              </a:rPr>
              <a:t>- Technique </a:t>
            </a:r>
            <a:r>
              <a:rPr lang="fr-FR" sz="3200" b="1" dirty="0">
                <a:solidFill>
                  <a:schemeClr val="tx1">
                    <a:lumMod val="75000"/>
                    <a:lumOff val="25000"/>
                  </a:schemeClr>
                </a:solidFill>
              </a:rPr>
              <a:t>de </a:t>
            </a:r>
            <a:r>
              <a:rPr lang="fr-FR" sz="3200" b="1" dirty="0" smtClean="0">
                <a:solidFill>
                  <a:schemeClr val="tx1">
                    <a:lumMod val="75000"/>
                    <a:lumOff val="25000"/>
                  </a:schemeClr>
                </a:solidFill>
              </a:rPr>
              <a:t>contrôle </a:t>
            </a:r>
            <a:endParaRPr lang="fr-FR" sz="3200" b="1" dirty="0">
              <a:solidFill>
                <a:schemeClr val="tx1">
                  <a:lumMod val="75000"/>
                  <a:lumOff val="25000"/>
                </a:schemeClr>
              </a:solidFill>
            </a:endParaRPr>
          </a:p>
          <a:p>
            <a:pPr marL="0" lvl="1" indent="0" algn="just">
              <a:lnSpc>
                <a:spcPct val="200000"/>
              </a:lnSpc>
              <a:buNone/>
              <a:defRPr/>
            </a:pPr>
            <a:r>
              <a:rPr lang="fr-FR" sz="3200" b="1" dirty="0" smtClean="0">
                <a:solidFill>
                  <a:schemeClr val="tx1">
                    <a:lumMod val="75000"/>
                    <a:lumOff val="25000"/>
                  </a:schemeClr>
                </a:solidFill>
              </a:rPr>
              <a:t>- Type </a:t>
            </a:r>
            <a:r>
              <a:rPr lang="fr-FR" sz="3200" b="1" dirty="0">
                <a:solidFill>
                  <a:schemeClr val="tx1">
                    <a:lumMod val="75000"/>
                    <a:lumOff val="25000"/>
                  </a:schemeClr>
                </a:solidFill>
              </a:rPr>
              <a:t>d’irrégularité </a:t>
            </a:r>
            <a:r>
              <a:rPr lang="fr-FR" sz="3200" b="1" dirty="0" smtClean="0">
                <a:solidFill>
                  <a:schemeClr val="tx1">
                    <a:lumMod val="75000"/>
                    <a:lumOff val="25000"/>
                  </a:schemeClr>
                </a:solidFill>
              </a:rPr>
              <a:t>constatée </a:t>
            </a:r>
            <a:endParaRPr lang="fr-FR" sz="3200" b="1" dirty="0">
              <a:solidFill>
                <a:schemeClr val="tx1">
                  <a:lumMod val="75000"/>
                  <a:lumOff val="25000"/>
                </a:schemeClr>
              </a:solidFill>
            </a:endParaRPr>
          </a:p>
          <a:p>
            <a:pPr marL="0" lvl="1" indent="0" algn="just">
              <a:lnSpc>
                <a:spcPct val="200000"/>
              </a:lnSpc>
              <a:buNone/>
              <a:defRPr/>
            </a:pPr>
            <a:r>
              <a:rPr lang="fr-FR" sz="3200" b="1" dirty="0" smtClean="0">
                <a:solidFill>
                  <a:schemeClr val="tx1">
                    <a:lumMod val="75000"/>
                    <a:lumOff val="25000"/>
                  </a:schemeClr>
                </a:solidFill>
              </a:rPr>
              <a:t>- Action </a:t>
            </a:r>
            <a:r>
              <a:rPr lang="fr-FR" sz="3200" b="1" dirty="0">
                <a:solidFill>
                  <a:schemeClr val="tx1">
                    <a:lumMod val="75000"/>
                    <a:lumOff val="25000"/>
                  </a:schemeClr>
                </a:solidFill>
              </a:rPr>
              <a:t>entreprise par la </a:t>
            </a:r>
            <a:r>
              <a:rPr lang="fr-FR" sz="3200" b="1" dirty="0" smtClean="0">
                <a:solidFill>
                  <a:schemeClr val="tx1">
                    <a:lumMod val="75000"/>
                    <a:lumOff val="25000"/>
                  </a:schemeClr>
                </a:solidFill>
              </a:rPr>
              <a:t>hiérarchie</a:t>
            </a:r>
            <a:endParaRPr lang="fr-FR" sz="3200" b="1" dirty="0">
              <a:solidFill>
                <a:schemeClr val="tx1">
                  <a:lumMod val="75000"/>
                  <a:lumOff val="25000"/>
                </a:schemeClr>
              </a:solidFill>
            </a:endParaRPr>
          </a:p>
          <a:p>
            <a:pPr marL="0" lvl="1" indent="0" algn="just">
              <a:lnSpc>
                <a:spcPct val="200000"/>
              </a:lnSpc>
              <a:buNone/>
              <a:defRPr/>
            </a:pPr>
            <a:r>
              <a:rPr lang="fr-FR" sz="3200" b="1" dirty="0" smtClean="0">
                <a:solidFill>
                  <a:schemeClr val="tx1">
                    <a:lumMod val="75000"/>
                    <a:lumOff val="25000"/>
                  </a:schemeClr>
                </a:solidFill>
              </a:rPr>
              <a:t>- ONG </a:t>
            </a:r>
            <a:r>
              <a:rPr lang="fr-FR" sz="3200" b="1" dirty="0">
                <a:solidFill>
                  <a:schemeClr val="tx1">
                    <a:lumMod val="75000"/>
                    <a:lumOff val="25000"/>
                  </a:schemeClr>
                </a:solidFill>
              </a:rPr>
              <a:t>ayant réalisé le contrôle</a:t>
            </a:r>
          </a:p>
          <a:p>
            <a:pPr marL="0" indent="0">
              <a:buNone/>
            </a:pPr>
            <a:endParaRPr lang="fr-FR" dirty="0"/>
          </a:p>
        </p:txBody>
      </p:sp>
    </p:spTree>
    <p:extLst>
      <p:ext uri="{BB962C8B-B14F-4D97-AF65-F5344CB8AC3E}">
        <p14:creationId xmlns:p14="http://schemas.microsoft.com/office/powerpoint/2010/main" val="27889050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609600" y="274638"/>
            <a:ext cx="11187448" cy="513153"/>
          </a:xfrm>
        </p:spPr>
        <p:txBody>
          <a:bodyPr>
            <a:normAutofit fontScale="90000"/>
          </a:bodyPr>
          <a:lstStyle/>
          <a:p>
            <a:r>
              <a:rPr lang="fr-FR" b="1" dirty="0" smtClean="0"/>
              <a:t>Introduction</a:t>
            </a:r>
            <a:endParaRPr lang="fr-FR" b="1" dirty="0"/>
          </a:p>
        </p:txBody>
      </p:sp>
      <p:sp>
        <p:nvSpPr>
          <p:cNvPr id="2" name="Espace réservé du contenu 1"/>
          <p:cNvSpPr>
            <a:spLocks noGrp="1"/>
          </p:cNvSpPr>
          <p:nvPr>
            <p:ph idx="1"/>
          </p:nvPr>
        </p:nvSpPr>
        <p:spPr>
          <a:xfrm>
            <a:off x="141668" y="787792"/>
            <a:ext cx="11887199" cy="6070208"/>
          </a:xfrm>
        </p:spPr>
        <p:txBody>
          <a:bodyPr>
            <a:normAutofit/>
          </a:bodyPr>
          <a:lstStyle/>
          <a:p>
            <a:pPr marL="457200" lvl="1" indent="0" algn="just">
              <a:lnSpc>
                <a:spcPct val="200000"/>
              </a:lnSpc>
              <a:buNone/>
              <a:defRPr/>
            </a:pPr>
            <a:r>
              <a:rPr lang="fr-FR" sz="3200" b="1" u="sng" dirty="0" smtClean="0">
                <a:solidFill>
                  <a:schemeClr val="tx1">
                    <a:lumMod val="75000"/>
                    <a:lumOff val="25000"/>
                  </a:schemeClr>
                </a:solidFill>
              </a:rPr>
              <a:t>Méthodologie</a:t>
            </a:r>
          </a:p>
          <a:p>
            <a:pPr lvl="1" algn="just">
              <a:lnSpc>
                <a:spcPct val="200000"/>
              </a:lnSpc>
              <a:buFontTx/>
              <a:buChar char="-"/>
              <a:defRPr/>
            </a:pPr>
            <a:r>
              <a:rPr lang="fr-FR" sz="3200" dirty="0" smtClean="0">
                <a:solidFill>
                  <a:schemeClr val="tx1">
                    <a:lumMod val="75000"/>
                    <a:lumOff val="25000"/>
                  </a:schemeClr>
                </a:solidFill>
              </a:rPr>
              <a:t>Analyse des données : STATA 14.1</a:t>
            </a:r>
          </a:p>
          <a:p>
            <a:pPr marL="457200" lvl="1" indent="0" algn="just">
              <a:lnSpc>
                <a:spcPct val="200000"/>
              </a:lnSpc>
              <a:buNone/>
              <a:defRPr/>
            </a:pPr>
            <a:endParaRPr lang="fr-FR" sz="3200" dirty="0" smtClean="0">
              <a:solidFill>
                <a:schemeClr val="tx1">
                  <a:lumMod val="75000"/>
                  <a:lumOff val="25000"/>
                </a:schemeClr>
              </a:solidFill>
            </a:endParaRPr>
          </a:p>
          <a:p>
            <a:pPr lvl="1" algn="just">
              <a:lnSpc>
                <a:spcPct val="200000"/>
              </a:lnSpc>
              <a:buFontTx/>
              <a:buChar char="-"/>
              <a:defRPr/>
            </a:pPr>
            <a:r>
              <a:rPr lang="fr-FR" sz="3200" dirty="0" smtClean="0">
                <a:solidFill>
                  <a:schemeClr val="tx1">
                    <a:lumMod val="75000"/>
                    <a:lumOff val="25000"/>
                  </a:schemeClr>
                </a:solidFill>
              </a:rPr>
              <a:t>Conception des graphiques : EXCEL 2013</a:t>
            </a:r>
          </a:p>
          <a:p>
            <a:pPr marL="457200" lvl="1" indent="0" algn="just">
              <a:buNone/>
              <a:defRPr/>
            </a:pPr>
            <a:endParaRPr lang="fr-FR" sz="3200" dirty="0">
              <a:solidFill>
                <a:schemeClr val="tx1">
                  <a:lumMod val="75000"/>
                  <a:lumOff val="25000"/>
                </a:schemeClr>
              </a:solidFill>
            </a:endParaRPr>
          </a:p>
          <a:p>
            <a:pPr marL="301943" lvl="1" indent="0">
              <a:buNone/>
              <a:defRPr/>
            </a:pPr>
            <a:endParaRPr lang="fr-FR" sz="3200" dirty="0">
              <a:solidFill>
                <a:schemeClr val="tx1">
                  <a:lumMod val="75000"/>
                  <a:lumOff val="25000"/>
                </a:schemeClr>
              </a:solidFill>
            </a:endParaRPr>
          </a:p>
          <a:p>
            <a:endParaRPr lang="fr-FR" dirty="0"/>
          </a:p>
        </p:txBody>
      </p:sp>
    </p:spTree>
    <p:extLst>
      <p:ext uri="{BB962C8B-B14F-4D97-AF65-F5344CB8AC3E}">
        <p14:creationId xmlns:p14="http://schemas.microsoft.com/office/powerpoint/2010/main" val="35404719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609600" y="274638"/>
            <a:ext cx="11187448" cy="513153"/>
          </a:xfrm>
        </p:spPr>
        <p:txBody>
          <a:bodyPr>
            <a:normAutofit fontScale="90000"/>
          </a:bodyPr>
          <a:lstStyle/>
          <a:p>
            <a:r>
              <a:rPr lang="fr-FR" b="1" dirty="0" smtClean="0"/>
              <a:t>Introduction</a:t>
            </a:r>
            <a:endParaRPr lang="fr-FR" b="1" dirty="0"/>
          </a:p>
        </p:txBody>
      </p:sp>
      <p:sp>
        <p:nvSpPr>
          <p:cNvPr id="2" name="Espace réservé du contenu 1"/>
          <p:cNvSpPr>
            <a:spLocks noGrp="1"/>
          </p:cNvSpPr>
          <p:nvPr>
            <p:ph idx="1"/>
          </p:nvPr>
        </p:nvSpPr>
        <p:spPr>
          <a:xfrm>
            <a:off x="141668" y="787792"/>
            <a:ext cx="11887199" cy="6070208"/>
          </a:xfrm>
        </p:spPr>
        <p:txBody>
          <a:bodyPr>
            <a:normAutofit/>
          </a:bodyPr>
          <a:lstStyle/>
          <a:p>
            <a:pPr marL="457200" lvl="1" indent="0" algn="just">
              <a:buNone/>
              <a:defRPr/>
            </a:pPr>
            <a:r>
              <a:rPr lang="fr-FR" sz="3200" b="1" u="sng" dirty="0" smtClean="0">
                <a:solidFill>
                  <a:schemeClr val="tx1">
                    <a:lumMod val="75000"/>
                    <a:lumOff val="25000"/>
                  </a:schemeClr>
                </a:solidFill>
              </a:rPr>
              <a:t>Limites du travail </a:t>
            </a:r>
          </a:p>
          <a:p>
            <a:pPr lvl="1" algn="just">
              <a:lnSpc>
                <a:spcPct val="200000"/>
              </a:lnSpc>
              <a:buFont typeface="Arial" panose="020B0604020202020204" pitchFamily="34" charset="0"/>
              <a:buChar char="•"/>
              <a:defRPr/>
            </a:pPr>
            <a:r>
              <a:rPr lang="fr-FR" sz="3200" dirty="0" smtClean="0">
                <a:solidFill>
                  <a:schemeClr val="tx1">
                    <a:lumMod val="75000"/>
                    <a:lumOff val="25000"/>
                  </a:schemeClr>
                </a:solidFill>
              </a:rPr>
              <a:t>Toutes les formations sanitaires du pays n’ont pas été couvertes par le contrôle des ONG</a:t>
            </a:r>
          </a:p>
          <a:p>
            <a:pPr lvl="1" algn="just">
              <a:lnSpc>
                <a:spcPct val="200000"/>
              </a:lnSpc>
              <a:buFont typeface="Arial" panose="020B0604020202020204" pitchFamily="34" charset="0"/>
              <a:buChar char="•"/>
              <a:defRPr/>
            </a:pPr>
            <a:r>
              <a:rPr lang="fr-FR" sz="3200" smtClean="0">
                <a:solidFill>
                  <a:schemeClr val="tx1">
                    <a:lumMod val="75000"/>
                    <a:lumOff val="25000"/>
                  </a:schemeClr>
                </a:solidFill>
              </a:rPr>
              <a:t>Exploitation </a:t>
            </a:r>
            <a:r>
              <a:rPr lang="fr-FR" sz="3200" dirty="0" smtClean="0">
                <a:solidFill>
                  <a:schemeClr val="tx1">
                    <a:lumMod val="75000"/>
                    <a:lumOff val="25000"/>
                  </a:schemeClr>
                </a:solidFill>
              </a:rPr>
              <a:t>de données secondaires issues du contrôle des ONG</a:t>
            </a:r>
            <a:endParaRPr lang="fr-FR" sz="3200" dirty="0">
              <a:solidFill>
                <a:schemeClr val="tx1">
                  <a:lumMod val="75000"/>
                  <a:lumOff val="25000"/>
                </a:schemeClr>
              </a:solidFill>
            </a:endParaRPr>
          </a:p>
          <a:p>
            <a:pPr marL="301943" lvl="1" indent="0">
              <a:lnSpc>
                <a:spcPct val="200000"/>
              </a:lnSpc>
              <a:buNone/>
              <a:defRPr/>
            </a:pPr>
            <a:endParaRPr lang="fr-FR" sz="3200" dirty="0">
              <a:solidFill>
                <a:schemeClr val="tx1">
                  <a:lumMod val="75000"/>
                  <a:lumOff val="25000"/>
                </a:schemeClr>
              </a:solidFill>
            </a:endParaRPr>
          </a:p>
          <a:p>
            <a:endParaRPr lang="fr-FR" dirty="0"/>
          </a:p>
        </p:txBody>
      </p:sp>
    </p:spTree>
    <p:extLst>
      <p:ext uri="{BB962C8B-B14F-4D97-AF65-F5344CB8AC3E}">
        <p14:creationId xmlns:p14="http://schemas.microsoft.com/office/powerpoint/2010/main" val="38754520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2537138"/>
            <a:ext cx="10972800" cy="1725768"/>
          </a:xfrm>
        </p:spPr>
        <p:txBody>
          <a:bodyPr>
            <a:normAutofit/>
          </a:bodyPr>
          <a:lstStyle/>
          <a:p>
            <a:r>
              <a:rPr lang="fr-FR" sz="6000" b="1" dirty="0" smtClean="0"/>
              <a:t>Résultats</a:t>
            </a:r>
            <a:endParaRPr lang="fr-FR" sz="6000" b="1" dirty="0"/>
          </a:p>
        </p:txBody>
      </p:sp>
    </p:spTree>
    <p:extLst>
      <p:ext uri="{BB962C8B-B14F-4D97-AF65-F5344CB8AC3E}">
        <p14:creationId xmlns:p14="http://schemas.microsoft.com/office/powerpoint/2010/main" val="36729611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Nombre de cas d’irrégularités </a:t>
            </a:r>
            <a:endParaRPr lang="fr-FR" b="1" dirty="0"/>
          </a:p>
        </p:txBody>
      </p:sp>
      <p:sp>
        <p:nvSpPr>
          <p:cNvPr id="3" name="Espace réservé du contenu 2"/>
          <p:cNvSpPr>
            <a:spLocks noGrp="1"/>
          </p:cNvSpPr>
          <p:nvPr>
            <p:ph idx="1"/>
          </p:nvPr>
        </p:nvSpPr>
        <p:spPr/>
        <p:txBody>
          <a:bodyPr/>
          <a:lstStyle/>
          <a:p>
            <a:pPr marL="0" indent="0">
              <a:buNone/>
            </a:pPr>
            <a:endParaRPr lang="fr-FR" dirty="0" smtClean="0"/>
          </a:p>
          <a:p>
            <a:pPr marL="0" indent="0">
              <a:buNone/>
            </a:pPr>
            <a:endParaRPr lang="fr-FR" sz="3400" dirty="0" smtClean="0"/>
          </a:p>
          <a:p>
            <a:pPr marL="0" indent="0">
              <a:buNone/>
            </a:pPr>
            <a:r>
              <a:rPr lang="fr-FR" sz="3400" dirty="0" smtClean="0"/>
              <a:t>Au total : </a:t>
            </a:r>
            <a:r>
              <a:rPr lang="fr-FR" sz="3400" b="1" dirty="0" smtClean="0"/>
              <a:t>304</a:t>
            </a:r>
            <a:r>
              <a:rPr lang="fr-FR" sz="3400" dirty="0" smtClean="0"/>
              <a:t> cas d’irrégularités enregistrés au cours de l’année 2017</a:t>
            </a:r>
            <a:endParaRPr lang="fr-FR" sz="3400" dirty="0"/>
          </a:p>
        </p:txBody>
      </p:sp>
    </p:spTree>
    <p:extLst>
      <p:ext uri="{BB962C8B-B14F-4D97-AF65-F5344CB8AC3E}">
        <p14:creationId xmlns:p14="http://schemas.microsoft.com/office/powerpoint/2010/main" val="35049137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8"/>
            <a:ext cx="10972800" cy="923097"/>
          </a:xfrm>
        </p:spPr>
        <p:txBody>
          <a:bodyPr>
            <a:noAutofit/>
          </a:bodyPr>
          <a:lstStyle/>
          <a:p>
            <a:r>
              <a:rPr lang="fr-FR" sz="3600" b="1" dirty="0"/>
              <a:t>Répartition des 304 cas d’irrégularités par type de formation sanitaire</a:t>
            </a:r>
          </a:p>
        </p:txBody>
      </p:sp>
      <p:graphicFrame>
        <p:nvGraphicFramePr>
          <p:cNvPr id="5" name="Espace réservé du contenu 4"/>
          <p:cNvGraphicFramePr>
            <a:graphicFrameLocks noGrp="1"/>
          </p:cNvGraphicFramePr>
          <p:nvPr>
            <p:ph idx="1"/>
            <p:extLst>
              <p:ext uri="{D42A27DB-BD31-4B8C-83A1-F6EECF244321}">
                <p14:modId xmlns:p14="http://schemas.microsoft.com/office/powerpoint/2010/main" val="2186581281"/>
              </p:ext>
            </p:extLst>
          </p:nvPr>
        </p:nvGraphicFramePr>
        <p:xfrm>
          <a:off x="914400" y="1622742"/>
          <a:ext cx="8757634" cy="4893965"/>
        </p:xfrm>
        <a:graphic>
          <a:graphicData uri="http://schemas.openxmlformats.org/drawingml/2006/table">
            <a:tbl>
              <a:tblPr firstRow="1" firstCol="1" bandRow="1"/>
              <a:tblGrid>
                <a:gridCol w="7121910"/>
                <a:gridCol w="1635724"/>
              </a:tblGrid>
              <a:tr h="709573">
                <a:tc>
                  <a:txBody>
                    <a:bodyPr/>
                    <a:lstStyle/>
                    <a:p>
                      <a:pPr>
                        <a:lnSpc>
                          <a:spcPct val="107000"/>
                        </a:lnSpc>
                        <a:spcAft>
                          <a:spcPts val="0"/>
                        </a:spcAft>
                      </a:pPr>
                      <a:r>
                        <a:rPr lang="fr-FR" sz="2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Type </a:t>
                      </a:r>
                      <a:r>
                        <a:rPr lang="fr-FR" sz="2400" b="1"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a:t>
                      </a:r>
                      <a:r>
                        <a:rPr lang="fr-FR" sz="2400" b="1" baseline="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Formation sanitaire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2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Fréquence</a:t>
                      </a:r>
                      <a:endParaRPr lang="fr-FR"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3049">
                <a:tc>
                  <a:txBody>
                    <a:bodyPr/>
                    <a:lstStyle/>
                    <a:p>
                      <a:pPr>
                        <a:lnSpc>
                          <a:spcPct val="107000"/>
                        </a:lnSpc>
                        <a:spcAft>
                          <a:spcPts val="0"/>
                        </a:spcAft>
                      </a:pPr>
                      <a:r>
                        <a:rPr lang="fr-FR" sz="2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CHU</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3049">
                <a:tc>
                  <a:txBody>
                    <a:bodyPr/>
                    <a:lstStyle/>
                    <a:p>
                      <a:pPr>
                        <a:lnSpc>
                          <a:spcPct val="107000"/>
                        </a:lnSpc>
                        <a:spcAft>
                          <a:spcPts val="0"/>
                        </a:spcAft>
                      </a:pPr>
                      <a:r>
                        <a:rPr lang="fr-FR" sz="2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Dispensaire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3049">
                <a:tc>
                  <a:txBody>
                    <a:bodyPr/>
                    <a:lstStyle/>
                    <a:p>
                      <a:pPr>
                        <a:lnSpc>
                          <a:spcPct val="107000"/>
                        </a:lnSpc>
                        <a:spcAft>
                          <a:spcPts val="0"/>
                        </a:spcAft>
                      </a:pPr>
                      <a:r>
                        <a:rPr lang="fr-FR" sz="2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Centre </a:t>
                      </a:r>
                      <a:r>
                        <a:rPr lang="fr-FR" sz="24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Médicoscolaire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3049">
                <a:tc>
                  <a:txBody>
                    <a:bodyPr/>
                    <a:lstStyle/>
                    <a:p>
                      <a:pPr>
                        <a:lnSpc>
                          <a:spcPct val="107000"/>
                        </a:lnSpc>
                        <a:spcAft>
                          <a:spcPts val="0"/>
                        </a:spcAft>
                      </a:pPr>
                      <a:r>
                        <a:rPr lang="fr-FR" sz="2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CHR</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3049">
                <a:tc>
                  <a:txBody>
                    <a:bodyPr/>
                    <a:lstStyle/>
                    <a:p>
                      <a:pPr>
                        <a:lnSpc>
                          <a:spcPct val="107000"/>
                        </a:lnSpc>
                        <a:spcAft>
                          <a:spcPts val="0"/>
                        </a:spcAft>
                      </a:pPr>
                      <a:r>
                        <a:rPr lang="fr-FR" sz="2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CMA</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3049">
                <a:tc>
                  <a:txBody>
                    <a:bodyPr/>
                    <a:lstStyle/>
                    <a:p>
                      <a:pPr>
                        <a:lnSpc>
                          <a:spcPct val="107000"/>
                        </a:lnSpc>
                        <a:spcAft>
                          <a:spcPts val="0"/>
                        </a:spcAft>
                      </a:pPr>
                      <a:r>
                        <a:rPr lang="fr-FR" sz="2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CM</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3049">
                <a:tc>
                  <a:txBody>
                    <a:bodyPr/>
                    <a:lstStyle/>
                    <a:p>
                      <a:pPr>
                        <a:lnSpc>
                          <a:spcPct val="107000"/>
                        </a:lnSpc>
                        <a:spcAft>
                          <a:spcPts val="0"/>
                        </a:spcAft>
                      </a:pPr>
                      <a:r>
                        <a:rPr lang="fr-FR" sz="24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CSPS</a:t>
                      </a:r>
                      <a:endParaRPr lang="fr-FR" sz="24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4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257</a:t>
                      </a:r>
                      <a:endParaRPr lang="fr-FR" sz="24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3049">
                <a:tc>
                  <a:txBody>
                    <a:bodyPr/>
                    <a:lstStyle/>
                    <a:p>
                      <a:pPr>
                        <a:lnSpc>
                          <a:spcPct val="107000"/>
                        </a:lnSpc>
                        <a:spcAft>
                          <a:spcPts val="0"/>
                        </a:spcAft>
                      </a:pPr>
                      <a:r>
                        <a:rPr lang="fr-FR" sz="28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Total</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28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304</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8502314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8"/>
            <a:ext cx="10972800" cy="420821"/>
          </a:xfrm>
        </p:spPr>
        <p:txBody>
          <a:bodyPr>
            <a:normAutofit fontScale="90000"/>
          </a:bodyPr>
          <a:lstStyle/>
          <a:p>
            <a:r>
              <a:rPr lang="fr-FR" b="1" dirty="0"/>
              <a:t>Répartition des irrégularités par région </a:t>
            </a:r>
            <a:r>
              <a:rPr lang="fr-FR" b="1" dirty="0" smtClean="0"/>
              <a:t> </a:t>
            </a:r>
            <a:endParaRPr lang="fr-FR" b="1" dirty="0">
              <a:solidFill>
                <a:srgbClr val="FF0000"/>
              </a:solidFill>
            </a:endParaRPr>
          </a:p>
        </p:txBody>
      </p:sp>
      <p:graphicFrame>
        <p:nvGraphicFramePr>
          <p:cNvPr id="5" name="Espace réservé du contenu 4"/>
          <p:cNvGraphicFramePr>
            <a:graphicFrameLocks noGrp="1"/>
          </p:cNvGraphicFramePr>
          <p:nvPr>
            <p:ph idx="1"/>
            <p:extLst>
              <p:ext uri="{D42A27DB-BD31-4B8C-83A1-F6EECF244321}">
                <p14:modId xmlns:p14="http://schemas.microsoft.com/office/powerpoint/2010/main" val="4178014646"/>
              </p:ext>
            </p:extLst>
          </p:nvPr>
        </p:nvGraphicFramePr>
        <p:xfrm>
          <a:off x="609600" y="798513"/>
          <a:ext cx="10972800" cy="53276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189995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8"/>
            <a:ext cx="10972800" cy="871582"/>
          </a:xfrm>
        </p:spPr>
        <p:txBody>
          <a:bodyPr>
            <a:noAutofit/>
          </a:bodyPr>
          <a:lstStyle/>
          <a:p>
            <a:r>
              <a:rPr lang="fr-FR" sz="3600" b="1" dirty="0"/>
              <a:t>R</a:t>
            </a:r>
            <a:r>
              <a:rPr lang="fr-FR" sz="3600" b="1" dirty="0" smtClean="0"/>
              <a:t>épartition </a:t>
            </a:r>
            <a:r>
              <a:rPr lang="fr-FR" sz="3600" b="1" dirty="0"/>
              <a:t>des irrégularités selon la qualification de l’agent incriminé</a:t>
            </a: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500540600"/>
              </p:ext>
            </p:extLst>
          </p:nvPr>
        </p:nvGraphicFramePr>
        <p:xfrm>
          <a:off x="609600" y="1339850"/>
          <a:ext cx="10972800" cy="50995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29847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37882" y="115910"/>
            <a:ext cx="11144518" cy="631065"/>
          </a:xfrm>
        </p:spPr>
        <p:txBody>
          <a:bodyPr>
            <a:normAutofit fontScale="90000"/>
          </a:bodyPr>
          <a:lstStyle/>
          <a:p>
            <a:r>
              <a:rPr lang="fr-FR" dirty="0" smtClean="0"/>
              <a:t/>
            </a:r>
            <a:br>
              <a:rPr lang="fr-FR" dirty="0" smtClean="0"/>
            </a:br>
            <a:r>
              <a:rPr lang="fr-FR" sz="4200" b="1" dirty="0"/>
              <a:t>T</a:t>
            </a:r>
            <a:r>
              <a:rPr lang="fr-FR" sz="4200" b="1" dirty="0" smtClean="0"/>
              <a:t>ypes de techniques </a:t>
            </a:r>
            <a:r>
              <a:rPr lang="fr-FR" sz="4200" b="1" dirty="0"/>
              <a:t>utilisées </a:t>
            </a:r>
            <a:r>
              <a:rPr lang="fr-FR" sz="4200" b="1" dirty="0" smtClean="0">
                <a:solidFill>
                  <a:srgbClr val="FF0000"/>
                </a:solidFill>
              </a:rPr>
              <a:t/>
            </a:r>
            <a:br>
              <a:rPr lang="fr-FR" sz="4200" b="1" dirty="0" smtClean="0">
                <a:solidFill>
                  <a:srgbClr val="FF0000"/>
                </a:solidFill>
              </a:rPr>
            </a:br>
            <a:endParaRPr lang="fr-FR" sz="4200" b="1" dirty="0">
              <a:solidFill>
                <a:srgbClr val="FF0000"/>
              </a:solidFill>
            </a:endParaRPr>
          </a:p>
        </p:txBody>
      </p:sp>
      <p:graphicFrame>
        <p:nvGraphicFramePr>
          <p:cNvPr id="5" name="Espace réservé du contenu 4"/>
          <p:cNvGraphicFramePr>
            <a:graphicFrameLocks noGrp="1"/>
          </p:cNvGraphicFramePr>
          <p:nvPr>
            <p:ph idx="1"/>
            <p:extLst>
              <p:ext uri="{D42A27DB-BD31-4B8C-83A1-F6EECF244321}">
                <p14:modId xmlns:p14="http://schemas.microsoft.com/office/powerpoint/2010/main" val="885448569"/>
              </p:ext>
            </p:extLst>
          </p:nvPr>
        </p:nvGraphicFramePr>
        <p:xfrm>
          <a:off x="609600" y="836613"/>
          <a:ext cx="10972800" cy="52895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641060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9"/>
            <a:ext cx="10972800" cy="343548"/>
          </a:xfrm>
        </p:spPr>
        <p:txBody>
          <a:bodyPr>
            <a:normAutofit fontScale="90000"/>
          </a:bodyPr>
          <a:lstStyle/>
          <a:p>
            <a:r>
              <a:rPr lang="fr-FR" sz="3000" b="1" dirty="0" smtClean="0"/>
              <a:t>Répartition des irrégularités</a:t>
            </a:r>
            <a:endParaRPr lang="fr-FR" sz="3000" b="1"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277224131"/>
              </p:ext>
            </p:extLst>
          </p:nvPr>
        </p:nvGraphicFramePr>
        <p:xfrm>
          <a:off x="386366" y="618187"/>
          <a:ext cx="11436440" cy="59886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96459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8"/>
            <a:ext cx="10972800" cy="614004"/>
          </a:xfrm>
        </p:spPr>
        <p:txBody>
          <a:bodyPr>
            <a:normAutofit fontScale="90000"/>
          </a:bodyPr>
          <a:lstStyle/>
          <a:p>
            <a:r>
              <a:rPr lang="fr-FR" dirty="0"/>
              <a:t>Répartition des actions entreprises </a:t>
            </a:r>
            <a:r>
              <a:rPr lang="fr-FR" dirty="0" smtClean="0"/>
              <a:t>par région</a:t>
            </a:r>
            <a:endParaRPr lang="fr-FR" dirty="0"/>
          </a:p>
        </p:txBody>
      </p:sp>
      <p:graphicFrame>
        <p:nvGraphicFramePr>
          <p:cNvPr id="5" name="Espace réservé du contenu 4"/>
          <p:cNvGraphicFramePr>
            <a:graphicFrameLocks noGrp="1"/>
          </p:cNvGraphicFramePr>
          <p:nvPr>
            <p:ph idx="1"/>
            <p:extLst>
              <p:ext uri="{D42A27DB-BD31-4B8C-83A1-F6EECF244321}">
                <p14:modId xmlns:p14="http://schemas.microsoft.com/office/powerpoint/2010/main" val="1821610839"/>
              </p:ext>
            </p:extLst>
          </p:nvPr>
        </p:nvGraphicFramePr>
        <p:xfrm>
          <a:off x="2009104" y="1223489"/>
          <a:ext cx="7044743" cy="5499283"/>
        </p:xfrm>
        <a:graphic>
          <a:graphicData uri="http://schemas.openxmlformats.org/drawingml/2006/table">
            <a:tbl>
              <a:tblPr/>
              <a:tblGrid>
                <a:gridCol w="4659640"/>
                <a:gridCol w="2385103"/>
              </a:tblGrid>
              <a:tr h="1253733">
                <a:tc>
                  <a:txBody>
                    <a:bodyPr/>
                    <a:lstStyle/>
                    <a:p>
                      <a:pPr algn="l" fontAlgn="b"/>
                      <a:r>
                        <a:rPr lang="fr-FR" sz="2600" b="1" i="0" u="none" strike="noStrike" dirty="0">
                          <a:solidFill>
                            <a:srgbClr val="000000"/>
                          </a:solidFill>
                          <a:effectLst/>
                          <a:latin typeface="Calibri" panose="020F0502020204030204" pitchFamily="34" charset="0"/>
                        </a:rPr>
                        <a:t>Région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2600" b="1" i="0" u="none" strike="noStrike" dirty="0">
                          <a:solidFill>
                            <a:srgbClr val="000000"/>
                          </a:solidFill>
                          <a:effectLst/>
                          <a:latin typeface="Calibri" panose="020F0502020204030204" pitchFamily="34" charset="0"/>
                        </a:rPr>
                        <a:t>Nombre d'actions entreprises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4555">
                <a:tc>
                  <a:txBody>
                    <a:bodyPr/>
                    <a:lstStyle/>
                    <a:p>
                      <a:pPr algn="l" fontAlgn="b"/>
                      <a:r>
                        <a:rPr lang="fr-FR" sz="2600" b="0" i="0" u="none" strike="noStrike" dirty="0">
                          <a:solidFill>
                            <a:srgbClr val="000000"/>
                          </a:solidFill>
                          <a:effectLst/>
                          <a:latin typeface="Calibri" panose="020F0502020204030204" pitchFamily="34" charset="0"/>
                        </a:rPr>
                        <a:t>Hauts Bassins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2600" b="0" i="0" u="none" strike="noStrike" dirty="0">
                          <a:solidFill>
                            <a:srgbClr val="000000"/>
                          </a:solidFill>
                          <a:effectLst/>
                          <a:latin typeface="Calibri" panose="020F0502020204030204" pitchFamily="34" charset="0"/>
                        </a:rPr>
                        <a:t>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4555">
                <a:tc>
                  <a:txBody>
                    <a:bodyPr/>
                    <a:lstStyle/>
                    <a:p>
                      <a:pPr algn="l" fontAlgn="b"/>
                      <a:r>
                        <a:rPr lang="fr-FR" sz="2600" b="0" i="0" u="none" strike="noStrike" dirty="0">
                          <a:solidFill>
                            <a:srgbClr val="000000"/>
                          </a:solidFill>
                          <a:effectLst/>
                          <a:latin typeface="Calibri" panose="020F0502020204030204" pitchFamily="34" charset="0"/>
                        </a:rPr>
                        <a:t>Centre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2600" b="0" i="0" u="none" strike="noStrike" dirty="0">
                          <a:solidFill>
                            <a:srgbClr val="000000"/>
                          </a:solidFill>
                          <a:effectLst/>
                          <a:latin typeface="Calibri" panose="020F0502020204030204" pitchFamily="34" charset="0"/>
                        </a:rPr>
                        <a:t>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4555">
                <a:tc>
                  <a:txBody>
                    <a:bodyPr/>
                    <a:lstStyle/>
                    <a:p>
                      <a:pPr algn="l" fontAlgn="b"/>
                      <a:r>
                        <a:rPr lang="fr-FR" sz="2600" b="0" i="0" u="none" strike="noStrike" dirty="0">
                          <a:solidFill>
                            <a:srgbClr val="000000"/>
                          </a:solidFill>
                          <a:effectLst/>
                          <a:latin typeface="Calibri" panose="020F0502020204030204" pitchFamily="34" charset="0"/>
                        </a:rPr>
                        <a:t>Nord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2600" b="0" i="0" u="none" strike="noStrike" dirty="0">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4555">
                <a:tc>
                  <a:txBody>
                    <a:bodyPr/>
                    <a:lstStyle/>
                    <a:p>
                      <a:pPr algn="l" fontAlgn="b"/>
                      <a:r>
                        <a:rPr lang="fr-FR" sz="2600" b="0" i="0" u="none" strike="noStrike" dirty="0">
                          <a:solidFill>
                            <a:srgbClr val="000000"/>
                          </a:solidFill>
                          <a:effectLst/>
                          <a:latin typeface="Calibri" panose="020F0502020204030204" pitchFamily="34" charset="0"/>
                        </a:rPr>
                        <a:t>Centre Nord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2600" b="0" i="0" u="none" strike="noStrike" dirty="0">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4555">
                <a:tc>
                  <a:txBody>
                    <a:bodyPr/>
                    <a:lstStyle/>
                    <a:p>
                      <a:pPr algn="l" fontAlgn="b"/>
                      <a:r>
                        <a:rPr lang="fr-FR" sz="2600" b="0" i="0" u="none" strike="noStrike" dirty="0">
                          <a:solidFill>
                            <a:srgbClr val="000000"/>
                          </a:solidFill>
                          <a:effectLst/>
                          <a:latin typeface="Calibri" panose="020F0502020204030204" pitchFamily="34" charset="0"/>
                        </a:rPr>
                        <a:t>Boucle du </a:t>
                      </a:r>
                      <a:r>
                        <a:rPr lang="fr-FR" sz="2600" b="0" i="0" u="none" strike="noStrike" dirty="0" err="1">
                          <a:solidFill>
                            <a:srgbClr val="000000"/>
                          </a:solidFill>
                          <a:effectLst/>
                          <a:latin typeface="Calibri" panose="020F0502020204030204" pitchFamily="34" charset="0"/>
                        </a:rPr>
                        <a:t>Mouhoun</a:t>
                      </a:r>
                      <a:endParaRPr lang="fr-FR" sz="26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2600" b="0" i="0" u="none" strike="noStrike" dirty="0">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4555">
                <a:tc>
                  <a:txBody>
                    <a:bodyPr/>
                    <a:lstStyle/>
                    <a:p>
                      <a:pPr algn="l" fontAlgn="b"/>
                      <a:r>
                        <a:rPr lang="fr-FR" sz="2600" b="0" i="0" u="none" strike="noStrike" dirty="0">
                          <a:solidFill>
                            <a:srgbClr val="000000"/>
                          </a:solidFill>
                          <a:effectLst/>
                          <a:latin typeface="Calibri" panose="020F0502020204030204" pitchFamily="34" charset="0"/>
                        </a:rPr>
                        <a:t>Cascades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2600" b="0" i="0" u="none" strike="noStrike" dirty="0">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4555">
                <a:tc>
                  <a:txBody>
                    <a:bodyPr/>
                    <a:lstStyle/>
                    <a:p>
                      <a:pPr algn="l" fontAlgn="b"/>
                      <a:r>
                        <a:rPr lang="fr-FR" sz="2600" b="0" i="0" u="none" strike="noStrike">
                          <a:solidFill>
                            <a:srgbClr val="000000"/>
                          </a:solidFill>
                          <a:effectLst/>
                          <a:latin typeface="Calibri" panose="020F0502020204030204" pitchFamily="34" charset="0"/>
                        </a:rPr>
                        <a:t>Centre Ouest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2600" b="0" i="0" u="none" strike="noStrike" dirty="0">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4555">
                <a:tc>
                  <a:txBody>
                    <a:bodyPr/>
                    <a:lstStyle/>
                    <a:p>
                      <a:pPr algn="l" fontAlgn="b"/>
                      <a:r>
                        <a:rPr lang="fr-FR" sz="2600" b="0" i="0" u="none" strike="noStrike">
                          <a:solidFill>
                            <a:srgbClr val="000000"/>
                          </a:solidFill>
                          <a:effectLst/>
                          <a:latin typeface="Calibri" panose="020F0502020204030204" pitchFamily="34" charset="0"/>
                        </a:rPr>
                        <a:t>Sahel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2600" b="0" i="0" u="none" strike="noStrike" dirty="0">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4555">
                <a:tc>
                  <a:txBody>
                    <a:bodyPr/>
                    <a:lstStyle/>
                    <a:p>
                      <a:pPr algn="l" fontAlgn="b"/>
                      <a:r>
                        <a:rPr lang="fr-FR" sz="2600" b="0" i="0" u="none" strike="noStrike" dirty="0">
                          <a:solidFill>
                            <a:srgbClr val="000000"/>
                          </a:solidFill>
                          <a:effectLst/>
                          <a:latin typeface="Calibri" panose="020F0502020204030204" pitchFamily="34" charset="0"/>
                        </a:rPr>
                        <a:t>Sud Ouest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2600" b="0" i="0" u="none" strike="noStrike" dirty="0">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4555">
                <a:tc>
                  <a:txBody>
                    <a:bodyPr/>
                    <a:lstStyle/>
                    <a:p>
                      <a:pPr algn="l" fontAlgn="b"/>
                      <a:r>
                        <a:rPr lang="fr-FR" sz="2600" b="1" i="0" u="none" strike="noStrike" dirty="0">
                          <a:solidFill>
                            <a:srgbClr val="000000"/>
                          </a:solidFill>
                          <a:effectLst/>
                          <a:latin typeface="Calibri" panose="020F0502020204030204" pitchFamily="34" charset="0"/>
                        </a:rPr>
                        <a:t>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2600" b="1" i="0" u="none" strike="noStrike" dirty="0">
                          <a:solidFill>
                            <a:srgbClr val="000000"/>
                          </a:solidFill>
                          <a:effectLst/>
                          <a:latin typeface="Calibri" panose="020F0502020204030204" pitchFamily="34" charset="0"/>
                        </a:rPr>
                        <a:t>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9640423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8"/>
            <a:ext cx="10972800" cy="601125"/>
          </a:xfrm>
        </p:spPr>
        <p:txBody>
          <a:bodyPr>
            <a:normAutofit fontScale="90000"/>
          </a:bodyPr>
          <a:lstStyle/>
          <a:p>
            <a:r>
              <a:rPr lang="fr-FR" dirty="0"/>
              <a:t>Répartition </a:t>
            </a:r>
            <a:r>
              <a:rPr lang="fr-FR" dirty="0" smtClean="0"/>
              <a:t>globale des </a:t>
            </a:r>
            <a:r>
              <a:rPr lang="fr-FR" dirty="0"/>
              <a:t>actions </a:t>
            </a:r>
            <a:r>
              <a:rPr lang="fr-FR" dirty="0" smtClean="0"/>
              <a:t>entreprises</a:t>
            </a:r>
            <a:endParaRPr lang="fr-FR" dirty="0"/>
          </a:p>
        </p:txBody>
      </p:sp>
      <p:graphicFrame>
        <p:nvGraphicFramePr>
          <p:cNvPr id="5" name="Espace réservé du contenu 4"/>
          <p:cNvGraphicFramePr>
            <a:graphicFrameLocks noGrp="1"/>
          </p:cNvGraphicFramePr>
          <p:nvPr>
            <p:ph idx="1"/>
            <p:extLst>
              <p:ext uri="{D42A27DB-BD31-4B8C-83A1-F6EECF244321}">
                <p14:modId xmlns:p14="http://schemas.microsoft.com/office/powerpoint/2010/main" val="2948184220"/>
              </p:ext>
            </p:extLst>
          </p:nvPr>
        </p:nvGraphicFramePr>
        <p:xfrm>
          <a:off x="609600" y="965200"/>
          <a:ext cx="10972800" cy="5160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177778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8"/>
            <a:ext cx="10972800" cy="742793"/>
          </a:xfrm>
        </p:spPr>
        <p:txBody>
          <a:bodyPr>
            <a:normAutofit fontScale="90000"/>
          </a:bodyPr>
          <a:lstStyle/>
          <a:p>
            <a:r>
              <a:rPr lang="fr-FR" b="1" dirty="0"/>
              <a:t>Profil type </a:t>
            </a:r>
            <a:r>
              <a:rPr lang="fr-FR" b="1" dirty="0" smtClean="0"/>
              <a:t>d’irrégularité </a:t>
            </a:r>
            <a:r>
              <a:rPr lang="fr-FR" b="1" dirty="0"/>
              <a:t>en 2017</a:t>
            </a:r>
          </a:p>
        </p:txBody>
      </p:sp>
      <p:sp>
        <p:nvSpPr>
          <p:cNvPr id="3" name="Espace réservé du contenu 2"/>
          <p:cNvSpPr>
            <a:spLocks noGrp="1"/>
          </p:cNvSpPr>
          <p:nvPr>
            <p:ph idx="1"/>
          </p:nvPr>
        </p:nvSpPr>
        <p:spPr>
          <a:xfrm>
            <a:off x="609600" y="1184856"/>
            <a:ext cx="10972800" cy="4941311"/>
          </a:xfrm>
        </p:spPr>
        <p:txBody>
          <a:bodyPr>
            <a:normAutofit/>
          </a:bodyPr>
          <a:lstStyle/>
          <a:p>
            <a:pPr marL="0" indent="0" algn="just">
              <a:lnSpc>
                <a:spcPct val="150000"/>
              </a:lnSpc>
              <a:buNone/>
            </a:pPr>
            <a:r>
              <a:rPr lang="fr-FR" dirty="0" smtClean="0"/>
              <a:t>En 2017 l’irrégularité était typiquement localisée au niveau CSPS avec le gérant DMEG comme catégorie d’agent la plus incriminée et l’enquête ménage comme technique la plus utilisée pour la rechercher. Les actions entreprises par les supérieurs hiérarchiques sont données par la demande de lettres d’explication aux agents incriminés</a:t>
            </a:r>
            <a:endParaRPr lang="fr-FR" dirty="0"/>
          </a:p>
        </p:txBody>
      </p:sp>
    </p:spTree>
    <p:extLst>
      <p:ext uri="{BB962C8B-B14F-4D97-AF65-F5344CB8AC3E}">
        <p14:creationId xmlns:p14="http://schemas.microsoft.com/office/powerpoint/2010/main" val="285006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marL="0" indent="0">
              <a:buNone/>
            </a:pPr>
            <a:endParaRPr lang="fr-FR" dirty="0" smtClean="0"/>
          </a:p>
          <a:p>
            <a:pPr marL="0" indent="0">
              <a:buNone/>
            </a:pPr>
            <a:endParaRPr lang="fr-FR" dirty="0"/>
          </a:p>
          <a:p>
            <a:pPr marL="0" indent="0" algn="ctr">
              <a:buNone/>
            </a:pPr>
            <a:r>
              <a:rPr lang="fr-FR" sz="6000" dirty="0" smtClean="0"/>
              <a:t>Recommandations</a:t>
            </a:r>
            <a:endParaRPr lang="fr-FR" sz="6000" dirty="0"/>
          </a:p>
        </p:txBody>
      </p:sp>
    </p:spTree>
    <p:extLst>
      <p:ext uri="{BB962C8B-B14F-4D97-AF65-F5344CB8AC3E}">
        <p14:creationId xmlns:p14="http://schemas.microsoft.com/office/powerpoint/2010/main" val="1242081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8"/>
            <a:ext cx="10972800" cy="781430"/>
          </a:xfrm>
        </p:spPr>
        <p:txBody>
          <a:bodyPr/>
          <a:lstStyle/>
          <a:p>
            <a:r>
              <a:rPr lang="fr-FR" b="1" dirty="0" smtClean="0"/>
              <a:t>Recommandations</a:t>
            </a:r>
            <a:endParaRPr lang="fr-FR" b="1" dirty="0"/>
          </a:p>
        </p:txBody>
      </p:sp>
      <p:sp>
        <p:nvSpPr>
          <p:cNvPr id="3" name="Espace réservé du contenu 2"/>
          <p:cNvSpPr>
            <a:spLocks noGrp="1"/>
          </p:cNvSpPr>
          <p:nvPr>
            <p:ph idx="1"/>
          </p:nvPr>
        </p:nvSpPr>
        <p:spPr>
          <a:xfrm>
            <a:off x="609600" y="1171978"/>
            <a:ext cx="10972800" cy="4954190"/>
          </a:xfrm>
        </p:spPr>
        <p:txBody>
          <a:bodyPr/>
          <a:lstStyle/>
          <a:p>
            <a:pPr marL="0" indent="0">
              <a:buNone/>
            </a:pPr>
            <a:r>
              <a:rPr lang="fr-FR" b="1" dirty="0" smtClean="0"/>
              <a:t>Aux ONG</a:t>
            </a:r>
          </a:p>
          <a:p>
            <a:pPr marL="0" indent="0">
              <a:buNone/>
            </a:pPr>
            <a:endParaRPr lang="fr-FR" dirty="0" smtClean="0"/>
          </a:p>
          <a:p>
            <a:pPr marL="0" indent="0">
              <a:buNone/>
            </a:pPr>
            <a:r>
              <a:rPr lang="fr-FR" sz="3800" dirty="0" smtClean="0"/>
              <a:t>Mentionner clairement le type d’irrégularité constaté au lieu de se contenter de la description</a:t>
            </a:r>
            <a:endParaRPr lang="fr-FR" sz="3800" dirty="0"/>
          </a:p>
        </p:txBody>
      </p:sp>
    </p:spTree>
    <p:extLst>
      <p:ext uri="{BB962C8B-B14F-4D97-AF65-F5344CB8AC3E}">
        <p14:creationId xmlns:p14="http://schemas.microsoft.com/office/powerpoint/2010/main" val="14110303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8"/>
            <a:ext cx="10972800" cy="781430"/>
          </a:xfrm>
        </p:spPr>
        <p:txBody>
          <a:bodyPr/>
          <a:lstStyle/>
          <a:p>
            <a:r>
              <a:rPr lang="fr-FR" b="1" dirty="0" smtClean="0"/>
              <a:t>Recommandations</a:t>
            </a:r>
            <a:endParaRPr lang="fr-FR" b="1" dirty="0"/>
          </a:p>
        </p:txBody>
      </p:sp>
      <p:sp>
        <p:nvSpPr>
          <p:cNvPr id="3" name="Espace réservé du contenu 2"/>
          <p:cNvSpPr>
            <a:spLocks noGrp="1"/>
          </p:cNvSpPr>
          <p:nvPr>
            <p:ph idx="1"/>
          </p:nvPr>
        </p:nvSpPr>
        <p:spPr>
          <a:xfrm>
            <a:off x="609600" y="1171978"/>
            <a:ext cx="10972800" cy="4954190"/>
          </a:xfrm>
        </p:spPr>
        <p:txBody>
          <a:bodyPr/>
          <a:lstStyle/>
          <a:p>
            <a:pPr marL="0" indent="0">
              <a:buNone/>
            </a:pPr>
            <a:endParaRPr lang="fr-FR" b="1" dirty="0" smtClean="0"/>
          </a:p>
          <a:p>
            <a:pPr marL="0" indent="0">
              <a:buNone/>
            </a:pPr>
            <a:r>
              <a:rPr lang="fr-FR" b="1" dirty="0" smtClean="0"/>
              <a:t>Aux DRS, MCD, DG de CHR/CHU</a:t>
            </a:r>
          </a:p>
          <a:p>
            <a:pPr marL="0" indent="0">
              <a:buNone/>
            </a:pPr>
            <a:endParaRPr lang="fr-FR" dirty="0" smtClean="0"/>
          </a:p>
          <a:p>
            <a:pPr marL="0" indent="0" algn="just">
              <a:buNone/>
            </a:pPr>
            <a:r>
              <a:rPr lang="fr-FR" sz="3600" dirty="0" smtClean="0"/>
              <a:t>Donner suite aux notifications d’irrégularités qui leurs sont transférés (actions entreprises et retour d’information)</a:t>
            </a:r>
          </a:p>
          <a:p>
            <a:pPr marL="0" indent="0">
              <a:buNone/>
            </a:pPr>
            <a:endParaRPr lang="fr-FR" dirty="0" smtClean="0"/>
          </a:p>
          <a:p>
            <a:pPr marL="0" indent="0">
              <a:buNone/>
            </a:pPr>
            <a:endParaRPr lang="fr-FR" dirty="0" smtClean="0"/>
          </a:p>
        </p:txBody>
      </p:sp>
    </p:spTree>
    <p:extLst>
      <p:ext uri="{BB962C8B-B14F-4D97-AF65-F5344CB8AC3E}">
        <p14:creationId xmlns:p14="http://schemas.microsoft.com/office/powerpoint/2010/main" val="36976373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103031"/>
            <a:ext cx="10972800" cy="695459"/>
          </a:xfrm>
        </p:spPr>
        <p:txBody>
          <a:bodyPr>
            <a:normAutofit fontScale="90000"/>
          </a:bodyPr>
          <a:lstStyle/>
          <a:p>
            <a:r>
              <a:rPr lang="fr-FR" b="1" dirty="0" smtClean="0"/>
              <a:t>Recommandations</a:t>
            </a:r>
            <a:endParaRPr lang="fr-FR" b="1" dirty="0"/>
          </a:p>
        </p:txBody>
      </p:sp>
      <p:sp>
        <p:nvSpPr>
          <p:cNvPr id="3" name="Espace réservé du contenu 2"/>
          <p:cNvSpPr>
            <a:spLocks noGrp="1"/>
          </p:cNvSpPr>
          <p:nvPr>
            <p:ph idx="1"/>
          </p:nvPr>
        </p:nvSpPr>
        <p:spPr>
          <a:xfrm>
            <a:off x="609600" y="798490"/>
            <a:ext cx="10972800" cy="5808372"/>
          </a:xfrm>
        </p:spPr>
        <p:txBody>
          <a:bodyPr>
            <a:normAutofit/>
          </a:bodyPr>
          <a:lstStyle/>
          <a:p>
            <a:pPr marL="0" indent="0">
              <a:lnSpc>
                <a:spcPct val="110000"/>
              </a:lnSpc>
              <a:buNone/>
            </a:pPr>
            <a:r>
              <a:rPr lang="fr-FR" b="1" dirty="0" smtClean="0"/>
              <a:t>Au DRH du MS</a:t>
            </a:r>
            <a:endParaRPr lang="fr-FR" dirty="0" smtClean="0"/>
          </a:p>
          <a:p>
            <a:pPr marL="0" indent="0" algn="just">
              <a:lnSpc>
                <a:spcPct val="200000"/>
              </a:lnSpc>
              <a:buNone/>
            </a:pPr>
            <a:r>
              <a:rPr lang="fr-FR" smtClean="0"/>
              <a:t>Faire </a:t>
            </a:r>
            <a:r>
              <a:rPr lang="fr-FR" dirty="0"/>
              <a:t>une large diffusion de la N°081-2015/CNT du 24 novembre 2015 portant statut général de la fonction publique d’Etat, de la loi N°033-2008/AN du 22 mai 2008 portant régime juridique applicable aux emplois et aux agents des EPE ainsi que leurs différents textes </a:t>
            </a:r>
            <a:r>
              <a:rPr lang="fr-FR" dirty="0" smtClean="0"/>
              <a:t>d’application</a:t>
            </a:r>
          </a:p>
          <a:p>
            <a:pPr marL="0" indent="0" algn="just">
              <a:lnSpc>
                <a:spcPct val="110000"/>
              </a:lnSpc>
              <a:buNone/>
            </a:pPr>
            <a:endParaRPr lang="fr-FR" dirty="0" smtClean="0"/>
          </a:p>
          <a:p>
            <a:pPr marL="0" indent="0" algn="just">
              <a:lnSpc>
                <a:spcPct val="110000"/>
              </a:lnSpc>
              <a:buNone/>
            </a:pPr>
            <a:endParaRPr lang="fr-FR" dirty="0" smtClean="0"/>
          </a:p>
          <a:p>
            <a:pPr marL="0" indent="0" algn="just">
              <a:lnSpc>
                <a:spcPct val="200000"/>
              </a:lnSpc>
              <a:buNone/>
            </a:pPr>
            <a:endParaRPr lang="fr-FR" dirty="0" smtClean="0"/>
          </a:p>
          <a:p>
            <a:pPr marL="0" indent="0" algn="just">
              <a:lnSpc>
                <a:spcPct val="200000"/>
              </a:lnSpc>
              <a:buNone/>
            </a:pPr>
            <a:endParaRPr lang="fr-FR" dirty="0" smtClean="0"/>
          </a:p>
          <a:p>
            <a:pPr marL="0" indent="0" algn="just">
              <a:lnSpc>
                <a:spcPct val="200000"/>
              </a:lnSpc>
              <a:buNone/>
            </a:pPr>
            <a:endParaRPr lang="fr-FR" dirty="0" smtClean="0"/>
          </a:p>
          <a:p>
            <a:pPr marL="0" indent="0" algn="just">
              <a:lnSpc>
                <a:spcPct val="200000"/>
              </a:lnSpc>
              <a:buNone/>
            </a:pPr>
            <a:endParaRPr lang="fr-FR" dirty="0"/>
          </a:p>
        </p:txBody>
      </p:sp>
    </p:spTree>
    <p:extLst>
      <p:ext uri="{BB962C8B-B14F-4D97-AF65-F5344CB8AC3E}">
        <p14:creationId xmlns:p14="http://schemas.microsoft.com/office/powerpoint/2010/main" val="11225731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85611" y="1287887"/>
            <a:ext cx="10363200" cy="3509097"/>
          </a:xfrm>
        </p:spPr>
        <p:txBody>
          <a:bodyPr>
            <a:noAutofit/>
          </a:bodyPr>
          <a:lstStyle/>
          <a:p>
            <a:r>
              <a:rPr lang="fr-FR" sz="5400" dirty="0" smtClean="0"/>
              <a:t>Merci de votre attention</a:t>
            </a:r>
            <a:r>
              <a:rPr lang="fr-FR" sz="5400" dirty="0"/>
              <a:t/>
            </a:r>
            <a:br>
              <a:rPr lang="fr-FR" sz="5400" dirty="0"/>
            </a:br>
            <a:endParaRPr lang="fr-FR" sz="5400" dirty="0"/>
          </a:p>
        </p:txBody>
      </p:sp>
    </p:spTree>
    <p:extLst>
      <p:ext uri="{BB962C8B-B14F-4D97-AF65-F5344CB8AC3E}">
        <p14:creationId xmlns:p14="http://schemas.microsoft.com/office/powerpoint/2010/main" val="1138727961"/>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7305</TotalTime>
  <Words>508</Words>
  <Application>Microsoft Office PowerPoint</Application>
  <PresentationFormat>Personnalisé</PresentationFormat>
  <Paragraphs>117</Paragraphs>
  <Slides>22</Slides>
  <Notes>1</Notes>
  <HiddenSlides>0</HiddenSlides>
  <MMClips>0</MMClips>
  <ScaleCrop>false</ScaleCrop>
  <HeadingPairs>
    <vt:vector size="4" baseType="variant">
      <vt:variant>
        <vt:lpstr>Thème</vt:lpstr>
      </vt:variant>
      <vt:variant>
        <vt:i4>1</vt:i4>
      </vt:variant>
      <vt:variant>
        <vt:lpstr>Titres des diapositives</vt:lpstr>
      </vt:variant>
      <vt:variant>
        <vt:i4>22</vt:i4>
      </vt:variant>
    </vt:vector>
  </HeadingPairs>
  <TitlesOfParts>
    <vt:vector size="23" baseType="lpstr">
      <vt:lpstr>Thème Office</vt:lpstr>
      <vt:lpstr>QUATRIEME RENCONTRE BILAN DE MISE EN ŒUVRE DES MESURES DE GRATUITE DES SOINS AU PROFIT DES FEMMES ET DES ENFANTS DE MOINS DE 5 ANS Ouagadougou, 1er et  2 mars 2018   RESULTATS D’ANALYSE DES DONNEES SUR LES CAS D’IRREGULARITES ENREGISTRES EN 2017   Dr TIENDREBEOGO Hubert Patrice Pharm D, MSc (Epidémiologie et Biostatistiques)</vt:lpstr>
      <vt:lpstr>Plan de présentation</vt:lpstr>
      <vt:lpstr>Introduction</vt:lpstr>
      <vt:lpstr>Introduction</vt:lpstr>
      <vt:lpstr>Variables d’intérêt</vt:lpstr>
      <vt:lpstr>Introduction</vt:lpstr>
      <vt:lpstr>Introduction</vt:lpstr>
      <vt:lpstr>Résultats</vt:lpstr>
      <vt:lpstr>Nombre de cas d’irrégularités </vt:lpstr>
      <vt:lpstr>Répartition des 304 cas d’irrégularités par type de formation sanitaire</vt:lpstr>
      <vt:lpstr>Répartition des irrégularités par région  </vt:lpstr>
      <vt:lpstr>Répartition des irrégularités selon la qualification de l’agent incriminé</vt:lpstr>
      <vt:lpstr> Types de techniques utilisées  </vt:lpstr>
      <vt:lpstr>Répartition des irrégularités</vt:lpstr>
      <vt:lpstr>Répartition des actions entreprises par région</vt:lpstr>
      <vt:lpstr>Répartition globale des actions entreprises</vt:lpstr>
      <vt:lpstr>Profil type d’irrégularité en 2017</vt:lpstr>
      <vt:lpstr>Présentation PowerPoint</vt:lpstr>
      <vt:lpstr>Recommandations</vt:lpstr>
      <vt:lpstr>Recommandations</vt:lpstr>
      <vt:lpstr>Recommandations</vt:lpstr>
      <vt:lpstr>Merci de votre attention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Pierre YAMEOGO</dc:creator>
  <cp:lastModifiedBy>Bigeard, Mr Alexis - bf</cp:lastModifiedBy>
  <cp:revision>594</cp:revision>
  <dcterms:created xsi:type="dcterms:W3CDTF">2016-11-07T07:50:09Z</dcterms:created>
  <dcterms:modified xsi:type="dcterms:W3CDTF">2018-03-05T09:53:36Z</dcterms:modified>
</cp:coreProperties>
</file>