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7" r:id="rId5"/>
    <p:sldId id="285" r:id="rId6"/>
    <p:sldId id="317" r:id="rId7"/>
    <p:sldId id="320" r:id="rId8"/>
    <p:sldId id="259" r:id="rId9"/>
    <p:sldId id="319" r:id="rId10"/>
    <p:sldId id="278" r:id="rId11"/>
    <p:sldId id="323" r:id="rId12"/>
    <p:sldId id="324" r:id="rId13"/>
    <p:sldId id="321" r:id="rId14"/>
    <p:sldId id="32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6891258-8E82-3746-897D-84723EF2D515}">
          <p14:sldIdLst>
            <p14:sldId id="256"/>
            <p14:sldId id="257"/>
            <p14:sldId id="258"/>
            <p14:sldId id="277"/>
            <p14:sldId id="285"/>
            <p14:sldId id="317"/>
            <p14:sldId id="320"/>
            <p14:sldId id="259"/>
            <p14:sldId id="319"/>
            <p14:sldId id="278"/>
            <p14:sldId id="323"/>
            <p14:sldId id="324"/>
            <p14:sldId id="321"/>
            <p14:sldId id="322"/>
          </p14:sldIdLst>
        </p14:section>
        <p14:section name="Untitled Section" id="{49FEC6C4-4442-4049-A0CD-622D7733EC6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 snapToGrid="0" snapToObjects="1">
      <p:cViewPr varScale="1">
        <p:scale>
          <a:sx n="104" d="100"/>
          <a:sy n="104" d="100"/>
        </p:scale>
        <p:origin x="8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3D4CD-8154-0047-93D2-FC7926CCC2A7}" type="datetimeFigureOut">
              <a:rPr lang="en-US" smtClean="0"/>
              <a:t>4/30/19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14BE7-90E3-E645-9B55-FDEC1AE1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4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6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4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9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0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0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20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565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42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88784-D14E-BE46-B710-7FFF1A06602F}" type="datetimeFigureOut">
              <a:rPr lang="en-US" smtClean="0"/>
              <a:t>4/30/19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73BF5-A847-F34A-956D-37F628B4F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6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77"/>
                <a:cs typeface="Al Bayan Plain" pitchFamily="2" charset="-78"/>
              </a:rPr>
              <a:t>Monitoring UHC</a:t>
            </a:r>
            <a:endParaRPr lang="en-US" dirty="0">
              <a:latin typeface="Britannic Bold" charset="0"/>
              <a:ea typeface="Britannic Bold" charset="0"/>
              <a:cs typeface="Britannic Bold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Britannic Bold" charset="0"/>
              <a:ea typeface="Britannic Bold" charset="0"/>
              <a:cs typeface="Britannic Bold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74F4E1-D0AE-FA41-9BA1-2C87FF62C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22" y="352426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95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C00000"/>
                </a:solidFill>
                <a:latin typeface="Georgia" charset="0"/>
                <a:ea typeface="Georgia" charset="0"/>
                <a:cs typeface="Georgia" charset="0"/>
              </a:rPr>
              <a:t>Proposed Common Framework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700" y="1823732"/>
            <a:ext cx="10134600" cy="19745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4103663"/>
            <a:ext cx="10134600" cy="19454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01" y="4631885"/>
            <a:ext cx="3592537" cy="88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851DE3-5934-234F-942B-8AB29561B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422" y="219835"/>
            <a:ext cx="1878692" cy="66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73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C00000"/>
                </a:solidFill>
                <a:latin typeface="Georgia" charset="0"/>
                <a:ea typeface="Georgia" charset="0"/>
                <a:cs typeface="Georgia" charset="0"/>
              </a:rPr>
              <a:t>What it recommends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ritannic Bold" charset="0"/>
                <a:ea typeface="Britannic Bold" charset="0"/>
                <a:cs typeface="Britannic Bold" charset="0"/>
              </a:rPr>
              <a:t>Focus on service coverage and financial risk protection </a:t>
            </a:r>
          </a:p>
          <a:p>
            <a:pPr lvl="1"/>
            <a:r>
              <a:rPr lang="en-US" sz="2800" dirty="0">
                <a:latin typeface="Times New Roman" charset="0"/>
                <a:ea typeface="Times New Roman" charset="0"/>
                <a:cs typeface="Times New Roman" charset="0"/>
              </a:rPr>
              <a:t>National level and disaggregated (equity)</a:t>
            </a:r>
          </a:p>
          <a:p>
            <a:pPr marL="457200" lvl="1" indent="0">
              <a:buNone/>
            </a:pPr>
            <a:endParaRPr lang="en-US" sz="28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lvl="2"/>
            <a:r>
              <a:rPr lang="en-US" sz="2800" b="1" dirty="0">
                <a:latin typeface="Beirut" charset="-78"/>
                <a:ea typeface="Beirut" charset="-78"/>
                <a:cs typeface="Beirut" charset="-78"/>
              </a:rPr>
              <a:t>Financial risk protection</a:t>
            </a:r>
          </a:p>
          <a:p>
            <a:pPr lvl="2"/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Impoverishing and catastrophic OOPE </a:t>
            </a:r>
          </a:p>
          <a:p>
            <a:endParaRPr lang="en-US" sz="2000" dirty="0">
              <a:latin typeface="Times New Roman" charset="0"/>
              <a:ea typeface="Times New Roman" charset="0"/>
              <a:cs typeface="Times New Roman" charset="0"/>
            </a:endParaRPr>
          </a:p>
          <a:p>
            <a:pPr lvl="2"/>
            <a:r>
              <a:rPr lang="en-US" sz="2800" b="1" dirty="0">
                <a:latin typeface="Beirut" charset="-78"/>
                <a:ea typeface="Beirut" charset="-78"/>
                <a:cs typeface="Beirut" charset="-78"/>
              </a:rPr>
              <a:t>Service coverage</a:t>
            </a:r>
          </a:p>
          <a:p>
            <a:pPr lvl="2"/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Preventive and curative</a:t>
            </a:r>
          </a:p>
          <a:p>
            <a:endParaRPr lang="en-US" sz="2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797794-DC12-F241-B576-6FD97B304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22" y="352426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6C857-B35D-DD42-8A43-DA5C6A523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Catastrophic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6EE46-DC12-8B4F-878C-7108CB637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58825" indent="0">
              <a:buNone/>
            </a:pPr>
            <a:r>
              <a:rPr lang="en-US" b="1" dirty="0"/>
              <a:t>measures the incidence of financial hardship caused by health payments—</a:t>
            </a:r>
            <a:r>
              <a:rPr lang="en-US" b="1" dirty="0" err="1"/>
              <a:t>ie</a:t>
            </a:r>
            <a:r>
              <a:rPr lang="en-US" b="1" dirty="0"/>
              <a:t>, the number of households with health spending that is large relative to their ability to pay</a:t>
            </a:r>
          </a:p>
          <a:p>
            <a:endParaRPr lang="en-GB" dirty="0"/>
          </a:p>
          <a:p>
            <a:r>
              <a:rPr lang="en-GB" dirty="0"/>
              <a:t>Some subtract food spending from consumption – Capture that poorer HH have less resources for non-food needs. E.g. 40%</a:t>
            </a:r>
            <a:endParaRPr lang="en-US" dirty="0"/>
          </a:p>
          <a:p>
            <a:pPr marL="0" indent="0">
              <a:buNone/>
            </a:pPr>
            <a:endParaRPr lang="en-US" sz="1500" dirty="0"/>
          </a:p>
          <a:p>
            <a:pPr lvl="1"/>
            <a:r>
              <a:rPr lang="en-GB" dirty="0"/>
              <a:t>Overlooks other non-discretionary spending—</a:t>
            </a:r>
            <a:r>
              <a:rPr lang="en-GB" dirty="0" err="1"/>
              <a:t>eg.</a:t>
            </a:r>
            <a:r>
              <a:rPr lang="en-GB" dirty="0"/>
              <a:t> clothing, shelter, and heating—maybe more important than food expenditure</a:t>
            </a: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 marL="228600" lvl="1">
              <a:lnSpc>
                <a:spcPct val="100000"/>
              </a:lnSpc>
              <a:spcBef>
                <a:spcPts val="1000"/>
              </a:spcBef>
            </a:pPr>
            <a:r>
              <a:rPr lang="en-GB" sz="2800" dirty="0"/>
              <a:t>Use total consumption as ability-to-pay measure. E.g. 10% and 25%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9C475A-C262-474C-906A-E6FEC2CE1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22" y="352426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20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576B3-CD6B-6D48-B928-5704A0DF2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Incidence catastrophic OOPE </a:t>
            </a:r>
            <a:b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</a:b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–care or not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C95ED08-C20D-4143-97FE-0F00249294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29" y="2096294"/>
            <a:ext cx="9985828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72D6BB-0965-A14D-AF00-97044E1C4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22" y="352426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182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EAE93-BDB4-F849-BFD1-74CF7A8C9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FF0000"/>
                </a:solidFill>
                <a:latin typeface="Georgia" panose="02040502050405020303" pitchFamily="18" charset="0"/>
              </a:rPr>
              <a:t>Impoverishment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328F2-CE6A-BD4A-84DF-E4D429364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11200" indent="0">
              <a:buNone/>
            </a:pPr>
            <a:r>
              <a:rPr lang="en-US" b="1" dirty="0"/>
              <a:t>health spending that causes extreme hardship by pushing families below the poverty line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depth of poverty, - extent to which out-of-pocket health payments worsen a household’s pre-existing level of poverty,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CF88A4-595D-BB46-8182-3E43E1068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22" y="352426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8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B61F7-63FF-4E43-AEA4-053CC865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Impoverishment </a:t>
            </a:r>
            <a:b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</a:br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-place of residence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2F10BB-8D1B-4841-B035-3BFE0E9927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600" y="2204244"/>
            <a:ext cx="9434286" cy="35941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6194FF-4CDC-5F4B-8FA2-F57AEB3C3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22" y="352426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75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>
                <a:solidFill>
                  <a:srgbClr val="C00000"/>
                </a:solidFill>
                <a:latin typeface="Georgia" charset="0"/>
                <a:ea typeface="Georgia" charset="0"/>
                <a:cs typeface="Georgia" charset="0"/>
              </a:rPr>
              <a:t>Coverage of essential health services –</a:t>
            </a:r>
            <a:br>
              <a:rPr lang="en-US" b="1" dirty="0">
                <a:solidFill>
                  <a:srgbClr val="C00000"/>
                </a:solidFill>
                <a:latin typeface="Georgia" charset="0"/>
                <a:ea typeface="Georgia" charset="0"/>
                <a:cs typeface="Georgia" charset="0"/>
              </a:rPr>
            </a:br>
            <a:r>
              <a:rPr lang="en-US" b="1" dirty="0">
                <a:solidFill>
                  <a:srgbClr val="C00000"/>
                </a:solidFill>
                <a:latin typeface="Georgia" charset="0"/>
                <a:ea typeface="Georgia" charset="0"/>
                <a:cs typeface="Georgia" charset="0"/>
              </a:rPr>
              <a:t>Indicators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GB" b="1" dirty="0">
                <a:latin typeface="Arial Rounded MT Bold" charset="0"/>
                <a:ea typeface="Arial Rounded MT Bold" charset="0"/>
                <a:cs typeface="Arial Rounded MT Bold" charset="0"/>
              </a:rPr>
              <a:t>Health interventions:</a:t>
            </a:r>
          </a:p>
          <a:p>
            <a:pPr marL="0" lvl="0" indent="0">
              <a:buNone/>
            </a:pPr>
            <a:endParaRPr lang="en-GB" b="1" dirty="0">
              <a:latin typeface="Britannic Bold" charset="0"/>
              <a:ea typeface="Britannic Bold" charset="0"/>
              <a:cs typeface="Britannic Bold" charset="0"/>
            </a:endParaRPr>
          </a:p>
          <a:p>
            <a:pPr lvl="0"/>
            <a:r>
              <a:rPr lang="en-GB" i="1" dirty="0">
                <a:latin typeface="Britannic Bold" charset="0"/>
                <a:ea typeface="Britannic Bold" charset="0"/>
                <a:cs typeface="Britannic Bold" charset="0"/>
              </a:rPr>
              <a:t>Relevance</a:t>
            </a:r>
            <a:r>
              <a:rPr lang="en-GB" dirty="0">
                <a:latin typeface="Times New Roman" charset="0"/>
                <a:ea typeface="Times New Roman" charset="0"/>
                <a:cs typeface="Times New Roman" charset="0"/>
              </a:rPr>
              <a:t>: condition is a priority, the intervention is cost-effective, and the health condition potentially imposes major health expenses.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  <a:p>
            <a:pPr lvl="0"/>
            <a:r>
              <a:rPr lang="en-GB" i="1" dirty="0">
                <a:latin typeface="Britannic Bold" charset="0"/>
                <a:ea typeface="Britannic Bold" charset="0"/>
                <a:cs typeface="Britannic Bold" charset="0"/>
              </a:rPr>
              <a:t>Quality</a:t>
            </a:r>
            <a:r>
              <a:rPr lang="en-GB" dirty="0">
                <a:latin typeface="Times New Roman" charset="0"/>
                <a:ea typeface="Times New Roman" charset="0"/>
                <a:cs typeface="Times New Roman" charset="0"/>
              </a:rPr>
              <a:t>: information is available about the quality of the services.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  <a:p>
            <a:pPr lvl="0"/>
            <a:r>
              <a:rPr lang="en-GB" i="1" dirty="0">
                <a:latin typeface="Britannic Bold" charset="0"/>
                <a:ea typeface="Britannic Bold" charset="0"/>
                <a:cs typeface="Britannic Bold" charset="0"/>
              </a:rPr>
              <a:t>Availability</a:t>
            </a:r>
            <a:r>
              <a:rPr lang="en-GB" dirty="0">
                <a:latin typeface="Times New Roman" charset="0"/>
                <a:ea typeface="Times New Roman" charset="0"/>
                <a:cs typeface="Times New Roman" charset="0"/>
              </a:rPr>
              <a:t>: information used to measure the indicators is reliable, regular and available using existing instruments. 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24891-DDE1-5F4C-940A-81C533E30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7936" y="5791994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382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5FF56-3519-D34B-A842-2B74A5955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Selected health services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6B5B282-69E2-724F-B93A-11B6C2CCF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429" y="1825625"/>
            <a:ext cx="10174513" cy="435133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77E72F-C783-B741-9E52-DFE7CDC4B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22" y="352426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48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F315D-13EF-9D4D-B680-2D6AF610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Cambodia’s performance</a:t>
            </a:r>
            <a:b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</a:br>
            <a:r>
              <a:rPr lang="en-US" b="1" dirty="0">
                <a:solidFill>
                  <a:srgbClr val="0070C0"/>
                </a:solidFill>
                <a:latin typeface="Georgia" panose="02040502050405020303" pitchFamily="18" charset="0"/>
              </a:rPr>
              <a:t>-services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4F041A-A944-8B4E-9E0A-FCF448EC7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3371" y="2001044"/>
            <a:ext cx="9666515" cy="450135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3B65BD-79A6-974C-8239-022361A3D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93" y="365125"/>
            <a:ext cx="2183492" cy="76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1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D9FA1-BB7A-1849-B66A-1B5B14FE7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59228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Core capacities and components of the International Health Regulations </a:t>
            </a:r>
          </a:p>
        </p:txBody>
      </p:sp>
      <p:pic>
        <p:nvPicPr>
          <p:cNvPr id="10" name="Content Placeholder 9" descr="A screenshot of text&#10;&#10;Description automatically generated">
            <a:extLst>
              <a:ext uri="{FF2B5EF4-FFF2-40B4-BE49-F238E27FC236}">
                <a16:creationId xmlns:a16="http://schemas.microsoft.com/office/drawing/2014/main" id="{6C359826-FD7B-7344-BC24-01D1C6716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1601" y="457200"/>
            <a:ext cx="6170612" cy="6161313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30D08D-FD26-B249-AF57-6A725D868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931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62F224-1C3A-CA40-A127-7DF038E1C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8646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Myanmar’s approach 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BBD8DFB1-6D48-5C45-9842-26072A61A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685" y="902043"/>
            <a:ext cx="7853957" cy="526040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C00C38-E9C3-E54D-B385-4E77B46226ED}"/>
              </a:ext>
            </a:extLst>
          </p:cNvPr>
          <p:cNvSpPr txBox="1"/>
          <p:nvPr/>
        </p:nvSpPr>
        <p:spPr>
          <a:xfrm>
            <a:off x="1567543" y="6125029"/>
            <a:ext cx="8911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Su </a:t>
            </a:r>
            <a:r>
              <a:rPr lang="en-US" sz="1200" dirty="0" err="1"/>
              <a:t>Myat</a:t>
            </a:r>
            <a:r>
              <a:rPr lang="en-US" sz="1200" dirty="0"/>
              <a:t> Han, Md </a:t>
            </a:r>
            <a:r>
              <a:rPr lang="en-US" sz="1200" dirty="0" err="1"/>
              <a:t>Mizanur</a:t>
            </a:r>
            <a:r>
              <a:rPr lang="en-US" sz="1200" dirty="0"/>
              <a:t> Rahman, Md </a:t>
            </a:r>
            <a:r>
              <a:rPr lang="en-US" sz="1200" dirty="0" err="1"/>
              <a:t>Shafiur</a:t>
            </a:r>
            <a:r>
              <a:rPr lang="en-US" sz="1200" dirty="0"/>
              <a:t> Rahman, et al. Progress towards universal health coverage in Myanmar: a national and subnational assessment. </a:t>
            </a:r>
            <a:r>
              <a:rPr lang="en-US" sz="1200" i="1" dirty="0"/>
              <a:t>Lancet Glob Health </a:t>
            </a:r>
            <a:r>
              <a:rPr lang="en-US" sz="1200" dirty="0"/>
              <a:t>2018; 6: e989–97 </a:t>
            </a:r>
          </a:p>
        </p:txBody>
      </p:sp>
    </p:spTree>
    <p:extLst>
      <p:ext uri="{BB962C8B-B14F-4D97-AF65-F5344CB8AC3E}">
        <p14:creationId xmlns:p14="http://schemas.microsoft.com/office/powerpoint/2010/main" val="2738355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51F09-750D-0B49-ACFD-B09843520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7167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Georgia" panose="02040502050405020303" pitchFamily="18" charset="0"/>
              </a:rPr>
              <a:t>What is planned</a:t>
            </a:r>
            <a:br>
              <a:rPr lang="en-US" sz="3200" b="1" dirty="0">
                <a:solidFill>
                  <a:srgbClr val="0070C0"/>
                </a:solidFill>
                <a:latin typeface="Georgia" panose="02040502050405020303" pitchFamily="18" charset="0"/>
              </a:rPr>
            </a:br>
            <a:br>
              <a:rPr lang="en-US" sz="3200" b="1" dirty="0">
                <a:solidFill>
                  <a:srgbClr val="0070C0"/>
                </a:solidFill>
                <a:latin typeface="Georgia" panose="02040502050405020303" pitchFamily="18" charset="0"/>
              </a:rPr>
            </a:br>
            <a:r>
              <a:rPr lang="en-US" sz="3200" b="1" dirty="0">
                <a:solidFill>
                  <a:srgbClr val="0070C0"/>
                </a:solidFill>
                <a:latin typeface="Georgia" panose="02040502050405020303" pitchFamily="18" charset="0"/>
              </a:rPr>
              <a:t>Training NIPH and GS NSPC in calculating financial risk protection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F33AF2-C909-A04D-BAF6-944A64434D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Handling secondary data set, esp. CSES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9674DA-3ACA-1A4B-87FC-25633CA97A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Calculating financial risk protection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 analysis</a:t>
            </a:r>
          </a:p>
        </p:txBody>
      </p:sp>
    </p:spTree>
    <p:extLst>
      <p:ext uri="{BB962C8B-B14F-4D97-AF65-F5344CB8AC3E}">
        <p14:creationId xmlns:p14="http://schemas.microsoft.com/office/powerpoint/2010/main" val="2014544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BAF4BD-E345-9649-A766-074052861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Outstanding issues and proposed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7F69258-4513-3349-8B3F-EF1C147549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Adjusting CSES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Poverty line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Indicators for service coverage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0D5305-7CF6-2646-81A3-BDECF2E189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JLN?</a:t>
            </a:r>
          </a:p>
        </p:txBody>
      </p:sp>
    </p:spTree>
    <p:extLst>
      <p:ext uri="{BB962C8B-B14F-4D97-AF65-F5344CB8AC3E}">
        <p14:creationId xmlns:p14="http://schemas.microsoft.com/office/powerpoint/2010/main" val="3156140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311</Words>
  <Application>Microsoft Macintosh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Arial Rounded MT Bold</vt:lpstr>
      <vt:lpstr>Beirut</vt:lpstr>
      <vt:lpstr>Britannic Bold</vt:lpstr>
      <vt:lpstr>Calibri</vt:lpstr>
      <vt:lpstr>Calibri Light</vt:lpstr>
      <vt:lpstr>Georgia</vt:lpstr>
      <vt:lpstr>Times New Roman</vt:lpstr>
      <vt:lpstr>Office Theme</vt:lpstr>
      <vt:lpstr>Monitoring UHC</vt:lpstr>
      <vt:lpstr>Proposed Common Framework</vt:lpstr>
      <vt:lpstr>What it recommends</vt:lpstr>
      <vt:lpstr>Catastrophic expenditures</vt:lpstr>
      <vt:lpstr>Incidence catastrophic OOPE  –care or not</vt:lpstr>
      <vt:lpstr>Impoverishment</vt:lpstr>
      <vt:lpstr>Impoverishment  -place of residence</vt:lpstr>
      <vt:lpstr>Coverage of essential health services – Indicators </vt:lpstr>
      <vt:lpstr>Selected health services</vt:lpstr>
      <vt:lpstr>Cambodia’s performance -services</vt:lpstr>
      <vt:lpstr>Core capacities and components of the International Health Regulations </vt:lpstr>
      <vt:lpstr>Myanmar’s approach </vt:lpstr>
      <vt:lpstr>What is planned  Training NIPH and GS NSPC in calculating financial risk protection</vt:lpstr>
      <vt:lpstr>Outstanding issues and proposed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for UHC </dc:title>
  <dc:creator>Bart Jacobs</dc:creator>
  <cp:lastModifiedBy>Bart Jacobs</cp:lastModifiedBy>
  <cp:revision>37</cp:revision>
  <dcterms:created xsi:type="dcterms:W3CDTF">2018-01-30T07:23:36Z</dcterms:created>
  <dcterms:modified xsi:type="dcterms:W3CDTF">2019-04-30T07:56:40Z</dcterms:modified>
</cp:coreProperties>
</file>