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9" r:id="rId2"/>
    <p:sldMasterId id="2147483713" r:id="rId3"/>
    <p:sldMasterId id="2147483766" r:id="rId4"/>
    <p:sldMasterId id="2147483779" r:id="rId5"/>
  </p:sldMasterIdLst>
  <p:notesMasterIdLst>
    <p:notesMasterId r:id="rId27"/>
  </p:notesMasterIdLst>
  <p:sldIdLst>
    <p:sldId id="627" r:id="rId6"/>
    <p:sldId id="621" r:id="rId7"/>
    <p:sldId id="628" r:id="rId8"/>
    <p:sldId id="642" r:id="rId9"/>
    <p:sldId id="643" r:id="rId10"/>
    <p:sldId id="656" r:id="rId11"/>
    <p:sldId id="645" r:id="rId12"/>
    <p:sldId id="657" r:id="rId13"/>
    <p:sldId id="625" r:id="rId14"/>
    <p:sldId id="650" r:id="rId15"/>
    <p:sldId id="646" r:id="rId16"/>
    <p:sldId id="652" r:id="rId17"/>
    <p:sldId id="649" r:id="rId18"/>
    <p:sldId id="648" r:id="rId19"/>
    <p:sldId id="651" r:id="rId20"/>
    <p:sldId id="653" r:id="rId21"/>
    <p:sldId id="658" r:id="rId22"/>
    <p:sldId id="659" r:id="rId23"/>
    <p:sldId id="666" r:id="rId24"/>
    <p:sldId id="667" r:id="rId25"/>
    <p:sldId id="637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E8B"/>
    <a:srgbClr val="4D671B"/>
    <a:srgbClr val="297D53"/>
    <a:srgbClr val="E9F0E4"/>
    <a:srgbClr val="E4F1EA"/>
    <a:srgbClr val="83AD68"/>
    <a:srgbClr val="FAFFFF"/>
    <a:srgbClr val="F9F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0" y="52"/>
      </p:cViewPr>
      <p:guideLst>
        <p:guide orient="horz" pos="20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386594-4E66-4C96-AD0B-62F834C69975}" type="doc">
      <dgm:prSet loTypeId="urn:microsoft.com/office/officeart/2005/8/layout/vList3#1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B262DA11-A28D-405F-B250-FA77518D35B4}">
      <dgm:prSet custT="1"/>
      <dgm:spPr/>
      <dgm:t>
        <a:bodyPr/>
        <a:lstStyle/>
        <a:p>
          <a:pPr algn="ctr" rtl="0"/>
          <a:r>
            <a:rPr lang="fr-FR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Mise en place et encadrement de mutuelles et réseaux de mutuelles  au niveau régional et départemental</a:t>
          </a:r>
          <a:endParaRPr lang="fr-FR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E4391E-6433-48F0-9536-9959C3D19371}" type="parTrans" cxnId="{3F4A6D09-0F1C-4021-97E4-C660842E910E}">
      <dgm:prSet/>
      <dgm:spPr/>
      <dgm:t>
        <a:bodyPr/>
        <a:lstStyle/>
        <a:p>
          <a:endParaRPr lang="fr-FR"/>
        </a:p>
      </dgm:t>
    </dgm:pt>
    <dgm:pt modelId="{DCF92DE3-0219-4CD7-A5F8-8B38A87328E9}" type="sibTrans" cxnId="{3F4A6D09-0F1C-4021-97E4-C660842E910E}">
      <dgm:prSet/>
      <dgm:spPr/>
      <dgm:t>
        <a:bodyPr/>
        <a:lstStyle/>
        <a:p>
          <a:endParaRPr lang="fr-FR"/>
        </a:p>
      </dgm:t>
    </dgm:pt>
    <dgm:pt modelId="{B5FFB262-7D0B-40B7-B5BC-4536F05177D0}">
      <dgm:prSet custT="1"/>
      <dgm:spPr/>
      <dgm:t>
        <a:bodyPr/>
        <a:lstStyle/>
        <a:p>
          <a:pPr algn="ctr" rtl="0"/>
          <a:r>
            <a:rPr lang="fr-FR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 des mécanismes de financement des mutuelles de santé (Subventions des mutuelles de santé par  l’Etat)</a:t>
          </a:r>
          <a:endParaRPr lang="fr-FR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82AE43A-EC69-4DEE-83F7-F8EB7B003F95}" type="parTrans" cxnId="{C9A5F08A-44F5-403D-A290-A1A6C61A43A4}">
      <dgm:prSet/>
      <dgm:spPr/>
      <dgm:t>
        <a:bodyPr/>
        <a:lstStyle/>
        <a:p>
          <a:endParaRPr lang="fr-FR"/>
        </a:p>
      </dgm:t>
    </dgm:pt>
    <dgm:pt modelId="{5BE3EA24-B324-4D8A-829B-5F28DA1D4AEA}" type="sibTrans" cxnId="{C9A5F08A-44F5-403D-A290-A1A6C61A43A4}">
      <dgm:prSet/>
      <dgm:spPr/>
      <dgm:t>
        <a:bodyPr/>
        <a:lstStyle/>
        <a:p>
          <a:endParaRPr lang="fr-FR"/>
        </a:p>
      </dgm:t>
    </dgm:pt>
    <dgm:pt modelId="{1FE6F71C-F32A-48C4-A2A7-2A6641FB5CD2}">
      <dgm:prSet custT="1"/>
      <dgm:spPr/>
      <dgm:t>
        <a:bodyPr/>
        <a:lstStyle/>
        <a:p>
          <a:pPr algn="ctr" rtl="0"/>
          <a:r>
            <a:rPr lang="fr-FR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 des systèmes d’administration et de gestion</a:t>
          </a:r>
          <a:endParaRPr lang="fr-FR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A8A59C-8DB2-4E96-AF0B-714EB6039BA5}" type="parTrans" cxnId="{94E0B757-76EA-4856-9421-084607D8A9A3}">
      <dgm:prSet/>
      <dgm:spPr/>
      <dgm:t>
        <a:bodyPr/>
        <a:lstStyle/>
        <a:p>
          <a:endParaRPr lang="fr-FR"/>
        </a:p>
      </dgm:t>
    </dgm:pt>
    <dgm:pt modelId="{9454629E-D6CF-41F1-AF6B-5FC0518BF047}" type="sibTrans" cxnId="{94E0B757-76EA-4856-9421-084607D8A9A3}">
      <dgm:prSet/>
      <dgm:spPr/>
      <dgm:t>
        <a:bodyPr/>
        <a:lstStyle/>
        <a:p>
          <a:endParaRPr lang="fr-FR"/>
        </a:p>
      </dgm:t>
    </dgm:pt>
    <dgm:pt modelId="{AAF37A7E-9555-4185-BF38-BBB7263ACDEC}">
      <dgm:prSet custT="1"/>
      <dgm:spPr/>
      <dgm:t>
        <a:bodyPr/>
        <a:lstStyle/>
        <a:p>
          <a:pPr rtl="0"/>
          <a:r>
            <a:rPr lang="fr-FR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</a:t>
          </a:r>
          <a:r>
            <a:rPr lang="fr-FR" sz="2400" b="1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de la communication de </a:t>
          </a:r>
          <a:r>
            <a:rPr lang="fr-FR" sz="2400" b="1" baseline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proxiimité</a:t>
          </a:r>
          <a:r>
            <a:rPr lang="fr-FR" sz="2400" b="1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fr-FR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EC5570-E934-473F-AC22-AD9E8A16C6A2}" type="parTrans" cxnId="{13CAE9C7-230E-4E04-8571-4C140B721D5E}">
      <dgm:prSet/>
      <dgm:spPr/>
      <dgm:t>
        <a:bodyPr/>
        <a:lstStyle/>
        <a:p>
          <a:endParaRPr lang="fr-FR"/>
        </a:p>
      </dgm:t>
    </dgm:pt>
    <dgm:pt modelId="{D087B490-2AB4-4FD6-8990-297EEA087A1D}" type="sibTrans" cxnId="{13CAE9C7-230E-4E04-8571-4C140B721D5E}">
      <dgm:prSet/>
      <dgm:spPr/>
      <dgm:t>
        <a:bodyPr/>
        <a:lstStyle/>
        <a:p>
          <a:endParaRPr lang="fr-FR"/>
        </a:p>
      </dgm:t>
    </dgm:pt>
    <dgm:pt modelId="{54CBDCE9-BCB4-4884-894D-A14392B5B856}" type="pres">
      <dgm:prSet presAssocID="{C8386594-4E66-4C96-AD0B-62F834C69975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AEB6E5B-49C1-443E-8F0B-806838644998}" type="pres">
      <dgm:prSet presAssocID="{B262DA11-A28D-405F-B250-FA77518D35B4}" presName="composite" presStyleCnt="0"/>
      <dgm:spPr/>
      <dgm:t>
        <a:bodyPr/>
        <a:lstStyle/>
        <a:p>
          <a:endParaRPr lang="fr-FR"/>
        </a:p>
      </dgm:t>
    </dgm:pt>
    <dgm:pt modelId="{C514818D-E2A5-49E5-9C45-BCD6EDEB2109}" type="pres">
      <dgm:prSet presAssocID="{B262DA11-A28D-405F-B250-FA77518D35B4}" presName="imgShp" presStyleLbl="fgImgPlace1" presStyleIdx="0" presStyleCnt="4" custScaleX="118188" custScaleY="113798" custLinFactNeighborX="-89097" custLinFactNeighborY="1398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805D3BD8-7865-4A47-AC57-044689981EAB}" type="pres">
      <dgm:prSet presAssocID="{B262DA11-A28D-405F-B250-FA77518D35B4}" presName="txShp" presStyleLbl="node1" presStyleIdx="0" presStyleCnt="4" custScaleX="128639" custLinFactNeighborX="2136" custLinFactNeighborY="43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11E5E82-9F4E-4B15-B794-1D24E7D9EE72}" type="pres">
      <dgm:prSet presAssocID="{DCF92DE3-0219-4CD7-A5F8-8B38A87328E9}" presName="spacing" presStyleCnt="0"/>
      <dgm:spPr/>
      <dgm:t>
        <a:bodyPr/>
        <a:lstStyle/>
        <a:p>
          <a:endParaRPr lang="fr-FR"/>
        </a:p>
      </dgm:t>
    </dgm:pt>
    <dgm:pt modelId="{A962F155-B77B-46D6-9FF6-769C1C088BB9}" type="pres">
      <dgm:prSet presAssocID="{B5FFB262-7D0B-40B7-B5BC-4536F05177D0}" presName="composite" presStyleCnt="0"/>
      <dgm:spPr/>
      <dgm:t>
        <a:bodyPr/>
        <a:lstStyle/>
        <a:p>
          <a:endParaRPr lang="fr-FR"/>
        </a:p>
      </dgm:t>
    </dgm:pt>
    <dgm:pt modelId="{2342C5C0-D892-49B5-9D6E-8DBB62B11C17}" type="pres">
      <dgm:prSet presAssocID="{B5FFB262-7D0B-40B7-B5BC-4536F05177D0}" presName="imgShp" presStyleLbl="fgImgPlace1" presStyleIdx="1" presStyleCnt="4" custScaleX="114834" custScaleY="112984" custLinFactNeighborX="-92261" custLinFactNeighborY="400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E1A26A7D-F8AC-4AA7-9E66-DE14B30C5687}" type="pres">
      <dgm:prSet presAssocID="{B5FFB262-7D0B-40B7-B5BC-4536F05177D0}" presName="txShp" presStyleLbl="node1" presStyleIdx="1" presStyleCnt="4" custScaleX="126518" custLinFactNeighborX="2623" custLinFactNeighborY="151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1F51CB-F953-4F75-A3C3-EDA951AFFC8A}" type="pres">
      <dgm:prSet presAssocID="{5BE3EA24-B324-4D8A-829B-5F28DA1D4AEA}" presName="spacing" presStyleCnt="0"/>
      <dgm:spPr/>
      <dgm:t>
        <a:bodyPr/>
        <a:lstStyle/>
        <a:p>
          <a:endParaRPr lang="fr-FR"/>
        </a:p>
      </dgm:t>
    </dgm:pt>
    <dgm:pt modelId="{55F76CA5-44DC-4FBE-AA64-4CB840853E9E}" type="pres">
      <dgm:prSet presAssocID="{1FE6F71C-F32A-48C4-A2A7-2A6641FB5CD2}" presName="composite" presStyleCnt="0"/>
      <dgm:spPr/>
      <dgm:t>
        <a:bodyPr/>
        <a:lstStyle/>
        <a:p>
          <a:endParaRPr lang="fr-FR"/>
        </a:p>
      </dgm:t>
    </dgm:pt>
    <dgm:pt modelId="{3203D475-0030-4287-8E02-57E935AD2568}" type="pres">
      <dgm:prSet presAssocID="{1FE6F71C-F32A-48C4-A2A7-2A6641FB5CD2}" presName="imgShp" presStyleLbl="fgImgPlace1" presStyleIdx="2" presStyleCnt="4" custScaleX="101597" custScaleY="117765" custLinFactX="-12284" custLinFactNeighborX="-100000" custLinFactNeighborY="730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748E7215-F539-4159-8978-2AEA5554BDF9}" type="pres">
      <dgm:prSet presAssocID="{1FE6F71C-F32A-48C4-A2A7-2A6641FB5CD2}" presName="txShp" presStyleLbl="node1" presStyleIdx="2" presStyleCnt="4" custScaleX="130973" custLinFactNeighborX="1212" custLinFactNeighborY="323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6F0700A-F550-4E32-8D9F-8BD9D472518A}" type="pres">
      <dgm:prSet presAssocID="{9454629E-D6CF-41F1-AF6B-5FC0518BF047}" presName="spacing" presStyleCnt="0"/>
      <dgm:spPr/>
      <dgm:t>
        <a:bodyPr/>
        <a:lstStyle/>
        <a:p>
          <a:endParaRPr lang="fr-FR"/>
        </a:p>
      </dgm:t>
    </dgm:pt>
    <dgm:pt modelId="{FE35E8EB-AF7A-4693-A1B2-AC1C8479A69B}" type="pres">
      <dgm:prSet presAssocID="{AAF37A7E-9555-4185-BF38-BBB7263ACDEC}" presName="composite" presStyleCnt="0"/>
      <dgm:spPr/>
      <dgm:t>
        <a:bodyPr/>
        <a:lstStyle/>
        <a:p>
          <a:endParaRPr lang="fr-FR"/>
        </a:p>
      </dgm:t>
    </dgm:pt>
    <dgm:pt modelId="{15651FCC-ACCB-475B-B7DE-E9709ED12B2A}" type="pres">
      <dgm:prSet presAssocID="{AAF37A7E-9555-4185-BF38-BBB7263ACDEC}" presName="imgShp" presStyleLbl="fgImgPlace1" presStyleIdx="3" presStyleCnt="4" custScaleX="106047" custScaleY="98607" custLinFactX="-26203" custLinFactNeighborX="-100000" custLinFactNeighborY="356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fr-FR"/>
        </a:p>
      </dgm:t>
    </dgm:pt>
    <dgm:pt modelId="{F08F2C15-D011-4F34-9797-892D352A8F6C}" type="pres">
      <dgm:prSet presAssocID="{AAF37A7E-9555-4185-BF38-BBB7263ACDEC}" presName="txShp" presStyleLbl="node1" presStyleIdx="3" presStyleCnt="4" custScaleX="140455" custLinFactNeighborX="-2471" custLinFactNeighborY="4083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9A5F08A-44F5-403D-A290-A1A6C61A43A4}" srcId="{C8386594-4E66-4C96-AD0B-62F834C69975}" destId="{B5FFB262-7D0B-40B7-B5BC-4536F05177D0}" srcOrd="1" destOrd="0" parTransId="{B82AE43A-EC69-4DEE-83F7-F8EB7B003F95}" sibTransId="{5BE3EA24-B324-4D8A-829B-5F28DA1D4AEA}"/>
    <dgm:cxn modelId="{902D92E9-3FC3-4930-9C98-215C2C0006F8}" type="presOf" srcId="{B5FFB262-7D0B-40B7-B5BC-4536F05177D0}" destId="{E1A26A7D-F8AC-4AA7-9E66-DE14B30C5687}" srcOrd="0" destOrd="0" presId="urn:microsoft.com/office/officeart/2005/8/layout/vList3#1"/>
    <dgm:cxn modelId="{13CAE9C7-230E-4E04-8571-4C140B721D5E}" srcId="{C8386594-4E66-4C96-AD0B-62F834C69975}" destId="{AAF37A7E-9555-4185-BF38-BBB7263ACDEC}" srcOrd="3" destOrd="0" parTransId="{5AEC5570-E934-473F-AC22-AD9E8A16C6A2}" sibTransId="{D087B490-2AB4-4FD6-8990-297EEA087A1D}"/>
    <dgm:cxn modelId="{3F4A6D09-0F1C-4021-97E4-C660842E910E}" srcId="{C8386594-4E66-4C96-AD0B-62F834C69975}" destId="{B262DA11-A28D-405F-B250-FA77518D35B4}" srcOrd="0" destOrd="0" parTransId="{EFE4391E-6433-48F0-9536-9959C3D19371}" sibTransId="{DCF92DE3-0219-4CD7-A5F8-8B38A87328E9}"/>
    <dgm:cxn modelId="{03B2512F-5E18-4203-B0CC-E67FD6CDDE53}" type="presOf" srcId="{C8386594-4E66-4C96-AD0B-62F834C69975}" destId="{54CBDCE9-BCB4-4884-894D-A14392B5B856}" srcOrd="0" destOrd="0" presId="urn:microsoft.com/office/officeart/2005/8/layout/vList3#1"/>
    <dgm:cxn modelId="{F219C6BA-3572-4565-9B6E-AD2014CA0308}" type="presOf" srcId="{AAF37A7E-9555-4185-BF38-BBB7263ACDEC}" destId="{F08F2C15-D011-4F34-9797-892D352A8F6C}" srcOrd="0" destOrd="0" presId="urn:microsoft.com/office/officeart/2005/8/layout/vList3#1"/>
    <dgm:cxn modelId="{94E0B757-76EA-4856-9421-084607D8A9A3}" srcId="{C8386594-4E66-4C96-AD0B-62F834C69975}" destId="{1FE6F71C-F32A-48C4-A2A7-2A6641FB5CD2}" srcOrd="2" destOrd="0" parTransId="{36A8A59C-8DB2-4E96-AF0B-714EB6039BA5}" sibTransId="{9454629E-D6CF-41F1-AF6B-5FC0518BF047}"/>
    <dgm:cxn modelId="{E1DF1830-4E43-4007-B793-7102176E3E8A}" type="presOf" srcId="{B262DA11-A28D-405F-B250-FA77518D35B4}" destId="{805D3BD8-7865-4A47-AC57-044689981EAB}" srcOrd="0" destOrd="0" presId="urn:microsoft.com/office/officeart/2005/8/layout/vList3#1"/>
    <dgm:cxn modelId="{8F6342BC-D9E7-4B6A-A4CF-1AE483E8288A}" type="presOf" srcId="{1FE6F71C-F32A-48C4-A2A7-2A6641FB5CD2}" destId="{748E7215-F539-4159-8978-2AEA5554BDF9}" srcOrd="0" destOrd="0" presId="urn:microsoft.com/office/officeart/2005/8/layout/vList3#1"/>
    <dgm:cxn modelId="{60173AEB-4A69-4FD3-AC96-D054C04C5536}" type="presParOf" srcId="{54CBDCE9-BCB4-4884-894D-A14392B5B856}" destId="{5AEB6E5B-49C1-443E-8F0B-806838644998}" srcOrd="0" destOrd="0" presId="urn:microsoft.com/office/officeart/2005/8/layout/vList3#1"/>
    <dgm:cxn modelId="{3A7C0293-BB42-47B6-B818-85017E69010B}" type="presParOf" srcId="{5AEB6E5B-49C1-443E-8F0B-806838644998}" destId="{C514818D-E2A5-49E5-9C45-BCD6EDEB2109}" srcOrd="0" destOrd="0" presId="urn:microsoft.com/office/officeart/2005/8/layout/vList3#1"/>
    <dgm:cxn modelId="{CAD9AAFA-27B3-4C10-8B07-45A8ADFC6207}" type="presParOf" srcId="{5AEB6E5B-49C1-443E-8F0B-806838644998}" destId="{805D3BD8-7865-4A47-AC57-044689981EAB}" srcOrd="1" destOrd="0" presId="urn:microsoft.com/office/officeart/2005/8/layout/vList3#1"/>
    <dgm:cxn modelId="{4BD91C03-C9AA-4A45-907B-A6B3D1E57028}" type="presParOf" srcId="{54CBDCE9-BCB4-4884-894D-A14392B5B856}" destId="{111E5E82-9F4E-4B15-B794-1D24E7D9EE72}" srcOrd="1" destOrd="0" presId="urn:microsoft.com/office/officeart/2005/8/layout/vList3#1"/>
    <dgm:cxn modelId="{A7EA49EE-E940-49AE-9E75-B393A3D89B80}" type="presParOf" srcId="{54CBDCE9-BCB4-4884-894D-A14392B5B856}" destId="{A962F155-B77B-46D6-9FF6-769C1C088BB9}" srcOrd="2" destOrd="0" presId="urn:microsoft.com/office/officeart/2005/8/layout/vList3#1"/>
    <dgm:cxn modelId="{329B8368-3A17-4C0E-BE1E-73C76BF3CAB6}" type="presParOf" srcId="{A962F155-B77B-46D6-9FF6-769C1C088BB9}" destId="{2342C5C0-D892-49B5-9D6E-8DBB62B11C17}" srcOrd="0" destOrd="0" presId="urn:microsoft.com/office/officeart/2005/8/layout/vList3#1"/>
    <dgm:cxn modelId="{33AE42EF-4333-4B34-969F-187507AA4294}" type="presParOf" srcId="{A962F155-B77B-46D6-9FF6-769C1C088BB9}" destId="{E1A26A7D-F8AC-4AA7-9E66-DE14B30C5687}" srcOrd="1" destOrd="0" presId="urn:microsoft.com/office/officeart/2005/8/layout/vList3#1"/>
    <dgm:cxn modelId="{DF2FF2D8-229D-423D-BB4C-5619765F7DAB}" type="presParOf" srcId="{54CBDCE9-BCB4-4884-894D-A14392B5B856}" destId="{131F51CB-F953-4F75-A3C3-EDA951AFFC8A}" srcOrd="3" destOrd="0" presId="urn:microsoft.com/office/officeart/2005/8/layout/vList3#1"/>
    <dgm:cxn modelId="{2CC0B3C1-4EC2-4DED-AA39-74DF418CBFAC}" type="presParOf" srcId="{54CBDCE9-BCB4-4884-894D-A14392B5B856}" destId="{55F76CA5-44DC-4FBE-AA64-4CB840853E9E}" srcOrd="4" destOrd="0" presId="urn:microsoft.com/office/officeart/2005/8/layout/vList3#1"/>
    <dgm:cxn modelId="{54FCB201-D9B3-49A4-B0FD-3929B321B94F}" type="presParOf" srcId="{55F76CA5-44DC-4FBE-AA64-4CB840853E9E}" destId="{3203D475-0030-4287-8E02-57E935AD2568}" srcOrd="0" destOrd="0" presId="urn:microsoft.com/office/officeart/2005/8/layout/vList3#1"/>
    <dgm:cxn modelId="{019C6D1E-7112-4C0D-B987-005DA9B6243F}" type="presParOf" srcId="{55F76CA5-44DC-4FBE-AA64-4CB840853E9E}" destId="{748E7215-F539-4159-8978-2AEA5554BDF9}" srcOrd="1" destOrd="0" presId="urn:microsoft.com/office/officeart/2005/8/layout/vList3#1"/>
    <dgm:cxn modelId="{80C678B8-BF3D-4B70-9C34-A5773B1ED683}" type="presParOf" srcId="{54CBDCE9-BCB4-4884-894D-A14392B5B856}" destId="{B6F0700A-F550-4E32-8D9F-8BD9D472518A}" srcOrd="5" destOrd="0" presId="urn:microsoft.com/office/officeart/2005/8/layout/vList3#1"/>
    <dgm:cxn modelId="{4E6BE65C-7A4D-48F4-BACE-7C353E4A6B7B}" type="presParOf" srcId="{54CBDCE9-BCB4-4884-894D-A14392B5B856}" destId="{FE35E8EB-AF7A-4693-A1B2-AC1C8479A69B}" srcOrd="6" destOrd="0" presId="urn:microsoft.com/office/officeart/2005/8/layout/vList3#1"/>
    <dgm:cxn modelId="{14EEE9F2-490D-4708-A1C2-0680D86B7530}" type="presParOf" srcId="{FE35E8EB-AF7A-4693-A1B2-AC1C8479A69B}" destId="{15651FCC-ACCB-475B-B7DE-E9709ED12B2A}" srcOrd="0" destOrd="0" presId="urn:microsoft.com/office/officeart/2005/8/layout/vList3#1"/>
    <dgm:cxn modelId="{AD5E1ED0-C843-4BF4-83CA-94CCC5F89BEC}" type="presParOf" srcId="{FE35E8EB-AF7A-4693-A1B2-AC1C8479A69B}" destId="{F08F2C15-D011-4F34-9797-892D352A8F6C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9D72A5-77EA-4082-815A-06292268F50C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93A74FB5-539B-485D-95BF-6DACAF80C6BA}">
      <dgm:prSet phldrT="[Texte]"/>
      <dgm:spPr/>
      <dgm:t>
        <a:bodyPr/>
        <a:lstStyle/>
        <a:p>
          <a:r>
            <a:rPr lang="fr-FR" dirty="0"/>
            <a:t>SIGICMU</a:t>
          </a:r>
        </a:p>
      </dgm:t>
    </dgm:pt>
    <dgm:pt modelId="{646997D5-D674-4FE6-9319-79CE37264512}" type="parTrans" cxnId="{3DA16D1A-9042-4564-A3FB-D0604F0040AD}">
      <dgm:prSet/>
      <dgm:spPr/>
      <dgm:t>
        <a:bodyPr/>
        <a:lstStyle/>
        <a:p>
          <a:endParaRPr lang="fr-FR"/>
        </a:p>
      </dgm:t>
    </dgm:pt>
    <dgm:pt modelId="{D664B7A5-DE88-4C1B-AA45-7A8F021FF796}" type="sibTrans" cxnId="{3DA16D1A-9042-4564-A3FB-D0604F0040AD}">
      <dgm:prSet/>
      <dgm:spPr/>
      <dgm:t>
        <a:bodyPr/>
        <a:lstStyle/>
        <a:p>
          <a:endParaRPr lang="fr-FR"/>
        </a:p>
      </dgm:t>
    </dgm:pt>
    <dgm:pt modelId="{98005786-91C5-4C9E-92BB-00FFEC76A7EB}">
      <dgm:prSet phldrT="[Texte]"/>
      <dgm:spPr/>
      <dgm:t>
        <a:bodyPr/>
        <a:lstStyle/>
        <a:p>
          <a:r>
            <a:rPr lang="fr-FR"/>
            <a:t>SIBIO</a:t>
          </a:r>
          <a:endParaRPr lang="fr-FR" dirty="0"/>
        </a:p>
      </dgm:t>
    </dgm:pt>
    <dgm:pt modelId="{3967843B-0121-4C07-80D3-984F949DC6C4}" type="parTrans" cxnId="{11BE9A3D-E166-4FF9-8DF9-80DF47326EF8}">
      <dgm:prSet/>
      <dgm:spPr/>
      <dgm:t>
        <a:bodyPr/>
        <a:lstStyle/>
        <a:p>
          <a:endParaRPr lang="fr-FR"/>
        </a:p>
      </dgm:t>
    </dgm:pt>
    <dgm:pt modelId="{540A2139-519A-4ACB-AA67-5C402CBB44FA}" type="sibTrans" cxnId="{11BE9A3D-E166-4FF9-8DF9-80DF47326EF8}">
      <dgm:prSet/>
      <dgm:spPr/>
      <dgm:t>
        <a:bodyPr/>
        <a:lstStyle/>
        <a:p>
          <a:endParaRPr lang="fr-FR"/>
        </a:p>
      </dgm:t>
    </dgm:pt>
    <dgm:pt modelId="{D378F8E7-18EB-4540-AD59-F26A4AA30D6E}">
      <dgm:prSet phldrT="[Texte]"/>
      <dgm:spPr/>
      <dgm:t>
        <a:bodyPr/>
        <a:lstStyle/>
        <a:p>
          <a:r>
            <a:rPr lang="fr-FR"/>
            <a:t>SISMUT</a:t>
          </a:r>
          <a:endParaRPr lang="fr-FR" dirty="0"/>
        </a:p>
      </dgm:t>
    </dgm:pt>
    <dgm:pt modelId="{31450E97-9C72-4DE0-8080-588B9F5178DE}" type="parTrans" cxnId="{BAE3DD0A-4ACE-4B83-8ED8-83A14D990C3A}">
      <dgm:prSet/>
      <dgm:spPr/>
      <dgm:t>
        <a:bodyPr/>
        <a:lstStyle/>
        <a:p>
          <a:endParaRPr lang="fr-FR"/>
        </a:p>
      </dgm:t>
    </dgm:pt>
    <dgm:pt modelId="{20EF2506-6127-47E9-BDA8-17D6BA6AE08C}" type="sibTrans" cxnId="{BAE3DD0A-4ACE-4B83-8ED8-83A14D990C3A}">
      <dgm:prSet/>
      <dgm:spPr/>
      <dgm:t>
        <a:bodyPr/>
        <a:lstStyle/>
        <a:p>
          <a:endParaRPr lang="fr-FR"/>
        </a:p>
      </dgm:t>
    </dgm:pt>
    <dgm:pt modelId="{A4A8617B-C90A-4BB5-A391-2FCBA9D9B692}">
      <dgm:prSet phldrT="[Texte]"/>
      <dgm:spPr/>
      <dgm:t>
        <a:bodyPr/>
        <a:lstStyle/>
        <a:p>
          <a:r>
            <a:rPr lang="fr-FR" dirty="0"/>
            <a:t>SITFAC</a:t>
          </a:r>
        </a:p>
        <a:p>
          <a:r>
            <a:rPr lang="fr-FR" dirty="0"/>
            <a:t>SITFIG</a:t>
          </a:r>
        </a:p>
      </dgm:t>
    </dgm:pt>
    <dgm:pt modelId="{D9BEAE88-41FA-4F30-85FC-05D8F1E8C793}" type="parTrans" cxnId="{1732F191-00A8-4B60-997A-D107AEA294EE}">
      <dgm:prSet/>
      <dgm:spPr/>
      <dgm:t>
        <a:bodyPr/>
        <a:lstStyle/>
        <a:p>
          <a:endParaRPr lang="fr-FR"/>
        </a:p>
      </dgm:t>
    </dgm:pt>
    <dgm:pt modelId="{02A93826-D93E-45E5-9E2A-E76F8CE357BF}" type="sibTrans" cxnId="{1732F191-00A8-4B60-997A-D107AEA294EE}">
      <dgm:prSet/>
      <dgm:spPr/>
      <dgm:t>
        <a:bodyPr/>
        <a:lstStyle/>
        <a:p>
          <a:endParaRPr lang="fr-FR"/>
        </a:p>
      </dgm:t>
    </dgm:pt>
    <dgm:pt modelId="{CBCF2F55-F347-4E64-A701-6E2643EA7FDD}">
      <dgm:prSet phldrT="[Texte]"/>
      <dgm:spPr/>
      <dgm:t>
        <a:bodyPr/>
        <a:lstStyle/>
        <a:p>
          <a:r>
            <a:rPr lang="fr-FR" dirty="0"/>
            <a:t>GESTAM</a:t>
          </a:r>
        </a:p>
      </dgm:t>
    </dgm:pt>
    <dgm:pt modelId="{A29161DE-D08D-4B2B-BE00-2536C36F41EA}" type="parTrans" cxnId="{B5E32241-10EB-4ED5-9342-3D815772F7CB}">
      <dgm:prSet/>
      <dgm:spPr/>
      <dgm:t>
        <a:bodyPr/>
        <a:lstStyle/>
        <a:p>
          <a:endParaRPr lang="fr-FR"/>
        </a:p>
      </dgm:t>
    </dgm:pt>
    <dgm:pt modelId="{44CB4469-12A2-4950-AD3B-E03E8F290D7C}" type="sibTrans" cxnId="{B5E32241-10EB-4ED5-9342-3D815772F7CB}">
      <dgm:prSet/>
      <dgm:spPr/>
      <dgm:t>
        <a:bodyPr/>
        <a:lstStyle/>
        <a:p>
          <a:endParaRPr lang="fr-FR"/>
        </a:p>
      </dgm:t>
    </dgm:pt>
    <dgm:pt modelId="{3DA7F604-3227-42E3-A1D2-4D9911395C08}">
      <dgm:prSet/>
      <dgm:spPr/>
      <dgm:t>
        <a:bodyPr/>
        <a:lstStyle/>
        <a:p>
          <a:r>
            <a:rPr lang="fr-FR"/>
            <a:t>DATAWH</a:t>
          </a:r>
          <a:endParaRPr lang="fr-FR" dirty="0"/>
        </a:p>
      </dgm:t>
    </dgm:pt>
    <dgm:pt modelId="{BD8C501A-3270-4029-9C2F-24BD56DC8B96}" type="parTrans" cxnId="{240BA236-3E66-4AE8-ABC0-3B05AC485564}">
      <dgm:prSet/>
      <dgm:spPr/>
      <dgm:t>
        <a:bodyPr/>
        <a:lstStyle/>
        <a:p>
          <a:endParaRPr lang="fr-FR"/>
        </a:p>
      </dgm:t>
    </dgm:pt>
    <dgm:pt modelId="{4D018E58-B455-4DB8-92BE-004314E9385D}" type="sibTrans" cxnId="{240BA236-3E66-4AE8-ABC0-3B05AC485564}">
      <dgm:prSet/>
      <dgm:spPr/>
      <dgm:t>
        <a:bodyPr/>
        <a:lstStyle/>
        <a:p>
          <a:endParaRPr lang="fr-FR"/>
        </a:p>
      </dgm:t>
    </dgm:pt>
    <dgm:pt modelId="{F4A8D160-4993-48C0-9693-5246DDE3516A}">
      <dgm:prSet/>
      <dgm:spPr/>
      <dgm:t>
        <a:bodyPr/>
        <a:lstStyle/>
        <a:p>
          <a:r>
            <a:rPr lang="fr-FR"/>
            <a:t>CTM</a:t>
          </a:r>
          <a:endParaRPr lang="fr-FR" dirty="0"/>
        </a:p>
      </dgm:t>
    </dgm:pt>
    <dgm:pt modelId="{AE557129-90D7-426F-B7F4-DD230E4F0551}" type="parTrans" cxnId="{C5D288FB-F03C-4231-9085-B8B34B8FAA9D}">
      <dgm:prSet/>
      <dgm:spPr/>
      <dgm:t>
        <a:bodyPr/>
        <a:lstStyle/>
        <a:p>
          <a:endParaRPr lang="fr-FR"/>
        </a:p>
      </dgm:t>
    </dgm:pt>
    <dgm:pt modelId="{583709FB-E1F1-4F1C-B371-009C0E5CA28C}" type="sibTrans" cxnId="{C5D288FB-F03C-4231-9085-B8B34B8FAA9D}">
      <dgm:prSet/>
      <dgm:spPr/>
      <dgm:t>
        <a:bodyPr/>
        <a:lstStyle/>
        <a:p>
          <a:endParaRPr lang="fr-FR"/>
        </a:p>
      </dgm:t>
    </dgm:pt>
    <dgm:pt modelId="{78973774-651D-4D4B-B41E-2288FA19C134}">
      <dgm:prSet/>
      <dgm:spPr/>
      <dgm:t>
        <a:bodyPr/>
        <a:lstStyle/>
        <a:p>
          <a:r>
            <a:rPr lang="fr-FR"/>
            <a:t>SUNUCMU</a:t>
          </a:r>
          <a:endParaRPr lang="fr-FR" dirty="0"/>
        </a:p>
      </dgm:t>
    </dgm:pt>
    <dgm:pt modelId="{AFD2F90B-7927-433C-B235-D8B569A9989A}" type="parTrans" cxnId="{3E9E7411-63F4-43C0-953E-EF54C504A8EA}">
      <dgm:prSet/>
      <dgm:spPr/>
      <dgm:t>
        <a:bodyPr/>
        <a:lstStyle/>
        <a:p>
          <a:endParaRPr lang="fr-FR"/>
        </a:p>
      </dgm:t>
    </dgm:pt>
    <dgm:pt modelId="{158B2493-128F-4DB8-AD1C-0511B02BD24B}" type="sibTrans" cxnId="{3E9E7411-63F4-43C0-953E-EF54C504A8EA}">
      <dgm:prSet/>
      <dgm:spPr/>
      <dgm:t>
        <a:bodyPr/>
        <a:lstStyle/>
        <a:p>
          <a:endParaRPr lang="fr-FR"/>
        </a:p>
      </dgm:t>
    </dgm:pt>
    <dgm:pt modelId="{6C4DC3ED-A2E3-49DC-8AD6-360F4C841AB8}" type="pres">
      <dgm:prSet presAssocID="{4D9D72A5-77EA-4082-815A-06292268F50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2BD3BDFD-19B9-47DB-BF78-E1236658DF93}" type="pres">
      <dgm:prSet presAssocID="{93A74FB5-539B-485D-95BF-6DACAF80C6BA}" presName="centerShape" presStyleLbl="node0" presStyleIdx="0" presStyleCnt="1"/>
      <dgm:spPr/>
      <dgm:t>
        <a:bodyPr/>
        <a:lstStyle/>
        <a:p>
          <a:endParaRPr lang="fr-BE"/>
        </a:p>
      </dgm:t>
    </dgm:pt>
    <dgm:pt modelId="{A3181A19-638B-4198-8CDB-F47A18A1561D}" type="pres">
      <dgm:prSet presAssocID="{98005786-91C5-4C9E-92BB-00FFEC76A7E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9414E38-41DA-4ACC-BE08-CE06BF59D417}" type="pres">
      <dgm:prSet presAssocID="{98005786-91C5-4C9E-92BB-00FFEC76A7EB}" presName="dummy" presStyleCnt="0"/>
      <dgm:spPr/>
    </dgm:pt>
    <dgm:pt modelId="{2C1311AA-B881-4197-A872-5CB0B58BFE3D}" type="pres">
      <dgm:prSet presAssocID="{540A2139-519A-4ACB-AA67-5C402CBB44FA}" presName="sibTrans" presStyleLbl="sibTrans2D1" presStyleIdx="0" presStyleCnt="7"/>
      <dgm:spPr/>
      <dgm:t>
        <a:bodyPr/>
        <a:lstStyle/>
        <a:p>
          <a:endParaRPr lang="fr-BE"/>
        </a:p>
      </dgm:t>
    </dgm:pt>
    <dgm:pt modelId="{5DE4513E-9513-45A6-A5DD-30C7C0D059FD}" type="pres">
      <dgm:prSet presAssocID="{F4A8D160-4993-48C0-9693-5246DDE3516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C0134736-244E-4D01-A1E6-D4BED3680B16}" type="pres">
      <dgm:prSet presAssocID="{F4A8D160-4993-48C0-9693-5246DDE3516A}" presName="dummy" presStyleCnt="0"/>
      <dgm:spPr/>
    </dgm:pt>
    <dgm:pt modelId="{9180EA32-61E3-44DC-BAE2-74FAFF82DB66}" type="pres">
      <dgm:prSet presAssocID="{583709FB-E1F1-4F1C-B371-009C0E5CA28C}" presName="sibTrans" presStyleLbl="sibTrans2D1" presStyleIdx="1" presStyleCnt="7"/>
      <dgm:spPr/>
      <dgm:t>
        <a:bodyPr/>
        <a:lstStyle/>
        <a:p>
          <a:endParaRPr lang="fr-BE"/>
        </a:p>
      </dgm:t>
    </dgm:pt>
    <dgm:pt modelId="{46D64F2E-C506-4B2E-B00A-B23AD4AD4710}" type="pres">
      <dgm:prSet presAssocID="{3DA7F604-3227-42E3-A1D2-4D9911395C0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5839E92-3364-4855-8E10-E4748B09A7D9}" type="pres">
      <dgm:prSet presAssocID="{3DA7F604-3227-42E3-A1D2-4D9911395C08}" presName="dummy" presStyleCnt="0"/>
      <dgm:spPr/>
    </dgm:pt>
    <dgm:pt modelId="{9EEB8E3D-A8A1-4568-BB7D-19C877F17905}" type="pres">
      <dgm:prSet presAssocID="{4D018E58-B455-4DB8-92BE-004314E9385D}" presName="sibTrans" presStyleLbl="sibTrans2D1" presStyleIdx="2" presStyleCnt="7"/>
      <dgm:spPr/>
      <dgm:t>
        <a:bodyPr/>
        <a:lstStyle/>
        <a:p>
          <a:endParaRPr lang="fr-BE"/>
        </a:p>
      </dgm:t>
    </dgm:pt>
    <dgm:pt modelId="{CE0EB8E7-790E-49A7-B177-80DE388CE962}" type="pres">
      <dgm:prSet presAssocID="{D378F8E7-18EB-4540-AD59-F26A4AA30D6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E42912A4-94F2-4529-B6C8-1186002B30B4}" type="pres">
      <dgm:prSet presAssocID="{D378F8E7-18EB-4540-AD59-F26A4AA30D6E}" presName="dummy" presStyleCnt="0"/>
      <dgm:spPr/>
    </dgm:pt>
    <dgm:pt modelId="{2C1FE31E-CA26-452C-B5F8-AF8A04A178D2}" type="pres">
      <dgm:prSet presAssocID="{20EF2506-6127-47E9-BDA8-17D6BA6AE08C}" presName="sibTrans" presStyleLbl="sibTrans2D1" presStyleIdx="3" presStyleCnt="7"/>
      <dgm:spPr/>
      <dgm:t>
        <a:bodyPr/>
        <a:lstStyle/>
        <a:p>
          <a:endParaRPr lang="fr-BE"/>
        </a:p>
      </dgm:t>
    </dgm:pt>
    <dgm:pt modelId="{94C679B8-8A48-4F02-AF52-4736FBE201AC}" type="pres">
      <dgm:prSet presAssocID="{A4A8617B-C90A-4BB5-A391-2FCBA9D9B69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7BB04DC0-E563-41E7-906B-2B642CEF9240}" type="pres">
      <dgm:prSet presAssocID="{A4A8617B-C90A-4BB5-A391-2FCBA9D9B692}" presName="dummy" presStyleCnt="0"/>
      <dgm:spPr/>
    </dgm:pt>
    <dgm:pt modelId="{45DD19AF-9D3B-46ED-9411-82FF41ED0F42}" type="pres">
      <dgm:prSet presAssocID="{02A93826-D93E-45E5-9E2A-E76F8CE357BF}" presName="sibTrans" presStyleLbl="sibTrans2D1" presStyleIdx="4" presStyleCnt="7"/>
      <dgm:spPr/>
      <dgm:t>
        <a:bodyPr/>
        <a:lstStyle/>
        <a:p>
          <a:endParaRPr lang="fr-BE"/>
        </a:p>
      </dgm:t>
    </dgm:pt>
    <dgm:pt modelId="{150CE64B-3E36-43FF-8B21-DEC6E901E369}" type="pres">
      <dgm:prSet presAssocID="{CBCF2F55-F347-4E64-A701-6E2643EA7FDD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90B52A1-4C90-4FD4-BC49-6B6ABE440BDC}" type="pres">
      <dgm:prSet presAssocID="{CBCF2F55-F347-4E64-A701-6E2643EA7FDD}" presName="dummy" presStyleCnt="0"/>
      <dgm:spPr/>
    </dgm:pt>
    <dgm:pt modelId="{2B3E55D1-89DE-409F-89A5-7B0A338BA119}" type="pres">
      <dgm:prSet presAssocID="{44CB4469-12A2-4950-AD3B-E03E8F290D7C}" presName="sibTrans" presStyleLbl="sibTrans2D1" presStyleIdx="5" presStyleCnt="7"/>
      <dgm:spPr/>
      <dgm:t>
        <a:bodyPr/>
        <a:lstStyle/>
        <a:p>
          <a:endParaRPr lang="fr-BE"/>
        </a:p>
      </dgm:t>
    </dgm:pt>
    <dgm:pt modelId="{527D41BA-D2F9-4CE8-8878-EA6702E8A86B}" type="pres">
      <dgm:prSet presAssocID="{78973774-651D-4D4B-B41E-2288FA19C134}" presName="node" presStyleLbl="node1" presStyleIdx="6" presStyleCnt="7" custRadScaleRad="100969" custRadScaleInc="-628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F0DC3B44-8330-4A50-96CD-304EC9DF58D0}" type="pres">
      <dgm:prSet presAssocID="{78973774-651D-4D4B-B41E-2288FA19C134}" presName="dummy" presStyleCnt="0"/>
      <dgm:spPr/>
    </dgm:pt>
    <dgm:pt modelId="{36E63373-F715-4350-8242-D195BA4409F5}" type="pres">
      <dgm:prSet presAssocID="{158B2493-128F-4DB8-AD1C-0511B02BD24B}" presName="sibTrans" presStyleLbl="sibTrans2D1" presStyleIdx="6" presStyleCnt="7"/>
      <dgm:spPr/>
      <dgm:t>
        <a:bodyPr/>
        <a:lstStyle/>
        <a:p>
          <a:endParaRPr lang="fr-BE"/>
        </a:p>
      </dgm:t>
    </dgm:pt>
  </dgm:ptLst>
  <dgm:cxnLst>
    <dgm:cxn modelId="{3DA16D1A-9042-4564-A3FB-D0604F0040AD}" srcId="{4D9D72A5-77EA-4082-815A-06292268F50C}" destId="{93A74FB5-539B-485D-95BF-6DACAF80C6BA}" srcOrd="0" destOrd="0" parTransId="{646997D5-D674-4FE6-9319-79CE37264512}" sibTransId="{D664B7A5-DE88-4C1B-AA45-7A8F021FF796}"/>
    <dgm:cxn modelId="{11BE9A3D-E166-4FF9-8DF9-80DF47326EF8}" srcId="{93A74FB5-539B-485D-95BF-6DACAF80C6BA}" destId="{98005786-91C5-4C9E-92BB-00FFEC76A7EB}" srcOrd="0" destOrd="0" parTransId="{3967843B-0121-4C07-80D3-984F949DC6C4}" sibTransId="{540A2139-519A-4ACB-AA67-5C402CBB44FA}"/>
    <dgm:cxn modelId="{C6978904-85B2-4E50-8220-25833D3307A3}" type="presOf" srcId="{A4A8617B-C90A-4BB5-A391-2FCBA9D9B692}" destId="{94C679B8-8A48-4F02-AF52-4736FBE201AC}" srcOrd="0" destOrd="0" presId="urn:microsoft.com/office/officeart/2005/8/layout/radial6"/>
    <dgm:cxn modelId="{752F196C-A13C-4A5E-B6D2-4271C589373A}" type="presOf" srcId="{4D018E58-B455-4DB8-92BE-004314E9385D}" destId="{9EEB8E3D-A8A1-4568-BB7D-19C877F17905}" srcOrd="0" destOrd="0" presId="urn:microsoft.com/office/officeart/2005/8/layout/radial6"/>
    <dgm:cxn modelId="{4F3561C4-FE14-482B-A461-55DB3D071482}" type="presOf" srcId="{F4A8D160-4993-48C0-9693-5246DDE3516A}" destId="{5DE4513E-9513-45A6-A5DD-30C7C0D059FD}" srcOrd="0" destOrd="0" presId="urn:microsoft.com/office/officeart/2005/8/layout/radial6"/>
    <dgm:cxn modelId="{A46E8F96-29ED-4AA3-8D70-5183A32382ED}" type="presOf" srcId="{93A74FB5-539B-485D-95BF-6DACAF80C6BA}" destId="{2BD3BDFD-19B9-47DB-BF78-E1236658DF93}" srcOrd="0" destOrd="0" presId="urn:microsoft.com/office/officeart/2005/8/layout/radial6"/>
    <dgm:cxn modelId="{48877973-BDEC-47DF-8134-D2EF4D5BA30B}" type="presOf" srcId="{158B2493-128F-4DB8-AD1C-0511B02BD24B}" destId="{36E63373-F715-4350-8242-D195BA4409F5}" srcOrd="0" destOrd="0" presId="urn:microsoft.com/office/officeart/2005/8/layout/radial6"/>
    <dgm:cxn modelId="{31EBF04F-5C05-4C1F-A54F-EEAC41E00D33}" type="presOf" srcId="{4D9D72A5-77EA-4082-815A-06292268F50C}" destId="{6C4DC3ED-A2E3-49DC-8AD6-360F4C841AB8}" srcOrd="0" destOrd="0" presId="urn:microsoft.com/office/officeart/2005/8/layout/radial6"/>
    <dgm:cxn modelId="{068FC81F-3574-4716-8FD9-0CA6E79C929D}" type="presOf" srcId="{02A93826-D93E-45E5-9E2A-E76F8CE357BF}" destId="{45DD19AF-9D3B-46ED-9411-82FF41ED0F42}" srcOrd="0" destOrd="0" presId="urn:microsoft.com/office/officeart/2005/8/layout/radial6"/>
    <dgm:cxn modelId="{BAE3DD0A-4ACE-4B83-8ED8-83A14D990C3A}" srcId="{93A74FB5-539B-485D-95BF-6DACAF80C6BA}" destId="{D378F8E7-18EB-4540-AD59-F26A4AA30D6E}" srcOrd="3" destOrd="0" parTransId="{31450E97-9C72-4DE0-8080-588B9F5178DE}" sibTransId="{20EF2506-6127-47E9-BDA8-17D6BA6AE08C}"/>
    <dgm:cxn modelId="{0360972E-83F1-4C24-9F6F-E3441E04978D}" type="presOf" srcId="{20EF2506-6127-47E9-BDA8-17D6BA6AE08C}" destId="{2C1FE31E-CA26-452C-B5F8-AF8A04A178D2}" srcOrd="0" destOrd="0" presId="urn:microsoft.com/office/officeart/2005/8/layout/radial6"/>
    <dgm:cxn modelId="{A831FFCC-6C32-4D3D-B2E7-13133CC33187}" type="presOf" srcId="{540A2139-519A-4ACB-AA67-5C402CBB44FA}" destId="{2C1311AA-B881-4197-A872-5CB0B58BFE3D}" srcOrd="0" destOrd="0" presId="urn:microsoft.com/office/officeart/2005/8/layout/radial6"/>
    <dgm:cxn modelId="{118C8C4F-EEFF-446E-AEB1-BC5EA0E79D15}" type="presOf" srcId="{583709FB-E1F1-4F1C-B371-009C0E5CA28C}" destId="{9180EA32-61E3-44DC-BAE2-74FAFF82DB66}" srcOrd="0" destOrd="0" presId="urn:microsoft.com/office/officeart/2005/8/layout/radial6"/>
    <dgm:cxn modelId="{C5D288FB-F03C-4231-9085-B8B34B8FAA9D}" srcId="{93A74FB5-539B-485D-95BF-6DACAF80C6BA}" destId="{F4A8D160-4993-48C0-9693-5246DDE3516A}" srcOrd="1" destOrd="0" parTransId="{AE557129-90D7-426F-B7F4-DD230E4F0551}" sibTransId="{583709FB-E1F1-4F1C-B371-009C0E5CA28C}"/>
    <dgm:cxn modelId="{240BA236-3E66-4AE8-ABC0-3B05AC485564}" srcId="{93A74FB5-539B-485D-95BF-6DACAF80C6BA}" destId="{3DA7F604-3227-42E3-A1D2-4D9911395C08}" srcOrd="2" destOrd="0" parTransId="{BD8C501A-3270-4029-9C2F-24BD56DC8B96}" sibTransId="{4D018E58-B455-4DB8-92BE-004314E9385D}"/>
    <dgm:cxn modelId="{404238C6-66E2-4B2A-8B0B-3DAA3FCA569B}" type="presOf" srcId="{78973774-651D-4D4B-B41E-2288FA19C134}" destId="{527D41BA-D2F9-4CE8-8878-EA6702E8A86B}" srcOrd="0" destOrd="0" presId="urn:microsoft.com/office/officeart/2005/8/layout/radial6"/>
    <dgm:cxn modelId="{B65D4ED1-2E8F-4A49-8E23-90A6D24C7BAE}" type="presOf" srcId="{44CB4469-12A2-4950-AD3B-E03E8F290D7C}" destId="{2B3E55D1-89DE-409F-89A5-7B0A338BA119}" srcOrd="0" destOrd="0" presId="urn:microsoft.com/office/officeart/2005/8/layout/radial6"/>
    <dgm:cxn modelId="{81F00A56-1A50-42B6-AE59-A0AAA47A8290}" type="presOf" srcId="{98005786-91C5-4C9E-92BB-00FFEC76A7EB}" destId="{A3181A19-638B-4198-8CDB-F47A18A1561D}" srcOrd="0" destOrd="0" presId="urn:microsoft.com/office/officeart/2005/8/layout/radial6"/>
    <dgm:cxn modelId="{20DB471C-A588-45C9-A6BC-6B285F94AFE7}" type="presOf" srcId="{CBCF2F55-F347-4E64-A701-6E2643EA7FDD}" destId="{150CE64B-3E36-43FF-8B21-DEC6E901E369}" srcOrd="0" destOrd="0" presId="urn:microsoft.com/office/officeart/2005/8/layout/radial6"/>
    <dgm:cxn modelId="{3E9E7411-63F4-43C0-953E-EF54C504A8EA}" srcId="{93A74FB5-539B-485D-95BF-6DACAF80C6BA}" destId="{78973774-651D-4D4B-B41E-2288FA19C134}" srcOrd="6" destOrd="0" parTransId="{AFD2F90B-7927-433C-B235-D8B569A9989A}" sibTransId="{158B2493-128F-4DB8-AD1C-0511B02BD24B}"/>
    <dgm:cxn modelId="{E4955B56-0E6A-456A-B184-D799546E77AD}" type="presOf" srcId="{D378F8E7-18EB-4540-AD59-F26A4AA30D6E}" destId="{CE0EB8E7-790E-49A7-B177-80DE388CE962}" srcOrd="0" destOrd="0" presId="urn:microsoft.com/office/officeart/2005/8/layout/radial6"/>
    <dgm:cxn modelId="{1732F191-00A8-4B60-997A-D107AEA294EE}" srcId="{93A74FB5-539B-485D-95BF-6DACAF80C6BA}" destId="{A4A8617B-C90A-4BB5-A391-2FCBA9D9B692}" srcOrd="4" destOrd="0" parTransId="{D9BEAE88-41FA-4F30-85FC-05D8F1E8C793}" sibTransId="{02A93826-D93E-45E5-9E2A-E76F8CE357BF}"/>
    <dgm:cxn modelId="{24F0ADB8-CB31-4C80-9CAB-852550797D13}" type="presOf" srcId="{3DA7F604-3227-42E3-A1D2-4D9911395C08}" destId="{46D64F2E-C506-4B2E-B00A-B23AD4AD4710}" srcOrd="0" destOrd="0" presId="urn:microsoft.com/office/officeart/2005/8/layout/radial6"/>
    <dgm:cxn modelId="{B5E32241-10EB-4ED5-9342-3D815772F7CB}" srcId="{93A74FB5-539B-485D-95BF-6DACAF80C6BA}" destId="{CBCF2F55-F347-4E64-A701-6E2643EA7FDD}" srcOrd="5" destOrd="0" parTransId="{A29161DE-D08D-4B2B-BE00-2536C36F41EA}" sibTransId="{44CB4469-12A2-4950-AD3B-E03E8F290D7C}"/>
    <dgm:cxn modelId="{9E07F397-75DB-417E-A2A6-00B9D9034435}" type="presParOf" srcId="{6C4DC3ED-A2E3-49DC-8AD6-360F4C841AB8}" destId="{2BD3BDFD-19B9-47DB-BF78-E1236658DF93}" srcOrd="0" destOrd="0" presId="urn:microsoft.com/office/officeart/2005/8/layout/radial6"/>
    <dgm:cxn modelId="{3B5DA99D-1F69-408D-81F8-94237D0D9EB1}" type="presParOf" srcId="{6C4DC3ED-A2E3-49DC-8AD6-360F4C841AB8}" destId="{A3181A19-638B-4198-8CDB-F47A18A1561D}" srcOrd="1" destOrd="0" presId="urn:microsoft.com/office/officeart/2005/8/layout/radial6"/>
    <dgm:cxn modelId="{14E2D729-3889-43AF-B3AB-9C1AC1D20CDA}" type="presParOf" srcId="{6C4DC3ED-A2E3-49DC-8AD6-360F4C841AB8}" destId="{69414E38-41DA-4ACC-BE08-CE06BF59D417}" srcOrd="2" destOrd="0" presId="urn:microsoft.com/office/officeart/2005/8/layout/radial6"/>
    <dgm:cxn modelId="{C6BFDF4F-C595-45C3-BA8C-70F393CA8419}" type="presParOf" srcId="{6C4DC3ED-A2E3-49DC-8AD6-360F4C841AB8}" destId="{2C1311AA-B881-4197-A872-5CB0B58BFE3D}" srcOrd="3" destOrd="0" presId="urn:microsoft.com/office/officeart/2005/8/layout/radial6"/>
    <dgm:cxn modelId="{CD7278C5-0A13-4CD7-B60D-0937AFBA03BE}" type="presParOf" srcId="{6C4DC3ED-A2E3-49DC-8AD6-360F4C841AB8}" destId="{5DE4513E-9513-45A6-A5DD-30C7C0D059FD}" srcOrd="4" destOrd="0" presId="urn:microsoft.com/office/officeart/2005/8/layout/radial6"/>
    <dgm:cxn modelId="{0EFA8D87-65C7-403E-AD8C-653281709B0A}" type="presParOf" srcId="{6C4DC3ED-A2E3-49DC-8AD6-360F4C841AB8}" destId="{C0134736-244E-4D01-A1E6-D4BED3680B16}" srcOrd="5" destOrd="0" presId="urn:microsoft.com/office/officeart/2005/8/layout/radial6"/>
    <dgm:cxn modelId="{AB58FCA7-6A94-4F0A-B373-BEF421D97A7C}" type="presParOf" srcId="{6C4DC3ED-A2E3-49DC-8AD6-360F4C841AB8}" destId="{9180EA32-61E3-44DC-BAE2-74FAFF82DB66}" srcOrd="6" destOrd="0" presId="urn:microsoft.com/office/officeart/2005/8/layout/radial6"/>
    <dgm:cxn modelId="{6544C3D8-7F31-433D-A160-AA6A8625698B}" type="presParOf" srcId="{6C4DC3ED-A2E3-49DC-8AD6-360F4C841AB8}" destId="{46D64F2E-C506-4B2E-B00A-B23AD4AD4710}" srcOrd="7" destOrd="0" presId="urn:microsoft.com/office/officeart/2005/8/layout/radial6"/>
    <dgm:cxn modelId="{35EB1305-D2CD-47FA-AE4F-839CDB97A7E9}" type="presParOf" srcId="{6C4DC3ED-A2E3-49DC-8AD6-360F4C841AB8}" destId="{25839E92-3364-4855-8E10-E4748B09A7D9}" srcOrd="8" destOrd="0" presId="urn:microsoft.com/office/officeart/2005/8/layout/radial6"/>
    <dgm:cxn modelId="{4A46C80A-5A15-43F6-9F01-001B98670BA3}" type="presParOf" srcId="{6C4DC3ED-A2E3-49DC-8AD6-360F4C841AB8}" destId="{9EEB8E3D-A8A1-4568-BB7D-19C877F17905}" srcOrd="9" destOrd="0" presId="urn:microsoft.com/office/officeart/2005/8/layout/radial6"/>
    <dgm:cxn modelId="{1E7430EA-5C73-47BE-9EC1-3321317C7FB5}" type="presParOf" srcId="{6C4DC3ED-A2E3-49DC-8AD6-360F4C841AB8}" destId="{CE0EB8E7-790E-49A7-B177-80DE388CE962}" srcOrd="10" destOrd="0" presId="urn:microsoft.com/office/officeart/2005/8/layout/radial6"/>
    <dgm:cxn modelId="{7407BC5A-BA03-475C-9621-187905227E86}" type="presParOf" srcId="{6C4DC3ED-A2E3-49DC-8AD6-360F4C841AB8}" destId="{E42912A4-94F2-4529-B6C8-1186002B30B4}" srcOrd="11" destOrd="0" presId="urn:microsoft.com/office/officeart/2005/8/layout/radial6"/>
    <dgm:cxn modelId="{61FB256B-ACF9-4FDA-B9D0-1BDFF59035F7}" type="presParOf" srcId="{6C4DC3ED-A2E3-49DC-8AD6-360F4C841AB8}" destId="{2C1FE31E-CA26-452C-B5F8-AF8A04A178D2}" srcOrd="12" destOrd="0" presId="urn:microsoft.com/office/officeart/2005/8/layout/radial6"/>
    <dgm:cxn modelId="{AC623F4D-C890-4BE4-BAA3-5DBEF3001198}" type="presParOf" srcId="{6C4DC3ED-A2E3-49DC-8AD6-360F4C841AB8}" destId="{94C679B8-8A48-4F02-AF52-4736FBE201AC}" srcOrd="13" destOrd="0" presId="urn:microsoft.com/office/officeart/2005/8/layout/radial6"/>
    <dgm:cxn modelId="{C97A6828-C8CD-4CF2-8905-CDC3F926B411}" type="presParOf" srcId="{6C4DC3ED-A2E3-49DC-8AD6-360F4C841AB8}" destId="{7BB04DC0-E563-41E7-906B-2B642CEF9240}" srcOrd="14" destOrd="0" presId="urn:microsoft.com/office/officeart/2005/8/layout/radial6"/>
    <dgm:cxn modelId="{F5C10867-2142-40E9-B123-48785555A24D}" type="presParOf" srcId="{6C4DC3ED-A2E3-49DC-8AD6-360F4C841AB8}" destId="{45DD19AF-9D3B-46ED-9411-82FF41ED0F42}" srcOrd="15" destOrd="0" presId="urn:microsoft.com/office/officeart/2005/8/layout/radial6"/>
    <dgm:cxn modelId="{463418F2-3688-4D43-8022-B2BFFBAAB147}" type="presParOf" srcId="{6C4DC3ED-A2E3-49DC-8AD6-360F4C841AB8}" destId="{150CE64B-3E36-43FF-8B21-DEC6E901E369}" srcOrd="16" destOrd="0" presId="urn:microsoft.com/office/officeart/2005/8/layout/radial6"/>
    <dgm:cxn modelId="{3945E760-364D-413F-852A-45BD418D5D2A}" type="presParOf" srcId="{6C4DC3ED-A2E3-49DC-8AD6-360F4C841AB8}" destId="{690B52A1-4C90-4FD4-BC49-6B6ABE440BDC}" srcOrd="17" destOrd="0" presId="urn:microsoft.com/office/officeart/2005/8/layout/radial6"/>
    <dgm:cxn modelId="{C93AB066-F733-4A47-A865-45F6CE9E4E39}" type="presParOf" srcId="{6C4DC3ED-A2E3-49DC-8AD6-360F4C841AB8}" destId="{2B3E55D1-89DE-409F-89A5-7B0A338BA119}" srcOrd="18" destOrd="0" presId="urn:microsoft.com/office/officeart/2005/8/layout/radial6"/>
    <dgm:cxn modelId="{28CEE7F8-4DB3-4FD5-B4F7-B96D7464A248}" type="presParOf" srcId="{6C4DC3ED-A2E3-49DC-8AD6-360F4C841AB8}" destId="{527D41BA-D2F9-4CE8-8878-EA6702E8A86B}" srcOrd="19" destOrd="0" presId="urn:microsoft.com/office/officeart/2005/8/layout/radial6"/>
    <dgm:cxn modelId="{20236EA2-CEAE-43DB-ADBF-E9CE920720CA}" type="presParOf" srcId="{6C4DC3ED-A2E3-49DC-8AD6-360F4C841AB8}" destId="{F0DC3B44-8330-4A50-96CD-304EC9DF58D0}" srcOrd="20" destOrd="0" presId="urn:microsoft.com/office/officeart/2005/8/layout/radial6"/>
    <dgm:cxn modelId="{F2987714-CE24-40F4-9042-522E4EB772F2}" type="presParOf" srcId="{6C4DC3ED-A2E3-49DC-8AD6-360F4C841AB8}" destId="{36E63373-F715-4350-8242-D195BA4409F5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D3BD8-7865-4A47-AC57-044689981EAB}">
      <dsp:nvSpPr>
        <dsp:cNvPr id="0" name=""/>
        <dsp:cNvSpPr/>
      </dsp:nvSpPr>
      <dsp:spPr>
        <a:xfrm rot="10800000">
          <a:off x="1030398" y="109055"/>
          <a:ext cx="10192601" cy="96279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56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Mise en place et encadrement de mutuelles et réseaux de mutuelles  au niveau régional et départemental</a:t>
          </a:r>
          <a:endParaRPr lang="fr-FR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271096" y="109055"/>
        <a:ext cx="9951903" cy="962792"/>
      </dsp:txXfrm>
    </dsp:sp>
    <dsp:sp modelId="{C514818D-E2A5-49E5-9C45-BCD6EDEB2109}">
      <dsp:nvSpPr>
        <dsp:cNvPr id="0" name=""/>
        <dsp:cNvSpPr/>
      </dsp:nvSpPr>
      <dsp:spPr>
        <a:xfrm>
          <a:off x="568975" y="135281"/>
          <a:ext cx="1137904" cy="109563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A26A7D-F8AC-4AA7-9E66-DE14B30C5687}">
      <dsp:nvSpPr>
        <dsp:cNvPr id="0" name=""/>
        <dsp:cNvSpPr/>
      </dsp:nvSpPr>
      <dsp:spPr>
        <a:xfrm rot="10800000">
          <a:off x="1153012" y="1460803"/>
          <a:ext cx="10024545" cy="96279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56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 des mécanismes de financement des mutuelles de santé (Subventions des mutuelles de santé par  l’Etat)</a:t>
          </a:r>
          <a:endParaRPr lang="fr-FR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393710" y="1460803"/>
        <a:ext cx="9783847" cy="962792"/>
      </dsp:txXfrm>
    </dsp:sp>
    <dsp:sp modelId="{2342C5C0-D892-49B5-9D6E-8DBB62B11C17}">
      <dsp:nvSpPr>
        <dsp:cNvPr id="0" name=""/>
        <dsp:cNvSpPr/>
      </dsp:nvSpPr>
      <dsp:spPr>
        <a:xfrm>
          <a:off x="554659" y="1422195"/>
          <a:ext cx="1105612" cy="108780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48E7215-F539-4159-8978-2AEA5554BDF9}">
      <dsp:nvSpPr>
        <dsp:cNvPr id="0" name=""/>
        <dsp:cNvSpPr/>
      </dsp:nvSpPr>
      <dsp:spPr>
        <a:xfrm rot="10800000">
          <a:off x="864719" y="2875522"/>
          <a:ext cx="10377533" cy="96279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56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 des systèmes d’administration et de gestion</a:t>
          </a:r>
          <a:endParaRPr lang="fr-FR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1105417" y="2875522"/>
        <a:ext cx="10136835" cy="962792"/>
      </dsp:txXfrm>
    </dsp:sp>
    <dsp:sp modelId="{3203D475-0030-4287-8E02-57E935AD2568}">
      <dsp:nvSpPr>
        <dsp:cNvPr id="0" name=""/>
        <dsp:cNvSpPr/>
      </dsp:nvSpPr>
      <dsp:spPr>
        <a:xfrm>
          <a:off x="425601" y="2829178"/>
          <a:ext cx="978167" cy="113383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08F2C15-D011-4F34-9797-892D352A8F6C}">
      <dsp:nvSpPr>
        <dsp:cNvPr id="0" name=""/>
        <dsp:cNvSpPr/>
      </dsp:nvSpPr>
      <dsp:spPr>
        <a:xfrm rot="10800000">
          <a:off x="197251" y="4180743"/>
          <a:ext cx="11128831" cy="962792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24565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Renforcement</a:t>
          </a:r>
          <a:r>
            <a:rPr lang="fr-FR" sz="2400" b="1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de la communication de </a:t>
          </a:r>
          <a:r>
            <a:rPr lang="fr-FR" sz="2400" b="1" kern="1200" baseline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proxiimité</a:t>
          </a:r>
          <a:r>
            <a:rPr lang="fr-FR" sz="2400" b="1" kern="1200" baseline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fr-FR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437949" y="4180743"/>
        <a:ext cx="10888133" cy="962792"/>
      </dsp:txXfrm>
    </dsp:sp>
    <dsp:sp modelId="{15651FCC-ACCB-475B-B7DE-E9709ED12B2A}">
      <dsp:nvSpPr>
        <dsp:cNvPr id="0" name=""/>
        <dsp:cNvSpPr/>
      </dsp:nvSpPr>
      <dsp:spPr>
        <a:xfrm>
          <a:off x="270168" y="4194155"/>
          <a:ext cx="1021012" cy="94938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E63373-F715-4350-8242-D195BA4409F5}">
      <dsp:nvSpPr>
        <dsp:cNvPr id="0" name=""/>
        <dsp:cNvSpPr/>
      </dsp:nvSpPr>
      <dsp:spPr>
        <a:xfrm>
          <a:off x="3760564" y="530121"/>
          <a:ext cx="4196849" cy="4196849"/>
        </a:xfrm>
        <a:prstGeom prst="blockArc">
          <a:avLst>
            <a:gd name="adj1" fmla="val 13074977"/>
            <a:gd name="adj2" fmla="val 16241908"/>
            <a:gd name="adj3" fmla="val 391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E55D1-89DE-409F-89A5-7B0A338BA119}">
      <dsp:nvSpPr>
        <dsp:cNvPr id="0" name=""/>
        <dsp:cNvSpPr/>
      </dsp:nvSpPr>
      <dsp:spPr>
        <a:xfrm>
          <a:off x="3779735" y="505116"/>
          <a:ext cx="4196849" cy="4196849"/>
        </a:xfrm>
        <a:prstGeom prst="blockArc">
          <a:avLst>
            <a:gd name="adj1" fmla="val 9985390"/>
            <a:gd name="adj2" fmla="val 13022327"/>
            <a:gd name="adj3" fmla="val 391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D19AF-9D3B-46ED-9411-82FF41ED0F42}">
      <dsp:nvSpPr>
        <dsp:cNvPr id="0" name=""/>
        <dsp:cNvSpPr/>
      </dsp:nvSpPr>
      <dsp:spPr>
        <a:xfrm>
          <a:off x="3785643" y="530274"/>
          <a:ext cx="4196849" cy="4196849"/>
        </a:xfrm>
        <a:prstGeom prst="blockArc">
          <a:avLst>
            <a:gd name="adj1" fmla="val 6942857"/>
            <a:gd name="adj2" fmla="val 10028571"/>
            <a:gd name="adj3" fmla="val 391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FE31E-CA26-452C-B5F8-AF8A04A178D2}">
      <dsp:nvSpPr>
        <dsp:cNvPr id="0" name=""/>
        <dsp:cNvSpPr/>
      </dsp:nvSpPr>
      <dsp:spPr>
        <a:xfrm>
          <a:off x="3785643" y="530274"/>
          <a:ext cx="4196849" cy="4196849"/>
        </a:xfrm>
        <a:prstGeom prst="blockArc">
          <a:avLst>
            <a:gd name="adj1" fmla="val 3857143"/>
            <a:gd name="adj2" fmla="val 6942857"/>
            <a:gd name="adj3" fmla="val 391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B8E3D-A8A1-4568-BB7D-19C877F17905}">
      <dsp:nvSpPr>
        <dsp:cNvPr id="0" name=""/>
        <dsp:cNvSpPr/>
      </dsp:nvSpPr>
      <dsp:spPr>
        <a:xfrm>
          <a:off x="3785643" y="530274"/>
          <a:ext cx="4196849" cy="4196849"/>
        </a:xfrm>
        <a:prstGeom prst="blockArc">
          <a:avLst>
            <a:gd name="adj1" fmla="val 771429"/>
            <a:gd name="adj2" fmla="val 3857143"/>
            <a:gd name="adj3" fmla="val 391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0EA32-61E3-44DC-BAE2-74FAFF82DB66}">
      <dsp:nvSpPr>
        <dsp:cNvPr id="0" name=""/>
        <dsp:cNvSpPr/>
      </dsp:nvSpPr>
      <dsp:spPr>
        <a:xfrm>
          <a:off x="3785643" y="530274"/>
          <a:ext cx="4196849" cy="4196849"/>
        </a:xfrm>
        <a:prstGeom prst="blockArc">
          <a:avLst>
            <a:gd name="adj1" fmla="val 19285714"/>
            <a:gd name="adj2" fmla="val 771429"/>
            <a:gd name="adj3" fmla="val 391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1311AA-B881-4197-A872-5CB0B58BFE3D}">
      <dsp:nvSpPr>
        <dsp:cNvPr id="0" name=""/>
        <dsp:cNvSpPr/>
      </dsp:nvSpPr>
      <dsp:spPr>
        <a:xfrm>
          <a:off x="3785643" y="530274"/>
          <a:ext cx="4196849" cy="4196849"/>
        </a:xfrm>
        <a:prstGeom prst="blockArc">
          <a:avLst>
            <a:gd name="adj1" fmla="val 16200000"/>
            <a:gd name="adj2" fmla="val 19285714"/>
            <a:gd name="adj3" fmla="val 391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3BDFD-19B9-47DB-BF78-E1236658DF93}">
      <dsp:nvSpPr>
        <dsp:cNvPr id="0" name=""/>
        <dsp:cNvSpPr/>
      </dsp:nvSpPr>
      <dsp:spPr>
        <a:xfrm>
          <a:off x="5069550" y="1814180"/>
          <a:ext cx="1629036" cy="16290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/>
            <a:t>SIGICMU</a:t>
          </a:r>
        </a:p>
      </dsp:txBody>
      <dsp:txXfrm>
        <a:off x="5308117" y="2052747"/>
        <a:ext cx="1151902" cy="1151902"/>
      </dsp:txXfrm>
    </dsp:sp>
    <dsp:sp modelId="{A3181A19-638B-4198-8CDB-F47A18A1561D}">
      <dsp:nvSpPr>
        <dsp:cNvPr id="0" name=""/>
        <dsp:cNvSpPr/>
      </dsp:nvSpPr>
      <dsp:spPr>
        <a:xfrm>
          <a:off x="5313905" y="1163"/>
          <a:ext cx="1140325" cy="11403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SIBIO</a:t>
          </a:r>
          <a:endParaRPr lang="fr-FR" sz="1200" kern="1200" dirty="0"/>
        </a:p>
      </dsp:txBody>
      <dsp:txXfrm>
        <a:off x="5480902" y="168160"/>
        <a:ext cx="806331" cy="806331"/>
      </dsp:txXfrm>
    </dsp:sp>
    <dsp:sp modelId="{5DE4513E-9513-45A6-A5DD-30C7C0D059FD}">
      <dsp:nvSpPr>
        <dsp:cNvPr id="0" name=""/>
        <dsp:cNvSpPr/>
      </dsp:nvSpPr>
      <dsp:spPr>
        <a:xfrm>
          <a:off x="6922424" y="775785"/>
          <a:ext cx="1140325" cy="11403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CTM</a:t>
          </a:r>
          <a:endParaRPr lang="fr-FR" sz="1200" kern="1200" dirty="0"/>
        </a:p>
      </dsp:txBody>
      <dsp:txXfrm>
        <a:off x="7089421" y="942782"/>
        <a:ext cx="806331" cy="806331"/>
      </dsp:txXfrm>
    </dsp:sp>
    <dsp:sp modelId="{46D64F2E-C506-4B2E-B00A-B23AD4AD4710}">
      <dsp:nvSpPr>
        <dsp:cNvPr id="0" name=""/>
        <dsp:cNvSpPr/>
      </dsp:nvSpPr>
      <dsp:spPr>
        <a:xfrm>
          <a:off x="7319695" y="2516344"/>
          <a:ext cx="1140325" cy="11403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DATAWH</a:t>
          </a:r>
          <a:endParaRPr lang="fr-FR" sz="1200" kern="1200" dirty="0"/>
        </a:p>
      </dsp:txBody>
      <dsp:txXfrm>
        <a:off x="7486692" y="2683341"/>
        <a:ext cx="806331" cy="806331"/>
      </dsp:txXfrm>
    </dsp:sp>
    <dsp:sp modelId="{CE0EB8E7-790E-49A7-B177-80DE388CE962}">
      <dsp:nvSpPr>
        <dsp:cNvPr id="0" name=""/>
        <dsp:cNvSpPr/>
      </dsp:nvSpPr>
      <dsp:spPr>
        <a:xfrm>
          <a:off x="6206566" y="3912165"/>
          <a:ext cx="1140325" cy="11403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SISMUT</a:t>
          </a:r>
          <a:endParaRPr lang="fr-FR" sz="1200" kern="1200" dirty="0"/>
        </a:p>
      </dsp:txBody>
      <dsp:txXfrm>
        <a:off x="6373563" y="4079162"/>
        <a:ext cx="806331" cy="806331"/>
      </dsp:txXfrm>
    </dsp:sp>
    <dsp:sp modelId="{94C679B8-8A48-4F02-AF52-4736FBE201AC}">
      <dsp:nvSpPr>
        <dsp:cNvPr id="0" name=""/>
        <dsp:cNvSpPr/>
      </dsp:nvSpPr>
      <dsp:spPr>
        <a:xfrm>
          <a:off x="4421245" y="3912165"/>
          <a:ext cx="1140325" cy="114032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SITFAC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SITFIG</a:t>
          </a:r>
        </a:p>
      </dsp:txBody>
      <dsp:txXfrm>
        <a:off x="4588242" y="4079162"/>
        <a:ext cx="806331" cy="806331"/>
      </dsp:txXfrm>
    </dsp:sp>
    <dsp:sp modelId="{150CE64B-3E36-43FF-8B21-DEC6E901E369}">
      <dsp:nvSpPr>
        <dsp:cNvPr id="0" name=""/>
        <dsp:cNvSpPr/>
      </dsp:nvSpPr>
      <dsp:spPr>
        <a:xfrm>
          <a:off x="3308115" y="2516344"/>
          <a:ext cx="1140325" cy="11403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/>
            <a:t>GESTAM</a:t>
          </a:r>
        </a:p>
      </dsp:txBody>
      <dsp:txXfrm>
        <a:off x="3475112" y="2683341"/>
        <a:ext cx="806331" cy="806331"/>
      </dsp:txXfrm>
    </dsp:sp>
    <dsp:sp modelId="{527D41BA-D2F9-4CE8-8878-EA6702E8A86B}">
      <dsp:nvSpPr>
        <dsp:cNvPr id="0" name=""/>
        <dsp:cNvSpPr/>
      </dsp:nvSpPr>
      <dsp:spPr>
        <a:xfrm>
          <a:off x="3665744" y="794108"/>
          <a:ext cx="1140325" cy="11403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/>
            <a:t>SUNUCMU</a:t>
          </a:r>
          <a:endParaRPr lang="fr-FR" sz="1200" kern="1200" dirty="0"/>
        </a:p>
      </dsp:txBody>
      <dsp:txXfrm>
        <a:off x="3832741" y="961105"/>
        <a:ext cx="806331" cy="806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BC61-59BA-4E7E-B250-C0AFE9A89055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7E507-EC5A-4F1A-9A71-CAD89F541C9F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857222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66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B8010F1-818B-4975-AF54-9A9AF589193D}" type="slidenum">
              <a:rPr lang="fr-FR" altLang="fr-FR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fr-FR" altLang="fr-FR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06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  <a:ea typeface="MS PGothic" charset="0"/>
            </a:endParaRPr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75909034-4CA7-8C46-8F19-A9F95B8CD048}" type="slidenum">
              <a:rPr lang="fr-FR">
                <a:latin typeface="Calibri" charset="0"/>
                <a:cs typeface="Arial" charset="0"/>
              </a:rPr>
              <a:pPr/>
              <a:t>5</a:t>
            </a:fld>
            <a:endParaRPr lang="fr-FR"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783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414479-3B35-4BFA-94EF-694BE0F2511E}" type="slidenum">
              <a:rPr lang="fr-FR" altLang="fr-FR" smtClean="0"/>
              <a:pPr>
                <a:spcBef>
                  <a:spcPct val="0"/>
                </a:spcBef>
              </a:pPr>
              <a:t>6</a:t>
            </a:fld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211483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BA3E95-61DF-4E25-8D50-003B97462CB5}" type="slidenum">
              <a:rPr lang="fr-FR" altLang="fr-FR" smtClean="0">
                <a:latin typeface="Calibri" panose="020F0502020204030204" pitchFamily="34" charset="0"/>
                <a:ea typeface="MS PGothic" panose="020B0600070205080204" pitchFamily="34" charset="-128"/>
              </a:rPr>
              <a:pPr/>
              <a:t>7</a:t>
            </a:fld>
            <a:endParaRPr lang="fr-FR" altLang="fr-FR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8936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6814DC-548D-4357-B881-DCFA9445E2AC}" type="slidenum">
              <a:rPr lang="fr-FR" altLang="fr-F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16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SN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07E507-EC5A-4F1A-9A71-CAD89F541C9F}" type="slidenum">
              <a:rPr lang="fr-SN" smtClean="0"/>
              <a:t>9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2588609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BA3E95-61DF-4E25-8D50-003B97462CB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844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BA3E95-61DF-4E25-8D50-003B97462CB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73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BA3E95-61DF-4E25-8D50-003B97462CB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98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BA3E95-61DF-4E25-8D50-003B97462CB5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207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Espace réservé des not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73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9A7A7-4A1E-48F5-B095-4073A662B8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971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  <a:ea typeface="MS PGothic" charset="0"/>
            </a:endParaRPr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DE6328-C3D9-D449-889D-2B540C7FB966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01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B5DA8-F469-4479-8ED6-2FBEF5F60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74121C-9F41-40FB-B12D-F700D474F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AC4AC7-6109-4511-9E5B-C4AAC4ECA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13958A-DB5C-49BE-B953-FB03D23C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D60127-19A6-41BC-8948-00BC4088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425495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00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3D1715-B48C-4D64-9EAF-C797AC56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90E5E4-2C03-4D6C-BCEE-2B061907A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960DA9-36CF-4E5D-9EA9-062418B33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CF216D-8DFC-4852-9E09-FA626D91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B295F-683C-4558-8814-6FADD0C7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365061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192DF-F06C-4BF8-B5DF-23DFF97E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A8CC56-A2C8-4297-B857-0A366D224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B111A-7F55-41DD-B9DC-9BA130D96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A3B6DB-807A-48D2-9E0F-CE664BF3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33D616-898E-49CF-845D-7C363AFAA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8110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3BDCEF-1BDF-4534-A3D4-E27AD39D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5BDF-1233-4CC5-965F-35F75D086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8BCB47-F721-41B4-9546-95FE96B08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067CDF-E072-4BBF-8BE9-7584134A1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10E9EE-E01E-479F-8A73-2DB83E2C4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B42E4-3D86-4B4B-946D-5696C069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66723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EFC0F-1033-4DE6-A52E-BCEBEF4A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60AE6B-4606-43EA-A4F0-B0EE69294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164FDA-5489-4F37-BB2C-FF12F0B1E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2715FC-F518-425E-B2D1-0F8EB7CBE8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82BAD8-C8BE-4CBA-8D0B-E62A2C861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7FCEB7-BB06-4253-9119-680B4BED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589047-63E4-4B64-8035-B65D3D6C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A69023-5DBA-4F0F-97B2-8ACBE41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67167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8B828-1D52-4AB2-B6D0-537ACC69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D91BEC-0A2F-4431-92D5-08AC8158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3DCD7B-D3E7-492F-9AF7-2C030D6F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62327-F7A7-4475-B78A-2AE4304F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68866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6D89F1A-B3B1-428C-8598-86064381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D41E98-84FD-45A9-8B28-E5A41C279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34272F-3659-4FE3-B9D9-98E088572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55956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43F57-C656-483B-95B4-7C57D5A70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B4009C-D68C-4679-A8A5-527DA111D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A401ED-1EFA-441E-8CF5-98ED257DF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246A99-4FEA-4148-B73A-0567AAB14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2C18F9-A019-46CE-87BF-76A7D80A3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442FB3-DF82-4EEE-AACB-417FED75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43502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2C585A-C0CA-496C-A288-06C191BF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658E04-ABBA-4736-89DB-4F08D5CF3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S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ED587-C1FD-476E-8607-12406AF5F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BA1CF8-DDE7-41FC-A181-B8E6609B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4430E2-C9BF-4042-BBAF-AA0D9E74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EC95D2-D231-4693-B407-FDEF3EF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8837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723F7-CB8C-4A72-A6BA-465DF16D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E85DEA-5464-4370-BAB1-6E31399FF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A3855D-589A-4D45-8026-F8AF2AA3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FB7626-0276-424E-95FA-D801421D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C515C2-639F-462B-8DFD-81E9FD65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225564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5C5EA5B-3E11-4BC2-A9C4-90D8408DB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3E901B-0DC1-4055-BD48-971EF9127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0F4BC5-A932-4EB9-8A73-58B104B9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77937-C91E-4546-BCE7-A9F0B9C2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374C81-C211-4D3A-ACFB-84782BE3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2351679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sz="1200" b="1" i="1">
                <a:latin typeface="Arial"/>
                <a:ea typeface="+mn-ea"/>
                <a:cs typeface="Arial"/>
              </a:rPr>
              <a:t>REMARQUE :</a:t>
            </a:r>
          </a:p>
          <a:p>
            <a:pPr algn="l" defTabSz="914400">
              <a:buNone/>
            </a:pPr>
            <a:r>
              <a:rPr sz="1200" b="0" i="1"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312951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520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699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548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241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400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208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129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779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539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234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993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REMARQUE 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14792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618133" y="5816600"/>
            <a:ext cx="2573867" cy="104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3707" y="6084988"/>
            <a:ext cx="1328960" cy="68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46796" y="186446"/>
            <a:ext cx="10382897" cy="7748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0" i="0">
                <a:solidFill>
                  <a:srgbClr val="141313"/>
                </a:solidFill>
                <a:latin typeface="Gill Sans"/>
                <a:cs typeface="Gill Sans"/>
              </a:defRPr>
            </a:lvl1pPr>
          </a:lstStyle>
          <a:p>
            <a:r>
              <a:rPr lang="fr-FR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6317960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499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24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884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43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034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834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367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5317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889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2134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1583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REMARQUE 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382930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618133" y="5816600"/>
            <a:ext cx="2573867" cy="104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3707" y="6084988"/>
            <a:ext cx="1328960" cy="68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46796" y="186446"/>
            <a:ext cx="10382897" cy="7748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0" i="0">
                <a:solidFill>
                  <a:srgbClr val="141313"/>
                </a:solidFill>
                <a:latin typeface="Gill Sans"/>
                <a:cs typeface="Gill Sans"/>
              </a:defRPr>
            </a:lvl1pPr>
          </a:lstStyle>
          <a:p>
            <a:r>
              <a:rPr lang="fr-FR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15061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11988800" y="3175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207434" y="241935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5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1A6AAF-EEC5-43B7-800C-A67852A3FE81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6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7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85E307-16E9-4C19-A7D2-52BFFD5AE391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9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8408E3-8CB0-440B-842E-8C6C667F4DD2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816600" y="1027114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FDB760-70A2-47B7-8A58-CC5A521AEED3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092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203200" y="2286000"/>
            <a:ext cx="11777133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207434" y="142875"/>
            <a:ext cx="11777133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203200" y="2438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A57B1B-B6BB-42C6-8752-FF26BDFADD22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791200" y="219868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0C5769-A28C-4A5B-B43B-E8CE83A637CD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848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19"/>
          <p:cNvSpPr>
            <a:spLocks noChangeShapeType="1"/>
          </p:cNvSpPr>
          <p:nvPr/>
        </p:nvSpPr>
        <p:spPr bwMode="auto">
          <a:xfrm flipV="1">
            <a:off x="6083301" y="1576388"/>
            <a:ext cx="12700" cy="4818062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721601" y="6410326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91C3E3-78AD-4DDB-BF29-2B9187A9DBE9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DE9CE0-1EF7-4667-9435-2D459BFF2762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79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19"/>
          <p:cNvSpPr>
            <a:spLocks noChangeShapeType="1"/>
          </p:cNvSpPr>
          <p:nvPr/>
        </p:nvSpPr>
        <p:spPr bwMode="auto">
          <a:xfrm flipV="1">
            <a:off x="6096000" y="2200276"/>
            <a:ext cx="0" cy="4187825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3200" y="1371600"/>
            <a:ext cx="11777133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734" y="6391275"/>
            <a:ext cx="11777133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203200" y="1279525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17C8A5-8304-42C4-BBBA-6D9F53AC9E8B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9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6400" y="6410326"/>
            <a:ext cx="47752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5791200" y="104298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18C38E-955D-4680-A4A0-371D5B630D86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4FF198-B725-447C-95AC-DA81D050D2F8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5791200" y="10366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57F87F-7B52-4BD0-8669-B20965CBA799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504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3200" y="15875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5D90BF-ABA3-4909-82BA-753C37475623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5689600" y="6324601"/>
            <a:ext cx="8128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1F306D-9C9E-47AB-B93C-62A4F1F6BC16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036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3200" y="152400"/>
            <a:ext cx="11777133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1"/>
            <a:ext cx="12192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3200" y="152400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903611-D26A-4610-97CA-2EFF5248AE74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595260-E160-4A91-B230-30E53C0FBA2B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510617" cy="366713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44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203200" y="533400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1"/>
            <a:ext cx="11777133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3843DD-FFD2-41DA-BF2B-2772BEA51034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7717367" y="6405564"/>
            <a:ext cx="4059767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20F1C4-B7AF-48CB-894B-560F4E226CB4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402168" y="6410326"/>
            <a:ext cx="4779433" cy="366713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291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9ECC06-0E36-4BBE-8AC9-941392B6E2DA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5A70D2-6086-4358-AB00-3B3695FE066C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95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1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4734" y="6391276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6402388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9118600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9245600" y="3021013"/>
            <a:ext cx="560917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9220200" y="3009901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D942E0-7DB8-4D55-954D-06A3C534BADC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6D6BAA-E9F9-4BA6-954A-C5C07FA712B1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873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fr-FR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FB1378-EF6E-4B5B-9216-704A1A5FC16E}" type="datetime1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79F803-931A-4A00-A931-A1A73F2DB64A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672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1805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3491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0310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55865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6439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7443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8525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2762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4673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676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9446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REMARQUE 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380401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618133" y="5816600"/>
            <a:ext cx="2573867" cy="104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3707" y="6084988"/>
            <a:ext cx="1328960" cy="68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46796" y="186446"/>
            <a:ext cx="10382897" cy="7748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0" i="0">
                <a:solidFill>
                  <a:srgbClr val="141313"/>
                </a:solidFill>
                <a:latin typeface="Gill Sans"/>
                <a:cs typeface="Gill Sans"/>
              </a:defRPr>
            </a:lvl1pPr>
          </a:lstStyle>
          <a:p>
            <a:r>
              <a:rPr lang="fr-FR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735993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8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1F41E3-E99A-4160-9628-56E3006B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078DCC-19EA-489F-AA4C-11A1EF1E9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250CD-C80E-4B68-8E4F-9AD274FBB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D0908-1EA0-47DF-A853-6D5EB70712CC}" type="datetimeFigureOut">
              <a:rPr lang="fr-SN" smtClean="0"/>
              <a:t>27/11/2019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327401-DA8F-4B81-8DDE-DACE1E172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4EC9B8-6240-44D6-95E9-1851DD361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58672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6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59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fr-FR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8967" y="6388101"/>
            <a:ext cx="11777133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7721601" y="6405564"/>
            <a:ext cx="405976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B99764-4B2E-4035-B190-B17194294154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06400" y="6410326"/>
            <a:ext cx="47752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575"/>
            <a:ext cx="1177713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203200" y="1276350"/>
            <a:ext cx="1177713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Arial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5791200" y="1039814"/>
            <a:ext cx="6096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991293-44BD-4996-992C-6BAE47C49C45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3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02167" y="228601"/>
            <a:ext cx="113792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  <a:endParaRPr lang="en-US" altLang="fr-FR" smtClean="0"/>
          </a:p>
        </p:txBody>
      </p:sp>
      <p:sp>
        <p:nvSpPr>
          <p:cNvPr id="103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02167" y="1524000"/>
            <a:ext cx="113792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</p:spTree>
    <p:extLst>
      <p:ext uri="{BB962C8B-B14F-4D97-AF65-F5344CB8AC3E}">
        <p14:creationId xmlns:p14="http://schemas.microsoft.com/office/powerpoint/2010/main" val="294597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MS PGothic" panose="020B0600070205080204" pitchFamily="34" charset="-128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11/27/2019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32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10" Type="http://schemas.openxmlformats.org/officeDocument/2006/relationships/image" Target="../media/image6.png"/><Relationship Id="rId4" Type="http://schemas.openxmlformats.org/officeDocument/2006/relationships/image" Target="../media/image14.emf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.png"/><Relationship Id="rId4" Type="http://schemas.openxmlformats.org/officeDocument/2006/relationships/image" Target="../media/image2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34754" y="925723"/>
            <a:ext cx="6470336" cy="2170847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Atelier </a:t>
            </a:r>
            <a:r>
              <a:rPr lang="fr-FR" sz="27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régional  de partage d’expériences  sur la mise en œuvre de l’Assurance maladie en Afrique de l’Ouest </a:t>
            </a: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francophone</a:t>
            </a:r>
            <a:r>
              <a:rPr lang="fr-FR" sz="28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 </a:t>
            </a:r>
            <a:r>
              <a:rPr lang="fr-FR" sz="31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1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2700" b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</a:rPr>
              <a:t>(</a:t>
            </a:r>
            <a:r>
              <a:rPr lang="fr-FR" sz="2700" b="1" i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</a:rPr>
              <a:t>Du </a:t>
            </a:r>
            <a:r>
              <a:rPr lang="fr-FR" sz="2700" b="1" i="1" dirty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</a:rPr>
              <a:t>25 au 29 novembre 2019)</a:t>
            </a:r>
            <a:r>
              <a:rPr lang="fr-FR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 </a:t>
            </a:r>
            <a:endParaRPr lang="fr-FR" sz="3200" b="1" i="1" noProof="1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51846" y="4010159"/>
            <a:ext cx="7036067" cy="2547559"/>
          </a:xfrm>
        </p:spPr>
        <p:txBody>
          <a:bodyPr>
            <a:normAutofit/>
          </a:bodyPr>
          <a:lstStyle/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400" b="1" u="sng" noProof="1" smtClean="0"/>
              <a:t>Présentation Equipe Sénégal:</a:t>
            </a: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3100" b="1" dirty="0" smtClean="0">
              <a:solidFill>
                <a:srgbClr val="002060"/>
              </a:solidFill>
              <a:latin typeface="Palatino Linotype" panose="02040502050505030304" pitchFamily="18" charset="0"/>
              <a:ea typeface="MS PGothic" charset="0"/>
              <a:cs typeface="MS PGothic" charset="0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MS PGothic" charset="0"/>
                <a:cs typeface="MS PGothic" charset="0"/>
              </a:rPr>
              <a:t>Stratégie sénégalaise d’extension de la couverture du risque au secteur informel et au monde rural</a:t>
            </a: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2600" b="1" noProof="1" smtClean="0">
              <a:latin typeface="Palatino Linotype" panose="02040502050505030304" pitchFamily="18" charset="0"/>
              <a:cs typeface="Abadi MT Condensed Extra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291960" y="3096570"/>
            <a:ext cx="10173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fr-FR" sz="1600" b="1" dirty="0" smtClean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sz="1600" b="1" dirty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sz="1600" b="1" dirty="0" smtClean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16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 : </a:t>
            </a:r>
            <a:endParaRPr lang="en-US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8" r="10278"/>
          <a:stretch>
            <a:fillRect/>
          </a:stretch>
        </p:blipFill>
        <p:spPr>
          <a:xfrm>
            <a:off x="6743703" y="-28253"/>
            <a:ext cx="5528508" cy="6858000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2154308" cy="91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3207B9-C612-4094-86BD-95BED02EAAA5}"/>
              </a:ext>
            </a:extLst>
          </p:cNvPr>
          <p:cNvSpPr txBox="1"/>
          <p:nvPr/>
        </p:nvSpPr>
        <p:spPr>
          <a:xfrm>
            <a:off x="4681681" y="106218"/>
            <a:ext cx="386541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SN" sz="4800" b="1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7FC5D1-A660-48AC-BC1D-CF882A143236}"/>
              </a:ext>
            </a:extLst>
          </p:cNvPr>
          <p:cNvSpPr txBox="1"/>
          <p:nvPr/>
        </p:nvSpPr>
        <p:spPr>
          <a:xfrm>
            <a:off x="165101" y="1145978"/>
            <a:ext cx="1178675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SN" sz="3600" b="1" dirty="0">
                <a:solidFill>
                  <a:srgbClr val="002060"/>
                </a:solidFill>
              </a:rPr>
              <a:t>1- Rappel- Contexte du programme de </a:t>
            </a:r>
            <a:r>
              <a:rPr lang="fr-SN" sz="3600" b="1" dirty="0" smtClean="0">
                <a:solidFill>
                  <a:srgbClr val="002060"/>
                </a:solidFill>
              </a:rPr>
              <a:t>CMU</a:t>
            </a:r>
            <a:endParaRPr lang="fr-SN" sz="36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SN" sz="3600" b="1" dirty="0">
                <a:solidFill>
                  <a:srgbClr val="002060"/>
                </a:solidFill>
              </a:rPr>
              <a:t>2- </a:t>
            </a:r>
            <a:r>
              <a:rPr lang="fr-SN" sz="3600" b="1" dirty="0" smtClean="0">
                <a:solidFill>
                  <a:srgbClr val="002060"/>
                </a:solidFill>
              </a:rPr>
              <a:t>Le but et les objectifs du programme</a:t>
            </a:r>
          </a:p>
          <a:p>
            <a:pPr algn="just"/>
            <a:r>
              <a:rPr lang="fr-SN" sz="3600" b="1" dirty="0" smtClean="0">
                <a:solidFill>
                  <a:srgbClr val="002060"/>
                </a:solidFill>
              </a:rPr>
              <a:t>3- Les mutuelles de santé: régime d’assurance maladie du secteur informel</a:t>
            </a:r>
          </a:p>
          <a:p>
            <a:pPr algn="just"/>
            <a:r>
              <a:rPr lang="fr-SN" sz="3600" b="1" dirty="0" smtClean="0">
                <a:solidFill>
                  <a:srgbClr val="002060"/>
                </a:solidFill>
              </a:rPr>
              <a:t>4- Exemples de mécanismes de financement endogène: Champs collectifs et couplage microfinance/micro assurance santé</a:t>
            </a:r>
          </a:p>
          <a:p>
            <a:pPr algn="just"/>
            <a:r>
              <a:rPr lang="fr-SN" sz="3600" b="1" dirty="0" smtClean="0">
                <a:solidFill>
                  <a:srgbClr val="002060"/>
                </a:solidFill>
              </a:rPr>
              <a:t>5- Défis et perspectives de l’assurance maladie à base communautaire</a:t>
            </a:r>
          </a:p>
          <a:p>
            <a:pPr algn="just"/>
            <a:endParaRPr lang="fr-SN" sz="32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fr-SN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8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>
          <a:xfrm>
            <a:off x="1825625" y="228601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r-FR" altLang="fr-FR" sz="5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endParaRPr lang="fr-BE" altLang="en-US" sz="4400" dirty="0" smtClean="0">
              <a:solidFill>
                <a:srgbClr val="002060"/>
              </a:solidFill>
            </a:endParaRPr>
          </a:p>
        </p:txBody>
      </p:sp>
      <p:sp>
        <p:nvSpPr>
          <p:cNvPr id="18435" name="Espace réservé de la date 4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750163-AC0B-4AE3-838E-F9EADE3BF1F7}" type="datetime1">
              <a:rPr lang="fr-FR" altLang="fr-FR" sz="14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27/11/2019</a:t>
            </a:fld>
            <a:endParaRPr lang="fr-FR" altLang="fr-FR" sz="1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6" name="Espace réservé du pied de page 5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CACMU</a:t>
            </a:r>
          </a:p>
        </p:txBody>
      </p:sp>
      <p:sp>
        <p:nvSpPr>
          <p:cNvPr id="1843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857DF1-596E-427A-98D2-49E85EADA038}" type="slidenum">
              <a:rPr lang="fr-FR" altLang="fr-FR" sz="1600">
                <a:solidFill>
                  <a:srgbClr val="7B989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fr-FR" altLang="fr-FR" sz="1600">
              <a:solidFill>
                <a:srgbClr val="7B9899"/>
              </a:solidFill>
              <a:latin typeface="Arial" panose="020B0604020202020204" pitchFamily="34" charset="0"/>
            </a:endParaRPr>
          </a:p>
        </p:txBody>
      </p:sp>
      <p:pic>
        <p:nvPicPr>
          <p:cNvPr id="18439" name="Picture 2" descr="http://www.ansaarudine.org/confislam2015/wp-content/uploads/2014/04/senegal_regions_cart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176" y="1130734"/>
            <a:ext cx="6016049" cy="3838429"/>
          </a:xfrm>
        </p:spPr>
      </p:pic>
      <p:sp>
        <p:nvSpPr>
          <p:cNvPr id="18440" name="Espace réservé du contenu 2"/>
          <p:cNvSpPr>
            <a:spLocks noGrp="1"/>
          </p:cNvSpPr>
          <p:nvPr>
            <p:ph sz="half" idx="2"/>
          </p:nvPr>
        </p:nvSpPr>
        <p:spPr>
          <a:xfrm>
            <a:off x="6124575" y="1371600"/>
            <a:ext cx="5919643" cy="522575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fr-F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 2012,  80% des Sénégalais  ne disposaient pas d’une couverture maladie</a:t>
            </a:r>
          </a:p>
          <a:p>
            <a:pPr marL="0" indent="0" algn="just">
              <a:buNone/>
            </a:pPr>
            <a:endParaRPr lang="fr-FR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CNS 2013: Contribution directe des ménages à hauteur de 55%  de la Dépense Nationale de Santé, estimée à 226,368Milliards FCFA</a:t>
            </a:r>
            <a:r>
              <a:rPr lang="fr-FR" altLang="en-US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fr-FR" alt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Lancement du programme CMU en 2013 par la plus haute autorité du pays </a:t>
            </a:r>
            <a:endParaRPr lang="fr-FR" altLang="en-U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alt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Sénégal Emergent à travers l’axe:  « </a:t>
            </a:r>
            <a:r>
              <a:rPr lang="fr-FR" altLang="fr-FR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fr-FR" altLang="fr-FR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humain, la protection sociale et le développement durable »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fr-FR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fr-FR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SN" altLang="en-US" dirty="0" smtClean="0"/>
          </a:p>
          <a:p>
            <a:pPr marL="0" indent="0">
              <a:buNone/>
            </a:pPr>
            <a:endParaRPr lang="en-US" altLang="en-US" dirty="0" smtClean="0"/>
          </a:p>
        </p:txBody>
      </p:sp>
      <p:sp>
        <p:nvSpPr>
          <p:cNvPr id="18441" name="ZoneTexte 1"/>
          <p:cNvSpPr txBox="1">
            <a:spLocks noChangeArrowheads="1"/>
          </p:cNvSpPr>
          <p:nvPr/>
        </p:nvSpPr>
        <p:spPr bwMode="auto">
          <a:xfrm>
            <a:off x="1992313" y="5084764"/>
            <a:ext cx="3678814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</a:pPr>
            <a:r>
              <a:rPr lang="fr-S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en 2019: </a:t>
            </a:r>
            <a:r>
              <a:rPr lang="fr-FR" altLang="fr-FR" sz="2800" b="1" dirty="0">
                <a:latin typeface="Arial" panose="020B0604020202020204" pitchFamily="34" charset="0"/>
                <a:cs typeface="Times New Roman" panose="02020603050405020304" pitchFamily="18" charset="0"/>
              </a:rPr>
              <a:t>16.209.125</a:t>
            </a:r>
            <a:endParaRPr lang="fr-S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292"/>
            <a:ext cx="1992313" cy="90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6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>
          <a:xfrm>
            <a:off x="2130639" y="142876"/>
            <a:ext cx="8251612" cy="12858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b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fr-FR" alt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objectif du Programme de CMU  </a:t>
            </a:r>
            <a:r>
              <a:rPr lang="fr-FR" alt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alt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endParaRPr lang="fr-FR" altLang="fr-FR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Espace réservé du contenu 2"/>
          <p:cNvSpPr>
            <a:spLocks noGrp="1"/>
          </p:cNvSpPr>
          <p:nvPr>
            <p:ph idx="1"/>
          </p:nvPr>
        </p:nvSpPr>
        <p:spPr>
          <a:xfrm>
            <a:off x="332509" y="1484314"/>
            <a:ext cx="11711709" cy="5087937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But: </a:t>
            </a:r>
            <a:r>
              <a:rPr lang="fr-FR" altLang="fr-FR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Améliorer l</a:t>
            </a:r>
            <a:r>
              <a:rPr lang="fr-FR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’</a:t>
            </a:r>
            <a:r>
              <a:rPr lang="fr-FR" altLang="fr-FR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accessibilité financière aux soins de santé de qualité pour les populations du Sénégal, en particulier celles du secteur informel et du monde </a:t>
            </a:r>
            <a:r>
              <a:rPr lang="fr-FR" altLang="fr-FR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rural.</a:t>
            </a: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altLang="fr-FR" sz="3200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altLang="fr-FR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Objectif</a:t>
            </a:r>
            <a:r>
              <a:rPr lang="fr-FR" altLang="fr-FR" sz="3200" b="1" u="sng" dirty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  <a:r>
              <a:rPr lang="fr-FR" altLang="fr-FR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fr-FR" altLang="fr-FR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Etendre la couverture du risque maladie de base à 75% de la population d’ici </a:t>
            </a:r>
            <a:r>
              <a:rPr lang="fr-FR" altLang="fr-FR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2021.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altLang="fr-FR" sz="3200" dirty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sz="3200" dirty="0">
                <a:latin typeface="Times New Roman" panose="02020603050405020304" pitchFamily="18" charset="0"/>
              </a:rPr>
              <a:t> </a:t>
            </a:r>
            <a:r>
              <a:rPr lang="fr-FR" altLang="fr-FR" sz="3200" dirty="0" smtClean="0">
                <a:latin typeface="Times New Roman" panose="02020603050405020304" pitchFamily="18" charset="0"/>
              </a:rPr>
              <a:t>Elaboration d’un </a:t>
            </a:r>
            <a:r>
              <a:rPr lang="fr-FR" altLang="fr-FR" sz="3200" b="1" dirty="0" smtClean="0">
                <a:latin typeface="Times New Roman" panose="02020603050405020304" pitchFamily="18" charset="0"/>
              </a:rPr>
              <a:t>plan stratégique </a:t>
            </a:r>
            <a:r>
              <a:rPr lang="fr-FR" altLang="fr-FR" sz="3200" dirty="0" smtClean="0">
                <a:latin typeface="Times New Roman" panose="02020603050405020304" pitchFamily="18" charset="0"/>
              </a:rPr>
              <a:t>de développement de la CMU</a:t>
            </a:r>
            <a:endParaRPr lang="fr-FR" altLang="fr-FR" sz="32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fr-FR" altLang="fr-FR" sz="3200" dirty="0">
                <a:latin typeface="Times New Roman" panose="02020603050405020304" pitchFamily="18" charset="0"/>
              </a:rPr>
              <a:t> </a:t>
            </a:r>
            <a:endParaRPr lang="fr-FR" altLang="fr-FR" sz="3200" dirty="0" smtClean="0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it-IT" altLang="fr-FR" sz="3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4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59939B0-DA9D-4706-9352-1EAE1EE11FF1}" type="datetime1">
              <a:rPr lang="fr-FR" altLang="fr-FR" sz="1400">
                <a:solidFill>
                  <a:srgbClr val="646B86"/>
                </a:solidFill>
                <a:latin typeface="Arial" panose="020B0604020202020204" pitchFamily="34" charset="0"/>
              </a:rPr>
              <a:t>27/11/2019</a:t>
            </a:fld>
            <a:endParaRPr lang="fr-FR" altLang="fr-FR" sz="1400" dirty="0">
              <a:solidFill>
                <a:srgbClr val="646B86"/>
              </a:solidFill>
              <a:latin typeface="Arial" panose="020B0604020202020204" pitchFamily="34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La CMU</a:t>
            </a: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A0EB9-C1A5-AB41-8B60-E96D73104C24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1809751" y="214314"/>
            <a:ext cx="8429625" cy="6429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4800" b="1" dirty="0">
                <a:solidFill>
                  <a:srgbClr val="002060"/>
                </a:solidFill>
                <a:latin typeface="Times New Roman" charset="0"/>
                <a:ea typeface="MS PGothic" charset="0"/>
                <a:cs typeface="Times New Roman" charset="0"/>
              </a:rPr>
              <a:t>             </a:t>
            </a:r>
            <a:r>
              <a:rPr lang="fr-FR" sz="4900" b="1" dirty="0">
                <a:solidFill>
                  <a:srgbClr val="002060"/>
                </a:solidFill>
                <a:latin typeface="Times New Roman" charset="0"/>
                <a:ea typeface="MS PGothic" charset="0"/>
                <a:cs typeface="Times New Roman" charset="0"/>
              </a:rPr>
              <a:t>Axes d’intervention</a:t>
            </a:r>
          </a:p>
        </p:txBody>
      </p:sp>
      <p:sp>
        <p:nvSpPr>
          <p:cNvPr id="22531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20574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fld id="{D72CB9CE-8202-45B9-B23B-A210951A9FE6}" type="datetime1">
              <a:rPr lang="fr-FR" sz="1400">
                <a:solidFill>
                  <a:schemeClr val="tx2"/>
                </a:solidFill>
                <a:latin typeface="Arial" charset="0"/>
                <a:cs typeface="Arial" charset="0"/>
              </a:rPr>
              <a:t>27/11/2019</a:t>
            </a:fld>
            <a:endParaRPr lang="fr-FR" sz="1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e 12">
            <a:extLst>
              <a:ext uri="{FF2B5EF4-FFF2-40B4-BE49-F238E27FC236}">
                <a16:creationId xmlns:a16="http://schemas.microsoft.com/office/drawing/2014/main" id="{4EBDE9A1-DF16-4BED-B623-11683C1B2538}"/>
              </a:ext>
            </a:extLst>
          </p:cNvPr>
          <p:cNvGrpSpPr/>
          <p:nvPr/>
        </p:nvGrpSpPr>
        <p:grpSpPr>
          <a:xfrm>
            <a:off x="5008513" y="1375763"/>
            <a:ext cx="3004594" cy="1502297"/>
            <a:chOff x="2001922" y="204"/>
            <a:chExt cx="3004594" cy="15022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3" name="Rectangle à coins arrondis 22">
              <a:extLst>
                <a:ext uri="{FF2B5EF4-FFF2-40B4-BE49-F238E27FC236}">
                  <a16:creationId xmlns:a16="http://schemas.microsoft.com/office/drawing/2014/main" id="{4C3F9396-9941-4305-92DB-10F4912AD6B2}"/>
                </a:ext>
              </a:extLst>
            </p:cNvPr>
            <p:cNvSpPr/>
            <p:nvPr/>
          </p:nvSpPr>
          <p:spPr>
            <a:xfrm>
              <a:off x="2001922" y="204"/>
              <a:ext cx="3004594" cy="150229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9A98ECC-50D9-4EC7-9E75-135373012C1B}"/>
                </a:ext>
              </a:extLst>
            </p:cNvPr>
            <p:cNvSpPr/>
            <p:nvPr/>
          </p:nvSpPr>
          <p:spPr>
            <a:xfrm>
              <a:off x="2075258" y="73540"/>
              <a:ext cx="2857922" cy="135562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Développement de la couverture maladie universelle de base à travers les mutuelles de santé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13">
            <a:extLst>
              <a:ext uri="{FF2B5EF4-FFF2-40B4-BE49-F238E27FC236}">
                <a16:creationId xmlns:a16="http://schemas.microsoft.com/office/drawing/2014/main" id="{0387BE8A-4440-4DBA-A266-EE1D906CE375}"/>
              </a:ext>
            </a:extLst>
          </p:cNvPr>
          <p:cNvGrpSpPr/>
          <p:nvPr/>
        </p:nvGrpSpPr>
        <p:grpSpPr>
          <a:xfrm>
            <a:off x="7606131" y="2957041"/>
            <a:ext cx="3004594" cy="1502297"/>
            <a:chOff x="3670725" y="1669007"/>
            <a:chExt cx="3004594" cy="15022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1" name="Rectangle à coins arrondis 20">
              <a:extLst>
                <a:ext uri="{FF2B5EF4-FFF2-40B4-BE49-F238E27FC236}">
                  <a16:creationId xmlns:a16="http://schemas.microsoft.com/office/drawing/2014/main" id="{F30FC797-B76E-43F1-8592-5670D5EE5617}"/>
                </a:ext>
              </a:extLst>
            </p:cNvPr>
            <p:cNvSpPr/>
            <p:nvPr/>
          </p:nvSpPr>
          <p:spPr>
            <a:xfrm>
              <a:off x="3670725" y="1669007"/>
              <a:ext cx="3004594" cy="150229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A5347C1-4BD9-421C-B38B-1E56B9625236}"/>
                </a:ext>
              </a:extLst>
            </p:cNvPr>
            <p:cNvSpPr/>
            <p:nvPr/>
          </p:nvSpPr>
          <p:spPr>
            <a:xfrm>
              <a:off x="3744061" y="1742343"/>
              <a:ext cx="2857922" cy="135562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Renforcement des initiatives de gratuité existantes 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e 14">
            <a:extLst>
              <a:ext uri="{FF2B5EF4-FFF2-40B4-BE49-F238E27FC236}">
                <a16:creationId xmlns:a16="http://schemas.microsoft.com/office/drawing/2014/main" id="{1B91655D-6B47-42D5-800A-78BA1B0C1501}"/>
              </a:ext>
            </a:extLst>
          </p:cNvPr>
          <p:cNvGrpSpPr/>
          <p:nvPr/>
        </p:nvGrpSpPr>
        <p:grpSpPr>
          <a:xfrm>
            <a:off x="5015880" y="4807024"/>
            <a:ext cx="3004594" cy="1502297"/>
            <a:chOff x="2001922" y="3337809"/>
            <a:chExt cx="3004594" cy="15022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9" name="Rectangle à coins arrondis 18">
              <a:extLst>
                <a:ext uri="{FF2B5EF4-FFF2-40B4-BE49-F238E27FC236}">
                  <a16:creationId xmlns:a16="http://schemas.microsoft.com/office/drawing/2014/main" id="{4A66D2D8-0DD8-494E-9A9A-E71DF1926093}"/>
                </a:ext>
              </a:extLst>
            </p:cNvPr>
            <p:cNvSpPr/>
            <p:nvPr/>
          </p:nvSpPr>
          <p:spPr>
            <a:xfrm>
              <a:off x="2001922" y="3337809"/>
              <a:ext cx="3004594" cy="150229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B5BD2F-5057-43D5-B6A9-FD94761F342D}"/>
                </a:ext>
              </a:extLst>
            </p:cNvPr>
            <p:cNvSpPr/>
            <p:nvPr/>
          </p:nvSpPr>
          <p:spPr>
            <a:xfrm>
              <a:off x="2075258" y="3411145"/>
              <a:ext cx="2857922" cy="135562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Mise en œuvre de la nouvelle initiative de gratuité des soins  pour les enfants de moins de 5 ans .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e 15">
            <a:extLst>
              <a:ext uri="{FF2B5EF4-FFF2-40B4-BE49-F238E27FC236}">
                <a16:creationId xmlns:a16="http://schemas.microsoft.com/office/drawing/2014/main" id="{2EFBB24E-D9C6-403B-95BF-63F3A870E8FE}"/>
              </a:ext>
            </a:extLst>
          </p:cNvPr>
          <p:cNvGrpSpPr/>
          <p:nvPr/>
        </p:nvGrpSpPr>
        <p:grpSpPr>
          <a:xfrm>
            <a:off x="2639616" y="2934816"/>
            <a:ext cx="3004594" cy="1502297"/>
            <a:chOff x="333119" y="1669007"/>
            <a:chExt cx="3004594" cy="150229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Rectangle à coins arrondis 16">
              <a:extLst>
                <a:ext uri="{FF2B5EF4-FFF2-40B4-BE49-F238E27FC236}">
                  <a16:creationId xmlns:a16="http://schemas.microsoft.com/office/drawing/2014/main" id="{476D1523-58AD-4DB0-9494-079E313D87BE}"/>
                </a:ext>
              </a:extLst>
            </p:cNvPr>
            <p:cNvSpPr/>
            <p:nvPr/>
          </p:nvSpPr>
          <p:spPr>
            <a:xfrm>
              <a:off x="333119" y="1669007"/>
              <a:ext cx="3004594" cy="150229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67C3A5-CF51-48A2-93BE-EAAA395721B5}"/>
                </a:ext>
              </a:extLst>
            </p:cNvPr>
            <p:cNvSpPr/>
            <p:nvPr/>
          </p:nvSpPr>
          <p:spPr>
            <a:xfrm>
              <a:off x="406455" y="1742343"/>
              <a:ext cx="2857922" cy="1355625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Réforme  des Institutions de Prévoyance Maladie à travers la mise en œuvre du décret 2012 – 832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du 07 août 2012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CE640777-0662-4165-A434-7D2B19E328C9}"/>
              </a:ext>
            </a:extLst>
          </p:cNvPr>
          <p:cNvSpPr/>
          <p:nvPr/>
        </p:nvSpPr>
        <p:spPr>
          <a:xfrm>
            <a:off x="6456364" y="3068639"/>
            <a:ext cx="73025" cy="2873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12" name="Flèche vers le haut 11">
            <a:extLst>
              <a:ext uri="{FF2B5EF4-FFF2-40B4-BE49-F238E27FC236}">
                <a16:creationId xmlns:a16="http://schemas.microsoft.com/office/drawing/2014/main" id="{DCDB9340-515A-45F9-AF8C-E0B56C1D1338}"/>
              </a:ext>
            </a:extLst>
          </p:cNvPr>
          <p:cNvSpPr/>
          <p:nvPr/>
        </p:nvSpPr>
        <p:spPr>
          <a:xfrm>
            <a:off x="6521451" y="4365625"/>
            <a:ext cx="61913" cy="3698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5" name="Flèche gauche 24">
            <a:extLst>
              <a:ext uri="{FF2B5EF4-FFF2-40B4-BE49-F238E27FC236}">
                <a16:creationId xmlns:a16="http://schemas.microsoft.com/office/drawing/2014/main" id="{AF272279-7C9E-4268-979F-4F97B51F0002}"/>
              </a:ext>
            </a:extLst>
          </p:cNvPr>
          <p:cNvSpPr/>
          <p:nvPr/>
        </p:nvSpPr>
        <p:spPr>
          <a:xfrm>
            <a:off x="7104063" y="3716339"/>
            <a:ext cx="360362" cy="730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6" name="Flèche droite 25">
            <a:extLst>
              <a:ext uri="{FF2B5EF4-FFF2-40B4-BE49-F238E27FC236}">
                <a16:creationId xmlns:a16="http://schemas.microsoft.com/office/drawing/2014/main" id="{785DEBF4-681B-48D1-B564-0A3F62B45B09}"/>
              </a:ext>
            </a:extLst>
          </p:cNvPr>
          <p:cNvSpPr/>
          <p:nvPr/>
        </p:nvSpPr>
        <p:spPr>
          <a:xfrm>
            <a:off x="5664201" y="3716339"/>
            <a:ext cx="238125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pic>
        <p:nvPicPr>
          <p:cNvPr id="22540" name="Image 26" descr="cmu s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1" b="13148"/>
          <a:stretch>
            <a:fillRect/>
          </a:stretch>
        </p:blipFill>
        <p:spPr bwMode="auto">
          <a:xfrm>
            <a:off x="5942014" y="3311526"/>
            <a:ext cx="11525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La CMU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A0EB9-C1A5-AB41-8B60-E96D73104C2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>
          <a:xfrm>
            <a:off x="2310391" y="20637"/>
            <a:ext cx="8643937" cy="928688"/>
          </a:xfrm>
        </p:spPr>
        <p:txBody>
          <a:bodyPr/>
          <a:lstStyle/>
          <a:p>
            <a:pPr eaLnBrk="1" hangingPunct="1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fr-FR" alt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Pourquoi la promotion des mutuelles de  		        santé constitue l’axe prioritaire de la CMU?</a:t>
            </a:r>
          </a:p>
        </p:txBody>
      </p:sp>
      <p:sp>
        <p:nvSpPr>
          <p:cNvPr id="16387" name="Espace réservé du contenu 2"/>
          <p:cNvSpPr>
            <a:spLocks noGrp="1"/>
          </p:cNvSpPr>
          <p:nvPr>
            <p:ph idx="1"/>
          </p:nvPr>
        </p:nvSpPr>
        <p:spPr>
          <a:xfrm>
            <a:off x="332509" y="1265383"/>
            <a:ext cx="11508509" cy="523543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endParaRPr lang="fr-FR" alt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Secteur informel et monde rural très développés au Sénégal et ne disposant pas de système de couverture du risque </a:t>
            </a:r>
            <a:r>
              <a:rPr lang="fr-FR" alt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maladie pour l’essentiel.</a:t>
            </a:r>
            <a:endParaRPr lang="fr-FR" alt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seul système à disposer de potentiels pour couvrir cette majorité de la population sénégalaise est le régime d</a:t>
            </a:r>
            <a:r>
              <a:rPr lang="ja-JP" altLang="fr-FR" b="1" dirty="0">
                <a:latin typeface="Times New Roman" panose="02020603050405020304" pitchFamily="18" charset="0"/>
                <a:ea typeface="Meiryo" pitchFamily="34" charset="-128"/>
              </a:rPr>
              <a:t>’</a:t>
            </a:r>
            <a:r>
              <a:rPr lang="fr-FR" altLang="ja-JP" b="1" dirty="0">
                <a:latin typeface="Times New Roman" panose="02020603050405020304" pitchFamily="18" charset="0"/>
                <a:ea typeface="Meiryo" pitchFamily="34" charset="-128"/>
                <a:cs typeface="Times New Roman" panose="02020603050405020304" pitchFamily="18" charset="0"/>
              </a:rPr>
              <a:t>assurance </a:t>
            </a:r>
            <a:r>
              <a:rPr lang="fr-FR" altLang="ja-JP" b="1" dirty="0" smtClean="0">
                <a:latin typeface="Times New Roman" panose="02020603050405020304" pitchFamily="18" charset="0"/>
                <a:ea typeface="Meiryo" pitchFamily="34" charset="-128"/>
                <a:cs typeface="Times New Roman" panose="02020603050405020304" pitchFamily="18" charset="0"/>
              </a:rPr>
              <a:t>maladie à </a:t>
            </a:r>
            <a:r>
              <a:rPr lang="fr-FR" altLang="ja-JP" b="1" dirty="0">
                <a:latin typeface="Times New Roman" panose="02020603050405020304" pitchFamily="18" charset="0"/>
                <a:ea typeface="Meiryo" pitchFamily="34" charset="-128"/>
                <a:cs typeface="Times New Roman" panose="02020603050405020304" pitchFamily="18" charset="0"/>
              </a:rPr>
              <a:t>travers les mutuelles de santé .</a:t>
            </a:r>
          </a:p>
        </p:txBody>
      </p:sp>
      <p:sp>
        <p:nvSpPr>
          <p:cNvPr id="16388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EE0A9F3-F44D-408F-AD6F-2DD100EC9281}" type="datetime1">
              <a:rPr lang="fr-FR" altLang="fr-FR" sz="14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27/11/2019</a:t>
            </a:fld>
            <a:endParaRPr lang="fr-FR" altLang="fr-FR" sz="1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4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2209800" y="142876"/>
            <a:ext cx="8643937" cy="9286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fr-FR" altLang="fr-FR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Approche et innovations majeures dans   			la promotion des mutuelles de santé</a:t>
            </a:r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>
          <a:xfrm>
            <a:off x="701964" y="1071564"/>
            <a:ext cx="11277600" cy="5440072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fr-FR" altLang="fr-FR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Approche</a:t>
            </a:r>
            <a:r>
              <a:rPr lang="fr-FR" alt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alt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Une commune, une mutuelle de santé au moins </a:t>
            </a:r>
            <a:r>
              <a:rPr lang="fr-FR" altLang="fr-FR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it-IT" altLang="fr-FR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it-IT" alt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fr-FR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Innovations majeures</a:t>
            </a:r>
            <a:r>
              <a:rPr lang="it-IT" alt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it-IT" altLang="fr-FR" sz="2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it-IT" altLang="fr-FR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it-IT" alt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Cotisation de 7 000 F par personne et par an, subventionnée à hauteur de 50% pour les personnes qui ont la capacité de cotiser, </a:t>
            </a:r>
            <a:r>
              <a:rPr lang="fr-FR" alt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soit une contribution de 3 500 F  par personne et par an;</a:t>
            </a: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alt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FR" alt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Prise en charge gratuite des personnes indigentes par la  subvention de la cotisation et du ticket modérateur, à hauteur de 100%</a:t>
            </a:r>
            <a:r>
              <a:rPr lang="it-IT" altLang="fr-F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alt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altLang="fr-FR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 eaLnBrk="1" hangingPunct="1">
              <a:lnSpc>
                <a:spcPct val="90000"/>
              </a:lnSpc>
              <a:buNone/>
            </a:pPr>
            <a:endParaRPr lang="it-IT" altLang="fr-FR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it-IT" altLang="fr-FR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it-IT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Enrôlement des bénéficaires du Programme Nationale de Bourse de </a:t>
            </a:r>
            <a:r>
              <a:rPr lang="it-IT" alt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écurité Famiale (BSF) et des titulaires de la Carte d’Egalité des Chances (CEC).</a:t>
            </a:r>
            <a:endParaRPr lang="it-IT" alt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it-IT" altLang="fr-F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3BD06F2-172F-4710-8F6D-634FD1F6FA1E}" type="datetime1">
              <a:rPr lang="fr-FR" altLang="fr-FR" smtClean="0">
                <a:solidFill>
                  <a:schemeClr val="tx2"/>
                </a:solidFill>
                <a:ea typeface="MS PGothic" panose="020B0600070205080204" pitchFamily="34" charset="-128"/>
              </a:rPr>
              <a:pPr/>
              <a:t>27/11/2019</a:t>
            </a:fld>
            <a:endParaRPr lang="fr-FR" altLang="fr-FR" smtClean="0">
              <a:solidFill>
                <a:schemeClr val="tx2"/>
              </a:solidFill>
              <a:ea typeface="MS PGothic" panose="020B0600070205080204" pitchFamily="34" charset="-128"/>
            </a:endParaRPr>
          </a:p>
        </p:txBody>
      </p:sp>
      <p:sp>
        <p:nvSpPr>
          <p:cNvPr id="2" name="Flèche vers le bas 1"/>
          <p:cNvSpPr/>
          <p:nvPr/>
        </p:nvSpPr>
        <p:spPr>
          <a:xfrm>
            <a:off x="5486399" y="4636655"/>
            <a:ext cx="775856" cy="1274618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>
          <a:xfrm>
            <a:off x="2209800" y="130176"/>
            <a:ext cx="9227127" cy="865188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fr-FR" altLang="fr-FR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axes d’intervention  au niveau </a:t>
            </a:r>
            <a:r>
              <a:rPr lang="fr-FR" altLang="fr-F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opérationnel</a:t>
            </a:r>
            <a:endParaRPr lang="fr-FR" altLang="fr-FR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734149"/>
              </p:ext>
            </p:extLst>
          </p:nvPr>
        </p:nvGraphicFramePr>
        <p:xfrm>
          <a:off x="110836" y="1316022"/>
          <a:ext cx="11914909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580" name="Espace réservé de la date 6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98D659-9A43-4EDA-A0BB-77DCAFB92B19}" type="datetime1">
              <a:rPr lang="fr-FR" altLang="fr-FR" sz="14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27/11/2019</a:t>
            </a:fld>
            <a:endParaRPr lang="fr-FR" altLang="fr-FR" sz="1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1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>
            <a:extLst>
              <a:ext uri="{FF2B5EF4-FFF2-40B4-BE49-F238E27FC236}">
                <a16:creationId xmlns:a16="http://schemas.microsoft.com/office/drawing/2014/main" id="{EB2A878A-4101-4A9B-B7C8-5B372A67E1A9}"/>
              </a:ext>
            </a:extLst>
          </p:cNvPr>
          <p:cNvGrpSpPr/>
          <p:nvPr/>
        </p:nvGrpSpPr>
        <p:grpSpPr>
          <a:xfrm>
            <a:off x="5294733" y="3791105"/>
            <a:ext cx="2537139" cy="2269741"/>
            <a:chOff x="4406362" y="3944246"/>
            <a:chExt cx="2188907" cy="20089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0D08371-9043-4C46-90DB-3AC42D8BB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06362" y="3944246"/>
              <a:ext cx="2188907" cy="130972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CD378B-B3F2-49C2-818E-BDC6A702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35269" y="5330205"/>
              <a:ext cx="2160000" cy="623022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0E9B37B-8B8C-400B-8F68-13B6DB054A5B}"/>
              </a:ext>
            </a:extLst>
          </p:cNvPr>
          <p:cNvSpPr/>
          <p:nvPr/>
        </p:nvSpPr>
        <p:spPr>
          <a:xfrm>
            <a:off x="41351" y="3285177"/>
            <a:ext cx="3895262" cy="33855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Régime </a:t>
            </a:r>
            <a:r>
              <a:rPr lang="fr-FR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général /adhésion classique</a:t>
            </a:r>
            <a:endParaRPr lang="fr-FR" sz="16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03919E4-12A6-4B82-B193-A433DF860B25}"/>
              </a:ext>
            </a:extLst>
          </p:cNvPr>
          <p:cNvSpPr/>
          <p:nvPr/>
        </p:nvSpPr>
        <p:spPr>
          <a:xfrm>
            <a:off x="4099052" y="3285177"/>
            <a:ext cx="3895260" cy="36933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BSF et </a:t>
            </a:r>
            <a:r>
              <a:rPr lang="fr-FR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CEC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674A89-FDEA-4D7B-B96A-A3B4CAED8F3D}"/>
              </a:ext>
            </a:extLst>
          </p:cNvPr>
          <p:cNvSpPr/>
          <p:nvPr/>
        </p:nvSpPr>
        <p:spPr>
          <a:xfrm>
            <a:off x="8156751" y="3281316"/>
            <a:ext cx="3895243" cy="36933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CMU </a:t>
            </a:r>
            <a:r>
              <a:rPr lang="fr-FR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/Elèves</a:t>
            </a:r>
            <a:endParaRPr lang="fr-FR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C658AF5-2084-4E75-A6DF-361ABE80D570}"/>
              </a:ext>
            </a:extLst>
          </p:cNvPr>
          <p:cNvGrpSpPr/>
          <p:nvPr/>
        </p:nvGrpSpPr>
        <p:grpSpPr>
          <a:xfrm>
            <a:off x="1256670" y="3791105"/>
            <a:ext cx="2563838" cy="2438753"/>
            <a:chOff x="264240" y="4199422"/>
            <a:chExt cx="2563838" cy="2438753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2D34169-A535-4EF3-BC2B-F247D8080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837" r="47377" b="9640"/>
            <a:stretch/>
          </p:blipFill>
          <p:spPr>
            <a:xfrm>
              <a:off x="264240" y="4199422"/>
              <a:ext cx="2563838" cy="1703167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E54ECD0F-F582-4240-B49F-6CB92324CF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034" t="27247" r="2897" b="37275"/>
            <a:stretch/>
          </p:blipFill>
          <p:spPr>
            <a:xfrm>
              <a:off x="348729" y="5934287"/>
              <a:ext cx="2394860" cy="703888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FDD004-9394-4635-903B-6087EDDF38AE}"/>
              </a:ext>
            </a:extLst>
          </p:cNvPr>
          <p:cNvGrpSpPr/>
          <p:nvPr/>
        </p:nvGrpSpPr>
        <p:grpSpPr>
          <a:xfrm>
            <a:off x="9657134" y="3791105"/>
            <a:ext cx="2394860" cy="2166895"/>
            <a:chOff x="6809754" y="5197478"/>
            <a:chExt cx="1720474" cy="1479072"/>
          </a:xfrm>
        </p:grpSpPr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01415C15-0BE0-489D-9823-F251C55CC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09754" y="5197478"/>
              <a:ext cx="1720474" cy="1074526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EAF0E5AB-87DE-45D8-BE98-B0D659364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09754" y="6361603"/>
              <a:ext cx="1720474" cy="314947"/>
            </a:xfrm>
            <a:prstGeom prst="rect">
              <a:avLst/>
            </a:prstGeom>
          </p:spPr>
        </p:pic>
      </p:grpSp>
      <p:pic>
        <p:nvPicPr>
          <p:cNvPr id="1028" name="Picture 4" descr="carte">
            <a:extLst>
              <a:ext uri="{FF2B5EF4-FFF2-40B4-BE49-F238E27FC236}">
                <a16:creationId xmlns:a16="http://schemas.microsoft.com/office/drawing/2014/main" id="{C5B38637-9C34-4E9C-A09E-4384B43E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491" y="221674"/>
            <a:ext cx="5154475" cy="280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F04E965-57E6-4918-B584-BC50277123DC}"/>
              </a:ext>
            </a:extLst>
          </p:cNvPr>
          <p:cNvCxnSpPr/>
          <p:nvPr/>
        </p:nvCxnSpPr>
        <p:spPr>
          <a:xfrm>
            <a:off x="3982947" y="3791105"/>
            <a:ext cx="0" cy="283931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D56EB284-48F7-49B2-9B40-9666A825B6EF}"/>
              </a:ext>
            </a:extLst>
          </p:cNvPr>
          <p:cNvCxnSpPr/>
          <p:nvPr/>
        </p:nvCxnSpPr>
        <p:spPr>
          <a:xfrm>
            <a:off x="8156751" y="3791105"/>
            <a:ext cx="0" cy="283931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3350F7A-2764-4B78-9DBB-FF308B2F1A1C}"/>
              </a:ext>
            </a:extLst>
          </p:cNvPr>
          <p:cNvGrpSpPr/>
          <p:nvPr/>
        </p:nvGrpSpPr>
        <p:grpSpPr>
          <a:xfrm>
            <a:off x="48733" y="4269149"/>
            <a:ext cx="1227956" cy="1022554"/>
            <a:chOff x="510077" y="4208258"/>
            <a:chExt cx="1227957" cy="1022554"/>
          </a:xfrm>
        </p:grpSpPr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A5F4D7D-ED0A-4F27-A014-E219054C1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31" y="4208258"/>
              <a:ext cx="933249" cy="68400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6780134-3133-4BF2-AAD2-D43CC533AFB5}"/>
                </a:ext>
              </a:extLst>
            </p:cNvPr>
            <p:cNvSpPr txBox="1"/>
            <p:nvPr/>
          </p:nvSpPr>
          <p:spPr>
            <a:xfrm>
              <a:off x="510077" y="4892258"/>
              <a:ext cx="12279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SN" sz="1600" b="1" dirty="0"/>
                <a:t>3 500 FCFA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224CD530-9816-41C6-B10F-7FD640EA5105}"/>
              </a:ext>
            </a:extLst>
          </p:cNvPr>
          <p:cNvGrpSpPr/>
          <p:nvPr/>
        </p:nvGrpSpPr>
        <p:grpSpPr>
          <a:xfrm>
            <a:off x="4100283" y="4269149"/>
            <a:ext cx="1227956" cy="1022554"/>
            <a:chOff x="510077" y="4208258"/>
            <a:chExt cx="1227957" cy="1022554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192E73DF-258F-454F-8894-9325B28A0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31" y="4208258"/>
              <a:ext cx="933249" cy="684000"/>
            </a:xfrm>
            <a:prstGeom prst="rect">
              <a:avLst/>
            </a:prstGeom>
          </p:spPr>
        </p:pic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7BAADAE3-F8AD-4443-BD9B-61923E30C5C2}"/>
                </a:ext>
              </a:extLst>
            </p:cNvPr>
            <p:cNvSpPr txBox="1"/>
            <p:nvPr/>
          </p:nvSpPr>
          <p:spPr>
            <a:xfrm>
              <a:off x="510077" y="4892258"/>
              <a:ext cx="12279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SN" sz="1600" b="1" dirty="0"/>
                <a:t> 0 FCFA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DA40D81-0CE4-4082-8DA8-E1089FC5AE0F}"/>
              </a:ext>
            </a:extLst>
          </p:cNvPr>
          <p:cNvGrpSpPr/>
          <p:nvPr/>
        </p:nvGrpSpPr>
        <p:grpSpPr>
          <a:xfrm>
            <a:off x="8156751" y="4269149"/>
            <a:ext cx="1227956" cy="1022554"/>
            <a:chOff x="510077" y="4208258"/>
            <a:chExt cx="1227957" cy="1022554"/>
          </a:xfrm>
        </p:grpSpPr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43ADC011-0BCD-44D5-8668-704EEB6A9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431" y="4208258"/>
              <a:ext cx="933249" cy="684000"/>
            </a:xfrm>
            <a:prstGeom prst="rect">
              <a:avLst/>
            </a:prstGeom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03DB4D39-7584-4FFD-A506-4FEEF382BB59}"/>
                </a:ext>
              </a:extLst>
            </p:cNvPr>
            <p:cNvSpPr txBox="1"/>
            <p:nvPr/>
          </p:nvSpPr>
          <p:spPr>
            <a:xfrm>
              <a:off x="510077" y="4892258"/>
              <a:ext cx="12279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SN" sz="1600" b="1" dirty="0"/>
                <a:t> 1 000 FCFA</a:t>
              </a:r>
            </a:p>
          </p:txBody>
        </p:sp>
      </p:grpSp>
      <p:sp>
        <p:nvSpPr>
          <p:cNvPr id="17" name="Text Box 6">
            <a:extLst>
              <a:ext uri="{FF2B5EF4-FFF2-40B4-BE49-F238E27FC236}">
                <a16:creationId xmlns:a16="http://schemas.microsoft.com/office/drawing/2014/main" id="{AF67DB43-AAD6-4D3C-8450-2CD6639D5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3127" y="101600"/>
            <a:ext cx="4348868" cy="2828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" algn="ctr">
                <a:solidFill>
                  <a:srgbClr val="C04D00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398946"/>
                </a:solidFill>
                <a:latin typeface="Times New Roman" panose="02020603050405020304" pitchFamily="18" charset="0"/>
              </a:rPr>
              <a:t>676 mutuelles de santé dont 655 fonctionnelles et 631 agréées.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398946"/>
                </a:solidFill>
                <a:latin typeface="Times New Roman" panose="02020603050405020304" pitchFamily="18" charset="0"/>
              </a:rPr>
              <a:t>43 Unions départementales de MS fonctionnelles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000" b="1" dirty="0" smtClean="0">
                <a:solidFill>
                  <a:srgbClr val="398946"/>
                </a:solidFill>
                <a:latin typeface="Times New Roman" panose="02020603050405020304" pitchFamily="18" charset="0"/>
              </a:rPr>
              <a:t> 2 Unités Départementales d’Assurance Maladie (UDAM)</a:t>
            </a:r>
            <a:endParaRPr lang="fr-FR" altLang="fr-FR" sz="2000" b="1" dirty="0">
              <a:solidFill>
                <a:srgbClr val="398946"/>
              </a:solidFill>
              <a:latin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398946"/>
                </a:solidFill>
                <a:latin typeface="Times New Roman" panose="02020603050405020304" pitchFamily="18" charset="0"/>
              </a:rPr>
              <a:t>Taux de pénétration au 31 décembre 2018: 46%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1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5614" y="110837"/>
            <a:ext cx="10749367" cy="1071418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/>
              <a:t>     </a:t>
            </a:r>
            <a:r>
              <a:rPr lang="fr-F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 des bénéficiaires des mutuelles de santé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323273" y="1330036"/>
          <a:ext cx="11711708" cy="5463971"/>
        </p:xfrm>
        <a:graphic>
          <a:graphicData uri="http://schemas.openxmlformats.org/drawingml/2006/table">
            <a:tbl>
              <a:tblPr firstRow="1" firstCol="1" bandRow="1"/>
              <a:tblGrid>
                <a:gridCol w="6842982">
                  <a:extLst>
                    <a:ext uri="{9D8B030D-6E8A-4147-A177-3AD203B41FA5}">
                      <a16:colId xmlns:a16="http://schemas.microsoft.com/office/drawing/2014/main" val="2134441840"/>
                    </a:ext>
                  </a:extLst>
                </a:gridCol>
                <a:gridCol w="4868726">
                  <a:extLst>
                    <a:ext uri="{9D8B030D-6E8A-4147-A177-3AD203B41FA5}">
                      <a16:colId xmlns:a16="http://schemas.microsoft.com/office/drawing/2014/main" val="225328050"/>
                    </a:ext>
                  </a:extLst>
                </a:gridCol>
              </a:tblGrid>
              <a:tr h="834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classiques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dans les mutuelles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1 377 107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547385"/>
                  </a:ext>
                </a:extLst>
              </a:tr>
              <a:tr h="556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BSF dans les mutuelles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1 350 363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146793"/>
                  </a:ext>
                </a:extLst>
              </a:tr>
              <a:tr h="834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CEC dans les mutuelles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19 637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390613"/>
                  </a:ext>
                </a:extLst>
              </a:tr>
              <a:tr h="834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CMU-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Elève dans les mutuelles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227 196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0435002"/>
                  </a:ext>
                </a:extLst>
              </a:tr>
              <a:tr h="834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autres indigents dans les mutuelles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20 908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350710"/>
                  </a:ext>
                </a:extLst>
              </a:tr>
              <a:tr h="9447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Bénéficiaires 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Ndongo-</a:t>
                      </a:r>
                      <a:r>
                        <a:rPr lang="fr-FR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Daara</a:t>
                      </a: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dans les </a:t>
                      </a: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mutuelles (Ecoles</a:t>
                      </a:r>
                      <a:r>
                        <a:rPr lang="fr-FR" sz="20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coraniques)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4 685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9183794"/>
                  </a:ext>
                </a:extLst>
              </a:tr>
              <a:tr h="625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2 999 896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20954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09"/>
            <a:ext cx="1992313" cy="130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1512454" y="177512"/>
            <a:ext cx="10483274" cy="903144"/>
          </a:xfrm>
        </p:spPr>
        <p:txBody>
          <a:bodyPr>
            <a:noAutofit/>
          </a:bodyPr>
          <a:lstStyle/>
          <a:p>
            <a:pPr algn="ctr"/>
            <a:r>
              <a:rPr lang="fr-FR" altLang="fr-F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Couplage Microfinance/Micro assurance santé</a:t>
            </a:r>
            <a:endParaRPr lang="fr-FR" altLang="fr-FR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7309" y="1330036"/>
            <a:ext cx="11074399" cy="5527964"/>
          </a:xfrm>
        </p:spPr>
        <p:txBody>
          <a:bodyPr rtlCol="0">
            <a:normAutofit fontScale="62500" lnSpcReduction="20000"/>
          </a:bodyPr>
          <a:lstStyle/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fr-FR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 Institution de microfinance est une structure de proximité (ONG, association, coopérative…) qui délivre des services financiers à des populations n'ayant pas accès au système bancaire classique</a:t>
            </a:r>
            <a:r>
              <a:rPr lang="fr-FR" sz="28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  <a:defRPr/>
            </a:pPr>
            <a:r>
              <a:rPr lang="fr-FR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inclusion financière qui permet la construction </a:t>
            </a:r>
            <a:r>
              <a:rPr lang="fr-FR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d’un </a:t>
            </a:r>
            <a:r>
              <a:rPr lang="fr-FR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véritable </a:t>
            </a:r>
            <a:r>
              <a:rPr lang="fr-FR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modèle de mise en cohérence des </a:t>
            </a:r>
            <a:r>
              <a:rPr lang="fr-FR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axes I et II du Plan Sénégal Emergent, à savoir « Transformation structurelle de l’économie, avec une création de richesse… » et la « Protection sociale, capital humain et développement durable… </a:t>
            </a:r>
            <a:r>
              <a:rPr lang="fr-FR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fr-FR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collecte facile des cotisations des mutuelles de santé.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fr-FR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Développement de stratégies de communication de proximité pour une adhésion massive aux mutuelles de santé, à travers les groupements de femmes.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fr-FR" sz="28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Ancrage institutionnel actuel du programme CMU (au niveau du Ministère du Développement communautaire, de l’Equité sociale et territoriale) constitue une opportunité pour faire la promotion de ce genre d’initiative.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fr-FR" sz="2000" b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fr-FR" sz="2000" b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fr-FR" altLang="fr-FR" sz="2000" b="1" dirty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  <a:defRPr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40C412-B179-4D77-A90E-3E50D11F1672}" type="slidenum">
              <a:rPr lang="fr-FR" altLang="fr-FR" sz="1600">
                <a:solidFill>
                  <a:srgbClr val="1F497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fr-FR" altLang="fr-FR" sz="1600">
              <a:solidFill>
                <a:srgbClr val="1F497D"/>
              </a:solidFill>
              <a:latin typeface="Arial" panose="020B0604020202020204" pitchFamily="34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C3C2-D138-4E73-8559-5A3186DEB57A}" type="datetime1">
              <a:rPr lang="fr-FR" smtClean="0"/>
              <a:t>27/11/2019</a:t>
            </a:fld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708"/>
            <a:ext cx="1512454" cy="130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2060"/>
                </a:solidFill>
              </a:rPr>
              <a:t>Initiatives multisectorielles 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8408E3-8CB0-440B-842E-8C6C667F4DD2}" type="datetime1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FDB760-70A2-47B7-8A58-CC5A521AEED3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Espace réservé du contenu 5" descr="C:\Users\USER\Desktop\DAMA-AGENCE\Cérémonie PASA-Agence CMU\PHOTOS\20180411_131829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6" y="1348509"/>
            <a:ext cx="11665527" cy="5057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27" y="128154"/>
            <a:ext cx="1992313" cy="108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2000" b="1" dirty="0">
                <a:solidFill>
                  <a:srgbClr val="002060"/>
                </a:solidFill>
              </a:rPr>
              <a:t>Exemple d’adhésion de groupe et expérience de couplage microfinance/micro-assurance santé dans la région de </a:t>
            </a:r>
            <a:r>
              <a:rPr lang="fr-FR" altLang="fr-FR" sz="2000" b="1" dirty="0" smtClean="0">
                <a:solidFill>
                  <a:srgbClr val="002060"/>
                </a:solidFill>
              </a:rPr>
              <a:t>Kaffrine</a:t>
            </a:r>
            <a:endParaRPr lang="fr-FR" altLang="fr-FR" dirty="0" smtClean="0"/>
          </a:p>
        </p:txBody>
      </p:sp>
      <p:sp>
        <p:nvSpPr>
          <p:cNvPr id="38915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fld id="{ACE53ED8-9956-42FF-B48A-F4DDA54F359B}" type="datetime1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 2" panose="05020102010507070707" pitchFamily="18" charset="2"/>
                <a:buNone/>
                <a:tabLst/>
                <a:defRPr/>
              </a:pPr>
              <a:t>27/11/2019</a:t>
            </a:fld>
            <a:endParaRPr kumimoji="0" lang="fr-FR" altLang="fr-FR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60" name="Zone de texte 4"/>
          <p:cNvSpPr txBox="1"/>
          <p:nvPr/>
        </p:nvSpPr>
        <p:spPr>
          <a:xfrm>
            <a:off x="7242175" y="1512888"/>
            <a:ext cx="3246438" cy="882650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Cotisation fixée par les membres qui peuvent être de 1 à 5 parts selon la capacité contributive du membre. Elle se fait par semaine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1" name="Zone de texte 7"/>
          <p:cNvSpPr txBox="1"/>
          <p:nvPr/>
        </p:nvSpPr>
        <p:spPr>
          <a:xfrm>
            <a:off x="7519989" y="4941889"/>
            <a:ext cx="2968625" cy="1150937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MS PGothic" panose="020B0600070205080204" pitchFamily="34" charset="-128"/>
                <a:cs typeface="+mn-cs"/>
              </a:rPr>
              <a:t>Organisation de réunions de crédits : crédit remboursable sur une durée de 3 mois avec un taux d’intérêt qui varient entre 5 et 10%. Crédit destiné exclusivement aux activités génératrices de revenus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 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sp>
        <p:nvSpPr>
          <p:cNvPr id="63" name="Zone de texte 17"/>
          <p:cNvSpPr txBox="1"/>
          <p:nvPr/>
        </p:nvSpPr>
        <p:spPr>
          <a:xfrm>
            <a:off x="1703388" y="5157788"/>
            <a:ext cx="3257550" cy="1219200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Le capital, les amendes et les intérêts et 50% de la caisse de solidarité sont répartis entre les membres du groupe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La caisse de solidarité appuie l’inscription à l’état civile, à l’école. A cela s’ajoute l’assistance décès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.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6" name="Zone de texte 21"/>
          <p:cNvSpPr txBox="1"/>
          <p:nvPr/>
        </p:nvSpPr>
        <p:spPr>
          <a:xfrm>
            <a:off x="1703389" y="3335338"/>
            <a:ext cx="3455987" cy="938212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-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50% destiné au développement des activités génératrices de revenus,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-</a:t>
            </a: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25% destiné à l'adhésion et à la cotisation à la mutuelle de santé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-25% destiné à l'achat d'intrants agricoles.                                                                               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</p:txBody>
      </p:sp>
      <p:grpSp>
        <p:nvGrpSpPr>
          <p:cNvPr id="84034" name="Groupe 84033"/>
          <p:cNvGrpSpPr>
            <a:grpSpLocks/>
          </p:cNvGrpSpPr>
          <p:nvPr/>
        </p:nvGrpSpPr>
        <p:grpSpPr bwMode="auto">
          <a:xfrm>
            <a:off x="3001963" y="4275138"/>
            <a:ext cx="990600" cy="882650"/>
            <a:chOff x="1477504" y="4275244"/>
            <a:chExt cx="990426" cy="881950"/>
          </a:xfrm>
        </p:grpSpPr>
        <p:sp>
          <p:nvSpPr>
            <p:cNvPr id="67" name="Flèche vers le haut 66"/>
            <p:cNvSpPr/>
            <p:nvPr/>
          </p:nvSpPr>
          <p:spPr>
            <a:xfrm>
              <a:off x="1477504" y="4311727"/>
              <a:ext cx="477753" cy="845467"/>
            </a:xfrm>
            <a:prstGeom prst="up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68" name="Zone de texte 24"/>
            <p:cNvSpPr txBox="1"/>
            <p:nvPr/>
          </p:nvSpPr>
          <p:spPr>
            <a:xfrm rot="5400000">
              <a:off x="1773793" y="4463056"/>
              <a:ext cx="881950" cy="506324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</a:rPr>
                <a:t>Répartition des fonds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69" name="Zone de texte 2"/>
          <p:cNvSpPr txBox="1"/>
          <p:nvPr/>
        </p:nvSpPr>
        <p:spPr>
          <a:xfrm>
            <a:off x="1703389" y="1357313"/>
            <a:ext cx="3094037" cy="1135062"/>
          </a:xfrm>
          <a:prstGeom prst="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Groupe de 15 à 30 personnes avec un comité de gestion :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/>
              <a:buChar char="-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Président 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/>
              <a:buChar char="-"/>
              <a:tabLst/>
              <a:defRPr/>
            </a:pPr>
            <a:r>
              <a: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Secrétaire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/>
              <a:buChar char="-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Trésorier 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Times New Roman"/>
              <a:buChar char="-"/>
              <a:tabLst/>
              <a:defRPr/>
            </a:pPr>
            <a:r>
              <a: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</a:rPr>
              <a:t>2 compteuses et de 2 détentrices de clefs</a:t>
            </a:r>
            <a:endParaRPr kumimoji="0" lang="fr-F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Times New Roman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grpSp>
        <p:nvGrpSpPr>
          <p:cNvPr id="84038" name="Groupe 84037"/>
          <p:cNvGrpSpPr>
            <a:grpSpLocks/>
          </p:cNvGrpSpPr>
          <p:nvPr/>
        </p:nvGrpSpPr>
        <p:grpSpPr bwMode="auto">
          <a:xfrm>
            <a:off x="4967288" y="5240338"/>
            <a:ext cx="2552700" cy="781050"/>
            <a:chOff x="3443705" y="5240263"/>
            <a:chExt cx="2552206" cy="781025"/>
          </a:xfrm>
        </p:grpSpPr>
        <p:sp>
          <p:nvSpPr>
            <p:cNvPr id="64" name="Flèche gauche 63"/>
            <p:cNvSpPr/>
            <p:nvPr/>
          </p:nvSpPr>
          <p:spPr>
            <a:xfrm>
              <a:off x="3443705" y="5510129"/>
              <a:ext cx="2552206" cy="511159"/>
            </a:xfrm>
            <a:prstGeom prst="left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65" name="Zone de texte 20"/>
            <p:cNvSpPr txBox="1"/>
            <p:nvPr/>
          </p:nvSpPr>
          <p:spPr>
            <a:xfrm>
              <a:off x="3443705" y="5240263"/>
              <a:ext cx="2552206" cy="269866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</a:rPr>
                <a:t>Après  9 mois d’épargne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84032" name="Groupe 84031"/>
          <p:cNvGrpSpPr>
            <a:grpSpLocks/>
          </p:cNvGrpSpPr>
          <p:nvPr/>
        </p:nvGrpSpPr>
        <p:grpSpPr bwMode="auto">
          <a:xfrm>
            <a:off x="8662989" y="2492376"/>
            <a:ext cx="987425" cy="2449513"/>
            <a:chOff x="6643600" y="2407329"/>
            <a:chExt cx="989269" cy="2533839"/>
          </a:xfrm>
        </p:grpSpPr>
        <p:sp>
          <p:nvSpPr>
            <p:cNvPr id="62" name="Zone de texte 9"/>
            <p:cNvSpPr txBox="1"/>
            <p:nvPr/>
          </p:nvSpPr>
          <p:spPr>
            <a:xfrm rot="5400000">
              <a:off x="6170974" y="3387313"/>
              <a:ext cx="2441879" cy="481911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</a:rPr>
                <a:t>4 semaines d’épargne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71" name="Flèche vers le bas 70"/>
            <p:cNvSpPr/>
            <p:nvPr/>
          </p:nvSpPr>
          <p:spPr>
            <a:xfrm>
              <a:off x="6643600" y="2407329"/>
              <a:ext cx="586881" cy="2533839"/>
            </a:xfrm>
            <a:prstGeom prst="down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endParaRPr>
            </a:p>
          </p:txBody>
        </p:sp>
      </p:grpSp>
      <p:grpSp>
        <p:nvGrpSpPr>
          <p:cNvPr id="84035" name="Groupe 84034"/>
          <p:cNvGrpSpPr>
            <a:grpSpLocks/>
          </p:cNvGrpSpPr>
          <p:nvPr/>
        </p:nvGrpSpPr>
        <p:grpSpPr bwMode="auto">
          <a:xfrm>
            <a:off x="3001963" y="2492376"/>
            <a:ext cx="862012" cy="842963"/>
            <a:chOff x="1477504" y="2492897"/>
            <a:chExt cx="862246" cy="842453"/>
          </a:xfrm>
        </p:grpSpPr>
        <p:sp>
          <p:nvSpPr>
            <p:cNvPr id="72" name="Flèche vers le haut 71"/>
            <p:cNvSpPr/>
            <p:nvPr/>
          </p:nvSpPr>
          <p:spPr>
            <a:xfrm>
              <a:off x="1477504" y="2562705"/>
              <a:ext cx="477967" cy="772645"/>
            </a:xfrm>
            <a:prstGeom prst="up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73" name="Zone de texte 28"/>
            <p:cNvSpPr txBox="1"/>
            <p:nvPr/>
          </p:nvSpPr>
          <p:spPr>
            <a:xfrm rot="5400000">
              <a:off x="1726384" y="2721984"/>
              <a:ext cx="842453" cy="384279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</a:rPr>
                <a:t>Revolving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endParaRPr>
            </a:p>
          </p:txBody>
        </p:sp>
      </p:grpSp>
      <p:grpSp>
        <p:nvGrpSpPr>
          <p:cNvPr id="58" name="Groupe 57"/>
          <p:cNvGrpSpPr>
            <a:grpSpLocks/>
          </p:cNvGrpSpPr>
          <p:nvPr/>
        </p:nvGrpSpPr>
        <p:grpSpPr bwMode="auto">
          <a:xfrm>
            <a:off x="4797426" y="1377157"/>
            <a:ext cx="2406650" cy="1038225"/>
            <a:chOff x="3274072" y="1358094"/>
            <a:chExt cx="2405704" cy="1038190"/>
          </a:xfrm>
        </p:grpSpPr>
        <p:sp>
          <p:nvSpPr>
            <p:cNvPr id="70" name="Flèche droite 69"/>
            <p:cNvSpPr/>
            <p:nvPr/>
          </p:nvSpPr>
          <p:spPr>
            <a:xfrm>
              <a:off x="3274072" y="1861314"/>
              <a:ext cx="2405704" cy="534970"/>
            </a:xfrm>
            <a:prstGeom prst="right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74" name="Zone de texte 1"/>
            <p:cNvSpPr txBox="1"/>
            <p:nvPr/>
          </p:nvSpPr>
          <p:spPr>
            <a:xfrm>
              <a:off x="3381980" y="1358094"/>
              <a:ext cx="2227974" cy="534969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</a:rPr>
                <a:t>Cotisation à la caisse d’épargne et casse de solidarité</a:t>
              </a:r>
              <a:endPara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Times New Roman"/>
                <a:cs typeface="Times New Roman"/>
              </a:endParaRPr>
            </a:p>
          </p:txBody>
        </p:sp>
      </p:grp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57F87F-7B52-4BD0-8669-B20965CBA799}" type="slidenum">
              <a:rPr kumimoji="0" lang="fr-FR" altLang="fr-FR" sz="1600" b="0" i="0" u="none" strike="noStrike" kern="1200" cap="none" spc="0" normalizeH="0" baseline="0" noProof="0" smtClean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altLang="fr-FR" sz="1600" b="0" i="0" u="none" strike="noStrike" kern="1200" cap="none" spc="0" normalizeH="0" baseline="0" noProof="0" smtClean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5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3" grpId="0" animBg="1"/>
      <p:bldP spid="66" grpId="0" animBg="1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83129" y="205655"/>
            <a:ext cx="11628579" cy="897658"/>
          </a:xfrm>
        </p:spPr>
        <p:txBody>
          <a:bodyPr>
            <a:noAutofit/>
          </a:bodyPr>
          <a:lstStyle/>
          <a:p>
            <a:pPr algn="ctr"/>
            <a:r>
              <a:rPr lang="fr-FR" alt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groupe Epargne Pour le Changement</a:t>
            </a:r>
            <a:br>
              <a:rPr lang="fr-FR" alt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(EPC) dans leur champ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7309" y="1431636"/>
            <a:ext cx="11074399" cy="5310477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fr-FR" sz="2000" b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fr-FR" sz="2000" b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fr-FR" altLang="fr-FR" sz="2000" b="1" dirty="0">
              <a:solidFill>
                <a:schemeClr val="tx1"/>
              </a:solidFill>
            </a:endParaRPr>
          </a:p>
          <a:p>
            <a:pPr>
              <a:spcAft>
                <a:spcPts val="0"/>
              </a:spcAft>
              <a:defRPr/>
            </a:pP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40C412-B179-4D77-A90E-3E50D11F1672}" type="slidenum">
              <a:rPr lang="fr-FR" altLang="fr-FR" sz="1600">
                <a:solidFill>
                  <a:srgbClr val="1F497D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fr-FR" altLang="fr-FR" sz="1600">
              <a:solidFill>
                <a:srgbClr val="1F497D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3" y="1357744"/>
            <a:ext cx="10741892" cy="5500255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4789-5AE0-49F3-AA89-8A58593F0C36}" type="datetime1">
              <a:rPr lang="fr-FR" smtClean="0"/>
              <a:t>27/11/2019</a:t>
            </a:fld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8"/>
            <a:ext cx="1992313" cy="133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59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1182255" y="-32761"/>
            <a:ext cx="9679708" cy="928688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endParaRPr lang="fr-FR" altLang="fr-FR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D06F2-172F-4710-8F6D-634FD1F6FA1E}" type="datetime1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Espace réservé du contenu 5" descr="C:\Users\USER\Desktop\DAMA-AGENCE\Cérémonie PASA-Agence CMU\PHOTOS\20180410_172313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08" y="193965"/>
            <a:ext cx="10437091" cy="623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709"/>
            <a:ext cx="1754909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1" y="142875"/>
            <a:ext cx="11979564" cy="993198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fr-FR" altLang="fr-F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Exemple des champs collectifs</a:t>
            </a:r>
            <a:endParaRPr lang="fr-FR" altLang="fr-FR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>
          <a:xfrm>
            <a:off x="203201" y="1177347"/>
            <a:ext cx="11914908" cy="5463597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Développés à travers une approche appelée </a:t>
            </a:r>
            <a:r>
              <a:rPr lang="fr-FR" alt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Adhésions villageoises »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L’adhésion villageoise </a:t>
            </a: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fait évoluer la solidarité familiale vers la solidarité sociétale en passant par la solidarité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communautaire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Mise en place d’un comité </a:t>
            </a: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suivi de l’adhésion villageoise </a:t>
            </a:r>
            <a:endParaRPr lang="fr-FR" alt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2017 un (01) village de 250 habitants  a eu la CMU, à travers la vente de la récolte d’un champ d’arachide d’un hectare.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alt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Cinq (05) autres villages ont suivi cette expérience et ont également la CMU</a:t>
            </a:r>
          </a:p>
          <a:p>
            <a:pPr marL="0" indent="0" algn="just">
              <a:buNone/>
            </a:pPr>
            <a:endParaRPr lang="it-IT" altLang="fr-FR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D06F2-172F-4710-8F6D-634FD1F6FA1E}" type="datetime1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347"/>
            <a:ext cx="2209800" cy="103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237836" y="-8542"/>
            <a:ext cx="11363037" cy="83981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fr-FR" altLang="fr-FR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Quelques photos</a:t>
            </a:r>
            <a:endParaRPr lang="fr-FR" altLang="fr-F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D06F2-172F-4710-8F6D-634FD1F6FA1E}" type="datetime1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Espace réservé du contenu 4" descr="C:\Users\Labo\Desktop\EXERCICE 2019\DECEMBRE 2019\KEUR MOMATH MBAYANG\MISSION DE VISITE DANS LES CHAMPS COLLECTIFS\IMG_19700129_201133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3" y="1023677"/>
            <a:ext cx="4230254" cy="317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C:\Users\Labo\Desktop\PHOTOS UDAM\CHAMPS COLLECTIFS 2018\IMG_20190321_1821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364" y="674254"/>
            <a:ext cx="3971635" cy="35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C:\Users\Labo\Desktop\EXERCICE 2017\FEVRIER 2017\VISITE DG AGENCE CMU\PHOTOS\20170213_130552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463" y="4201680"/>
            <a:ext cx="4965701" cy="251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709"/>
            <a:ext cx="1992313" cy="959717"/>
          </a:xfrm>
          <a:prstGeom prst="rect">
            <a:avLst/>
          </a:prstGeom>
        </p:spPr>
      </p:pic>
      <p:pic>
        <p:nvPicPr>
          <p:cNvPr id="9" name="Image 8" descr="C:\Users\Labo\Desktop\PHOTOS UDAM\CHAMPS COLLECTIFS 2018\20180809_16373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29" y="1117601"/>
            <a:ext cx="3334325" cy="3084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136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166255" y="262948"/>
            <a:ext cx="11813309" cy="68839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fr-FR" altLang="fr-FR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Défis </a:t>
            </a:r>
            <a:r>
              <a:rPr lang="fr-FR" altLang="fr-FR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l’assurance maladie à base communautaire</a:t>
            </a: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altLang="fr-F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altLang="fr-FR" sz="3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Espace réservé du contenu 2"/>
          <p:cNvSpPr>
            <a:spLocks noGrp="1"/>
          </p:cNvSpPr>
          <p:nvPr>
            <p:ph idx="1"/>
          </p:nvPr>
        </p:nvSpPr>
        <p:spPr>
          <a:xfrm>
            <a:off x="166255" y="1186585"/>
            <a:ext cx="12025745" cy="5169765"/>
          </a:xfrm>
        </p:spPr>
        <p:txBody>
          <a:bodyPr>
            <a:normAutofit fontScale="77500" lnSpcReduction="20000"/>
          </a:bodyPr>
          <a:lstStyle/>
          <a:p>
            <a:pPr algn="just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Portabilité </a:t>
            </a:r>
            <a:r>
              <a:rPr lang="fr-FR" sz="2500" b="1" dirty="0">
                <a:solidFill>
                  <a:prstClr val="black"/>
                </a:solidFill>
                <a:latin typeface="Segoe UI"/>
              </a:rPr>
              <a:t>des bénéfices offerts par les </a:t>
            </a: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mutuelles </a:t>
            </a:r>
            <a:r>
              <a:rPr lang="fr-FR" sz="2500" b="1" dirty="0">
                <a:solidFill>
                  <a:prstClr val="black"/>
                </a:solidFill>
                <a:latin typeface="Segoe UI"/>
              </a:rPr>
              <a:t>de la Santé </a:t>
            </a:r>
            <a:endParaRPr lang="fr-FR" sz="2500" b="1" dirty="0" smtClean="0">
              <a:solidFill>
                <a:prstClr val="black"/>
              </a:solidFill>
              <a:latin typeface="Segoe UI"/>
            </a:endParaRPr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>
                <a:solidFill>
                  <a:prstClr val="black"/>
                </a:solidFill>
                <a:latin typeface="Segoe UI"/>
              </a:rPr>
              <a:t> </a:t>
            </a:r>
            <a:r>
              <a:rPr lang="fr-FR" b="1" dirty="0"/>
              <a:t>Ciblage et identification des bénéficiaires </a:t>
            </a:r>
            <a:endParaRPr lang="fr-FR" b="1" dirty="0" smtClean="0"/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b="1" dirty="0"/>
              <a:t> D</a:t>
            </a:r>
            <a:r>
              <a:rPr lang="fr-FR" b="1" dirty="0" smtClean="0"/>
              <a:t>éfinition </a:t>
            </a:r>
            <a:r>
              <a:rPr lang="fr-FR" b="1" dirty="0"/>
              <a:t>d’un paquet de services essentiel garanti </a:t>
            </a:r>
            <a:endParaRPr lang="fr-FR" b="1" dirty="0" smtClean="0"/>
          </a:p>
          <a:p>
            <a:pPr lvl="0">
              <a:lnSpc>
                <a:spcPct val="10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Création d’alliances avec les autres Ministères et institutions pour la systématisation de la collecte des cotisations</a:t>
            </a:r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>
                <a:solidFill>
                  <a:prstClr val="black"/>
                </a:solidFill>
                <a:latin typeface="Segoe UI"/>
              </a:rPr>
              <a:t> Gestion des </a:t>
            </a: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risques et le contrôle médical des prestations</a:t>
            </a:r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>
                <a:solidFill>
                  <a:prstClr val="black"/>
                </a:solidFill>
                <a:latin typeface="Segoe UI"/>
              </a:rPr>
              <a:t> </a:t>
            </a: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La professionnalisation des organisations mutualistes</a:t>
            </a:r>
          </a:p>
          <a:p>
            <a:pPr lvl="0">
              <a:lnSpc>
                <a:spcPct val="150000"/>
              </a:lnSpc>
              <a:spcBef>
                <a:spcPct val="300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fr-FR" sz="2500" b="1" dirty="0">
                <a:solidFill>
                  <a:prstClr val="black"/>
                </a:solidFill>
                <a:latin typeface="Segoe UI"/>
              </a:rPr>
              <a:t> P</a:t>
            </a:r>
            <a:r>
              <a:rPr lang="fr-FR" sz="2500" b="1" dirty="0" smtClean="0">
                <a:solidFill>
                  <a:prstClr val="black"/>
                </a:solidFill>
                <a:latin typeface="Segoe UI"/>
              </a:rPr>
              <a:t>érennisation </a:t>
            </a:r>
            <a:r>
              <a:rPr lang="fr-FR" sz="2500" b="1" dirty="0">
                <a:solidFill>
                  <a:prstClr val="black"/>
                </a:solidFill>
                <a:latin typeface="Segoe UI"/>
              </a:rPr>
              <a:t>du financement du programme de CMU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it-IT" altLang="fr-FR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D06F2-172F-4710-8F6D-634FD1F6FA1E}" type="datetime1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9"/>
            <a:ext cx="1523999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4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Espace réservé de la date 5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25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557213" indent="-214313">
              <a:defRPr sz="165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857250"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200150">
              <a:defRPr sz="15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1543050"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1885950" indent="-17145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228850" indent="-171450" eaLnBrk="0" fontAlgn="base" hangingPunct="0">
              <a:spcAft>
                <a:spcPct val="0"/>
              </a:spcAft>
              <a:buClr>
                <a:srgbClr val="8FB08C"/>
              </a:buClr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2571750" indent="-171450" eaLnBrk="0" fontAlgn="base" hangingPunct="0">
              <a:spcAft>
                <a:spcPct val="0"/>
              </a:spcAft>
              <a:buClr>
                <a:srgbClr val="8FB08C"/>
              </a:buClr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2914650" indent="-171450" eaLnBrk="0" fontAlgn="base" hangingPunct="0">
              <a:spcAft>
                <a:spcPct val="0"/>
              </a:spcAft>
              <a:buClr>
                <a:srgbClr val="8FB08C"/>
              </a:buClr>
              <a:defRPr sz="15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4BC8DD-877F-411F-98DC-059ADC0970BC}" type="datetime1"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5632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557213" indent="-2143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4D923C-7F54-4385-903D-A141E5293E44}" type="slidenum">
              <a:rPr kumimoji="0" lang="fr-F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7B9899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altLang="en-US" sz="1200" b="0" i="0" u="none" strike="noStrike" kern="1200" cap="none" spc="0" normalizeH="0" baseline="0" noProof="0">
              <a:ln>
                <a:noFill/>
              </a:ln>
              <a:solidFill>
                <a:srgbClr val="7B9899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584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8225" y="1256145"/>
            <a:ext cx="11746123" cy="5601855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  <a:spcBef>
                <a:spcPts val="0"/>
              </a:spcBef>
              <a:buFont typeface="Wingdings" charset="0"/>
              <a:buChar char="q"/>
              <a:defRPr/>
            </a:pPr>
            <a:r>
              <a:rPr lang="fr-FR" altLang="ja-JP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Elaboration d’une loi sur la protection sociale, prenant en compte </a:t>
            </a:r>
            <a:r>
              <a:rPr lang="fr-F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CMU</a:t>
            </a: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charset="0"/>
              <a:buChar char="q"/>
              <a:defRPr/>
            </a:pPr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externe du programme CMU et élaboration d’une nouvelle stratégie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fr-FR" altLang="ja-JP" sz="2400" b="1" dirty="0">
                <a:solidFill>
                  <a:schemeClr val="tx1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L’intégration d’une modalité d’obligation à l’adhésion à un régime de couverture du risque maladie </a:t>
            </a:r>
            <a:endParaRPr lang="fr-FR" altLang="ja-JP" sz="2400" b="1" dirty="0">
              <a:solidFill>
                <a:schemeClr val="tx1"/>
              </a:solidFill>
              <a:latin typeface="Times New Roman" panose="02020603050405020304" pitchFamily="18" charset="0"/>
              <a:ea typeface="MS PGothic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charset="0"/>
              <a:buChar char="q"/>
              <a:defRPr/>
            </a:pPr>
            <a:r>
              <a:rPr lang="fr-C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Restructuration </a:t>
            </a:r>
            <a:r>
              <a:rPr lang="fr-C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dispositif </a:t>
            </a:r>
            <a:r>
              <a:rPr lang="fr-C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organisationnel de l’assurance maladie à base communautaire</a:t>
            </a:r>
            <a:endParaRPr lang="fr-FR" sz="2400" b="1" dirty="0" smtClean="0">
              <a:solidFill>
                <a:schemeClr val="tx1"/>
              </a:solidFill>
              <a:latin typeface="Times New Roman" panose="02020603050405020304" pitchFamily="18" charset="0"/>
              <a:ea typeface="MS PGothic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0"/>
              </a:spcBef>
              <a:buFont typeface="Wingdings" charset="0"/>
              <a:buChar char="q"/>
              <a:defRPr/>
            </a:pPr>
            <a:r>
              <a:rPr lang="fr-C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Basculement des initiatives de gratuité dans le système </a:t>
            </a:r>
            <a:r>
              <a:rPr lang="fr-C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assurantiel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0"/>
              <a:buChar char="q"/>
              <a:defRPr/>
            </a:pPr>
            <a:r>
              <a:rPr lang="fr-FR" altLang="ja-JP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 </a:t>
            </a:r>
            <a:r>
              <a:rPr lang="fr-C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Développement d’initiatives multisectorielles en collaboration avec les autres </a:t>
            </a:r>
            <a:r>
              <a:rPr lang="fr-CA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secteurs (Régime Simplifié du Petit Contribuable….)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charset="0"/>
              <a:buChar char="q"/>
              <a:defRPr/>
            </a:pPr>
            <a:r>
              <a:rPr lang="fr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atin typeface="Times New Roman" panose="02020603050405020304" pitchFamily="18" charset="0"/>
                <a:ea typeface="MS PGothic" charset="0"/>
                <a:cs typeface="Times New Roman" panose="02020603050405020304" pitchFamily="18" charset="0"/>
              </a:rPr>
              <a:t>Mise en œuvre  du Système d’Information et de Gestion Intégré de la CMU  (SIGICMU)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0"/>
              <a:buChar char="q"/>
              <a:defRPr/>
            </a:pPr>
            <a:endParaRPr lang="fr-CA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0"/>
              <a:buChar char="q"/>
              <a:defRPr/>
            </a:pPr>
            <a:endParaRPr lang="fr-C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0"/>
              <a:buChar char="q"/>
              <a:defRPr/>
            </a:pPr>
            <a:endParaRPr lang="fr-CA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defRPr/>
            </a:pPr>
            <a:endParaRPr lang="fr-FR" sz="3200" b="1" dirty="0" smtClean="0">
              <a:solidFill>
                <a:schemeClr val="tx1"/>
              </a:solidFill>
              <a:latin typeface="Times New Roman" panose="02020603050405020304" pitchFamily="18" charset="0"/>
              <a:ea typeface="MS PGothic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defRPr/>
            </a:pPr>
            <a:endParaRPr lang="fr-FR" altLang="ja-JP" b="1" dirty="0">
              <a:latin typeface="Helvetica Light"/>
              <a:ea typeface="MS PGothic" charset="0"/>
              <a:cs typeface="Times New Roman" charset="0"/>
            </a:endParaRPr>
          </a:p>
        </p:txBody>
      </p:sp>
      <p:sp>
        <p:nvSpPr>
          <p:cNvPr id="56325" name="Titre 3"/>
          <p:cNvSpPr txBox="1">
            <a:spLocks/>
          </p:cNvSpPr>
          <p:nvPr/>
        </p:nvSpPr>
        <p:spPr bwMode="auto">
          <a:xfrm>
            <a:off x="1867207" y="150917"/>
            <a:ext cx="8199438" cy="96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panose="02040502050405020303" pitchFamily="18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Perspectives </a:t>
            </a:r>
            <a:endParaRPr kumimoji="0" lang="fr-FR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09"/>
            <a:ext cx="1523999" cy="9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5810" y="66811"/>
            <a:ext cx="10224107" cy="1259863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b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fr-FR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SIGICMU</a:t>
            </a:r>
            <a:r>
              <a:rPr lang="fr-BE" sz="49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fr-BE" sz="49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fr-BE" sz="49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/>
          </p:nvPr>
        </p:nvGraphicFramePr>
        <p:xfrm>
          <a:off x="265113" y="1346527"/>
          <a:ext cx="11768137" cy="5053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13320" y="5560043"/>
            <a:ext cx="437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ctr">
              <a:spcBef>
                <a:spcPts val="0"/>
              </a:spcBef>
            </a:pPr>
            <a:r>
              <a:rPr lang="fr-B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SISMUT</a:t>
            </a:r>
            <a:r>
              <a:rPr lang="fr-BE" sz="2000" dirty="0">
                <a:latin typeface="Calibri" panose="020F0502020204030204" pitchFamily="34" charset="0"/>
              </a:rPr>
              <a:t> – Système d’Immatriculation et de Suivi des Mutuelles de santé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061960" y="3069535"/>
            <a:ext cx="3825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ctr">
              <a:spcBef>
                <a:spcPts val="0"/>
              </a:spcBef>
            </a:pPr>
            <a:r>
              <a:rPr lang="fr-BE" sz="2000" b="1" dirty="0" err="1">
                <a:solidFill>
                  <a:srgbClr val="538135"/>
                </a:solidFill>
                <a:latin typeface="Calibri" panose="020F0502020204030204" pitchFamily="34" charset="0"/>
              </a:rPr>
              <a:t>Datawarehouse</a:t>
            </a:r>
            <a:r>
              <a:rPr lang="fr-BE" sz="2000" dirty="0">
                <a:latin typeface="Calibri" panose="020F0502020204030204" pitchFamily="34" charset="0"/>
              </a:rPr>
              <a:t> Entrepôt de données des régimes  de l’assurance </a:t>
            </a:r>
            <a:r>
              <a:rPr lang="fr-BE" sz="2000" dirty="0" smtClean="0">
                <a:latin typeface="Calibri" panose="020F0502020204030204" pitchFamily="34" charset="0"/>
              </a:rPr>
              <a:t>maladie</a:t>
            </a:r>
          </a:p>
          <a:p>
            <a:pPr lvl="1" fontAlgn="ctr">
              <a:spcBef>
                <a:spcPts val="0"/>
              </a:spcBef>
            </a:pPr>
            <a:r>
              <a:rPr lang="fr-SN" sz="2000" dirty="0" smtClean="0">
                <a:latin typeface="Calibri" panose="020F0502020204030204" pitchFamily="34" charset="0"/>
              </a:rPr>
              <a:t>IPM-Mutuelles-FP-</a:t>
            </a:r>
            <a:r>
              <a:rPr lang="fr-SN" sz="2000" dirty="0" err="1" smtClean="0">
                <a:latin typeface="Calibri" panose="020F0502020204030204" pitchFamily="34" charset="0"/>
              </a:rPr>
              <a:t>Ass</a:t>
            </a:r>
            <a:r>
              <a:rPr lang="fr-SN" sz="2000" dirty="0">
                <a:latin typeface="Calibri" panose="020F0502020204030204" pitchFamily="34" charset="0"/>
              </a:rPr>
              <a:t>-</a:t>
            </a:r>
            <a:r>
              <a:rPr lang="fr-SN" sz="2000" dirty="0" smtClean="0">
                <a:latin typeface="Calibri" panose="020F0502020204030204" pitchFamily="34" charset="0"/>
              </a:rPr>
              <a:t>Privée </a:t>
            </a:r>
            <a:endParaRPr lang="fr-BE" sz="2000" dirty="0">
              <a:latin typeface="Calibri" panose="020F05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-43001" y="2293802"/>
            <a:ext cx="416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ctr"/>
            <a:r>
              <a:rPr lang="fr-B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SUNUCMU</a:t>
            </a:r>
            <a:r>
              <a:rPr lang="fr-BE" sz="2000" b="1" dirty="0">
                <a:solidFill>
                  <a:srgbClr val="538135"/>
                </a:solidFill>
                <a:latin typeface="Calibri" panose="020F0502020204030204" pitchFamily="34" charset="0"/>
              </a:rPr>
              <a:t> </a:t>
            </a:r>
            <a:r>
              <a:rPr lang="fr-BE" sz="2000" dirty="0">
                <a:solidFill>
                  <a:srgbClr val="000000"/>
                </a:solidFill>
                <a:latin typeface="Calibri" panose="020F0502020204030204" pitchFamily="34" charset="0"/>
              </a:rPr>
              <a:t>Application mobile et internet de la CMU</a:t>
            </a:r>
            <a:endParaRPr lang="fr-BE" sz="2000" dirty="0">
              <a:solidFill>
                <a:srgbClr val="538135"/>
              </a:solidFill>
              <a:latin typeface="Calibri" panose="020F0502020204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8072" y="5296477"/>
            <a:ext cx="44228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ctr">
              <a:spcBef>
                <a:spcPts val="0"/>
              </a:spcBef>
            </a:pPr>
            <a:r>
              <a:rPr lang="fr-BE" sz="2000" b="1" dirty="0">
                <a:solidFill>
                  <a:srgbClr val="538135"/>
                </a:solidFill>
                <a:latin typeface="Calibri" panose="020F0502020204030204" pitchFamily="34" charset="0"/>
              </a:rPr>
              <a:t>SITFAC</a:t>
            </a:r>
            <a:r>
              <a:rPr lang="fr-BE" sz="2000" dirty="0">
                <a:latin typeface="Calibri" panose="020F0502020204030204" pitchFamily="34" charset="0"/>
              </a:rPr>
              <a:t> Système Informatisé de traitement des factures inclut le </a:t>
            </a:r>
            <a:r>
              <a:rPr lang="fr-B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SITFIG</a:t>
            </a:r>
            <a:r>
              <a:rPr lang="fr-BE" sz="2000" dirty="0">
                <a:latin typeface="Calibri" panose="020F0502020204030204" pitchFamily="34" charset="0"/>
              </a:rPr>
              <a:t> pour le traitement interne des factures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12611" y="4034977"/>
            <a:ext cx="3833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538135"/>
                </a:solidFill>
                <a:latin typeface="Calibri" panose="020F0502020204030204" pitchFamily="34" charset="0"/>
              </a:rPr>
              <a:t>GESMUT/GESTAM</a:t>
            </a:r>
            <a:r>
              <a:rPr lang="fr-BE" sz="2000" dirty="0">
                <a:latin typeface="Calibri" panose="020F0502020204030204" pitchFamily="34" charset="0"/>
              </a:rPr>
              <a:t> Gestion des Mutuelles de santé et de l’assurance maladie </a:t>
            </a:r>
            <a:endParaRPr lang="fr-BE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2039005" y="1346526"/>
            <a:ext cx="4414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538135"/>
                </a:solidFill>
                <a:latin typeface="Calibri" panose="020F0502020204030204" pitchFamily="34" charset="0"/>
              </a:rPr>
              <a:t>SIBIO</a:t>
            </a:r>
            <a:r>
              <a:rPr lang="fr-BE" sz="2000" b="1" dirty="0">
                <a:latin typeface="Calibri" panose="020F0502020204030204" pitchFamily="34" charset="0"/>
              </a:rPr>
              <a:t> </a:t>
            </a:r>
            <a:r>
              <a:rPr lang="fr-BE" sz="2000" dirty="0">
                <a:latin typeface="Calibri" panose="020F0502020204030204" pitchFamily="34" charset="0"/>
              </a:rPr>
              <a:t>Système d'identification biométrique</a:t>
            </a:r>
            <a:endParaRPr lang="fr-BE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8061960" y="1687025"/>
            <a:ext cx="382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CTM</a:t>
            </a:r>
            <a:r>
              <a:rPr lang="fr-BE" sz="2000" dirty="0">
                <a:solidFill>
                  <a:srgbClr val="000000"/>
                </a:solidFill>
                <a:latin typeface="Calibri" panose="020F0502020204030204" pitchFamily="34" charset="0"/>
              </a:rPr>
              <a:t> Centre de traitement monétique des adhésions et </a:t>
            </a:r>
            <a:r>
              <a:rPr lang="fr-BE" sz="2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cotisations </a:t>
            </a:r>
            <a:endParaRPr lang="fr-BE" sz="2000" dirty="0">
              <a:solidFill>
                <a:srgbClr val="538135"/>
              </a:solidFill>
              <a:latin typeface="Calibri" panose="020F0502020204030204" pitchFamily="34" charset="0"/>
            </a:endParaRPr>
          </a:p>
          <a:p>
            <a:endParaRPr lang="fr-BE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237"/>
            <a:ext cx="1992313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1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20574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632377-A765-4BFD-82AC-35BE3E3B012C}" type="datetime1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37891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20574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La CMU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1549327" y="2961443"/>
            <a:ext cx="857372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charset="0"/>
                <a:ea typeface="+mn-ea"/>
                <a:cs typeface="+mn-cs"/>
              </a:rPr>
              <a:t>JE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charset="0"/>
                <a:ea typeface="+mn-ea"/>
                <a:cs typeface="+mn-cs"/>
              </a:rPr>
              <a:t>VOUS REMERCIE DE VOTRE AIMABLE ATTENTION!</a:t>
            </a:r>
          </a:p>
        </p:txBody>
      </p:sp>
      <p:pic>
        <p:nvPicPr>
          <p:cNvPr id="37893" name="Image 13" descr="cmu s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1" b="13148"/>
          <a:stretch>
            <a:fillRect/>
          </a:stretch>
        </p:blipFill>
        <p:spPr bwMode="auto">
          <a:xfrm>
            <a:off x="4114800" y="4019551"/>
            <a:ext cx="33147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0A0EB9-C1A5-AB41-8B60-E96D73104C2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7" name="Image 6"/>
          <p:cNvPicPr/>
          <p:nvPr/>
        </p:nvPicPr>
        <p:blipFill rotWithShape="1">
          <a:blip r:embed="rId4"/>
          <a:srcRect l="17208" r="4028"/>
          <a:stretch/>
        </p:blipFill>
        <p:spPr bwMode="auto">
          <a:xfrm>
            <a:off x="3009900" y="1357023"/>
            <a:ext cx="4533900" cy="1441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37"/>
            <a:ext cx="1992313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8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hème Office">
  <a:themeElements>
    <a:clrScheme name="Vert jaun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elcome to PowerPoint_TP102923943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4C661A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32F9D54-2448-4C7F-9FAB-AABF5A5809E8}" vid="{ED01AA91-E390-4F90-ADFB-1D54080CC45E}"/>
    </a:ext>
  </a:extLst>
</a:theme>
</file>

<file path=ppt/theme/theme3.xml><?xml version="1.0" encoding="utf-8"?>
<a:theme xmlns:a="http://schemas.openxmlformats.org/drawingml/2006/main" name="1_Welcome to PowerPoint_TP102923943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4C661A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32F9D54-2448-4C7F-9FAB-AABF5A5809E8}" vid="{ED01AA91-E390-4F90-ADFB-1D54080CC45E}"/>
    </a:ext>
  </a:extLst>
</a:theme>
</file>

<file path=ppt/theme/theme4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Welcome to PowerPoint_TP102923943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4C661A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32F9D54-2448-4C7F-9FAB-AABF5A5809E8}" vid="{ED01AA91-E390-4F90-ADFB-1D54080CC45E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6333</TotalTime>
  <Words>962</Words>
  <Application>Microsoft Office PowerPoint</Application>
  <PresentationFormat>Grand écran</PresentationFormat>
  <Paragraphs>220</Paragraphs>
  <Slides>21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18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21</vt:i4>
      </vt:variant>
    </vt:vector>
  </HeadingPairs>
  <TitlesOfParts>
    <vt:vector size="44" baseType="lpstr">
      <vt:lpstr>ＭＳ Ｐゴシック</vt:lpstr>
      <vt:lpstr>ＭＳ Ｐゴシック</vt:lpstr>
      <vt:lpstr>游ゴシック</vt:lpstr>
      <vt:lpstr>Abadi MT Condensed Extra Bold</vt:lpstr>
      <vt:lpstr>Arial</vt:lpstr>
      <vt:lpstr>Arial Black</vt:lpstr>
      <vt:lpstr>Calibri</vt:lpstr>
      <vt:lpstr>Calibri Light</vt:lpstr>
      <vt:lpstr>Georgia</vt:lpstr>
      <vt:lpstr>Gill Sans</vt:lpstr>
      <vt:lpstr>Helvetica Light</vt:lpstr>
      <vt:lpstr>Meiryo</vt:lpstr>
      <vt:lpstr>Palatino Linotype</vt:lpstr>
      <vt:lpstr>Segoe UI</vt:lpstr>
      <vt:lpstr>Segoe UI Light</vt:lpstr>
      <vt:lpstr>Times New Roman</vt:lpstr>
      <vt:lpstr>Wingdings</vt:lpstr>
      <vt:lpstr>Wingdings 2</vt:lpstr>
      <vt:lpstr>Thème Office</vt:lpstr>
      <vt:lpstr>Welcome to PowerPoint_TP102923943</vt:lpstr>
      <vt:lpstr>1_Welcome to PowerPoint_TP102923943</vt:lpstr>
      <vt:lpstr>Civil</vt:lpstr>
      <vt:lpstr>2_Welcome to PowerPoint_TP102923943</vt:lpstr>
      <vt:lpstr>            Atelier régional  de partage d’expériences  sur la mise en œuvre de l’Assurance maladie en Afrique de l’Ouest francophone  (Du 25 au 29 novembre 2019) </vt:lpstr>
      <vt:lpstr>Présentation PowerPoint</vt:lpstr>
      <vt:lpstr>       Contexte</vt:lpstr>
      <vt:lpstr>                                                             But et objectif du Programme de CMU                 </vt:lpstr>
      <vt:lpstr>             Axes d’intervention</vt:lpstr>
      <vt:lpstr>                       Pourquoi la promotion des mutuelles de            santé constitue l’axe prioritaire de la CMU?</vt:lpstr>
      <vt:lpstr>                           Approche et innovations majeures dans      la promotion des mutuelles de santé</vt:lpstr>
      <vt:lpstr>         Les axes d’intervention  au niveau opérationnel</vt:lpstr>
      <vt:lpstr>Présentation PowerPoint</vt:lpstr>
      <vt:lpstr>     Situation des bénéficiaires des mutuelles de santé</vt:lpstr>
      <vt:lpstr>Couplage Microfinance/Micro assurance santé</vt:lpstr>
      <vt:lpstr>Initiatives multisectorielles </vt:lpstr>
      <vt:lpstr>Exemple d’adhésion de groupe et expérience de couplage microfinance/micro-assurance santé dans la région de Kaffrine</vt:lpstr>
      <vt:lpstr>Un groupe Epargne Pour le Changement  (EPC) dans leur champ</vt:lpstr>
      <vt:lpstr>                           </vt:lpstr>
      <vt:lpstr>                                                    Exemple des champs collectifs</vt:lpstr>
      <vt:lpstr>Quelques photos</vt:lpstr>
      <vt:lpstr>                                                Défis de l’assurance maladie à base communautaire  </vt:lpstr>
      <vt:lpstr>Présentation PowerPoint</vt:lpstr>
      <vt:lpstr>                                                                  SIGICMU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 espace fiscal  pour la CMU</dc:title>
  <dc:creator>Mamadou Selly LY</dc:creator>
  <cp:lastModifiedBy>DELL</cp:lastModifiedBy>
  <cp:revision>201</cp:revision>
  <dcterms:created xsi:type="dcterms:W3CDTF">2019-04-15T18:33:22Z</dcterms:created>
  <dcterms:modified xsi:type="dcterms:W3CDTF">2019-11-27T12:17:05Z</dcterms:modified>
</cp:coreProperties>
</file>