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7" r:id="rId3"/>
    <p:sldId id="331" r:id="rId4"/>
    <p:sldId id="334" r:id="rId5"/>
    <p:sldId id="335" r:id="rId6"/>
    <p:sldId id="336" r:id="rId7"/>
    <p:sldId id="326" r:id="rId8"/>
    <p:sldId id="327" r:id="rId9"/>
    <p:sldId id="337" r:id="rId10"/>
    <p:sldId id="338" r:id="rId11"/>
    <p:sldId id="333" r:id="rId12"/>
    <p:sldId id="339" r:id="rId13"/>
    <p:sldId id="317" r:id="rId14"/>
    <p:sldId id="329" r:id="rId15"/>
    <p:sldId id="332" r:id="rId16"/>
    <p:sldId id="328" r:id="rId17"/>
    <p:sldId id="304" r:id="rId18"/>
    <p:sldId id="285" r:id="rId19"/>
    <p:sldId id="287" r:id="rId20"/>
    <p:sldId id="316" r:id="rId21"/>
    <p:sldId id="302" r:id="rId22"/>
    <p:sldId id="288" r:id="rId23"/>
    <p:sldId id="286" r:id="rId24"/>
    <p:sldId id="294" r:id="rId25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itchFamily="34" charset="-18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8C12"/>
    <a:srgbClr val="139AFF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8" autoAdjust="0"/>
    <p:restoredTop sz="95462" autoAdjust="0"/>
  </p:normalViewPr>
  <p:slideViewPr>
    <p:cSldViewPr>
      <p:cViewPr>
        <p:scale>
          <a:sx n="99" d="100"/>
          <a:sy n="99" d="100"/>
        </p:scale>
        <p:origin x="-1272" y="-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60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1" d="100"/>
        <a:sy n="141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948D9D-D9EB-4C3A-9F81-09AB9E7D8BB1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0E3872C-0430-4C5F-A774-283FA52A6FDD}">
      <dgm:prSet phldrT="[Tekst]" custT="1"/>
      <dgm:spPr>
        <a:solidFill>
          <a:srgbClr val="FF6600"/>
        </a:solidFill>
      </dgm:spPr>
      <dgm:t>
        <a:bodyPr/>
        <a:lstStyle/>
        <a:p>
          <a:r>
            <a:rPr lang="pl-PL" sz="2000" b="1" dirty="0">
              <a:solidFill>
                <a:schemeClr val="accent1">
                  <a:lumMod val="50000"/>
                </a:schemeClr>
              </a:solidFill>
            </a:rPr>
            <a:t>RMED APPLICATION</a:t>
          </a:r>
          <a:endParaRPr lang="en-US" sz="2000" b="1" dirty="0">
            <a:solidFill>
              <a:schemeClr val="accent1">
                <a:lumMod val="50000"/>
              </a:schemeClr>
            </a:solidFill>
          </a:endParaRPr>
        </a:p>
      </dgm:t>
    </dgm:pt>
    <dgm:pt modelId="{230B0976-62ED-4B5B-82E6-FB2508A91CBE}" type="parTrans" cxnId="{CE01E992-2E5A-4581-A5E9-A5535DFF0B4B}">
      <dgm:prSet/>
      <dgm:spPr/>
      <dgm:t>
        <a:bodyPr/>
        <a:lstStyle/>
        <a:p>
          <a:endParaRPr lang="en-US"/>
        </a:p>
      </dgm:t>
    </dgm:pt>
    <dgm:pt modelId="{E12531B0-8483-488E-BD1F-C32176E12A19}" type="sibTrans" cxnId="{CE01E992-2E5A-4581-A5E9-A5535DFF0B4B}">
      <dgm:prSet/>
      <dgm:spPr/>
      <dgm:t>
        <a:bodyPr/>
        <a:lstStyle/>
        <a:p>
          <a:endParaRPr lang="en-US"/>
        </a:p>
      </dgm:t>
    </dgm:pt>
    <dgm:pt modelId="{9D44D8A3-E61D-41E0-B046-2956DB4D06EE}">
      <dgm:prSet phldrT="[Tekst]"/>
      <dgm:spPr/>
      <dgm:t>
        <a:bodyPr/>
        <a:lstStyle/>
        <a:p>
          <a:r>
            <a:rPr lang="pl-PL" b="1" dirty="0" smtClean="0"/>
            <a:t>as </a:t>
          </a:r>
          <a:r>
            <a:rPr lang="pl-PL" b="1" dirty="0" err="1" smtClean="0"/>
            <a:t>pricing</a:t>
          </a:r>
          <a:r>
            <a:rPr lang="pl-PL" b="1" dirty="0" smtClean="0"/>
            <a:t> </a:t>
          </a:r>
          <a:r>
            <a:rPr lang="pl-PL" b="1" dirty="0"/>
            <a:t>and </a:t>
          </a:r>
          <a:r>
            <a:rPr lang="pl-PL" b="1" dirty="0" err="1"/>
            <a:t>reimbursement</a:t>
          </a:r>
          <a:r>
            <a:rPr lang="pl-PL" b="1" dirty="0"/>
            <a:t> </a:t>
          </a:r>
          <a:r>
            <a:rPr lang="pl-PL" b="1" dirty="0" err="1"/>
            <a:t>criterion</a:t>
          </a:r>
          <a:endParaRPr lang="en-US" dirty="0"/>
        </a:p>
      </dgm:t>
    </dgm:pt>
    <dgm:pt modelId="{69CC04B8-54B9-486E-A3F2-CB3F5237A900}" type="parTrans" cxnId="{BE9A4A9E-EC22-49C5-99D5-3B480040DA9A}">
      <dgm:prSet/>
      <dgm:spPr/>
      <dgm:t>
        <a:bodyPr/>
        <a:lstStyle/>
        <a:p>
          <a:endParaRPr lang="en-US"/>
        </a:p>
      </dgm:t>
    </dgm:pt>
    <dgm:pt modelId="{FDEB86DC-1BA2-45EC-9A9C-CD265DB3E067}" type="sibTrans" cxnId="{BE9A4A9E-EC22-49C5-99D5-3B480040DA9A}">
      <dgm:prSet/>
      <dgm:spPr/>
      <dgm:t>
        <a:bodyPr/>
        <a:lstStyle/>
        <a:p>
          <a:endParaRPr lang="en-US"/>
        </a:p>
      </dgm:t>
    </dgm:pt>
    <dgm:pt modelId="{CEA85EDE-27A6-44F8-AFA4-E0365FDC53BF}">
      <dgm:prSet phldrT="[Tekst]"/>
      <dgm:spPr/>
      <dgm:t>
        <a:bodyPr/>
        <a:lstStyle/>
        <a:p>
          <a:r>
            <a:rPr lang="pl-PL" b="1" dirty="0"/>
            <a:t>for </a:t>
          </a:r>
          <a:r>
            <a:rPr lang="pl-PL" b="1" dirty="0" err="1"/>
            <a:t>setting</a:t>
          </a:r>
          <a:r>
            <a:rPr lang="pl-PL" b="1" dirty="0"/>
            <a:t> </a:t>
          </a:r>
          <a:r>
            <a:rPr lang="pl-PL" b="1" dirty="0" err="1"/>
            <a:t>mark-ups</a:t>
          </a:r>
          <a:r>
            <a:rPr lang="pl-PL" b="1" dirty="0"/>
            <a:t> </a:t>
          </a:r>
          <a:endParaRPr lang="en-US" dirty="0"/>
        </a:p>
      </dgm:t>
    </dgm:pt>
    <dgm:pt modelId="{08C9627B-EA38-44A4-B816-9ABD0F262EA6}" type="parTrans" cxnId="{98DCE16E-D0B7-4861-9552-3E0CDF1E36AD}">
      <dgm:prSet/>
      <dgm:spPr/>
      <dgm:t>
        <a:bodyPr/>
        <a:lstStyle/>
        <a:p>
          <a:endParaRPr lang="en-US"/>
        </a:p>
      </dgm:t>
    </dgm:pt>
    <dgm:pt modelId="{580219CC-B4B7-454E-A37A-A63544F41810}" type="sibTrans" cxnId="{98DCE16E-D0B7-4861-9552-3E0CDF1E36AD}">
      <dgm:prSet/>
      <dgm:spPr/>
      <dgm:t>
        <a:bodyPr/>
        <a:lstStyle/>
        <a:p>
          <a:endParaRPr lang="en-US"/>
        </a:p>
      </dgm:t>
    </dgm:pt>
    <dgm:pt modelId="{7F90C931-C9AF-4231-B0D7-64C57DBC98BA}">
      <dgm:prSet phldrT="[Tekst]"/>
      <dgm:spPr/>
      <dgm:t>
        <a:bodyPr anchor="ctr"/>
        <a:lstStyle/>
        <a:p>
          <a:pPr algn="ctr"/>
          <a:r>
            <a:rPr lang="pl-PL" b="1" dirty="0"/>
            <a:t>for development of </a:t>
          </a:r>
          <a:r>
            <a:rPr lang="pl-PL" b="1" dirty="0" err="1"/>
            <a:t>official</a:t>
          </a:r>
          <a:r>
            <a:rPr lang="pl-PL" b="1" dirty="0"/>
            <a:t> </a:t>
          </a:r>
          <a:r>
            <a:rPr lang="pl-PL" b="1" dirty="0" err="1"/>
            <a:t>practice</a:t>
          </a:r>
          <a:r>
            <a:rPr lang="pl-PL" b="1" dirty="0"/>
            <a:t> </a:t>
          </a:r>
          <a:r>
            <a:rPr lang="pl-PL" b="1" dirty="0" err="1"/>
            <a:t>guidelines</a:t>
          </a:r>
          <a:r>
            <a:rPr lang="pl-PL" b="1" dirty="0"/>
            <a:t>, </a:t>
          </a:r>
          <a:r>
            <a:rPr lang="pl-PL" b="1" dirty="0" err="1"/>
            <a:t>standards</a:t>
          </a:r>
          <a:r>
            <a:rPr lang="pl-PL" b="1" dirty="0"/>
            <a:t> and </a:t>
          </a:r>
          <a:r>
            <a:rPr lang="pl-PL" b="1" dirty="0" err="1"/>
            <a:t>algorithms</a:t>
          </a:r>
          <a:endParaRPr lang="en-US" dirty="0"/>
        </a:p>
      </dgm:t>
    </dgm:pt>
    <dgm:pt modelId="{A19E597F-F9E6-4442-B677-D635C37890DE}" type="parTrans" cxnId="{4DC5B354-12CB-45F6-88F3-5DB5584B32D0}">
      <dgm:prSet/>
      <dgm:spPr/>
      <dgm:t>
        <a:bodyPr/>
        <a:lstStyle/>
        <a:p>
          <a:endParaRPr lang="en-US"/>
        </a:p>
      </dgm:t>
    </dgm:pt>
    <dgm:pt modelId="{5BF1E055-F998-4C32-A777-66EB6E855340}" type="sibTrans" cxnId="{4DC5B354-12CB-45F6-88F3-5DB5584B32D0}">
      <dgm:prSet/>
      <dgm:spPr/>
      <dgm:t>
        <a:bodyPr/>
        <a:lstStyle/>
        <a:p>
          <a:endParaRPr lang="en-US"/>
        </a:p>
      </dgm:t>
    </dgm:pt>
    <dgm:pt modelId="{D7267A8A-DE3F-4400-B725-6C32DB9B8046}">
      <dgm:prSet phldrT="[Tekst]" phldr="1"/>
      <dgm:spPr/>
      <dgm:t>
        <a:bodyPr/>
        <a:lstStyle/>
        <a:p>
          <a:endParaRPr lang="en-US"/>
        </a:p>
      </dgm:t>
    </dgm:pt>
    <dgm:pt modelId="{77DBF4FC-54DD-4D41-B53D-C3F8E5A07E0B}" type="parTrans" cxnId="{F72C57F1-E691-4D73-AF41-0AD59519BF04}">
      <dgm:prSet/>
      <dgm:spPr/>
      <dgm:t>
        <a:bodyPr/>
        <a:lstStyle/>
        <a:p>
          <a:endParaRPr lang="en-US"/>
        </a:p>
      </dgm:t>
    </dgm:pt>
    <dgm:pt modelId="{7155DE93-709F-4562-9266-6284034BCA0B}" type="sibTrans" cxnId="{F72C57F1-E691-4D73-AF41-0AD59519BF04}">
      <dgm:prSet/>
      <dgm:spPr/>
      <dgm:t>
        <a:bodyPr/>
        <a:lstStyle/>
        <a:p>
          <a:endParaRPr lang="en-US"/>
        </a:p>
      </dgm:t>
    </dgm:pt>
    <dgm:pt modelId="{59F83C3B-46DE-4349-BFC7-3CE133F66887}">
      <dgm:prSet/>
      <dgm:spPr/>
      <dgm:t>
        <a:bodyPr/>
        <a:lstStyle/>
        <a:p>
          <a:r>
            <a:rPr lang="pl-PL" b="1" dirty="0"/>
            <a:t>as a </a:t>
          </a:r>
          <a:r>
            <a:rPr lang="pl-PL" b="1" dirty="0" err="1"/>
            <a:t>obligatory</a:t>
          </a:r>
          <a:r>
            <a:rPr lang="pl-PL" b="1" dirty="0"/>
            <a:t> </a:t>
          </a:r>
          <a:r>
            <a:rPr lang="pl-PL" b="1" dirty="0" err="1"/>
            <a:t>criterion</a:t>
          </a:r>
          <a:r>
            <a:rPr lang="pl-PL" b="1" dirty="0"/>
            <a:t> for central public </a:t>
          </a:r>
          <a:r>
            <a:rPr lang="pl-PL" b="1" dirty="0" err="1"/>
            <a:t>tenders</a:t>
          </a:r>
          <a:endParaRPr lang="en-US" dirty="0"/>
        </a:p>
      </dgm:t>
    </dgm:pt>
    <dgm:pt modelId="{0B3CFBE2-A5D4-45EA-9B2D-EEED52C6098F}" type="parTrans" cxnId="{1B82FDB8-D021-46BD-9D75-356E692DBF23}">
      <dgm:prSet/>
      <dgm:spPr/>
      <dgm:t>
        <a:bodyPr/>
        <a:lstStyle/>
        <a:p>
          <a:endParaRPr lang="en-US"/>
        </a:p>
      </dgm:t>
    </dgm:pt>
    <dgm:pt modelId="{55B60373-7E08-4EF2-81C2-0CD9F1FB207C}" type="sibTrans" cxnId="{1B82FDB8-D021-46BD-9D75-356E692DBF23}">
      <dgm:prSet/>
      <dgm:spPr/>
      <dgm:t>
        <a:bodyPr/>
        <a:lstStyle/>
        <a:p>
          <a:endParaRPr lang="en-US"/>
        </a:p>
      </dgm:t>
    </dgm:pt>
    <dgm:pt modelId="{59CB8C15-A356-4A4C-9984-F4A3E45157BA}" type="pres">
      <dgm:prSet presAssocID="{6E948D9D-D9EB-4C3A-9F81-09AB9E7D8BB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C222838F-4BA2-4C40-947B-CCE73DF9245F}" type="pres">
      <dgm:prSet presAssocID="{6E948D9D-D9EB-4C3A-9F81-09AB9E7D8BB1}" presName="matrix" presStyleCnt="0"/>
      <dgm:spPr/>
    </dgm:pt>
    <dgm:pt modelId="{79892059-1759-426C-8F91-EC06B144E10A}" type="pres">
      <dgm:prSet presAssocID="{6E948D9D-D9EB-4C3A-9F81-09AB9E7D8BB1}" presName="tile1" presStyleLbl="node1" presStyleIdx="0" presStyleCnt="4"/>
      <dgm:spPr/>
      <dgm:t>
        <a:bodyPr/>
        <a:lstStyle/>
        <a:p>
          <a:endParaRPr lang="pl-PL"/>
        </a:p>
      </dgm:t>
    </dgm:pt>
    <dgm:pt modelId="{33A83D64-5337-411B-A793-00F35BDED327}" type="pres">
      <dgm:prSet presAssocID="{6E948D9D-D9EB-4C3A-9F81-09AB9E7D8BB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92772466-E3E0-4DE6-B965-E8D90A8D327C}" type="pres">
      <dgm:prSet presAssocID="{6E948D9D-D9EB-4C3A-9F81-09AB9E7D8BB1}" presName="tile2" presStyleLbl="node1" presStyleIdx="1" presStyleCnt="4" custLinFactNeighborX="47950" custLinFactNeighborY="-73604"/>
      <dgm:spPr/>
      <dgm:t>
        <a:bodyPr/>
        <a:lstStyle/>
        <a:p>
          <a:endParaRPr lang="pl-PL"/>
        </a:p>
      </dgm:t>
    </dgm:pt>
    <dgm:pt modelId="{68DE0A77-E25C-4704-9E93-7DA771F01674}" type="pres">
      <dgm:prSet presAssocID="{6E948D9D-D9EB-4C3A-9F81-09AB9E7D8BB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0A43D86-478A-42D5-BF1E-85BEF211BF9C}" type="pres">
      <dgm:prSet presAssocID="{6E948D9D-D9EB-4C3A-9F81-09AB9E7D8BB1}" presName="tile3" presStyleLbl="node1" presStyleIdx="2" presStyleCnt="4"/>
      <dgm:spPr/>
      <dgm:t>
        <a:bodyPr/>
        <a:lstStyle/>
        <a:p>
          <a:endParaRPr lang="pl-PL"/>
        </a:p>
      </dgm:t>
    </dgm:pt>
    <dgm:pt modelId="{630721D9-427C-48C3-88D9-A5A74C080413}" type="pres">
      <dgm:prSet presAssocID="{6E948D9D-D9EB-4C3A-9F81-09AB9E7D8BB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1571BA-FF08-42ED-9608-5261FE69A0E3}" type="pres">
      <dgm:prSet presAssocID="{6E948D9D-D9EB-4C3A-9F81-09AB9E7D8BB1}" presName="tile4" presStyleLbl="node1" presStyleIdx="3" presStyleCnt="4"/>
      <dgm:spPr/>
      <dgm:t>
        <a:bodyPr/>
        <a:lstStyle/>
        <a:p>
          <a:endParaRPr lang="pl-PL"/>
        </a:p>
      </dgm:t>
    </dgm:pt>
    <dgm:pt modelId="{3D284EFB-9FE4-400D-9E3F-57E2EFB54855}" type="pres">
      <dgm:prSet presAssocID="{6E948D9D-D9EB-4C3A-9F81-09AB9E7D8BB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327515-1D90-4E6A-B242-C75DD7737AD7}" type="pres">
      <dgm:prSet presAssocID="{6E948D9D-D9EB-4C3A-9F81-09AB9E7D8BB1}" presName="centerTile" presStyleLbl="fgShp" presStyleIdx="0" presStyleCnt="1" custScaleX="11925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</dgm:ptLst>
  <dgm:cxnLst>
    <dgm:cxn modelId="{201D6784-F497-E842-A45C-28717D9FE035}" type="presOf" srcId="{70E3872C-0430-4C5F-A774-283FA52A6FDD}" destId="{1F327515-1D90-4E6A-B242-C75DD7737AD7}" srcOrd="0" destOrd="0" presId="urn:microsoft.com/office/officeart/2005/8/layout/matrix1"/>
    <dgm:cxn modelId="{924C3C29-F88B-2D4F-887B-2C151DE81B18}" type="presOf" srcId="{59F83C3B-46DE-4349-BFC7-3CE133F66887}" destId="{3D284EFB-9FE4-400D-9E3F-57E2EFB54855}" srcOrd="1" destOrd="0" presId="urn:microsoft.com/office/officeart/2005/8/layout/matrix1"/>
    <dgm:cxn modelId="{E40FC15B-2BDF-C841-858D-DD2B8020D3D9}" type="presOf" srcId="{CEA85EDE-27A6-44F8-AFA4-E0365FDC53BF}" destId="{92772466-E3E0-4DE6-B965-E8D90A8D327C}" srcOrd="0" destOrd="0" presId="urn:microsoft.com/office/officeart/2005/8/layout/matrix1"/>
    <dgm:cxn modelId="{13E6AE69-ACE6-4A4E-848F-CC5B55EBDC94}" type="presOf" srcId="{59F83C3B-46DE-4349-BFC7-3CE133F66887}" destId="{5C1571BA-FF08-42ED-9608-5261FE69A0E3}" srcOrd="0" destOrd="0" presId="urn:microsoft.com/office/officeart/2005/8/layout/matrix1"/>
    <dgm:cxn modelId="{BE9A4A9E-EC22-49C5-99D5-3B480040DA9A}" srcId="{70E3872C-0430-4C5F-A774-283FA52A6FDD}" destId="{9D44D8A3-E61D-41E0-B046-2956DB4D06EE}" srcOrd="0" destOrd="0" parTransId="{69CC04B8-54B9-486E-A3F2-CB3F5237A900}" sibTransId="{FDEB86DC-1BA2-45EC-9A9C-CD265DB3E067}"/>
    <dgm:cxn modelId="{98DCE16E-D0B7-4861-9552-3E0CDF1E36AD}" srcId="{70E3872C-0430-4C5F-A774-283FA52A6FDD}" destId="{CEA85EDE-27A6-44F8-AFA4-E0365FDC53BF}" srcOrd="1" destOrd="0" parTransId="{08C9627B-EA38-44A4-B816-9ABD0F262EA6}" sibTransId="{580219CC-B4B7-454E-A37A-A63544F41810}"/>
    <dgm:cxn modelId="{CE01E992-2E5A-4581-A5E9-A5535DFF0B4B}" srcId="{6E948D9D-D9EB-4C3A-9F81-09AB9E7D8BB1}" destId="{70E3872C-0430-4C5F-A774-283FA52A6FDD}" srcOrd="0" destOrd="0" parTransId="{230B0976-62ED-4B5B-82E6-FB2508A91CBE}" sibTransId="{E12531B0-8483-488E-BD1F-C32176E12A19}"/>
    <dgm:cxn modelId="{93252C12-792D-0A40-9992-509B03DB5A5E}" type="presOf" srcId="{6E948D9D-D9EB-4C3A-9F81-09AB9E7D8BB1}" destId="{59CB8C15-A356-4A4C-9984-F4A3E45157BA}" srcOrd="0" destOrd="0" presId="urn:microsoft.com/office/officeart/2005/8/layout/matrix1"/>
    <dgm:cxn modelId="{9B0BB06A-976D-F24B-BE11-72391186FDCC}" type="presOf" srcId="{9D44D8A3-E61D-41E0-B046-2956DB4D06EE}" destId="{79892059-1759-426C-8F91-EC06B144E10A}" srcOrd="0" destOrd="0" presId="urn:microsoft.com/office/officeart/2005/8/layout/matrix1"/>
    <dgm:cxn modelId="{350315DD-CA74-9847-ACEE-89DE543F7841}" type="presOf" srcId="{CEA85EDE-27A6-44F8-AFA4-E0365FDC53BF}" destId="{68DE0A77-E25C-4704-9E93-7DA771F01674}" srcOrd="1" destOrd="0" presId="urn:microsoft.com/office/officeart/2005/8/layout/matrix1"/>
    <dgm:cxn modelId="{1B82FDB8-D021-46BD-9D75-356E692DBF23}" srcId="{70E3872C-0430-4C5F-A774-283FA52A6FDD}" destId="{59F83C3B-46DE-4349-BFC7-3CE133F66887}" srcOrd="3" destOrd="0" parTransId="{0B3CFBE2-A5D4-45EA-9B2D-EEED52C6098F}" sibTransId="{55B60373-7E08-4EF2-81C2-0CD9F1FB207C}"/>
    <dgm:cxn modelId="{4DC5B354-12CB-45F6-88F3-5DB5584B32D0}" srcId="{70E3872C-0430-4C5F-A774-283FA52A6FDD}" destId="{7F90C931-C9AF-4231-B0D7-64C57DBC98BA}" srcOrd="2" destOrd="0" parTransId="{A19E597F-F9E6-4442-B677-D635C37890DE}" sibTransId="{5BF1E055-F998-4C32-A777-66EB6E855340}"/>
    <dgm:cxn modelId="{F72C57F1-E691-4D73-AF41-0AD59519BF04}" srcId="{70E3872C-0430-4C5F-A774-283FA52A6FDD}" destId="{D7267A8A-DE3F-4400-B725-6C32DB9B8046}" srcOrd="4" destOrd="0" parTransId="{77DBF4FC-54DD-4D41-B53D-C3F8E5A07E0B}" sibTransId="{7155DE93-709F-4562-9266-6284034BCA0B}"/>
    <dgm:cxn modelId="{C1483846-6085-484E-AF13-E76513D8342D}" type="presOf" srcId="{7F90C931-C9AF-4231-B0D7-64C57DBC98BA}" destId="{50A43D86-478A-42D5-BF1E-85BEF211BF9C}" srcOrd="0" destOrd="0" presId="urn:microsoft.com/office/officeart/2005/8/layout/matrix1"/>
    <dgm:cxn modelId="{8E1C3839-699F-8C43-B9B3-EA4C75F5A3C7}" type="presOf" srcId="{7F90C931-C9AF-4231-B0D7-64C57DBC98BA}" destId="{630721D9-427C-48C3-88D9-A5A74C080413}" srcOrd="1" destOrd="0" presId="urn:microsoft.com/office/officeart/2005/8/layout/matrix1"/>
    <dgm:cxn modelId="{E5F5E20C-5FDF-924F-9BF3-AF75258B3524}" type="presOf" srcId="{9D44D8A3-E61D-41E0-B046-2956DB4D06EE}" destId="{33A83D64-5337-411B-A793-00F35BDED327}" srcOrd="1" destOrd="0" presId="urn:microsoft.com/office/officeart/2005/8/layout/matrix1"/>
    <dgm:cxn modelId="{95BBB3E9-FFEA-9C41-9192-7FB6C5391158}" type="presParOf" srcId="{59CB8C15-A356-4A4C-9984-F4A3E45157BA}" destId="{C222838F-4BA2-4C40-947B-CCE73DF9245F}" srcOrd="0" destOrd="0" presId="urn:microsoft.com/office/officeart/2005/8/layout/matrix1"/>
    <dgm:cxn modelId="{8E8316CA-009F-1A4F-B7E1-D38BF996091A}" type="presParOf" srcId="{C222838F-4BA2-4C40-947B-CCE73DF9245F}" destId="{79892059-1759-426C-8F91-EC06B144E10A}" srcOrd="0" destOrd="0" presId="urn:microsoft.com/office/officeart/2005/8/layout/matrix1"/>
    <dgm:cxn modelId="{D1DE5D37-4E6E-6043-8241-37E1978A4CD8}" type="presParOf" srcId="{C222838F-4BA2-4C40-947B-CCE73DF9245F}" destId="{33A83D64-5337-411B-A793-00F35BDED327}" srcOrd="1" destOrd="0" presId="urn:microsoft.com/office/officeart/2005/8/layout/matrix1"/>
    <dgm:cxn modelId="{1A452196-F19B-9244-95E7-6834251287BC}" type="presParOf" srcId="{C222838F-4BA2-4C40-947B-CCE73DF9245F}" destId="{92772466-E3E0-4DE6-B965-E8D90A8D327C}" srcOrd="2" destOrd="0" presId="urn:microsoft.com/office/officeart/2005/8/layout/matrix1"/>
    <dgm:cxn modelId="{DB83B3FF-2925-4D41-B1BD-311E39CC38AE}" type="presParOf" srcId="{C222838F-4BA2-4C40-947B-CCE73DF9245F}" destId="{68DE0A77-E25C-4704-9E93-7DA771F01674}" srcOrd="3" destOrd="0" presId="urn:microsoft.com/office/officeart/2005/8/layout/matrix1"/>
    <dgm:cxn modelId="{AEDCB335-CC02-6847-9A81-047C4FAA85ED}" type="presParOf" srcId="{C222838F-4BA2-4C40-947B-CCE73DF9245F}" destId="{50A43D86-478A-42D5-BF1E-85BEF211BF9C}" srcOrd="4" destOrd="0" presId="urn:microsoft.com/office/officeart/2005/8/layout/matrix1"/>
    <dgm:cxn modelId="{E451F7DC-3B84-D849-AD63-E5A2E5871894}" type="presParOf" srcId="{C222838F-4BA2-4C40-947B-CCE73DF9245F}" destId="{630721D9-427C-48C3-88D9-A5A74C080413}" srcOrd="5" destOrd="0" presId="urn:microsoft.com/office/officeart/2005/8/layout/matrix1"/>
    <dgm:cxn modelId="{2229463A-5832-8D40-BF3A-D22407748118}" type="presParOf" srcId="{C222838F-4BA2-4C40-947B-CCE73DF9245F}" destId="{5C1571BA-FF08-42ED-9608-5261FE69A0E3}" srcOrd="6" destOrd="0" presId="urn:microsoft.com/office/officeart/2005/8/layout/matrix1"/>
    <dgm:cxn modelId="{5134A611-FB32-C84B-96EE-6F70F1320692}" type="presParOf" srcId="{C222838F-4BA2-4C40-947B-CCE73DF9245F}" destId="{3D284EFB-9FE4-400D-9E3F-57E2EFB54855}" srcOrd="7" destOrd="0" presId="urn:microsoft.com/office/officeart/2005/8/layout/matrix1"/>
    <dgm:cxn modelId="{58212C93-AC0B-764D-8E72-95E276876808}" type="presParOf" srcId="{59CB8C15-A356-4A4C-9984-F4A3E45157BA}" destId="{1F327515-1D90-4E6A-B242-C75DD7737AD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92059-1759-426C-8F91-EC06B144E10A}">
      <dsp:nvSpPr>
        <dsp:cNvPr id="0" name=""/>
        <dsp:cNvSpPr/>
      </dsp:nvSpPr>
      <dsp:spPr>
        <a:xfrm rot="16200000">
          <a:off x="188736" y="-188736"/>
          <a:ext cx="2063240" cy="244071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 smtClean="0"/>
            <a:t>as </a:t>
          </a:r>
          <a:r>
            <a:rPr lang="pl-PL" sz="1900" b="1" kern="1200" dirty="0" err="1" smtClean="0"/>
            <a:t>pricing</a:t>
          </a:r>
          <a:r>
            <a:rPr lang="pl-PL" sz="1900" b="1" kern="1200" dirty="0" smtClean="0"/>
            <a:t> </a:t>
          </a:r>
          <a:r>
            <a:rPr lang="pl-PL" sz="1900" b="1" kern="1200" dirty="0"/>
            <a:t>and </a:t>
          </a:r>
          <a:r>
            <a:rPr lang="pl-PL" sz="1900" b="1" kern="1200" dirty="0" err="1"/>
            <a:t>reimbursement</a:t>
          </a:r>
          <a:r>
            <a:rPr lang="pl-PL" sz="1900" b="1" kern="1200" dirty="0"/>
            <a:t> </a:t>
          </a:r>
          <a:r>
            <a:rPr lang="pl-PL" sz="1900" b="1" kern="1200" dirty="0" err="1"/>
            <a:t>criterion</a:t>
          </a:r>
          <a:endParaRPr lang="en-US" sz="1900" kern="1200" dirty="0"/>
        </a:p>
      </dsp:txBody>
      <dsp:txXfrm rot="5400000">
        <a:off x="0" y="0"/>
        <a:ext cx="2440713" cy="1547430"/>
      </dsp:txXfrm>
    </dsp:sp>
    <dsp:sp modelId="{92772466-E3E0-4DE6-B965-E8D90A8D327C}">
      <dsp:nvSpPr>
        <dsp:cNvPr id="0" name=""/>
        <dsp:cNvSpPr/>
      </dsp:nvSpPr>
      <dsp:spPr>
        <a:xfrm>
          <a:off x="2440713" y="0"/>
          <a:ext cx="2440713" cy="20632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/>
            <a:t>for </a:t>
          </a:r>
          <a:r>
            <a:rPr lang="pl-PL" sz="1900" b="1" kern="1200" dirty="0" err="1"/>
            <a:t>setting</a:t>
          </a:r>
          <a:r>
            <a:rPr lang="pl-PL" sz="1900" b="1" kern="1200" dirty="0"/>
            <a:t> </a:t>
          </a:r>
          <a:r>
            <a:rPr lang="pl-PL" sz="1900" b="1" kern="1200" dirty="0" err="1"/>
            <a:t>mark-ups</a:t>
          </a:r>
          <a:r>
            <a:rPr lang="pl-PL" sz="1900" b="1" kern="1200" dirty="0"/>
            <a:t> </a:t>
          </a:r>
          <a:endParaRPr lang="en-US" sz="1900" kern="1200" dirty="0"/>
        </a:p>
      </dsp:txBody>
      <dsp:txXfrm>
        <a:off x="2440713" y="0"/>
        <a:ext cx="2440713" cy="1547430"/>
      </dsp:txXfrm>
    </dsp:sp>
    <dsp:sp modelId="{50A43D86-478A-42D5-BF1E-85BEF211BF9C}">
      <dsp:nvSpPr>
        <dsp:cNvPr id="0" name=""/>
        <dsp:cNvSpPr/>
      </dsp:nvSpPr>
      <dsp:spPr>
        <a:xfrm rot="10800000">
          <a:off x="0" y="2063240"/>
          <a:ext cx="2440713" cy="206324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/>
            <a:t>for development of </a:t>
          </a:r>
          <a:r>
            <a:rPr lang="pl-PL" sz="1900" b="1" kern="1200" dirty="0" err="1"/>
            <a:t>official</a:t>
          </a:r>
          <a:r>
            <a:rPr lang="pl-PL" sz="1900" b="1" kern="1200" dirty="0"/>
            <a:t> </a:t>
          </a:r>
          <a:r>
            <a:rPr lang="pl-PL" sz="1900" b="1" kern="1200" dirty="0" err="1"/>
            <a:t>practice</a:t>
          </a:r>
          <a:r>
            <a:rPr lang="pl-PL" sz="1900" b="1" kern="1200" dirty="0"/>
            <a:t> </a:t>
          </a:r>
          <a:r>
            <a:rPr lang="pl-PL" sz="1900" b="1" kern="1200" dirty="0" err="1"/>
            <a:t>guidelines</a:t>
          </a:r>
          <a:r>
            <a:rPr lang="pl-PL" sz="1900" b="1" kern="1200" dirty="0"/>
            <a:t>, </a:t>
          </a:r>
          <a:r>
            <a:rPr lang="pl-PL" sz="1900" b="1" kern="1200" dirty="0" err="1"/>
            <a:t>standards</a:t>
          </a:r>
          <a:r>
            <a:rPr lang="pl-PL" sz="1900" b="1" kern="1200" dirty="0"/>
            <a:t> and </a:t>
          </a:r>
          <a:r>
            <a:rPr lang="pl-PL" sz="1900" b="1" kern="1200" dirty="0" err="1"/>
            <a:t>algorithms</a:t>
          </a:r>
          <a:endParaRPr lang="en-US" sz="1900" kern="1200" dirty="0"/>
        </a:p>
      </dsp:txBody>
      <dsp:txXfrm rot="10800000">
        <a:off x="0" y="2579051"/>
        <a:ext cx="2440713" cy="1547430"/>
      </dsp:txXfrm>
    </dsp:sp>
    <dsp:sp modelId="{5C1571BA-FF08-42ED-9608-5261FE69A0E3}">
      <dsp:nvSpPr>
        <dsp:cNvPr id="0" name=""/>
        <dsp:cNvSpPr/>
      </dsp:nvSpPr>
      <dsp:spPr>
        <a:xfrm rot="5400000">
          <a:off x="2629449" y="1874504"/>
          <a:ext cx="2063240" cy="244071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900" b="1" kern="1200" dirty="0"/>
            <a:t>as a </a:t>
          </a:r>
          <a:r>
            <a:rPr lang="pl-PL" sz="1900" b="1" kern="1200" dirty="0" err="1"/>
            <a:t>obligatory</a:t>
          </a:r>
          <a:r>
            <a:rPr lang="pl-PL" sz="1900" b="1" kern="1200" dirty="0"/>
            <a:t> </a:t>
          </a:r>
          <a:r>
            <a:rPr lang="pl-PL" sz="1900" b="1" kern="1200" dirty="0" err="1"/>
            <a:t>criterion</a:t>
          </a:r>
          <a:r>
            <a:rPr lang="pl-PL" sz="1900" b="1" kern="1200" dirty="0"/>
            <a:t> for central public </a:t>
          </a:r>
          <a:r>
            <a:rPr lang="pl-PL" sz="1900" b="1" kern="1200" dirty="0" err="1"/>
            <a:t>tenders</a:t>
          </a:r>
          <a:endParaRPr lang="en-US" sz="1900" kern="1200" dirty="0"/>
        </a:p>
      </dsp:txBody>
      <dsp:txXfrm rot="-5400000">
        <a:off x="2440713" y="2579051"/>
        <a:ext cx="2440713" cy="1547430"/>
      </dsp:txXfrm>
    </dsp:sp>
    <dsp:sp modelId="{1F327515-1D90-4E6A-B242-C75DD7737AD7}">
      <dsp:nvSpPr>
        <dsp:cNvPr id="0" name=""/>
        <dsp:cNvSpPr/>
      </dsp:nvSpPr>
      <dsp:spPr>
        <a:xfrm>
          <a:off x="1567540" y="1547430"/>
          <a:ext cx="1746344" cy="1031620"/>
        </a:xfrm>
        <a:prstGeom prst="roundRect">
          <a:avLst/>
        </a:prstGeom>
        <a:solidFill>
          <a:srgbClr val="FF66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2000" b="1" kern="1200" dirty="0">
              <a:solidFill>
                <a:schemeClr val="accent1">
                  <a:lumMod val="50000"/>
                </a:schemeClr>
              </a:solidFill>
            </a:rPr>
            <a:t>RMED APPLICATION</a:t>
          </a:r>
          <a:endParaRPr lang="en-US" sz="2000" b="1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1617900" y="1597790"/>
        <a:ext cx="1645624" cy="930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2ACC55-85B5-492C-9692-533BC8C33FD6}" type="datetimeFigureOut">
              <a:rPr lang="pl-PL"/>
              <a:pPr>
                <a:defRPr/>
              </a:pPr>
              <a:t>2018-08-02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5FF6BC-0168-407E-8FB2-743FF9324A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11826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8A6FDB-845E-4497-B103-B3D1FCAB9030}" type="datetimeFigureOut">
              <a:rPr lang="pl-PL"/>
              <a:pPr>
                <a:defRPr/>
              </a:pPr>
              <a:t>2018-08-02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  <a:endParaRPr lang="pl-PL" noProof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AC3AE1-A709-41E7-BE7B-44B77EF9BF8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21110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400655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B459E9-0701-4C53-9256-390C16914FE2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pl-P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C1BB5E-003E-431D-B91A-B170E0AE5236}" type="slidenum">
              <a:rPr lang="pl-PL"/>
              <a:pPr/>
              <a:t>8</a:t>
            </a:fld>
            <a:endParaRPr lang="pl-PL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smtClean="0"/>
          </a:p>
        </p:txBody>
      </p:sp>
      <p:sp>
        <p:nvSpPr>
          <p:cNvPr id="53252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18DAC4-50B6-4CA3-866D-B96C737F78A9}" type="slidenum">
              <a:rPr lang="pl-PL" smtClean="0"/>
              <a:pPr>
                <a:defRPr/>
              </a:pPr>
              <a:t>10</a:t>
            </a:fld>
            <a:endParaRPr 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EA36DB-7757-4E85-B77D-7EA10BEAB863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1" y="4344988"/>
            <a:ext cx="5029200" cy="4113212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9783D5-7E6F-44A1-A3D7-09CF2E897D03}" type="slidenum">
              <a:rPr lang="en-US" altLang="pl-PL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pl-PL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079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7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E722D5-2870-4A99-AF4F-48E15BAEC81A}" type="datetime1">
              <a:rPr lang="pl-PL" smtClean="0"/>
              <a:t>2018-08-02</a:t>
            </a:fld>
            <a:endParaRPr lang="pl-PL"/>
          </a:p>
        </p:txBody>
      </p:sp>
      <p:sp>
        <p:nvSpPr>
          <p:cNvPr id="10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D0BEC72-EF85-48A8-832D-BF5E7E27BE6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8230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28600"/>
            <a:ext cx="5988496" cy="9906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37B8A-56F5-4D5B-A5BD-7496EB412AAC}" type="datetime1">
              <a:rPr lang="pl-PL" smtClean="0"/>
              <a:t>2018-08-02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C9A6E-E362-4A51-A982-DF80EC36ADF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7" name="Obraz 6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734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7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418FC-A168-4AB8-900F-C0F3A5A8BCE0}" type="datetime1">
              <a:rPr lang="pl-PL" smtClean="0"/>
              <a:t>2018-08-02</a:t>
            </a:fld>
            <a:endParaRPr lang="pl-PL"/>
          </a:p>
        </p:txBody>
      </p:sp>
      <p:sp>
        <p:nvSpPr>
          <p:cNvPr id="8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A7A4863C-7338-49FF-8364-7E36D05D61D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1388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123D516-E770-4E13-ACAA-4C1C1A9DAC31}" type="datetime1">
              <a:rPr lang="pl-PL" smtClean="0"/>
              <a:t>2018-08-02</a:t>
            </a:fld>
            <a:endParaRPr lang="pl-PL"/>
          </a:p>
        </p:txBody>
      </p:sp>
      <p:sp>
        <p:nvSpPr>
          <p:cNvPr id="6" name="Symbol zastępczy numeru slajdu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270C3F7-E386-4D76-AE44-C328DEFD73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7" name="Symbol zastępczy stopki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pic>
        <p:nvPicPr>
          <p:cNvPr id="8" name="Obraz 7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494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16" name="Symbol zastępczy tekstu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5" name="Symbol zastępczy tekstu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7C2116C-8B60-4881-BD36-56FE184A3B6D}" type="datetime1">
              <a:rPr lang="pl-PL" smtClean="0"/>
              <a:t>2018-08-02</a:t>
            </a:fld>
            <a:endParaRPr lang="pl-PL"/>
          </a:p>
        </p:txBody>
      </p:sp>
      <p:sp>
        <p:nvSpPr>
          <p:cNvPr id="8" name="Symbol zastępczy numeru slajdu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AF1A9AB-69B0-40A5-A495-A9AE0F213C2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9" name="Symbol zastępczy stopki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pic>
        <p:nvPicPr>
          <p:cNvPr id="10" name="Obraz 9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30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FFCE5-2344-4734-854B-B957DCCD8B2C}" type="datetime1">
              <a:rPr lang="pl-PL" smtClean="0"/>
              <a:t>2018-08-02</a:t>
            </a:fld>
            <a:endParaRPr lang="pl-PL"/>
          </a:p>
        </p:txBody>
      </p:sp>
      <p:sp>
        <p:nvSpPr>
          <p:cNvPr id="4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69EA3-897F-426F-8B06-55DDFAB4F9A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6" name="Obraz 5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2043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6A97E-7E00-4042-A3CF-C8F667F3D580}" type="datetime1">
              <a:rPr lang="pl-PL" smtClean="0"/>
              <a:t>2018-08-02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3BA16FE-6F62-4C03-80B7-A94AD3BB1DE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5" name="Obraz 4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0319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4414-9F8E-40DD-A246-E6A4659035AB}" type="datetime1">
              <a:rPr lang="pl-PL" smtClean="0"/>
              <a:t>2018-08-02</a:t>
            </a:fld>
            <a:endParaRPr lang="pl-PL"/>
          </a:p>
        </p:txBody>
      </p:sp>
      <p:sp>
        <p:nvSpPr>
          <p:cNvPr id="6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E4ECA-D221-4ED3-9F1D-89F05D6C87A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8" name="Obraz 7" descr="Opis: Opis: logo_meritum-rgb_colo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408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ostokąt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rostokąt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l-PL" noProof="0" smtClean="0"/>
              <a:t>Kliknij ikonę, aby dodać obraz</a:t>
            </a:r>
            <a:endParaRPr lang="en-US" noProof="0" dirty="0"/>
          </a:p>
        </p:txBody>
      </p:sp>
      <p:sp>
        <p:nvSpPr>
          <p:cNvPr id="9" name="Symbol zastępczy daty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14E2B80-CAFE-4F1F-8C3E-F1556BF2E1E4}" type="datetime1">
              <a:rPr lang="pl-PL" smtClean="0"/>
              <a:t>2018-08-02</a:t>
            </a:fld>
            <a:endParaRPr lang="pl-PL"/>
          </a:p>
        </p:txBody>
      </p:sp>
      <p:sp>
        <p:nvSpPr>
          <p:cNvPr id="10" name="Symbol zastępczy numeru slajdu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1CBB1EC0-0C36-410B-828A-A3EA9ABEFF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1" name="Symbol zastępczy stopki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9282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505CC-530B-4E8C-8032-7CADEB405399}" type="datetime1">
              <a:rPr lang="pl-PL" smtClean="0"/>
              <a:t>2018-08-02</a:t>
            </a:fld>
            <a:endParaRPr lang="pl-PL"/>
          </a:p>
        </p:txBody>
      </p:sp>
      <p:sp>
        <p:nvSpPr>
          <p:cNvPr id="5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A51A0-91D7-4693-9873-B91162B336B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394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ostokąt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ostokąt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0CB97-A2E5-485F-99B5-DEAFA2707B98}" type="datetime1">
              <a:rPr lang="pl-PL" smtClean="0"/>
              <a:t>2018-08-02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88AB1A-19FF-46BB-A057-598E41DBB7F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739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365760"/>
            <a:ext cx="6878232" cy="553998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3600" b="0">
                <a:solidFill>
                  <a:schemeClr val="accent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368299" y="2103120"/>
            <a:ext cx="4114800" cy="1263949"/>
          </a:xfrm>
        </p:spPr>
        <p:txBody>
          <a:bodyPr>
            <a:noAutofit/>
          </a:bodyPr>
          <a:lstStyle>
            <a:lvl1pPr marL="0" indent="9525">
              <a:lnSpc>
                <a:spcPts val="2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9525">
              <a:lnSpc>
                <a:spcPts val="2000"/>
              </a:lnSpc>
              <a:spcBef>
                <a:spcPts val="600"/>
              </a:spcBef>
              <a:buNone/>
              <a:defRPr sz="1800">
                <a:solidFill>
                  <a:schemeClr val="tx1"/>
                </a:solidFill>
              </a:defRPr>
            </a:lvl2pPr>
            <a:lvl3pPr marL="0" indent="9525">
              <a:buNone/>
              <a:defRPr>
                <a:solidFill>
                  <a:schemeClr val="tx1"/>
                </a:solidFill>
              </a:defRPr>
            </a:lvl3pPr>
            <a:lvl4pPr marL="0" indent="9525">
              <a:buNone/>
              <a:defRPr>
                <a:solidFill>
                  <a:schemeClr val="tx1"/>
                </a:solidFill>
              </a:defRPr>
            </a:lvl4pPr>
            <a:lvl5pPr marL="0" indent="9525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368300" y="5486400"/>
            <a:ext cx="8412480" cy="965703"/>
          </a:xfrm>
        </p:spPr>
        <p:txBody>
          <a:bodyPr anchor="b">
            <a:noAutofit/>
          </a:bodyPr>
          <a:lstStyle>
            <a:lvl1pPr marL="0" indent="0">
              <a:buNone/>
              <a:defRPr sz="600">
                <a:solidFill>
                  <a:schemeClr val="tx1"/>
                </a:solidFill>
              </a:defRPr>
            </a:lvl1pPr>
            <a:lvl2pPr marL="0" indent="0">
              <a:buNone/>
              <a:defRPr sz="6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2362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9455" y="1830193"/>
            <a:ext cx="2591582" cy="4531578"/>
          </a:xfrm>
        </p:spPr>
        <p:txBody>
          <a:bodyPr>
            <a:normAutofit/>
          </a:bodyPr>
          <a:lstStyle>
            <a:lvl1pPr>
              <a:defRPr sz="1275">
                <a:solidFill>
                  <a:srgbClr val="3D3B3B"/>
                </a:solidFill>
              </a:defRPr>
            </a:lvl1pPr>
            <a:lvl2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2pPr>
            <a:lvl3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3pPr>
            <a:lvl4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4pPr>
            <a:lvl5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  <a:p>
            <a:pPr lvl="1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3"/>
            <a:r>
              <a:rPr lang="pl-PL" dirty="0"/>
              <a:t>Third </a:t>
            </a:r>
            <a:r>
              <a:rPr lang="pl-PL" dirty="0" err="1"/>
              <a:t>level</a:t>
            </a:r>
            <a:endParaRPr lang="pl-PL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404484" y="1296146"/>
            <a:ext cx="2586553" cy="371474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425">
                <a:solidFill>
                  <a:srgbClr val="293D89"/>
                </a:solidFill>
              </a:defRPr>
            </a:lvl1pPr>
            <a:lvl2pPr marL="411480" indent="0">
              <a:buFontTx/>
              <a:buNone/>
              <a:defRPr/>
            </a:lvl2pPr>
            <a:lvl3pPr marL="822960" indent="0">
              <a:buFontTx/>
              <a:buNone/>
              <a:defRPr/>
            </a:lvl3pPr>
            <a:lvl4pPr marL="1234440" indent="0">
              <a:buFontTx/>
              <a:buNone/>
              <a:defRPr/>
            </a:lvl4pPr>
            <a:lvl5pPr marL="1645920" indent="0">
              <a:buFontTx/>
              <a:buNone/>
              <a:defRPr/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11" name="Content Placeholder 2"/>
          <p:cNvSpPr>
            <a:spLocks noGrp="1"/>
          </p:cNvSpPr>
          <p:nvPr>
            <p:ph idx="33" hasCustomPrompt="1"/>
          </p:nvPr>
        </p:nvSpPr>
        <p:spPr>
          <a:xfrm>
            <a:off x="6007708" y="1825571"/>
            <a:ext cx="2591582" cy="4536201"/>
          </a:xfrm>
        </p:spPr>
        <p:txBody>
          <a:bodyPr>
            <a:normAutofit/>
          </a:bodyPr>
          <a:lstStyle>
            <a:lvl1pPr>
              <a:defRPr sz="1275">
                <a:solidFill>
                  <a:srgbClr val="3D3B3B"/>
                </a:solidFill>
              </a:defRPr>
            </a:lvl1pPr>
            <a:lvl2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2pPr>
            <a:lvl3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3pPr>
            <a:lvl4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4pPr>
            <a:lvl5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  <a:p>
            <a:pPr lvl="1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3"/>
            <a:r>
              <a:rPr lang="pl-PL" dirty="0"/>
              <a:t>Third </a:t>
            </a:r>
            <a:r>
              <a:rPr lang="pl-PL" dirty="0" err="1"/>
              <a:t>level</a:t>
            </a:r>
            <a:endParaRPr lang="pl-PL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34" hasCustomPrompt="1"/>
          </p:nvPr>
        </p:nvSpPr>
        <p:spPr>
          <a:xfrm>
            <a:off x="3197999" y="1296146"/>
            <a:ext cx="2608448" cy="371474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425">
                <a:solidFill>
                  <a:srgbClr val="293D89"/>
                </a:solidFill>
              </a:defRPr>
            </a:lvl1pPr>
            <a:lvl2pPr marL="411480" indent="0">
              <a:buFontTx/>
              <a:buNone/>
              <a:defRPr/>
            </a:lvl2pPr>
            <a:lvl3pPr marL="822960" indent="0">
              <a:buFontTx/>
              <a:buNone/>
              <a:defRPr/>
            </a:lvl3pPr>
            <a:lvl4pPr marL="1234440" indent="0">
              <a:buFontTx/>
              <a:buNone/>
              <a:defRPr/>
            </a:lvl4pPr>
            <a:lvl5pPr marL="1645920" indent="0">
              <a:buFontTx/>
              <a:buNone/>
              <a:defRPr/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35" hasCustomPrompt="1"/>
          </p:nvPr>
        </p:nvSpPr>
        <p:spPr>
          <a:xfrm>
            <a:off x="6013408" y="1287916"/>
            <a:ext cx="2568104" cy="371474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sz="1425">
                <a:solidFill>
                  <a:srgbClr val="293D89"/>
                </a:solidFill>
              </a:defRPr>
            </a:lvl1pPr>
            <a:lvl2pPr marL="411480" indent="0">
              <a:buFontTx/>
              <a:buNone/>
              <a:defRPr/>
            </a:lvl2pPr>
            <a:lvl3pPr marL="822960" indent="0">
              <a:buFontTx/>
              <a:buNone/>
              <a:defRPr/>
            </a:lvl3pPr>
            <a:lvl4pPr marL="1234440" indent="0">
              <a:buFontTx/>
              <a:buNone/>
              <a:defRPr/>
            </a:lvl4pPr>
            <a:lvl5pPr marL="1645920" indent="0">
              <a:buFontTx/>
              <a:buNone/>
              <a:defRPr/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14" name="Content Placeholder 2"/>
          <p:cNvSpPr>
            <a:spLocks noGrp="1"/>
          </p:cNvSpPr>
          <p:nvPr>
            <p:ph idx="37" hasCustomPrompt="1"/>
          </p:nvPr>
        </p:nvSpPr>
        <p:spPr>
          <a:xfrm>
            <a:off x="3197998" y="1825571"/>
            <a:ext cx="2591582" cy="4536201"/>
          </a:xfrm>
        </p:spPr>
        <p:txBody>
          <a:bodyPr>
            <a:normAutofit/>
          </a:bodyPr>
          <a:lstStyle>
            <a:lvl1pPr>
              <a:defRPr sz="1275">
                <a:solidFill>
                  <a:srgbClr val="3D3B3B"/>
                </a:solidFill>
              </a:defRPr>
            </a:lvl1pPr>
            <a:lvl2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2pPr>
            <a:lvl3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3pPr>
            <a:lvl4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4pPr>
            <a:lvl5pPr>
              <a:buClr>
                <a:schemeClr val="accent2"/>
              </a:buClr>
              <a:defRPr sz="1275">
                <a:solidFill>
                  <a:srgbClr val="3D3B3B"/>
                </a:solidFill>
              </a:defRPr>
            </a:lvl5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  <a:p>
            <a:pPr lvl="1"/>
            <a:r>
              <a:rPr lang="pl-PL" dirty="0"/>
              <a:t>First </a:t>
            </a:r>
            <a:r>
              <a:rPr lang="pl-PL" dirty="0" err="1"/>
              <a:t>level</a:t>
            </a:r>
            <a:endParaRPr lang="pl-PL" dirty="0"/>
          </a:p>
          <a:p>
            <a:pPr lvl="2"/>
            <a:r>
              <a:rPr lang="pl-PL" dirty="0"/>
              <a:t>Second </a:t>
            </a:r>
            <a:r>
              <a:rPr lang="pl-PL" dirty="0" err="1"/>
              <a:t>level</a:t>
            </a:r>
            <a:endParaRPr lang="pl-PL" dirty="0"/>
          </a:p>
          <a:p>
            <a:pPr lvl="3"/>
            <a:r>
              <a:rPr lang="pl-PL" dirty="0"/>
              <a:t>Third </a:t>
            </a:r>
            <a:r>
              <a:rPr lang="pl-PL" dirty="0" err="1"/>
              <a:t>level</a:t>
            </a:r>
            <a:endParaRPr lang="pl-PL" dirty="0"/>
          </a:p>
        </p:txBody>
      </p:sp>
      <p:sp>
        <p:nvSpPr>
          <p:cNvPr id="16" name="Symbol zastępczy tekstu 4"/>
          <p:cNvSpPr>
            <a:spLocks noGrp="1"/>
          </p:cNvSpPr>
          <p:nvPr>
            <p:ph type="body" sz="quarter" idx="36" hasCustomPrompt="1"/>
          </p:nvPr>
        </p:nvSpPr>
        <p:spPr>
          <a:xfrm>
            <a:off x="404484" y="754108"/>
            <a:ext cx="8194806" cy="419100"/>
          </a:xfrm>
        </p:spPr>
        <p:txBody>
          <a:bodyPr>
            <a:normAutofit/>
          </a:bodyPr>
          <a:lstStyle>
            <a:lvl1pPr marL="0" indent="0">
              <a:buNone/>
              <a:defRPr sz="1725" b="0">
                <a:solidFill>
                  <a:srgbClr val="293F86"/>
                </a:solidFill>
              </a:defRPr>
            </a:lvl1pPr>
          </a:lstStyle>
          <a:p>
            <a:pPr lvl="0"/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xmlns="" id="{DF5E4DC4-EFA9-4219-A416-9D3C3A79240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04814" y="6436847"/>
            <a:ext cx="3198425" cy="338026"/>
          </a:xfrm>
        </p:spPr>
        <p:txBody>
          <a:bodyPr>
            <a:noAutofit/>
          </a:bodyPr>
          <a:lstStyle>
            <a:lvl1pPr marL="0" indent="0" algn="l">
              <a:buNone/>
              <a:defRPr sz="825"/>
            </a:lvl1pPr>
            <a:lvl2pPr marL="411480" indent="0" algn="l">
              <a:buNone/>
              <a:defRPr sz="825"/>
            </a:lvl2pPr>
            <a:lvl3pPr marL="822960" indent="0" algn="l">
              <a:buNone/>
              <a:defRPr sz="825"/>
            </a:lvl3pPr>
            <a:lvl4pPr marL="1234440" indent="0" algn="l">
              <a:buNone/>
              <a:defRPr sz="825"/>
            </a:lvl4pPr>
            <a:lvl5pPr marL="1645920" indent="0" algn="l">
              <a:buNone/>
              <a:defRPr sz="825"/>
            </a:lvl5pPr>
          </a:lstStyle>
          <a:p>
            <a:pPr lvl="0"/>
            <a:r>
              <a:rPr lang="en-US" dirty="0"/>
              <a:t>Click to add </a:t>
            </a:r>
            <a:r>
              <a:rPr lang="pl-PL" dirty="0" err="1"/>
              <a:t>note</a:t>
            </a:r>
            <a:endParaRPr lang="en-US" dirty="0"/>
          </a:p>
        </p:txBody>
      </p:sp>
      <p:sp>
        <p:nvSpPr>
          <p:cNvPr id="17" name="Symbol zastępczy tytułu 3">
            <a:extLst>
              <a:ext uri="{FF2B5EF4-FFF2-40B4-BE49-F238E27FC236}">
                <a16:creationId xmlns:a16="http://schemas.microsoft.com/office/drawing/2014/main" xmlns="" id="{D061EEA0-2114-40B1-BE21-5E58FBD90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84" y="21041"/>
            <a:ext cx="8127195" cy="388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Click to add </a:t>
            </a:r>
            <a:r>
              <a:rPr lang="pl-PL" dirty="0" err="1"/>
              <a:t>text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69538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366713" y="1600200"/>
            <a:ext cx="8408987" cy="4572000"/>
          </a:xfrm>
        </p:spPr>
        <p:txBody>
          <a:bodyPr/>
          <a:lstStyle>
            <a:lvl1pPr>
              <a:defRPr>
                <a:solidFill>
                  <a:srgbClr val="565A5C"/>
                </a:solidFill>
              </a:defRPr>
            </a:lvl1pPr>
            <a:lvl2pPr>
              <a:buClr>
                <a:srgbClr val="565A5C"/>
              </a:buClr>
              <a:defRPr>
                <a:solidFill>
                  <a:srgbClr val="565A5C"/>
                </a:solidFill>
              </a:defRPr>
            </a:lvl2pPr>
            <a:lvl3pPr>
              <a:defRPr>
                <a:solidFill>
                  <a:srgbClr val="565A5C"/>
                </a:solidFill>
              </a:defRPr>
            </a:lvl3pPr>
            <a:lvl4pPr>
              <a:defRPr>
                <a:solidFill>
                  <a:srgbClr val="565A5C"/>
                </a:solidFill>
              </a:defRPr>
            </a:lvl4pPr>
            <a:lvl5pPr>
              <a:defRPr>
                <a:solidFill>
                  <a:srgbClr val="565A5C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pl-PL" noProof="0"/>
              <a:t>30/05/2017</a:t>
            </a:r>
            <a:endParaRPr lang="en-GB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34DACC3-9742-4940-92E6-4CAB853A3218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GB" noProof="0"/>
              <a:t>Region-specific footer note                            Document reference # 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882171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21"/>
          <p:cNvSpPr>
            <a:spLocks noGrp="1"/>
          </p:cNvSpPr>
          <p:nvPr>
            <p:ph type="title"/>
          </p:nvPr>
        </p:nvSpPr>
        <p:spPr bwMode="auto">
          <a:xfrm>
            <a:off x="107504" y="228600"/>
            <a:ext cx="604867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1027" name="Symbol zastępczy tekstu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smtClean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90E655-5E33-4927-AADF-52870BB32706}" type="datetime1">
              <a:rPr lang="pl-PL" smtClean="0"/>
              <a:t>2018-08-02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Prostokąt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rostokąt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rostokąt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B52BF7-A240-495B-B9DC-8D06B4C3F32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pic>
        <p:nvPicPr>
          <p:cNvPr id="10" name="Obraz 9" descr="Opis: Opis: logo_meritum-rgb_color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262"/>
            <a:ext cx="281305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27" r:id="rId2"/>
    <p:sldLayoutId id="2147484032" r:id="rId3"/>
    <p:sldLayoutId id="2147484033" r:id="rId4"/>
    <p:sldLayoutId id="2147484034" r:id="rId5"/>
    <p:sldLayoutId id="2147484028" r:id="rId6"/>
    <p:sldLayoutId id="2147484035" r:id="rId7"/>
    <p:sldLayoutId id="2147484029" r:id="rId8"/>
    <p:sldLayoutId id="2147484036" r:id="rId9"/>
    <p:sldLayoutId id="2147484030" r:id="rId10"/>
    <p:sldLayoutId id="2147484037" r:id="rId11"/>
    <p:sldLayoutId id="2147484042" r:id="rId12"/>
    <p:sldLayoutId id="2147484043" r:id="rId13"/>
    <p:sldLayoutId id="2147484044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-18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B5AE53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8058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827584" y="3140968"/>
            <a:ext cx="7772400" cy="1080120"/>
          </a:xfrm>
          <a:extLst/>
        </p:spPr>
        <p:txBody>
          <a:bodyPr>
            <a:noAutofit/>
          </a:bodyPr>
          <a:lstStyle/>
          <a:p>
            <a:pPr algn="ctr"/>
            <a:r>
              <a:rPr lang="pl-PL" sz="2400" cap="none" dirty="0" err="1" smtClean="0">
                <a:solidFill>
                  <a:schemeClr val="bg1"/>
                </a:solidFill>
              </a:rPr>
              <a:t>Delivering</a:t>
            </a:r>
            <a:r>
              <a:rPr lang="pl-PL" sz="2400" cap="none" dirty="0" smtClean="0">
                <a:solidFill>
                  <a:schemeClr val="bg1"/>
                </a:solidFill>
              </a:rPr>
              <a:t> </a:t>
            </a:r>
            <a:r>
              <a:rPr lang="pl-PL" sz="2400" cap="none" dirty="0" err="1" smtClean="0">
                <a:solidFill>
                  <a:schemeClr val="bg1"/>
                </a:solidFill>
              </a:rPr>
              <a:t>health</a:t>
            </a:r>
            <a:r>
              <a:rPr lang="pl-PL" sz="2400" cap="none" dirty="0" smtClean="0">
                <a:solidFill>
                  <a:schemeClr val="bg1"/>
                </a:solidFill>
              </a:rPr>
              <a:t> services benefits </a:t>
            </a:r>
            <a:r>
              <a:rPr lang="pl-PL" sz="2400" cap="none" dirty="0" err="1" smtClean="0">
                <a:solidFill>
                  <a:schemeClr val="bg1"/>
                </a:solidFill>
              </a:rPr>
              <a:t>under</a:t>
            </a:r>
            <a:r>
              <a:rPr lang="pl-PL" sz="2400" cap="none" dirty="0" smtClean="0">
                <a:solidFill>
                  <a:schemeClr val="bg1"/>
                </a:solidFill>
              </a:rPr>
              <a:t> single </a:t>
            </a:r>
            <a:r>
              <a:rPr lang="pl-PL" sz="2400" cap="none" dirty="0" err="1" smtClean="0">
                <a:solidFill>
                  <a:schemeClr val="bg1"/>
                </a:solidFill>
              </a:rPr>
              <a:t>national</a:t>
            </a:r>
            <a:r>
              <a:rPr lang="pl-PL" sz="2400" cap="none" dirty="0" smtClean="0">
                <a:solidFill>
                  <a:schemeClr val="bg1"/>
                </a:solidFill>
              </a:rPr>
              <a:t> </a:t>
            </a:r>
            <a:r>
              <a:rPr lang="pl-PL" sz="2400" cap="none" dirty="0" err="1" smtClean="0">
                <a:solidFill>
                  <a:schemeClr val="bg1"/>
                </a:solidFill>
              </a:rPr>
              <a:t>health</a:t>
            </a:r>
            <a:r>
              <a:rPr lang="pl-PL" sz="2400" cap="none" dirty="0" smtClean="0">
                <a:solidFill>
                  <a:schemeClr val="bg1"/>
                </a:solidFill>
              </a:rPr>
              <a:t> </a:t>
            </a:r>
            <a:r>
              <a:rPr lang="pl-PL" sz="2400" cap="none" dirty="0" err="1" smtClean="0">
                <a:solidFill>
                  <a:schemeClr val="bg1"/>
                </a:solidFill>
              </a:rPr>
              <a:t>insurance</a:t>
            </a:r>
            <a:r>
              <a:rPr lang="pl-PL" sz="2400" cap="none" dirty="0" smtClean="0">
                <a:solidFill>
                  <a:schemeClr val="bg1"/>
                </a:solidFill>
              </a:rPr>
              <a:t> system</a:t>
            </a:r>
            <a:endParaRPr lang="pl-PL" sz="2400" cap="none" dirty="0">
              <a:solidFill>
                <a:schemeClr val="bg1"/>
              </a:solidFill>
            </a:endParaRPr>
          </a:p>
        </p:txBody>
      </p:sp>
      <p:pic>
        <p:nvPicPr>
          <p:cNvPr id="9219" name="Obraz 13" descr="Opis: Opis: logo_meritum-rgb_co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6632"/>
            <a:ext cx="562451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611560" y="5013176"/>
            <a:ext cx="309562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sz="1400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Krzysztof Landa, M.D.</a:t>
            </a:r>
            <a:endParaRPr lang="pl-PL" sz="1400" dirty="0">
              <a:solidFill>
                <a:schemeClr val="bg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0BEC72-EF85-48A8-832D-BF5E7E27BE69}" type="slidenum">
              <a:rPr lang="pl-PL" smtClean="0"/>
              <a:pPr>
                <a:defRPr/>
              </a:pPr>
              <a:t>1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a 13"/>
          <p:cNvSpPr/>
          <p:nvPr/>
        </p:nvSpPr>
        <p:spPr>
          <a:xfrm>
            <a:off x="321395" y="980728"/>
            <a:ext cx="6215063" cy="3429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15" name="pole tekstowe 14"/>
          <p:cNvSpPr txBox="1"/>
          <p:nvPr/>
        </p:nvSpPr>
        <p:spPr>
          <a:xfrm>
            <a:off x="2078758" y="2338040"/>
            <a:ext cx="27892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l-PL" sz="2000" b="1" dirty="0">
                <a:latin typeface="+mj-lt"/>
                <a:cs typeface="Arial" charset="0"/>
              </a:rPr>
              <a:t>BASIC BENEFIT PACKAGE</a:t>
            </a:r>
          </a:p>
        </p:txBody>
      </p:sp>
      <p:sp>
        <p:nvSpPr>
          <p:cNvPr id="4" name="Elipsa 3"/>
          <p:cNvSpPr/>
          <p:nvPr/>
        </p:nvSpPr>
        <p:spPr>
          <a:xfrm>
            <a:off x="1727920" y="1042640"/>
            <a:ext cx="4572000" cy="3286125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 err="1">
                <a:solidFill>
                  <a:srgbClr val="000000"/>
                </a:solidFill>
                <a:ea typeface="Lucida Sans Unicode" pitchFamily="2"/>
                <a:cs typeface="Tahoma" pitchFamily="2"/>
              </a:rPr>
              <a:t>Funds</a:t>
            </a:r>
            <a:r>
              <a:rPr lang="pl-PL" dirty="0">
                <a:solidFill>
                  <a:srgbClr val="000000"/>
                </a:solidFill>
                <a:ea typeface="Lucida Sans Unicode" pitchFamily="2"/>
                <a:cs typeface="Tahoma" pitchFamily="2"/>
              </a:rPr>
              <a:t> </a:t>
            </a:r>
            <a:r>
              <a:rPr lang="pl-PL" dirty="0" err="1">
                <a:solidFill>
                  <a:srgbClr val="000000"/>
                </a:solidFill>
                <a:ea typeface="Lucida Sans Unicode" pitchFamily="2"/>
                <a:cs typeface="Tahoma" pitchFamily="2"/>
              </a:rPr>
              <a:t>from</a:t>
            </a:r>
            <a:r>
              <a:rPr lang="pl-PL" dirty="0">
                <a:solidFill>
                  <a:srgbClr val="000000"/>
                </a:solidFill>
                <a:ea typeface="Lucida Sans Unicode" pitchFamily="2"/>
                <a:cs typeface="Tahoma" pitchFamily="2"/>
              </a:rPr>
              <a:t> </a:t>
            </a:r>
            <a:r>
              <a:rPr lang="pl-PL" dirty="0" err="1">
                <a:solidFill>
                  <a:srgbClr val="000000"/>
                </a:solidFill>
                <a:ea typeface="Lucida Sans Unicode" pitchFamily="2"/>
                <a:cs typeface="Tahoma" pitchFamily="2"/>
              </a:rPr>
              <a:t>the</a:t>
            </a:r>
            <a:r>
              <a:rPr lang="pl-PL" dirty="0">
                <a:solidFill>
                  <a:srgbClr val="000000"/>
                </a:solidFill>
                <a:ea typeface="Lucida Sans Unicode" pitchFamily="2"/>
                <a:cs typeface="Tahoma" pitchFamily="2"/>
              </a:rPr>
              <a:t> primary </a:t>
            </a:r>
            <a:r>
              <a:rPr lang="pl-PL" dirty="0" err="1">
                <a:solidFill>
                  <a:srgbClr val="000000"/>
                </a:solidFill>
                <a:ea typeface="Lucida Sans Unicode" pitchFamily="2"/>
                <a:cs typeface="Tahoma" pitchFamily="2"/>
              </a:rPr>
              <a:t>contribution</a:t>
            </a:r>
            <a:r>
              <a:rPr lang="pl-PL" dirty="0">
                <a:solidFill>
                  <a:srgbClr val="000000"/>
                </a:solidFill>
                <a:ea typeface="Lucida Sans Unicode" pitchFamily="2"/>
                <a:cs typeface="Tahoma" pitchFamily="2"/>
              </a:rPr>
              <a:t> (health </a:t>
            </a:r>
            <a:r>
              <a:rPr lang="pl-PL" dirty="0" err="1">
                <a:solidFill>
                  <a:srgbClr val="000000"/>
                </a:solidFill>
                <a:ea typeface="Lucida Sans Unicode" pitchFamily="2"/>
                <a:cs typeface="Tahoma" pitchFamily="2"/>
              </a:rPr>
              <a:t>premium</a:t>
            </a:r>
            <a:r>
              <a:rPr lang="pl-PL" dirty="0">
                <a:solidFill>
                  <a:srgbClr val="000000"/>
                </a:solidFill>
                <a:ea typeface="Lucida Sans Unicode" pitchFamily="2"/>
                <a:cs typeface="Tahoma" pitchFamily="2"/>
              </a:rPr>
              <a:t>), tax</a:t>
            </a:r>
          </a:p>
        </p:txBody>
      </p:sp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535708" y="2338040"/>
            <a:ext cx="1571625" cy="500063"/>
          </a:xfrm>
        </p:spPr>
        <p:txBody>
          <a:bodyPr rtlCol="0">
            <a:normAutofit/>
          </a:bodyPr>
          <a:lstStyle/>
          <a:p>
            <a:pPr hangingPunct="1">
              <a:defRPr/>
            </a:pPr>
            <a:r>
              <a:rPr lang="pl-PL" sz="2000" b="0" dirty="0" smtClean="0"/>
              <a:t>FIELD A</a:t>
            </a:r>
            <a:endParaRPr lang="pl-PL" sz="2000" dirty="0"/>
          </a:p>
        </p:txBody>
      </p:sp>
      <p:sp>
        <p:nvSpPr>
          <p:cNvPr id="7" name="Księżyc 6"/>
          <p:cNvSpPr/>
          <p:nvPr/>
        </p:nvSpPr>
        <p:spPr>
          <a:xfrm flipH="1">
            <a:off x="4536208" y="980728"/>
            <a:ext cx="4572000" cy="342900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1" name="Tytuł 8"/>
          <p:cNvSpPr txBox="1">
            <a:spLocks/>
          </p:cNvSpPr>
          <p:nvPr/>
        </p:nvSpPr>
        <p:spPr>
          <a:xfrm>
            <a:off x="7250833" y="2266603"/>
            <a:ext cx="1571625" cy="500062"/>
          </a:xfrm>
          <a:prstGeom prst="rect">
            <a:avLst/>
          </a:prstGeo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l-PL" sz="2000" dirty="0">
                <a:latin typeface="+mj-lt"/>
                <a:cs typeface="Arial" charset="0"/>
              </a:rPr>
              <a:t>FIELD B</a:t>
            </a:r>
            <a:endParaRPr lang="pl-PL" sz="2000" b="1" cap="all" dirty="0"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11"/>
          <p:cNvGrpSpPr>
            <a:grpSpLocks/>
          </p:cNvGrpSpPr>
          <p:nvPr/>
        </p:nvGrpSpPr>
        <p:grpSpPr bwMode="auto">
          <a:xfrm>
            <a:off x="464270" y="4123978"/>
            <a:ext cx="8072438" cy="573087"/>
            <a:chOff x="428596" y="5357830"/>
            <a:chExt cx="8072487" cy="573087"/>
          </a:xfrm>
        </p:grpSpPr>
        <p:cxnSp>
          <p:nvCxnSpPr>
            <p:cNvPr id="13" name="Łącznik prosty ze strzałką 12"/>
            <p:cNvCxnSpPr/>
            <p:nvPr/>
          </p:nvCxnSpPr>
          <p:spPr>
            <a:xfrm>
              <a:off x="428596" y="5929330"/>
              <a:ext cx="8001049" cy="15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91" name="pole tekstowe 15"/>
            <p:cNvSpPr txBox="1">
              <a:spLocks noChangeArrowheads="1"/>
            </p:cNvSpPr>
            <p:nvPr/>
          </p:nvSpPr>
          <p:spPr bwMode="auto">
            <a:xfrm>
              <a:off x="500034" y="5429264"/>
              <a:ext cx="831582" cy="36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/>
              <a:r>
                <a:rPr lang="pl-PL">
                  <a:latin typeface="Calibri" pitchFamily="34" charset="0"/>
                  <a:ea typeface="Lucida Sans Unicode" pitchFamily="34" charset="0"/>
                  <a:cs typeface="Tahoma" pitchFamily="34" charset="0"/>
                </a:rPr>
                <a:t>cheap</a:t>
              </a:r>
            </a:p>
          </p:txBody>
        </p:sp>
        <p:sp>
          <p:nvSpPr>
            <p:cNvPr id="24592" name="pole tekstowe 16"/>
            <p:cNvSpPr txBox="1">
              <a:spLocks noChangeArrowheads="1"/>
            </p:cNvSpPr>
            <p:nvPr/>
          </p:nvSpPr>
          <p:spPr bwMode="auto">
            <a:xfrm>
              <a:off x="7308317" y="5357830"/>
              <a:ext cx="1192766" cy="36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r>
                <a:rPr lang="pl-PL">
                  <a:latin typeface="Calibri" pitchFamily="34" charset="0"/>
                </a:rPr>
                <a:t>expensive</a:t>
              </a:r>
            </a:p>
          </p:txBody>
        </p:sp>
      </p:grpSp>
      <p:sp>
        <p:nvSpPr>
          <p:cNvPr id="16" name="pole tekstowe 18"/>
          <p:cNvSpPr txBox="1">
            <a:spLocks noChangeArrowheads="1"/>
          </p:cNvSpPr>
          <p:nvPr/>
        </p:nvSpPr>
        <p:spPr bwMode="auto">
          <a:xfrm>
            <a:off x="2535958" y="4981228"/>
            <a:ext cx="37861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l-PL" b="1" u="sng">
                <a:solidFill>
                  <a:srgbClr val="000000"/>
                </a:solidFill>
                <a:latin typeface="Calibri" pitchFamily="34" charset="0"/>
                <a:ea typeface="Lucida Sans Unicode" pitchFamily="34" charset="0"/>
                <a:cs typeface="Tahoma" pitchFamily="34" charset="0"/>
              </a:rPr>
              <a:t>A + B =  ACTUAL NEGATIVE BP</a:t>
            </a:r>
          </a:p>
        </p:txBody>
      </p:sp>
      <p:sp>
        <p:nvSpPr>
          <p:cNvPr id="21" name="Symbol zastępczy daty 20"/>
          <p:cNvSpPr>
            <a:spLocks noGrp="1"/>
          </p:cNvSpPr>
          <p:nvPr>
            <p:ph type="dt" sz="quarter" idx="10"/>
          </p:nvPr>
        </p:nvSpPr>
        <p:spPr>
          <a:xfrm>
            <a:off x="6131645" y="5157440"/>
            <a:ext cx="2667000" cy="365125"/>
          </a:xfrm>
        </p:spPr>
        <p:txBody>
          <a:bodyPr/>
          <a:lstStyle/>
          <a:p>
            <a:pPr>
              <a:defRPr/>
            </a:pPr>
            <a:fld id="{5E6CD982-FAEB-4B5E-918C-8F9C2CB37CC9}" type="datetime1">
              <a:rPr lang="pl-PL"/>
              <a:pPr>
                <a:defRPr/>
              </a:pPr>
              <a:t>2018-08-02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2"/>
          </p:nvPr>
        </p:nvSpPr>
        <p:spPr>
          <a:xfrm>
            <a:off x="645245" y="5157440"/>
            <a:ext cx="5421313" cy="365125"/>
          </a:xfrm>
        </p:spPr>
        <p:txBody>
          <a:bodyPr/>
          <a:lstStyle/>
          <a:p>
            <a:pPr>
              <a:defRPr/>
            </a:pPr>
            <a:fld id="{FC5369CB-F173-4902-A665-0CE45363BEFB}" type="slidenum">
              <a:rPr lang="pl-PL" smtClean="0"/>
              <a:pPr>
                <a:defRPr/>
              </a:pPr>
              <a:t>2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1"/>
          </p:nvPr>
        </p:nvSpPr>
        <p:spPr>
          <a:xfrm>
            <a:off x="1547664" y="5877272"/>
            <a:ext cx="6192688" cy="365125"/>
          </a:xfrm>
        </p:spPr>
        <p:txBody>
          <a:bodyPr/>
          <a:lstStyle/>
          <a:p>
            <a:pPr>
              <a:defRPr/>
            </a:pPr>
            <a:r>
              <a:rPr lang="pl-PL" dirty="0">
                <a:solidFill>
                  <a:srgbClr val="000000"/>
                </a:solidFill>
              </a:rPr>
              <a:t>WWW.WATCHHEALTHCARE.EU</a:t>
            </a:r>
          </a:p>
        </p:txBody>
      </p:sp>
    </p:spTree>
    <p:extLst>
      <p:ext uri="{BB962C8B-B14F-4D97-AF65-F5344CB8AC3E}">
        <p14:creationId xmlns:p14="http://schemas.microsoft.com/office/powerpoint/2010/main" val="3225644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4" grpId="0" animBg="1"/>
      <p:bldP spid="9" grpId="0"/>
      <p:bldP spid="7" grpId="0" animBg="1"/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smtClean="0"/>
              <a:t>Pricing –</a:t>
            </a:r>
            <a:r>
              <a:rPr lang="pl-PL" sz="4000" b="1" smtClean="0"/>
              <a:t> the most important</a:t>
            </a:r>
            <a:r>
              <a:rPr lang="en-US" sz="4000" b="1" smtClean="0"/>
              <a:t> </a:t>
            </a:r>
            <a:r>
              <a:rPr lang="pl-PL" sz="4000" b="1" smtClean="0"/>
              <a:t>r</a:t>
            </a:r>
            <a:r>
              <a:rPr lang="en-US" sz="4000" b="1" smtClean="0"/>
              <a:t>egulatory mechanism of </a:t>
            </a:r>
            <a:r>
              <a:rPr lang="pl-PL" sz="4000" b="1" smtClean="0"/>
              <a:t>HI</a:t>
            </a:r>
            <a:endParaRPr lang="en-US" sz="4000" b="1" smtClean="0"/>
          </a:p>
        </p:txBody>
      </p:sp>
      <p:sp>
        <p:nvSpPr>
          <p:cNvPr id="7" name="Prostokąt 6"/>
          <p:cNvSpPr/>
          <p:nvPr/>
        </p:nvSpPr>
        <p:spPr>
          <a:xfrm>
            <a:off x="0" y="1628775"/>
            <a:ext cx="9144000" cy="5229225"/>
          </a:xfrm>
          <a:prstGeom prst="rect">
            <a:avLst/>
          </a:prstGeom>
          <a:solidFill>
            <a:srgbClr val="AF2121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1403350" y="1700213"/>
            <a:ext cx="5329238" cy="47529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pl-PL" dirty="0"/>
              <a:t>„</a:t>
            </a:r>
            <a:r>
              <a:rPr lang="en-US" dirty="0"/>
              <a:t>Partially guaranteed</a:t>
            </a:r>
            <a:r>
              <a:rPr lang="pl-PL" dirty="0"/>
              <a:t>”</a:t>
            </a:r>
          </a:p>
          <a:p>
            <a:pPr algn="ctr">
              <a:defRPr/>
            </a:pPr>
            <a:r>
              <a:rPr lang="pl-PL" dirty="0"/>
              <a:t>= </a:t>
            </a:r>
            <a:r>
              <a:rPr lang="pl-PL" dirty="0" err="1"/>
              <a:t>partially</a:t>
            </a:r>
            <a:r>
              <a:rPr lang="pl-PL" dirty="0"/>
              <a:t> </a:t>
            </a:r>
            <a:r>
              <a:rPr lang="pl-PL" dirty="0" err="1"/>
              <a:t>covered</a:t>
            </a:r>
            <a:r>
              <a:rPr lang="pl-PL" dirty="0"/>
              <a:t> BP</a:t>
            </a:r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r>
              <a:rPr lang="pl-PL" sz="1600" dirty="0"/>
              <a:t>(</a:t>
            </a:r>
            <a:r>
              <a:rPr lang="pl-PL" sz="1600" dirty="0" err="1"/>
              <a:t>theoretically</a:t>
            </a:r>
            <a:r>
              <a:rPr lang="pl-PL" sz="1600" dirty="0"/>
              <a:t> 1-99% </a:t>
            </a:r>
            <a:r>
              <a:rPr lang="pl-PL" sz="1600" dirty="0" err="1"/>
              <a:t>co-payment</a:t>
            </a:r>
            <a:r>
              <a:rPr lang="pl-PL" sz="1600" dirty="0"/>
              <a:t> </a:t>
            </a:r>
            <a:r>
              <a:rPr lang="pl-PL" sz="1600" dirty="0" err="1"/>
              <a:t>or</a:t>
            </a:r>
            <a:r>
              <a:rPr lang="pl-PL" sz="1600" dirty="0"/>
              <a:t> a HI</a:t>
            </a:r>
          </a:p>
          <a:p>
            <a:pPr algn="ctr">
              <a:defRPr/>
            </a:pPr>
            <a:r>
              <a:rPr lang="pl-PL" sz="1600" dirty="0" err="1"/>
              <a:t>trully</a:t>
            </a:r>
            <a:r>
              <a:rPr lang="pl-PL" sz="1600" dirty="0"/>
              <a:t> 20-80% </a:t>
            </a:r>
            <a:r>
              <a:rPr lang="pl-PL" sz="1600" dirty="0" err="1"/>
              <a:t>copayment</a:t>
            </a:r>
            <a:r>
              <a:rPr lang="pl-PL" sz="1600" dirty="0"/>
              <a:t> </a:t>
            </a:r>
            <a:r>
              <a:rPr lang="pl-PL" sz="1600" dirty="0" err="1"/>
              <a:t>or</a:t>
            </a:r>
            <a:r>
              <a:rPr lang="pl-PL" sz="1600" dirty="0"/>
              <a:t> </a:t>
            </a:r>
            <a:r>
              <a:rPr lang="pl-PL" sz="1600" dirty="0" err="1"/>
              <a:t>aHI</a:t>
            </a:r>
            <a:r>
              <a:rPr lang="pl-PL" sz="1600" dirty="0"/>
              <a:t>)</a:t>
            </a:r>
            <a:endParaRPr lang="en-US" sz="1600" dirty="0"/>
          </a:p>
        </p:txBody>
      </p:sp>
      <p:sp>
        <p:nvSpPr>
          <p:cNvPr id="9" name="Elipsa 8"/>
          <p:cNvSpPr/>
          <p:nvPr/>
        </p:nvSpPr>
        <p:spPr>
          <a:xfrm>
            <a:off x="3132138" y="3141663"/>
            <a:ext cx="1871662" cy="17272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dirty="0"/>
              <a:t>&gt;120%</a:t>
            </a:r>
          </a:p>
          <a:p>
            <a:pPr algn="ctr">
              <a:defRPr/>
            </a:pPr>
            <a:endParaRPr lang="pl-PL" dirty="0"/>
          </a:p>
          <a:p>
            <a:pPr algn="ctr">
              <a:defRPr/>
            </a:pPr>
            <a:r>
              <a:rPr lang="pl-PL" sz="2400" b="1" dirty="0"/>
              <a:t>BBP</a:t>
            </a:r>
          </a:p>
        </p:txBody>
      </p:sp>
      <p:sp>
        <p:nvSpPr>
          <p:cNvPr id="10" name="pole tekstowe 9"/>
          <p:cNvSpPr txBox="1"/>
          <p:nvPr/>
        </p:nvSpPr>
        <p:spPr>
          <a:xfrm>
            <a:off x="6804025" y="2060575"/>
            <a:ext cx="2016125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chemeClr val="bg1"/>
                </a:solidFill>
                <a:latin typeface="+mn-lt"/>
              </a:rPr>
              <a:t>100% out of </a:t>
            </a:r>
            <a:r>
              <a:rPr lang="pl-PL" dirty="0" err="1">
                <a:solidFill>
                  <a:schemeClr val="bg1"/>
                </a:solidFill>
                <a:latin typeface="+mn-lt"/>
              </a:rPr>
              <a:t>pocket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n-lt"/>
              </a:rPr>
              <a:t>payments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n-lt"/>
              </a:rPr>
              <a:t>or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 </a:t>
            </a:r>
            <a:r>
              <a:rPr lang="pl-PL" dirty="0" err="1">
                <a:solidFill>
                  <a:schemeClr val="bg1"/>
                </a:solidFill>
                <a:latin typeface="+mn-lt"/>
              </a:rPr>
              <a:t>aHI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>
              <a:defRPr/>
            </a:pPr>
            <a:r>
              <a:rPr lang="pl-PL" dirty="0">
                <a:solidFill>
                  <a:schemeClr val="bg1"/>
                </a:solidFill>
                <a:latin typeface="+mn-lt"/>
              </a:rPr>
              <a:t>( „not </a:t>
            </a:r>
            <a:r>
              <a:rPr lang="pl-PL" dirty="0" err="1">
                <a:solidFill>
                  <a:schemeClr val="bg1"/>
                </a:solidFill>
                <a:latin typeface="+mn-lt"/>
              </a:rPr>
              <a:t>guaranteed</a:t>
            </a:r>
            <a:r>
              <a:rPr lang="pl-PL" dirty="0">
                <a:solidFill>
                  <a:schemeClr val="bg1"/>
                </a:solidFill>
                <a:latin typeface="+mn-lt"/>
              </a:rPr>
              <a:t>”)</a:t>
            </a:r>
          </a:p>
        </p:txBody>
      </p:sp>
      <p:cxnSp>
        <p:nvCxnSpPr>
          <p:cNvPr id="12" name="Łącznik prosty ze strzałką 11"/>
          <p:cNvCxnSpPr/>
          <p:nvPr/>
        </p:nvCxnSpPr>
        <p:spPr>
          <a:xfrm flipV="1">
            <a:off x="107950" y="4365625"/>
            <a:ext cx="3168650" cy="1584325"/>
          </a:xfrm>
          <a:prstGeom prst="straightConnector1">
            <a:avLst/>
          </a:prstGeom>
          <a:ln w="25400" cap="sq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ze strzałką 12"/>
          <p:cNvCxnSpPr/>
          <p:nvPr/>
        </p:nvCxnSpPr>
        <p:spPr>
          <a:xfrm rot="10800000" flipV="1">
            <a:off x="4787900" y="2636838"/>
            <a:ext cx="1800225" cy="936625"/>
          </a:xfrm>
          <a:prstGeom prst="straightConnector1">
            <a:avLst/>
          </a:prstGeom>
          <a:ln w="25400">
            <a:solidFill>
              <a:schemeClr val="tx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 flipV="1">
            <a:off x="3276600" y="3573463"/>
            <a:ext cx="1511300" cy="79216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/>
          <p:cNvSpPr txBox="1"/>
          <p:nvPr/>
        </p:nvSpPr>
        <p:spPr>
          <a:xfrm>
            <a:off x="0" y="5157192"/>
            <a:ext cx="2016224" cy="646331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</a:rPr>
              <a:t>regulation by pricing</a:t>
            </a:r>
          </a:p>
        </p:txBody>
      </p:sp>
    </p:spTree>
    <p:extLst>
      <p:ext uri="{BB962C8B-B14F-4D97-AF65-F5344CB8AC3E}">
        <p14:creationId xmlns:p14="http://schemas.microsoft.com/office/powerpoint/2010/main" val="32398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pl-PL" sz="3600" spc="50" dirty="0" smtClean="0">
                <a:ln w="1143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</a:rPr>
              <a:t>Basic Benefits Package / BBP</a:t>
            </a:r>
            <a:endParaRPr lang="en-GB" sz="3600" spc="50" dirty="0" smtClean="0">
              <a:ln w="1143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47" name="Symbol zastępczy zawartości 2"/>
          <p:cNvSpPr>
            <a:spLocks noGrp="1"/>
          </p:cNvSpPr>
          <p:nvPr>
            <p:ph idx="1"/>
          </p:nvPr>
        </p:nvSpPr>
        <p:spPr>
          <a:xfrm>
            <a:off x="971600" y="1772816"/>
            <a:ext cx="7477075" cy="4752528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3200" dirty="0" smtClean="0"/>
              <a:t>A defined or undefined set of health technologies (health care services, drugs, medical devices or medical procedures in specified indications) to </a:t>
            </a:r>
            <a:r>
              <a:rPr lang="en-US" sz="3200" b="1" dirty="0" smtClean="0"/>
              <a:t>which patients are entitled within basic health insurance</a:t>
            </a:r>
            <a:r>
              <a:rPr lang="pl-PL" sz="3200" b="1" dirty="0" smtClean="0"/>
              <a:t> </a:t>
            </a:r>
            <a:r>
              <a:rPr lang="pl-PL" sz="3200" dirty="0" smtClean="0"/>
              <a:t>(for the basic </a:t>
            </a:r>
            <a:r>
              <a:rPr lang="pl-PL" sz="3200" dirty="0" err="1" smtClean="0"/>
              <a:t>premiums</a:t>
            </a:r>
            <a:r>
              <a:rPr lang="pl-PL" sz="3200" dirty="0" smtClean="0"/>
              <a:t>)</a:t>
            </a:r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val="57812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28600"/>
            <a:ext cx="5556448" cy="990600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spc="50" dirty="0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Benefits Package</a:t>
            </a:r>
            <a:endParaRPr lang="en-GB" sz="3600" spc="50" dirty="0" smtClean="0">
              <a:ln w="11430">
                <a:solidFill>
                  <a:schemeClr val="tx1"/>
                </a:solidFill>
              </a:ln>
              <a:solidFill>
                <a:srgbClr val="404040"/>
              </a:solidFill>
            </a:endParaRPr>
          </a:p>
        </p:txBody>
      </p:sp>
      <p:sp>
        <p:nvSpPr>
          <p:cNvPr id="8195" name="Symbol zastępczy zawartości 2"/>
          <p:cNvSpPr>
            <a:spLocks noGrp="1"/>
          </p:cNvSpPr>
          <p:nvPr>
            <p:ph idx="1"/>
          </p:nvPr>
        </p:nvSpPr>
        <p:spPr>
          <a:xfrm>
            <a:off x="971600" y="1916832"/>
            <a:ext cx="7794448" cy="4179168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None/>
            </a:pPr>
            <a:r>
              <a:rPr lang="en-US" sz="2800" dirty="0" smtClean="0"/>
              <a:t>A set of health care services or medical</a:t>
            </a:r>
            <a:r>
              <a:rPr lang="pl-PL" sz="2800" dirty="0" smtClean="0"/>
              <a:t> </a:t>
            </a:r>
            <a:r>
              <a:rPr lang="en-US" sz="2800" dirty="0" smtClean="0"/>
              <a:t>procedures:</a:t>
            </a:r>
            <a:endParaRPr lang="pl-PL" sz="2800" dirty="0" smtClean="0"/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/>
              <a:t>which </a:t>
            </a:r>
            <a:r>
              <a:rPr lang="en-US" sz="2800" b="1" u="sng" dirty="0" smtClean="0"/>
              <a:t>may be</a:t>
            </a:r>
            <a:r>
              <a:rPr lang="en-US" sz="2800" dirty="0" smtClean="0"/>
              <a:t> performed within health insurance of a specific type (regardless of the way the services are financed) or</a:t>
            </a:r>
            <a:endParaRPr lang="pl-PL" sz="2800" dirty="0" smtClean="0"/>
          </a:p>
          <a:p>
            <a:pPr eaLnBrk="1" hangingPunct="1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/>
              <a:t>which </a:t>
            </a:r>
            <a:r>
              <a:rPr lang="en-US" sz="2800" b="1" u="sng" dirty="0" smtClean="0"/>
              <a:t>are excluded</a:t>
            </a:r>
            <a:r>
              <a:rPr lang="en-US" sz="2800" dirty="0" smtClean="0"/>
              <a:t> from </a:t>
            </a:r>
            <a:r>
              <a:rPr lang="pl-PL" sz="2800" dirty="0" smtClean="0"/>
              <a:t>the </a:t>
            </a:r>
            <a:r>
              <a:rPr lang="pl-PL" sz="2800" dirty="0" err="1" smtClean="0"/>
              <a:t>scope</a:t>
            </a:r>
            <a:r>
              <a:rPr lang="pl-PL" sz="2800" dirty="0" smtClean="0"/>
              <a:t> of </a:t>
            </a:r>
            <a:r>
              <a:rPr lang="en-US" sz="2800" dirty="0" smtClean="0"/>
              <a:t>specific health insurance. </a:t>
            </a:r>
            <a:endParaRPr lang="pl-PL" sz="2800" dirty="0" smtClean="0"/>
          </a:p>
        </p:txBody>
      </p:sp>
    </p:spTree>
    <p:extLst>
      <p:ext uri="{BB962C8B-B14F-4D97-AF65-F5344CB8AC3E}">
        <p14:creationId xmlns:p14="http://schemas.microsoft.com/office/powerpoint/2010/main" val="97275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31775" y="238125"/>
            <a:ext cx="5636369" cy="792163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2800" spc="50" dirty="0" err="1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Every</a:t>
            </a:r>
            <a:r>
              <a:rPr lang="pl-PL" sz="2800" spc="50" dirty="0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 country </a:t>
            </a:r>
            <a:r>
              <a:rPr lang="pl-PL" sz="2800" spc="50" dirty="0" err="1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with</a:t>
            </a:r>
            <a:r>
              <a:rPr lang="pl-PL" sz="2800" spc="50" dirty="0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 health insurance </a:t>
            </a:r>
            <a:r>
              <a:rPr lang="pl-PL" sz="2800" spc="50" dirty="0" err="1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has</a:t>
            </a:r>
            <a:r>
              <a:rPr lang="pl-PL" sz="2800" spc="50" dirty="0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 BBP</a:t>
            </a:r>
            <a:endParaRPr lang="en-US" sz="2800" spc="50" dirty="0" smtClean="0">
              <a:ln w="11430">
                <a:solidFill>
                  <a:schemeClr val="tx1"/>
                </a:solidFill>
              </a:ln>
              <a:solidFill>
                <a:srgbClr val="40404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1772816"/>
            <a:ext cx="8137525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l-PL" sz="2400" dirty="0" err="1" smtClean="0"/>
              <a:t>Modified</a:t>
            </a:r>
            <a:r>
              <a:rPr lang="pl-PL" sz="2400" dirty="0" smtClean="0"/>
              <a:t> </a:t>
            </a:r>
            <a:r>
              <a:rPr lang="pl-PL" sz="2400" dirty="0" err="1" smtClean="0"/>
              <a:t>example</a:t>
            </a:r>
            <a:r>
              <a:rPr lang="pl-PL" sz="2400" dirty="0" smtClean="0"/>
              <a:t> from the study of </a:t>
            </a:r>
            <a:r>
              <a:rPr lang="pl-PL" sz="2400" b="1" dirty="0" smtClean="0"/>
              <a:t>Pia Schneider </a:t>
            </a:r>
            <a:r>
              <a:rPr lang="en-US" sz="2400" b="1" dirty="0" smtClean="0"/>
              <a:t>Economist (Health),</a:t>
            </a:r>
            <a:r>
              <a:rPr lang="pl-PL" sz="2400" b="1" dirty="0" smtClean="0"/>
              <a:t> in 2001 the </a:t>
            </a:r>
            <a:r>
              <a:rPr lang="pl-PL" sz="2400" b="1" dirty="0" err="1" smtClean="0"/>
              <a:t>Director</a:t>
            </a:r>
            <a:r>
              <a:rPr lang="pl-PL" sz="2400" b="1" dirty="0" smtClean="0"/>
              <a:t> of </a:t>
            </a:r>
            <a:r>
              <a:rPr lang="en-US" sz="2400" b="1" dirty="0" smtClean="0"/>
              <a:t>Europe and Central Asia Region </a:t>
            </a:r>
            <a:r>
              <a:rPr lang="pl-PL" sz="2400" b="1" dirty="0" smtClean="0"/>
              <a:t>of </a:t>
            </a:r>
            <a:r>
              <a:rPr lang="en-US" sz="2400" b="1" dirty="0" smtClean="0"/>
              <a:t>The World Bank</a:t>
            </a:r>
            <a:r>
              <a:rPr lang="en-US" dirty="0" smtClean="0"/>
              <a:t> </a:t>
            </a:r>
            <a:endParaRPr lang="pl-PL" dirty="0" smtClean="0"/>
          </a:p>
          <a:p>
            <a:pPr marL="0" indent="0" eaLnBrk="1" hangingPunct="1">
              <a:buNone/>
            </a:pPr>
            <a:endParaRPr lang="pl-PL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pl-PL" sz="2400" dirty="0" smtClean="0"/>
              <a:t>7 USD premium per person per </a:t>
            </a:r>
            <a:r>
              <a:rPr lang="pl-PL" sz="2400" dirty="0" err="1" smtClean="0"/>
              <a:t>year</a:t>
            </a:r>
            <a:r>
              <a:rPr lang="pl-PL" sz="2400" dirty="0" smtClean="0"/>
              <a:t> in Rwanda</a:t>
            </a:r>
          </a:p>
          <a:p>
            <a:pPr lvl="3" eaLnBrk="1" hangingPunct="1">
              <a:buFont typeface="Wingdings" pitchFamily="2" charset="2"/>
              <a:buChar char="Ø"/>
            </a:pPr>
            <a:r>
              <a:rPr lang="pl-PL" dirty="0" smtClean="0"/>
              <a:t>1 </a:t>
            </a:r>
            <a:r>
              <a:rPr lang="pl-PL" dirty="0" err="1" smtClean="0"/>
              <a:t>visit</a:t>
            </a:r>
            <a:r>
              <a:rPr lang="pl-PL" dirty="0" smtClean="0"/>
              <a:t> </a:t>
            </a:r>
            <a:r>
              <a:rPr lang="pl-PL" dirty="0" err="1" smtClean="0"/>
              <a:t>at</a:t>
            </a:r>
            <a:r>
              <a:rPr lang="pl-PL" dirty="0" smtClean="0"/>
              <a:t> </a:t>
            </a:r>
            <a:r>
              <a:rPr lang="pl-PL" dirty="0" err="1" smtClean="0"/>
              <a:t>primary</a:t>
            </a:r>
            <a:r>
              <a:rPr lang="pl-PL" dirty="0" smtClean="0"/>
              <a:t> </a:t>
            </a:r>
            <a:r>
              <a:rPr lang="pl-PL" dirty="0" err="1" smtClean="0"/>
              <a:t>care</a:t>
            </a:r>
            <a:r>
              <a:rPr lang="pl-PL" dirty="0" smtClean="0"/>
              <a:t> </a:t>
            </a:r>
            <a:r>
              <a:rPr lang="pl-PL" dirty="0" err="1" smtClean="0"/>
              <a:t>physician</a:t>
            </a:r>
            <a:r>
              <a:rPr lang="pl-PL" dirty="0" smtClean="0"/>
              <a:t> a </a:t>
            </a:r>
            <a:r>
              <a:rPr lang="pl-PL" dirty="0" err="1" smtClean="0"/>
              <a:t>year</a:t>
            </a:r>
            <a:endParaRPr lang="pl-PL" dirty="0" smtClean="0"/>
          </a:p>
          <a:p>
            <a:pPr lvl="3">
              <a:buFont typeface="Wingdings" pitchFamily="2" charset="2"/>
              <a:buChar char="Ø"/>
            </a:pPr>
            <a:r>
              <a:rPr lang="pl-PL" dirty="0" err="1"/>
              <a:t>Transportation</a:t>
            </a:r>
            <a:r>
              <a:rPr lang="pl-PL" dirty="0"/>
              <a:t> to a </a:t>
            </a:r>
            <a:r>
              <a:rPr lang="pl-PL" dirty="0" err="1"/>
              <a:t>hospital</a:t>
            </a:r>
            <a:r>
              <a:rPr lang="pl-PL" dirty="0"/>
              <a:t> in health </a:t>
            </a:r>
            <a:r>
              <a:rPr lang="pl-PL" dirty="0" err="1"/>
              <a:t>urgency</a:t>
            </a:r>
            <a:endParaRPr lang="pl-PL" dirty="0"/>
          </a:p>
          <a:p>
            <a:pPr lvl="3" eaLnBrk="1" hangingPunct="1">
              <a:buFont typeface="Wingdings" pitchFamily="2" charset="2"/>
              <a:buChar char="Ø"/>
            </a:pPr>
            <a:r>
              <a:rPr lang="pl-PL" dirty="0" smtClean="0"/>
              <a:t>3 </a:t>
            </a:r>
            <a:r>
              <a:rPr lang="pl-PL" dirty="0" err="1" smtClean="0"/>
              <a:t>basic</a:t>
            </a:r>
            <a:r>
              <a:rPr lang="pl-PL" dirty="0" smtClean="0"/>
              <a:t> </a:t>
            </a:r>
            <a:r>
              <a:rPr lang="pl-PL" dirty="0" err="1" smtClean="0"/>
              <a:t>antibiotics</a:t>
            </a:r>
            <a:endParaRPr lang="pl-PL" dirty="0" smtClean="0"/>
          </a:p>
          <a:p>
            <a:pPr marL="0" indent="0" eaLnBrk="1" hangingPunct="1">
              <a:buNone/>
            </a:pPr>
            <a:r>
              <a:rPr lang="pl-PL" sz="1400" dirty="0" smtClean="0"/>
              <a:t>____________________________________________________________________________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pl-PL" sz="2400" dirty="0" smtClean="0"/>
              <a:t>30 USD premium in </a:t>
            </a:r>
            <a:r>
              <a:rPr lang="pl-PL" sz="2400" dirty="0" err="1" smtClean="0"/>
              <a:t>Cambodia</a:t>
            </a:r>
            <a:r>
              <a:rPr lang="pl-PL" dirty="0" smtClean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542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upa 21"/>
          <p:cNvGrpSpPr>
            <a:grpSpLocks/>
          </p:cNvGrpSpPr>
          <p:nvPr/>
        </p:nvGrpSpPr>
        <p:grpSpPr bwMode="auto">
          <a:xfrm>
            <a:off x="179388" y="260350"/>
            <a:ext cx="4749800" cy="6188075"/>
            <a:chOff x="0" y="428580"/>
            <a:chExt cx="4929222" cy="6429420"/>
          </a:xfrm>
        </p:grpSpPr>
        <p:sp>
          <p:nvSpPr>
            <p:cNvPr id="4" name="Elipsa 3"/>
            <p:cNvSpPr/>
            <p:nvPr/>
          </p:nvSpPr>
          <p:spPr>
            <a:xfrm>
              <a:off x="0" y="428580"/>
              <a:ext cx="4929222" cy="6429420"/>
            </a:xfrm>
            <a:prstGeom prst="ellipse">
              <a:avLst/>
            </a:prstGeom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2400" b="1" dirty="0">
                  <a:cs typeface="Arial" pitchFamily="34" charset="0"/>
                </a:rPr>
                <a:t>Poland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5" name="Elipsa 4"/>
            <p:cNvSpPr/>
            <p:nvPr/>
          </p:nvSpPr>
          <p:spPr>
            <a:xfrm>
              <a:off x="285720" y="2500306"/>
              <a:ext cx="1643074" cy="107157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Higly</a:t>
              </a:r>
              <a:r>
                <a:rPr lang="pl-PL" sz="1400" dirty="0"/>
                <a:t> </a:t>
              </a:r>
              <a:r>
                <a:rPr lang="pl-PL" sz="1400" dirty="0" err="1"/>
                <a:t>Specialized</a:t>
              </a:r>
              <a:r>
                <a:rPr lang="pl-PL" sz="1400" dirty="0"/>
                <a:t> </a:t>
              </a:r>
              <a:r>
                <a:rPr lang="pl-PL" sz="1400" dirty="0" err="1"/>
                <a:t>Procedures</a:t>
              </a:r>
              <a:endParaRPr lang="en-GB" sz="1400" dirty="0"/>
            </a:p>
          </p:txBody>
        </p:sp>
        <p:sp>
          <p:nvSpPr>
            <p:cNvPr id="6" name="Elipsa 5"/>
            <p:cNvSpPr/>
            <p:nvPr/>
          </p:nvSpPr>
          <p:spPr>
            <a:xfrm>
              <a:off x="357158" y="3643314"/>
              <a:ext cx="2286016" cy="142876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Hospital</a:t>
              </a:r>
              <a:r>
                <a:rPr lang="pl-PL" sz="1600" dirty="0"/>
                <a:t> </a:t>
              </a:r>
              <a:r>
                <a:rPr lang="pl-PL" sz="1400" dirty="0" err="1"/>
                <a:t>catalogue</a:t>
              </a:r>
              <a:endParaRPr lang="en-GB" sz="1600" dirty="0"/>
            </a:p>
          </p:txBody>
        </p:sp>
        <p:sp>
          <p:nvSpPr>
            <p:cNvPr id="7" name="Elipsa 6"/>
            <p:cNvSpPr/>
            <p:nvPr/>
          </p:nvSpPr>
          <p:spPr>
            <a:xfrm>
              <a:off x="3138708" y="3071810"/>
              <a:ext cx="1718744" cy="642942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200" dirty="0" err="1"/>
                <a:t>Chemotherapy</a:t>
              </a:r>
              <a:r>
                <a:rPr lang="pl-PL" sz="1200" dirty="0"/>
                <a:t> </a:t>
              </a:r>
              <a:r>
                <a:rPr lang="pl-PL" sz="1200" dirty="0" err="1"/>
                <a:t>regimens</a:t>
              </a:r>
              <a:r>
                <a:rPr lang="pl-PL" sz="1200" dirty="0"/>
                <a:t> </a:t>
              </a:r>
              <a:r>
                <a:rPr lang="pl-PL" sz="1200" dirty="0" err="1"/>
                <a:t>catalogue</a:t>
              </a:r>
              <a:endParaRPr lang="en-GB" sz="1200" dirty="0"/>
            </a:p>
          </p:txBody>
        </p:sp>
        <p:sp>
          <p:nvSpPr>
            <p:cNvPr id="8" name="Elipsa 7"/>
            <p:cNvSpPr/>
            <p:nvPr/>
          </p:nvSpPr>
          <p:spPr>
            <a:xfrm>
              <a:off x="2928926" y="2143116"/>
              <a:ext cx="1785950" cy="85725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 smtClean="0"/>
                <a:t>Drug</a:t>
              </a:r>
              <a:endParaRPr lang="pl-PL" sz="1400" dirty="0" smtClean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 smtClean="0"/>
                <a:t>Programms</a:t>
              </a:r>
              <a:endParaRPr lang="en-GB" sz="1400" dirty="0"/>
            </a:p>
          </p:txBody>
        </p:sp>
        <p:sp>
          <p:nvSpPr>
            <p:cNvPr id="9" name="Elipsa 8"/>
            <p:cNvSpPr/>
            <p:nvPr/>
          </p:nvSpPr>
          <p:spPr>
            <a:xfrm>
              <a:off x="1642524" y="570906"/>
              <a:ext cx="2000025" cy="1786810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Drugs</a:t>
              </a:r>
              <a:r>
                <a:rPr lang="pl-PL" sz="1400" dirty="0"/>
                <a:t> - </a:t>
              </a:r>
              <a:r>
                <a:rPr lang="pl-PL" sz="1400" dirty="0" err="1"/>
                <a:t>Reimbursement</a:t>
              </a:r>
              <a:r>
                <a:rPr lang="pl-PL" sz="1400" dirty="0"/>
                <a:t> List </a:t>
              </a:r>
              <a:endParaRPr lang="en-GB" sz="1400" dirty="0"/>
            </a:p>
          </p:txBody>
        </p:sp>
        <p:sp>
          <p:nvSpPr>
            <p:cNvPr id="10" name="Elipsa 9"/>
            <p:cNvSpPr/>
            <p:nvPr/>
          </p:nvSpPr>
          <p:spPr>
            <a:xfrm>
              <a:off x="357158" y="1714488"/>
              <a:ext cx="1428759" cy="642942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200" dirty="0" err="1"/>
                <a:t>Ambulatory</a:t>
              </a:r>
              <a:r>
                <a:rPr lang="pl-PL" sz="1200" dirty="0"/>
                <a:t> Care</a:t>
              </a:r>
              <a:endParaRPr lang="en-GB" sz="1200" dirty="0"/>
            </a:p>
          </p:txBody>
        </p:sp>
        <p:sp>
          <p:nvSpPr>
            <p:cNvPr id="11" name="Elipsa 10"/>
            <p:cNvSpPr/>
            <p:nvPr/>
          </p:nvSpPr>
          <p:spPr>
            <a:xfrm>
              <a:off x="2286685" y="4642666"/>
              <a:ext cx="1927537" cy="1358285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Primary</a:t>
              </a:r>
              <a:r>
                <a:rPr lang="pl-PL" sz="1400" dirty="0"/>
                <a:t> Care</a:t>
              </a:r>
              <a:endParaRPr lang="en-GB" sz="1400" dirty="0"/>
            </a:p>
          </p:txBody>
        </p:sp>
        <p:sp>
          <p:nvSpPr>
            <p:cNvPr id="12" name="Elipsa 11"/>
            <p:cNvSpPr/>
            <p:nvPr/>
          </p:nvSpPr>
          <p:spPr>
            <a:xfrm>
              <a:off x="642512" y="5286226"/>
              <a:ext cx="1500842" cy="71472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200" dirty="0" err="1"/>
                <a:t>Prevention</a:t>
              </a:r>
              <a:r>
                <a:rPr lang="pl-PL" sz="1200" dirty="0"/>
                <a:t> </a:t>
              </a:r>
              <a:r>
                <a:rPr lang="pl-PL" sz="1200" dirty="0" err="1"/>
                <a:t>Programms</a:t>
              </a:r>
              <a:endParaRPr lang="en-GB" sz="1200" dirty="0"/>
            </a:p>
          </p:txBody>
        </p:sp>
        <p:sp>
          <p:nvSpPr>
            <p:cNvPr id="13" name="Elipsa 12"/>
            <p:cNvSpPr/>
            <p:nvPr/>
          </p:nvSpPr>
          <p:spPr>
            <a:xfrm>
              <a:off x="1785854" y="6000950"/>
              <a:ext cx="1571684" cy="71472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200" dirty="0" err="1"/>
                <a:t>Vaccination</a:t>
              </a:r>
              <a:r>
                <a:rPr lang="pl-PL" sz="1200" dirty="0"/>
                <a:t> </a:t>
              </a:r>
              <a:r>
                <a:rPr lang="pl-PL" sz="1200" dirty="0" err="1"/>
                <a:t>catalouge</a:t>
              </a:r>
              <a:endParaRPr lang="en-GB" sz="1200" dirty="0"/>
            </a:p>
          </p:txBody>
        </p:sp>
        <p:sp>
          <p:nvSpPr>
            <p:cNvPr id="14" name="Elipsa 13"/>
            <p:cNvSpPr/>
            <p:nvPr/>
          </p:nvSpPr>
          <p:spPr>
            <a:xfrm>
              <a:off x="3138425" y="3785616"/>
              <a:ext cx="1433297" cy="857050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Dentistry</a:t>
              </a:r>
              <a:r>
                <a:rPr lang="pl-PL" sz="1400" dirty="0"/>
                <a:t> </a:t>
              </a:r>
              <a:r>
                <a:rPr lang="pl-PL" sz="1400" dirty="0" err="1"/>
                <a:t>care</a:t>
              </a:r>
              <a:endParaRPr lang="en-GB" sz="1400" dirty="0"/>
            </a:p>
          </p:txBody>
        </p:sp>
      </p:grpSp>
      <p:sp>
        <p:nvSpPr>
          <p:cNvPr id="15" name="Symbol zastępczy zawartości 14"/>
          <p:cNvSpPr>
            <a:spLocks noGrp="1"/>
          </p:cNvSpPr>
          <p:nvPr>
            <p:ph idx="4294967295"/>
          </p:nvPr>
        </p:nvSpPr>
        <p:spPr>
          <a:xfrm>
            <a:off x="5000625" y="214313"/>
            <a:ext cx="3963988" cy="6167437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buFont typeface="Arial" pitchFamily="34" charset="0"/>
              <a:buNone/>
              <a:defRPr/>
            </a:pPr>
            <a:endParaRPr lang="pl-PL" sz="2400" b="1" dirty="0" smtClean="0">
              <a:solidFill>
                <a:schemeClr val="tx1"/>
              </a:solidFill>
              <a:cs typeface="Arial" charset="0"/>
            </a:endParaRPr>
          </a:p>
          <a:p>
            <a:pPr algn="ctr">
              <a:buFont typeface="Arial" pitchFamily="34" charset="0"/>
              <a:buNone/>
              <a:defRPr/>
            </a:pPr>
            <a:endParaRPr lang="pl-PL" sz="2400" b="1" dirty="0" smtClean="0">
              <a:solidFill>
                <a:schemeClr val="tx1"/>
              </a:solidFill>
              <a:cs typeface="Arial" charset="0"/>
            </a:endParaRPr>
          </a:p>
          <a:p>
            <a:pPr algn="ctr">
              <a:buFont typeface="Arial" pitchFamily="34" charset="0"/>
              <a:buNone/>
              <a:defRPr/>
            </a:pPr>
            <a:r>
              <a:rPr lang="pl-PL" sz="2400" b="1" dirty="0" smtClean="0">
                <a:solidFill>
                  <a:schemeClr val="tx1"/>
                </a:solidFill>
                <a:cs typeface="Arial" charset="0"/>
              </a:rPr>
              <a:t>Serbia</a:t>
            </a:r>
          </a:p>
          <a:p>
            <a:pPr algn="ctr">
              <a:defRPr/>
            </a:pPr>
            <a:endParaRPr lang="en-GB" dirty="0" smtClean="0">
              <a:solidFill>
                <a:srgbClr val="000000"/>
              </a:solidFill>
            </a:endParaRPr>
          </a:p>
        </p:txBody>
      </p:sp>
      <p:grpSp>
        <p:nvGrpSpPr>
          <p:cNvPr id="7172" name="Grupa 22"/>
          <p:cNvGrpSpPr>
            <a:grpSpLocks/>
          </p:cNvGrpSpPr>
          <p:nvPr/>
        </p:nvGrpSpPr>
        <p:grpSpPr bwMode="auto">
          <a:xfrm>
            <a:off x="5214938" y="357188"/>
            <a:ext cx="3678237" cy="5954254"/>
            <a:chOff x="5214938" y="357166"/>
            <a:chExt cx="3643342" cy="6142553"/>
          </a:xfrm>
        </p:grpSpPr>
        <p:sp>
          <p:nvSpPr>
            <p:cNvPr id="16" name="Elipsa 15"/>
            <p:cNvSpPr/>
            <p:nvPr/>
          </p:nvSpPr>
          <p:spPr>
            <a:xfrm>
              <a:off x="6215074" y="357166"/>
              <a:ext cx="1785950" cy="1714512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Drugs</a:t>
              </a:r>
              <a:r>
                <a:rPr lang="pl-PL" sz="1400" dirty="0"/>
                <a:t> - </a:t>
              </a:r>
              <a:r>
                <a:rPr lang="pl-PL" sz="1400" dirty="0" err="1"/>
                <a:t>Reimbursement</a:t>
              </a:r>
              <a:r>
                <a:rPr lang="pl-PL" sz="1400" dirty="0"/>
                <a:t> List – A, B, C, D </a:t>
              </a:r>
              <a:endParaRPr lang="en-GB" sz="1400" dirty="0"/>
            </a:p>
          </p:txBody>
        </p:sp>
        <p:sp>
          <p:nvSpPr>
            <p:cNvPr id="17" name="Elipsa 16"/>
            <p:cNvSpPr/>
            <p:nvPr/>
          </p:nvSpPr>
          <p:spPr>
            <a:xfrm>
              <a:off x="7286644" y="2143116"/>
              <a:ext cx="1571636" cy="107157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Higly</a:t>
              </a:r>
              <a:r>
                <a:rPr lang="pl-PL" sz="1400" dirty="0"/>
                <a:t> </a:t>
              </a:r>
              <a:r>
                <a:rPr lang="pl-PL" sz="1400" dirty="0" err="1"/>
                <a:t>Specialized</a:t>
              </a:r>
              <a:r>
                <a:rPr lang="pl-PL" sz="1400" dirty="0"/>
                <a:t> </a:t>
              </a:r>
              <a:r>
                <a:rPr lang="pl-PL" sz="1400" dirty="0" err="1"/>
                <a:t>Procedures</a:t>
              </a:r>
              <a:endParaRPr lang="en-GB" sz="1400" dirty="0"/>
            </a:p>
          </p:txBody>
        </p:sp>
        <p:sp>
          <p:nvSpPr>
            <p:cNvPr id="18" name="Elipsa 17"/>
            <p:cNvSpPr/>
            <p:nvPr/>
          </p:nvSpPr>
          <p:spPr>
            <a:xfrm>
              <a:off x="5214938" y="3928744"/>
              <a:ext cx="1570867" cy="1000801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Dentistry</a:t>
              </a:r>
              <a:r>
                <a:rPr lang="pl-PL" sz="1400" dirty="0"/>
                <a:t> </a:t>
              </a:r>
              <a:r>
                <a:rPr lang="pl-PL" sz="1400" dirty="0" err="1"/>
                <a:t>catalouge</a:t>
              </a:r>
              <a:endParaRPr lang="en-GB" sz="1400" dirty="0"/>
            </a:p>
          </p:txBody>
        </p:sp>
        <p:sp>
          <p:nvSpPr>
            <p:cNvPr id="19" name="Elipsa 18"/>
            <p:cNvSpPr/>
            <p:nvPr/>
          </p:nvSpPr>
          <p:spPr>
            <a:xfrm>
              <a:off x="7287413" y="3928744"/>
              <a:ext cx="1500107" cy="107194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200" dirty="0" err="1"/>
                <a:t>Prevention</a:t>
              </a:r>
              <a:r>
                <a:rPr lang="pl-PL" sz="1200" dirty="0"/>
                <a:t> </a:t>
              </a:r>
              <a:r>
                <a:rPr lang="pl-PL" sz="1200" dirty="0" err="1"/>
                <a:t>Programms</a:t>
              </a:r>
              <a:endParaRPr lang="en-GB" sz="1200" dirty="0"/>
            </a:p>
          </p:txBody>
        </p:sp>
        <p:sp>
          <p:nvSpPr>
            <p:cNvPr id="20" name="Elipsa 19"/>
            <p:cNvSpPr/>
            <p:nvPr/>
          </p:nvSpPr>
          <p:spPr>
            <a:xfrm>
              <a:off x="5214942" y="1785926"/>
              <a:ext cx="1500198" cy="1643074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Secondary</a:t>
              </a:r>
              <a:r>
                <a:rPr lang="pl-PL" sz="1400" dirty="0"/>
                <a:t> and </a:t>
              </a:r>
              <a:r>
                <a:rPr lang="pl-PL" sz="1400" dirty="0" err="1"/>
                <a:t>Tertiary</a:t>
              </a:r>
              <a:r>
                <a:rPr lang="pl-PL" sz="1400" dirty="0"/>
                <a:t> Care</a:t>
              </a:r>
              <a:endParaRPr lang="en-GB" sz="1600" dirty="0"/>
            </a:p>
          </p:txBody>
        </p:sp>
        <p:sp>
          <p:nvSpPr>
            <p:cNvPr id="21" name="Elipsa 20"/>
            <p:cNvSpPr/>
            <p:nvPr/>
          </p:nvSpPr>
          <p:spPr>
            <a:xfrm>
              <a:off x="5930121" y="4928161"/>
              <a:ext cx="2070902" cy="1571558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l-PL" sz="1400" dirty="0" err="1"/>
                <a:t>Primary</a:t>
              </a:r>
              <a:r>
                <a:rPr lang="pl-PL" sz="1400" dirty="0"/>
                <a:t> Care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0385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6632"/>
            <a:ext cx="5534000" cy="1143000"/>
          </a:xfrm>
        </p:spPr>
        <p:txBody>
          <a:bodyPr/>
          <a:lstStyle/>
          <a:p>
            <a:r>
              <a:rPr lang="en-US" sz="3200" dirty="0"/>
              <a:t>Present distribution of the various types of </a:t>
            </a:r>
            <a:r>
              <a:rPr lang="en-US" sz="3200" dirty="0" smtClean="0"/>
              <a:t>interventions</a:t>
            </a:r>
            <a:endParaRPr lang="en-US" sz="32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429000"/>
            <a:ext cx="2667000" cy="1981200"/>
          </a:xfrm>
        </p:spPr>
        <p:txBody>
          <a:bodyPr/>
          <a:lstStyle/>
          <a:p>
            <a:pPr marL="0" indent="0" eaLnBrk="0" hangingPunct="0">
              <a:spcBef>
                <a:spcPct val="50000"/>
              </a:spcBef>
              <a:buNone/>
            </a:pPr>
            <a:r>
              <a:rPr lang="en-US" sz="1400" i="1" dirty="0" err="1"/>
              <a:t>Za</a:t>
            </a:r>
            <a:r>
              <a:rPr lang="en-US" sz="1400" i="1" dirty="0"/>
              <a:t> J.A. Muir Gray, Director of Research and Development, NHS Executive, Anglia and Oxford Region.</a:t>
            </a:r>
          </a:p>
          <a:p>
            <a:pPr marL="0" indent="0" eaLnBrk="0" hangingPunct="0">
              <a:spcBef>
                <a:spcPct val="50000"/>
              </a:spcBef>
              <a:buNone/>
            </a:pPr>
            <a:r>
              <a:rPr lang="en-US" sz="1400" b="1" i="1" dirty="0"/>
              <a:t>„Evidence-Based Healthcare”</a:t>
            </a:r>
          </a:p>
          <a:p>
            <a:endParaRPr lang="en-US" sz="2800" dirty="0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3505200" y="1828800"/>
            <a:ext cx="5029200" cy="4267200"/>
          </a:xfrm>
          <a:prstGeom prst="ellipse">
            <a:avLst/>
          </a:prstGeom>
          <a:solidFill>
            <a:srgbClr val="FFAC07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6248400" y="4267200"/>
            <a:ext cx="1828800" cy="701675"/>
          </a:xfrm>
          <a:prstGeom prst="rect">
            <a:avLst/>
          </a:prstGeom>
          <a:solidFill>
            <a:srgbClr val="FFAC0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>
                <a:latin typeface="Tahoma" pitchFamily="34" charset="0"/>
              </a:rPr>
              <a:t>Of unknown effect</a:t>
            </a:r>
            <a:endParaRPr lang="en-GB" sz="1400">
              <a:latin typeface="Tahoma" pitchFamily="34" charset="0"/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 flipH="1">
            <a:off x="5181600" y="4038600"/>
            <a:ext cx="762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3886200" y="3429000"/>
            <a:ext cx="1828800" cy="1006475"/>
          </a:xfrm>
          <a:prstGeom prst="rect">
            <a:avLst/>
          </a:prstGeom>
          <a:solidFill>
            <a:srgbClr val="FFAC0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>
                <a:solidFill>
                  <a:srgbClr val="0033CC"/>
                </a:solidFill>
                <a:latin typeface="Tahoma" pitchFamily="34" charset="0"/>
              </a:rPr>
              <a:t>Do more good than harm</a:t>
            </a:r>
            <a:endParaRPr lang="en-GB" sz="1600">
              <a:solidFill>
                <a:srgbClr val="0033CC"/>
              </a:solidFill>
              <a:latin typeface="Tahoma" pitchFamily="34" charset="0"/>
            </a:endParaRPr>
          </a:p>
        </p:txBody>
      </p:sp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5257800" y="2209800"/>
            <a:ext cx="2057400" cy="701675"/>
          </a:xfrm>
          <a:prstGeom prst="rect">
            <a:avLst/>
          </a:prstGeom>
          <a:solidFill>
            <a:srgbClr val="FFAC0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 b="1">
                <a:solidFill>
                  <a:srgbClr val="FF3300"/>
                </a:solidFill>
                <a:latin typeface="Tahoma" pitchFamily="34" charset="0"/>
              </a:rPr>
              <a:t>Do more harm than good</a:t>
            </a: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 flipV="1">
            <a:off x="5943600" y="2286000"/>
            <a:ext cx="16002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39946" name="Line 10"/>
          <p:cNvSpPr>
            <a:spLocks noChangeShapeType="1"/>
          </p:cNvSpPr>
          <p:nvPr/>
        </p:nvSpPr>
        <p:spPr bwMode="auto">
          <a:xfrm flipH="1" flipV="1">
            <a:off x="4648200" y="2209800"/>
            <a:ext cx="1295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154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188640"/>
            <a:ext cx="5760640" cy="936625"/>
          </a:xfrm>
        </p:spPr>
        <p:txBody>
          <a:bodyPr/>
          <a:lstStyle/>
          <a:p>
            <a:r>
              <a:rPr lang="en-AU" altLang="en-US" sz="3200" b="1" dirty="0"/>
              <a:t>What does a decision-maker want to know?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1700808"/>
            <a:ext cx="8539162" cy="4032250"/>
          </a:xfrm>
          <a:prstGeom prst="rect">
            <a:avLst/>
          </a:prstGeom>
        </p:spPr>
        <p:txBody>
          <a:bodyPr/>
          <a:lstStyle/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AU" altLang="en-US" sz="2400" dirty="0"/>
              <a:t>Is this technology of proven efficacy and what is its safety profile?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AU" altLang="en-US" sz="2400" dirty="0"/>
              <a:t>What is the strength of intervention in comparison to optional ones? (which is the most efficacious option and what are the differences)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AU" altLang="en-US" sz="2400" dirty="0"/>
              <a:t>Which is the most cost-effective option and what are the differences?</a:t>
            </a:r>
          </a:p>
          <a:p>
            <a:pPr marL="609600" indent="-609600">
              <a:lnSpc>
                <a:spcPct val="120000"/>
              </a:lnSpc>
              <a:buFont typeface="Wingdings" pitchFamily="2" charset="2"/>
              <a:buAutoNum type="arabicPeriod"/>
            </a:pPr>
            <a:r>
              <a:rPr lang="en-AU" altLang="en-US" sz="2400" dirty="0"/>
              <a:t>Is coverage of the intervention possible in respect to available resources? What changes should we expect if the technology gets a privileged market position?</a:t>
            </a:r>
          </a:p>
        </p:txBody>
      </p:sp>
    </p:spTree>
    <p:extLst>
      <p:ext uri="{BB962C8B-B14F-4D97-AF65-F5344CB8AC3E}">
        <p14:creationId xmlns:p14="http://schemas.microsoft.com/office/powerpoint/2010/main" val="423436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5"/>
          <p:cNvSpPr>
            <a:spLocks noChangeShapeType="1"/>
          </p:cNvSpPr>
          <p:nvPr/>
        </p:nvSpPr>
        <p:spPr bwMode="auto">
          <a:xfrm flipH="1" flipV="1">
            <a:off x="5219700" y="260350"/>
            <a:ext cx="73025" cy="6337300"/>
          </a:xfrm>
          <a:prstGeom prst="line">
            <a:avLst/>
          </a:prstGeom>
          <a:noFill/>
          <a:ln w="76200">
            <a:solidFill>
              <a:srgbClr val="0208FC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pl-PL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>
          <a:xfrm>
            <a:off x="5867400" y="2420938"/>
            <a:ext cx="2773363" cy="2087562"/>
          </a:xfrm>
        </p:spPr>
        <p:txBody>
          <a:bodyPr/>
          <a:lstStyle/>
          <a:p>
            <a:pPr algn="ctr" eaLnBrk="1" hangingPunct="1">
              <a:lnSpc>
                <a:spcPct val="130000"/>
              </a:lnSpc>
            </a:pPr>
            <a:r>
              <a:rPr lang="pl-PL" sz="2000" smtClean="0"/>
              <a:t>Evidence based coverage decision-making </a:t>
            </a:r>
            <a:br>
              <a:rPr lang="pl-PL" sz="2000" smtClean="0"/>
            </a:br>
            <a:r>
              <a:rPr lang="pl-PL" sz="2000" smtClean="0"/>
              <a:t>– general proces  with examples</a:t>
            </a:r>
            <a:endParaRPr lang="en-US" sz="2000" smtClean="0"/>
          </a:p>
        </p:txBody>
      </p:sp>
      <p:pic>
        <p:nvPicPr>
          <p:cNvPr id="16388" name="Diagram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88913"/>
            <a:ext cx="5734050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984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404664"/>
            <a:ext cx="5053985" cy="551547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3600" spc="50" dirty="0" smtClean="0">
                <a:ln w="11430">
                  <a:solidFill>
                    <a:schemeClr val="tx1"/>
                  </a:solidFill>
                </a:ln>
                <a:solidFill>
                  <a:srgbClr val="404040"/>
                </a:solidFill>
              </a:rPr>
              <a:t>The need for HTA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722313" y="2348880"/>
            <a:ext cx="7162055" cy="3880470"/>
          </a:xfrm>
        </p:spPr>
        <p:txBody>
          <a:bodyPr/>
          <a:lstStyle/>
          <a:p>
            <a:pPr lvl="2" algn="r" eaLnBrk="1" hangingPunct="1">
              <a:lnSpc>
                <a:spcPct val="90000"/>
              </a:lnSpc>
              <a:buFontTx/>
              <a:buNone/>
            </a:pPr>
            <a:r>
              <a:rPr lang="en-US" sz="4000" b="1" i="1" dirty="0" smtClean="0"/>
              <a:t>In </a:t>
            </a:r>
            <a:r>
              <a:rPr lang="en-US" sz="4000" b="1" i="1" dirty="0"/>
              <a:t>the long run no country can afford anything else than </a:t>
            </a:r>
            <a:r>
              <a:rPr lang="pl-PL" sz="4000" b="1" i="1" dirty="0" err="1"/>
              <a:t>cost</a:t>
            </a:r>
            <a:r>
              <a:rPr lang="pl-PL" sz="4000" b="1" i="1" dirty="0"/>
              <a:t>-</a:t>
            </a:r>
            <a:r>
              <a:rPr lang="en-US" sz="4000" b="1" i="1" dirty="0"/>
              <a:t>effective </a:t>
            </a:r>
            <a:r>
              <a:rPr lang="en-US" sz="4000" b="1" i="1" dirty="0" smtClean="0"/>
              <a:t>technology</a:t>
            </a:r>
          </a:p>
          <a:p>
            <a:pPr lvl="2" algn="r" eaLnBrk="1" hangingPunct="1">
              <a:lnSpc>
                <a:spcPct val="90000"/>
              </a:lnSpc>
              <a:buFontTx/>
              <a:buNone/>
            </a:pPr>
            <a:r>
              <a:rPr lang="en-US" sz="2800" b="1" i="1" dirty="0"/>
              <a:t/>
            </a:r>
            <a:br>
              <a:rPr lang="en-US" sz="2800" b="1" i="1" dirty="0"/>
            </a:br>
            <a:r>
              <a:rPr lang="pl-PL" dirty="0" err="1" smtClean="0"/>
              <a:t>Modified</a:t>
            </a:r>
            <a:r>
              <a:rPr lang="pl-PL" dirty="0" smtClean="0"/>
              <a:t> </a:t>
            </a:r>
            <a:r>
              <a:rPr lang="pl-PL" dirty="0" err="1"/>
              <a:t>after</a:t>
            </a:r>
            <a:r>
              <a:rPr lang="pl-PL" dirty="0"/>
              <a:t>: </a:t>
            </a:r>
            <a:r>
              <a:rPr lang="en-AU" dirty="0" err="1"/>
              <a:t>Prof.</a:t>
            </a:r>
            <a:r>
              <a:rPr lang="en-AU" dirty="0"/>
              <a:t> </a:t>
            </a:r>
            <a:r>
              <a:rPr lang="en-AU" dirty="0" err="1" smtClean="0"/>
              <a:t>Egon</a:t>
            </a:r>
            <a:r>
              <a:rPr lang="en-AU" sz="2800" dirty="0" smtClean="0"/>
              <a:t> </a:t>
            </a:r>
            <a:r>
              <a:rPr lang="en-AU" dirty="0" err="1" smtClean="0"/>
              <a:t>Jonsson</a:t>
            </a:r>
            <a:endParaRPr lang="en-AU" dirty="0" smtClean="0"/>
          </a:p>
          <a:p>
            <a:pPr lvl="2" algn="r" eaLnBrk="1" hangingPunct="1">
              <a:lnSpc>
                <a:spcPct val="90000"/>
              </a:lnSpc>
              <a:buFontTx/>
              <a:buNone/>
            </a:pPr>
            <a:r>
              <a:rPr lang="en-AU" dirty="0" smtClean="0"/>
              <a:t>The former Director of SBU </a:t>
            </a:r>
          </a:p>
          <a:p>
            <a:pPr lvl="2" algn="r" eaLnBrk="1" hangingPunct="1">
              <a:lnSpc>
                <a:spcPct val="90000"/>
              </a:lnSpc>
              <a:buFontTx/>
              <a:buNone/>
            </a:pPr>
            <a:r>
              <a:rPr lang="en-AU" dirty="0" smtClean="0"/>
              <a:t>(SBU is the Swedish HTA Agency)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87019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 spc="50" dirty="0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BMJ </a:t>
            </a:r>
            <a:r>
              <a:rPr lang="pl-PL" sz="2400" spc="50" dirty="0" err="1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publication</a:t>
            </a:r>
            <a:r>
              <a:rPr lang="pl-PL" sz="2400" spc="50" dirty="0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 on </a:t>
            </a:r>
            <a:r>
              <a:rPr lang="pl-PL" sz="2400" spc="50" dirty="0" err="1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cost-effectiveness</a:t>
            </a:r>
            <a:r>
              <a:rPr lang="pl-PL" sz="2400" spc="50" dirty="0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 </a:t>
            </a:r>
            <a:r>
              <a:rPr lang="pl-PL" sz="2400" spc="50" dirty="0" err="1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thresholds</a:t>
            </a:r>
            <a:r>
              <a:rPr lang="pl-PL" sz="2400" spc="50" dirty="0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 by Prof. Sir Michael </a:t>
            </a:r>
            <a:r>
              <a:rPr lang="pl-PL" sz="2400" spc="50" dirty="0" err="1" smtClean="0">
                <a:ln w="11430">
                  <a:solidFill>
                    <a:schemeClr val="tx1"/>
                  </a:solidFill>
                </a:ln>
                <a:solidFill>
                  <a:srgbClr val="6600CC"/>
                </a:solidFill>
              </a:rPr>
              <a:t>Rawlins</a:t>
            </a:r>
            <a:endParaRPr lang="en-US" sz="2400" spc="50" dirty="0" smtClean="0">
              <a:ln w="11430">
                <a:solidFill>
                  <a:schemeClr val="tx1"/>
                </a:solidFill>
              </a:ln>
              <a:solidFill>
                <a:srgbClr val="6600CC"/>
              </a:solidFill>
            </a:endParaRPr>
          </a:p>
        </p:txBody>
      </p:sp>
      <p:pic>
        <p:nvPicPr>
          <p:cNvPr id="17411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2349500"/>
            <a:ext cx="4822825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5661025"/>
            <a:ext cx="6199187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3507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29"/>
          <p:cNvGrpSpPr>
            <a:grpSpLocks/>
          </p:cNvGrpSpPr>
          <p:nvPr/>
        </p:nvGrpSpPr>
        <p:grpSpPr bwMode="auto">
          <a:xfrm>
            <a:off x="323528" y="1049831"/>
            <a:ext cx="8351837" cy="5786437"/>
            <a:chOff x="385" y="210"/>
            <a:chExt cx="5261" cy="3645"/>
          </a:xfrm>
        </p:grpSpPr>
        <p:sp>
          <p:nvSpPr>
            <p:cNvPr id="18435" name="Line 4"/>
            <p:cNvSpPr>
              <a:spLocks noChangeShapeType="1"/>
            </p:cNvSpPr>
            <p:nvPr/>
          </p:nvSpPr>
          <p:spPr bwMode="auto">
            <a:xfrm flipV="1">
              <a:off x="1338" y="391"/>
              <a:ext cx="0" cy="25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36" name="Line 5"/>
            <p:cNvSpPr>
              <a:spLocks noChangeShapeType="1"/>
            </p:cNvSpPr>
            <p:nvPr/>
          </p:nvSpPr>
          <p:spPr bwMode="auto">
            <a:xfrm>
              <a:off x="1338" y="2976"/>
              <a:ext cx="385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37" name="Freeform 6"/>
            <p:cNvSpPr>
              <a:spLocks/>
            </p:cNvSpPr>
            <p:nvPr/>
          </p:nvSpPr>
          <p:spPr bwMode="auto">
            <a:xfrm>
              <a:off x="1338" y="572"/>
              <a:ext cx="3674" cy="2404"/>
            </a:xfrm>
            <a:custGeom>
              <a:avLst/>
              <a:gdLst>
                <a:gd name="T0" fmla="*/ 0 w 3674"/>
                <a:gd name="T1" fmla="*/ 2404 h 2404"/>
                <a:gd name="T2" fmla="*/ 1224 w 3674"/>
                <a:gd name="T3" fmla="*/ 2314 h 2404"/>
                <a:gd name="T4" fmla="*/ 1769 w 3674"/>
                <a:gd name="T5" fmla="*/ 1996 h 2404"/>
                <a:gd name="T6" fmla="*/ 2358 w 3674"/>
                <a:gd name="T7" fmla="*/ 772 h 2404"/>
                <a:gd name="T8" fmla="*/ 2767 w 3674"/>
                <a:gd name="T9" fmla="*/ 137 h 2404"/>
                <a:gd name="T10" fmla="*/ 3674 w 3674"/>
                <a:gd name="T11" fmla="*/ 0 h 240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74"/>
                <a:gd name="T19" fmla="*/ 0 h 2404"/>
                <a:gd name="T20" fmla="*/ 3674 w 3674"/>
                <a:gd name="T21" fmla="*/ 2404 h 240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74" h="2404">
                  <a:moveTo>
                    <a:pt x="0" y="2404"/>
                  </a:moveTo>
                  <a:cubicBezTo>
                    <a:pt x="464" y="2393"/>
                    <a:pt x="929" y="2382"/>
                    <a:pt x="1224" y="2314"/>
                  </a:cubicBezTo>
                  <a:cubicBezTo>
                    <a:pt x="1519" y="2246"/>
                    <a:pt x="1580" y="2253"/>
                    <a:pt x="1769" y="1996"/>
                  </a:cubicBezTo>
                  <a:cubicBezTo>
                    <a:pt x="1958" y="1739"/>
                    <a:pt x="2192" y="1082"/>
                    <a:pt x="2358" y="772"/>
                  </a:cubicBezTo>
                  <a:cubicBezTo>
                    <a:pt x="2524" y="462"/>
                    <a:pt x="2548" y="266"/>
                    <a:pt x="2767" y="137"/>
                  </a:cubicBezTo>
                  <a:cubicBezTo>
                    <a:pt x="2986" y="8"/>
                    <a:pt x="3330" y="4"/>
                    <a:pt x="367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438" name="Text Box 7"/>
            <p:cNvSpPr txBox="1">
              <a:spLocks noChangeArrowheads="1"/>
            </p:cNvSpPr>
            <p:nvPr/>
          </p:nvSpPr>
          <p:spPr bwMode="auto">
            <a:xfrm>
              <a:off x="385" y="255"/>
              <a:ext cx="7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18439" name="Text Box 8"/>
            <p:cNvSpPr txBox="1">
              <a:spLocks noChangeArrowheads="1"/>
            </p:cNvSpPr>
            <p:nvPr/>
          </p:nvSpPr>
          <p:spPr bwMode="auto">
            <a:xfrm>
              <a:off x="521" y="300"/>
              <a:ext cx="725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 b="1"/>
                <a:t>1/ willingness to cover</a:t>
              </a:r>
              <a:endParaRPr lang="en-US" sz="1400" b="1"/>
            </a:p>
          </p:txBody>
        </p:sp>
        <p:sp>
          <p:nvSpPr>
            <p:cNvPr id="18440" name="Text Box 9"/>
            <p:cNvSpPr txBox="1">
              <a:spLocks noChangeArrowheads="1"/>
            </p:cNvSpPr>
            <p:nvPr/>
          </p:nvSpPr>
          <p:spPr bwMode="auto">
            <a:xfrm>
              <a:off x="4921" y="3022"/>
              <a:ext cx="725" cy="5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 b="1"/>
                <a:t>Cost per QUALY / cost per LYG</a:t>
              </a:r>
              <a:endParaRPr lang="en-US" sz="1400" b="1"/>
            </a:p>
          </p:txBody>
        </p:sp>
        <p:sp>
          <p:nvSpPr>
            <p:cNvPr id="18441" name="Oval 10"/>
            <p:cNvSpPr>
              <a:spLocks noChangeArrowheads="1"/>
            </p:cNvSpPr>
            <p:nvPr/>
          </p:nvSpPr>
          <p:spPr bwMode="auto">
            <a:xfrm>
              <a:off x="3969" y="436"/>
              <a:ext cx="1224" cy="40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2" name="Text Box 11"/>
            <p:cNvSpPr txBox="1">
              <a:spLocks noChangeArrowheads="1"/>
            </p:cNvSpPr>
            <p:nvPr/>
          </p:nvSpPr>
          <p:spPr bwMode="auto">
            <a:xfrm>
              <a:off x="5012" y="210"/>
              <a:ext cx="3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/>
                <a:t>B</a:t>
              </a:r>
              <a:endParaRPr lang="en-US"/>
            </a:p>
          </p:txBody>
        </p:sp>
        <p:sp>
          <p:nvSpPr>
            <p:cNvPr id="18443" name="Oval 12"/>
            <p:cNvSpPr>
              <a:spLocks noChangeArrowheads="1"/>
            </p:cNvSpPr>
            <p:nvPr/>
          </p:nvSpPr>
          <p:spPr bwMode="auto">
            <a:xfrm>
              <a:off x="1383" y="2750"/>
              <a:ext cx="1633" cy="40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4" name="Oval 13"/>
            <p:cNvSpPr>
              <a:spLocks noChangeArrowheads="1"/>
            </p:cNvSpPr>
            <p:nvPr/>
          </p:nvSpPr>
          <p:spPr bwMode="auto">
            <a:xfrm rot="7000266">
              <a:off x="2366" y="1567"/>
              <a:ext cx="2293" cy="509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445" name="Text Box 14"/>
            <p:cNvSpPr txBox="1">
              <a:spLocks noChangeArrowheads="1"/>
            </p:cNvSpPr>
            <p:nvPr/>
          </p:nvSpPr>
          <p:spPr bwMode="auto">
            <a:xfrm>
              <a:off x="2880" y="1389"/>
              <a:ext cx="3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/>
                <a:t>C</a:t>
              </a:r>
              <a:endParaRPr lang="en-US"/>
            </a:p>
          </p:txBody>
        </p:sp>
        <p:sp>
          <p:nvSpPr>
            <p:cNvPr id="18446" name="Text Box 15"/>
            <p:cNvSpPr txBox="1">
              <a:spLocks noChangeArrowheads="1"/>
            </p:cNvSpPr>
            <p:nvPr/>
          </p:nvSpPr>
          <p:spPr bwMode="auto">
            <a:xfrm>
              <a:off x="1429" y="2432"/>
              <a:ext cx="36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pl-PL"/>
                <a:t>A</a:t>
              </a:r>
              <a:endParaRPr lang="en-US"/>
            </a:p>
          </p:txBody>
        </p:sp>
        <p:sp>
          <p:nvSpPr>
            <p:cNvPr id="18447" name="Line 16"/>
            <p:cNvSpPr>
              <a:spLocks noChangeShapeType="1"/>
            </p:cNvSpPr>
            <p:nvPr/>
          </p:nvSpPr>
          <p:spPr bwMode="auto">
            <a:xfrm flipH="1">
              <a:off x="3787" y="663"/>
              <a:ext cx="1" cy="2540"/>
            </a:xfrm>
            <a:prstGeom prst="line">
              <a:avLst/>
            </a:prstGeom>
            <a:noFill/>
            <a:ln w="9525" cap="rnd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48" name="Line 17"/>
            <p:cNvSpPr>
              <a:spLocks noChangeShapeType="1"/>
            </p:cNvSpPr>
            <p:nvPr/>
          </p:nvSpPr>
          <p:spPr bwMode="auto">
            <a:xfrm flipH="1">
              <a:off x="3606" y="1026"/>
              <a:ext cx="0" cy="2495"/>
            </a:xfrm>
            <a:prstGeom prst="line">
              <a:avLst/>
            </a:prstGeom>
            <a:noFill/>
            <a:ln w="9525" cap="rnd">
              <a:solidFill>
                <a:srgbClr val="0033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49" name="Line 18"/>
            <p:cNvSpPr>
              <a:spLocks noChangeShapeType="1"/>
            </p:cNvSpPr>
            <p:nvPr/>
          </p:nvSpPr>
          <p:spPr bwMode="auto">
            <a:xfrm flipH="1">
              <a:off x="3424" y="1298"/>
              <a:ext cx="1" cy="2495"/>
            </a:xfrm>
            <a:prstGeom prst="line">
              <a:avLst/>
            </a:prstGeom>
            <a:noFill/>
            <a:ln w="9525" cap="rnd">
              <a:solidFill>
                <a:schemeClr val="bg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0" name="Line 19"/>
            <p:cNvSpPr>
              <a:spLocks noChangeShapeType="1"/>
            </p:cNvSpPr>
            <p:nvPr/>
          </p:nvSpPr>
          <p:spPr bwMode="auto">
            <a:xfrm flipH="1">
              <a:off x="3923" y="572"/>
              <a:ext cx="1" cy="2178"/>
            </a:xfrm>
            <a:prstGeom prst="line">
              <a:avLst/>
            </a:prstGeom>
            <a:noFill/>
            <a:ln w="9525" cap="rnd">
              <a:solidFill>
                <a:srgbClr val="0033CC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1" name="Line 20"/>
            <p:cNvSpPr>
              <a:spLocks noChangeShapeType="1"/>
            </p:cNvSpPr>
            <p:nvPr/>
          </p:nvSpPr>
          <p:spPr bwMode="auto">
            <a:xfrm flipH="1">
              <a:off x="2154" y="2432"/>
              <a:ext cx="0" cy="1406"/>
            </a:xfrm>
            <a:prstGeom prst="line">
              <a:avLst/>
            </a:prstGeom>
            <a:noFill/>
            <a:ln w="9525" cap="rnd">
              <a:solidFill>
                <a:srgbClr val="33CC33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2" name="Line 21"/>
            <p:cNvSpPr>
              <a:spLocks noChangeShapeType="1"/>
            </p:cNvSpPr>
            <p:nvPr/>
          </p:nvSpPr>
          <p:spPr bwMode="auto">
            <a:xfrm flipH="1">
              <a:off x="1701" y="2614"/>
              <a:ext cx="0" cy="68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453" name="Text Box 22"/>
            <p:cNvSpPr txBox="1">
              <a:spLocks noChangeArrowheads="1"/>
            </p:cNvSpPr>
            <p:nvPr/>
          </p:nvSpPr>
          <p:spPr bwMode="auto">
            <a:xfrm>
              <a:off x="930" y="3158"/>
              <a:ext cx="771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Rwanda</a:t>
              </a:r>
              <a:endParaRPr lang="en-US" sz="1400"/>
            </a:p>
          </p:txBody>
        </p:sp>
        <p:sp>
          <p:nvSpPr>
            <p:cNvPr id="18454" name="Text Box 23"/>
            <p:cNvSpPr txBox="1">
              <a:spLocks noChangeArrowheads="1"/>
            </p:cNvSpPr>
            <p:nvPr/>
          </p:nvSpPr>
          <p:spPr bwMode="auto">
            <a:xfrm>
              <a:off x="1383" y="3657"/>
              <a:ext cx="771" cy="198"/>
            </a:xfrm>
            <a:prstGeom prst="rect">
              <a:avLst/>
            </a:prstGeom>
            <a:noFill/>
            <a:ln w="9525">
              <a:solidFill>
                <a:srgbClr val="33CC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Cambodia</a:t>
              </a:r>
              <a:endParaRPr lang="en-US" sz="1400"/>
            </a:p>
          </p:txBody>
        </p:sp>
        <p:sp>
          <p:nvSpPr>
            <p:cNvPr id="18455" name="Text Box 24"/>
            <p:cNvSpPr txBox="1">
              <a:spLocks noChangeArrowheads="1"/>
            </p:cNvSpPr>
            <p:nvPr/>
          </p:nvSpPr>
          <p:spPr bwMode="auto">
            <a:xfrm>
              <a:off x="3424" y="3657"/>
              <a:ext cx="771" cy="198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Serbia</a:t>
              </a:r>
              <a:endParaRPr lang="en-US" sz="1400"/>
            </a:p>
          </p:txBody>
        </p:sp>
        <p:sp>
          <p:nvSpPr>
            <p:cNvPr id="18456" name="Text Box 25"/>
            <p:cNvSpPr txBox="1">
              <a:spLocks noChangeArrowheads="1"/>
            </p:cNvSpPr>
            <p:nvPr/>
          </p:nvSpPr>
          <p:spPr bwMode="auto">
            <a:xfrm>
              <a:off x="3606" y="3385"/>
              <a:ext cx="771" cy="1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Hungary</a:t>
              </a:r>
              <a:endParaRPr lang="en-US" sz="1400"/>
            </a:p>
          </p:txBody>
        </p:sp>
        <p:sp>
          <p:nvSpPr>
            <p:cNvPr id="18457" name="Text Box 26"/>
            <p:cNvSpPr txBox="1">
              <a:spLocks noChangeArrowheads="1"/>
            </p:cNvSpPr>
            <p:nvPr/>
          </p:nvSpPr>
          <p:spPr bwMode="auto">
            <a:xfrm>
              <a:off x="3787" y="3113"/>
              <a:ext cx="771" cy="198"/>
            </a:xfrm>
            <a:prstGeom prst="rect">
              <a:avLst/>
            </a:prstGeom>
            <a:noFill/>
            <a:ln w="9525">
              <a:solidFill>
                <a:srgbClr val="33CC33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UK</a:t>
              </a:r>
              <a:endParaRPr lang="en-US" sz="1400"/>
            </a:p>
          </p:txBody>
        </p:sp>
        <p:sp>
          <p:nvSpPr>
            <p:cNvPr id="18458" name="Text Box 27"/>
            <p:cNvSpPr txBox="1">
              <a:spLocks noChangeArrowheads="1"/>
            </p:cNvSpPr>
            <p:nvPr/>
          </p:nvSpPr>
          <p:spPr bwMode="auto">
            <a:xfrm>
              <a:off x="3923" y="2659"/>
              <a:ext cx="771" cy="198"/>
            </a:xfrm>
            <a:prstGeom prst="rect">
              <a:avLst/>
            </a:prstGeom>
            <a:noFill/>
            <a:ln w="9525">
              <a:solidFill>
                <a:srgbClr val="0033CC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pl-PL" sz="1400"/>
                <a:t>Switzerland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397520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en-US" sz="2400" dirty="0" err="1"/>
              <a:t>Decision</a:t>
            </a:r>
            <a:r>
              <a:rPr lang="pl-PL" altLang="en-US" sz="2400" dirty="0"/>
              <a:t> </a:t>
            </a:r>
            <a:r>
              <a:rPr lang="pl-PL" altLang="en-US" sz="2400" dirty="0" err="1"/>
              <a:t>Options</a:t>
            </a:r>
            <a:r>
              <a:rPr lang="pl-PL" altLang="en-US" sz="2400" dirty="0"/>
              <a:t> of the ELK (</a:t>
            </a:r>
            <a:r>
              <a:rPr lang="pl-PL" altLang="en-US" sz="2400" dirty="0" err="1"/>
              <a:t>source</a:t>
            </a:r>
            <a:r>
              <a:rPr lang="pl-PL" altLang="en-US" sz="2400" dirty="0"/>
              <a:t>: the Swiss Federal Office for </a:t>
            </a:r>
            <a:r>
              <a:rPr lang="pl-PL" altLang="en-US" sz="2400" dirty="0" err="1"/>
              <a:t>Social</a:t>
            </a:r>
            <a:r>
              <a:rPr lang="pl-PL" altLang="en-US" sz="2400" dirty="0"/>
              <a:t> Security SFOSS):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11560" y="1772816"/>
            <a:ext cx="8229600" cy="4648200"/>
          </a:xfrm>
          <a:prstGeom prst="rect">
            <a:avLst/>
          </a:prstGeom>
        </p:spPr>
        <p:txBody>
          <a:bodyPr/>
          <a:lstStyle/>
          <a:p>
            <a:pPr>
              <a:buFontTx/>
              <a:buNone/>
              <a:tabLst>
                <a:tab pos="3502025" algn="l"/>
              </a:tabLst>
            </a:pPr>
            <a:r>
              <a:rPr lang="pl-PL" altLang="en-US" sz="2800" b="1" dirty="0" err="1" smtClean="0"/>
              <a:t>Coverage</a:t>
            </a:r>
            <a:r>
              <a:rPr lang="pl-PL" altLang="en-US" sz="2800" b="1" dirty="0" smtClean="0"/>
              <a:t> </a:t>
            </a:r>
            <a:r>
              <a:rPr lang="pl-PL" altLang="en-US" sz="2800" b="1" dirty="0" err="1" smtClean="0"/>
              <a:t>granted</a:t>
            </a:r>
            <a:r>
              <a:rPr lang="pl-PL" altLang="en-US" sz="2800" b="1" dirty="0" smtClean="0"/>
              <a:t>	</a:t>
            </a:r>
            <a:r>
              <a:rPr lang="pl-PL" altLang="en-US" sz="2800" b="1" dirty="0" err="1" smtClean="0"/>
              <a:t>Decisions</a:t>
            </a:r>
            <a:endParaRPr lang="pl-PL" altLang="en-US" sz="2800" b="1" dirty="0"/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err="1"/>
              <a:t>Yes</a:t>
            </a:r>
            <a:r>
              <a:rPr lang="pl-PL" altLang="en-US" sz="2000" dirty="0"/>
              <a:t>	</a:t>
            </a:r>
            <a:r>
              <a:rPr lang="pl-PL" altLang="en-US" sz="2000" dirty="0" err="1"/>
              <a:t>Reimbursement</a:t>
            </a:r>
            <a:r>
              <a:rPr lang="pl-PL" altLang="en-US" sz="2000" dirty="0"/>
              <a:t> </a:t>
            </a:r>
            <a:r>
              <a:rPr lang="pl-PL" altLang="en-US" sz="2000" dirty="0" err="1"/>
              <a:t>without</a:t>
            </a:r>
            <a:r>
              <a:rPr lang="pl-PL" altLang="en-US" sz="2000" dirty="0"/>
              <a:t> 		</a:t>
            </a:r>
            <a:r>
              <a:rPr lang="pl-PL" altLang="en-US" sz="2000" dirty="0" err="1" smtClean="0"/>
              <a:t>restrictions</a:t>
            </a:r>
            <a:endParaRPr lang="pl-PL" altLang="en-US" sz="2000" dirty="0"/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err="1"/>
              <a:t>Yes</a:t>
            </a:r>
            <a:r>
              <a:rPr lang="pl-PL" altLang="en-US" sz="2000" dirty="0"/>
              <a:t>	R. for </a:t>
            </a:r>
            <a:r>
              <a:rPr lang="pl-PL" altLang="en-US" sz="2000" dirty="0" err="1"/>
              <a:t>specific</a:t>
            </a:r>
            <a:r>
              <a:rPr lang="pl-PL" altLang="en-US" sz="2000" dirty="0"/>
              <a:t> </a:t>
            </a:r>
            <a:r>
              <a:rPr lang="pl-PL" altLang="en-US" sz="2000" dirty="0" err="1"/>
              <a:t>indications</a:t>
            </a:r>
            <a:endParaRPr lang="pl-PL" altLang="en-US" sz="2000" dirty="0"/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err="1"/>
              <a:t>Yes</a:t>
            </a:r>
            <a:r>
              <a:rPr lang="pl-PL" altLang="en-US" sz="2000" dirty="0"/>
              <a:t>	In </a:t>
            </a:r>
            <a:r>
              <a:rPr lang="pl-PL" altLang="en-US" sz="2000" dirty="0" err="1" smtClean="0"/>
              <a:t>medical</a:t>
            </a:r>
            <a:r>
              <a:rPr lang="pl-PL" altLang="en-US" sz="2000" dirty="0" smtClean="0"/>
              <a:t> </a:t>
            </a:r>
            <a:r>
              <a:rPr lang="pl-PL" altLang="en-US" sz="2000" dirty="0" err="1" smtClean="0"/>
              <a:t>centers</a:t>
            </a:r>
            <a:r>
              <a:rPr lang="pl-PL" altLang="en-US" sz="2000" dirty="0" smtClean="0"/>
              <a:t> </a:t>
            </a:r>
            <a:r>
              <a:rPr lang="pl-PL" altLang="en-US" sz="2000" dirty="0" err="1"/>
              <a:t>which</a:t>
            </a:r>
            <a:r>
              <a:rPr lang="pl-PL" altLang="en-US" sz="2000" dirty="0"/>
              <a:t> </a:t>
            </a:r>
            <a:r>
              <a:rPr lang="pl-PL" altLang="en-US" sz="2000" dirty="0" err="1"/>
              <a:t>have</a:t>
            </a:r>
            <a:r>
              <a:rPr lang="pl-PL" altLang="en-US" sz="2000" dirty="0"/>
              <a:t> to </a:t>
            </a:r>
            <a:r>
              <a:rPr lang="pl-PL" altLang="en-US" sz="2000" dirty="0" err="1"/>
              <a:t>fulfil</a:t>
            </a:r>
            <a:r>
              <a:rPr lang="pl-PL" altLang="en-US" sz="2000" dirty="0"/>
              <a:t> 	</a:t>
            </a:r>
            <a:r>
              <a:rPr lang="pl-PL" altLang="en-US" sz="2000" dirty="0" err="1"/>
              <a:t>certain</a:t>
            </a:r>
            <a:r>
              <a:rPr lang="pl-PL" altLang="en-US" sz="2000" dirty="0"/>
              <a:t> </a:t>
            </a:r>
            <a:r>
              <a:rPr lang="pl-PL" altLang="en-US" sz="2000" dirty="0" err="1"/>
              <a:t>requirements</a:t>
            </a:r>
            <a:endParaRPr lang="pl-PL" altLang="en-US" sz="2000" dirty="0"/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err="1"/>
              <a:t>Yes</a:t>
            </a:r>
            <a:r>
              <a:rPr lang="pl-PL" altLang="en-US" sz="2000" dirty="0"/>
              <a:t>	In </a:t>
            </a:r>
            <a:r>
              <a:rPr lang="pl-PL" altLang="en-US" sz="2000" dirty="0" err="1"/>
              <a:t>centers</a:t>
            </a:r>
            <a:r>
              <a:rPr lang="pl-PL" altLang="en-US" sz="2000" dirty="0"/>
              <a:t> + </a:t>
            </a:r>
            <a:r>
              <a:rPr lang="pl-PL" altLang="en-US" sz="2000" dirty="0" err="1"/>
              <a:t>evaluation</a:t>
            </a:r>
            <a:r>
              <a:rPr lang="pl-PL" altLang="en-US" sz="2000" dirty="0"/>
              <a:t> </a:t>
            </a:r>
            <a:r>
              <a:rPr lang="pl-PL" altLang="en-US" sz="2000" dirty="0" err="1" smtClean="0"/>
              <a:t>registers</a:t>
            </a:r>
            <a:endParaRPr lang="pl-PL" altLang="en-US" sz="2000" dirty="0"/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err="1"/>
              <a:t>Yes</a:t>
            </a:r>
            <a:r>
              <a:rPr lang="pl-PL" altLang="en-US" sz="2000" dirty="0"/>
              <a:t>	In </a:t>
            </a:r>
            <a:r>
              <a:rPr lang="pl-PL" altLang="en-US" sz="2000" dirty="0" err="1"/>
              <a:t>evaluation</a:t>
            </a:r>
            <a:r>
              <a:rPr lang="pl-PL" altLang="en-US" sz="2000" dirty="0"/>
              <a:t> (by ELK)</a:t>
            </a:r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/>
              <a:t>No	In </a:t>
            </a:r>
            <a:r>
              <a:rPr lang="pl-PL" altLang="en-US" sz="2000" dirty="0" err="1"/>
              <a:t>evaluation</a:t>
            </a:r>
            <a:r>
              <a:rPr lang="pl-PL" altLang="en-US" sz="2000" dirty="0"/>
              <a:t> (by </a:t>
            </a:r>
            <a:r>
              <a:rPr lang="pl-PL" altLang="en-US" sz="2000" dirty="0" err="1"/>
              <a:t>applicant</a:t>
            </a:r>
            <a:r>
              <a:rPr lang="pl-PL" altLang="en-US" sz="2000" dirty="0"/>
              <a:t>)</a:t>
            </a:r>
          </a:p>
          <a:p>
            <a:pPr marL="0" indent="0">
              <a:spcBef>
                <a:spcPct val="45000"/>
              </a:spcBef>
              <a:buNone/>
              <a:tabLst>
                <a:tab pos="3502025" algn="l"/>
              </a:tabLst>
            </a:pPr>
            <a:r>
              <a:rPr lang="pl-PL" altLang="en-US" sz="2000" dirty="0" smtClean="0"/>
              <a:t>No	</a:t>
            </a:r>
            <a:r>
              <a:rPr lang="pl-PL" altLang="en-US" sz="2000" dirty="0" err="1" smtClean="0"/>
              <a:t>Refusal</a:t>
            </a:r>
            <a:endParaRPr lang="pl-PL" altLang="en-US" sz="2000" dirty="0"/>
          </a:p>
          <a:p>
            <a:pPr>
              <a:tabLst>
                <a:tab pos="4572000" algn="l"/>
              </a:tabLst>
            </a:pPr>
            <a:endParaRPr lang="pl-PL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8930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>
          <a:xfrm>
            <a:off x="1331913" y="404813"/>
            <a:ext cx="5111750" cy="854075"/>
          </a:xfrm>
        </p:spPr>
        <p:txBody>
          <a:bodyPr/>
          <a:lstStyle/>
          <a:p>
            <a:r>
              <a:rPr lang="pl-PL" dirty="0" err="1" smtClean="0"/>
              <a:t>Types</a:t>
            </a:r>
            <a:r>
              <a:rPr lang="pl-PL" dirty="0" smtClean="0"/>
              <a:t> of c</a:t>
            </a:r>
            <a:r>
              <a:rPr lang="pl-PL" b="1" dirty="0" smtClean="0"/>
              <a:t>o-</a:t>
            </a:r>
            <a:r>
              <a:rPr lang="pl-PL" b="1" dirty="0" err="1" smtClean="0"/>
              <a:t>payment</a:t>
            </a:r>
            <a:endParaRPr lang="pl-PL" b="1" dirty="0" smtClean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F1DEE19-4275-4849-8B42-3BE7E0401EB4}" type="datetime1">
              <a:rPr lang="pl-PL" smtClean="0"/>
              <a:pPr>
                <a:defRPr/>
              </a:pPr>
              <a:t>2018-08-02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F7254943-AFA1-4D7F-8B57-CFB27D9FD9B0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  <p:sp>
        <p:nvSpPr>
          <p:cNvPr id="7" name="Elipsa 6"/>
          <p:cNvSpPr/>
          <p:nvPr/>
        </p:nvSpPr>
        <p:spPr>
          <a:xfrm>
            <a:off x="827088" y="2276475"/>
            <a:ext cx="576262" cy="647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8" name="Elipsa 7"/>
          <p:cNvSpPr/>
          <p:nvPr/>
        </p:nvSpPr>
        <p:spPr>
          <a:xfrm>
            <a:off x="2987675" y="2060575"/>
            <a:ext cx="2447925" cy="25209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9" name="Elipsa 8"/>
          <p:cNvSpPr/>
          <p:nvPr/>
        </p:nvSpPr>
        <p:spPr>
          <a:xfrm>
            <a:off x="6516688" y="-315913"/>
            <a:ext cx="3671887" cy="590550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4825" name="pole tekstowe 9"/>
          <p:cNvSpPr txBox="1">
            <a:spLocks noChangeArrowheads="1"/>
          </p:cNvSpPr>
          <p:nvPr/>
        </p:nvSpPr>
        <p:spPr bwMode="auto">
          <a:xfrm>
            <a:off x="323850" y="3500438"/>
            <a:ext cx="158432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l-PL" sz="1600" dirty="0"/>
              <a:t>„</a:t>
            </a:r>
            <a:r>
              <a:rPr lang="pl-PL" sz="1600" b="1" dirty="0" err="1">
                <a:solidFill>
                  <a:srgbClr val="FF0000"/>
                </a:solidFill>
              </a:rPr>
              <a:t>Trifles</a:t>
            </a:r>
            <a:r>
              <a:rPr lang="pl-PL" sz="1600" dirty="0"/>
              <a:t>”:</a:t>
            </a:r>
          </a:p>
          <a:p>
            <a:pPr algn="ctr" eaLnBrk="1" hangingPunct="1"/>
            <a:r>
              <a:rPr lang="pl-PL" sz="1600" dirty="0"/>
              <a:t>3 </a:t>
            </a:r>
            <a:r>
              <a:rPr lang="pl-PL" sz="1600" dirty="0" err="1"/>
              <a:t>pln</a:t>
            </a:r>
            <a:r>
              <a:rPr lang="pl-PL" sz="1600" dirty="0"/>
              <a:t> to a </a:t>
            </a:r>
            <a:r>
              <a:rPr lang="pl-PL" sz="1600" dirty="0" err="1"/>
              <a:t>visit</a:t>
            </a:r>
            <a:endParaRPr lang="pl-PL" sz="1600" dirty="0"/>
          </a:p>
          <a:p>
            <a:pPr algn="ctr" eaLnBrk="1" hangingPunct="1"/>
            <a:r>
              <a:rPr lang="pl-PL" sz="1600" dirty="0"/>
              <a:t>10 </a:t>
            </a:r>
            <a:r>
              <a:rPr lang="pl-PL" sz="1600" dirty="0" err="1"/>
              <a:t>pln</a:t>
            </a:r>
            <a:r>
              <a:rPr lang="pl-PL" sz="1600" dirty="0"/>
              <a:t> to </a:t>
            </a:r>
            <a:r>
              <a:rPr lang="pl-PL" sz="1600" dirty="0" err="1"/>
              <a:t>hospital</a:t>
            </a:r>
            <a:r>
              <a:rPr lang="pl-PL" sz="1600" dirty="0"/>
              <a:t> </a:t>
            </a:r>
            <a:r>
              <a:rPr lang="pl-PL" sz="1600" dirty="0" err="1"/>
              <a:t>addmission</a:t>
            </a:r>
            <a:endParaRPr lang="pl-PL" sz="1600" dirty="0"/>
          </a:p>
          <a:p>
            <a:pPr algn="ctr" eaLnBrk="1" hangingPunct="1"/>
            <a:endParaRPr lang="pl-PL" sz="1600" dirty="0"/>
          </a:p>
          <a:p>
            <a:pPr algn="ctr" eaLnBrk="1" hangingPunct="1"/>
            <a:r>
              <a:rPr lang="pl-PL" sz="1600" dirty="0"/>
              <a:t>HIGH POLITICAL RISK BUT NO CURE FOR THE SYSTEM</a:t>
            </a:r>
          </a:p>
        </p:txBody>
      </p:sp>
      <p:sp>
        <p:nvSpPr>
          <p:cNvPr id="34826" name="pole tekstowe 10"/>
          <p:cNvSpPr txBox="1">
            <a:spLocks noChangeArrowheads="1"/>
          </p:cNvSpPr>
          <p:nvPr/>
        </p:nvSpPr>
        <p:spPr bwMode="auto">
          <a:xfrm>
            <a:off x="3276600" y="5084763"/>
            <a:ext cx="15827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l-PL" sz="1600" b="1" dirty="0" err="1">
                <a:solidFill>
                  <a:srgbClr val="139AFF"/>
                </a:solidFill>
              </a:rPr>
              <a:t>Deductibles</a:t>
            </a:r>
            <a:endParaRPr lang="pl-PL" sz="1600" b="1" dirty="0">
              <a:solidFill>
                <a:srgbClr val="139AFF"/>
              </a:solidFill>
            </a:endParaRPr>
          </a:p>
          <a:p>
            <a:pPr algn="ctr" eaLnBrk="1" hangingPunct="1"/>
            <a:endParaRPr lang="pl-PL" sz="1600" dirty="0"/>
          </a:p>
          <a:p>
            <a:pPr algn="ctr" eaLnBrk="1" hangingPunct="1"/>
            <a:r>
              <a:rPr lang="pl-PL" sz="1600" dirty="0"/>
              <a:t>(Udział własny)</a:t>
            </a:r>
          </a:p>
        </p:txBody>
      </p:sp>
      <p:sp>
        <p:nvSpPr>
          <p:cNvPr id="34827" name="pole tekstowe 11"/>
          <p:cNvSpPr txBox="1">
            <a:spLocks noChangeArrowheads="1"/>
          </p:cNvSpPr>
          <p:nvPr/>
        </p:nvSpPr>
        <p:spPr bwMode="auto">
          <a:xfrm>
            <a:off x="6084888" y="5516563"/>
            <a:ext cx="15827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pl-PL" sz="1600" b="1" dirty="0">
                <a:solidFill>
                  <a:srgbClr val="328C12"/>
                </a:solidFill>
              </a:rPr>
              <a:t>High </a:t>
            </a:r>
            <a:r>
              <a:rPr lang="pl-PL" sz="1600" b="1" dirty="0" err="1" smtClean="0">
                <a:solidFill>
                  <a:srgbClr val="328C12"/>
                </a:solidFill>
              </a:rPr>
              <a:t>amount</a:t>
            </a:r>
            <a:endParaRPr lang="pl-PL" sz="1600" b="1" dirty="0">
              <a:solidFill>
                <a:srgbClr val="328C12"/>
              </a:solidFill>
            </a:endParaRPr>
          </a:p>
          <a:p>
            <a:pPr algn="ctr" eaLnBrk="1" hangingPunct="1"/>
            <a:r>
              <a:rPr lang="pl-PL" sz="1600" b="1" dirty="0">
                <a:solidFill>
                  <a:srgbClr val="328C12"/>
                </a:solidFill>
              </a:rPr>
              <a:t>co-</a:t>
            </a:r>
            <a:r>
              <a:rPr lang="pl-PL" sz="1600" b="1" dirty="0" err="1">
                <a:solidFill>
                  <a:srgbClr val="328C12"/>
                </a:solidFill>
              </a:rPr>
              <a:t>payments</a:t>
            </a:r>
            <a:endParaRPr lang="pl-PL" sz="1600" b="1" dirty="0">
              <a:solidFill>
                <a:srgbClr val="328C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90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2425" y="333375"/>
            <a:ext cx="5299695" cy="762000"/>
          </a:xfrm>
        </p:spPr>
        <p:txBody>
          <a:bodyPr/>
          <a:lstStyle/>
          <a:p>
            <a:r>
              <a:rPr lang="en-AU" altLang="en-US" sz="3200" dirty="0"/>
              <a:t>The inclusions to BPs based on – </a:t>
            </a:r>
            <a:r>
              <a:rPr lang="en-AU" altLang="en-US" sz="3200" dirty="0">
                <a:solidFill>
                  <a:srgbClr val="66FF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TRANSPARENT CRITERIA!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2060848"/>
            <a:ext cx="8153400" cy="434340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20000"/>
              </a:lnSpc>
              <a:buFontTx/>
              <a:buNone/>
              <a:tabLst>
                <a:tab pos="2387600" algn="l"/>
              </a:tabLst>
            </a:pPr>
            <a:r>
              <a:rPr lang="en-AU" altLang="en-US" sz="2800" dirty="0"/>
              <a:t>50-70% 	unanimous opinion of specialists in 	respect to well established health 	services (lack of disagreement)</a:t>
            </a:r>
          </a:p>
          <a:p>
            <a:pPr>
              <a:lnSpc>
                <a:spcPct val="120000"/>
              </a:lnSpc>
              <a:buFontTx/>
              <a:buNone/>
              <a:tabLst>
                <a:tab pos="2387600" algn="l"/>
              </a:tabLst>
            </a:pPr>
            <a:r>
              <a:rPr lang="en-AU" altLang="en-US" sz="2800" dirty="0"/>
              <a:t>20-30%	comparative analyses of </a:t>
            </a:r>
            <a:r>
              <a:rPr lang="en-AU" altLang="en-US" sz="2800" dirty="0" smtClean="0"/>
              <a:t>efficacy</a:t>
            </a:r>
            <a:r>
              <a:rPr lang="en-AU" altLang="en-US" sz="2800" dirty="0"/>
              <a:t>	and </a:t>
            </a:r>
            <a:r>
              <a:rPr lang="en-AU" altLang="en-US" sz="2800" dirty="0" smtClean="0"/>
              <a:t>	safety </a:t>
            </a:r>
            <a:r>
              <a:rPr lang="en-AU" altLang="en-US" sz="2800" dirty="0"/>
              <a:t>based on systematic 	</a:t>
            </a:r>
            <a:r>
              <a:rPr lang="en-AU" altLang="en-US" sz="2800" dirty="0" smtClean="0"/>
              <a:t>reviews</a:t>
            </a:r>
            <a:endParaRPr lang="en-AU" altLang="en-US" sz="2800" dirty="0"/>
          </a:p>
          <a:p>
            <a:pPr>
              <a:lnSpc>
                <a:spcPct val="120000"/>
              </a:lnSpc>
              <a:buFontTx/>
              <a:buNone/>
              <a:tabLst>
                <a:tab pos="2387600" algn="l"/>
              </a:tabLst>
            </a:pPr>
            <a:r>
              <a:rPr lang="en-AU" altLang="en-US" sz="2800" dirty="0"/>
              <a:t>10-20%	comparative economic evaluations 	and budget impact analyses</a:t>
            </a:r>
          </a:p>
        </p:txBody>
      </p:sp>
    </p:spTree>
    <p:extLst>
      <p:ext uri="{BB962C8B-B14F-4D97-AF65-F5344CB8AC3E}">
        <p14:creationId xmlns:p14="http://schemas.microsoft.com/office/powerpoint/2010/main" val="3750650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547664" y="2492896"/>
            <a:ext cx="6477000" cy="1828800"/>
          </a:xfrm>
        </p:spPr>
        <p:txBody>
          <a:bodyPr/>
          <a:lstStyle/>
          <a:p>
            <a:pPr algn="ctr"/>
            <a:r>
              <a:rPr lang="pl-PL" sz="3600" b="1" dirty="0" smtClean="0">
                <a:solidFill>
                  <a:srgbClr val="000000"/>
                </a:solidFill>
              </a:rPr>
              <a:t>RMED</a:t>
            </a:r>
            <a:br>
              <a:rPr lang="pl-PL" sz="3600" b="1" dirty="0" smtClean="0">
                <a:solidFill>
                  <a:srgbClr val="000000"/>
                </a:solidFill>
              </a:rPr>
            </a:br>
            <a:r>
              <a:rPr lang="pl-PL" sz="3600" b="1" dirty="0">
                <a:solidFill>
                  <a:srgbClr val="000000"/>
                </a:solidFill>
              </a:rPr>
              <a:t/>
            </a:r>
            <a:br>
              <a:rPr lang="pl-PL" sz="3600" b="1" dirty="0">
                <a:solidFill>
                  <a:srgbClr val="000000"/>
                </a:solidFill>
              </a:rPr>
            </a:br>
            <a:r>
              <a:rPr lang="pl-PL" sz="3600" b="1" cap="none" dirty="0" err="1" smtClean="0">
                <a:solidFill>
                  <a:srgbClr val="000000"/>
                </a:solidFill>
              </a:rPr>
              <a:t>Reimbuserment</a:t>
            </a:r>
            <a:r>
              <a:rPr lang="pl-PL" sz="3600" b="1" cap="none" dirty="0" smtClean="0">
                <a:solidFill>
                  <a:srgbClr val="000000"/>
                </a:solidFill>
              </a:rPr>
              <a:t> </a:t>
            </a:r>
            <a:r>
              <a:rPr lang="pl-PL" sz="3600" b="1" cap="none" dirty="0" err="1" smtClean="0">
                <a:solidFill>
                  <a:srgbClr val="000000"/>
                </a:solidFill>
              </a:rPr>
              <a:t>Mode</a:t>
            </a:r>
            <a:r>
              <a:rPr lang="pl-PL" sz="3600" b="1" cap="none" dirty="0" smtClean="0">
                <a:solidFill>
                  <a:srgbClr val="000000"/>
                </a:solidFill>
              </a:rPr>
              <a:t> for </a:t>
            </a:r>
            <a:r>
              <a:rPr lang="pl-PL" sz="3600" b="1" cap="none" dirty="0" err="1" smtClean="0">
                <a:solidFill>
                  <a:srgbClr val="000000"/>
                </a:solidFill>
              </a:rPr>
              <a:t>Economic</a:t>
            </a:r>
            <a:r>
              <a:rPr lang="pl-PL" sz="3600" b="1" cap="none" dirty="0" smtClean="0">
                <a:solidFill>
                  <a:srgbClr val="000000"/>
                </a:solidFill>
              </a:rPr>
              <a:t> Development</a:t>
            </a:r>
            <a:endParaRPr lang="pl-PL" sz="3600" b="1" cap="none" dirty="0">
              <a:solidFill>
                <a:srgbClr val="000000"/>
              </a:solidFill>
            </a:endParaRPr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D34DACC3-9742-4940-92E6-4CAB853A3218}" type="slidenum">
              <a:rPr lang="en-GB" noProof="0" smtClean="0"/>
              <a:pPr/>
              <a:t>17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834587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ytuł 1"/>
          <p:cNvSpPr>
            <a:spLocks noGrp="1"/>
          </p:cNvSpPr>
          <p:nvPr>
            <p:ph type="title"/>
          </p:nvPr>
        </p:nvSpPr>
        <p:spPr>
          <a:xfrm>
            <a:off x="571570" y="245821"/>
            <a:ext cx="8042165" cy="697154"/>
          </a:xfrm>
        </p:spPr>
        <p:txBody>
          <a:bodyPr/>
          <a:lstStyle/>
          <a:p>
            <a:r>
              <a:rPr kumimoji="0" lang="pl-PL" altLang="en-US" dirty="0" err="1" smtClean="0"/>
              <a:t>Defining</a:t>
            </a:r>
            <a:r>
              <a:rPr kumimoji="0" lang="pl-PL" altLang="en-US" dirty="0" smtClean="0"/>
              <a:t> </a:t>
            </a:r>
            <a:r>
              <a:rPr kumimoji="0" lang="pl-PL" altLang="en-US" dirty="0" err="1" smtClean="0"/>
              <a:t>problems</a:t>
            </a:r>
            <a:r>
              <a:rPr kumimoji="0" lang="pl-PL" altLang="en-US" dirty="0" smtClean="0"/>
              <a:t> - </a:t>
            </a:r>
            <a:r>
              <a:rPr kumimoji="0" lang="pl-PL" altLang="en-US" dirty="0" err="1" smtClean="0"/>
              <a:t>main</a:t>
            </a:r>
            <a:r>
              <a:rPr kumimoji="0" lang="pl-PL" altLang="en-US" dirty="0" smtClean="0"/>
              <a:t> </a:t>
            </a:r>
            <a:r>
              <a:rPr kumimoji="0" lang="pl-PL" altLang="en-US" dirty="0" err="1" smtClean="0"/>
              <a:t>concerns</a:t>
            </a:r>
            <a:endParaRPr kumimoji="0" lang="pl-PL" altLang="en-US" dirty="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772816"/>
            <a:ext cx="8712968" cy="475252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pl-PL" altLang="en-US" sz="2000" dirty="0"/>
              <a:t>How to </a:t>
            </a:r>
            <a:r>
              <a:rPr lang="pl-PL" altLang="en-US" sz="2000" u="sng" dirty="0" err="1"/>
              <a:t>attract</a:t>
            </a:r>
            <a:r>
              <a:rPr lang="pl-PL" altLang="en-US" sz="2000" u="sng" dirty="0"/>
              <a:t> </a:t>
            </a:r>
            <a:r>
              <a:rPr lang="pl-PL" altLang="en-US" sz="2000" u="sng" dirty="0" err="1"/>
              <a:t>pharma</a:t>
            </a:r>
            <a:r>
              <a:rPr lang="pl-PL" altLang="en-US" sz="2000" u="sng" dirty="0"/>
              <a:t> </a:t>
            </a:r>
            <a:r>
              <a:rPr lang="pl-PL" altLang="en-US" sz="2000" u="sng" dirty="0" err="1"/>
              <a:t>industry</a:t>
            </a:r>
            <a:r>
              <a:rPr lang="pl-PL" altLang="en-US" sz="2000" u="sng" dirty="0"/>
              <a:t> to </a:t>
            </a:r>
            <a:r>
              <a:rPr lang="pl-PL" altLang="en-US" sz="2000" u="sng" dirty="0" err="1"/>
              <a:t>invest</a:t>
            </a:r>
            <a:r>
              <a:rPr lang="pl-PL" altLang="en-US" sz="2000" u="sng" dirty="0"/>
              <a:t> </a:t>
            </a:r>
            <a:r>
              <a:rPr lang="pl-PL" altLang="en-US" sz="2000" dirty="0"/>
              <a:t>in </a:t>
            </a:r>
            <a:r>
              <a:rPr lang="pl-PL" altLang="en-US" sz="2000" dirty="0" err="1"/>
              <a:t>Polish</a:t>
            </a:r>
            <a:r>
              <a:rPr lang="pl-PL" altLang="en-US" sz="2000" dirty="0"/>
              <a:t> </a:t>
            </a:r>
            <a:r>
              <a:rPr lang="pl-PL" altLang="en-US" sz="2000" dirty="0" err="1"/>
              <a:t>economy</a:t>
            </a:r>
            <a:r>
              <a:rPr lang="pl-PL" altLang="en-US" sz="2000" dirty="0"/>
              <a:t>?</a:t>
            </a:r>
          </a:p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pl-PL" altLang="en-US" sz="2000" dirty="0" err="1"/>
              <a:t>What</a:t>
            </a:r>
            <a:r>
              <a:rPr lang="pl-PL" altLang="en-US" sz="2000" dirty="0"/>
              <a:t> </a:t>
            </a:r>
            <a:r>
              <a:rPr lang="pl-PL" altLang="en-US" sz="2000" dirty="0" err="1"/>
              <a:t>is</a:t>
            </a:r>
            <a:r>
              <a:rPr lang="pl-PL" altLang="en-US" sz="2000" dirty="0"/>
              <a:t> of the </a:t>
            </a:r>
            <a:r>
              <a:rPr lang="pl-PL" altLang="en-US" sz="2000" dirty="0" err="1"/>
              <a:t>greatest</a:t>
            </a:r>
            <a:r>
              <a:rPr lang="pl-PL" altLang="en-US" sz="2000" dirty="0"/>
              <a:t> </a:t>
            </a:r>
            <a:r>
              <a:rPr lang="pl-PL" altLang="en-US" sz="2000" dirty="0" err="1"/>
              <a:t>importance</a:t>
            </a:r>
            <a:r>
              <a:rPr lang="pl-PL" altLang="en-US" sz="2000" dirty="0"/>
              <a:t> to </a:t>
            </a:r>
            <a:r>
              <a:rPr lang="pl-PL" altLang="en-US" sz="2000" dirty="0" err="1"/>
              <a:t>Polish</a:t>
            </a:r>
            <a:r>
              <a:rPr lang="pl-PL" altLang="en-US" sz="2000" dirty="0"/>
              <a:t> </a:t>
            </a:r>
            <a:r>
              <a:rPr lang="pl-PL" altLang="en-US" sz="2000" dirty="0" err="1"/>
              <a:t>economy</a:t>
            </a:r>
            <a:r>
              <a:rPr lang="pl-PL" altLang="en-US" sz="2000" dirty="0"/>
              <a:t> in </a:t>
            </a:r>
            <a:r>
              <a:rPr lang="pl-PL" altLang="en-US" sz="2000" dirty="0" err="1"/>
              <a:t>pharma</a:t>
            </a:r>
            <a:r>
              <a:rPr lang="pl-PL" altLang="en-US" sz="2000" dirty="0"/>
              <a:t>? </a:t>
            </a:r>
            <a:r>
              <a:rPr lang="pl-PL" altLang="en-US" sz="2000" dirty="0" err="1"/>
              <a:t>Which</a:t>
            </a:r>
            <a:r>
              <a:rPr lang="pl-PL" altLang="en-US" sz="2000" dirty="0"/>
              <a:t> </a:t>
            </a:r>
            <a:r>
              <a:rPr lang="pl-PL" altLang="en-US" sz="2000" dirty="0" err="1"/>
              <a:t>pharma</a:t>
            </a:r>
            <a:r>
              <a:rPr lang="pl-PL" altLang="en-US" sz="2000" dirty="0"/>
              <a:t> </a:t>
            </a:r>
            <a:r>
              <a:rPr lang="pl-PL" altLang="en-US" sz="2000" dirty="0" err="1"/>
              <a:t>companies</a:t>
            </a:r>
            <a:r>
              <a:rPr lang="pl-PL" altLang="en-US" sz="2000" dirty="0"/>
              <a:t> </a:t>
            </a:r>
            <a:r>
              <a:rPr lang="pl-PL" altLang="en-US" sz="2000" dirty="0" err="1"/>
              <a:t>can</a:t>
            </a:r>
            <a:r>
              <a:rPr lang="pl-PL" altLang="en-US" sz="2000" dirty="0"/>
              <a:t> be </a:t>
            </a:r>
            <a:r>
              <a:rPr lang="pl-PL" altLang="en-US" sz="2000" dirty="0" err="1"/>
              <a:t>named</a:t>
            </a:r>
            <a:r>
              <a:rPr lang="pl-PL" altLang="en-US" sz="2000" dirty="0"/>
              <a:t> „</a:t>
            </a:r>
            <a:r>
              <a:rPr lang="pl-PL" altLang="en-US" sz="2000" dirty="0" err="1"/>
              <a:t>friendly</a:t>
            </a:r>
            <a:r>
              <a:rPr lang="pl-PL" altLang="pl-PL" sz="2000" dirty="0"/>
              <a:t>”</a:t>
            </a:r>
            <a:r>
              <a:rPr lang="pl-PL" altLang="en-US" sz="2000" dirty="0"/>
              <a:t> (</a:t>
            </a:r>
            <a:r>
              <a:rPr lang="pl-PL" altLang="en-US" sz="2000" u="sng" dirty="0"/>
              <a:t>the most </a:t>
            </a:r>
            <a:r>
              <a:rPr lang="pl-PL" altLang="en-US" sz="2000" u="sng" dirty="0" err="1"/>
              <a:t>valuable</a:t>
            </a:r>
            <a:r>
              <a:rPr lang="pl-PL" altLang="en-US" sz="2000" dirty="0"/>
              <a:t>) to </a:t>
            </a:r>
            <a:r>
              <a:rPr lang="pl-PL" altLang="en-US" sz="2000" dirty="0" err="1"/>
              <a:t>Polish</a:t>
            </a:r>
            <a:r>
              <a:rPr lang="pl-PL" altLang="en-US" sz="2000" dirty="0"/>
              <a:t> </a:t>
            </a:r>
            <a:r>
              <a:rPr lang="pl-PL" altLang="en-US" sz="2000" dirty="0" err="1"/>
              <a:t>economy</a:t>
            </a:r>
            <a:r>
              <a:rPr lang="pl-PL" altLang="en-US" sz="2000" dirty="0"/>
              <a:t>?</a:t>
            </a:r>
          </a:p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pl-PL" altLang="en-US" sz="2000" dirty="0"/>
              <a:t>How to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use</a:t>
            </a:r>
            <a:r>
              <a:rPr lang="pl-PL" altLang="en-US" sz="2000" b="1" u="sng" dirty="0">
                <a:solidFill>
                  <a:srgbClr val="FF0000"/>
                </a:solidFill>
              </a:rPr>
              <a:t>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already</a:t>
            </a:r>
            <a:r>
              <a:rPr lang="pl-PL" altLang="en-US" sz="2000" b="1" u="sng" dirty="0">
                <a:solidFill>
                  <a:srgbClr val="FF0000"/>
                </a:solidFill>
              </a:rPr>
              <a:t>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available</a:t>
            </a:r>
            <a:r>
              <a:rPr lang="pl-PL" altLang="en-US" sz="2000" b="1" u="sng" dirty="0">
                <a:solidFill>
                  <a:srgbClr val="FF0000"/>
                </a:solidFill>
              </a:rPr>
              <a:t>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resources</a:t>
            </a:r>
            <a:r>
              <a:rPr lang="pl-PL" altLang="en-US" sz="2000" b="1" u="sng" dirty="0">
                <a:solidFill>
                  <a:srgbClr val="FF0000"/>
                </a:solidFill>
              </a:rPr>
              <a:t> in a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better</a:t>
            </a:r>
            <a:r>
              <a:rPr lang="pl-PL" altLang="en-US" sz="2000" b="1" u="sng" dirty="0">
                <a:solidFill>
                  <a:srgbClr val="FF0000"/>
                </a:solidFill>
              </a:rPr>
              <a:t> </a:t>
            </a:r>
            <a:r>
              <a:rPr lang="pl-PL" altLang="en-US" sz="2000" b="1" u="sng" dirty="0" err="1">
                <a:solidFill>
                  <a:srgbClr val="FF0000"/>
                </a:solidFill>
              </a:rPr>
              <a:t>way</a:t>
            </a:r>
            <a:r>
              <a:rPr lang="pl-PL" altLang="en-US" sz="2000" b="1" u="sng" dirty="0">
                <a:solidFill>
                  <a:srgbClr val="FF0000"/>
                </a:solidFill>
              </a:rPr>
              <a:t> </a:t>
            </a:r>
            <a:r>
              <a:rPr lang="pl-PL" altLang="en-US" sz="2000" dirty="0"/>
              <a:t>- with no extra </a:t>
            </a:r>
            <a:r>
              <a:rPr lang="pl-PL" altLang="en-US" sz="2000" dirty="0" err="1"/>
              <a:t>money</a:t>
            </a:r>
            <a:r>
              <a:rPr lang="pl-PL" altLang="en-US" sz="2000" dirty="0"/>
              <a:t>? </a:t>
            </a:r>
          </a:p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pl-PL" altLang="en-US" sz="2000" dirty="0"/>
              <a:t>How to </a:t>
            </a:r>
            <a:r>
              <a:rPr lang="pl-PL" altLang="en-US" sz="2000" dirty="0" err="1"/>
              <a:t>make</a:t>
            </a:r>
            <a:r>
              <a:rPr lang="pl-PL" altLang="en-US" sz="2000" dirty="0"/>
              <a:t> </a:t>
            </a:r>
            <a:r>
              <a:rPr lang="pl-PL" altLang="en-US" sz="2000" dirty="0" err="1"/>
              <a:t>it</a:t>
            </a:r>
            <a:r>
              <a:rPr lang="pl-PL" altLang="en-US" sz="2000" dirty="0"/>
              <a:t> in a transparent &amp; </a:t>
            </a:r>
            <a:r>
              <a:rPr lang="pl-PL" altLang="en-US" sz="2000" dirty="0" err="1"/>
              <a:t>simple</a:t>
            </a:r>
            <a:r>
              <a:rPr lang="pl-PL" altLang="en-US" sz="2000" dirty="0"/>
              <a:t> </a:t>
            </a:r>
            <a:r>
              <a:rPr lang="pl-PL" altLang="en-US" sz="2000" dirty="0" err="1"/>
              <a:t>way</a:t>
            </a:r>
            <a:r>
              <a:rPr lang="pl-PL" altLang="en-US" sz="2000" dirty="0"/>
              <a:t> (KISS) but </a:t>
            </a:r>
            <a:r>
              <a:rPr lang="pl-PL" altLang="en-US" sz="2000" dirty="0" err="1"/>
              <a:t>also</a:t>
            </a:r>
            <a:r>
              <a:rPr lang="pl-PL" altLang="en-US" sz="2000" dirty="0"/>
              <a:t> as a </a:t>
            </a:r>
            <a:r>
              <a:rPr lang="pl-PL" altLang="en-US" sz="2000" dirty="0" err="1"/>
              <a:t>very</a:t>
            </a:r>
            <a:r>
              <a:rPr lang="pl-PL" altLang="en-US" sz="2000" dirty="0"/>
              <a:t> </a:t>
            </a:r>
            <a:r>
              <a:rPr lang="pl-PL" altLang="en-US" sz="2000" dirty="0" err="1"/>
              <a:t>strong</a:t>
            </a:r>
            <a:r>
              <a:rPr lang="pl-PL" altLang="en-US" sz="2000" dirty="0"/>
              <a:t> </a:t>
            </a:r>
            <a:r>
              <a:rPr lang="pl-PL" altLang="en-US" sz="2000" dirty="0" err="1"/>
              <a:t>enhancement</a:t>
            </a:r>
            <a:r>
              <a:rPr lang="pl-PL" altLang="en-US" sz="2000" dirty="0"/>
              <a:t> </a:t>
            </a:r>
            <a:r>
              <a:rPr lang="pl-PL" altLang="en-US" sz="2000" dirty="0" err="1"/>
              <a:t>factor</a:t>
            </a:r>
            <a:r>
              <a:rPr lang="pl-PL" altLang="en-US" sz="2000" dirty="0"/>
              <a:t>? </a:t>
            </a:r>
          </a:p>
          <a:p>
            <a:pPr>
              <a:lnSpc>
                <a:spcPct val="150000"/>
              </a:lnSpc>
              <a:buFont typeface="Wingdings" charset="2"/>
              <a:buChar char="Ø"/>
            </a:pPr>
            <a:r>
              <a:rPr lang="pl-PL" altLang="en-US" sz="2000" dirty="0"/>
              <a:t>How to </a:t>
            </a:r>
            <a:r>
              <a:rPr lang="pl-PL" altLang="en-US" sz="2000" dirty="0" err="1"/>
              <a:t>use</a:t>
            </a:r>
            <a:r>
              <a:rPr lang="pl-PL" altLang="en-US" sz="2000" dirty="0"/>
              <a:t> </a:t>
            </a:r>
            <a:r>
              <a:rPr lang="pl-PL" altLang="en-US" sz="2000" u="sng" dirty="0" err="1"/>
              <a:t>resources</a:t>
            </a:r>
            <a:r>
              <a:rPr lang="pl-PL" altLang="en-US" sz="2000" u="sng" dirty="0"/>
              <a:t> on </a:t>
            </a:r>
            <a:r>
              <a:rPr lang="pl-PL" altLang="en-US" sz="2000" u="sng" dirty="0" err="1"/>
              <a:t>drug</a:t>
            </a:r>
            <a:r>
              <a:rPr lang="pl-PL" altLang="en-US" sz="2000" u="sng" dirty="0"/>
              <a:t> </a:t>
            </a:r>
            <a:r>
              <a:rPr lang="pl-PL" altLang="en-US" sz="2000" u="sng" dirty="0" err="1"/>
              <a:t>reimbursement</a:t>
            </a:r>
            <a:r>
              <a:rPr lang="pl-PL" altLang="en-US" sz="2000" u="sng" dirty="0"/>
              <a:t> </a:t>
            </a:r>
            <a:r>
              <a:rPr lang="pl-PL" altLang="en-US" sz="2000" dirty="0"/>
              <a:t>in a </a:t>
            </a:r>
            <a:r>
              <a:rPr lang="pl-PL" altLang="en-US" sz="2000" dirty="0" err="1"/>
              <a:t>way</a:t>
            </a:r>
            <a:r>
              <a:rPr lang="pl-PL" altLang="en-US" sz="2000" dirty="0"/>
              <a:t> to </a:t>
            </a:r>
            <a:r>
              <a:rPr lang="pl-PL" altLang="en-US" sz="2000" dirty="0" err="1"/>
              <a:t>enhance</a:t>
            </a:r>
            <a:r>
              <a:rPr lang="pl-PL" altLang="en-US" sz="2000" dirty="0"/>
              <a:t> </a:t>
            </a:r>
            <a:r>
              <a:rPr lang="pl-PL" altLang="en-US" sz="2000" dirty="0" err="1"/>
              <a:t>investments</a:t>
            </a:r>
            <a:r>
              <a:rPr lang="pl-PL" altLang="en-US" sz="2000" dirty="0"/>
              <a:t> of pharmaceutical </a:t>
            </a:r>
            <a:r>
              <a:rPr lang="pl-PL" altLang="en-US" sz="2000" dirty="0" err="1"/>
              <a:t>industry</a:t>
            </a:r>
            <a:r>
              <a:rPr lang="pl-PL" altLang="en-US" sz="2000" dirty="0"/>
              <a:t> and </a:t>
            </a:r>
            <a:r>
              <a:rPr lang="pl-PL" altLang="en-US" sz="2000" dirty="0" err="1"/>
              <a:t>production</a:t>
            </a:r>
            <a:r>
              <a:rPr lang="pl-PL" altLang="en-US" sz="2000" dirty="0"/>
              <a:t> of </a:t>
            </a:r>
            <a:r>
              <a:rPr lang="pl-PL" altLang="en-US" sz="2000" dirty="0" err="1"/>
              <a:t>drugs</a:t>
            </a:r>
            <a:r>
              <a:rPr lang="pl-PL" altLang="en-US" sz="2000" dirty="0"/>
              <a:t> in a </a:t>
            </a:r>
            <a:r>
              <a:rPr lang="pl-PL" altLang="en-US" sz="2000" dirty="0" err="1"/>
              <a:t>given</a:t>
            </a:r>
            <a:r>
              <a:rPr lang="pl-PL" altLang="en-US" sz="2000" dirty="0"/>
              <a:t> country</a:t>
            </a:r>
            <a:r>
              <a:rPr lang="pl-PL" altLang="en-US" sz="2000" dirty="0" smtClean="0"/>
              <a:t>?</a:t>
            </a:r>
            <a:endParaRPr lang="pl-PL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717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328336" cy="635349"/>
          </a:xfrm>
        </p:spPr>
        <p:txBody>
          <a:bodyPr/>
          <a:lstStyle/>
          <a:p>
            <a:pPr algn="l"/>
            <a:r>
              <a:rPr kumimoji="0" lang="pl-PL" altLang="en-US" sz="2400" b="1" dirty="0" smtClean="0">
                <a:latin typeface="Helvetica Light" charset="0"/>
              </a:rPr>
              <a:t>RTR / RMD – </a:t>
            </a:r>
            <a:r>
              <a:rPr kumimoji="0" lang="pl-PL" altLang="en-US" sz="2400" b="1" dirty="0" err="1" smtClean="0">
                <a:latin typeface="Helvetica Light" charset="0"/>
              </a:rPr>
              <a:t>criteria</a:t>
            </a:r>
            <a:r>
              <a:rPr kumimoji="0" lang="pl-PL" altLang="en-US" sz="2400" b="1" dirty="0" smtClean="0">
                <a:latin typeface="Helvetica Light" charset="0"/>
              </a:rPr>
              <a:t> </a:t>
            </a:r>
            <a:r>
              <a:rPr lang="pl-PL" altLang="en-US" sz="2400" b="1" dirty="0" smtClean="0">
                <a:latin typeface="Helvetica Light" charset="0"/>
              </a:rPr>
              <a:t>of </a:t>
            </a:r>
            <a:r>
              <a:rPr lang="pl-PL" altLang="en-US" sz="2400" b="1" dirty="0" err="1" smtClean="0">
                <a:latin typeface="Helvetica Light" charset="0"/>
              </a:rPr>
              <a:t>p</a:t>
            </a:r>
            <a:r>
              <a:rPr kumimoji="0" lang="pl-PL" altLang="en-US" sz="2400" b="1" dirty="0" err="1" smtClean="0">
                <a:latin typeface="Helvetica Light" charset="0"/>
              </a:rPr>
              <a:t>artnership</a:t>
            </a:r>
            <a:r>
              <a:rPr kumimoji="0" lang="pl-PL" altLang="en-US" sz="2400" b="1" dirty="0" smtClean="0">
                <a:latin typeface="Helvetica Light" charset="0"/>
              </a:rPr>
              <a:t> to </a:t>
            </a:r>
            <a:r>
              <a:rPr kumimoji="0" lang="pl-PL" altLang="en-US" sz="2400" b="1" dirty="0" err="1" smtClean="0">
                <a:latin typeface="Helvetica Light" charset="0"/>
              </a:rPr>
              <a:t>Polish</a:t>
            </a:r>
            <a:r>
              <a:rPr kumimoji="0" lang="pl-PL" altLang="en-US" sz="2400" b="1" dirty="0" smtClean="0">
                <a:latin typeface="Helvetica Light" charset="0"/>
              </a:rPr>
              <a:t> </a:t>
            </a:r>
            <a:r>
              <a:rPr kumimoji="0" lang="pl-PL" altLang="en-US" sz="2400" b="1" dirty="0" err="1" smtClean="0">
                <a:latin typeface="Helvetica Light" charset="0"/>
              </a:rPr>
              <a:t>economy</a:t>
            </a:r>
            <a:endParaRPr kumimoji="0" lang="en-US" altLang="en-US" sz="2400" b="1" dirty="0" smtClean="0">
              <a:latin typeface="Helvetica Light" charset="0"/>
            </a:endParaRPr>
          </a:p>
        </p:txBody>
      </p:sp>
      <p:sp>
        <p:nvSpPr>
          <p:cNvPr id="14339" name="pole tekstowe 3"/>
          <p:cNvSpPr txBox="1">
            <a:spLocks noChangeArrowheads="1"/>
          </p:cNvSpPr>
          <p:nvPr/>
        </p:nvSpPr>
        <p:spPr bwMode="auto">
          <a:xfrm>
            <a:off x="611560" y="1556792"/>
            <a:ext cx="8202919" cy="487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8" tIns="32148" rIns="64298" bIns="32148">
            <a:spAutoFit/>
          </a:bodyPr>
          <a:lstStyle>
            <a:lvl1pPr marL="742950" indent="-742950">
              <a:defRPr sz="3600">
                <a:solidFill>
                  <a:schemeClr val="bg1"/>
                </a:solidFill>
                <a:latin typeface="Helvetica Light" charset="0"/>
                <a:ea typeface="Arial" charset="0"/>
                <a:cs typeface="Arial" charset="0"/>
              </a:defRPr>
            </a:lvl1pPr>
            <a:lvl2pPr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2pPr>
            <a:lvl3pPr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3pPr>
            <a:lvl4pPr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4pPr>
            <a:lvl5pPr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Helvetica Light" charset="0"/>
                <a:ea typeface="Arial" charset="0"/>
              </a:defRPr>
            </a:lvl9pPr>
          </a:lstStyle>
          <a:p>
            <a:pPr defTabSz="315906">
              <a:lnSpc>
                <a:spcPct val="150000"/>
              </a:lnSpc>
              <a:buFontTx/>
              <a:buAutoNum type="arabicPeriod"/>
              <a:defRPr/>
            </a:pPr>
            <a:r>
              <a:rPr lang="pl-PL" sz="2800" dirty="0" err="1" smtClean="0">
                <a:solidFill>
                  <a:schemeClr val="tx1"/>
                </a:solidFill>
              </a:rPr>
              <a:t>Cost</a:t>
            </a:r>
            <a:r>
              <a:rPr lang="pl-PL" sz="2800" dirty="0" smtClean="0">
                <a:solidFill>
                  <a:schemeClr val="tx1"/>
                </a:solidFill>
              </a:rPr>
              <a:t> on R&amp;D (</a:t>
            </a:r>
            <a:r>
              <a:rPr lang="pl-PL" sz="2800" dirty="0" err="1" smtClean="0">
                <a:solidFill>
                  <a:schemeClr val="tx1"/>
                </a:solidFill>
              </a:rPr>
              <a:t>preclinical</a:t>
            </a:r>
            <a:r>
              <a:rPr lang="pl-PL" sz="2800" dirty="0" smtClean="0">
                <a:solidFill>
                  <a:schemeClr val="tx1"/>
                </a:solidFill>
              </a:rPr>
              <a:t> &gt;&gt; </a:t>
            </a:r>
            <a:r>
              <a:rPr lang="pl-PL" sz="2800" dirty="0" err="1" smtClean="0">
                <a:solidFill>
                  <a:schemeClr val="tx1"/>
                </a:solidFill>
              </a:rPr>
              <a:t>clinical</a:t>
            </a:r>
            <a:r>
              <a:rPr lang="pl-PL" sz="2800" dirty="0" smtClean="0">
                <a:solidFill>
                  <a:schemeClr val="tx1"/>
                </a:solidFill>
              </a:rPr>
              <a:t>)</a:t>
            </a:r>
          </a:p>
          <a:p>
            <a:pPr defTabSz="315906">
              <a:lnSpc>
                <a:spcPct val="150000"/>
              </a:lnSpc>
              <a:buFontTx/>
              <a:buAutoNum type="arabicPeriod"/>
              <a:defRPr/>
            </a:pPr>
            <a:r>
              <a:rPr lang="pl-PL" sz="2800" dirty="0">
                <a:solidFill>
                  <a:schemeClr val="tx1"/>
                </a:solidFill>
              </a:rPr>
              <a:t>Export </a:t>
            </a:r>
            <a:endParaRPr lang="pl-PL" sz="2800" dirty="0" smtClean="0">
              <a:solidFill>
                <a:schemeClr val="tx1"/>
              </a:solidFill>
            </a:endParaRPr>
          </a:p>
          <a:p>
            <a:pPr defTabSz="315906">
              <a:lnSpc>
                <a:spcPct val="150000"/>
              </a:lnSpc>
              <a:buFontTx/>
              <a:buAutoNum type="arabicPeriod"/>
              <a:defRPr/>
            </a:pPr>
            <a:r>
              <a:rPr lang="pl-PL" sz="2800" dirty="0" err="1" smtClean="0">
                <a:solidFill>
                  <a:schemeClr val="tx1"/>
                </a:solidFill>
              </a:rPr>
              <a:t>Employment</a:t>
            </a:r>
            <a:r>
              <a:rPr lang="pl-PL" sz="2800" dirty="0" smtClean="0">
                <a:solidFill>
                  <a:schemeClr val="tx1"/>
                </a:solidFill>
              </a:rPr>
              <a:t> (</a:t>
            </a:r>
            <a:r>
              <a:rPr lang="pl-PL" sz="2800" dirty="0" err="1" smtClean="0">
                <a:solidFill>
                  <a:schemeClr val="tx1"/>
                </a:solidFill>
              </a:rPr>
              <a:t>wages</a:t>
            </a:r>
            <a:r>
              <a:rPr lang="pl-PL" sz="2800" dirty="0" smtClean="0">
                <a:solidFill>
                  <a:schemeClr val="tx1"/>
                </a:solidFill>
              </a:rPr>
              <a:t>, </a:t>
            </a:r>
            <a:r>
              <a:rPr lang="pl-PL" sz="2800" dirty="0" err="1" smtClean="0">
                <a:solidFill>
                  <a:schemeClr val="tx1"/>
                </a:solidFill>
              </a:rPr>
              <a:t>numbers</a:t>
            </a:r>
            <a:r>
              <a:rPr lang="pl-PL" sz="2800" dirty="0" smtClean="0">
                <a:solidFill>
                  <a:schemeClr val="tx1"/>
                </a:solidFill>
              </a:rPr>
              <a:t>)</a:t>
            </a:r>
          </a:p>
          <a:p>
            <a:pPr defTabSz="315906">
              <a:lnSpc>
                <a:spcPct val="150000"/>
              </a:lnSpc>
              <a:buFontTx/>
              <a:buAutoNum type="arabicPeriod"/>
              <a:defRPr/>
            </a:pPr>
            <a:r>
              <a:rPr lang="pl-PL" sz="2800" dirty="0" err="1" smtClean="0">
                <a:solidFill>
                  <a:schemeClr val="tx1"/>
                </a:solidFill>
              </a:rPr>
              <a:t>Taxes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</a:p>
          <a:p>
            <a:pPr defTabSz="315906">
              <a:lnSpc>
                <a:spcPct val="150000"/>
              </a:lnSpc>
              <a:buFontTx/>
              <a:buAutoNum type="arabicPeriod"/>
              <a:defRPr/>
            </a:pPr>
            <a:r>
              <a:rPr lang="pl-PL" sz="2800" dirty="0" err="1" smtClean="0">
                <a:solidFill>
                  <a:schemeClr val="tx1"/>
                </a:solidFill>
              </a:rPr>
              <a:t>Any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</a:rPr>
              <a:t>other</a:t>
            </a:r>
            <a:r>
              <a:rPr lang="pl-PL" sz="2800" dirty="0" smtClean="0">
                <a:solidFill>
                  <a:schemeClr val="tx1"/>
                </a:solidFill>
              </a:rPr>
              <a:t>?</a:t>
            </a:r>
          </a:p>
          <a:p>
            <a:pPr marL="0" indent="0" algn="ctr" defTabSz="315906">
              <a:lnSpc>
                <a:spcPct val="150000"/>
              </a:lnSpc>
              <a:defRPr/>
            </a:pPr>
            <a:endParaRPr lang="pl-PL" sz="1400" dirty="0" smtClean="0">
              <a:solidFill>
                <a:schemeClr val="tx1"/>
              </a:solidFill>
            </a:endParaRPr>
          </a:p>
          <a:p>
            <a:pPr marL="0" indent="0" algn="ctr" defTabSz="315906">
              <a:lnSpc>
                <a:spcPct val="150000"/>
              </a:lnSpc>
              <a:defRPr/>
            </a:pPr>
            <a:r>
              <a:rPr lang="pl-PL" sz="2800" dirty="0" smtClean="0">
                <a:solidFill>
                  <a:schemeClr val="tx1"/>
                </a:solidFill>
              </a:rPr>
              <a:t>High </a:t>
            </a:r>
            <a:r>
              <a:rPr lang="pl-PL" sz="2800" dirty="0" err="1" smtClean="0">
                <a:solidFill>
                  <a:schemeClr val="tx1"/>
                </a:solidFill>
              </a:rPr>
              <a:t>certainty</a:t>
            </a:r>
            <a:r>
              <a:rPr lang="pl-PL" sz="2800" dirty="0" smtClean="0">
                <a:solidFill>
                  <a:schemeClr val="tx1"/>
                </a:solidFill>
              </a:rPr>
              <a:t> of data </a:t>
            </a:r>
            <a:r>
              <a:rPr lang="pl-PL" sz="2800" dirty="0" err="1" smtClean="0">
                <a:solidFill>
                  <a:schemeClr val="tx1"/>
                </a:solidFill>
              </a:rPr>
              <a:t>provided</a:t>
            </a:r>
            <a:r>
              <a:rPr lang="pl-PL" sz="2800" dirty="0" smtClean="0">
                <a:solidFill>
                  <a:schemeClr val="tx1"/>
                </a:solidFill>
              </a:rPr>
              <a:t> to the </a:t>
            </a:r>
            <a:r>
              <a:rPr lang="pl-PL" sz="2800" dirty="0" err="1" smtClean="0">
                <a:solidFill>
                  <a:schemeClr val="tx1"/>
                </a:solidFill>
              </a:rPr>
              <a:t>Ministry</a:t>
            </a:r>
            <a:r>
              <a:rPr lang="pl-PL" sz="2800" dirty="0" smtClean="0">
                <a:solidFill>
                  <a:schemeClr val="tx1"/>
                </a:solidFill>
              </a:rPr>
              <a:t> of </a:t>
            </a:r>
            <a:r>
              <a:rPr lang="pl-PL" sz="2800" dirty="0" err="1" smtClean="0">
                <a:solidFill>
                  <a:schemeClr val="tx1"/>
                </a:solidFill>
              </a:rPr>
              <a:t>Economy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</a:rPr>
              <a:t>under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</a:rPr>
              <a:t>criminal</a:t>
            </a:r>
            <a:r>
              <a:rPr lang="pl-PL" sz="2800" dirty="0" smtClean="0">
                <a:solidFill>
                  <a:schemeClr val="tx1"/>
                </a:solidFill>
              </a:rPr>
              <a:t> </a:t>
            </a:r>
            <a:r>
              <a:rPr lang="pl-PL" sz="2800" dirty="0" err="1" smtClean="0">
                <a:solidFill>
                  <a:schemeClr val="tx1"/>
                </a:solidFill>
              </a:rPr>
              <a:t>liability</a:t>
            </a:r>
            <a:endParaRPr lang="en-US" sz="28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7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F5889B7A-4ABD-4F3B-B3FE-57B86E63F65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EA0A052D-9055-4FA1-A61A-ABE8FB66A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351" y="353023"/>
            <a:ext cx="5754809" cy="388535"/>
          </a:xfrm>
        </p:spPr>
        <p:txBody>
          <a:bodyPr>
            <a:noAutofit/>
          </a:bodyPr>
          <a:lstStyle/>
          <a:p>
            <a:r>
              <a:rPr lang="en-US" sz="2400" dirty="0"/>
              <a:t>REIMBURSEMENT MODE FOR DEVELOPMENT (RMED) </a:t>
            </a:r>
            <a:r>
              <a:rPr lang="pl-PL" sz="2400" dirty="0"/>
              <a:t>APPLICATION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3624251D-5A7D-4EB8-AC08-2D74C72503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092435"/>
              </p:ext>
            </p:extLst>
          </p:nvPr>
        </p:nvGraphicFramePr>
        <p:xfrm>
          <a:off x="1880236" y="2072270"/>
          <a:ext cx="4881426" cy="4126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489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Generics</a:t>
            </a:r>
            <a:r>
              <a:rPr lang="pl-PL" dirty="0" smtClean="0"/>
              <a:t> &amp; biosimilars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52669EA3-897F-426F-8B06-55DDFAB4F9AB}" type="slidenum">
              <a:rPr lang="pl-PL" smtClean="0"/>
              <a:pPr>
                <a:defRPr/>
              </a:pPr>
              <a:t>21</a:t>
            </a:fld>
            <a:endParaRPr lang="pl-PL"/>
          </a:p>
        </p:txBody>
      </p:sp>
      <p:sp>
        <p:nvSpPr>
          <p:cNvPr id="4" name="PoleTekstowe 3"/>
          <p:cNvSpPr txBox="1"/>
          <p:nvPr/>
        </p:nvSpPr>
        <p:spPr>
          <a:xfrm>
            <a:off x="1403648" y="2780928"/>
            <a:ext cx="6480720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smtClean="0"/>
              <a:t>Recognition of pharmacological (better compliance) and technological innovations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7682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ytuł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6048672" cy="990600"/>
          </a:xfrm>
        </p:spPr>
        <p:txBody>
          <a:bodyPr/>
          <a:lstStyle/>
          <a:p>
            <a:pPr algn="l"/>
            <a:r>
              <a:rPr kumimoji="0" lang="pl-PL" altLang="en-US" b="1" dirty="0" smtClean="0">
                <a:latin typeface="Helvetica Light" charset="0"/>
              </a:rPr>
              <a:t>RTR / RMD – </a:t>
            </a:r>
            <a:r>
              <a:rPr kumimoji="0" lang="pl-PL" altLang="en-US" b="1" dirty="0" err="1" smtClean="0">
                <a:latin typeface="Helvetica Light" charset="0"/>
              </a:rPr>
              <a:t>categories</a:t>
            </a:r>
            <a:r>
              <a:rPr kumimoji="0" lang="pl-PL" altLang="en-US" b="1" dirty="0" smtClean="0">
                <a:latin typeface="Helvetica Light" charset="0"/>
              </a:rPr>
              <a:t> and </a:t>
            </a:r>
            <a:r>
              <a:rPr kumimoji="0" lang="pl-PL" altLang="en-US" b="1" dirty="0" err="1" smtClean="0">
                <a:latin typeface="Helvetica Light" charset="0"/>
              </a:rPr>
              <a:t>coefficient</a:t>
            </a:r>
            <a:r>
              <a:rPr kumimoji="0" lang="pl-PL" altLang="en-US" b="1" dirty="0" smtClean="0">
                <a:latin typeface="Helvetica Light" charset="0"/>
              </a:rPr>
              <a:t>  </a:t>
            </a:r>
            <a:endParaRPr kumimoji="0" lang="en-US" altLang="en-US" b="1" dirty="0" smtClean="0">
              <a:latin typeface="Helvetica Light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297435"/>
              </p:ext>
            </p:extLst>
          </p:nvPr>
        </p:nvGraphicFramePr>
        <p:xfrm>
          <a:off x="0" y="1484785"/>
          <a:ext cx="9119441" cy="5373216"/>
        </p:xfrm>
        <a:graphic>
          <a:graphicData uri="http://schemas.openxmlformats.org/drawingml/2006/table">
            <a:tbl>
              <a:tblPr/>
              <a:tblGrid>
                <a:gridCol w="3039814"/>
                <a:gridCol w="3039813"/>
                <a:gridCol w="3039814"/>
              </a:tblGrid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RMD </a:t>
                      </a:r>
                      <a:r>
                        <a:rPr kumimoji="0" lang="pl-PL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criteria</a:t>
                      </a: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 / Total </a:t>
                      </a:r>
                      <a:r>
                        <a:rPr kumimoji="0" lang="pl-PL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points</a:t>
                      </a:r>
                      <a:endParaRPr kumimoji="0" lang="pl-PL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(</a:t>
                      </a:r>
                      <a:r>
                        <a:rPr kumimoji="0" lang="pl-PL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example</a:t>
                      </a: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 – not </a:t>
                      </a:r>
                      <a:r>
                        <a:rPr kumimoji="0" lang="pl-PL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decided</a:t>
                      </a: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 </a:t>
                      </a:r>
                      <a:r>
                        <a:rPr kumimoji="0" lang="pl-PL" altLang="en-US" sz="17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yet</a:t>
                      </a: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)</a:t>
                      </a:r>
                      <a:endParaRPr kumimoji="0" lang="en-US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RMD categories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RMD coefficient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(example scale)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0-100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A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1.0</a:t>
                      </a: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100-200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B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0.8</a:t>
                      </a:r>
                      <a:endParaRPr kumimoji="0" lang="en-US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200-300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C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0.5</a:t>
                      </a:r>
                      <a:endParaRPr kumimoji="0" lang="en-US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300-500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D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0.3</a:t>
                      </a:r>
                      <a:endParaRPr kumimoji="0" lang="en-US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  <a:tr h="895536"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&gt;500</a:t>
                      </a:r>
                      <a:endParaRPr kumimoji="0" lang="en-US" altLang="en-US" sz="1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         E</a:t>
                      </a:r>
                      <a:endParaRPr kumimoji="0" lang="en-US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(empty box)</a:t>
                      </a:r>
                      <a:endParaRPr kumimoji="0" lang="pl-PL" altLang="en-US" sz="17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2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30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1pPr>
                      <a:lvl2pPr marL="742950" indent="-28575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7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2pPr>
                      <a:lvl3pPr marL="11430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4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3pPr>
                      <a:lvl4pPr marL="1600200" indent="-228600">
                        <a:spcBef>
                          <a:spcPts val="850"/>
                        </a:spcBef>
                        <a:buClr>
                          <a:srgbClr val="215D7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4pPr>
                      <a:lvl5pPr marL="2057400" indent="-228600">
                        <a:spcBef>
                          <a:spcPts val="850"/>
                        </a:spcBef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5pPr>
                      <a:lvl6pPr marL="25146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6pPr>
                      <a:lvl7pPr marL="29718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7pPr>
                      <a:lvl8pPr marL="34290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8pPr>
                      <a:lvl9pPr marL="3886200" indent="-228600" fontAlgn="base">
                        <a:spcBef>
                          <a:spcPts val="850"/>
                        </a:spcBef>
                        <a:spcAft>
                          <a:spcPct val="0"/>
                        </a:spcAft>
                        <a:buClr>
                          <a:srgbClr val="6FB7D7"/>
                        </a:buClr>
                        <a:buSzPct val="110000"/>
                        <a:buFont typeface="Wingdings 2" pitchFamily="18" charset="2"/>
                        <a:defRPr kumimoji="1" sz="2200">
                          <a:solidFill>
                            <a:srgbClr val="595959"/>
                          </a:solidFill>
                          <a:latin typeface="News Gothic MT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en-US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elvetica Light" charset="0"/>
                          <a:cs typeface="Arial" pitchFamily="34" charset="0"/>
                        </a:rPr>
                        <a:t>0.1</a:t>
                      </a:r>
                      <a:endParaRPr kumimoji="0" lang="en-US" altLang="en-US" sz="1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 Light" charset="0"/>
                        <a:cs typeface="Arial" pitchFamily="34" charset="0"/>
                      </a:endParaRPr>
                    </a:p>
                  </a:txBody>
                  <a:tcPr marL="64299" marR="64299" marT="32156" marB="32156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257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ytuł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5688632" cy="734586"/>
          </a:xfrm>
        </p:spPr>
        <p:txBody>
          <a:bodyPr/>
          <a:lstStyle/>
          <a:p>
            <a:pPr algn="l"/>
            <a:r>
              <a:rPr lang="pl-PL" altLang="en-US" sz="2000" b="1" dirty="0">
                <a:latin typeface="Helvetica Light" charset="0"/>
              </a:rPr>
              <a:t>RTR (refundacyjny tryb rozwojowy) </a:t>
            </a:r>
            <a:r>
              <a:rPr lang="pl-PL" altLang="en-US" sz="2000" b="1" dirty="0" smtClean="0">
                <a:latin typeface="Helvetica Light" charset="0"/>
              </a:rPr>
              <a:t/>
            </a:r>
            <a:br>
              <a:rPr lang="pl-PL" altLang="en-US" sz="2000" b="1" dirty="0" smtClean="0">
                <a:latin typeface="Helvetica Light" charset="0"/>
              </a:rPr>
            </a:br>
            <a:r>
              <a:rPr lang="pl-PL" altLang="en-US" sz="2000" b="1" dirty="0" smtClean="0">
                <a:latin typeface="Helvetica Light" charset="0"/>
              </a:rPr>
              <a:t>RMED </a:t>
            </a:r>
            <a:r>
              <a:rPr lang="pl-PL" altLang="en-US" sz="2000" b="1" dirty="0">
                <a:latin typeface="Helvetica Light" charset="0"/>
              </a:rPr>
              <a:t>(</a:t>
            </a:r>
            <a:r>
              <a:rPr lang="pl-PL" altLang="en-US" sz="2000" b="1" dirty="0" err="1">
                <a:latin typeface="Helvetica Light" charset="0"/>
              </a:rPr>
              <a:t>reimbursement</a:t>
            </a:r>
            <a:r>
              <a:rPr lang="pl-PL" altLang="en-US" sz="2000" b="1" dirty="0">
                <a:latin typeface="Helvetica Light" charset="0"/>
              </a:rPr>
              <a:t> </a:t>
            </a:r>
            <a:r>
              <a:rPr lang="pl-PL" altLang="en-US" sz="2000" b="1" dirty="0" err="1">
                <a:latin typeface="Helvetica Light" charset="0"/>
              </a:rPr>
              <a:t>mode</a:t>
            </a:r>
            <a:r>
              <a:rPr lang="pl-PL" altLang="en-US" sz="2000" b="1" dirty="0">
                <a:latin typeface="Helvetica Light" charset="0"/>
              </a:rPr>
              <a:t> </a:t>
            </a:r>
            <a:r>
              <a:rPr lang="pl-PL" altLang="en-US" sz="2000" b="1" dirty="0" smtClean="0">
                <a:latin typeface="Helvetica Light" charset="0"/>
              </a:rPr>
              <a:t>for </a:t>
            </a:r>
            <a:r>
              <a:rPr lang="pl-PL" altLang="en-US" sz="2000" b="1" dirty="0" err="1" smtClean="0">
                <a:latin typeface="Helvetica Light" charset="0"/>
              </a:rPr>
              <a:t>economic</a:t>
            </a:r>
            <a:r>
              <a:rPr lang="pl-PL" altLang="en-US" sz="2000" b="1" dirty="0" smtClean="0">
                <a:latin typeface="Helvetica Light" charset="0"/>
              </a:rPr>
              <a:t> development</a:t>
            </a:r>
            <a:r>
              <a:rPr lang="pl-PL" altLang="en-US" sz="2000" b="1" dirty="0">
                <a:latin typeface="Helvetica Light" charset="0"/>
              </a:rPr>
              <a:t>)</a:t>
            </a:r>
            <a:endParaRPr lang="en-US" altLang="en-US" sz="2000" b="1" dirty="0">
              <a:latin typeface="Helvetica Light" charset="0"/>
            </a:endParaRPr>
          </a:p>
        </p:txBody>
      </p:sp>
      <p:grpSp>
        <p:nvGrpSpPr>
          <p:cNvPr id="3074" name="Grupa 7"/>
          <p:cNvGrpSpPr>
            <a:grpSpLocks/>
          </p:cNvGrpSpPr>
          <p:nvPr/>
        </p:nvGrpSpPr>
        <p:grpSpPr bwMode="auto">
          <a:xfrm>
            <a:off x="621806" y="2177585"/>
            <a:ext cx="8219664" cy="1871949"/>
            <a:chOff x="1077578" y="4230708"/>
            <a:chExt cx="11688724" cy="2661114"/>
          </a:xfrm>
        </p:grpSpPr>
        <p:sp>
          <p:nvSpPr>
            <p:cNvPr id="3076" name="pole tekstowe 2"/>
            <p:cNvSpPr txBox="1">
              <a:spLocks noChangeArrowheads="1"/>
            </p:cNvSpPr>
            <p:nvPr/>
          </p:nvSpPr>
          <p:spPr bwMode="auto">
            <a:xfrm>
              <a:off x="4144753" y="4230708"/>
              <a:ext cx="7808496" cy="918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1pPr>
              <a:lvl2pPr marL="742950" indent="-28575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2pPr>
              <a:lvl3pPr marL="11430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3pPr>
              <a:lvl4pPr marL="16002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4pPr>
              <a:lvl5pPr marL="20574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5pPr>
              <a:lvl6pPr marL="25146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6pPr>
              <a:lvl7pPr marL="29718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7pPr>
              <a:lvl8pPr marL="34290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8pPr>
              <a:lvl9pPr marL="38862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9pPr>
            </a:lstStyle>
            <a:p>
              <a:pPr algn="ctr"/>
              <a:r>
                <a:rPr kumimoji="0" lang="pl-PL" altLang="en-US" dirty="0" err="1">
                  <a:solidFill>
                    <a:schemeClr val="tx1"/>
                  </a:solidFill>
                </a:rPr>
                <a:t>C</a:t>
              </a:r>
              <a:r>
                <a:rPr kumimoji="0" lang="pl-PL" altLang="en-US" baseline="-25000" dirty="0" err="1">
                  <a:solidFill>
                    <a:schemeClr val="tx1"/>
                  </a:solidFill>
                </a:rPr>
                <a:t>new</a:t>
              </a:r>
              <a:r>
                <a:rPr kumimoji="0" lang="pl-PL" altLang="en-US" dirty="0">
                  <a:solidFill>
                    <a:schemeClr val="tx1"/>
                  </a:solidFill>
                </a:rPr>
                <a:t> </a:t>
              </a:r>
              <a:r>
                <a:rPr kumimoji="0" lang="pl-PL" altLang="en-US" dirty="0">
                  <a:solidFill>
                    <a:srgbClr val="FF0000"/>
                  </a:solidFill>
                </a:rPr>
                <a:t>x RMD </a:t>
              </a:r>
              <a:r>
                <a:rPr kumimoji="0" lang="pl-PL" altLang="en-US" dirty="0">
                  <a:solidFill>
                    <a:schemeClr val="tx1"/>
                  </a:solidFill>
                </a:rPr>
                <a:t>– </a:t>
              </a:r>
              <a:r>
                <a:rPr kumimoji="0" lang="pl-PL" altLang="en-US" dirty="0" err="1">
                  <a:solidFill>
                    <a:schemeClr val="tx1"/>
                  </a:solidFill>
                </a:rPr>
                <a:t>C</a:t>
              </a:r>
              <a:r>
                <a:rPr kumimoji="0" lang="pl-PL" altLang="en-US" baseline="-25000" dirty="0" err="1">
                  <a:solidFill>
                    <a:schemeClr val="tx1"/>
                  </a:solidFill>
                </a:rPr>
                <a:t>comparator</a:t>
              </a:r>
              <a:r>
                <a:rPr kumimoji="0" lang="pl-PL" altLang="en-US" dirty="0">
                  <a:solidFill>
                    <a:schemeClr val="tx1"/>
                  </a:solidFill>
                </a:rPr>
                <a:t> </a:t>
              </a:r>
              <a:endParaRPr kumimoji="0" lang="en-US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77" name="pole tekstowe 3"/>
            <p:cNvSpPr txBox="1">
              <a:spLocks noChangeArrowheads="1"/>
            </p:cNvSpPr>
            <p:nvPr/>
          </p:nvSpPr>
          <p:spPr bwMode="auto">
            <a:xfrm>
              <a:off x="3549278" y="5973014"/>
              <a:ext cx="9217024" cy="918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1pPr>
              <a:lvl2pPr marL="742950" indent="-28575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2pPr>
              <a:lvl3pPr marL="11430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3pPr>
              <a:lvl4pPr marL="16002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4pPr>
              <a:lvl5pPr marL="20574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5pPr>
              <a:lvl6pPr marL="25146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6pPr>
              <a:lvl7pPr marL="29718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7pPr>
              <a:lvl8pPr marL="34290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8pPr>
              <a:lvl9pPr marL="38862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9pPr>
            </a:lstStyle>
            <a:p>
              <a:pPr algn="ctr"/>
              <a:r>
                <a:rPr kumimoji="0" lang="pl-PL" altLang="en-US">
                  <a:solidFill>
                    <a:schemeClr val="tx1"/>
                  </a:solidFill>
                </a:rPr>
                <a:t>U</a:t>
              </a:r>
              <a:r>
                <a:rPr kumimoji="0" lang="pl-PL" altLang="en-US" baseline="-25000">
                  <a:solidFill>
                    <a:schemeClr val="tx1"/>
                  </a:solidFill>
                </a:rPr>
                <a:t>new</a:t>
              </a:r>
              <a:r>
                <a:rPr kumimoji="0" lang="pl-PL" altLang="en-US">
                  <a:solidFill>
                    <a:schemeClr val="tx1"/>
                  </a:solidFill>
                </a:rPr>
                <a:t> – U</a:t>
              </a:r>
              <a:r>
                <a:rPr kumimoji="0" lang="pl-PL" altLang="en-US" baseline="-25000">
                  <a:solidFill>
                    <a:schemeClr val="tx1"/>
                  </a:solidFill>
                </a:rPr>
                <a:t>comparator</a:t>
              </a:r>
              <a:r>
                <a:rPr kumimoji="0" lang="pl-PL" altLang="en-US">
                  <a:solidFill>
                    <a:schemeClr val="tx1"/>
                  </a:solidFill>
                </a:rPr>
                <a:t> </a:t>
              </a:r>
              <a:endParaRPr kumimoji="0"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3078" name="pole tekstowe 4"/>
            <p:cNvSpPr txBox="1">
              <a:spLocks noChangeArrowheads="1"/>
            </p:cNvSpPr>
            <p:nvPr/>
          </p:nvSpPr>
          <p:spPr bwMode="auto">
            <a:xfrm>
              <a:off x="1077578" y="5142017"/>
              <a:ext cx="2687724" cy="875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1pPr>
              <a:lvl2pPr marL="742950" indent="-28575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2pPr>
              <a:lvl3pPr marL="11430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3pPr>
              <a:lvl4pPr marL="16002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4pPr>
              <a:lvl5pPr marL="2057400" indent="-228600"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5pPr>
              <a:lvl6pPr marL="25146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6pPr>
              <a:lvl7pPr marL="29718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7pPr>
              <a:lvl8pPr marL="34290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8pPr>
              <a:lvl9pPr marL="38862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kumimoji="1" sz="3600">
                  <a:solidFill>
                    <a:schemeClr val="bg1"/>
                  </a:solidFill>
                  <a:latin typeface="Helvetica Light" charset="0"/>
                  <a:cs typeface="Arial" pitchFamily="34" charset="0"/>
                </a:defRPr>
              </a:lvl9pPr>
            </a:lstStyle>
            <a:p>
              <a:pPr algn="ctr"/>
              <a:r>
                <a:rPr kumimoji="0" lang="pl-PL" altLang="en-US" sz="3400">
                  <a:solidFill>
                    <a:schemeClr val="tx1"/>
                  </a:solidFill>
                </a:rPr>
                <a:t>ICUR =</a:t>
              </a:r>
              <a:endParaRPr kumimoji="0"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13319" name="Łącznik prostoliniowy 6"/>
            <p:cNvCxnSpPr>
              <a:cxnSpLocks noChangeShapeType="1"/>
            </p:cNvCxnSpPr>
            <p:nvPr/>
          </p:nvCxnSpPr>
          <p:spPr bwMode="auto">
            <a:xfrm>
              <a:off x="4341467" y="5557469"/>
              <a:ext cx="698497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075" name="PoleTekstowe 1"/>
          <p:cNvSpPr txBox="1">
            <a:spLocks noChangeArrowheads="1"/>
          </p:cNvSpPr>
          <p:nvPr/>
        </p:nvSpPr>
        <p:spPr bwMode="auto">
          <a:xfrm>
            <a:off x="400050" y="4909157"/>
            <a:ext cx="8372475" cy="926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4301" tIns="32150" rIns="64301" bIns="32150">
            <a:spAutoFit/>
          </a:bodyPr>
          <a:lstStyle>
            <a:lvl1pPr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1pPr>
            <a:lvl2pPr marL="742950" indent="-285750"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2pPr>
            <a:lvl3pPr marL="1143000" indent="-228600"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3pPr>
            <a:lvl4pPr marL="1600200" indent="-228600"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4pPr>
            <a:lvl5pPr marL="2057400" indent="-228600"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Helvetica Light" charset="0"/>
                <a:cs typeface="Arial" pitchFamily="34" charset="0"/>
              </a:defRPr>
            </a:lvl9pPr>
          </a:lstStyle>
          <a:p>
            <a:pPr algn="ctr"/>
            <a:r>
              <a:rPr kumimoji="0" lang="pl-PL" altLang="en-US" sz="2800" dirty="0" err="1" smtClean="0">
                <a:solidFill>
                  <a:srgbClr val="000000"/>
                </a:solidFill>
              </a:rPr>
              <a:t>Participants</a:t>
            </a:r>
            <a:r>
              <a:rPr kumimoji="0" lang="pl-PL" altLang="en-US" sz="2800" dirty="0" smtClean="0">
                <a:solidFill>
                  <a:srgbClr val="000000"/>
                </a:solidFill>
              </a:rPr>
              <a:t> of the </a:t>
            </a:r>
            <a:r>
              <a:rPr kumimoji="0" lang="pl-PL" altLang="en-US" sz="2800" dirty="0" err="1" smtClean="0">
                <a:solidFill>
                  <a:srgbClr val="000000"/>
                </a:solidFill>
              </a:rPr>
              <a:t>HTAi</a:t>
            </a:r>
            <a:r>
              <a:rPr kumimoji="0" lang="pl-PL" altLang="en-US" sz="2800" dirty="0" smtClean="0">
                <a:solidFill>
                  <a:srgbClr val="000000"/>
                </a:solidFill>
              </a:rPr>
              <a:t> Policy Forum in Barcelona 2017: </a:t>
            </a:r>
            <a:r>
              <a:rPr kumimoji="0" lang="pl-PL" altLang="en-US" sz="2800" dirty="0">
                <a:solidFill>
                  <a:srgbClr val="000000"/>
                </a:solidFill>
              </a:rPr>
              <a:t>„</a:t>
            </a:r>
            <a:r>
              <a:rPr kumimoji="0" lang="pl-PL" altLang="en-US" sz="2800" dirty="0" err="1">
                <a:solidFill>
                  <a:srgbClr val="000000"/>
                </a:solidFill>
              </a:rPr>
              <a:t>simple</a:t>
            </a:r>
            <a:r>
              <a:rPr kumimoji="0" lang="pl-PL" altLang="en-US" sz="2800" dirty="0">
                <a:solidFill>
                  <a:srgbClr val="000000"/>
                </a:solidFill>
              </a:rPr>
              <a:t> &amp; elegant idea</a:t>
            </a:r>
            <a:r>
              <a:rPr kumimoji="0" lang="pl-PL" altLang="pl-PL" sz="2800" dirty="0">
                <a:solidFill>
                  <a:srgbClr val="000000"/>
                </a:solidFill>
              </a:rPr>
              <a:t>”</a:t>
            </a:r>
            <a:endParaRPr kumimoji="0" lang="pl-PL" alt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6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962183" y="1916047"/>
            <a:ext cx="7460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Thank you for your attention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427984" y="4581128"/>
            <a:ext cx="41747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Krzysztof </a:t>
            </a:r>
            <a:r>
              <a:rPr lang="en-US" sz="2000" dirty="0" err="1" smtClean="0"/>
              <a:t>Landa</a:t>
            </a:r>
            <a:r>
              <a:rPr lang="en-US" sz="2000" dirty="0" smtClean="0"/>
              <a:t>, M.D.</a:t>
            </a:r>
            <a:br>
              <a:rPr lang="en-US" sz="2000" dirty="0" smtClean="0"/>
            </a:br>
            <a:r>
              <a:rPr lang="en-US" sz="800" dirty="0" smtClean="0"/>
              <a:t/>
            </a:r>
            <a:br>
              <a:rPr lang="en-US" sz="800" dirty="0" smtClean="0"/>
            </a:br>
            <a:endParaRPr lang="en-US" sz="1400" dirty="0" smtClean="0"/>
          </a:p>
          <a:p>
            <a:r>
              <a:rPr lang="en-US" sz="1400" dirty="0" err="1" smtClean="0"/>
              <a:t>Landa@meritumla.com</a:t>
            </a:r>
            <a:r>
              <a:rPr lang="en-US" sz="1400" dirty="0" smtClean="0"/>
              <a:t> </a:t>
            </a:r>
          </a:p>
          <a:p>
            <a:endParaRPr lang="en-US" sz="1400" dirty="0"/>
          </a:p>
          <a:p>
            <a:r>
              <a:rPr lang="en-US" sz="1400" dirty="0" smtClean="0"/>
              <a:t>+48 501162763</a:t>
            </a:r>
            <a:endParaRPr lang="en-US" sz="1400" dirty="0"/>
          </a:p>
        </p:txBody>
      </p:sp>
      <p:sp>
        <p:nvSpPr>
          <p:cNvPr id="4" name="Tytuł 1"/>
          <p:cNvSpPr txBox="1">
            <a:spLocks/>
          </p:cNvSpPr>
          <p:nvPr/>
        </p:nvSpPr>
        <p:spPr>
          <a:xfrm>
            <a:off x="755576" y="2708920"/>
            <a:ext cx="7772400" cy="936104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Thank you for 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attention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_prezentacja">
  <a:themeElements>
    <a:clrScheme name="Niestandardowy 25">
      <a:dk1>
        <a:sysClr val="windowText" lastClr="000000"/>
      </a:dk1>
      <a:lt1>
        <a:sysClr val="window" lastClr="FFFFFF"/>
      </a:lt1>
      <a:dk2>
        <a:srgbClr val="FFFFFF"/>
      </a:dk2>
      <a:lt2>
        <a:srgbClr val="ECEDD1"/>
      </a:lt2>
      <a:accent1>
        <a:srgbClr val="93A299"/>
      </a:accent1>
      <a:accent2>
        <a:srgbClr val="C00000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Średni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Niestandardowy 25">
    <a:dk1>
      <a:sysClr val="windowText" lastClr="000000"/>
    </a:dk1>
    <a:lt1>
      <a:sysClr val="window" lastClr="FFFFFF"/>
    </a:lt1>
    <a:dk2>
      <a:srgbClr val="FFFFFF"/>
    </a:dk2>
    <a:lt2>
      <a:srgbClr val="ECEDD1"/>
    </a:lt2>
    <a:accent1>
      <a:srgbClr val="93A299"/>
    </a:accent1>
    <a:accent2>
      <a:srgbClr val="C00000"/>
    </a:accent2>
    <a:accent3>
      <a:srgbClr val="B5AE53"/>
    </a:accent3>
    <a:accent4>
      <a:srgbClr val="848058"/>
    </a:accent4>
    <a:accent5>
      <a:srgbClr val="E8B54D"/>
    </a:accent5>
    <a:accent6>
      <a:srgbClr val="786C71"/>
    </a:accent6>
    <a:hlink>
      <a:srgbClr val="CCCC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Motyw_prezentacja</Template>
  <TotalTime>2758</TotalTime>
  <Words>775</Words>
  <Application>Microsoft Office PowerPoint</Application>
  <PresentationFormat>On-screen Show (4:3)</PresentationFormat>
  <Paragraphs>186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Motyw_prezentacja</vt:lpstr>
      <vt:lpstr>Delivering health services benefits under single national health insurance system</vt:lpstr>
      <vt:lpstr>FIELD A</vt:lpstr>
      <vt:lpstr>Pricing – the most important regulatory mechanism of HI</vt:lpstr>
      <vt:lpstr>Basic Benefits Package / BBP</vt:lpstr>
      <vt:lpstr>Benefits Package</vt:lpstr>
      <vt:lpstr>Every country with health insurance has BBP</vt:lpstr>
      <vt:lpstr>PowerPoint Presentation</vt:lpstr>
      <vt:lpstr>Present distribution of the various types of interventions</vt:lpstr>
      <vt:lpstr>What does a decision-maker want to know?</vt:lpstr>
      <vt:lpstr>Evidence based coverage decision-making  – general proces  with examples</vt:lpstr>
      <vt:lpstr>The need for HTA</vt:lpstr>
      <vt:lpstr>BMJ publication on cost-effectiveness thresholds by Prof. Sir Michael Rawlins</vt:lpstr>
      <vt:lpstr>PowerPoint Presentation</vt:lpstr>
      <vt:lpstr>Decision Options of the ELK (source: the Swiss Federal Office for Social Security SFOSS):</vt:lpstr>
      <vt:lpstr>Types of co-payment</vt:lpstr>
      <vt:lpstr>The inclusions to BPs based on – TRANSPARENT CRITERIA!</vt:lpstr>
      <vt:lpstr>RMED  Reimbuserment Mode for Economic Development</vt:lpstr>
      <vt:lpstr>Defining problems - main concerns</vt:lpstr>
      <vt:lpstr>RTR / RMD – criteria of partnership to Polish economy</vt:lpstr>
      <vt:lpstr>REIMBURSEMENT MODE FOR DEVELOPMENT (RMED) APPLICATION</vt:lpstr>
      <vt:lpstr>Generics &amp; biosimilars</vt:lpstr>
      <vt:lpstr>RTR / RMD – categories and coefficient  </vt:lpstr>
      <vt:lpstr>RTR (refundacyjny tryb rozwojowy)  RMED (reimbursement mode for economic development)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Humira w leczeniu łuszczycowego zapalenia stawów</dc:title>
  <dc:creator>Marta Fedyna</dc:creator>
  <cp:lastModifiedBy>ALLIOD, Marie-pierre</cp:lastModifiedBy>
  <cp:revision>197</cp:revision>
  <dcterms:created xsi:type="dcterms:W3CDTF">2011-06-15T11:15:55Z</dcterms:created>
  <dcterms:modified xsi:type="dcterms:W3CDTF">2018-08-02T12:07:38Z</dcterms:modified>
</cp:coreProperties>
</file>