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12"/>
  </p:notesMasterIdLst>
  <p:sldIdLst>
    <p:sldId id="354" r:id="rId2"/>
    <p:sldId id="391" r:id="rId3"/>
    <p:sldId id="310" r:id="rId4"/>
    <p:sldId id="392" r:id="rId5"/>
    <p:sldId id="314" r:id="rId6"/>
    <p:sldId id="316" r:id="rId7"/>
    <p:sldId id="317" r:id="rId8"/>
    <p:sldId id="393" r:id="rId9"/>
    <p:sldId id="395" r:id="rId10"/>
    <p:sldId id="397" r:id="rId11"/>
  </p:sldIdLst>
  <p:sldSz cx="12192000" cy="6858000"/>
  <p:notesSz cx="680085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CD5B5"/>
    <a:srgbClr val="4F81BD"/>
    <a:srgbClr val="FF5050"/>
    <a:srgbClr val="F68E8E"/>
    <a:srgbClr val="E2EFDA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D29CC7-3F1C-C14C-A465-4B7C5D8D13F6}" v="5138" dt="2018-06-19T06:54:56.129"/>
    <p1510:client id="{47D6942E-5431-493D-ADB1-A9BCA452B1CB}" v="5282" vWet="5284" dt="2018-06-18T12:08:26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6" autoAdjust="0"/>
    <p:restoredTop sz="85648" autoAdjust="0"/>
  </p:normalViewPr>
  <p:slideViewPr>
    <p:cSldViewPr snapToGrid="0">
      <p:cViewPr>
        <p:scale>
          <a:sx n="105" d="100"/>
          <a:sy n="105" d="100"/>
        </p:scale>
        <p:origin x="336" y="5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USER6\Google%20&#1044;&#1080;&#1089;&#1082;\2.%20&#1056;&#1040;&#1041;&#1054;&#1058;&#1040;\2017\1%20&#1060;&#1057;&#1052;&#1057;\1.%20&#1054;&#1087;&#1077;&#1088;&#1072;&#1094;&#1080;&#1086;&#1085;&#1085;&#1099;&#1077;%20&#1087;&#1086;&#1088;&#1091;&#1095;&#1077;&#1085;&#1080;&#1103;\104.%20&#1055;&#1088;&#1077;&#1079;&#1077;&#1085;&#1090;&#1072;&#1094;&#1080;&#1103;.%20&#1040;&#1083;&#1084;&#1072;&#1090;&#1099;%206-8%20&#1076;&#1077;&#1082;&#1072;&#1073;&#1088;&#1103;\&#1050;&#1085;&#1080;&#1075;&#1072;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mertayev-ak\Desktop\&#1054;&#1073;&#1089;&#1091;&#1078;&#1076;&#1077;&#1085;&#1080;&#1077;%20&#1091;%20&#1044;&#1086;&#1089;&#1072;&#1077;&#1074;&#1072;%20(&#1084;&#1072;&#1081;%202018)\&#1088;&#1086;&#1089;&#1090;%20&#1087;&#1083;&#1072;&#1090;&#1077;&#1078;&#1077;&#1081;%20&#1080;&#1079;%20&#1082;&#1072;&#1088;&#1072;&#1084;&#1072;&#1085;&#1072;%20&#1074;%20&#1079;&#1072;&#1074;-&#1090;&#1080;%20&#1086;&#1090;%20&#1088;&#1086;&#1089;&#1090;&#1072;%20&#1085;&#1077;&#1076;&#1086;&#1074;&#1080;&#1085;&#1072;&#1085;&#1089;.&#1075;&#1086;&#1073;&#1084;&#1087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User21\Documents\&#1085;&#1086;&#1074;&#1099;&#1081;%20&#1043;&#1054;&#1041;&#1052;&#1055;_&#1087;&#1088;&#1086;&#1077;&#1082;&#1090;&#1085;&#1072;&#1103;%20&#1075;&#1088;&#1091;&#1087;&#1087;&#1072;\&#1050;&#1057;%20&#1088;&#1077;&#1072;&#1073;&#1080;&#1083;&#1080;&#1090;&#1072;&#1094;&#1080;&#1103;%208%20&#1084;&#1072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77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5.3069073170473478E-4"/>
          <c:w val="1"/>
          <c:h val="0.9994693515547575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Values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C2FE-4872-8123-E877D95003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2FE-4872-8123-E877D95003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2FE-4872-8123-E877D95003AC}"/>
              </c:ext>
            </c:extLst>
          </c:dPt>
          <c:dPt>
            <c:idx val="3"/>
            <c:bubble3D val="0"/>
            <c:spPr>
              <a:solidFill>
                <a:srgbClr val="0088B8"/>
              </a:solidFill>
              <a:ln>
                <a:noFill/>
              </a:ln>
              <a:effectLst>
                <a:outerShdw blurRad="88900" sx="102000" sy="102000" algn="ctr" rotWithShape="0">
                  <a:srgbClr val="33CCFF">
                    <a:alpha val="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F8B-4E63-918D-825C46878381}"/>
              </c:ext>
            </c:extLst>
          </c:dPt>
          <c:dPt>
            <c:idx val="4"/>
            <c:bubble3D val="0"/>
            <c:spPr>
              <a:solidFill>
                <a:srgbClr val="009999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F8B-4E63-918D-825C4687838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F8B-4E63-918D-825C46878381}"/>
              </c:ext>
            </c:extLst>
          </c:dPt>
          <c:dLbls>
            <c:dLbl>
              <c:idx val="0"/>
              <c:layout>
                <c:manualLayout>
                  <c:x val="-9.4468148032992111E-2"/>
                  <c:y val="1.521048747230195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2FE-4872-8123-E877D95003AC}"/>
                </c:ext>
              </c:extLst>
            </c:dLbl>
            <c:dLbl>
              <c:idx val="3"/>
              <c:layout>
                <c:manualLayout>
                  <c:x val="0.15073649645899675"/>
                  <c:y val="-0.2747169318576338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8B-4E63-918D-825C46878381}"/>
                </c:ext>
              </c:extLst>
            </c:dLbl>
            <c:dLbl>
              <c:idx val="4"/>
              <c:layout>
                <c:manualLayout>
                  <c:x val="-0.10856699089131287"/>
                  <c:y val="6.933829526961780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8B-4E63-918D-825C46878381}"/>
                </c:ext>
              </c:extLst>
            </c:dLbl>
            <c:dLbl>
              <c:idx val="5"/>
              <c:layout>
                <c:manualLayout>
                  <c:x val="-0.1126407963217763"/>
                  <c:y val="3.1475173271994304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8B-4E63-918D-825C468783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Травмы</c:v>
                </c:pt>
                <c:pt idx="1">
                  <c:v>Инфекционные, расстройства питания</c:v>
                </c:pt>
                <c:pt idx="2">
                  <c:v>Материнство и детство</c:v>
                </c:pt>
                <c:pt idx="3">
                  <c:v>Неинфекционные</c:v>
                </c:pt>
                <c:pt idx="4">
                  <c:v>Сердечно-сосудистые заболева</c:v>
                </c:pt>
                <c:pt idx="5">
                  <c:v>Диабет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14</c:v>
                </c:pt>
                <c:pt idx="2">
                  <c:v>10</c:v>
                </c:pt>
                <c:pt idx="3">
                  <c:v>48</c:v>
                </c:pt>
                <c:pt idx="4">
                  <c:v>19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2FE-4872-8123-E877D95003AC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5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A6-4923-80D8-FA3400DF8AA5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3A6-4923-80D8-FA3400DF8A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3A6-4923-80D8-FA3400DF8A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3A6-4923-80D8-FA3400DF8AA5}"/>
              </c:ext>
            </c:extLst>
          </c:dPt>
          <c:dLbls>
            <c:dLbl>
              <c:idx val="0"/>
              <c:layout>
                <c:manualLayout>
                  <c:x val="5.9709353130420152E-3"/>
                  <c:y val="-6.0270859552023937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DISEASES OF CARDIOVASCULAR SYSTEM, </a:t>
                    </a:r>
                    <a:fld id="{F109E7CA-BCCB-6944-B5EB-B8AFB69A4776}" type="VALUE">
                      <a:rPr lang="en-US" baseline="0"/>
                      <a:pPr/>
                      <a:t>[VALUE]</a:t>
                    </a:fld>
                    <a:r>
                      <a:rPr lang="en-US" baseline="0" dirty="0"/>
                      <a:t>, </a:t>
                    </a:r>
                    <a:fld id="{01117F85-D0C4-224D-BA16-0138F0FD8288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1293012745907111"/>
                      <c:h val="0.173472989858306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3A6-4923-80D8-FA3400DF8AA5}"/>
                </c:ext>
              </c:extLst>
            </c:dLbl>
            <c:dLbl>
              <c:idx val="1"/>
              <c:layout>
                <c:manualLayout>
                  <c:x val="-1.4100489031845097E-2"/>
                  <c:y val="-3.234098295197287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50" b="1" i="0" u="none" strike="noStrike" kern="1200" baseline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en-US" baseline="0" dirty="0"/>
                      <a:t>RESPIRATORY SYSTEM, </a:t>
                    </a:r>
                    <a:fld id="{C7D3DADB-2896-0142-887C-256BFCFEB4EE}" type="VALUE">
                      <a:rPr lang="en-US" baseline="0"/>
                      <a:pPr>
                        <a:defRPr sz="1050" b="1" i="0" u="none" strike="noStrike" kern="1200" baseline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baseline="0" dirty="0"/>
                      <a:t>, </a:t>
                    </a:r>
                    <a:fld id="{E7AD0937-1156-F949-9F2E-1CF05CF8E1CF}" type="PERCENTAGE">
                      <a:rPr lang="en-US" baseline="0"/>
                      <a:pPr>
                        <a:defRPr sz="1050" b="1" i="0" u="none" strike="noStrike" kern="1200" baseline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685221587753249"/>
                      <c:h val="0.136090856261901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3A6-4923-80D8-FA3400DF8AA5}"/>
                </c:ext>
              </c:extLst>
            </c:dLbl>
            <c:dLbl>
              <c:idx val="2"/>
              <c:layout>
                <c:manualLayout>
                  <c:x val="4.948264098772729E-2"/>
                  <c:y val="-6.30394514154400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1" i="0" u="none" strike="noStrike" kern="1200" baseline="0"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TUMORS</a:t>
                    </a:r>
                    <a:r>
                      <a:rPr lang="en-US" baseline="0" dirty="0"/>
                      <a:t>, </a:t>
                    </a:r>
                    <a:br>
                      <a:rPr lang="en-US" baseline="0" dirty="0"/>
                    </a:br>
                    <a:fld id="{3094FEB8-26B7-934A-A2B4-B2363A26DBB5}" type="VALUE">
                      <a:rPr lang="en-US" baseline="0" smtClean="0"/>
                      <a:pPr>
                        <a:defRPr sz="1100" b="1" i="0" u="none" strike="noStrike" kern="1200" baseline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baseline="0" dirty="0"/>
                      <a:t>, </a:t>
                    </a:r>
                    <a:fld id="{47BF9B6F-8E01-FE4B-9D0C-E4C8C48AC3E0}" type="PERCENTAGE">
                      <a:rPr lang="en-US" baseline="0"/>
                      <a:pPr>
                        <a:defRPr sz="1100" b="1" i="0" u="none" strike="noStrike" kern="1200" baseline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517972631347009"/>
                      <c:h val="9.136327683932338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3A6-4923-80D8-FA3400DF8AA5}"/>
                </c:ext>
              </c:extLst>
            </c:dLbl>
            <c:dLbl>
              <c:idx val="3"/>
              <c:layout>
                <c:manualLayout>
                  <c:x val="-5.7033555515526657E-3"/>
                  <c:y val="8.974622769172473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EXTERNAL</a:t>
                    </a:r>
                    <a:r>
                      <a:rPr lang="en-US" baseline="0" dirty="0"/>
                      <a:t> CAUSES OF MORTALITY AND DISEASE OCCURRENCE, </a:t>
                    </a:r>
                    <a:fld id="{4EE80166-A1BD-A241-9291-75D8AE87F089}" type="VALUE">
                      <a:rPr lang="en-US" baseline="0" dirty="0"/>
                      <a:pPr/>
                      <a:t>[VALUE]</a:t>
                    </a:fld>
                    <a:r>
                      <a:rPr lang="en-US" baseline="0" dirty="0"/>
                      <a:t>, </a:t>
                    </a:r>
                    <a:fld id="{A4C7859A-040E-0444-8D60-92C302E251F7}" type="PERCENTAGE">
                      <a:rPr lang="en-US" baseline="0" dirty="0"/>
                      <a:pPr/>
                      <a:t>[PERCENTAGE]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1554862350890073"/>
                      <c:h val="0.204475992040553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3A6-4923-80D8-FA3400DF8A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'для презента Оба пола (4)'!$A$8:$A$11</c:f>
              <c:strCache>
                <c:ptCount val="4"/>
                <c:pt idx="0">
                  <c:v>БОЛЕЗНИ СИСТЕМЫ КРОВООБРАЩЕНИЯ</c:v>
                </c:pt>
                <c:pt idx="1">
                  <c:v>БОЛЕЗНИ ОРГАНОВ ДЫХАНИЯ</c:v>
                </c:pt>
                <c:pt idx="2">
                  <c:v>НОВООБРАЗОВАНИЯ</c:v>
                </c:pt>
                <c:pt idx="3">
                  <c:v>ВНЕШНИЕ  ПРИЧИНЫ  ЗАБОЛЕВАЕМОСТИ  И СМЕРТНОСТИ</c:v>
                </c:pt>
              </c:strCache>
            </c:strRef>
          </c:cat>
          <c:val>
            <c:numRef>
              <c:f>'для презента Оба пола (4)'!$B$8:$B$11</c:f>
              <c:numCache>
                <c:formatCode>#,##0</c:formatCode>
                <c:ptCount val="4"/>
                <c:pt idx="0">
                  <c:v>33993</c:v>
                </c:pt>
                <c:pt idx="1">
                  <c:v>18428</c:v>
                </c:pt>
                <c:pt idx="2">
                  <c:v>16453</c:v>
                </c:pt>
                <c:pt idx="3">
                  <c:v>14468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3A6-4923-80D8-FA3400DF8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Расчет!$B$5</c:f>
              <c:strCache>
                <c:ptCount val="1"/>
                <c:pt idx="0">
                  <c:v>Дефицит ГОБМП</c:v>
                </c:pt>
              </c:strCache>
            </c:strRef>
          </c:tx>
          <c:spPr>
            <a:solidFill>
              <a:srgbClr val="FF5050"/>
            </a:solidFill>
          </c:spPr>
          <c:invertIfNegative val="0"/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362,5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EB-47A6-AB71-4CBBD5706A68}"/>
                </c:ext>
              </c:extLst>
            </c:dLbl>
            <c:spPr>
              <a:noFill/>
              <a:ln w="25400" cap="flat" cmpd="sng" algn="ctr">
                <a:noFill/>
                <a:prstDash val="solid"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Расчет!$C$3:$G$3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Расчет!$C$5:$G$5</c:f>
              <c:numCache>
                <c:formatCode>General</c:formatCode>
                <c:ptCount val="5"/>
                <c:pt idx="0">
                  <c:v>248.2</c:v>
                </c:pt>
                <c:pt idx="1">
                  <c:v>260.2</c:v>
                </c:pt>
                <c:pt idx="2">
                  <c:v>279.39999999999998</c:v>
                </c:pt>
                <c:pt idx="3">
                  <c:v>317.39999999999998</c:v>
                </c:pt>
                <c:pt idx="4">
                  <c:v>344.4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FD-498C-8B9B-5612E5171500}"/>
            </c:ext>
          </c:extLst>
        </c:ser>
        <c:ser>
          <c:idx val="1"/>
          <c:order val="1"/>
          <c:tx>
            <c:strRef>
              <c:f>Расчет!$B$10</c:f>
              <c:strCache>
                <c:ptCount val="1"/>
                <c:pt idx="0">
                  <c:v>Платежи домохозяйств из "кармана" </c:v>
                </c:pt>
              </c:strCache>
            </c:strRef>
          </c:tx>
          <c:spPr>
            <a:solidFill>
              <a:srgbClr val="FCD5B5"/>
            </a:solidFill>
          </c:spPr>
          <c:invertIfNegative val="0"/>
          <c:dLbls>
            <c:spPr>
              <a:noFill/>
              <a:ln w="25400" cap="flat" cmpd="sng" algn="ctr">
                <a:noFill/>
                <a:prstDash val="solid"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Расчет!$C$3:$G$3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Расчет!$C$10:$G$10</c:f>
              <c:numCache>
                <c:formatCode>0.0</c:formatCode>
                <c:ptCount val="5"/>
                <c:pt idx="0">
                  <c:v>237.6</c:v>
                </c:pt>
                <c:pt idx="1">
                  <c:v>268.3</c:v>
                </c:pt>
                <c:pt idx="2">
                  <c:v>373.9</c:v>
                </c:pt>
                <c:pt idx="3">
                  <c:v>542.19999999999993</c:v>
                </c:pt>
                <c:pt idx="4">
                  <c:v>646.79999999999995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FD-498C-8B9B-5612E5171500}"/>
            </c:ext>
          </c:extLst>
        </c:ser>
        <c:ser>
          <c:idx val="2"/>
          <c:order val="2"/>
          <c:tx>
            <c:strRef>
              <c:f>Расчет!$B$4</c:f>
              <c:strCache>
                <c:ptCount val="1"/>
                <c:pt idx="0">
                  <c:v>Расходы на ГОБМП</c:v>
                </c:pt>
              </c:strCache>
            </c:strRef>
          </c:tx>
          <c:spPr>
            <a:solidFill>
              <a:srgbClr val="4F81BD"/>
            </a:solidFill>
          </c:spPr>
          <c:invertIfNegative val="0"/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/>
                      <a:t>940,1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51B-43C8-A9B8-2BFBB603F36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Расчет!$C$4:$G$4</c:f>
              <c:numCache>
                <c:formatCode>0.0</c:formatCode>
                <c:ptCount val="5"/>
                <c:pt idx="0">
                  <c:v>608.08100000000002</c:v>
                </c:pt>
                <c:pt idx="1">
                  <c:v>679.74099999999999</c:v>
                </c:pt>
                <c:pt idx="2">
                  <c:v>729.29700000000003</c:v>
                </c:pt>
                <c:pt idx="3">
                  <c:v>887.68600000000004</c:v>
                </c:pt>
                <c:pt idx="4">
                  <c:v>939.79100000000005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3FD-498C-8B9B-5612E51715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44972288"/>
        <c:axId val="44994560"/>
      </c:barChart>
      <c:catAx>
        <c:axId val="4497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4994560"/>
        <c:crosses val="autoZero"/>
        <c:auto val="1"/>
        <c:lblAlgn val="ctr"/>
        <c:lblOffset val="100"/>
        <c:noMultiLvlLbl val="0"/>
      </c:catAx>
      <c:valAx>
        <c:axId val="44994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49722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37538252009869"/>
          <c:y val="4.5653878243034844E-2"/>
          <c:w val="0.4762461747990131"/>
          <c:h val="0.90869224351393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'[КС реабилитация 8 мая.xlsx]Лист5'!$C$22:$C$34</c:f>
              <c:strCache>
                <c:ptCount val="13"/>
                <c:pt idx="0">
                  <c:v> Стенокардия </c:v>
                </c:pt>
                <c:pt idx="1">
                  <c:v> После оперативного вмешательства  </c:v>
                </c:pt>
                <c:pt idx="2">
                  <c:v> После переломов костей конечностей </c:v>
                </c:pt>
                <c:pt idx="3">
                  <c:v> Инфаркт миокарда </c:v>
                </c:pt>
                <c:pt idx="4">
                  <c:v> После операций по замене сустава </c:v>
                </c:pt>
                <c:pt idx="5">
                  <c:v> Поражение головного мозга </c:v>
                </c:pt>
                <c:pt idx="6">
                  <c:v> Кардиомиопатия </c:v>
                </c:pt>
                <c:pt idx="7">
                  <c:v> После оперативного лечения деформаций и переломов позвоночника </c:v>
                </c:pt>
                <c:pt idx="8">
                  <c:v> Ревматические пороки клапанов сердца </c:v>
                </c:pt>
                <c:pt idx="9">
                  <c:v> После артроскопических операций  </c:v>
                </c:pt>
                <c:pt idx="10">
                  <c:v> Поражение спинного мозга  </c:v>
                </c:pt>
                <c:pt idx="11">
                  <c:v> Первичная легочная гипертензия </c:v>
                </c:pt>
                <c:pt idx="12">
                  <c:v> После тяжелой травмы нервной системы </c:v>
                </c:pt>
              </c:strCache>
            </c:strRef>
          </c:cat>
          <c:val>
            <c:numRef>
              <c:f>'[КС реабилитация 8 мая.xlsx]Лист5'!$D$22:$D$34</c:f>
              <c:numCache>
                <c:formatCode>_-* #\ ##0_-;\-* #\ ##0_-;_-* "-"??_-;_-@_-</c:formatCode>
                <c:ptCount val="13"/>
                <c:pt idx="0">
                  <c:v>50011</c:v>
                </c:pt>
                <c:pt idx="1">
                  <c:v>44517</c:v>
                </c:pt>
                <c:pt idx="2">
                  <c:v>27552</c:v>
                </c:pt>
                <c:pt idx="3">
                  <c:v>15871</c:v>
                </c:pt>
                <c:pt idx="4">
                  <c:v>15689</c:v>
                </c:pt>
                <c:pt idx="5">
                  <c:v>12522</c:v>
                </c:pt>
                <c:pt idx="6">
                  <c:v>4538</c:v>
                </c:pt>
                <c:pt idx="7">
                  <c:v>4270</c:v>
                </c:pt>
                <c:pt idx="8">
                  <c:v>3394</c:v>
                </c:pt>
                <c:pt idx="9">
                  <c:v>1586</c:v>
                </c:pt>
                <c:pt idx="10">
                  <c:v>348</c:v>
                </c:pt>
                <c:pt idx="11">
                  <c:v>145</c:v>
                </c:pt>
                <c:pt idx="12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7E-4962-9B43-4A450794E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4937216"/>
        <c:axId val="45049728"/>
      </c:barChart>
      <c:catAx>
        <c:axId val="44937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45049728"/>
        <c:crosses val="autoZero"/>
        <c:auto val="1"/>
        <c:lblAlgn val="ctr"/>
        <c:lblOffset val="100"/>
        <c:noMultiLvlLbl val="0"/>
      </c:catAx>
      <c:valAx>
        <c:axId val="45049728"/>
        <c:scaling>
          <c:orientation val="minMax"/>
        </c:scaling>
        <c:delete val="1"/>
        <c:axPos val="b"/>
        <c:numFmt formatCode="_-* #\ ##0_-;\-* #\ ##0_-;_-* &quot;-&quot;??_-;_-@_-" sourceLinked="1"/>
        <c:majorTickMark val="none"/>
        <c:minorTickMark val="none"/>
        <c:tickLblPos val="nextTo"/>
        <c:crossAx val="4493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7035" cy="495348"/>
          </a:xfrm>
          <a:prstGeom prst="rect">
            <a:avLst/>
          </a:prstGeom>
        </p:spPr>
        <p:txBody>
          <a:bodyPr vert="horz" lIns="91417" tIns="45710" rIns="91417" bIns="457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2243" y="2"/>
            <a:ext cx="2947035" cy="495348"/>
          </a:xfrm>
          <a:prstGeom prst="rect">
            <a:avLst/>
          </a:prstGeom>
        </p:spPr>
        <p:txBody>
          <a:bodyPr vert="horz" lIns="91417" tIns="45710" rIns="91417" bIns="45710" rtlCol="0"/>
          <a:lstStyle>
            <a:lvl1pPr algn="r">
              <a:defRPr sz="1200"/>
            </a:lvl1pPr>
          </a:lstStyle>
          <a:p>
            <a:fld id="{88B0F60F-E26B-4F7F-BCC3-A5E5C9C01D04}" type="datetimeFigureOut">
              <a:rPr lang="ru-RU" smtClean="0"/>
              <a:t>02.08.2018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7" tIns="45710" rIns="91417" bIns="4571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085" y="4751221"/>
            <a:ext cx="5440680" cy="3887361"/>
          </a:xfrm>
          <a:prstGeom prst="rect">
            <a:avLst/>
          </a:prstGeom>
        </p:spPr>
        <p:txBody>
          <a:bodyPr vert="horz" lIns="91417" tIns="45710" rIns="91417" bIns="4571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7319"/>
            <a:ext cx="2947035" cy="495347"/>
          </a:xfrm>
          <a:prstGeom prst="rect">
            <a:avLst/>
          </a:prstGeom>
        </p:spPr>
        <p:txBody>
          <a:bodyPr vert="horz" lIns="91417" tIns="45710" rIns="91417" bIns="457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2243" y="9377319"/>
            <a:ext cx="2947035" cy="495347"/>
          </a:xfrm>
          <a:prstGeom prst="rect">
            <a:avLst/>
          </a:prstGeom>
        </p:spPr>
        <p:txBody>
          <a:bodyPr vert="horz" lIns="91417" tIns="45710" rIns="91417" bIns="45710" rtlCol="0" anchor="b"/>
          <a:lstStyle>
            <a:lvl1pPr algn="r">
              <a:defRPr sz="1200"/>
            </a:lvl1pPr>
          </a:lstStyle>
          <a:p>
            <a:fld id="{F1EBE8F3-841F-4207-8EA0-87FF2BA892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874713" y="944563"/>
            <a:ext cx="8397876" cy="4724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0313" indent="-284737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38945" indent="-22778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4522" indent="-22778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0099" indent="-227789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05677" indent="-227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61254" indent="-227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16832" indent="-227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72408" indent="-22778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A3490AF-74E3-41E1-A9A6-1C1ACA04326F}" type="slidenum">
              <a:rPr lang="ru-RU" altLang="ru-RU">
                <a:solidFill>
                  <a:prstClr val="black"/>
                </a:solidFill>
              </a:rPr>
              <a:pPr/>
              <a:t>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431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11BD6-1615-4016-8A08-36081368A24E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32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675F7-C5F3-4B16-A38A-13C8817F22EF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88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A0027-8E56-44F0-B440-CAD3F56A24BE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58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A3509-79E3-4551-8E8E-80A4407513C7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23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121F8-51F4-4F0D-8983-73B5D36A00EC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39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0B36-D2B4-4DCB-ABE1-616DA778165C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05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352B3-4ACA-4DAF-BDF2-8B427C12EEC9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95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CA85-9B49-4FD9-AFBF-21D050BA450E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52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24D7-6C46-4D5C-8183-257B23A9DA94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17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844E-0500-4DB4-A523-BDBE81AAF293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36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79E52-B0ED-4763-AEAC-222C2C9F37FB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715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F1F8A-4225-40FA-836E-C9D013E4B441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A553B8A0-A37A-43EE-B803-407A85D5F4FE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6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983F-A6F1-4B53-B19B-84879355CD70}" type="datetime8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02.08.2018 14:08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02AE-D364-491E-9539-B6AF3CC8394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27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onfinder.com/icons/386509/folder_health_records_medical_files_ico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2.xlsx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2666713" y="116632"/>
            <a:ext cx="139059" cy="3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825" tIns="34413" rIns="68825" bIns="34413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ru-RU" altLang="ru-RU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CFE8A384-A912-4A3C-8BD1-748F83AA1E74}"/>
              </a:ext>
            </a:extLst>
          </p:cNvPr>
          <p:cNvCxnSpPr>
            <a:cxnSpLocks/>
          </p:cNvCxnSpPr>
          <p:nvPr/>
        </p:nvCxnSpPr>
        <p:spPr>
          <a:xfrm>
            <a:off x="3458643" y="3614687"/>
            <a:ext cx="67418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80338F4C-979D-473D-B4B7-FF138E0EDC33}"/>
              </a:ext>
            </a:extLst>
          </p:cNvPr>
          <p:cNvSpPr txBox="1">
            <a:spLocks/>
          </p:cNvSpPr>
          <p:nvPr/>
        </p:nvSpPr>
        <p:spPr>
          <a:xfrm>
            <a:off x="3458642" y="2709955"/>
            <a:ext cx="7818957" cy="7834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>
              <a:spcBef>
                <a:spcPts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C00000"/>
                </a:solidFill>
                <a:ea typeface="Microsoft JhengHei Light" panose="020B0304030504040204" pitchFamily="34" charset="-120"/>
                <a:cs typeface="Arial" charset="0"/>
              </a:rPr>
              <a:t>Concerning measures to improve</a:t>
            </a:r>
            <a:endParaRPr lang="ru-RU" sz="3200" b="1" dirty="0">
              <a:solidFill>
                <a:srgbClr val="C00000"/>
              </a:solidFill>
              <a:ea typeface="Microsoft JhengHei Light" panose="020B0304030504040204" pitchFamily="34" charset="-120"/>
              <a:cs typeface="Arial" charset="0"/>
            </a:endParaRPr>
          </a:p>
          <a:p>
            <a:pPr algn="l" fontAlgn="base">
              <a:spcBef>
                <a:spcPts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002060"/>
                </a:solidFill>
                <a:ea typeface="Microsoft JhengHei Light" panose="020B0304030504040204" pitchFamily="34" charset="-120"/>
                <a:cs typeface="Arial" charset="0"/>
              </a:rPr>
              <a:t>the list of the state guaranteed benefit package</a:t>
            </a:r>
            <a:endParaRPr lang="ru-RU" sz="3200" b="1" dirty="0">
              <a:solidFill>
                <a:srgbClr val="002060"/>
              </a:solidFill>
              <a:ea typeface="Microsoft JhengHei Light" panose="020B0304030504040204" pitchFamily="34" charset="-120"/>
              <a:cs typeface="Arial" charset="0"/>
            </a:endParaRPr>
          </a:p>
        </p:txBody>
      </p:sp>
      <p:pic>
        <p:nvPicPr>
          <p:cNvPr id="15" name="Picture 6" descr="Картинки по запросу medical file">
            <a:hlinkClick r:id="rId3"/>
            <a:extLst>
              <a:ext uri="{FF2B5EF4-FFF2-40B4-BE49-F238E27FC236}">
                <a16:creationId xmlns:a16="http://schemas.microsoft.com/office/drawing/2014/main" xmlns="" id="{F4183B3F-99D8-497D-A654-77A2F32B8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2227906"/>
            <a:ext cx="2818015" cy="24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CF1E47F3-FAB1-41B9-9654-70A69087E033}"/>
              </a:ext>
            </a:extLst>
          </p:cNvPr>
          <p:cNvSpPr/>
          <p:nvPr/>
        </p:nvSpPr>
        <p:spPr>
          <a:xfrm>
            <a:off x="492591" y="2988360"/>
            <a:ext cx="2592288" cy="1529409"/>
          </a:xfrm>
          <a:prstGeom prst="roundRect">
            <a:avLst>
              <a:gd name="adj" fmla="val 9446"/>
            </a:avLst>
          </a:prstGeom>
          <a:noFill/>
          <a:ln w="1016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Знак ''плюс'' 10">
            <a:extLst>
              <a:ext uri="{FF2B5EF4-FFF2-40B4-BE49-F238E27FC236}">
                <a16:creationId xmlns:a16="http://schemas.microsoft.com/office/drawing/2014/main" xmlns="" id="{30710942-7E5B-4DC3-8E56-61182A2CDBAB}"/>
              </a:ext>
            </a:extLst>
          </p:cNvPr>
          <p:cNvSpPr/>
          <p:nvPr/>
        </p:nvSpPr>
        <p:spPr>
          <a:xfrm>
            <a:off x="1191043" y="3213003"/>
            <a:ext cx="1251232" cy="108012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xmlns="" id="{D272A931-1724-4AC4-BBCF-09D26BAAB9F7}"/>
              </a:ext>
            </a:extLst>
          </p:cNvPr>
          <p:cNvCxnSpPr>
            <a:cxnSpLocks/>
          </p:cNvCxnSpPr>
          <p:nvPr/>
        </p:nvCxnSpPr>
        <p:spPr>
          <a:xfrm>
            <a:off x="781132" y="2809375"/>
            <a:ext cx="2088000" cy="0"/>
          </a:xfrm>
          <a:prstGeom prst="line">
            <a:avLst/>
          </a:prstGeom>
          <a:ln w="920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906713" y="6417051"/>
            <a:ext cx="17491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Segoe UI Semilight" panose="020B0402040204020203" pitchFamily="34" charset="0"/>
                <a:cs typeface="Segoe UI Semilight" panose="020B0402040204020203" pitchFamily="34" charset="0"/>
                <a:sym typeface="Helvetica Light"/>
              </a:rPr>
              <a:t>Astana, June 2018</a:t>
            </a:r>
            <a:endParaRPr lang="ru-RU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19" name="Прямоугольник 8"/>
          <p:cNvSpPr>
            <a:spLocks noChangeArrowheads="1"/>
          </p:cNvSpPr>
          <p:nvPr/>
        </p:nvSpPr>
        <p:spPr bwMode="auto">
          <a:xfrm>
            <a:off x="2450785" y="288597"/>
            <a:ext cx="69652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ru-RU" sz="1600" b="1" dirty="0">
                <a:latin typeface="Segoe UI Semilight" panose="020B0402040204020203" pitchFamily="34" charset="0"/>
                <a:cs typeface="Segoe UI Semilight" panose="020B0402040204020203" pitchFamily="34" charset="0"/>
              </a:rPr>
              <a:t>Ministry of Healthcare of the Republic of Kazakhstan</a:t>
            </a:r>
            <a:endParaRPr lang="ru-RU" altLang="ru-RU" sz="1600" b="1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2B110D1-2540-444E-A89F-AC4D2A261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62DC7-A6F3-45E3-BA75-A518ACE1E19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32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mertayev-ak\Desktop\a1af21c60e8e9ca83045e7ab5f558762-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01" y="1446963"/>
            <a:ext cx="4406831" cy="279807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310475" y="1289925"/>
            <a:ext cx="6454912" cy="685132"/>
          </a:xfrm>
          <a:prstGeom prst="rect">
            <a:avLst/>
          </a:prstGeom>
        </p:spPr>
        <p:txBody>
          <a:bodyPr vert="horz" lIns="91419" tIns="45709" rIns="91419" bIns="45709" rtlCol="0" anchor="ctr">
            <a:noAutofit/>
          </a:bodyPr>
          <a:lstStyle/>
          <a:p>
            <a:pPr algn="ctr" defTabSz="914217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000" b="1" dirty="0">
                <a:solidFill>
                  <a:schemeClr val="tx2"/>
                </a:solidFill>
              </a:rPr>
              <a:t>State of the Nation Address by the President of the Republic of Kazakhstan Nursultan Nazarbayev, January 10, 2018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7546E16E-5DA0-4FE0-A935-63F65D15E62D}"/>
              </a:ext>
            </a:extLst>
          </p:cNvPr>
          <p:cNvSpPr txBox="1">
            <a:spLocks/>
          </p:cNvSpPr>
          <p:nvPr/>
        </p:nvSpPr>
        <p:spPr>
          <a:xfrm>
            <a:off x="5160400" y="2119918"/>
            <a:ext cx="6604987" cy="1960441"/>
          </a:xfrm>
          <a:prstGeom prst="rect">
            <a:avLst/>
          </a:prstGeom>
        </p:spPr>
        <p:txBody>
          <a:bodyPr vert="horz" lIns="91419" tIns="45709" rIns="91419" bIns="45709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350838" algn="just"/>
            <a:r>
              <a:rPr lang="en-US" sz="1800" dirty="0"/>
              <a:t>Modern health care should </a:t>
            </a:r>
            <a:r>
              <a:rPr lang="en-US" sz="1800" b="1" dirty="0">
                <a:solidFill>
                  <a:srgbClr val="002060"/>
                </a:solidFill>
              </a:rPr>
              <a:t>focus more on disease prevention </a:t>
            </a:r>
            <a:r>
              <a:rPr lang="en-US" sz="1800" dirty="0"/>
              <a:t>rather than on expensive hospital treatment. </a:t>
            </a:r>
            <a:r>
              <a:rPr lang="ru-RU" sz="1800" dirty="0"/>
              <a:t> </a:t>
            </a:r>
            <a:endParaRPr lang="en-US" sz="1800" dirty="0"/>
          </a:p>
          <a:p>
            <a:pPr indent="350838" algn="just"/>
            <a:r>
              <a:rPr lang="en-US" sz="1800" dirty="0">
                <a:latin typeface="+mn-lt"/>
              </a:rPr>
              <a:t>It is necessary to develop </a:t>
            </a:r>
            <a:r>
              <a:rPr lang="en-US" sz="1800" b="1" dirty="0">
                <a:solidFill>
                  <a:srgbClr val="002060"/>
                </a:solidFill>
                <a:latin typeface="+mn-lt"/>
              </a:rPr>
              <a:t>a new model of the guaranteed scope of free medical care</a:t>
            </a:r>
            <a:r>
              <a:rPr lang="en-US" sz="1800" dirty="0">
                <a:latin typeface="+mn-lt"/>
              </a:rPr>
              <a:t> by defining clear boundaries of state obligations.</a:t>
            </a:r>
          </a:p>
          <a:p>
            <a:pPr indent="350838" algn="just" fontAlgn="base"/>
            <a:r>
              <a:rPr lang="en-US" sz="1800" dirty="0">
                <a:latin typeface="+mn-lt"/>
              </a:rPr>
              <a:t>People will be able to receive services </a:t>
            </a:r>
            <a:r>
              <a:rPr lang="en-US" sz="1800" b="1" dirty="0">
                <a:solidFill>
                  <a:srgbClr val="002060"/>
                </a:solidFill>
                <a:latin typeface="+mn-lt"/>
              </a:rPr>
              <a:t>not guaranteed by the state by becoming a member of the system of compulsory social health insurance </a:t>
            </a:r>
            <a:r>
              <a:rPr lang="en-US" sz="1800" dirty="0">
                <a:latin typeface="+mn-lt"/>
              </a:rPr>
              <a:t>or through voluntary medical insurance as well as co-payment.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11657" y="6431093"/>
            <a:ext cx="2843772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6DBC9117-BCB1-4913-98EB-0E6A27EFD1B4}"/>
              </a:ext>
            </a:extLst>
          </p:cNvPr>
          <p:cNvSpPr txBox="1">
            <a:spLocks/>
          </p:cNvSpPr>
          <p:nvPr/>
        </p:nvSpPr>
        <p:spPr>
          <a:xfrm>
            <a:off x="579501" y="415156"/>
            <a:ext cx="11344381" cy="3523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chemeClr val="tx2"/>
                </a:solidFill>
                <a:latin typeface="Arial Narrow" panose="020B0606020202030204" pitchFamily="34" charset="0"/>
                <a:cs typeface="Arial" charset="0"/>
              </a:rPr>
              <a:t>Global trend: to provide universal health coverage and manage chronical non-infectious diseases</a:t>
            </a:r>
            <a:endParaRPr lang="ru-RU" sz="2800" b="1" dirty="0">
              <a:solidFill>
                <a:schemeClr val="tx2"/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27D7317-ADAD-4B7C-89B8-5D46EDF9B19F}"/>
              </a:ext>
            </a:extLst>
          </p:cNvPr>
          <p:cNvSpPr/>
          <p:nvPr/>
        </p:nvSpPr>
        <p:spPr>
          <a:xfrm>
            <a:off x="2132736" y="5155027"/>
            <a:ext cx="9705803" cy="1015663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fontAlgn="base"/>
            <a:r>
              <a:rPr lang="en-US" sz="2000" b="1" dirty="0">
                <a:solidFill>
                  <a:schemeClr val="tx2"/>
                </a:solidFill>
              </a:rPr>
              <a:t>Generally accepted international standard: universal heath coverage</a:t>
            </a:r>
            <a:endParaRPr lang="ru-RU" sz="200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Access to quality health services;</a:t>
            </a:r>
            <a:endParaRPr lang="ru-RU" sz="20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Access to safe, efficient and financially affordable drugs and vaccines, and financial risk protection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5122" name="Picture 2" descr="Image result for Ð»Ð¾Ð³Ð¾ ÐÐÐ, png">
            <a:extLst>
              <a:ext uri="{FF2B5EF4-FFF2-40B4-BE49-F238E27FC236}">
                <a16:creationId xmlns:a16="http://schemas.microsoft.com/office/drawing/2014/main" xmlns="" id="{122C788B-120C-43DA-B5EB-0918A48F5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21" y="5027005"/>
            <a:ext cx="1258275" cy="127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91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DCA5238D-E664-4809-BB7B-C2E35987B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46" y="280333"/>
            <a:ext cx="11552825" cy="387803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rgbClr val="002673"/>
                </a:solidFill>
                <a:latin typeface="Arial Narrow" panose="020B0606020202030204" pitchFamily="34" charset="0"/>
                <a:ea typeface="+mn-ea"/>
                <a:cs typeface="Arial" charset="0"/>
              </a:rPr>
              <a:t>Demographic trends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charset="0"/>
              </a:rPr>
              <a:t>: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charset="0"/>
              </a:rPr>
              <a:t>increased live expectancy, changing age-sex composition, high impact of chronic non-infectious diseases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5E1A42A-442A-41EA-9342-974A3864D159}"/>
              </a:ext>
            </a:extLst>
          </p:cNvPr>
          <p:cNvSpPr txBox="1"/>
          <p:nvPr/>
        </p:nvSpPr>
        <p:spPr>
          <a:xfrm>
            <a:off x="471839" y="2400791"/>
            <a:ext cx="526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Major causes of life-years loss due to diseases and disabilities in Kazakhstan between 1990-2010</a:t>
            </a:r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(</a:t>
            </a:r>
            <a: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Lancet, World Bank</a:t>
            </a:r>
            <a:r>
              <a:rPr lang="ru-RU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2011</a:t>
            </a:r>
            <a: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71C505F7-31F1-45D6-8C7C-E80DC8E30E4A}"/>
              </a:ext>
            </a:extLst>
          </p:cNvPr>
          <p:cNvGrpSpPr/>
          <p:nvPr/>
        </p:nvGrpSpPr>
        <p:grpSpPr>
          <a:xfrm>
            <a:off x="191344" y="2961921"/>
            <a:ext cx="5686931" cy="3335446"/>
            <a:chOff x="3863752" y="2621866"/>
            <a:chExt cx="6954024" cy="3503518"/>
          </a:xfrm>
        </p:grpSpPr>
        <p:graphicFrame>
          <p:nvGraphicFramePr>
            <p:cNvPr id="3" name="Chart 2"/>
            <p:cNvGraphicFramePr/>
            <p:nvPr>
              <p:extLst/>
            </p:nvPr>
          </p:nvGraphicFramePr>
          <p:xfrm>
            <a:off x="3863752" y="3719571"/>
            <a:ext cx="5616624" cy="23810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20" name="Прямая со стрелкой 19">
              <a:extLst>
                <a:ext uri="{FF2B5EF4-FFF2-40B4-BE49-F238E27FC236}">
                  <a16:creationId xmlns:a16="http://schemas.microsoft.com/office/drawing/2014/main" xmlns="" id="{F9D02E93-B916-4DA4-8E18-CB1B27969A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36117" y="3462796"/>
              <a:ext cx="299517" cy="47333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>
              <a:extLst>
                <a:ext uri="{FF2B5EF4-FFF2-40B4-BE49-F238E27FC236}">
                  <a16:creationId xmlns:a16="http://schemas.microsoft.com/office/drawing/2014/main" xmlns="" id="{A7107F9F-B0F8-41FF-B1C7-A59C770BA4DB}"/>
                </a:ext>
              </a:extLst>
            </p:cNvPr>
            <p:cNvCxnSpPr>
              <a:cxnSpLocks/>
            </p:cNvCxnSpPr>
            <p:nvPr/>
          </p:nvCxnSpPr>
          <p:spPr>
            <a:xfrm>
              <a:off x="7935634" y="3462796"/>
              <a:ext cx="1872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Скругленный прямоугольник 16">
              <a:extLst>
                <a:ext uri="{FF2B5EF4-FFF2-40B4-BE49-F238E27FC236}">
                  <a16:creationId xmlns:a16="http://schemas.microsoft.com/office/drawing/2014/main" xmlns="" id="{53EF08A2-1FCB-403A-8804-F1D92F3EE9DA}"/>
                </a:ext>
              </a:extLst>
            </p:cNvPr>
            <p:cNvSpPr/>
            <p:nvPr/>
          </p:nvSpPr>
          <p:spPr>
            <a:xfrm>
              <a:off x="5346806" y="2621866"/>
              <a:ext cx="2081036" cy="71023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ln w="0"/>
                  <a:solidFill>
                    <a:schemeClr val="tx1"/>
                  </a:solidFill>
                  <a:latin typeface="Arial Narrow" panose="020B0606020202030204" pitchFamily="34" charset="0"/>
                  <a:ea typeface="Arial" charset="0"/>
                </a:rPr>
                <a:t>Other chronic noninfectious diseases</a:t>
              </a:r>
              <a:endParaRPr lang="ru-RU" sz="1200" dirty="0">
                <a:ln w="0"/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</a:endParaRPr>
            </a:p>
          </p:txBody>
        </p:sp>
        <p:cxnSp>
          <p:nvCxnSpPr>
            <p:cNvPr id="25" name="Прямая со стрелкой 24">
              <a:extLst>
                <a:ext uri="{FF2B5EF4-FFF2-40B4-BE49-F238E27FC236}">
                  <a16:creationId xmlns:a16="http://schemas.microsoft.com/office/drawing/2014/main" xmlns="" id="{3F8CE766-5C51-4C39-83EA-B637960858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61628" y="3332104"/>
              <a:ext cx="402324" cy="816976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xmlns="" id="{81CFD372-2D69-4BA2-8874-C5121428D9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63952" y="3332105"/>
              <a:ext cx="1512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>
              <a:extLst>
                <a:ext uri="{FF2B5EF4-FFF2-40B4-BE49-F238E27FC236}">
                  <a16:creationId xmlns:a16="http://schemas.microsoft.com/office/drawing/2014/main" xmlns="" id="{48F5A0A9-57FF-4471-B2FD-66040FD67A8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67794" y="5360570"/>
              <a:ext cx="407610" cy="74008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xmlns="" id="{E3DA3129-112E-428A-B97F-FF6F4A4DB8F6}"/>
                </a:ext>
              </a:extLst>
            </p:cNvPr>
            <p:cNvCxnSpPr/>
            <p:nvPr/>
          </p:nvCxnSpPr>
          <p:spPr>
            <a:xfrm>
              <a:off x="7975404" y="6100654"/>
              <a:ext cx="2124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>
              <a:extLst>
                <a:ext uri="{FF2B5EF4-FFF2-40B4-BE49-F238E27FC236}">
                  <a16:creationId xmlns:a16="http://schemas.microsoft.com/office/drawing/2014/main" xmlns="" id="{692689A7-3B5E-4035-A3CD-09971035673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99182" y="5134317"/>
              <a:ext cx="696018" cy="294182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xmlns="" id="{2CB8AA78-4857-4EA9-BE68-66D559F85A52}"/>
                </a:ext>
              </a:extLst>
            </p:cNvPr>
            <p:cNvCxnSpPr>
              <a:cxnSpLocks/>
            </p:cNvCxnSpPr>
            <p:nvPr/>
          </p:nvCxnSpPr>
          <p:spPr>
            <a:xfrm>
              <a:off x="8795200" y="5428499"/>
              <a:ext cx="20160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>
              <a:extLst>
                <a:ext uri="{FF2B5EF4-FFF2-40B4-BE49-F238E27FC236}">
                  <a16:creationId xmlns:a16="http://schemas.microsoft.com/office/drawing/2014/main" xmlns="" id="{15E65287-77C5-49B7-A004-0163102CED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9164" y="3919243"/>
              <a:ext cx="238167" cy="297147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>
              <a:extLst>
                <a:ext uri="{FF2B5EF4-FFF2-40B4-BE49-F238E27FC236}">
                  <a16:creationId xmlns:a16="http://schemas.microsoft.com/office/drawing/2014/main" xmlns="" id="{C9524387-6CE6-41B2-8AB4-28AEF3B511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9751" y="4412439"/>
              <a:ext cx="1800000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xmlns="" id="{7E5FEE90-F53F-4A5E-A8B5-B2700E2B427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84970" y="3905028"/>
              <a:ext cx="900000" cy="105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Скругленный прямоугольник 16">
              <a:extLst>
                <a:ext uri="{FF2B5EF4-FFF2-40B4-BE49-F238E27FC236}">
                  <a16:creationId xmlns:a16="http://schemas.microsoft.com/office/drawing/2014/main" xmlns="" id="{91ACF18D-DB53-4D0E-BA51-6B435142B518}"/>
                </a:ext>
              </a:extLst>
            </p:cNvPr>
            <p:cNvSpPr/>
            <p:nvPr/>
          </p:nvSpPr>
          <p:spPr>
            <a:xfrm>
              <a:off x="8323068" y="3567907"/>
              <a:ext cx="1097131" cy="337121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 err="1">
                  <a:ln w="0"/>
                  <a:solidFill>
                    <a:schemeClr val="tx1"/>
                  </a:solidFill>
                  <a:latin typeface="Arial Narrow" panose="020B0606020202030204" pitchFamily="34" charset="0"/>
                  <a:ea typeface="Arial" charset="0"/>
                </a:rPr>
                <a:t>DIabetes</a:t>
              </a:r>
              <a:endParaRPr lang="ru-RU" sz="1200" dirty="0">
                <a:ln w="0"/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</a:endParaRPr>
            </a:p>
          </p:txBody>
        </p:sp>
        <p:sp>
          <p:nvSpPr>
            <p:cNvPr id="45" name="Скругленный прямоугольник 16">
              <a:extLst>
                <a:ext uri="{FF2B5EF4-FFF2-40B4-BE49-F238E27FC236}">
                  <a16:creationId xmlns:a16="http://schemas.microsoft.com/office/drawing/2014/main" xmlns="" id="{D6994010-F650-4EE9-98E4-21C9A3709D5D}"/>
                </a:ext>
              </a:extLst>
            </p:cNvPr>
            <p:cNvSpPr/>
            <p:nvPr/>
          </p:nvSpPr>
          <p:spPr>
            <a:xfrm>
              <a:off x="7692270" y="2997694"/>
              <a:ext cx="2325180" cy="46574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ln w="0"/>
                  <a:solidFill>
                    <a:schemeClr val="tx1"/>
                  </a:solidFill>
                  <a:latin typeface="Arial Narrow" panose="020B0606020202030204" pitchFamily="34" charset="0"/>
                  <a:ea typeface="Arial" charset="0"/>
                </a:rPr>
                <a:t>Cardiovascular diseases</a:t>
              </a:r>
              <a:endParaRPr lang="ru-RU" sz="1200" dirty="0">
                <a:ln w="0"/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</a:endParaRPr>
            </a:p>
          </p:txBody>
        </p:sp>
        <p:sp>
          <p:nvSpPr>
            <p:cNvPr id="46" name="Скругленный прямоугольник 16">
              <a:extLst>
                <a:ext uri="{FF2B5EF4-FFF2-40B4-BE49-F238E27FC236}">
                  <a16:creationId xmlns:a16="http://schemas.microsoft.com/office/drawing/2014/main" xmlns="" id="{FE5AC2AF-1A4C-4DCE-A5C2-5F6314E11401}"/>
                </a:ext>
              </a:extLst>
            </p:cNvPr>
            <p:cNvSpPr/>
            <p:nvPr/>
          </p:nvSpPr>
          <p:spPr>
            <a:xfrm>
              <a:off x="8688582" y="4841287"/>
              <a:ext cx="2129194" cy="5850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ln w="0"/>
                  <a:solidFill>
                    <a:schemeClr val="tx1"/>
                  </a:solidFill>
                  <a:latin typeface="Arial Narrow" panose="020B0606020202030204" pitchFamily="34" charset="0"/>
                  <a:ea typeface="Arial" charset="0"/>
                </a:rPr>
                <a:t>Infectious diseases and nutrition malfunctions</a:t>
              </a:r>
              <a:endParaRPr lang="ru-RU" sz="1200" dirty="0">
                <a:ln w="0"/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</a:endParaRPr>
            </a:p>
          </p:txBody>
        </p:sp>
        <p:sp>
          <p:nvSpPr>
            <p:cNvPr id="47" name="Скругленный прямоугольник 16">
              <a:extLst>
                <a:ext uri="{FF2B5EF4-FFF2-40B4-BE49-F238E27FC236}">
                  <a16:creationId xmlns:a16="http://schemas.microsoft.com/office/drawing/2014/main" xmlns="" id="{1940A2D9-9899-4864-92A7-58A3BE8740F2}"/>
                </a:ext>
              </a:extLst>
            </p:cNvPr>
            <p:cNvSpPr/>
            <p:nvPr/>
          </p:nvSpPr>
          <p:spPr>
            <a:xfrm>
              <a:off x="7873266" y="5810265"/>
              <a:ext cx="2469231" cy="31511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ln w="0"/>
                  <a:solidFill>
                    <a:schemeClr val="tx1"/>
                  </a:solidFill>
                  <a:latin typeface="Arial Narrow" panose="020B0606020202030204" pitchFamily="34" charset="0"/>
                  <a:ea typeface="Arial" charset="0"/>
                </a:rPr>
                <a:t>Maternity and child</a:t>
              </a:r>
              <a:endParaRPr lang="ru-RU" sz="1200" dirty="0">
                <a:ln w="0"/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</a:endParaRPr>
            </a:p>
          </p:txBody>
        </p:sp>
        <p:sp>
          <p:nvSpPr>
            <p:cNvPr id="48" name="Скругленный прямоугольник 16">
              <a:extLst>
                <a:ext uri="{FF2B5EF4-FFF2-40B4-BE49-F238E27FC236}">
                  <a16:creationId xmlns:a16="http://schemas.microsoft.com/office/drawing/2014/main" xmlns="" id="{A6E9D312-2AB0-4F61-886A-360AC69D8E24}"/>
                </a:ext>
              </a:extLst>
            </p:cNvPr>
            <p:cNvSpPr/>
            <p:nvPr/>
          </p:nvSpPr>
          <p:spPr>
            <a:xfrm>
              <a:off x="8980216" y="3969152"/>
              <a:ext cx="1152035" cy="585043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ln w="0"/>
                  <a:solidFill>
                    <a:schemeClr val="tx1"/>
                  </a:solidFill>
                  <a:latin typeface="Arial Narrow" panose="020B0606020202030204" pitchFamily="34" charset="0"/>
                  <a:ea typeface="Arial" charset="0"/>
                </a:rPr>
                <a:t>Traumas</a:t>
              </a:r>
              <a:endParaRPr lang="ru-RU" sz="1200" dirty="0">
                <a:ln w="0"/>
                <a:solidFill>
                  <a:schemeClr val="tx1"/>
                </a:solidFill>
                <a:latin typeface="Arial Narrow" panose="020B0606020202030204" pitchFamily="34" charset="0"/>
                <a:ea typeface="Arial" charset="0"/>
              </a:endParaRPr>
            </a:p>
          </p:txBody>
        </p:sp>
        <p:sp>
          <p:nvSpPr>
            <p:cNvPr id="68" name="Oval 37">
              <a:extLst>
                <a:ext uri="{FF2B5EF4-FFF2-40B4-BE49-F238E27FC236}">
                  <a16:creationId xmlns:a16="http://schemas.microsoft.com/office/drawing/2014/main" xmlns="" id="{E3F04EEE-B25F-46F4-B701-6F353D338886}"/>
                </a:ext>
              </a:extLst>
            </p:cNvPr>
            <p:cNvSpPr/>
            <p:nvPr/>
          </p:nvSpPr>
          <p:spPr>
            <a:xfrm flipH="1">
              <a:off x="5231904" y="4113088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Oval 37">
              <a:extLst>
                <a:ext uri="{FF2B5EF4-FFF2-40B4-BE49-F238E27FC236}">
                  <a16:creationId xmlns:a16="http://schemas.microsoft.com/office/drawing/2014/main" xmlns="" id="{8C05D732-CBF9-45D1-BD92-BA5C3D4F56C5}"/>
                </a:ext>
              </a:extLst>
            </p:cNvPr>
            <p:cNvSpPr/>
            <p:nvPr/>
          </p:nvSpPr>
          <p:spPr>
            <a:xfrm flipH="1">
              <a:off x="8286247" y="4354700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37">
              <a:extLst>
                <a:ext uri="{FF2B5EF4-FFF2-40B4-BE49-F238E27FC236}">
                  <a16:creationId xmlns:a16="http://schemas.microsoft.com/office/drawing/2014/main" xmlns="" id="{11AD4EB5-1ECC-4159-B108-9FD7A2B92555}"/>
                </a:ext>
              </a:extLst>
            </p:cNvPr>
            <p:cNvSpPr/>
            <p:nvPr/>
          </p:nvSpPr>
          <p:spPr>
            <a:xfrm flipH="1">
              <a:off x="7464586" y="5249466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37">
              <a:extLst>
                <a:ext uri="{FF2B5EF4-FFF2-40B4-BE49-F238E27FC236}">
                  <a16:creationId xmlns:a16="http://schemas.microsoft.com/office/drawing/2014/main" xmlns="" id="{E73D8E9B-3E59-40EE-AE09-BAC617CDA9E6}"/>
                </a:ext>
              </a:extLst>
            </p:cNvPr>
            <p:cNvSpPr/>
            <p:nvPr/>
          </p:nvSpPr>
          <p:spPr>
            <a:xfrm flipH="1">
              <a:off x="8023164" y="5061808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37">
              <a:extLst>
                <a:ext uri="{FF2B5EF4-FFF2-40B4-BE49-F238E27FC236}">
                  <a16:creationId xmlns:a16="http://schemas.microsoft.com/office/drawing/2014/main" xmlns="" id="{20C9F8C1-4806-4E9F-B44A-F908E2A91578}"/>
                </a:ext>
              </a:extLst>
            </p:cNvPr>
            <p:cNvSpPr/>
            <p:nvPr/>
          </p:nvSpPr>
          <p:spPr>
            <a:xfrm flipH="1">
              <a:off x="8167164" y="4098414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xmlns="" id="{480363A1-25E1-469F-B898-5B8FE419E9AF}"/>
                </a:ext>
              </a:extLst>
            </p:cNvPr>
            <p:cNvSpPr/>
            <p:nvPr/>
          </p:nvSpPr>
          <p:spPr>
            <a:xfrm flipH="1">
              <a:off x="7563248" y="3891595"/>
              <a:ext cx="144000" cy="144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9DDA0F3-8193-49D0-AE00-F4F1E081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02AE-D364-491E-9539-B6AF3CC83946}" type="slidenum">
              <a:rPr lang="ru-RU" smtClean="0"/>
              <a:pPr/>
              <a:t>3</a:t>
            </a:fld>
            <a:endParaRPr lang="ru-RU" dirty="0"/>
          </a:p>
        </p:txBody>
      </p:sp>
      <p:graphicFrame>
        <p:nvGraphicFramePr>
          <p:cNvPr id="52" name="Диаграмма 51">
            <a:extLst>
              <a:ext uri="{FF2B5EF4-FFF2-40B4-BE49-F238E27FC236}">
                <a16:creationId xmlns:a16="http://schemas.microsoft.com/office/drawing/2014/main" xmlns="" id="{1837259D-219E-4484-BE5B-1CF3A02138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871387"/>
              </p:ext>
            </p:extLst>
          </p:nvPr>
        </p:nvGraphicFramePr>
        <p:xfrm>
          <a:off x="5713602" y="2886470"/>
          <a:ext cx="6117802" cy="3926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DBDD7E9E-4DA3-412D-B106-77869E886738}"/>
              </a:ext>
            </a:extLst>
          </p:cNvPr>
          <p:cNvSpPr txBox="1"/>
          <p:nvPr/>
        </p:nvSpPr>
        <p:spPr>
          <a:xfrm>
            <a:off x="6368258" y="2438701"/>
            <a:ext cx="526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Top 5 population mortality causes’ distribution in Kazakhstan 2016 </a:t>
            </a:r>
            <a:b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en-US" sz="14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(74% of total mortality cases)</a:t>
            </a:r>
            <a:endParaRPr lang="ru-RU" sz="1400" b="1" dirty="0">
              <a:solidFill>
                <a:srgbClr val="00206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xmlns="" id="{FF93FCED-FC9E-4246-8438-2D03A2E0E164}"/>
              </a:ext>
            </a:extLst>
          </p:cNvPr>
          <p:cNvCxnSpPr>
            <a:cxnSpLocks/>
          </p:cNvCxnSpPr>
          <p:nvPr/>
        </p:nvCxnSpPr>
        <p:spPr>
          <a:xfrm>
            <a:off x="6023992" y="2420888"/>
            <a:ext cx="0" cy="4300588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BD0C954-ADDA-4986-A946-7F27E3124B07}"/>
              </a:ext>
            </a:extLst>
          </p:cNvPr>
          <p:cNvSpPr/>
          <p:nvPr/>
        </p:nvSpPr>
        <p:spPr>
          <a:xfrm>
            <a:off x="603750" y="1052736"/>
            <a:ext cx="11324898" cy="11695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 Narrow" panose="020B0606020202030204" pitchFamily="34" charset="0"/>
                <a:cs typeface="Arial" panose="020B0604020202020204" pitchFamily="34" charset="0"/>
              </a:rPr>
              <a:t>Expected life expectancy – </a:t>
            </a:r>
            <a:r>
              <a:rPr lang="en-US" sz="1400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72,4 years (in 2016. 6,3 years increase since 2006)</a:t>
            </a:r>
            <a:r>
              <a:rPr lang="en-US" sz="1400" dirty="0">
                <a:latin typeface="Arial Narrow" panose="020B0606020202030204" pitchFamily="34" charset="0"/>
                <a:cs typeface="Arial" panose="020B0604020202020204" pitchFamily="34" charset="0"/>
              </a:rPr>
              <a:t>, forecasted increase of this indicator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Arial Narrow" panose="020B0606020202030204" pitchFamily="34" charset="0"/>
                <a:cs typeface="Arial" panose="020B0604020202020204" pitchFamily="34" charset="0"/>
              </a:rPr>
              <a:t>Population increase of the most intense recipients of medical services: </a:t>
            </a:r>
            <a:r>
              <a:rPr lang="en-US" sz="1400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children </a:t>
            </a:r>
            <a:r>
              <a:rPr lang="en-US" sz="1400" dirty="0">
                <a:latin typeface="Arial Narrow" panose="020B0606020202030204" pitchFamily="34" charset="0"/>
                <a:cs typeface="Arial" panose="020B0604020202020204" pitchFamily="34" charset="0"/>
              </a:rPr>
              <a:t>(23% increase by 2025, from 5,6M to 6,9M people), </a:t>
            </a:r>
            <a:r>
              <a:rPr lang="en-US" sz="1400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elderly</a:t>
            </a:r>
            <a:r>
              <a:rPr lang="en-US" sz="1400" dirty="0">
                <a:latin typeface="Arial Narrow" panose="020B0606020202030204" pitchFamily="34" charset="0"/>
                <a:cs typeface="Arial" panose="020B0604020202020204" pitchFamily="34" charset="0"/>
              </a:rPr>
              <a:t> (41% increase by 2025, form 1,9M to 2,8M people)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Chronic noninfectious diseases are </a:t>
            </a:r>
            <a:r>
              <a:rPr lang="en-US" sz="1400" dirty="0">
                <a:latin typeface="Arial Narrow" panose="020B0606020202030204" pitchFamily="34" charset="0"/>
                <a:cs typeface="Arial" panose="020B0604020202020204" pitchFamily="34" charset="0"/>
              </a:rPr>
              <a:t>the major causes of death and disability among population (cardio-vascular diseases, cancer, respiratory diseases, diabetes, etc.). 5,8M patients with chronic diseases are registered for dispensary care in Kazakhstan (2017)</a:t>
            </a:r>
            <a:endParaRPr lang="ru-RU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78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9DDA0F3-8193-49D0-AE00-F4F1E081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5925" y="6497607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3002AE-D364-491E-9539-B6AF3CC8394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1205053B-91BB-45EE-9C9B-35E8576F3F50}"/>
              </a:ext>
            </a:extLst>
          </p:cNvPr>
          <p:cNvSpPr txBox="1"/>
          <p:nvPr/>
        </p:nvSpPr>
        <p:spPr>
          <a:xfrm>
            <a:off x="5219040" y="1365796"/>
            <a:ext cx="6208047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/>
              <a:ea typeface="+mn-ea"/>
              <a:cs typeface="Arial" panose="020B0604020202020204" pitchFamily="34" charset="0"/>
            </a:endParaRPr>
          </a:p>
          <a:p>
            <a:pPr lvl="0" indent="26670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Total health expenditures in Kazakhstan (3,7% of GDP) are significantly lower than in countries with same level of development (6% GDP).</a:t>
            </a:r>
          </a:p>
          <a:p>
            <a:pPr lvl="0" indent="26670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The share of private expenditures on health is 41% that is twice higher than maximum threshold recommended by WHO (20%)</a:t>
            </a:r>
            <a:endParaRPr lang="ru-RU" sz="16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0" indent="266700" algn="just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prstClr val="black"/>
                </a:solidFill>
                <a:cs typeface="Arial" panose="020B0604020202020204" pitchFamily="34" charset="0"/>
              </a:rPr>
              <a:t>More than 30% of private expenditures are spent on procurement of self-paid health services declared within SGBP framework. </a:t>
            </a:r>
          </a:p>
          <a:p>
            <a:pPr lvl="0">
              <a:defRPr/>
            </a:pPr>
            <a:endParaRPr lang="ru-RU" sz="500" dirty="0">
              <a:cs typeface="Arial" charset="0"/>
            </a:endParaRPr>
          </a:p>
          <a:p>
            <a:pPr lvl="0">
              <a:defRPr/>
            </a:pPr>
            <a:r>
              <a:rPr lang="ru-RU" sz="1200" dirty="0">
                <a:solidFill>
                  <a:prstClr val="black"/>
                </a:solidFill>
                <a:cs typeface="Arial" panose="020B0604020202020204" pitchFamily="34" charset="0"/>
              </a:rPr>
              <a:t>(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National health accounts for 2017</a:t>
            </a:r>
            <a:r>
              <a:rPr lang="ru-RU" sz="1200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en-US" sz="1200" dirty="0">
                <a:solidFill>
                  <a:prstClr val="black"/>
                </a:solidFill>
                <a:cs typeface="Arial" panose="020B0604020202020204" pitchFamily="34" charset="0"/>
              </a:rPr>
              <a:t>preliminary report</a:t>
            </a:r>
            <a:r>
              <a:rPr lang="ru-RU" sz="1200" dirty="0">
                <a:solidFill>
                  <a:prstClr val="black"/>
                </a:solidFill>
                <a:cs typeface="Arial" panose="020B0604020202020204" pitchFamily="34" charset="0"/>
              </a:rPr>
              <a:t>)</a:t>
            </a:r>
            <a:endParaRPr kumimoji="0" lang="ru-RU" sz="120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2B5AF1C-5F54-4283-AF78-0E239220274F}"/>
              </a:ext>
            </a:extLst>
          </p:cNvPr>
          <p:cNvSpPr/>
          <p:nvPr/>
        </p:nvSpPr>
        <p:spPr>
          <a:xfrm>
            <a:off x="341953" y="78698"/>
            <a:ext cx="110058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b="1" dirty="0">
                <a:solidFill>
                  <a:srgbClr val="002060"/>
                </a:solidFill>
                <a:cs typeface="Arial" charset="0"/>
              </a:rPr>
              <a:t>Due to insufficient funding of </a:t>
            </a:r>
            <a:r>
              <a:rPr lang="en-US" sz="2400" b="1" dirty="0">
                <a:solidFill>
                  <a:srgbClr val="002060"/>
                </a:solidFill>
                <a:ea typeface="Microsoft JhengHei Light" panose="020B0304030504040204" pitchFamily="34" charset="-120"/>
                <a:cs typeface="Arial" charset="0"/>
              </a:rPr>
              <a:t>state guaranteed benefit package</a:t>
            </a:r>
            <a:r>
              <a:rPr lang="en-US" sz="2400" b="1" dirty="0">
                <a:solidFill>
                  <a:srgbClr val="002060"/>
                </a:solidFill>
                <a:cs typeface="Arial" charset="0"/>
              </a:rPr>
              <a:t>, citizens are forced to bear significant health expenditures that can lead to poverty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 Narrow"/>
              <a:ea typeface="+mn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E9C4EE1-C85E-4DDF-9CC6-F421A8CAF567}"/>
              </a:ext>
            </a:extLst>
          </p:cNvPr>
          <p:cNvSpPr txBox="1"/>
          <p:nvPr/>
        </p:nvSpPr>
        <p:spPr>
          <a:xfrm>
            <a:off x="341953" y="1178189"/>
            <a:ext cx="287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200" b="1" dirty="0"/>
              <a:t>State guaranteed benefit package deficit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/>
                <a:ea typeface="+mn-ea"/>
                <a:cs typeface="+mn-cs"/>
              </a:rPr>
              <a:t>dynamics and population’s out-of-pocket health expenditures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237798"/>
              </p:ext>
            </p:extLst>
          </p:nvPr>
        </p:nvGraphicFramePr>
        <p:xfrm>
          <a:off x="231112" y="1107007"/>
          <a:ext cx="4541855" cy="268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E7D3C70A-331F-4BCF-8EE5-A46AA969949D}"/>
              </a:ext>
            </a:extLst>
          </p:cNvPr>
          <p:cNvGrpSpPr/>
          <p:nvPr/>
        </p:nvGrpSpPr>
        <p:grpSpPr>
          <a:xfrm>
            <a:off x="432009" y="3790838"/>
            <a:ext cx="4091204" cy="2886535"/>
            <a:chOff x="5627580" y="875592"/>
            <a:chExt cx="3110020" cy="3530497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xmlns="" id="{BAC5E967-99F5-4239-83CE-046E995CDE57}"/>
                </a:ext>
              </a:extLst>
            </p:cNvPr>
            <p:cNvSpPr/>
            <p:nvPr/>
          </p:nvSpPr>
          <p:spPr>
            <a:xfrm>
              <a:off x="5627624" y="875592"/>
              <a:ext cx="3109976" cy="353049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RECOMMENDED HEALTH EXPENDITURES </a:t>
              </a: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(6% </a:t>
              </a:r>
              <a:r>
                <a:rPr lang="en-US" sz="1200" b="1" dirty="0">
                  <a:solidFill>
                    <a:prstClr val="black"/>
                  </a:solidFill>
                  <a:latin typeface="Arial Narrow"/>
                </a:rPr>
                <a:t>OF GDP</a:t>
              </a: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3,1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T KZT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xmlns="" id="{EF3A5884-4CAF-495E-961E-BDA3C2B96249}"/>
                </a:ext>
              </a:extLst>
            </p:cNvPr>
            <p:cNvSpPr/>
            <p:nvPr/>
          </p:nvSpPr>
          <p:spPr>
            <a:xfrm>
              <a:off x="5627602" y="3084108"/>
              <a:ext cx="3109976" cy="440313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PRIVATE EXPENDITURES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678,0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G KZT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xmlns="" id="{C0AB2638-C010-4115-8EE9-3CBE8699D0D9}"/>
                </a:ext>
              </a:extLst>
            </p:cNvPr>
            <p:cNvSpPr/>
            <p:nvPr/>
          </p:nvSpPr>
          <p:spPr>
            <a:xfrm>
              <a:off x="5627602" y="3525463"/>
              <a:ext cx="3109976" cy="8806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200" b="1" dirty="0">
                  <a:solidFill>
                    <a:schemeClr val="tx1"/>
                  </a:solidFill>
                </a:rPr>
                <a:t>STATE GUARANTEED BENEFIT PACKAGE </a:t>
              </a:r>
              <a:br>
                <a:rPr lang="en-US" sz="1200" b="1" dirty="0">
                  <a:solidFill>
                    <a:schemeClr val="tx1"/>
                  </a:solidFill>
                </a:rPr>
              </a:b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940,1</a:t>
              </a:r>
              <a:r>
                <a:rPr lang="en-US" sz="1200" b="1" dirty="0">
                  <a:solidFill>
                    <a:schemeClr val="tx1"/>
                  </a:solidFill>
                  <a:latin typeface="Arial Narrow"/>
                </a:rPr>
                <a:t>G KZT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xmlns="" id="{F8167AC5-50FB-4DF2-84FE-1201339C724B}"/>
                </a:ext>
              </a:extLst>
            </p:cNvPr>
            <p:cNvSpPr/>
            <p:nvPr/>
          </p:nvSpPr>
          <p:spPr>
            <a:xfrm>
              <a:off x="5627580" y="2861866"/>
              <a:ext cx="3109976" cy="220157"/>
            </a:xfrm>
            <a:prstGeom prst="rect">
              <a:avLst/>
            </a:prstGeom>
            <a:solidFill>
              <a:srgbClr val="FF5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200" b="1" dirty="0">
                  <a:solidFill>
                    <a:schemeClr val="tx1"/>
                  </a:solidFill>
                </a:rPr>
                <a:t>STATE GUARANTEED BENEFIT PACKAGE DEFICIT </a:t>
              </a: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 Narrow"/>
                  <a:ea typeface="+mn-ea"/>
                  <a:cs typeface="+mn-cs"/>
                </a:rPr>
                <a:t>362,5</a:t>
              </a:r>
              <a:r>
                <a:rPr lang="en-US" sz="1200" b="1" dirty="0">
                  <a:solidFill>
                    <a:schemeClr val="tx1"/>
                  </a:solidFill>
                  <a:latin typeface="Arial Narrow"/>
                </a:rPr>
                <a:t>G KZT</a:t>
              </a: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/>
                <a:ea typeface="+mn-ea"/>
                <a:cs typeface="+mn-cs"/>
              </a:endParaRPr>
            </a:p>
          </p:txBody>
        </p:sp>
      </p:grp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xmlns="" id="{0F05EC7B-20D1-4C57-990D-81C81D531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80251"/>
              </p:ext>
            </p:extLst>
          </p:nvPr>
        </p:nvGraphicFramePr>
        <p:xfrm>
          <a:off x="5219040" y="3933237"/>
          <a:ext cx="6051829" cy="2601735"/>
        </p:xfrm>
        <a:graphic>
          <a:graphicData uri="http://schemas.openxmlformats.org/drawingml/2006/table">
            <a:tbl>
              <a:tblPr/>
              <a:tblGrid>
                <a:gridCol w="717254">
                  <a:extLst>
                    <a:ext uri="{9D8B030D-6E8A-4147-A177-3AD203B41FA5}">
                      <a16:colId xmlns:a16="http://schemas.microsoft.com/office/drawing/2014/main" xmlns="" val="1972959870"/>
                    </a:ext>
                  </a:extLst>
                </a:gridCol>
                <a:gridCol w="3137985">
                  <a:extLst>
                    <a:ext uri="{9D8B030D-6E8A-4147-A177-3AD203B41FA5}">
                      <a16:colId xmlns:a16="http://schemas.microsoft.com/office/drawing/2014/main" xmlns="" val="2027293004"/>
                    </a:ext>
                  </a:extLst>
                </a:gridCol>
                <a:gridCol w="896567">
                  <a:extLst>
                    <a:ext uri="{9D8B030D-6E8A-4147-A177-3AD203B41FA5}">
                      <a16:colId xmlns:a16="http://schemas.microsoft.com/office/drawing/2014/main" xmlns="" val="2036338910"/>
                    </a:ext>
                  </a:extLst>
                </a:gridCol>
                <a:gridCol w="1300023">
                  <a:extLst>
                    <a:ext uri="{9D8B030D-6E8A-4147-A177-3AD203B41FA5}">
                      <a16:colId xmlns:a16="http://schemas.microsoft.com/office/drawing/2014/main" xmlns="" val="3893873318"/>
                    </a:ext>
                  </a:extLst>
                </a:gridCol>
              </a:tblGrid>
              <a:tr h="425208">
                <a:tc gridSpan="3"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Medical services payed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out-of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pocket by population (G KZT)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State-paid medical care deficit (G KZT)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0366285"/>
                  </a:ext>
                </a:extLst>
              </a:tr>
              <a:tr h="21754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Medical services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236,4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308,7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95212371"/>
                  </a:ext>
                </a:extLst>
              </a:tr>
              <a:tr h="207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Inpatient care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58,4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126,1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2650683"/>
                  </a:ext>
                </a:extLst>
              </a:tr>
              <a:tr h="207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Outpatient care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146,7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164,3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6958610"/>
                  </a:ext>
                </a:extLst>
              </a:tr>
              <a:tr h="207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Rehabilitation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34073422"/>
                  </a:ext>
                </a:extLst>
              </a:tr>
              <a:tr h="207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Dental services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19,6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7149146"/>
                  </a:ext>
                </a:extLst>
              </a:tr>
              <a:tr h="252000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Drugs and medical equipment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404,3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14003909"/>
                  </a:ext>
                </a:extLst>
              </a:tr>
              <a:tr h="207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Drugs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299,2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1301160"/>
                  </a:ext>
                </a:extLst>
              </a:tr>
              <a:tr h="207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Medical equipment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105,1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5919237"/>
                  </a:ext>
                </a:extLst>
              </a:tr>
              <a:tr h="207659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Other services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0424445"/>
                  </a:ext>
                </a:extLst>
              </a:tr>
              <a:tr h="253199">
                <a:tc gridSpan="2">
                  <a:txBody>
                    <a:bodyPr/>
                    <a:lstStyle/>
                    <a:p>
                      <a:pPr algn="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Total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678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362,5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34168827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B004973-FF5F-2A48-99A0-68A3FE7564DB}"/>
              </a:ext>
            </a:extLst>
          </p:cNvPr>
          <p:cNvSpPr/>
          <p:nvPr/>
        </p:nvSpPr>
        <p:spPr>
          <a:xfrm>
            <a:off x="581890" y="3493217"/>
            <a:ext cx="908463" cy="2027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SGBP deficit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244A1DC-CDEA-2041-8EF8-E1BB04067903}"/>
              </a:ext>
            </a:extLst>
          </p:cNvPr>
          <p:cNvSpPr/>
          <p:nvPr/>
        </p:nvSpPr>
        <p:spPr>
          <a:xfrm>
            <a:off x="1591293" y="3493217"/>
            <a:ext cx="1852551" cy="2027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50" dirty="0"/>
              <a:t>Out-of-pocket private expenditures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9194B7E-3A4A-9547-8B70-C1555002D6CD}"/>
              </a:ext>
            </a:extLst>
          </p:cNvPr>
          <p:cNvSpPr/>
          <p:nvPr/>
        </p:nvSpPr>
        <p:spPr>
          <a:xfrm>
            <a:off x="3556659" y="3493217"/>
            <a:ext cx="1163783" cy="2027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050" dirty="0"/>
              <a:t>SGBP expenditures</a:t>
            </a:r>
          </a:p>
        </p:txBody>
      </p:sp>
    </p:spTree>
    <p:extLst>
      <p:ext uri="{BB962C8B-B14F-4D97-AF65-F5344CB8AC3E}">
        <p14:creationId xmlns:p14="http://schemas.microsoft.com/office/powerpoint/2010/main" val="1654039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422B822E-4D68-46AF-9747-262F9AB6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824" y="112068"/>
            <a:ext cx="10886574" cy="66697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 Narrow" panose="020B0606020202030204" pitchFamily="34" charset="0"/>
              </a:rPr>
              <a:t>Consumption of primary care and clinical diagnostics</a:t>
            </a:r>
            <a:endParaRPr lang="ru-RU" sz="24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EBE072D-4453-4ED3-8381-A9D986D91CC5}"/>
              </a:ext>
            </a:extLst>
          </p:cNvPr>
          <p:cNvSpPr txBox="1"/>
          <p:nvPr/>
        </p:nvSpPr>
        <p:spPr>
          <a:xfrm>
            <a:off x="1046213" y="751515"/>
            <a:ext cx="10219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Registered consumption of primary healthcare services in 2017: </a:t>
            </a:r>
            <a:r>
              <a:rPr lang="ru-RU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47,8</a:t>
            </a:r>
            <a:r>
              <a:rPr lang="en-US" sz="1600" dirty="0">
                <a:solidFill>
                  <a:srgbClr val="002060"/>
                </a:solidFill>
                <a:latin typeface="Arial Narrow" panose="020B0606020202030204" pitchFamily="34" charset="0"/>
              </a:rPr>
              <a:t>M visits</a:t>
            </a:r>
            <a:endParaRPr lang="ru-RU" sz="1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xmlns="" id="{E2A363C4-C205-4D88-82AF-28BA8C02700E}"/>
              </a:ext>
            </a:extLst>
          </p:cNvPr>
          <p:cNvGrpSpPr/>
          <p:nvPr/>
        </p:nvGrpSpPr>
        <p:grpSpPr>
          <a:xfrm>
            <a:off x="1339274" y="1221955"/>
            <a:ext cx="9633692" cy="2652310"/>
            <a:chOff x="5413972" y="2164414"/>
            <a:chExt cx="5939828" cy="265231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xmlns="" id="{00BEE5CF-6A50-4D60-9BF6-3DC7B53C8D31}"/>
                </a:ext>
              </a:extLst>
            </p:cNvPr>
            <p:cNvSpPr/>
            <p:nvPr/>
          </p:nvSpPr>
          <p:spPr>
            <a:xfrm>
              <a:off x="9967499" y="2978778"/>
              <a:ext cx="829901" cy="512410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4,6</a:t>
              </a:r>
              <a:r>
                <a:rPr lang="en-US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M</a:t>
              </a:r>
            </a:p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Arial Narrow" panose="020B0606020202030204" pitchFamily="34" charset="0"/>
                </a:rPr>
                <a:t>visits</a:t>
              </a:r>
              <a:endParaRPr lang="ru-RU" sz="1400" b="1" dirty="0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xmlns="" id="{CCDFB407-06B8-4E2A-B68E-A963EB6E01DC}"/>
                </a:ext>
              </a:extLst>
            </p:cNvPr>
            <p:cNvGrpSpPr/>
            <p:nvPr/>
          </p:nvGrpSpPr>
          <p:grpSpPr>
            <a:xfrm>
              <a:off x="5413972" y="2164414"/>
              <a:ext cx="5939828" cy="2652310"/>
              <a:chOff x="5413972" y="1738265"/>
              <a:chExt cx="5939828" cy="2652310"/>
            </a:xfrm>
          </p:grpSpPr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xmlns="" id="{93685E73-1542-446E-BCCB-6A63184DDC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13972" y="3849889"/>
                <a:ext cx="5939828" cy="1"/>
              </a:xfrm>
              <a:prstGeom prst="line">
                <a:avLst/>
              </a:prstGeom>
              <a:ln w="5715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Прямоугольник 18">
                <a:extLst>
                  <a:ext uri="{FF2B5EF4-FFF2-40B4-BE49-F238E27FC236}">
                    <a16:creationId xmlns:a16="http://schemas.microsoft.com/office/drawing/2014/main" xmlns="" id="{BBC0D38C-BAB6-4D3F-AC75-C90AE77220D7}"/>
                  </a:ext>
                </a:extLst>
              </p:cNvPr>
              <p:cNvSpPr/>
              <p:nvPr/>
            </p:nvSpPr>
            <p:spPr>
              <a:xfrm>
                <a:off x="5969249" y="2362954"/>
                <a:ext cx="829901" cy="148693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ru-RU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15,9</a:t>
                </a:r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M</a:t>
                </a:r>
                <a:b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</a:br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visits</a:t>
                </a:r>
                <a:endPara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22" name="Прямоугольник 21">
                <a:extLst>
                  <a:ext uri="{FF2B5EF4-FFF2-40B4-BE49-F238E27FC236}">
                    <a16:creationId xmlns:a16="http://schemas.microsoft.com/office/drawing/2014/main" xmlns="" id="{340D61AA-224F-49AD-ADCF-F5EAC046E235}"/>
                  </a:ext>
                </a:extLst>
              </p:cNvPr>
              <p:cNvSpPr/>
              <p:nvPr/>
            </p:nvSpPr>
            <p:spPr>
              <a:xfrm>
                <a:off x="8709433" y="2897109"/>
                <a:ext cx="829901" cy="95278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7,5</a:t>
                </a:r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M</a:t>
                </a:r>
              </a:p>
              <a:p>
                <a:pPr algn="ctr"/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visits</a:t>
                </a:r>
                <a:endPara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23" name="Прямоугольник 22">
                <a:extLst>
                  <a:ext uri="{FF2B5EF4-FFF2-40B4-BE49-F238E27FC236}">
                    <a16:creationId xmlns:a16="http://schemas.microsoft.com/office/drawing/2014/main" xmlns="" id="{82AF398D-0B69-46DE-A318-D9843388FD9B}"/>
                  </a:ext>
                </a:extLst>
              </p:cNvPr>
              <p:cNvSpPr/>
              <p:nvPr/>
            </p:nvSpPr>
            <p:spPr>
              <a:xfrm>
                <a:off x="9967501" y="3102133"/>
                <a:ext cx="829901" cy="74775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7,1</a:t>
                </a:r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M</a:t>
                </a:r>
                <a:b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</a:br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visits</a:t>
                </a:r>
                <a:endPara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24" name="Прямоугольник 23">
                <a:extLst>
                  <a:ext uri="{FF2B5EF4-FFF2-40B4-BE49-F238E27FC236}">
                    <a16:creationId xmlns:a16="http://schemas.microsoft.com/office/drawing/2014/main" xmlns="" id="{00FD3F21-BB03-4A79-A02D-AC9E143C3647}"/>
                  </a:ext>
                </a:extLst>
              </p:cNvPr>
              <p:cNvSpPr/>
              <p:nvPr/>
            </p:nvSpPr>
            <p:spPr>
              <a:xfrm>
                <a:off x="7339341" y="1738265"/>
                <a:ext cx="829901" cy="211162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ru-RU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17,3</a:t>
                </a:r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M</a:t>
                </a:r>
                <a:endPara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  <a:p>
                <a:pPr algn="ctr"/>
                <a:r>
                  <a:rPr lang="en-US" sz="1400" b="1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visits</a:t>
                </a:r>
                <a:endParaRPr lang="ru-RU" sz="1400" b="1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BF72CB05-6CA0-441D-9D6B-C4B5948B4347}"/>
                  </a:ext>
                </a:extLst>
              </p:cNvPr>
              <p:cNvSpPr txBox="1"/>
              <p:nvPr/>
            </p:nvSpPr>
            <p:spPr>
              <a:xfrm>
                <a:off x="6042241" y="3867355"/>
                <a:ext cx="6683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 Narrow" panose="020B0606020202030204" pitchFamily="34" charset="0"/>
                  </a:rPr>
                  <a:t>prophylactical</a:t>
                </a:r>
                <a:endParaRPr lang="ru-RU" sz="14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ECBDAE62-F170-4896-BB8D-4A942D82E05B}"/>
                  </a:ext>
                </a:extLst>
              </p:cNvPr>
              <p:cNvSpPr txBox="1"/>
              <p:nvPr/>
            </p:nvSpPr>
            <p:spPr>
              <a:xfrm>
                <a:off x="7394427" y="3867355"/>
                <a:ext cx="7197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 Narrow" panose="020B0606020202030204" pitchFamily="34" charset="0"/>
                  </a:rPr>
                  <a:t>Due to disease</a:t>
                </a:r>
                <a:endParaRPr lang="ru-RU" sz="14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48B8B6FE-482F-49B9-97CC-514E911BF873}"/>
                  </a:ext>
                </a:extLst>
              </p:cNvPr>
              <p:cNvSpPr txBox="1"/>
              <p:nvPr/>
            </p:nvSpPr>
            <p:spPr>
              <a:xfrm>
                <a:off x="8897950" y="3867355"/>
                <a:ext cx="4528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 Narrow" panose="020B0606020202030204" pitchFamily="34" charset="0"/>
                  </a:rPr>
                  <a:t>At home</a:t>
                </a:r>
                <a:endParaRPr lang="ru-RU" sz="1400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037F9BA9-3F02-4CFF-89B3-A1497FB6522F}"/>
                  </a:ext>
                </a:extLst>
              </p:cNvPr>
              <p:cNvSpPr txBox="1"/>
              <p:nvPr/>
            </p:nvSpPr>
            <p:spPr>
              <a:xfrm>
                <a:off x="9981660" y="3867355"/>
                <a:ext cx="80157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Arial Narrow" panose="020B0606020202030204" pitchFamily="34" charset="0"/>
                  </a:rPr>
                  <a:t>Dispensary patients</a:t>
                </a:r>
                <a:endParaRPr lang="ru-RU" sz="1400" dirty="0">
                  <a:latin typeface="Arial Narrow" panose="020B0606020202030204" pitchFamily="34" charset="0"/>
                </a:endParaRPr>
              </a:p>
            </p:txBody>
          </p:sp>
        </p:grpSp>
      </p:grp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5A324954-DD5F-4630-9C31-A7F1D2BC6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62DC7-A6F3-45E3-BA75-A518ACE1E195}" type="slidenum">
              <a:rPr lang="ru-RU" smtClean="0"/>
              <a:t>5</a:t>
            </a:fld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DC8EF55F-5F0C-495A-81BC-3359E744AB1E}"/>
              </a:ext>
            </a:extLst>
          </p:cNvPr>
          <p:cNvSpPr/>
          <p:nvPr/>
        </p:nvSpPr>
        <p:spPr>
          <a:xfrm>
            <a:off x="1339274" y="4244386"/>
            <a:ext cx="9792855" cy="1613205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Dispensary observation of 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5,8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M patients with chronic diseases doesn’t meet quality standards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Annual visits frequency of primary care facility -  </a:t>
            </a:r>
            <a:r>
              <a:rPr lang="en-US" sz="1600" dirty="0">
                <a:solidFill>
                  <a:srgbClr val="FF0000"/>
                </a:solidFill>
                <a:latin typeface="Arial Narrow" panose="020B0606020202030204" pitchFamily="34" charset="0"/>
              </a:rPr>
              <a:t>1,2 visits 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per patient instead of </a:t>
            </a:r>
            <a:r>
              <a:rPr lang="en-US" sz="1600" dirty="0">
                <a:solidFill>
                  <a:srgbClr val="FF0000"/>
                </a:solidFill>
                <a:latin typeface="Arial Narrow" panose="020B0606020202030204" pitchFamily="34" charset="0"/>
              </a:rPr>
              <a:t>2 visits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per patient required.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Demand of diagnostic services (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≈96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G KZT) is </a:t>
            </a:r>
            <a:r>
              <a:rPr lang="en-US" sz="1600" dirty="0">
                <a:solidFill>
                  <a:srgbClr val="FF0000"/>
                </a:solidFill>
                <a:latin typeface="Arial Narrow" panose="020B0606020202030204" pitchFamily="34" charset="0"/>
              </a:rPr>
              <a:t>not factually backed up by budgeted financing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ru-RU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688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396FB4F2-B565-4C94-B890-D64892EE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03" y="164485"/>
            <a:ext cx="11481131" cy="563652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rgbClr val="002673"/>
                </a:solidFill>
                <a:latin typeface="Arial Narrow" panose="020B0606020202030204" pitchFamily="34" charset="0"/>
                <a:ea typeface="+mn-ea"/>
                <a:cs typeface="Arial" charset="0"/>
              </a:rPr>
              <a:t>Consumption of inpatient care and daycare: 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charset="0"/>
              </a:rPr>
              <a:t>the main consumer of hospital care is economically inactive population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A1298E9-C728-4490-905F-9DAA0485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9D1C-88BD-4366-BB4B-E06898D4069E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xmlns="" id="{121C06A7-8B3D-4D66-8230-535AF8088F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288040"/>
              </p:ext>
            </p:extLst>
          </p:nvPr>
        </p:nvGraphicFramePr>
        <p:xfrm>
          <a:off x="2719577" y="1125891"/>
          <a:ext cx="7113884" cy="3086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4" imgW="7134211" imgH="3095550" progId="Excel.Sheet.12">
                  <p:embed/>
                </p:oleObj>
              </mc:Choice>
              <mc:Fallback>
                <p:oleObj name="Worksheet" r:id="rId4" imgW="7134211" imgH="3095550" progId="Excel.Sheet.12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xmlns="" id="{121C06A7-8B3D-4D66-8230-535AF8088F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9577" y="1125891"/>
                        <a:ext cx="7113884" cy="308679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C0FE85F3-2C69-4F63-BC70-D40F2F58D31F}"/>
              </a:ext>
            </a:extLst>
          </p:cNvPr>
          <p:cNvSpPr/>
          <p:nvPr/>
        </p:nvSpPr>
        <p:spPr>
          <a:xfrm>
            <a:off x="2143125" y="1752219"/>
            <a:ext cx="7785109" cy="2004201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62B85EE-8EC4-4DB5-A7E6-8FE218143FCD}"/>
              </a:ext>
            </a:extLst>
          </p:cNvPr>
          <p:cNvSpPr/>
          <p:nvPr/>
        </p:nvSpPr>
        <p:spPr>
          <a:xfrm>
            <a:off x="4798632" y="3833830"/>
            <a:ext cx="540990" cy="28038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>
                <a:solidFill>
                  <a:schemeClr val="tx1"/>
                </a:solidFill>
                <a:latin typeface="Arial Narrow" panose="020B0606020202030204" pitchFamily="34" charset="0"/>
              </a:rPr>
              <a:t>44%</a:t>
            </a:r>
            <a:endParaRPr lang="ru-RU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1E883BF-719B-46F8-B4EE-0F51EB23AD16}"/>
              </a:ext>
            </a:extLst>
          </p:cNvPr>
          <p:cNvSpPr txBox="1"/>
          <p:nvPr/>
        </p:nvSpPr>
        <p:spPr>
          <a:xfrm>
            <a:off x="244231" y="4290100"/>
            <a:ext cx="109502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Among patients who has received inpatient hospital treatment (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≈ 2,9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M treated cases</a:t>
            </a:r>
            <a:r>
              <a:rPr lang="ru-RU" sz="1600" dirty="0">
                <a:latin typeface="Arial Narrow" panose="020B0606020202030204" pitchFamily="34" charset="0"/>
              </a:rPr>
              <a:t>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By hospitalization types</a:t>
            </a:r>
            <a:r>
              <a:rPr lang="ru-RU" sz="1600" dirty="0">
                <a:latin typeface="Arial Narrow" panose="020B0606020202030204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68% 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of all cases</a:t>
            </a:r>
            <a:r>
              <a:rPr lang="ru-RU" sz="1600" dirty="0">
                <a:latin typeface="Arial Narrow" panose="020B0606020202030204" pitchFamily="34" charset="0"/>
              </a:rPr>
              <a:t>– </a:t>
            </a:r>
            <a:r>
              <a:rPr lang="en-US" sz="1600" dirty="0">
                <a:latin typeface="Arial Narrow" panose="020B0606020202030204" pitchFamily="34" charset="0"/>
              </a:rPr>
              <a:t>emergency hospitalization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By social status 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46% 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of patients are </a:t>
            </a:r>
            <a:r>
              <a:rPr lang="en-US" sz="1600" dirty="0">
                <a:latin typeface="Arial Narrow" panose="020B0606020202030204" pitchFamily="34" charset="0"/>
              </a:rPr>
              <a:t>preferential social groups of population </a:t>
            </a:r>
            <a:r>
              <a:rPr lang="ru-RU" sz="1600" dirty="0">
                <a:latin typeface="Arial Narrow" panose="020B0606020202030204" pitchFamily="34" charset="0"/>
              </a:rPr>
              <a:t>(</a:t>
            </a:r>
            <a:r>
              <a:rPr lang="en-US" sz="1600" dirty="0">
                <a:latin typeface="Arial Narrow" panose="020B0606020202030204" pitchFamily="34" charset="0"/>
              </a:rPr>
              <a:t>in compliance with Law </a:t>
            </a:r>
            <a:r>
              <a:rPr lang="ru-RU" sz="1600" dirty="0">
                <a:latin typeface="Arial Narrow" panose="020B0606020202030204" pitchFamily="34" charset="0"/>
              </a:rPr>
              <a:t>«</a:t>
            </a:r>
            <a:r>
              <a:rPr lang="en-US" sz="1600" dirty="0">
                <a:latin typeface="Arial Narrow" panose="020B0606020202030204" pitchFamily="34" charset="0"/>
              </a:rPr>
              <a:t>About Mandatory Social-Medical Insurance”</a:t>
            </a:r>
            <a:r>
              <a:rPr lang="ru-RU" sz="1600" dirty="0">
                <a:latin typeface="Arial Narrow" panose="020B0606020202030204" pitchFamily="34" charset="0"/>
              </a:rPr>
              <a:t>)</a:t>
            </a:r>
            <a:r>
              <a:rPr lang="en-US" sz="1600" dirty="0">
                <a:latin typeface="Arial Narrow" panose="020B0606020202030204" pitchFamily="34" charset="0"/>
              </a:rPr>
              <a:t> who receive 47% of allocated budget on inpatient care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By disease types 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24%</a:t>
            </a:r>
            <a:r>
              <a:rPr lang="ru-RU" sz="1600" dirty="0">
                <a:latin typeface="Arial Narrow" panose="020B0606020202030204" pitchFamily="34" charset="0"/>
              </a:rPr>
              <a:t> (698,</a:t>
            </a:r>
            <a:r>
              <a:rPr lang="en-US" sz="1600" dirty="0">
                <a:latin typeface="Arial Narrow" panose="020B0606020202030204" pitchFamily="34" charset="0"/>
              </a:rPr>
              <a:t>9k cases</a:t>
            </a:r>
            <a:r>
              <a:rPr lang="ru-RU" sz="1600" dirty="0">
                <a:latin typeface="Arial Narrow" panose="020B0606020202030204" pitchFamily="34" charset="0"/>
              </a:rPr>
              <a:t>) – 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chronical noninfectious diseases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Approximately 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20% 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of treated cases </a:t>
            </a:r>
            <a:r>
              <a:rPr lang="ru-RU" sz="1600" dirty="0">
                <a:latin typeface="Arial Narrow" panose="020B0606020202030204" pitchFamily="34" charset="0"/>
              </a:rPr>
              <a:t>– </a:t>
            </a:r>
            <a:r>
              <a:rPr lang="en-US" sz="1600" dirty="0">
                <a:latin typeface="Arial Narrow" panose="020B0606020202030204" pitchFamily="34" charset="0"/>
              </a:rPr>
              <a:t>could be successfully treated in daycare facility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Among patients received the day care </a:t>
            </a:r>
            <a:r>
              <a:rPr lang="ru-RU" sz="1600" dirty="0">
                <a:latin typeface="Arial Narrow" panose="020B0606020202030204" pitchFamily="34" charset="0"/>
              </a:rPr>
              <a:t>(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≈ 1,12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M cases</a:t>
            </a:r>
            <a:r>
              <a:rPr lang="ru-RU" sz="1600" dirty="0">
                <a:latin typeface="Arial Narrow" panose="020B0606020202030204" pitchFamily="34" charset="0"/>
              </a:rPr>
              <a:t>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By consumer categories </a:t>
            </a:r>
            <a:r>
              <a:rPr lang="ru-RU" sz="1600" dirty="0">
                <a:latin typeface="Arial Narrow" panose="020B0606020202030204" pitchFamily="34" charset="0"/>
              </a:rPr>
              <a:t>–</a:t>
            </a:r>
            <a:r>
              <a:rPr lang="en-US" sz="1600" dirty="0">
                <a:latin typeface="Arial Narrow" panose="020B0606020202030204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61% 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of population are welfare beneficiaries </a:t>
            </a:r>
            <a:r>
              <a:rPr lang="ru-RU" sz="1600" dirty="0">
                <a:latin typeface="Arial Narrow" panose="020B0606020202030204" pitchFamily="34" charset="0"/>
              </a:rPr>
              <a:t>(</a:t>
            </a:r>
            <a:r>
              <a:rPr lang="en-US" sz="1600" dirty="0">
                <a:latin typeface="Arial Narrow" panose="020B0606020202030204" pitchFamily="34" charset="0"/>
              </a:rPr>
              <a:t>in compliance with the law “About MSHI”</a:t>
            </a:r>
            <a:r>
              <a:rPr lang="ru-RU" sz="1600" dirty="0">
                <a:latin typeface="Arial Narrow" panose="020B060602020203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By disease categories </a:t>
            </a:r>
            <a:r>
              <a:rPr lang="ru-RU" sz="1600" dirty="0">
                <a:latin typeface="Arial Narrow" panose="020B0606020202030204" pitchFamily="34" charset="0"/>
              </a:rPr>
              <a:t>– 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42% (471,4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K people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) </a:t>
            </a:r>
            <a:r>
              <a:rPr lang="en-US" sz="1600" dirty="0">
                <a:latin typeface="Arial Narrow" panose="020B0606020202030204" pitchFamily="34" charset="0"/>
                <a:cs typeface="Arial" panose="020B0604020202020204" pitchFamily="34" charset="0"/>
              </a:rPr>
              <a:t>patients with chronic diseases registered for dispensary care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26F0FF5-EE0B-45C8-9B9A-8BAAE92E0452}"/>
              </a:ext>
            </a:extLst>
          </p:cNvPr>
          <p:cNvSpPr/>
          <p:nvPr/>
        </p:nvSpPr>
        <p:spPr>
          <a:xfrm>
            <a:off x="2800350" y="1220126"/>
            <a:ext cx="1609725" cy="437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Population categories</a:t>
            </a:r>
            <a:endParaRPr lang="ru-RU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AA161AA5-A8FF-44FB-98BC-2D6F42554F25}"/>
              </a:ext>
            </a:extLst>
          </p:cNvPr>
          <p:cNvSpPr/>
          <p:nvPr/>
        </p:nvSpPr>
        <p:spPr>
          <a:xfrm>
            <a:off x="4533900" y="1155392"/>
            <a:ext cx="1530828" cy="562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Inpatient care consumption</a:t>
            </a:r>
          </a:p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(2017) 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6CCA556-6343-4F8C-970D-F97E2ABB6BD2}"/>
              </a:ext>
            </a:extLst>
          </p:cNvPr>
          <p:cNvSpPr/>
          <p:nvPr/>
        </p:nvSpPr>
        <p:spPr>
          <a:xfrm>
            <a:off x="6121400" y="1157913"/>
            <a:ext cx="3587750" cy="562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Major diseases and conditions</a:t>
            </a:r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9E0FDBEA-8678-47BD-A24D-BC04C2C0C682}"/>
              </a:ext>
            </a:extLst>
          </p:cNvPr>
          <p:cNvSpPr/>
          <p:nvPr/>
        </p:nvSpPr>
        <p:spPr>
          <a:xfrm>
            <a:off x="2719577" y="1839950"/>
            <a:ext cx="1530828" cy="23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Children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E2F15A0D-1F10-443F-9F8C-0177161445C4}"/>
              </a:ext>
            </a:extLst>
          </p:cNvPr>
          <p:cNvSpPr/>
          <p:nvPr/>
        </p:nvSpPr>
        <p:spPr>
          <a:xfrm>
            <a:off x="2719577" y="2237704"/>
            <a:ext cx="1530828" cy="23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People with disabilities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EC77CD5F-9F77-40F1-976E-E662E0BA0F14}"/>
              </a:ext>
            </a:extLst>
          </p:cNvPr>
          <p:cNvSpPr/>
          <p:nvPr/>
        </p:nvSpPr>
        <p:spPr>
          <a:xfrm>
            <a:off x="2719577" y="2618024"/>
            <a:ext cx="1530828" cy="239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Elderly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B14AB21-F4A6-4195-8940-953FAE22F196}"/>
              </a:ext>
            </a:extLst>
          </p:cNvPr>
          <p:cNvSpPr/>
          <p:nvPr/>
        </p:nvSpPr>
        <p:spPr>
          <a:xfrm>
            <a:off x="2719577" y="2970441"/>
            <a:ext cx="1685734" cy="362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Unemployed (registered)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111D9F2F-B3BD-4AA9-BEDD-0E268439FB70}"/>
              </a:ext>
            </a:extLst>
          </p:cNvPr>
          <p:cNvSpPr/>
          <p:nvPr/>
        </p:nvSpPr>
        <p:spPr>
          <a:xfrm>
            <a:off x="2724339" y="3379165"/>
            <a:ext cx="1742886" cy="340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Unemployed </a:t>
            </a:r>
            <a:br>
              <a:rPr lang="en-US" sz="1200" dirty="0">
                <a:solidFill>
                  <a:schemeClr val="tx1"/>
                </a:solidFill>
              </a:rPr>
            </a:br>
            <a:r>
              <a:rPr lang="en-US" sz="1200" dirty="0">
                <a:solidFill>
                  <a:schemeClr val="tx1"/>
                </a:solidFill>
              </a:rPr>
              <a:t>(not registered)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B032555-E8AE-4A90-9F88-9D6E306E422B}"/>
              </a:ext>
            </a:extLst>
          </p:cNvPr>
          <p:cNvSpPr/>
          <p:nvPr/>
        </p:nvSpPr>
        <p:spPr>
          <a:xfrm>
            <a:off x="2719577" y="3807835"/>
            <a:ext cx="1530828" cy="3408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Others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0DEC0D8-A0A9-42F0-A6AA-77124FB35E93}"/>
              </a:ext>
            </a:extLst>
          </p:cNvPr>
          <p:cNvSpPr txBox="1"/>
          <p:nvPr/>
        </p:nvSpPr>
        <p:spPr>
          <a:xfrm>
            <a:off x="2142380" y="2562404"/>
            <a:ext cx="582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46%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1D0825B-5CEE-4978-AD74-4452984D8ADB}"/>
              </a:ext>
            </a:extLst>
          </p:cNvPr>
          <p:cNvSpPr/>
          <p:nvPr/>
        </p:nvSpPr>
        <p:spPr>
          <a:xfrm>
            <a:off x="6123203" y="1788310"/>
            <a:ext cx="3748120" cy="339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Respiratory diseases, infections, perinatal pathology and traumas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C789610-A9F4-4024-9C5F-E4EDB4061FAE}"/>
              </a:ext>
            </a:extLst>
          </p:cNvPr>
          <p:cNvSpPr/>
          <p:nvPr/>
        </p:nvSpPr>
        <p:spPr>
          <a:xfrm>
            <a:off x="6121400" y="2172170"/>
            <a:ext cx="374812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Psychological disorders, cardiovascular diseases, </a:t>
            </a:r>
            <a:r>
              <a:rPr lang="en-US" sz="1200" dirty="0" err="1">
                <a:solidFill>
                  <a:schemeClr val="tx1"/>
                </a:solidFill>
              </a:rPr>
              <a:t>osteoarticular</a:t>
            </a:r>
            <a:r>
              <a:rPr lang="en-US" sz="1200" dirty="0">
                <a:solidFill>
                  <a:schemeClr val="tx1"/>
                </a:solidFill>
              </a:rPr>
              <a:t> diseases, diseases of nervous system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75B3CDBB-BA9C-4747-AF14-68112959AB62}"/>
              </a:ext>
            </a:extLst>
          </p:cNvPr>
          <p:cNvSpPr/>
          <p:nvPr/>
        </p:nvSpPr>
        <p:spPr>
          <a:xfrm>
            <a:off x="6123203" y="2963180"/>
            <a:ext cx="374812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Conditions related to pregnancy and labor, diseases of </a:t>
            </a:r>
            <a:r>
              <a:rPr lang="en-US" sz="1200" dirty="0" err="1">
                <a:solidFill>
                  <a:schemeClr val="tx1"/>
                </a:solidFill>
              </a:rPr>
              <a:t>genitourinal</a:t>
            </a:r>
            <a:r>
              <a:rPr lang="en-US" sz="1200" dirty="0">
                <a:solidFill>
                  <a:schemeClr val="tx1"/>
                </a:solidFill>
              </a:rPr>
              <a:t> and respiratory system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F1558596-B4E5-4F51-BBA5-B04820B47CAF}"/>
              </a:ext>
            </a:extLst>
          </p:cNvPr>
          <p:cNvSpPr/>
          <p:nvPr/>
        </p:nvSpPr>
        <p:spPr>
          <a:xfrm>
            <a:off x="6096000" y="3360934"/>
            <a:ext cx="3775322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Psychological disorders (psychotropic substances), cardiovascular diseases, head injuries, TB, Cerebrovascular diseases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28F6801-EE0F-436F-A9B0-417039333B38}"/>
              </a:ext>
            </a:extLst>
          </p:cNvPr>
          <p:cNvSpPr/>
          <p:nvPr/>
        </p:nvSpPr>
        <p:spPr>
          <a:xfrm>
            <a:off x="6121400" y="3789356"/>
            <a:ext cx="374812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Conditions related to pregnancy and labor, diseases of cardiovascular, respiratory and digestive systems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19">
            <a:extLst>
              <a:ext uri="{FF2B5EF4-FFF2-40B4-BE49-F238E27FC236}">
                <a16:creationId xmlns:a16="http://schemas.microsoft.com/office/drawing/2014/main" xmlns="" id="{1E61AB16-AA4B-3F42-B247-91C987E89A1E}"/>
              </a:ext>
            </a:extLst>
          </p:cNvPr>
          <p:cNvSpPr/>
          <p:nvPr/>
        </p:nvSpPr>
        <p:spPr>
          <a:xfrm>
            <a:off x="6132728" y="2568213"/>
            <a:ext cx="3748120" cy="366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1100" dirty="0">
                <a:solidFill>
                  <a:schemeClr val="tx1"/>
                </a:solidFill>
              </a:rPr>
              <a:t>CAD, cerebrovascular disease, diseases of eye lens, diabetes, arthroses, Chronic obstructive lung disease and diseases of digestive system. </a:t>
            </a:r>
            <a:endParaRPr lang="ru-RU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9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173D868-4050-4142-9BE0-D32F70947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62DC7-A6F3-45E3-BA75-A518ACE1E195}" type="slidenum">
              <a:rPr lang="ru-RU" smtClean="0"/>
              <a:t>7</a:t>
            </a:fld>
            <a:endParaRPr lang="ru-RU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A30E17C7-1AF5-4FC9-8677-A037AF7954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1563388"/>
              </p:ext>
            </p:extLst>
          </p:nvPr>
        </p:nvGraphicFramePr>
        <p:xfrm>
          <a:off x="526474" y="1459345"/>
          <a:ext cx="10880436" cy="384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B488840-ECDF-4D31-ACD3-61929F169130}"/>
              </a:ext>
            </a:extLst>
          </p:cNvPr>
          <p:cNvSpPr/>
          <p:nvPr/>
        </p:nvSpPr>
        <p:spPr>
          <a:xfrm>
            <a:off x="1262178" y="814786"/>
            <a:ext cx="94090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200" b="1" i="0" u="none" strike="noStrike" kern="1200" spc="0" baseline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Structure of patients who did not receive necessary 2</a:t>
            </a:r>
            <a:r>
              <a:rPr lang="en-US" sz="1600" baseline="30000" dirty="0">
                <a:solidFill>
                  <a:srgbClr val="C00000"/>
                </a:solidFill>
                <a:latin typeface="Arial Narrow" panose="020B0606020202030204" pitchFamily="34" charset="0"/>
              </a:rPr>
              <a:t>nd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and 3</a:t>
            </a:r>
            <a:r>
              <a:rPr lang="en-US" sz="1600" baseline="30000" dirty="0">
                <a:solidFill>
                  <a:srgbClr val="C00000"/>
                </a:solidFill>
                <a:latin typeface="Arial Narrow" panose="020B0606020202030204" pitchFamily="34" charset="0"/>
              </a:rPr>
              <a:t>rd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 stage rehabilitation</a:t>
            </a:r>
          </a:p>
          <a:p>
            <a:pPr algn="ctr">
              <a:defRPr sz="1200" b="1" i="0" u="none" strike="noStrike" kern="1200" spc="0" baseline="0">
                <a:solidFill>
                  <a:prstClr val="black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(180,5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K patients</a:t>
            </a: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, 2017)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53B4917-8963-4976-9AB8-1F1094750AE1}"/>
              </a:ext>
            </a:extLst>
          </p:cNvPr>
          <p:cNvSpPr txBox="1"/>
          <p:nvPr/>
        </p:nvSpPr>
        <p:spPr>
          <a:xfrm>
            <a:off x="762000" y="5655198"/>
            <a:ext cx="1066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 Narrow" panose="020B0606020202030204" pitchFamily="34" charset="0"/>
              </a:rPr>
              <a:t>Planned budget (under current tariffs) doesn’t consider factual demand on rehabilitation and palliative care, covering only</a:t>
            </a:r>
            <a:r>
              <a:rPr lang="ru-RU" sz="1600" dirty="0">
                <a:latin typeface="Arial Narrow" panose="020B0606020202030204" pitchFamily="34" charset="0"/>
              </a:rPr>
              <a:t>:</a:t>
            </a:r>
            <a:endParaRPr lang="ru-RU" sz="16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20% 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of rehabilitation cases</a:t>
            </a:r>
            <a:r>
              <a:rPr lang="ru-RU" sz="1600" dirty="0">
                <a:latin typeface="Arial Narrow" panose="020B0606020202030204" pitchFamily="34" charset="0"/>
              </a:rPr>
              <a:t> (</a:t>
            </a:r>
            <a:r>
              <a:rPr lang="en-US" sz="1600" dirty="0">
                <a:latin typeface="Arial Narrow" panose="020B0606020202030204" pitchFamily="34" charset="0"/>
              </a:rPr>
              <a:t>cardiology, </a:t>
            </a:r>
            <a:r>
              <a:rPr lang="en-US" sz="1600" dirty="0" err="1">
                <a:latin typeface="Arial Narrow" panose="020B0606020202030204" pitchFamily="34" charset="0"/>
              </a:rPr>
              <a:t>cardiosurgery</a:t>
            </a:r>
            <a:r>
              <a:rPr lang="en-US" sz="1600" dirty="0">
                <a:latin typeface="Arial Narrow" panose="020B0606020202030204" pitchFamily="34" charset="0"/>
              </a:rPr>
              <a:t>, neurology, orthopedics)</a:t>
            </a:r>
            <a:endParaRPr lang="ru-RU" sz="1600" dirty="0">
              <a:latin typeface="Arial Narrow" panose="020B0606020202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34% </a:t>
            </a:r>
            <a:r>
              <a:rPr lang="en-US" sz="1600" dirty="0">
                <a:solidFill>
                  <a:srgbClr val="C00000"/>
                </a:solidFill>
                <a:latin typeface="Arial Narrow" panose="020B0606020202030204" pitchFamily="34" charset="0"/>
              </a:rPr>
              <a:t>cases for </a:t>
            </a:r>
            <a:r>
              <a:rPr lang="en-US" sz="1600" dirty="0">
                <a:latin typeface="Arial Narrow" panose="020B0606020202030204" pitchFamily="34" charset="0"/>
              </a:rPr>
              <a:t>palliative care</a:t>
            </a:r>
            <a:r>
              <a:rPr lang="ru-RU" sz="1600" dirty="0">
                <a:latin typeface="Arial Narrow" panose="020B0606020202030204" pitchFamily="34" charset="0"/>
              </a:rPr>
              <a:t> (</a:t>
            </a:r>
            <a:r>
              <a:rPr lang="en-US" sz="1600" dirty="0">
                <a:latin typeface="Arial Narrow" panose="020B0606020202030204" pitchFamily="34" charset="0"/>
              </a:rPr>
              <a:t>cancer, TB, terminal stage of organ failure, etc.)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24D5F440-7532-4ED6-918A-FC4AA2D1FD37}"/>
              </a:ext>
            </a:extLst>
          </p:cNvPr>
          <p:cNvSpPr txBox="1"/>
          <p:nvPr/>
        </p:nvSpPr>
        <p:spPr>
          <a:xfrm>
            <a:off x="7508774" y="1857705"/>
            <a:ext cx="3390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Welfare beneficiaries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:  53%</a:t>
            </a:r>
          </a:p>
          <a:p>
            <a:r>
              <a:rPr lang="en-US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Not registered unemployed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: 13%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1DCC8B0C-DD20-4EFB-B5BA-E5C9914C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8093"/>
            <a:ext cx="10972800" cy="75413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Consumption of rehabilitation and palliative care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CA35EB9-9D70-CC45-9AAD-D5E1C5930811}"/>
              </a:ext>
            </a:extLst>
          </p:cNvPr>
          <p:cNvSpPr/>
          <p:nvPr/>
        </p:nvSpPr>
        <p:spPr>
          <a:xfrm>
            <a:off x="2690648" y="1641050"/>
            <a:ext cx="3405351" cy="22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After severe nervous system injury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B6B92E3-CCC3-9D45-9181-1B1984116338}"/>
              </a:ext>
            </a:extLst>
          </p:cNvPr>
          <p:cNvSpPr/>
          <p:nvPr/>
        </p:nvSpPr>
        <p:spPr>
          <a:xfrm>
            <a:off x="2690647" y="1912861"/>
            <a:ext cx="3405351" cy="22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Primary pulmonary hypertension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D4F2056-A2FD-6748-B192-3415EF7F2126}"/>
              </a:ext>
            </a:extLst>
          </p:cNvPr>
          <p:cNvSpPr/>
          <p:nvPr/>
        </p:nvSpPr>
        <p:spPr>
          <a:xfrm>
            <a:off x="2690647" y="2168882"/>
            <a:ext cx="3405351" cy="22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Bone-marrow injury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08C058ED-38A4-1C4B-9537-94AC4A72980F}"/>
              </a:ext>
            </a:extLst>
          </p:cNvPr>
          <p:cNvSpPr/>
          <p:nvPr/>
        </p:nvSpPr>
        <p:spPr>
          <a:xfrm>
            <a:off x="2690647" y="2451515"/>
            <a:ext cx="3405351" cy="22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After keyhole surgeries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C9CD3AA-AA7E-A04B-BC09-C6DF7B378280}"/>
              </a:ext>
            </a:extLst>
          </p:cNvPr>
          <p:cNvSpPr/>
          <p:nvPr/>
        </p:nvSpPr>
        <p:spPr>
          <a:xfrm>
            <a:off x="2690647" y="2723326"/>
            <a:ext cx="3405351" cy="223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Rheumatic valvular heart disease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D963C41-09F4-4E4E-82F3-3363F617C509}"/>
              </a:ext>
            </a:extLst>
          </p:cNvPr>
          <p:cNvSpPr/>
          <p:nvPr/>
        </p:nvSpPr>
        <p:spPr>
          <a:xfrm>
            <a:off x="1187669" y="2985433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Post-surgery treatment of deformations and fractures of vertebra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9BD6230-6E3E-B74F-9667-F958792BC0F0}"/>
              </a:ext>
            </a:extLst>
          </p:cNvPr>
          <p:cNvSpPr/>
          <p:nvPr/>
        </p:nvSpPr>
        <p:spPr>
          <a:xfrm>
            <a:off x="1187669" y="3248397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Cardiomyopathy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E0B1F49-BB40-9946-9DBA-FAC10E837689}"/>
              </a:ext>
            </a:extLst>
          </p:cNvPr>
          <p:cNvSpPr/>
          <p:nvPr/>
        </p:nvSpPr>
        <p:spPr>
          <a:xfrm>
            <a:off x="1187669" y="3511361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Brain injuries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27564CD-2950-5244-AD15-58729AD63E01}"/>
              </a:ext>
            </a:extLst>
          </p:cNvPr>
          <p:cNvSpPr/>
          <p:nvPr/>
        </p:nvSpPr>
        <p:spPr>
          <a:xfrm>
            <a:off x="1187669" y="3795898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Post-operation after joint replacement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E4DAB864-5885-574D-996D-A6A5834331F7}"/>
              </a:ext>
            </a:extLst>
          </p:cNvPr>
          <p:cNvSpPr/>
          <p:nvPr/>
        </p:nvSpPr>
        <p:spPr>
          <a:xfrm>
            <a:off x="1187669" y="4055004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Myocardial infraction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CDE35F6-F0D7-7549-90C5-28388AB3C2FB}"/>
              </a:ext>
            </a:extLst>
          </p:cNvPr>
          <p:cNvSpPr/>
          <p:nvPr/>
        </p:nvSpPr>
        <p:spPr>
          <a:xfrm>
            <a:off x="1187669" y="4344993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After limb bone fracture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7076A54-D04F-CA4A-A6CA-9A1E298BBA97}"/>
              </a:ext>
            </a:extLst>
          </p:cNvPr>
          <p:cNvSpPr/>
          <p:nvPr/>
        </p:nvSpPr>
        <p:spPr>
          <a:xfrm>
            <a:off x="1187669" y="4600520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Post-surgery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DFB239C9-1EE8-F344-9E62-F4F47A611507}"/>
              </a:ext>
            </a:extLst>
          </p:cNvPr>
          <p:cNvSpPr/>
          <p:nvPr/>
        </p:nvSpPr>
        <p:spPr>
          <a:xfrm>
            <a:off x="1187669" y="4856047"/>
            <a:ext cx="4908330" cy="255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ysClr val="windowText" lastClr="000000"/>
                </a:solidFill>
              </a:rPr>
              <a:t>Angina (angina pectoris)</a:t>
            </a:r>
          </a:p>
        </p:txBody>
      </p:sp>
    </p:spTree>
    <p:extLst>
      <p:ext uri="{BB962C8B-B14F-4D97-AF65-F5344CB8AC3E}">
        <p14:creationId xmlns:p14="http://schemas.microsoft.com/office/powerpoint/2010/main" val="1425250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396FB4F2-B565-4C94-B890-D64892EE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14" y="147797"/>
            <a:ext cx="11877400" cy="563652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charset="0"/>
              </a:rPr>
              <a:t>Solutions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charset="0"/>
              </a:rPr>
              <a:t>: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ea typeface="+mn-ea"/>
                <a:cs typeface="Arial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  <a:ea typeface="+mn-ea"/>
                <a:cs typeface="Arial" charset="0"/>
              </a:rPr>
              <a:t>establishment of a three-level healthcare delivery system, based on staged introduction of new SGBP model</a:t>
            </a:r>
            <a:endParaRPr lang="ru-RU" sz="2400" b="1" dirty="0">
              <a:solidFill>
                <a:schemeClr val="tx2"/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A1298E9-C728-4490-905F-9DAA0485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046" y="6431300"/>
            <a:ext cx="2844800" cy="365125"/>
          </a:xfrm>
        </p:spPr>
        <p:txBody>
          <a:bodyPr/>
          <a:lstStyle/>
          <a:p>
            <a:fld id="{189E9D1C-88BD-4366-BB4B-E06898D406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83396" y="6517434"/>
            <a:ext cx="7140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>
                <a:solidFill>
                  <a:prstClr val="black"/>
                </a:solidFill>
                <a:cs typeface="Arial" panose="020B0604020202020204" pitchFamily="34" charset="0"/>
              </a:rPr>
              <a:t>* </a:t>
            </a:r>
            <a:r>
              <a:rPr lang="en-US" sz="1200" i="1" dirty="0">
                <a:solidFill>
                  <a:prstClr val="black"/>
                </a:solidFill>
                <a:cs typeface="Arial" panose="020B0604020202020204" pitchFamily="34" charset="0"/>
              </a:rPr>
              <a:t> SGBP will associate with minimal social standard (The law of the RK «About minimal social standards and their guarantees</a:t>
            </a:r>
          </a:p>
          <a:p>
            <a:endParaRPr lang="ru-RU" sz="1200" i="1" dirty="0"/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xmlns="" id="{2B126AA9-E240-4256-B07B-DE9ACB373446}"/>
              </a:ext>
            </a:extLst>
          </p:cNvPr>
          <p:cNvGrpSpPr/>
          <p:nvPr/>
        </p:nvGrpSpPr>
        <p:grpSpPr>
          <a:xfrm>
            <a:off x="7753292" y="1537536"/>
            <a:ext cx="4293313" cy="4542390"/>
            <a:chOff x="1489501" y="1200255"/>
            <a:chExt cx="6219566" cy="5159734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xmlns="" id="{B72BA7FB-E145-41D4-8D59-D8221CC65570}"/>
                </a:ext>
              </a:extLst>
            </p:cNvPr>
            <p:cNvGrpSpPr/>
            <p:nvPr/>
          </p:nvGrpSpPr>
          <p:grpSpPr>
            <a:xfrm>
              <a:off x="1489501" y="1200255"/>
              <a:ext cx="6149173" cy="5159734"/>
              <a:chOff x="2599441" y="1145726"/>
              <a:chExt cx="6250362" cy="5159734"/>
            </a:xfrm>
          </p:grpSpPr>
          <p:sp>
            <p:nvSpPr>
              <p:cNvPr id="64" name="Блок-схема: ручной ввод 19">
                <a:extLst>
                  <a:ext uri="{FF2B5EF4-FFF2-40B4-BE49-F238E27FC236}">
                    <a16:creationId xmlns:a16="http://schemas.microsoft.com/office/drawing/2014/main" xmlns="" id="{DAFBDC22-48EC-427A-BF65-16F6A74715E5}"/>
                  </a:ext>
                </a:extLst>
              </p:cNvPr>
              <p:cNvSpPr/>
              <p:nvPr/>
            </p:nvSpPr>
            <p:spPr>
              <a:xfrm rot="5400000" flipH="1">
                <a:off x="6308852" y="3764508"/>
                <a:ext cx="1949902" cy="3132001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0 w 13018"/>
                  <a:gd name="connsiteY0" fmla="*/ 0 h 8000"/>
                  <a:gd name="connsiteX1" fmla="*/ 13018 w 13018"/>
                  <a:gd name="connsiteY1" fmla="*/ 1684 h 8000"/>
                  <a:gd name="connsiteX2" fmla="*/ 10000 w 13018"/>
                  <a:gd name="connsiteY2" fmla="*/ 8000 h 8000"/>
                  <a:gd name="connsiteX3" fmla="*/ 0 w 13018"/>
                  <a:gd name="connsiteY3" fmla="*/ 8000 h 8000"/>
                  <a:gd name="connsiteX4" fmla="*/ 0 w 13018"/>
                  <a:gd name="connsiteY4" fmla="*/ 0 h 8000"/>
                  <a:gd name="connsiteX0" fmla="*/ 2454 w 10000"/>
                  <a:gd name="connsiteY0" fmla="*/ 0 h 12571"/>
                  <a:gd name="connsiteX1" fmla="*/ 10000 w 10000"/>
                  <a:gd name="connsiteY1" fmla="*/ 4676 h 12571"/>
                  <a:gd name="connsiteX2" fmla="*/ 7682 w 10000"/>
                  <a:gd name="connsiteY2" fmla="*/ 12571 h 12571"/>
                  <a:gd name="connsiteX3" fmla="*/ 0 w 10000"/>
                  <a:gd name="connsiteY3" fmla="*/ 12571 h 12571"/>
                  <a:gd name="connsiteX4" fmla="*/ 2454 w 10000"/>
                  <a:gd name="connsiteY4" fmla="*/ 0 h 12571"/>
                  <a:gd name="connsiteX0" fmla="*/ 3477 w 11023"/>
                  <a:gd name="connsiteY0" fmla="*/ 0 h 12631"/>
                  <a:gd name="connsiteX1" fmla="*/ 11023 w 11023"/>
                  <a:gd name="connsiteY1" fmla="*/ 4676 h 12631"/>
                  <a:gd name="connsiteX2" fmla="*/ 8705 w 11023"/>
                  <a:gd name="connsiteY2" fmla="*/ 12571 h 12631"/>
                  <a:gd name="connsiteX3" fmla="*/ 0 w 11023"/>
                  <a:gd name="connsiteY3" fmla="*/ 12631 h 12631"/>
                  <a:gd name="connsiteX4" fmla="*/ 3477 w 11023"/>
                  <a:gd name="connsiteY4" fmla="*/ 0 h 12631"/>
                  <a:gd name="connsiteX0" fmla="*/ 3477 w 12367"/>
                  <a:gd name="connsiteY0" fmla="*/ 0 h 12631"/>
                  <a:gd name="connsiteX1" fmla="*/ 12367 w 12367"/>
                  <a:gd name="connsiteY1" fmla="*/ 3162 h 12631"/>
                  <a:gd name="connsiteX2" fmla="*/ 8705 w 12367"/>
                  <a:gd name="connsiteY2" fmla="*/ 12571 h 12631"/>
                  <a:gd name="connsiteX3" fmla="*/ 0 w 12367"/>
                  <a:gd name="connsiteY3" fmla="*/ 12631 h 12631"/>
                  <a:gd name="connsiteX4" fmla="*/ 3477 w 12367"/>
                  <a:gd name="connsiteY4" fmla="*/ 0 h 12631"/>
                  <a:gd name="connsiteX0" fmla="*/ 4757 w 12367"/>
                  <a:gd name="connsiteY0" fmla="*/ 0 h 12830"/>
                  <a:gd name="connsiteX1" fmla="*/ 12367 w 12367"/>
                  <a:gd name="connsiteY1" fmla="*/ 3361 h 12830"/>
                  <a:gd name="connsiteX2" fmla="*/ 8705 w 12367"/>
                  <a:gd name="connsiteY2" fmla="*/ 12770 h 12830"/>
                  <a:gd name="connsiteX3" fmla="*/ 0 w 12367"/>
                  <a:gd name="connsiteY3" fmla="*/ 12830 h 12830"/>
                  <a:gd name="connsiteX4" fmla="*/ 4757 w 12367"/>
                  <a:gd name="connsiteY4" fmla="*/ 0 h 12830"/>
                  <a:gd name="connsiteX0" fmla="*/ 4949 w 12367"/>
                  <a:gd name="connsiteY0" fmla="*/ 0 h 12710"/>
                  <a:gd name="connsiteX1" fmla="*/ 12367 w 12367"/>
                  <a:gd name="connsiteY1" fmla="*/ 3241 h 12710"/>
                  <a:gd name="connsiteX2" fmla="*/ 8705 w 12367"/>
                  <a:gd name="connsiteY2" fmla="*/ 12650 h 12710"/>
                  <a:gd name="connsiteX3" fmla="*/ 0 w 12367"/>
                  <a:gd name="connsiteY3" fmla="*/ 12710 h 12710"/>
                  <a:gd name="connsiteX4" fmla="*/ 4949 w 12367"/>
                  <a:gd name="connsiteY4" fmla="*/ 0 h 12710"/>
                  <a:gd name="connsiteX0" fmla="*/ 4757 w 12367"/>
                  <a:gd name="connsiteY0" fmla="*/ 0 h 12790"/>
                  <a:gd name="connsiteX1" fmla="*/ 12367 w 12367"/>
                  <a:gd name="connsiteY1" fmla="*/ 3321 h 12790"/>
                  <a:gd name="connsiteX2" fmla="*/ 8705 w 12367"/>
                  <a:gd name="connsiteY2" fmla="*/ 12730 h 12790"/>
                  <a:gd name="connsiteX3" fmla="*/ 0 w 12367"/>
                  <a:gd name="connsiteY3" fmla="*/ 12790 h 12790"/>
                  <a:gd name="connsiteX4" fmla="*/ 4757 w 12367"/>
                  <a:gd name="connsiteY4" fmla="*/ 0 h 12790"/>
                  <a:gd name="connsiteX0" fmla="*/ 4757 w 12179"/>
                  <a:gd name="connsiteY0" fmla="*/ 0 h 12790"/>
                  <a:gd name="connsiteX1" fmla="*/ 12179 w 12179"/>
                  <a:gd name="connsiteY1" fmla="*/ 3239 h 12790"/>
                  <a:gd name="connsiteX2" fmla="*/ 8705 w 12179"/>
                  <a:gd name="connsiteY2" fmla="*/ 12730 h 12790"/>
                  <a:gd name="connsiteX3" fmla="*/ 0 w 12179"/>
                  <a:gd name="connsiteY3" fmla="*/ 12790 h 12790"/>
                  <a:gd name="connsiteX4" fmla="*/ 4757 w 12179"/>
                  <a:gd name="connsiteY4" fmla="*/ 0 h 12790"/>
                  <a:gd name="connsiteX0" fmla="*/ 4757 w 12179"/>
                  <a:gd name="connsiteY0" fmla="*/ 0 h 12790"/>
                  <a:gd name="connsiteX1" fmla="*/ 12179 w 12179"/>
                  <a:gd name="connsiteY1" fmla="*/ 3198 h 12790"/>
                  <a:gd name="connsiteX2" fmla="*/ 8705 w 12179"/>
                  <a:gd name="connsiteY2" fmla="*/ 12730 h 12790"/>
                  <a:gd name="connsiteX3" fmla="*/ 0 w 12179"/>
                  <a:gd name="connsiteY3" fmla="*/ 12790 h 12790"/>
                  <a:gd name="connsiteX4" fmla="*/ 4757 w 12179"/>
                  <a:gd name="connsiteY4" fmla="*/ 0 h 12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79" h="12790">
                    <a:moveTo>
                      <a:pt x="4757" y="0"/>
                    </a:moveTo>
                    <a:lnTo>
                      <a:pt x="12179" y="3198"/>
                    </a:lnTo>
                    <a:lnTo>
                      <a:pt x="8705" y="12730"/>
                    </a:lnTo>
                    <a:lnTo>
                      <a:pt x="0" y="12790"/>
                    </a:lnTo>
                    <a:lnTo>
                      <a:pt x="4757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Блок-схема: решение 64">
                <a:extLst>
                  <a:ext uri="{FF2B5EF4-FFF2-40B4-BE49-F238E27FC236}">
                    <a16:creationId xmlns:a16="http://schemas.microsoft.com/office/drawing/2014/main" xmlns="" id="{191EEBC0-D100-46AD-A3C9-7CE0CD07D176}"/>
                  </a:ext>
                </a:extLst>
              </p:cNvPr>
              <p:cNvSpPr/>
              <p:nvPr/>
            </p:nvSpPr>
            <p:spPr>
              <a:xfrm>
                <a:off x="4439816" y="2610336"/>
                <a:ext cx="2592288" cy="736347"/>
              </a:xfrm>
              <a:prstGeom prst="flowChartDecision">
                <a:avLst/>
              </a:prstGeom>
              <a:solidFill>
                <a:srgbClr val="BFBD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66" name="Блок-схема: решение 65">
                <a:extLst>
                  <a:ext uri="{FF2B5EF4-FFF2-40B4-BE49-F238E27FC236}">
                    <a16:creationId xmlns:a16="http://schemas.microsoft.com/office/drawing/2014/main" xmlns="" id="{75168A11-C233-4139-A2EE-ABC55A97D04F}"/>
                  </a:ext>
                </a:extLst>
              </p:cNvPr>
              <p:cNvSpPr/>
              <p:nvPr/>
            </p:nvSpPr>
            <p:spPr>
              <a:xfrm>
                <a:off x="3386201" y="3799666"/>
                <a:ext cx="4726023" cy="1130875"/>
              </a:xfrm>
              <a:prstGeom prst="flowChartDecision">
                <a:avLst/>
              </a:prstGeom>
              <a:solidFill>
                <a:srgbClr val="BFBDC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Блок-схема: ручной ввод 19">
                <a:extLst>
                  <a:ext uri="{FF2B5EF4-FFF2-40B4-BE49-F238E27FC236}">
                    <a16:creationId xmlns:a16="http://schemas.microsoft.com/office/drawing/2014/main" xmlns="" id="{8EC67C7E-D8BF-4BDF-BFF4-7411FD7F36F8}"/>
                  </a:ext>
                </a:extLst>
              </p:cNvPr>
              <p:cNvSpPr/>
              <p:nvPr/>
            </p:nvSpPr>
            <p:spPr>
              <a:xfrm rot="5400000" flipH="1" flipV="1">
                <a:off x="3199376" y="3755623"/>
                <a:ext cx="1949901" cy="3149772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0 w 13018"/>
                  <a:gd name="connsiteY0" fmla="*/ 0 h 8000"/>
                  <a:gd name="connsiteX1" fmla="*/ 13018 w 13018"/>
                  <a:gd name="connsiteY1" fmla="*/ 1684 h 8000"/>
                  <a:gd name="connsiteX2" fmla="*/ 10000 w 13018"/>
                  <a:gd name="connsiteY2" fmla="*/ 8000 h 8000"/>
                  <a:gd name="connsiteX3" fmla="*/ 0 w 13018"/>
                  <a:gd name="connsiteY3" fmla="*/ 8000 h 8000"/>
                  <a:gd name="connsiteX4" fmla="*/ 0 w 13018"/>
                  <a:gd name="connsiteY4" fmla="*/ 0 h 8000"/>
                  <a:gd name="connsiteX0" fmla="*/ 2454 w 10000"/>
                  <a:gd name="connsiteY0" fmla="*/ 0 h 12571"/>
                  <a:gd name="connsiteX1" fmla="*/ 10000 w 10000"/>
                  <a:gd name="connsiteY1" fmla="*/ 4676 h 12571"/>
                  <a:gd name="connsiteX2" fmla="*/ 7682 w 10000"/>
                  <a:gd name="connsiteY2" fmla="*/ 12571 h 12571"/>
                  <a:gd name="connsiteX3" fmla="*/ 0 w 10000"/>
                  <a:gd name="connsiteY3" fmla="*/ 12571 h 12571"/>
                  <a:gd name="connsiteX4" fmla="*/ 2454 w 10000"/>
                  <a:gd name="connsiteY4" fmla="*/ 0 h 12571"/>
                  <a:gd name="connsiteX0" fmla="*/ 3477 w 11023"/>
                  <a:gd name="connsiteY0" fmla="*/ 0 h 12631"/>
                  <a:gd name="connsiteX1" fmla="*/ 11023 w 11023"/>
                  <a:gd name="connsiteY1" fmla="*/ 4676 h 12631"/>
                  <a:gd name="connsiteX2" fmla="*/ 8705 w 11023"/>
                  <a:gd name="connsiteY2" fmla="*/ 12571 h 12631"/>
                  <a:gd name="connsiteX3" fmla="*/ 0 w 11023"/>
                  <a:gd name="connsiteY3" fmla="*/ 12631 h 12631"/>
                  <a:gd name="connsiteX4" fmla="*/ 3477 w 11023"/>
                  <a:gd name="connsiteY4" fmla="*/ 0 h 12631"/>
                  <a:gd name="connsiteX0" fmla="*/ 3477 w 12367"/>
                  <a:gd name="connsiteY0" fmla="*/ 0 h 12631"/>
                  <a:gd name="connsiteX1" fmla="*/ 12367 w 12367"/>
                  <a:gd name="connsiteY1" fmla="*/ 3162 h 12631"/>
                  <a:gd name="connsiteX2" fmla="*/ 8705 w 12367"/>
                  <a:gd name="connsiteY2" fmla="*/ 12571 h 12631"/>
                  <a:gd name="connsiteX3" fmla="*/ 0 w 12367"/>
                  <a:gd name="connsiteY3" fmla="*/ 12631 h 12631"/>
                  <a:gd name="connsiteX4" fmla="*/ 3477 w 12367"/>
                  <a:gd name="connsiteY4" fmla="*/ 0 h 12631"/>
                  <a:gd name="connsiteX0" fmla="*/ 4757 w 12367"/>
                  <a:gd name="connsiteY0" fmla="*/ 0 h 12830"/>
                  <a:gd name="connsiteX1" fmla="*/ 12367 w 12367"/>
                  <a:gd name="connsiteY1" fmla="*/ 3361 h 12830"/>
                  <a:gd name="connsiteX2" fmla="*/ 8705 w 12367"/>
                  <a:gd name="connsiteY2" fmla="*/ 12770 h 12830"/>
                  <a:gd name="connsiteX3" fmla="*/ 0 w 12367"/>
                  <a:gd name="connsiteY3" fmla="*/ 12830 h 12830"/>
                  <a:gd name="connsiteX4" fmla="*/ 4757 w 12367"/>
                  <a:gd name="connsiteY4" fmla="*/ 0 h 12830"/>
                  <a:gd name="connsiteX0" fmla="*/ 4949 w 12367"/>
                  <a:gd name="connsiteY0" fmla="*/ 0 h 12710"/>
                  <a:gd name="connsiteX1" fmla="*/ 12367 w 12367"/>
                  <a:gd name="connsiteY1" fmla="*/ 3241 h 12710"/>
                  <a:gd name="connsiteX2" fmla="*/ 8705 w 12367"/>
                  <a:gd name="connsiteY2" fmla="*/ 12650 h 12710"/>
                  <a:gd name="connsiteX3" fmla="*/ 0 w 12367"/>
                  <a:gd name="connsiteY3" fmla="*/ 12710 h 12710"/>
                  <a:gd name="connsiteX4" fmla="*/ 4949 w 12367"/>
                  <a:gd name="connsiteY4" fmla="*/ 0 h 12710"/>
                  <a:gd name="connsiteX0" fmla="*/ 4757 w 12367"/>
                  <a:gd name="connsiteY0" fmla="*/ 0 h 12790"/>
                  <a:gd name="connsiteX1" fmla="*/ 12367 w 12367"/>
                  <a:gd name="connsiteY1" fmla="*/ 3321 h 12790"/>
                  <a:gd name="connsiteX2" fmla="*/ 8705 w 12367"/>
                  <a:gd name="connsiteY2" fmla="*/ 12730 h 12790"/>
                  <a:gd name="connsiteX3" fmla="*/ 0 w 12367"/>
                  <a:gd name="connsiteY3" fmla="*/ 12790 h 12790"/>
                  <a:gd name="connsiteX4" fmla="*/ 4757 w 12367"/>
                  <a:gd name="connsiteY4" fmla="*/ 0 h 12790"/>
                  <a:gd name="connsiteX0" fmla="*/ 4757 w 12179"/>
                  <a:gd name="connsiteY0" fmla="*/ 0 h 12790"/>
                  <a:gd name="connsiteX1" fmla="*/ 12179 w 12179"/>
                  <a:gd name="connsiteY1" fmla="*/ 3239 h 12790"/>
                  <a:gd name="connsiteX2" fmla="*/ 8705 w 12179"/>
                  <a:gd name="connsiteY2" fmla="*/ 12730 h 12790"/>
                  <a:gd name="connsiteX3" fmla="*/ 0 w 12179"/>
                  <a:gd name="connsiteY3" fmla="*/ 12790 h 12790"/>
                  <a:gd name="connsiteX4" fmla="*/ 4757 w 12179"/>
                  <a:gd name="connsiteY4" fmla="*/ 0 h 12790"/>
                  <a:gd name="connsiteX0" fmla="*/ 4757 w 12179"/>
                  <a:gd name="connsiteY0" fmla="*/ 0 h 12790"/>
                  <a:gd name="connsiteX1" fmla="*/ 12179 w 12179"/>
                  <a:gd name="connsiteY1" fmla="*/ 3198 h 12790"/>
                  <a:gd name="connsiteX2" fmla="*/ 8705 w 12179"/>
                  <a:gd name="connsiteY2" fmla="*/ 12730 h 12790"/>
                  <a:gd name="connsiteX3" fmla="*/ 0 w 12179"/>
                  <a:gd name="connsiteY3" fmla="*/ 12790 h 12790"/>
                  <a:gd name="connsiteX4" fmla="*/ 4757 w 12179"/>
                  <a:gd name="connsiteY4" fmla="*/ 0 h 12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179" h="12790">
                    <a:moveTo>
                      <a:pt x="4757" y="0"/>
                    </a:moveTo>
                    <a:lnTo>
                      <a:pt x="12179" y="3198"/>
                    </a:lnTo>
                    <a:lnTo>
                      <a:pt x="8705" y="12730"/>
                    </a:lnTo>
                    <a:lnTo>
                      <a:pt x="0" y="12790"/>
                    </a:lnTo>
                    <a:lnTo>
                      <a:pt x="4757" y="0"/>
                    </a:ln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Блок-схема: ручной ввод 19">
                <a:extLst>
                  <a:ext uri="{FF2B5EF4-FFF2-40B4-BE49-F238E27FC236}">
                    <a16:creationId xmlns:a16="http://schemas.microsoft.com/office/drawing/2014/main" xmlns="" id="{68E18AB9-3E2D-41E2-8B87-959CC28673D6}"/>
                  </a:ext>
                </a:extLst>
              </p:cNvPr>
              <p:cNvSpPr/>
              <p:nvPr/>
            </p:nvSpPr>
            <p:spPr>
              <a:xfrm rot="5400000" flipH="1">
                <a:off x="5960784" y="2734398"/>
                <a:ext cx="1656000" cy="2124000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0 w 13018"/>
                  <a:gd name="connsiteY0" fmla="*/ 0 h 8000"/>
                  <a:gd name="connsiteX1" fmla="*/ 13018 w 13018"/>
                  <a:gd name="connsiteY1" fmla="*/ 1684 h 8000"/>
                  <a:gd name="connsiteX2" fmla="*/ 10000 w 13018"/>
                  <a:gd name="connsiteY2" fmla="*/ 8000 h 8000"/>
                  <a:gd name="connsiteX3" fmla="*/ 0 w 13018"/>
                  <a:gd name="connsiteY3" fmla="*/ 8000 h 8000"/>
                  <a:gd name="connsiteX4" fmla="*/ 0 w 13018"/>
                  <a:gd name="connsiteY4" fmla="*/ 0 h 8000"/>
                  <a:gd name="connsiteX0" fmla="*/ 2454 w 10000"/>
                  <a:gd name="connsiteY0" fmla="*/ 0 h 12571"/>
                  <a:gd name="connsiteX1" fmla="*/ 10000 w 10000"/>
                  <a:gd name="connsiteY1" fmla="*/ 4676 h 12571"/>
                  <a:gd name="connsiteX2" fmla="*/ 7682 w 10000"/>
                  <a:gd name="connsiteY2" fmla="*/ 12571 h 12571"/>
                  <a:gd name="connsiteX3" fmla="*/ 0 w 10000"/>
                  <a:gd name="connsiteY3" fmla="*/ 12571 h 12571"/>
                  <a:gd name="connsiteX4" fmla="*/ 2454 w 10000"/>
                  <a:gd name="connsiteY4" fmla="*/ 0 h 12571"/>
                  <a:gd name="connsiteX0" fmla="*/ 3477 w 11023"/>
                  <a:gd name="connsiteY0" fmla="*/ 0 h 12631"/>
                  <a:gd name="connsiteX1" fmla="*/ 11023 w 11023"/>
                  <a:gd name="connsiteY1" fmla="*/ 4676 h 12631"/>
                  <a:gd name="connsiteX2" fmla="*/ 8705 w 11023"/>
                  <a:gd name="connsiteY2" fmla="*/ 12571 h 12631"/>
                  <a:gd name="connsiteX3" fmla="*/ 0 w 11023"/>
                  <a:gd name="connsiteY3" fmla="*/ 12631 h 12631"/>
                  <a:gd name="connsiteX4" fmla="*/ 3477 w 11023"/>
                  <a:gd name="connsiteY4" fmla="*/ 0 h 12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23" h="12631">
                    <a:moveTo>
                      <a:pt x="3477" y="0"/>
                    </a:moveTo>
                    <a:lnTo>
                      <a:pt x="11023" y="4676"/>
                    </a:lnTo>
                    <a:lnTo>
                      <a:pt x="8705" y="12571"/>
                    </a:lnTo>
                    <a:lnTo>
                      <a:pt x="0" y="12631"/>
                    </a:lnTo>
                    <a:lnTo>
                      <a:pt x="3477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Блок-схема: ручной ввод 19">
                <a:extLst>
                  <a:ext uri="{FF2B5EF4-FFF2-40B4-BE49-F238E27FC236}">
                    <a16:creationId xmlns:a16="http://schemas.microsoft.com/office/drawing/2014/main" xmlns="" id="{5CAFD704-E3F2-4C79-8159-8FD8F760E36D}"/>
                  </a:ext>
                </a:extLst>
              </p:cNvPr>
              <p:cNvSpPr/>
              <p:nvPr/>
            </p:nvSpPr>
            <p:spPr>
              <a:xfrm rot="5400000" flipH="1" flipV="1">
                <a:off x="3859212" y="2734398"/>
                <a:ext cx="1656000" cy="2124000"/>
              </a:xfrm>
              <a:custGeom>
                <a:avLst/>
                <a:gdLst>
                  <a:gd name="connsiteX0" fmla="*/ 0 w 10000"/>
                  <a:gd name="connsiteY0" fmla="*/ 200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0 w 10000"/>
                  <a:gd name="connsiteY3" fmla="*/ 10000 h 10000"/>
                  <a:gd name="connsiteX4" fmla="*/ 0 w 10000"/>
                  <a:gd name="connsiteY4" fmla="*/ 2000 h 10000"/>
                  <a:gd name="connsiteX0" fmla="*/ 0 w 13018"/>
                  <a:gd name="connsiteY0" fmla="*/ 0 h 8000"/>
                  <a:gd name="connsiteX1" fmla="*/ 13018 w 13018"/>
                  <a:gd name="connsiteY1" fmla="*/ 1684 h 8000"/>
                  <a:gd name="connsiteX2" fmla="*/ 10000 w 13018"/>
                  <a:gd name="connsiteY2" fmla="*/ 8000 h 8000"/>
                  <a:gd name="connsiteX3" fmla="*/ 0 w 13018"/>
                  <a:gd name="connsiteY3" fmla="*/ 8000 h 8000"/>
                  <a:gd name="connsiteX4" fmla="*/ 0 w 13018"/>
                  <a:gd name="connsiteY4" fmla="*/ 0 h 8000"/>
                  <a:gd name="connsiteX0" fmla="*/ 2454 w 10000"/>
                  <a:gd name="connsiteY0" fmla="*/ 0 h 12571"/>
                  <a:gd name="connsiteX1" fmla="*/ 10000 w 10000"/>
                  <a:gd name="connsiteY1" fmla="*/ 4676 h 12571"/>
                  <a:gd name="connsiteX2" fmla="*/ 7682 w 10000"/>
                  <a:gd name="connsiteY2" fmla="*/ 12571 h 12571"/>
                  <a:gd name="connsiteX3" fmla="*/ 0 w 10000"/>
                  <a:gd name="connsiteY3" fmla="*/ 12571 h 12571"/>
                  <a:gd name="connsiteX4" fmla="*/ 2454 w 10000"/>
                  <a:gd name="connsiteY4" fmla="*/ 0 h 12571"/>
                  <a:gd name="connsiteX0" fmla="*/ 3477 w 11023"/>
                  <a:gd name="connsiteY0" fmla="*/ 0 h 12631"/>
                  <a:gd name="connsiteX1" fmla="*/ 11023 w 11023"/>
                  <a:gd name="connsiteY1" fmla="*/ 4676 h 12631"/>
                  <a:gd name="connsiteX2" fmla="*/ 8705 w 11023"/>
                  <a:gd name="connsiteY2" fmla="*/ 12571 h 12631"/>
                  <a:gd name="connsiteX3" fmla="*/ 0 w 11023"/>
                  <a:gd name="connsiteY3" fmla="*/ 12631 h 12631"/>
                  <a:gd name="connsiteX4" fmla="*/ 3477 w 11023"/>
                  <a:gd name="connsiteY4" fmla="*/ 0 h 12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023" h="12631">
                    <a:moveTo>
                      <a:pt x="3477" y="0"/>
                    </a:moveTo>
                    <a:lnTo>
                      <a:pt x="11023" y="4676"/>
                    </a:lnTo>
                    <a:lnTo>
                      <a:pt x="8705" y="12571"/>
                    </a:lnTo>
                    <a:lnTo>
                      <a:pt x="0" y="12631"/>
                    </a:lnTo>
                    <a:lnTo>
                      <a:pt x="3477" y="0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Прямоугольный треугольник 18">
                <a:extLst>
                  <a:ext uri="{FF2B5EF4-FFF2-40B4-BE49-F238E27FC236}">
                    <a16:creationId xmlns:a16="http://schemas.microsoft.com/office/drawing/2014/main" xmlns="" id="{E7B5EAC4-88EA-48F8-AAB7-EDA25E4B851C}"/>
                  </a:ext>
                </a:extLst>
              </p:cNvPr>
              <p:cNvSpPr/>
              <p:nvPr/>
            </p:nvSpPr>
            <p:spPr>
              <a:xfrm flipH="1">
                <a:off x="4647359" y="1145726"/>
                <a:ext cx="1080001" cy="1802673"/>
              </a:xfrm>
              <a:custGeom>
                <a:avLst/>
                <a:gdLst>
                  <a:gd name="connsiteX0" fmla="*/ 0 w 1281881"/>
                  <a:gd name="connsiteY0" fmla="*/ 1775648 h 1775648"/>
                  <a:gd name="connsiteX1" fmla="*/ 0 w 1281881"/>
                  <a:gd name="connsiteY1" fmla="*/ 0 h 1775648"/>
                  <a:gd name="connsiteX2" fmla="*/ 1281881 w 1281881"/>
                  <a:gd name="connsiteY2" fmla="*/ 1775648 h 1775648"/>
                  <a:gd name="connsiteX3" fmla="*/ 0 w 1281881"/>
                  <a:gd name="connsiteY3" fmla="*/ 1775648 h 1775648"/>
                  <a:gd name="connsiteX0" fmla="*/ 0 w 1111059"/>
                  <a:gd name="connsiteY0" fmla="*/ 1775648 h 1775648"/>
                  <a:gd name="connsiteX1" fmla="*/ 0 w 1111059"/>
                  <a:gd name="connsiteY1" fmla="*/ 0 h 1775648"/>
                  <a:gd name="connsiteX2" fmla="*/ 1111059 w 1111059"/>
                  <a:gd name="connsiteY2" fmla="*/ 1514391 h 1775648"/>
                  <a:gd name="connsiteX3" fmla="*/ 0 w 1111059"/>
                  <a:gd name="connsiteY3" fmla="*/ 1775648 h 1775648"/>
                  <a:gd name="connsiteX0" fmla="*/ 0 w 1050769"/>
                  <a:gd name="connsiteY0" fmla="*/ 1775648 h 1775648"/>
                  <a:gd name="connsiteX1" fmla="*/ 0 w 1050769"/>
                  <a:gd name="connsiteY1" fmla="*/ 0 h 1775648"/>
                  <a:gd name="connsiteX2" fmla="*/ 1050769 w 1050769"/>
                  <a:gd name="connsiteY2" fmla="*/ 1434004 h 1775648"/>
                  <a:gd name="connsiteX3" fmla="*/ 0 w 1050769"/>
                  <a:gd name="connsiteY3" fmla="*/ 1775648 h 1775648"/>
                  <a:gd name="connsiteX0" fmla="*/ 0 w 1090963"/>
                  <a:gd name="connsiteY0" fmla="*/ 1775648 h 1775648"/>
                  <a:gd name="connsiteX1" fmla="*/ 0 w 1090963"/>
                  <a:gd name="connsiteY1" fmla="*/ 0 h 1775648"/>
                  <a:gd name="connsiteX2" fmla="*/ 1090963 w 1090963"/>
                  <a:gd name="connsiteY2" fmla="*/ 1514391 h 1775648"/>
                  <a:gd name="connsiteX3" fmla="*/ 0 w 1090963"/>
                  <a:gd name="connsiteY3" fmla="*/ 1775648 h 177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0963" h="1775648">
                    <a:moveTo>
                      <a:pt x="0" y="1775648"/>
                    </a:moveTo>
                    <a:lnTo>
                      <a:pt x="0" y="0"/>
                    </a:lnTo>
                    <a:lnTo>
                      <a:pt x="1090963" y="1514391"/>
                    </a:lnTo>
                    <a:lnTo>
                      <a:pt x="0" y="1775648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Прямоугольный треугольник 18">
                <a:extLst>
                  <a:ext uri="{FF2B5EF4-FFF2-40B4-BE49-F238E27FC236}">
                    <a16:creationId xmlns:a16="http://schemas.microsoft.com/office/drawing/2014/main" xmlns="" id="{BE752E80-EAD6-4DC0-A662-E69CFFB2350C}"/>
                  </a:ext>
                </a:extLst>
              </p:cNvPr>
              <p:cNvSpPr/>
              <p:nvPr/>
            </p:nvSpPr>
            <p:spPr>
              <a:xfrm>
                <a:off x="5727361" y="1148399"/>
                <a:ext cx="1080000" cy="1800000"/>
              </a:xfrm>
              <a:custGeom>
                <a:avLst/>
                <a:gdLst>
                  <a:gd name="connsiteX0" fmla="*/ 0 w 1281881"/>
                  <a:gd name="connsiteY0" fmla="*/ 1775648 h 1775648"/>
                  <a:gd name="connsiteX1" fmla="*/ 0 w 1281881"/>
                  <a:gd name="connsiteY1" fmla="*/ 0 h 1775648"/>
                  <a:gd name="connsiteX2" fmla="*/ 1281881 w 1281881"/>
                  <a:gd name="connsiteY2" fmla="*/ 1775648 h 1775648"/>
                  <a:gd name="connsiteX3" fmla="*/ 0 w 1281881"/>
                  <a:gd name="connsiteY3" fmla="*/ 1775648 h 1775648"/>
                  <a:gd name="connsiteX0" fmla="*/ 0 w 1111059"/>
                  <a:gd name="connsiteY0" fmla="*/ 1775648 h 1775648"/>
                  <a:gd name="connsiteX1" fmla="*/ 0 w 1111059"/>
                  <a:gd name="connsiteY1" fmla="*/ 0 h 1775648"/>
                  <a:gd name="connsiteX2" fmla="*/ 1111059 w 1111059"/>
                  <a:gd name="connsiteY2" fmla="*/ 1514391 h 1775648"/>
                  <a:gd name="connsiteX3" fmla="*/ 0 w 1111059"/>
                  <a:gd name="connsiteY3" fmla="*/ 1775648 h 1775648"/>
                  <a:gd name="connsiteX0" fmla="*/ 0 w 1050769"/>
                  <a:gd name="connsiteY0" fmla="*/ 1775648 h 1775648"/>
                  <a:gd name="connsiteX1" fmla="*/ 0 w 1050769"/>
                  <a:gd name="connsiteY1" fmla="*/ 0 h 1775648"/>
                  <a:gd name="connsiteX2" fmla="*/ 1050769 w 1050769"/>
                  <a:gd name="connsiteY2" fmla="*/ 1434004 h 1775648"/>
                  <a:gd name="connsiteX3" fmla="*/ 0 w 1050769"/>
                  <a:gd name="connsiteY3" fmla="*/ 1775648 h 1775648"/>
                  <a:gd name="connsiteX0" fmla="*/ 0 w 1090963"/>
                  <a:gd name="connsiteY0" fmla="*/ 1775648 h 1775648"/>
                  <a:gd name="connsiteX1" fmla="*/ 0 w 1090963"/>
                  <a:gd name="connsiteY1" fmla="*/ 0 h 1775648"/>
                  <a:gd name="connsiteX2" fmla="*/ 1090963 w 1090963"/>
                  <a:gd name="connsiteY2" fmla="*/ 1514391 h 1775648"/>
                  <a:gd name="connsiteX3" fmla="*/ 0 w 1090963"/>
                  <a:gd name="connsiteY3" fmla="*/ 1775648 h 1775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0963" h="1775648">
                    <a:moveTo>
                      <a:pt x="0" y="1775648"/>
                    </a:moveTo>
                    <a:lnTo>
                      <a:pt x="0" y="0"/>
                    </a:lnTo>
                    <a:lnTo>
                      <a:pt x="1090963" y="1514391"/>
                    </a:lnTo>
                    <a:lnTo>
                      <a:pt x="0" y="1775648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2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CBB5A0AD-9BF0-4F5A-9799-C92303A8084B}"/>
                </a:ext>
              </a:extLst>
            </p:cNvPr>
            <p:cNvSpPr txBox="1"/>
            <p:nvPr/>
          </p:nvSpPr>
          <p:spPr>
            <a:xfrm>
              <a:off x="1693240" y="1792101"/>
              <a:ext cx="6015827" cy="94393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ADDITIONAL SERVICES:</a:t>
              </a:r>
              <a:br>
                <a:rPr lang="en-US" sz="1200" b="1" dirty="0">
                  <a:solidFill>
                    <a:prstClr val="black"/>
                  </a:solidFill>
                </a:rPr>
              </a:br>
              <a:r>
                <a:rPr lang="en-US" sz="1200" b="1" dirty="0">
                  <a:solidFill>
                    <a:prstClr val="black"/>
                  </a:solidFill>
                </a:rPr>
                <a:t>paid services, </a:t>
              </a:r>
              <a:br>
                <a:rPr lang="en-US" sz="1200" b="1" dirty="0">
                  <a:solidFill>
                    <a:prstClr val="black"/>
                  </a:solidFill>
                </a:rPr>
              </a:br>
              <a:r>
                <a:rPr lang="en-US" sz="1200" b="1" dirty="0">
                  <a:solidFill>
                    <a:prstClr val="black"/>
                  </a:solidFill>
                </a:rPr>
                <a:t>voluntary health insurance, </a:t>
              </a:r>
              <a:br>
                <a:rPr lang="en-US" sz="1200" b="1" dirty="0">
                  <a:solidFill>
                    <a:prstClr val="black"/>
                  </a:solidFill>
                </a:rPr>
              </a:br>
              <a:r>
                <a:rPr lang="en-US" sz="1200" b="1" dirty="0">
                  <a:solidFill>
                    <a:prstClr val="black"/>
                  </a:solidFill>
                </a:rPr>
                <a:t>co-payment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xmlns="" id="{068F6D2A-EB13-4349-B4FD-9D187D4AC352}"/>
                </a:ext>
              </a:extLst>
            </p:cNvPr>
            <p:cNvSpPr txBox="1"/>
            <p:nvPr/>
          </p:nvSpPr>
          <p:spPr>
            <a:xfrm>
              <a:off x="2231721" y="3628970"/>
              <a:ext cx="4885522" cy="524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chemeClr val="bg1"/>
                  </a:solidFill>
                  <a:latin typeface="Arial Narrow" panose="020B0606020202030204" pitchFamily="34" charset="0"/>
                </a:defRPr>
              </a:lvl1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MSHI PACKAGE: </a:t>
              </a:r>
              <a:br>
                <a:rPr lang="en-US" sz="1200" b="1" dirty="0">
                  <a:solidFill>
                    <a:prstClr val="black"/>
                  </a:solidFill>
                </a:rPr>
              </a:br>
              <a:r>
                <a:rPr lang="en-US" sz="1200" b="1" dirty="0">
                  <a:solidFill>
                    <a:prstClr val="black"/>
                  </a:solidFill>
                </a:rPr>
                <a:t>atop SGBP and new services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4EE8C8B2-6867-4BD6-9650-F5F4CEBAE07F}"/>
                </a:ext>
              </a:extLst>
            </p:cNvPr>
            <p:cNvSpPr txBox="1"/>
            <p:nvPr/>
          </p:nvSpPr>
          <p:spPr>
            <a:xfrm>
              <a:off x="2117366" y="5314344"/>
              <a:ext cx="4999877" cy="524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>
                  <a:solidFill>
                    <a:schemeClr val="bg1"/>
                  </a:solidFill>
                  <a:latin typeface="Arial Narrow" panose="020B0606020202030204" pitchFamily="34" charset="0"/>
                </a:defRPr>
              </a:lvl1pPr>
            </a:lstStyle>
            <a:p>
              <a:pPr algn="ctr"/>
              <a:r>
                <a:rPr lang="en-US" sz="1200" b="1" dirty="0">
                  <a:solidFill>
                    <a:prstClr val="black"/>
                  </a:solidFill>
                </a:rPr>
                <a:t>NEW SGBP MODEL: </a:t>
              </a:r>
              <a:br>
                <a:rPr lang="en-US" sz="1200" b="1" dirty="0">
                  <a:solidFill>
                    <a:prstClr val="black"/>
                  </a:solidFill>
                </a:rPr>
              </a:br>
              <a:r>
                <a:rPr lang="en-US" sz="1200" b="1" dirty="0">
                  <a:solidFill>
                    <a:prstClr val="black"/>
                  </a:solidFill>
                </a:rPr>
                <a:t>basic health services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xmlns="" id="{57F50C1B-008A-44C2-B1B3-739C02E61B99}"/>
              </a:ext>
            </a:extLst>
          </p:cNvPr>
          <p:cNvGrpSpPr/>
          <p:nvPr/>
        </p:nvGrpSpPr>
        <p:grpSpPr>
          <a:xfrm>
            <a:off x="298929" y="1414197"/>
            <a:ext cx="8111574" cy="4825512"/>
            <a:chOff x="311399" y="1535470"/>
            <a:chExt cx="8111574" cy="4825512"/>
          </a:xfrm>
        </p:grpSpPr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xmlns="" id="{DDD382A6-833A-4439-AA5B-8F1C29E156A5}"/>
                </a:ext>
              </a:extLst>
            </p:cNvPr>
            <p:cNvGrpSpPr/>
            <p:nvPr/>
          </p:nvGrpSpPr>
          <p:grpSpPr>
            <a:xfrm>
              <a:off x="323725" y="4319147"/>
              <a:ext cx="8099248" cy="379987"/>
              <a:chOff x="309847" y="1650871"/>
              <a:chExt cx="9818891" cy="379987"/>
            </a:xfrm>
          </p:grpSpPr>
          <p:cxnSp>
            <p:nvCxnSpPr>
              <p:cNvPr id="5" name="Прямая со стрелкой 4">
                <a:extLst>
                  <a:ext uri="{FF2B5EF4-FFF2-40B4-BE49-F238E27FC236}">
                    <a16:creationId xmlns:a16="http://schemas.microsoft.com/office/drawing/2014/main" xmlns="" id="{39DA5EF5-52D4-416C-A366-8999EDF821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596" y="1650871"/>
                <a:ext cx="9802142" cy="0"/>
              </a:xfrm>
              <a:prstGeom prst="straightConnector1">
                <a:avLst/>
              </a:prstGeom>
              <a:ln w="63500">
                <a:solidFill>
                  <a:srgbClr val="C00000"/>
                </a:solidFill>
                <a:headEnd type="none" w="med" len="med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Прямоугольник 8"/>
              <p:cNvSpPr/>
              <p:nvPr/>
            </p:nvSpPr>
            <p:spPr>
              <a:xfrm>
                <a:off x="4827988" y="1661526"/>
                <a:ext cx="11904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/>
                  <a:t>II STAGE</a:t>
                </a:r>
                <a:endParaRPr lang="ru-RU" b="1" dirty="0"/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7846109" y="1650871"/>
                <a:ext cx="125455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prstClr val="black"/>
                    </a:solidFill>
                  </a:rPr>
                  <a:t>III STAGE</a:t>
                </a:r>
                <a:endParaRPr lang="ru-RU" b="1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Прямоугольник 33"/>
              <p:cNvSpPr/>
              <p:nvPr/>
            </p:nvSpPr>
            <p:spPr>
              <a:xfrm>
                <a:off x="309847" y="1661526"/>
                <a:ext cx="334031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/>
                  <a:t>I STAGE</a:t>
                </a:r>
                <a:endParaRPr lang="ru-RU" b="1" dirty="0"/>
              </a:p>
            </p:txBody>
          </p:sp>
        </p:grp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xmlns="" id="{99BB4AFB-E7F6-4A62-95E6-D5D956F363AE}"/>
                </a:ext>
              </a:extLst>
            </p:cNvPr>
            <p:cNvSpPr/>
            <p:nvPr/>
          </p:nvSpPr>
          <p:spPr>
            <a:xfrm>
              <a:off x="311399" y="1535470"/>
              <a:ext cx="2340000" cy="259493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spcAft>
                  <a:spcPts val="600"/>
                </a:spcAft>
              </a:pPr>
              <a:r>
                <a:rPr lang="en-US" sz="1400" b="1" dirty="0">
                  <a:solidFill>
                    <a:prstClr val="black"/>
                  </a:solidFill>
                </a:rPr>
                <a:t>Optimization of SGBP</a:t>
              </a:r>
              <a:endParaRPr lang="ru-RU" sz="1400" b="1" dirty="0">
                <a:solidFill>
                  <a:prstClr val="black"/>
                </a:solidFill>
              </a:endParaRPr>
            </a:p>
            <a:p>
              <a:pPr marL="93663" indent="-93663" algn="ctr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prstClr val="black"/>
                  </a:solidFill>
                </a:rPr>
                <a:t>Comprehensive list of </a:t>
              </a:r>
              <a:r>
                <a:rPr lang="en-US" sz="1400" dirty="0">
                  <a:solidFill>
                    <a:prstClr val="black"/>
                  </a:solidFill>
                </a:rPr>
                <a:t>dynamically observed and socially significant diseases</a:t>
              </a:r>
            </a:p>
            <a:p>
              <a:pPr marL="93663" indent="-93663" algn="ctr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prstClr val="black"/>
                  </a:solidFill>
                </a:rPr>
                <a:t>Exclusion of </a:t>
              </a:r>
              <a:r>
                <a:rPr lang="en-US" sz="1400" dirty="0">
                  <a:solidFill>
                    <a:prstClr val="black"/>
                  </a:solidFill>
                </a:rPr>
                <a:t>outdated methods</a:t>
              </a:r>
              <a:endParaRPr lang="ru-RU" sz="1400" dirty="0">
                <a:solidFill>
                  <a:prstClr val="black"/>
                </a:solidFill>
              </a:endParaRPr>
            </a:p>
            <a:p>
              <a:pPr marL="93663" indent="-93663" algn="ctr">
                <a:buFont typeface="Arial" panose="020B0604020202020204" pitchFamily="34" charset="0"/>
                <a:buChar char="•"/>
              </a:pPr>
              <a:r>
                <a:rPr lang="en-US" sz="1400" b="1" dirty="0">
                  <a:solidFill>
                    <a:prstClr val="black"/>
                  </a:solidFill>
                </a:rPr>
                <a:t>Comprehensive list of </a:t>
              </a:r>
              <a:r>
                <a:rPr lang="en-US" sz="1400" dirty="0">
                  <a:solidFill>
                    <a:prstClr val="black"/>
                  </a:solidFill>
                </a:rPr>
                <a:t>diagnostic services</a:t>
              </a:r>
              <a:endParaRPr lang="ru-RU" sz="1400" dirty="0">
                <a:solidFill>
                  <a:prstClr val="black"/>
                </a:solidFill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xmlns="" id="{5ECCB523-4A2A-4DEF-9653-7EEDA12862F5}"/>
                </a:ext>
              </a:extLst>
            </p:cNvPr>
            <p:cNvSpPr/>
            <p:nvPr/>
          </p:nvSpPr>
          <p:spPr>
            <a:xfrm>
              <a:off x="3350312" y="2500862"/>
              <a:ext cx="2277854" cy="77007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prstClr val="black"/>
                  </a:solidFill>
                </a:rPr>
                <a:t>MSHI</a:t>
              </a:r>
              <a:r>
                <a:rPr lang="ru-RU" sz="1400" b="1" dirty="0">
                  <a:solidFill>
                    <a:prstClr val="black"/>
                  </a:solidFill>
                </a:rPr>
                <a:t> </a:t>
              </a:r>
            </a:p>
            <a:p>
              <a:pPr algn="ctr"/>
              <a:r>
                <a:rPr lang="ru-RU" sz="1400" b="1" dirty="0">
                  <a:solidFill>
                    <a:prstClr val="black"/>
                  </a:solidFill>
                </a:rPr>
                <a:t>(</a:t>
              </a:r>
              <a:r>
                <a:rPr lang="en-US" sz="1400" b="1" dirty="0">
                  <a:solidFill>
                    <a:prstClr val="black"/>
                  </a:solidFill>
                  <a:cs typeface="Arial" panose="020B0604020202020204" pitchFamily="34" charset="0"/>
                </a:rPr>
                <a:t>atop SGBP and new services</a:t>
              </a:r>
              <a:r>
                <a:rPr lang="ru-RU" sz="1400" b="1" dirty="0">
                  <a:solidFill>
                    <a:prstClr val="black"/>
                  </a:solidFill>
                  <a:cs typeface="Arial" panose="020B0604020202020204" pitchFamily="34" charset="0"/>
                </a:rPr>
                <a:t>)</a:t>
              </a:r>
              <a:endParaRPr lang="ru-RU" sz="1400" b="1" i="1" dirty="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xmlns="" id="{57FEC2AB-B9FB-4E73-8CD3-3F3D3CB2D324}"/>
                </a:ext>
              </a:extLst>
            </p:cNvPr>
            <p:cNvSpPr/>
            <p:nvPr/>
          </p:nvSpPr>
          <p:spPr>
            <a:xfrm>
              <a:off x="5864795" y="2532895"/>
              <a:ext cx="2298658" cy="76415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prstClr val="black"/>
                  </a:solidFill>
                </a:rPr>
                <a:t>Regular updates of SGHP and MSHI</a:t>
              </a:r>
              <a:endParaRPr lang="ru-RU" sz="1400" b="1" dirty="0">
                <a:solidFill>
                  <a:prstClr val="black"/>
                </a:solidFill>
              </a:endParaRP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xmlns="" id="{DCCF76B6-300F-4C2E-9E64-CDC018FD077C}"/>
                </a:ext>
              </a:extLst>
            </p:cNvPr>
            <p:cNvSpPr/>
            <p:nvPr/>
          </p:nvSpPr>
          <p:spPr>
            <a:xfrm>
              <a:off x="3369261" y="1562939"/>
              <a:ext cx="2277854" cy="76957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en-US" sz="1400" b="1" dirty="0">
                  <a:solidFill>
                    <a:prstClr val="black"/>
                  </a:solidFill>
                </a:rPr>
                <a:t>NEW MODEL OF SGBP </a:t>
              </a:r>
              <a:br>
                <a:rPr lang="en-US" sz="1400" b="1" dirty="0">
                  <a:solidFill>
                    <a:prstClr val="black"/>
                  </a:solidFill>
                </a:rPr>
              </a:br>
              <a:r>
                <a:rPr lang="ru-RU" sz="1400" b="1" dirty="0">
                  <a:solidFill>
                    <a:prstClr val="black"/>
                  </a:solidFill>
                </a:rPr>
                <a:t>(</a:t>
              </a:r>
              <a:r>
                <a:rPr lang="en-US" sz="1400" b="1" dirty="0">
                  <a:solidFill>
                    <a:prstClr val="black"/>
                  </a:solidFill>
                </a:rPr>
                <a:t>basic services</a:t>
              </a:r>
              <a:r>
                <a:rPr lang="ru-RU" sz="1400" b="1" dirty="0">
                  <a:solidFill>
                    <a:prstClr val="black"/>
                  </a:solidFill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46" name="Стрелка вправо 2">
              <a:extLst>
                <a:ext uri="{FF2B5EF4-FFF2-40B4-BE49-F238E27FC236}">
                  <a16:creationId xmlns:a16="http://schemas.microsoft.com/office/drawing/2014/main" xmlns="" id="{CE52381B-21F3-4769-B483-88EFE9FA874E}"/>
                </a:ext>
              </a:extLst>
            </p:cNvPr>
            <p:cNvSpPr/>
            <p:nvPr/>
          </p:nvSpPr>
          <p:spPr>
            <a:xfrm>
              <a:off x="2727447" y="1878094"/>
              <a:ext cx="589783" cy="254000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Стрелка вправо 36">
              <a:extLst>
                <a:ext uri="{FF2B5EF4-FFF2-40B4-BE49-F238E27FC236}">
                  <a16:creationId xmlns:a16="http://schemas.microsoft.com/office/drawing/2014/main" xmlns="" id="{166D44D0-E0AF-4199-B88B-8F6ADB95D3EB}"/>
                </a:ext>
              </a:extLst>
            </p:cNvPr>
            <p:cNvSpPr/>
            <p:nvPr/>
          </p:nvSpPr>
          <p:spPr>
            <a:xfrm>
              <a:off x="2727448" y="2720200"/>
              <a:ext cx="589783" cy="254000"/>
            </a:xfrm>
            <a:prstGeom prst="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2" name="Прямая со стрелкой 71">
              <a:extLst>
                <a:ext uri="{FF2B5EF4-FFF2-40B4-BE49-F238E27FC236}">
                  <a16:creationId xmlns:a16="http://schemas.microsoft.com/office/drawing/2014/main" xmlns="" id="{BAA21810-FE18-4BB9-AFAE-DAAD9997759A}"/>
                </a:ext>
              </a:extLst>
            </p:cNvPr>
            <p:cNvCxnSpPr>
              <a:cxnSpLocks/>
              <a:stCxn id="73" idx="0"/>
            </p:cNvCxnSpPr>
            <p:nvPr/>
          </p:nvCxnSpPr>
          <p:spPr>
            <a:xfrm flipV="1">
              <a:off x="2928221" y="4499259"/>
              <a:ext cx="0" cy="1215392"/>
            </a:xfrm>
            <a:prstGeom prst="straightConnector1">
              <a:avLst/>
            </a:prstGeom>
            <a:ln w="38100">
              <a:solidFill>
                <a:srgbClr val="00206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7594B1C0-E23B-4274-8CAB-C897C3E8FBF4}"/>
                </a:ext>
              </a:extLst>
            </p:cNvPr>
            <p:cNvSpPr txBox="1"/>
            <p:nvPr/>
          </p:nvSpPr>
          <p:spPr>
            <a:xfrm>
              <a:off x="2146597" y="5714651"/>
              <a:ext cx="1563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Introduction </a:t>
              </a:r>
              <a:br>
                <a:rPr lang="en-US" b="1" dirty="0">
                  <a:solidFill>
                    <a:srgbClr val="C00000"/>
                  </a:solidFill>
                </a:rPr>
              </a:br>
              <a:r>
                <a:rPr lang="en-US" b="1" dirty="0">
                  <a:solidFill>
                    <a:srgbClr val="C00000"/>
                  </a:solidFill>
                </a:rPr>
                <a:t>of MSHI</a:t>
              </a:r>
              <a:endParaRPr lang="ru-RU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8766E67D-08F0-49E4-93B8-D06E1A79694E}"/>
              </a:ext>
            </a:extLst>
          </p:cNvPr>
          <p:cNvSpPr/>
          <p:nvPr/>
        </p:nvSpPr>
        <p:spPr>
          <a:xfrm>
            <a:off x="311255" y="4711883"/>
            <a:ext cx="2340000" cy="7695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400" b="1" dirty="0">
                <a:solidFill>
                  <a:prstClr val="black"/>
                </a:solidFill>
              </a:rPr>
              <a:t>Draft of Government resolution</a:t>
            </a:r>
            <a:endParaRPr lang="ru-RU" sz="14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EA11B5F0-030C-42B7-8D46-951702B43771}"/>
              </a:ext>
            </a:extLst>
          </p:cNvPr>
          <p:cNvSpPr/>
          <p:nvPr/>
        </p:nvSpPr>
        <p:spPr>
          <a:xfrm>
            <a:off x="3329601" y="4715106"/>
            <a:ext cx="2288256" cy="7695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en-US" sz="1400" b="1" dirty="0">
                <a:solidFill>
                  <a:prstClr val="black"/>
                </a:solidFill>
              </a:rPr>
              <a:t>Draft of the law “About MSHI”</a:t>
            </a:r>
            <a:endParaRPr lang="ru-RU" sz="1400" b="1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344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1">
            <a:extLst>
              <a:ext uri="{FF2B5EF4-FFF2-40B4-BE49-F238E27FC236}">
                <a16:creationId xmlns:a16="http://schemas.microsoft.com/office/drawing/2014/main" xmlns="" id="{ED5B9ACF-1568-47FF-89E6-1AA204638228}"/>
              </a:ext>
            </a:extLst>
          </p:cNvPr>
          <p:cNvSpPr txBox="1">
            <a:spLocks/>
          </p:cNvSpPr>
          <p:nvPr/>
        </p:nvSpPr>
        <p:spPr>
          <a:xfrm>
            <a:off x="9437734" y="646187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3637E3D-19A1-4ED2-9B6C-4A3DD4CFF281}" type="slidenum">
              <a:rPr lang="ru-RU" sz="1200" smtClean="0">
                <a:solidFill>
                  <a:prstClr val="black">
                    <a:tint val="75000"/>
                  </a:prstClr>
                </a:solidFill>
              </a:rPr>
              <a:pPr algn="r"/>
              <a:t>9</a:t>
            </a:fld>
            <a:endParaRPr lang="ru-RU" sz="1200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xmlns="" id="{AF09C75E-1EBF-4837-BA3F-B0DD7E7DBF54}"/>
              </a:ext>
            </a:extLst>
          </p:cNvPr>
          <p:cNvSpPr txBox="1">
            <a:spLocks/>
          </p:cNvSpPr>
          <p:nvPr/>
        </p:nvSpPr>
        <p:spPr>
          <a:xfrm>
            <a:off x="482319" y="191786"/>
            <a:ext cx="10434165" cy="4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>
                <a:solidFill>
                  <a:srgbClr val="002673"/>
                </a:solidFill>
                <a:cs typeface="Arial" charset="0"/>
              </a:rPr>
              <a:t>I STAGE</a:t>
            </a:r>
            <a:r>
              <a:rPr lang="ru-RU" sz="2400" b="1" dirty="0">
                <a:solidFill>
                  <a:srgbClr val="002673"/>
                </a:solidFill>
                <a:cs typeface="Arial" charset="0"/>
              </a:rPr>
              <a:t>: </a:t>
            </a:r>
            <a:r>
              <a:rPr lang="en-US" sz="2400" b="1" dirty="0">
                <a:solidFill>
                  <a:srgbClr val="002673"/>
                </a:solidFill>
                <a:cs typeface="Arial" charset="0"/>
              </a:rPr>
              <a:t>Major optimization directions of SGBP</a:t>
            </a:r>
            <a:endParaRPr lang="ru-RU" sz="2400" i="1" dirty="0">
              <a:solidFill>
                <a:srgbClr val="002673"/>
              </a:solidFill>
              <a:cs typeface="Arial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426C502-63EB-48ED-9D1F-F2BEB4CCE998}"/>
              </a:ext>
            </a:extLst>
          </p:cNvPr>
          <p:cNvSpPr/>
          <p:nvPr/>
        </p:nvSpPr>
        <p:spPr>
          <a:xfrm>
            <a:off x="482319" y="833040"/>
            <a:ext cx="3406392" cy="532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Primary care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B200F73E-429B-4080-A938-82E21F718FB4}"/>
              </a:ext>
            </a:extLst>
          </p:cNvPr>
          <p:cNvSpPr/>
          <p:nvPr/>
        </p:nvSpPr>
        <p:spPr>
          <a:xfrm>
            <a:off x="4391127" y="833040"/>
            <a:ext cx="3406392" cy="532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Diagnostics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2099987D-26EF-4C5A-9D35-10376EA5FB7D}"/>
              </a:ext>
            </a:extLst>
          </p:cNvPr>
          <p:cNvSpPr/>
          <p:nvPr/>
        </p:nvSpPr>
        <p:spPr>
          <a:xfrm>
            <a:off x="8400418" y="833039"/>
            <a:ext cx="3406392" cy="5325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Inpatient care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C4E559F4-E19A-409A-9FC6-7B59A9B78CE1}"/>
              </a:ext>
            </a:extLst>
          </p:cNvPr>
          <p:cNvSpPr/>
          <p:nvPr/>
        </p:nvSpPr>
        <p:spPr>
          <a:xfrm>
            <a:off x="482319" y="3348056"/>
            <a:ext cx="3384611" cy="1376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174625" indent="-174625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</a:rPr>
              <a:t>Increase access of population with demographically harming diseases to primary care units</a:t>
            </a:r>
          </a:p>
          <a:p>
            <a:pPr marL="174625" indent="-174625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chemeClr val="tx1"/>
                </a:solidFill>
              </a:rPr>
              <a:t>Decrease burden of medical workers</a:t>
            </a:r>
            <a:endParaRPr lang="ru-RU" sz="160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33" name="Выноска: стрелка вниз 32">
            <a:extLst>
              <a:ext uri="{FF2B5EF4-FFF2-40B4-BE49-F238E27FC236}">
                <a16:creationId xmlns:a16="http://schemas.microsoft.com/office/drawing/2014/main" xmlns="" id="{7BE80DB7-ABB2-4DA5-9347-59DA44388A28}"/>
              </a:ext>
            </a:extLst>
          </p:cNvPr>
          <p:cNvSpPr/>
          <p:nvPr/>
        </p:nvSpPr>
        <p:spPr>
          <a:xfrm>
            <a:off x="482319" y="1483060"/>
            <a:ext cx="3406392" cy="2033863"/>
          </a:xfrm>
          <a:prstGeom prst="downArrowCallout">
            <a:avLst>
              <a:gd name="adj1" fmla="val 26107"/>
              <a:gd name="adj2" fmla="val 37529"/>
              <a:gd name="adj3" fmla="val 26024"/>
              <a:gd name="adj4" fmla="val 7338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Dispensary disease list was optimized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from </a:t>
            </a:r>
            <a:r>
              <a:rPr lang="ru-RU" sz="1600" b="1" dirty="0">
                <a:solidFill>
                  <a:schemeClr val="tx1"/>
                </a:solidFill>
              </a:rPr>
              <a:t> 259 </a:t>
            </a:r>
            <a:r>
              <a:rPr lang="en-US" sz="1600" dirty="0">
                <a:solidFill>
                  <a:schemeClr val="tx1"/>
                </a:solidFill>
              </a:rPr>
              <a:t>to</a:t>
            </a:r>
            <a:r>
              <a:rPr lang="ru-RU" sz="1600" b="1" dirty="0">
                <a:solidFill>
                  <a:schemeClr val="tx1"/>
                </a:solidFill>
              </a:rPr>
              <a:t> 29 </a:t>
            </a:r>
            <a:r>
              <a:rPr lang="en-US" sz="1600" dirty="0">
                <a:solidFill>
                  <a:schemeClr val="tx1"/>
                </a:solidFill>
              </a:rPr>
              <a:t> diseases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ED54AC68-210C-4E9C-BDFA-258EB562010D}"/>
              </a:ext>
            </a:extLst>
          </p:cNvPr>
          <p:cNvSpPr/>
          <p:nvPr/>
        </p:nvSpPr>
        <p:spPr>
          <a:xfrm>
            <a:off x="4386073" y="3345648"/>
            <a:ext cx="3384611" cy="1376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Increase access and quality of diagnostics of demographically harming diseases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9DA05801-F86D-4D93-8124-03E18E766784}"/>
              </a:ext>
            </a:extLst>
          </p:cNvPr>
          <p:cNvSpPr/>
          <p:nvPr/>
        </p:nvSpPr>
        <p:spPr>
          <a:xfrm>
            <a:off x="8400418" y="3369582"/>
            <a:ext cx="3384611" cy="13766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Decrease inpatient care expenditures</a:t>
            </a:r>
            <a:endParaRPr lang="ru-RU" sz="1600" dirty="0">
              <a:solidFill>
                <a:schemeClr val="tx1"/>
              </a:solidFill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Increase access to cost-effective daycare treatment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4C71C2E7-1881-4508-BFE2-39D0663C7604}"/>
              </a:ext>
            </a:extLst>
          </p:cNvPr>
          <p:cNvSpPr/>
          <p:nvPr/>
        </p:nvSpPr>
        <p:spPr>
          <a:xfrm>
            <a:off x="482319" y="4872123"/>
            <a:ext cx="3384611" cy="1615155"/>
          </a:xfrm>
          <a:prstGeom prst="rect">
            <a:avLst/>
          </a:prstGeom>
          <a:noFill/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</a:rPr>
              <a:t>Dynamical observation does NOT include</a:t>
            </a:r>
            <a:r>
              <a:rPr lang="ru-RU" sz="1200" b="1" dirty="0">
                <a:solidFill>
                  <a:schemeClr val="tx1"/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Osteochondrosis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Iron-deficit anemia</a:t>
            </a:r>
            <a:endParaRPr lang="ru-RU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Deforming osteoarthrosis</a:t>
            </a:r>
            <a:endParaRPr lang="ru-RU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Nonincarcerated hernia</a:t>
            </a:r>
            <a:endParaRPr lang="ru-RU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Hydrocephalus</a:t>
            </a:r>
            <a:endParaRPr lang="ru-RU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Alzheimer disease</a:t>
            </a:r>
            <a:endParaRPr lang="ru-RU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Nonrheumatic arthritis and others</a:t>
            </a:r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5663D90E-20E2-4A08-B136-48531346F785}"/>
              </a:ext>
            </a:extLst>
          </p:cNvPr>
          <p:cNvSpPr/>
          <p:nvPr/>
        </p:nvSpPr>
        <p:spPr>
          <a:xfrm>
            <a:off x="4391127" y="4872123"/>
            <a:ext cx="3384611" cy="1615155"/>
          </a:xfrm>
          <a:prstGeom prst="rect">
            <a:avLst/>
          </a:prstGeom>
          <a:noFill/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</a:rPr>
              <a:t>Excluded</a:t>
            </a:r>
            <a:r>
              <a:rPr lang="ru-RU" sz="1200" b="1" dirty="0">
                <a:solidFill>
                  <a:schemeClr val="tx1"/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Consultations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Arial Narrow" panose="020B0606020202030204" pitchFamily="34" charset="0"/>
              </a:rPr>
              <a:t>transplantologist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anesthesiologist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Immunologist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clinical pharmacologist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,</a:t>
            </a: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 reflexologist, dietarian and others</a:t>
            </a:r>
            <a:endParaRPr lang="ru-RU" sz="12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Services</a:t>
            </a:r>
            <a:r>
              <a:rPr lang="ru-RU" sz="1200" dirty="0">
                <a:solidFill>
                  <a:schemeClr val="tx1"/>
                </a:solidFill>
              </a:rPr>
              <a:t>: </a:t>
            </a:r>
            <a:r>
              <a:rPr lang="en-US" sz="1200" dirty="0">
                <a:solidFill>
                  <a:schemeClr val="tx1"/>
                </a:solidFill>
              </a:rPr>
              <a:t>Manual biochemistry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microbiology on analyzation, EIA, STD, CLIA and others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7BD35C8A-257F-44D7-95A4-A686C1C57A32}"/>
              </a:ext>
            </a:extLst>
          </p:cNvPr>
          <p:cNvSpPr/>
          <p:nvPr/>
        </p:nvSpPr>
        <p:spPr>
          <a:xfrm>
            <a:off x="8427852" y="4903119"/>
            <a:ext cx="3378567" cy="1584159"/>
          </a:xfrm>
          <a:prstGeom prst="rect">
            <a:avLst/>
          </a:prstGeom>
          <a:noFill/>
          <a:ln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b="1" dirty="0">
                <a:solidFill>
                  <a:schemeClr val="tx1"/>
                </a:solidFill>
              </a:rPr>
              <a:t>Excluded</a:t>
            </a:r>
            <a:r>
              <a:rPr lang="ru-RU" sz="1200" b="1" dirty="0">
                <a:solidFill>
                  <a:schemeClr val="tx1"/>
                </a:solidFill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Iron-deficit anemia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conjunctiva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Chronic bronchitis, gastritis, dermatitis, arthritis and others</a:t>
            </a:r>
            <a:r>
              <a:rPr lang="ru-RU" sz="1200" dirty="0">
                <a:solidFill>
                  <a:srgbClr val="000000"/>
                </a:solidFill>
                <a:latin typeface="Arial Narrow" panose="020B0606020202030204" pitchFamily="34" charset="0"/>
              </a:rPr>
              <a:t>хронический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Eye surgery, tonsillectomy, excision of varicose veins</a:t>
            </a:r>
            <a:r>
              <a:rPr lang="ru-RU" sz="1200" dirty="0">
                <a:solidFill>
                  <a:schemeClr val="tx1"/>
                </a:solidFill>
              </a:rPr>
              <a:t>,</a:t>
            </a:r>
            <a:r>
              <a:rPr lang="en-US" sz="1200" dirty="0">
                <a:solidFill>
                  <a:schemeClr val="tx1"/>
                </a:solidFill>
              </a:rPr>
              <a:t> arthroscopy, laparoscopically excision of hernia, incision and drainage of an abscess, and others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3" name="Выноска: стрелка вниз 42">
            <a:extLst>
              <a:ext uri="{FF2B5EF4-FFF2-40B4-BE49-F238E27FC236}">
                <a16:creationId xmlns:a16="http://schemas.microsoft.com/office/drawing/2014/main" xmlns="" id="{719E996C-E7FE-4002-83B6-641C53F27DB4}"/>
              </a:ext>
            </a:extLst>
          </p:cNvPr>
          <p:cNvSpPr/>
          <p:nvPr/>
        </p:nvSpPr>
        <p:spPr>
          <a:xfrm>
            <a:off x="4386073" y="1501984"/>
            <a:ext cx="3406392" cy="2033863"/>
          </a:xfrm>
          <a:prstGeom prst="downArrowCallout">
            <a:avLst>
              <a:gd name="adj1" fmla="val 26107"/>
              <a:gd name="adj2" fmla="val 37529"/>
              <a:gd name="adj3" fmla="val 26024"/>
              <a:gd name="adj4" fmla="val 7338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959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outdated and inefficient services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were excluded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4" name="Выноска: стрелка вниз 43">
            <a:extLst>
              <a:ext uri="{FF2B5EF4-FFF2-40B4-BE49-F238E27FC236}">
                <a16:creationId xmlns:a16="http://schemas.microsoft.com/office/drawing/2014/main" xmlns="" id="{BA2E7EC3-2295-4E82-BA9B-13145084C33E}"/>
              </a:ext>
            </a:extLst>
          </p:cNvPr>
          <p:cNvSpPr/>
          <p:nvPr/>
        </p:nvSpPr>
        <p:spPr>
          <a:xfrm>
            <a:off x="8400418" y="1501984"/>
            <a:ext cx="3384611" cy="2033863"/>
          </a:xfrm>
          <a:prstGeom prst="downArrowCallout">
            <a:avLst>
              <a:gd name="adj1" fmla="val 26107"/>
              <a:gd name="adj2" fmla="val 37529"/>
              <a:gd name="adj3" fmla="val 26024"/>
              <a:gd name="adj4" fmla="val 7338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</a:rPr>
              <a:t>769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diagnostics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and 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</a:rPr>
              <a:t>529 </a:t>
            </a:r>
            <a:r>
              <a:rPr lang="en-US" sz="1600" dirty="0">
                <a:solidFill>
                  <a:schemeClr val="tx1"/>
                </a:solidFill>
              </a:rPr>
              <a:t>surgeries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and manipulations to be treated in daycare facilities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93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396FB4F2-B565-4C94-B890-D64892EE9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14" y="147797"/>
            <a:ext cx="11877400" cy="563652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charset="0"/>
              </a:rPr>
              <a:t>Healthcare services distribution of SGBP and MSHI</a:t>
            </a:r>
            <a:endParaRPr lang="ru-RU" sz="2400" b="1" dirty="0">
              <a:solidFill>
                <a:schemeClr val="tx2"/>
              </a:solidFill>
              <a:latin typeface="Arial Narrow" panose="020B0606020202030204" pitchFamily="34" charset="0"/>
              <a:ea typeface="+mn-ea"/>
              <a:cs typeface="Arial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A1298E9-C728-4490-905F-9DAA04853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5046" y="6431300"/>
            <a:ext cx="2844800" cy="365125"/>
          </a:xfrm>
        </p:spPr>
        <p:txBody>
          <a:bodyPr/>
          <a:lstStyle/>
          <a:p>
            <a:fld id="{189E9D1C-88BD-4366-BB4B-E06898D4069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D9120443-7A01-4BAA-82CC-72975234B040}"/>
              </a:ext>
            </a:extLst>
          </p:cNvPr>
          <p:cNvSpPr/>
          <p:nvPr/>
        </p:nvSpPr>
        <p:spPr>
          <a:xfrm>
            <a:off x="482739" y="1015320"/>
            <a:ext cx="5271517" cy="14323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b="1" dirty="0">
                <a:solidFill>
                  <a:prstClr val="black"/>
                </a:solidFill>
              </a:rPr>
              <a:t>NEW MODEL OF SGBP</a:t>
            </a:r>
            <a:endParaRPr lang="ru-RU" b="1" dirty="0">
              <a:solidFill>
                <a:prstClr val="black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Healthcare for </a:t>
            </a:r>
            <a:r>
              <a:rPr lang="en-US" b="1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EVERY PERSON </a:t>
            </a: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with emergency or acute condition</a:t>
            </a:r>
            <a:endParaRPr lang="ru-RU" b="1" dirty="0">
              <a:solidFill>
                <a:srgbClr val="C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lvl="2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Control over </a:t>
            </a:r>
            <a:r>
              <a:rPr lang="en-US" b="1" dirty="0">
                <a:solidFill>
                  <a:srgbClr val="C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SOCIALLY SIGNIFICANT </a:t>
            </a: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diseases. </a:t>
            </a:r>
            <a:endParaRPr lang="ru-RU" b="1" dirty="0">
              <a:solidFill>
                <a:srgbClr val="C0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B7D3242-B1C8-45DC-AFB0-F1D974C18C71}"/>
              </a:ext>
            </a:extLst>
          </p:cNvPr>
          <p:cNvSpPr/>
          <p:nvPr/>
        </p:nvSpPr>
        <p:spPr>
          <a:xfrm>
            <a:off x="482738" y="2582847"/>
            <a:ext cx="5271517" cy="3633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pPr lvl="0" algn="just"/>
            <a:r>
              <a:rPr lang="en-US" b="1" dirty="0"/>
              <a:t>For all citizens</a:t>
            </a:r>
            <a:endParaRPr lang="ru-RU" b="1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Emergency care and air medical services</a:t>
            </a:r>
            <a:endParaRPr lang="ru-RU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Primary care</a:t>
            </a:r>
            <a:endParaRPr lang="ru-RU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Emergency day care and inpatient hospital treatment</a:t>
            </a:r>
            <a:endParaRPr lang="ru-RU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Palliative care</a:t>
            </a:r>
            <a:endParaRPr lang="ru-RU" dirty="0"/>
          </a:p>
          <a:p>
            <a:pPr lvl="0" algn="just"/>
            <a:r>
              <a:rPr lang="en-US" b="1" dirty="0">
                <a:solidFill>
                  <a:prstClr val="black"/>
                </a:solidFill>
              </a:rPr>
              <a:t>For people with socially significant and</a:t>
            </a:r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/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major chronic diseases</a:t>
            </a:r>
            <a:endParaRPr lang="ru-RU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Diagnostics</a:t>
            </a:r>
            <a:endParaRPr lang="ru-RU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Outpatient drug provision</a:t>
            </a:r>
            <a:endParaRPr lang="ru-RU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Planned day care and inpatient hospital treatment</a:t>
            </a:r>
            <a:endParaRPr lang="ru-RU" dirty="0"/>
          </a:p>
          <a:p>
            <a:pPr lvl="1" algn="just">
              <a:buFont typeface="+mj-lt"/>
              <a:buAutoNum type="arabicPeriod"/>
            </a:pPr>
            <a:r>
              <a:rPr lang="en-US" dirty="0">
                <a:solidFill>
                  <a:prstClr val="black"/>
                </a:solidFill>
              </a:rPr>
              <a:t>Rehabilitation for patients with TB</a:t>
            </a:r>
            <a:endParaRPr lang="ru-RU" dirty="0"/>
          </a:p>
          <a:p>
            <a:pPr marL="276225" lvl="2">
              <a:lnSpc>
                <a:spcPct val="90000"/>
              </a:lnSpc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874F0DEA-4767-45D5-A179-CEB09692147A}"/>
              </a:ext>
            </a:extLst>
          </p:cNvPr>
          <p:cNvSpPr/>
          <p:nvPr/>
        </p:nvSpPr>
        <p:spPr>
          <a:xfrm>
            <a:off x="6096000" y="1015320"/>
            <a:ext cx="5678259" cy="14323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b="1" dirty="0"/>
              <a:t>MSHI PACKAGE </a:t>
            </a:r>
            <a:r>
              <a:rPr lang="ru-RU" b="1" dirty="0"/>
              <a:t>(</a:t>
            </a:r>
            <a:r>
              <a:rPr lang="en-US" b="1" dirty="0"/>
              <a:t>FOR INSURED CITIZENS</a:t>
            </a:r>
            <a:r>
              <a:rPr lang="ru-RU" b="1" dirty="0"/>
              <a:t>) </a:t>
            </a:r>
            <a:endParaRPr lang="en-US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Healthcare to improve quality of life of </a:t>
            </a:r>
            <a:r>
              <a:rPr lang="en-US" b="1" dirty="0">
                <a:solidFill>
                  <a:srgbClr val="CC33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EVERY PERSON</a:t>
            </a: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latin typeface="Arial Narrow" panose="020B0606020202030204" pitchFamily="34" charset="0"/>
                <a:cs typeface="Arial" panose="020B0604020202020204" pitchFamily="34" charset="0"/>
              </a:rPr>
              <a:t>Foundation for the future generations’ health</a:t>
            </a:r>
            <a:endParaRPr lang="ru-RU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5ECF7082-B086-43BA-AA08-151460F0724D}"/>
              </a:ext>
            </a:extLst>
          </p:cNvPr>
          <p:cNvSpPr/>
          <p:nvPr/>
        </p:nvSpPr>
        <p:spPr>
          <a:xfrm>
            <a:off x="6096000" y="2582847"/>
            <a:ext cx="5678259" cy="36332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pPr marL="314325" lvl="0" algn="just"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Diagnostics</a:t>
            </a:r>
          </a:p>
          <a:p>
            <a:pPr marL="712788" lvl="1" algn="just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Periodic screening of adult population</a:t>
            </a:r>
          </a:p>
          <a:p>
            <a:pPr marL="712788" lvl="1" algn="just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Specialized screening of children </a:t>
            </a:r>
          </a:p>
          <a:p>
            <a:pPr marL="712788" lvl="1" algn="just">
              <a:buFont typeface="Arial" panose="020B0604020202020204" pitchFamily="34" charset="0"/>
              <a:buChar char="•"/>
            </a:pPr>
            <a:r>
              <a:rPr lang="en-US" dirty="0">
                <a:cs typeface="Arial" panose="020B0604020202020204" pitchFamily="34" charset="0"/>
              </a:rPr>
              <a:t>Expensive lab and diagnostic services</a:t>
            </a:r>
            <a:endParaRPr lang="ru-RU" dirty="0"/>
          </a:p>
          <a:p>
            <a:pPr marL="314325" lvl="0" algn="just"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 Outpatient drug provision atop SGBP</a:t>
            </a:r>
            <a:endParaRPr lang="ru-RU" dirty="0">
              <a:cs typeface="Arial" panose="020B0604020202020204" pitchFamily="34" charset="0"/>
            </a:endParaRPr>
          </a:p>
          <a:p>
            <a:pPr marL="314325" lvl="0" algn="just"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 Day care for diseases on top of SGBP</a:t>
            </a:r>
            <a:endParaRPr lang="ru-RU" dirty="0">
              <a:cs typeface="Arial" panose="020B0604020202020204" pitchFamily="34" charset="0"/>
            </a:endParaRPr>
          </a:p>
          <a:p>
            <a:pPr marL="314325" lvl="0" algn="just">
              <a:buFont typeface="+mj-lt"/>
              <a:buAutoNum type="arabicPeriod"/>
            </a:pPr>
            <a:r>
              <a:rPr lang="en-US" dirty="0">
                <a:cs typeface="Arial" panose="020B0604020202020204" pitchFamily="34" charset="0"/>
              </a:rPr>
              <a:t> Planned inpatient care for diseases on top of SGBP</a:t>
            </a:r>
            <a:endParaRPr lang="ru-RU" dirty="0">
              <a:cs typeface="Arial" panose="020B0604020202020204" pitchFamily="34" charset="0"/>
            </a:endParaRPr>
          </a:p>
          <a:p>
            <a:pPr marL="314325" lvl="0" algn="just">
              <a:buFont typeface="+mj-lt"/>
              <a:buAutoNum type="arabicPeriod"/>
            </a:pPr>
            <a:r>
              <a:rPr lang="en-US" dirty="0"/>
              <a:t> Rehabilitation for adults and children by following categories:</a:t>
            </a:r>
            <a:r>
              <a:rPr lang="ru-RU" dirty="0">
                <a:cs typeface="Arial" panose="020B0604020202020204" pitchFamily="34" charset="0"/>
              </a:rPr>
              <a:t> </a:t>
            </a:r>
            <a:r>
              <a:rPr lang="en-US" dirty="0">
                <a:cs typeface="Arial" panose="020B0604020202020204" pitchFamily="34" charset="0"/>
              </a:rPr>
              <a:t>cardiology. </a:t>
            </a:r>
            <a:r>
              <a:rPr lang="en-US" dirty="0" err="1">
                <a:cs typeface="Arial" panose="020B0604020202020204" pitchFamily="34" charset="0"/>
              </a:rPr>
              <a:t>cardiosurgery</a:t>
            </a:r>
            <a:r>
              <a:rPr lang="en-US" dirty="0">
                <a:cs typeface="Arial" panose="020B0604020202020204" pitchFamily="34" charset="0"/>
              </a:rPr>
              <a:t>, neurology, neurosurgery, traumatology, orthopedics.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473815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3991</TotalTime>
  <Words>1442</Words>
  <Application>Microsoft Office PowerPoint</Application>
  <PresentationFormat>Custom</PresentationFormat>
  <Paragraphs>234</Paragraphs>
  <Slides>10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2_Тема Office</vt:lpstr>
      <vt:lpstr>Worksheet</vt:lpstr>
      <vt:lpstr>PowerPoint Presentation</vt:lpstr>
      <vt:lpstr>PowerPoint Presentation</vt:lpstr>
      <vt:lpstr>Demographic trends: increased live expectancy, changing age-sex composition, high impact of chronic non-infectious diseases</vt:lpstr>
      <vt:lpstr>PowerPoint Presentation</vt:lpstr>
      <vt:lpstr>Consumption of primary care and clinical diagnostics</vt:lpstr>
      <vt:lpstr>Consumption of inpatient care and daycare: the main consumer of hospital care is economically inactive population</vt:lpstr>
      <vt:lpstr>Consumption of rehabilitation and palliative care</vt:lpstr>
      <vt:lpstr>Solutions: establishment of a three-level healthcare delivery system, based on staged introduction of new SGBP model</vt:lpstr>
      <vt:lpstr>PowerPoint Presentation</vt:lpstr>
      <vt:lpstr>Healthcare services distribution of SGBP and MSHI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Серик</dc:creator>
  <cp:lastModifiedBy>ALLIOD, Marie-pierre</cp:lastModifiedBy>
  <cp:revision>347</cp:revision>
  <cp:lastPrinted>2018-05-18T11:15:59Z</cp:lastPrinted>
  <dcterms:created xsi:type="dcterms:W3CDTF">2018-05-07T12:26:15Z</dcterms:created>
  <dcterms:modified xsi:type="dcterms:W3CDTF">2018-08-02T12:10:01Z</dcterms:modified>
</cp:coreProperties>
</file>