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9"/>
  </p:notesMasterIdLst>
  <p:sldIdLst>
    <p:sldId id="266" r:id="rId2"/>
    <p:sldId id="262" r:id="rId3"/>
    <p:sldId id="263" r:id="rId4"/>
    <p:sldId id="264" r:id="rId5"/>
    <p:sldId id="274" r:id="rId6"/>
    <p:sldId id="268" r:id="rId7"/>
    <p:sldId id="269" r:id="rId8"/>
    <p:sldId id="261" r:id="rId9"/>
    <p:sldId id="277" r:id="rId10"/>
    <p:sldId id="278" r:id="rId11"/>
    <p:sldId id="279" r:id="rId12"/>
    <p:sldId id="280" r:id="rId13"/>
    <p:sldId id="281" r:id="rId14"/>
    <p:sldId id="271" r:id="rId15"/>
    <p:sldId id="272" r:id="rId16"/>
    <p:sldId id="267" r:id="rId17"/>
    <p:sldId id="276"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3248D"/>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8475" autoAdjust="0"/>
  </p:normalViewPr>
  <p:slideViewPr>
    <p:cSldViewPr snapToGrid="0" snapToObjects="1">
      <p:cViewPr>
        <p:scale>
          <a:sx n="100" d="100"/>
          <a:sy n="100" d="100"/>
        </p:scale>
        <p:origin x="-702"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2" Type="http://schemas.openxmlformats.org/officeDocument/2006/relationships/oleObject" Target="Workbook1" TargetMode="External"/><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pieChart>
        <c:varyColors val="1"/>
        <c:ser>
          <c:idx val="0"/>
          <c:order val="0"/>
          <c:dLbls>
            <c:dLbl>
              <c:idx val="0"/>
              <c:layout>
                <c:manualLayout>
                  <c:x val="-0.23997183215663401"/>
                  <c:y val="-0.178006764680468"/>
                </c:manualLayout>
              </c:layout>
              <c:tx>
                <c:rich>
                  <a:bodyPr/>
                  <a:lstStyle/>
                  <a:p>
                    <a:r>
                      <a:rPr lang="en-US" sz="1200" b="1"/>
                      <a:t>SHI mandatory</a:t>
                    </a:r>
                    <a:br>
                      <a:rPr lang="en-US" sz="1200" b="1"/>
                    </a:br>
                    <a:r>
                      <a:rPr lang="en-US" sz="1200" b="1"/>
                      <a:t>74,6</a:t>
                    </a:r>
                    <a:endParaRPr lang="en-US"/>
                  </a:p>
                </c:rich>
              </c:tx>
              <c:showLegendKey val="0"/>
              <c:showVal val="1"/>
              <c:showCatName val="0"/>
              <c:showSerName val="0"/>
              <c:showPercent val="0"/>
              <c:showBubbleSize val="0"/>
            </c:dLbl>
            <c:dLbl>
              <c:idx val="1"/>
              <c:layout>
                <c:manualLayout>
                  <c:x val="-4.7200349956255496E-3"/>
                  <c:y val="5.6180373286672497E-2"/>
                </c:manualLayout>
              </c:layout>
              <c:tx>
                <c:rich>
                  <a:bodyPr/>
                  <a:lstStyle/>
                  <a:p>
                    <a:r>
                      <a:rPr lang="en-US" sz="1200" b="1" dirty="0"/>
                      <a:t>SHI voluntary</a:t>
                    </a:r>
                  </a:p>
                  <a:p>
                    <a:r>
                      <a:rPr lang="en-US" sz="1200" b="1" dirty="0" smtClean="0"/>
                      <a:t>12,6</a:t>
                    </a:r>
                    <a:endParaRPr lang="en-US" dirty="0"/>
                  </a:p>
                </c:rich>
              </c:tx>
              <c:showLegendKey val="0"/>
              <c:showVal val="1"/>
              <c:showCatName val="0"/>
              <c:showSerName val="0"/>
              <c:showPercent val="0"/>
              <c:showBubbleSize val="0"/>
            </c:dLbl>
            <c:dLbl>
              <c:idx val="2"/>
              <c:layout/>
              <c:tx>
                <c:rich>
                  <a:bodyPr/>
                  <a:lstStyle/>
                  <a:p>
                    <a:r>
                      <a:rPr lang="en-US" sz="1200" b="1"/>
                      <a:t>PHI</a:t>
                    </a:r>
                    <a:br>
                      <a:rPr lang="en-US" sz="1200" b="1"/>
                    </a:br>
                    <a:r>
                      <a:rPr lang="en-US" sz="1200" b="1"/>
                      <a:t>10,9</a:t>
                    </a:r>
                    <a:endParaRPr lang="en-US"/>
                  </a:p>
                </c:rich>
              </c:tx>
              <c:showLegendKey val="0"/>
              <c:showVal val="1"/>
              <c:showCatName val="0"/>
              <c:showSerName val="0"/>
              <c:showPercent val="0"/>
              <c:showBubbleSize val="0"/>
            </c:dLbl>
            <c:dLbl>
              <c:idx val="3"/>
              <c:layout/>
              <c:tx>
                <c:rich>
                  <a:bodyPr/>
                  <a:lstStyle/>
                  <a:p>
                    <a:r>
                      <a:rPr lang="en-US" sz="1200" b="1" dirty="0"/>
                      <a:t>Other</a:t>
                    </a:r>
                  </a:p>
                  <a:p>
                    <a:r>
                      <a:rPr lang="en-US" sz="1200" b="1" dirty="0" smtClean="0"/>
                      <a:t>1,8</a:t>
                    </a:r>
                    <a:endParaRPr lang="en-US" dirty="0"/>
                  </a:p>
                </c:rich>
              </c:tx>
              <c:showLegendKey val="0"/>
              <c:showVal val="1"/>
              <c:showCatName val="0"/>
              <c:showSerName val="0"/>
              <c:showPercent val="0"/>
              <c:showBubbleSize val="0"/>
            </c:dLbl>
            <c:txPr>
              <a:bodyPr/>
              <a:lstStyle/>
              <a:p>
                <a:pPr>
                  <a:defRPr sz="1200" b="1"/>
                </a:pPr>
                <a:endParaRPr lang="en-US"/>
              </a:p>
            </c:txPr>
            <c:showLegendKey val="0"/>
            <c:showVal val="1"/>
            <c:showCatName val="0"/>
            <c:showSerName val="0"/>
            <c:showPercent val="0"/>
            <c:showBubbleSize val="0"/>
            <c:showLeaderLines val="1"/>
          </c:dLbls>
          <c:cat>
            <c:strRef>
              <c:f>Sheet1!$B$4:$B$7</c:f>
              <c:strCache>
                <c:ptCount val="4"/>
                <c:pt idx="0">
                  <c:v>GKV Pflicht</c:v>
                </c:pt>
                <c:pt idx="1">
                  <c:v>GKV Freiwill</c:v>
                </c:pt>
                <c:pt idx="2">
                  <c:v>PKV</c:v>
                </c:pt>
                <c:pt idx="3">
                  <c:v>Sonstige</c:v>
                </c:pt>
              </c:strCache>
            </c:strRef>
          </c:cat>
          <c:val>
            <c:numRef>
              <c:f>Sheet1!$C$4:$C$7</c:f>
              <c:numCache>
                <c:formatCode>General</c:formatCode>
                <c:ptCount val="4"/>
                <c:pt idx="0">
                  <c:v>74.599999999999994</c:v>
                </c:pt>
                <c:pt idx="1">
                  <c:v>10.6</c:v>
                </c:pt>
                <c:pt idx="2">
                  <c:v>10.9</c:v>
                </c:pt>
                <c:pt idx="3">
                  <c:v>3.8</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txPr>
    <a:bodyPr/>
    <a:lstStyle/>
    <a:p>
      <a:pPr>
        <a:defRPr>
          <a:solidFill>
            <a:schemeClr val="tx1"/>
          </a:solidFill>
        </a:defRPr>
      </a:pPr>
      <a:endParaRPr lang="en-US"/>
    </a:p>
  </c:txPr>
  <c:externalData r:id="rId2">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80844A4-8489-AD48-9F27-0D7BA0C88C15}" type="datetimeFigureOut">
              <a:rPr lang="en-US" smtClean="0"/>
              <a:t>8/2/2018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smtClean="0"/>
              <a:t>Click to edit Master text styles</a:t>
            </a:r>
          </a:p>
          <a:p>
            <a:pPr lvl="1"/>
            <a:r>
              <a:rPr lang="de-DE" smtClean="0"/>
              <a:t>Second level</a:t>
            </a:r>
          </a:p>
          <a:p>
            <a:pPr lvl="2"/>
            <a:r>
              <a:rPr lang="de-DE" smtClean="0"/>
              <a:t>Third level</a:t>
            </a:r>
          </a:p>
          <a:p>
            <a:pPr lvl="3"/>
            <a:r>
              <a:rPr lang="de-DE" smtClean="0"/>
              <a:t>Fourth level</a:t>
            </a:r>
          </a:p>
          <a:p>
            <a:pPr lvl="4"/>
            <a:r>
              <a:rPr lang="de-DE"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5EA8222-C2F6-B144-9A73-F6496C326C8E}" type="slidenum">
              <a:rPr lang="en-US" smtClean="0"/>
              <a:t>‹#›</a:t>
            </a:fld>
            <a:endParaRPr lang="en-US"/>
          </a:p>
        </p:txBody>
      </p:sp>
    </p:spTree>
    <p:extLst>
      <p:ext uri="{BB962C8B-B14F-4D97-AF65-F5344CB8AC3E}">
        <p14:creationId xmlns:p14="http://schemas.microsoft.com/office/powerpoint/2010/main" val="184024104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Rectangle 11"/>
          <p:cNvSpPr>
            <a:spLocks noGrp="1" noChangeArrowheads="1"/>
          </p:cNvSpPr>
          <p:nvPr>
            <p:ph type="sldNum" sz="quarter" idx="4294967295"/>
          </p:nvPr>
        </p:nvSpPr>
        <p:spPr bwMode="auto">
          <a:xfrm>
            <a:off x="3884817" y="8686187"/>
            <a:ext cx="2972119" cy="45577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200">
                <a:solidFill>
                  <a:srgbClr val="C6D9F1"/>
                </a:solidFill>
                <a:latin typeface="Calibri" charset="0"/>
                <a:ea typeface="ＭＳ Ｐゴシック" charset="0"/>
                <a:cs typeface="ＭＳ Ｐゴシック" charset="0"/>
              </a:defRPr>
            </a:lvl1pPr>
            <a:lvl2pPr marL="742950" indent="-285750" eaLnBrk="0" hangingPunct="0">
              <a:defRPr sz="2200">
                <a:solidFill>
                  <a:srgbClr val="C6D9F1"/>
                </a:solidFill>
                <a:latin typeface="Calibri" charset="0"/>
                <a:ea typeface="ＭＳ Ｐゴシック" charset="0"/>
              </a:defRPr>
            </a:lvl2pPr>
            <a:lvl3pPr marL="1143000" indent="-228600" eaLnBrk="0" hangingPunct="0">
              <a:defRPr sz="2200">
                <a:solidFill>
                  <a:srgbClr val="C6D9F1"/>
                </a:solidFill>
                <a:latin typeface="Calibri" charset="0"/>
                <a:ea typeface="ＭＳ Ｐゴシック" charset="0"/>
              </a:defRPr>
            </a:lvl3pPr>
            <a:lvl4pPr marL="1600200" indent="-228600" eaLnBrk="0" hangingPunct="0">
              <a:defRPr sz="2200">
                <a:solidFill>
                  <a:srgbClr val="C6D9F1"/>
                </a:solidFill>
                <a:latin typeface="Calibri" charset="0"/>
                <a:ea typeface="ＭＳ Ｐゴシック" charset="0"/>
              </a:defRPr>
            </a:lvl4pPr>
            <a:lvl5pPr marL="2057400" indent="-228600" eaLnBrk="0" hangingPunct="0">
              <a:defRPr sz="2200">
                <a:solidFill>
                  <a:srgbClr val="C6D9F1"/>
                </a:solidFill>
                <a:latin typeface="Calibri" charset="0"/>
                <a:ea typeface="ＭＳ Ｐゴシック" charset="0"/>
              </a:defRPr>
            </a:lvl5pPr>
            <a:lvl6pPr marL="2514600" indent="-228600" eaLnBrk="0" fontAlgn="base" hangingPunct="0">
              <a:spcBef>
                <a:spcPct val="0"/>
              </a:spcBef>
              <a:spcAft>
                <a:spcPct val="0"/>
              </a:spcAft>
              <a:defRPr sz="2200">
                <a:solidFill>
                  <a:srgbClr val="C6D9F1"/>
                </a:solidFill>
                <a:latin typeface="Calibri" charset="0"/>
                <a:ea typeface="ＭＳ Ｐゴシック" charset="0"/>
              </a:defRPr>
            </a:lvl6pPr>
            <a:lvl7pPr marL="2971800" indent="-228600" eaLnBrk="0" fontAlgn="base" hangingPunct="0">
              <a:spcBef>
                <a:spcPct val="0"/>
              </a:spcBef>
              <a:spcAft>
                <a:spcPct val="0"/>
              </a:spcAft>
              <a:defRPr sz="2200">
                <a:solidFill>
                  <a:srgbClr val="C6D9F1"/>
                </a:solidFill>
                <a:latin typeface="Calibri" charset="0"/>
                <a:ea typeface="ＭＳ Ｐゴシック" charset="0"/>
              </a:defRPr>
            </a:lvl7pPr>
            <a:lvl8pPr marL="3429000" indent="-228600" eaLnBrk="0" fontAlgn="base" hangingPunct="0">
              <a:spcBef>
                <a:spcPct val="0"/>
              </a:spcBef>
              <a:spcAft>
                <a:spcPct val="0"/>
              </a:spcAft>
              <a:defRPr sz="2200">
                <a:solidFill>
                  <a:srgbClr val="C6D9F1"/>
                </a:solidFill>
                <a:latin typeface="Calibri" charset="0"/>
                <a:ea typeface="ＭＳ Ｐゴシック" charset="0"/>
              </a:defRPr>
            </a:lvl8pPr>
            <a:lvl9pPr marL="3886200" indent="-228600" eaLnBrk="0" fontAlgn="base" hangingPunct="0">
              <a:spcBef>
                <a:spcPct val="0"/>
              </a:spcBef>
              <a:spcAft>
                <a:spcPct val="0"/>
              </a:spcAft>
              <a:defRPr sz="2200">
                <a:solidFill>
                  <a:srgbClr val="C6D9F1"/>
                </a:solidFill>
                <a:latin typeface="Calibri" charset="0"/>
                <a:ea typeface="ＭＳ Ｐゴシック" charset="0"/>
              </a:defRPr>
            </a:lvl9pPr>
          </a:lstStyle>
          <a:p>
            <a:pPr eaLnBrk="1" hangingPunct="1">
              <a:buFont typeface="Times New Roman" charset="0"/>
              <a:buNone/>
            </a:pPr>
            <a:fld id="{875E1990-B8DA-C544-B682-A39DD3D41698}" type="slidenum">
              <a:rPr lang="en-GB">
                <a:latin typeface="Times New Roman" charset="0"/>
              </a:rPr>
              <a:pPr eaLnBrk="1" hangingPunct="1">
                <a:buFont typeface="Times New Roman" charset="0"/>
                <a:buNone/>
              </a:pPr>
              <a:t>6</a:t>
            </a:fld>
            <a:endParaRPr lang="en-GB">
              <a:latin typeface="Times New Roman" charset="0"/>
            </a:endParaRPr>
          </a:p>
        </p:txBody>
      </p:sp>
      <p:sp>
        <p:nvSpPr>
          <p:cNvPr id="16387" name="Text Box 1"/>
          <p:cNvSpPr txBox="1">
            <a:spLocks noChangeArrowheads="1"/>
          </p:cNvSpPr>
          <p:nvPr/>
        </p:nvSpPr>
        <p:spPr bwMode="auto">
          <a:xfrm>
            <a:off x="1143532" y="686720"/>
            <a:ext cx="4572000" cy="3427468"/>
          </a:xfrm>
          <a:prstGeom prst="rect">
            <a:avLst/>
          </a:prstGeom>
          <a:solidFill>
            <a:srgbClr val="FFFFFF"/>
          </a:solidFill>
          <a:ln w="9360">
            <a:solidFill>
              <a:srgbClr val="000000"/>
            </a:solidFill>
            <a:miter lim="800000"/>
            <a:headEnd/>
            <a:tailEnd/>
          </a:ln>
        </p:spPr>
        <p:txBody>
          <a:bodyPr wrap="none" anchor="ctr"/>
          <a:lstStyle>
            <a:lvl1pPr eaLnBrk="0" hangingPunct="0">
              <a:defRPr sz="2200">
                <a:solidFill>
                  <a:srgbClr val="C6D9F1"/>
                </a:solidFill>
                <a:latin typeface="Calibri" charset="0"/>
                <a:ea typeface="ＭＳ Ｐゴシック" charset="0"/>
                <a:cs typeface="ＭＳ Ｐゴシック" charset="0"/>
              </a:defRPr>
            </a:lvl1pPr>
            <a:lvl2pPr marL="742950" indent="-285750" eaLnBrk="0" hangingPunct="0">
              <a:defRPr sz="2200">
                <a:solidFill>
                  <a:srgbClr val="C6D9F1"/>
                </a:solidFill>
                <a:latin typeface="Calibri" charset="0"/>
                <a:ea typeface="ＭＳ Ｐゴシック" charset="0"/>
              </a:defRPr>
            </a:lvl2pPr>
            <a:lvl3pPr marL="1143000" indent="-228600" eaLnBrk="0" hangingPunct="0">
              <a:defRPr sz="2200">
                <a:solidFill>
                  <a:srgbClr val="C6D9F1"/>
                </a:solidFill>
                <a:latin typeface="Calibri" charset="0"/>
                <a:ea typeface="ＭＳ Ｐゴシック" charset="0"/>
              </a:defRPr>
            </a:lvl3pPr>
            <a:lvl4pPr marL="1600200" indent="-228600" eaLnBrk="0" hangingPunct="0">
              <a:defRPr sz="2200">
                <a:solidFill>
                  <a:srgbClr val="C6D9F1"/>
                </a:solidFill>
                <a:latin typeface="Calibri" charset="0"/>
                <a:ea typeface="ＭＳ Ｐゴシック" charset="0"/>
              </a:defRPr>
            </a:lvl4pPr>
            <a:lvl5pPr marL="2057400" indent="-228600" eaLnBrk="0" hangingPunct="0">
              <a:defRPr sz="2200">
                <a:solidFill>
                  <a:srgbClr val="C6D9F1"/>
                </a:solidFill>
                <a:latin typeface="Calibri" charset="0"/>
                <a:ea typeface="ＭＳ Ｐゴシック" charset="0"/>
              </a:defRPr>
            </a:lvl5pPr>
            <a:lvl6pPr marL="2514600" indent="-228600" eaLnBrk="0" fontAlgn="base" hangingPunct="0">
              <a:spcBef>
                <a:spcPct val="0"/>
              </a:spcBef>
              <a:spcAft>
                <a:spcPct val="0"/>
              </a:spcAft>
              <a:defRPr sz="2200">
                <a:solidFill>
                  <a:srgbClr val="C6D9F1"/>
                </a:solidFill>
                <a:latin typeface="Calibri" charset="0"/>
                <a:ea typeface="ＭＳ Ｐゴシック" charset="0"/>
              </a:defRPr>
            </a:lvl6pPr>
            <a:lvl7pPr marL="2971800" indent="-228600" eaLnBrk="0" fontAlgn="base" hangingPunct="0">
              <a:spcBef>
                <a:spcPct val="0"/>
              </a:spcBef>
              <a:spcAft>
                <a:spcPct val="0"/>
              </a:spcAft>
              <a:defRPr sz="2200">
                <a:solidFill>
                  <a:srgbClr val="C6D9F1"/>
                </a:solidFill>
                <a:latin typeface="Calibri" charset="0"/>
                <a:ea typeface="ＭＳ Ｐゴシック" charset="0"/>
              </a:defRPr>
            </a:lvl7pPr>
            <a:lvl8pPr marL="3429000" indent="-228600" eaLnBrk="0" fontAlgn="base" hangingPunct="0">
              <a:spcBef>
                <a:spcPct val="0"/>
              </a:spcBef>
              <a:spcAft>
                <a:spcPct val="0"/>
              </a:spcAft>
              <a:defRPr sz="2200">
                <a:solidFill>
                  <a:srgbClr val="C6D9F1"/>
                </a:solidFill>
                <a:latin typeface="Calibri" charset="0"/>
                <a:ea typeface="ＭＳ Ｐゴシック" charset="0"/>
              </a:defRPr>
            </a:lvl8pPr>
            <a:lvl9pPr marL="3886200" indent="-228600" eaLnBrk="0" fontAlgn="base" hangingPunct="0">
              <a:spcBef>
                <a:spcPct val="0"/>
              </a:spcBef>
              <a:spcAft>
                <a:spcPct val="0"/>
              </a:spcAft>
              <a:defRPr sz="2200">
                <a:solidFill>
                  <a:srgbClr val="C6D9F1"/>
                </a:solidFill>
                <a:latin typeface="Calibri" charset="0"/>
                <a:ea typeface="ＭＳ Ｐゴシック" charset="0"/>
              </a:defRPr>
            </a:lvl9pPr>
          </a:lstStyle>
          <a:p>
            <a:pPr eaLnBrk="1" hangingPunct="1">
              <a:buClr>
                <a:srgbClr val="000000"/>
              </a:buClr>
              <a:buSzPct val="100000"/>
              <a:buFont typeface="Times New Roman" charset="0"/>
              <a:buNone/>
            </a:pPr>
            <a:endParaRPr lang="en-US"/>
          </a:p>
        </p:txBody>
      </p:sp>
      <p:sp>
        <p:nvSpPr>
          <p:cNvPr id="16388" name="Rectangle 2"/>
          <p:cNvSpPr>
            <a:spLocks noGrp="1" noChangeArrowheads="1"/>
          </p:cNvSpPr>
          <p:nvPr>
            <p:ph type="body"/>
          </p:nvPr>
        </p:nvSpPr>
        <p:spPr>
          <a:xfrm>
            <a:off x="686119" y="4343095"/>
            <a:ext cx="5479379" cy="410805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none" anchor="ctr"/>
          <a:lstStyle/>
          <a:p>
            <a:endParaRPr lang="en-US">
              <a:latin typeface="Times New Roman" charset="0"/>
              <a:ea typeface="ＭＳ Ｐゴシック"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Rot="1" noChangeAspect="1" noChangeArrowheads="1"/>
          </p:cNvSpPr>
          <p:nvPr>
            <p:ph type="sldImg"/>
          </p:nvPr>
        </p:nvSpPr>
        <p:spPr>
          <a:solidFill>
            <a:srgbClr val="FFFFFF"/>
          </a:solidFill>
          <a:ln w="12700"/>
        </p:spPr>
      </p:sp>
      <p:sp>
        <p:nvSpPr>
          <p:cNvPr id="52226"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endParaRPr lang="en-GB">
              <a:latin typeface="Otto Bock CT Regular" charset="0"/>
              <a:ea typeface="ＭＳ Ｐゴシック" charset="0"/>
              <a:cs typeface="ＭＳ Ｐゴシック"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9"/>
            <a:ext cx="7772400" cy="1470025"/>
          </a:xfrm>
        </p:spPr>
        <p:txBody>
          <a:bodyPr/>
          <a:lstStyle/>
          <a:p>
            <a:r>
              <a:rPr lang="de-DE"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Click to edit Master subtitle style</a:t>
            </a:r>
            <a:endParaRPr lang="en-US"/>
          </a:p>
        </p:txBody>
      </p:sp>
      <p:sp>
        <p:nvSpPr>
          <p:cNvPr id="4" name="Date Placeholder 3"/>
          <p:cNvSpPr>
            <a:spLocks noGrp="1"/>
          </p:cNvSpPr>
          <p:nvPr>
            <p:ph type="dt" sz="half" idx="10"/>
          </p:nvPr>
        </p:nvSpPr>
        <p:spPr/>
        <p:txBody>
          <a:bodyPr/>
          <a:lstStyle/>
          <a:p>
            <a:fld id="{55418E54-9CE0-EF46-A7DE-39FD5F073698}" type="datetimeFigureOut">
              <a:rPr lang="en-US" smtClean="0"/>
              <a:t>8/2/2018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8577DC-D5CA-A04A-8A92-B2D3CA4CB14B}" type="slidenum">
              <a:rPr lang="en-US" smtClean="0"/>
              <a:t>‹#›</a:t>
            </a:fld>
            <a:endParaRPr lang="en-US"/>
          </a:p>
        </p:txBody>
      </p:sp>
    </p:spTree>
    <p:extLst>
      <p:ext uri="{BB962C8B-B14F-4D97-AF65-F5344CB8AC3E}">
        <p14:creationId xmlns:p14="http://schemas.microsoft.com/office/powerpoint/2010/main" val="20791918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Click to edit Master title style</a:t>
            </a:r>
            <a:endParaRPr lang="en-US"/>
          </a:p>
        </p:txBody>
      </p:sp>
      <p:sp>
        <p:nvSpPr>
          <p:cNvPr id="3" name="Content Placeholder 2"/>
          <p:cNvSpPr>
            <a:spLocks noGrp="1"/>
          </p:cNvSpPr>
          <p:nvPr>
            <p:ph idx="1"/>
          </p:nvPr>
        </p:nvSpPr>
        <p:spPr/>
        <p:txBody>
          <a:bodyPr/>
          <a:lstStyle/>
          <a:p>
            <a:pPr lvl="0"/>
            <a:r>
              <a:rPr lang="de-DE" smtClean="0"/>
              <a:t>Click to edit Master text styles</a:t>
            </a:r>
          </a:p>
          <a:p>
            <a:pPr lvl="1"/>
            <a:r>
              <a:rPr lang="de-DE" smtClean="0"/>
              <a:t>Second level</a:t>
            </a:r>
          </a:p>
          <a:p>
            <a:pPr lvl="2"/>
            <a:r>
              <a:rPr lang="de-DE" smtClean="0"/>
              <a:t>Third level</a:t>
            </a:r>
          </a:p>
          <a:p>
            <a:pPr lvl="3"/>
            <a:r>
              <a:rPr lang="de-DE" smtClean="0"/>
              <a:t>Fourth level</a:t>
            </a:r>
          </a:p>
          <a:p>
            <a:pPr lvl="4"/>
            <a:r>
              <a:rPr lang="de-DE" smtClean="0"/>
              <a:t>Fifth level</a:t>
            </a:r>
            <a:endParaRPr lang="en-US"/>
          </a:p>
        </p:txBody>
      </p:sp>
      <p:sp>
        <p:nvSpPr>
          <p:cNvPr id="4" name="Date Placeholder 3"/>
          <p:cNvSpPr>
            <a:spLocks noGrp="1"/>
          </p:cNvSpPr>
          <p:nvPr>
            <p:ph type="dt" sz="half" idx="10"/>
          </p:nvPr>
        </p:nvSpPr>
        <p:spPr/>
        <p:txBody>
          <a:bodyPr/>
          <a:lstStyle/>
          <a:p>
            <a:fld id="{55418E54-9CE0-EF46-A7DE-39FD5F073698}" type="datetimeFigureOut">
              <a:rPr lang="en-US" smtClean="0"/>
              <a:t>8/2/2018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8577DC-D5CA-A04A-8A92-B2D3CA4CB14B}" type="slidenum">
              <a:rPr lang="en-US" smtClean="0"/>
              <a:t>‹#›</a:t>
            </a:fld>
            <a:endParaRPr lang="en-US"/>
          </a:p>
        </p:txBody>
      </p:sp>
    </p:spTree>
    <p:extLst>
      <p:ext uri="{BB962C8B-B14F-4D97-AF65-F5344CB8AC3E}">
        <p14:creationId xmlns:p14="http://schemas.microsoft.com/office/powerpoint/2010/main" val="12742289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4"/>
            <a:ext cx="7772400" cy="1362075"/>
          </a:xfrm>
        </p:spPr>
        <p:txBody>
          <a:bodyPr anchor="t"/>
          <a:lstStyle>
            <a:lvl1pPr algn="l">
              <a:defRPr sz="4000" b="1" cap="all"/>
            </a:lvl1pPr>
          </a:lstStyle>
          <a:p>
            <a:r>
              <a:rPr lang="de-DE"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Click to edit Master text styles</a:t>
            </a:r>
          </a:p>
        </p:txBody>
      </p:sp>
      <p:sp>
        <p:nvSpPr>
          <p:cNvPr id="4" name="Date Placeholder 3"/>
          <p:cNvSpPr>
            <a:spLocks noGrp="1"/>
          </p:cNvSpPr>
          <p:nvPr>
            <p:ph type="dt" sz="half" idx="10"/>
          </p:nvPr>
        </p:nvSpPr>
        <p:spPr/>
        <p:txBody>
          <a:bodyPr/>
          <a:lstStyle/>
          <a:p>
            <a:fld id="{55418E54-9CE0-EF46-A7DE-39FD5F073698}" type="datetimeFigureOut">
              <a:rPr lang="en-US" smtClean="0"/>
              <a:t>8/2/2018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8577DC-D5CA-A04A-8A92-B2D3CA4CB14B}" type="slidenum">
              <a:rPr lang="en-US" smtClean="0"/>
              <a:t>‹#›</a:t>
            </a:fld>
            <a:endParaRPr lang="en-US"/>
          </a:p>
        </p:txBody>
      </p:sp>
    </p:spTree>
    <p:extLst>
      <p:ext uri="{BB962C8B-B14F-4D97-AF65-F5344CB8AC3E}">
        <p14:creationId xmlns:p14="http://schemas.microsoft.com/office/powerpoint/2010/main" val="6269906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Click to edit Master title style</a:t>
            </a:r>
            <a:endParaRPr lang="en-US"/>
          </a:p>
        </p:txBody>
      </p:sp>
      <p:sp>
        <p:nvSpPr>
          <p:cNvPr id="3" name="Content Placeholder 2"/>
          <p:cNvSpPr>
            <a:spLocks noGrp="1"/>
          </p:cNvSpPr>
          <p:nvPr>
            <p:ph sz="half" idx="1"/>
          </p:nvPr>
        </p:nvSpPr>
        <p:spPr>
          <a:xfrm>
            <a:off x="457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Click to edit Master text styles</a:t>
            </a:r>
          </a:p>
          <a:p>
            <a:pPr lvl="1"/>
            <a:r>
              <a:rPr lang="de-DE" smtClean="0"/>
              <a:t>Second level</a:t>
            </a:r>
          </a:p>
          <a:p>
            <a:pPr lvl="2"/>
            <a:r>
              <a:rPr lang="de-DE" smtClean="0"/>
              <a:t>Third level</a:t>
            </a:r>
          </a:p>
          <a:p>
            <a:pPr lvl="3"/>
            <a:r>
              <a:rPr lang="de-DE" smtClean="0"/>
              <a:t>Fourth level</a:t>
            </a:r>
          </a:p>
          <a:p>
            <a:pPr lvl="4"/>
            <a:r>
              <a:rPr lang="de-DE" smtClean="0"/>
              <a:t>Fifth level</a:t>
            </a:r>
            <a:endParaRPr lang="en-US"/>
          </a:p>
        </p:txBody>
      </p:sp>
      <p:sp>
        <p:nvSpPr>
          <p:cNvPr id="4" name="Content Placeholder 3"/>
          <p:cNvSpPr>
            <a:spLocks noGrp="1"/>
          </p:cNvSpPr>
          <p:nvPr>
            <p:ph sz="half" idx="2"/>
          </p:nvPr>
        </p:nvSpPr>
        <p:spPr>
          <a:xfrm>
            <a:off x="4648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Click to edit Master text styles</a:t>
            </a:r>
          </a:p>
          <a:p>
            <a:pPr lvl="1"/>
            <a:r>
              <a:rPr lang="de-DE" smtClean="0"/>
              <a:t>Second level</a:t>
            </a:r>
          </a:p>
          <a:p>
            <a:pPr lvl="2"/>
            <a:r>
              <a:rPr lang="de-DE" smtClean="0"/>
              <a:t>Third level</a:t>
            </a:r>
          </a:p>
          <a:p>
            <a:pPr lvl="3"/>
            <a:r>
              <a:rPr lang="de-DE" smtClean="0"/>
              <a:t>Fourth level</a:t>
            </a:r>
          </a:p>
          <a:p>
            <a:pPr lvl="4"/>
            <a:r>
              <a:rPr lang="de-DE" smtClean="0"/>
              <a:t>Fifth level</a:t>
            </a:r>
            <a:endParaRPr lang="en-US"/>
          </a:p>
        </p:txBody>
      </p:sp>
      <p:sp>
        <p:nvSpPr>
          <p:cNvPr id="5" name="Date Placeholder 4"/>
          <p:cNvSpPr>
            <a:spLocks noGrp="1"/>
          </p:cNvSpPr>
          <p:nvPr>
            <p:ph type="dt" sz="half" idx="10"/>
          </p:nvPr>
        </p:nvSpPr>
        <p:spPr/>
        <p:txBody>
          <a:bodyPr/>
          <a:lstStyle/>
          <a:p>
            <a:fld id="{55418E54-9CE0-EF46-A7DE-39FD5F073698}" type="datetimeFigureOut">
              <a:rPr lang="en-US" smtClean="0"/>
              <a:t>8/2/2018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8577DC-D5CA-A04A-8A92-B2D3CA4CB14B}" type="slidenum">
              <a:rPr lang="en-US" smtClean="0"/>
              <a:t>‹#›</a:t>
            </a:fld>
            <a:endParaRPr lang="en-US"/>
          </a:p>
        </p:txBody>
      </p:sp>
    </p:spTree>
    <p:extLst>
      <p:ext uri="{BB962C8B-B14F-4D97-AF65-F5344CB8AC3E}">
        <p14:creationId xmlns:p14="http://schemas.microsoft.com/office/powerpoint/2010/main" val="7560078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de-DE"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Click to edit Master text styles</a:t>
            </a:r>
          </a:p>
          <a:p>
            <a:pPr lvl="1"/>
            <a:r>
              <a:rPr lang="de-DE" smtClean="0"/>
              <a:t>Second level</a:t>
            </a:r>
          </a:p>
          <a:p>
            <a:pPr lvl="2"/>
            <a:r>
              <a:rPr lang="de-DE" smtClean="0"/>
              <a:t>Third level</a:t>
            </a:r>
          </a:p>
          <a:p>
            <a:pPr lvl="3"/>
            <a:r>
              <a:rPr lang="de-DE" smtClean="0"/>
              <a:t>Fourth level</a:t>
            </a:r>
          </a:p>
          <a:p>
            <a:pPr lvl="4"/>
            <a:r>
              <a:rPr lang="de-DE" smtClean="0"/>
              <a:t>Fifth level</a:t>
            </a:r>
            <a:endParaRPr lang="en-US"/>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Click to edit Master text styles</a:t>
            </a:r>
          </a:p>
          <a:p>
            <a:pPr lvl="1"/>
            <a:r>
              <a:rPr lang="de-DE" smtClean="0"/>
              <a:t>Second level</a:t>
            </a:r>
          </a:p>
          <a:p>
            <a:pPr lvl="2"/>
            <a:r>
              <a:rPr lang="de-DE" smtClean="0"/>
              <a:t>Third level</a:t>
            </a:r>
          </a:p>
          <a:p>
            <a:pPr lvl="3"/>
            <a:r>
              <a:rPr lang="de-DE" smtClean="0"/>
              <a:t>Fourth level</a:t>
            </a:r>
          </a:p>
          <a:p>
            <a:pPr lvl="4"/>
            <a:r>
              <a:rPr lang="de-DE" smtClean="0"/>
              <a:t>Fifth level</a:t>
            </a:r>
            <a:endParaRPr lang="en-US"/>
          </a:p>
        </p:txBody>
      </p:sp>
      <p:sp>
        <p:nvSpPr>
          <p:cNvPr id="7" name="Date Placeholder 6"/>
          <p:cNvSpPr>
            <a:spLocks noGrp="1"/>
          </p:cNvSpPr>
          <p:nvPr>
            <p:ph type="dt" sz="half" idx="10"/>
          </p:nvPr>
        </p:nvSpPr>
        <p:spPr/>
        <p:txBody>
          <a:bodyPr/>
          <a:lstStyle/>
          <a:p>
            <a:fld id="{55418E54-9CE0-EF46-A7DE-39FD5F073698}" type="datetimeFigureOut">
              <a:rPr lang="en-US" smtClean="0"/>
              <a:t>8/2/2018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28577DC-D5CA-A04A-8A92-B2D3CA4CB14B}" type="slidenum">
              <a:rPr lang="en-US" smtClean="0"/>
              <a:t>‹#›</a:t>
            </a:fld>
            <a:endParaRPr lang="en-US"/>
          </a:p>
        </p:txBody>
      </p:sp>
    </p:spTree>
    <p:extLst>
      <p:ext uri="{BB962C8B-B14F-4D97-AF65-F5344CB8AC3E}">
        <p14:creationId xmlns:p14="http://schemas.microsoft.com/office/powerpoint/2010/main" val="26612749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Click to edit Master title style</a:t>
            </a:r>
            <a:endParaRPr lang="en-US"/>
          </a:p>
        </p:txBody>
      </p:sp>
      <p:sp>
        <p:nvSpPr>
          <p:cNvPr id="3" name="Date Placeholder 2"/>
          <p:cNvSpPr>
            <a:spLocks noGrp="1"/>
          </p:cNvSpPr>
          <p:nvPr>
            <p:ph type="dt" sz="half" idx="10"/>
          </p:nvPr>
        </p:nvSpPr>
        <p:spPr/>
        <p:txBody>
          <a:bodyPr/>
          <a:lstStyle/>
          <a:p>
            <a:fld id="{55418E54-9CE0-EF46-A7DE-39FD5F073698}" type="datetimeFigureOut">
              <a:rPr lang="en-US" smtClean="0"/>
              <a:t>8/2/2018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28577DC-D5CA-A04A-8A92-B2D3CA4CB14B}" type="slidenum">
              <a:rPr lang="en-US" smtClean="0"/>
              <a:t>‹#›</a:t>
            </a:fld>
            <a:endParaRPr lang="en-US"/>
          </a:p>
        </p:txBody>
      </p:sp>
    </p:spTree>
    <p:extLst>
      <p:ext uri="{BB962C8B-B14F-4D97-AF65-F5344CB8AC3E}">
        <p14:creationId xmlns:p14="http://schemas.microsoft.com/office/powerpoint/2010/main" val="39480861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418E54-9CE0-EF46-A7DE-39FD5F073698}" type="datetimeFigureOut">
              <a:rPr lang="en-US" smtClean="0"/>
              <a:t>8/2/2018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28577DC-D5CA-A04A-8A92-B2D3CA4CB14B}" type="slidenum">
              <a:rPr lang="en-US" smtClean="0"/>
              <a:t>‹#›</a:t>
            </a:fld>
            <a:endParaRPr lang="en-US"/>
          </a:p>
        </p:txBody>
      </p:sp>
    </p:spTree>
    <p:extLst>
      <p:ext uri="{BB962C8B-B14F-4D97-AF65-F5344CB8AC3E}">
        <p14:creationId xmlns:p14="http://schemas.microsoft.com/office/powerpoint/2010/main" val="16395129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de-DE" smtClean="0"/>
              <a:t>Click to edit Master title style</a:t>
            </a:r>
            <a:endParaRPr lang="en-US"/>
          </a:p>
        </p:txBody>
      </p:sp>
      <p:sp>
        <p:nvSpPr>
          <p:cNvPr id="3" name="Content Placeholder 2"/>
          <p:cNvSpPr>
            <a:spLocks noGrp="1"/>
          </p:cNvSpPr>
          <p:nvPr>
            <p:ph idx="1"/>
          </p:nvPr>
        </p:nvSpPr>
        <p:spPr>
          <a:xfrm>
            <a:off x="3575050" y="273054"/>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Click to edit Master text styles</a:t>
            </a:r>
          </a:p>
          <a:p>
            <a:pPr lvl="1"/>
            <a:r>
              <a:rPr lang="de-DE" smtClean="0"/>
              <a:t>Second level</a:t>
            </a:r>
          </a:p>
          <a:p>
            <a:pPr lvl="2"/>
            <a:r>
              <a:rPr lang="de-DE" smtClean="0"/>
              <a:t>Third level</a:t>
            </a:r>
          </a:p>
          <a:p>
            <a:pPr lvl="3"/>
            <a:r>
              <a:rPr lang="de-DE" smtClean="0"/>
              <a:t>Fourth level</a:t>
            </a:r>
          </a:p>
          <a:p>
            <a:pPr lvl="4"/>
            <a:r>
              <a:rPr lang="de-DE" smtClean="0"/>
              <a:t>Fifth level</a:t>
            </a:r>
            <a:endParaRPr lang="en-US"/>
          </a:p>
        </p:txBody>
      </p:sp>
      <p:sp>
        <p:nvSpPr>
          <p:cNvPr id="4" name="Text Placeholder 3"/>
          <p:cNvSpPr>
            <a:spLocks noGrp="1"/>
          </p:cNvSpPr>
          <p:nvPr>
            <p:ph type="body" sz="half" idx="2"/>
          </p:nvPr>
        </p:nvSpPr>
        <p:spPr>
          <a:xfrm>
            <a:off x="457200"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Click to edit Master text styles</a:t>
            </a:r>
          </a:p>
        </p:txBody>
      </p:sp>
      <p:sp>
        <p:nvSpPr>
          <p:cNvPr id="5" name="Date Placeholder 4"/>
          <p:cNvSpPr>
            <a:spLocks noGrp="1"/>
          </p:cNvSpPr>
          <p:nvPr>
            <p:ph type="dt" sz="half" idx="10"/>
          </p:nvPr>
        </p:nvSpPr>
        <p:spPr/>
        <p:txBody>
          <a:bodyPr/>
          <a:lstStyle/>
          <a:p>
            <a:fld id="{55418E54-9CE0-EF46-A7DE-39FD5F073698}" type="datetimeFigureOut">
              <a:rPr lang="en-US" smtClean="0"/>
              <a:t>8/2/2018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8577DC-D5CA-A04A-8A92-B2D3CA4CB14B}" type="slidenum">
              <a:rPr lang="en-US" smtClean="0"/>
              <a:t>‹#›</a:t>
            </a:fld>
            <a:endParaRPr lang="en-US"/>
          </a:p>
        </p:txBody>
      </p:sp>
    </p:spTree>
    <p:extLst>
      <p:ext uri="{BB962C8B-B14F-4D97-AF65-F5344CB8AC3E}">
        <p14:creationId xmlns:p14="http://schemas.microsoft.com/office/powerpoint/2010/main" val="11222474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de-DE"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Click to edit Master text styles</a:t>
            </a:r>
          </a:p>
        </p:txBody>
      </p:sp>
      <p:sp>
        <p:nvSpPr>
          <p:cNvPr id="5" name="Date Placeholder 4"/>
          <p:cNvSpPr>
            <a:spLocks noGrp="1"/>
          </p:cNvSpPr>
          <p:nvPr>
            <p:ph type="dt" sz="half" idx="10"/>
          </p:nvPr>
        </p:nvSpPr>
        <p:spPr/>
        <p:txBody>
          <a:bodyPr/>
          <a:lstStyle/>
          <a:p>
            <a:fld id="{55418E54-9CE0-EF46-A7DE-39FD5F073698}" type="datetimeFigureOut">
              <a:rPr lang="en-US" smtClean="0"/>
              <a:t>8/2/2018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8577DC-D5CA-A04A-8A92-B2D3CA4CB14B}" type="slidenum">
              <a:rPr lang="en-US" smtClean="0"/>
              <a:t>‹#›</a:t>
            </a:fld>
            <a:endParaRPr lang="en-US"/>
          </a:p>
        </p:txBody>
      </p:sp>
    </p:spTree>
    <p:extLst>
      <p:ext uri="{BB962C8B-B14F-4D97-AF65-F5344CB8AC3E}">
        <p14:creationId xmlns:p14="http://schemas.microsoft.com/office/powerpoint/2010/main" val="35217334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de-DE" smtClean="0"/>
              <a:t>Click to edit Master text styles</a:t>
            </a:r>
          </a:p>
          <a:p>
            <a:pPr lvl="1"/>
            <a:r>
              <a:rPr lang="de-DE" smtClean="0"/>
              <a:t>Second level</a:t>
            </a:r>
          </a:p>
          <a:p>
            <a:pPr lvl="2"/>
            <a:r>
              <a:rPr lang="de-DE" smtClean="0"/>
              <a:t>Third level</a:t>
            </a:r>
          </a:p>
          <a:p>
            <a:pPr lvl="3"/>
            <a:r>
              <a:rPr lang="de-DE" smtClean="0"/>
              <a:t>Fourth level</a:t>
            </a:r>
          </a:p>
          <a:p>
            <a:pPr lvl="4"/>
            <a:r>
              <a:rPr lang="de-DE" smtClean="0"/>
              <a:t>Fifth level</a:t>
            </a:r>
            <a:endParaRPr lang="en-US"/>
          </a:p>
        </p:txBody>
      </p:sp>
      <p:sp>
        <p:nvSpPr>
          <p:cNvPr id="4" name="Date Placeholder 3"/>
          <p:cNvSpPr>
            <a:spLocks noGrp="1"/>
          </p:cNvSpPr>
          <p:nvPr>
            <p:ph type="dt" sz="half" idx="10"/>
          </p:nvPr>
        </p:nvSpPr>
        <p:spPr/>
        <p:txBody>
          <a:bodyPr/>
          <a:lstStyle/>
          <a:p>
            <a:fld id="{55418E54-9CE0-EF46-A7DE-39FD5F073698}" type="datetimeFigureOut">
              <a:rPr lang="en-US" smtClean="0"/>
              <a:t>8/2/2018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8577DC-D5CA-A04A-8A92-B2D3CA4CB14B}" type="slidenum">
              <a:rPr lang="en-US" smtClean="0"/>
              <a:t>‹#›</a:t>
            </a:fld>
            <a:endParaRPr lang="en-US"/>
          </a:p>
        </p:txBody>
      </p:sp>
    </p:spTree>
    <p:extLst>
      <p:ext uri="{BB962C8B-B14F-4D97-AF65-F5344CB8AC3E}">
        <p14:creationId xmlns:p14="http://schemas.microsoft.com/office/powerpoint/2010/main" val="36363539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2"/>
            <a:ext cx="2057400" cy="5851525"/>
          </a:xfrm>
        </p:spPr>
        <p:txBody>
          <a:bodyPr vert="eaVert"/>
          <a:lstStyle/>
          <a:p>
            <a:r>
              <a:rPr lang="de-DE" smtClean="0"/>
              <a:t>Click to edit Master title style</a:t>
            </a:r>
            <a:endParaRPr lang="en-US"/>
          </a:p>
        </p:txBody>
      </p:sp>
      <p:sp>
        <p:nvSpPr>
          <p:cNvPr id="3" name="Vertical Text Placeholder 2"/>
          <p:cNvSpPr>
            <a:spLocks noGrp="1"/>
          </p:cNvSpPr>
          <p:nvPr>
            <p:ph type="body" orient="vert" idx="1"/>
          </p:nvPr>
        </p:nvSpPr>
        <p:spPr>
          <a:xfrm>
            <a:off x="457200" y="274642"/>
            <a:ext cx="6019800" cy="5851525"/>
          </a:xfrm>
        </p:spPr>
        <p:txBody>
          <a:bodyPr vert="eaVert"/>
          <a:lstStyle/>
          <a:p>
            <a:pPr lvl="0"/>
            <a:r>
              <a:rPr lang="de-DE" smtClean="0"/>
              <a:t>Click to edit Master text styles</a:t>
            </a:r>
          </a:p>
          <a:p>
            <a:pPr lvl="1"/>
            <a:r>
              <a:rPr lang="de-DE" smtClean="0"/>
              <a:t>Second level</a:t>
            </a:r>
          </a:p>
          <a:p>
            <a:pPr lvl="2"/>
            <a:r>
              <a:rPr lang="de-DE" smtClean="0"/>
              <a:t>Third level</a:t>
            </a:r>
          </a:p>
          <a:p>
            <a:pPr lvl="3"/>
            <a:r>
              <a:rPr lang="de-DE" smtClean="0"/>
              <a:t>Fourth level</a:t>
            </a:r>
          </a:p>
          <a:p>
            <a:pPr lvl="4"/>
            <a:r>
              <a:rPr lang="de-DE" smtClean="0"/>
              <a:t>Fifth level</a:t>
            </a:r>
            <a:endParaRPr lang="en-US"/>
          </a:p>
        </p:txBody>
      </p:sp>
      <p:sp>
        <p:nvSpPr>
          <p:cNvPr id="4" name="Date Placeholder 3"/>
          <p:cNvSpPr>
            <a:spLocks noGrp="1"/>
          </p:cNvSpPr>
          <p:nvPr>
            <p:ph type="dt" sz="half" idx="10"/>
          </p:nvPr>
        </p:nvSpPr>
        <p:spPr/>
        <p:txBody>
          <a:bodyPr/>
          <a:lstStyle/>
          <a:p>
            <a:fld id="{55418E54-9CE0-EF46-A7DE-39FD5F073698}" type="datetimeFigureOut">
              <a:rPr lang="en-US" smtClean="0"/>
              <a:t>8/2/2018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8577DC-D5CA-A04A-8A92-B2D3CA4CB14B}" type="slidenum">
              <a:rPr lang="en-US" smtClean="0"/>
              <a:t>‹#›</a:t>
            </a:fld>
            <a:endParaRPr lang="en-US"/>
          </a:p>
        </p:txBody>
      </p:sp>
    </p:spTree>
    <p:extLst>
      <p:ext uri="{BB962C8B-B14F-4D97-AF65-F5344CB8AC3E}">
        <p14:creationId xmlns:p14="http://schemas.microsoft.com/office/powerpoint/2010/main" val="35178216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e-DE" smtClean="0"/>
              <a:t>Click to edit Master title style</a:t>
            </a:r>
            <a:endParaRPr lang="en-US"/>
          </a:p>
        </p:txBody>
      </p:sp>
      <p:sp>
        <p:nvSpPr>
          <p:cNvPr id="3" name="Text Placeholder 2"/>
          <p:cNvSpPr>
            <a:spLocks noGrp="1"/>
          </p:cNvSpPr>
          <p:nvPr>
            <p:ph type="body" idx="1"/>
          </p:nvPr>
        </p:nvSpPr>
        <p:spPr>
          <a:xfrm>
            <a:off x="457200" y="1600204"/>
            <a:ext cx="8229600" cy="4525963"/>
          </a:xfrm>
          <a:prstGeom prst="rect">
            <a:avLst/>
          </a:prstGeom>
        </p:spPr>
        <p:txBody>
          <a:bodyPr vert="horz" lIns="91440" tIns="45720" rIns="91440" bIns="45720" rtlCol="0">
            <a:normAutofit/>
          </a:bodyPr>
          <a:lstStyle/>
          <a:p>
            <a:pPr lvl="0"/>
            <a:r>
              <a:rPr lang="de-DE" smtClean="0"/>
              <a:t>Click to edit Master text styles</a:t>
            </a:r>
          </a:p>
          <a:p>
            <a:pPr lvl="1"/>
            <a:r>
              <a:rPr lang="de-DE" smtClean="0"/>
              <a:t>Second level</a:t>
            </a:r>
          </a:p>
          <a:p>
            <a:pPr lvl="2"/>
            <a:r>
              <a:rPr lang="de-DE" smtClean="0"/>
              <a:t>Third level</a:t>
            </a:r>
          </a:p>
          <a:p>
            <a:pPr lvl="3"/>
            <a:r>
              <a:rPr lang="de-DE" smtClean="0"/>
              <a:t>Fourth level</a:t>
            </a:r>
          </a:p>
          <a:p>
            <a:pPr lvl="4"/>
            <a:r>
              <a:rPr lang="de-DE" smtClean="0"/>
              <a:t>Fifth level</a:t>
            </a:r>
            <a:endParaRPr lang="en-US"/>
          </a:p>
        </p:txBody>
      </p:sp>
      <p:sp>
        <p:nvSpPr>
          <p:cNvPr id="4" name="Date Placeholder 3"/>
          <p:cNvSpPr>
            <a:spLocks noGrp="1"/>
          </p:cNvSpPr>
          <p:nvPr>
            <p:ph type="dt" sz="half" idx="2"/>
          </p:nvPr>
        </p:nvSpPr>
        <p:spPr>
          <a:xfrm>
            <a:off x="457200" y="6356354"/>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5418E54-9CE0-EF46-A7DE-39FD5F073698}" type="datetimeFigureOut">
              <a:rPr lang="en-US" smtClean="0"/>
              <a:t>8/2/2018</a:t>
            </a:fld>
            <a:endParaRPr lang="en-US"/>
          </a:p>
        </p:txBody>
      </p:sp>
      <p:sp>
        <p:nvSpPr>
          <p:cNvPr id="5" name="Footer Placeholder 4"/>
          <p:cNvSpPr>
            <a:spLocks noGrp="1"/>
          </p:cNvSpPr>
          <p:nvPr>
            <p:ph type="ftr" sz="quarter" idx="3"/>
          </p:nvPr>
        </p:nvSpPr>
        <p:spPr>
          <a:xfrm>
            <a:off x="3124200" y="6356354"/>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4"/>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28577DC-D5CA-A04A-8A92-B2D3CA4CB14B}" type="slidenum">
              <a:rPr lang="en-US" smtClean="0"/>
              <a:t>‹#›</a:t>
            </a:fld>
            <a:endParaRPr lang="en-US"/>
          </a:p>
        </p:txBody>
      </p:sp>
    </p:spTree>
    <p:extLst>
      <p:ext uri="{BB962C8B-B14F-4D97-AF65-F5344CB8AC3E}">
        <p14:creationId xmlns:p14="http://schemas.microsoft.com/office/powerpoint/2010/main" val="14636743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63540" y="1920102"/>
            <a:ext cx="7763664" cy="2954655"/>
          </a:xfrm>
          <a:prstGeom prst="rect">
            <a:avLst/>
          </a:prstGeom>
          <a:noFill/>
        </p:spPr>
        <p:txBody>
          <a:bodyPr wrap="none" rtlCol="0">
            <a:spAutoFit/>
          </a:bodyPr>
          <a:lstStyle/>
          <a:p>
            <a:pPr algn="ctr"/>
            <a:r>
              <a:rPr lang="en-US" sz="2400" b="1" dirty="0">
                <a:solidFill>
                  <a:srgbClr val="13248D"/>
                </a:solidFill>
              </a:rPr>
              <a:t>Health financing policies and strategies for UHC in Europe – </a:t>
            </a:r>
            <a:r>
              <a:rPr lang="en-US" sz="2400" b="1" dirty="0" smtClean="0">
                <a:solidFill>
                  <a:srgbClr val="13248D"/>
                </a:solidFill>
              </a:rPr>
              <a:t/>
            </a:r>
            <a:br>
              <a:rPr lang="en-US" sz="2400" b="1" dirty="0" smtClean="0">
                <a:solidFill>
                  <a:srgbClr val="13248D"/>
                </a:solidFill>
              </a:rPr>
            </a:br>
            <a:r>
              <a:rPr lang="en-US" sz="2400" b="1" dirty="0" smtClean="0">
                <a:solidFill>
                  <a:srgbClr val="13248D"/>
                </a:solidFill>
              </a:rPr>
              <a:t>some </a:t>
            </a:r>
            <a:r>
              <a:rPr lang="en-US" sz="2400" b="1" dirty="0">
                <a:solidFill>
                  <a:srgbClr val="13248D"/>
                </a:solidFill>
              </a:rPr>
              <a:t>experiences and thoughts from a diverse </a:t>
            </a:r>
            <a:r>
              <a:rPr lang="en-US" sz="2400" b="1" dirty="0" smtClean="0">
                <a:solidFill>
                  <a:srgbClr val="13248D"/>
                </a:solidFill>
              </a:rPr>
              <a:t>continent</a:t>
            </a:r>
          </a:p>
          <a:p>
            <a:pPr algn="ctr"/>
            <a:endParaRPr lang="en-US" sz="2400" dirty="0">
              <a:solidFill>
                <a:srgbClr val="13248D"/>
              </a:solidFill>
            </a:endParaRPr>
          </a:p>
          <a:p>
            <a:pPr algn="ctr"/>
            <a:endParaRPr lang="en-US" sz="2400" dirty="0" smtClean="0"/>
          </a:p>
          <a:p>
            <a:pPr algn="ctr"/>
            <a:r>
              <a:rPr lang="en-US" dirty="0" smtClean="0"/>
              <a:t>Professor </a:t>
            </a:r>
            <a:r>
              <a:rPr lang="en-US" dirty="0" err="1" smtClean="0"/>
              <a:t>Konrad</a:t>
            </a:r>
            <a:r>
              <a:rPr lang="en-US" dirty="0" smtClean="0"/>
              <a:t> </a:t>
            </a:r>
            <a:r>
              <a:rPr lang="en-US" dirty="0" err="1" smtClean="0"/>
              <a:t>Obermann</a:t>
            </a:r>
            <a:r>
              <a:rPr lang="en-US" dirty="0" smtClean="0"/>
              <a:t> MD PhD</a:t>
            </a:r>
          </a:p>
          <a:p>
            <a:pPr algn="ctr"/>
            <a:r>
              <a:rPr lang="en-US" dirty="0" smtClean="0"/>
              <a:t>Mannheim Institute of Public Health</a:t>
            </a:r>
          </a:p>
          <a:p>
            <a:pPr algn="ctr"/>
            <a:r>
              <a:rPr lang="en-US" dirty="0" smtClean="0"/>
              <a:t>Heidelberg University</a:t>
            </a:r>
          </a:p>
          <a:p>
            <a:pPr algn="ctr"/>
            <a:endParaRPr lang="en-US" dirty="0"/>
          </a:p>
          <a:p>
            <a:pPr algn="ctr"/>
            <a:r>
              <a:rPr lang="en-US" dirty="0" smtClean="0"/>
              <a:t>Astana, 19</a:t>
            </a:r>
            <a:r>
              <a:rPr lang="en-US" baseline="30000" dirty="0" smtClean="0"/>
              <a:t>th</a:t>
            </a:r>
            <a:r>
              <a:rPr lang="en-US" dirty="0" smtClean="0"/>
              <a:t> of June 2018</a:t>
            </a:r>
            <a:endParaRPr lang="en-US" dirty="0"/>
          </a:p>
        </p:txBody>
      </p:sp>
    </p:spTree>
    <p:extLst>
      <p:ext uri="{BB962C8B-B14F-4D97-AF65-F5344CB8AC3E}">
        <p14:creationId xmlns:p14="http://schemas.microsoft.com/office/powerpoint/2010/main" val="4573093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06253" y="775140"/>
            <a:ext cx="6709722" cy="5737507"/>
          </a:xfrm>
          <a:prstGeom prst="rect">
            <a:avLst/>
          </a:prstGeom>
        </p:spPr>
      </p:pic>
      <p:sp>
        <p:nvSpPr>
          <p:cNvPr id="5" name="TextBox 4"/>
          <p:cNvSpPr txBox="1"/>
          <p:nvPr/>
        </p:nvSpPr>
        <p:spPr>
          <a:xfrm>
            <a:off x="6810544" y="1109543"/>
            <a:ext cx="2322684" cy="4801315"/>
          </a:xfrm>
          <a:prstGeom prst="rect">
            <a:avLst/>
          </a:prstGeom>
          <a:noFill/>
        </p:spPr>
        <p:txBody>
          <a:bodyPr wrap="none" rtlCol="0">
            <a:spAutoFit/>
          </a:bodyPr>
          <a:lstStyle/>
          <a:p>
            <a:endParaRPr lang="en-US" dirty="0" smtClean="0"/>
          </a:p>
          <a:p>
            <a:endParaRPr lang="en-US" dirty="0"/>
          </a:p>
          <a:p>
            <a:r>
              <a:rPr lang="en-US" dirty="0" smtClean="0"/>
              <a:t>Geography</a:t>
            </a:r>
          </a:p>
          <a:p>
            <a:r>
              <a:rPr lang="en-US" dirty="0"/>
              <a:t>(Philip Johan </a:t>
            </a:r>
            <a:r>
              <a:rPr lang="en-US" dirty="0" smtClean="0"/>
              <a:t>von </a:t>
            </a:r>
          </a:p>
          <a:p>
            <a:r>
              <a:rPr lang="en-US" dirty="0" err="1" smtClean="0"/>
              <a:t>Strahlenberg</a:t>
            </a:r>
            <a:r>
              <a:rPr lang="en-US" dirty="0" smtClean="0"/>
              <a:t>, 1730)</a:t>
            </a:r>
            <a:endParaRPr lang="en-US" dirty="0"/>
          </a:p>
          <a:p>
            <a:endParaRPr lang="en-US" dirty="0" smtClean="0"/>
          </a:p>
          <a:p>
            <a:r>
              <a:rPr lang="en-US" dirty="0" smtClean="0"/>
              <a:t>“</a:t>
            </a:r>
            <a:r>
              <a:rPr lang="en-US" i="1" dirty="0" smtClean="0"/>
              <a:t>Europe is an idea</a:t>
            </a:r>
            <a:r>
              <a:rPr lang="en-US" dirty="0" smtClean="0"/>
              <a:t>”</a:t>
            </a:r>
          </a:p>
          <a:p>
            <a:r>
              <a:rPr lang="en-US" dirty="0"/>
              <a:t>(Bernard-Henri </a:t>
            </a:r>
            <a:r>
              <a:rPr lang="en-US" dirty="0" err="1" smtClean="0"/>
              <a:t>Lévy</a:t>
            </a:r>
            <a:r>
              <a:rPr lang="en-US" dirty="0" smtClean="0"/>
              <a:t>)</a:t>
            </a:r>
          </a:p>
          <a:p>
            <a:endParaRPr lang="en-US" dirty="0"/>
          </a:p>
          <a:p>
            <a:endParaRPr lang="en-US" dirty="0" smtClean="0"/>
          </a:p>
          <a:p>
            <a:endParaRPr lang="en-US" dirty="0"/>
          </a:p>
          <a:p>
            <a:r>
              <a:rPr lang="en-US" dirty="0" smtClean="0"/>
              <a:t>Area: 10.1m km</a:t>
            </a:r>
            <a:r>
              <a:rPr lang="en-US" baseline="30000" dirty="0" smtClean="0"/>
              <a:t>2</a:t>
            </a:r>
          </a:p>
          <a:p>
            <a:r>
              <a:rPr lang="en-US" dirty="0" smtClean="0"/>
              <a:t>(Russia: </a:t>
            </a:r>
            <a:r>
              <a:rPr lang="en-US" dirty="0"/>
              <a:t>17m km</a:t>
            </a:r>
            <a:r>
              <a:rPr lang="en-US" baseline="30000" dirty="0"/>
              <a:t>2</a:t>
            </a:r>
          </a:p>
          <a:p>
            <a:r>
              <a:rPr lang="en-US" dirty="0" smtClean="0"/>
              <a:t>Kazakhstan</a:t>
            </a:r>
            <a:r>
              <a:rPr lang="en-US" dirty="0"/>
              <a:t>: 2.7m </a:t>
            </a:r>
            <a:r>
              <a:rPr lang="en-US" dirty="0" smtClean="0"/>
              <a:t>km</a:t>
            </a:r>
            <a:r>
              <a:rPr lang="en-US" baseline="30000" dirty="0" smtClean="0"/>
              <a:t>2</a:t>
            </a:r>
            <a:r>
              <a:rPr lang="en-US" dirty="0" smtClean="0"/>
              <a:t>)</a:t>
            </a:r>
            <a:endParaRPr lang="en-US" dirty="0"/>
          </a:p>
          <a:p>
            <a:endParaRPr lang="en-US" dirty="0" smtClean="0"/>
          </a:p>
          <a:p>
            <a:r>
              <a:rPr lang="en-US" dirty="0" smtClean="0"/>
              <a:t>Population: 742m </a:t>
            </a:r>
          </a:p>
          <a:p>
            <a:endParaRPr lang="en-US" dirty="0"/>
          </a:p>
        </p:txBody>
      </p:sp>
      <p:cxnSp>
        <p:nvCxnSpPr>
          <p:cNvPr id="7" name="Straight Connector 6"/>
          <p:cNvCxnSpPr/>
          <p:nvPr/>
        </p:nvCxnSpPr>
        <p:spPr>
          <a:xfrm>
            <a:off x="5611944" y="747830"/>
            <a:ext cx="1192661" cy="1104383"/>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V="1">
            <a:off x="5647764" y="4419523"/>
            <a:ext cx="1168211" cy="179294"/>
          </a:xfrm>
          <a:prstGeom prst="line">
            <a:avLst/>
          </a:prstGeom>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5316638" y="1120213"/>
            <a:ext cx="1198728" cy="646331"/>
          </a:xfrm>
          <a:prstGeom prst="rect">
            <a:avLst/>
          </a:prstGeom>
          <a:noFill/>
        </p:spPr>
        <p:txBody>
          <a:bodyPr wrap="none" rtlCol="0">
            <a:spAutoFit/>
          </a:bodyPr>
          <a:lstStyle/>
          <a:p>
            <a:r>
              <a:rPr lang="en-US" dirty="0" smtClean="0"/>
              <a:t>Ural </a:t>
            </a:r>
            <a:br>
              <a:rPr lang="en-US" dirty="0" smtClean="0"/>
            </a:br>
            <a:r>
              <a:rPr lang="en-US" dirty="0" smtClean="0"/>
              <a:t>Mountains</a:t>
            </a:r>
            <a:endParaRPr lang="en-US" dirty="0"/>
          </a:p>
        </p:txBody>
      </p:sp>
      <p:sp>
        <p:nvSpPr>
          <p:cNvPr id="12" name="TextBox 11"/>
          <p:cNvSpPr txBox="1"/>
          <p:nvPr/>
        </p:nvSpPr>
        <p:spPr>
          <a:xfrm>
            <a:off x="5348945" y="3798766"/>
            <a:ext cx="1198728" cy="646331"/>
          </a:xfrm>
          <a:prstGeom prst="rect">
            <a:avLst/>
          </a:prstGeom>
          <a:noFill/>
        </p:spPr>
        <p:txBody>
          <a:bodyPr wrap="none" rtlCol="0">
            <a:spAutoFit/>
          </a:bodyPr>
          <a:lstStyle/>
          <a:p>
            <a:r>
              <a:rPr lang="en-US" dirty="0" smtClean="0"/>
              <a:t>Caucasus</a:t>
            </a:r>
            <a:br>
              <a:rPr lang="en-US" dirty="0" smtClean="0"/>
            </a:br>
            <a:r>
              <a:rPr lang="en-US" dirty="0" smtClean="0"/>
              <a:t>Mountains</a:t>
            </a:r>
            <a:endParaRPr lang="en-US" dirty="0"/>
          </a:p>
        </p:txBody>
      </p:sp>
      <p:cxnSp>
        <p:nvCxnSpPr>
          <p:cNvPr id="14" name="Straight Connector 13"/>
          <p:cNvCxnSpPr/>
          <p:nvPr/>
        </p:nvCxnSpPr>
        <p:spPr>
          <a:xfrm flipH="1">
            <a:off x="4377765" y="5061994"/>
            <a:ext cx="567764" cy="597647"/>
          </a:xfrm>
          <a:prstGeom prst="line">
            <a:avLst/>
          </a:prstGeom>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4594180" y="5352646"/>
            <a:ext cx="1300356" cy="369332"/>
          </a:xfrm>
          <a:prstGeom prst="rect">
            <a:avLst/>
          </a:prstGeom>
          <a:noFill/>
        </p:spPr>
        <p:txBody>
          <a:bodyPr wrap="none" rtlCol="0">
            <a:spAutoFit/>
          </a:bodyPr>
          <a:lstStyle/>
          <a:p>
            <a:r>
              <a:rPr lang="en-US" dirty="0" smtClean="0"/>
              <a:t>Dardanelles</a:t>
            </a:r>
            <a:endParaRPr lang="en-US" dirty="0"/>
          </a:p>
        </p:txBody>
      </p:sp>
      <p:sp>
        <p:nvSpPr>
          <p:cNvPr id="2" name="Rectangle 1"/>
          <p:cNvSpPr/>
          <p:nvPr/>
        </p:nvSpPr>
        <p:spPr>
          <a:xfrm>
            <a:off x="3500511" y="113603"/>
            <a:ext cx="2626640" cy="523220"/>
          </a:xfrm>
          <a:prstGeom prst="rect">
            <a:avLst/>
          </a:prstGeom>
        </p:spPr>
        <p:txBody>
          <a:bodyPr wrap="none">
            <a:spAutoFit/>
          </a:bodyPr>
          <a:lstStyle/>
          <a:p>
            <a:r>
              <a:rPr lang="en-US" sz="2800" b="1" dirty="0">
                <a:solidFill>
                  <a:srgbClr val="13248D"/>
                </a:solidFill>
              </a:rPr>
              <a:t>What is Europe?</a:t>
            </a:r>
          </a:p>
        </p:txBody>
      </p:sp>
      <p:sp>
        <p:nvSpPr>
          <p:cNvPr id="13" name="Slide Number Placeholder 2"/>
          <p:cNvSpPr>
            <a:spLocks noGrp="1"/>
          </p:cNvSpPr>
          <p:nvPr>
            <p:ph type="sldNum" sz="quarter" idx="12"/>
          </p:nvPr>
        </p:nvSpPr>
        <p:spPr>
          <a:xfrm>
            <a:off x="6326188" y="6381750"/>
            <a:ext cx="2133600" cy="476250"/>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3200">
                <a:solidFill>
                  <a:schemeClr val="tx1"/>
                </a:solidFill>
                <a:latin typeface="Arial" charset="0"/>
                <a:ea typeface="ＭＳ Ｐゴシック" charset="0"/>
                <a:cs typeface="Arial" charset="0"/>
              </a:defRPr>
            </a:lvl1pPr>
            <a:lvl2pPr>
              <a:defRPr sz="2800">
                <a:solidFill>
                  <a:schemeClr val="tx1"/>
                </a:solidFill>
                <a:latin typeface="Arial" charset="0"/>
                <a:ea typeface="Arial" charset="0"/>
                <a:cs typeface="Arial" charset="0"/>
              </a:defRPr>
            </a:lvl2pPr>
            <a:lvl3pPr>
              <a:defRPr sz="2400">
                <a:solidFill>
                  <a:schemeClr val="tx1"/>
                </a:solidFill>
                <a:latin typeface="Arial" charset="0"/>
                <a:ea typeface="Arial" charset="0"/>
                <a:cs typeface="Arial" charset="0"/>
              </a:defRPr>
            </a:lvl3pPr>
            <a:lvl4pPr>
              <a:defRPr sz="2000">
                <a:solidFill>
                  <a:schemeClr val="tx1"/>
                </a:solidFill>
                <a:latin typeface="Arial" charset="0"/>
                <a:ea typeface="Arial" charset="0"/>
                <a:cs typeface="Arial" charset="0"/>
              </a:defRPr>
            </a:lvl4pPr>
            <a:lvl5pPr>
              <a:defRPr sz="2000">
                <a:solidFill>
                  <a:schemeClr val="tx1"/>
                </a:solidFill>
                <a:latin typeface="Arial" charset="0"/>
                <a:ea typeface="Arial" charset="0"/>
                <a:cs typeface="Arial" charset="0"/>
              </a:defRPr>
            </a:lvl5pPr>
            <a:lvl6pPr eaLnBrk="0" hangingPunct="0">
              <a:defRPr sz="2000">
                <a:solidFill>
                  <a:schemeClr val="tx1"/>
                </a:solidFill>
                <a:latin typeface="Arial" charset="0"/>
                <a:ea typeface="Arial" charset="0"/>
                <a:cs typeface="Arial" charset="0"/>
              </a:defRPr>
            </a:lvl6pPr>
            <a:lvl7pPr eaLnBrk="0" hangingPunct="0">
              <a:defRPr sz="2000">
                <a:solidFill>
                  <a:schemeClr val="tx1"/>
                </a:solidFill>
                <a:latin typeface="Arial" charset="0"/>
                <a:ea typeface="Arial" charset="0"/>
                <a:cs typeface="Arial" charset="0"/>
              </a:defRPr>
            </a:lvl7pPr>
            <a:lvl8pPr eaLnBrk="0" hangingPunct="0">
              <a:defRPr sz="2000">
                <a:solidFill>
                  <a:schemeClr val="tx1"/>
                </a:solidFill>
                <a:latin typeface="Arial" charset="0"/>
                <a:ea typeface="Arial" charset="0"/>
                <a:cs typeface="Arial" charset="0"/>
              </a:defRPr>
            </a:lvl8pPr>
            <a:lvl9pPr eaLnBrk="0" hangingPunct="0">
              <a:defRPr sz="2000">
                <a:solidFill>
                  <a:schemeClr val="tx1"/>
                </a:solidFill>
                <a:latin typeface="Arial" charset="0"/>
                <a:ea typeface="Arial" charset="0"/>
                <a:cs typeface="Arial" charset="0"/>
              </a:defRPr>
            </a:lvl9pPr>
          </a:lstStyle>
          <a:p>
            <a:pPr>
              <a:defRPr/>
            </a:pPr>
            <a:fld id="{D0DE61E3-BC7F-B542-B375-547F27042DFA}" type="slidenum">
              <a:rPr lang="fr-FR" sz="1400" smtClean="0">
                <a:solidFill>
                  <a:srgbClr val="000000"/>
                </a:solidFill>
              </a:rPr>
              <a:pPr>
                <a:defRPr/>
              </a:pPr>
              <a:t>2</a:t>
            </a:fld>
            <a:endParaRPr lang="fr-FR" sz="1400" dirty="0" smtClean="0">
              <a:solidFill>
                <a:srgbClr val="000000"/>
              </a:solidFill>
            </a:endParaRPr>
          </a:p>
        </p:txBody>
      </p:sp>
    </p:spTree>
    <p:extLst>
      <p:ext uri="{BB962C8B-B14F-4D97-AF65-F5344CB8AC3E}">
        <p14:creationId xmlns:p14="http://schemas.microsoft.com/office/powerpoint/2010/main" val="166842611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6642" y="952655"/>
            <a:ext cx="6709722" cy="5737507"/>
          </a:xfrm>
          <a:prstGeom prst="rect">
            <a:avLst/>
          </a:prstGeom>
        </p:spPr>
      </p:pic>
      <p:sp>
        <p:nvSpPr>
          <p:cNvPr id="5" name="TextBox 4"/>
          <p:cNvSpPr txBox="1"/>
          <p:nvPr/>
        </p:nvSpPr>
        <p:spPr>
          <a:xfrm>
            <a:off x="6690283" y="846805"/>
            <a:ext cx="2572113" cy="5909311"/>
          </a:xfrm>
          <a:prstGeom prst="rect">
            <a:avLst/>
          </a:prstGeom>
          <a:noFill/>
        </p:spPr>
        <p:txBody>
          <a:bodyPr wrap="none" rtlCol="0">
            <a:spAutoFit/>
          </a:bodyPr>
          <a:lstStyle/>
          <a:p>
            <a:r>
              <a:rPr lang="en-US" b="1" dirty="0" smtClean="0"/>
              <a:t>Number of countries: </a:t>
            </a:r>
          </a:p>
          <a:p>
            <a:r>
              <a:rPr lang="en-US" dirty="0" smtClean="0"/>
              <a:t>Ranging from 48 - 52</a:t>
            </a:r>
          </a:p>
          <a:p>
            <a:r>
              <a:rPr lang="en-US" dirty="0" smtClean="0"/>
              <a:t>Isle of Man</a:t>
            </a:r>
          </a:p>
          <a:p>
            <a:r>
              <a:rPr lang="en-US" dirty="0" smtClean="0"/>
              <a:t>Holy See</a:t>
            </a:r>
          </a:p>
          <a:p>
            <a:r>
              <a:rPr lang="en-US" dirty="0" smtClean="0"/>
              <a:t>Kosovo</a:t>
            </a:r>
            <a:endParaRPr lang="en-US" dirty="0"/>
          </a:p>
          <a:p>
            <a:endParaRPr lang="en-US" dirty="0" smtClean="0"/>
          </a:p>
          <a:p>
            <a:r>
              <a:rPr lang="en-US" b="1" dirty="0" smtClean="0"/>
              <a:t>GDP per capita </a:t>
            </a:r>
            <a:br>
              <a:rPr lang="en-US" b="1" dirty="0" smtClean="0"/>
            </a:br>
            <a:r>
              <a:rPr lang="en-US" b="1" dirty="0" smtClean="0"/>
              <a:t>(USD, 2016)</a:t>
            </a:r>
          </a:p>
          <a:p>
            <a:r>
              <a:rPr lang="en-US" dirty="0" smtClean="0"/>
              <a:t>Luxembourg: 106,000</a:t>
            </a:r>
          </a:p>
          <a:p>
            <a:r>
              <a:rPr lang="en-US" dirty="0" smtClean="0"/>
              <a:t>... Moldova: 1,800</a:t>
            </a:r>
            <a:endParaRPr lang="en-US" dirty="0"/>
          </a:p>
          <a:p>
            <a:endParaRPr lang="en-US" dirty="0" smtClean="0"/>
          </a:p>
          <a:p>
            <a:r>
              <a:rPr lang="en-US" b="1" dirty="0" smtClean="0"/>
              <a:t>Size (’000 </a:t>
            </a:r>
            <a:r>
              <a:rPr lang="en-US" b="1" dirty="0" err="1" smtClean="0"/>
              <a:t>sq</a:t>
            </a:r>
            <a:r>
              <a:rPr lang="en-US" b="1" dirty="0" smtClean="0"/>
              <a:t> km)</a:t>
            </a:r>
          </a:p>
          <a:p>
            <a:r>
              <a:rPr lang="en-US" dirty="0" smtClean="0"/>
              <a:t>Germany 348</a:t>
            </a:r>
          </a:p>
          <a:p>
            <a:r>
              <a:rPr lang="en-US" dirty="0" smtClean="0"/>
              <a:t>... Monaco 0.01</a:t>
            </a:r>
            <a:endParaRPr lang="en-US" dirty="0"/>
          </a:p>
          <a:p>
            <a:endParaRPr lang="en-US" dirty="0" smtClean="0"/>
          </a:p>
          <a:p>
            <a:r>
              <a:rPr lang="en-US" b="1" dirty="0" smtClean="0"/>
              <a:t>Population (m)</a:t>
            </a:r>
          </a:p>
          <a:p>
            <a:r>
              <a:rPr lang="en-US" dirty="0" smtClean="0"/>
              <a:t>Germany 82,5</a:t>
            </a:r>
          </a:p>
          <a:p>
            <a:r>
              <a:rPr lang="en-US" dirty="0" smtClean="0"/>
              <a:t>... Monaco 0.03</a:t>
            </a:r>
          </a:p>
          <a:p>
            <a:endParaRPr lang="en-US" dirty="0"/>
          </a:p>
          <a:p>
            <a:r>
              <a:rPr lang="en-US" dirty="0" smtClean="0"/>
              <a:t>24 official EU languages</a:t>
            </a:r>
          </a:p>
          <a:p>
            <a:r>
              <a:rPr lang="en-US" dirty="0" smtClean="0"/>
              <a:t>ca. 130 languages spoken</a:t>
            </a:r>
            <a:endParaRPr lang="en-US" dirty="0"/>
          </a:p>
        </p:txBody>
      </p:sp>
      <p:pic>
        <p:nvPicPr>
          <p:cNvPr id="6" name="Picture 5"/>
          <p:cNvPicPr>
            <a:picLocks noChangeAspect="1"/>
          </p:cNvPicPr>
          <p:nvPr/>
        </p:nvPicPr>
        <p:blipFill>
          <a:blip r:embed="rId3"/>
          <a:stretch>
            <a:fillRect/>
          </a:stretch>
        </p:blipFill>
        <p:spPr>
          <a:xfrm>
            <a:off x="1302405" y="1160567"/>
            <a:ext cx="4979445" cy="3522957"/>
          </a:xfrm>
          <a:prstGeom prst="rect">
            <a:avLst/>
          </a:prstGeom>
        </p:spPr>
      </p:pic>
      <p:sp>
        <p:nvSpPr>
          <p:cNvPr id="7" name="Rectangle 6"/>
          <p:cNvSpPr/>
          <p:nvPr/>
        </p:nvSpPr>
        <p:spPr>
          <a:xfrm>
            <a:off x="3500511" y="140913"/>
            <a:ext cx="2723597" cy="523220"/>
          </a:xfrm>
          <a:prstGeom prst="rect">
            <a:avLst/>
          </a:prstGeom>
        </p:spPr>
        <p:txBody>
          <a:bodyPr wrap="none">
            <a:spAutoFit/>
          </a:bodyPr>
          <a:lstStyle/>
          <a:p>
            <a:r>
              <a:rPr lang="en-US" sz="2800" b="1" dirty="0" smtClean="0">
                <a:solidFill>
                  <a:srgbClr val="13248D"/>
                </a:solidFill>
              </a:rPr>
              <a:t>Europe is diverse</a:t>
            </a:r>
            <a:endParaRPr lang="en-US" sz="2800" b="1" dirty="0">
              <a:solidFill>
                <a:srgbClr val="13248D"/>
              </a:solidFill>
            </a:endParaRPr>
          </a:p>
        </p:txBody>
      </p:sp>
    </p:spTree>
    <p:extLst>
      <p:ext uri="{BB962C8B-B14F-4D97-AF65-F5344CB8AC3E}">
        <p14:creationId xmlns:p14="http://schemas.microsoft.com/office/powerpoint/2010/main" val="336655210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93752" y="963105"/>
            <a:ext cx="8439380" cy="3862596"/>
          </a:xfrm>
          <a:prstGeom prst="rect">
            <a:avLst/>
          </a:prstGeom>
          <a:noFill/>
        </p:spPr>
        <p:txBody>
          <a:bodyPr wrap="none" rtlCol="0">
            <a:spAutoFit/>
          </a:bodyPr>
          <a:lstStyle/>
          <a:p>
            <a:endParaRPr lang="en-US" sz="2000" dirty="0"/>
          </a:p>
          <a:p>
            <a:pPr>
              <a:spcAft>
                <a:spcPts val="600"/>
              </a:spcAft>
            </a:pPr>
            <a:r>
              <a:rPr lang="en-US" sz="2000" dirty="0" smtClean="0"/>
              <a:t>Europe has a long history of enlightenment and fighting for individual liberty </a:t>
            </a:r>
            <a:br>
              <a:rPr lang="en-US" sz="2000" dirty="0" smtClean="0"/>
            </a:br>
            <a:r>
              <a:rPr lang="en-US" sz="2000" dirty="0" smtClean="0"/>
              <a:t>and citizen rights ...</a:t>
            </a:r>
          </a:p>
          <a:p>
            <a:pPr>
              <a:spcAft>
                <a:spcPts val="600"/>
              </a:spcAft>
            </a:pPr>
            <a:r>
              <a:rPr lang="en-US" sz="2000" dirty="0" smtClean="0"/>
              <a:t>... but is also somewhat quaint (11 of the 29 worldwide ruling monarchs </a:t>
            </a:r>
            <a:br>
              <a:rPr lang="en-US" sz="2000" dirty="0" smtClean="0"/>
            </a:br>
            <a:r>
              <a:rPr lang="en-US" sz="2000" dirty="0" smtClean="0"/>
              <a:t>are from Europe)</a:t>
            </a:r>
            <a:endParaRPr lang="en-US" sz="2000" dirty="0"/>
          </a:p>
          <a:p>
            <a:pPr>
              <a:spcAft>
                <a:spcPts val="600"/>
              </a:spcAft>
            </a:pPr>
            <a:r>
              <a:rPr lang="en-US" sz="2000" dirty="0" smtClean="0"/>
              <a:t>Health systems often build up on local responses to needs </a:t>
            </a:r>
            <a:br>
              <a:rPr lang="en-US" sz="2000" dirty="0" smtClean="0"/>
            </a:br>
            <a:r>
              <a:rPr lang="en-US" sz="2000" dirty="0" smtClean="0"/>
              <a:t>and local collaboration / unions</a:t>
            </a:r>
            <a:endParaRPr lang="en-US" sz="2000" dirty="0"/>
          </a:p>
          <a:p>
            <a:pPr>
              <a:spcAft>
                <a:spcPts val="600"/>
              </a:spcAft>
            </a:pPr>
            <a:r>
              <a:rPr lang="en-US" sz="2000" dirty="0" smtClean="0"/>
              <a:t>Governments control </a:t>
            </a:r>
            <a:r>
              <a:rPr lang="en-US" sz="2000" dirty="0"/>
              <a:t>the financing and delivery of health </a:t>
            </a:r>
            <a:r>
              <a:rPr lang="en-US" sz="2000" dirty="0" smtClean="0"/>
              <a:t>care</a:t>
            </a:r>
            <a:endParaRPr lang="en-US" sz="2000" dirty="0"/>
          </a:p>
          <a:p>
            <a:pPr>
              <a:spcAft>
                <a:spcPts val="600"/>
              </a:spcAft>
            </a:pPr>
            <a:r>
              <a:rPr lang="en-US" sz="2000" dirty="0" smtClean="0"/>
              <a:t>Mostly a single payer system, be it state-funded or via social health insurance,</a:t>
            </a:r>
            <a:br>
              <a:rPr lang="en-US" sz="2000" dirty="0" smtClean="0"/>
            </a:br>
            <a:r>
              <a:rPr lang="en-US" sz="2000" dirty="0" smtClean="0"/>
              <a:t>which could be either a single institution or a multitude of (competing) insurers</a:t>
            </a:r>
          </a:p>
          <a:p>
            <a:pPr>
              <a:spcAft>
                <a:spcPts val="600"/>
              </a:spcAft>
            </a:pPr>
            <a:endParaRPr lang="en-US" sz="2000" b="1" dirty="0" smtClean="0"/>
          </a:p>
        </p:txBody>
      </p:sp>
      <p:sp>
        <p:nvSpPr>
          <p:cNvPr id="2" name="Rectangle 1"/>
          <p:cNvSpPr/>
          <p:nvPr/>
        </p:nvSpPr>
        <p:spPr>
          <a:xfrm>
            <a:off x="975070" y="395020"/>
            <a:ext cx="7996519" cy="523220"/>
          </a:xfrm>
          <a:prstGeom prst="rect">
            <a:avLst/>
          </a:prstGeom>
        </p:spPr>
        <p:txBody>
          <a:bodyPr wrap="square">
            <a:spAutoFit/>
          </a:bodyPr>
          <a:lstStyle/>
          <a:p>
            <a:r>
              <a:rPr lang="en-US" sz="2800" b="1" dirty="0">
                <a:solidFill>
                  <a:srgbClr val="13248D"/>
                </a:solidFill>
              </a:rPr>
              <a:t>So what is Europe when it comes to health care?</a:t>
            </a:r>
          </a:p>
        </p:txBody>
      </p:sp>
      <p:sp>
        <p:nvSpPr>
          <p:cNvPr id="3" name="TextBox 2"/>
          <p:cNvSpPr txBox="1"/>
          <p:nvPr/>
        </p:nvSpPr>
        <p:spPr>
          <a:xfrm>
            <a:off x="865361" y="5003501"/>
            <a:ext cx="7699544" cy="1554272"/>
          </a:xfrm>
          <a:prstGeom prst="rect">
            <a:avLst/>
          </a:prstGeom>
          <a:noFill/>
        </p:spPr>
        <p:txBody>
          <a:bodyPr wrap="none" rtlCol="0">
            <a:spAutoFit/>
          </a:bodyPr>
          <a:lstStyle/>
          <a:p>
            <a:pPr algn="ctr">
              <a:spcAft>
                <a:spcPts val="600"/>
              </a:spcAft>
            </a:pPr>
            <a:r>
              <a:rPr lang="en-US" sz="2000" b="1" dirty="0">
                <a:solidFill>
                  <a:srgbClr val="0000FF"/>
                </a:solidFill>
              </a:rPr>
              <a:t>What works and doesn't work in practice?</a:t>
            </a:r>
          </a:p>
          <a:p>
            <a:pPr algn="ctr">
              <a:spcAft>
                <a:spcPts val="600"/>
              </a:spcAft>
            </a:pPr>
            <a:r>
              <a:rPr lang="en-US" sz="2000" b="1" dirty="0">
                <a:solidFill>
                  <a:srgbClr val="0000FF"/>
                </a:solidFill>
              </a:rPr>
              <a:t>Where to look for useful and applicable solutions?</a:t>
            </a:r>
          </a:p>
          <a:p>
            <a:pPr algn="ctr">
              <a:spcAft>
                <a:spcPts val="600"/>
              </a:spcAft>
            </a:pPr>
            <a:r>
              <a:rPr lang="en-US" sz="2000" b="1" dirty="0">
                <a:solidFill>
                  <a:srgbClr val="0000FF"/>
                </a:solidFill>
              </a:rPr>
              <a:t>Differentiate between political, technical and administrative questions</a:t>
            </a:r>
          </a:p>
          <a:p>
            <a:endParaRPr lang="en-US" sz="2000" dirty="0">
              <a:solidFill>
                <a:srgbClr val="0000FF"/>
              </a:solidFill>
            </a:endParaRPr>
          </a:p>
        </p:txBody>
      </p:sp>
      <p:sp>
        <p:nvSpPr>
          <p:cNvPr id="5" name="Slide Number Placeholder 2"/>
          <p:cNvSpPr>
            <a:spLocks noGrp="1"/>
          </p:cNvSpPr>
          <p:nvPr>
            <p:ph type="sldNum" sz="quarter" idx="12"/>
          </p:nvPr>
        </p:nvSpPr>
        <p:spPr>
          <a:xfrm>
            <a:off x="6326188" y="6381750"/>
            <a:ext cx="2133600" cy="476250"/>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3200">
                <a:solidFill>
                  <a:schemeClr val="tx1"/>
                </a:solidFill>
                <a:latin typeface="Arial" charset="0"/>
                <a:ea typeface="ＭＳ Ｐゴシック" charset="0"/>
                <a:cs typeface="Arial" charset="0"/>
              </a:defRPr>
            </a:lvl1pPr>
            <a:lvl2pPr>
              <a:defRPr sz="2800">
                <a:solidFill>
                  <a:schemeClr val="tx1"/>
                </a:solidFill>
                <a:latin typeface="Arial" charset="0"/>
                <a:ea typeface="Arial" charset="0"/>
                <a:cs typeface="Arial" charset="0"/>
              </a:defRPr>
            </a:lvl2pPr>
            <a:lvl3pPr>
              <a:defRPr sz="2400">
                <a:solidFill>
                  <a:schemeClr val="tx1"/>
                </a:solidFill>
                <a:latin typeface="Arial" charset="0"/>
                <a:ea typeface="Arial" charset="0"/>
                <a:cs typeface="Arial" charset="0"/>
              </a:defRPr>
            </a:lvl3pPr>
            <a:lvl4pPr>
              <a:defRPr sz="2000">
                <a:solidFill>
                  <a:schemeClr val="tx1"/>
                </a:solidFill>
                <a:latin typeface="Arial" charset="0"/>
                <a:ea typeface="Arial" charset="0"/>
                <a:cs typeface="Arial" charset="0"/>
              </a:defRPr>
            </a:lvl4pPr>
            <a:lvl5pPr>
              <a:defRPr sz="2000">
                <a:solidFill>
                  <a:schemeClr val="tx1"/>
                </a:solidFill>
                <a:latin typeface="Arial" charset="0"/>
                <a:ea typeface="Arial" charset="0"/>
                <a:cs typeface="Arial" charset="0"/>
              </a:defRPr>
            </a:lvl5pPr>
            <a:lvl6pPr eaLnBrk="0" hangingPunct="0">
              <a:defRPr sz="2000">
                <a:solidFill>
                  <a:schemeClr val="tx1"/>
                </a:solidFill>
                <a:latin typeface="Arial" charset="0"/>
                <a:ea typeface="Arial" charset="0"/>
                <a:cs typeface="Arial" charset="0"/>
              </a:defRPr>
            </a:lvl6pPr>
            <a:lvl7pPr eaLnBrk="0" hangingPunct="0">
              <a:defRPr sz="2000">
                <a:solidFill>
                  <a:schemeClr val="tx1"/>
                </a:solidFill>
                <a:latin typeface="Arial" charset="0"/>
                <a:ea typeface="Arial" charset="0"/>
                <a:cs typeface="Arial" charset="0"/>
              </a:defRPr>
            </a:lvl7pPr>
            <a:lvl8pPr eaLnBrk="0" hangingPunct="0">
              <a:defRPr sz="2000">
                <a:solidFill>
                  <a:schemeClr val="tx1"/>
                </a:solidFill>
                <a:latin typeface="Arial" charset="0"/>
                <a:ea typeface="Arial" charset="0"/>
                <a:cs typeface="Arial" charset="0"/>
              </a:defRPr>
            </a:lvl8pPr>
            <a:lvl9pPr eaLnBrk="0" hangingPunct="0">
              <a:defRPr sz="2000">
                <a:solidFill>
                  <a:schemeClr val="tx1"/>
                </a:solidFill>
                <a:latin typeface="Arial" charset="0"/>
                <a:ea typeface="Arial" charset="0"/>
                <a:cs typeface="Arial" charset="0"/>
              </a:defRPr>
            </a:lvl9pPr>
          </a:lstStyle>
          <a:p>
            <a:pPr>
              <a:defRPr/>
            </a:pPr>
            <a:fld id="{D0DE61E3-BC7F-B542-B375-547F27042DFA}" type="slidenum">
              <a:rPr lang="fr-FR" sz="1400" smtClean="0">
                <a:solidFill>
                  <a:srgbClr val="000000"/>
                </a:solidFill>
              </a:rPr>
              <a:pPr>
                <a:defRPr/>
              </a:pPr>
              <a:t>4</a:t>
            </a:fld>
            <a:endParaRPr lang="fr-FR" sz="1400" dirty="0" smtClean="0">
              <a:solidFill>
                <a:srgbClr val="000000"/>
              </a:solidFill>
            </a:endParaRPr>
          </a:p>
        </p:txBody>
      </p:sp>
    </p:spTree>
    <p:extLst>
      <p:ext uri="{BB962C8B-B14F-4D97-AF65-F5344CB8AC3E}">
        <p14:creationId xmlns:p14="http://schemas.microsoft.com/office/powerpoint/2010/main" val="62123656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p:cNvSpPr/>
          <p:nvPr/>
        </p:nvSpPr>
        <p:spPr>
          <a:xfrm>
            <a:off x="647700" y="165100"/>
            <a:ext cx="8242300" cy="6591300"/>
          </a:xfrm>
          <a:prstGeom prst="rect">
            <a:avLst/>
          </a:prstGeom>
          <a:solidFill>
            <a:schemeClr val="bg1">
              <a:lumMod val="85000"/>
            </a:schemeClr>
          </a:solidFill>
          <a:ln>
            <a:solidFill>
              <a:schemeClr val="tx1">
                <a:lumMod val="50000"/>
                <a:lumOff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Rectangle 3"/>
          <p:cNvSpPr/>
          <p:nvPr/>
        </p:nvSpPr>
        <p:spPr>
          <a:xfrm>
            <a:off x="2921000" y="4444968"/>
            <a:ext cx="1676400" cy="825500"/>
          </a:xfrm>
          <a:prstGeom prst="rect">
            <a:avLst/>
          </a:prstGeom>
          <a:gradFill>
            <a:gsLst>
              <a:gs pos="0">
                <a:schemeClr val="tx2">
                  <a:lumMod val="60000"/>
                  <a:lumOff val="40000"/>
                </a:schemeClr>
              </a:gs>
              <a:gs pos="100000">
                <a:srgbClr val="FF00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Revenue generation</a:t>
            </a:r>
            <a:endParaRPr lang="en-US" dirty="0"/>
          </a:p>
        </p:txBody>
      </p:sp>
      <p:sp>
        <p:nvSpPr>
          <p:cNvPr id="5" name="Rectangle 4"/>
          <p:cNvSpPr/>
          <p:nvPr/>
        </p:nvSpPr>
        <p:spPr>
          <a:xfrm>
            <a:off x="2921000" y="3742246"/>
            <a:ext cx="1676400" cy="521732"/>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Pooling</a:t>
            </a:r>
            <a:endParaRPr lang="en-US" dirty="0"/>
          </a:p>
        </p:txBody>
      </p:sp>
      <p:sp>
        <p:nvSpPr>
          <p:cNvPr id="6" name="Rectangle 5"/>
          <p:cNvSpPr/>
          <p:nvPr/>
        </p:nvSpPr>
        <p:spPr>
          <a:xfrm>
            <a:off x="2921000" y="1409700"/>
            <a:ext cx="1676400" cy="8255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Purchasing</a:t>
            </a:r>
            <a:endParaRPr lang="en-US" dirty="0"/>
          </a:p>
        </p:txBody>
      </p:sp>
      <p:sp>
        <p:nvSpPr>
          <p:cNvPr id="7" name="TextBox 6"/>
          <p:cNvSpPr txBox="1"/>
          <p:nvPr/>
        </p:nvSpPr>
        <p:spPr>
          <a:xfrm>
            <a:off x="4787900" y="3839614"/>
            <a:ext cx="3211837" cy="338554"/>
          </a:xfrm>
          <a:prstGeom prst="rect">
            <a:avLst/>
          </a:prstGeom>
          <a:noFill/>
        </p:spPr>
        <p:txBody>
          <a:bodyPr wrap="none" rtlCol="0">
            <a:spAutoFit/>
          </a:bodyPr>
          <a:lstStyle/>
          <a:p>
            <a:r>
              <a:rPr lang="en-US" sz="1600" b="1" dirty="0" smtClean="0">
                <a:solidFill>
                  <a:srgbClr val="FF0000"/>
                </a:solidFill>
              </a:rPr>
              <a:t>Mostly a one-off structural decision</a:t>
            </a:r>
            <a:endParaRPr lang="en-US" sz="1600" b="1" dirty="0">
              <a:solidFill>
                <a:srgbClr val="FF0000"/>
              </a:solidFill>
            </a:endParaRPr>
          </a:p>
        </p:txBody>
      </p:sp>
      <p:sp>
        <p:nvSpPr>
          <p:cNvPr id="8" name="TextBox 7"/>
          <p:cNvSpPr txBox="1"/>
          <p:nvPr/>
        </p:nvSpPr>
        <p:spPr>
          <a:xfrm>
            <a:off x="4787900" y="4432268"/>
            <a:ext cx="3664685" cy="338554"/>
          </a:xfrm>
          <a:prstGeom prst="rect">
            <a:avLst/>
          </a:prstGeom>
          <a:noFill/>
        </p:spPr>
        <p:txBody>
          <a:bodyPr wrap="none" rtlCol="0">
            <a:spAutoFit/>
          </a:bodyPr>
          <a:lstStyle/>
          <a:p>
            <a:r>
              <a:rPr lang="en-US" sz="1600" b="1" dirty="0" smtClean="0">
                <a:solidFill>
                  <a:srgbClr val="FF0000"/>
                </a:solidFill>
              </a:rPr>
              <a:t>Whom to include in mandatory coverage</a:t>
            </a:r>
          </a:p>
        </p:txBody>
      </p:sp>
      <p:sp>
        <p:nvSpPr>
          <p:cNvPr id="10" name="Rectangle 9"/>
          <p:cNvSpPr/>
          <p:nvPr/>
        </p:nvSpPr>
        <p:spPr>
          <a:xfrm>
            <a:off x="4889500" y="412750"/>
            <a:ext cx="2260600" cy="27305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t>Co-payments</a:t>
            </a:r>
            <a:endParaRPr lang="en-US" sz="1600" dirty="0"/>
          </a:p>
        </p:txBody>
      </p:sp>
      <p:sp>
        <p:nvSpPr>
          <p:cNvPr id="12" name="Rectangle 11"/>
          <p:cNvSpPr/>
          <p:nvPr/>
        </p:nvSpPr>
        <p:spPr>
          <a:xfrm>
            <a:off x="4889500" y="781050"/>
            <a:ext cx="2260600" cy="27305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t>Reimbursement </a:t>
            </a:r>
            <a:endParaRPr lang="en-US" sz="1600" dirty="0"/>
          </a:p>
        </p:txBody>
      </p:sp>
      <p:sp>
        <p:nvSpPr>
          <p:cNvPr id="13" name="Rectangle 12"/>
          <p:cNvSpPr/>
          <p:nvPr/>
        </p:nvSpPr>
        <p:spPr>
          <a:xfrm>
            <a:off x="4889500" y="1496480"/>
            <a:ext cx="2260600" cy="27305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err="1" smtClean="0"/>
              <a:t>eHealth</a:t>
            </a:r>
            <a:endParaRPr lang="en-US" sz="1600" dirty="0"/>
          </a:p>
        </p:txBody>
      </p:sp>
      <p:sp>
        <p:nvSpPr>
          <p:cNvPr id="14" name="Rectangle 13"/>
          <p:cNvSpPr/>
          <p:nvPr/>
        </p:nvSpPr>
        <p:spPr>
          <a:xfrm>
            <a:off x="4889500" y="1860545"/>
            <a:ext cx="2260600" cy="27305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t>Health Tech. Assess.</a:t>
            </a:r>
            <a:endParaRPr lang="en-US" sz="1600" dirty="0"/>
          </a:p>
        </p:txBody>
      </p:sp>
      <p:sp>
        <p:nvSpPr>
          <p:cNvPr id="15" name="Rectangle 14"/>
          <p:cNvSpPr/>
          <p:nvPr/>
        </p:nvSpPr>
        <p:spPr>
          <a:xfrm>
            <a:off x="4889500" y="2228843"/>
            <a:ext cx="2260600" cy="27305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t>Service delivery</a:t>
            </a:r>
            <a:endParaRPr lang="en-US" sz="1600" dirty="0"/>
          </a:p>
        </p:txBody>
      </p:sp>
      <p:sp>
        <p:nvSpPr>
          <p:cNvPr id="16" name="Rectangle 15"/>
          <p:cNvSpPr/>
          <p:nvPr/>
        </p:nvSpPr>
        <p:spPr>
          <a:xfrm>
            <a:off x="4889500" y="2597141"/>
            <a:ext cx="2260600" cy="27305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t>Quality of care</a:t>
            </a:r>
            <a:endParaRPr lang="en-US" sz="1600" dirty="0"/>
          </a:p>
        </p:txBody>
      </p:sp>
      <p:sp>
        <p:nvSpPr>
          <p:cNvPr id="17" name="Rectangle 16"/>
          <p:cNvSpPr/>
          <p:nvPr/>
        </p:nvSpPr>
        <p:spPr>
          <a:xfrm>
            <a:off x="4889500" y="2961206"/>
            <a:ext cx="2260600" cy="27305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t>Pharmaceuticals</a:t>
            </a:r>
            <a:endParaRPr lang="en-US" sz="1600" dirty="0"/>
          </a:p>
        </p:txBody>
      </p:sp>
      <p:sp>
        <p:nvSpPr>
          <p:cNvPr id="18" name="Rectangle 17"/>
          <p:cNvSpPr/>
          <p:nvPr/>
        </p:nvSpPr>
        <p:spPr>
          <a:xfrm>
            <a:off x="4889500" y="3325271"/>
            <a:ext cx="2260600" cy="27305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t>...</a:t>
            </a:r>
            <a:endParaRPr lang="en-US" sz="1600" dirty="0"/>
          </a:p>
        </p:txBody>
      </p:sp>
      <p:sp>
        <p:nvSpPr>
          <p:cNvPr id="19" name="Rectangle 18"/>
          <p:cNvSpPr/>
          <p:nvPr/>
        </p:nvSpPr>
        <p:spPr>
          <a:xfrm>
            <a:off x="4889500" y="1132415"/>
            <a:ext cx="2260600" cy="27305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t>Pay for performance</a:t>
            </a:r>
            <a:endParaRPr lang="en-US" sz="1600" dirty="0"/>
          </a:p>
        </p:txBody>
      </p:sp>
      <p:sp>
        <p:nvSpPr>
          <p:cNvPr id="20" name="Rectangle 19"/>
          <p:cNvSpPr/>
          <p:nvPr/>
        </p:nvSpPr>
        <p:spPr>
          <a:xfrm>
            <a:off x="4889500" y="4800448"/>
            <a:ext cx="2260600" cy="27305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t>Identification of poor</a:t>
            </a:r>
            <a:endParaRPr lang="en-US" sz="1600" dirty="0"/>
          </a:p>
        </p:txBody>
      </p:sp>
      <p:sp>
        <p:nvSpPr>
          <p:cNvPr id="21" name="Rectangle 20"/>
          <p:cNvSpPr/>
          <p:nvPr/>
        </p:nvSpPr>
        <p:spPr>
          <a:xfrm>
            <a:off x="4889500" y="5158163"/>
            <a:ext cx="2260600" cy="27305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t>Subsidies</a:t>
            </a:r>
            <a:endParaRPr lang="en-US" sz="1600" dirty="0"/>
          </a:p>
        </p:txBody>
      </p:sp>
      <p:sp>
        <p:nvSpPr>
          <p:cNvPr id="22" name="Rectangle 21"/>
          <p:cNvSpPr/>
          <p:nvPr/>
        </p:nvSpPr>
        <p:spPr>
          <a:xfrm>
            <a:off x="4889500" y="5515878"/>
            <a:ext cx="2260600" cy="27305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t>Enrolment</a:t>
            </a:r>
            <a:endParaRPr lang="en-US" sz="1600" dirty="0"/>
          </a:p>
        </p:txBody>
      </p:sp>
      <p:sp>
        <p:nvSpPr>
          <p:cNvPr id="23" name="Rectangle 22"/>
          <p:cNvSpPr/>
          <p:nvPr/>
        </p:nvSpPr>
        <p:spPr>
          <a:xfrm>
            <a:off x="4889500" y="5873593"/>
            <a:ext cx="2260600" cy="27305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t>Unified database</a:t>
            </a:r>
            <a:endParaRPr lang="en-US" sz="1600" dirty="0"/>
          </a:p>
        </p:txBody>
      </p:sp>
      <p:sp>
        <p:nvSpPr>
          <p:cNvPr id="24" name="Rectangle 23"/>
          <p:cNvSpPr/>
          <p:nvPr/>
        </p:nvSpPr>
        <p:spPr>
          <a:xfrm>
            <a:off x="4889500" y="6249407"/>
            <a:ext cx="2260600" cy="30035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t>...</a:t>
            </a:r>
            <a:endParaRPr lang="en-US" sz="1600" dirty="0"/>
          </a:p>
        </p:txBody>
      </p:sp>
      <p:sp>
        <p:nvSpPr>
          <p:cNvPr id="26" name="Rectangle 25"/>
          <p:cNvSpPr/>
          <p:nvPr/>
        </p:nvSpPr>
        <p:spPr>
          <a:xfrm>
            <a:off x="444500" y="952500"/>
            <a:ext cx="1993900" cy="452965"/>
          </a:xfrm>
          <a:prstGeom prst="rect">
            <a:avLst/>
          </a:prstGeom>
          <a:solidFill>
            <a:schemeClr val="bg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smtClean="0">
                <a:solidFill>
                  <a:schemeClr val="tx1"/>
                </a:solidFill>
              </a:rPr>
              <a:t>Human Resources</a:t>
            </a:r>
            <a:endParaRPr lang="en-US" sz="1600" b="1" dirty="0">
              <a:solidFill>
                <a:schemeClr val="tx1"/>
              </a:solidFill>
            </a:endParaRPr>
          </a:p>
        </p:txBody>
      </p:sp>
      <p:sp>
        <p:nvSpPr>
          <p:cNvPr id="27" name="Rectangle 26"/>
          <p:cNvSpPr/>
          <p:nvPr/>
        </p:nvSpPr>
        <p:spPr>
          <a:xfrm>
            <a:off x="444500" y="1523995"/>
            <a:ext cx="1993900" cy="452965"/>
          </a:xfrm>
          <a:prstGeom prst="rect">
            <a:avLst/>
          </a:prstGeom>
          <a:solidFill>
            <a:schemeClr val="bg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smtClean="0">
                <a:solidFill>
                  <a:schemeClr val="tx1"/>
                </a:solidFill>
              </a:rPr>
              <a:t>Admin structure</a:t>
            </a:r>
            <a:endParaRPr lang="en-US" sz="1600" b="1" dirty="0">
              <a:solidFill>
                <a:schemeClr val="tx1"/>
              </a:solidFill>
            </a:endParaRPr>
          </a:p>
        </p:txBody>
      </p:sp>
      <p:sp>
        <p:nvSpPr>
          <p:cNvPr id="29" name="Rectangle 28"/>
          <p:cNvSpPr/>
          <p:nvPr/>
        </p:nvSpPr>
        <p:spPr>
          <a:xfrm>
            <a:off x="444500" y="2072213"/>
            <a:ext cx="1993900" cy="452965"/>
          </a:xfrm>
          <a:prstGeom prst="rect">
            <a:avLst/>
          </a:prstGeom>
          <a:solidFill>
            <a:schemeClr val="bg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smtClean="0">
                <a:solidFill>
                  <a:schemeClr val="tx1"/>
                </a:solidFill>
              </a:rPr>
              <a:t>Key processes</a:t>
            </a:r>
            <a:endParaRPr lang="en-US" sz="1600" b="1" dirty="0">
              <a:solidFill>
                <a:schemeClr val="tx1"/>
              </a:solidFill>
            </a:endParaRPr>
          </a:p>
        </p:txBody>
      </p:sp>
      <p:sp>
        <p:nvSpPr>
          <p:cNvPr id="30" name="Rectangle 29"/>
          <p:cNvSpPr/>
          <p:nvPr/>
        </p:nvSpPr>
        <p:spPr>
          <a:xfrm>
            <a:off x="444500" y="2631008"/>
            <a:ext cx="1993900" cy="452965"/>
          </a:xfrm>
          <a:prstGeom prst="rect">
            <a:avLst/>
          </a:prstGeom>
          <a:solidFill>
            <a:schemeClr val="bg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smtClean="0">
                <a:solidFill>
                  <a:schemeClr val="tx1"/>
                </a:solidFill>
              </a:rPr>
              <a:t>IT </a:t>
            </a:r>
            <a:endParaRPr lang="en-US" sz="1600" b="1" dirty="0">
              <a:solidFill>
                <a:schemeClr val="tx1"/>
              </a:solidFill>
            </a:endParaRPr>
          </a:p>
        </p:txBody>
      </p:sp>
      <p:sp>
        <p:nvSpPr>
          <p:cNvPr id="31" name="Rectangle 30"/>
          <p:cNvSpPr/>
          <p:nvPr/>
        </p:nvSpPr>
        <p:spPr>
          <a:xfrm>
            <a:off x="444500" y="3204508"/>
            <a:ext cx="1993900" cy="452965"/>
          </a:xfrm>
          <a:prstGeom prst="rect">
            <a:avLst/>
          </a:prstGeom>
          <a:solidFill>
            <a:schemeClr val="bg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smtClean="0">
                <a:solidFill>
                  <a:schemeClr val="tx1"/>
                </a:solidFill>
              </a:rPr>
              <a:t>Marketing</a:t>
            </a:r>
            <a:endParaRPr lang="en-US" sz="1600" b="1" dirty="0">
              <a:solidFill>
                <a:schemeClr val="tx1"/>
              </a:solidFill>
            </a:endParaRPr>
          </a:p>
        </p:txBody>
      </p:sp>
      <p:sp>
        <p:nvSpPr>
          <p:cNvPr id="32" name="Rectangle 31"/>
          <p:cNvSpPr/>
          <p:nvPr/>
        </p:nvSpPr>
        <p:spPr>
          <a:xfrm>
            <a:off x="444500" y="3776003"/>
            <a:ext cx="1993900" cy="452965"/>
          </a:xfrm>
          <a:prstGeom prst="rect">
            <a:avLst/>
          </a:prstGeom>
          <a:solidFill>
            <a:schemeClr val="bg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smtClean="0">
                <a:solidFill>
                  <a:schemeClr val="tx1"/>
                </a:solidFill>
              </a:rPr>
              <a:t>Fraud and corruption</a:t>
            </a:r>
            <a:endParaRPr lang="en-US" sz="1600" b="1" dirty="0">
              <a:solidFill>
                <a:schemeClr val="tx1"/>
              </a:solidFill>
            </a:endParaRPr>
          </a:p>
        </p:txBody>
      </p:sp>
      <p:sp>
        <p:nvSpPr>
          <p:cNvPr id="33" name="Rectangle 32"/>
          <p:cNvSpPr/>
          <p:nvPr/>
        </p:nvSpPr>
        <p:spPr>
          <a:xfrm>
            <a:off x="444500" y="4343268"/>
            <a:ext cx="1993900" cy="452965"/>
          </a:xfrm>
          <a:prstGeom prst="rect">
            <a:avLst/>
          </a:prstGeom>
          <a:solidFill>
            <a:schemeClr val="bg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smtClean="0">
                <a:solidFill>
                  <a:schemeClr val="tx1"/>
                </a:solidFill>
              </a:rPr>
              <a:t>...</a:t>
            </a:r>
            <a:endParaRPr lang="en-US" sz="1600" b="1" dirty="0">
              <a:solidFill>
                <a:schemeClr val="tx1"/>
              </a:solidFill>
            </a:endParaRPr>
          </a:p>
        </p:txBody>
      </p:sp>
      <p:sp>
        <p:nvSpPr>
          <p:cNvPr id="34" name="TextBox 33"/>
          <p:cNvSpPr txBox="1"/>
          <p:nvPr/>
        </p:nvSpPr>
        <p:spPr>
          <a:xfrm>
            <a:off x="927100" y="5537200"/>
            <a:ext cx="1602121" cy="923330"/>
          </a:xfrm>
          <a:prstGeom prst="rect">
            <a:avLst/>
          </a:prstGeom>
          <a:noFill/>
        </p:spPr>
        <p:txBody>
          <a:bodyPr wrap="none" rtlCol="0">
            <a:spAutoFit/>
          </a:bodyPr>
          <a:lstStyle/>
          <a:p>
            <a:r>
              <a:rPr lang="en-US" b="1" dirty="0" smtClean="0">
                <a:solidFill>
                  <a:srgbClr val="FF0000"/>
                </a:solidFill>
              </a:rPr>
              <a:t>Political</a:t>
            </a:r>
          </a:p>
          <a:p>
            <a:r>
              <a:rPr lang="en-US" b="1" dirty="0" smtClean="0">
                <a:solidFill>
                  <a:srgbClr val="3366FF"/>
                </a:solidFill>
              </a:rPr>
              <a:t>Technical</a:t>
            </a:r>
          </a:p>
          <a:p>
            <a:r>
              <a:rPr lang="en-US" b="1" dirty="0" smtClean="0">
                <a:solidFill>
                  <a:schemeClr val="bg1">
                    <a:lumMod val="50000"/>
                  </a:schemeClr>
                </a:solidFill>
              </a:rPr>
              <a:t>Administrative</a:t>
            </a:r>
            <a:endParaRPr lang="en-US" b="1" dirty="0">
              <a:solidFill>
                <a:schemeClr val="bg1">
                  <a:lumMod val="50000"/>
                </a:schemeClr>
              </a:solidFill>
            </a:endParaRPr>
          </a:p>
        </p:txBody>
      </p:sp>
      <p:sp>
        <p:nvSpPr>
          <p:cNvPr id="35" name="TextBox 34"/>
          <p:cNvSpPr txBox="1"/>
          <p:nvPr/>
        </p:nvSpPr>
        <p:spPr>
          <a:xfrm>
            <a:off x="3048000" y="698500"/>
            <a:ext cx="1481182" cy="369332"/>
          </a:xfrm>
          <a:prstGeom prst="rect">
            <a:avLst/>
          </a:prstGeom>
          <a:noFill/>
        </p:spPr>
        <p:txBody>
          <a:bodyPr wrap="none" rtlCol="0">
            <a:spAutoFit/>
          </a:bodyPr>
          <a:lstStyle/>
          <a:p>
            <a:r>
              <a:rPr lang="en-US" b="1" dirty="0" smtClean="0"/>
              <a:t>Key functions</a:t>
            </a:r>
            <a:endParaRPr lang="en-US" b="1" dirty="0"/>
          </a:p>
        </p:txBody>
      </p:sp>
    </p:spTree>
    <p:extLst>
      <p:ext uri="{BB962C8B-B14F-4D97-AF65-F5344CB8AC3E}">
        <p14:creationId xmlns:p14="http://schemas.microsoft.com/office/powerpoint/2010/main" val="372253784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950" y="1439863"/>
            <a:ext cx="4500563" cy="523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15362" name="Text Box 2"/>
          <p:cNvSpPr txBox="1">
            <a:spLocks noChangeArrowheads="1"/>
          </p:cNvSpPr>
          <p:nvPr/>
        </p:nvSpPr>
        <p:spPr bwMode="auto">
          <a:xfrm>
            <a:off x="762000" y="274640"/>
            <a:ext cx="7620000" cy="341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200">
                <a:solidFill>
                  <a:srgbClr val="C6D9F1"/>
                </a:solidFill>
                <a:latin typeface="Calibri" charset="0"/>
                <a:ea typeface="ＭＳ Ｐゴシック" charset="0"/>
                <a:cs typeface="ＭＳ Ｐゴシック" charset="0"/>
              </a:defRPr>
            </a:lvl1pPr>
            <a:lvl2pPr marL="742950" indent="-285750" eaLnBrk="0" hangingPunct="0">
              <a:defRPr sz="2200">
                <a:solidFill>
                  <a:srgbClr val="C6D9F1"/>
                </a:solidFill>
                <a:latin typeface="Calibri" charset="0"/>
                <a:ea typeface="ＭＳ Ｐゴシック" charset="0"/>
              </a:defRPr>
            </a:lvl2pPr>
            <a:lvl3pPr marL="1143000" indent="-228600" eaLnBrk="0" hangingPunct="0">
              <a:defRPr sz="2200">
                <a:solidFill>
                  <a:srgbClr val="C6D9F1"/>
                </a:solidFill>
                <a:latin typeface="Calibri" charset="0"/>
                <a:ea typeface="ＭＳ Ｐゴシック" charset="0"/>
              </a:defRPr>
            </a:lvl3pPr>
            <a:lvl4pPr marL="1600200" indent="-228600" eaLnBrk="0" hangingPunct="0">
              <a:defRPr sz="2200">
                <a:solidFill>
                  <a:srgbClr val="C6D9F1"/>
                </a:solidFill>
                <a:latin typeface="Calibri" charset="0"/>
                <a:ea typeface="ＭＳ Ｐゴシック" charset="0"/>
              </a:defRPr>
            </a:lvl4pPr>
            <a:lvl5pPr marL="2057400" indent="-228600" eaLnBrk="0" hangingPunct="0">
              <a:defRPr sz="2200">
                <a:solidFill>
                  <a:srgbClr val="C6D9F1"/>
                </a:solidFill>
                <a:latin typeface="Calibri" charset="0"/>
                <a:ea typeface="ＭＳ Ｐゴシック" charset="0"/>
              </a:defRPr>
            </a:lvl5pPr>
            <a:lvl6pPr marL="2514600" indent="-228600" eaLnBrk="0" fontAlgn="base" hangingPunct="0">
              <a:spcBef>
                <a:spcPct val="0"/>
              </a:spcBef>
              <a:spcAft>
                <a:spcPct val="0"/>
              </a:spcAft>
              <a:defRPr sz="2200">
                <a:solidFill>
                  <a:srgbClr val="C6D9F1"/>
                </a:solidFill>
                <a:latin typeface="Calibri" charset="0"/>
                <a:ea typeface="ＭＳ Ｐゴシック" charset="0"/>
              </a:defRPr>
            </a:lvl6pPr>
            <a:lvl7pPr marL="2971800" indent="-228600" eaLnBrk="0" fontAlgn="base" hangingPunct="0">
              <a:spcBef>
                <a:spcPct val="0"/>
              </a:spcBef>
              <a:spcAft>
                <a:spcPct val="0"/>
              </a:spcAft>
              <a:defRPr sz="2200">
                <a:solidFill>
                  <a:srgbClr val="C6D9F1"/>
                </a:solidFill>
                <a:latin typeface="Calibri" charset="0"/>
                <a:ea typeface="ＭＳ Ｐゴシック" charset="0"/>
              </a:defRPr>
            </a:lvl7pPr>
            <a:lvl8pPr marL="3429000" indent="-228600" eaLnBrk="0" fontAlgn="base" hangingPunct="0">
              <a:spcBef>
                <a:spcPct val="0"/>
              </a:spcBef>
              <a:spcAft>
                <a:spcPct val="0"/>
              </a:spcAft>
              <a:defRPr sz="2200">
                <a:solidFill>
                  <a:srgbClr val="C6D9F1"/>
                </a:solidFill>
                <a:latin typeface="Calibri" charset="0"/>
                <a:ea typeface="ＭＳ Ｐゴシック" charset="0"/>
              </a:defRPr>
            </a:lvl8pPr>
            <a:lvl9pPr marL="3886200" indent="-228600" eaLnBrk="0" fontAlgn="base" hangingPunct="0">
              <a:spcBef>
                <a:spcPct val="0"/>
              </a:spcBef>
              <a:spcAft>
                <a:spcPct val="0"/>
              </a:spcAft>
              <a:defRPr sz="2200">
                <a:solidFill>
                  <a:srgbClr val="C6D9F1"/>
                </a:solidFill>
                <a:latin typeface="Calibri" charset="0"/>
                <a:ea typeface="ＭＳ Ｐゴシック" charset="0"/>
              </a:defRPr>
            </a:lvl9pPr>
          </a:lstStyle>
          <a:p>
            <a:pPr algn="ctr"/>
            <a:r>
              <a:rPr lang="en-GB" sz="2800" b="1" dirty="0" smtClean="0">
                <a:solidFill>
                  <a:srgbClr val="001E96"/>
                </a:solidFill>
              </a:rPr>
              <a:t>Political: It started with an Imperial Message laying the ethical foundation of SHI ... </a:t>
            </a:r>
            <a:endParaRPr lang="en-GB" sz="2800" b="1" dirty="0">
              <a:solidFill>
                <a:srgbClr val="001E96"/>
              </a:solidFill>
            </a:endParaRPr>
          </a:p>
        </p:txBody>
      </p:sp>
      <p:sp>
        <p:nvSpPr>
          <p:cNvPr id="15363" name="Text Box 4"/>
          <p:cNvSpPr txBox="1">
            <a:spLocks noChangeArrowheads="1"/>
          </p:cNvSpPr>
          <p:nvPr/>
        </p:nvSpPr>
        <p:spPr bwMode="auto">
          <a:xfrm>
            <a:off x="4967288" y="1439863"/>
            <a:ext cx="3779837" cy="515937"/>
          </a:xfrm>
          <a:prstGeom prst="rect">
            <a:avLst/>
          </a:pr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lIns="90000" tIns="45000" rIns="90000" bIns="45000"/>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rgbClr val="C6D9F1"/>
                </a:solidFill>
                <a:latin typeface="Calibri" charset="0"/>
                <a:ea typeface="ＭＳ Ｐゴシック" charset="0"/>
                <a:cs typeface="ＭＳ Ｐゴシック" charset="0"/>
              </a:defRPr>
            </a:lvl1pPr>
            <a:lvl2pPr marL="742950" indent="-28575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rgbClr val="C6D9F1"/>
                </a:solidFill>
                <a:latin typeface="Calibri" charset="0"/>
                <a:ea typeface="ＭＳ Ｐゴシック" charset="0"/>
              </a:defRPr>
            </a:lvl2pPr>
            <a:lvl3pPr marL="11430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rgbClr val="C6D9F1"/>
                </a:solidFill>
                <a:latin typeface="Calibri" charset="0"/>
                <a:ea typeface="ＭＳ Ｐゴシック" charset="0"/>
              </a:defRPr>
            </a:lvl3pPr>
            <a:lvl4pPr marL="16002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rgbClr val="C6D9F1"/>
                </a:solidFill>
                <a:latin typeface="Calibri" charset="0"/>
                <a:ea typeface="ＭＳ Ｐゴシック" charset="0"/>
              </a:defRPr>
            </a:lvl4pPr>
            <a:lvl5pPr marL="20574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rgbClr val="C6D9F1"/>
                </a:solidFill>
                <a:latin typeface="Calibri" charset="0"/>
                <a:ea typeface="ＭＳ Ｐゴシック"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rgbClr val="C6D9F1"/>
                </a:solidFill>
                <a:latin typeface="Calibri" charset="0"/>
                <a:ea typeface="ＭＳ Ｐゴシック"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rgbClr val="C6D9F1"/>
                </a:solidFill>
                <a:latin typeface="Calibri" charset="0"/>
                <a:ea typeface="ＭＳ Ｐゴシック"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rgbClr val="C6D9F1"/>
                </a:solidFill>
                <a:latin typeface="Calibri" charset="0"/>
                <a:ea typeface="ＭＳ Ｐゴシック"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rgbClr val="C6D9F1"/>
                </a:solidFill>
                <a:latin typeface="Calibri" charset="0"/>
                <a:ea typeface="ＭＳ Ｐゴシック" charset="0"/>
              </a:defRPr>
            </a:lvl9pPr>
          </a:lstStyle>
          <a:p>
            <a:pPr eaLnBrk="1" hangingPunct="1">
              <a:buClr>
                <a:srgbClr val="000000"/>
              </a:buClr>
              <a:buSzPct val="100000"/>
              <a:buFont typeface="Times New Roman" charset="0"/>
              <a:buNone/>
            </a:pPr>
            <a:r>
              <a:rPr lang="en-US" sz="1400" i="1">
                <a:solidFill>
                  <a:srgbClr val="000000"/>
                </a:solidFill>
                <a:latin typeface="Arial" charset="0"/>
              </a:rPr>
              <a:t>Message of Kaiser Wilhelm I to the Reichstag November 1881</a:t>
            </a:r>
          </a:p>
        </p:txBody>
      </p:sp>
      <p:sp>
        <p:nvSpPr>
          <p:cNvPr id="15364" name="Text Box 6"/>
          <p:cNvSpPr txBox="1">
            <a:spLocks noChangeArrowheads="1"/>
          </p:cNvSpPr>
          <p:nvPr/>
        </p:nvSpPr>
        <p:spPr bwMode="auto">
          <a:xfrm>
            <a:off x="4968875" y="2078038"/>
            <a:ext cx="3808413" cy="4545012"/>
          </a:xfrm>
          <a:prstGeom prst="rect">
            <a:avLst/>
          </a:pr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lIns="90000" tIns="45000" rIns="90000" bIns="45000"/>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rgbClr val="C6D9F1"/>
                </a:solidFill>
                <a:latin typeface="Calibri" charset="0"/>
                <a:ea typeface="ＭＳ Ｐゴシック" charset="0"/>
                <a:cs typeface="ＭＳ Ｐゴシック" charset="0"/>
              </a:defRPr>
            </a:lvl1pPr>
            <a:lvl2pPr marL="742950" indent="-28575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rgbClr val="C6D9F1"/>
                </a:solidFill>
                <a:latin typeface="Calibri" charset="0"/>
                <a:ea typeface="ＭＳ Ｐゴシック" charset="0"/>
              </a:defRPr>
            </a:lvl2pPr>
            <a:lvl3pPr marL="11430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rgbClr val="C6D9F1"/>
                </a:solidFill>
                <a:latin typeface="Calibri" charset="0"/>
                <a:ea typeface="ＭＳ Ｐゴシック" charset="0"/>
              </a:defRPr>
            </a:lvl3pPr>
            <a:lvl4pPr marL="16002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rgbClr val="C6D9F1"/>
                </a:solidFill>
                <a:latin typeface="Calibri" charset="0"/>
                <a:ea typeface="ＭＳ Ｐゴシック" charset="0"/>
              </a:defRPr>
            </a:lvl4pPr>
            <a:lvl5pPr marL="20574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rgbClr val="C6D9F1"/>
                </a:solidFill>
                <a:latin typeface="Calibri" charset="0"/>
                <a:ea typeface="ＭＳ Ｐゴシック"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rgbClr val="C6D9F1"/>
                </a:solidFill>
                <a:latin typeface="Calibri" charset="0"/>
                <a:ea typeface="ＭＳ Ｐゴシック"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rgbClr val="C6D9F1"/>
                </a:solidFill>
                <a:latin typeface="Calibri" charset="0"/>
                <a:ea typeface="ＭＳ Ｐゴシック"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rgbClr val="C6D9F1"/>
                </a:solidFill>
                <a:latin typeface="Calibri" charset="0"/>
                <a:ea typeface="ＭＳ Ｐゴシック"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rgbClr val="C6D9F1"/>
                </a:solidFill>
                <a:latin typeface="Calibri" charset="0"/>
                <a:ea typeface="ＭＳ Ｐゴシック" charset="0"/>
              </a:defRPr>
            </a:lvl9pPr>
          </a:lstStyle>
          <a:p>
            <a:pPr eaLnBrk="1" hangingPunct="1">
              <a:buClr>
                <a:srgbClr val="000000"/>
              </a:buClr>
              <a:buSzPct val="100000"/>
              <a:buFont typeface="Times New Roman" charset="0"/>
              <a:buNone/>
            </a:pPr>
            <a:r>
              <a:rPr lang="en-US" sz="1200" i="1" dirty="0">
                <a:solidFill>
                  <a:srgbClr val="000000"/>
                </a:solidFill>
                <a:latin typeface="Arial" charset="0"/>
              </a:rPr>
              <a:t>“</a:t>
            </a:r>
            <a:r>
              <a:rPr lang="en-GB" altLang="ja-JP" sz="1200" dirty="0">
                <a:solidFill>
                  <a:srgbClr val="000000"/>
                </a:solidFill>
                <a:latin typeface="Arial" charset="0"/>
              </a:rPr>
              <a:t>Already in February of this year We voiced our conviction that the healing of the social damage cannot only be sought through the repression of social riots, but equally on the positive promotion of the welfare of the workers. We consider it our Imperial obligation to again recommend warmly this task to the Reichstag, and we would look back with much greater satisfaction to all the success with which God has obviously blessed Our government, if we were to raise awareness on this issue and bring the fatherland new and permanent guarantees of its internal peace and to help those in need with greater security and efficiency of the assistance to which they are entitled.</a:t>
            </a:r>
          </a:p>
          <a:p>
            <a:pPr eaLnBrk="1" hangingPunct="1">
              <a:buClr>
                <a:srgbClr val="000000"/>
              </a:buClr>
              <a:buSzPct val="100000"/>
              <a:buFont typeface="Times New Roman" charset="0"/>
              <a:buNone/>
            </a:pPr>
            <a:r>
              <a:rPr lang="en-GB" sz="1200" dirty="0">
                <a:solidFill>
                  <a:srgbClr val="000000"/>
                </a:solidFill>
                <a:latin typeface="Arial" charset="0"/>
              </a:rPr>
              <a:t>...</a:t>
            </a:r>
          </a:p>
          <a:p>
            <a:pPr eaLnBrk="1" hangingPunct="1">
              <a:buClr>
                <a:srgbClr val="000000"/>
              </a:buClr>
              <a:buSzPct val="100000"/>
              <a:buFont typeface="Times New Roman" charset="0"/>
              <a:buNone/>
            </a:pPr>
            <a:r>
              <a:rPr lang="en-GB" sz="1200" dirty="0">
                <a:solidFill>
                  <a:srgbClr val="000000"/>
                </a:solidFill>
                <a:latin typeface="Arial" charset="0"/>
              </a:rPr>
              <a:t>For such assistance it is a difficult task to find the right ways and means, but also one of the highest responsibilities of any community, based on the moral foundations of the Christianity. The close connection to real life forces of this nation and the merging of the latter in the form of corporate co-operatives under state protection and state support will, as we hope, make the solution of tasks possible that the state alone to the same extent could not provide .</a:t>
            </a:r>
            <a:endParaRPr lang="en-US" sz="1200" dirty="0">
              <a:solidFill>
                <a:srgbClr val="000000"/>
              </a:solidFill>
              <a:latin typeface="Arial" charset="0"/>
            </a:endParaRPr>
          </a:p>
        </p:txBody>
      </p:sp>
      <p:sp>
        <p:nvSpPr>
          <p:cNvPr id="6" name="TextBox 5"/>
          <p:cNvSpPr txBox="1"/>
          <p:nvPr/>
        </p:nvSpPr>
        <p:spPr>
          <a:xfrm>
            <a:off x="406400" y="6138277"/>
            <a:ext cx="2756271" cy="338554"/>
          </a:xfrm>
          <a:prstGeom prst="rect">
            <a:avLst/>
          </a:prstGeom>
          <a:noFill/>
        </p:spPr>
        <p:txBody>
          <a:bodyPr wrap="none" rtlCol="0">
            <a:spAutoFit/>
          </a:bodyPr>
          <a:lstStyle/>
          <a:p>
            <a:r>
              <a:rPr lang="en-US" sz="1600" i="1" dirty="0" smtClean="0"/>
              <a:t>Source: </a:t>
            </a:r>
            <a:r>
              <a:rPr lang="en-US" sz="1600" i="1" dirty="0" err="1" smtClean="0"/>
              <a:t>Obermann</a:t>
            </a:r>
            <a:r>
              <a:rPr lang="en-US" sz="1600" i="1" dirty="0" smtClean="0"/>
              <a:t> et al., 2016</a:t>
            </a:r>
            <a:endParaRPr lang="en-US" sz="1600" i="1" dirty="0"/>
          </a:p>
        </p:txBody>
      </p:sp>
    </p:spTree>
    <p:extLst>
      <p:ext uri="{BB962C8B-B14F-4D97-AF65-F5344CB8AC3E}">
        <p14:creationId xmlns:p14="http://schemas.microsoft.com/office/powerpoint/2010/main" val="1974658812"/>
      </p:ext>
    </p:extLst>
  </p:cSld>
  <p:clrMapOvr>
    <a:masterClrMapping/>
  </p:clrMapOvr>
  <p:transition>
    <p:random/>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p:cNvSpPr>
          <p:nvPr>
            <p:ph type="title"/>
          </p:nvPr>
        </p:nvSpPr>
        <p:spPr>
          <a:xfrm>
            <a:off x="385763" y="572538"/>
            <a:ext cx="8229600" cy="417513"/>
          </a:xfrm>
        </p:spPr>
        <p:txBody>
          <a:bodyPr>
            <a:noAutofit/>
          </a:bodyPr>
          <a:lstStyle/>
          <a:p>
            <a:r>
              <a:rPr lang="zh-CN" altLang="en-GB" sz="1800" b="1" dirty="0">
                <a:solidFill>
                  <a:srgbClr val="13248D"/>
                </a:solidFill>
                <a:latin typeface="Calibri" charset="0"/>
                <a:ea typeface="SimSun" charset="0"/>
                <a:cs typeface="SimSun" charset="0"/>
              </a:rPr>
              <a:t/>
            </a:r>
            <a:br>
              <a:rPr lang="zh-CN" altLang="en-GB" sz="1800" b="1" dirty="0">
                <a:solidFill>
                  <a:srgbClr val="13248D"/>
                </a:solidFill>
                <a:latin typeface="Calibri" charset="0"/>
                <a:ea typeface="SimSun" charset="0"/>
                <a:cs typeface="SimSun" charset="0"/>
              </a:rPr>
            </a:br>
            <a:r>
              <a:rPr lang="en-GB" sz="1800" b="1" dirty="0">
                <a:solidFill>
                  <a:srgbClr val="13248D"/>
                </a:solidFill>
                <a:latin typeface="Calibri" charset="0"/>
                <a:ea typeface="ＭＳ Ｐゴシック" charset="0"/>
              </a:rPr>
              <a:t>Higher earner can choose between SHI and </a:t>
            </a:r>
            <a:r>
              <a:rPr lang="en-GB" sz="1800" b="1" dirty="0" smtClean="0">
                <a:solidFill>
                  <a:srgbClr val="13248D"/>
                </a:solidFill>
                <a:latin typeface="Calibri" charset="0"/>
                <a:ea typeface="ＭＳ Ｐゴシック" charset="0"/>
              </a:rPr>
              <a:t>PHI</a:t>
            </a:r>
            <a:r>
              <a:rPr lang="en-GB" altLang="zh-CN" sz="1800" b="1" dirty="0" smtClean="0">
                <a:solidFill>
                  <a:srgbClr val="13248D"/>
                </a:solidFill>
                <a:latin typeface="Calibri" charset="0"/>
                <a:ea typeface="ＭＳ Ｐゴシック" charset="0"/>
              </a:rPr>
              <a:t> leading to adverse selection</a:t>
            </a:r>
            <a:endParaRPr lang="zh-CN" altLang="de-DE" sz="1800" b="1" dirty="0">
              <a:solidFill>
                <a:srgbClr val="13248D"/>
              </a:solidFill>
              <a:latin typeface="Calibri" charset="0"/>
              <a:ea typeface="ＭＳ Ｐゴシック" charset="0"/>
            </a:endParaRPr>
          </a:p>
        </p:txBody>
      </p:sp>
      <p:sp>
        <p:nvSpPr>
          <p:cNvPr id="182276" name="Rectangle 4"/>
          <p:cNvSpPr>
            <a:spLocks noChangeArrowheads="1"/>
          </p:cNvSpPr>
          <p:nvPr/>
        </p:nvSpPr>
        <p:spPr bwMode="auto">
          <a:xfrm>
            <a:off x="157163" y="1868488"/>
            <a:ext cx="2754312" cy="1812973"/>
          </a:xfrm>
          <a:prstGeom prst="rect">
            <a:avLst/>
          </a:prstGeom>
          <a:solidFill>
            <a:srgbClr val="FFFFFF"/>
          </a:solidFill>
          <a:ln w="12573">
            <a:solidFill>
              <a:srgbClr val="001E96"/>
            </a:solidFill>
            <a:miter lim="800000"/>
            <a:headEnd/>
            <a:tailEnd/>
          </a:ln>
          <a:effectLst>
            <a:outerShdw blurRad="63500" dist="17819" dir="2700000" algn="ctr" rotWithShape="0">
              <a:srgbClr val="000000">
                <a:alpha val="74998"/>
              </a:srgbClr>
            </a:outerShdw>
          </a:effectLst>
        </p:spPr>
        <p:txBody>
          <a:bodyPr wrap="square" lIns="90360" tIns="44280" rIns="90360" bIns="44280">
            <a:spAutoFit/>
          </a:bodyPr>
          <a:lstStyle/>
          <a:p>
            <a:pPr marL="182563" indent="-182563" defTabSz="449263" eaLnBrk="0" hangingPunct="0">
              <a:buClr>
                <a:srgbClr val="000000"/>
              </a:buClr>
              <a:buSzPct val="100000"/>
              <a:buFont typeface="Wingdings" charset="0"/>
              <a:buChar char=""/>
              <a:tabLst>
                <a:tab pos="182563" algn="l"/>
                <a:tab pos="630238" algn="l"/>
                <a:tab pos="1079500" algn="l"/>
                <a:tab pos="1528763" algn="l"/>
                <a:tab pos="1978025" algn="l"/>
                <a:tab pos="2427288" algn="l"/>
                <a:tab pos="2876550" algn="l"/>
                <a:tab pos="3325813" algn="l"/>
                <a:tab pos="3775075" algn="l"/>
                <a:tab pos="4224338" algn="l"/>
                <a:tab pos="4673600" algn="l"/>
                <a:tab pos="5122863" algn="l"/>
                <a:tab pos="5572125" algn="l"/>
                <a:tab pos="6021388" algn="l"/>
                <a:tab pos="6470650" algn="l"/>
                <a:tab pos="6919913" algn="l"/>
                <a:tab pos="7369175" algn="l"/>
                <a:tab pos="7818438" algn="l"/>
                <a:tab pos="8267700" algn="l"/>
                <a:tab pos="8716963" algn="l"/>
                <a:tab pos="9166225" algn="l"/>
              </a:tabLst>
              <a:defRPr/>
            </a:pPr>
            <a:r>
              <a:rPr lang="en-US" sz="1600" dirty="0">
                <a:solidFill>
                  <a:srgbClr val="001E96"/>
                </a:solidFill>
                <a:latin typeface="Calibri" charset="0"/>
              </a:rPr>
              <a:t>Employees </a:t>
            </a:r>
            <a:r>
              <a:rPr lang="en-US" sz="1600" dirty="0" smtClean="0">
                <a:solidFill>
                  <a:srgbClr val="001E96"/>
                </a:solidFill>
                <a:latin typeface="Calibri" charset="0"/>
              </a:rPr>
              <a:t>with </a:t>
            </a:r>
            <a:r>
              <a:rPr lang="en-US" sz="1600" dirty="0">
                <a:solidFill>
                  <a:srgbClr val="001E96"/>
                </a:solidFill>
                <a:latin typeface="Calibri" charset="0"/>
              </a:rPr>
              <a:t>annual </a:t>
            </a:r>
            <a:r>
              <a:rPr lang="en-US" sz="1600" dirty="0" smtClean="0">
                <a:solidFill>
                  <a:srgbClr val="001E96"/>
                </a:solidFill>
                <a:latin typeface="Calibri" charset="0"/>
              </a:rPr>
              <a:t>income &lt; 50.800€ </a:t>
            </a:r>
            <a:r>
              <a:rPr lang="en-US" sz="1600" i="1" dirty="0">
                <a:solidFill>
                  <a:srgbClr val="001E96"/>
                </a:solidFill>
                <a:latin typeface="Calibri" charset="0"/>
              </a:rPr>
              <a:t>(</a:t>
            </a:r>
            <a:r>
              <a:rPr lang="en-US" sz="1600" i="1" dirty="0" err="1">
                <a:solidFill>
                  <a:srgbClr val="001E96"/>
                </a:solidFill>
                <a:latin typeface="Calibri" charset="0"/>
              </a:rPr>
              <a:t>Versicherungspflichtgrenze</a:t>
            </a:r>
            <a:r>
              <a:rPr lang="en-US" sz="1600" i="1" dirty="0">
                <a:solidFill>
                  <a:srgbClr val="001E96"/>
                </a:solidFill>
                <a:latin typeface="Calibri" charset="0"/>
              </a:rPr>
              <a:t>)</a:t>
            </a:r>
          </a:p>
          <a:p>
            <a:pPr marL="182563" indent="-182563" defTabSz="449263" eaLnBrk="0" hangingPunct="0">
              <a:buClr>
                <a:srgbClr val="000000"/>
              </a:buClr>
              <a:buSzPct val="100000"/>
              <a:buFont typeface="Wingdings" charset="0"/>
              <a:buChar char=""/>
              <a:tabLst>
                <a:tab pos="182563" algn="l"/>
                <a:tab pos="630238" algn="l"/>
                <a:tab pos="1079500" algn="l"/>
                <a:tab pos="1528763" algn="l"/>
                <a:tab pos="1978025" algn="l"/>
                <a:tab pos="2427288" algn="l"/>
                <a:tab pos="2876550" algn="l"/>
                <a:tab pos="3325813" algn="l"/>
                <a:tab pos="3775075" algn="l"/>
                <a:tab pos="4224338" algn="l"/>
                <a:tab pos="4673600" algn="l"/>
                <a:tab pos="5122863" algn="l"/>
                <a:tab pos="5572125" algn="l"/>
                <a:tab pos="6021388" algn="l"/>
                <a:tab pos="6470650" algn="l"/>
                <a:tab pos="6919913" algn="l"/>
                <a:tab pos="7369175" algn="l"/>
                <a:tab pos="7818438" algn="l"/>
                <a:tab pos="8267700" algn="l"/>
                <a:tab pos="8716963" algn="l"/>
                <a:tab pos="9166225" algn="l"/>
              </a:tabLst>
              <a:defRPr/>
            </a:pPr>
            <a:r>
              <a:rPr lang="en-US" sz="1600" dirty="0">
                <a:solidFill>
                  <a:srgbClr val="001E96"/>
                </a:solidFill>
                <a:latin typeface="Calibri" charset="0"/>
              </a:rPr>
              <a:t>includes dependents </a:t>
            </a:r>
            <a:r>
              <a:rPr lang="en-US" sz="1600" dirty="0" smtClean="0">
                <a:solidFill>
                  <a:srgbClr val="001E96"/>
                </a:solidFill>
                <a:latin typeface="Calibri" charset="0"/>
              </a:rPr>
              <a:t>(</a:t>
            </a:r>
            <a:r>
              <a:rPr lang="en-US" sz="1600" dirty="0">
                <a:solidFill>
                  <a:srgbClr val="001E96"/>
                </a:solidFill>
                <a:latin typeface="Calibri" charset="0"/>
              </a:rPr>
              <a:t>non-working wife, children</a:t>
            </a:r>
            <a:r>
              <a:rPr lang="en-US" sz="1600" dirty="0" smtClean="0">
                <a:solidFill>
                  <a:srgbClr val="001E96"/>
                </a:solidFill>
                <a:latin typeface="Calibri" charset="0"/>
              </a:rPr>
              <a:t>)</a:t>
            </a:r>
            <a:endParaRPr lang="zh-CN" altLang="en-US" dirty="0">
              <a:solidFill>
                <a:srgbClr val="001E96"/>
              </a:solidFill>
              <a:latin typeface="Calibri" charset="0"/>
              <a:ea typeface="SimSun" charset="0"/>
              <a:cs typeface="SimSun" charset="0"/>
            </a:endParaRPr>
          </a:p>
          <a:p>
            <a:pPr marL="182563" indent="-182563" defTabSz="449263" eaLnBrk="0" hangingPunct="0">
              <a:buClr>
                <a:srgbClr val="000000"/>
              </a:buClr>
              <a:buSzPct val="100000"/>
              <a:buFont typeface="Wingdings" charset="0"/>
              <a:buChar char=""/>
              <a:tabLst>
                <a:tab pos="182563" algn="l"/>
                <a:tab pos="630238" algn="l"/>
                <a:tab pos="1079500" algn="l"/>
                <a:tab pos="1528763" algn="l"/>
                <a:tab pos="1978025" algn="l"/>
                <a:tab pos="2427288" algn="l"/>
                <a:tab pos="2876550" algn="l"/>
                <a:tab pos="3325813" algn="l"/>
                <a:tab pos="3775075" algn="l"/>
                <a:tab pos="4224338" algn="l"/>
                <a:tab pos="4673600" algn="l"/>
                <a:tab pos="5122863" algn="l"/>
                <a:tab pos="5572125" algn="l"/>
                <a:tab pos="6021388" algn="l"/>
                <a:tab pos="6470650" algn="l"/>
                <a:tab pos="6919913" algn="l"/>
                <a:tab pos="7369175" algn="l"/>
                <a:tab pos="7818438" algn="l"/>
                <a:tab pos="8267700" algn="l"/>
                <a:tab pos="8716963" algn="l"/>
                <a:tab pos="9166225" algn="l"/>
              </a:tabLst>
              <a:defRPr/>
            </a:pPr>
            <a:r>
              <a:rPr lang="en-US" sz="1600" dirty="0">
                <a:solidFill>
                  <a:srgbClr val="001E96"/>
                </a:solidFill>
                <a:latin typeface="Calibri" charset="0"/>
              </a:rPr>
              <a:t>Students</a:t>
            </a:r>
            <a:endParaRPr lang="en-US" sz="1600" dirty="0">
              <a:solidFill>
                <a:srgbClr val="001E96"/>
              </a:solidFill>
              <a:latin typeface="Calibri" charset="0"/>
              <a:ea typeface="SimSun" charset="0"/>
              <a:cs typeface="SimSun" charset="0"/>
            </a:endParaRPr>
          </a:p>
          <a:p>
            <a:pPr marL="182563" indent="-182563" defTabSz="449263" eaLnBrk="0" hangingPunct="0">
              <a:buClr>
                <a:srgbClr val="000000"/>
              </a:buClr>
              <a:buSzPct val="100000"/>
              <a:buFont typeface="Wingdings" charset="0"/>
              <a:buChar char=""/>
              <a:tabLst>
                <a:tab pos="182563" algn="l"/>
                <a:tab pos="630238" algn="l"/>
                <a:tab pos="1079500" algn="l"/>
                <a:tab pos="1528763" algn="l"/>
                <a:tab pos="1978025" algn="l"/>
                <a:tab pos="2427288" algn="l"/>
                <a:tab pos="2876550" algn="l"/>
                <a:tab pos="3325813" algn="l"/>
                <a:tab pos="3775075" algn="l"/>
                <a:tab pos="4224338" algn="l"/>
                <a:tab pos="4673600" algn="l"/>
                <a:tab pos="5122863" algn="l"/>
                <a:tab pos="5572125" algn="l"/>
                <a:tab pos="6021388" algn="l"/>
                <a:tab pos="6470650" algn="l"/>
                <a:tab pos="6919913" algn="l"/>
                <a:tab pos="7369175" algn="l"/>
                <a:tab pos="7818438" algn="l"/>
                <a:tab pos="8267700" algn="l"/>
                <a:tab pos="8716963" algn="l"/>
                <a:tab pos="9166225" algn="l"/>
              </a:tabLst>
              <a:defRPr/>
            </a:pPr>
            <a:r>
              <a:rPr lang="en-US" sz="1600" dirty="0">
                <a:solidFill>
                  <a:srgbClr val="001E96"/>
                </a:solidFill>
                <a:latin typeface="Calibri" charset="0"/>
              </a:rPr>
              <a:t>Unemployed</a:t>
            </a:r>
            <a:endParaRPr lang="en-US" dirty="0">
              <a:solidFill>
                <a:srgbClr val="001E96"/>
              </a:solidFill>
              <a:latin typeface="Calibri" charset="0"/>
              <a:ea typeface="SimSun" charset="0"/>
              <a:cs typeface="SimSun" charset="0"/>
            </a:endParaRPr>
          </a:p>
        </p:txBody>
      </p:sp>
      <p:sp>
        <p:nvSpPr>
          <p:cNvPr id="182277" name="Rectangle 5"/>
          <p:cNvSpPr>
            <a:spLocks noChangeArrowheads="1"/>
          </p:cNvSpPr>
          <p:nvPr/>
        </p:nvSpPr>
        <p:spPr bwMode="auto">
          <a:xfrm>
            <a:off x="178253" y="4121150"/>
            <a:ext cx="2742747" cy="1351309"/>
          </a:xfrm>
          <a:prstGeom prst="rect">
            <a:avLst/>
          </a:prstGeom>
          <a:solidFill>
            <a:srgbClr val="FFFFFF"/>
          </a:solidFill>
          <a:ln w="12573">
            <a:solidFill>
              <a:srgbClr val="001E96"/>
            </a:solidFill>
            <a:miter lim="800000"/>
            <a:headEnd/>
            <a:tailEnd/>
          </a:ln>
          <a:effectLst>
            <a:outerShdw blurRad="63500" dist="17819" dir="2700000" algn="ctr" rotWithShape="0">
              <a:srgbClr val="000000">
                <a:alpha val="74998"/>
              </a:srgbClr>
            </a:outerShdw>
          </a:effectLst>
        </p:spPr>
        <p:txBody>
          <a:bodyPr wrap="square" lIns="90360" tIns="44280" rIns="90360" bIns="44280">
            <a:spAutoFit/>
          </a:bodyPr>
          <a:lstStyle/>
          <a:p>
            <a:pPr marL="182563" indent="-182563" defTabSz="449263" eaLnBrk="0" hangingPunct="0">
              <a:buClr>
                <a:srgbClr val="000000"/>
              </a:buClr>
              <a:buSzPct val="100000"/>
              <a:buFont typeface="Wingdings" charset="0"/>
              <a:buChar char=""/>
              <a:tabLst>
                <a:tab pos="182563" algn="l"/>
                <a:tab pos="630238" algn="l"/>
                <a:tab pos="1079500" algn="l"/>
                <a:tab pos="1528763" algn="l"/>
                <a:tab pos="1978025" algn="l"/>
                <a:tab pos="2427288" algn="l"/>
                <a:tab pos="2876550" algn="l"/>
                <a:tab pos="3325813" algn="l"/>
                <a:tab pos="3775075" algn="l"/>
                <a:tab pos="4224338" algn="l"/>
                <a:tab pos="4673600" algn="l"/>
                <a:tab pos="5122863" algn="l"/>
                <a:tab pos="5572125" algn="l"/>
                <a:tab pos="6021388" algn="l"/>
                <a:tab pos="6470650" algn="l"/>
                <a:tab pos="6919913" algn="l"/>
                <a:tab pos="7369175" algn="l"/>
                <a:tab pos="7818438" algn="l"/>
                <a:tab pos="8267700" algn="l"/>
                <a:tab pos="8716963" algn="l"/>
                <a:tab pos="9166225" algn="l"/>
              </a:tabLst>
              <a:defRPr/>
            </a:pPr>
            <a:r>
              <a:rPr lang="en-US" sz="1600" dirty="0">
                <a:solidFill>
                  <a:srgbClr val="001E96"/>
                </a:solidFill>
                <a:latin typeface="Calibri" charset="0"/>
                <a:cs typeface="Arial Unicode MS" charset="0"/>
              </a:rPr>
              <a:t>Employees </a:t>
            </a:r>
            <a:r>
              <a:rPr lang="en-US" sz="1600" dirty="0" smtClean="0">
                <a:solidFill>
                  <a:srgbClr val="001E96"/>
                </a:solidFill>
                <a:latin typeface="Calibri" charset="0"/>
                <a:cs typeface="Arial Unicode MS" charset="0"/>
              </a:rPr>
              <a:t>with </a:t>
            </a:r>
            <a:r>
              <a:rPr lang="en-US" sz="1600" dirty="0">
                <a:solidFill>
                  <a:srgbClr val="001E96"/>
                </a:solidFill>
                <a:latin typeface="Calibri" charset="0"/>
                <a:cs typeface="Arial Unicode MS" charset="0"/>
              </a:rPr>
              <a:t>annual income </a:t>
            </a:r>
            <a:r>
              <a:rPr lang="en-US" sz="1600" dirty="0" smtClean="0">
                <a:solidFill>
                  <a:srgbClr val="001E96"/>
                </a:solidFill>
                <a:latin typeface="Calibri" charset="0"/>
                <a:cs typeface="Arial Unicode MS" charset="0"/>
              </a:rPr>
              <a:t>&gt; 50.800 €</a:t>
            </a:r>
            <a:endParaRPr lang="en-US" altLang="zh-CN" sz="1600" dirty="0">
              <a:solidFill>
                <a:srgbClr val="001E96"/>
              </a:solidFill>
              <a:latin typeface="Calibri" charset="0"/>
              <a:ea typeface="SimSun" charset="0"/>
              <a:cs typeface="SimSun" charset="0"/>
            </a:endParaRPr>
          </a:p>
          <a:p>
            <a:pPr marL="182563" indent="-182563" defTabSz="449263" eaLnBrk="0" hangingPunct="0">
              <a:buClr>
                <a:srgbClr val="000000"/>
              </a:buClr>
              <a:buSzPct val="100000"/>
              <a:buFont typeface="Wingdings" charset="0"/>
              <a:buChar char=""/>
              <a:tabLst>
                <a:tab pos="182563" algn="l"/>
                <a:tab pos="630238" algn="l"/>
                <a:tab pos="1079500" algn="l"/>
                <a:tab pos="1528763" algn="l"/>
                <a:tab pos="1978025" algn="l"/>
                <a:tab pos="2427288" algn="l"/>
                <a:tab pos="2876550" algn="l"/>
                <a:tab pos="3325813" algn="l"/>
                <a:tab pos="3775075" algn="l"/>
                <a:tab pos="4224338" algn="l"/>
                <a:tab pos="4673600" algn="l"/>
                <a:tab pos="5122863" algn="l"/>
                <a:tab pos="5572125" algn="l"/>
                <a:tab pos="6021388" algn="l"/>
                <a:tab pos="6470650" algn="l"/>
                <a:tab pos="6919913" algn="l"/>
                <a:tab pos="7369175" algn="l"/>
                <a:tab pos="7818438" algn="l"/>
                <a:tab pos="8267700" algn="l"/>
                <a:tab pos="8716963" algn="l"/>
                <a:tab pos="9166225" algn="l"/>
              </a:tabLst>
              <a:defRPr/>
            </a:pPr>
            <a:r>
              <a:rPr lang="en-US" sz="1600" dirty="0">
                <a:solidFill>
                  <a:srgbClr val="001E96"/>
                </a:solidFill>
                <a:latin typeface="Calibri" charset="0"/>
              </a:rPr>
              <a:t>Self employed</a:t>
            </a:r>
            <a:endParaRPr lang="en-US" altLang="zh-CN" sz="1600" dirty="0">
              <a:solidFill>
                <a:srgbClr val="001E96"/>
              </a:solidFill>
              <a:latin typeface="Calibri" charset="0"/>
              <a:ea typeface="SimSun" charset="0"/>
              <a:cs typeface="SimSun" charset="0"/>
            </a:endParaRPr>
          </a:p>
          <a:p>
            <a:pPr marL="182563" indent="-182563" defTabSz="449263" eaLnBrk="0" hangingPunct="0">
              <a:buClr>
                <a:srgbClr val="000000"/>
              </a:buClr>
              <a:buSzPct val="100000"/>
              <a:buFont typeface="Wingdings" charset="0"/>
              <a:buChar char=""/>
              <a:tabLst>
                <a:tab pos="182563" algn="l"/>
                <a:tab pos="630238" algn="l"/>
                <a:tab pos="1079500" algn="l"/>
                <a:tab pos="1528763" algn="l"/>
                <a:tab pos="1978025" algn="l"/>
                <a:tab pos="2427288" algn="l"/>
                <a:tab pos="2876550" algn="l"/>
                <a:tab pos="3325813" algn="l"/>
                <a:tab pos="3775075" algn="l"/>
                <a:tab pos="4224338" algn="l"/>
                <a:tab pos="4673600" algn="l"/>
                <a:tab pos="5122863" algn="l"/>
                <a:tab pos="5572125" algn="l"/>
                <a:tab pos="6021388" algn="l"/>
                <a:tab pos="6470650" algn="l"/>
                <a:tab pos="6919913" algn="l"/>
                <a:tab pos="7369175" algn="l"/>
                <a:tab pos="7818438" algn="l"/>
                <a:tab pos="8267700" algn="l"/>
                <a:tab pos="8716963" algn="l"/>
                <a:tab pos="9166225" algn="l"/>
              </a:tabLst>
              <a:defRPr/>
            </a:pPr>
            <a:r>
              <a:rPr lang="en-US" sz="1600" dirty="0">
                <a:solidFill>
                  <a:srgbClr val="001E96"/>
                </a:solidFill>
                <a:latin typeface="Calibri" charset="0"/>
                <a:cs typeface="Arial Unicode MS" charset="0"/>
              </a:rPr>
              <a:t>most civil servants</a:t>
            </a:r>
            <a:r>
              <a:rPr lang="zh-CN" altLang="en-US" dirty="0">
                <a:solidFill>
                  <a:srgbClr val="001E96"/>
                </a:solidFill>
                <a:latin typeface="Calibri" charset="0"/>
                <a:ea typeface="SimSun" charset="0"/>
                <a:cs typeface="SimSun" charset="0"/>
              </a:rPr>
              <a:t> </a:t>
            </a:r>
            <a:br>
              <a:rPr lang="zh-CN" altLang="en-US" dirty="0">
                <a:solidFill>
                  <a:srgbClr val="001E96"/>
                </a:solidFill>
                <a:latin typeface="Calibri" charset="0"/>
                <a:ea typeface="SimSun" charset="0"/>
                <a:cs typeface="SimSun" charset="0"/>
              </a:rPr>
            </a:br>
            <a:endParaRPr lang="en-US" sz="1600" dirty="0">
              <a:solidFill>
                <a:srgbClr val="001E96"/>
              </a:solidFill>
              <a:latin typeface="Calibri" charset="0"/>
              <a:cs typeface="Arial Unicode MS" charset="0"/>
            </a:endParaRPr>
          </a:p>
        </p:txBody>
      </p:sp>
      <p:sp>
        <p:nvSpPr>
          <p:cNvPr id="182278" name="Text Box 6"/>
          <p:cNvSpPr txBox="1">
            <a:spLocks noChangeArrowheads="1"/>
          </p:cNvSpPr>
          <p:nvPr/>
        </p:nvSpPr>
        <p:spPr bwMode="auto">
          <a:xfrm>
            <a:off x="574675" y="1441450"/>
            <a:ext cx="638914" cy="3715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90000" tIns="46800" rIns="90000" bIns="46800">
            <a:spAutoFit/>
          </a:bodyPr>
          <a:lstStyle>
            <a:lvl1pPr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Arial" charset="0"/>
                <a:ea typeface="ＭＳ Ｐゴシック" charset="0"/>
                <a:cs typeface="ＭＳ Ｐゴシック" charset="0"/>
              </a:defRPr>
            </a:lvl1pPr>
            <a:lvl2pPr marL="742950" indent="-28575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Arial" charset="0"/>
                <a:ea typeface="ＭＳ Ｐゴシック" charset="0"/>
              </a:defRPr>
            </a:lvl2pPr>
            <a:lvl3pPr marL="11430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Arial" charset="0"/>
                <a:ea typeface="ＭＳ Ｐゴシック" charset="0"/>
              </a:defRPr>
            </a:lvl3pPr>
            <a:lvl4pPr marL="16002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Arial" charset="0"/>
                <a:ea typeface="ＭＳ Ｐゴシック" charset="0"/>
              </a:defRPr>
            </a:lvl4pPr>
            <a:lvl5pPr marL="20574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Arial" charset="0"/>
                <a:ea typeface="ＭＳ Ｐゴシック"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Arial" charset="0"/>
                <a:ea typeface="ＭＳ Ｐゴシック"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Arial" charset="0"/>
                <a:ea typeface="ＭＳ Ｐゴシック"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Arial" charset="0"/>
                <a:ea typeface="ＭＳ Ｐゴシック"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Arial" charset="0"/>
                <a:ea typeface="ＭＳ Ｐゴシック" charset="0"/>
              </a:defRPr>
            </a:lvl9pPr>
          </a:lstStyle>
          <a:p>
            <a:pPr eaLnBrk="1" hangingPunct="1">
              <a:buClr>
                <a:srgbClr val="000000"/>
              </a:buClr>
              <a:buSzPct val="100000"/>
              <a:buFont typeface="Times New Roman" charset="0"/>
              <a:buNone/>
              <a:defRPr/>
            </a:pPr>
            <a:r>
              <a:rPr lang="en-GB" sz="1800" b="1" smtClean="0">
                <a:solidFill>
                  <a:srgbClr val="001E96"/>
                </a:solidFill>
                <a:latin typeface="Calibri" charset="0"/>
                <a:cs typeface="Arial Unicode MS" charset="0"/>
              </a:rPr>
              <a:t>Who</a:t>
            </a:r>
            <a:endParaRPr lang="en-GB" b="1" smtClean="0">
              <a:solidFill>
                <a:srgbClr val="001E96"/>
              </a:solidFill>
              <a:latin typeface="Calibri" charset="0"/>
              <a:ea typeface="SimSun" charset="0"/>
              <a:cs typeface="SimSun" charset="0"/>
            </a:endParaRPr>
          </a:p>
        </p:txBody>
      </p:sp>
      <p:sp>
        <p:nvSpPr>
          <p:cNvPr id="182279" name="Text Box 7"/>
          <p:cNvSpPr txBox="1">
            <a:spLocks noChangeArrowheads="1"/>
          </p:cNvSpPr>
          <p:nvPr/>
        </p:nvSpPr>
        <p:spPr bwMode="auto">
          <a:xfrm>
            <a:off x="3397250" y="1441450"/>
            <a:ext cx="623473" cy="3715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90000" tIns="46800" rIns="90000" bIns="46800">
            <a:spAutoFit/>
          </a:bodyPr>
          <a:lstStyle>
            <a:lvl1pPr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Arial" charset="0"/>
                <a:ea typeface="ＭＳ Ｐゴシック" charset="0"/>
                <a:cs typeface="ＭＳ Ｐゴシック" charset="0"/>
              </a:defRPr>
            </a:lvl1pPr>
            <a:lvl2pPr marL="742950" indent="-28575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Arial" charset="0"/>
                <a:ea typeface="ＭＳ Ｐゴシック" charset="0"/>
              </a:defRPr>
            </a:lvl2pPr>
            <a:lvl3pPr marL="11430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Arial" charset="0"/>
                <a:ea typeface="ＭＳ Ｐゴシック" charset="0"/>
              </a:defRPr>
            </a:lvl3pPr>
            <a:lvl4pPr marL="16002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Arial" charset="0"/>
                <a:ea typeface="ＭＳ Ｐゴシック" charset="0"/>
              </a:defRPr>
            </a:lvl4pPr>
            <a:lvl5pPr marL="20574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Arial" charset="0"/>
                <a:ea typeface="ＭＳ Ｐゴシック"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Arial" charset="0"/>
                <a:ea typeface="ＭＳ Ｐゴシック"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Arial" charset="0"/>
                <a:ea typeface="ＭＳ Ｐゴシック"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Arial" charset="0"/>
                <a:ea typeface="ＭＳ Ｐゴシック"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Arial" charset="0"/>
                <a:ea typeface="ＭＳ Ｐゴシック" charset="0"/>
              </a:defRPr>
            </a:lvl9pPr>
          </a:lstStyle>
          <a:p>
            <a:pPr eaLnBrk="1" hangingPunct="1">
              <a:buClr>
                <a:srgbClr val="000000"/>
              </a:buClr>
              <a:buSzPct val="100000"/>
              <a:buFont typeface="Times New Roman" charset="0"/>
              <a:buNone/>
              <a:defRPr/>
            </a:pPr>
            <a:r>
              <a:rPr lang="en-GB" sz="1800" b="1" smtClean="0">
                <a:solidFill>
                  <a:srgbClr val="001E96"/>
                </a:solidFill>
                <a:latin typeface="Calibri" charset="0"/>
                <a:cs typeface="Arial Unicode MS" charset="0"/>
              </a:rPr>
              <a:t>How</a:t>
            </a:r>
            <a:endParaRPr lang="en-GB" b="1" smtClean="0">
              <a:solidFill>
                <a:srgbClr val="001E96"/>
              </a:solidFill>
              <a:latin typeface="Calibri" charset="0"/>
              <a:ea typeface="SimSun" charset="0"/>
              <a:cs typeface="SimSun" charset="0"/>
            </a:endParaRPr>
          </a:p>
        </p:txBody>
      </p:sp>
      <p:sp>
        <p:nvSpPr>
          <p:cNvPr id="182280" name="Text Box 8"/>
          <p:cNvSpPr txBox="1">
            <a:spLocks noChangeArrowheads="1"/>
          </p:cNvSpPr>
          <p:nvPr/>
        </p:nvSpPr>
        <p:spPr bwMode="auto">
          <a:xfrm>
            <a:off x="5254625" y="1441450"/>
            <a:ext cx="1638300" cy="3715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6800" rIns="90000" bIns="46800">
            <a:spAutoFit/>
          </a:bodyPr>
          <a:lstStyle>
            <a:lvl1pPr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Arial" charset="0"/>
                <a:ea typeface="ＭＳ Ｐゴシック" charset="0"/>
                <a:cs typeface="ＭＳ Ｐゴシック" charset="0"/>
              </a:defRPr>
            </a:lvl1pPr>
            <a:lvl2pPr marL="742950" indent="-28575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Arial" charset="0"/>
                <a:ea typeface="ＭＳ Ｐゴシック" charset="0"/>
              </a:defRPr>
            </a:lvl2pPr>
            <a:lvl3pPr marL="11430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Arial" charset="0"/>
                <a:ea typeface="ＭＳ Ｐゴシック" charset="0"/>
              </a:defRPr>
            </a:lvl3pPr>
            <a:lvl4pPr marL="16002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Arial" charset="0"/>
                <a:ea typeface="ＭＳ Ｐゴシック" charset="0"/>
              </a:defRPr>
            </a:lvl4pPr>
            <a:lvl5pPr marL="20574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Arial" charset="0"/>
                <a:ea typeface="ＭＳ Ｐゴシック"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Arial" charset="0"/>
                <a:ea typeface="ＭＳ Ｐゴシック"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Arial" charset="0"/>
                <a:ea typeface="ＭＳ Ｐゴシック"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Arial" charset="0"/>
                <a:ea typeface="ＭＳ Ｐゴシック"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Arial" charset="0"/>
                <a:ea typeface="ＭＳ Ｐゴシック" charset="0"/>
              </a:defRPr>
            </a:lvl9pPr>
          </a:lstStyle>
          <a:p>
            <a:pPr eaLnBrk="1" hangingPunct="1">
              <a:buClr>
                <a:srgbClr val="000000"/>
              </a:buClr>
              <a:buSzPct val="100000"/>
              <a:buFont typeface="Times New Roman" charset="0"/>
              <a:buNone/>
              <a:defRPr/>
            </a:pPr>
            <a:r>
              <a:rPr lang="en-GB" sz="1800" b="1" smtClean="0">
                <a:solidFill>
                  <a:srgbClr val="001E96"/>
                </a:solidFill>
                <a:latin typeface="Calibri" charset="0"/>
                <a:cs typeface="Arial Unicode MS" charset="0"/>
              </a:rPr>
              <a:t>Where</a:t>
            </a:r>
            <a:endParaRPr lang="en-GB" b="1" smtClean="0">
              <a:solidFill>
                <a:srgbClr val="001E96"/>
              </a:solidFill>
              <a:latin typeface="Calibri" charset="0"/>
              <a:ea typeface="SimSun" charset="0"/>
              <a:cs typeface="SimSun" charset="0"/>
            </a:endParaRPr>
          </a:p>
        </p:txBody>
      </p:sp>
      <p:sp>
        <p:nvSpPr>
          <p:cNvPr id="182281" name="Rectangle 9"/>
          <p:cNvSpPr>
            <a:spLocks noChangeArrowheads="1"/>
          </p:cNvSpPr>
          <p:nvPr/>
        </p:nvSpPr>
        <p:spPr bwMode="auto">
          <a:xfrm>
            <a:off x="3421063" y="2894013"/>
            <a:ext cx="1219200" cy="581867"/>
          </a:xfrm>
          <a:prstGeom prst="rect">
            <a:avLst/>
          </a:prstGeom>
          <a:solidFill>
            <a:srgbClr val="FFFFFF"/>
          </a:solidFill>
          <a:ln w="12573">
            <a:solidFill>
              <a:srgbClr val="001E96"/>
            </a:solidFill>
            <a:miter lim="800000"/>
            <a:headEnd/>
            <a:tailEnd/>
          </a:ln>
          <a:effectLst>
            <a:outerShdw blurRad="63500" dist="17819" dir="2700000" algn="ctr" rotWithShape="0">
              <a:srgbClr val="000000">
                <a:alpha val="74998"/>
              </a:srgbClr>
            </a:outerShdw>
          </a:effectLst>
        </p:spPr>
        <p:txBody>
          <a:bodyPr lIns="90360" tIns="44280" rIns="90360" bIns="44280">
            <a:spAutoFit/>
          </a:bodyPr>
          <a:lstStyle/>
          <a:p>
            <a:pPr algn="ctr" defTabSz="449263" eaLnBrk="0" hangingPunct="0">
              <a:buClr>
                <a:srgbClr val="000000"/>
              </a:buClr>
              <a:buSzPct val="100000"/>
              <a:buFont typeface="Times New Roman"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1600" dirty="0">
                <a:solidFill>
                  <a:srgbClr val="001E96"/>
                </a:solidFill>
                <a:latin typeface="Calibri" charset="0"/>
                <a:cs typeface="Arial Unicode MS" charset="0"/>
              </a:rPr>
              <a:t>mandatory insurance</a:t>
            </a:r>
            <a:endParaRPr lang="en-US" sz="1600" dirty="0">
              <a:solidFill>
                <a:srgbClr val="001E96"/>
              </a:solidFill>
              <a:latin typeface="Calibri" charset="0"/>
              <a:ea typeface="SimSun" charset="0"/>
              <a:cs typeface="SimSun" charset="0"/>
            </a:endParaRPr>
          </a:p>
        </p:txBody>
      </p:sp>
      <p:sp>
        <p:nvSpPr>
          <p:cNvPr id="182282" name="Rectangle 10"/>
          <p:cNvSpPr>
            <a:spLocks noChangeArrowheads="1"/>
          </p:cNvSpPr>
          <p:nvPr/>
        </p:nvSpPr>
        <p:spPr bwMode="auto">
          <a:xfrm>
            <a:off x="3411538" y="5053013"/>
            <a:ext cx="1219200" cy="581867"/>
          </a:xfrm>
          <a:prstGeom prst="rect">
            <a:avLst/>
          </a:prstGeom>
          <a:solidFill>
            <a:srgbClr val="FFFFFF"/>
          </a:solidFill>
          <a:ln w="12573">
            <a:solidFill>
              <a:srgbClr val="001E96"/>
            </a:solidFill>
            <a:miter lim="800000"/>
            <a:headEnd/>
            <a:tailEnd/>
          </a:ln>
          <a:effectLst>
            <a:outerShdw blurRad="63500" dist="17819" dir="2700000" algn="ctr" rotWithShape="0">
              <a:srgbClr val="000000">
                <a:alpha val="74998"/>
              </a:srgbClr>
            </a:outerShdw>
          </a:effectLst>
        </p:spPr>
        <p:txBody>
          <a:bodyPr lIns="90360" tIns="44280" rIns="90360" bIns="44280">
            <a:spAutoFit/>
          </a:bodyPr>
          <a:lstStyle/>
          <a:p>
            <a:pPr algn="ctr" defTabSz="449263" eaLnBrk="0" hangingPunct="0">
              <a:buClr>
                <a:srgbClr val="000000"/>
              </a:buClr>
              <a:buSzPct val="100000"/>
              <a:buFont typeface="Times New Roman"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1600">
                <a:solidFill>
                  <a:srgbClr val="001E96"/>
                </a:solidFill>
                <a:latin typeface="Calibri" charset="0"/>
                <a:cs typeface="Arial Unicode MS" charset="0"/>
              </a:rPr>
              <a:t>voluntary insurance</a:t>
            </a:r>
            <a:r>
              <a:rPr lang="zh-CN" altLang="en-US" sz="1600">
                <a:solidFill>
                  <a:srgbClr val="001E96"/>
                </a:solidFill>
                <a:latin typeface="Calibri" charset="0"/>
                <a:ea typeface="SimSun" charset="0"/>
                <a:cs typeface="SimSun" charset="0"/>
              </a:rPr>
              <a:t> </a:t>
            </a:r>
            <a:endParaRPr lang="en-US" sz="1600">
              <a:solidFill>
                <a:srgbClr val="001E96"/>
              </a:solidFill>
              <a:latin typeface="Calibri" charset="0"/>
              <a:ea typeface="SimSun" charset="0"/>
              <a:cs typeface="SimSun" charset="0"/>
            </a:endParaRPr>
          </a:p>
        </p:txBody>
      </p:sp>
      <p:sp>
        <p:nvSpPr>
          <p:cNvPr id="182283" name="Rectangle 11"/>
          <p:cNvSpPr>
            <a:spLocks noChangeArrowheads="1"/>
          </p:cNvSpPr>
          <p:nvPr/>
        </p:nvSpPr>
        <p:spPr bwMode="auto">
          <a:xfrm>
            <a:off x="5067398" y="3489325"/>
            <a:ext cx="1282602" cy="581867"/>
          </a:xfrm>
          <a:prstGeom prst="rect">
            <a:avLst/>
          </a:prstGeom>
          <a:solidFill>
            <a:srgbClr val="D9E0FF"/>
          </a:solidFill>
          <a:ln w="12573">
            <a:solidFill>
              <a:srgbClr val="001E96"/>
            </a:solidFill>
            <a:miter lim="800000"/>
            <a:headEnd/>
            <a:tailEnd/>
          </a:ln>
          <a:effectLst>
            <a:outerShdw blurRad="63500" dist="17819" dir="2700000" algn="ctr" rotWithShape="0">
              <a:srgbClr val="000000">
                <a:alpha val="74998"/>
              </a:srgbClr>
            </a:outerShdw>
          </a:effectLst>
        </p:spPr>
        <p:txBody>
          <a:bodyPr wrap="square" lIns="90360" tIns="44280" rIns="90360" bIns="44280">
            <a:spAutoFit/>
          </a:bodyPr>
          <a:lstStyle/>
          <a:p>
            <a:pPr algn="ctr" defTabSz="449263" eaLnBrk="0" hangingPunct="0">
              <a:buClr>
                <a:srgbClr val="000000"/>
              </a:buClr>
              <a:buSzPct val="100000"/>
              <a:buFont typeface="Times New Roman"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1600" dirty="0">
                <a:solidFill>
                  <a:srgbClr val="001E96"/>
                </a:solidFill>
                <a:latin typeface="Calibri" charset="0"/>
                <a:cs typeface="Arial Unicode MS" charset="0"/>
              </a:rPr>
              <a:t>statutory </a:t>
            </a:r>
          </a:p>
          <a:p>
            <a:pPr algn="ctr" defTabSz="449263" eaLnBrk="0" hangingPunct="0">
              <a:buClr>
                <a:srgbClr val="000000"/>
              </a:buClr>
              <a:buSzPct val="100000"/>
              <a:buFont typeface="Times New Roman"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1600" dirty="0">
                <a:solidFill>
                  <a:srgbClr val="001E96"/>
                </a:solidFill>
                <a:latin typeface="Calibri" charset="0"/>
                <a:cs typeface="Arial Unicode MS" charset="0"/>
              </a:rPr>
              <a:t>health </a:t>
            </a:r>
            <a:r>
              <a:rPr lang="en-US" sz="1600" dirty="0" err="1" smtClean="0">
                <a:solidFill>
                  <a:srgbClr val="001E96"/>
                </a:solidFill>
                <a:latin typeface="Calibri" charset="0"/>
                <a:cs typeface="Arial Unicode MS" charset="0"/>
              </a:rPr>
              <a:t>insur</a:t>
            </a:r>
            <a:r>
              <a:rPr lang="en-US" sz="1600" dirty="0" smtClean="0">
                <a:solidFill>
                  <a:srgbClr val="001E96"/>
                </a:solidFill>
                <a:latin typeface="Calibri" charset="0"/>
                <a:cs typeface="Arial Unicode MS" charset="0"/>
              </a:rPr>
              <a:t>.</a:t>
            </a:r>
            <a:endParaRPr lang="en-US" altLang="zh-CN" sz="1600" dirty="0">
              <a:solidFill>
                <a:srgbClr val="001E96"/>
              </a:solidFill>
              <a:latin typeface="Calibri" charset="0"/>
              <a:ea typeface="SimSun" charset="0"/>
              <a:cs typeface="SimSun" charset="0"/>
            </a:endParaRPr>
          </a:p>
        </p:txBody>
      </p:sp>
      <p:sp>
        <p:nvSpPr>
          <p:cNvPr id="182284" name="Rectangle 12"/>
          <p:cNvSpPr>
            <a:spLocks noChangeArrowheads="1"/>
          </p:cNvSpPr>
          <p:nvPr/>
        </p:nvSpPr>
        <p:spPr bwMode="auto">
          <a:xfrm>
            <a:off x="5054698" y="4524375"/>
            <a:ext cx="1282602" cy="581867"/>
          </a:xfrm>
          <a:prstGeom prst="rect">
            <a:avLst/>
          </a:prstGeom>
          <a:solidFill>
            <a:srgbClr val="D9E0FF"/>
          </a:solidFill>
          <a:ln w="12573">
            <a:solidFill>
              <a:srgbClr val="001E96"/>
            </a:solidFill>
            <a:miter lim="800000"/>
            <a:headEnd/>
            <a:tailEnd/>
          </a:ln>
          <a:effectLst>
            <a:outerShdw blurRad="63500" dist="17819" dir="2700000" algn="ctr" rotWithShape="0">
              <a:srgbClr val="000000">
                <a:alpha val="74998"/>
              </a:srgbClr>
            </a:outerShdw>
          </a:effectLst>
        </p:spPr>
        <p:txBody>
          <a:bodyPr wrap="square" lIns="90360" tIns="44280" rIns="90360" bIns="44280">
            <a:spAutoFit/>
          </a:bodyPr>
          <a:lstStyle/>
          <a:p>
            <a:pPr algn="ctr" defTabSz="449263" eaLnBrk="0" hangingPunct="0">
              <a:buClr>
                <a:srgbClr val="000000"/>
              </a:buClr>
              <a:buSzPct val="100000"/>
              <a:buFont typeface="Times New Roman"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1600" dirty="0">
                <a:solidFill>
                  <a:srgbClr val="001E96"/>
                </a:solidFill>
                <a:latin typeface="Calibri" charset="0"/>
                <a:cs typeface="Arial Unicode MS" charset="0"/>
              </a:rPr>
              <a:t>private</a:t>
            </a:r>
          </a:p>
          <a:p>
            <a:pPr algn="ctr" defTabSz="449263" eaLnBrk="0" hangingPunct="0">
              <a:buClr>
                <a:srgbClr val="000000"/>
              </a:buClr>
              <a:buSzPct val="100000"/>
              <a:buFont typeface="Times New Roman"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1600" dirty="0">
                <a:solidFill>
                  <a:srgbClr val="001E96"/>
                </a:solidFill>
                <a:latin typeface="Calibri" charset="0"/>
                <a:cs typeface="Arial Unicode MS" charset="0"/>
              </a:rPr>
              <a:t>health </a:t>
            </a:r>
            <a:r>
              <a:rPr lang="en-US" sz="1600" dirty="0" err="1" smtClean="0">
                <a:solidFill>
                  <a:srgbClr val="001E96"/>
                </a:solidFill>
                <a:latin typeface="Calibri" charset="0"/>
                <a:cs typeface="Arial Unicode MS" charset="0"/>
              </a:rPr>
              <a:t>insur</a:t>
            </a:r>
            <a:r>
              <a:rPr lang="en-US" sz="1600" dirty="0" smtClean="0">
                <a:solidFill>
                  <a:srgbClr val="001E96"/>
                </a:solidFill>
                <a:latin typeface="Calibri" charset="0"/>
                <a:cs typeface="Arial Unicode MS" charset="0"/>
              </a:rPr>
              <a:t>.</a:t>
            </a:r>
            <a:endParaRPr lang="en-US" sz="1600" dirty="0">
              <a:solidFill>
                <a:srgbClr val="001E96"/>
              </a:solidFill>
              <a:latin typeface="Calibri" charset="0"/>
              <a:cs typeface="Arial Unicode MS" charset="0"/>
            </a:endParaRPr>
          </a:p>
        </p:txBody>
      </p:sp>
      <p:sp>
        <p:nvSpPr>
          <p:cNvPr id="182285" name="Line 13"/>
          <p:cNvSpPr>
            <a:spLocks noChangeShapeType="1"/>
          </p:cNvSpPr>
          <p:nvPr/>
        </p:nvSpPr>
        <p:spPr bwMode="auto">
          <a:xfrm>
            <a:off x="2911475" y="3268663"/>
            <a:ext cx="500063" cy="0"/>
          </a:xfrm>
          <a:prstGeom prst="line">
            <a:avLst/>
          </a:prstGeom>
          <a:noFill/>
          <a:ln w="9525">
            <a:solidFill>
              <a:srgbClr val="001E96"/>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defRPr/>
            </a:pPr>
            <a:endParaRPr lang="en-US" sz="2000"/>
          </a:p>
        </p:txBody>
      </p:sp>
      <p:sp>
        <p:nvSpPr>
          <p:cNvPr id="182286" name="Line 14"/>
          <p:cNvSpPr>
            <a:spLocks noChangeShapeType="1"/>
          </p:cNvSpPr>
          <p:nvPr/>
        </p:nvSpPr>
        <p:spPr bwMode="auto">
          <a:xfrm>
            <a:off x="2911475" y="5311775"/>
            <a:ext cx="511175" cy="0"/>
          </a:xfrm>
          <a:prstGeom prst="line">
            <a:avLst/>
          </a:prstGeom>
          <a:noFill/>
          <a:ln w="9525">
            <a:solidFill>
              <a:srgbClr val="001E96"/>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defRPr/>
            </a:pPr>
            <a:endParaRPr lang="en-US" sz="2000"/>
          </a:p>
        </p:txBody>
      </p:sp>
      <p:cxnSp>
        <p:nvCxnSpPr>
          <p:cNvPr id="182287" name="AutoShape 15"/>
          <p:cNvCxnSpPr>
            <a:cxnSpLocks noChangeShapeType="1"/>
            <a:stCxn id="182281" idx="3"/>
            <a:endCxn id="182283" idx="0"/>
          </p:cNvCxnSpPr>
          <p:nvPr/>
        </p:nvCxnSpPr>
        <p:spPr bwMode="auto">
          <a:xfrm>
            <a:off x="4640263" y="3184947"/>
            <a:ext cx="1068436" cy="304378"/>
          </a:xfrm>
          <a:prstGeom prst="bentConnector2">
            <a:avLst/>
          </a:prstGeom>
          <a:noFill/>
          <a:ln w="9525">
            <a:solidFill>
              <a:srgbClr val="001E96"/>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cxnSp>
      <p:sp>
        <p:nvSpPr>
          <p:cNvPr id="182289" name="Line 17"/>
          <p:cNvSpPr>
            <a:spLocks noChangeShapeType="1"/>
          </p:cNvSpPr>
          <p:nvPr/>
        </p:nvSpPr>
        <p:spPr bwMode="auto">
          <a:xfrm flipV="1">
            <a:off x="4813299" y="4792663"/>
            <a:ext cx="234927" cy="0"/>
          </a:xfrm>
          <a:prstGeom prst="line">
            <a:avLst/>
          </a:prstGeom>
          <a:noFill/>
          <a:ln w="9525">
            <a:solidFill>
              <a:srgbClr val="001E96"/>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defRPr/>
            </a:pPr>
            <a:endParaRPr lang="en-US" sz="2000"/>
          </a:p>
        </p:txBody>
      </p:sp>
      <p:sp>
        <p:nvSpPr>
          <p:cNvPr id="182290" name="Text Box 18"/>
          <p:cNvSpPr txBox="1">
            <a:spLocks noChangeArrowheads="1"/>
          </p:cNvSpPr>
          <p:nvPr/>
        </p:nvSpPr>
        <p:spPr bwMode="auto">
          <a:xfrm>
            <a:off x="3954463" y="4178300"/>
            <a:ext cx="892464" cy="40229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90000" tIns="46800" rIns="90000" bIns="46800">
            <a:spAutoFit/>
          </a:bodyPr>
          <a:lstStyle>
            <a:lvl1pPr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Arial" charset="0"/>
                <a:ea typeface="ＭＳ Ｐゴシック" charset="0"/>
                <a:cs typeface="ＭＳ Ｐゴシック" charset="0"/>
              </a:defRPr>
            </a:lvl1pPr>
            <a:lvl2pPr marL="742950" indent="-28575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Arial" charset="0"/>
                <a:ea typeface="ＭＳ Ｐゴシック" charset="0"/>
              </a:defRPr>
            </a:lvl2pPr>
            <a:lvl3pPr marL="11430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Arial" charset="0"/>
                <a:ea typeface="ＭＳ Ｐゴシック" charset="0"/>
              </a:defRPr>
            </a:lvl3pPr>
            <a:lvl4pPr marL="16002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Arial" charset="0"/>
                <a:ea typeface="ＭＳ Ｐゴシック" charset="0"/>
              </a:defRPr>
            </a:lvl4pPr>
            <a:lvl5pPr marL="20574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Arial" charset="0"/>
                <a:ea typeface="ＭＳ Ｐゴシック"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Arial" charset="0"/>
                <a:ea typeface="ＭＳ Ｐゴシック"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Arial" charset="0"/>
                <a:ea typeface="ＭＳ Ｐゴシック"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Arial" charset="0"/>
                <a:ea typeface="ＭＳ Ｐゴシック"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Arial" charset="0"/>
                <a:ea typeface="ＭＳ Ｐゴシック" charset="0"/>
              </a:defRPr>
            </a:lvl9pPr>
          </a:lstStyle>
          <a:p>
            <a:pPr>
              <a:buClr>
                <a:srgbClr val="000000"/>
              </a:buClr>
              <a:buSzPct val="100000"/>
              <a:buFont typeface="Times New Roman" charset="0"/>
              <a:buNone/>
              <a:defRPr/>
            </a:pPr>
            <a:r>
              <a:rPr lang="en-US" sz="2000" b="1" dirty="0" smtClean="0">
                <a:solidFill>
                  <a:srgbClr val="FF0000"/>
                </a:solidFill>
                <a:latin typeface="Calibri" charset="0"/>
                <a:cs typeface="Arial Unicode MS" charset="0"/>
              </a:rPr>
              <a:t>Choice</a:t>
            </a:r>
            <a:endParaRPr lang="en-US" b="1" dirty="0" smtClean="0">
              <a:solidFill>
                <a:srgbClr val="FF0000"/>
              </a:solidFill>
              <a:latin typeface="Calibri" charset="0"/>
              <a:ea typeface="SimSun" charset="0"/>
              <a:cs typeface="SimSun" charset="0"/>
            </a:endParaRPr>
          </a:p>
        </p:txBody>
      </p:sp>
      <p:sp>
        <p:nvSpPr>
          <p:cNvPr id="51218" name="Rectangle 22"/>
          <p:cNvSpPr>
            <a:spLocks/>
          </p:cNvSpPr>
          <p:nvPr/>
        </p:nvSpPr>
        <p:spPr bwMode="auto">
          <a:xfrm>
            <a:off x="314325" y="188913"/>
            <a:ext cx="8229600" cy="41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eaLnBrk="0" hangingPunct="0"/>
            <a:r>
              <a:rPr lang="en-GB" sz="2800" b="1" dirty="0" smtClean="0">
                <a:solidFill>
                  <a:srgbClr val="001E96"/>
                </a:solidFill>
                <a:latin typeface="Calibri" charset="0"/>
              </a:rPr>
              <a:t>... leading to a fundamental </a:t>
            </a:r>
            <a:r>
              <a:rPr lang="en-GB" sz="2800" b="1" dirty="0">
                <a:solidFill>
                  <a:srgbClr val="001E96"/>
                </a:solidFill>
                <a:latin typeface="Calibri" charset="0"/>
              </a:rPr>
              <a:t>financing flaw</a:t>
            </a:r>
          </a:p>
        </p:txBody>
      </p:sp>
      <p:sp>
        <p:nvSpPr>
          <p:cNvPr id="24" name="Line 17"/>
          <p:cNvSpPr>
            <a:spLocks noChangeShapeType="1"/>
          </p:cNvSpPr>
          <p:nvPr/>
        </p:nvSpPr>
        <p:spPr bwMode="auto">
          <a:xfrm flipV="1">
            <a:off x="4813299" y="3802063"/>
            <a:ext cx="234927" cy="0"/>
          </a:xfrm>
          <a:prstGeom prst="line">
            <a:avLst/>
          </a:prstGeom>
          <a:noFill/>
          <a:ln w="9525">
            <a:solidFill>
              <a:srgbClr val="001E96"/>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defRPr/>
            </a:pPr>
            <a:endParaRPr lang="en-US" sz="2000"/>
          </a:p>
        </p:txBody>
      </p:sp>
      <p:cxnSp>
        <p:nvCxnSpPr>
          <p:cNvPr id="7" name="Straight Connector 6"/>
          <p:cNvCxnSpPr/>
          <p:nvPr/>
        </p:nvCxnSpPr>
        <p:spPr>
          <a:xfrm>
            <a:off x="4813299" y="3802063"/>
            <a:ext cx="0" cy="1509712"/>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4660900" y="5318547"/>
            <a:ext cx="152399" cy="0"/>
          </a:xfrm>
          <a:prstGeom prst="line">
            <a:avLst/>
          </a:prstGeom>
        </p:spPr>
        <p:style>
          <a:lnRef idx="2">
            <a:schemeClr val="accent1"/>
          </a:lnRef>
          <a:fillRef idx="0">
            <a:schemeClr val="accent1"/>
          </a:fillRef>
          <a:effectRef idx="1">
            <a:schemeClr val="accent1"/>
          </a:effectRef>
          <a:fontRef idx="minor">
            <a:schemeClr val="tx1"/>
          </a:fontRef>
        </p:style>
      </p:cxnSp>
      <p:graphicFrame>
        <p:nvGraphicFramePr>
          <p:cNvPr id="32" name="Chart 31"/>
          <p:cNvGraphicFramePr>
            <a:graphicFrameLocks/>
          </p:cNvGraphicFramePr>
          <p:nvPr>
            <p:extLst>
              <p:ext uri="{D42A27DB-BD31-4B8C-83A1-F6EECF244321}">
                <p14:modId xmlns:p14="http://schemas.microsoft.com/office/powerpoint/2010/main" val="1471965576"/>
              </p:ext>
            </p:extLst>
          </p:nvPr>
        </p:nvGraphicFramePr>
        <p:xfrm>
          <a:off x="6350000" y="2768048"/>
          <a:ext cx="2933744" cy="2284689"/>
        </p:xfrm>
        <a:graphic>
          <a:graphicData uri="http://schemas.openxmlformats.org/drawingml/2006/chart">
            <c:chart xmlns:c="http://schemas.openxmlformats.org/drawingml/2006/chart" xmlns:r="http://schemas.openxmlformats.org/officeDocument/2006/relationships" r:id="rId3"/>
          </a:graphicData>
        </a:graphic>
      </p:graphicFrame>
      <p:cxnSp>
        <p:nvCxnSpPr>
          <p:cNvPr id="17" name="Straight Connector 16"/>
          <p:cNvCxnSpPr/>
          <p:nvPr/>
        </p:nvCxnSpPr>
        <p:spPr>
          <a:xfrm flipH="1">
            <a:off x="8115300" y="4381500"/>
            <a:ext cx="203200" cy="1090959"/>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7480300" y="5397500"/>
            <a:ext cx="1672566" cy="646331"/>
          </a:xfrm>
          <a:prstGeom prst="rect">
            <a:avLst/>
          </a:prstGeom>
          <a:noFill/>
        </p:spPr>
        <p:txBody>
          <a:bodyPr wrap="none" rtlCol="0">
            <a:spAutoFit/>
          </a:bodyPr>
          <a:lstStyle/>
          <a:p>
            <a:r>
              <a:rPr lang="en-US" b="1" dirty="0" smtClean="0">
                <a:solidFill>
                  <a:srgbClr val="FF0000"/>
                </a:solidFill>
              </a:rPr>
              <a:t>0.3 dependents </a:t>
            </a:r>
            <a:br>
              <a:rPr lang="en-US" b="1" dirty="0" smtClean="0">
                <a:solidFill>
                  <a:srgbClr val="FF0000"/>
                </a:solidFill>
              </a:rPr>
            </a:br>
            <a:r>
              <a:rPr lang="en-US" b="1" dirty="0" smtClean="0">
                <a:solidFill>
                  <a:srgbClr val="FF0000"/>
                </a:solidFill>
              </a:rPr>
              <a:t>per member</a:t>
            </a:r>
            <a:endParaRPr lang="en-US" b="1" dirty="0">
              <a:solidFill>
                <a:srgbClr val="FF0000"/>
              </a:solidFill>
            </a:endParaRPr>
          </a:p>
        </p:txBody>
      </p:sp>
      <p:cxnSp>
        <p:nvCxnSpPr>
          <p:cNvPr id="40" name="Straight Connector 39"/>
          <p:cNvCxnSpPr/>
          <p:nvPr/>
        </p:nvCxnSpPr>
        <p:spPr>
          <a:xfrm flipH="1">
            <a:off x="6972300" y="3681461"/>
            <a:ext cx="215900" cy="1297067"/>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41" name="TextBox 40"/>
          <p:cNvSpPr txBox="1"/>
          <p:nvPr/>
        </p:nvSpPr>
        <p:spPr>
          <a:xfrm>
            <a:off x="6337300" y="4903569"/>
            <a:ext cx="1672566" cy="646331"/>
          </a:xfrm>
          <a:prstGeom prst="rect">
            <a:avLst/>
          </a:prstGeom>
          <a:noFill/>
        </p:spPr>
        <p:txBody>
          <a:bodyPr wrap="none" rtlCol="0">
            <a:spAutoFit/>
          </a:bodyPr>
          <a:lstStyle/>
          <a:p>
            <a:r>
              <a:rPr lang="en-US" b="1" dirty="0" smtClean="0">
                <a:solidFill>
                  <a:srgbClr val="FF0000"/>
                </a:solidFill>
              </a:rPr>
              <a:t>0.7 dependents </a:t>
            </a:r>
            <a:br>
              <a:rPr lang="en-US" b="1" dirty="0" smtClean="0">
                <a:solidFill>
                  <a:srgbClr val="FF0000"/>
                </a:solidFill>
              </a:rPr>
            </a:br>
            <a:r>
              <a:rPr lang="en-US" b="1" dirty="0" smtClean="0">
                <a:solidFill>
                  <a:srgbClr val="FF0000"/>
                </a:solidFill>
              </a:rPr>
              <a:t>per member</a:t>
            </a:r>
            <a:endParaRPr lang="en-US" b="1" dirty="0">
              <a:solidFill>
                <a:srgbClr val="FF0000"/>
              </a:solidFill>
            </a:endParaRPr>
          </a:p>
        </p:txBody>
      </p:sp>
      <p:sp>
        <p:nvSpPr>
          <p:cNvPr id="26" name="Slide Number Placeholder 2"/>
          <p:cNvSpPr>
            <a:spLocks noGrp="1"/>
          </p:cNvSpPr>
          <p:nvPr>
            <p:ph type="sldNum" sz="quarter" idx="12"/>
          </p:nvPr>
        </p:nvSpPr>
        <p:spPr>
          <a:xfrm>
            <a:off x="6326188" y="6381750"/>
            <a:ext cx="2133600" cy="476250"/>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3200">
                <a:solidFill>
                  <a:schemeClr val="tx1"/>
                </a:solidFill>
                <a:latin typeface="Arial" charset="0"/>
                <a:ea typeface="ＭＳ Ｐゴシック" charset="0"/>
                <a:cs typeface="Arial" charset="0"/>
              </a:defRPr>
            </a:lvl1pPr>
            <a:lvl2pPr>
              <a:defRPr sz="2800">
                <a:solidFill>
                  <a:schemeClr val="tx1"/>
                </a:solidFill>
                <a:latin typeface="Arial" charset="0"/>
                <a:ea typeface="Arial" charset="0"/>
                <a:cs typeface="Arial" charset="0"/>
              </a:defRPr>
            </a:lvl2pPr>
            <a:lvl3pPr>
              <a:defRPr sz="2400">
                <a:solidFill>
                  <a:schemeClr val="tx1"/>
                </a:solidFill>
                <a:latin typeface="Arial" charset="0"/>
                <a:ea typeface="Arial" charset="0"/>
                <a:cs typeface="Arial" charset="0"/>
              </a:defRPr>
            </a:lvl3pPr>
            <a:lvl4pPr>
              <a:defRPr sz="2000">
                <a:solidFill>
                  <a:schemeClr val="tx1"/>
                </a:solidFill>
                <a:latin typeface="Arial" charset="0"/>
                <a:ea typeface="Arial" charset="0"/>
                <a:cs typeface="Arial" charset="0"/>
              </a:defRPr>
            </a:lvl4pPr>
            <a:lvl5pPr>
              <a:defRPr sz="2000">
                <a:solidFill>
                  <a:schemeClr val="tx1"/>
                </a:solidFill>
                <a:latin typeface="Arial" charset="0"/>
                <a:ea typeface="Arial" charset="0"/>
                <a:cs typeface="Arial" charset="0"/>
              </a:defRPr>
            </a:lvl5pPr>
            <a:lvl6pPr eaLnBrk="0" hangingPunct="0">
              <a:defRPr sz="2000">
                <a:solidFill>
                  <a:schemeClr val="tx1"/>
                </a:solidFill>
                <a:latin typeface="Arial" charset="0"/>
                <a:ea typeface="Arial" charset="0"/>
                <a:cs typeface="Arial" charset="0"/>
              </a:defRPr>
            </a:lvl6pPr>
            <a:lvl7pPr eaLnBrk="0" hangingPunct="0">
              <a:defRPr sz="2000">
                <a:solidFill>
                  <a:schemeClr val="tx1"/>
                </a:solidFill>
                <a:latin typeface="Arial" charset="0"/>
                <a:ea typeface="Arial" charset="0"/>
                <a:cs typeface="Arial" charset="0"/>
              </a:defRPr>
            </a:lvl7pPr>
            <a:lvl8pPr eaLnBrk="0" hangingPunct="0">
              <a:defRPr sz="2000">
                <a:solidFill>
                  <a:schemeClr val="tx1"/>
                </a:solidFill>
                <a:latin typeface="Arial" charset="0"/>
                <a:ea typeface="Arial" charset="0"/>
                <a:cs typeface="Arial" charset="0"/>
              </a:defRPr>
            </a:lvl8pPr>
            <a:lvl9pPr eaLnBrk="0" hangingPunct="0">
              <a:defRPr sz="2000">
                <a:solidFill>
                  <a:schemeClr val="tx1"/>
                </a:solidFill>
                <a:latin typeface="Arial" charset="0"/>
                <a:ea typeface="Arial" charset="0"/>
                <a:cs typeface="Arial" charset="0"/>
              </a:defRPr>
            </a:lvl9pPr>
          </a:lstStyle>
          <a:p>
            <a:pPr>
              <a:defRPr/>
            </a:pPr>
            <a:fld id="{D0DE61E3-BC7F-B542-B375-547F27042DFA}" type="slidenum">
              <a:rPr lang="fr-FR" sz="1400" smtClean="0">
                <a:solidFill>
                  <a:srgbClr val="000000"/>
                </a:solidFill>
              </a:rPr>
              <a:pPr>
                <a:defRPr/>
              </a:pPr>
              <a:t>7</a:t>
            </a:fld>
            <a:endParaRPr lang="fr-FR" sz="1400" dirty="0" smtClean="0">
              <a:solidFill>
                <a:srgbClr val="000000"/>
              </a:solidFill>
            </a:endParaRPr>
          </a:p>
        </p:txBody>
      </p:sp>
    </p:spTree>
    <p:extLst>
      <p:ext uri="{BB962C8B-B14F-4D97-AF65-F5344CB8AC3E}">
        <p14:creationId xmlns:p14="http://schemas.microsoft.com/office/powerpoint/2010/main" val="10656616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ChangeArrowheads="1"/>
          </p:cNvSpPr>
          <p:nvPr>
            <p:ph type="title"/>
          </p:nvPr>
        </p:nvSpPr>
        <p:spPr>
          <a:xfrm>
            <a:off x="323851" y="358105"/>
            <a:ext cx="8494834" cy="560388"/>
          </a:xfrm>
        </p:spPr>
        <p:txBody>
          <a:bodyPr>
            <a:noAutofit/>
          </a:bodyPr>
          <a:lstStyle/>
          <a:p>
            <a:r>
              <a:rPr lang="en-US" sz="2800" b="1" dirty="0" smtClean="0">
                <a:solidFill>
                  <a:srgbClr val="13248D"/>
                </a:solidFill>
                <a:latin typeface="Calibri" charset="0"/>
                <a:cs typeface="Calibri" charset="0"/>
              </a:rPr>
              <a:t>Political: </a:t>
            </a:r>
            <a:r>
              <a:rPr lang="en-US" sz="2800" b="1" dirty="0">
                <a:solidFill>
                  <a:srgbClr val="13248D"/>
                </a:solidFill>
                <a:latin typeface="Calibri" charset="0"/>
                <a:cs typeface="Calibri" charset="0"/>
              </a:rPr>
              <a:t>Balanced S</a:t>
            </a:r>
            <a:r>
              <a:rPr lang="de-DE" sz="2800" b="1" dirty="0" err="1">
                <a:solidFill>
                  <a:srgbClr val="13248D"/>
                </a:solidFill>
                <a:latin typeface="Calibri" charset="0"/>
                <a:cs typeface="Calibri" charset="0"/>
              </a:rPr>
              <a:t>ystems</a:t>
            </a:r>
            <a:endParaRPr lang="de-DE" sz="2800" b="1" dirty="0">
              <a:solidFill>
                <a:srgbClr val="13248D"/>
              </a:solidFill>
              <a:latin typeface="Calibri" charset="0"/>
              <a:cs typeface="Calibri" charset="0"/>
            </a:endParaRPr>
          </a:p>
        </p:txBody>
      </p:sp>
      <p:sp>
        <p:nvSpPr>
          <p:cNvPr id="4101" name="Rectangle 3"/>
          <p:cNvSpPr>
            <a:spLocks noChangeArrowheads="1"/>
          </p:cNvSpPr>
          <p:nvPr/>
        </p:nvSpPr>
        <p:spPr bwMode="gray">
          <a:xfrm>
            <a:off x="3420207" y="1700213"/>
            <a:ext cx="2520462" cy="431800"/>
          </a:xfrm>
          <a:prstGeom prst="rect">
            <a:avLst/>
          </a:prstGeom>
          <a:solidFill>
            <a:srgbClr val="B9C8C4"/>
          </a:solidFill>
          <a:ln w="12700">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r>
              <a:rPr lang="en-US" sz="1400" b="1">
                <a:solidFill>
                  <a:srgbClr val="000000"/>
                </a:solidFill>
                <a:latin typeface="Arial" charset="0"/>
              </a:rPr>
              <a:t>Federal Ministr</a:t>
            </a:r>
            <a:r>
              <a:rPr lang="de-DE" sz="1400" b="1">
                <a:solidFill>
                  <a:srgbClr val="000000"/>
                </a:solidFill>
                <a:latin typeface="Arial" charset="0"/>
              </a:rPr>
              <a:t>y of Health</a:t>
            </a:r>
          </a:p>
          <a:p>
            <a:pPr>
              <a:defRPr/>
            </a:pPr>
            <a:r>
              <a:rPr lang="de-DE" sz="1200">
                <a:solidFill>
                  <a:srgbClr val="000000"/>
                </a:solidFill>
                <a:latin typeface="Arial" charset="0"/>
              </a:rPr>
              <a:t>Policy, Laws, Guidelines, Monitoring</a:t>
            </a:r>
          </a:p>
        </p:txBody>
      </p:sp>
      <p:sp>
        <p:nvSpPr>
          <p:cNvPr id="4102" name="Rectangle 4"/>
          <p:cNvSpPr>
            <a:spLocks noChangeArrowheads="1"/>
          </p:cNvSpPr>
          <p:nvPr/>
        </p:nvSpPr>
        <p:spPr bwMode="gray">
          <a:xfrm>
            <a:off x="6660174" y="1917700"/>
            <a:ext cx="2158511" cy="431800"/>
          </a:xfrm>
          <a:prstGeom prst="rect">
            <a:avLst/>
          </a:prstGeom>
          <a:solidFill>
            <a:schemeClr val="accent2">
              <a:lumMod val="60000"/>
              <a:lumOff val="40000"/>
            </a:schemeClr>
          </a:solidFill>
          <a:ln w="12700">
            <a:solidFill>
              <a:srgbClr val="000000"/>
            </a:solidFill>
            <a:miter lim="800000"/>
            <a:headEnd/>
            <a:tailEnd/>
          </a:ln>
          <a:effectLst/>
          <a:extLst/>
        </p:spPr>
        <p:txBody>
          <a:bodyPr wrap="none" anchor="ctr"/>
          <a:lstStyle/>
          <a:p>
            <a:pPr>
              <a:defRPr/>
            </a:pPr>
            <a:r>
              <a:rPr lang="en-US" sz="1400" b="1" dirty="0">
                <a:latin typeface="Arial" charset="0"/>
              </a:rPr>
              <a:t>Expert Advisory Board</a:t>
            </a:r>
            <a:endParaRPr lang="de-DE" sz="1400" b="1" dirty="0">
              <a:latin typeface="Arial" charset="0"/>
            </a:endParaRPr>
          </a:p>
          <a:p>
            <a:pPr>
              <a:defRPr/>
            </a:pPr>
            <a:r>
              <a:rPr lang="de-DE" sz="1200" dirty="0">
                <a:latin typeface="Arial" charset="0"/>
              </a:rPr>
              <a:t>Review Development in H/S</a:t>
            </a:r>
          </a:p>
        </p:txBody>
      </p:sp>
      <p:sp>
        <p:nvSpPr>
          <p:cNvPr id="4103" name="Rectangle 5"/>
          <p:cNvSpPr>
            <a:spLocks noChangeArrowheads="1"/>
          </p:cNvSpPr>
          <p:nvPr/>
        </p:nvSpPr>
        <p:spPr bwMode="gray">
          <a:xfrm>
            <a:off x="3345634" y="3644900"/>
            <a:ext cx="2979128" cy="431800"/>
          </a:xfrm>
          <a:prstGeom prst="rect">
            <a:avLst/>
          </a:prstGeom>
          <a:solidFill>
            <a:srgbClr val="B9C8C4"/>
          </a:solidFill>
          <a:ln w="12700">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r>
              <a:rPr lang="en-US" sz="1400" b="1">
                <a:solidFill>
                  <a:srgbClr val="000000"/>
                </a:solidFill>
                <a:latin typeface="Arial" charset="0"/>
              </a:rPr>
              <a:t>State Ministries Health</a:t>
            </a:r>
            <a:endParaRPr lang="de-DE" sz="1400" b="1">
              <a:solidFill>
                <a:srgbClr val="000000"/>
              </a:solidFill>
              <a:latin typeface="Arial" charset="0"/>
            </a:endParaRPr>
          </a:p>
          <a:p>
            <a:pPr>
              <a:defRPr/>
            </a:pPr>
            <a:r>
              <a:rPr lang="de-DE" sz="1000">
                <a:solidFill>
                  <a:srgbClr val="000000"/>
                </a:solidFill>
                <a:latin typeface="Arial" charset="0"/>
              </a:rPr>
              <a:t>Hospital Plan, Environmental Health, Securing H/C</a:t>
            </a:r>
          </a:p>
        </p:txBody>
      </p:sp>
      <p:sp>
        <p:nvSpPr>
          <p:cNvPr id="4104" name="Rectangle 6"/>
          <p:cNvSpPr>
            <a:spLocks noChangeArrowheads="1"/>
          </p:cNvSpPr>
          <p:nvPr/>
        </p:nvSpPr>
        <p:spPr bwMode="gray">
          <a:xfrm>
            <a:off x="3345634" y="4508500"/>
            <a:ext cx="2979128" cy="431800"/>
          </a:xfrm>
          <a:prstGeom prst="rect">
            <a:avLst/>
          </a:prstGeom>
          <a:solidFill>
            <a:srgbClr val="B9C8C4"/>
          </a:solidFill>
          <a:ln w="12700">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r>
              <a:rPr lang="en-US" sz="1400" b="1" dirty="0">
                <a:solidFill>
                  <a:srgbClr val="000000"/>
                </a:solidFill>
                <a:latin typeface="Arial" charset="0"/>
              </a:rPr>
              <a:t>District / City Health Departments</a:t>
            </a:r>
            <a:endParaRPr lang="de-DE" sz="1400" b="1" dirty="0">
              <a:solidFill>
                <a:srgbClr val="000000"/>
              </a:solidFill>
              <a:latin typeface="Arial" charset="0"/>
            </a:endParaRPr>
          </a:p>
          <a:p>
            <a:pPr>
              <a:defRPr/>
            </a:pPr>
            <a:r>
              <a:rPr lang="de-DE" sz="1200" dirty="0">
                <a:solidFill>
                  <a:srgbClr val="000000"/>
                </a:solidFill>
                <a:latin typeface="Arial" charset="0"/>
              </a:rPr>
              <a:t>Public Health, </a:t>
            </a:r>
            <a:r>
              <a:rPr lang="de-DE" sz="1200" dirty="0" err="1">
                <a:solidFill>
                  <a:srgbClr val="000000"/>
                </a:solidFill>
                <a:latin typeface="Arial" charset="0"/>
              </a:rPr>
              <a:t>Infectious</a:t>
            </a:r>
            <a:r>
              <a:rPr lang="de-DE" sz="1200" dirty="0">
                <a:solidFill>
                  <a:srgbClr val="000000"/>
                </a:solidFill>
                <a:latin typeface="Arial" charset="0"/>
              </a:rPr>
              <a:t> </a:t>
            </a:r>
            <a:r>
              <a:rPr lang="de-DE" sz="1200" dirty="0" err="1">
                <a:solidFill>
                  <a:srgbClr val="000000"/>
                </a:solidFill>
                <a:latin typeface="Arial" charset="0"/>
              </a:rPr>
              <a:t>Control</a:t>
            </a:r>
            <a:endParaRPr lang="de-DE" sz="1200" dirty="0">
              <a:solidFill>
                <a:srgbClr val="000000"/>
              </a:solidFill>
              <a:latin typeface="Arial" charset="0"/>
            </a:endParaRPr>
          </a:p>
        </p:txBody>
      </p:sp>
      <p:sp>
        <p:nvSpPr>
          <p:cNvPr id="4105" name="Rectangle 7"/>
          <p:cNvSpPr>
            <a:spLocks noChangeArrowheads="1"/>
          </p:cNvSpPr>
          <p:nvPr/>
        </p:nvSpPr>
        <p:spPr bwMode="gray">
          <a:xfrm>
            <a:off x="2987920" y="5734050"/>
            <a:ext cx="3379177" cy="431800"/>
          </a:xfrm>
          <a:prstGeom prst="rect">
            <a:avLst/>
          </a:prstGeom>
          <a:solidFill>
            <a:schemeClr val="bg1">
              <a:lumMod val="75000"/>
            </a:schemeClr>
          </a:solidFill>
          <a:ln w="12700">
            <a:solidFill>
              <a:srgbClr val="000000"/>
            </a:solidFill>
            <a:miter lim="800000"/>
            <a:headEnd/>
            <a:tailEnd/>
          </a:ln>
          <a:effectLst/>
          <a:extLst/>
        </p:spPr>
        <p:txBody>
          <a:bodyPr wrap="none" anchor="ctr"/>
          <a:lstStyle/>
          <a:p>
            <a:pPr>
              <a:defRPr/>
            </a:pPr>
            <a:r>
              <a:rPr lang="en-US" sz="1400" b="1" dirty="0">
                <a:solidFill>
                  <a:srgbClr val="000000"/>
                </a:solidFill>
                <a:latin typeface="Arial" charset="0"/>
              </a:rPr>
              <a:t>Publicly &amp; privately owned Hospitals</a:t>
            </a:r>
            <a:r>
              <a:rPr lang="de-DE" sz="1400" b="1" dirty="0">
                <a:solidFill>
                  <a:srgbClr val="000000"/>
                </a:solidFill>
                <a:latin typeface="Arial" charset="0"/>
              </a:rPr>
              <a:t/>
            </a:r>
            <a:br>
              <a:rPr lang="de-DE" sz="1400" b="1" dirty="0">
                <a:solidFill>
                  <a:srgbClr val="000000"/>
                </a:solidFill>
                <a:latin typeface="Arial" charset="0"/>
              </a:rPr>
            </a:br>
            <a:r>
              <a:rPr lang="de-DE" sz="1200" dirty="0">
                <a:solidFill>
                  <a:srgbClr val="000000"/>
                </a:solidFill>
                <a:latin typeface="Arial" charset="0"/>
              </a:rPr>
              <a:t>18.8m </a:t>
            </a:r>
            <a:r>
              <a:rPr lang="de-DE" sz="1200" dirty="0" err="1" smtClean="0">
                <a:solidFill>
                  <a:srgbClr val="000000"/>
                </a:solidFill>
                <a:latin typeface="Arial" charset="0"/>
              </a:rPr>
              <a:t>Inpt‘s</a:t>
            </a:r>
            <a:r>
              <a:rPr lang="de-DE" sz="1200" dirty="0" smtClean="0">
                <a:solidFill>
                  <a:srgbClr val="000000"/>
                </a:solidFill>
                <a:latin typeface="Arial" charset="0"/>
              </a:rPr>
              <a:t>, 500,000 </a:t>
            </a:r>
            <a:r>
              <a:rPr lang="de-DE" sz="1200" dirty="0" err="1" smtClean="0">
                <a:solidFill>
                  <a:srgbClr val="000000"/>
                </a:solidFill>
                <a:latin typeface="Arial" charset="0"/>
              </a:rPr>
              <a:t>beds</a:t>
            </a:r>
            <a:r>
              <a:rPr lang="de-DE" sz="1200" dirty="0" smtClean="0">
                <a:solidFill>
                  <a:srgbClr val="000000"/>
                </a:solidFill>
                <a:latin typeface="Arial" charset="0"/>
              </a:rPr>
              <a:t>, 175,000 </a:t>
            </a:r>
            <a:r>
              <a:rPr lang="de-DE" sz="1200" dirty="0" err="1">
                <a:solidFill>
                  <a:srgbClr val="000000"/>
                </a:solidFill>
                <a:latin typeface="Arial" charset="0"/>
              </a:rPr>
              <a:t>physicians</a:t>
            </a:r>
            <a:endParaRPr lang="de-DE" sz="1200" dirty="0">
              <a:solidFill>
                <a:srgbClr val="000000"/>
              </a:solidFill>
              <a:latin typeface="Arial" charset="0"/>
            </a:endParaRPr>
          </a:p>
        </p:txBody>
      </p:sp>
      <p:sp>
        <p:nvSpPr>
          <p:cNvPr id="4106" name="Rectangle 8"/>
          <p:cNvSpPr>
            <a:spLocks noChangeArrowheads="1"/>
          </p:cNvSpPr>
          <p:nvPr/>
        </p:nvSpPr>
        <p:spPr bwMode="gray">
          <a:xfrm>
            <a:off x="6498981" y="4652963"/>
            <a:ext cx="2466243" cy="431800"/>
          </a:xfrm>
          <a:prstGeom prst="rect">
            <a:avLst/>
          </a:prstGeom>
          <a:solidFill>
            <a:schemeClr val="accent2">
              <a:lumMod val="20000"/>
              <a:lumOff val="80000"/>
            </a:schemeClr>
          </a:solidFill>
          <a:ln w="12700">
            <a:solidFill>
              <a:srgbClr val="000000"/>
            </a:solidFill>
            <a:miter lim="800000"/>
            <a:headEnd/>
            <a:tailEnd/>
          </a:ln>
          <a:effectLst/>
          <a:extLst/>
        </p:spPr>
        <p:txBody>
          <a:bodyPr wrap="none" anchor="ctr"/>
          <a:lstStyle/>
          <a:p>
            <a:pPr>
              <a:defRPr/>
            </a:pPr>
            <a:r>
              <a:rPr lang="en-US" sz="1300" b="1">
                <a:solidFill>
                  <a:srgbClr val="000000"/>
                </a:solidFill>
                <a:latin typeface="Arial" charset="0"/>
              </a:rPr>
              <a:t>Health Promotion+Education</a:t>
            </a:r>
            <a:endParaRPr lang="de-DE" sz="1300" b="1">
              <a:solidFill>
                <a:srgbClr val="000000"/>
              </a:solidFill>
              <a:latin typeface="Arial" charset="0"/>
            </a:endParaRPr>
          </a:p>
          <a:p>
            <a:pPr>
              <a:defRPr/>
            </a:pPr>
            <a:r>
              <a:rPr lang="de-DE" sz="1200">
                <a:solidFill>
                  <a:srgbClr val="000000"/>
                </a:solidFill>
                <a:latin typeface="Arial" charset="0"/>
              </a:rPr>
              <a:t>(BZgA)</a:t>
            </a:r>
          </a:p>
        </p:txBody>
      </p:sp>
      <p:sp>
        <p:nvSpPr>
          <p:cNvPr id="4107" name="Rectangle 9"/>
          <p:cNvSpPr>
            <a:spLocks noChangeArrowheads="1"/>
          </p:cNvSpPr>
          <p:nvPr/>
        </p:nvSpPr>
        <p:spPr bwMode="gray">
          <a:xfrm>
            <a:off x="6498981" y="5156200"/>
            <a:ext cx="2466243" cy="431800"/>
          </a:xfrm>
          <a:prstGeom prst="rect">
            <a:avLst/>
          </a:prstGeom>
          <a:solidFill>
            <a:schemeClr val="accent2">
              <a:lumMod val="20000"/>
              <a:lumOff val="80000"/>
            </a:schemeClr>
          </a:solidFill>
          <a:ln w="12700">
            <a:solidFill>
              <a:srgbClr val="000000"/>
            </a:solidFill>
            <a:miter lim="800000"/>
            <a:headEnd/>
            <a:tailEnd/>
          </a:ln>
          <a:effectLst/>
          <a:extLst/>
        </p:spPr>
        <p:txBody>
          <a:bodyPr wrap="none" anchor="ctr"/>
          <a:lstStyle/>
          <a:p>
            <a:pPr>
              <a:defRPr/>
            </a:pPr>
            <a:r>
              <a:rPr lang="de-DE" sz="1400" b="1">
                <a:solidFill>
                  <a:srgbClr val="000000"/>
                </a:solidFill>
                <a:latin typeface="Arial" charset="0"/>
              </a:rPr>
              <a:t>Med. Documentation &amp; Info</a:t>
            </a:r>
            <a:br>
              <a:rPr lang="de-DE" sz="1400" b="1">
                <a:solidFill>
                  <a:srgbClr val="000000"/>
                </a:solidFill>
                <a:latin typeface="Arial" charset="0"/>
              </a:rPr>
            </a:br>
            <a:r>
              <a:rPr lang="de-DE" sz="1200">
                <a:solidFill>
                  <a:srgbClr val="000000"/>
                </a:solidFill>
                <a:latin typeface="Arial" charset="0"/>
              </a:rPr>
              <a:t>(DIMDI)</a:t>
            </a:r>
          </a:p>
        </p:txBody>
      </p:sp>
      <p:sp>
        <p:nvSpPr>
          <p:cNvPr id="4108" name="Rectangle 10"/>
          <p:cNvSpPr>
            <a:spLocks noChangeArrowheads="1"/>
          </p:cNvSpPr>
          <p:nvPr/>
        </p:nvSpPr>
        <p:spPr bwMode="gray">
          <a:xfrm>
            <a:off x="6498981" y="5734050"/>
            <a:ext cx="2466243" cy="431800"/>
          </a:xfrm>
          <a:prstGeom prst="rect">
            <a:avLst/>
          </a:prstGeom>
          <a:solidFill>
            <a:schemeClr val="accent2">
              <a:lumMod val="20000"/>
              <a:lumOff val="80000"/>
            </a:schemeClr>
          </a:solidFill>
          <a:ln w="12700">
            <a:solidFill>
              <a:srgbClr val="000000"/>
            </a:solidFill>
            <a:miter lim="800000"/>
            <a:headEnd/>
            <a:tailEnd/>
          </a:ln>
          <a:effectLst/>
          <a:extLst/>
        </p:spPr>
        <p:txBody>
          <a:bodyPr wrap="none" anchor="ctr"/>
          <a:lstStyle/>
          <a:p>
            <a:pPr>
              <a:defRPr/>
            </a:pPr>
            <a:r>
              <a:rPr lang="en-US" sz="1400" b="1">
                <a:solidFill>
                  <a:srgbClr val="000000"/>
                </a:solidFill>
                <a:latin typeface="Arial" charset="0"/>
              </a:rPr>
              <a:t>Risk Assessment</a:t>
            </a:r>
            <a:endParaRPr lang="de-DE" sz="1400" b="1">
              <a:solidFill>
                <a:srgbClr val="000000"/>
              </a:solidFill>
              <a:latin typeface="Arial" charset="0"/>
            </a:endParaRPr>
          </a:p>
          <a:p>
            <a:pPr>
              <a:defRPr/>
            </a:pPr>
            <a:r>
              <a:rPr lang="de-DE" sz="1200">
                <a:solidFill>
                  <a:srgbClr val="000000"/>
                </a:solidFill>
                <a:latin typeface="Arial" charset="0"/>
              </a:rPr>
              <a:t>a.o. Food Safety, Poisoning (BfR)</a:t>
            </a:r>
          </a:p>
        </p:txBody>
      </p:sp>
      <p:sp>
        <p:nvSpPr>
          <p:cNvPr id="4109" name="Rectangle 11"/>
          <p:cNvSpPr>
            <a:spLocks noChangeArrowheads="1"/>
          </p:cNvSpPr>
          <p:nvPr/>
        </p:nvSpPr>
        <p:spPr bwMode="gray">
          <a:xfrm>
            <a:off x="6660174" y="2636839"/>
            <a:ext cx="2305050" cy="288924"/>
          </a:xfrm>
          <a:prstGeom prst="rect">
            <a:avLst/>
          </a:prstGeom>
          <a:solidFill>
            <a:schemeClr val="accent2">
              <a:lumMod val="60000"/>
              <a:lumOff val="40000"/>
            </a:schemeClr>
          </a:solidFill>
          <a:ln w="12700">
            <a:solidFill>
              <a:srgbClr val="000000"/>
            </a:solidFill>
            <a:miter lim="800000"/>
            <a:headEnd/>
            <a:tailEnd/>
          </a:ln>
          <a:effectLst/>
          <a:extLst/>
        </p:spPr>
        <p:txBody>
          <a:bodyPr wrap="none" anchor="ctr"/>
          <a:lstStyle/>
          <a:p>
            <a:pPr>
              <a:defRPr/>
            </a:pPr>
            <a:r>
              <a:rPr lang="en-US" sz="1400" b="1" dirty="0">
                <a:latin typeface="Arial" charset="0"/>
              </a:rPr>
              <a:t>Supreme Fed. Authorities</a:t>
            </a:r>
            <a:endParaRPr lang="de-DE" sz="1200" dirty="0">
              <a:latin typeface="Arial" charset="0"/>
            </a:endParaRPr>
          </a:p>
        </p:txBody>
      </p:sp>
      <p:sp>
        <p:nvSpPr>
          <p:cNvPr id="4110" name="Rectangle 12"/>
          <p:cNvSpPr>
            <a:spLocks noChangeArrowheads="1"/>
          </p:cNvSpPr>
          <p:nvPr/>
        </p:nvSpPr>
        <p:spPr bwMode="gray">
          <a:xfrm>
            <a:off x="6498981" y="3141663"/>
            <a:ext cx="2466243" cy="431800"/>
          </a:xfrm>
          <a:prstGeom prst="rect">
            <a:avLst/>
          </a:prstGeom>
          <a:solidFill>
            <a:schemeClr val="accent2">
              <a:lumMod val="20000"/>
              <a:lumOff val="80000"/>
            </a:schemeClr>
          </a:solidFill>
          <a:ln w="12700">
            <a:solidFill>
              <a:srgbClr val="000000"/>
            </a:solidFill>
            <a:miter lim="800000"/>
            <a:headEnd/>
            <a:tailEnd/>
          </a:ln>
          <a:effectLst/>
          <a:extLst/>
        </p:spPr>
        <p:txBody>
          <a:bodyPr wrap="none" anchor="ctr"/>
          <a:lstStyle/>
          <a:p>
            <a:pPr>
              <a:defRPr/>
            </a:pPr>
            <a:r>
              <a:rPr lang="en-US" sz="1400" b="1" dirty="0">
                <a:solidFill>
                  <a:srgbClr val="000000"/>
                </a:solidFill>
                <a:latin typeface="Arial" charset="0"/>
              </a:rPr>
              <a:t>Disease Prevention+</a:t>
            </a:r>
            <a:r>
              <a:rPr lang="de-DE" sz="1400" b="1" dirty="0" err="1">
                <a:solidFill>
                  <a:srgbClr val="000000"/>
                </a:solidFill>
                <a:latin typeface="Arial" charset="0"/>
              </a:rPr>
              <a:t>Control</a:t>
            </a:r>
            <a:r>
              <a:rPr lang="en-US" sz="1400" b="1" dirty="0">
                <a:solidFill>
                  <a:srgbClr val="000000"/>
                </a:solidFill>
                <a:latin typeface="Arial" charset="0"/>
              </a:rPr>
              <a:t> </a:t>
            </a:r>
            <a:endParaRPr lang="de-DE" sz="1400" b="1" dirty="0">
              <a:solidFill>
                <a:srgbClr val="000000"/>
              </a:solidFill>
              <a:latin typeface="Arial" charset="0"/>
            </a:endParaRPr>
          </a:p>
          <a:p>
            <a:pPr>
              <a:defRPr/>
            </a:pPr>
            <a:r>
              <a:rPr lang="de-DE" sz="1200" dirty="0">
                <a:solidFill>
                  <a:srgbClr val="000000"/>
                </a:solidFill>
                <a:latin typeface="Arial" charset="0"/>
              </a:rPr>
              <a:t>(Robert-Koch-Institut)</a:t>
            </a:r>
          </a:p>
        </p:txBody>
      </p:sp>
      <p:sp>
        <p:nvSpPr>
          <p:cNvPr id="4111" name="Rectangle 13"/>
          <p:cNvSpPr>
            <a:spLocks noChangeArrowheads="1"/>
          </p:cNvSpPr>
          <p:nvPr/>
        </p:nvSpPr>
        <p:spPr bwMode="gray">
          <a:xfrm>
            <a:off x="6498981" y="3644900"/>
            <a:ext cx="2466243" cy="431800"/>
          </a:xfrm>
          <a:prstGeom prst="rect">
            <a:avLst/>
          </a:prstGeom>
          <a:solidFill>
            <a:schemeClr val="accent2">
              <a:lumMod val="20000"/>
              <a:lumOff val="80000"/>
            </a:schemeClr>
          </a:solidFill>
          <a:ln w="12700">
            <a:solidFill>
              <a:srgbClr val="000000"/>
            </a:solidFill>
            <a:miter lim="800000"/>
            <a:headEnd/>
            <a:tailEnd/>
          </a:ln>
          <a:effectLst/>
          <a:extLst/>
        </p:spPr>
        <p:txBody>
          <a:bodyPr wrap="none" anchor="ctr"/>
          <a:lstStyle/>
          <a:p>
            <a:pPr>
              <a:defRPr/>
            </a:pPr>
            <a:r>
              <a:rPr lang="en-US" sz="1300" b="1">
                <a:solidFill>
                  <a:srgbClr val="000000"/>
                </a:solidFill>
                <a:latin typeface="Arial" charset="0"/>
              </a:rPr>
              <a:t>Drugs/Vaccines Quality-Safety</a:t>
            </a:r>
            <a:endParaRPr lang="de-DE" sz="1300" b="1">
              <a:solidFill>
                <a:srgbClr val="000000"/>
              </a:solidFill>
              <a:latin typeface="Arial" charset="0"/>
            </a:endParaRPr>
          </a:p>
          <a:p>
            <a:pPr>
              <a:defRPr/>
            </a:pPr>
            <a:r>
              <a:rPr lang="de-DE" sz="1200">
                <a:solidFill>
                  <a:srgbClr val="000000"/>
                </a:solidFill>
                <a:latin typeface="Arial" charset="0"/>
              </a:rPr>
              <a:t>(Paul-Ehrlich-Institut)</a:t>
            </a:r>
          </a:p>
        </p:txBody>
      </p:sp>
      <p:sp>
        <p:nvSpPr>
          <p:cNvPr id="4112" name="Rectangle 14"/>
          <p:cNvSpPr>
            <a:spLocks noChangeArrowheads="1"/>
          </p:cNvSpPr>
          <p:nvPr/>
        </p:nvSpPr>
        <p:spPr bwMode="gray">
          <a:xfrm>
            <a:off x="6498981" y="4149725"/>
            <a:ext cx="2466243" cy="431800"/>
          </a:xfrm>
          <a:prstGeom prst="rect">
            <a:avLst/>
          </a:prstGeom>
          <a:solidFill>
            <a:schemeClr val="accent2">
              <a:lumMod val="20000"/>
              <a:lumOff val="80000"/>
            </a:schemeClr>
          </a:solidFill>
          <a:ln w="12700">
            <a:solidFill>
              <a:srgbClr val="000000"/>
            </a:solidFill>
            <a:miter lim="800000"/>
            <a:headEnd/>
            <a:tailEnd/>
          </a:ln>
          <a:effectLst/>
          <a:extLst/>
        </p:spPr>
        <p:txBody>
          <a:bodyPr wrap="none" anchor="ctr"/>
          <a:lstStyle/>
          <a:p>
            <a:pPr>
              <a:defRPr/>
            </a:pPr>
            <a:r>
              <a:rPr lang="de-DE" sz="1400" b="1">
                <a:solidFill>
                  <a:schemeClr val="tx1"/>
                </a:solidFill>
                <a:latin typeface="Arial" charset="0"/>
              </a:rPr>
              <a:t>Drugs/Med. Devices License</a:t>
            </a:r>
          </a:p>
          <a:p>
            <a:pPr>
              <a:defRPr/>
            </a:pPr>
            <a:r>
              <a:rPr lang="de-DE" sz="1200">
                <a:solidFill>
                  <a:srgbClr val="000000"/>
                </a:solidFill>
                <a:latin typeface="Arial" charset="0"/>
              </a:rPr>
              <a:t>(BfArM)</a:t>
            </a:r>
          </a:p>
        </p:txBody>
      </p:sp>
      <p:sp>
        <p:nvSpPr>
          <p:cNvPr id="4113" name="Rectangle 15"/>
          <p:cNvSpPr>
            <a:spLocks noChangeArrowheads="1"/>
          </p:cNvSpPr>
          <p:nvPr/>
        </p:nvSpPr>
        <p:spPr bwMode="gray">
          <a:xfrm>
            <a:off x="6156082" y="1341438"/>
            <a:ext cx="2809142" cy="431800"/>
          </a:xfrm>
          <a:prstGeom prst="rect">
            <a:avLst/>
          </a:prstGeom>
          <a:solidFill>
            <a:schemeClr val="accent2">
              <a:lumMod val="75000"/>
            </a:schemeClr>
          </a:solidFill>
          <a:ln>
            <a:noFill/>
          </a:ln>
          <a:effectLst/>
          <a:extLst/>
        </p:spPr>
        <p:txBody>
          <a:bodyPr wrap="none" anchor="ctr"/>
          <a:lstStyle/>
          <a:p>
            <a:pPr>
              <a:defRPr/>
            </a:pPr>
            <a:r>
              <a:rPr lang="de-DE" b="1" i="1" dirty="0" err="1">
                <a:solidFill>
                  <a:srgbClr val="FFFFFF"/>
                </a:solidFill>
                <a:latin typeface="Arial" charset="0"/>
              </a:rPr>
              <a:t>Independant</a:t>
            </a:r>
            <a:r>
              <a:rPr lang="de-DE" i="1" dirty="0">
                <a:solidFill>
                  <a:srgbClr val="FFFFFF"/>
                </a:solidFill>
                <a:latin typeface="Arial" charset="0"/>
              </a:rPr>
              <a:t> </a:t>
            </a:r>
            <a:r>
              <a:rPr lang="de-DE" b="1" i="1" dirty="0" err="1">
                <a:solidFill>
                  <a:srgbClr val="FFFFFF"/>
                </a:solidFill>
                <a:latin typeface="Arial" charset="0"/>
              </a:rPr>
              <a:t>Surveillance</a:t>
            </a:r>
            <a:endParaRPr lang="de-DE" b="1" i="1" dirty="0">
              <a:solidFill>
                <a:srgbClr val="FFFFFF"/>
              </a:solidFill>
              <a:latin typeface="Arial" charset="0"/>
            </a:endParaRPr>
          </a:p>
        </p:txBody>
      </p:sp>
      <p:sp>
        <p:nvSpPr>
          <p:cNvPr id="4114" name="Rectangle 16"/>
          <p:cNvSpPr>
            <a:spLocks noChangeArrowheads="1"/>
          </p:cNvSpPr>
          <p:nvPr/>
        </p:nvSpPr>
        <p:spPr bwMode="gray">
          <a:xfrm>
            <a:off x="3635620" y="1196976"/>
            <a:ext cx="1799492" cy="360363"/>
          </a:xfrm>
          <a:prstGeom prst="rect">
            <a:avLst/>
          </a:prstGeom>
          <a:solidFill>
            <a:srgbClr val="506E5F"/>
          </a:solidFill>
          <a:ln>
            <a:noFill/>
          </a:ln>
          <a:effectLst/>
          <a:extLst>
            <a:ext uri="{91240B29-F687-4F45-9708-019B960494DF}">
              <a14:hiddenLine xmlns:a14="http://schemas.microsoft.com/office/drawing/2010/main" w="6350">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r>
              <a:rPr lang="de-DE" b="1" i="1" dirty="0" err="1">
                <a:solidFill>
                  <a:srgbClr val="FFFFFF"/>
                </a:solidFill>
                <a:latin typeface="Arial" charset="0"/>
              </a:rPr>
              <a:t>Policy</a:t>
            </a:r>
            <a:endParaRPr lang="de-DE" b="1" i="1" dirty="0">
              <a:solidFill>
                <a:srgbClr val="FFFFFF"/>
              </a:solidFill>
              <a:latin typeface="Arial" charset="0"/>
            </a:endParaRPr>
          </a:p>
        </p:txBody>
      </p:sp>
      <p:sp>
        <p:nvSpPr>
          <p:cNvPr id="4115" name="Rectangle 17"/>
          <p:cNvSpPr>
            <a:spLocks noChangeArrowheads="1"/>
          </p:cNvSpPr>
          <p:nvPr/>
        </p:nvSpPr>
        <p:spPr bwMode="gray">
          <a:xfrm>
            <a:off x="539262" y="1917700"/>
            <a:ext cx="2159977" cy="431800"/>
          </a:xfrm>
          <a:prstGeom prst="rect">
            <a:avLst/>
          </a:prstGeom>
          <a:solidFill>
            <a:schemeClr val="tx2">
              <a:lumMod val="60000"/>
              <a:lumOff val="40000"/>
            </a:schemeClr>
          </a:solidFill>
          <a:ln w="12700">
            <a:solidFill>
              <a:srgbClr val="000000"/>
            </a:solidFill>
            <a:miter lim="800000"/>
            <a:headEnd/>
            <a:tailEnd/>
          </a:ln>
          <a:effectLst/>
          <a:extLst/>
        </p:spPr>
        <p:txBody>
          <a:bodyPr wrap="none" anchor="ctr"/>
          <a:lstStyle/>
          <a:p>
            <a:pPr>
              <a:defRPr/>
            </a:pPr>
            <a:r>
              <a:rPr lang="en-US" sz="1400" b="1" dirty="0">
                <a:latin typeface="Arial" charset="0"/>
              </a:rPr>
              <a:t>Joint Federal Committee</a:t>
            </a:r>
            <a:endParaRPr lang="de-DE" sz="1400" b="1" dirty="0">
              <a:latin typeface="Arial" charset="0"/>
            </a:endParaRPr>
          </a:p>
          <a:p>
            <a:pPr>
              <a:defRPr/>
            </a:pPr>
            <a:r>
              <a:rPr lang="de-DE" sz="1200" dirty="0" err="1">
                <a:latin typeface="Arial" charset="0"/>
              </a:rPr>
              <a:t>Self</a:t>
            </a:r>
            <a:r>
              <a:rPr lang="de-DE" sz="1200" dirty="0">
                <a:latin typeface="Arial" charset="0"/>
              </a:rPr>
              <a:t>-Admin </a:t>
            </a:r>
            <a:r>
              <a:rPr lang="de-DE" sz="1200" dirty="0" err="1">
                <a:latin typeface="Arial" charset="0"/>
              </a:rPr>
              <a:t>Doctors</a:t>
            </a:r>
            <a:r>
              <a:rPr lang="de-DE" sz="1200" dirty="0">
                <a:latin typeface="Arial" charset="0"/>
              </a:rPr>
              <a:t>/</a:t>
            </a:r>
            <a:r>
              <a:rPr lang="de-DE" sz="1200" dirty="0" err="1">
                <a:latin typeface="Arial" charset="0"/>
              </a:rPr>
              <a:t>Hosp</a:t>
            </a:r>
            <a:r>
              <a:rPr lang="de-DE" sz="1200" dirty="0">
                <a:latin typeface="Arial" charset="0"/>
              </a:rPr>
              <a:t>/Ins</a:t>
            </a:r>
          </a:p>
        </p:txBody>
      </p:sp>
      <p:sp>
        <p:nvSpPr>
          <p:cNvPr id="4116" name="Rectangle 18"/>
          <p:cNvSpPr>
            <a:spLocks noChangeArrowheads="1"/>
          </p:cNvSpPr>
          <p:nvPr/>
        </p:nvSpPr>
        <p:spPr bwMode="gray">
          <a:xfrm>
            <a:off x="539262" y="5734050"/>
            <a:ext cx="2159977" cy="431800"/>
          </a:xfrm>
          <a:prstGeom prst="rect">
            <a:avLst/>
          </a:prstGeom>
          <a:solidFill>
            <a:schemeClr val="bg1">
              <a:lumMod val="75000"/>
            </a:schemeClr>
          </a:solidFill>
          <a:ln w="12700">
            <a:solidFill>
              <a:srgbClr val="000000"/>
            </a:solidFill>
            <a:miter lim="800000"/>
            <a:headEnd/>
            <a:tailEnd/>
          </a:ln>
          <a:effectLst/>
          <a:extLst/>
        </p:spPr>
        <p:txBody>
          <a:bodyPr wrap="none" anchor="ctr"/>
          <a:lstStyle/>
          <a:p>
            <a:pPr>
              <a:defRPr/>
            </a:pPr>
            <a:r>
              <a:rPr lang="en-US" sz="1400" b="1" dirty="0">
                <a:solidFill>
                  <a:srgbClr val="000000"/>
                </a:solidFill>
                <a:latin typeface="Arial" charset="0"/>
              </a:rPr>
              <a:t>PHC: Private Practices</a:t>
            </a:r>
            <a:endParaRPr lang="de-DE" sz="1400" b="1" dirty="0">
              <a:solidFill>
                <a:srgbClr val="000000"/>
              </a:solidFill>
              <a:latin typeface="Arial" charset="0"/>
            </a:endParaRPr>
          </a:p>
          <a:p>
            <a:pPr>
              <a:defRPr/>
            </a:pPr>
            <a:r>
              <a:rPr lang="de-DE" sz="1200" dirty="0">
                <a:solidFill>
                  <a:srgbClr val="000000"/>
                </a:solidFill>
                <a:latin typeface="Arial" charset="0"/>
              </a:rPr>
              <a:t>145,000 </a:t>
            </a:r>
            <a:r>
              <a:rPr lang="de-DE" sz="1200" dirty="0" err="1">
                <a:solidFill>
                  <a:srgbClr val="000000"/>
                </a:solidFill>
                <a:latin typeface="Arial" charset="0"/>
              </a:rPr>
              <a:t>physicians</a:t>
            </a:r>
            <a:endParaRPr lang="de-DE" sz="1200" dirty="0">
              <a:solidFill>
                <a:srgbClr val="000000"/>
              </a:solidFill>
              <a:latin typeface="Arial" charset="0"/>
            </a:endParaRPr>
          </a:p>
        </p:txBody>
      </p:sp>
      <p:sp>
        <p:nvSpPr>
          <p:cNvPr id="4117" name="Rectangle 19"/>
          <p:cNvSpPr>
            <a:spLocks noChangeArrowheads="1"/>
          </p:cNvSpPr>
          <p:nvPr/>
        </p:nvSpPr>
        <p:spPr bwMode="gray">
          <a:xfrm>
            <a:off x="2300976" y="4466166"/>
            <a:ext cx="864417" cy="917575"/>
          </a:xfrm>
          <a:prstGeom prst="rect">
            <a:avLst/>
          </a:prstGeom>
          <a:solidFill>
            <a:srgbClr val="DCE6F2"/>
          </a:solidFill>
          <a:ln w="12700">
            <a:solidFill>
              <a:srgbClr val="000000"/>
            </a:solidFill>
            <a:miter lim="800000"/>
            <a:headEnd/>
            <a:tailEnd/>
          </a:ln>
          <a:effectLst/>
          <a:extLst/>
        </p:spPr>
        <p:txBody>
          <a:bodyPr wrap="none" lIns="36000" anchor="ctr"/>
          <a:lstStyle/>
          <a:p>
            <a:pPr>
              <a:defRPr/>
            </a:pPr>
            <a:r>
              <a:rPr lang="de-DE" sz="1200" b="1" dirty="0">
                <a:latin typeface="Arial" charset="0"/>
              </a:rPr>
              <a:t>Federal</a:t>
            </a:r>
            <a:br>
              <a:rPr lang="de-DE" sz="1200" b="1" dirty="0">
                <a:latin typeface="Arial" charset="0"/>
              </a:rPr>
            </a:br>
            <a:r>
              <a:rPr lang="de-DE" sz="1200" b="1" dirty="0" err="1">
                <a:latin typeface="Arial" charset="0"/>
              </a:rPr>
              <a:t>Chamber</a:t>
            </a:r>
            <a:r>
              <a:rPr lang="de-DE" sz="1200" b="1" dirty="0">
                <a:latin typeface="Arial" charset="0"/>
              </a:rPr>
              <a:t/>
            </a:r>
            <a:br>
              <a:rPr lang="de-DE" sz="1200" b="1" dirty="0">
                <a:latin typeface="Arial" charset="0"/>
              </a:rPr>
            </a:br>
            <a:r>
              <a:rPr lang="de-DE" sz="1200" b="1" dirty="0">
                <a:latin typeface="Arial" charset="0"/>
              </a:rPr>
              <a:t>of</a:t>
            </a:r>
            <a:br>
              <a:rPr lang="de-DE" sz="1200" b="1" dirty="0">
                <a:latin typeface="Arial" charset="0"/>
              </a:rPr>
            </a:br>
            <a:r>
              <a:rPr lang="de-DE" sz="1200" b="1" dirty="0" err="1">
                <a:latin typeface="Arial" charset="0"/>
              </a:rPr>
              <a:t>Physicians</a:t>
            </a:r>
            <a:r>
              <a:rPr lang="de-DE" sz="1100" dirty="0">
                <a:latin typeface="Arial" charset="0"/>
              </a:rPr>
              <a:t/>
            </a:r>
            <a:br>
              <a:rPr lang="de-DE" sz="1100" dirty="0">
                <a:latin typeface="Arial" charset="0"/>
              </a:rPr>
            </a:br>
            <a:r>
              <a:rPr lang="de-DE" sz="1200" dirty="0">
                <a:latin typeface="Arial" charset="0"/>
              </a:rPr>
              <a:t>(BÄK)</a:t>
            </a:r>
          </a:p>
        </p:txBody>
      </p:sp>
      <p:sp>
        <p:nvSpPr>
          <p:cNvPr id="4118" name="Rectangle 20"/>
          <p:cNvSpPr>
            <a:spLocks noChangeArrowheads="1"/>
          </p:cNvSpPr>
          <p:nvPr/>
        </p:nvSpPr>
        <p:spPr bwMode="gray">
          <a:xfrm>
            <a:off x="1698381" y="2960689"/>
            <a:ext cx="514350" cy="504825"/>
          </a:xfrm>
          <a:prstGeom prst="rect">
            <a:avLst/>
          </a:prstGeom>
          <a:solidFill>
            <a:schemeClr val="tx2">
              <a:lumMod val="60000"/>
              <a:lumOff val="40000"/>
            </a:schemeClr>
          </a:solidFill>
          <a:ln w="19050">
            <a:noFill/>
            <a:miter lim="800000"/>
            <a:headEnd/>
            <a:tailEnd/>
          </a:ln>
          <a:effectLst/>
          <a:extLst/>
        </p:spPr>
        <p:txBody>
          <a:bodyPr wrap="none" anchor="ctr"/>
          <a:lstStyle/>
          <a:p>
            <a:pPr algn="just">
              <a:defRPr/>
            </a:pPr>
            <a:r>
              <a:rPr lang="de-DE" sz="1400" b="1" dirty="0">
                <a:solidFill>
                  <a:schemeClr val="tx1"/>
                </a:solidFill>
                <a:latin typeface="Arial" charset="0"/>
              </a:rPr>
              <a:t>SHI</a:t>
            </a:r>
            <a:endParaRPr lang="de-DE" sz="1400" dirty="0">
              <a:solidFill>
                <a:schemeClr val="tx1"/>
              </a:solidFill>
              <a:latin typeface="Arial" charset="0"/>
            </a:endParaRPr>
          </a:p>
        </p:txBody>
      </p:sp>
      <p:sp>
        <p:nvSpPr>
          <p:cNvPr id="4119" name="Rectangle 21"/>
          <p:cNvSpPr>
            <a:spLocks noChangeArrowheads="1"/>
          </p:cNvSpPr>
          <p:nvPr/>
        </p:nvSpPr>
        <p:spPr bwMode="gray">
          <a:xfrm>
            <a:off x="2212730" y="2960689"/>
            <a:ext cx="994997" cy="504825"/>
          </a:xfrm>
          <a:prstGeom prst="rect">
            <a:avLst/>
          </a:prstGeom>
          <a:solidFill>
            <a:schemeClr val="accent1">
              <a:lumMod val="20000"/>
              <a:lumOff val="80000"/>
            </a:schemeClr>
          </a:solidFill>
          <a:ln w="12700">
            <a:solidFill>
              <a:srgbClr val="000000"/>
            </a:solidFill>
            <a:miter lim="800000"/>
            <a:headEnd/>
            <a:tailEnd/>
          </a:ln>
          <a:effectLst/>
          <a:extLst/>
        </p:spPr>
        <p:txBody>
          <a:bodyPr wrap="none" anchor="ctr"/>
          <a:lstStyle/>
          <a:p>
            <a:pPr>
              <a:defRPr/>
            </a:pPr>
            <a:r>
              <a:rPr lang="de-DE" sz="1000" b="1" dirty="0">
                <a:solidFill>
                  <a:srgbClr val="000000"/>
                </a:solidFill>
                <a:latin typeface="Arial" charset="0"/>
              </a:rPr>
              <a:t>Med. Service</a:t>
            </a:r>
            <a:br>
              <a:rPr lang="de-DE" sz="1000" b="1" dirty="0">
                <a:solidFill>
                  <a:srgbClr val="000000"/>
                </a:solidFill>
                <a:latin typeface="Arial" charset="0"/>
              </a:rPr>
            </a:br>
            <a:r>
              <a:rPr lang="de-DE" sz="1000" dirty="0">
                <a:solidFill>
                  <a:srgbClr val="000000"/>
                </a:solidFill>
                <a:latin typeface="Arial" charset="0"/>
              </a:rPr>
              <a:t>(</a:t>
            </a:r>
            <a:r>
              <a:rPr lang="de-DE" sz="1000" dirty="0" err="1">
                <a:solidFill>
                  <a:srgbClr val="000000"/>
                </a:solidFill>
                <a:latin typeface="Arial" charset="0"/>
              </a:rPr>
              <a:t>cases</a:t>
            </a:r>
            <a:r>
              <a:rPr lang="de-DE" sz="1000" dirty="0">
                <a:solidFill>
                  <a:srgbClr val="000000"/>
                </a:solidFill>
                <a:latin typeface="Arial" charset="0"/>
              </a:rPr>
              <a:t> </a:t>
            </a:r>
            <a:r>
              <a:rPr lang="de-DE" sz="1000" dirty="0" err="1">
                <a:solidFill>
                  <a:srgbClr val="000000"/>
                </a:solidFill>
                <a:latin typeface="Arial" charset="0"/>
              </a:rPr>
              <a:t>review</a:t>
            </a:r>
            <a:r>
              <a:rPr lang="de-DE" sz="1200" dirty="0">
                <a:solidFill>
                  <a:srgbClr val="000000"/>
                </a:solidFill>
                <a:latin typeface="Arial" charset="0"/>
              </a:rPr>
              <a:t>)</a:t>
            </a:r>
          </a:p>
        </p:txBody>
      </p:sp>
      <p:sp>
        <p:nvSpPr>
          <p:cNvPr id="4120" name="Rectangle 22"/>
          <p:cNvSpPr>
            <a:spLocks noChangeArrowheads="1"/>
          </p:cNvSpPr>
          <p:nvPr/>
        </p:nvSpPr>
        <p:spPr bwMode="gray">
          <a:xfrm>
            <a:off x="1414097" y="3644900"/>
            <a:ext cx="1285142" cy="647700"/>
          </a:xfrm>
          <a:prstGeom prst="rect">
            <a:avLst/>
          </a:prstGeom>
          <a:solidFill>
            <a:schemeClr val="accent1">
              <a:lumMod val="20000"/>
              <a:lumOff val="80000"/>
            </a:schemeClr>
          </a:solidFill>
          <a:ln w="12700">
            <a:solidFill>
              <a:srgbClr val="000000"/>
            </a:solidFill>
            <a:miter lim="800000"/>
            <a:headEnd/>
            <a:tailEnd/>
          </a:ln>
          <a:effectLst/>
          <a:extLst/>
        </p:spPr>
        <p:txBody>
          <a:bodyPr wrap="none" anchor="ctr"/>
          <a:lstStyle/>
          <a:p>
            <a:pPr algn="just">
              <a:defRPr/>
            </a:pPr>
            <a:r>
              <a:rPr lang="de-DE" sz="1200" b="1" dirty="0" err="1">
                <a:solidFill>
                  <a:schemeClr val="tx1"/>
                </a:solidFill>
                <a:latin typeface="Arial" charset="0"/>
              </a:rPr>
              <a:t>Assoc</a:t>
            </a:r>
            <a:r>
              <a:rPr lang="de-DE" sz="1200" b="1" dirty="0">
                <a:solidFill>
                  <a:schemeClr val="tx1"/>
                </a:solidFill>
                <a:latin typeface="Arial" charset="0"/>
              </a:rPr>
              <a:t>. Statut.</a:t>
            </a:r>
            <a:br>
              <a:rPr lang="de-DE" sz="1200" b="1" dirty="0">
                <a:solidFill>
                  <a:schemeClr val="tx1"/>
                </a:solidFill>
                <a:latin typeface="Arial" charset="0"/>
              </a:rPr>
            </a:br>
            <a:r>
              <a:rPr lang="de-DE" sz="1200" b="1" dirty="0">
                <a:solidFill>
                  <a:schemeClr val="tx1"/>
                </a:solidFill>
                <a:latin typeface="Arial" charset="0"/>
              </a:rPr>
              <a:t>H/Insurance</a:t>
            </a:r>
            <a:br>
              <a:rPr lang="de-DE" sz="1200" b="1" dirty="0">
                <a:solidFill>
                  <a:schemeClr val="tx1"/>
                </a:solidFill>
                <a:latin typeface="Arial" charset="0"/>
              </a:rPr>
            </a:br>
            <a:r>
              <a:rPr lang="de-DE" sz="1200" b="1" dirty="0" err="1">
                <a:solidFill>
                  <a:schemeClr val="tx1"/>
                </a:solidFill>
                <a:latin typeface="Arial" charset="0"/>
              </a:rPr>
              <a:t>Physicians</a:t>
            </a:r>
            <a:r>
              <a:rPr lang="de-DE" sz="1200" b="1" dirty="0">
                <a:solidFill>
                  <a:schemeClr val="tx1"/>
                </a:solidFill>
                <a:latin typeface="Arial" charset="0"/>
              </a:rPr>
              <a:t> (KV)</a:t>
            </a:r>
            <a:endParaRPr lang="de-DE" sz="1000" dirty="0">
              <a:solidFill>
                <a:srgbClr val="000000"/>
              </a:solidFill>
              <a:latin typeface="Arial" charset="0"/>
            </a:endParaRPr>
          </a:p>
        </p:txBody>
      </p:sp>
      <p:sp>
        <p:nvSpPr>
          <p:cNvPr id="4121" name="Rectangle 23"/>
          <p:cNvSpPr>
            <a:spLocks noChangeArrowheads="1"/>
          </p:cNvSpPr>
          <p:nvPr/>
        </p:nvSpPr>
        <p:spPr bwMode="gray">
          <a:xfrm>
            <a:off x="656493" y="2960689"/>
            <a:ext cx="592015" cy="504825"/>
          </a:xfrm>
          <a:prstGeom prst="rect">
            <a:avLst/>
          </a:prstGeom>
          <a:solidFill>
            <a:schemeClr val="tx2">
              <a:lumMod val="60000"/>
              <a:lumOff val="40000"/>
            </a:schemeClr>
          </a:solidFill>
          <a:ln w="19050">
            <a:noFill/>
            <a:miter lim="800000"/>
            <a:headEnd/>
            <a:tailEnd/>
          </a:ln>
          <a:effectLst/>
          <a:extLst/>
        </p:spPr>
        <p:txBody>
          <a:bodyPr wrap="none" anchor="ctr"/>
          <a:lstStyle/>
          <a:p>
            <a:pPr algn="just">
              <a:defRPr/>
            </a:pPr>
            <a:r>
              <a:rPr lang="de-DE" sz="1400" b="1" dirty="0">
                <a:solidFill>
                  <a:schemeClr val="tx1"/>
                </a:solidFill>
                <a:latin typeface="Arial" charset="0"/>
              </a:rPr>
              <a:t>PHI</a:t>
            </a:r>
            <a:endParaRPr lang="de-DE" sz="1400" dirty="0">
              <a:solidFill>
                <a:schemeClr val="tx1"/>
              </a:solidFill>
              <a:latin typeface="Arial" charset="0"/>
            </a:endParaRPr>
          </a:p>
        </p:txBody>
      </p:sp>
      <p:sp>
        <p:nvSpPr>
          <p:cNvPr id="4122" name="Rectangle 24"/>
          <p:cNvSpPr>
            <a:spLocks noChangeArrowheads="1"/>
          </p:cNvSpPr>
          <p:nvPr/>
        </p:nvSpPr>
        <p:spPr bwMode="gray">
          <a:xfrm>
            <a:off x="323851" y="4652963"/>
            <a:ext cx="945173" cy="431800"/>
          </a:xfrm>
          <a:prstGeom prst="rect">
            <a:avLst/>
          </a:prstGeom>
          <a:solidFill>
            <a:schemeClr val="accent1">
              <a:lumMod val="20000"/>
              <a:lumOff val="80000"/>
            </a:schemeClr>
          </a:solidFill>
          <a:ln w="12700">
            <a:solidFill>
              <a:srgbClr val="000000"/>
            </a:solidFill>
            <a:miter lim="800000"/>
            <a:headEnd/>
            <a:tailEnd/>
          </a:ln>
          <a:effectLst/>
          <a:extLst/>
        </p:spPr>
        <p:txBody>
          <a:bodyPr wrap="none" lIns="36000" anchor="ctr"/>
          <a:lstStyle/>
          <a:p>
            <a:pPr algn="l">
              <a:defRPr/>
            </a:pPr>
            <a:r>
              <a:rPr lang="de-DE" sz="1400" b="1" dirty="0" err="1">
                <a:solidFill>
                  <a:srgbClr val="000000"/>
                </a:solidFill>
                <a:latin typeface="Arial" charset="0"/>
              </a:rPr>
              <a:t>Privately</a:t>
            </a:r>
            <a:r>
              <a:rPr lang="de-DE" sz="1400" b="1" dirty="0">
                <a:solidFill>
                  <a:srgbClr val="000000"/>
                </a:solidFill>
                <a:latin typeface="Arial" charset="0"/>
              </a:rPr>
              <a:t/>
            </a:r>
            <a:br>
              <a:rPr lang="de-DE" sz="1400" b="1" dirty="0">
                <a:solidFill>
                  <a:srgbClr val="000000"/>
                </a:solidFill>
                <a:latin typeface="Arial" charset="0"/>
              </a:rPr>
            </a:br>
            <a:r>
              <a:rPr lang="de-DE" sz="1200" dirty="0" err="1">
                <a:solidFill>
                  <a:srgbClr val="000000"/>
                </a:solidFill>
                <a:latin typeface="Arial" charset="0"/>
              </a:rPr>
              <a:t>insured</a:t>
            </a:r>
            <a:r>
              <a:rPr lang="de-DE" sz="1200" dirty="0">
                <a:solidFill>
                  <a:srgbClr val="000000"/>
                </a:solidFill>
                <a:latin typeface="Arial" charset="0"/>
              </a:rPr>
              <a:t> </a:t>
            </a:r>
            <a:r>
              <a:rPr lang="de-DE" sz="1200" dirty="0" err="1">
                <a:solidFill>
                  <a:srgbClr val="000000"/>
                </a:solidFill>
                <a:latin typeface="Arial" charset="0"/>
              </a:rPr>
              <a:t>Pt‘s</a:t>
            </a:r>
            <a:endParaRPr lang="de-DE" sz="1200" dirty="0">
              <a:solidFill>
                <a:srgbClr val="000000"/>
              </a:solidFill>
              <a:latin typeface="Arial" charset="0"/>
            </a:endParaRPr>
          </a:p>
        </p:txBody>
      </p:sp>
      <p:sp>
        <p:nvSpPr>
          <p:cNvPr id="4123" name="Rectangle 25"/>
          <p:cNvSpPr>
            <a:spLocks noChangeArrowheads="1"/>
          </p:cNvSpPr>
          <p:nvPr/>
        </p:nvSpPr>
        <p:spPr bwMode="gray">
          <a:xfrm>
            <a:off x="1309237" y="4652963"/>
            <a:ext cx="932470" cy="431800"/>
          </a:xfrm>
          <a:prstGeom prst="rect">
            <a:avLst/>
          </a:prstGeom>
          <a:solidFill>
            <a:schemeClr val="accent1">
              <a:lumMod val="20000"/>
              <a:lumOff val="80000"/>
            </a:schemeClr>
          </a:solidFill>
          <a:ln w="12700">
            <a:solidFill>
              <a:srgbClr val="000000"/>
            </a:solidFill>
            <a:miter lim="800000"/>
            <a:headEnd/>
            <a:tailEnd/>
          </a:ln>
          <a:effectLst/>
          <a:extLst/>
        </p:spPr>
        <p:txBody>
          <a:bodyPr wrap="none" lIns="36000" anchor="ctr"/>
          <a:lstStyle/>
          <a:p>
            <a:pPr algn="just">
              <a:defRPr/>
            </a:pPr>
            <a:r>
              <a:rPr lang="de-DE" sz="1400" b="1" dirty="0" err="1">
                <a:solidFill>
                  <a:srgbClr val="000000"/>
                </a:solidFill>
                <a:latin typeface="Arial" charset="0"/>
              </a:rPr>
              <a:t>Socially</a:t>
            </a:r>
            <a:r>
              <a:rPr lang="de-DE" sz="1400" b="1" dirty="0">
                <a:solidFill>
                  <a:srgbClr val="000000"/>
                </a:solidFill>
                <a:latin typeface="Arial" charset="0"/>
              </a:rPr>
              <a:t/>
            </a:r>
            <a:br>
              <a:rPr lang="de-DE" sz="1400" b="1" dirty="0">
                <a:solidFill>
                  <a:srgbClr val="000000"/>
                </a:solidFill>
                <a:latin typeface="Arial" charset="0"/>
              </a:rPr>
            </a:br>
            <a:r>
              <a:rPr lang="de-DE" sz="1200" dirty="0" err="1">
                <a:solidFill>
                  <a:srgbClr val="000000"/>
                </a:solidFill>
                <a:latin typeface="Arial" charset="0"/>
              </a:rPr>
              <a:t>insured</a:t>
            </a:r>
            <a:r>
              <a:rPr lang="de-DE" sz="1200" dirty="0">
                <a:solidFill>
                  <a:srgbClr val="000000"/>
                </a:solidFill>
                <a:latin typeface="Arial" charset="0"/>
              </a:rPr>
              <a:t> </a:t>
            </a:r>
            <a:r>
              <a:rPr lang="de-DE" sz="1200" dirty="0" err="1">
                <a:solidFill>
                  <a:srgbClr val="000000"/>
                </a:solidFill>
                <a:latin typeface="Arial" charset="0"/>
              </a:rPr>
              <a:t>Pt‘s</a:t>
            </a:r>
            <a:endParaRPr lang="de-DE" sz="1200" dirty="0">
              <a:solidFill>
                <a:srgbClr val="000000"/>
              </a:solidFill>
              <a:latin typeface="Arial" charset="0"/>
            </a:endParaRPr>
          </a:p>
        </p:txBody>
      </p:sp>
      <p:sp>
        <p:nvSpPr>
          <p:cNvPr id="4124" name="Line 27"/>
          <p:cNvSpPr>
            <a:spLocks noChangeShapeType="1"/>
          </p:cNvSpPr>
          <p:nvPr/>
        </p:nvSpPr>
        <p:spPr bwMode="gray">
          <a:xfrm flipH="1">
            <a:off x="1918189" y="3500438"/>
            <a:ext cx="0" cy="144462"/>
          </a:xfrm>
          <a:prstGeom prst="line">
            <a:avLst/>
          </a:prstGeom>
          <a:noFill/>
          <a:ln w="28575">
            <a:solidFill>
              <a:srgbClr val="C80037"/>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defRPr/>
            </a:pPr>
            <a:endParaRPr lang="en-US"/>
          </a:p>
        </p:txBody>
      </p:sp>
      <p:sp>
        <p:nvSpPr>
          <p:cNvPr id="4125" name="Line 29"/>
          <p:cNvSpPr>
            <a:spLocks noChangeShapeType="1"/>
          </p:cNvSpPr>
          <p:nvPr/>
        </p:nvSpPr>
        <p:spPr bwMode="gray">
          <a:xfrm>
            <a:off x="2400301" y="5588000"/>
            <a:ext cx="807427" cy="0"/>
          </a:xfrm>
          <a:prstGeom prst="line">
            <a:avLst/>
          </a:prstGeom>
          <a:noFill/>
          <a:ln w="28575">
            <a:solidFill>
              <a:srgbClr val="C8003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defRPr/>
            </a:pPr>
            <a:endParaRPr lang="en-US"/>
          </a:p>
        </p:txBody>
      </p:sp>
      <p:sp>
        <p:nvSpPr>
          <p:cNvPr id="4126" name="Line 30"/>
          <p:cNvSpPr>
            <a:spLocks noChangeShapeType="1"/>
          </p:cNvSpPr>
          <p:nvPr/>
        </p:nvSpPr>
        <p:spPr bwMode="gray">
          <a:xfrm>
            <a:off x="971550" y="5084764"/>
            <a:ext cx="0" cy="649287"/>
          </a:xfrm>
          <a:prstGeom prst="line">
            <a:avLst/>
          </a:prstGeom>
          <a:noFill/>
          <a:ln w="28575">
            <a:solidFill>
              <a:srgbClr val="C80037"/>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defRPr/>
            </a:pPr>
            <a:endParaRPr lang="en-US"/>
          </a:p>
        </p:txBody>
      </p:sp>
      <p:sp>
        <p:nvSpPr>
          <p:cNvPr id="4127" name="Line 32"/>
          <p:cNvSpPr>
            <a:spLocks noChangeShapeType="1"/>
          </p:cNvSpPr>
          <p:nvPr/>
        </p:nvSpPr>
        <p:spPr bwMode="gray">
          <a:xfrm flipH="1">
            <a:off x="2700705" y="6021388"/>
            <a:ext cx="142142" cy="0"/>
          </a:xfrm>
          <a:prstGeom prst="line">
            <a:avLst/>
          </a:prstGeom>
          <a:noFill/>
          <a:ln w="1905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defRPr/>
            </a:pPr>
            <a:endParaRPr lang="en-US"/>
          </a:p>
        </p:txBody>
      </p:sp>
      <p:sp>
        <p:nvSpPr>
          <p:cNvPr id="4128" name="Line 34"/>
          <p:cNvSpPr>
            <a:spLocks noChangeShapeType="1"/>
          </p:cNvSpPr>
          <p:nvPr/>
        </p:nvSpPr>
        <p:spPr bwMode="gray">
          <a:xfrm>
            <a:off x="2842846" y="4076701"/>
            <a:ext cx="0" cy="1223963"/>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6350">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defRPr/>
            </a:pPr>
            <a:endParaRPr lang="en-US"/>
          </a:p>
        </p:txBody>
      </p:sp>
      <p:sp>
        <p:nvSpPr>
          <p:cNvPr id="4129" name="Line 35"/>
          <p:cNvSpPr>
            <a:spLocks noChangeShapeType="1"/>
          </p:cNvSpPr>
          <p:nvPr/>
        </p:nvSpPr>
        <p:spPr bwMode="gray">
          <a:xfrm>
            <a:off x="3198935" y="3933825"/>
            <a:ext cx="0" cy="1492250"/>
          </a:xfrm>
          <a:prstGeom prst="line">
            <a:avLst/>
          </a:prstGeom>
          <a:noFill/>
          <a:ln w="190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defRPr/>
            </a:pPr>
            <a:endParaRPr lang="en-US"/>
          </a:p>
        </p:txBody>
      </p:sp>
      <p:sp>
        <p:nvSpPr>
          <p:cNvPr id="4130" name="Line 36"/>
          <p:cNvSpPr>
            <a:spLocks noChangeShapeType="1"/>
          </p:cNvSpPr>
          <p:nvPr/>
        </p:nvSpPr>
        <p:spPr bwMode="gray">
          <a:xfrm>
            <a:off x="3198935" y="5426076"/>
            <a:ext cx="608134" cy="307975"/>
          </a:xfrm>
          <a:prstGeom prst="line">
            <a:avLst/>
          </a:prstGeom>
          <a:noFill/>
          <a:ln w="1905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defRPr/>
            </a:pPr>
            <a:endParaRPr lang="en-US"/>
          </a:p>
        </p:txBody>
      </p:sp>
      <p:sp>
        <p:nvSpPr>
          <p:cNvPr id="4131" name="Line 37"/>
          <p:cNvSpPr>
            <a:spLocks noChangeShapeType="1"/>
          </p:cNvSpPr>
          <p:nvPr/>
        </p:nvSpPr>
        <p:spPr bwMode="gray">
          <a:xfrm>
            <a:off x="2292509" y="4292600"/>
            <a:ext cx="0" cy="1441450"/>
          </a:xfrm>
          <a:prstGeom prst="line">
            <a:avLst/>
          </a:prstGeom>
          <a:noFill/>
          <a:ln w="28575">
            <a:solidFill>
              <a:srgbClr val="C80037"/>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defRPr/>
            </a:pPr>
            <a:endParaRPr lang="en-US"/>
          </a:p>
        </p:txBody>
      </p:sp>
      <p:sp>
        <p:nvSpPr>
          <p:cNvPr id="4132" name="Line 38"/>
          <p:cNvSpPr>
            <a:spLocks noChangeShapeType="1"/>
          </p:cNvSpPr>
          <p:nvPr/>
        </p:nvSpPr>
        <p:spPr bwMode="gray">
          <a:xfrm>
            <a:off x="3207727" y="5589588"/>
            <a:ext cx="0" cy="144462"/>
          </a:xfrm>
          <a:prstGeom prst="line">
            <a:avLst/>
          </a:prstGeom>
          <a:noFill/>
          <a:ln w="28575">
            <a:solidFill>
              <a:srgbClr val="C80037"/>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defRPr/>
            </a:pPr>
            <a:endParaRPr lang="en-US"/>
          </a:p>
        </p:txBody>
      </p:sp>
      <p:sp>
        <p:nvSpPr>
          <p:cNvPr id="4133" name="Line 39"/>
          <p:cNvSpPr>
            <a:spLocks noChangeShapeType="1"/>
          </p:cNvSpPr>
          <p:nvPr/>
        </p:nvSpPr>
        <p:spPr bwMode="gray">
          <a:xfrm>
            <a:off x="1898649" y="4292601"/>
            <a:ext cx="0" cy="360363"/>
          </a:xfrm>
          <a:prstGeom prst="line">
            <a:avLst/>
          </a:prstGeom>
          <a:noFill/>
          <a:ln w="190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defRPr/>
            </a:pPr>
            <a:endParaRPr lang="en-US"/>
          </a:p>
        </p:txBody>
      </p:sp>
      <p:sp>
        <p:nvSpPr>
          <p:cNvPr id="4134" name="Line 40"/>
          <p:cNvSpPr>
            <a:spLocks noChangeShapeType="1"/>
          </p:cNvSpPr>
          <p:nvPr/>
        </p:nvSpPr>
        <p:spPr bwMode="gray">
          <a:xfrm>
            <a:off x="971550" y="3465514"/>
            <a:ext cx="0" cy="1152525"/>
          </a:xfrm>
          <a:prstGeom prst="line">
            <a:avLst/>
          </a:prstGeom>
          <a:noFill/>
          <a:ln w="28575">
            <a:solidFill>
              <a:srgbClr val="C80037"/>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defRPr/>
            </a:pPr>
            <a:endParaRPr lang="en-US"/>
          </a:p>
        </p:txBody>
      </p:sp>
      <p:sp>
        <p:nvSpPr>
          <p:cNvPr id="4135" name="Line 42"/>
          <p:cNvSpPr>
            <a:spLocks noChangeShapeType="1"/>
          </p:cNvSpPr>
          <p:nvPr/>
        </p:nvSpPr>
        <p:spPr bwMode="gray">
          <a:xfrm flipH="1">
            <a:off x="2842845" y="5383742"/>
            <a:ext cx="1" cy="637648"/>
          </a:xfrm>
          <a:prstGeom prst="line">
            <a:avLst/>
          </a:prstGeom>
          <a:noFill/>
          <a:ln w="190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defRPr/>
            </a:pPr>
            <a:endParaRPr lang="en-US"/>
          </a:p>
        </p:txBody>
      </p:sp>
      <p:sp>
        <p:nvSpPr>
          <p:cNvPr id="4136" name="Line 45"/>
          <p:cNvSpPr>
            <a:spLocks noChangeShapeType="1"/>
          </p:cNvSpPr>
          <p:nvPr/>
        </p:nvSpPr>
        <p:spPr bwMode="gray">
          <a:xfrm flipH="1">
            <a:off x="2700705" y="1989138"/>
            <a:ext cx="719503" cy="144462"/>
          </a:xfrm>
          <a:prstGeom prst="line">
            <a:avLst/>
          </a:prstGeom>
          <a:noFill/>
          <a:ln w="1905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defRPr/>
            </a:pPr>
            <a:endParaRPr lang="en-US"/>
          </a:p>
        </p:txBody>
      </p:sp>
      <p:sp>
        <p:nvSpPr>
          <p:cNvPr id="4137" name="Line 46"/>
          <p:cNvSpPr>
            <a:spLocks noChangeShapeType="1"/>
          </p:cNvSpPr>
          <p:nvPr/>
        </p:nvSpPr>
        <p:spPr bwMode="gray">
          <a:xfrm>
            <a:off x="5580185" y="2132014"/>
            <a:ext cx="1368669" cy="504825"/>
          </a:xfrm>
          <a:prstGeom prst="line">
            <a:avLst/>
          </a:prstGeom>
          <a:noFill/>
          <a:ln w="2857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defRPr/>
            </a:pPr>
            <a:endParaRPr lang="en-US"/>
          </a:p>
        </p:txBody>
      </p:sp>
      <p:sp>
        <p:nvSpPr>
          <p:cNvPr id="4138" name="Line 47"/>
          <p:cNvSpPr>
            <a:spLocks noChangeShapeType="1"/>
          </p:cNvSpPr>
          <p:nvPr/>
        </p:nvSpPr>
        <p:spPr bwMode="gray">
          <a:xfrm>
            <a:off x="5940670" y="1917700"/>
            <a:ext cx="719504" cy="215900"/>
          </a:xfrm>
          <a:prstGeom prst="line">
            <a:avLst/>
          </a:prstGeom>
          <a:noFill/>
          <a:ln w="19050">
            <a:solidFill>
              <a:srgbClr val="00000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defRPr/>
            </a:pPr>
            <a:endParaRPr lang="en-US"/>
          </a:p>
        </p:txBody>
      </p:sp>
      <p:sp>
        <p:nvSpPr>
          <p:cNvPr id="4139" name="Rectangle 48"/>
          <p:cNvSpPr>
            <a:spLocks noChangeArrowheads="1"/>
          </p:cNvSpPr>
          <p:nvPr/>
        </p:nvSpPr>
        <p:spPr bwMode="gray">
          <a:xfrm>
            <a:off x="2483827" y="2420938"/>
            <a:ext cx="1453662" cy="431800"/>
          </a:xfrm>
          <a:prstGeom prst="rect">
            <a:avLst/>
          </a:prstGeom>
          <a:solidFill>
            <a:srgbClr val="F0EBE6"/>
          </a:solidFill>
          <a:ln w="12700">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r>
              <a:rPr lang="de-DE" sz="1400" b="1">
                <a:solidFill>
                  <a:srgbClr val="000000"/>
                </a:solidFill>
                <a:latin typeface="Arial" charset="0"/>
              </a:rPr>
              <a:t>H/C quality &amp;</a:t>
            </a:r>
            <a:br>
              <a:rPr lang="de-DE" sz="1400" b="1">
                <a:solidFill>
                  <a:srgbClr val="000000"/>
                </a:solidFill>
                <a:latin typeface="Arial" charset="0"/>
              </a:rPr>
            </a:br>
            <a:r>
              <a:rPr lang="de-DE" sz="1200" b="1">
                <a:solidFill>
                  <a:srgbClr val="000000"/>
                </a:solidFill>
                <a:latin typeface="Arial" charset="0"/>
              </a:rPr>
              <a:t>efficieny </a:t>
            </a:r>
            <a:r>
              <a:rPr lang="de-DE" sz="1200">
                <a:solidFill>
                  <a:srgbClr val="000000"/>
                </a:solidFill>
                <a:latin typeface="Arial" charset="0"/>
              </a:rPr>
              <a:t>(IQWiG)</a:t>
            </a:r>
          </a:p>
        </p:txBody>
      </p:sp>
      <p:sp>
        <p:nvSpPr>
          <p:cNvPr id="4140" name="Line 49"/>
          <p:cNvSpPr>
            <a:spLocks noChangeShapeType="1"/>
          </p:cNvSpPr>
          <p:nvPr/>
        </p:nvSpPr>
        <p:spPr bwMode="gray">
          <a:xfrm flipH="1">
            <a:off x="3203331" y="2132014"/>
            <a:ext cx="836735" cy="288925"/>
          </a:xfrm>
          <a:prstGeom prst="line">
            <a:avLst/>
          </a:prstGeom>
          <a:noFill/>
          <a:ln w="1905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defRPr/>
            </a:pPr>
            <a:endParaRPr lang="en-US"/>
          </a:p>
        </p:txBody>
      </p:sp>
      <p:sp>
        <p:nvSpPr>
          <p:cNvPr id="4141" name="Line 50"/>
          <p:cNvSpPr>
            <a:spLocks noChangeShapeType="1"/>
          </p:cNvSpPr>
          <p:nvPr/>
        </p:nvSpPr>
        <p:spPr bwMode="gray">
          <a:xfrm>
            <a:off x="2700705" y="2205038"/>
            <a:ext cx="502626" cy="215900"/>
          </a:xfrm>
          <a:prstGeom prst="line">
            <a:avLst/>
          </a:prstGeom>
          <a:noFill/>
          <a:ln w="1905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defRPr/>
            </a:pPr>
            <a:endParaRPr lang="en-US"/>
          </a:p>
        </p:txBody>
      </p:sp>
      <p:sp>
        <p:nvSpPr>
          <p:cNvPr id="4142" name="Line 51"/>
          <p:cNvSpPr>
            <a:spLocks noChangeShapeType="1"/>
          </p:cNvSpPr>
          <p:nvPr/>
        </p:nvSpPr>
        <p:spPr bwMode="gray">
          <a:xfrm>
            <a:off x="4572000" y="2133600"/>
            <a:ext cx="0" cy="1511300"/>
          </a:xfrm>
          <a:prstGeom prst="line">
            <a:avLst/>
          </a:prstGeom>
          <a:noFill/>
          <a:ln w="190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defRPr/>
            </a:pPr>
            <a:endParaRPr lang="en-US"/>
          </a:p>
        </p:txBody>
      </p:sp>
      <p:sp>
        <p:nvSpPr>
          <p:cNvPr id="4143" name="Line 52"/>
          <p:cNvSpPr>
            <a:spLocks noChangeShapeType="1"/>
          </p:cNvSpPr>
          <p:nvPr/>
        </p:nvSpPr>
        <p:spPr bwMode="gray">
          <a:xfrm>
            <a:off x="4572000" y="4076700"/>
            <a:ext cx="0" cy="431800"/>
          </a:xfrm>
          <a:prstGeom prst="line">
            <a:avLst/>
          </a:prstGeom>
          <a:noFill/>
          <a:ln w="2857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defRPr/>
            </a:pPr>
            <a:endParaRPr lang="en-US"/>
          </a:p>
        </p:txBody>
      </p:sp>
      <p:sp>
        <p:nvSpPr>
          <p:cNvPr id="4144" name="Line 53"/>
          <p:cNvSpPr>
            <a:spLocks noChangeShapeType="1"/>
          </p:cNvSpPr>
          <p:nvPr/>
        </p:nvSpPr>
        <p:spPr bwMode="gray">
          <a:xfrm>
            <a:off x="4572000" y="4941888"/>
            <a:ext cx="0" cy="792162"/>
          </a:xfrm>
          <a:prstGeom prst="line">
            <a:avLst/>
          </a:prstGeom>
          <a:noFill/>
          <a:ln w="2857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defRPr/>
            </a:pPr>
            <a:endParaRPr lang="en-US"/>
          </a:p>
        </p:txBody>
      </p:sp>
      <p:sp>
        <p:nvSpPr>
          <p:cNvPr id="4145" name="Line 54"/>
          <p:cNvSpPr>
            <a:spLocks noChangeShapeType="1"/>
          </p:cNvSpPr>
          <p:nvPr/>
        </p:nvSpPr>
        <p:spPr bwMode="gray">
          <a:xfrm>
            <a:off x="7740162" y="2925763"/>
            <a:ext cx="0" cy="215900"/>
          </a:xfrm>
          <a:prstGeom prst="line">
            <a:avLst/>
          </a:prstGeom>
          <a:noFill/>
          <a:ln w="190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defRPr/>
            </a:pPr>
            <a:endParaRPr lang="en-US"/>
          </a:p>
        </p:txBody>
      </p:sp>
      <p:sp>
        <p:nvSpPr>
          <p:cNvPr id="4146" name="Line 55"/>
          <p:cNvSpPr>
            <a:spLocks noChangeShapeType="1"/>
          </p:cNvSpPr>
          <p:nvPr/>
        </p:nvSpPr>
        <p:spPr bwMode="gray">
          <a:xfrm>
            <a:off x="7740162" y="3573464"/>
            <a:ext cx="0" cy="71437"/>
          </a:xfrm>
          <a:prstGeom prst="line">
            <a:avLst/>
          </a:prstGeom>
          <a:noFill/>
          <a:ln w="190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defRPr/>
            </a:pPr>
            <a:endParaRPr lang="en-US"/>
          </a:p>
        </p:txBody>
      </p:sp>
      <p:sp>
        <p:nvSpPr>
          <p:cNvPr id="4147" name="Line 56"/>
          <p:cNvSpPr>
            <a:spLocks noChangeShapeType="1"/>
          </p:cNvSpPr>
          <p:nvPr/>
        </p:nvSpPr>
        <p:spPr bwMode="gray">
          <a:xfrm>
            <a:off x="7740162" y="4581525"/>
            <a:ext cx="0" cy="71438"/>
          </a:xfrm>
          <a:prstGeom prst="line">
            <a:avLst/>
          </a:prstGeom>
          <a:noFill/>
          <a:ln w="190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defRPr/>
            </a:pPr>
            <a:endParaRPr lang="en-US"/>
          </a:p>
        </p:txBody>
      </p:sp>
      <p:sp>
        <p:nvSpPr>
          <p:cNvPr id="4148" name="Line 57"/>
          <p:cNvSpPr>
            <a:spLocks noChangeShapeType="1"/>
          </p:cNvSpPr>
          <p:nvPr/>
        </p:nvSpPr>
        <p:spPr bwMode="gray">
          <a:xfrm>
            <a:off x="7740162" y="5084764"/>
            <a:ext cx="0" cy="71437"/>
          </a:xfrm>
          <a:prstGeom prst="line">
            <a:avLst/>
          </a:prstGeom>
          <a:noFill/>
          <a:ln w="190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defRPr/>
            </a:pPr>
            <a:endParaRPr lang="en-US"/>
          </a:p>
        </p:txBody>
      </p:sp>
      <p:sp>
        <p:nvSpPr>
          <p:cNvPr id="4149" name="Line 58"/>
          <p:cNvSpPr>
            <a:spLocks noChangeShapeType="1"/>
          </p:cNvSpPr>
          <p:nvPr/>
        </p:nvSpPr>
        <p:spPr bwMode="gray">
          <a:xfrm>
            <a:off x="7740162" y="4076700"/>
            <a:ext cx="0" cy="71438"/>
          </a:xfrm>
          <a:prstGeom prst="line">
            <a:avLst/>
          </a:prstGeom>
          <a:noFill/>
          <a:ln w="190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defRPr/>
            </a:pPr>
            <a:endParaRPr lang="en-US"/>
          </a:p>
        </p:txBody>
      </p:sp>
      <p:pic>
        <p:nvPicPr>
          <p:cNvPr id="14387" name="Picture 59" descr="MC90021712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0669" y="2492376"/>
            <a:ext cx="574431" cy="576263"/>
          </a:xfrm>
          <a:prstGeom prst="rect">
            <a:avLst/>
          </a:prstGeom>
          <a:noFill/>
          <a:ln w="9525">
            <a:solidFill>
              <a:schemeClr val="folHlink"/>
            </a:solidFill>
            <a:miter lim="800000"/>
            <a:headEnd/>
            <a:tailEnd/>
          </a:ln>
          <a:extLst>
            <a:ext uri="{909E8E84-426E-40DD-AFC4-6F175D3DCCD1}">
              <a14:hiddenFill xmlns:a14="http://schemas.microsoft.com/office/drawing/2010/main">
                <a:solidFill>
                  <a:srgbClr val="FFFFFF"/>
                </a:solidFill>
              </a14:hiddenFill>
            </a:ext>
          </a:extLst>
        </p:spPr>
      </p:pic>
      <p:pic>
        <p:nvPicPr>
          <p:cNvPr id="14388" name="Picture 60" descr="MC90021712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2373" y="2409825"/>
            <a:ext cx="474785" cy="452438"/>
          </a:xfrm>
          <a:prstGeom prst="rect">
            <a:avLst/>
          </a:prstGeom>
          <a:noFill/>
          <a:ln w="9525">
            <a:solidFill>
              <a:schemeClr val="folHlink"/>
            </a:solidFill>
            <a:miter lim="800000"/>
            <a:headEnd/>
            <a:tailEnd/>
          </a:ln>
          <a:extLst>
            <a:ext uri="{909E8E84-426E-40DD-AFC4-6F175D3DCCD1}">
              <a14:hiddenFill xmlns:a14="http://schemas.microsoft.com/office/drawing/2010/main">
                <a:solidFill>
                  <a:srgbClr val="FFFFFF"/>
                </a:solidFill>
              </a14:hiddenFill>
            </a:ext>
          </a:extLst>
        </p:spPr>
      </p:pic>
      <p:sp>
        <p:nvSpPr>
          <p:cNvPr id="4152" name="Rectangle 61"/>
          <p:cNvSpPr>
            <a:spLocks noChangeArrowheads="1"/>
          </p:cNvSpPr>
          <p:nvPr/>
        </p:nvSpPr>
        <p:spPr bwMode="gray">
          <a:xfrm>
            <a:off x="3635620" y="3068638"/>
            <a:ext cx="2214847" cy="431800"/>
          </a:xfrm>
          <a:prstGeom prst="rect">
            <a:avLst/>
          </a:prstGeom>
          <a:solidFill>
            <a:srgbClr val="506E5F"/>
          </a:solidFill>
          <a:ln>
            <a:noFill/>
          </a:ln>
          <a:effectLst/>
          <a:extLst>
            <a:ext uri="{91240B29-F687-4F45-9708-019B960494DF}">
              <a14:hiddenLine xmlns:a14="http://schemas.microsoft.com/office/drawing/2010/main" w="6350">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r>
              <a:rPr lang="de-DE" b="1" i="1" dirty="0">
                <a:solidFill>
                  <a:srgbClr val="FFFFFF"/>
                </a:solidFill>
                <a:latin typeface="Arial" charset="0"/>
              </a:rPr>
              <a:t>Plan / Supervision</a:t>
            </a:r>
          </a:p>
        </p:txBody>
      </p:sp>
      <p:sp>
        <p:nvSpPr>
          <p:cNvPr id="4153" name="Rectangle 62"/>
          <p:cNvSpPr>
            <a:spLocks noChangeArrowheads="1"/>
          </p:cNvSpPr>
          <p:nvPr/>
        </p:nvSpPr>
        <p:spPr bwMode="gray">
          <a:xfrm>
            <a:off x="323850" y="1449389"/>
            <a:ext cx="2518996" cy="395287"/>
          </a:xfrm>
          <a:prstGeom prst="rect">
            <a:avLst/>
          </a:prstGeom>
          <a:solidFill>
            <a:schemeClr val="tx2">
              <a:lumMod val="75000"/>
            </a:schemeClr>
          </a:solidFill>
          <a:ln>
            <a:noFill/>
          </a:ln>
          <a:effectLst/>
          <a:extLst/>
        </p:spPr>
        <p:txBody>
          <a:bodyPr wrap="none" anchor="ctr"/>
          <a:lstStyle/>
          <a:p>
            <a:pPr>
              <a:defRPr/>
            </a:pPr>
            <a:r>
              <a:rPr lang="de-DE" b="1" i="1" dirty="0" err="1">
                <a:solidFill>
                  <a:srgbClr val="FFFFFF"/>
                </a:solidFill>
                <a:latin typeface="Arial" charset="0"/>
              </a:rPr>
              <a:t>Self</a:t>
            </a:r>
            <a:r>
              <a:rPr lang="de-DE" b="1" i="1" dirty="0">
                <a:solidFill>
                  <a:srgbClr val="FFFFFF"/>
                </a:solidFill>
                <a:latin typeface="Arial" charset="0"/>
              </a:rPr>
              <a:t> Administration</a:t>
            </a:r>
          </a:p>
        </p:txBody>
      </p:sp>
      <p:sp>
        <p:nvSpPr>
          <p:cNvPr id="4154" name="Line 63"/>
          <p:cNvSpPr>
            <a:spLocks noChangeShapeType="1"/>
          </p:cNvSpPr>
          <p:nvPr/>
        </p:nvSpPr>
        <p:spPr bwMode="auto">
          <a:xfrm>
            <a:off x="6498982" y="2838450"/>
            <a:ext cx="161192" cy="0"/>
          </a:xfrm>
          <a:prstGeom prst="line">
            <a:avLst/>
          </a:prstGeom>
          <a:noFill/>
          <a:ln w="571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defRPr/>
            </a:pPr>
            <a:endParaRPr lang="en-US"/>
          </a:p>
        </p:txBody>
      </p:sp>
      <p:sp>
        <p:nvSpPr>
          <p:cNvPr id="4155" name="Line 64"/>
          <p:cNvSpPr>
            <a:spLocks noChangeShapeType="1"/>
          </p:cNvSpPr>
          <p:nvPr/>
        </p:nvSpPr>
        <p:spPr bwMode="gray">
          <a:xfrm>
            <a:off x="7740162" y="5588000"/>
            <a:ext cx="0" cy="146050"/>
          </a:xfrm>
          <a:prstGeom prst="line">
            <a:avLst/>
          </a:prstGeom>
          <a:noFill/>
          <a:ln w="190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defRPr/>
            </a:pPr>
            <a:endParaRPr lang="en-US"/>
          </a:p>
        </p:txBody>
      </p:sp>
      <p:sp>
        <p:nvSpPr>
          <p:cNvPr id="4156" name="Line 68"/>
          <p:cNvSpPr>
            <a:spLocks noChangeShapeType="1"/>
          </p:cNvSpPr>
          <p:nvPr/>
        </p:nvSpPr>
        <p:spPr bwMode="gray">
          <a:xfrm>
            <a:off x="971551" y="5588000"/>
            <a:ext cx="1414096" cy="1588"/>
          </a:xfrm>
          <a:prstGeom prst="line">
            <a:avLst/>
          </a:prstGeom>
          <a:noFill/>
          <a:ln w="28575">
            <a:solidFill>
              <a:srgbClr val="C8003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defRPr/>
            </a:pPr>
            <a:endParaRPr lang="en-US"/>
          </a:p>
        </p:txBody>
      </p:sp>
      <p:sp>
        <p:nvSpPr>
          <p:cNvPr id="4157" name="Line 69"/>
          <p:cNvSpPr>
            <a:spLocks noChangeShapeType="1"/>
          </p:cNvSpPr>
          <p:nvPr/>
        </p:nvSpPr>
        <p:spPr bwMode="gray">
          <a:xfrm flipH="1">
            <a:off x="2555631" y="5426076"/>
            <a:ext cx="647700" cy="307975"/>
          </a:xfrm>
          <a:prstGeom prst="line">
            <a:avLst/>
          </a:prstGeom>
          <a:noFill/>
          <a:ln w="1905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defRPr/>
            </a:pPr>
            <a:endParaRPr lang="en-US"/>
          </a:p>
        </p:txBody>
      </p:sp>
      <p:sp>
        <p:nvSpPr>
          <p:cNvPr id="4158" name="Line 70"/>
          <p:cNvSpPr>
            <a:spLocks noChangeShapeType="1"/>
          </p:cNvSpPr>
          <p:nvPr/>
        </p:nvSpPr>
        <p:spPr bwMode="gray">
          <a:xfrm>
            <a:off x="2842846" y="6021388"/>
            <a:ext cx="145074" cy="0"/>
          </a:xfrm>
          <a:prstGeom prst="line">
            <a:avLst/>
          </a:prstGeom>
          <a:noFill/>
          <a:ln w="1905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defRPr/>
            </a:pPr>
            <a:endParaRPr lang="en-US"/>
          </a:p>
        </p:txBody>
      </p:sp>
      <p:sp>
        <p:nvSpPr>
          <p:cNvPr id="4159" name="Line 71"/>
          <p:cNvSpPr>
            <a:spLocks noChangeShapeType="1"/>
          </p:cNvSpPr>
          <p:nvPr/>
        </p:nvSpPr>
        <p:spPr bwMode="gray">
          <a:xfrm>
            <a:off x="2842847" y="3465513"/>
            <a:ext cx="356089" cy="468312"/>
          </a:xfrm>
          <a:prstGeom prst="line">
            <a:avLst/>
          </a:prstGeom>
          <a:noFill/>
          <a:ln w="190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defRPr/>
            </a:pPr>
            <a:endParaRPr lang="en-US"/>
          </a:p>
        </p:txBody>
      </p:sp>
      <p:sp>
        <p:nvSpPr>
          <p:cNvPr id="14397" name="TextBox 1"/>
          <p:cNvSpPr txBox="1">
            <a:spLocks noChangeArrowheads="1"/>
          </p:cNvSpPr>
          <p:nvPr/>
        </p:nvSpPr>
        <p:spPr bwMode="auto">
          <a:xfrm>
            <a:off x="410308" y="6500814"/>
            <a:ext cx="6853604"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bg1"/>
                </a:solidFill>
                <a:latin typeface="Franklin Gothic Book" charset="0"/>
                <a:ea typeface="ＭＳ Ｐゴシック" charset="0"/>
                <a:cs typeface="ＭＳ Ｐゴシック" charset="0"/>
              </a:defRPr>
            </a:lvl1pPr>
            <a:lvl2pPr marL="742950" indent="-285750" eaLnBrk="0" hangingPunct="0">
              <a:defRPr sz="2400">
                <a:solidFill>
                  <a:schemeClr val="bg1"/>
                </a:solidFill>
                <a:latin typeface="Franklin Gothic Book" charset="0"/>
                <a:ea typeface="ＭＳ Ｐゴシック" charset="0"/>
              </a:defRPr>
            </a:lvl2pPr>
            <a:lvl3pPr marL="1143000" indent="-228600" eaLnBrk="0" hangingPunct="0">
              <a:defRPr sz="2400">
                <a:solidFill>
                  <a:schemeClr val="bg1"/>
                </a:solidFill>
                <a:latin typeface="Franklin Gothic Book" charset="0"/>
                <a:ea typeface="ＭＳ Ｐゴシック" charset="0"/>
              </a:defRPr>
            </a:lvl3pPr>
            <a:lvl4pPr marL="1600200" indent="-228600" eaLnBrk="0" hangingPunct="0">
              <a:defRPr sz="2400">
                <a:solidFill>
                  <a:schemeClr val="bg1"/>
                </a:solidFill>
                <a:latin typeface="Franklin Gothic Book" charset="0"/>
                <a:ea typeface="ＭＳ Ｐゴシック" charset="0"/>
              </a:defRPr>
            </a:lvl4pPr>
            <a:lvl5pPr marL="2057400" indent="-228600" eaLnBrk="0" hangingPunct="0">
              <a:defRPr sz="2400">
                <a:solidFill>
                  <a:schemeClr val="bg1"/>
                </a:solidFill>
                <a:latin typeface="Franklin Gothic Book" charset="0"/>
                <a:ea typeface="ＭＳ Ｐゴシック" charset="0"/>
              </a:defRPr>
            </a:lvl5pPr>
            <a:lvl6pPr marL="2514600" indent="-228600" algn="ctr" eaLnBrk="0" fontAlgn="base" hangingPunct="0">
              <a:spcBef>
                <a:spcPct val="0"/>
              </a:spcBef>
              <a:spcAft>
                <a:spcPct val="0"/>
              </a:spcAft>
              <a:defRPr sz="2400">
                <a:solidFill>
                  <a:schemeClr val="bg1"/>
                </a:solidFill>
                <a:latin typeface="Franklin Gothic Book" charset="0"/>
                <a:ea typeface="ＭＳ Ｐゴシック" charset="0"/>
              </a:defRPr>
            </a:lvl6pPr>
            <a:lvl7pPr marL="2971800" indent="-228600" algn="ctr" eaLnBrk="0" fontAlgn="base" hangingPunct="0">
              <a:spcBef>
                <a:spcPct val="0"/>
              </a:spcBef>
              <a:spcAft>
                <a:spcPct val="0"/>
              </a:spcAft>
              <a:defRPr sz="2400">
                <a:solidFill>
                  <a:schemeClr val="bg1"/>
                </a:solidFill>
                <a:latin typeface="Franklin Gothic Book" charset="0"/>
                <a:ea typeface="ＭＳ Ｐゴシック" charset="0"/>
              </a:defRPr>
            </a:lvl7pPr>
            <a:lvl8pPr marL="3429000" indent="-228600" algn="ctr" eaLnBrk="0" fontAlgn="base" hangingPunct="0">
              <a:spcBef>
                <a:spcPct val="0"/>
              </a:spcBef>
              <a:spcAft>
                <a:spcPct val="0"/>
              </a:spcAft>
              <a:defRPr sz="2400">
                <a:solidFill>
                  <a:schemeClr val="bg1"/>
                </a:solidFill>
                <a:latin typeface="Franklin Gothic Book" charset="0"/>
                <a:ea typeface="ＭＳ Ｐゴシック" charset="0"/>
              </a:defRPr>
            </a:lvl8pPr>
            <a:lvl9pPr marL="3886200" indent="-228600" algn="ctr" eaLnBrk="0" fontAlgn="base" hangingPunct="0">
              <a:spcBef>
                <a:spcPct val="0"/>
              </a:spcBef>
              <a:spcAft>
                <a:spcPct val="0"/>
              </a:spcAft>
              <a:defRPr sz="2400">
                <a:solidFill>
                  <a:schemeClr val="bg1"/>
                </a:solidFill>
                <a:latin typeface="Franklin Gothic Book" charset="0"/>
                <a:ea typeface="ＭＳ Ｐゴシック" charset="0"/>
              </a:defRPr>
            </a:lvl9pPr>
          </a:lstStyle>
          <a:p>
            <a:pPr eaLnBrk="1" hangingPunct="1"/>
            <a:r>
              <a:rPr lang="en-US" sz="1400" dirty="0">
                <a:solidFill>
                  <a:schemeClr val="tx1"/>
                </a:solidFill>
              </a:rPr>
              <a:t>PHI Private Health Insurance	SHI Social Health Insurance	HC Health Care</a:t>
            </a:r>
          </a:p>
        </p:txBody>
      </p:sp>
      <p:sp>
        <p:nvSpPr>
          <p:cNvPr id="63" name="Slide Number Placeholder 2"/>
          <p:cNvSpPr>
            <a:spLocks noGrp="1"/>
          </p:cNvSpPr>
          <p:nvPr>
            <p:ph type="sldNum" sz="quarter" idx="12"/>
          </p:nvPr>
        </p:nvSpPr>
        <p:spPr>
          <a:xfrm>
            <a:off x="6326188" y="6381750"/>
            <a:ext cx="2133600" cy="476250"/>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3200">
                <a:solidFill>
                  <a:schemeClr val="tx1"/>
                </a:solidFill>
                <a:latin typeface="Arial" charset="0"/>
                <a:ea typeface="ＭＳ Ｐゴシック" charset="0"/>
                <a:cs typeface="Arial" charset="0"/>
              </a:defRPr>
            </a:lvl1pPr>
            <a:lvl2pPr>
              <a:defRPr sz="2800">
                <a:solidFill>
                  <a:schemeClr val="tx1"/>
                </a:solidFill>
                <a:latin typeface="Arial" charset="0"/>
                <a:ea typeface="Arial" charset="0"/>
                <a:cs typeface="Arial" charset="0"/>
              </a:defRPr>
            </a:lvl2pPr>
            <a:lvl3pPr>
              <a:defRPr sz="2400">
                <a:solidFill>
                  <a:schemeClr val="tx1"/>
                </a:solidFill>
                <a:latin typeface="Arial" charset="0"/>
                <a:ea typeface="Arial" charset="0"/>
                <a:cs typeface="Arial" charset="0"/>
              </a:defRPr>
            </a:lvl3pPr>
            <a:lvl4pPr>
              <a:defRPr sz="2000">
                <a:solidFill>
                  <a:schemeClr val="tx1"/>
                </a:solidFill>
                <a:latin typeface="Arial" charset="0"/>
                <a:ea typeface="Arial" charset="0"/>
                <a:cs typeface="Arial" charset="0"/>
              </a:defRPr>
            </a:lvl4pPr>
            <a:lvl5pPr>
              <a:defRPr sz="2000">
                <a:solidFill>
                  <a:schemeClr val="tx1"/>
                </a:solidFill>
                <a:latin typeface="Arial" charset="0"/>
                <a:ea typeface="Arial" charset="0"/>
                <a:cs typeface="Arial" charset="0"/>
              </a:defRPr>
            </a:lvl5pPr>
            <a:lvl6pPr eaLnBrk="0" hangingPunct="0">
              <a:defRPr sz="2000">
                <a:solidFill>
                  <a:schemeClr val="tx1"/>
                </a:solidFill>
                <a:latin typeface="Arial" charset="0"/>
                <a:ea typeface="Arial" charset="0"/>
                <a:cs typeface="Arial" charset="0"/>
              </a:defRPr>
            </a:lvl6pPr>
            <a:lvl7pPr eaLnBrk="0" hangingPunct="0">
              <a:defRPr sz="2000">
                <a:solidFill>
                  <a:schemeClr val="tx1"/>
                </a:solidFill>
                <a:latin typeface="Arial" charset="0"/>
                <a:ea typeface="Arial" charset="0"/>
                <a:cs typeface="Arial" charset="0"/>
              </a:defRPr>
            </a:lvl7pPr>
            <a:lvl8pPr eaLnBrk="0" hangingPunct="0">
              <a:defRPr sz="2000">
                <a:solidFill>
                  <a:schemeClr val="tx1"/>
                </a:solidFill>
                <a:latin typeface="Arial" charset="0"/>
                <a:ea typeface="Arial" charset="0"/>
                <a:cs typeface="Arial" charset="0"/>
              </a:defRPr>
            </a:lvl8pPr>
            <a:lvl9pPr eaLnBrk="0" hangingPunct="0">
              <a:defRPr sz="2000">
                <a:solidFill>
                  <a:schemeClr val="tx1"/>
                </a:solidFill>
                <a:latin typeface="Arial" charset="0"/>
                <a:ea typeface="Arial" charset="0"/>
                <a:cs typeface="Arial" charset="0"/>
              </a:defRPr>
            </a:lvl9pPr>
          </a:lstStyle>
          <a:p>
            <a:pPr>
              <a:defRPr/>
            </a:pPr>
            <a:fld id="{D0DE61E3-BC7F-B542-B375-547F27042DFA}" type="slidenum">
              <a:rPr lang="fr-FR" sz="1400" smtClean="0">
                <a:solidFill>
                  <a:srgbClr val="000000"/>
                </a:solidFill>
              </a:rPr>
              <a:pPr>
                <a:defRPr/>
              </a:pPr>
              <a:t>8</a:t>
            </a:fld>
            <a:endParaRPr lang="fr-FR" sz="1400" dirty="0" smtClean="0">
              <a:solidFill>
                <a:srgbClr val="000000"/>
              </a:solidFill>
            </a:endParaRPr>
          </a:p>
        </p:txBody>
      </p:sp>
    </p:spTree>
    <p:extLst>
      <p:ext uri="{BB962C8B-B14F-4D97-AF65-F5344CB8AC3E}">
        <p14:creationId xmlns:p14="http://schemas.microsoft.com/office/powerpoint/2010/main" val="254427507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ChangeArrowheads="1"/>
          </p:cNvSpPr>
          <p:nvPr>
            <p:ph type="title"/>
          </p:nvPr>
        </p:nvSpPr>
        <p:spPr>
          <a:xfrm>
            <a:off x="323851" y="358105"/>
            <a:ext cx="8494834" cy="560388"/>
          </a:xfrm>
        </p:spPr>
        <p:txBody>
          <a:bodyPr>
            <a:noAutofit/>
          </a:bodyPr>
          <a:lstStyle/>
          <a:p>
            <a:r>
              <a:rPr lang="en-US" sz="2800" b="1" dirty="0" smtClean="0">
                <a:solidFill>
                  <a:srgbClr val="13248D"/>
                </a:solidFill>
                <a:latin typeface="Calibri" charset="0"/>
                <a:cs typeface="Calibri" charset="0"/>
              </a:rPr>
              <a:t>Technical: </a:t>
            </a:r>
            <a:r>
              <a:rPr lang="de-DE" sz="2800" b="1" dirty="0" smtClean="0">
                <a:solidFill>
                  <a:srgbClr val="13248D"/>
                </a:solidFill>
                <a:latin typeface="Calibri" charset="0"/>
                <a:cs typeface="Calibri" charset="0"/>
              </a:rPr>
              <a:t>Managing </a:t>
            </a:r>
            <a:r>
              <a:rPr lang="de-DE" sz="2800" b="1" dirty="0" err="1" smtClean="0">
                <a:solidFill>
                  <a:srgbClr val="13248D"/>
                </a:solidFill>
                <a:latin typeface="Calibri" charset="0"/>
                <a:cs typeface="Calibri" charset="0"/>
              </a:rPr>
              <a:t>drug</a:t>
            </a:r>
            <a:r>
              <a:rPr lang="de-DE" sz="2800" b="1" dirty="0" smtClean="0">
                <a:solidFill>
                  <a:srgbClr val="13248D"/>
                </a:solidFill>
                <a:latin typeface="Calibri" charset="0"/>
                <a:cs typeface="Calibri" charset="0"/>
              </a:rPr>
              <a:t> </a:t>
            </a:r>
            <a:r>
              <a:rPr lang="de-DE" sz="2800" b="1" dirty="0" err="1" smtClean="0">
                <a:solidFill>
                  <a:srgbClr val="13248D"/>
                </a:solidFill>
                <a:latin typeface="Calibri" charset="0"/>
                <a:cs typeface="Calibri" charset="0"/>
              </a:rPr>
              <a:t>prices</a:t>
            </a:r>
            <a:r>
              <a:rPr lang="de-DE" sz="2800" b="1" dirty="0" smtClean="0">
                <a:solidFill>
                  <a:srgbClr val="13248D"/>
                </a:solidFill>
                <a:latin typeface="Calibri" charset="0"/>
                <a:cs typeface="Calibri" charset="0"/>
              </a:rPr>
              <a:t> </a:t>
            </a:r>
            <a:r>
              <a:rPr lang="de-DE" sz="2800" b="1" dirty="0" err="1" smtClean="0">
                <a:solidFill>
                  <a:srgbClr val="13248D"/>
                </a:solidFill>
                <a:latin typeface="Calibri" charset="0"/>
                <a:cs typeface="Calibri" charset="0"/>
              </a:rPr>
              <a:t>without</a:t>
            </a:r>
            <a:r>
              <a:rPr lang="de-DE" sz="2800" b="1" dirty="0" smtClean="0">
                <a:solidFill>
                  <a:srgbClr val="13248D"/>
                </a:solidFill>
                <a:latin typeface="Calibri" charset="0"/>
                <a:cs typeface="Calibri" charset="0"/>
              </a:rPr>
              <a:t> </a:t>
            </a:r>
            <a:r>
              <a:rPr lang="de-DE" sz="2800" b="1" dirty="0" err="1" smtClean="0">
                <a:solidFill>
                  <a:srgbClr val="13248D"/>
                </a:solidFill>
                <a:latin typeface="Calibri" charset="0"/>
                <a:cs typeface="Calibri" charset="0"/>
              </a:rPr>
              <a:t>the</a:t>
            </a:r>
            <a:r>
              <a:rPr lang="de-DE" sz="2800" b="1" dirty="0" smtClean="0">
                <a:solidFill>
                  <a:srgbClr val="13248D"/>
                </a:solidFill>
                <a:latin typeface="Calibri" charset="0"/>
                <a:cs typeface="Calibri" charset="0"/>
              </a:rPr>
              <a:t> QALY</a:t>
            </a:r>
            <a:endParaRPr lang="de-DE" sz="2800" b="1" dirty="0">
              <a:solidFill>
                <a:srgbClr val="13248D"/>
              </a:solidFill>
              <a:latin typeface="Calibri" charset="0"/>
              <a:cs typeface="Calibri" charset="0"/>
            </a:endParaRPr>
          </a:p>
        </p:txBody>
      </p:sp>
      <p:pic>
        <p:nvPicPr>
          <p:cNvPr id="2" name="Picture 1"/>
          <p:cNvPicPr>
            <a:picLocks noChangeAspect="1"/>
          </p:cNvPicPr>
          <p:nvPr/>
        </p:nvPicPr>
        <p:blipFill>
          <a:blip r:embed="rId2"/>
          <a:stretch>
            <a:fillRect/>
          </a:stretch>
        </p:blipFill>
        <p:spPr>
          <a:xfrm>
            <a:off x="0" y="1130300"/>
            <a:ext cx="9144000" cy="5184609"/>
          </a:xfrm>
          <a:prstGeom prst="rect">
            <a:avLst/>
          </a:prstGeom>
        </p:spPr>
      </p:pic>
      <p:sp>
        <p:nvSpPr>
          <p:cNvPr id="3" name="TextBox 2"/>
          <p:cNvSpPr txBox="1"/>
          <p:nvPr/>
        </p:nvSpPr>
        <p:spPr>
          <a:xfrm>
            <a:off x="88900" y="6400800"/>
            <a:ext cx="2557110" cy="307777"/>
          </a:xfrm>
          <a:prstGeom prst="rect">
            <a:avLst/>
          </a:prstGeom>
          <a:noFill/>
        </p:spPr>
        <p:txBody>
          <a:bodyPr wrap="none" rtlCol="0">
            <a:spAutoFit/>
          </a:bodyPr>
          <a:lstStyle/>
          <a:p>
            <a:r>
              <a:rPr lang="en-US" sz="1400" i="1" dirty="0" smtClean="0"/>
              <a:t>Source: </a:t>
            </a:r>
            <a:r>
              <a:rPr lang="en-US" sz="1400" i="1" dirty="0" err="1" smtClean="0"/>
              <a:t>Smartstep-consulting.de</a:t>
            </a:r>
            <a:endParaRPr lang="en-US" sz="1400" i="1" dirty="0"/>
          </a:p>
        </p:txBody>
      </p:sp>
      <p:sp>
        <p:nvSpPr>
          <p:cNvPr id="65" name="Slide Number Placeholder 2"/>
          <p:cNvSpPr>
            <a:spLocks noGrp="1"/>
          </p:cNvSpPr>
          <p:nvPr>
            <p:ph type="sldNum" sz="quarter" idx="12"/>
          </p:nvPr>
        </p:nvSpPr>
        <p:spPr>
          <a:xfrm>
            <a:off x="6326188" y="6381750"/>
            <a:ext cx="2133600" cy="476250"/>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3200">
                <a:solidFill>
                  <a:schemeClr val="tx1"/>
                </a:solidFill>
                <a:latin typeface="Arial" charset="0"/>
                <a:ea typeface="ＭＳ Ｐゴシック" charset="0"/>
                <a:cs typeface="Arial" charset="0"/>
              </a:defRPr>
            </a:lvl1pPr>
            <a:lvl2pPr>
              <a:defRPr sz="2800">
                <a:solidFill>
                  <a:schemeClr val="tx1"/>
                </a:solidFill>
                <a:latin typeface="Arial" charset="0"/>
                <a:ea typeface="Arial" charset="0"/>
                <a:cs typeface="Arial" charset="0"/>
              </a:defRPr>
            </a:lvl2pPr>
            <a:lvl3pPr>
              <a:defRPr sz="2400">
                <a:solidFill>
                  <a:schemeClr val="tx1"/>
                </a:solidFill>
                <a:latin typeface="Arial" charset="0"/>
                <a:ea typeface="Arial" charset="0"/>
                <a:cs typeface="Arial" charset="0"/>
              </a:defRPr>
            </a:lvl3pPr>
            <a:lvl4pPr>
              <a:defRPr sz="2000">
                <a:solidFill>
                  <a:schemeClr val="tx1"/>
                </a:solidFill>
                <a:latin typeface="Arial" charset="0"/>
                <a:ea typeface="Arial" charset="0"/>
                <a:cs typeface="Arial" charset="0"/>
              </a:defRPr>
            </a:lvl4pPr>
            <a:lvl5pPr>
              <a:defRPr sz="2000">
                <a:solidFill>
                  <a:schemeClr val="tx1"/>
                </a:solidFill>
                <a:latin typeface="Arial" charset="0"/>
                <a:ea typeface="Arial" charset="0"/>
                <a:cs typeface="Arial" charset="0"/>
              </a:defRPr>
            </a:lvl5pPr>
            <a:lvl6pPr eaLnBrk="0" hangingPunct="0">
              <a:defRPr sz="2000">
                <a:solidFill>
                  <a:schemeClr val="tx1"/>
                </a:solidFill>
                <a:latin typeface="Arial" charset="0"/>
                <a:ea typeface="Arial" charset="0"/>
                <a:cs typeface="Arial" charset="0"/>
              </a:defRPr>
            </a:lvl6pPr>
            <a:lvl7pPr eaLnBrk="0" hangingPunct="0">
              <a:defRPr sz="2000">
                <a:solidFill>
                  <a:schemeClr val="tx1"/>
                </a:solidFill>
                <a:latin typeface="Arial" charset="0"/>
                <a:ea typeface="Arial" charset="0"/>
                <a:cs typeface="Arial" charset="0"/>
              </a:defRPr>
            </a:lvl7pPr>
            <a:lvl8pPr eaLnBrk="0" hangingPunct="0">
              <a:defRPr sz="2000">
                <a:solidFill>
                  <a:schemeClr val="tx1"/>
                </a:solidFill>
                <a:latin typeface="Arial" charset="0"/>
                <a:ea typeface="Arial" charset="0"/>
                <a:cs typeface="Arial" charset="0"/>
              </a:defRPr>
            </a:lvl8pPr>
            <a:lvl9pPr eaLnBrk="0" hangingPunct="0">
              <a:defRPr sz="2000">
                <a:solidFill>
                  <a:schemeClr val="tx1"/>
                </a:solidFill>
                <a:latin typeface="Arial" charset="0"/>
                <a:ea typeface="Arial" charset="0"/>
                <a:cs typeface="Arial" charset="0"/>
              </a:defRPr>
            </a:lvl9pPr>
          </a:lstStyle>
          <a:p>
            <a:pPr>
              <a:defRPr/>
            </a:pPr>
            <a:fld id="{D0DE61E3-BC7F-B542-B375-547F27042DFA}" type="slidenum">
              <a:rPr lang="fr-FR" sz="1400" smtClean="0">
                <a:solidFill>
                  <a:srgbClr val="000000"/>
                </a:solidFill>
              </a:rPr>
              <a:pPr>
                <a:defRPr/>
              </a:pPr>
              <a:t>9</a:t>
            </a:fld>
            <a:endParaRPr lang="fr-FR" sz="1400" dirty="0" smtClean="0">
              <a:solidFill>
                <a:srgbClr val="000000"/>
              </a:solidFill>
            </a:endParaRPr>
          </a:p>
        </p:txBody>
      </p:sp>
    </p:spTree>
    <p:extLst>
      <p:ext uri="{BB962C8B-B14F-4D97-AF65-F5344CB8AC3E}">
        <p14:creationId xmlns:p14="http://schemas.microsoft.com/office/powerpoint/2010/main" val="85924426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ChangeArrowheads="1"/>
          </p:cNvSpPr>
          <p:nvPr>
            <p:ph type="title"/>
          </p:nvPr>
        </p:nvSpPr>
        <p:spPr>
          <a:xfrm>
            <a:off x="323851" y="358105"/>
            <a:ext cx="8494834" cy="560388"/>
          </a:xfrm>
        </p:spPr>
        <p:txBody>
          <a:bodyPr>
            <a:noAutofit/>
          </a:bodyPr>
          <a:lstStyle/>
          <a:p>
            <a:r>
              <a:rPr lang="en-US" sz="2800" b="1" dirty="0" smtClean="0">
                <a:solidFill>
                  <a:srgbClr val="13248D"/>
                </a:solidFill>
                <a:latin typeface="Calibri" charset="0"/>
                <a:cs typeface="Calibri" charset="0"/>
              </a:rPr>
              <a:t>Technical: </a:t>
            </a:r>
            <a:r>
              <a:rPr lang="de-DE" sz="2800" b="1" dirty="0" err="1" smtClean="0">
                <a:solidFill>
                  <a:srgbClr val="13248D"/>
                </a:solidFill>
                <a:latin typeface="Calibri" charset="0"/>
                <a:cs typeface="Calibri" charset="0"/>
              </a:rPr>
              <a:t>Very</a:t>
            </a:r>
            <a:r>
              <a:rPr lang="de-DE" sz="2800" b="1" dirty="0" smtClean="0">
                <a:solidFill>
                  <a:srgbClr val="13248D"/>
                </a:solidFill>
                <a:latin typeface="Calibri" charset="0"/>
                <a:cs typeface="Calibri" charset="0"/>
              </a:rPr>
              <a:t> high </a:t>
            </a:r>
            <a:r>
              <a:rPr lang="de-DE" sz="2800" b="1" dirty="0" err="1" smtClean="0">
                <a:solidFill>
                  <a:srgbClr val="13248D"/>
                </a:solidFill>
                <a:latin typeface="Calibri" charset="0"/>
                <a:cs typeface="Calibri" charset="0"/>
              </a:rPr>
              <a:t>distribution</a:t>
            </a:r>
            <a:r>
              <a:rPr lang="de-DE" sz="2800" b="1" dirty="0" smtClean="0">
                <a:solidFill>
                  <a:srgbClr val="13248D"/>
                </a:solidFill>
                <a:latin typeface="Calibri" charset="0"/>
                <a:cs typeface="Calibri" charset="0"/>
              </a:rPr>
              <a:t> </a:t>
            </a:r>
            <a:r>
              <a:rPr lang="de-DE" sz="2800" b="1" dirty="0" err="1" smtClean="0">
                <a:solidFill>
                  <a:srgbClr val="13248D"/>
                </a:solidFill>
                <a:latin typeface="Calibri" charset="0"/>
                <a:cs typeface="Calibri" charset="0"/>
              </a:rPr>
              <a:t>cost</a:t>
            </a:r>
            <a:r>
              <a:rPr lang="de-DE" sz="2800" b="1" dirty="0" smtClean="0">
                <a:solidFill>
                  <a:srgbClr val="13248D"/>
                </a:solidFill>
                <a:latin typeface="Calibri" charset="0"/>
                <a:cs typeface="Calibri" charset="0"/>
              </a:rPr>
              <a:t> </a:t>
            </a:r>
            <a:br>
              <a:rPr lang="de-DE" sz="2800" b="1" dirty="0" smtClean="0">
                <a:solidFill>
                  <a:srgbClr val="13248D"/>
                </a:solidFill>
                <a:latin typeface="Calibri" charset="0"/>
                <a:cs typeface="Calibri" charset="0"/>
              </a:rPr>
            </a:br>
            <a:r>
              <a:rPr lang="de-DE" sz="2800" b="1" dirty="0" err="1" smtClean="0">
                <a:solidFill>
                  <a:srgbClr val="13248D"/>
                </a:solidFill>
                <a:latin typeface="Calibri" charset="0"/>
                <a:cs typeface="Calibri" charset="0"/>
              </a:rPr>
              <a:t>for</a:t>
            </a:r>
            <a:r>
              <a:rPr lang="de-DE" sz="2800" b="1" dirty="0" smtClean="0">
                <a:solidFill>
                  <a:srgbClr val="13248D"/>
                </a:solidFill>
                <a:latin typeface="Calibri" charset="0"/>
                <a:cs typeface="Calibri" charset="0"/>
              </a:rPr>
              <a:t> </a:t>
            </a:r>
            <a:r>
              <a:rPr lang="de-DE" sz="2800" b="1" dirty="0" err="1" smtClean="0">
                <a:solidFill>
                  <a:srgbClr val="13248D"/>
                </a:solidFill>
                <a:latin typeface="Calibri" charset="0"/>
                <a:cs typeface="Calibri" charset="0"/>
              </a:rPr>
              <a:t>pharmaceuticals</a:t>
            </a:r>
            <a:endParaRPr lang="de-DE" sz="2800" b="1" dirty="0">
              <a:solidFill>
                <a:srgbClr val="13248D"/>
              </a:solidFill>
              <a:latin typeface="Calibri" charset="0"/>
              <a:cs typeface="Calibri" charset="0"/>
            </a:endParaRPr>
          </a:p>
        </p:txBody>
      </p:sp>
      <p:pic>
        <p:nvPicPr>
          <p:cNvPr id="3"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00" y="1149087"/>
            <a:ext cx="7518399" cy="561458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cxnSp>
        <p:nvCxnSpPr>
          <p:cNvPr id="4" name="Straight Connector 3"/>
          <p:cNvCxnSpPr/>
          <p:nvPr/>
        </p:nvCxnSpPr>
        <p:spPr>
          <a:xfrm flipV="1">
            <a:off x="2870200" y="1663700"/>
            <a:ext cx="520700" cy="1270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5" name="Oval 4"/>
          <p:cNvSpPr/>
          <p:nvPr/>
        </p:nvSpPr>
        <p:spPr>
          <a:xfrm>
            <a:off x="4838700" y="2514600"/>
            <a:ext cx="1181100" cy="622300"/>
          </a:xfrm>
          <a:prstGeom prst="ellipse">
            <a:avLst/>
          </a:prstGeom>
          <a:noFill/>
          <a:ln w="28575"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6007100" y="1981200"/>
            <a:ext cx="2356835" cy="1200329"/>
          </a:xfrm>
          <a:prstGeom prst="rect">
            <a:avLst/>
          </a:prstGeom>
          <a:noFill/>
        </p:spPr>
        <p:txBody>
          <a:bodyPr wrap="none" rtlCol="0">
            <a:spAutoFit/>
          </a:bodyPr>
          <a:lstStyle/>
          <a:p>
            <a:r>
              <a:rPr lang="en-US" b="1" dirty="0" smtClean="0">
                <a:solidFill>
                  <a:srgbClr val="FF0000"/>
                </a:solidFill>
              </a:rPr>
              <a:t>21.000 privately </a:t>
            </a:r>
            <a:br>
              <a:rPr lang="en-US" b="1" dirty="0" smtClean="0">
                <a:solidFill>
                  <a:srgbClr val="FF0000"/>
                </a:solidFill>
              </a:rPr>
            </a:br>
            <a:r>
              <a:rPr lang="en-US" b="1" dirty="0" smtClean="0">
                <a:solidFill>
                  <a:srgbClr val="FF0000"/>
                </a:solidFill>
              </a:rPr>
              <a:t>owned pharmacies</a:t>
            </a:r>
          </a:p>
          <a:p>
            <a:r>
              <a:rPr lang="en-US" b="1" dirty="0" smtClean="0">
                <a:solidFill>
                  <a:srgbClr val="FF0000"/>
                </a:solidFill>
              </a:rPr>
              <a:t>Total distribution cost: </a:t>
            </a:r>
            <a:br>
              <a:rPr lang="en-US" b="1" dirty="0" smtClean="0">
                <a:solidFill>
                  <a:srgbClr val="FF0000"/>
                </a:solidFill>
              </a:rPr>
            </a:br>
            <a:r>
              <a:rPr lang="en-US" b="1" dirty="0" smtClean="0">
                <a:solidFill>
                  <a:srgbClr val="FF0000"/>
                </a:solidFill>
              </a:rPr>
              <a:t>EUR 10.8bn </a:t>
            </a:r>
            <a:endParaRPr lang="en-US" b="1" dirty="0">
              <a:solidFill>
                <a:srgbClr val="FF0000"/>
              </a:solidFill>
            </a:endParaRPr>
          </a:p>
        </p:txBody>
      </p:sp>
      <p:sp>
        <p:nvSpPr>
          <p:cNvPr id="8" name="Slide Number Placeholder 2"/>
          <p:cNvSpPr>
            <a:spLocks noGrp="1"/>
          </p:cNvSpPr>
          <p:nvPr>
            <p:ph type="sldNum" sz="quarter" idx="12"/>
          </p:nvPr>
        </p:nvSpPr>
        <p:spPr>
          <a:xfrm>
            <a:off x="6326188" y="6381750"/>
            <a:ext cx="2133600" cy="476250"/>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3200">
                <a:solidFill>
                  <a:schemeClr val="tx1"/>
                </a:solidFill>
                <a:latin typeface="Arial" charset="0"/>
                <a:ea typeface="ＭＳ Ｐゴシック" charset="0"/>
                <a:cs typeface="Arial" charset="0"/>
              </a:defRPr>
            </a:lvl1pPr>
            <a:lvl2pPr>
              <a:defRPr sz="2800">
                <a:solidFill>
                  <a:schemeClr val="tx1"/>
                </a:solidFill>
                <a:latin typeface="Arial" charset="0"/>
                <a:ea typeface="Arial" charset="0"/>
                <a:cs typeface="Arial" charset="0"/>
              </a:defRPr>
            </a:lvl2pPr>
            <a:lvl3pPr>
              <a:defRPr sz="2400">
                <a:solidFill>
                  <a:schemeClr val="tx1"/>
                </a:solidFill>
                <a:latin typeface="Arial" charset="0"/>
                <a:ea typeface="Arial" charset="0"/>
                <a:cs typeface="Arial" charset="0"/>
              </a:defRPr>
            </a:lvl3pPr>
            <a:lvl4pPr>
              <a:defRPr sz="2000">
                <a:solidFill>
                  <a:schemeClr val="tx1"/>
                </a:solidFill>
                <a:latin typeface="Arial" charset="0"/>
                <a:ea typeface="Arial" charset="0"/>
                <a:cs typeface="Arial" charset="0"/>
              </a:defRPr>
            </a:lvl4pPr>
            <a:lvl5pPr>
              <a:defRPr sz="2000">
                <a:solidFill>
                  <a:schemeClr val="tx1"/>
                </a:solidFill>
                <a:latin typeface="Arial" charset="0"/>
                <a:ea typeface="Arial" charset="0"/>
                <a:cs typeface="Arial" charset="0"/>
              </a:defRPr>
            </a:lvl5pPr>
            <a:lvl6pPr eaLnBrk="0" hangingPunct="0">
              <a:defRPr sz="2000">
                <a:solidFill>
                  <a:schemeClr val="tx1"/>
                </a:solidFill>
                <a:latin typeface="Arial" charset="0"/>
                <a:ea typeface="Arial" charset="0"/>
                <a:cs typeface="Arial" charset="0"/>
              </a:defRPr>
            </a:lvl6pPr>
            <a:lvl7pPr eaLnBrk="0" hangingPunct="0">
              <a:defRPr sz="2000">
                <a:solidFill>
                  <a:schemeClr val="tx1"/>
                </a:solidFill>
                <a:latin typeface="Arial" charset="0"/>
                <a:ea typeface="Arial" charset="0"/>
                <a:cs typeface="Arial" charset="0"/>
              </a:defRPr>
            </a:lvl7pPr>
            <a:lvl8pPr eaLnBrk="0" hangingPunct="0">
              <a:defRPr sz="2000">
                <a:solidFill>
                  <a:schemeClr val="tx1"/>
                </a:solidFill>
                <a:latin typeface="Arial" charset="0"/>
                <a:ea typeface="Arial" charset="0"/>
                <a:cs typeface="Arial" charset="0"/>
              </a:defRPr>
            </a:lvl8pPr>
            <a:lvl9pPr eaLnBrk="0" hangingPunct="0">
              <a:defRPr sz="2000">
                <a:solidFill>
                  <a:schemeClr val="tx1"/>
                </a:solidFill>
                <a:latin typeface="Arial" charset="0"/>
                <a:ea typeface="Arial" charset="0"/>
                <a:cs typeface="Arial" charset="0"/>
              </a:defRPr>
            </a:lvl9pPr>
          </a:lstStyle>
          <a:p>
            <a:pPr>
              <a:defRPr/>
            </a:pPr>
            <a:fld id="{D0DE61E3-BC7F-B542-B375-547F27042DFA}" type="slidenum">
              <a:rPr lang="fr-FR" sz="1400" smtClean="0">
                <a:solidFill>
                  <a:srgbClr val="000000"/>
                </a:solidFill>
              </a:rPr>
              <a:pPr>
                <a:defRPr/>
              </a:pPr>
              <a:t>10</a:t>
            </a:fld>
            <a:endParaRPr lang="fr-FR" sz="1400" dirty="0" smtClean="0">
              <a:solidFill>
                <a:srgbClr val="000000"/>
              </a:solidFill>
            </a:endParaRPr>
          </a:p>
        </p:txBody>
      </p:sp>
    </p:spTree>
    <p:extLst>
      <p:ext uri="{BB962C8B-B14F-4D97-AF65-F5344CB8AC3E}">
        <p14:creationId xmlns:p14="http://schemas.microsoft.com/office/powerpoint/2010/main" val="353265857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ChangeArrowheads="1"/>
          </p:cNvSpPr>
          <p:nvPr>
            <p:ph type="title"/>
          </p:nvPr>
        </p:nvSpPr>
        <p:spPr>
          <a:xfrm>
            <a:off x="323851" y="358105"/>
            <a:ext cx="8494834" cy="560388"/>
          </a:xfrm>
        </p:spPr>
        <p:txBody>
          <a:bodyPr>
            <a:noAutofit/>
          </a:bodyPr>
          <a:lstStyle/>
          <a:p>
            <a:r>
              <a:rPr lang="en-US" sz="2800" b="1" dirty="0" smtClean="0">
                <a:solidFill>
                  <a:srgbClr val="13248D"/>
                </a:solidFill>
                <a:latin typeface="Calibri" charset="0"/>
                <a:cs typeface="Calibri" charset="0"/>
              </a:rPr>
              <a:t>Administrative: </a:t>
            </a:r>
            <a:r>
              <a:rPr lang="de-DE" sz="2800" b="1" dirty="0" smtClean="0">
                <a:solidFill>
                  <a:srgbClr val="13248D"/>
                </a:solidFill>
                <a:latin typeface="Calibri" charset="0"/>
                <a:cs typeface="Calibri" charset="0"/>
              </a:rPr>
              <a:t>The </a:t>
            </a:r>
            <a:r>
              <a:rPr lang="de-DE" sz="2800" b="1" dirty="0" err="1" smtClean="0">
                <a:solidFill>
                  <a:srgbClr val="13248D"/>
                </a:solidFill>
                <a:latin typeface="Calibri" charset="0"/>
                <a:cs typeface="Calibri" charset="0"/>
              </a:rPr>
              <a:t>e</a:t>
            </a:r>
            <a:r>
              <a:rPr lang="de-DE" sz="2800" b="1" dirty="0" smtClean="0">
                <a:solidFill>
                  <a:srgbClr val="13248D"/>
                </a:solidFill>
                <a:latin typeface="Calibri" charset="0"/>
                <a:cs typeface="Calibri" charset="0"/>
              </a:rPr>
              <a:t>-Insurance Card </a:t>
            </a:r>
            <a:r>
              <a:rPr lang="de-DE" sz="2800" b="1" dirty="0" err="1" smtClean="0">
                <a:solidFill>
                  <a:srgbClr val="13248D"/>
                </a:solidFill>
                <a:latin typeface="Calibri" charset="0"/>
                <a:cs typeface="Calibri" charset="0"/>
              </a:rPr>
              <a:t>did</a:t>
            </a:r>
            <a:r>
              <a:rPr lang="de-DE" sz="2800" b="1" dirty="0" smtClean="0">
                <a:solidFill>
                  <a:srgbClr val="13248D"/>
                </a:solidFill>
                <a:latin typeface="Calibri" charset="0"/>
                <a:cs typeface="Calibri" charset="0"/>
              </a:rPr>
              <a:t> not </a:t>
            </a:r>
            <a:r>
              <a:rPr lang="de-DE" sz="2800" b="1" dirty="0" err="1" smtClean="0">
                <a:solidFill>
                  <a:srgbClr val="13248D"/>
                </a:solidFill>
                <a:latin typeface="Calibri" charset="0"/>
                <a:cs typeface="Calibri" charset="0"/>
              </a:rPr>
              <a:t>move</a:t>
            </a:r>
            <a:r>
              <a:rPr lang="de-DE" sz="2800" b="1" dirty="0" smtClean="0">
                <a:solidFill>
                  <a:srgbClr val="13248D"/>
                </a:solidFill>
                <a:latin typeface="Calibri" charset="0"/>
                <a:cs typeface="Calibri" charset="0"/>
              </a:rPr>
              <a:t> </a:t>
            </a:r>
            <a:r>
              <a:rPr lang="de-DE" sz="2800" b="1" dirty="0" err="1" smtClean="0">
                <a:solidFill>
                  <a:srgbClr val="13248D"/>
                </a:solidFill>
                <a:latin typeface="Calibri" charset="0"/>
                <a:cs typeface="Calibri" charset="0"/>
              </a:rPr>
              <a:t>forward</a:t>
            </a:r>
            <a:r>
              <a:rPr lang="de-DE" sz="2800" b="1" dirty="0" smtClean="0">
                <a:solidFill>
                  <a:srgbClr val="13248D"/>
                </a:solidFill>
                <a:latin typeface="Calibri" charset="0"/>
                <a:cs typeface="Calibri" charset="0"/>
              </a:rPr>
              <a:t> </a:t>
            </a:r>
            <a:r>
              <a:rPr lang="de-DE" sz="2800" b="1" dirty="0" err="1" smtClean="0">
                <a:solidFill>
                  <a:srgbClr val="13248D"/>
                </a:solidFill>
                <a:latin typeface="Calibri" charset="0"/>
                <a:cs typeface="Calibri" charset="0"/>
              </a:rPr>
              <a:t>when</a:t>
            </a:r>
            <a:r>
              <a:rPr lang="de-DE" sz="2800" b="1" dirty="0" smtClean="0">
                <a:solidFill>
                  <a:srgbClr val="13248D"/>
                </a:solidFill>
                <a:latin typeface="Calibri" charset="0"/>
                <a:cs typeface="Calibri" charset="0"/>
              </a:rPr>
              <a:t> </a:t>
            </a:r>
            <a:r>
              <a:rPr lang="de-DE" sz="2800" b="1" dirty="0" err="1" smtClean="0">
                <a:solidFill>
                  <a:srgbClr val="13248D"/>
                </a:solidFill>
                <a:latin typeface="Calibri" charset="0"/>
                <a:cs typeface="Calibri" charset="0"/>
              </a:rPr>
              <a:t>left</a:t>
            </a:r>
            <a:r>
              <a:rPr lang="de-DE" sz="2800" b="1" dirty="0" smtClean="0">
                <a:solidFill>
                  <a:srgbClr val="13248D"/>
                </a:solidFill>
                <a:latin typeface="Calibri" charset="0"/>
                <a:cs typeface="Calibri" charset="0"/>
              </a:rPr>
              <a:t> </a:t>
            </a:r>
            <a:r>
              <a:rPr lang="de-DE" sz="2800" b="1" dirty="0" err="1" smtClean="0">
                <a:solidFill>
                  <a:srgbClr val="13248D"/>
                </a:solidFill>
                <a:latin typeface="Calibri" charset="0"/>
                <a:cs typeface="Calibri" charset="0"/>
              </a:rPr>
              <a:t>to</a:t>
            </a:r>
            <a:r>
              <a:rPr lang="de-DE" sz="2800" b="1" dirty="0" smtClean="0">
                <a:solidFill>
                  <a:srgbClr val="13248D"/>
                </a:solidFill>
                <a:latin typeface="Calibri" charset="0"/>
                <a:cs typeface="Calibri" charset="0"/>
              </a:rPr>
              <a:t> </a:t>
            </a:r>
            <a:r>
              <a:rPr lang="de-DE" sz="2800" b="1" dirty="0" err="1" smtClean="0">
                <a:solidFill>
                  <a:srgbClr val="13248D"/>
                </a:solidFill>
                <a:latin typeface="Calibri" charset="0"/>
                <a:cs typeface="Calibri" charset="0"/>
              </a:rPr>
              <a:t>the</a:t>
            </a:r>
            <a:r>
              <a:rPr lang="de-DE" sz="2800" b="1" dirty="0" smtClean="0">
                <a:solidFill>
                  <a:srgbClr val="13248D"/>
                </a:solidFill>
                <a:latin typeface="Calibri" charset="0"/>
                <a:cs typeface="Calibri" charset="0"/>
              </a:rPr>
              <a:t> </a:t>
            </a:r>
            <a:r>
              <a:rPr lang="de-DE" sz="2800" b="1" dirty="0" err="1" smtClean="0">
                <a:solidFill>
                  <a:srgbClr val="13248D"/>
                </a:solidFill>
                <a:latin typeface="Calibri" charset="0"/>
                <a:cs typeface="Calibri" charset="0"/>
              </a:rPr>
              <a:t>self</a:t>
            </a:r>
            <a:r>
              <a:rPr lang="de-DE" sz="2800" b="1" dirty="0" smtClean="0">
                <a:solidFill>
                  <a:srgbClr val="13248D"/>
                </a:solidFill>
                <a:latin typeface="Calibri" charset="0"/>
                <a:cs typeface="Calibri" charset="0"/>
              </a:rPr>
              <a:t>-administration</a:t>
            </a:r>
            <a:endParaRPr lang="de-DE" sz="2800" b="1" i="1" dirty="0">
              <a:solidFill>
                <a:srgbClr val="13248D"/>
              </a:solidFill>
              <a:latin typeface="Calibri" charset="0"/>
              <a:cs typeface="Calibri" charset="0"/>
            </a:endParaRPr>
          </a:p>
        </p:txBody>
      </p:sp>
      <p:pic>
        <p:nvPicPr>
          <p:cNvPr id="3" name="Inhaltsplatzhalter 3" descr="s-125.png"/>
          <p:cNvPicPr>
            <a:picLocks noGrp="1" noChangeAspect="1"/>
          </p:cNvPicPr>
          <p:nvPr>
            <p:ph idx="1"/>
          </p:nvPr>
        </p:nvPicPr>
        <p:blipFill>
          <a:blip r:embed="rId2">
            <a:extLst>
              <a:ext uri="{28A0092B-C50C-407E-A947-70E740481C1C}">
                <a14:useLocalDpi xmlns:a14="http://schemas.microsoft.com/office/drawing/2010/main" val="0"/>
              </a:ext>
            </a:extLst>
          </a:blip>
          <a:srcRect t="10178"/>
          <a:stretch>
            <a:fillRect/>
          </a:stretch>
        </p:blipFill>
        <p:spPr>
          <a:xfrm>
            <a:off x="46038" y="1049338"/>
            <a:ext cx="7224712" cy="4598987"/>
          </a:xfrm>
        </p:spPr>
      </p:pic>
      <p:pic>
        <p:nvPicPr>
          <p:cNvPr id="4" name="Inhaltsplatzhalter 3" descr="gematiklogo_gematikLogo.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27550" y="5451475"/>
            <a:ext cx="2241550" cy="729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2" name="TextBox 1"/>
          <p:cNvSpPr txBox="1"/>
          <p:nvPr/>
        </p:nvSpPr>
        <p:spPr>
          <a:xfrm>
            <a:off x="533400" y="5969000"/>
            <a:ext cx="2756271" cy="338554"/>
          </a:xfrm>
          <a:prstGeom prst="rect">
            <a:avLst/>
          </a:prstGeom>
          <a:noFill/>
        </p:spPr>
        <p:txBody>
          <a:bodyPr wrap="none" rtlCol="0">
            <a:spAutoFit/>
          </a:bodyPr>
          <a:lstStyle/>
          <a:p>
            <a:r>
              <a:rPr lang="en-US" sz="1600" i="1" dirty="0" smtClean="0"/>
              <a:t>Source: </a:t>
            </a:r>
            <a:r>
              <a:rPr lang="en-US" sz="1600" i="1" dirty="0" err="1" smtClean="0"/>
              <a:t>Obermann</a:t>
            </a:r>
            <a:r>
              <a:rPr lang="en-US" sz="1600" i="1" dirty="0" smtClean="0"/>
              <a:t> et al., 2016</a:t>
            </a:r>
            <a:endParaRPr lang="en-US" sz="1600" i="1" dirty="0"/>
          </a:p>
        </p:txBody>
      </p:sp>
      <p:sp>
        <p:nvSpPr>
          <p:cNvPr id="5" name="TextBox 4"/>
          <p:cNvSpPr txBox="1"/>
          <p:nvPr/>
        </p:nvSpPr>
        <p:spPr>
          <a:xfrm>
            <a:off x="6794500" y="5308600"/>
            <a:ext cx="2323247" cy="923330"/>
          </a:xfrm>
          <a:prstGeom prst="rect">
            <a:avLst/>
          </a:prstGeom>
          <a:noFill/>
        </p:spPr>
        <p:txBody>
          <a:bodyPr wrap="none" rtlCol="0">
            <a:spAutoFit/>
          </a:bodyPr>
          <a:lstStyle/>
          <a:p>
            <a:r>
              <a:rPr lang="en-US" dirty="0" smtClean="0"/>
              <a:t>Joint venture of </a:t>
            </a:r>
            <a:br>
              <a:rPr lang="en-US" dirty="0" smtClean="0"/>
            </a:br>
            <a:r>
              <a:rPr lang="en-US" dirty="0" smtClean="0"/>
              <a:t>the self-administration</a:t>
            </a:r>
          </a:p>
          <a:p>
            <a:r>
              <a:rPr lang="en-US" dirty="0" smtClean="0"/>
              <a:t>partners</a:t>
            </a:r>
            <a:endParaRPr lang="en-US" dirty="0"/>
          </a:p>
        </p:txBody>
      </p:sp>
      <p:sp>
        <p:nvSpPr>
          <p:cNvPr id="7" name="Slide Number Placeholder 2"/>
          <p:cNvSpPr>
            <a:spLocks noGrp="1"/>
          </p:cNvSpPr>
          <p:nvPr>
            <p:ph type="sldNum" sz="quarter" idx="12"/>
          </p:nvPr>
        </p:nvSpPr>
        <p:spPr>
          <a:xfrm>
            <a:off x="6326188" y="6381750"/>
            <a:ext cx="2133600" cy="476250"/>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3200">
                <a:solidFill>
                  <a:schemeClr val="tx1"/>
                </a:solidFill>
                <a:latin typeface="Arial" charset="0"/>
                <a:ea typeface="ＭＳ Ｐゴシック" charset="0"/>
                <a:cs typeface="Arial" charset="0"/>
              </a:defRPr>
            </a:lvl1pPr>
            <a:lvl2pPr>
              <a:defRPr sz="2800">
                <a:solidFill>
                  <a:schemeClr val="tx1"/>
                </a:solidFill>
                <a:latin typeface="Arial" charset="0"/>
                <a:ea typeface="Arial" charset="0"/>
                <a:cs typeface="Arial" charset="0"/>
              </a:defRPr>
            </a:lvl2pPr>
            <a:lvl3pPr>
              <a:defRPr sz="2400">
                <a:solidFill>
                  <a:schemeClr val="tx1"/>
                </a:solidFill>
                <a:latin typeface="Arial" charset="0"/>
                <a:ea typeface="Arial" charset="0"/>
                <a:cs typeface="Arial" charset="0"/>
              </a:defRPr>
            </a:lvl3pPr>
            <a:lvl4pPr>
              <a:defRPr sz="2000">
                <a:solidFill>
                  <a:schemeClr val="tx1"/>
                </a:solidFill>
                <a:latin typeface="Arial" charset="0"/>
                <a:ea typeface="Arial" charset="0"/>
                <a:cs typeface="Arial" charset="0"/>
              </a:defRPr>
            </a:lvl4pPr>
            <a:lvl5pPr>
              <a:defRPr sz="2000">
                <a:solidFill>
                  <a:schemeClr val="tx1"/>
                </a:solidFill>
                <a:latin typeface="Arial" charset="0"/>
                <a:ea typeface="Arial" charset="0"/>
                <a:cs typeface="Arial" charset="0"/>
              </a:defRPr>
            </a:lvl5pPr>
            <a:lvl6pPr eaLnBrk="0" hangingPunct="0">
              <a:defRPr sz="2000">
                <a:solidFill>
                  <a:schemeClr val="tx1"/>
                </a:solidFill>
                <a:latin typeface="Arial" charset="0"/>
                <a:ea typeface="Arial" charset="0"/>
                <a:cs typeface="Arial" charset="0"/>
              </a:defRPr>
            </a:lvl6pPr>
            <a:lvl7pPr eaLnBrk="0" hangingPunct="0">
              <a:defRPr sz="2000">
                <a:solidFill>
                  <a:schemeClr val="tx1"/>
                </a:solidFill>
                <a:latin typeface="Arial" charset="0"/>
                <a:ea typeface="Arial" charset="0"/>
                <a:cs typeface="Arial" charset="0"/>
              </a:defRPr>
            </a:lvl7pPr>
            <a:lvl8pPr eaLnBrk="0" hangingPunct="0">
              <a:defRPr sz="2000">
                <a:solidFill>
                  <a:schemeClr val="tx1"/>
                </a:solidFill>
                <a:latin typeface="Arial" charset="0"/>
                <a:ea typeface="Arial" charset="0"/>
                <a:cs typeface="Arial" charset="0"/>
              </a:defRPr>
            </a:lvl8pPr>
            <a:lvl9pPr eaLnBrk="0" hangingPunct="0">
              <a:defRPr sz="2000">
                <a:solidFill>
                  <a:schemeClr val="tx1"/>
                </a:solidFill>
                <a:latin typeface="Arial" charset="0"/>
                <a:ea typeface="Arial" charset="0"/>
                <a:cs typeface="Arial" charset="0"/>
              </a:defRPr>
            </a:lvl9pPr>
          </a:lstStyle>
          <a:p>
            <a:pPr>
              <a:defRPr/>
            </a:pPr>
            <a:fld id="{D0DE61E3-BC7F-B542-B375-547F27042DFA}" type="slidenum">
              <a:rPr lang="fr-FR" sz="1400" smtClean="0">
                <a:solidFill>
                  <a:srgbClr val="000000"/>
                </a:solidFill>
              </a:rPr>
              <a:pPr>
                <a:defRPr/>
              </a:pPr>
              <a:t>11</a:t>
            </a:fld>
            <a:endParaRPr lang="fr-FR" sz="1400" dirty="0" smtClean="0">
              <a:solidFill>
                <a:srgbClr val="000000"/>
              </a:solidFill>
            </a:endParaRPr>
          </a:p>
        </p:txBody>
      </p:sp>
    </p:spTree>
    <p:extLst>
      <p:ext uri="{BB962C8B-B14F-4D97-AF65-F5344CB8AC3E}">
        <p14:creationId xmlns:p14="http://schemas.microsoft.com/office/powerpoint/2010/main" val="353265857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ChangeArrowheads="1"/>
          </p:cNvSpPr>
          <p:nvPr>
            <p:ph type="title"/>
          </p:nvPr>
        </p:nvSpPr>
        <p:spPr>
          <a:xfrm>
            <a:off x="323851" y="358105"/>
            <a:ext cx="8494834" cy="560388"/>
          </a:xfrm>
        </p:spPr>
        <p:txBody>
          <a:bodyPr>
            <a:noAutofit/>
          </a:bodyPr>
          <a:lstStyle/>
          <a:p>
            <a:r>
              <a:rPr lang="en-US" sz="2800" b="1" dirty="0" smtClean="0">
                <a:solidFill>
                  <a:srgbClr val="13248D"/>
                </a:solidFill>
                <a:latin typeface="Calibri" charset="0"/>
                <a:cs typeface="Calibri" charset="0"/>
              </a:rPr>
              <a:t>Administrative: </a:t>
            </a:r>
            <a:r>
              <a:rPr lang="de-DE" sz="2800" b="1" dirty="0" smtClean="0">
                <a:solidFill>
                  <a:srgbClr val="13248D"/>
                </a:solidFill>
                <a:latin typeface="Calibri" charset="0"/>
                <a:cs typeface="Calibri" charset="0"/>
              </a:rPr>
              <a:t>Members </a:t>
            </a:r>
            <a:r>
              <a:rPr lang="de-DE" sz="2800" b="1" dirty="0" err="1" smtClean="0">
                <a:solidFill>
                  <a:srgbClr val="13248D"/>
                </a:solidFill>
                <a:latin typeface="Calibri" charset="0"/>
                <a:cs typeface="Calibri" charset="0"/>
              </a:rPr>
              <a:t>and</a:t>
            </a:r>
            <a:r>
              <a:rPr lang="de-DE" sz="2800" b="1" dirty="0" smtClean="0">
                <a:solidFill>
                  <a:srgbClr val="13248D"/>
                </a:solidFill>
                <a:latin typeface="Calibri" charset="0"/>
                <a:cs typeface="Calibri" charset="0"/>
              </a:rPr>
              <a:t> </a:t>
            </a:r>
            <a:r>
              <a:rPr lang="de-DE" sz="2800" b="1" dirty="0" err="1" smtClean="0">
                <a:solidFill>
                  <a:srgbClr val="13248D"/>
                </a:solidFill>
                <a:latin typeface="Calibri" charset="0"/>
                <a:cs typeface="Calibri" charset="0"/>
              </a:rPr>
              <a:t>employers</a:t>
            </a:r>
            <a:r>
              <a:rPr lang="de-DE" sz="2800" b="1" dirty="0" smtClean="0">
                <a:solidFill>
                  <a:srgbClr val="13248D"/>
                </a:solidFill>
                <a:latin typeface="Calibri" charset="0"/>
                <a:cs typeface="Calibri" charset="0"/>
              </a:rPr>
              <a:t> </a:t>
            </a:r>
            <a:r>
              <a:rPr lang="de-DE" sz="2800" b="1" dirty="0" err="1" smtClean="0">
                <a:solidFill>
                  <a:srgbClr val="13248D"/>
                </a:solidFill>
                <a:latin typeface="Calibri" charset="0"/>
                <a:cs typeface="Calibri" charset="0"/>
              </a:rPr>
              <a:t>own</a:t>
            </a:r>
            <a:r>
              <a:rPr lang="de-DE" sz="2800" b="1" dirty="0" smtClean="0">
                <a:solidFill>
                  <a:srgbClr val="13248D"/>
                </a:solidFill>
                <a:latin typeface="Calibri" charset="0"/>
                <a:cs typeface="Calibri" charset="0"/>
              </a:rPr>
              <a:t> </a:t>
            </a:r>
            <a:r>
              <a:rPr lang="de-DE" sz="2800" b="1" dirty="0" err="1" smtClean="0">
                <a:solidFill>
                  <a:srgbClr val="13248D"/>
                </a:solidFill>
                <a:latin typeface="Calibri" charset="0"/>
                <a:cs typeface="Calibri" charset="0"/>
              </a:rPr>
              <a:t>the</a:t>
            </a:r>
            <a:r>
              <a:rPr lang="de-DE" sz="2800" b="1" dirty="0" smtClean="0">
                <a:solidFill>
                  <a:srgbClr val="13248D"/>
                </a:solidFill>
                <a:latin typeface="Calibri" charset="0"/>
                <a:cs typeface="Calibri" charset="0"/>
              </a:rPr>
              <a:t> SHIs, </a:t>
            </a:r>
            <a:r>
              <a:rPr lang="de-DE" sz="2800" b="1" dirty="0" err="1" smtClean="0">
                <a:solidFill>
                  <a:srgbClr val="13248D"/>
                </a:solidFill>
                <a:latin typeface="Calibri" charset="0"/>
                <a:cs typeface="Calibri" charset="0"/>
              </a:rPr>
              <a:t>can</a:t>
            </a:r>
            <a:r>
              <a:rPr lang="de-DE" sz="2800" b="1" dirty="0" smtClean="0">
                <a:solidFill>
                  <a:srgbClr val="13248D"/>
                </a:solidFill>
                <a:latin typeface="Calibri" charset="0"/>
                <a:cs typeface="Calibri" charset="0"/>
              </a:rPr>
              <a:t> in </a:t>
            </a:r>
            <a:r>
              <a:rPr lang="de-DE" sz="2800" b="1" dirty="0" err="1" smtClean="0">
                <a:solidFill>
                  <a:srgbClr val="13248D"/>
                </a:solidFill>
                <a:latin typeface="Calibri" charset="0"/>
                <a:cs typeface="Calibri" charset="0"/>
              </a:rPr>
              <a:t>principle</a:t>
            </a:r>
            <a:r>
              <a:rPr lang="de-DE" sz="2800" b="1" dirty="0" smtClean="0">
                <a:solidFill>
                  <a:srgbClr val="13248D"/>
                </a:solidFill>
                <a:latin typeface="Calibri" charset="0"/>
                <a:cs typeface="Calibri" charset="0"/>
              </a:rPr>
              <a:t> </a:t>
            </a:r>
            <a:r>
              <a:rPr lang="de-DE" sz="2800" b="1" dirty="0" err="1" smtClean="0">
                <a:solidFill>
                  <a:srgbClr val="13248D"/>
                </a:solidFill>
                <a:latin typeface="Calibri" charset="0"/>
                <a:cs typeface="Calibri" charset="0"/>
              </a:rPr>
              <a:t>elect</a:t>
            </a:r>
            <a:r>
              <a:rPr lang="de-DE" sz="2800" b="1" dirty="0" smtClean="0">
                <a:solidFill>
                  <a:srgbClr val="13248D"/>
                </a:solidFill>
                <a:latin typeface="Calibri" charset="0"/>
                <a:cs typeface="Calibri" charset="0"/>
              </a:rPr>
              <a:t> </a:t>
            </a:r>
            <a:r>
              <a:rPr lang="de-DE" sz="2800" b="1" dirty="0" err="1" smtClean="0">
                <a:solidFill>
                  <a:srgbClr val="13248D"/>
                </a:solidFill>
                <a:latin typeface="Calibri" charset="0"/>
                <a:cs typeface="Calibri" charset="0"/>
              </a:rPr>
              <a:t>the</a:t>
            </a:r>
            <a:r>
              <a:rPr lang="de-DE" sz="2800" b="1" dirty="0" smtClean="0">
                <a:solidFill>
                  <a:srgbClr val="13248D"/>
                </a:solidFill>
                <a:latin typeface="Calibri" charset="0"/>
                <a:cs typeface="Calibri" charset="0"/>
              </a:rPr>
              <a:t> </a:t>
            </a:r>
            <a:r>
              <a:rPr lang="de-DE" sz="2800" b="1" dirty="0" err="1" smtClean="0">
                <a:solidFill>
                  <a:srgbClr val="13248D"/>
                </a:solidFill>
                <a:latin typeface="Calibri" charset="0"/>
                <a:cs typeface="Calibri" charset="0"/>
              </a:rPr>
              <a:t>oversight</a:t>
            </a:r>
            <a:r>
              <a:rPr lang="de-DE" sz="2800" b="1" dirty="0" smtClean="0">
                <a:solidFill>
                  <a:srgbClr val="13248D"/>
                </a:solidFill>
                <a:latin typeface="Calibri" charset="0"/>
                <a:cs typeface="Calibri" charset="0"/>
              </a:rPr>
              <a:t> Board</a:t>
            </a:r>
            <a:endParaRPr lang="de-DE" sz="2800" b="1" i="1" dirty="0">
              <a:solidFill>
                <a:srgbClr val="13248D"/>
              </a:solidFill>
              <a:latin typeface="Calibri" charset="0"/>
              <a:cs typeface="Calibri" charset="0"/>
            </a:endParaRPr>
          </a:p>
        </p:txBody>
      </p:sp>
      <p:sp>
        <p:nvSpPr>
          <p:cNvPr id="3" name="Rectangle 1"/>
          <p:cNvSpPr>
            <a:spLocks noChangeArrowheads="1"/>
          </p:cNvSpPr>
          <p:nvPr/>
        </p:nvSpPr>
        <p:spPr bwMode="auto">
          <a:xfrm>
            <a:off x="4495800" y="4953000"/>
            <a:ext cx="1524000" cy="914400"/>
          </a:xfrm>
          <a:prstGeom prst="rect">
            <a:avLst/>
          </a:prstGeom>
          <a:solidFill>
            <a:srgbClr val="CCFFCC"/>
          </a:solidFill>
          <a:ln w="12600">
            <a:solidFill>
              <a:schemeClr val="accent3">
                <a:lumMod val="60000"/>
                <a:lumOff val="40000"/>
              </a:schemeClr>
            </a:solidFill>
            <a:miter lim="800000"/>
            <a:headEnd/>
            <a:tailEnd/>
          </a:ln>
          <a:effectLst>
            <a:outerShdw blurRad="63500" dist="107933" dir="2700000" algn="ctr" rotWithShape="0">
              <a:srgbClr val="919191"/>
            </a:outerShdw>
          </a:effectLst>
        </p:spPr>
        <p:txBody>
          <a:bodyPr wrap="none" anchor="ctr"/>
          <a:lstStyle/>
          <a:p>
            <a:pPr>
              <a:defRPr/>
            </a:pPr>
            <a:endParaRPr lang="en-US" sz="1800">
              <a:cs typeface="Arial" charset="0"/>
            </a:endParaRPr>
          </a:p>
        </p:txBody>
      </p:sp>
      <p:sp>
        <p:nvSpPr>
          <p:cNvPr id="4" name="Rectangle 2"/>
          <p:cNvSpPr>
            <a:spLocks noChangeArrowheads="1"/>
          </p:cNvSpPr>
          <p:nvPr/>
        </p:nvSpPr>
        <p:spPr bwMode="auto">
          <a:xfrm>
            <a:off x="2895600" y="3352800"/>
            <a:ext cx="2438400" cy="914400"/>
          </a:xfrm>
          <a:prstGeom prst="rect">
            <a:avLst/>
          </a:prstGeom>
          <a:solidFill>
            <a:srgbClr val="CCCCCC"/>
          </a:solidFill>
          <a:ln w="12600">
            <a:solidFill>
              <a:srgbClr val="000000"/>
            </a:solidFill>
            <a:miter lim="800000"/>
            <a:headEnd/>
            <a:tailEnd/>
          </a:ln>
          <a:effectLst>
            <a:outerShdw blurRad="63500" dist="107933" dir="2700000" algn="ctr" rotWithShape="0">
              <a:srgbClr val="919191"/>
            </a:outerShdw>
          </a:effectLst>
        </p:spPr>
        <p:txBody>
          <a:bodyPr wrap="none" anchor="ctr"/>
          <a:lstStyle/>
          <a:p>
            <a:pPr>
              <a:defRPr/>
            </a:pPr>
            <a:endParaRPr lang="en-US" sz="1800">
              <a:cs typeface="Arial" charset="0"/>
            </a:endParaRPr>
          </a:p>
        </p:txBody>
      </p:sp>
      <p:sp>
        <p:nvSpPr>
          <p:cNvPr id="5" name="Rectangle 3"/>
          <p:cNvSpPr>
            <a:spLocks noChangeArrowheads="1"/>
          </p:cNvSpPr>
          <p:nvPr/>
        </p:nvSpPr>
        <p:spPr bwMode="auto">
          <a:xfrm>
            <a:off x="2863850" y="1706563"/>
            <a:ext cx="2514600" cy="914400"/>
          </a:xfrm>
          <a:prstGeom prst="rect">
            <a:avLst/>
          </a:prstGeom>
          <a:solidFill>
            <a:srgbClr val="CCCCCC"/>
          </a:solidFill>
          <a:ln w="12600">
            <a:solidFill>
              <a:srgbClr val="000000"/>
            </a:solidFill>
            <a:miter lim="800000"/>
            <a:headEnd/>
            <a:tailEnd/>
          </a:ln>
          <a:effectLst>
            <a:outerShdw blurRad="63500" dist="107933" dir="2700000" algn="ctr" rotWithShape="0">
              <a:srgbClr val="919191"/>
            </a:outerShdw>
          </a:effectLst>
        </p:spPr>
        <p:txBody>
          <a:bodyPr wrap="none" anchor="ctr"/>
          <a:lstStyle/>
          <a:p>
            <a:pPr>
              <a:defRPr/>
            </a:pPr>
            <a:endParaRPr lang="en-US" sz="1800">
              <a:cs typeface="Arial" charset="0"/>
            </a:endParaRPr>
          </a:p>
        </p:txBody>
      </p:sp>
      <p:sp>
        <p:nvSpPr>
          <p:cNvPr id="6" name="Text Box 4"/>
          <p:cNvSpPr txBox="1">
            <a:spLocks noChangeArrowheads="1"/>
          </p:cNvSpPr>
          <p:nvPr/>
        </p:nvSpPr>
        <p:spPr bwMode="auto">
          <a:xfrm>
            <a:off x="4755788" y="5041900"/>
            <a:ext cx="1072289" cy="648512"/>
          </a:xfrm>
          <a:prstGeom prst="rect">
            <a:avLst/>
          </a:prstGeom>
          <a:solidFill>
            <a:srgbClr val="CCFFCC"/>
          </a:solidFill>
          <a:ln>
            <a:noFill/>
          </a:ln>
          <a:effectLst/>
          <a:extLst/>
        </p:spPr>
        <p:txBody>
          <a:bodyPr wrap="none"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ＭＳ Ｐゴシック" charset="0"/>
                <a:cs typeface="Arial"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Arial" charset="0"/>
                <a:cs typeface="Arial"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Arial" charset="0"/>
                <a:cs typeface="Arial"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Arial" charset="0"/>
                <a:cs typeface="Arial"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Arial" charset="0"/>
                <a:cs typeface="Arial" charset="0"/>
              </a:defRPr>
            </a:lvl5pPr>
            <a:lvl6pPr defTabSz="449263" fontAlgn="base">
              <a:lnSpc>
                <a:spcPct val="96000"/>
              </a:lnSpc>
              <a:spcBef>
                <a:spcPct val="0"/>
              </a:spcBef>
              <a:spcAft>
                <a:spcPct val="0"/>
              </a:spcAft>
              <a:buClr>
                <a:srgbClr val="000000"/>
              </a:buClr>
              <a:buSzPct val="100000"/>
              <a:buFont typeface="Arial"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Arial" charset="0"/>
                <a:cs typeface="Arial" charset="0"/>
              </a:defRPr>
            </a:lvl6pPr>
            <a:lvl7pPr defTabSz="449263" fontAlgn="base">
              <a:lnSpc>
                <a:spcPct val="96000"/>
              </a:lnSpc>
              <a:spcBef>
                <a:spcPct val="0"/>
              </a:spcBef>
              <a:spcAft>
                <a:spcPct val="0"/>
              </a:spcAft>
              <a:buClr>
                <a:srgbClr val="000000"/>
              </a:buClr>
              <a:buSzPct val="100000"/>
              <a:buFont typeface="Arial"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Arial" charset="0"/>
                <a:cs typeface="Arial" charset="0"/>
              </a:defRPr>
            </a:lvl7pPr>
            <a:lvl8pPr defTabSz="449263" fontAlgn="base">
              <a:lnSpc>
                <a:spcPct val="96000"/>
              </a:lnSpc>
              <a:spcBef>
                <a:spcPct val="0"/>
              </a:spcBef>
              <a:spcAft>
                <a:spcPct val="0"/>
              </a:spcAft>
              <a:buClr>
                <a:srgbClr val="000000"/>
              </a:buClr>
              <a:buSzPct val="100000"/>
              <a:buFont typeface="Arial"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Arial" charset="0"/>
                <a:cs typeface="Arial" charset="0"/>
              </a:defRPr>
            </a:lvl8pPr>
            <a:lvl9pPr defTabSz="449263" fontAlgn="base">
              <a:lnSpc>
                <a:spcPct val="96000"/>
              </a:lnSpc>
              <a:spcBef>
                <a:spcPct val="0"/>
              </a:spcBef>
              <a:spcAft>
                <a:spcPct val="0"/>
              </a:spcAft>
              <a:buClr>
                <a:srgbClr val="000000"/>
              </a:buClr>
              <a:buSzPct val="100000"/>
              <a:buFont typeface="Arial"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Arial" charset="0"/>
                <a:cs typeface="Arial" charset="0"/>
              </a:defRPr>
            </a:lvl9pPr>
          </a:lstStyle>
          <a:p>
            <a:pPr algn="ctr">
              <a:lnSpc>
                <a:spcPct val="100000"/>
              </a:lnSpc>
              <a:buFont typeface="Times New Roman" charset="0"/>
              <a:buNone/>
              <a:defRPr/>
            </a:pPr>
            <a:r>
              <a:rPr lang="en-GB" sz="1800" dirty="0" smtClean="0">
                <a:solidFill>
                  <a:schemeClr val="tx1"/>
                </a:solidFill>
                <a:latin typeface="Calibri" charset="0"/>
                <a:cs typeface="Arial Unicode MS" charset="0"/>
              </a:rPr>
              <a:t>Insured</a:t>
            </a:r>
          </a:p>
          <a:p>
            <a:pPr algn="ctr">
              <a:lnSpc>
                <a:spcPct val="100000"/>
              </a:lnSpc>
              <a:buFont typeface="Times New Roman" charset="0"/>
              <a:buNone/>
              <a:defRPr/>
            </a:pPr>
            <a:r>
              <a:rPr lang="en-GB" dirty="0" smtClean="0">
                <a:solidFill>
                  <a:schemeClr val="tx1"/>
                </a:solidFill>
                <a:latin typeface="Calibri" charset="0"/>
                <a:cs typeface="Arial Unicode MS" charset="0"/>
              </a:rPr>
              <a:t>members</a:t>
            </a:r>
            <a:endParaRPr lang="en-GB" sz="1800" dirty="0" smtClean="0">
              <a:solidFill>
                <a:schemeClr val="tx1"/>
              </a:solidFill>
              <a:latin typeface="Calibri" charset="0"/>
              <a:cs typeface="Arial Unicode MS" charset="0"/>
            </a:endParaRPr>
          </a:p>
        </p:txBody>
      </p:sp>
      <p:sp>
        <p:nvSpPr>
          <p:cNvPr id="7" name="Text Box 5"/>
          <p:cNvSpPr txBox="1">
            <a:spLocks noChangeArrowheads="1"/>
          </p:cNvSpPr>
          <p:nvPr/>
        </p:nvSpPr>
        <p:spPr bwMode="auto">
          <a:xfrm>
            <a:off x="3170238" y="3489325"/>
            <a:ext cx="1857375" cy="641350"/>
          </a:xfrm>
          <a:prstGeom prst="rect">
            <a:avLst/>
          </a:prstGeom>
          <a:noFill/>
          <a:ln>
            <a:noFill/>
          </a:ln>
          <a:effectLst/>
          <a:extLst>
            <a:ext uri="{909E8E84-426E-40DD-AFC4-6F175D3DCCD1}">
              <a14:hiddenFill xmlns:a14="http://schemas.microsoft.com/office/drawing/2010/main">
                <a:solidFill>
                  <a:srgbClr val="99FFCC"/>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ＭＳ Ｐゴシック" charset="0"/>
                <a:cs typeface="Arial"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Arial" charset="0"/>
                <a:cs typeface="Arial"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Arial" charset="0"/>
                <a:cs typeface="Arial"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Arial" charset="0"/>
                <a:cs typeface="Arial"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Arial" charset="0"/>
                <a:cs typeface="Arial" charset="0"/>
              </a:defRPr>
            </a:lvl5pPr>
            <a:lvl6pPr defTabSz="449263" fontAlgn="base">
              <a:lnSpc>
                <a:spcPct val="96000"/>
              </a:lnSpc>
              <a:spcBef>
                <a:spcPct val="0"/>
              </a:spcBef>
              <a:spcAft>
                <a:spcPct val="0"/>
              </a:spcAft>
              <a:buClr>
                <a:srgbClr val="000000"/>
              </a:buClr>
              <a:buSzPct val="100000"/>
              <a:buFont typeface="Arial"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Arial" charset="0"/>
                <a:cs typeface="Arial" charset="0"/>
              </a:defRPr>
            </a:lvl6pPr>
            <a:lvl7pPr defTabSz="449263" fontAlgn="base">
              <a:lnSpc>
                <a:spcPct val="96000"/>
              </a:lnSpc>
              <a:spcBef>
                <a:spcPct val="0"/>
              </a:spcBef>
              <a:spcAft>
                <a:spcPct val="0"/>
              </a:spcAft>
              <a:buClr>
                <a:srgbClr val="000000"/>
              </a:buClr>
              <a:buSzPct val="100000"/>
              <a:buFont typeface="Arial"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Arial" charset="0"/>
                <a:cs typeface="Arial" charset="0"/>
              </a:defRPr>
            </a:lvl7pPr>
            <a:lvl8pPr defTabSz="449263" fontAlgn="base">
              <a:lnSpc>
                <a:spcPct val="96000"/>
              </a:lnSpc>
              <a:spcBef>
                <a:spcPct val="0"/>
              </a:spcBef>
              <a:spcAft>
                <a:spcPct val="0"/>
              </a:spcAft>
              <a:buClr>
                <a:srgbClr val="000000"/>
              </a:buClr>
              <a:buSzPct val="100000"/>
              <a:buFont typeface="Arial"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Arial" charset="0"/>
                <a:cs typeface="Arial" charset="0"/>
              </a:defRPr>
            </a:lvl8pPr>
            <a:lvl9pPr defTabSz="449263" fontAlgn="base">
              <a:lnSpc>
                <a:spcPct val="96000"/>
              </a:lnSpc>
              <a:spcBef>
                <a:spcPct val="0"/>
              </a:spcBef>
              <a:spcAft>
                <a:spcPct val="0"/>
              </a:spcAft>
              <a:buClr>
                <a:srgbClr val="000000"/>
              </a:buClr>
              <a:buSzPct val="100000"/>
              <a:buFont typeface="Arial"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Arial" charset="0"/>
                <a:cs typeface="Arial" charset="0"/>
              </a:defRPr>
            </a:lvl9pPr>
          </a:lstStyle>
          <a:p>
            <a:pPr algn="ctr">
              <a:lnSpc>
                <a:spcPct val="100000"/>
              </a:lnSpc>
              <a:buFont typeface="Times New Roman" charset="0"/>
              <a:buNone/>
              <a:defRPr/>
            </a:pPr>
            <a:r>
              <a:rPr lang="en-GB" sz="1800" smtClean="0">
                <a:solidFill>
                  <a:schemeClr val="tx1"/>
                </a:solidFill>
                <a:latin typeface="Calibri" charset="0"/>
                <a:cs typeface="Arial Unicode MS" charset="0"/>
              </a:rPr>
              <a:t>Board of directors</a:t>
            </a:r>
          </a:p>
          <a:p>
            <a:pPr algn="ctr">
              <a:lnSpc>
                <a:spcPct val="100000"/>
              </a:lnSpc>
              <a:buFont typeface="Times New Roman" charset="0"/>
              <a:buNone/>
              <a:defRPr/>
            </a:pPr>
            <a:r>
              <a:rPr lang="en-GB" sz="1800" smtClean="0">
                <a:solidFill>
                  <a:schemeClr val="tx1"/>
                </a:solidFill>
                <a:latin typeface="Calibri" charset="0"/>
                <a:cs typeface="Arial Unicode MS" charset="0"/>
              </a:rPr>
              <a:t>50 / 50</a:t>
            </a:r>
          </a:p>
        </p:txBody>
      </p:sp>
      <p:sp>
        <p:nvSpPr>
          <p:cNvPr id="8" name="Text Box 6"/>
          <p:cNvSpPr txBox="1">
            <a:spLocks noChangeArrowheads="1"/>
          </p:cNvSpPr>
          <p:nvPr/>
        </p:nvSpPr>
        <p:spPr bwMode="auto">
          <a:xfrm>
            <a:off x="3560763" y="1782763"/>
            <a:ext cx="1169987" cy="641350"/>
          </a:xfrm>
          <a:prstGeom prst="rect">
            <a:avLst/>
          </a:prstGeom>
          <a:noFill/>
          <a:ln>
            <a:noFill/>
          </a:ln>
          <a:effectLst/>
          <a:extLst>
            <a:ext uri="{909E8E84-426E-40DD-AFC4-6F175D3DCCD1}">
              <a14:hiddenFill xmlns:a14="http://schemas.microsoft.com/office/drawing/2010/main">
                <a:solidFill>
                  <a:srgbClr val="99FFCC"/>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ＭＳ Ｐゴシック" charset="0"/>
                <a:cs typeface="Arial"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Arial" charset="0"/>
                <a:cs typeface="Arial"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Arial" charset="0"/>
                <a:cs typeface="Arial"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Arial" charset="0"/>
                <a:cs typeface="Arial"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Arial" charset="0"/>
                <a:cs typeface="Arial" charset="0"/>
              </a:defRPr>
            </a:lvl5pPr>
            <a:lvl6pPr defTabSz="449263" fontAlgn="base">
              <a:lnSpc>
                <a:spcPct val="96000"/>
              </a:lnSpc>
              <a:spcBef>
                <a:spcPct val="0"/>
              </a:spcBef>
              <a:spcAft>
                <a:spcPct val="0"/>
              </a:spcAft>
              <a:buClr>
                <a:srgbClr val="000000"/>
              </a:buClr>
              <a:buSzPct val="100000"/>
              <a:buFont typeface="Arial"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Arial" charset="0"/>
                <a:cs typeface="Arial" charset="0"/>
              </a:defRPr>
            </a:lvl6pPr>
            <a:lvl7pPr defTabSz="449263" fontAlgn="base">
              <a:lnSpc>
                <a:spcPct val="96000"/>
              </a:lnSpc>
              <a:spcBef>
                <a:spcPct val="0"/>
              </a:spcBef>
              <a:spcAft>
                <a:spcPct val="0"/>
              </a:spcAft>
              <a:buClr>
                <a:srgbClr val="000000"/>
              </a:buClr>
              <a:buSzPct val="100000"/>
              <a:buFont typeface="Arial"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Arial" charset="0"/>
                <a:cs typeface="Arial" charset="0"/>
              </a:defRPr>
            </a:lvl7pPr>
            <a:lvl8pPr defTabSz="449263" fontAlgn="base">
              <a:lnSpc>
                <a:spcPct val="96000"/>
              </a:lnSpc>
              <a:spcBef>
                <a:spcPct val="0"/>
              </a:spcBef>
              <a:spcAft>
                <a:spcPct val="0"/>
              </a:spcAft>
              <a:buClr>
                <a:srgbClr val="000000"/>
              </a:buClr>
              <a:buSzPct val="100000"/>
              <a:buFont typeface="Arial"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Arial" charset="0"/>
                <a:cs typeface="Arial" charset="0"/>
              </a:defRPr>
            </a:lvl8pPr>
            <a:lvl9pPr defTabSz="449263" fontAlgn="base">
              <a:lnSpc>
                <a:spcPct val="96000"/>
              </a:lnSpc>
              <a:spcBef>
                <a:spcPct val="0"/>
              </a:spcBef>
              <a:spcAft>
                <a:spcPct val="0"/>
              </a:spcAft>
              <a:buClr>
                <a:srgbClr val="000000"/>
              </a:buClr>
              <a:buSzPct val="100000"/>
              <a:buFont typeface="Arial"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Arial" charset="0"/>
                <a:cs typeface="Arial" charset="0"/>
              </a:defRPr>
            </a:lvl9pPr>
          </a:lstStyle>
          <a:p>
            <a:pPr algn="ctr">
              <a:lnSpc>
                <a:spcPct val="100000"/>
              </a:lnSpc>
              <a:buFont typeface="Times New Roman" charset="0"/>
              <a:buNone/>
              <a:defRPr/>
            </a:pPr>
            <a:r>
              <a:rPr lang="en-GB" sz="1800" smtClean="0">
                <a:solidFill>
                  <a:schemeClr val="tx1"/>
                </a:solidFill>
                <a:latin typeface="Calibri" charset="0"/>
                <a:cs typeface="Arial Unicode MS" charset="0"/>
              </a:rPr>
              <a:t>CEO of the</a:t>
            </a:r>
          </a:p>
          <a:p>
            <a:pPr algn="ctr">
              <a:lnSpc>
                <a:spcPct val="100000"/>
              </a:lnSpc>
              <a:buFont typeface="Times New Roman" charset="0"/>
              <a:buNone/>
              <a:defRPr/>
            </a:pPr>
            <a:r>
              <a:rPr lang="en-GB" sz="1800" smtClean="0">
                <a:solidFill>
                  <a:schemeClr val="tx1"/>
                </a:solidFill>
                <a:latin typeface="Calibri" charset="0"/>
                <a:cs typeface="Arial Unicode MS" charset="0"/>
              </a:rPr>
              <a:t> fund</a:t>
            </a:r>
          </a:p>
        </p:txBody>
      </p:sp>
      <p:sp>
        <p:nvSpPr>
          <p:cNvPr id="9" name="Line 7"/>
          <p:cNvSpPr>
            <a:spLocks noChangeShapeType="1"/>
          </p:cNvSpPr>
          <p:nvPr/>
        </p:nvSpPr>
        <p:spPr bwMode="auto">
          <a:xfrm flipV="1">
            <a:off x="4114800" y="4333875"/>
            <a:ext cx="1588" cy="323850"/>
          </a:xfrm>
          <a:prstGeom prst="line">
            <a:avLst/>
          </a:prstGeom>
          <a:noFill/>
          <a:ln w="57240">
            <a:solidFill>
              <a:srgbClr val="339966"/>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sz="1800">
              <a:cs typeface="Arial" charset="0"/>
            </a:endParaRPr>
          </a:p>
        </p:txBody>
      </p:sp>
      <p:sp>
        <p:nvSpPr>
          <p:cNvPr id="10" name="Line 8"/>
          <p:cNvSpPr>
            <a:spLocks noChangeShapeType="1"/>
          </p:cNvSpPr>
          <p:nvPr/>
        </p:nvSpPr>
        <p:spPr bwMode="auto">
          <a:xfrm flipH="1" flipV="1">
            <a:off x="4081463" y="2619375"/>
            <a:ext cx="4762" cy="704850"/>
          </a:xfrm>
          <a:prstGeom prst="line">
            <a:avLst/>
          </a:prstGeom>
          <a:noFill/>
          <a:ln w="57240">
            <a:solidFill>
              <a:srgbClr val="339966"/>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sz="1800">
              <a:cs typeface="Arial" charset="0"/>
            </a:endParaRPr>
          </a:p>
        </p:txBody>
      </p:sp>
      <p:sp>
        <p:nvSpPr>
          <p:cNvPr id="11" name="Text Box 9"/>
          <p:cNvSpPr txBox="1">
            <a:spLocks noChangeArrowheads="1"/>
          </p:cNvSpPr>
          <p:nvPr/>
        </p:nvSpPr>
        <p:spPr bwMode="auto">
          <a:xfrm>
            <a:off x="4267200" y="4373563"/>
            <a:ext cx="684213" cy="396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ＭＳ Ｐゴシック" charset="0"/>
                <a:cs typeface="Arial"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Arial" charset="0"/>
                <a:cs typeface="Arial"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Arial" charset="0"/>
                <a:cs typeface="Arial"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Arial" charset="0"/>
                <a:cs typeface="Arial"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Arial" charset="0"/>
                <a:cs typeface="Arial" charset="0"/>
              </a:defRPr>
            </a:lvl5pPr>
            <a:lvl6pPr defTabSz="449263" fontAlgn="base">
              <a:lnSpc>
                <a:spcPct val="96000"/>
              </a:lnSpc>
              <a:spcBef>
                <a:spcPct val="0"/>
              </a:spcBef>
              <a:spcAft>
                <a:spcPct val="0"/>
              </a:spcAft>
              <a:buClr>
                <a:srgbClr val="000000"/>
              </a:buClr>
              <a:buSzPct val="100000"/>
              <a:buFont typeface="Arial"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Arial" charset="0"/>
                <a:cs typeface="Arial" charset="0"/>
              </a:defRPr>
            </a:lvl6pPr>
            <a:lvl7pPr defTabSz="449263" fontAlgn="base">
              <a:lnSpc>
                <a:spcPct val="96000"/>
              </a:lnSpc>
              <a:spcBef>
                <a:spcPct val="0"/>
              </a:spcBef>
              <a:spcAft>
                <a:spcPct val="0"/>
              </a:spcAft>
              <a:buClr>
                <a:srgbClr val="000000"/>
              </a:buClr>
              <a:buSzPct val="100000"/>
              <a:buFont typeface="Arial"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Arial" charset="0"/>
                <a:cs typeface="Arial" charset="0"/>
              </a:defRPr>
            </a:lvl7pPr>
            <a:lvl8pPr defTabSz="449263" fontAlgn="base">
              <a:lnSpc>
                <a:spcPct val="96000"/>
              </a:lnSpc>
              <a:spcBef>
                <a:spcPct val="0"/>
              </a:spcBef>
              <a:spcAft>
                <a:spcPct val="0"/>
              </a:spcAft>
              <a:buClr>
                <a:srgbClr val="000000"/>
              </a:buClr>
              <a:buSzPct val="100000"/>
              <a:buFont typeface="Arial"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Arial" charset="0"/>
                <a:cs typeface="Arial" charset="0"/>
              </a:defRPr>
            </a:lvl8pPr>
            <a:lvl9pPr defTabSz="449263" fontAlgn="base">
              <a:lnSpc>
                <a:spcPct val="96000"/>
              </a:lnSpc>
              <a:spcBef>
                <a:spcPct val="0"/>
              </a:spcBef>
              <a:spcAft>
                <a:spcPct val="0"/>
              </a:spcAft>
              <a:buClr>
                <a:srgbClr val="000000"/>
              </a:buClr>
              <a:buSzPct val="100000"/>
              <a:buFont typeface="Arial"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Arial" charset="0"/>
                <a:cs typeface="Arial" charset="0"/>
              </a:defRPr>
            </a:lvl9pPr>
          </a:lstStyle>
          <a:p>
            <a:pPr>
              <a:lnSpc>
                <a:spcPct val="100000"/>
              </a:lnSpc>
              <a:buFont typeface="Times New Roman" charset="0"/>
              <a:buNone/>
              <a:defRPr/>
            </a:pPr>
            <a:r>
              <a:rPr lang="en-GB" sz="2000" smtClean="0">
                <a:solidFill>
                  <a:schemeClr val="tx1"/>
                </a:solidFill>
                <a:latin typeface="Calibri" charset="0"/>
                <a:cs typeface="Arial Unicode MS" charset="0"/>
              </a:rPr>
              <a:t>elect</a:t>
            </a:r>
          </a:p>
        </p:txBody>
      </p:sp>
      <p:sp>
        <p:nvSpPr>
          <p:cNvPr id="12" name="Text Box 10"/>
          <p:cNvSpPr txBox="1">
            <a:spLocks noChangeArrowheads="1"/>
          </p:cNvSpPr>
          <p:nvPr/>
        </p:nvSpPr>
        <p:spPr bwMode="auto">
          <a:xfrm>
            <a:off x="4235450" y="2773363"/>
            <a:ext cx="684213" cy="396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ＭＳ Ｐゴシック" charset="0"/>
                <a:cs typeface="Arial"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Arial" charset="0"/>
                <a:cs typeface="Arial"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Arial" charset="0"/>
                <a:cs typeface="Arial"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Arial" charset="0"/>
                <a:cs typeface="Arial"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Arial" charset="0"/>
                <a:cs typeface="Arial" charset="0"/>
              </a:defRPr>
            </a:lvl5pPr>
            <a:lvl6pPr defTabSz="449263" fontAlgn="base">
              <a:lnSpc>
                <a:spcPct val="96000"/>
              </a:lnSpc>
              <a:spcBef>
                <a:spcPct val="0"/>
              </a:spcBef>
              <a:spcAft>
                <a:spcPct val="0"/>
              </a:spcAft>
              <a:buClr>
                <a:srgbClr val="000000"/>
              </a:buClr>
              <a:buSzPct val="100000"/>
              <a:buFont typeface="Arial"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Arial" charset="0"/>
                <a:cs typeface="Arial" charset="0"/>
              </a:defRPr>
            </a:lvl6pPr>
            <a:lvl7pPr defTabSz="449263" fontAlgn="base">
              <a:lnSpc>
                <a:spcPct val="96000"/>
              </a:lnSpc>
              <a:spcBef>
                <a:spcPct val="0"/>
              </a:spcBef>
              <a:spcAft>
                <a:spcPct val="0"/>
              </a:spcAft>
              <a:buClr>
                <a:srgbClr val="000000"/>
              </a:buClr>
              <a:buSzPct val="100000"/>
              <a:buFont typeface="Arial"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Arial" charset="0"/>
                <a:cs typeface="Arial" charset="0"/>
              </a:defRPr>
            </a:lvl7pPr>
            <a:lvl8pPr defTabSz="449263" fontAlgn="base">
              <a:lnSpc>
                <a:spcPct val="96000"/>
              </a:lnSpc>
              <a:spcBef>
                <a:spcPct val="0"/>
              </a:spcBef>
              <a:spcAft>
                <a:spcPct val="0"/>
              </a:spcAft>
              <a:buClr>
                <a:srgbClr val="000000"/>
              </a:buClr>
              <a:buSzPct val="100000"/>
              <a:buFont typeface="Arial"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Arial" charset="0"/>
                <a:cs typeface="Arial" charset="0"/>
              </a:defRPr>
            </a:lvl8pPr>
            <a:lvl9pPr defTabSz="449263" fontAlgn="base">
              <a:lnSpc>
                <a:spcPct val="96000"/>
              </a:lnSpc>
              <a:spcBef>
                <a:spcPct val="0"/>
              </a:spcBef>
              <a:spcAft>
                <a:spcPct val="0"/>
              </a:spcAft>
              <a:buClr>
                <a:srgbClr val="000000"/>
              </a:buClr>
              <a:buSzPct val="100000"/>
              <a:buFont typeface="Arial"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Arial" charset="0"/>
                <a:cs typeface="Arial" charset="0"/>
              </a:defRPr>
            </a:lvl9pPr>
          </a:lstStyle>
          <a:p>
            <a:pPr>
              <a:lnSpc>
                <a:spcPct val="100000"/>
              </a:lnSpc>
              <a:buFont typeface="Times New Roman" charset="0"/>
              <a:buNone/>
              <a:defRPr/>
            </a:pPr>
            <a:r>
              <a:rPr lang="en-GB" sz="2000" smtClean="0">
                <a:solidFill>
                  <a:schemeClr val="tx1"/>
                </a:solidFill>
                <a:latin typeface="Calibri" charset="0"/>
                <a:cs typeface="Arial Unicode MS" charset="0"/>
              </a:rPr>
              <a:t>elect</a:t>
            </a:r>
          </a:p>
        </p:txBody>
      </p:sp>
      <p:sp>
        <p:nvSpPr>
          <p:cNvPr id="13" name="Rectangle 11"/>
          <p:cNvSpPr>
            <a:spLocks noChangeArrowheads="1"/>
          </p:cNvSpPr>
          <p:nvPr/>
        </p:nvSpPr>
        <p:spPr bwMode="auto">
          <a:xfrm>
            <a:off x="2209800" y="4953000"/>
            <a:ext cx="1524000" cy="914400"/>
          </a:xfrm>
          <a:prstGeom prst="rect">
            <a:avLst/>
          </a:prstGeom>
          <a:solidFill>
            <a:srgbClr val="CCCCCC"/>
          </a:solidFill>
          <a:ln w="12600">
            <a:solidFill>
              <a:srgbClr val="000000"/>
            </a:solidFill>
            <a:miter lim="800000"/>
            <a:headEnd/>
            <a:tailEnd/>
          </a:ln>
          <a:effectLst>
            <a:outerShdw blurRad="63500" dist="107933" dir="2700000" algn="ctr" rotWithShape="0">
              <a:srgbClr val="919191"/>
            </a:outerShdw>
          </a:effectLst>
        </p:spPr>
        <p:txBody>
          <a:bodyPr wrap="none" anchor="ctr"/>
          <a:lstStyle/>
          <a:p>
            <a:pPr>
              <a:defRPr/>
            </a:pPr>
            <a:endParaRPr lang="en-US" sz="1800">
              <a:cs typeface="Arial" charset="0"/>
            </a:endParaRPr>
          </a:p>
        </p:txBody>
      </p:sp>
      <p:sp>
        <p:nvSpPr>
          <p:cNvPr id="14" name="Text Box 12"/>
          <p:cNvSpPr txBox="1">
            <a:spLocks noChangeArrowheads="1"/>
          </p:cNvSpPr>
          <p:nvPr/>
        </p:nvSpPr>
        <p:spPr bwMode="auto">
          <a:xfrm>
            <a:off x="2414588" y="5181600"/>
            <a:ext cx="1154112" cy="366713"/>
          </a:xfrm>
          <a:prstGeom prst="rect">
            <a:avLst/>
          </a:prstGeom>
          <a:noFill/>
          <a:ln>
            <a:noFill/>
          </a:ln>
          <a:effectLst/>
          <a:extLst>
            <a:ext uri="{909E8E84-426E-40DD-AFC4-6F175D3DCCD1}">
              <a14:hiddenFill xmlns:a14="http://schemas.microsoft.com/office/drawing/2010/main">
                <a:solidFill>
                  <a:srgbClr val="99FFCC"/>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ＭＳ Ｐゴシック" charset="0"/>
                <a:cs typeface="Arial"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Arial" charset="0"/>
                <a:cs typeface="Arial"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Arial" charset="0"/>
                <a:cs typeface="Arial"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Arial" charset="0"/>
                <a:cs typeface="Arial"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Arial" charset="0"/>
                <a:cs typeface="Arial" charset="0"/>
              </a:defRPr>
            </a:lvl5pPr>
            <a:lvl6pPr defTabSz="449263" fontAlgn="base">
              <a:lnSpc>
                <a:spcPct val="96000"/>
              </a:lnSpc>
              <a:spcBef>
                <a:spcPct val="0"/>
              </a:spcBef>
              <a:spcAft>
                <a:spcPct val="0"/>
              </a:spcAft>
              <a:buClr>
                <a:srgbClr val="000000"/>
              </a:buClr>
              <a:buSzPct val="100000"/>
              <a:buFont typeface="Arial"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Arial" charset="0"/>
                <a:cs typeface="Arial" charset="0"/>
              </a:defRPr>
            </a:lvl6pPr>
            <a:lvl7pPr defTabSz="449263" fontAlgn="base">
              <a:lnSpc>
                <a:spcPct val="96000"/>
              </a:lnSpc>
              <a:spcBef>
                <a:spcPct val="0"/>
              </a:spcBef>
              <a:spcAft>
                <a:spcPct val="0"/>
              </a:spcAft>
              <a:buClr>
                <a:srgbClr val="000000"/>
              </a:buClr>
              <a:buSzPct val="100000"/>
              <a:buFont typeface="Arial"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Arial" charset="0"/>
                <a:cs typeface="Arial" charset="0"/>
              </a:defRPr>
            </a:lvl7pPr>
            <a:lvl8pPr defTabSz="449263" fontAlgn="base">
              <a:lnSpc>
                <a:spcPct val="96000"/>
              </a:lnSpc>
              <a:spcBef>
                <a:spcPct val="0"/>
              </a:spcBef>
              <a:spcAft>
                <a:spcPct val="0"/>
              </a:spcAft>
              <a:buClr>
                <a:srgbClr val="000000"/>
              </a:buClr>
              <a:buSzPct val="100000"/>
              <a:buFont typeface="Arial"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Arial" charset="0"/>
                <a:cs typeface="Arial" charset="0"/>
              </a:defRPr>
            </a:lvl8pPr>
            <a:lvl9pPr defTabSz="449263" fontAlgn="base">
              <a:lnSpc>
                <a:spcPct val="96000"/>
              </a:lnSpc>
              <a:spcBef>
                <a:spcPct val="0"/>
              </a:spcBef>
              <a:spcAft>
                <a:spcPct val="0"/>
              </a:spcAft>
              <a:buClr>
                <a:srgbClr val="000000"/>
              </a:buClr>
              <a:buSzPct val="100000"/>
              <a:buFont typeface="Arial"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Arial" charset="0"/>
                <a:cs typeface="Arial" charset="0"/>
              </a:defRPr>
            </a:lvl9pPr>
          </a:lstStyle>
          <a:p>
            <a:pPr algn="ctr">
              <a:lnSpc>
                <a:spcPct val="100000"/>
              </a:lnSpc>
              <a:buFont typeface="Times New Roman" charset="0"/>
              <a:buNone/>
              <a:defRPr/>
            </a:pPr>
            <a:r>
              <a:rPr lang="en-GB" sz="1800" smtClean="0">
                <a:solidFill>
                  <a:schemeClr val="tx1"/>
                </a:solidFill>
                <a:latin typeface="Calibri" charset="0"/>
                <a:cs typeface="Arial Unicode MS" charset="0"/>
              </a:rPr>
              <a:t>Employers</a:t>
            </a:r>
          </a:p>
        </p:txBody>
      </p:sp>
      <p:sp>
        <p:nvSpPr>
          <p:cNvPr id="15" name="Line 13"/>
          <p:cNvSpPr>
            <a:spLocks noChangeShapeType="1"/>
          </p:cNvSpPr>
          <p:nvPr/>
        </p:nvSpPr>
        <p:spPr bwMode="auto">
          <a:xfrm flipV="1">
            <a:off x="3810000" y="4638675"/>
            <a:ext cx="304800" cy="476250"/>
          </a:xfrm>
          <a:prstGeom prst="line">
            <a:avLst/>
          </a:prstGeom>
          <a:noFill/>
          <a:ln w="38160">
            <a:solidFill>
              <a:srgbClr val="339966"/>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sz="1800">
              <a:cs typeface="Arial" charset="0"/>
            </a:endParaRPr>
          </a:p>
        </p:txBody>
      </p:sp>
      <p:sp>
        <p:nvSpPr>
          <p:cNvPr id="16" name="Line 14"/>
          <p:cNvSpPr>
            <a:spLocks noChangeShapeType="1"/>
          </p:cNvSpPr>
          <p:nvPr/>
        </p:nvSpPr>
        <p:spPr bwMode="auto">
          <a:xfrm flipH="1" flipV="1">
            <a:off x="4105275" y="4638675"/>
            <a:ext cx="323850" cy="476250"/>
          </a:xfrm>
          <a:prstGeom prst="line">
            <a:avLst/>
          </a:prstGeom>
          <a:noFill/>
          <a:ln w="38160">
            <a:solidFill>
              <a:srgbClr val="339966"/>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a:defRPr/>
            </a:pPr>
            <a:endParaRPr lang="en-US" sz="1800">
              <a:cs typeface="Arial" charset="0"/>
            </a:endParaRPr>
          </a:p>
        </p:txBody>
      </p:sp>
      <p:sp>
        <p:nvSpPr>
          <p:cNvPr id="17" name="Text Box 15"/>
          <p:cNvSpPr txBox="1">
            <a:spLocks noChangeArrowheads="1"/>
          </p:cNvSpPr>
          <p:nvPr/>
        </p:nvSpPr>
        <p:spPr bwMode="auto">
          <a:xfrm>
            <a:off x="5643563" y="1905000"/>
            <a:ext cx="1563687" cy="366713"/>
          </a:xfrm>
          <a:prstGeom prst="rect">
            <a:avLst/>
          </a:prstGeom>
          <a:noFill/>
          <a:ln>
            <a:noFill/>
          </a:ln>
          <a:effectLst/>
          <a:extLst>
            <a:ext uri="{909E8E84-426E-40DD-AFC4-6F175D3DCCD1}">
              <a14:hiddenFill xmlns:a14="http://schemas.microsoft.com/office/drawing/2010/main">
                <a:solidFill>
                  <a:srgbClr val="99FFCC"/>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ＭＳ Ｐゴシック" charset="0"/>
                <a:cs typeface="Arial"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Arial" charset="0"/>
                <a:cs typeface="Arial"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Arial" charset="0"/>
                <a:cs typeface="Arial"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Arial" charset="0"/>
                <a:cs typeface="Arial"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Arial" charset="0"/>
                <a:cs typeface="Arial" charset="0"/>
              </a:defRPr>
            </a:lvl5pPr>
            <a:lvl6pPr defTabSz="449263" fontAlgn="base">
              <a:lnSpc>
                <a:spcPct val="96000"/>
              </a:lnSpc>
              <a:spcBef>
                <a:spcPct val="0"/>
              </a:spcBef>
              <a:spcAft>
                <a:spcPct val="0"/>
              </a:spcAft>
              <a:buClr>
                <a:srgbClr val="000000"/>
              </a:buClr>
              <a:buSzPct val="100000"/>
              <a:buFont typeface="Arial"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Arial" charset="0"/>
                <a:cs typeface="Arial" charset="0"/>
              </a:defRPr>
            </a:lvl6pPr>
            <a:lvl7pPr defTabSz="449263" fontAlgn="base">
              <a:lnSpc>
                <a:spcPct val="96000"/>
              </a:lnSpc>
              <a:spcBef>
                <a:spcPct val="0"/>
              </a:spcBef>
              <a:spcAft>
                <a:spcPct val="0"/>
              </a:spcAft>
              <a:buClr>
                <a:srgbClr val="000000"/>
              </a:buClr>
              <a:buSzPct val="100000"/>
              <a:buFont typeface="Arial"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Arial" charset="0"/>
                <a:cs typeface="Arial" charset="0"/>
              </a:defRPr>
            </a:lvl7pPr>
            <a:lvl8pPr defTabSz="449263" fontAlgn="base">
              <a:lnSpc>
                <a:spcPct val="96000"/>
              </a:lnSpc>
              <a:spcBef>
                <a:spcPct val="0"/>
              </a:spcBef>
              <a:spcAft>
                <a:spcPct val="0"/>
              </a:spcAft>
              <a:buClr>
                <a:srgbClr val="000000"/>
              </a:buClr>
              <a:buSzPct val="100000"/>
              <a:buFont typeface="Arial"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Arial" charset="0"/>
                <a:cs typeface="Arial" charset="0"/>
              </a:defRPr>
            </a:lvl8pPr>
            <a:lvl9pPr defTabSz="449263" fontAlgn="base">
              <a:lnSpc>
                <a:spcPct val="96000"/>
              </a:lnSpc>
              <a:spcBef>
                <a:spcPct val="0"/>
              </a:spcBef>
              <a:spcAft>
                <a:spcPct val="0"/>
              </a:spcAft>
              <a:buClr>
                <a:srgbClr val="000000"/>
              </a:buClr>
              <a:buSzPct val="100000"/>
              <a:buFont typeface="Arial"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Arial" charset="0"/>
                <a:cs typeface="Arial" charset="0"/>
              </a:defRPr>
            </a:lvl9pPr>
          </a:lstStyle>
          <a:p>
            <a:pPr algn="ctr">
              <a:lnSpc>
                <a:spcPct val="100000"/>
              </a:lnSpc>
              <a:buFont typeface="Times New Roman" charset="0"/>
              <a:buNone/>
              <a:defRPr/>
            </a:pPr>
            <a:r>
              <a:rPr lang="en-GB" sz="1800" smtClean="0">
                <a:solidFill>
                  <a:schemeClr val="tx1"/>
                </a:solidFill>
                <a:latin typeface="Calibri" charset="0"/>
                <a:cs typeface="Arial Unicode MS" charset="0"/>
              </a:rPr>
              <a:t>Administration</a:t>
            </a:r>
          </a:p>
        </p:txBody>
      </p:sp>
      <p:sp>
        <p:nvSpPr>
          <p:cNvPr id="18" name="Slide Number Placeholder 2"/>
          <p:cNvSpPr>
            <a:spLocks noGrp="1"/>
          </p:cNvSpPr>
          <p:nvPr>
            <p:ph type="sldNum" sz="quarter" idx="12"/>
          </p:nvPr>
        </p:nvSpPr>
        <p:spPr>
          <a:xfrm>
            <a:off x="6326188" y="6381750"/>
            <a:ext cx="2133600" cy="476250"/>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3200">
                <a:solidFill>
                  <a:schemeClr val="tx1"/>
                </a:solidFill>
                <a:latin typeface="Arial" charset="0"/>
                <a:ea typeface="ＭＳ Ｐゴシック" charset="0"/>
                <a:cs typeface="Arial" charset="0"/>
              </a:defRPr>
            </a:lvl1pPr>
            <a:lvl2pPr>
              <a:defRPr sz="2800">
                <a:solidFill>
                  <a:schemeClr val="tx1"/>
                </a:solidFill>
                <a:latin typeface="Arial" charset="0"/>
                <a:ea typeface="Arial" charset="0"/>
                <a:cs typeface="Arial" charset="0"/>
              </a:defRPr>
            </a:lvl2pPr>
            <a:lvl3pPr>
              <a:defRPr sz="2400">
                <a:solidFill>
                  <a:schemeClr val="tx1"/>
                </a:solidFill>
                <a:latin typeface="Arial" charset="0"/>
                <a:ea typeface="Arial" charset="0"/>
                <a:cs typeface="Arial" charset="0"/>
              </a:defRPr>
            </a:lvl3pPr>
            <a:lvl4pPr>
              <a:defRPr sz="2000">
                <a:solidFill>
                  <a:schemeClr val="tx1"/>
                </a:solidFill>
                <a:latin typeface="Arial" charset="0"/>
                <a:ea typeface="Arial" charset="0"/>
                <a:cs typeface="Arial" charset="0"/>
              </a:defRPr>
            </a:lvl4pPr>
            <a:lvl5pPr>
              <a:defRPr sz="2000">
                <a:solidFill>
                  <a:schemeClr val="tx1"/>
                </a:solidFill>
                <a:latin typeface="Arial" charset="0"/>
                <a:ea typeface="Arial" charset="0"/>
                <a:cs typeface="Arial" charset="0"/>
              </a:defRPr>
            </a:lvl5pPr>
            <a:lvl6pPr eaLnBrk="0" hangingPunct="0">
              <a:defRPr sz="2000">
                <a:solidFill>
                  <a:schemeClr val="tx1"/>
                </a:solidFill>
                <a:latin typeface="Arial" charset="0"/>
                <a:ea typeface="Arial" charset="0"/>
                <a:cs typeface="Arial" charset="0"/>
              </a:defRPr>
            </a:lvl6pPr>
            <a:lvl7pPr eaLnBrk="0" hangingPunct="0">
              <a:defRPr sz="2000">
                <a:solidFill>
                  <a:schemeClr val="tx1"/>
                </a:solidFill>
                <a:latin typeface="Arial" charset="0"/>
                <a:ea typeface="Arial" charset="0"/>
                <a:cs typeface="Arial" charset="0"/>
              </a:defRPr>
            </a:lvl7pPr>
            <a:lvl8pPr eaLnBrk="0" hangingPunct="0">
              <a:defRPr sz="2000">
                <a:solidFill>
                  <a:schemeClr val="tx1"/>
                </a:solidFill>
                <a:latin typeface="Arial" charset="0"/>
                <a:ea typeface="Arial" charset="0"/>
                <a:cs typeface="Arial" charset="0"/>
              </a:defRPr>
            </a:lvl8pPr>
            <a:lvl9pPr eaLnBrk="0" hangingPunct="0">
              <a:defRPr sz="2000">
                <a:solidFill>
                  <a:schemeClr val="tx1"/>
                </a:solidFill>
                <a:latin typeface="Arial" charset="0"/>
                <a:ea typeface="Arial" charset="0"/>
                <a:cs typeface="Arial" charset="0"/>
              </a:defRPr>
            </a:lvl9pPr>
          </a:lstStyle>
          <a:p>
            <a:pPr>
              <a:defRPr/>
            </a:pPr>
            <a:fld id="{D0DE61E3-BC7F-B542-B375-547F27042DFA}" type="slidenum">
              <a:rPr lang="fr-FR" sz="1400" smtClean="0">
                <a:solidFill>
                  <a:srgbClr val="000000"/>
                </a:solidFill>
              </a:rPr>
              <a:pPr>
                <a:defRPr/>
              </a:pPr>
              <a:t>12</a:t>
            </a:fld>
            <a:endParaRPr lang="fr-FR" sz="1400" dirty="0" smtClean="0">
              <a:solidFill>
                <a:srgbClr val="000000"/>
              </a:solidFill>
            </a:endParaRPr>
          </a:p>
        </p:txBody>
      </p:sp>
    </p:spTree>
    <p:extLst>
      <p:ext uri="{BB962C8B-B14F-4D97-AF65-F5344CB8AC3E}">
        <p14:creationId xmlns:p14="http://schemas.microsoft.com/office/powerpoint/2010/main" val="121621307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66700" y="765175"/>
            <a:ext cx="2260600" cy="27305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t>Co-payments</a:t>
            </a:r>
            <a:endParaRPr lang="en-US" sz="1600" dirty="0"/>
          </a:p>
        </p:txBody>
      </p:sp>
      <p:sp>
        <p:nvSpPr>
          <p:cNvPr id="5" name="Rectangle 4"/>
          <p:cNvSpPr/>
          <p:nvPr/>
        </p:nvSpPr>
        <p:spPr>
          <a:xfrm>
            <a:off x="266700" y="1091145"/>
            <a:ext cx="2260600" cy="27305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t>Reimbursement </a:t>
            </a:r>
            <a:endParaRPr lang="en-US" sz="1600" dirty="0"/>
          </a:p>
        </p:txBody>
      </p:sp>
      <p:sp>
        <p:nvSpPr>
          <p:cNvPr id="6" name="Rectangle 5"/>
          <p:cNvSpPr/>
          <p:nvPr/>
        </p:nvSpPr>
        <p:spPr>
          <a:xfrm>
            <a:off x="266700" y="1738847"/>
            <a:ext cx="2260600" cy="27305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err="1" smtClean="0"/>
              <a:t>eHealth</a:t>
            </a:r>
            <a:endParaRPr lang="en-US" sz="1600" dirty="0"/>
          </a:p>
        </p:txBody>
      </p:sp>
      <p:sp>
        <p:nvSpPr>
          <p:cNvPr id="7" name="Rectangle 6"/>
          <p:cNvSpPr/>
          <p:nvPr/>
        </p:nvSpPr>
        <p:spPr>
          <a:xfrm>
            <a:off x="266700" y="2064815"/>
            <a:ext cx="2260600" cy="27305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t>Health Tech. Assess.</a:t>
            </a:r>
            <a:endParaRPr lang="en-US" sz="1600" dirty="0"/>
          </a:p>
        </p:txBody>
      </p:sp>
      <p:sp>
        <p:nvSpPr>
          <p:cNvPr id="8" name="Rectangle 7"/>
          <p:cNvSpPr/>
          <p:nvPr/>
        </p:nvSpPr>
        <p:spPr>
          <a:xfrm>
            <a:off x="266700" y="2395016"/>
            <a:ext cx="2260600" cy="27305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t>Service delivery</a:t>
            </a:r>
            <a:endParaRPr lang="en-US" sz="1600" dirty="0"/>
          </a:p>
        </p:txBody>
      </p:sp>
      <p:sp>
        <p:nvSpPr>
          <p:cNvPr id="9" name="Rectangle 8"/>
          <p:cNvSpPr/>
          <p:nvPr/>
        </p:nvSpPr>
        <p:spPr>
          <a:xfrm>
            <a:off x="266700" y="2729450"/>
            <a:ext cx="2260600" cy="27305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t>Quality of care</a:t>
            </a:r>
            <a:endParaRPr lang="en-US" sz="1600" dirty="0"/>
          </a:p>
        </p:txBody>
      </p:sp>
      <p:sp>
        <p:nvSpPr>
          <p:cNvPr id="10" name="Rectangle 9"/>
          <p:cNvSpPr/>
          <p:nvPr/>
        </p:nvSpPr>
        <p:spPr>
          <a:xfrm>
            <a:off x="266700" y="3059651"/>
            <a:ext cx="2260600" cy="27305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t>Pharmaceuticals</a:t>
            </a:r>
            <a:endParaRPr lang="en-US" sz="1600" dirty="0"/>
          </a:p>
        </p:txBody>
      </p:sp>
      <p:sp>
        <p:nvSpPr>
          <p:cNvPr id="12" name="Rectangle 11"/>
          <p:cNvSpPr/>
          <p:nvPr/>
        </p:nvSpPr>
        <p:spPr>
          <a:xfrm>
            <a:off x="266700" y="1412879"/>
            <a:ext cx="2260600" cy="27305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t>Pay for performance</a:t>
            </a:r>
            <a:endParaRPr lang="en-US" sz="1600" dirty="0"/>
          </a:p>
        </p:txBody>
      </p:sp>
      <p:sp>
        <p:nvSpPr>
          <p:cNvPr id="13" name="Rectangle 12"/>
          <p:cNvSpPr/>
          <p:nvPr/>
        </p:nvSpPr>
        <p:spPr>
          <a:xfrm>
            <a:off x="266700" y="3395004"/>
            <a:ext cx="2260600" cy="27305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t>Identification of poor</a:t>
            </a:r>
            <a:endParaRPr lang="en-US" sz="1600" dirty="0"/>
          </a:p>
        </p:txBody>
      </p:sp>
      <p:sp>
        <p:nvSpPr>
          <p:cNvPr id="14" name="Rectangle 13"/>
          <p:cNvSpPr/>
          <p:nvPr/>
        </p:nvSpPr>
        <p:spPr>
          <a:xfrm>
            <a:off x="266700" y="3731554"/>
            <a:ext cx="2260600" cy="27305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t>Subsidies</a:t>
            </a:r>
            <a:endParaRPr lang="en-US" sz="1600" dirty="0"/>
          </a:p>
        </p:txBody>
      </p:sp>
      <p:sp>
        <p:nvSpPr>
          <p:cNvPr id="15" name="Rectangle 14"/>
          <p:cNvSpPr/>
          <p:nvPr/>
        </p:nvSpPr>
        <p:spPr>
          <a:xfrm>
            <a:off x="266700" y="4068104"/>
            <a:ext cx="2260600" cy="27305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t>Enrolment</a:t>
            </a:r>
            <a:endParaRPr lang="en-US" sz="1600" dirty="0"/>
          </a:p>
        </p:txBody>
      </p:sp>
      <p:sp>
        <p:nvSpPr>
          <p:cNvPr id="16" name="Rectangle 15"/>
          <p:cNvSpPr/>
          <p:nvPr/>
        </p:nvSpPr>
        <p:spPr>
          <a:xfrm>
            <a:off x="266700" y="4404654"/>
            <a:ext cx="2260600" cy="27305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t>Unified database</a:t>
            </a:r>
            <a:endParaRPr lang="en-US" sz="1600" dirty="0"/>
          </a:p>
        </p:txBody>
      </p:sp>
      <p:sp>
        <p:nvSpPr>
          <p:cNvPr id="17" name="Rectangle 16"/>
          <p:cNvSpPr/>
          <p:nvPr/>
        </p:nvSpPr>
        <p:spPr>
          <a:xfrm>
            <a:off x="266700" y="4737134"/>
            <a:ext cx="2260600" cy="257304"/>
          </a:xfrm>
          <a:prstGeom prst="rect">
            <a:avLst/>
          </a:prstGeom>
          <a:solidFill>
            <a:schemeClr val="bg1">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t>Human Resources</a:t>
            </a:r>
            <a:endParaRPr lang="en-US" sz="1600" dirty="0"/>
          </a:p>
        </p:txBody>
      </p:sp>
      <p:sp>
        <p:nvSpPr>
          <p:cNvPr id="18" name="Rectangle 17"/>
          <p:cNvSpPr/>
          <p:nvPr/>
        </p:nvSpPr>
        <p:spPr>
          <a:xfrm>
            <a:off x="266700" y="5054467"/>
            <a:ext cx="2260600" cy="283034"/>
          </a:xfrm>
          <a:prstGeom prst="rect">
            <a:avLst/>
          </a:prstGeom>
          <a:solidFill>
            <a:schemeClr val="bg1">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t>Admin structure</a:t>
            </a:r>
            <a:endParaRPr lang="en-US" sz="1600" dirty="0"/>
          </a:p>
        </p:txBody>
      </p:sp>
      <p:sp>
        <p:nvSpPr>
          <p:cNvPr id="19" name="Rectangle 18"/>
          <p:cNvSpPr/>
          <p:nvPr/>
        </p:nvSpPr>
        <p:spPr>
          <a:xfrm>
            <a:off x="266700" y="5393138"/>
            <a:ext cx="2260600" cy="283034"/>
          </a:xfrm>
          <a:prstGeom prst="rect">
            <a:avLst/>
          </a:prstGeom>
          <a:solidFill>
            <a:schemeClr val="bg1">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t>Key processes</a:t>
            </a:r>
            <a:endParaRPr lang="en-US" sz="1600" dirty="0"/>
          </a:p>
        </p:txBody>
      </p:sp>
      <p:sp>
        <p:nvSpPr>
          <p:cNvPr id="20" name="Rectangle 19"/>
          <p:cNvSpPr/>
          <p:nvPr/>
        </p:nvSpPr>
        <p:spPr>
          <a:xfrm>
            <a:off x="266700" y="5738152"/>
            <a:ext cx="2260600" cy="283034"/>
          </a:xfrm>
          <a:prstGeom prst="rect">
            <a:avLst/>
          </a:prstGeom>
          <a:solidFill>
            <a:schemeClr val="bg1">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t>IT </a:t>
            </a:r>
            <a:endParaRPr lang="en-US" sz="1600" dirty="0"/>
          </a:p>
        </p:txBody>
      </p:sp>
      <p:sp>
        <p:nvSpPr>
          <p:cNvPr id="21" name="Rectangle 20"/>
          <p:cNvSpPr/>
          <p:nvPr/>
        </p:nvSpPr>
        <p:spPr>
          <a:xfrm>
            <a:off x="266700" y="6074588"/>
            <a:ext cx="2260600" cy="283034"/>
          </a:xfrm>
          <a:prstGeom prst="rect">
            <a:avLst/>
          </a:prstGeom>
          <a:solidFill>
            <a:schemeClr val="bg1">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t>Marketing</a:t>
            </a:r>
            <a:endParaRPr lang="en-US" sz="1600" dirty="0"/>
          </a:p>
        </p:txBody>
      </p:sp>
      <p:sp>
        <p:nvSpPr>
          <p:cNvPr id="22" name="Rectangle 21"/>
          <p:cNvSpPr/>
          <p:nvPr/>
        </p:nvSpPr>
        <p:spPr>
          <a:xfrm>
            <a:off x="266700" y="6409019"/>
            <a:ext cx="2260600" cy="283034"/>
          </a:xfrm>
          <a:prstGeom prst="rect">
            <a:avLst/>
          </a:prstGeom>
          <a:solidFill>
            <a:schemeClr val="bg1">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t>Fraud and corruption</a:t>
            </a:r>
            <a:endParaRPr lang="en-US" sz="1600" dirty="0"/>
          </a:p>
        </p:txBody>
      </p:sp>
      <p:pic>
        <p:nvPicPr>
          <p:cNvPr id="23" name="Picture 22" descr="flags-80.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448234" y="144675"/>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2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001932" y="144675"/>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2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992360" y="144675"/>
            <a:ext cx="453600" cy="45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27"/>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308838" y="133675"/>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2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867084" y="133675"/>
            <a:ext cx="457200" cy="457200"/>
          </a:xfrm>
          <a:prstGeom prst="rect">
            <a:avLst/>
          </a:prstGeom>
        </p:spPr>
      </p:pic>
      <p:pic>
        <p:nvPicPr>
          <p:cNvPr id="30" name="Picture 2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766550" y="141075"/>
            <a:ext cx="457200" cy="457200"/>
          </a:xfrm>
          <a:prstGeom prst="rect">
            <a:avLst/>
          </a:prstGeom>
        </p:spPr>
      </p:pic>
      <p:pic>
        <p:nvPicPr>
          <p:cNvPr id="32" name="Picture 31"/>
          <p:cNvPicPr>
            <a:picLocks noChangeAspect="1"/>
          </p:cNvPicPr>
          <p:nvPr/>
        </p:nvPicPr>
        <p:blipFill>
          <a:blip r:embed="rId8"/>
          <a:stretch>
            <a:fillRect/>
          </a:stretch>
        </p:blipFill>
        <p:spPr>
          <a:xfrm>
            <a:off x="7459132" y="120974"/>
            <a:ext cx="668868" cy="501651"/>
          </a:xfrm>
          <a:prstGeom prst="rect">
            <a:avLst/>
          </a:prstGeom>
        </p:spPr>
      </p:pic>
      <p:sp>
        <p:nvSpPr>
          <p:cNvPr id="33" name="TextBox 32"/>
          <p:cNvSpPr txBox="1"/>
          <p:nvPr/>
        </p:nvSpPr>
        <p:spPr>
          <a:xfrm>
            <a:off x="8128000" y="190500"/>
            <a:ext cx="359481" cy="369332"/>
          </a:xfrm>
          <a:prstGeom prst="rect">
            <a:avLst/>
          </a:prstGeom>
          <a:noFill/>
        </p:spPr>
        <p:txBody>
          <a:bodyPr wrap="none" rtlCol="0">
            <a:spAutoFit/>
          </a:bodyPr>
          <a:lstStyle/>
          <a:p>
            <a:r>
              <a:rPr lang="en-US" dirty="0" smtClean="0"/>
              <a:t>...</a:t>
            </a:r>
            <a:endParaRPr lang="en-US" dirty="0"/>
          </a:p>
        </p:txBody>
      </p:sp>
      <p:sp>
        <p:nvSpPr>
          <p:cNvPr id="34" name="TextBox 33"/>
          <p:cNvSpPr txBox="1"/>
          <p:nvPr/>
        </p:nvSpPr>
        <p:spPr>
          <a:xfrm>
            <a:off x="2992360" y="2018281"/>
            <a:ext cx="377026" cy="369332"/>
          </a:xfrm>
          <a:prstGeom prst="rect">
            <a:avLst/>
          </a:prstGeom>
          <a:noFill/>
        </p:spPr>
        <p:txBody>
          <a:bodyPr wrap="none" rtlCol="0">
            <a:spAutoFit/>
          </a:bodyPr>
          <a:lstStyle/>
          <a:p>
            <a:r>
              <a:rPr lang="en-US" b="1" dirty="0" smtClean="0">
                <a:solidFill>
                  <a:srgbClr val="008000"/>
                </a:solidFill>
                <a:latin typeface="Zapf Dingbats"/>
                <a:ea typeface="Zapf Dingbats"/>
                <a:cs typeface="Zapf Dingbats"/>
                <a:sym typeface="Zapf Dingbats"/>
              </a:rPr>
              <a:t>✓</a:t>
            </a:r>
            <a:endParaRPr lang="en-US" b="1" dirty="0">
              <a:solidFill>
                <a:srgbClr val="008000"/>
              </a:solidFill>
            </a:endParaRPr>
          </a:p>
        </p:txBody>
      </p:sp>
      <p:sp>
        <p:nvSpPr>
          <p:cNvPr id="35" name="TextBox 34"/>
          <p:cNvSpPr txBox="1"/>
          <p:nvPr/>
        </p:nvSpPr>
        <p:spPr>
          <a:xfrm>
            <a:off x="3018382" y="3002500"/>
            <a:ext cx="351378" cy="369332"/>
          </a:xfrm>
          <a:prstGeom prst="rect">
            <a:avLst/>
          </a:prstGeom>
          <a:noFill/>
        </p:spPr>
        <p:txBody>
          <a:bodyPr wrap="none" rtlCol="0">
            <a:spAutoFit/>
          </a:bodyPr>
          <a:lstStyle/>
          <a:p>
            <a:r>
              <a:rPr lang="en-US" b="1" dirty="0">
                <a:solidFill>
                  <a:srgbClr val="FF0000"/>
                </a:solidFill>
                <a:latin typeface="Zapf Dingbats"/>
                <a:ea typeface="Zapf Dingbats"/>
                <a:cs typeface="Zapf Dingbats"/>
                <a:sym typeface="Zapf Dingbats"/>
              </a:rPr>
              <a:t>✗</a:t>
            </a:r>
            <a:endParaRPr lang="en-US" b="1" dirty="0">
              <a:solidFill>
                <a:srgbClr val="FF0000"/>
              </a:solidFill>
            </a:endParaRPr>
          </a:p>
        </p:txBody>
      </p:sp>
      <p:sp>
        <p:nvSpPr>
          <p:cNvPr id="36" name="TextBox 35"/>
          <p:cNvSpPr txBox="1"/>
          <p:nvPr/>
        </p:nvSpPr>
        <p:spPr>
          <a:xfrm>
            <a:off x="2992360" y="4978434"/>
            <a:ext cx="377026" cy="369332"/>
          </a:xfrm>
          <a:prstGeom prst="rect">
            <a:avLst/>
          </a:prstGeom>
          <a:noFill/>
        </p:spPr>
        <p:txBody>
          <a:bodyPr wrap="none" rtlCol="0">
            <a:spAutoFit/>
          </a:bodyPr>
          <a:lstStyle/>
          <a:p>
            <a:r>
              <a:rPr lang="en-US" b="1" dirty="0" smtClean="0">
                <a:solidFill>
                  <a:srgbClr val="008000"/>
                </a:solidFill>
                <a:latin typeface="Zapf Dingbats"/>
                <a:ea typeface="Zapf Dingbats"/>
                <a:cs typeface="Zapf Dingbats"/>
                <a:sym typeface="Zapf Dingbats"/>
              </a:rPr>
              <a:t>✓</a:t>
            </a:r>
            <a:endParaRPr lang="en-US" b="1" dirty="0">
              <a:solidFill>
                <a:srgbClr val="008000"/>
              </a:solidFill>
            </a:endParaRPr>
          </a:p>
        </p:txBody>
      </p:sp>
      <p:sp>
        <p:nvSpPr>
          <p:cNvPr id="37" name="TextBox 36"/>
          <p:cNvSpPr txBox="1"/>
          <p:nvPr/>
        </p:nvSpPr>
        <p:spPr>
          <a:xfrm>
            <a:off x="2992360" y="1680665"/>
            <a:ext cx="351378" cy="369332"/>
          </a:xfrm>
          <a:prstGeom prst="rect">
            <a:avLst/>
          </a:prstGeom>
          <a:noFill/>
        </p:spPr>
        <p:txBody>
          <a:bodyPr wrap="none" rtlCol="0">
            <a:spAutoFit/>
          </a:bodyPr>
          <a:lstStyle/>
          <a:p>
            <a:r>
              <a:rPr lang="en-US" b="1" dirty="0">
                <a:solidFill>
                  <a:srgbClr val="FF0000"/>
                </a:solidFill>
                <a:latin typeface="Zapf Dingbats"/>
                <a:ea typeface="Zapf Dingbats"/>
                <a:cs typeface="Zapf Dingbats"/>
                <a:sym typeface="Zapf Dingbats"/>
              </a:rPr>
              <a:t>✗</a:t>
            </a:r>
            <a:endParaRPr lang="en-US" b="1" dirty="0">
              <a:solidFill>
                <a:srgbClr val="FF0000"/>
              </a:solidFill>
            </a:endParaRPr>
          </a:p>
        </p:txBody>
      </p:sp>
      <p:sp>
        <p:nvSpPr>
          <p:cNvPr id="38" name="TextBox 37"/>
          <p:cNvSpPr txBox="1"/>
          <p:nvPr/>
        </p:nvSpPr>
        <p:spPr>
          <a:xfrm>
            <a:off x="3697006" y="828675"/>
            <a:ext cx="4875493" cy="5693867"/>
          </a:xfrm>
          <a:prstGeom prst="rect">
            <a:avLst/>
          </a:prstGeom>
          <a:solidFill>
            <a:schemeClr val="bg1">
              <a:lumMod val="75000"/>
            </a:schemeClr>
          </a:solidFill>
        </p:spPr>
        <p:txBody>
          <a:bodyPr wrap="square" rtlCol="0">
            <a:spAutoFit/>
          </a:bodyPr>
          <a:lstStyle/>
          <a:p>
            <a:pPr algn="ctr"/>
            <a:endParaRPr lang="en-US" sz="2800" b="1" dirty="0" smtClean="0"/>
          </a:p>
          <a:p>
            <a:pPr algn="ctr"/>
            <a:endParaRPr lang="en-US" sz="2800" b="1" dirty="0"/>
          </a:p>
          <a:p>
            <a:pPr algn="ctr"/>
            <a:endParaRPr lang="en-US" sz="2800" b="1" dirty="0" smtClean="0"/>
          </a:p>
          <a:p>
            <a:pPr algn="ctr"/>
            <a:endParaRPr lang="en-US" sz="2800" b="1" dirty="0" smtClean="0"/>
          </a:p>
          <a:p>
            <a:pPr algn="ctr"/>
            <a:endParaRPr lang="en-US" sz="2800" b="1" dirty="0"/>
          </a:p>
          <a:p>
            <a:pPr algn="ctr"/>
            <a:endParaRPr lang="en-US" sz="2800" b="1" dirty="0" smtClean="0"/>
          </a:p>
          <a:p>
            <a:pPr algn="ctr"/>
            <a:r>
              <a:rPr lang="en-US" sz="2800" b="1" dirty="0" smtClean="0"/>
              <a:t>Detailed analysis required</a:t>
            </a:r>
          </a:p>
          <a:p>
            <a:pPr algn="ctr"/>
            <a:endParaRPr lang="en-US" sz="2800" b="1" dirty="0" smtClean="0"/>
          </a:p>
          <a:p>
            <a:pPr algn="ctr"/>
            <a:endParaRPr lang="en-US" sz="2800" b="1" dirty="0"/>
          </a:p>
          <a:p>
            <a:pPr algn="ctr"/>
            <a:endParaRPr lang="en-US" sz="2800" b="1" dirty="0" smtClean="0"/>
          </a:p>
          <a:p>
            <a:pPr algn="ctr"/>
            <a:endParaRPr lang="en-US" sz="2800" b="1" dirty="0"/>
          </a:p>
          <a:p>
            <a:pPr algn="ctr"/>
            <a:endParaRPr lang="en-US" sz="2800" b="1" dirty="0" smtClean="0"/>
          </a:p>
          <a:p>
            <a:pPr algn="ctr"/>
            <a:endParaRPr lang="en-US" sz="2800" b="1" dirty="0"/>
          </a:p>
        </p:txBody>
      </p:sp>
      <p:pic>
        <p:nvPicPr>
          <p:cNvPr id="40" name="Picture 39"/>
          <p:cNvPicPr>
            <a:picLocks noChangeAspect="1"/>
          </p:cNvPicPr>
          <p:nvPr/>
        </p:nvPicPr>
        <p:blipFill>
          <a:blip r:embed="rId9"/>
          <a:stretch>
            <a:fillRect/>
          </a:stretch>
        </p:blipFill>
        <p:spPr>
          <a:xfrm>
            <a:off x="3509460" y="99110"/>
            <a:ext cx="558766" cy="558766"/>
          </a:xfrm>
          <a:prstGeom prst="rect">
            <a:avLst/>
          </a:prstGeom>
        </p:spPr>
      </p:pic>
      <p:pic>
        <p:nvPicPr>
          <p:cNvPr id="41" name="Picture 40"/>
          <p:cNvPicPr>
            <a:picLocks noChangeAspect="1"/>
          </p:cNvPicPr>
          <p:nvPr/>
        </p:nvPicPr>
        <p:blipFill>
          <a:blip r:embed="rId10"/>
          <a:stretch>
            <a:fillRect/>
          </a:stretch>
        </p:blipFill>
        <p:spPr>
          <a:xfrm>
            <a:off x="4055526" y="128375"/>
            <a:ext cx="651066" cy="488300"/>
          </a:xfrm>
          <a:prstGeom prst="rect">
            <a:avLst/>
          </a:prstGeom>
        </p:spPr>
      </p:pic>
      <p:sp>
        <p:nvSpPr>
          <p:cNvPr id="42" name="Slide Number Placeholder 2"/>
          <p:cNvSpPr>
            <a:spLocks noGrp="1"/>
          </p:cNvSpPr>
          <p:nvPr>
            <p:ph type="sldNum" sz="quarter" idx="12"/>
          </p:nvPr>
        </p:nvSpPr>
        <p:spPr>
          <a:xfrm>
            <a:off x="6326188" y="6381750"/>
            <a:ext cx="2133600" cy="476250"/>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3200">
                <a:solidFill>
                  <a:schemeClr val="tx1"/>
                </a:solidFill>
                <a:latin typeface="Arial" charset="0"/>
                <a:ea typeface="ＭＳ Ｐゴシック" charset="0"/>
                <a:cs typeface="Arial" charset="0"/>
              </a:defRPr>
            </a:lvl1pPr>
            <a:lvl2pPr>
              <a:defRPr sz="2800">
                <a:solidFill>
                  <a:schemeClr val="tx1"/>
                </a:solidFill>
                <a:latin typeface="Arial" charset="0"/>
                <a:ea typeface="Arial" charset="0"/>
                <a:cs typeface="Arial" charset="0"/>
              </a:defRPr>
            </a:lvl2pPr>
            <a:lvl3pPr>
              <a:defRPr sz="2400">
                <a:solidFill>
                  <a:schemeClr val="tx1"/>
                </a:solidFill>
                <a:latin typeface="Arial" charset="0"/>
                <a:ea typeface="Arial" charset="0"/>
                <a:cs typeface="Arial" charset="0"/>
              </a:defRPr>
            </a:lvl3pPr>
            <a:lvl4pPr>
              <a:defRPr sz="2000">
                <a:solidFill>
                  <a:schemeClr val="tx1"/>
                </a:solidFill>
                <a:latin typeface="Arial" charset="0"/>
                <a:ea typeface="Arial" charset="0"/>
                <a:cs typeface="Arial" charset="0"/>
              </a:defRPr>
            </a:lvl4pPr>
            <a:lvl5pPr>
              <a:defRPr sz="2000">
                <a:solidFill>
                  <a:schemeClr val="tx1"/>
                </a:solidFill>
                <a:latin typeface="Arial" charset="0"/>
                <a:ea typeface="Arial" charset="0"/>
                <a:cs typeface="Arial" charset="0"/>
              </a:defRPr>
            </a:lvl5pPr>
            <a:lvl6pPr eaLnBrk="0" hangingPunct="0">
              <a:defRPr sz="2000">
                <a:solidFill>
                  <a:schemeClr val="tx1"/>
                </a:solidFill>
                <a:latin typeface="Arial" charset="0"/>
                <a:ea typeface="Arial" charset="0"/>
                <a:cs typeface="Arial" charset="0"/>
              </a:defRPr>
            </a:lvl6pPr>
            <a:lvl7pPr eaLnBrk="0" hangingPunct="0">
              <a:defRPr sz="2000">
                <a:solidFill>
                  <a:schemeClr val="tx1"/>
                </a:solidFill>
                <a:latin typeface="Arial" charset="0"/>
                <a:ea typeface="Arial" charset="0"/>
                <a:cs typeface="Arial" charset="0"/>
              </a:defRPr>
            </a:lvl7pPr>
            <a:lvl8pPr eaLnBrk="0" hangingPunct="0">
              <a:defRPr sz="2000">
                <a:solidFill>
                  <a:schemeClr val="tx1"/>
                </a:solidFill>
                <a:latin typeface="Arial" charset="0"/>
                <a:ea typeface="Arial" charset="0"/>
                <a:cs typeface="Arial" charset="0"/>
              </a:defRPr>
            </a:lvl8pPr>
            <a:lvl9pPr eaLnBrk="0" hangingPunct="0">
              <a:defRPr sz="2000">
                <a:solidFill>
                  <a:schemeClr val="tx1"/>
                </a:solidFill>
                <a:latin typeface="Arial" charset="0"/>
                <a:ea typeface="Arial" charset="0"/>
                <a:cs typeface="Arial" charset="0"/>
              </a:defRPr>
            </a:lvl9pPr>
          </a:lstStyle>
          <a:p>
            <a:pPr>
              <a:defRPr/>
            </a:pPr>
            <a:fld id="{D0DE61E3-BC7F-B542-B375-547F27042DFA}" type="slidenum">
              <a:rPr lang="fr-FR" sz="1400" smtClean="0">
                <a:solidFill>
                  <a:srgbClr val="000000"/>
                </a:solidFill>
              </a:rPr>
              <a:pPr>
                <a:defRPr/>
              </a:pPr>
              <a:t>13</a:t>
            </a:fld>
            <a:endParaRPr lang="fr-FR" sz="1400" dirty="0" smtClean="0">
              <a:solidFill>
                <a:srgbClr val="000000"/>
              </a:solidFill>
            </a:endParaRPr>
          </a:p>
        </p:txBody>
      </p:sp>
    </p:spTree>
    <p:extLst>
      <p:ext uri="{BB962C8B-B14F-4D97-AF65-F5344CB8AC3E}">
        <p14:creationId xmlns:p14="http://schemas.microsoft.com/office/powerpoint/2010/main" val="200641323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794618" y="1765300"/>
            <a:ext cx="7511182" cy="4907423"/>
          </a:xfrm>
          <a:prstGeom prst="rect">
            <a:avLst/>
          </a:prstGeom>
        </p:spPr>
      </p:pic>
      <p:pic>
        <p:nvPicPr>
          <p:cNvPr id="5" name="Picture 4"/>
          <p:cNvPicPr>
            <a:picLocks noChangeAspect="1"/>
          </p:cNvPicPr>
          <p:nvPr/>
        </p:nvPicPr>
        <p:blipFill>
          <a:blip r:embed="rId3"/>
          <a:stretch>
            <a:fillRect/>
          </a:stretch>
        </p:blipFill>
        <p:spPr>
          <a:xfrm>
            <a:off x="38100" y="1303324"/>
            <a:ext cx="3152863" cy="957276"/>
          </a:xfrm>
          <a:prstGeom prst="rect">
            <a:avLst/>
          </a:prstGeom>
        </p:spPr>
      </p:pic>
      <p:sp>
        <p:nvSpPr>
          <p:cNvPr id="6" name="TextBox 5"/>
          <p:cNvSpPr txBox="1"/>
          <p:nvPr/>
        </p:nvSpPr>
        <p:spPr>
          <a:xfrm>
            <a:off x="117525" y="129566"/>
            <a:ext cx="8978790" cy="954107"/>
          </a:xfrm>
          <a:prstGeom prst="rect">
            <a:avLst/>
          </a:prstGeom>
          <a:noFill/>
        </p:spPr>
        <p:txBody>
          <a:bodyPr wrap="none" rtlCol="0">
            <a:spAutoFit/>
          </a:bodyPr>
          <a:lstStyle/>
          <a:p>
            <a:pPr algn="ctr"/>
            <a:r>
              <a:rPr lang="en-US" sz="2800" b="1" dirty="0" smtClean="0">
                <a:solidFill>
                  <a:srgbClr val="13248D"/>
                </a:solidFill>
              </a:rPr>
              <a:t>Some final thoughts (I): Be wary of rankings </a:t>
            </a:r>
            <a:br>
              <a:rPr lang="en-US" sz="2800" b="1" dirty="0" smtClean="0">
                <a:solidFill>
                  <a:srgbClr val="13248D"/>
                </a:solidFill>
              </a:rPr>
            </a:br>
            <a:r>
              <a:rPr lang="en-US" sz="2800" b="1" dirty="0" smtClean="0">
                <a:solidFill>
                  <a:srgbClr val="13248D"/>
                </a:solidFill>
              </a:rPr>
              <a:t>“Better be vaguely right</a:t>
            </a:r>
            <a:r>
              <a:rPr lang="en-US" sz="2800" b="1" dirty="0">
                <a:solidFill>
                  <a:srgbClr val="13248D"/>
                </a:solidFill>
              </a:rPr>
              <a:t> </a:t>
            </a:r>
            <a:r>
              <a:rPr lang="en-US" sz="2800" b="1" dirty="0" smtClean="0">
                <a:solidFill>
                  <a:srgbClr val="13248D"/>
                </a:solidFill>
              </a:rPr>
              <a:t>than precisely wrong” (JM Keynes)</a:t>
            </a:r>
            <a:endParaRPr lang="en-US" sz="2800" b="1" dirty="0">
              <a:solidFill>
                <a:srgbClr val="13248D"/>
              </a:solidFill>
            </a:endParaRPr>
          </a:p>
        </p:txBody>
      </p:sp>
      <p:sp>
        <p:nvSpPr>
          <p:cNvPr id="7" name="Slide Number Placeholder 2"/>
          <p:cNvSpPr>
            <a:spLocks noGrp="1"/>
          </p:cNvSpPr>
          <p:nvPr>
            <p:ph type="sldNum" sz="quarter" idx="12"/>
          </p:nvPr>
        </p:nvSpPr>
        <p:spPr>
          <a:xfrm>
            <a:off x="6326188" y="6381750"/>
            <a:ext cx="2133600" cy="476250"/>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3200">
                <a:solidFill>
                  <a:schemeClr val="tx1"/>
                </a:solidFill>
                <a:latin typeface="Arial" charset="0"/>
                <a:ea typeface="ＭＳ Ｐゴシック" charset="0"/>
                <a:cs typeface="Arial" charset="0"/>
              </a:defRPr>
            </a:lvl1pPr>
            <a:lvl2pPr>
              <a:defRPr sz="2800">
                <a:solidFill>
                  <a:schemeClr val="tx1"/>
                </a:solidFill>
                <a:latin typeface="Arial" charset="0"/>
                <a:ea typeface="Arial" charset="0"/>
                <a:cs typeface="Arial" charset="0"/>
              </a:defRPr>
            </a:lvl2pPr>
            <a:lvl3pPr>
              <a:defRPr sz="2400">
                <a:solidFill>
                  <a:schemeClr val="tx1"/>
                </a:solidFill>
                <a:latin typeface="Arial" charset="0"/>
                <a:ea typeface="Arial" charset="0"/>
                <a:cs typeface="Arial" charset="0"/>
              </a:defRPr>
            </a:lvl3pPr>
            <a:lvl4pPr>
              <a:defRPr sz="2000">
                <a:solidFill>
                  <a:schemeClr val="tx1"/>
                </a:solidFill>
                <a:latin typeface="Arial" charset="0"/>
                <a:ea typeface="Arial" charset="0"/>
                <a:cs typeface="Arial" charset="0"/>
              </a:defRPr>
            </a:lvl4pPr>
            <a:lvl5pPr>
              <a:defRPr sz="2000">
                <a:solidFill>
                  <a:schemeClr val="tx1"/>
                </a:solidFill>
                <a:latin typeface="Arial" charset="0"/>
                <a:ea typeface="Arial" charset="0"/>
                <a:cs typeface="Arial" charset="0"/>
              </a:defRPr>
            </a:lvl5pPr>
            <a:lvl6pPr eaLnBrk="0" hangingPunct="0">
              <a:defRPr sz="2000">
                <a:solidFill>
                  <a:schemeClr val="tx1"/>
                </a:solidFill>
                <a:latin typeface="Arial" charset="0"/>
                <a:ea typeface="Arial" charset="0"/>
                <a:cs typeface="Arial" charset="0"/>
              </a:defRPr>
            </a:lvl6pPr>
            <a:lvl7pPr eaLnBrk="0" hangingPunct="0">
              <a:defRPr sz="2000">
                <a:solidFill>
                  <a:schemeClr val="tx1"/>
                </a:solidFill>
                <a:latin typeface="Arial" charset="0"/>
                <a:ea typeface="Arial" charset="0"/>
                <a:cs typeface="Arial" charset="0"/>
              </a:defRPr>
            </a:lvl7pPr>
            <a:lvl8pPr eaLnBrk="0" hangingPunct="0">
              <a:defRPr sz="2000">
                <a:solidFill>
                  <a:schemeClr val="tx1"/>
                </a:solidFill>
                <a:latin typeface="Arial" charset="0"/>
                <a:ea typeface="Arial" charset="0"/>
                <a:cs typeface="Arial" charset="0"/>
              </a:defRPr>
            </a:lvl8pPr>
            <a:lvl9pPr eaLnBrk="0" hangingPunct="0">
              <a:defRPr sz="2000">
                <a:solidFill>
                  <a:schemeClr val="tx1"/>
                </a:solidFill>
                <a:latin typeface="Arial" charset="0"/>
                <a:ea typeface="Arial" charset="0"/>
                <a:cs typeface="Arial" charset="0"/>
              </a:defRPr>
            </a:lvl9pPr>
          </a:lstStyle>
          <a:p>
            <a:pPr>
              <a:defRPr/>
            </a:pPr>
            <a:fld id="{D0DE61E3-BC7F-B542-B375-547F27042DFA}" type="slidenum">
              <a:rPr lang="fr-FR" sz="1400" smtClean="0">
                <a:solidFill>
                  <a:srgbClr val="000000"/>
                </a:solidFill>
              </a:rPr>
              <a:pPr>
                <a:defRPr/>
              </a:pPr>
              <a:t>14</a:t>
            </a:fld>
            <a:endParaRPr lang="fr-FR" sz="1400" dirty="0" smtClean="0">
              <a:solidFill>
                <a:srgbClr val="000000"/>
              </a:solidFill>
            </a:endParaRPr>
          </a:p>
        </p:txBody>
      </p:sp>
    </p:spTree>
    <p:extLst>
      <p:ext uri="{BB962C8B-B14F-4D97-AF65-F5344CB8AC3E}">
        <p14:creationId xmlns:p14="http://schemas.microsoft.com/office/powerpoint/2010/main" val="303264450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p:nvPr>
        </p:nvSpPr>
        <p:spPr>
          <a:xfrm>
            <a:off x="395288" y="53975"/>
            <a:ext cx="8229600" cy="1012825"/>
          </a:xfrm>
        </p:spPr>
        <p:txBody>
          <a:bodyPr/>
          <a:lstStyle/>
          <a:p>
            <a:pPr>
              <a:defRPr/>
            </a:pPr>
            <a:r>
              <a:rPr lang="en-GB" sz="2800" b="1" dirty="0" smtClean="0">
                <a:solidFill>
                  <a:srgbClr val="13248D"/>
                </a:solidFill>
                <a:cs typeface="Arial" charset="0"/>
              </a:rPr>
              <a:t>Some </a:t>
            </a:r>
            <a:r>
              <a:rPr lang="en-GB" sz="2800" b="1" dirty="0">
                <a:solidFill>
                  <a:srgbClr val="13248D"/>
                </a:solidFill>
                <a:cs typeface="Arial" charset="0"/>
              </a:rPr>
              <a:t>final </a:t>
            </a:r>
            <a:r>
              <a:rPr lang="en-GB" sz="2800" b="1" dirty="0" smtClean="0">
                <a:solidFill>
                  <a:srgbClr val="13248D"/>
                </a:solidFill>
                <a:cs typeface="Arial" charset="0"/>
              </a:rPr>
              <a:t>thoughts (II): Misperceptions of UHC</a:t>
            </a:r>
            <a:endParaRPr lang="en-GB" sz="2800" b="1" dirty="0">
              <a:solidFill>
                <a:srgbClr val="13248D"/>
              </a:solidFill>
              <a:cs typeface="Arial" charset="0"/>
            </a:endParaRPr>
          </a:p>
        </p:txBody>
      </p:sp>
      <p:sp>
        <p:nvSpPr>
          <p:cNvPr id="69635" name="Slide Number Placeholder 2"/>
          <p:cNvSpPr>
            <a:spLocks noGrp="1"/>
          </p:cNvSpPr>
          <p:nvPr>
            <p:ph type="sldNum" sz="quarter" idx="12"/>
          </p:nvPr>
        </p:nvSpPr>
        <p:spPr>
          <a:xfrm>
            <a:off x="6326188" y="6381750"/>
            <a:ext cx="2133600" cy="476250"/>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3200">
                <a:solidFill>
                  <a:schemeClr val="tx1"/>
                </a:solidFill>
                <a:latin typeface="Arial" charset="0"/>
                <a:ea typeface="ＭＳ Ｐゴシック" charset="0"/>
                <a:cs typeface="Arial" charset="0"/>
              </a:defRPr>
            </a:lvl1pPr>
            <a:lvl2pPr>
              <a:defRPr sz="2800">
                <a:solidFill>
                  <a:schemeClr val="tx1"/>
                </a:solidFill>
                <a:latin typeface="Arial" charset="0"/>
                <a:ea typeface="Arial" charset="0"/>
                <a:cs typeface="Arial" charset="0"/>
              </a:defRPr>
            </a:lvl2pPr>
            <a:lvl3pPr>
              <a:defRPr sz="2400">
                <a:solidFill>
                  <a:schemeClr val="tx1"/>
                </a:solidFill>
                <a:latin typeface="Arial" charset="0"/>
                <a:ea typeface="Arial" charset="0"/>
                <a:cs typeface="Arial" charset="0"/>
              </a:defRPr>
            </a:lvl3pPr>
            <a:lvl4pPr>
              <a:defRPr sz="2000">
                <a:solidFill>
                  <a:schemeClr val="tx1"/>
                </a:solidFill>
                <a:latin typeface="Arial" charset="0"/>
                <a:ea typeface="Arial" charset="0"/>
                <a:cs typeface="Arial" charset="0"/>
              </a:defRPr>
            </a:lvl4pPr>
            <a:lvl5pPr>
              <a:defRPr sz="2000">
                <a:solidFill>
                  <a:schemeClr val="tx1"/>
                </a:solidFill>
                <a:latin typeface="Arial" charset="0"/>
                <a:ea typeface="Arial" charset="0"/>
                <a:cs typeface="Arial" charset="0"/>
              </a:defRPr>
            </a:lvl5pPr>
            <a:lvl6pPr eaLnBrk="0" hangingPunct="0">
              <a:defRPr sz="2000">
                <a:solidFill>
                  <a:schemeClr val="tx1"/>
                </a:solidFill>
                <a:latin typeface="Arial" charset="0"/>
                <a:ea typeface="Arial" charset="0"/>
                <a:cs typeface="Arial" charset="0"/>
              </a:defRPr>
            </a:lvl6pPr>
            <a:lvl7pPr eaLnBrk="0" hangingPunct="0">
              <a:defRPr sz="2000">
                <a:solidFill>
                  <a:schemeClr val="tx1"/>
                </a:solidFill>
                <a:latin typeface="Arial" charset="0"/>
                <a:ea typeface="Arial" charset="0"/>
                <a:cs typeface="Arial" charset="0"/>
              </a:defRPr>
            </a:lvl7pPr>
            <a:lvl8pPr eaLnBrk="0" hangingPunct="0">
              <a:defRPr sz="2000">
                <a:solidFill>
                  <a:schemeClr val="tx1"/>
                </a:solidFill>
                <a:latin typeface="Arial" charset="0"/>
                <a:ea typeface="Arial" charset="0"/>
                <a:cs typeface="Arial" charset="0"/>
              </a:defRPr>
            </a:lvl8pPr>
            <a:lvl9pPr eaLnBrk="0" hangingPunct="0">
              <a:defRPr sz="2000">
                <a:solidFill>
                  <a:schemeClr val="tx1"/>
                </a:solidFill>
                <a:latin typeface="Arial" charset="0"/>
                <a:ea typeface="Arial" charset="0"/>
                <a:cs typeface="Arial" charset="0"/>
              </a:defRPr>
            </a:lvl9pPr>
          </a:lstStyle>
          <a:p>
            <a:pPr>
              <a:defRPr/>
            </a:pPr>
            <a:fld id="{D0DE61E3-BC7F-B542-B375-547F27042DFA}" type="slidenum">
              <a:rPr lang="fr-FR" sz="1400" smtClean="0">
                <a:solidFill>
                  <a:srgbClr val="000000"/>
                </a:solidFill>
              </a:rPr>
              <a:pPr>
                <a:defRPr/>
              </a:pPr>
              <a:t>15</a:t>
            </a:fld>
            <a:endParaRPr lang="fr-FR" sz="1400" smtClean="0">
              <a:solidFill>
                <a:srgbClr val="000000"/>
              </a:solidFill>
            </a:endParaRPr>
          </a:p>
        </p:txBody>
      </p:sp>
      <p:sp>
        <p:nvSpPr>
          <p:cNvPr id="8" name="Rectangle 2"/>
          <p:cNvSpPr txBox="1">
            <a:spLocks noChangeArrowheads="1"/>
          </p:cNvSpPr>
          <p:nvPr/>
        </p:nvSpPr>
        <p:spPr bwMode="auto">
          <a:xfrm>
            <a:off x="398463" y="1845737"/>
            <a:ext cx="8229600" cy="3517900"/>
          </a:xfrm>
          <a:prstGeom prst="rect">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lnSpc>
                <a:spcPct val="150000"/>
              </a:lnSpc>
            </a:pPr>
            <a:r>
              <a:rPr lang="en-US" sz="1800" dirty="0" smtClean="0">
                <a:solidFill>
                  <a:schemeClr val="tx2"/>
                </a:solidFill>
                <a:cs typeface="Arial" charset="0"/>
              </a:rPr>
              <a:t>UHC (100% coverage, 100% necessary quality care, 100% financial protection) is essentially an unattainable goal (ask any country with an advanced health system) –</a:t>
            </a:r>
            <a:r>
              <a:rPr lang="en-US" sz="1800" i="1" dirty="0" smtClean="0">
                <a:solidFill>
                  <a:schemeClr val="tx2"/>
                </a:solidFill>
                <a:cs typeface="Arial" charset="0"/>
              </a:rPr>
              <a:t> “UHC as a permanent political struggle rather than a point-in-time technical goal” (Richard Horton, Lancet, April 7, 2018)</a:t>
            </a:r>
          </a:p>
          <a:p>
            <a:pPr algn="ctr" eaLnBrk="1" hangingPunct="1">
              <a:lnSpc>
                <a:spcPct val="150000"/>
              </a:lnSpc>
            </a:pPr>
            <a:endParaRPr lang="en-US" sz="1800" b="1" i="1" dirty="0" smtClean="0">
              <a:solidFill>
                <a:schemeClr val="tx2"/>
              </a:solidFill>
              <a:cs typeface="Arial" charset="0"/>
            </a:endParaRPr>
          </a:p>
          <a:p>
            <a:pPr algn="ctr" eaLnBrk="1" hangingPunct="1">
              <a:lnSpc>
                <a:spcPct val="150000"/>
              </a:lnSpc>
            </a:pPr>
            <a:endParaRPr lang="en-US" sz="1800" b="1" i="1" dirty="0">
              <a:solidFill>
                <a:schemeClr val="tx2"/>
              </a:solidFill>
              <a:cs typeface="Arial" charset="0"/>
            </a:endParaRPr>
          </a:p>
          <a:p>
            <a:pPr algn="ctr" eaLnBrk="1" hangingPunct="1">
              <a:lnSpc>
                <a:spcPct val="150000"/>
              </a:lnSpc>
            </a:pPr>
            <a:r>
              <a:rPr lang="en-US" sz="1800" b="1" i="1" dirty="0" smtClean="0">
                <a:solidFill>
                  <a:schemeClr val="tx2"/>
                </a:solidFill>
                <a:cs typeface="Arial" charset="0"/>
              </a:rPr>
              <a:t>The quest for UHC needs to be complemented with strong (vertical) public health program in order to achieve significant health improvements for a population</a:t>
            </a:r>
            <a:endParaRPr lang="en-GB" sz="1800" b="1" i="1" dirty="0">
              <a:solidFill>
                <a:srgbClr val="FF6600"/>
              </a:solidFill>
              <a:cs typeface="Arial" charset="0"/>
            </a:endParaRPr>
          </a:p>
        </p:txBody>
      </p:sp>
    </p:spTree>
    <p:extLst>
      <p:ext uri="{BB962C8B-B14F-4D97-AF65-F5344CB8AC3E}">
        <p14:creationId xmlns:p14="http://schemas.microsoft.com/office/powerpoint/2010/main" val="114109342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p:nvPr>
        </p:nvSpPr>
        <p:spPr>
          <a:xfrm>
            <a:off x="395288" y="53975"/>
            <a:ext cx="8229600" cy="1012825"/>
          </a:xfrm>
        </p:spPr>
        <p:txBody>
          <a:bodyPr/>
          <a:lstStyle/>
          <a:p>
            <a:pPr>
              <a:defRPr/>
            </a:pPr>
            <a:r>
              <a:rPr lang="en-GB" sz="2800" b="1" dirty="0">
                <a:solidFill>
                  <a:srgbClr val="13248D"/>
                </a:solidFill>
                <a:cs typeface="Arial" charset="0"/>
              </a:rPr>
              <a:t>Some final thoughts </a:t>
            </a:r>
            <a:r>
              <a:rPr lang="en-GB" sz="2800" b="1" dirty="0" smtClean="0">
                <a:solidFill>
                  <a:srgbClr val="13248D"/>
                </a:solidFill>
                <a:cs typeface="Arial" charset="0"/>
              </a:rPr>
              <a:t>(III</a:t>
            </a:r>
            <a:r>
              <a:rPr lang="en-GB" sz="2800" b="1" dirty="0">
                <a:solidFill>
                  <a:srgbClr val="13248D"/>
                </a:solidFill>
                <a:cs typeface="Arial" charset="0"/>
              </a:rPr>
              <a:t>): </a:t>
            </a:r>
            <a:r>
              <a:rPr lang="en-GB" sz="2800" b="1" dirty="0" smtClean="0">
                <a:solidFill>
                  <a:srgbClr val="13248D"/>
                </a:solidFill>
                <a:cs typeface="Arial" charset="0"/>
              </a:rPr>
              <a:t>Finding </a:t>
            </a:r>
            <a:r>
              <a:rPr lang="en-GB" sz="2800" b="1" dirty="0">
                <a:solidFill>
                  <a:srgbClr val="13248D"/>
                </a:solidFill>
                <a:cs typeface="Arial" charset="0"/>
              </a:rPr>
              <a:t>a national way</a:t>
            </a:r>
          </a:p>
        </p:txBody>
      </p:sp>
      <p:sp>
        <p:nvSpPr>
          <p:cNvPr id="69635" name="Slide Number Placeholder 2"/>
          <p:cNvSpPr>
            <a:spLocks noGrp="1"/>
          </p:cNvSpPr>
          <p:nvPr>
            <p:ph type="sldNum" sz="quarter" idx="12"/>
          </p:nvPr>
        </p:nvSpPr>
        <p:spPr>
          <a:xfrm>
            <a:off x="6326188" y="6381750"/>
            <a:ext cx="2133600" cy="476250"/>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3200">
                <a:solidFill>
                  <a:schemeClr val="tx1"/>
                </a:solidFill>
                <a:latin typeface="Arial" charset="0"/>
                <a:ea typeface="ＭＳ Ｐゴシック" charset="0"/>
                <a:cs typeface="Arial" charset="0"/>
              </a:defRPr>
            </a:lvl1pPr>
            <a:lvl2pPr>
              <a:defRPr sz="2800">
                <a:solidFill>
                  <a:schemeClr val="tx1"/>
                </a:solidFill>
                <a:latin typeface="Arial" charset="0"/>
                <a:ea typeface="Arial" charset="0"/>
                <a:cs typeface="Arial" charset="0"/>
              </a:defRPr>
            </a:lvl2pPr>
            <a:lvl3pPr>
              <a:defRPr sz="2400">
                <a:solidFill>
                  <a:schemeClr val="tx1"/>
                </a:solidFill>
                <a:latin typeface="Arial" charset="0"/>
                <a:ea typeface="Arial" charset="0"/>
                <a:cs typeface="Arial" charset="0"/>
              </a:defRPr>
            </a:lvl3pPr>
            <a:lvl4pPr>
              <a:defRPr sz="2000">
                <a:solidFill>
                  <a:schemeClr val="tx1"/>
                </a:solidFill>
                <a:latin typeface="Arial" charset="0"/>
                <a:ea typeface="Arial" charset="0"/>
                <a:cs typeface="Arial" charset="0"/>
              </a:defRPr>
            </a:lvl4pPr>
            <a:lvl5pPr>
              <a:defRPr sz="2000">
                <a:solidFill>
                  <a:schemeClr val="tx1"/>
                </a:solidFill>
                <a:latin typeface="Arial" charset="0"/>
                <a:ea typeface="Arial" charset="0"/>
                <a:cs typeface="Arial" charset="0"/>
              </a:defRPr>
            </a:lvl5pPr>
            <a:lvl6pPr eaLnBrk="0" hangingPunct="0">
              <a:defRPr sz="2000">
                <a:solidFill>
                  <a:schemeClr val="tx1"/>
                </a:solidFill>
                <a:latin typeface="Arial" charset="0"/>
                <a:ea typeface="Arial" charset="0"/>
                <a:cs typeface="Arial" charset="0"/>
              </a:defRPr>
            </a:lvl6pPr>
            <a:lvl7pPr eaLnBrk="0" hangingPunct="0">
              <a:defRPr sz="2000">
                <a:solidFill>
                  <a:schemeClr val="tx1"/>
                </a:solidFill>
                <a:latin typeface="Arial" charset="0"/>
                <a:ea typeface="Arial" charset="0"/>
                <a:cs typeface="Arial" charset="0"/>
              </a:defRPr>
            </a:lvl7pPr>
            <a:lvl8pPr eaLnBrk="0" hangingPunct="0">
              <a:defRPr sz="2000">
                <a:solidFill>
                  <a:schemeClr val="tx1"/>
                </a:solidFill>
                <a:latin typeface="Arial" charset="0"/>
                <a:ea typeface="Arial" charset="0"/>
                <a:cs typeface="Arial" charset="0"/>
              </a:defRPr>
            </a:lvl8pPr>
            <a:lvl9pPr eaLnBrk="0" hangingPunct="0">
              <a:defRPr sz="2000">
                <a:solidFill>
                  <a:schemeClr val="tx1"/>
                </a:solidFill>
                <a:latin typeface="Arial" charset="0"/>
                <a:ea typeface="Arial" charset="0"/>
                <a:cs typeface="Arial" charset="0"/>
              </a:defRPr>
            </a:lvl9pPr>
          </a:lstStyle>
          <a:p>
            <a:pPr>
              <a:defRPr/>
            </a:pPr>
            <a:fld id="{D0DE61E3-BC7F-B542-B375-547F27042DFA}" type="slidenum">
              <a:rPr lang="fr-FR" sz="1400" smtClean="0">
                <a:solidFill>
                  <a:srgbClr val="000000"/>
                </a:solidFill>
              </a:rPr>
              <a:pPr>
                <a:defRPr/>
              </a:pPr>
              <a:t>16</a:t>
            </a:fld>
            <a:endParaRPr lang="fr-FR" sz="1400" smtClean="0">
              <a:solidFill>
                <a:srgbClr val="000000"/>
              </a:solidFill>
            </a:endParaRPr>
          </a:p>
        </p:txBody>
      </p:sp>
      <p:sp>
        <p:nvSpPr>
          <p:cNvPr id="8" name="Rectangle 2"/>
          <p:cNvSpPr txBox="1">
            <a:spLocks noChangeArrowheads="1"/>
          </p:cNvSpPr>
          <p:nvPr/>
        </p:nvSpPr>
        <p:spPr bwMode="auto">
          <a:xfrm>
            <a:off x="398463" y="1401237"/>
            <a:ext cx="8229600" cy="3517900"/>
          </a:xfrm>
          <a:prstGeom prst="rect">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lnSpc>
                <a:spcPct val="150000"/>
              </a:lnSpc>
            </a:pPr>
            <a:r>
              <a:rPr lang="en-US" sz="1800" i="1" dirty="0">
                <a:solidFill>
                  <a:schemeClr val="tx2"/>
                </a:solidFill>
                <a:cs typeface="Arial" charset="0"/>
              </a:rPr>
              <a:t>“The 1990s reforms demonstrate, however, how an emphasis on internationally developed health economics theories to design a health system can lead to major problems, especially where local context, values, costs of change, and political factors are not adequately considered. These reforms cost New Zealand significant sums of money, distracted the sector’s attention away from key issues, and have been shown to be detrimental to health outcomes. The reforms have left a legacy of a major aversion to significant </a:t>
            </a:r>
            <a:r>
              <a:rPr lang="en-US" sz="1800" i="1" dirty="0" err="1">
                <a:solidFill>
                  <a:schemeClr val="tx2"/>
                </a:solidFill>
                <a:cs typeface="Arial" charset="0"/>
              </a:rPr>
              <a:t>organisational</a:t>
            </a:r>
            <a:r>
              <a:rPr lang="en-US" sz="1800" i="1" dirty="0">
                <a:solidFill>
                  <a:schemeClr val="tx2"/>
                </a:solidFill>
                <a:cs typeface="Arial" charset="0"/>
              </a:rPr>
              <a:t> reform in the New Zealand health sector that is still evident today.”</a:t>
            </a:r>
            <a:endParaRPr lang="en-GB" sz="1800" b="1" i="1" dirty="0">
              <a:solidFill>
                <a:srgbClr val="FF6600"/>
              </a:solidFill>
              <a:cs typeface="Arial" charset="0"/>
            </a:endParaRPr>
          </a:p>
        </p:txBody>
      </p:sp>
      <p:sp>
        <p:nvSpPr>
          <p:cNvPr id="100356" name="TextBox 2"/>
          <p:cNvSpPr txBox="1">
            <a:spLocks noChangeArrowheads="1"/>
          </p:cNvSpPr>
          <p:nvPr/>
        </p:nvSpPr>
        <p:spPr bwMode="auto">
          <a:xfrm>
            <a:off x="406400" y="5207000"/>
            <a:ext cx="4876800" cy="78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dirty="0">
                <a:solidFill>
                  <a:schemeClr val="tx2"/>
                </a:solidFill>
                <a:cs typeface="Arial" charset="0"/>
              </a:rPr>
              <a:t>Cumming J: Health Economics and Health Policy: Experiences from New Zealand</a:t>
            </a:r>
          </a:p>
          <a:p>
            <a:pPr eaLnBrk="1" hangingPunct="1"/>
            <a:r>
              <a:rPr lang="en-US" sz="1400" dirty="0" err="1">
                <a:solidFill>
                  <a:schemeClr val="tx2"/>
                </a:solidFill>
                <a:cs typeface="Arial" charset="0"/>
              </a:rPr>
              <a:t>Appl</a:t>
            </a:r>
            <a:r>
              <a:rPr lang="en-US" sz="1400" dirty="0">
                <a:solidFill>
                  <a:schemeClr val="tx2"/>
                </a:solidFill>
                <a:cs typeface="Arial" charset="0"/>
              </a:rPr>
              <a:t> Health Econ Health Policy 2015</a:t>
            </a:r>
          </a:p>
          <a:p>
            <a:pPr eaLnBrk="1" hangingPunct="1"/>
            <a:endParaRPr lang="en-US" sz="1400" dirty="0">
              <a:solidFill>
                <a:schemeClr val="tx2"/>
              </a:solidFill>
              <a:cs typeface="Arial" charset="0"/>
            </a:endParaRPr>
          </a:p>
        </p:txBody>
      </p:sp>
    </p:spTree>
    <p:extLst>
      <p:ext uri="{BB962C8B-B14F-4D97-AF65-F5344CB8AC3E}">
        <p14:creationId xmlns:p14="http://schemas.microsoft.com/office/powerpoint/2010/main" val="320842459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p:nvPr>
        </p:nvSpPr>
        <p:spPr>
          <a:xfrm>
            <a:off x="522288" y="3051175"/>
            <a:ext cx="8229600" cy="1012825"/>
          </a:xfrm>
        </p:spPr>
        <p:txBody>
          <a:bodyPr>
            <a:normAutofit fontScale="90000"/>
          </a:bodyPr>
          <a:lstStyle/>
          <a:p>
            <a:pPr>
              <a:defRPr/>
            </a:pPr>
            <a:r>
              <a:rPr lang="en-GB" sz="4000" b="1" dirty="0" smtClean="0">
                <a:solidFill>
                  <a:srgbClr val="13248D"/>
                </a:solidFill>
                <a:cs typeface="Arial" charset="0"/>
              </a:rPr>
              <a:t>Thank you!</a:t>
            </a:r>
            <a:br>
              <a:rPr lang="en-GB" sz="4000" b="1" dirty="0" smtClean="0">
                <a:solidFill>
                  <a:srgbClr val="13248D"/>
                </a:solidFill>
                <a:cs typeface="Arial" charset="0"/>
              </a:rPr>
            </a:br>
            <a:r>
              <a:rPr lang="en-GB" sz="4000" b="1" dirty="0" smtClean="0">
                <a:solidFill>
                  <a:srgbClr val="13248D"/>
                </a:solidFill>
                <a:cs typeface="Arial" charset="0"/>
              </a:rPr>
              <a:t/>
            </a:r>
            <a:br>
              <a:rPr lang="en-GB" sz="4000" b="1" dirty="0" smtClean="0">
                <a:solidFill>
                  <a:srgbClr val="13248D"/>
                </a:solidFill>
                <a:cs typeface="Arial" charset="0"/>
              </a:rPr>
            </a:br>
            <a:r>
              <a:rPr lang="en-GB" sz="2800" b="1" dirty="0">
                <a:solidFill>
                  <a:srgbClr val="13248D"/>
                </a:solidFill>
                <a:cs typeface="Arial" charset="0"/>
              </a:rPr>
              <a:t/>
            </a:r>
            <a:br>
              <a:rPr lang="en-GB" sz="2800" b="1" dirty="0">
                <a:solidFill>
                  <a:srgbClr val="13248D"/>
                </a:solidFill>
                <a:cs typeface="Arial" charset="0"/>
              </a:rPr>
            </a:br>
            <a:r>
              <a:rPr lang="en-GB" sz="1800" dirty="0" err="1" smtClean="0">
                <a:solidFill>
                  <a:srgbClr val="13248D"/>
                </a:solidFill>
                <a:cs typeface="Arial" charset="0"/>
              </a:rPr>
              <a:t>info@konrad-obermann.de</a:t>
            </a:r>
            <a:endParaRPr lang="en-GB" sz="1800" dirty="0">
              <a:solidFill>
                <a:srgbClr val="13248D"/>
              </a:solidFill>
              <a:cs typeface="Arial" charset="0"/>
            </a:endParaRPr>
          </a:p>
        </p:txBody>
      </p:sp>
      <p:sp>
        <p:nvSpPr>
          <p:cNvPr id="69635" name="Slide Number Placeholder 2"/>
          <p:cNvSpPr>
            <a:spLocks noGrp="1"/>
          </p:cNvSpPr>
          <p:nvPr>
            <p:ph type="sldNum" sz="quarter" idx="12"/>
          </p:nvPr>
        </p:nvSpPr>
        <p:spPr>
          <a:xfrm>
            <a:off x="6326188" y="6381750"/>
            <a:ext cx="2133600" cy="476250"/>
          </a:xfrm>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3200">
                <a:solidFill>
                  <a:schemeClr val="tx1"/>
                </a:solidFill>
                <a:latin typeface="Arial" charset="0"/>
                <a:ea typeface="ＭＳ Ｐゴシック" charset="0"/>
                <a:cs typeface="Arial" charset="0"/>
              </a:defRPr>
            </a:lvl1pPr>
            <a:lvl2pPr>
              <a:defRPr sz="2800">
                <a:solidFill>
                  <a:schemeClr val="tx1"/>
                </a:solidFill>
                <a:latin typeface="Arial" charset="0"/>
                <a:ea typeface="Arial" charset="0"/>
                <a:cs typeface="Arial" charset="0"/>
              </a:defRPr>
            </a:lvl2pPr>
            <a:lvl3pPr>
              <a:defRPr sz="2400">
                <a:solidFill>
                  <a:schemeClr val="tx1"/>
                </a:solidFill>
                <a:latin typeface="Arial" charset="0"/>
                <a:ea typeface="Arial" charset="0"/>
                <a:cs typeface="Arial" charset="0"/>
              </a:defRPr>
            </a:lvl3pPr>
            <a:lvl4pPr>
              <a:defRPr sz="2000">
                <a:solidFill>
                  <a:schemeClr val="tx1"/>
                </a:solidFill>
                <a:latin typeface="Arial" charset="0"/>
                <a:ea typeface="Arial" charset="0"/>
                <a:cs typeface="Arial" charset="0"/>
              </a:defRPr>
            </a:lvl4pPr>
            <a:lvl5pPr>
              <a:defRPr sz="2000">
                <a:solidFill>
                  <a:schemeClr val="tx1"/>
                </a:solidFill>
                <a:latin typeface="Arial" charset="0"/>
                <a:ea typeface="Arial" charset="0"/>
                <a:cs typeface="Arial" charset="0"/>
              </a:defRPr>
            </a:lvl5pPr>
            <a:lvl6pPr eaLnBrk="0" hangingPunct="0">
              <a:defRPr sz="2000">
                <a:solidFill>
                  <a:schemeClr val="tx1"/>
                </a:solidFill>
                <a:latin typeface="Arial" charset="0"/>
                <a:ea typeface="Arial" charset="0"/>
                <a:cs typeface="Arial" charset="0"/>
              </a:defRPr>
            </a:lvl6pPr>
            <a:lvl7pPr eaLnBrk="0" hangingPunct="0">
              <a:defRPr sz="2000">
                <a:solidFill>
                  <a:schemeClr val="tx1"/>
                </a:solidFill>
                <a:latin typeface="Arial" charset="0"/>
                <a:ea typeface="Arial" charset="0"/>
                <a:cs typeface="Arial" charset="0"/>
              </a:defRPr>
            </a:lvl7pPr>
            <a:lvl8pPr eaLnBrk="0" hangingPunct="0">
              <a:defRPr sz="2000">
                <a:solidFill>
                  <a:schemeClr val="tx1"/>
                </a:solidFill>
                <a:latin typeface="Arial" charset="0"/>
                <a:ea typeface="Arial" charset="0"/>
                <a:cs typeface="Arial" charset="0"/>
              </a:defRPr>
            </a:lvl8pPr>
            <a:lvl9pPr eaLnBrk="0" hangingPunct="0">
              <a:defRPr sz="2000">
                <a:solidFill>
                  <a:schemeClr val="tx1"/>
                </a:solidFill>
                <a:latin typeface="Arial" charset="0"/>
                <a:ea typeface="Arial" charset="0"/>
                <a:cs typeface="Arial" charset="0"/>
              </a:defRPr>
            </a:lvl9pPr>
          </a:lstStyle>
          <a:p>
            <a:pPr>
              <a:defRPr/>
            </a:pPr>
            <a:fld id="{D0DE61E3-BC7F-B542-B375-547F27042DFA}" type="slidenum">
              <a:rPr lang="fr-FR" sz="1400" smtClean="0">
                <a:solidFill>
                  <a:srgbClr val="000000"/>
                </a:solidFill>
              </a:rPr>
              <a:pPr>
                <a:defRPr/>
              </a:pPr>
              <a:t>17</a:t>
            </a:fld>
            <a:endParaRPr lang="fr-FR" sz="1400" dirty="0" smtClean="0">
              <a:solidFill>
                <a:srgbClr val="000000"/>
              </a:solidFill>
            </a:endParaRPr>
          </a:p>
        </p:txBody>
      </p:sp>
    </p:spTree>
    <p:extLst>
      <p:ext uri="{BB962C8B-B14F-4D97-AF65-F5344CB8AC3E}">
        <p14:creationId xmlns:p14="http://schemas.microsoft.com/office/powerpoint/2010/main" val="379735219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Leere Prä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eere Präsentation">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1400</TotalTime>
  <Words>991</Words>
  <Application>Microsoft Office PowerPoint</Application>
  <PresentationFormat>On-screen Show (4:3)</PresentationFormat>
  <Paragraphs>240</Paragraphs>
  <Slides>17</Slides>
  <Notes>2</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PowerPoint Presentation</vt:lpstr>
      <vt:lpstr>PowerPoint Presentation</vt:lpstr>
      <vt:lpstr>PowerPoint Presentation</vt:lpstr>
      <vt:lpstr>PowerPoint Presentation</vt:lpstr>
      <vt:lpstr>PowerPoint Presentation</vt:lpstr>
      <vt:lpstr>PowerPoint Presentation</vt:lpstr>
      <vt:lpstr> Higher earner can choose between SHI and PHI leading to adverse selection</vt:lpstr>
      <vt:lpstr>Political: Balanced Systems</vt:lpstr>
      <vt:lpstr>Technical: Managing drug prices without the QALY</vt:lpstr>
      <vt:lpstr>Technical: Very high distribution cost  for pharmaceuticals</vt:lpstr>
      <vt:lpstr>Administrative: The e-Insurance Card did not move forward when left to the self-administration</vt:lpstr>
      <vt:lpstr>Administrative: Members and employers own the SHIs, can in principle elect the oversight Board</vt:lpstr>
      <vt:lpstr>PowerPoint Presentation</vt:lpstr>
      <vt:lpstr>PowerPoint Presentation</vt:lpstr>
      <vt:lpstr>Some final thoughts (II): Misperceptions of UHC</vt:lpstr>
      <vt:lpstr>Some final thoughts (III): Finding a national way</vt:lpstr>
      <vt:lpstr>Thank you!   info@konrad-obermann.de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MEDMA Universität Heidelberg</dc:creator>
  <cp:lastModifiedBy>ALLIOD, Marie-pierre</cp:lastModifiedBy>
  <cp:revision>58</cp:revision>
  <dcterms:created xsi:type="dcterms:W3CDTF">2016-09-26T11:19:53Z</dcterms:created>
  <dcterms:modified xsi:type="dcterms:W3CDTF">2018-08-02T11:43:55Z</dcterms:modified>
</cp:coreProperties>
</file>