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6" r:id="rId3"/>
    <p:sldId id="259" r:id="rId4"/>
    <p:sldId id="260" r:id="rId5"/>
    <p:sldId id="262" r:id="rId6"/>
    <p:sldId id="263" r:id="rId7"/>
    <p:sldId id="257" r:id="rId8"/>
    <p:sldId id="258"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2" d="100"/>
          <a:sy n="42" d="100"/>
        </p:scale>
        <p:origin x="72"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16583A6-514D-4FFD-938D-8671DEBC9FBC}"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1076606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6583A6-514D-4FFD-938D-8671DEBC9FBC}"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2526525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6583A6-514D-4FFD-938D-8671DEBC9FBC}"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2597972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6583A6-514D-4FFD-938D-8671DEBC9FBC}"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620491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6583A6-514D-4FFD-938D-8671DEBC9FBC}" type="datetimeFigureOut">
              <a:rPr lang="en-US" smtClean="0"/>
              <a:t>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3819519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6583A6-514D-4FFD-938D-8671DEBC9FBC}" type="datetimeFigureOut">
              <a:rPr lang="en-US" smtClean="0"/>
              <a:t>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4103687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6583A6-514D-4FFD-938D-8671DEBC9FBC}" type="datetimeFigureOut">
              <a:rPr lang="en-US" smtClean="0"/>
              <a:t>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248786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6583A6-514D-4FFD-938D-8671DEBC9FBC}"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3794237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6583A6-514D-4FFD-938D-8671DEBC9FBC}"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170483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6583A6-514D-4FFD-938D-8671DEBC9FBC}"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1171059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6583A6-514D-4FFD-938D-8671DEBC9FBC}"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582F71-54AE-44F3-92A6-B939A45FD783}" type="slidenum">
              <a:rPr lang="en-US" smtClean="0"/>
              <a:t>‹#›</a:t>
            </a:fld>
            <a:endParaRPr lang="en-US"/>
          </a:p>
        </p:txBody>
      </p:sp>
    </p:spTree>
    <p:extLst>
      <p:ext uri="{BB962C8B-B14F-4D97-AF65-F5344CB8AC3E}">
        <p14:creationId xmlns:p14="http://schemas.microsoft.com/office/powerpoint/2010/main" val="4023162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583A6-514D-4FFD-938D-8671DEBC9FBC}" type="datetimeFigureOut">
              <a:rPr lang="en-US" smtClean="0"/>
              <a:t>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82F71-54AE-44F3-92A6-B939A45FD783}" type="slidenum">
              <a:rPr lang="en-US" smtClean="0"/>
              <a:t>‹#›</a:t>
            </a:fld>
            <a:endParaRPr lang="en-US"/>
          </a:p>
        </p:txBody>
      </p:sp>
    </p:spTree>
    <p:extLst>
      <p:ext uri="{BB962C8B-B14F-4D97-AF65-F5344CB8AC3E}">
        <p14:creationId xmlns:p14="http://schemas.microsoft.com/office/powerpoint/2010/main" val="1727139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E3D26DD-9D4F-46F1-ACB2-E929D8D3C611}"/>
              </a:ext>
            </a:extLst>
          </p:cNvPr>
          <p:cNvSpPr>
            <a:spLocks noGrp="1"/>
          </p:cNvSpPr>
          <p:nvPr>
            <p:ph type="title"/>
          </p:nvPr>
        </p:nvSpPr>
        <p:spPr>
          <a:xfrm>
            <a:off x="838200" y="365125"/>
            <a:ext cx="10515600" cy="5598353"/>
          </a:xfrm>
        </p:spPr>
        <p:txBody>
          <a:bodyPr>
            <a:normAutofit/>
          </a:bodyPr>
          <a:lstStyle/>
          <a:p>
            <a:pPr algn="ctr"/>
            <a:r>
              <a:rPr lang="en-US" sz="6000" b="1" dirty="0"/>
              <a:t>MINISTRY OF HEALTH </a:t>
            </a:r>
            <a:br>
              <a:rPr lang="en-US" sz="6000" b="1" dirty="0"/>
            </a:br>
            <a:r>
              <a:rPr lang="en-US" sz="6000" b="1" dirty="0"/>
              <a:t/>
            </a:r>
            <a:br>
              <a:rPr lang="en-US" sz="6000" b="1" dirty="0"/>
            </a:br>
            <a:r>
              <a:rPr lang="en-US" sz="6000" b="1" dirty="0"/>
              <a:t>POLICY MEETING </a:t>
            </a:r>
            <a:br>
              <a:rPr lang="en-US" sz="6000" b="1" dirty="0"/>
            </a:br>
            <a:r>
              <a:rPr lang="en-US" sz="6000" b="1" dirty="0"/>
              <a:t/>
            </a:r>
            <a:br>
              <a:rPr lang="en-US" sz="6000" b="1" dirty="0"/>
            </a:br>
            <a:r>
              <a:rPr lang="en-US" sz="3600" b="1" dirty="0"/>
              <a:t>TAJ PAMODZI HOTEL </a:t>
            </a:r>
            <a:br>
              <a:rPr lang="en-US" sz="3600" b="1" dirty="0"/>
            </a:br>
            <a:r>
              <a:rPr lang="en-US" sz="3600" b="1" dirty="0"/>
              <a:t>19</a:t>
            </a:r>
            <a:r>
              <a:rPr lang="en-US" sz="3600" b="1" baseline="30000" dirty="0"/>
              <a:t>TH</a:t>
            </a:r>
            <a:r>
              <a:rPr lang="en-US" sz="3600" b="1" dirty="0"/>
              <a:t> DECEMBER, 2017</a:t>
            </a:r>
            <a:endParaRPr lang="en-US" sz="6000" b="1" dirty="0"/>
          </a:p>
        </p:txBody>
      </p:sp>
    </p:spTree>
    <p:extLst>
      <p:ext uri="{BB962C8B-B14F-4D97-AF65-F5344CB8AC3E}">
        <p14:creationId xmlns:p14="http://schemas.microsoft.com/office/powerpoint/2010/main" val="320297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31507"/>
            <a:ext cx="9144000" cy="2387600"/>
          </a:xfrm>
        </p:spPr>
        <p:txBody>
          <a:bodyPr/>
          <a:lstStyle/>
          <a:p>
            <a:r>
              <a:rPr lang="en-US" b="1" dirty="0"/>
              <a:t>STEP SURVEY UPDATE</a:t>
            </a:r>
          </a:p>
        </p:txBody>
      </p:sp>
      <p:sp>
        <p:nvSpPr>
          <p:cNvPr id="3" name="Subtitle 2"/>
          <p:cNvSpPr>
            <a:spLocks noGrp="1"/>
          </p:cNvSpPr>
          <p:nvPr>
            <p:ph type="subTitle" idx="1"/>
          </p:nvPr>
        </p:nvSpPr>
        <p:spPr>
          <a:xfrm>
            <a:off x="1524000" y="4059936"/>
            <a:ext cx="9144000" cy="1197864"/>
          </a:xfrm>
        </p:spPr>
        <p:txBody>
          <a:bodyPr/>
          <a:lstStyle/>
          <a:p>
            <a:r>
              <a:rPr lang="en-US" b="1" dirty="0"/>
              <a:t>POLICY MEETING</a:t>
            </a:r>
          </a:p>
          <a:p>
            <a:r>
              <a:rPr lang="en-US" b="1" dirty="0"/>
              <a:t>19 DECEMBER 2017</a:t>
            </a:r>
          </a:p>
          <a:p>
            <a:endParaRPr lang="en-US" dirty="0"/>
          </a:p>
        </p:txBody>
      </p:sp>
    </p:spTree>
    <p:extLst>
      <p:ext uri="{BB962C8B-B14F-4D97-AF65-F5344CB8AC3E}">
        <p14:creationId xmlns:p14="http://schemas.microsoft.com/office/powerpoint/2010/main" val="1799301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0443"/>
          </a:xfrm>
        </p:spPr>
        <p:txBody>
          <a:bodyPr>
            <a:normAutofit fontScale="90000"/>
          </a:bodyPr>
          <a:lstStyle/>
          <a:p>
            <a:r>
              <a:rPr lang="en-US" b="1"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Background:</a:t>
            </a:r>
            <a:r>
              <a:rPr lang="en-US" sz="600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rPr>
              <a:t/>
            </a:r>
            <a:br>
              <a:rPr lang="en-US" sz="600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rPr>
            </a:br>
            <a:endParaRPr lang="en-US" dirty="0"/>
          </a:p>
        </p:txBody>
      </p:sp>
      <p:sp>
        <p:nvSpPr>
          <p:cNvPr id="3" name="Content Placeholder 2"/>
          <p:cNvSpPr>
            <a:spLocks noGrp="1"/>
          </p:cNvSpPr>
          <p:nvPr>
            <p:ph idx="1"/>
          </p:nvPr>
        </p:nvSpPr>
        <p:spPr>
          <a:xfrm>
            <a:off x="838200" y="905256"/>
            <a:ext cx="10515600" cy="5271707"/>
          </a:xfrm>
        </p:spPr>
        <p:txBody>
          <a:bodyPr/>
          <a:lstStyle/>
          <a:p>
            <a:pPr algn="just">
              <a:spcBef>
                <a:spcPts val="0"/>
              </a:spcBef>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Non-Communicable Diseases (NCDs) are the leading cause of death worldwide</a:t>
            </a:r>
          </a:p>
          <a:p>
            <a:pPr marL="0" indent="0" algn="just">
              <a:spcBef>
                <a:spcPts val="0"/>
              </a:spcBef>
              <a:buNone/>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 </a:t>
            </a:r>
          </a:p>
          <a:p>
            <a:pPr algn="just">
              <a:spcBef>
                <a:spcPts val="0"/>
              </a:spcBef>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According to WHO, of the 60 million deaths that occur annually, two-thirds are attributable to NCDs</a:t>
            </a:r>
          </a:p>
          <a:p>
            <a:pPr algn="just">
              <a:spcBef>
                <a:spcPts val="0"/>
              </a:spcBef>
            </a:pPr>
            <a:endParaRPr lang="en-US" dirty="0">
              <a:solidFill>
                <a:srgbClr val="000000"/>
              </a:solidFill>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algn="just">
              <a:spcBef>
                <a:spcPts val="0"/>
              </a:spcBef>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The combined burden of these diseases is rapidly increasing in lower income countries, and Zambia is not exempt</a:t>
            </a:r>
          </a:p>
          <a:p>
            <a:pPr marL="0" indent="0" algn="just">
              <a:spcBef>
                <a:spcPts val="0"/>
              </a:spcBef>
              <a:buNone/>
            </a:pPr>
            <a:endPar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algn="just">
              <a:spcBef>
                <a:spcPts val="0"/>
              </a:spcBef>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The WHO estimates that approximately 23% of all deaths in Zambia  are NCD related while the probability of premature mortality from NCDs is 18% (WHO, 2014).</a:t>
            </a:r>
            <a:endParaRPr lang="en-US" sz="4000"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p>
            <a:endParaRPr lang="en-US" dirty="0"/>
          </a:p>
        </p:txBody>
      </p:sp>
    </p:spTree>
    <p:extLst>
      <p:ext uri="{BB962C8B-B14F-4D97-AF65-F5344CB8AC3E}">
        <p14:creationId xmlns:p14="http://schemas.microsoft.com/office/powerpoint/2010/main" val="1000757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192" y="128017"/>
            <a:ext cx="10515600" cy="722376"/>
          </a:xfrm>
        </p:spPr>
        <p:txBody>
          <a:bodyPr>
            <a:normAutofit/>
          </a:bodyPr>
          <a:lstStyle/>
          <a:p>
            <a:endParaRPr lang="en-US" dirty="0"/>
          </a:p>
        </p:txBody>
      </p:sp>
      <p:sp>
        <p:nvSpPr>
          <p:cNvPr id="3" name="Content Placeholder 2"/>
          <p:cNvSpPr>
            <a:spLocks noGrp="1"/>
          </p:cNvSpPr>
          <p:nvPr>
            <p:ph idx="1"/>
          </p:nvPr>
        </p:nvSpPr>
        <p:spPr>
          <a:xfrm>
            <a:off x="838200" y="978408"/>
            <a:ext cx="10515600" cy="5198555"/>
          </a:xfrm>
        </p:spPr>
        <p:txBody>
          <a:bodyPr>
            <a:noAutofit/>
          </a:bodyPr>
          <a:lstStyle/>
          <a:p>
            <a:pPr algn="just">
              <a:spcBef>
                <a:spcPts val="0"/>
              </a:spcBef>
            </a:pPr>
            <a:r>
              <a:rPr lang="en-US" dirty="0">
                <a:solidFill>
                  <a:srgbClr val="000000"/>
                </a:solidFill>
                <a:effectLst/>
                <a:uFill>
                  <a:solidFill>
                    <a:srgbClr val="000000"/>
                  </a:solidFill>
                </a:uFill>
                <a:latin typeface="Tahoma" panose="020B0604030504040204" pitchFamily="34" charset="0"/>
                <a:ea typeface="Tahoma" panose="020B0604030504040204" pitchFamily="34" charset="0"/>
                <a:cs typeface="Tahoma" panose="020B0604030504040204" pitchFamily="34" charset="0"/>
              </a:rPr>
              <a:t>Zambia has not conducted a national STEP approach surveillance for Non-Communicable Diseases since it was introduced by WHO in the early 2000s. </a:t>
            </a:r>
          </a:p>
          <a:p>
            <a:pPr marL="0" marR="0" algn="just">
              <a:spcBef>
                <a:spcPts val="0"/>
              </a:spcBef>
              <a:spcAft>
                <a:spcPts val="0"/>
              </a:spcAft>
            </a:pPr>
            <a:endParaRPr lang="en-US" dirty="0">
              <a:solidFill>
                <a:srgbClr val="000000"/>
              </a:solidFill>
              <a:uFill>
                <a:solidFill>
                  <a:srgbClr val="000000"/>
                </a:solidFill>
              </a:uFill>
              <a:latin typeface="Tahoma" panose="020B0604030504040204" pitchFamily="34" charset="0"/>
              <a:ea typeface="Tahoma" panose="020B0604030504040204" pitchFamily="34" charset="0"/>
              <a:cs typeface="Tahoma" panose="020B0604030504040204" pitchFamily="34" charset="0"/>
            </a:endParaRPr>
          </a:p>
          <a:p>
            <a:pPr marL="0" algn="just">
              <a:spcBef>
                <a:spcPts val="0"/>
              </a:spcBef>
            </a:pPr>
            <a:r>
              <a:rPr lang="en-US" dirty="0">
                <a:solidFill>
                  <a:srgbClr val="000000"/>
                </a:solidFill>
                <a:uFill>
                  <a:solidFill>
                    <a:srgbClr val="000000"/>
                  </a:solidFill>
                </a:uFill>
                <a:latin typeface="Tahoma" panose="020B0604030504040204" pitchFamily="34" charset="0"/>
                <a:ea typeface="Tahoma" panose="020B0604030504040204" pitchFamily="34" charset="0"/>
                <a:cs typeface="Tahoma" panose="020B0604030504040204" pitchFamily="34" charset="0"/>
              </a:rPr>
              <a:t>An </a:t>
            </a:r>
            <a:r>
              <a:rPr lang="en-US" dirty="0">
                <a:solidFill>
                  <a:srgbClr val="000000"/>
                </a:solidFill>
                <a:effectLst/>
                <a:uFill>
                  <a:solidFill>
                    <a:srgbClr val="000000"/>
                  </a:solidFill>
                </a:uFill>
                <a:latin typeface="Tahoma" panose="020B0604030504040204" pitchFamily="34" charset="0"/>
                <a:ea typeface="Tahoma" panose="020B0604030504040204" pitchFamily="34" charset="0"/>
                <a:cs typeface="Tahoma" panose="020B0604030504040204" pitchFamily="34" charset="0"/>
              </a:rPr>
              <a:t>attempt to conduct the WHO STEP survey from 2008 to 2011 covered 2 urban and 2 rural districts and could not be completed due to insufficient financial support</a:t>
            </a:r>
          </a:p>
          <a:p>
            <a:pPr marL="0" algn="just">
              <a:spcBef>
                <a:spcPts val="0"/>
              </a:spcBef>
            </a:pPr>
            <a:endParaRPr lang="en-US" dirty="0">
              <a:solidFill>
                <a:srgbClr val="000000"/>
              </a:solidFill>
              <a:uFill>
                <a:solidFill>
                  <a:srgbClr val="000000"/>
                </a:solidFill>
              </a:uFill>
              <a:latin typeface="Tahoma" panose="020B0604030504040204" pitchFamily="34" charset="0"/>
              <a:ea typeface="Tahoma" panose="020B0604030504040204" pitchFamily="34" charset="0"/>
              <a:cs typeface="Tahoma" panose="020B0604030504040204" pitchFamily="34" charset="0"/>
            </a:endParaRPr>
          </a:p>
          <a:p>
            <a:pPr marL="0" algn="just">
              <a:spcBef>
                <a:spcPts val="0"/>
              </a:spcBef>
            </a:pPr>
            <a:r>
              <a:rPr lang="en-US" dirty="0">
                <a:solidFill>
                  <a:srgbClr val="000000"/>
                </a:solidFill>
                <a:effectLst/>
                <a:uFill>
                  <a:solidFill>
                    <a:srgbClr val="000000"/>
                  </a:solidFill>
                </a:uFill>
                <a:latin typeface="Tahoma" panose="020B0604030504040204" pitchFamily="34" charset="0"/>
                <a:ea typeface="Tahoma" panose="020B0604030504040204" pitchFamily="34" charset="0"/>
                <a:cs typeface="Tahoma" panose="020B0604030504040204" pitchFamily="34" charset="0"/>
              </a:rPr>
              <a:t>Hence, Zambia has prioritized conducting of the National STEP survey in 2017. Findings from this study will provide a national baseline on the risk factors that underlie most non-communicable diseases</a:t>
            </a:r>
          </a:p>
          <a:p>
            <a:pPr marL="0" marR="0" algn="just">
              <a:spcBef>
                <a:spcPts val="0"/>
              </a:spcBef>
              <a:spcAft>
                <a:spcPts val="0"/>
              </a:spcAft>
            </a:pPr>
            <a:endPar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marL="0" marR="0" algn="just">
              <a:spcBef>
                <a:spcPts val="0"/>
              </a:spcBef>
              <a:spcAft>
                <a:spcPts val="0"/>
              </a:spcAft>
            </a:pPr>
            <a:endParaRPr lang="en-US" dirty="0">
              <a:solidFill>
                <a:srgbClr val="000000"/>
              </a:solidFill>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marL="0" marR="0" algn="just">
              <a:spcBef>
                <a:spcPts val="0"/>
              </a:spcBef>
              <a:spcAft>
                <a:spcPts val="0"/>
              </a:spcAft>
            </a:pPr>
            <a:endParaRPr lang="en-US"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p>
            <a:pPr marL="0" marR="0" algn="just">
              <a:spcBef>
                <a:spcPts val="0"/>
              </a:spcBef>
              <a:spcAft>
                <a:spcPts val="0"/>
              </a:spcAft>
            </a:pPr>
            <a:endPar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marL="0" marR="0" indent="0" algn="just">
              <a:spcBef>
                <a:spcPts val="0"/>
              </a:spcBef>
              <a:spcAft>
                <a:spcPts val="0"/>
              </a:spcAft>
              <a:buNone/>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 </a:t>
            </a:r>
            <a:endParaRPr lang="en-US" dirty="0">
              <a:solidFill>
                <a:srgbClr val="000000"/>
              </a:solidFill>
              <a:effectLst/>
              <a:uFill>
                <a:solidFill>
                  <a:srgbClr val="000000"/>
                </a:solidFill>
              </a:uFill>
              <a:latin typeface="Cambria" panose="02040503050406030204" pitchFamily="18" charset="0"/>
              <a:ea typeface="Arial Unicode MS" panose="020B0604020202020204" pitchFamily="34" charset="-128"/>
              <a:cs typeface="Arial Unicode MS" panose="020B0604020202020204" pitchFamily="34" charset="-128"/>
            </a:endParaRPr>
          </a:p>
          <a:p>
            <a:endParaRPr lang="en-US" dirty="0"/>
          </a:p>
        </p:txBody>
      </p:sp>
    </p:spTree>
    <p:extLst>
      <p:ext uri="{BB962C8B-B14F-4D97-AF65-F5344CB8AC3E}">
        <p14:creationId xmlns:p14="http://schemas.microsoft.com/office/powerpoint/2010/main" val="1415960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1571"/>
          </a:xfrm>
        </p:spPr>
        <p:txBody>
          <a:bodyPr>
            <a:normAutofit fontScale="90000"/>
          </a:bodyPr>
          <a:lstStyle/>
          <a:p>
            <a:r>
              <a:rPr lang="en-US" b="1" dirty="0">
                <a:latin typeface="Tahoma" panose="020B0604030504040204" pitchFamily="34" charset="0"/>
                <a:ea typeface="Arial Unicode MS" panose="020B0604020202020204" pitchFamily="34" charset="-128"/>
              </a:rPr>
              <a:t>S</a:t>
            </a:r>
            <a:r>
              <a:rPr lang="en-US" b="1" dirty="0">
                <a:effectLst/>
                <a:latin typeface="Tahoma" panose="020B0604030504040204" pitchFamily="34" charset="0"/>
                <a:ea typeface="Arial Unicode MS" panose="020B0604020202020204" pitchFamily="34" charset="-128"/>
              </a:rPr>
              <a:t>pecific objectives for the survey</a:t>
            </a:r>
            <a:endParaRPr lang="en-US" b="1" dirty="0"/>
          </a:p>
        </p:txBody>
      </p:sp>
      <p:sp>
        <p:nvSpPr>
          <p:cNvPr id="3" name="Content Placeholder 2"/>
          <p:cNvSpPr>
            <a:spLocks noGrp="1"/>
          </p:cNvSpPr>
          <p:nvPr>
            <p:ph idx="1"/>
          </p:nvPr>
        </p:nvSpPr>
        <p:spPr>
          <a:xfrm>
            <a:off x="838200" y="1353312"/>
            <a:ext cx="10515600" cy="4823651"/>
          </a:xfrm>
        </p:spPr>
        <p:txBody>
          <a:bodyPr/>
          <a:lstStyle/>
          <a:p>
            <a:pPr algn="just">
              <a:spcBef>
                <a:spcPts val="0"/>
              </a:spcBef>
              <a:buSzPts val="1100"/>
              <a:tabLst>
                <a:tab pos="109855" algn="l"/>
                <a:tab pos="109855" algn="l"/>
                <a:tab pos="450215" algn="l"/>
                <a:tab pos="471170" algn="l"/>
              </a:tabLst>
            </a:pPr>
            <a:r>
              <a:rPr lang="en-US" dirty="0">
                <a:solidFill>
                  <a:srgbClr val="000000"/>
                </a:solidFill>
                <a:effectLst/>
                <a:uFill>
                  <a:solidFill>
                    <a:srgbClr val="000000"/>
                  </a:solidFill>
                </a:uFill>
                <a:latin typeface="Tahoma" panose="020B0604030504040204" pitchFamily="34" charset="0"/>
                <a:ea typeface="Arial" panose="020B0604020202020204" pitchFamily="34" charset="0"/>
                <a:cs typeface="Arial" panose="020B0604020202020204" pitchFamily="34" charset="0"/>
              </a:rPr>
              <a:t>To identify the current levels of key risk factors for NCDs in the adult population aged 18 to 69 years in Zambia</a:t>
            </a:r>
          </a:p>
          <a:p>
            <a:pPr marL="0" indent="0" algn="just">
              <a:spcBef>
                <a:spcPts val="0"/>
              </a:spcBef>
              <a:buSzPts val="1100"/>
              <a:buNone/>
              <a:tabLst>
                <a:tab pos="109855" algn="l"/>
                <a:tab pos="109855" algn="l"/>
                <a:tab pos="450215" algn="l"/>
                <a:tab pos="471170" algn="l"/>
              </a:tabLst>
            </a:pPr>
            <a:endParaRPr lang="en-US" sz="40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algn="just">
              <a:spcBef>
                <a:spcPts val="0"/>
              </a:spcBef>
              <a:buSzPts val="1100"/>
              <a:tabLst>
                <a:tab pos="109855" algn="l"/>
                <a:tab pos="109855" algn="l"/>
                <a:tab pos="450215" algn="l"/>
                <a:tab pos="471170" algn="l"/>
              </a:tabLst>
            </a:pPr>
            <a:r>
              <a:rPr lang="en-US" dirty="0">
                <a:solidFill>
                  <a:srgbClr val="000000"/>
                </a:solidFill>
                <a:effectLst/>
                <a:uFill>
                  <a:solidFill>
                    <a:srgbClr val="000000"/>
                  </a:solidFill>
                </a:uFill>
                <a:latin typeface="Tahoma" panose="020B0604030504040204" pitchFamily="34" charset="0"/>
                <a:ea typeface="Arial" panose="020B0604020202020204" pitchFamily="34" charset="0"/>
                <a:cs typeface="Arial" panose="020B0604020202020204" pitchFamily="34" charset="0"/>
              </a:rPr>
              <a:t>To track the key selected indicators related for mental health in the adult population aged 18 to 69 years in Zambia</a:t>
            </a:r>
          </a:p>
          <a:p>
            <a:pPr marL="0" indent="0" algn="just">
              <a:spcBef>
                <a:spcPts val="0"/>
              </a:spcBef>
              <a:buSzPts val="1100"/>
              <a:buNone/>
              <a:tabLst>
                <a:tab pos="109855" algn="l"/>
                <a:tab pos="109855" algn="l"/>
                <a:tab pos="450215" algn="l"/>
                <a:tab pos="471170" algn="l"/>
              </a:tabLst>
            </a:pPr>
            <a:endParaRPr lang="en-US" sz="40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algn="just">
              <a:spcBef>
                <a:spcPts val="0"/>
              </a:spcBef>
              <a:buSzPts val="1100"/>
              <a:tabLst>
                <a:tab pos="109855" algn="l"/>
                <a:tab pos="109855" algn="l"/>
                <a:tab pos="450215" algn="l"/>
                <a:tab pos="471170" algn="l"/>
              </a:tabLst>
            </a:pPr>
            <a:r>
              <a:rPr lang="en-US" dirty="0">
                <a:solidFill>
                  <a:srgbClr val="000000"/>
                </a:solidFill>
                <a:effectLst/>
                <a:uFill>
                  <a:solidFill>
                    <a:srgbClr val="000000"/>
                  </a:solidFill>
                </a:uFill>
                <a:latin typeface="Tahoma" panose="020B0604030504040204" pitchFamily="34" charset="0"/>
                <a:ea typeface="Arial" panose="020B0604020202020204" pitchFamily="34" charset="0"/>
                <a:cs typeface="Arial" panose="020B0604020202020204" pitchFamily="34" charset="0"/>
              </a:rPr>
              <a:t>To track the key selected indicators related to oral health the adult population aged 18 to 69 years in Zambia.</a:t>
            </a:r>
            <a:endParaRPr lang="en-US" sz="4000" dirty="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53105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3011"/>
          </a:xfrm>
        </p:spPr>
        <p:txBody>
          <a:bodyPr/>
          <a:lstStyle/>
          <a:p>
            <a:r>
              <a:rPr lang="en-US" b="1" dirty="0">
                <a:effectLst/>
                <a:latin typeface="Tahoma" panose="020B0604030504040204" pitchFamily="34" charset="0"/>
                <a:ea typeface="Arial Unicode MS" panose="020B0604020202020204" pitchFamily="34" charset="-128"/>
              </a:rPr>
              <a:t>Current status </a:t>
            </a:r>
            <a:endParaRPr lang="en-US" dirty="0"/>
          </a:p>
        </p:txBody>
      </p:sp>
      <p:sp>
        <p:nvSpPr>
          <p:cNvPr id="3" name="Content Placeholder 2"/>
          <p:cNvSpPr>
            <a:spLocks noGrp="1"/>
          </p:cNvSpPr>
          <p:nvPr>
            <p:ph idx="1"/>
          </p:nvPr>
        </p:nvSpPr>
        <p:spPr>
          <a:xfrm>
            <a:off x="838200" y="1197864"/>
            <a:ext cx="10515600" cy="4979099"/>
          </a:xfrm>
        </p:spPr>
        <p:txBody>
          <a:bodyPr/>
          <a:lstStyle/>
          <a:p>
            <a:pPr marL="0" marR="0" indent="0" algn="just">
              <a:spcBef>
                <a:spcPts val="0"/>
              </a:spcBef>
              <a:spcAft>
                <a:spcPts val="0"/>
              </a:spcAft>
              <a:tabLst>
                <a:tab pos="109855" algn="l"/>
              </a:tabLst>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The study commenced in July 2017 covering all 10 Provinces of Zambia with support from WHO</a:t>
            </a:r>
          </a:p>
          <a:p>
            <a:pPr marL="0" marR="0" indent="0" algn="just">
              <a:spcBef>
                <a:spcPts val="0"/>
              </a:spcBef>
              <a:spcAft>
                <a:spcPts val="0"/>
              </a:spcAft>
              <a:tabLst>
                <a:tab pos="109855" algn="l"/>
              </a:tabLst>
            </a:pPr>
            <a:endParaRPr lang="en-US" dirty="0">
              <a:solidFill>
                <a:srgbClr val="000000"/>
              </a:solidFill>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endParaRPr>
          </a:p>
          <a:p>
            <a:pPr marL="0" marR="0" indent="0" algn="just">
              <a:spcBef>
                <a:spcPts val="0"/>
              </a:spcBef>
              <a:spcAft>
                <a:spcPts val="0"/>
              </a:spcAft>
              <a:tabLst>
                <a:tab pos="109855" algn="l"/>
              </a:tabLst>
            </a:pPr>
            <a:r>
              <a:rPr lang="en-US" dirty="0">
                <a:solidFill>
                  <a:srgbClr val="000000"/>
                </a:solidFill>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Being l</a:t>
            </a: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ed by Researchers from the University of Zambia and Centre for Infectious Disease Research in Zambia (CIDRZ) with technical support from WHO</a:t>
            </a:r>
          </a:p>
          <a:p>
            <a:pPr marL="0" marR="0" indent="0" algn="just">
              <a:spcBef>
                <a:spcPts val="0"/>
              </a:spcBef>
              <a:spcAft>
                <a:spcPts val="0"/>
              </a:spcAft>
              <a:buNone/>
              <a:tabLst>
                <a:tab pos="109855" algn="l"/>
              </a:tabLst>
            </a:pPr>
            <a:endParaRPr lang="en-US" sz="4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p>
            <a:pPr marL="0" marR="0" indent="0" algn="just">
              <a:spcBef>
                <a:spcPts val="0"/>
              </a:spcBef>
              <a:spcAft>
                <a:spcPts val="0"/>
              </a:spcAft>
              <a:tabLst>
                <a:tab pos="109855" algn="l"/>
              </a:tabLst>
            </a:pPr>
            <a:r>
              <a:rPr lang="en-US" dirty="0">
                <a:solidFill>
                  <a:srgbClr val="000000"/>
                </a:solidFill>
                <a:effectLst/>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Initially, the survey was planned to run for 40 working days. However, several challenges have arose forcing the survey to be extended for an extra 15 days requiring additional funds to successfully complete the survey.  </a:t>
            </a:r>
            <a:endParaRPr lang="en-US" sz="40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p>
            <a:pPr marL="0" indent="0">
              <a:buNone/>
            </a:pPr>
            <a:endParaRPr lang="en-US" dirty="0"/>
          </a:p>
        </p:txBody>
      </p:sp>
    </p:spTree>
    <p:extLst>
      <p:ext uri="{BB962C8B-B14F-4D97-AF65-F5344CB8AC3E}">
        <p14:creationId xmlns:p14="http://schemas.microsoft.com/office/powerpoint/2010/main" val="2335898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ahoma" panose="020B0604030504040204" pitchFamily="34" charset="0"/>
                <a:ea typeface="Arial Unicode MS" panose="020B0604020202020204" pitchFamily="34" charset="-128"/>
              </a:rPr>
              <a:t>Current status (cont.)</a:t>
            </a:r>
            <a:endParaRPr lang="en-US" dirty="0"/>
          </a:p>
        </p:txBody>
      </p:sp>
      <p:sp>
        <p:nvSpPr>
          <p:cNvPr id="3" name="Content Placeholder 2"/>
          <p:cNvSpPr>
            <a:spLocks noGrp="1"/>
          </p:cNvSpPr>
          <p:nvPr>
            <p:ph idx="1"/>
          </p:nvPr>
        </p:nvSpPr>
        <p:spPr/>
        <p:txBody>
          <a:bodyPr>
            <a:normAutofit/>
          </a:bodyPr>
          <a:lstStyle/>
          <a:p>
            <a:r>
              <a:rPr lang="en-US"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Data collection</a:t>
            </a:r>
            <a:r>
              <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Now completed</a:t>
            </a:r>
          </a:p>
          <a:p>
            <a:pPr marL="0" indent="0">
              <a:buNone/>
            </a:pPr>
            <a:r>
              <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p>
          <a:p>
            <a:r>
              <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Data entry and synchronization for both questionnaire and Laboratory is completed</a:t>
            </a:r>
          </a:p>
          <a:p>
            <a:pPr marL="0" indent="0">
              <a:buNone/>
            </a:pPr>
            <a:endPar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r>
              <a:rPr lang="en-US"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Data Management and Cleaning: This is pending as no payment has been paid to the statistician and data manager</a:t>
            </a:r>
          </a:p>
          <a:p>
            <a:endParaRPr lang="en-US" dirty="0"/>
          </a:p>
        </p:txBody>
      </p:sp>
    </p:spTree>
    <p:extLst>
      <p:ext uri="{BB962C8B-B14F-4D97-AF65-F5344CB8AC3E}">
        <p14:creationId xmlns:p14="http://schemas.microsoft.com/office/powerpoint/2010/main" val="102136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lvl="0" indent="0" algn="just">
              <a:spcBef>
                <a:spcPts val="0"/>
              </a:spcBef>
              <a:tabLst>
                <a:tab pos="109855" algn="l"/>
              </a:tabLst>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Data analysis:  the analysis workshop planned to start 15th-19th January, 2018 in Lusaka, depending on availability of resources</a:t>
            </a:r>
          </a:p>
          <a:p>
            <a:pPr marL="0" lvl="0" indent="0" algn="just">
              <a:spcBef>
                <a:spcPts val="0"/>
              </a:spcBef>
              <a:tabLst>
                <a:tab pos="109855" algn="l"/>
              </a:tabLst>
            </a:pPr>
            <a:endParaRPr lang="en-US" dirty="0">
              <a:solidFill>
                <a:srgbClr val="000000"/>
              </a:solidFill>
              <a:uFill>
                <a:solidFill>
                  <a:srgbClr val="000000"/>
                </a:solidFill>
              </a:uFill>
              <a:latin typeface="Tahoma" panose="020B0604030504040204" pitchFamily="34" charset="0"/>
              <a:ea typeface="Tahoma" panose="020B0604030504040204" pitchFamily="34" charset="0"/>
              <a:cs typeface="Tahoma" panose="020B0604030504040204" pitchFamily="34" charset="0"/>
            </a:endParaRPr>
          </a:p>
          <a:p>
            <a:pPr marL="0" lvl="0" indent="0" algn="just">
              <a:spcBef>
                <a:spcPts val="0"/>
              </a:spcBef>
              <a:tabLst>
                <a:tab pos="109855" algn="l"/>
              </a:tabLst>
            </a:pPr>
            <a:endParaRPr lang="en-US" dirty="0">
              <a:solidFill>
                <a:srgbClr val="000000"/>
              </a:solidFill>
              <a:uFill>
                <a:solidFill>
                  <a:srgbClr val="000000"/>
                </a:solidFill>
              </a:uFill>
              <a:latin typeface="Tahoma" panose="020B0604030504040204" pitchFamily="34" charset="0"/>
              <a:ea typeface="Tahoma" panose="020B0604030504040204" pitchFamily="34" charset="0"/>
              <a:cs typeface="Tahoma" panose="020B0604030504040204" pitchFamily="34" charset="0"/>
            </a:endParaRPr>
          </a:p>
          <a:p>
            <a:pPr marL="0" lvl="0" indent="0" algn="just">
              <a:spcBef>
                <a:spcPts val="0"/>
              </a:spcBef>
              <a:tabLst>
                <a:tab pos="109855" algn="l"/>
              </a:tabLst>
            </a:pPr>
            <a:r>
              <a:rPr lang="en-US" dirty="0">
                <a:solidFill>
                  <a:srgbClr val="000000"/>
                </a:solidFill>
                <a:uFill>
                  <a:solidFill>
                    <a:srgbClr val="000000"/>
                  </a:solidFill>
                </a:uFill>
                <a:latin typeface="Tahoma" panose="020B0604030504040204" pitchFamily="34" charset="0"/>
                <a:ea typeface="Arial Unicode MS" panose="020B0604020202020204" pitchFamily="34" charset="-128"/>
                <a:cs typeface="Arial Unicode MS" panose="020B0604020202020204" pitchFamily="34" charset="-128"/>
              </a:rPr>
              <a:t>The current short fall is estimated to be ZMK 1, 944,900 (approx. USD 210,259)</a:t>
            </a:r>
            <a:endParaRPr lang="en-US" dirty="0">
              <a:solidFill>
                <a:prstClr val="black"/>
              </a:solidFill>
            </a:endParaRPr>
          </a:p>
          <a:p>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a:t>
            </a:r>
            <a:endParaRPr lang="en-US" dirty="0"/>
          </a:p>
        </p:txBody>
      </p:sp>
    </p:spTree>
    <p:extLst>
      <p:ext uri="{BB962C8B-B14F-4D97-AF65-F5344CB8AC3E}">
        <p14:creationId xmlns:p14="http://schemas.microsoft.com/office/powerpoint/2010/main" val="361610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1524000" y="0"/>
          <a:ext cx="9144000" cy="6814670"/>
        </p:xfrm>
        <a:graphic>
          <a:graphicData uri="http://schemas.openxmlformats.org/drawingml/2006/table">
            <a:tbl>
              <a:tblPr>
                <a:tableStyleId>{5C22544A-7EE6-4342-B048-85BDC9FD1C3A}</a:tableStyleId>
              </a:tblPr>
              <a:tblGrid>
                <a:gridCol w="629703">
                  <a:extLst>
                    <a:ext uri="{9D8B030D-6E8A-4147-A177-3AD203B41FA5}">
                      <a16:colId xmlns:a16="http://schemas.microsoft.com/office/drawing/2014/main" xmlns="" val="20000"/>
                    </a:ext>
                  </a:extLst>
                </a:gridCol>
                <a:gridCol w="1055419">
                  <a:extLst>
                    <a:ext uri="{9D8B030D-6E8A-4147-A177-3AD203B41FA5}">
                      <a16:colId xmlns:a16="http://schemas.microsoft.com/office/drawing/2014/main" xmlns="" val="20001"/>
                    </a:ext>
                  </a:extLst>
                </a:gridCol>
                <a:gridCol w="2172920">
                  <a:extLst>
                    <a:ext uri="{9D8B030D-6E8A-4147-A177-3AD203B41FA5}">
                      <a16:colId xmlns:a16="http://schemas.microsoft.com/office/drawing/2014/main" xmlns="" val="20002"/>
                    </a:ext>
                  </a:extLst>
                </a:gridCol>
                <a:gridCol w="629703">
                  <a:extLst>
                    <a:ext uri="{9D8B030D-6E8A-4147-A177-3AD203B41FA5}">
                      <a16:colId xmlns:a16="http://schemas.microsoft.com/office/drawing/2014/main" xmlns="" val="20003"/>
                    </a:ext>
                  </a:extLst>
                </a:gridCol>
                <a:gridCol w="674047">
                  <a:extLst>
                    <a:ext uri="{9D8B030D-6E8A-4147-A177-3AD203B41FA5}">
                      <a16:colId xmlns:a16="http://schemas.microsoft.com/office/drawing/2014/main" xmlns="" val="20004"/>
                    </a:ext>
                  </a:extLst>
                </a:gridCol>
                <a:gridCol w="603096">
                  <a:extLst>
                    <a:ext uri="{9D8B030D-6E8A-4147-A177-3AD203B41FA5}">
                      <a16:colId xmlns:a16="http://schemas.microsoft.com/office/drawing/2014/main" xmlns="" val="20005"/>
                    </a:ext>
                  </a:extLst>
                </a:gridCol>
                <a:gridCol w="1144109">
                  <a:extLst>
                    <a:ext uri="{9D8B030D-6E8A-4147-A177-3AD203B41FA5}">
                      <a16:colId xmlns:a16="http://schemas.microsoft.com/office/drawing/2014/main" xmlns="" val="20006"/>
                    </a:ext>
                  </a:extLst>
                </a:gridCol>
                <a:gridCol w="2235003">
                  <a:extLst>
                    <a:ext uri="{9D8B030D-6E8A-4147-A177-3AD203B41FA5}">
                      <a16:colId xmlns:a16="http://schemas.microsoft.com/office/drawing/2014/main" xmlns="" val="20007"/>
                    </a:ext>
                  </a:extLst>
                </a:gridCol>
              </a:tblGrid>
              <a:tr h="292292">
                <a:tc>
                  <a:txBody>
                    <a:bodyPr/>
                    <a:lstStyle/>
                    <a:p>
                      <a:pPr algn="l" fontAlgn="b"/>
                      <a:r>
                        <a:rPr lang="sk-SK" sz="1000" u="none" strike="noStrike" dirty="0">
                          <a:effectLst/>
                        </a:rPr>
                        <a:t> </a:t>
                      </a:r>
                      <a:endParaRPr lang="sk-SK" sz="1000" b="1" i="0" u="none" strike="noStrike" dirty="0">
                        <a:solidFill>
                          <a:srgbClr val="000000"/>
                        </a:solidFill>
                        <a:effectLst/>
                        <a:latin typeface="Calibri" charset="0"/>
                      </a:endParaRPr>
                    </a:p>
                  </a:txBody>
                  <a:tcPr marL="3962" marR="3962" marT="3962" marB="0" anchor="b"/>
                </a:tc>
                <a:tc gridSpan="2">
                  <a:txBody>
                    <a:bodyPr/>
                    <a:lstStyle/>
                    <a:p>
                      <a:pPr algn="l" fontAlgn="b"/>
                      <a:r>
                        <a:rPr lang="en-US" sz="1000" b="1" u="none" strike="noStrike" dirty="0">
                          <a:effectLst/>
                        </a:rPr>
                        <a:t>2016/17 NCD SURVEY BUDGET  ADDITIONAL </a:t>
                      </a:r>
                      <a:r>
                        <a:rPr lang="en-US" sz="1000" u="none" strike="noStrike" dirty="0">
                          <a:effectLst/>
                        </a:rPr>
                        <a:t>BUDGET</a:t>
                      </a:r>
                      <a:endParaRPr lang="en-US" sz="1000" b="1" i="0" u="none" strike="noStrike" dirty="0">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sk-SK" sz="1000" u="none" strike="noStrike">
                          <a:effectLst/>
                        </a:rPr>
                        <a:t> </a:t>
                      </a:r>
                      <a:endParaRPr lang="sk-SK" sz="1000" b="1" i="0" u="none" strike="noStrike">
                        <a:solidFill>
                          <a:srgbClr val="000000"/>
                        </a:solidFill>
                        <a:effectLst/>
                        <a:latin typeface="Calibri" charset="0"/>
                      </a:endParaRPr>
                    </a:p>
                  </a:txBody>
                  <a:tcPr marL="3962" marR="3962" marT="3962" marB="0" anchor="b"/>
                </a:tc>
                <a:tc>
                  <a:txBody>
                    <a:bodyPr/>
                    <a:lstStyle/>
                    <a:p>
                      <a:pPr algn="l" fontAlgn="b"/>
                      <a:r>
                        <a:rPr lang="sk-SK" sz="1000" u="none" strike="noStrike">
                          <a:effectLst/>
                        </a:rPr>
                        <a:t> </a:t>
                      </a:r>
                      <a:endParaRPr lang="sk-SK" sz="1000" b="1" i="0" u="none" strike="noStrike">
                        <a:solidFill>
                          <a:srgbClr val="000000"/>
                        </a:solidFill>
                        <a:effectLst/>
                        <a:latin typeface="Calibri" charset="0"/>
                      </a:endParaRPr>
                    </a:p>
                  </a:txBody>
                  <a:tcPr marL="3962" marR="3962" marT="3962" marB="0" anchor="b"/>
                </a:tc>
                <a:tc>
                  <a:txBody>
                    <a:bodyPr/>
                    <a:lstStyle/>
                    <a:p>
                      <a:pPr algn="l" fontAlgn="b"/>
                      <a:r>
                        <a:rPr lang="sk-SK" sz="1000" u="none" strike="noStrike">
                          <a:effectLst/>
                        </a:rPr>
                        <a:t> </a:t>
                      </a:r>
                      <a:endParaRPr lang="sk-SK" sz="1000" b="1"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Total Budget  </a:t>
                      </a:r>
                      <a:endParaRPr lang="en-US" sz="1000" b="1" i="0" u="none" strike="noStrike">
                        <a:solidFill>
                          <a:srgbClr val="000000"/>
                        </a:solidFill>
                        <a:effectLst/>
                        <a:latin typeface="Calibri" charset="0"/>
                      </a:endParaRPr>
                    </a:p>
                  </a:txBody>
                  <a:tcPr marL="3962" marR="3962" marT="3962" marB="0" anchor="ctr"/>
                </a:tc>
                <a:tc rowSpan="2">
                  <a:txBody>
                    <a:bodyPr/>
                    <a:lstStyle/>
                    <a:p>
                      <a:pPr algn="ctr" fontAlgn="b"/>
                      <a:r>
                        <a:rPr lang="en-US" sz="1000" u="none" strike="noStrike">
                          <a:effectLst/>
                        </a:rPr>
                        <a:t>JUSTIFICATION FOR EACH CATEGORY</a:t>
                      </a:r>
                      <a:endParaRPr lang="en-US" sz="1000" b="1"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00"/>
                  </a:ext>
                </a:extLst>
              </a:tr>
              <a:tr h="148021">
                <a:tc>
                  <a:txBody>
                    <a:bodyPr/>
                    <a:lstStyle/>
                    <a:p>
                      <a:pPr algn="l" fontAlgn="b"/>
                      <a:r>
                        <a:rPr lang="en-US" sz="1000" u="none" strike="noStrike">
                          <a:effectLst/>
                        </a:rPr>
                        <a:t>Activity</a:t>
                      </a:r>
                      <a:endParaRPr lang="en-US" sz="1000" b="1" i="0" u="none" strike="noStrike">
                        <a:solidFill>
                          <a:srgbClr val="000000"/>
                        </a:solidFill>
                        <a:effectLst/>
                        <a:latin typeface="Calibri" charset="0"/>
                      </a:endParaRPr>
                    </a:p>
                  </a:txBody>
                  <a:tcPr marL="3962" marR="3962" marT="3962" marB="0" anchor="b"/>
                </a:tc>
                <a:tc>
                  <a:txBody>
                    <a:bodyPr/>
                    <a:lstStyle/>
                    <a:p>
                      <a:pPr algn="l" fontAlgn="b"/>
                      <a:r>
                        <a:rPr lang="sk-SK" sz="1000" u="none" strike="noStrike">
                          <a:effectLst/>
                        </a:rPr>
                        <a:t> </a:t>
                      </a:r>
                      <a:endParaRPr lang="sk-SK" sz="1000" b="1"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Budget item</a:t>
                      </a:r>
                      <a:endParaRPr lang="en-US" sz="1000" b="1"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Qty</a:t>
                      </a:r>
                      <a:endParaRPr lang="en-US" sz="1000" b="1"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Frequency</a:t>
                      </a:r>
                      <a:endParaRPr lang="en-US" sz="1000" b="1"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Unit Cost</a:t>
                      </a:r>
                      <a:endParaRPr lang="en-US" sz="1000" b="1"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ZMK </a:t>
                      </a:r>
                      <a:endParaRPr lang="en-U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1"/>
                  </a:ext>
                </a:extLst>
              </a:tr>
              <a:tr h="148021">
                <a:tc gridSpan="2">
                  <a:txBody>
                    <a:bodyPr/>
                    <a:lstStyle/>
                    <a:p>
                      <a:pPr algn="l" fontAlgn="b"/>
                      <a:r>
                        <a:rPr lang="en-US" sz="1000" u="none" strike="noStrike" dirty="0">
                          <a:effectLst/>
                        </a:rPr>
                        <a:t>Research Personnel</a:t>
                      </a:r>
                      <a:endParaRPr lang="en-US" sz="1000" b="1" i="0" u="none" strike="noStrike" dirty="0">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en-US" sz="1000" u="none" strike="noStrike">
                          <a:effectLst/>
                        </a:rPr>
                        <a:t>Principal Investigator</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70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2,000</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140,000 </a:t>
                      </a:r>
                      <a:endParaRPr lang="en-US" sz="1000" b="0" i="0" u="none" strike="noStrike">
                        <a:solidFill>
                          <a:srgbClr val="000000"/>
                        </a:solidFill>
                        <a:effectLst/>
                        <a:latin typeface="Calibri" charset="0"/>
                      </a:endParaRPr>
                    </a:p>
                  </a:txBody>
                  <a:tcPr marL="3962" marR="3962" marT="3962" marB="0" anchor="ctr"/>
                </a:tc>
                <a:tc rowSpan="6">
                  <a:txBody>
                    <a:bodyPr/>
                    <a:lstStyle/>
                    <a:p>
                      <a:pPr algn="ctr" fontAlgn="b"/>
                      <a:r>
                        <a:rPr lang="en-US" sz="1000" u="none" strike="noStrike">
                          <a:effectLst/>
                        </a:rPr>
                        <a:t>This will cover effort time for research team. In Kind contribution relate to the staff from the Ministry of Health</a:t>
                      </a:r>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02"/>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Co-PI</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70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fi-FI" sz="1000" u="none" strike="noStrike">
                          <a:effectLst/>
                        </a:rPr>
                        <a:t>1,500</a:t>
                      </a:r>
                      <a:endParaRPr lang="fi-FI"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105,000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3"/>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dirty="0">
                          <a:effectLst/>
                        </a:rPr>
                        <a:t>Project Coordinator</a:t>
                      </a:r>
                      <a:endParaRPr lang="en-US" sz="1000" b="0" i="0" u="none" strike="noStrike" dirty="0">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60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1,000</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MoH Contribution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4"/>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Data Manager </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60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1,000</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60,000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5"/>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dirty="0" err="1">
                          <a:effectLst/>
                        </a:rPr>
                        <a:t>Biostastician</a:t>
                      </a:r>
                      <a:r>
                        <a:rPr lang="en-US" sz="1000" u="none" strike="noStrike" dirty="0">
                          <a:effectLst/>
                        </a:rPr>
                        <a:t> </a:t>
                      </a:r>
                      <a:endParaRPr lang="en-US" sz="1000" b="0" i="0" u="none" strike="noStrike" dirty="0">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40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fi-FI" sz="1000" u="none" strike="noStrike">
                          <a:effectLst/>
                        </a:rPr>
                        <a:t>1,500</a:t>
                      </a:r>
                      <a:endParaRPr lang="fi-FI"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60,000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6"/>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Subtotal </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365,000 </a:t>
                      </a:r>
                      <a:endParaRPr lang="en-U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07"/>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08"/>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dirty="0">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09"/>
                  </a:ext>
                </a:extLst>
              </a:tr>
              <a:tr h="292292">
                <a:tc gridSpan="2">
                  <a:txBody>
                    <a:bodyPr/>
                    <a:lstStyle/>
                    <a:p>
                      <a:pPr algn="l" fontAlgn="b"/>
                      <a:r>
                        <a:rPr lang="en-US" sz="1000" u="none" strike="noStrike">
                          <a:effectLst/>
                        </a:rPr>
                        <a:t>Field: Equipment</a:t>
                      </a:r>
                      <a:endParaRPr lang="en-US" sz="1000" b="1" i="0" u="none" strike="noStrike">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en-US" sz="1000" u="none" strike="noStrike">
                          <a:effectLst/>
                        </a:rPr>
                        <a:t>Test strips for lipids and glucose (pack of25) including pipettes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240</a:t>
                      </a:r>
                      <a:endParaRPr lang="is-I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484</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16,000 </a:t>
                      </a:r>
                      <a:endParaRPr lang="en-US" sz="1000" b="0" i="0" u="none" strike="noStrike">
                        <a:solidFill>
                          <a:srgbClr val="000000"/>
                        </a:solidFill>
                        <a:effectLst/>
                        <a:latin typeface="Calibri" charset="0"/>
                      </a:endParaRPr>
                    </a:p>
                  </a:txBody>
                  <a:tcPr marL="3962" marR="3962" marT="3962" marB="0" anchor="ctr"/>
                </a:tc>
                <a:tc rowSpan="6">
                  <a:txBody>
                    <a:bodyPr/>
                    <a:lstStyle/>
                    <a:p>
                      <a:pPr algn="ctr" fontAlgn="t"/>
                      <a:r>
                        <a:rPr lang="en-US" sz="1000" u="none" strike="noStrike">
                          <a:effectLst/>
                        </a:rPr>
                        <a:t>The stocks for some test run out and need to be procured. UTH is handling the testing and the project is to procure the required reagents. EMS is tranporting the urine samples from across the Country</a:t>
                      </a:r>
                      <a:endParaRPr lang="en-US" sz="1000" b="0" i="0" u="none" strike="noStrike">
                        <a:solidFill>
                          <a:srgbClr val="000000"/>
                        </a:solidFill>
                        <a:effectLst/>
                        <a:latin typeface="Calibri" charset="0"/>
                      </a:endParaRPr>
                    </a:p>
                  </a:txBody>
                  <a:tcPr marL="3962" marR="3962" marT="3962" marB="0"/>
                </a:tc>
                <a:extLst>
                  <a:ext uri="{0D108BD9-81ED-4DB2-BD59-A6C34878D82A}">
                    <a16:rowId xmlns:a16="http://schemas.microsoft.com/office/drawing/2014/main" xmlns="" val="10010"/>
                  </a:ext>
                </a:extLst>
              </a:tr>
              <a:tr h="292292">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Urine collection containers (pack of 10)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1000</a:t>
                      </a:r>
                      <a:endParaRPr lang="is-I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5</a:t>
                      </a:r>
                      <a:endParaRPr lang="en-US" sz="1000" b="0" i="0" u="none" strike="noStrike">
                        <a:solidFill>
                          <a:srgbClr val="FF0000"/>
                        </a:solidFill>
                        <a:effectLst/>
                        <a:latin typeface="Calibri" charset="0"/>
                      </a:endParaRPr>
                    </a:p>
                  </a:txBody>
                  <a:tcPr marL="3962" marR="3962" marT="3962" marB="0" anchor="b"/>
                </a:tc>
                <a:tc>
                  <a:txBody>
                    <a:bodyPr/>
                    <a:lstStyle/>
                    <a:p>
                      <a:pPr algn="ctr" fontAlgn="ctr"/>
                      <a:r>
                        <a:rPr lang="en-US" sz="1000" u="none" strike="noStrike">
                          <a:effectLst/>
                        </a:rPr>
                        <a:t> 5,000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1"/>
                  </a:ext>
                </a:extLst>
              </a:tr>
              <a:tr h="292292">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Reagent Pack (humalyte plus 3)  1000ml</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dirty="0">
                          <a:effectLst/>
                        </a:rPr>
                        <a:t>60</a:t>
                      </a:r>
                      <a:endParaRPr lang="en-US" sz="1000" b="0" i="0" u="none" strike="noStrike" dirty="0">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635.04</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8,000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2"/>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UTH Laboratory costs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6,000</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60,000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3"/>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EMS</a:t>
                      </a:r>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is-IS" sz="1000" u="none" strike="noStrike">
                          <a:effectLst/>
                        </a:rPr>
                        <a:t> 5,400 </a:t>
                      </a:r>
                      <a:endParaRPr lang="is-I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4"/>
                  </a:ext>
                </a:extLst>
              </a:tr>
              <a:tr h="148021">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Subtotal</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cs-CZ" sz="1000" u="none" strike="noStrike">
                          <a:effectLst/>
                        </a:rPr>
                        <a:t> 94,400 </a:t>
                      </a:r>
                      <a:endParaRPr lang="cs-CZ"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5"/>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16"/>
                  </a:ext>
                </a:extLst>
              </a:tr>
              <a:tr h="148021">
                <a:tc gridSpan="2">
                  <a:txBody>
                    <a:bodyPr/>
                    <a:lstStyle/>
                    <a:p>
                      <a:pPr algn="l" fontAlgn="b"/>
                      <a:r>
                        <a:rPr lang="en-US" sz="1000" u="none" strike="noStrike">
                          <a:effectLst/>
                        </a:rPr>
                        <a:t>Communication</a:t>
                      </a:r>
                      <a:endParaRPr lang="en-US" sz="1000" b="1" i="0" u="none" strike="noStrike">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en-US" sz="1000" u="none" strike="noStrike">
                          <a:effectLst/>
                        </a:rPr>
                        <a:t>Data hosting </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2</a:t>
                      </a:r>
                      <a:endParaRPr lang="is-I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18000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36,000 </a:t>
                      </a:r>
                      <a:endParaRPr lang="en-US" sz="1000" b="0" i="0" u="none" strike="noStrike">
                        <a:solidFill>
                          <a:srgbClr val="000000"/>
                        </a:solidFill>
                        <a:effectLst/>
                        <a:latin typeface="Calibri" charset="0"/>
                      </a:endParaRPr>
                    </a:p>
                  </a:txBody>
                  <a:tcPr marL="3962" marR="3962" marT="3962" marB="0" anchor="ctr"/>
                </a:tc>
                <a:tc rowSpan="4">
                  <a:txBody>
                    <a:bodyPr/>
                    <a:lstStyle/>
                    <a:p>
                      <a:pPr algn="ctr" fontAlgn="b"/>
                      <a:r>
                        <a:rPr lang="en-US" sz="1000" u="none" strike="noStrike">
                          <a:effectLst/>
                        </a:rPr>
                        <a:t>The data hosting locally is being done by the the Zambia data centre. This is a standard charge for 2 months and then data to be transferred to MoH</a:t>
                      </a:r>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17"/>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ONO technical support</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dirty="0">
                          <a:effectLst/>
                        </a:rPr>
                        <a:t>1</a:t>
                      </a:r>
                      <a:endParaRPr lang="en-US" sz="1000" b="0" i="0" u="none" strike="noStrike" dirty="0">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27000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27,000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8"/>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Airtime for Dongos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cs-CZ" sz="1000" u="none" strike="noStrike">
                          <a:effectLst/>
                        </a:rPr>
                        <a:t>11</a:t>
                      </a:r>
                      <a:endParaRPr lang="cs-CZ"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1000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11,000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19"/>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Subtotal </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63,000 </a:t>
                      </a:r>
                      <a:endParaRPr lang="en-U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0"/>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1"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21"/>
                  </a:ext>
                </a:extLst>
              </a:tr>
              <a:tr h="148021">
                <a:tc gridSpan="3">
                  <a:txBody>
                    <a:bodyPr/>
                    <a:lstStyle/>
                    <a:p>
                      <a:pPr algn="l" fontAlgn="b"/>
                      <a:r>
                        <a:rPr lang="en-US" sz="1000" u="none" strike="noStrike">
                          <a:effectLst/>
                        </a:rPr>
                        <a:t>Data collection in 10 Provinces addition 15 days</a:t>
                      </a:r>
                      <a:endParaRPr lang="en-US" sz="1000" b="1" i="0" u="none" strike="noStrike">
                        <a:solidFill>
                          <a:srgbClr val="000000"/>
                        </a:solidFill>
                        <a:effectLst/>
                        <a:latin typeface="Calibri" charset="0"/>
                      </a:endParaRPr>
                    </a:p>
                  </a:txBody>
                  <a:tcPr marL="3962" marR="3962" marT="3962" marB="0" anchor="b"/>
                </a:tc>
                <a:tc hMerge="1">
                  <a:txBody>
                    <a:bodyPr/>
                    <a:lstStyle/>
                    <a:p>
                      <a:endParaRPr lang="en-US"/>
                    </a:p>
                  </a:txBody>
                  <a:tcPr/>
                </a:tc>
                <a:tc hMerge="1">
                  <a:txBody>
                    <a:bodyPr/>
                    <a:lstStyle/>
                    <a:p>
                      <a:endParaRPr lang="en-US"/>
                    </a:p>
                  </a:txBody>
                  <a:tcPr/>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dirty="0">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1"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22"/>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Per diem arrears </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40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dirty="0">
                          <a:effectLst/>
                        </a:rPr>
                        <a:t>45</a:t>
                      </a:r>
                      <a:endParaRPr lang="en-US" sz="1000" b="0" i="0" u="none" strike="noStrike" dirty="0">
                        <a:solidFill>
                          <a:srgbClr val="000000"/>
                        </a:solidFill>
                        <a:effectLst/>
                        <a:latin typeface="Calibri" charset="0"/>
                      </a:endParaRPr>
                    </a:p>
                  </a:txBody>
                  <a:tcPr marL="3962" marR="3962" marT="3962" marB="0" anchor="b"/>
                </a:tc>
                <a:tc>
                  <a:txBody>
                    <a:bodyPr/>
                    <a:lstStyle/>
                    <a:p>
                      <a:pPr algn="r" fontAlgn="b"/>
                      <a:r>
                        <a:rPr lang="is-IS" sz="1000" u="none" strike="noStrike">
                          <a:effectLst/>
                        </a:rPr>
                        <a:t>300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540,000 </a:t>
                      </a:r>
                      <a:endParaRPr lang="en-US" sz="1000" b="1"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23"/>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Per diem: Assistants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15</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45</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700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fi-FI" sz="1000" u="none" strike="noStrike">
                          <a:effectLst/>
                        </a:rPr>
                        <a:t> 472,500 </a:t>
                      </a:r>
                      <a:endParaRPr lang="fi-FI" sz="1000" b="0" i="0" u="none" strike="noStrike">
                        <a:solidFill>
                          <a:srgbClr val="000000"/>
                        </a:solidFill>
                        <a:effectLst/>
                        <a:latin typeface="Calibri" charset="0"/>
                      </a:endParaRPr>
                    </a:p>
                  </a:txBody>
                  <a:tcPr marL="3962" marR="3962" marT="3962" marB="0" anchor="ctr"/>
                </a:tc>
                <a:tc rowSpan="6">
                  <a:txBody>
                    <a:bodyPr/>
                    <a:lstStyle/>
                    <a:p>
                      <a:pPr algn="ctr" fontAlgn="b"/>
                      <a:r>
                        <a:rPr lang="en-US" sz="1000" u="none" strike="noStrike">
                          <a:effectLst/>
                        </a:rPr>
                        <a:t>The RA and drivers were paid K400 for 40 days. There were arrears of K300 per day 40 days. This is in addition to the the 15 extra days for which the study has been extended</a:t>
                      </a:r>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24"/>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Provincial CSO mappers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15</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5</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600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45,000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5"/>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Drivers arrears </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40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200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80,000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6"/>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Drivers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15</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dirty="0">
                          <a:effectLst/>
                        </a:rPr>
                        <a:t>600</a:t>
                      </a:r>
                      <a:endParaRPr lang="is-IS" sz="1000" b="0" i="0" u="none" strike="noStrike" dirty="0">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90,000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7"/>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Fuel</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10</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 10,000 </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100,000 </a:t>
                      </a:r>
                      <a:endParaRPr lang="en-US" sz="1000" b="0"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8"/>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Subtotal </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is-IS" sz="1000" u="none" strike="noStrike">
                          <a:effectLst/>
                        </a:rPr>
                        <a:t> 1,327,500 </a:t>
                      </a:r>
                      <a:endParaRPr lang="is-I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29"/>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0"/>
                  </a:ext>
                </a:extLst>
              </a:tr>
              <a:tr h="148021">
                <a:tc gridSpan="2">
                  <a:txBody>
                    <a:bodyPr/>
                    <a:lstStyle/>
                    <a:p>
                      <a:pPr algn="l" fontAlgn="b"/>
                      <a:r>
                        <a:rPr lang="en-US" sz="1000" u="none" strike="noStrike">
                          <a:effectLst/>
                        </a:rPr>
                        <a:t>Data Analysis/Report Writing</a:t>
                      </a:r>
                      <a:endParaRPr lang="en-US" sz="1000" b="1" i="0" u="none" strike="noStrike">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en-US" sz="1000" u="none" strike="noStrike">
                          <a:effectLst/>
                        </a:rPr>
                        <a:t>Data Analysis Workshop</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50,000</a:t>
                      </a:r>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50,000 </a:t>
                      </a:r>
                      <a:endParaRPr lang="en-US" sz="1000" b="0" i="0" u="none" strike="noStrike">
                        <a:solidFill>
                          <a:srgbClr val="000000"/>
                        </a:solidFill>
                        <a:effectLst/>
                        <a:latin typeface="Calibri" charset="0"/>
                      </a:endParaRPr>
                    </a:p>
                  </a:txBody>
                  <a:tcPr marL="3962" marR="3962" marT="3962" marB="0" anchor="ctr"/>
                </a:tc>
                <a:tc rowSpan="2">
                  <a:txBody>
                    <a:bodyPr/>
                    <a:lstStyle/>
                    <a:p>
                      <a:pPr algn="ctr" fontAlgn="b"/>
                      <a:r>
                        <a:rPr lang="en-US" sz="1000" u="none" strike="noStrike">
                          <a:effectLst/>
                        </a:rPr>
                        <a:t>This is workshop for data analysis and report writing</a:t>
                      </a:r>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1"/>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Subtotal </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50,000 </a:t>
                      </a:r>
                      <a:endParaRPr lang="en-U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32"/>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3"/>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Printing of Final Report</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100</a:t>
                      </a:r>
                      <a:endParaRPr lang="is-I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500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dirty="0">
                          <a:effectLst/>
                        </a:rPr>
                        <a:t> 15,000 </a:t>
                      </a:r>
                      <a:endParaRPr lang="en-US" sz="1000" b="0" i="0" u="none" strike="noStrike" dirty="0">
                        <a:solidFill>
                          <a:srgbClr val="000000"/>
                        </a:solidFill>
                        <a:effectLst/>
                        <a:latin typeface="Calibri" charset="0"/>
                      </a:endParaRPr>
                    </a:p>
                  </a:txBody>
                  <a:tcPr marL="3962" marR="3962" marT="3962" marB="0" anchor="ctr"/>
                </a:tc>
                <a:tc rowSpan="3">
                  <a:txBody>
                    <a:bodyPr/>
                    <a:lstStyle/>
                    <a:p>
                      <a:pPr algn="ctr" fontAlgn="b"/>
                      <a:r>
                        <a:rPr lang="en-US" sz="1000" u="none" strike="noStrike">
                          <a:effectLst/>
                        </a:rPr>
                        <a:t>The  STEPS report wiil be printed and a day will be set asside for dissemination of results</a:t>
                      </a:r>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4"/>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r>
                        <a:rPr lang="en-US" sz="1000" u="none" strike="noStrike">
                          <a:effectLst/>
                        </a:rPr>
                        <a:t>Dissemination meetings</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100</a:t>
                      </a:r>
                      <a:endParaRPr lang="is-I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1</a:t>
                      </a:r>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is-IS" sz="1000" u="none" strike="noStrike">
                          <a:effectLst/>
                        </a:rPr>
                        <a:t>1000</a:t>
                      </a:r>
                      <a:endParaRPr lang="is-I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dirty="0">
                          <a:effectLst/>
                        </a:rPr>
                        <a:t> 30,000 </a:t>
                      </a:r>
                      <a:endParaRPr lang="en-US" sz="1000" b="0" i="0" u="none" strike="noStrike" dirty="0">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35"/>
                  </a:ext>
                </a:extLst>
              </a:tr>
              <a:tr h="148021">
                <a:tc gridSpan="2">
                  <a:txBody>
                    <a:bodyPr/>
                    <a:lstStyle/>
                    <a:p>
                      <a:pPr algn="l" fontAlgn="b"/>
                      <a:r>
                        <a:rPr lang="en-US" sz="1000" u="none" strike="noStrike">
                          <a:effectLst/>
                        </a:rPr>
                        <a:t>Dissemination</a:t>
                      </a:r>
                      <a:endParaRPr lang="en-US" sz="1000" b="1" i="0" u="none" strike="noStrike">
                        <a:solidFill>
                          <a:srgbClr val="000000"/>
                        </a:solidFill>
                        <a:effectLst/>
                        <a:latin typeface="Calibri" charset="0"/>
                      </a:endParaRPr>
                    </a:p>
                  </a:txBody>
                  <a:tcPr marL="3962" marR="3962" marT="3962" marB="0" anchor="b"/>
                </a:tc>
                <a:tc hMerge="1">
                  <a:txBody>
                    <a:bodyPr/>
                    <a:lstStyle/>
                    <a:p>
                      <a:endParaRPr lang="en-US"/>
                    </a:p>
                  </a:txBody>
                  <a:tcPr/>
                </a:tc>
                <a:tc>
                  <a:txBody>
                    <a:bodyPr/>
                    <a:lstStyle/>
                    <a:p>
                      <a:pPr algn="l" fontAlgn="b"/>
                      <a:r>
                        <a:rPr lang="en-US" sz="1000" u="none" strike="noStrike">
                          <a:effectLst/>
                        </a:rPr>
                        <a:t>Subtotal </a:t>
                      </a:r>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r>
                        <a:rPr lang="en-US" sz="1000" u="none" strike="noStrike">
                          <a:effectLst/>
                        </a:rPr>
                        <a:t> 45,000 </a:t>
                      </a:r>
                      <a:endParaRPr lang="en-US" sz="1000" b="1" i="0" u="none" strike="noStrike">
                        <a:solidFill>
                          <a:srgbClr val="000000"/>
                        </a:solidFill>
                        <a:effectLst/>
                        <a:latin typeface="Calibri" charset="0"/>
                      </a:endParaRPr>
                    </a:p>
                  </a:txBody>
                  <a:tcPr marL="3962" marR="3962" marT="3962" marB="0" anchor="ctr"/>
                </a:tc>
                <a:tc vMerge="1">
                  <a:txBody>
                    <a:bodyPr/>
                    <a:lstStyle/>
                    <a:p>
                      <a:endParaRPr lang="en-US"/>
                    </a:p>
                  </a:txBody>
                  <a:tcPr/>
                </a:tc>
                <a:extLst>
                  <a:ext uri="{0D108BD9-81ED-4DB2-BD59-A6C34878D82A}">
                    <a16:rowId xmlns:a16="http://schemas.microsoft.com/office/drawing/2014/main" xmlns="" val="10036"/>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ctr" fontAlgn="ctr"/>
                      <a:endParaRPr lang="en-US" sz="1000" b="0"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7"/>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ZMK</a:t>
                      </a:r>
                      <a:endParaRPr lang="en-US" sz="1000" b="1" i="0" u="none" strike="noStrike">
                        <a:solidFill>
                          <a:srgbClr val="000000"/>
                        </a:solidFill>
                        <a:effectLst/>
                        <a:latin typeface="Calibri" charset="0"/>
                      </a:endParaRPr>
                    </a:p>
                  </a:txBody>
                  <a:tcPr marL="3962" marR="3962" marT="3962" marB="0" anchor="b"/>
                </a:tc>
                <a:tc>
                  <a:txBody>
                    <a:bodyPr/>
                    <a:lstStyle/>
                    <a:p>
                      <a:pPr algn="ctr" fontAlgn="ctr"/>
                      <a:r>
                        <a:rPr lang="fi-FI" sz="1000" b="1" u="none" strike="noStrike" dirty="0">
                          <a:effectLst/>
                        </a:rPr>
                        <a:t> 1,944,900 </a:t>
                      </a:r>
                      <a:endParaRPr lang="fi-FI" sz="1000" b="1" i="0" u="none" strike="noStrike" dirty="0">
                        <a:solidFill>
                          <a:srgbClr val="000000"/>
                        </a:solidFill>
                        <a:effectLst/>
                        <a:latin typeface="Calibri" charset="0"/>
                      </a:endParaRPr>
                    </a:p>
                  </a:txBody>
                  <a:tcPr marL="3962" marR="3962" marT="3962" marB="0" anchor="ctr"/>
                </a:tc>
                <a:tc>
                  <a:txBody>
                    <a:bodyPr/>
                    <a:lstStyle/>
                    <a:p>
                      <a:pPr algn="l" fontAlgn="b"/>
                      <a:endParaRPr lang="en-US" sz="1000" b="0" i="0" u="none" strike="noStrike" dirty="0">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8"/>
                  </a:ext>
                </a:extLst>
              </a:tr>
              <a:tr h="148021">
                <a:tc>
                  <a:txBody>
                    <a:bodyPr/>
                    <a:lstStyle/>
                    <a:p>
                      <a:pPr algn="l" fontAlgn="b"/>
                      <a:endParaRPr lang="en-US" sz="1000" b="1"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l" fontAlgn="b"/>
                      <a:endParaRPr lang="en-US" sz="1000" b="0" i="0" u="none" strike="noStrike">
                        <a:solidFill>
                          <a:srgbClr val="000000"/>
                        </a:solidFill>
                        <a:effectLst/>
                        <a:latin typeface="Calibri" charset="0"/>
                      </a:endParaRPr>
                    </a:p>
                  </a:txBody>
                  <a:tcPr marL="3962" marR="3962" marT="3962" marB="0" anchor="b"/>
                </a:tc>
                <a:tc>
                  <a:txBody>
                    <a:bodyPr/>
                    <a:lstStyle/>
                    <a:p>
                      <a:pPr algn="r" fontAlgn="b"/>
                      <a:r>
                        <a:rPr lang="en-US" sz="1000" u="none" strike="noStrike">
                          <a:effectLst/>
                        </a:rPr>
                        <a:t>US$</a:t>
                      </a:r>
                      <a:endParaRPr lang="en-US" sz="1000" b="1" i="0" u="none" strike="noStrike">
                        <a:solidFill>
                          <a:srgbClr val="000000"/>
                        </a:solidFill>
                        <a:effectLst/>
                        <a:latin typeface="Calibri" charset="0"/>
                      </a:endParaRPr>
                    </a:p>
                  </a:txBody>
                  <a:tcPr marL="3962" marR="3962" marT="3962" marB="0" anchor="b"/>
                </a:tc>
                <a:tc>
                  <a:txBody>
                    <a:bodyPr/>
                    <a:lstStyle/>
                    <a:p>
                      <a:pPr algn="ctr" fontAlgn="ctr"/>
                      <a:r>
                        <a:rPr lang="cs-CZ" sz="1000" u="none" strike="noStrike">
                          <a:effectLst/>
                        </a:rPr>
                        <a:t> 210,259 </a:t>
                      </a:r>
                      <a:endParaRPr lang="cs-CZ" sz="1000" b="1" i="0" u="none" strike="noStrike">
                        <a:solidFill>
                          <a:srgbClr val="000000"/>
                        </a:solidFill>
                        <a:effectLst/>
                        <a:latin typeface="Calibri" charset="0"/>
                      </a:endParaRPr>
                    </a:p>
                  </a:txBody>
                  <a:tcPr marL="3962" marR="3962" marT="3962" marB="0" anchor="ctr"/>
                </a:tc>
                <a:tc>
                  <a:txBody>
                    <a:bodyPr/>
                    <a:lstStyle/>
                    <a:p>
                      <a:pPr algn="l" fontAlgn="b"/>
                      <a:endParaRPr lang="en-US" sz="1000" b="0" i="0" u="none" strike="noStrike" dirty="0">
                        <a:solidFill>
                          <a:srgbClr val="000000"/>
                        </a:solidFill>
                        <a:effectLst/>
                        <a:latin typeface="Calibri" charset="0"/>
                      </a:endParaRPr>
                    </a:p>
                  </a:txBody>
                  <a:tcPr marL="3962" marR="3962" marT="3962" marB="0" anchor="b"/>
                </a:tc>
                <a:extLst>
                  <a:ext uri="{0D108BD9-81ED-4DB2-BD59-A6C34878D82A}">
                    <a16:rowId xmlns:a16="http://schemas.microsoft.com/office/drawing/2014/main" xmlns="" val="10039"/>
                  </a:ext>
                </a:extLst>
              </a:tr>
            </a:tbl>
          </a:graphicData>
        </a:graphic>
      </p:graphicFrame>
    </p:spTree>
    <p:extLst>
      <p:ext uri="{BB962C8B-B14F-4D97-AF65-F5344CB8AC3E}">
        <p14:creationId xmlns:p14="http://schemas.microsoft.com/office/powerpoint/2010/main" val="2179666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747</Words>
  <Application>Microsoft Office PowerPoint</Application>
  <PresentationFormat>Widescreen</PresentationFormat>
  <Paragraphs>196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 Unicode MS</vt:lpstr>
      <vt:lpstr>Arial</vt:lpstr>
      <vt:lpstr>Calibri</vt:lpstr>
      <vt:lpstr>Calibri Light</vt:lpstr>
      <vt:lpstr>Cambria</vt:lpstr>
      <vt:lpstr>Tahoma</vt:lpstr>
      <vt:lpstr>Times New Roman</vt:lpstr>
      <vt:lpstr>Office Theme</vt:lpstr>
      <vt:lpstr>MINISTRY OF HEALTH   POLICY MEETING   TAJ PAMODZI HOTEL  19TH DECEMBER, 2017</vt:lpstr>
      <vt:lpstr>STEP SURVEY UPDATE</vt:lpstr>
      <vt:lpstr>Background: </vt:lpstr>
      <vt:lpstr>PowerPoint Presentation</vt:lpstr>
      <vt:lpstr>Specific objectives for the survey</vt:lpstr>
      <vt:lpstr>Current status </vt:lpstr>
      <vt:lpstr>Current status (cont.)</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SURVEY UPDATE</dc:title>
  <dc:creator>Dr Andrew Silumesii</dc:creator>
  <cp:lastModifiedBy>Marielle Phe Goursat</cp:lastModifiedBy>
  <cp:revision>11</cp:revision>
  <dcterms:created xsi:type="dcterms:W3CDTF">2017-12-18T20:23:15Z</dcterms:created>
  <dcterms:modified xsi:type="dcterms:W3CDTF">2018-01-03T06:21:50Z</dcterms:modified>
</cp:coreProperties>
</file>