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432" r:id="rId3"/>
    <p:sldId id="382" r:id="rId4"/>
    <p:sldId id="381" r:id="rId5"/>
    <p:sldId id="374" r:id="rId6"/>
    <p:sldId id="384" r:id="rId7"/>
    <p:sldId id="361" r:id="rId8"/>
    <p:sldId id="375" r:id="rId9"/>
    <p:sldId id="433" r:id="rId10"/>
    <p:sldId id="427" r:id="rId11"/>
    <p:sldId id="431" r:id="rId12"/>
    <p:sldId id="430" r:id="rId13"/>
    <p:sldId id="303" r:id="rId14"/>
    <p:sldId id="436" r:id="rId15"/>
    <p:sldId id="438" r:id="rId16"/>
    <p:sldId id="440" r:id="rId17"/>
    <p:sldId id="439" r:id="rId18"/>
    <p:sldId id="434" r:id="rId19"/>
    <p:sldId id="295" r:id="rId20"/>
    <p:sldId id="435" r:id="rId21"/>
    <p:sldId id="419" r:id="rId22"/>
    <p:sldId id="437" r:id="rId23"/>
    <p:sldId id="416" r:id="rId24"/>
    <p:sldId id="420" r:id="rId25"/>
    <p:sldId id="397" r:id="rId26"/>
    <p:sldId id="398" r:id="rId27"/>
    <p:sldId id="421" r:id="rId28"/>
    <p:sldId id="35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268F"/>
    <a:srgbClr val="D6D600"/>
    <a:srgbClr val="E8E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643"/>
  </p:normalViewPr>
  <p:slideViewPr>
    <p:cSldViewPr>
      <p:cViewPr>
        <p:scale>
          <a:sx n="56" d="100"/>
          <a:sy n="56" d="100"/>
        </p:scale>
        <p:origin x="-1770" y="-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3136"/>
    </p:cViewPr>
  </p:sorterViewPr>
  <p:notesViewPr>
    <p:cSldViewPr>
      <p:cViewPr varScale="1">
        <p:scale>
          <a:sx n="65" d="100"/>
          <a:sy n="65" d="100"/>
        </p:scale>
        <p:origin x="-265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thildemailfert:Documents:ADB%202016:Indonesia:Asia%20Capita%20health%20exp%20US$%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Average Domestic General Government Health Expenditure for 34 countries of Asia and the Pacific, per capita, in US$ (2000-2014)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Table!$D$1:$R$1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Table!$D$38:$R$38</c:f>
              <c:numCache>
                <c:formatCode>General</c:formatCode>
                <c:ptCount val="15"/>
                <c:pt idx="0">
                  <c:v>157.9922765545715</c:v>
                </c:pt>
                <c:pt idx="1">
                  <c:v>145.11748416657139</c:v>
                </c:pt>
                <c:pt idx="2">
                  <c:v>146.29584307371431</c:v>
                </c:pt>
                <c:pt idx="3">
                  <c:v>165.55086866114291</c:v>
                </c:pt>
                <c:pt idx="4">
                  <c:v>170.15613786200001</c:v>
                </c:pt>
                <c:pt idx="5">
                  <c:v>180.43118790314281</c:v>
                </c:pt>
                <c:pt idx="6">
                  <c:v>186.90319501257139</c:v>
                </c:pt>
                <c:pt idx="7">
                  <c:v>207.203390372</c:v>
                </c:pt>
                <c:pt idx="8">
                  <c:v>234.16609834571429</c:v>
                </c:pt>
                <c:pt idx="9">
                  <c:v>239.93320855799999</c:v>
                </c:pt>
                <c:pt idx="10">
                  <c:v>268.48416266314302</c:v>
                </c:pt>
                <c:pt idx="11">
                  <c:v>330.65982323485701</c:v>
                </c:pt>
                <c:pt idx="12">
                  <c:v>329.3935833948571</c:v>
                </c:pt>
                <c:pt idx="13">
                  <c:v>332.43154283742871</c:v>
                </c:pt>
                <c:pt idx="14">
                  <c:v>346.70286339142871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8B3-A342-A3A0-A174EEAFF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0688128"/>
        <c:axId val="260813568"/>
      </c:lineChart>
      <c:catAx>
        <c:axId val="260688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0813568"/>
        <c:crosses val="autoZero"/>
        <c:auto val="1"/>
        <c:lblAlgn val="ctr"/>
        <c:lblOffset val="100"/>
        <c:noMultiLvlLbl val="0"/>
      </c:catAx>
      <c:valAx>
        <c:axId val="260813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0688128"/>
        <c:crosses val="autoZero"/>
        <c:crossBetween val="between"/>
      </c:valAx>
    </c:plotArea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1B740-7234-48A1-A5B0-F9528F59B398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7A92B-4B00-49BA-9C48-11B2C3AB7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74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714DE9-A394-4517-A9DB-C0798729C3CB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823440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7A92B-4B00-49BA-9C48-11B2C3AB7E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4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 table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7A92B-4B00-49BA-9C48-11B2C3AB7E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3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 table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7A92B-4B00-49BA-9C48-11B2C3AB7E0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9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7A92B-4B00-49BA-9C48-11B2C3AB7E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36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7A92B-4B00-49BA-9C48-11B2C3AB7E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92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C8F0E-C6A5-4EA7-8FC9-359A994002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55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C8F0E-C6A5-4EA7-8FC9-359A994002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888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C8F0E-C6A5-4EA7-8FC9-359A994002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58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4E728-D3DB-4027-AC41-D1A3EF8713D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68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9" name="Shape 48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319" cy="418337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Shape 490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7568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1" name="Shape 51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319" cy="418337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Shape 512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0100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714DE9-A394-4517-A9DB-C0798729C3CB}" type="slidenum">
              <a:rPr lang="en-US" altLang="ko-KR"/>
              <a:pPr/>
              <a:t>28</a:t>
            </a:fld>
            <a:endParaRPr lang="en-US" altLang="ko-KR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823440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6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89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4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2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17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4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0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50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75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36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91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427A0-1939-46A5-A928-88046E87DB12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AAB16-1B51-49AF-8F62-F8E59180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3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_Templates_00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4939"/>
            <a:ext cx="9144000" cy="3300153"/>
          </a:xfrm>
          <a:prstGeom prst="rect">
            <a:avLst/>
          </a:prstGeom>
        </p:spPr>
      </p:pic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C3851-6096-4468-8E43-0B2B855686BB}" type="slidenum">
              <a:rPr lang="en-US" altLang="ko-KR"/>
              <a:pPr>
                <a:defRPr/>
              </a:pPr>
              <a:t>1</a:t>
            </a:fld>
            <a:endParaRPr lang="en-US" altLang="ko-KR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3987" cy="990600"/>
          </a:xfrm>
        </p:spPr>
        <p:txBody>
          <a:bodyPr>
            <a:normAutofit fontScale="90000"/>
          </a:bodyPr>
          <a:lstStyle/>
          <a:p>
            <a:r>
              <a:rPr lang="en-US" altLang="ko-KR" sz="3600" dirty="0">
                <a:solidFill>
                  <a:schemeClr val="tx1"/>
                </a:solidFill>
                <a:latin typeface="+mn-lt"/>
                <a:ea typeface="HY각헤드라인B" pitchFamily="18" charset="-127"/>
              </a:rPr>
              <a:t/>
            </a:r>
            <a:br>
              <a:rPr lang="en-US" altLang="ko-KR" sz="3600" dirty="0">
                <a:solidFill>
                  <a:schemeClr val="tx1"/>
                </a:solidFill>
                <a:latin typeface="+mn-lt"/>
                <a:ea typeface="HY각헤드라인B" pitchFamily="18" charset="-127"/>
              </a:rPr>
            </a:br>
            <a:r>
              <a:rPr lang="en-US" altLang="ko-KR" sz="3600" b="1" dirty="0">
                <a:latin typeface="+mn-lt"/>
                <a:ea typeface="HY각헤드라인B" pitchFamily="18" charset="-127"/>
              </a:rPr>
              <a:t/>
            </a:r>
            <a:br>
              <a:rPr lang="en-US" altLang="ko-KR" sz="3600" b="1" dirty="0">
                <a:latin typeface="+mn-lt"/>
                <a:ea typeface="HY각헤드라인B" pitchFamily="18" charset="-127"/>
              </a:rPr>
            </a:br>
            <a:r>
              <a:rPr lang="en-US" altLang="ko-KR" sz="3600" b="1" dirty="0">
                <a:latin typeface="+mn-lt"/>
                <a:ea typeface="HY각헤드라인B" pitchFamily="18" charset="-127"/>
              </a:rPr>
              <a:t/>
            </a:r>
            <a:br>
              <a:rPr lang="en-US" altLang="ko-KR" sz="3600" b="1" dirty="0">
                <a:latin typeface="+mn-lt"/>
                <a:ea typeface="HY각헤드라인B" pitchFamily="18" charset="-127"/>
              </a:rPr>
            </a:br>
            <a:r>
              <a:rPr lang="en-US" sz="3600" b="1" dirty="0"/>
              <a:t>Major Health Financing/Protection Issues in Asia</a:t>
            </a:r>
            <a:endParaRPr lang="en-US" altLang="ko-KR" sz="3600" b="1" dirty="0">
              <a:latin typeface="+mn-lt"/>
              <a:ea typeface="HY각헤드라인B" pitchFamily="18" charset="-127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156764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altLang="ko-KR" sz="2000" dirty="0">
                <a:ea typeface="HY각헤드라인B" pitchFamily="18" charset="-127"/>
              </a:rPr>
              <a:t>Eduardo</a:t>
            </a:r>
            <a:r>
              <a:rPr lang="en-US" altLang="ko-KR" sz="2400" dirty="0">
                <a:ea typeface="HY각헤드라인B" pitchFamily="18" charset="-127"/>
              </a:rPr>
              <a:t> </a:t>
            </a:r>
            <a:r>
              <a:rPr lang="en-US" altLang="ko-KR" sz="2400" dirty="0" err="1">
                <a:ea typeface="HY각헤드라인B" pitchFamily="18" charset="-127"/>
              </a:rPr>
              <a:t>Banzon</a:t>
            </a:r>
            <a:endParaRPr lang="en-US" altLang="ko-KR" sz="2000" dirty="0">
              <a:ea typeface="HY각헤드라인B" pitchFamily="18" charset="-127"/>
            </a:endParaRPr>
          </a:p>
          <a:p>
            <a:pPr algn="ctr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altLang="ko-KR" sz="2000" dirty="0">
                <a:ea typeface="HY각헤드라인B" pitchFamily="18" charset="-127"/>
              </a:rPr>
              <a:t>Principal Health Specialist</a:t>
            </a:r>
          </a:p>
          <a:p>
            <a:pPr algn="ctr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altLang="ko-KR" sz="2000" dirty="0">
                <a:ea typeface="HY각헤드라인B" pitchFamily="18" charset="-127"/>
              </a:rPr>
              <a:t>Asian Development Bank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800931AC-0CCF-CE43-8736-3EC8D4FE2C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755996"/>
              </p:ext>
            </p:extLst>
          </p:nvPr>
        </p:nvGraphicFramePr>
        <p:xfrm>
          <a:off x="657225" y="2066179"/>
          <a:ext cx="8229600" cy="274320"/>
        </p:xfrm>
        <a:graphic>
          <a:graphicData uri="http://schemas.openxmlformats.org/drawingml/2006/table">
            <a:tbl>
              <a:tblPr/>
              <a:tblGrid>
                <a:gridCol w="8229600">
                  <a:extLst>
                    <a:ext uri="{9D8B030D-6E8A-4147-A177-3AD203B41FA5}">
                      <a16:colId xmlns="" xmlns:a16="http://schemas.microsoft.com/office/drawing/2014/main" val="15305294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PH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99934343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F0BFC6EC-1B49-E140-B547-EEC149695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" y="206602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81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D6462E02-F6A4-4549-AA58-56A24EE6F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GOOD news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752CCF0-3769-5244-9836-AA0A1D46F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D54792AB-0B64-8640-8B87-1458AA771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" r="755"/>
          <a:stretch>
            <a:fillRect/>
          </a:stretch>
        </p:blipFill>
        <p:spPr bwMode="auto">
          <a:xfrm>
            <a:off x="1295400" y="2362200"/>
            <a:ext cx="6733697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>
            <a:extLst>
              <a:ext uri="{FF2B5EF4-FFF2-40B4-BE49-F238E27FC236}">
                <a16:creationId xmlns="" xmlns:a16="http://schemas.microsoft.com/office/drawing/2014/main" id="{16274F4C-4392-9040-A643-79C8BF950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609600"/>
            <a:ext cx="7467600" cy="114300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Asia and the Pacific countries are  pursuing </a:t>
            </a:r>
            <a:b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Universal Health Coverage (UHC)</a:t>
            </a:r>
          </a:p>
        </p:txBody>
      </p:sp>
    </p:spTree>
    <p:extLst>
      <p:ext uri="{BB962C8B-B14F-4D97-AF65-F5344CB8AC3E}">
        <p14:creationId xmlns:p14="http://schemas.microsoft.com/office/powerpoint/2010/main" val="321702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Countries of Asia and the Pacific are investing more on health, in real terms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90316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72200" y="6324600"/>
            <a:ext cx="2819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authors</a:t>
            </a:r>
          </a:p>
        </p:txBody>
      </p:sp>
    </p:spTree>
    <p:extLst>
      <p:ext uri="{BB962C8B-B14F-4D97-AF65-F5344CB8AC3E}">
        <p14:creationId xmlns:p14="http://schemas.microsoft.com/office/powerpoint/2010/main" val="1219837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/>
          <p:cNvSpPr/>
          <p:nvPr/>
        </p:nvSpPr>
        <p:spPr>
          <a:xfrm>
            <a:off x="445363" y="1340769"/>
            <a:ext cx="2779614" cy="77799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Lack of organizational incentives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445363" y="2890006"/>
            <a:ext cx="2779614" cy="70304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Personnel restrictions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38143" y="4457059"/>
            <a:ext cx="2779614" cy="684692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Procurement restrictions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710084" y="1340769"/>
            <a:ext cx="1805562" cy="77799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 (Body)"/>
                <a:cs typeface="Century Gothic (Body)"/>
              </a:rPr>
              <a:t>Soft budget constraint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710084" y="2890006"/>
            <a:ext cx="1805562" cy="70304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Skills &amp; capacity gap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702864" y="4234967"/>
            <a:ext cx="1805562" cy="9906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Limited competition &amp; higher prices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5953964" y="1214037"/>
            <a:ext cx="2272266" cy="38895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Single purchaser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953964" y="1762976"/>
            <a:ext cx="2272266" cy="523445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Financial autonomy and active purchasing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953964" y="2700053"/>
            <a:ext cx="2272266" cy="50708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Training &amp; additional capacity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953964" y="3365180"/>
            <a:ext cx="2272266" cy="36862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Contracting out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5946744" y="4192530"/>
            <a:ext cx="2272266" cy="495301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Centralization of procurement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5946744" y="4880250"/>
            <a:ext cx="2272266" cy="37755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E-Procurement</a:t>
            </a:r>
          </a:p>
        </p:txBody>
      </p:sp>
      <p:cxnSp>
        <p:nvCxnSpPr>
          <p:cNvPr id="117" name="Straight Arrow Connector 116"/>
          <p:cNvCxnSpPr>
            <a:stCxn id="102" idx="3"/>
            <a:endCxn id="108" idx="1"/>
          </p:cNvCxnSpPr>
          <p:nvPr/>
        </p:nvCxnSpPr>
        <p:spPr>
          <a:xfrm flipV="1">
            <a:off x="5515646" y="1408517"/>
            <a:ext cx="438318" cy="3212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18" name="Straight Arrow Connector 117"/>
          <p:cNvCxnSpPr>
            <a:stCxn id="102" idx="3"/>
            <a:endCxn id="109" idx="1"/>
          </p:cNvCxnSpPr>
          <p:nvPr/>
        </p:nvCxnSpPr>
        <p:spPr>
          <a:xfrm>
            <a:off x="5515646" y="1729769"/>
            <a:ext cx="438318" cy="294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19" name="Straight Arrow Connector 118"/>
          <p:cNvCxnSpPr>
            <a:endCxn id="110" idx="1"/>
          </p:cNvCxnSpPr>
          <p:nvPr/>
        </p:nvCxnSpPr>
        <p:spPr>
          <a:xfrm flipV="1">
            <a:off x="5515646" y="2953598"/>
            <a:ext cx="438318" cy="2016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20" name="Straight Arrow Connector 119"/>
          <p:cNvCxnSpPr>
            <a:endCxn id="111" idx="1"/>
          </p:cNvCxnSpPr>
          <p:nvPr/>
        </p:nvCxnSpPr>
        <p:spPr>
          <a:xfrm>
            <a:off x="5515646" y="3226185"/>
            <a:ext cx="438318" cy="3233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21" name="Straight Arrow Connector 120"/>
          <p:cNvCxnSpPr>
            <a:stCxn id="104" idx="3"/>
          </p:cNvCxnSpPr>
          <p:nvPr/>
        </p:nvCxnSpPr>
        <p:spPr>
          <a:xfrm flipV="1">
            <a:off x="5508426" y="4440181"/>
            <a:ext cx="438318" cy="2900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22" name="Straight Arrow Connector 121"/>
          <p:cNvCxnSpPr>
            <a:stCxn id="104" idx="3"/>
            <a:endCxn id="113" idx="1"/>
          </p:cNvCxnSpPr>
          <p:nvPr/>
        </p:nvCxnSpPr>
        <p:spPr>
          <a:xfrm>
            <a:off x="5508426" y="4730267"/>
            <a:ext cx="438318" cy="3387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32" name="Straight Arrow Connector 131"/>
          <p:cNvCxnSpPr>
            <a:stCxn id="96" idx="3"/>
            <a:endCxn id="102" idx="1"/>
          </p:cNvCxnSpPr>
          <p:nvPr/>
        </p:nvCxnSpPr>
        <p:spPr>
          <a:xfrm>
            <a:off x="3224977" y="1729769"/>
            <a:ext cx="4851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33" name="Straight Arrow Connector 132"/>
          <p:cNvCxnSpPr>
            <a:stCxn id="97" idx="3"/>
            <a:endCxn id="103" idx="1"/>
          </p:cNvCxnSpPr>
          <p:nvPr/>
        </p:nvCxnSpPr>
        <p:spPr>
          <a:xfrm>
            <a:off x="3224977" y="3241526"/>
            <a:ext cx="4851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34" name="Straight Arrow Connector 133"/>
          <p:cNvCxnSpPr>
            <a:cxnSpLocks/>
          </p:cNvCxnSpPr>
          <p:nvPr/>
        </p:nvCxnSpPr>
        <p:spPr>
          <a:xfrm>
            <a:off x="3217757" y="4729319"/>
            <a:ext cx="4851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138" name="TextBox 137"/>
          <p:cNvSpPr txBox="1"/>
          <p:nvPr/>
        </p:nvSpPr>
        <p:spPr>
          <a:xfrm>
            <a:off x="457200" y="316467"/>
            <a:ext cx="2779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 (Body)"/>
                <a:cs typeface="Century Gothic (Body)"/>
              </a:rPr>
              <a:t>Source of inefficiency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3479800" y="316467"/>
            <a:ext cx="2273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 (Body)"/>
                <a:cs typeface="Century Gothic (Body)"/>
              </a:rPr>
              <a:t>Type of inefficiency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965801" y="316468"/>
            <a:ext cx="227226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Addressing inefficiencies</a:t>
            </a:r>
          </a:p>
        </p:txBody>
      </p:sp>
    </p:spTree>
    <p:extLst>
      <p:ext uri="{BB962C8B-B14F-4D97-AF65-F5344CB8AC3E}">
        <p14:creationId xmlns:p14="http://schemas.microsoft.com/office/powerpoint/2010/main" val="1061821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/>
          <p:cNvSpPr/>
          <p:nvPr/>
        </p:nvSpPr>
        <p:spPr>
          <a:xfrm>
            <a:off x="441664" y="1414797"/>
            <a:ext cx="2779614" cy="718816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Budget restrictions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83093" y="2875316"/>
            <a:ext cx="2779614" cy="718146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Individual inefficiencies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446103" y="4313421"/>
            <a:ext cx="2779614" cy="809344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Bureaucratic behavior and risk aversion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706385" y="1260240"/>
            <a:ext cx="1805562" cy="1037341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entury Gothic (Body)"/>
                <a:cs typeface="Century Gothic (Body)"/>
              </a:rPr>
              <a:t>Underfunding &amp; misallocations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716396" y="2745719"/>
            <a:ext cx="1805562" cy="1075265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entury Gothic (Body)"/>
                <a:cs typeface="Century Gothic (Body)"/>
              </a:rPr>
              <a:t>Less competition &amp; agency problem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710824" y="4313421"/>
            <a:ext cx="1805562" cy="809344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Red tape 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5942867" y="1141578"/>
            <a:ext cx="2272266" cy="572723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Minimum funding  threshold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5942867" y="1902847"/>
            <a:ext cx="2272266" cy="449167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Budgetary autonomy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5945086" y="2761042"/>
            <a:ext cx="2272266" cy="414648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Personnel incentives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5939561" y="3417578"/>
            <a:ext cx="2272266" cy="35043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Outsourcing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5954704" y="4091225"/>
            <a:ext cx="2272266" cy="557076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Process reforms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5947700" y="4795866"/>
            <a:ext cx="2272266" cy="45586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  <a:alpha val="92000"/>
                </a:schemeClr>
              </a:gs>
              <a:gs pos="100000">
                <a:schemeClr val="accent4">
                  <a:tint val="50000"/>
                  <a:shade val="100000"/>
                  <a:satMod val="350000"/>
                  <a:alpha val="92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Century Gothic (Body)"/>
                <a:cs typeface="Century Gothic (Body)"/>
              </a:rPr>
              <a:t>Autonomy</a:t>
            </a:r>
          </a:p>
        </p:txBody>
      </p:sp>
      <p:cxnSp>
        <p:nvCxnSpPr>
          <p:cNvPr id="126" name="Straight Arrow Connector 125"/>
          <p:cNvCxnSpPr>
            <a:endCxn id="114" idx="1"/>
          </p:cNvCxnSpPr>
          <p:nvPr/>
        </p:nvCxnSpPr>
        <p:spPr>
          <a:xfrm flipV="1">
            <a:off x="5504549" y="1427940"/>
            <a:ext cx="438318" cy="2777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27" name="Straight Arrow Connector 126"/>
          <p:cNvCxnSpPr>
            <a:endCxn id="115" idx="1"/>
          </p:cNvCxnSpPr>
          <p:nvPr/>
        </p:nvCxnSpPr>
        <p:spPr>
          <a:xfrm>
            <a:off x="5504549" y="1859671"/>
            <a:ext cx="438318" cy="267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28" name="Straight Arrow Connector 127"/>
          <p:cNvCxnSpPr>
            <a:stCxn id="106" idx="3"/>
            <a:endCxn id="123" idx="1"/>
          </p:cNvCxnSpPr>
          <p:nvPr/>
        </p:nvCxnSpPr>
        <p:spPr>
          <a:xfrm>
            <a:off x="5521958" y="3283352"/>
            <a:ext cx="417603" cy="3094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29" name="Straight Arrow Connector 128"/>
          <p:cNvCxnSpPr>
            <a:stCxn id="106" idx="3"/>
            <a:endCxn id="116" idx="1"/>
          </p:cNvCxnSpPr>
          <p:nvPr/>
        </p:nvCxnSpPr>
        <p:spPr>
          <a:xfrm flipV="1">
            <a:off x="5521958" y="2968366"/>
            <a:ext cx="423128" cy="3149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30" name="Straight Arrow Connector 129"/>
          <p:cNvCxnSpPr>
            <a:cxnSpLocks/>
          </p:cNvCxnSpPr>
          <p:nvPr/>
        </p:nvCxnSpPr>
        <p:spPr>
          <a:xfrm flipV="1">
            <a:off x="5516386" y="4412961"/>
            <a:ext cx="438318" cy="2559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31" name="Straight Arrow Connector 130"/>
          <p:cNvCxnSpPr>
            <a:cxnSpLocks/>
          </p:cNvCxnSpPr>
          <p:nvPr/>
        </p:nvCxnSpPr>
        <p:spPr>
          <a:xfrm>
            <a:off x="5516386" y="4682840"/>
            <a:ext cx="438318" cy="2419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35" name="Straight Arrow Connector 134"/>
          <p:cNvCxnSpPr>
            <a:cxnSpLocks/>
          </p:cNvCxnSpPr>
          <p:nvPr/>
        </p:nvCxnSpPr>
        <p:spPr>
          <a:xfrm>
            <a:off x="3221278" y="1646714"/>
            <a:ext cx="4851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36" name="Straight Arrow Connector 135"/>
          <p:cNvCxnSpPr>
            <a:cxnSpLocks/>
          </p:cNvCxnSpPr>
          <p:nvPr/>
        </p:nvCxnSpPr>
        <p:spPr>
          <a:xfrm>
            <a:off x="3231289" y="3245718"/>
            <a:ext cx="4851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cxnSp>
        <p:nvCxnSpPr>
          <p:cNvPr id="137" name="Straight Arrow Connector 136"/>
          <p:cNvCxnSpPr>
            <a:cxnSpLocks/>
          </p:cNvCxnSpPr>
          <p:nvPr/>
        </p:nvCxnSpPr>
        <p:spPr>
          <a:xfrm>
            <a:off x="3225717" y="4682840"/>
            <a:ext cx="4851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cxnSp>
      <p:sp>
        <p:nvSpPr>
          <p:cNvPr id="138" name="TextBox 137"/>
          <p:cNvSpPr txBox="1"/>
          <p:nvPr/>
        </p:nvSpPr>
        <p:spPr>
          <a:xfrm>
            <a:off x="457200" y="316467"/>
            <a:ext cx="2779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 (Body)"/>
                <a:cs typeface="Century Gothic (Body)"/>
              </a:rPr>
              <a:t>Source of inefficiency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3479800" y="316467"/>
            <a:ext cx="2273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 (Body)"/>
                <a:cs typeface="Century Gothic (Body)"/>
              </a:rPr>
              <a:t>Type of inefficiency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965801" y="316468"/>
            <a:ext cx="227226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entury Gothic (Body)"/>
                <a:cs typeface="Century Gothic (Body)"/>
              </a:rPr>
              <a:t>Addressing inefficiencies</a:t>
            </a:r>
          </a:p>
        </p:txBody>
      </p:sp>
    </p:spTree>
    <p:extLst>
      <p:ext uri="{BB962C8B-B14F-4D97-AF65-F5344CB8AC3E}">
        <p14:creationId xmlns:p14="http://schemas.microsoft.com/office/powerpoint/2010/main" val="3718676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BREAKING NEWS : Investing in National Health Insurance (NHI) Systems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From Korea and Thailand to…</a:t>
            </a:r>
          </a:p>
          <a:p>
            <a:endParaRPr lang="en-US" dirty="0"/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Philippines 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Indonesia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Viet Nam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Laos 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Mongolia 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India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Pakistan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</a:p>
        </p:txBody>
      </p:sp>
      <p:pic>
        <p:nvPicPr>
          <p:cNvPr id="5" name="Picture 4" descr="Newspap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048000"/>
            <a:ext cx="4228636" cy="29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90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NHI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Common features in Asia:</a:t>
            </a:r>
          </a:p>
          <a:p>
            <a:pPr marL="857250" lvl="1" indent="-457200">
              <a:buFont typeface="Wingdings" charset="2"/>
              <a:buChar char="ü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 national agency or body serves with more or less autonomy from the state, sometimes even as a legal entity apart from the government</a:t>
            </a:r>
          </a:p>
          <a:p>
            <a:pPr marL="857250" lvl="1" indent="-457200">
              <a:buFont typeface="Wingdings" charset="2"/>
              <a:buChar char="ü"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1" indent="-457200">
              <a:buFont typeface="Wingdings" charset="2"/>
              <a:buChar char="ü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This organization operationalizes health financing functions by ensuring citizens’ financial protection, and purchasing health services and goods on behalf of a population. </a:t>
            </a:r>
          </a:p>
          <a:p>
            <a:pPr marL="857250" lvl="1" indent="-457200">
              <a:buFont typeface="Wingdings" charset="2"/>
              <a:buChar char="ü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Potential to carry a stewardship function for the whole health system, and provide an opportunity for efficiency gains in each sub-function that is beyond operations by the public sector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Often referred to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national health insurance, national health service, national hybrid health insurance, national health fund, national social security fund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11293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503344-817F-7040-B750-002FE5DC1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F12B3BF-FA4D-E74C-9DB4-C61FE5555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95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56288D83-0F0B-5C45-827F-52906706C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NHI may aggravate Fragmentation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8A8EEF3-209B-4D44-BEB1-91420993D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9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../../Desktop/Screen%20Shot%202018-03-16%20at%2012.15.02%20PM">
            <a:extLst>
              <a:ext uri="{FF2B5EF4-FFF2-40B4-BE49-F238E27FC236}">
                <a16:creationId xmlns="" xmlns:a16="http://schemas.microsoft.com/office/drawing/2014/main" id="{7DBFC2A0-B5BA-EC4A-8A10-93D560764DC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876"/>
          <a:stretch/>
        </p:blipFill>
        <p:spPr bwMode="auto">
          <a:xfrm>
            <a:off x="152400" y="609600"/>
            <a:ext cx="8839200" cy="6248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38186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5E383620-E42F-5B41-9730-6AD64244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NHI is not automatically equivalent to Strategic purchasing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FF4A4DC-683F-1E45-80A8-6A59C97AB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71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High Out of Pocket (OOP) spending  continue to persist in a number of countries in Asia and the Pacific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446213"/>
            <a:ext cx="6994553" cy="45437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6172200"/>
            <a:ext cx="41216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WHO Global Health Observatory, 2014</a:t>
            </a:r>
          </a:p>
        </p:txBody>
      </p:sp>
    </p:spTree>
    <p:extLst>
      <p:ext uri="{BB962C8B-B14F-4D97-AF65-F5344CB8AC3E}">
        <p14:creationId xmlns:p14="http://schemas.microsoft.com/office/powerpoint/2010/main" val="1572432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2D8021-308D-D941-8008-775B8A00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Not your usual skills and capacities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19459CB-56F6-6742-ABF7-75B8E394B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Contracting/ Managing health care providers and sub-national </a:t>
            </a:r>
          </a:p>
          <a:p>
            <a:endParaRPr lang="en-US" dirty="0"/>
          </a:p>
          <a:p>
            <a:r>
              <a:rPr lang="en-US" dirty="0"/>
              <a:t>Costing/ financial management </a:t>
            </a:r>
          </a:p>
          <a:p>
            <a:endParaRPr lang="en-US" dirty="0"/>
          </a:p>
          <a:p>
            <a:r>
              <a:rPr lang="en-US" dirty="0"/>
              <a:t>Digital health</a:t>
            </a:r>
          </a:p>
          <a:p>
            <a:endParaRPr lang="en-US" dirty="0"/>
          </a:p>
          <a:p>
            <a:r>
              <a:rPr lang="en-US" dirty="0"/>
              <a:t>Determining and measuring quantity an quality of care </a:t>
            </a:r>
          </a:p>
          <a:p>
            <a:endParaRPr lang="en-US" dirty="0"/>
          </a:p>
          <a:p>
            <a:r>
              <a:rPr lang="en-US" dirty="0"/>
              <a:t>Managing capitation, case rate, pay for performance and other payment systems which is not line-item budget, salary and unregulated fee for services</a:t>
            </a:r>
          </a:p>
          <a:p>
            <a:endParaRPr lang="en-US" dirty="0"/>
          </a:p>
          <a:p>
            <a:r>
              <a:rPr lang="en-US" dirty="0"/>
              <a:t>Making financial autonomy work in  hospitals and health care providers</a:t>
            </a:r>
          </a:p>
          <a:p>
            <a:endParaRPr lang="en-US" dirty="0"/>
          </a:p>
          <a:p>
            <a:r>
              <a:rPr lang="en-US" dirty="0"/>
              <a:t>Management/governance of a separate health fund </a:t>
            </a:r>
          </a:p>
        </p:txBody>
      </p:sp>
    </p:spTree>
    <p:extLst>
      <p:ext uri="{BB962C8B-B14F-4D97-AF65-F5344CB8AC3E}">
        <p14:creationId xmlns:p14="http://schemas.microsoft.com/office/powerpoint/2010/main" val="1352391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5E383620-E42F-5B41-9730-6AD64244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money for UHC/</a:t>
            </a:r>
            <a:r>
              <a:rPr lang="en-US" dirty="0" err="1"/>
              <a:t>nHI</a:t>
            </a:r>
            <a:r>
              <a:rPr lang="en-US" dirty="0"/>
              <a:t> is not enough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FF4A4DC-683F-1E45-80A8-6A59C97AB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71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8889B2D5-127A-604A-BE57-3F8E156E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 stories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34720A11-B56C-D64E-9A87-0EFE7B09F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Incremental revenues from increased sin taxes funding NHI</a:t>
            </a:r>
          </a:p>
          <a:p>
            <a:pPr>
              <a:lnSpc>
                <a:spcPct val="170000"/>
              </a:lnSpc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Expansion of employers/employees  contributing to NHI</a:t>
            </a:r>
          </a:p>
          <a:p>
            <a:pPr>
              <a:lnSpc>
                <a:spcPct val="170000"/>
              </a:lnSpc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Central government funding pulling in sub-national counterpart funding</a:t>
            </a:r>
          </a:p>
          <a:p>
            <a:pPr>
              <a:lnSpc>
                <a:spcPct val="170000"/>
              </a:lnSpc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Part of VAT paying for NHI</a:t>
            </a:r>
          </a:p>
          <a:p>
            <a:pPr>
              <a:lnSpc>
                <a:spcPct val="170000"/>
              </a:lnSpc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Increased allocation from national/sub-national budgets for NHI</a:t>
            </a:r>
          </a:p>
          <a:p>
            <a:pPr>
              <a:lnSpc>
                <a:spcPct val="170000"/>
              </a:lnSpc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Moving away from voluntary payments/contributions from NHI</a:t>
            </a:r>
          </a:p>
        </p:txBody>
      </p:sp>
    </p:spTree>
    <p:extLst>
      <p:ext uri="{BB962C8B-B14F-4D97-AF65-F5344CB8AC3E}">
        <p14:creationId xmlns:p14="http://schemas.microsoft.com/office/powerpoint/2010/main" val="3469286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</a:rPr>
              <a:t>But spending for health is not enough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47" y="2399586"/>
            <a:ext cx="8735341" cy="36202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9059" y="6324600"/>
            <a:ext cx="41216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WHO Global Health Observatory, 2014</a:t>
            </a:r>
          </a:p>
        </p:txBody>
      </p:sp>
    </p:spTree>
    <p:extLst>
      <p:ext uri="{BB962C8B-B14F-4D97-AF65-F5344CB8AC3E}">
        <p14:creationId xmlns:p14="http://schemas.microsoft.com/office/powerpoint/2010/main" val="1895124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5E383620-E42F-5B41-9730-6AD64244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SUPPLY-SIdE</a:t>
            </a:r>
            <a:r>
              <a:rPr lang="en-US" dirty="0"/>
              <a:t> readiness to NHI and a changing world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FF4A4DC-683F-1E45-80A8-6A59C97AB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42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67882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Gaps in Health Service Coverage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11" y="990600"/>
            <a:ext cx="849087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74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B018DB-9F5A-974A-9FCE-58368361C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Forward-looking hospitals and health service delivery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ED07A74-D7F1-6549-AD20-1927F3963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Hospitals are still designed for acute care, young population and a mostly communicable disease burden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Need to transform hospitals to be be inclusive, resilient and safe, and green and climate-smart which can provide chronic care, address the needs of aging population, a NCD-mostly disease burden, and the effects of climate change </a:t>
            </a:r>
          </a:p>
        </p:txBody>
      </p:sp>
    </p:spTree>
    <p:extLst>
      <p:ext uri="{BB962C8B-B14F-4D97-AF65-F5344CB8AC3E}">
        <p14:creationId xmlns:p14="http://schemas.microsoft.com/office/powerpoint/2010/main" val="1374996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DECCB07E-2C3C-5F49-9E23-CC22399A8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Health Services to cover?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50DE6CE-5CA2-5647-AB16-C351BCB67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08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60DF569-7B9C-A843-9316-007C445F1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Continuing debate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759DEFD-2B89-E34D-B28E-4C6BF9B96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Lack of focus and emphasis on primary care </a:t>
            </a:r>
          </a:p>
          <a:p>
            <a:endParaRPr lang="en-US" dirty="0"/>
          </a:p>
          <a:p>
            <a:r>
              <a:rPr lang="en-US" dirty="0"/>
              <a:t>Not just hospitalization benefits</a:t>
            </a:r>
          </a:p>
          <a:p>
            <a:endParaRPr lang="en-US" dirty="0"/>
          </a:p>
          <a:p>
            <a:r>
              <a:rPr lang="en-US" dirty="0"/>
              <a:t>Use of evidence/system approach in determining what will be covered</a:t>
            </a:r>
          </a:p>
        </p:txBody>
      </p:sp>
    </p:spTree>
    <p:extLst>
      <p:ext uri="{BB962C8B-B14F-4D97-AF65-F5344CB8AC3E}">
        <p14:creationId xmlns:p14="http://schemas.microsoft.com/office/powerpoint/2010/main" val="4055449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72A07-3DA9-4349-9BDC-D6DAFF755AE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453" y="1907862"/>
            <a:ext cx="6959599" cy="4950138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0" y="608206"/>
            <a:ext cx="9144000" cy="84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kumimoji="1" lang="en-US" sz="3600" b="1" dirty="0">
                <a:solidFill>
                  <a:srgbClr val="6B866D"/>
                </a:solidFill>
                <a:latin typeface="Century Gothic"/>
                <a:cs typeface="Century Gothic"/>
              </a:rPr>
              <a:t>Overseas Care in the Pacific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4378960" y="2702560"/>
            <a:ext cx="680720" cy="568961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909733" y="2560320"/>
            <a:ext cx="1842347" cy="758613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1998133" y="4284133"/>
            <a:ext cx="677336" cy="169336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826000" y="4267200"/>
            <a:ext cx="1361440" cy="1016000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795520" y="4826000"/>
            <a:ext cx="1412240" cy="843280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734560" y="5090160"/>
            <a:ext cx="1788160" cy="782320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637867" y="5059680"/>
            <a:ext cx="971973" cy="1307253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6400800" y="4612640"/>
            <a:ext cx="508000" cy="1584960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6146800" y="5019040"/>
            <a:ext cx="497840" cy="907627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3606800" y="2099733"/>
            <a:ext cx="60960" cy="1110829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2794001" y="3302001"/>
            <a:ext cx="74506" cy="1093893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4765040" y="3911600"/>
            <a:ext cx="856827" cy="1371600"/>
          </a:xfrm>
          <a:prstGeom prst="line">
            <a:avLst/>
          </a:prstGeom>
          <a:ln w="76200" cmpd="sng">
            <a:solidFill>
              <a:srgbClr val="E46C0A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655484" y="2014009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/>
                <a:cs typeface="Century Gothic"/>
              </a:rPr>
              <a:t>Taiwan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46818" y="3080809"/>
            <a:ext cx="1221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/>
                <a:cs typeface="Century Gothic"/>
              </a:rPr>
              <a:t>Philippines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7617" y="4166658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/>
                <a:cs typeface="Century Gothic"/>
              </a:rPr>
              <a:t>Singapore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66481" y="2401574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/>
                <a:cs typeface="Century Gothic"/>
              </a:rPr>
              <a:t>Guam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793680" y="2260018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/>
                <a:cs typeface="Century Gothic"/>
              </a:rPr>
              <a:t>Hawaii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031180" y="5943018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/>
                <a:cs typeface="Century Gothic"/>
              </a:rPr>
              <a:t>Australia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168080" y="6387518"/>
            <a:ext cx="1439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/>
                <a:cs typeface="Century Gothic"/>
              </a:rPr>
              <a:t>New Zealand</a:t>
            </a:r>
          </a:p>
        </p:txBody>
      </p:sp>
    </p:spTree>
    <p:extLst>
      <p:ext uri="{BB962C8B-B14F-4D97-AF65-F5344CB8AC3E}">
        <p14:creationId xmlns:p14="http://schemas.microsoft.com/office/powerpoint/2010/main" val="29150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CF3314F4-B76F-A146-8818-74F5DB0D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Informal sector POPULATION are getting COVERED BUT…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C368A7E-1561-B641-9442-EE36E2B41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0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2" name="Shape 492"/>
          <p:cNvCxnSpPr/>
          <p:nvPr/>
        </p:nvCxnSpPr>
        <p:spPr>
          <a:xfrm>
            <a:off x="4343400" y="4303930"/>
            <a:ext cx="4800600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493" name="Shape 493"/>
          <p:cNvSpPr/>
          <p:nvPr/>
        </p:nvSpPr>
        <p:spPr>
          <a:xfrm>
            <a:off x="8466" y="3962400"/>
            <a:ext cx="4334932" cy="76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4" name="Shape 494"/>
          <p:cNvCxnSpPr/>
          <p:nvPr/>
        </p:nvCxnSpPr>
        <p:spPr>
          <a:xfrm>
            <a:off x="838200" y="1600200"/>
            <a:ext cx="8305799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495" name="Shape 495"/>
          <p:cNvSpPr/>
          <p:nvPr/>
        </p:nvSpPr>
        <p:spPr>
          <a:xfrm>
            <a:off x="0" y="1066800"/>
            <a:ext cx="914400" cy="9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Shape 496"/>
          <p:cNvSpPr txBox="1"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7F7F7F"/>
              </a:buClr>
              <a:buSzPct val="25000"/>
              <a:buFont typeface="Questrial"/>
              <a:buNone/>
            </a:pPr>
            <a:r>
              <a:rPr lang="en-US" sz="4400" b="0" i="0" u="none" strike="noStrike" cap="none" dirty="0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rPr>
              <a:t>Migrant movement</a:t>
            </a:r>
          </a:p>
        </p:txBody>
      </p:sp>
      <p:sp>
        <p:nvSpPr>
          <p:cNvPr id="497" name="Shape 497"/>
          <p:cNvSpPr/>
          <p:nvPr/>
        </p:nvSpPr>
        <p:spPr>
          <a:xfrm>
            <a:off x="1066800" y="1371600"/>
            <a:ext cx="381000" cy="38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Shape 498"/>
          <p:cNvSpPr/>
          <p:nvPr/>
        </p:nvSpPr>
        <p:spPr>
          <a:xfrm>
            <a:off x="609600" y="1828800"/>
            <a:ext cx="2133599" cy="17543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1971: Male construction workers from Asia to UAE (</a:t>
            </a:r>
            <a:r>
              <a:rPr lang="en-US" sz="1800" dirty="0" err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Kafala</a:t>
            </a:r>
            <a:r>
              <a:rPr lang="en-US" sz="18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Sponsorship System)</a:t>
            </a:r>
          </a:p>
        </p:txBody>
      </p:sp>
      <p:sp>
        <p:nvSpPr>
          <p:cNvPr id="499" name="Shape 499"/>
          <p:cNvSpPr/>
          <p:nvPr/>
        </p:nvSpPr>
        <p:spPr>
          <a:xfrm>
            <a:off x="3124200" y="1371600"/>
            <a:ext cx="381000" cy="38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Shape 500"/>
          <p:cNvSpPr/>
          <p:nvPr/>
        </p:nvSpPr>
        <p:spPr>
          <a:xfrm>
            <a:off x="3124200" y="1828800"/>
            <a:ext cx="21335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1973: Large scale migration from Asia after oil price rises</a:t>
            </a:r>
          </a:p>
        </p:txBody>
      </p:sp>
      <p:sp>
        <p:nvSpPr>
          <p:cNvPr id="501" name="Shape 501"/>
          <p:cNvSpPr/>
          <p:nvPr/>
        </p:nvSpPr>
        <p:spPr>
          <a:xfrm>
            <a:off x="5867400" y="1371600"/>
            <a:ext cx="381000" cy="38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Shape 502"/>
          <p:cNvSpPr/>
          <p:nvPr/>
        </p:nvSpPr>
        <p:spPr>
          <a:xfrm>
            <a:off x="3314700" y="4684930"/>
            <a:ext cx="3276600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1980s: Growing labor migration within Asia, feminization and skilled workers</a:t>
            </a:r>
          </a:p>
        </p:txBody>
      </p:sp>
      <p:sp>
        <p:nvSpPr>
          <p:cNvPr id="503" name="Shape 503"/>
          <p:cNvSpPr/>
          <p:nvPr/>
        </p:nvSpPr>
        <p:spPr>
          <a:xfrm>
            <a:off x="4419600" y="4075330"/>
            <a:ext cx="381000" cy="38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Shape 504"/>
          <p:cNvSpPr/>
          <p:nvPr/>
        </p:nvSpPr>
        <p:spPr>
          <a:xfrm>
            <a:off x="5753100" y="1827431"/>
            <a:ext cx="3124199" cy="17543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Mid 1980s: Less demand for migrant labor after decline in oil prices, Gulf war and the completion of many construction projects</a:t>
            </a:r>
          </a:p>
        </p:txBody>
      </p:sp>
      <p:sp>
        <p:nvSpPr>
          <p:cNvPr id="505" name="Shape 505"/>
          <p:cNvSpPr txBox="1"/>
          <p:nvPr/>
        </p:nvSpPr>
        <p:spPr>
          <a:xfrm>
            <a:off x="228600" y="1143000"/>
            <a:ext cx="12191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Middle East</a:t>
            </a:r>
          </a:p>
        </p:txBody>
      </p:sp>
      <p:sp>
        <p:nvSpPr>
          <p:cNvPr id="506" name="Shape 506"/>
          <p:cNvSpPr txBox="1"/>
          <p:nvPr/>
        </p:nvSpPr>
        <p:spPr>
          <a:xfrm>
            <a:off x="3505200" y="4038600"/>
            <a:ext cx="9905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Within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Asia</a:t>
            </a:r>
          </a:p>
        </p:txBody>
      </p:sp>
      <p:sp>
        <p:nvSpPr>
          <p:cNvPr id="507" name="Shape 507"/>
          <p:cNvSpPr/>
          <p:nvPr/>
        </p:nvSpPr>
        <p:spPr>
          <a:xfrm>
            <a:off x="6912099" y="4639269"/>
            <a:ext cx="2362200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1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2000s: Intra Asian Migration, especially SEA</a:t>
            </a:r>
          </a:p>
        </p:txBody>
      </p:sp>
      <p:sp>
        <p:nvSpPr>
          <p:cNvPr id="508" name="Shape 508"/>
          <p:cNvSpPr/>
          <p:nvPr/>
        </p:nvSpPr>
        <p:spPr>
          <a:xfrm>
            <a:off x="7162800" y="4151530"/>
            <a:ext cx="381000" cy="38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144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Shape 514" descr="WRLD-EPS-02-0008.png"/>
          <p:cNvPicPr preferRelativeResize="0"/>
          <p:nvPr/>
        </p:nvPicPr>
        <p:blipFill rotWithShape="1">
          <a:blip r:embed="rId3">
            <a:alphaModFix/>
          </a:blip>
          <a:srcRect l="48609" t="6900" r="10164" b="36553"/>
          <a:stretch/>
        </p:blipFill>
        <p:spPr>
          <a:xfrm>
            <a:off x="14222" y="-1981200"/>
            <a:ext cx="9358376" cy="6324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Shape 515"/>
          <p:cNvSpPr txBox="1"/>
          <p:nvPr/>
        </p:nvSpPr>
        <p:spPr>
          <a:xfrm>
            <a:off x="1098096" y="1966545"/>
            <a:ext cx="1749197" cy="2062103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1" dirty="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Receiving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600" b="1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Bahrain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Kuwait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Oman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Qatar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Saudi Arabia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UAE</a:t>
            </a:r>
          </a:p>
        </p:txBody>
      </p:sp>
      <p:sp>
        <p:nvSpPr>
          <p:cNvPr id="516" name="Shape 516"/>
          <p:cNvSpPr txBox="1"/>
          <p:nvPr/>
        </p:nvSpPr>
        <p:spPr>
          <a:xfrm>
            <a:off x="3038790" y="1953845"/>
            <a:ext cx="1654620" cy="2554544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1" dirty="0">
                <a:solidFill>
                  <a:schemeClr val="accent2"/>
                </a:solidFill>
                <a:latin typeface="Questrial"/>
                <a:ea typeface="Questrial"/>
                <a:cs typeface="Questrial"/>
                <a:sym typeface="Questrial"/>
              </a:rPr>
              <a:t>Sending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600" b="1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Bangladesh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PRC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Indonesia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Nepal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Philippines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Sri Lanka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Viet Nam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600" b="1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17" name="Shape 517"/>
          <p:cNvSpPr txBox="1"/>
          <p:nvPr/>
        </p:nvSpPr>
        <p:spPr>
          <a:xfrm>
            <a:off x="5181600" y="1905000"/>
            <a:ext cx="1338828" cy="1569660"/>
          </a:xfrm>
          <a:prstGeom prst="rect">
            <a:avLst/>
          </a:prstGeom>
          <a:solidFill>
            <a:schemeClr val="lt1">
              <a:alpha val="7764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1">
                <a:solidFill>
                  <a:srgbClr val="C0504D"/>
                </a:solidFill>
                <a:latin typeface="Questrial"/>
                <a:ea typeface="Questrial"/>
                <a:cs typeface="Questrial"/>
                <a:sym typeface="Questrial"/>
              </a:rPr>
              <a:t>Sending</a:t>
            </a:r>
            <a:r>
              <a:rPr lang="en-US"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&amp;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1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Receiving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India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Malaysia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Pakistan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Thailand</a:t>
            </a:r>
          </a:p>
        </p:txBody>
      </p:sp>
      <p:sp>
        <p:nvSpPr>
          <p:cNvPr id="518" name="Shape 518"/>
          <p:cNvSpPr txBox="1"/>
          <p:nvPr/>
        </p:nvSpPr>
        <p:spPr>
          <a:xfrm>
            <a:off x="6705600" y="1905000"/>
            <a:ext cx="2274981" cy="1815881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1" dirty="0">
                <a:solidFill>
                  <a:srgbClr val="1F497D"/>
                </a:solidFill>
                <a:latin typeface="Questrial"/>
                <a:ea typeface="Questrial"/>
                <a:cs typeface="Questrial"/>
                <a:sym typeface="Questrial"/>
              </a:rPr>
              <a:t>Receiving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600" b="1" dirty="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Taipei, China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Japan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Republic of Korea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Hong Kong, China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Singapore</a:t>
            </a:r>
          </a:p>
        </p:txBody>
      </p:sp>
      <p:pic>
        <p:nvPicPr>
          <p:cNvPr id="519" name="Shape 5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671372" flipH="1">
            <a:off x="2823205" y="702555"/>
            <a:ext cx="1820224" cy="178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Shape 5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3671372">
            <a:off x="4784944" y="772190"/>
            <a:ext cx="1705441" cy="1668367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Shape 521"/>
          <p:cNvSpPr txBox="1"/>
          <p:nvPr/>
        </p:nvSpPr>
        <p:spPr>
          <a:xfrm>
            <a:off x="3657600" y="4724400"/>
            <a:ext cx="3200399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522" name="Shape 522"/>
          <p:cNvCxnSpPr/>
          <p:nvPr/>
        </p:nvCxnSpPr>
        <p:spPr>
          <a:xfrm>
            <a:off x="4343400" y="4800600"/>
            <a:ext cx="1439999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3" name="Shape 523"/>
          <p:cNvCxnSpPr/>
          <p:nvPr/>
        </p:nvCxnSpPr>
        <p:spPr>
          <a:xfrm>
            <a:off x="4343400" y="5318694"/>
            <a:ext cx="1800000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4" name="Shape 524"/>
          <p:cNvCxnSpPr/>
          <p:nvPr/>
        </p:nvCxnSpPr>
        <p:spPr>
          <a:xfrm>
            <a:off x="4343400" y="5775894"/>
            <a:ext cx="3671999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5" name="Shape 525"/>
          <p:cNvCxnSpPr/>
          <p:nvPr/>
        </p:nvCxnSpPr>
        <p:spPr>
          <a:xfrm>
            <a:off x="4343400" y="6309294"/>
            <a:ext cx="4356000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6" name="Shape 526"/>
          <p:cNvCxnSpPr/>
          <p:nvPr/>
        </p:nvCxnSpPr>
        <p:spPr>
          <a:xfrm>
            <a:off x="6096000" y="4648200"/>
            <a:ext cx="0" cy="1981199"/>
          </a:xfrm>
          <a:prstGeom prst="straightConnector1">
            <a:avLst/>
          </a:prstGeom>
          <a:noFill/>
          <a:ln w="2540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27" name="Shape 527"/>
          <p:cNvSpPr txBox="1"/>
          <p:nvPr/>
        </p:nvSpPr>
        <p:spPr>
          <a:xfrm>
            <a:off x="5867400" y="4358730"/>
            <a:ext cx="673657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10 mil</a:t>
            </a:r>
          </a:p>
        </p:txBody>
      </p:sp>
      <p:cxnSp>
        <p:nvCxnSpPr>
          <p:cNvPr id="528" name="Shape 528"/>
          <p:cNvCxnSpPr/>
          <p:nvPr/>
        </p:nvCxnSpPr>
        <p:spPr>
          <a:xfrm>
            <a:off x="8001000" y="4648200"/>
            <a:ext cx="0" cy="1981199"/>
          </a:xfrm>
          <a:prstGeom prst="straightConnector1">
            <a:avLst/>
          </a:prstGeom>
          <a:noFill/>
          <a:ln w="2540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29" name="Shape 529"/>
          <p:cNvSpPr txBox="1"/>
          <p:nvPr/>
        </p:nvSpPr>
        <p:spPr>
          <a:xfrm>
            <a:off x="7772400" y="4343400"/>
            <a:ext cx="673657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20 mil</a:t>
            </a:r>
          </a:p>
        </p:txBody>
      </p:sp>
      <p:sp>
        <p:nvSpPr>
          <p:cNvPr id="530" name="Shape 530"/>
          <p:cNvSpPr/>
          <p:nvPr/>
        </p:nvSpPr>
        <p:spPr>
          <a:xfrm>
            <a:off x="1033025" y="5393323"/>
            <a:ext cx="1855795" cy="3385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in Southeast Asia</a:t>
            </a:r>
          </a:p>
        </p:txBody>
      </p:sp>
      <p:sp>
        <p:nvSpPr>
          <p:cNvPr id="531" name="Shape 531"/>
          <p:cNvSpPr/>
          <p:nvPr/>
        </p:nvSpPr>
        <p:spPr>
          <a:xfrm>
            <a:off x="381000" y="6324600"/>
            <a:ext cx="1722786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400" i="1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Source</a:t>
            </a:r>
            <a:r>
              <a:rPr lang="en-US"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: UN (2015)</a:t>
            </a:r>
          </a:p>
        </p:txBody>
      </p:sp>
      <p:cxnSp>
        <p:nvCxnSpPr>
          <p:cNvPr id="532" name="Shape 532"/>
          <p:cNvCxnSpPr/>
          <p:nvPr/>
        </p:nvCxnSpPr>
        <p:spPr>
          <a:xfrm>
            <a:off x="4343400" y="4876800"/>
            <a:ext cx="503999" cy="0"/>
          </a:xfrm>
          <a:prstGeom prst="straightConnector1">
            <a:avLst/>
          </a:prstGeom>
          <a:noFill/>
          <a:ln w="38100" cap="flat" cmpd="sng">
            <a:solidFill>
              <a:srgbClr val="26262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3" name="Shape 533"/>
          <p:cNvSpPr/>
          <p:nvPr/>
        </p:nvSpPr>
        <p:spPr>
          <a:xfrm>
            <a:off x="1033025" y="5147846"/>
            <a:ext cx="1879341" cy="3385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dirty="0">
                <a:solidFill>
                  <a:srgbClr val="1F497D"/>
                </a:solidFill>
                <a:latin typeface="Questrial"/>
                <a:ea typeface="Questrial"/>
                <a:cs typeface="Questrial"/>
                <a:sym typeface="Questrial"/>
              </a:rPr>
              <a:t>in GCC countries</a:t>
            </a:r>
          </a:p>
        </p:txBody>
      </p:sp>
      <p:cxnSp>
        <p:nvCxnSpPr>
          <p:cNvPr id="534" name="Shape 534"/>
          <p:cNvCxnSpPr/>
          <p:nvPr/>
        </p:nvCxnSpPr>
        <p:spPr>
          <a:xfrm>
            <a:off x="499625" y="5376446"/>
            <a:ext cx="381000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5" name="Shape 535"/>
          <p:cNvCxnSpPr/>
          <p:nvPr/>
        </p:nvCxnSpPr>
        <p:spPr>
          <a:xfrm>
            <a:off x="499625" y="5583823"/>
            <a:ext cx="381000" cy="0"/>
          </a:xfrm>
          <a:prstGeom prst="straightConnector1">
            <a:avLst/>
          </a:prstGeom>
          <a:noFill/>
          <a:ln w="38100" cap="flat" cmpd="sng">
            <a:solidFill>
              <a:srgbClr val="26262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6" name="Shape 536"/>
          <p:cNvSpPr/>
          <p:nvPr/>
        </p:nvSpPr>
        <p:spPr>
          <a:xfrm>
            <a:off x="325723" y="4736067"/>
            <a:ext cx="1531188" cy="3385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1">
                <a:solidFill>
                  <a:srgbClr val="1F497D"/>
                </a:solidFill>
                <a:latin typeface="Questrial"/>
                <a:ea typeface="Questrial"/>
                <a:cs typeface="Questrial"/>
                <a:sym typeface="Questrial"/>
              </a:rPr>
              <a:t>Migrant stock</a:t>
            </a:r>
          </a:p>
        </p:txBody>
      </p:sp>
      <p:cxnSp>
        <p:nvCxnSpPr>
          <p:cNvPr id="537" name="Shape 537"/>
          <p:cNvCxnSpPr/>
          <p:nvPr/>
        </p:nvCxnSpPr>
        <p:spPr>
          <a:xfrm>
            <a:off x="4343400" y="5410200"/>
            <a:ext cx="900000" cy="0"/>
          </a:xfrm>
          <a:prstGeom prst="straightConnector1">
            <a:avLst/>
          </a:prstGeom>
          <a:noFill/>
          <a:ln w="38100" cap="flat" cmpd="sng">
            <a:solidFill>
              <a:srgbClr val="26262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8" name="Shape 538"/>
          <p:cNvCxnSpPr/>
          <p:nvPr/>
        </p:nvCxnSpPr>
        <p:spPr>
          <a:xfrm>
            <a:off x="4343400" y="5867400"/>
            <a:ext cx="1547999" cy="0"/>
          </a:xfrm>
          <a:prstGeom prst="straightConnector1">
            <a:avLst/>
          </a:prstGeom>
          <a:noFill/>
          <a:ln w="38100" cap="flat" cmpd="sng">
            <a:solidFill>
              <a:srgbClr val="26262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9" name="Shape 539"/>
          <p:cNvCxnSpPr/>
          <p:nvPr/>
        </p:nvCxnSpPr>
        <p:spPr>
          <a:xfrm>
            <a:off x="4343400" y="6400800"/>
            <a:ext cx="1763999" cy="0"/>
          </a:xfrm>
          <a:prstGeom prst="straightConnector1">
            <a:avLst/>
          </a:prstGeom>
          <a:noFill/>
          <a:ln w="38100" cap="flat" cmpd="sng">
            <a:solidFill>
              <a:srgbClr val="26262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0" name="Shape 540"/>
          <p:cNvSpPr txBox="1"/>
          <p:nvPr/>
        </p:nvSpPr>
        <p:spPr>
          <a:xfrm>
            <a:off x="3505200" y="6183867"/>
            <a:ext cx="69637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2015</a:t>
            </a:r>
          </a:p>
        </p:txBody>
      </p:sp>
      <p:sp>
        <p:nvSpPr>
          <p:cNvPr id="541" name="Shape 541"/>
          <p:cNvSpPr/>
          <p:nvPr/>
        </p:nvSpPr>
        <p:spPr>
          <a:xfrm>
            <a:off x="3505200" y="5638800"/>
            <a:ext cx="69637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2010</a:t>
            </a:r>
          </a:p>
        </p:txBody>
      </p:sp>
      <p:sp>
        <p:nvSpPr>
          <p:cNvPr id="542" name="Shape 542"/>
          <p:cNvSpPr/>
          <p:nvPr/>
        </p:nvSpPr>
        <p:spPr>
          <a:xfrm>
            <a:off x="3505200" y="5105400"/>
            <a:ext cx="69637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2000</a:t>
            </a:r>
          </a:p>
        </p:txBody>
      </p:sp>
      <p:sp>
        <p:nvSpPr>
          <p:cNvPr id="543" name="Shape 543"/>
          <p:cNvSpPr/>
          <p:nvPr/>
        </p:nvSpPr>
        <p:spPr>
          <a:xfrm>
            <a:off x="3505200" y="4572000"/>
            <a:ext cx="696374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1990</a:t>
            </a:r>
          </a:p>
        </p:txBody>
      </p:sp>
      <p:cxnSp>
        <p:nvCxnSpPr>
          <p:cNvPr id="544" name="Shape 544"/>
          <p:cNvCxnSpPr/>
          <p:nvPr/>
        </p:nvCxnSpPr>
        <p:spPr>
          <a:xfrm>
            <a:off x="499625" y="5791200"/>
            <a:ext cx="381000" cy="0"/>
          </a:xfrm>
          <a:prstGeom prst="straightConnector1">
            <a:avLst/>
          </a:prstGeom>
          <a:noFill/>
          <a:ln w="38100" cap="flat" cmpd="sng">
            <a:solidFill>
              <a:srgbClr val="D9959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5" name="Shape 545"/>
          <p:cNvSpPr/>
          <p:nvPr/>
        </p:nvSpPr>
        <p:spPr>
          <a:xfrm>
            <a:off x="1033025" y="5638800"/>
            <a:ext cx="1433104" cy="3385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in South Asia</a:t>
            </a:r>
          </a:p>
        </p:txBody>
      </p:sp>
      <p:cxnSp>
        <p:nvCxnSpPr>
          <p:cNvPr id="546" name="Shape 546"/>
          <p:cNvCxnSpPr/>
          <p:nvPr/>
        </p:nvCxnSpPr>
        <p:spPr>
          <a:xfrm>
            <a:off x="4343400" y="4953000"/>
            <a:ext cx="3419999" cy="0"/>
          </a:xfrm>
          <a:prstGeom prst="straightConnector1">
            <a:avLst/>
          </a:prstGeom>
          <a:noFill/>
          <a:ln w="38100" cap="flat" cmpd="sng">
            <a:solidFill>
              <a:srgbClr val="D9969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7" name="Shape 547"/>
          <p:cNvCxnSpPr/>
          <p:nvPr/>
        </p:nvCxnSpPr>
        <p:spPr>
          <a:xfrm>
            <a:off x="4343400" y="5486400"/>
            <a:ext cx="2699999" cy="0"/>
          </a:xfrm>
          <a:prstGeom prst="straightConnector1">
            <a:avLst/>
          </a:prstGeom>
          <a:noFill/>
          <a:ln w="38100" cap="flat" cmpd="sng">
            <a:solidFill>
              <a:srgbClr val="D9969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8" name="Shape 548"/>
          <p:cNvCxnSpPr/>
          <p:nvPr/>
        </p:nvCxnSpPr>
        <p:spPr>
          <a:xfrm>
            <a:off x="4343400" y="5943600"/>
            <a:ext cx="2592000" cy="0"/>
          </a:xfrm>
          <a:prstGeom prst="straightConnector1">
            <a:avLst/>
          </a:prstGeom>
          <a:noFill/>
          <a:ln w="38100" cap="flat" cmpd="sng">
            <a:solidFill>
              <a:srgbClr val="D9969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9" name="Shape 549"/>
          <p:cNvCxnSpPr/>
          <p:nvPr/>
        </p:nvCxnSpPr>
        <p:spPr>
          <a:xfrm>
            <a:off x="4343400" y="6477000"/>
            <a:ext cx="2519999" cy="0"/>
          </a:xfrm>
          <a:prstGeom prst="straightConnector1">
            <a:avLst/>
          </a:prstGeom>
          <a:noFill/>
          <a:ln w="38100" cap="flat" cmpd="sng">
            <a:solidFill>
              <a:srgbClr val="D9969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Left Brace 1"/>
          <p:cNvSpPr/>
          <p:nvPr/>
        </p:nvSpPr>
        <p:spPr>
          <a:xfrm>
            <a:off x="554324" y="2477184"/>
            <a:ext cx="916670" cy="1447116"/>
          </a:xfrm>
          <a:prstGeom prst="leftBrace">
            <a:avLst>
              <a:gd name="adj1" fmla="val 8333"/>
              <a:gd name="adj2" fmla="val 50812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9" name="Shape 533"/>
          <p:cNvSpPr/>
          <p:nvPr/>
        </p:nvSpPr>
        <p:spPr>
          <a:xfrm>
            <a:off x="12700" y="3010296"/>
            <a:ext cx="677425" cy="3385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600" b="1" dirty="0">
                <a:solidFill>
                  <a:srgbClr val="1F497D"/>
                </a:solidFill>
                <a:latin typeface="Questrial"/>
                <a:ea typeface="Questrial"/>
                <a:cs typeface="Questrial"/>
                <a:sym typeface="Questrial"/>
              </a:rPr>
              <a:t>GCC</a:t>
            </a:r>
          </a:p>
        </p:txBody>
      </p:sp>
    </p:spTree>
    <p:extLst>
      <p:ext uri="{BB962C8B-B14F-4D97-AF65-F5344CB8AC3E}">
        <p14:creationId xmlns:p14="http://schemas.microsoft.com/office/powerpoint/2010/main" val="319269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EE05883E-E5DF-1E49-9757-ABB2C3B7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Can we properly Measure impact of </a:t>
            </a:r>
            <a:r>
              <a:rPr lang="en-US" dirty="0" err="1"/>
              <a:t>nhi</a:t>
            </a:r>
            <a:r>
              <a:rPr lang="en-US" dirty="0"/>
              <a:t>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E49FD95-DC68-6B4A-8392-72939242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_Templates_00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4939"/>
            <a:ext cx="9144000" cy="3300153"/>
          </a:xfrm>
          <a:prstGeom prst="rect">
            <a:avLst/>
          </a:prstGeom>
        </p:spPr>
      </p:pic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C3851-6096-4468-8E43-0B2B855686BB}" type="slidenum">
              <a:rPr lang="en-US" altLang="ko-KR"/>
              <a:pPr>
                <a:defRPr/>
              </a:pPr>
              <a:t>28</a:t>
            </a:fld>
            <a:endParaRPr lang="en-US" altLang="ko-KR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3987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ko-KR" sz="3600" dirty="0">
                <a:solidFill>
                  <a:schemeClr val="tx1"/>
                </a:solidFill>
                <a:latin typeface="+mn-lt"/>
                <a:ea typeface="HY각헤드라인B" pitchFamily="18" charset="-127"/>
              </a:rPr>
              <a:t/>
            </a:r>
            <a:br>
              <a:rPr lang="en-US" altLang="ko-KR" sz="3600" dirty="0">
                <a:solidFill>
                  <a:schemeClr val="tx1"/>
                </a:solidFill>
                <a:latin typeface="+mn-lt"/>
                <a:ea typeface="HY각헤드라인B" pitchFamily="18" charset="-127"/>
              </a:rPr>
            </a:br>
            <a:r>
              <a:rPr lang="en-US" altLang="ko-KR" sz="3600" b="1" dirty="0">
                <a:latin typeface="+mn-lt"/>
                <a:ea typeface="HY각헤드라인B" pitchFamily="18" charset="-127"/>
              </a:rPr>
              <a:t/>
            </a:r>
            <a:br>
              <a:rPr lang="en-US" altLang="ko-KR" sz="3600" b="1" dirty="0">
                <a:latin typeface="+mn-lt"/>
                <a:ea typeface="HY각헤드라인B" pitchFamily="18" charset="-127"/>
              </a:rPr>
            </a:br>
            <a:r>
              <a:rPr lang="en-US" altLang="ko-KR" sz="3600" b="1" dirty="0">
                <a:latin typeface="+mn-lt"/>
                <a:ea typeface="HY각헤드라인B" pitchFamily="18" charset="-127"/>
              </a:rPr>
              <a:t/>
            </a:r>
            <a:br>
              <a:rPr lang="en-US" altLang="ko-KR" sz="3600" b="1" dirty="0">
                <a:latin typeface="+mn-lt"/>
                <a:ea typeface="HY각헤드라인B" pitchFamily="18" charset="-127"/>
              </a:rPr>
            </a:br>
            <a:endParaRPr lang="en-US" altLang="ko-KR" sz="1800" b="0" dirty="0">
              <a:latin typeface="+mn-lt"/>
              <a:ea typeface="HY각헤드라인B" pitchFamily="18" charset="-127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35004"/>
            <a:ext cx="7772400" cy="156764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en-US" altLang="ko-KR" sz="3400" b="1" dirty="0">
                <a:ea typeface="HY각헤드라인B" pitchFamily="18" charset="-127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289770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4899</TotalTime>
  <Words>691</Words>
  <Application>Microsoft Office PowerPoint</Application>
  <PresentationFormat>On-screen Show (4:3)</PresentationFormat>
  <Paragraphs>184</Paragraphs>
  <Slides>28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   Major Health Financing/Protection Issues in Asia</vt:lpstr>
      <vt:lpstr>The GOOD news</vt:lpstr>
      <vt:lpstr> Asia and the Pacific countries are  pursuing  Universal Health Coverage (UHC)</vt:lpstr>
      <vt:lpstr>Countries of Asia and the Pacific are investing more on health, in real terms</vt:lpstr>
      <vt:lpstr>PowerPoint Presentation</vt:lpstr>
      <vt:lpstr>PowerPoint Presentation</vt:lpstr>
      <vt:lpstr>BREAKING NEWS : Investing in National Health Insurance (NHI) Systems </vt:lpstr>
      <vt:lpstr>NHI </vt:lpstr>
      <vt:lpstr>BUT…</vt:lpstr>
      <vt:lpstr>NHI may aggravate Fragmentation</vt:lpstr>
      <vt:lpstr>PowerPoint Presentation</vt:lpstr>
      <vt:lpstr>NHI is not automatically equivalent to Strategic purchasing</vt:lpstr>
      <vt:lpstr>High Out of Pocket (OOP) spending  continue to persist in a number of countries in Asia and the Pacific </vt:lpstr>
      <vt:lpstr>Not your usual skills and capacities</vt:lpstr>
      <vt:lpstr>money for UHC/nHI is not enough</vt:lpstr>
      <vt:lpstr>Great stories</vt:lpstr>
      <vt:lpstr>But spending for health is not enough</vt:lpstr>
      <vt:lpstr>SUPPLY-SIdE readiness to NHI and a changing world</vt:lpstr>
      <vt:lpstr>Gaps in Health Service Coverage</vt:lpstr>
      <vt:lpstr>Forward-looking hospitals and health service delivery</vt:lpstr>
      <vt:lpstr>WHICH Health Services to cover?</vt:lpstr>
      <vt:lpstr>Continuing debate</vt:lpstr>
      <vt:lpstr>PowerPoint Presentation</vt:lpstr>
      <vt:lpstr>Informal sector POPULATION are getting COVERED BUT…</vt:lpstr>
      <vt:lpstr>Migrant movement</vt:lpstr>
      <vt:lpstr>PowerPoint Presentation</vt:lpstr>
      <vt:lpstr>Can we properly Measure impact of nhi?</vt:lpstr>
      <vt:lpstr>   </vt:lpstr>
    </vt:vector>
  </TitlesOfParts>
  <Company>Asian Development 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System Reform for UHC (Universal Health Coverage)  ADB HSG Meeting April 13, 2016</dc:title>
  <dc:creator>HLM</dc:creator>
  <cp:lastModifiedBy>ALLIOD, Marie-pierre</cp:lastModifiedBy>
  <cp:revision>149</cp:revision>
  <dcterms:created xsi:type="dcterms:W3CDTF">2016-04-12T08:43:41Z</dcterms:created>
  <dcterms:modified xsi:type="dcterms:W3CDTF">2018-08-02T11:51:22Z</dcterms:modified>
</cp:coreProperties>
</file>