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6.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
  </p:notesMasterIdLst>
  <p:sldIdLst>
    <p:sldId id="256" r:id="rId2"/>
    <p:sldId id="267" r:id="rId3"/>
    <p:sldId id="268" r:id="rId4"/>
    <p:sldId id="269" r:id="rId5"/>
    <p:sldId id="258" r:id="rId6"/>
    <p:sldId id="276" r:id="rId7"/>
    <p:sldId id="273" r:id="rId8"/>
    <p:sldId id="272" r:id="rId9"/>
    <p:sldId id="263" r:id="rId10"/>
    <p:sldId id="279" r:id="rId11"/>
  </p:sldIdLst>
  <p:sldSz cx="12192000" cy="6858000"/>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CBC4549D-34CC-4379-81CC-A3379F4B1507}">
          <p14:sldIdLst>
            <p14:sldId id="256"/>
            <p14:sldId id="267"/>
            <p14:sldId id="268"/>
            <p14:sldId id="269"/>
            <p14:sldId id="258"/>
            <p14:sldId id="276"/>
            <p14:sldId id="273"/>
            <p14:sldId id="272"/>
            <p14:sldId id="263"/>
            <p14:sldId id="279"/>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6F6F"/>
    <a:srgbClr val="374513"/>
    <a:srgbClr val="4F4F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6" autoAdjust="0"/>
    <p:restoredTop sz="86356"/>
  </p:normalViewPr>
  <p:slideViewPr>
    <p:cSldViewPr snapToGrid="0">
      <p:cViewPr varScale="1">
        <p:scale>
          <a:sx n="79" d="100"/>
          <a:sy n="79" d="100"/>
        </p:scale>
        <p:origin x="-108"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25" d="100"/>
        <a:sy n="125" d="100"/>
      </p:scale>
      <p:origin x="0" y="-18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mertayev-ak\Desktop\&#1054;&#1073;&#1089;&#1091;&#1078;&#1076;&#1077;&#1085;&#1080;&#1077;%20&#1091;%20&#1044;&#1086;&#1089;&#1072;&#1077;&#1074;&#1072;%20(&#1084;&#1072;&#1081;%202018)\&#1088;&#1086;&#1089;&#1090;%20&#1087;&#1083;&#1072;&#1090;&#1077;&#1078;&#1077;&#1081;%20&#1080;&#1079;%20&#1082;&#1072;&#1088;&#1072;&#1084;&#1072;&#1085;&#1072;%20&#1074;%20&#1079;&#1072;&#1074;-&#1090;&#1080;%20&#1086;&#1090;%20&#1088;&#1086;&#1089;&#1090;&#1072;%20&#1085;&#1077;&#1076;&#1086;&#1074;&#1080;&#1085;&#1072;&#1085;&#1089;.&#1075;&#1086;&#1073;&#1084;&#1087;.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0">
                <a:solidFill>
                  <a:schemeClr val="bg2">
                    <a:lumMod val="10000"/>
                  </a:schemeClr>
                </a:solidFill>
                <a:latin typeface="+mj-lt"/>
              </a:defRPr>
            </a:pPr>
            <a:r>
              <a:rPr lang="en-US" sz="1800" b="0" i="0" u="none" strike="noStrike" baseline="0" dirty="0">
                <a:effectLst/>
              </a:rPr>
              <a:t>HEALTH </a:t>
            </a:r>
            <a:r>
              <a:rPr lang="en-US" sz="1800" b="0" i="0" baseline="0" dirty="0">
                <a:solidFill>
                  <a:schemeClr val="bg2">
                    <a:lumMod val="10000"/>
                  </a:schemeClr>
                </a:solidFill>
                <a:effectLst/>
                <a:latin typeface="+mj-lt"/>
              </a:rPr>
              <a:t>EXPENDITURES </a:t>
            </a:r>
            <a:r>
              <a:rPr lang="en-US" sz="1800" b="0" i="0" u="none" strike="noStrike" baseline="0" dirty="0">
                <a:effectLst/>
              </a:rPr>
              <a:t>DYNAMICS</a:t>
            </a:r>
            <a:r>
              <a:rPr lang="ru-RU" sz="1800" b="0" i="0" baseline="0" dirty="0">
                <a:solidFill>
                  <a:schemeClr val="bg2">
                    <a:lumMod val="10000"/>
                  </a:schemeClr>
                </a:solidFill>
                <a:effectLst/>
                <a:latin typeface="+mj-lt"/>
              </a:rPr>
              <a:t/>
            </a:r>
            <a:br>
              <a:rPr lang="ru-RU" sz="1800" b="0" i="0" baseline="0" dirty="0">
                <a:solidFill>
                  <a:schemeClr val="bg2">
                    <a:lumMod val="10000"/>
                  </a:schemeClr>
                </a:solidFill>
                <a:effectLst/>
                <a:latin typeface="+mj-lt"/>
              </a:rPr>
            </a:br>
            <a:r>
              <a:rPr lang="ru-RU" sz="1800" b="0" i="0" baseline="0" dirty="0">
                <a:solidFill>
                  <a:schemeClr val="bg2">
                    <a:lumMod val="10000"/>
                  </a:schemeClr>
                </a:solidFill>
                <a:effectLst/>
                <a:latin typeface="+mj-lt"/>
              </a:rPr>
              <a:t>(</a:t>
            </a:r>
            <a:r>
              <a:rPr lang="en-US" sz="1800" b="0" i="0" baseline="0" dirty="0">
                <a:solidFill>
                  <a:schemeClr val="bg2">
                    <a:lumMod val="10000"/>
                  </a:schemeClr>
                </a:solidFill>
                <a:effectLst/>
                <a:latin typeface="+mj-lt"/>
              </a:rPr>
              <a:t>M</a:t>
            </a:r>
            <a:r>
              <a:rPr lang="ru-RU" sz="1800" b="0" i="0" baseline="0" dirty="0">
                <a:solidFill>
                  <a:schemeClr val="bg2">
                    <a:lumMod val="10000"/>
                  </a:schemeClr>
                </a:solidFill>
                <a:effectLst/>
                <a:latin typeface="+mj-lt"/>
              </a:rPr>
              <a:t> </a:t>
            </a:r>
            <a:r>
              <a:rPr lang="en-US" sz="1800" b="0" i="0" baseline="0" dirty="0">
                <a:solidFill>
                  <a:schemeClr val="bg2">
                    <a:lumMod val="10000"/>
                  </a:schemeClr>
                </a:solidFill>
                <a:effectLst/>
                <a:latin typeface="+mj-lt"/>
              </a:rPr>
              <a:t>KZT</a:t>
            </a:r>
            <a:r>
              <a:rPr lang="ru-RU" sz="1800" b="0" i="0" baseline="0" dirty="0">
                <a:solidFill>
                  <a:schemeClr val="bg2">
                    <a:lumMod val="10000"/>
                  </a:schemeClr>
                </a:solidFill>
                <a:effectLst/>
                <a:latin typeface="+mj-lt"/>
              </a:rPr>
              <a:t>)</a:t>
            </a:r>
            <a:endParaRPr lang="ru-RU" sz="1800" b="0" dirty="0">
              <a:solidFill>
                <a:schemeClr val="bg2">
                  <a:lumMod val="10000"/>
                </a:schemeClr>
              </a:solidFill>
              <a:effectLst/>
              <a:latin typeface="+mj-lt"/>
            </a:endParaRPr>
          </a:p>
        </c:rich>
      </c:tx>
      <c:layout>
        <c:manualLayout>
          <c:xMode val="edge"/>
          <c:yMode val="edge"/>
          <c:x val="0.26010165881086322"/>
          <c:y val="4.3959544701695028E-3"/>
        </c:manualLayout>
      </c:layout>
      <c:overlay val="0"/>
    </c:title>
    <c:autoTitleDeleted val="0"/>
    <c:plotArea>
      <c:layout>
        <c:manualLayout>
          <c:layoutTarget val="inner"/>
          <c:xMode val="edge"/>
          <c:yMode val="edge"/>
          <c:x val="3.0758389203265311E-2"/>
          <c:y val="0.23995091141170649"/>
          <c:w val="0.93848328491332289"/>
          <c:h val="0.55818128734296746"/>
        </c:manualLayout>
      </c:layout>
      <c:barChart>
        <c:barDir val="col"/>
        <c:grouping val="clustered"/>
        <c:varyColors val="0"/>
        <c:ser>
          <c:idx val="0"/>
          <c:order val="0"/>
          <c:tx>
            <c:strRef>
              <c:f>Расчет!$B$5</c:f>
              <c:strCache>
                <c:ptCount val="1"/>
                <c:pt idx="0">
                  <c:v>Дефицит ГОБМП</c:v>
                </c:pt>
              </c:strCache>
            </c:strRef>
          </c:tx>
          <c:spPr>
            <a:solidFill>
              <a:srgbClr val="C00000"/>
            </a:solidFill>
          </c:spPr>
          <c:invertIfNegative val="0"/>
          <c:dLbls>
            <c:spPr>
              <a:noFill/>
              <a:ln w="25400" cap="flat" cmpd="sng" algn="ctr">
                <a:noFill/>
                <a:prstDash val="solid"/>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Расчет!$C$3:$G$3</c:f>
              <c:numCache>
                <c:formatCode>General</c:formatCode>
                <c:ptCount val="5"/>
                <c:pt idx="0">
                  <c:v>2013</c:v>
                </c:pt>
                <c:pt idx="1">
                  <c:v>2014</c:v>
                </c:pt>
                <c:pt idx="2">
                  <c:v>2015</c:v>
                </c:pt>
                <c:pt idx="3">
                  <c:v>2016</c:v>
                </c:pt>
                <c:pt idx="4">
                  <c:v>2017</c:v>
                </c:pt>
              </c:numCache>
            </c:numRef>
          </c:cat>
          <c:val>
            <c:numRef>
              <c:f>Расчет!$C$5:$G$5</c:f>
              <c:numCache>
                <c:formatCode>General</c:formatCode>
                <c:ptCount val="5"/>
                <c:pt idx="0">
                  <c:v>248.2</c:v>
                </c:pt>
                <c:pt idx="1">
                  <c:v>260.2</c:v>
                </c:pt>
                <c:pt idx="2">
                  <c:v>279.39999999999992</c:v>
                </c:pt>
                <c:pt idx="3">
                  <c:v>317.39999999999992</c:v>
                </c:pt>
                <c:pt idx="4">
                  <c:v>362.5</c:v>
                </c:pt>
              </c:numCache>
            </c:numRef>
          </c:val>
          <c:extLst xmlns:c16r2="http://schemas.microsoft.com/office/drawing/2015/06/chart">
            <c:ext xmlns:c16="http://schemas.microsoft.com/office/drawing/2014/chart" uri="{C3380CC4-5D6E-409C-BE32-E72D297353CC}">
              <c16:uniqueId val="{00000000-B3FD-498C-8B9B-5612E5171500}"/>
            </c:ext>
          </c:extLst>
        </c:ser>
        <c:ser>
          <c:idx val="1"/>
          <c:order val="1"/>
          <c:tx>
            <c:strRef>
              <c:f>Расчет!$B$10</c:f>
              <c:strCache>
                <c:ptCount val="1"/>
                <c:pt idx="0">
                  <c:v>Платежи домохозяйств из "кармана" </c:v>
                </c:pt>
              </c:strCache>
            </c:strRef>
          </c:tx>
          <c:spPr>
            <a:solidFill>
              <a:schemeClr val="accent2"/>
            </a:solidFill>
          </c:spPr>
          <c:invertIfNegative val="0"/>
          <c:dLbls>
            <c:spPr>
              <a:noFill/>
              <a:ln w="25400" cap="flat" cmpd="sng" algn="ctr">
                <a:noFill/>
                <a:prstDash val="solid"/>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Расчет!$C$3:$G$3</c:f>
              <c:numCache>
                <c:formatCode>General</c:formatCode>
                <c:ptCount val="5"/>
                <c:pt idx="0">
                  <c:v>2013</c:v>
                </c:pt>
                <c:pt idx="1">
                  <c:v>2014</c:v>
                </c:pt>
                <c:pt idx="2">
                  <c:v>2015</c:v>
                </c:pt>
                <c:pt idx="3">
                  <c:v>2016</c:v>
                </c:pt>
                <c:pt idx="4">
                  <c:v>2017</c:v>
                </c:pt>
              </c:numCache>
            </c:numRef>
          </c:cat>
          <c:val>
            <c:numRef>
              <c:f>Расчет!$C$10:$G$10</c:f>
              <c:numCache>
                <c:formatCode>0.0</c:formatCode>
                <c:ptCount val="5"/>
                <c:pt idx="0">
                  <c:v>237.6</c:v>
                </c:pt>
                <c:pt idx="1">
                  <c:v>268.3</c:v>
                </c:pt>
                <c:pt idx="2">
                  <c:v>373.9</c:v>
                </c:pt>
                <c:pt idx="3">
                  <c:v>542.19999999999993</c:v>
                </c:pt>
                <c:pt idx="4">
                  <c:v>677.6</c:v>
                </c:pt>
              </c:numCache>
            </c:numRef>
          </c:val>
          <c:extLst xmlns:c16r2="http://schemas.microsoft.com/office/drawing/2015/06/chart">
            <c:ext xmlns:c16="http://schemas.microsoft.com/office/drawing/2014/chart" uri="{C3380CC4-5D6E-409C-BE32-E72D297353CC}">
              <c16:uniqueId val="{00000001-B3FD-498C-8B9B-5612E5171500}"/>
            </c:ext>
          </c:extLst>
        </c:ser>
        <c:ser>
          <c:idx val="2"/>
          <c:order val="2"/>
          <c:tx>
            <c:strRef>
              <c:f>Расчет!$B$4</c:f>
              <c:strCache>
                <c:ptCount val="1"/>
                <c:pt idx="0">
                  <c:v>Расходы на ГОБМП</c:v>
                </c:pt>
              </c:strCache>
            </c:strRef>
          </c:tx>
          <c:spPr>
            <a:solidFill>
              <a:srgbClr val="00B050"/>
            </a:solidFill>
          </c:spPr>
          <c:invertIfNegative val="0"/>
          <c:dLbls>
            <c:dLbl>
              <c:idx val="4"/>
              <c:layout/>
              <c:tx>
                <c:rich>
                  <a:bodyPr/>
                  <a:lstStyle/>
                  <a:p>
                    <a:r>
                      <a:rPr lang="en-US" dirty="0"/>
                      <a:t>940,1</a:t>
                    </a:r>
                  </a:p>
                </c:rich>
              </c:tx>
              <c:dLblPos val="outEnd"/>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51B-43C8-A9B8-2BFBB603F36F}"/>
                </c:ext>
              </c:extLst>
            </c:dLbl>
            <c:numFmt formatCode="#,##0.0" sourceLinked="0"/>
            <c:spPr>
              <a:noFill/>
              <a:ln>
                <a:noFill/>
              </a:ln>
              <a:effectLst/>
            </c:spPr>
            <c:txPr>
              <a:bodyPr wrap="square" lIns="38100" tIns="19050" rIns="38100" bIns="19050" anchor="ctr" anchorCtr="0">
                <a:spAutoFit/>
              </a:bodyPr>
              <a:lstStyle/>
              <a:p>
                <a:pPr algn="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Расчет!$C$4:$G$4</c:f>
              <c:numCache>
                <c:formatCode>0.0</c:formatCode>
                <c:ptCount val="5"/>
                <c:pt idx="0">
                  <c:v>608.08100000000002</c:v>
                </c:pt>
                <c:pt idx="1">
                  <c:v>679.74099999999999</c:v>
                </c:pt>
                <c:pt idx="2">
                  <c:v>729.29700000000003</c:v>
                </c:pt>
                <c:pt idx="3">
                  <c:v>887.68600000000004</c:v>
                </c:pt>
                <c:pt idx="4">
                  <c:v>940.1</c:v>
                </c:pt>
              </c:numCache>
            </c:numRef>
          </c:val>
          <c:extLst xmlns:c16r2="http://schemas.microsoft.com/office/drawing/2015/06/chart">
            <c:ext xmlns:c16="http://schemas.microsoft.com/office/drawing/2014/chart" uri="{C3380CC4-5D6E-409C-BE32-E72D297353CC}">
              <c16:uniqueId val="{00000002-B3FD-498C-8B9B-5612E5171500}"/>
            </c:ext>
          </c:extLst>
        </c:ser>
        <c:dLbls>
          <c:showLegendKey val="0"/>
          <c:showVal val="1"/>
          <c:showCatName val="0"/>
          <c:showSerName val="0"/>
          <c:showPercent val="0"/>
          <c:showBubbleSize val="0"/>
        </c:dLbls>
        <c:gapWidth val="96"/>
        <c:overlap val="-10"/>
        <c:axId val="229001472"/>
        <c:axId val="229322752"/>
      </c:barChart>
      <c:catAx>
        <c:axId val="229001472"/>
        <c:scaling>
          <c:orientation val="minMax"/>
        </c:scaling>
        <c:delete val="0"/>
        <c:axPos val="b"/>
        <c:numFmt formatCode="General" sourceLinked="1"/>
        <c:majorTickMark val="none"/>
        <c:minorTickMark val="none"/>
        <c:tickLblPos val="nextTo"/>
        <c:crossAx val="229322752"/>
        <c:crosses val="autoZero"/>
        <c:auto val="1"/>
        <c:lblAlgn val="ctr"/>
        <c:lblOffset val="100"/>
        <c:noMultiLvlLbl val="0"/>
      </c:catAx>
      <c:valAx>
        <c:axId val="229322752"/>
        <c:scaling>
          <c:orientation val="minMax"/>
        </c:scaling>
        <c:delete val="1"/>
        <c:axPos val="l"/>
        <c:numFmt formatCode="General" sourceLinked="1"/>
        <c:majorTickMark val="out"/>
        <c:minorTickMark val="none"/>
        <c:tickLblPos val="nextTo"/>
        <c:crossAx val="229001472"/>
        <c:crosses val="autoZero"/>
        <c:crossBetween val="between"/>
      </c:valAx>
    </c:plotArea>
    <c:legend>
      <c:legendPos val="b"/>
      <c:layout>
        <c:manualLayout>
          <c:xMode val="edge"/>
          <c:yMode val="edge"/>
          <c:x val="2.6976432556506849E-2"/>
          <c:y val="0.8926419889691064"/>
          <c:w val="0.94653131815084368"/>
          <c:h val="0.10735801103089358"/>
        </c:manualLayout>
      </c:layout>
      <c:overlay val="0"/>
    </c:legend>
    <c:plotVisOnly val="1"/>
    <c:dispBlanksAs val="gap"/>
    <c:showDLblsOverMax val="0"/>
  </c:chart>
  <c:txPr>
    <a:bodyPr/>
    <a:lstStyle/>
    <a:p>
      <a:pPr>
        <a:defRPr sz="1100">
          <a:latin typeface="+mn-lt"/>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Лист1!$C$1</c:f>
              <c:strCache>
                <c:ptCount val="1"/>
                <c:pt idx="0">
                  <c:v>Отчисления в ГФСС</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Лист1!$A$2:$A$10</c:f>
              <c:numCache>
                <c:formatCode>0" год"</c:formatCode>
                <c:ptCount val="9"/>
                <c:pt idx="0">
                  <c:v>2017</c:v>
                </c:pt>
                <c:pt idx="1">
                  <c:v>2018</c:v>
                </c:pt>
                <c:pt idx="2">
                  <c:v>2019</c:v>
                </c:pt>
                <c:pt idx="3">
                  <c:v>2020</c:v>
                </c:pt>
                <c:pt idx="4">
                  <c:v>2021</c:v>
                </c:pt>
                <c:pt idx="5">
                  <c:v>2022</c:v>
                </c:pt>
                <c:pt idx="6">
                  <c:v>2023</c:v>
                </c:pt>
                <c:pt idx="7">
                  <c:v>2024</c:v>
                </c:pt>
                <c:pt idx="8">
                  <c:v>2025</c:v>
                </c:pt>
              </c:numCache>
            </c:numRef>
          </c:cat>
          <c:val>
            <c:numRef>
              <c:f>Лист1!$C$2:$C$10</c:f>
              <c:numCache>
                <c:formatCode>0.0%</c:formatCode>
                <c:ptCount val="9"/>
                <c:pt idx="0">
                  <c:v>0.05</c:v>
                </c:pt>
                <c:pt idx="1">
                  <c:v>3.5000000000000003E-2</c:v>
                </c:pt>
                <c:pt idx="2">
                  <c:v>3.5000000000000003E-2</c:v>
                </c:pt>
                <c:pt idx="3">
                  <c:v>3.5000000000000003E-2</c:v>
                </c:pt>
                <c:pt idx="4">
                  <c:v>3.5000000000000003E-2</c:v>
                </c:pt>
                <c:pt idx="5">
                  <c:v>3.5000000000000003E-2</c:v>
                </c:pt>
                <c:pt idx="6">
                  <c:v>3.5000000000000003E-2</c:v>
                </c:pt>
                <c:pt idx="7">
                  <c:v>3.5000000000000003E-2</c:v>
                </c:pt>
                <c:pt idx="8">
                  <c:v>3.5000000000000003E-2</c:v>
                </c:pt>
              </c:numCache>
            </c:numRef>
          </c:val>
          <c:extLst xmlns:c16r2="http://schemas.microsoft.com/office/drawing/2015/06/chart">
            <c:ext xmlns:c16="http://schemas.microsoft.com/office/drawing/2014/chart" uri="{C3380CC4-5D6E-409C-BE32-E72D297353CC}">
              <c16:uniqueId val="{00000000-456B-4E02-8563-49017496E2A3}"/>
            </c:ext>
          </c:extLst>
        </c:ser>
        <c:ser>
          <c:idx val="0"/>
          <c:order val="1"/>
          <c:tx>
            <c:strRef>
              <c:f>Лист1!$B$1</c:f>
              <c:strCache>
                <c:ptCount val="1"/>
                <c:pt idx="0">
                  <c:v>Отчисления в ФСМС</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Лист1!$A$2:$A$10</c:f>
              <c:numCache>
                <c:formatCode>0" год"</c:formatCode>
                <c:ptCount val="9"/>
                <c:pt idx="0">
                  <c:v>2017</c:v>
                </c:pt>
                <c:pt idx="1">
                  <c:v>2018</c:v>
                </c:pt>
                <c:pt idx="2">
                  <c:v>2019</c:v>
                </c:pt>
                <c:pt idx="3">
                  <c:v>2020</c:v>
                </c:pt>
                <c:pt idx="4">
                  <c:v>2021</c:v>
                </c:pt>
                <c:pt idx="5">
                  <c:v>2022</c:v>
                </c:pt>
                <c:pt idx="6">
                  <c:v>2023</c:v>
                </c:pt>
                <c:pt idx="7">
                  <c:v>2024</c:v>
                </c:pt>
                <c:pt idx="8">
                  <c:v>2025</c:v>
                </c:pt>
              </c:numCache>
            </c:numRef>
          </c:cat>
          <c:val>
            <c:numRef>
              <c:f>Лист1!$B$2:$B$10</c:f>
              <c:numCache>
                <c:formatCode>0.0%</c:formatCode>
                <c:ptCount val="9"/>
                <c:pt idx="0">
                  <c:v>0.01</c:v>
                </c:pt>
                <c:pt idx="1">
                  <c:v>1.4999999999999999E-2</c:v>
                </c:pt>
                <c:pt idx="2">
                  <c:v>1.4999999999999999E-2</c:v>
                </c:pt>
                <c:pt idx="3">
                  <c:v>0.02</c:v>
                </c:pt>
                <c:pt idx="4">
                  <c:v>0.02</c:v>
                </c:pt>
                <c:pt idx="5">
                  <c:v>0.03</c:v>
                </c:pt>
                <c:pt idx="6">
                  <c:v>0.03</c:v>
                </c:pt>
                <c:pt idx="7">
                  <c:v>0.03</c:v>
                </c:pt>
                <c:pt idx="8">
                  <c:v>0.03</c:v>
                </c:pt>
              </c:numCache>
            </c:numRef>
          </c:val>
          <c:extLst xmlns:c16r2="http://schemas.microsoft.com/office/drawing/2015/06/chart">
            <c:ext xmlns:c16="http://schemas.microsoft.com/office/drawing/2014/chart" uri="{C3380CC4-5D6E-409C-BE32-E72D297353CC}">
              <c16:uniqueId val="{00000001-456B-4E02-8563-49017496E2A3}"/>
            </c:ext>
          </c:extLst>
        </c:ser>
        <c:ser>
          <c:idx val="2"/>
          <c:order val="2"/>
          <c:tx>
            <c:strRef>
              <c:f>Лист1!$D$1</c:f>
              <c:strCache>
                <c:ptCount val="1"/>
                <c:pt idx="0">
                  <c:v>Социальный налог</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Лист1!$A$2:$A$10</c:f>
              <c:numCache>
                <c:formatCode>0" год"</c:formatCode>
                <c:ptCount val="9"/>
                <c:pt idx="0">
                  <c:v>2017</c:v>
                </c:pt>
                <c:pt idx="1">
                  <c:v>2018</c:v>
                </c:pt>
                <c:pt idx="2">
                  <c:v>2019</c:v>
                </c:pt>
                <c:pt idx="3">
                  <c:v>2020</c:v>
                </c:pt>
                <c:pt idx="4">
                  <c:v>2021</c:v>
                </c:pt>
                <c:pt idx="5">
                  <c:v>2022</c:v>
                </c:pt>
                <c:pt idx="6">
                  <c:v>2023</c:v>
                </c:pt>
                <c:pt idx="7">
                  <c:v>2024</c:v>
                </c:pt>
                <c:pt idx="8">
                  <c:v>2025</c:v>
                </c:pt>
              </c:numCache>
            </c:numRef>
          </c:cat>
          <c:val>
            <c:numRef>
              <c:f>Лист1!$D$2:$D$10</c:f>
              <c:numCache>
                <c:formatCode>0.0%</c:formatCode>
                <c:ptCount val="9"/>
                <c:pt idx="0">
                  <c:v>0.06</c:v>
                </c:pt>
                <c:pt idx="1">
                  <c:v>0.06</c:v>
                </c:pt>
                <c:pt idx="2">
                  <c:v>0.06</c:v>
                </c:pt>
                <c:pt idx="3">
                  <c:v>0.06</c:v>
                </c:pt>
                <c:pt idx="4">
                  <c:v>0.06</c:v>
                </c:pt>
                <c:pt idx="5">
                  <c:v>0.06</c:v>
                </c:pt>
                <c:pt idx="6">
                  <c:v>0.06</c:v>
                </c:pt>
                <c:pt idx="7">
                  <c:v>0.06</c:v>
                </c:pt>
                <c:pt idx="8">
                  <c:v>0.06</c:v>
                </c:pt>
              </c:numCache>
            </c:numRef>
          </c:val>
          <c:extLst xmlns:c16r2="http://schemas.microsoft.com/office/drawing/2015/06/chart">
            <c:ext xmlns:c16="http://schemas.microsoft.com/office/drawing/2014/chart" uri="{C3380CC4-5D6E-409C-BE32-E72D297353CC}">
              <c16:uniqueId val="{00000002-456B-4E02-8563-49017496E2A3}"/>
            </c:ext>
          </c:extLst>
        </c:ser>
        <c:dLbls>
          <c:dLblPos val="ctr"/>
          <c:showLegendKey val="0"/>
          <c:showVal val="1"/>
          <c:showCatName val="0"/>
          <c:showSerName val="0"/>
          <c:showPercent val="0"/>
          <c:showBubbleSize val="0"/>
        </c:dLbls>
        <c:gapWidth val="75"/>
        <c:overlap val="100"/>
        <c:serLines>
          <c:spPr>
            <a:ln w="9525" cap="flat" cmpd="sng" algn="ctr">
              <a:solidFill>
                <a:schemeClr val="tx1">
                  <a:lumMod val="35000"/>
                  <a:lumOff val="65000"/>
                </a:schemeClr>
              </a:solidFill>
              <a:round/>
            </a:ln>
            <a:effectLst/>
          </c:spPr>
        </c:serLines>
        <c:axId val="284654592"/>
        <c:axId val="288140672"/>
      </c:barChart>
      <c:catAx>
        <c:axId val="284654592"/>
        <c:scaling>
          <c:orientation val="minMax"/>
        </c:scaling>
        <c:delete val="0"/>
        <c:axPos val="b"/>
        <c:numFmt formatCode="0&quot; год&quot;"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40672"/>
        <c:crosses val="autoZero"/>
        <c:auto val="1"/>
        <c:lblAlgn val="ctr"/>
        <c:lblOffset val="100"/>
        <c:noMultiLvlLbl val="0"/>
      </c:catAx>
      <c:valAx>
        <c:axId val="2881406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dirty="0"/>
                  <a:t>EMPLOYERS' CONTRIBUTIONS</a:t>
                </a:r>
                <a:r>
                  <a:rPr lang="ru-RU" sz="1200" b="1" baseline="0" dirty="0"/>
                  <a:t/>
                </a:r>
                <a:br>
                  <a:rPr lang="ru-RU" sz="1200" b="1" baseline="0" dirty="0"/>
                </a:br>
                <a:r>
                  <a:rPr lang="ru-RU" sz="1200" b="1" baseline="0" dirty="0"/>
                  <a:t>(</a:t>
                </a:r>
                <a:r>
                  <a:rPr lang="en-US" sz="1200" b="1" baseline="0" dirty="0"/>
                  <a:t>SALARY SHARE</a:t>
                </a:r>
                <a:r>
                  <a:rPr lang="ru-RU" sz="1200" b="1" baseline="0" dirty="0"/>
                  <a:t>)</a:t>
                </a:r>
                <a:endParaRPr lang="ru-RU" sz="1200" b="1" dirty="0"/>
              </a:p>
            </c:rich>
          </c:tx>
          <c:layout>
            <c:manualLayout>
              <c:xMode val="edge"/>
              <c:yMode val="edge"/>
              <c:x val="5.9927338526131281E-2"/>
              <c:y val="0.1385111585848055"/>
            </c:manualLayout>
          </c:layout>
          <c:overlay val="0"/>
          <c:spPr>
            <a:noFill/>
            <a:ln>
              <a:noFill/>
            </a:ln>
            <a:effectLst/>
          </c:spPr>
        </c:title>
        <c:numFmt formatCode="0.0%" sourceLinked="1"/>
        <c:majorTickMark val="in"/>
        <c:minorTickMark val="none"/>
        <c:tickLblPos val="nextTo"/>
        <c:spPr>
          <a:noFill/>
          <a:ln>
            <a:solidFill>
              <a:schemeClr val="accent1">
                <a:shade val="50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54592"/>
        <c:crosses val="autoZero"/>
        <c:crossBetween val="between"/>
        <c:majorUnit val="1.0000000000000002E-2"/>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layout>
        <c:manualLayout>
          <c:xMode val="edge"/>
          <c:yMode val="edge"/>
          <c:x val="8.2397266701358968E-2"/>
          <c:y val="0.94089467624891721"/>
          <c:w val="0.83520546659728201"/>
          <c:h val="5.384308287760048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j-lt"/>
                <a:ea typeface="+mn-ea"/>
                <a:cs typeface="+mn-cs"/>
              </a:defRPr>
            </a:pPr>
            <a:r>
              <a:rPr lang="en-US" sz="1600" b="0" dirty="0">
                <a:latin typeface="+mj-lt"/>
              </a:rPr>
              <a:t>CONTRACTED PROCUREMENTS</a:t>
            </a:r>
            <a:r>
              <a:rPr lang="en-US" sz="1600" b="0" baseline="0" dirty="0">
                <a:latin typeface="+mj-lt"/>
              </a:rPr>
              <a:t> OF </a:t>
            </a:r>
            <a:br>
              <a:rPr lang="en-US" sz="1600" b="0" baseline="0" dirty="0">
                <a:latin typeface="+mj-lt"/>
              </a:rPr>
            </a:br>
            <a:r>
              <a:rPr lang="en-US" sz="1600" b="0" baseline="0" dirty="0">
                <a:latin typeface="+mj-lt"/>
              </a:rPr>
              <a:t>HI-TECH HEALTH SERVICES</a:t>
            </a:r>
            <a:endParaRPr lang="en-US" sz="1600" b="0" dirty="0">
              <a:latin typeface="+mj-lt"/>
            </a:endParaRPr>
          </a:p>
        </c:rich>
      </c:tx>
      <c:layout>
        <c:manualLayout>
          <c:xMode val="edge"/>
          <c:yMode val="edge"/>
          <c:x val="0.23541899180097889"/>
          <c:y val="4.2320778169143154E-2"/>
        </c:manualLayout>
      </c:layout>
      <c:overlay val="0"/>
      <c:spPr>
        <a:noFill/>
        <a:ln>
          <a:noFill/>
        </a:ln>
        <a:effectLst/>
      </c:spPr>
    </c:title>
    <c:autoTitleDeleted val="0"/>
    <c:plotArea>
      <c:layout>
        <c:manualLayout>
          <c:layoutTarget val="inner"/>
          <c:xMode val="edge"/>
          <c:yMode val="edge"/>
          <c:x val="3.1727977362204722E-2"/>
          <c:y val="0.31774162002503947"/>
          <c:w val="0.93917105714374771"/>
          <c:h val="0.60823066934587167"/>
        </c:manualLayout>
      </c:layout>
      <c:barChart>
        <c:barDir val="bar"/>
        <c:grouping val="stacked"/>
        <c:varyColors val="0"/>
        <c:ser>
          <c:idx val="0"/>
          <c:order val="0"/>
          <c:tx>
            <c:strRef>
              <c:f>Sheet1!$B$1</c:f>
              <c:strCache>
                <c:ptCount val="1"/>
                <c:pt idx="0">
                  <c:v>Государственные МО</c:v>
                </c:pt>
              </c:strCache>
            </c:strRef>
          </c:tx>
          <c:spPr>
            <a:solidFill>
              <a:schemeClr val="tx2">
                <a:lumMod val="40000"/>
                <a:lumOff val="60000"/>
              </a:schemeClr>
            </a:solidFill>
            <a:ln>
              <a:noFill/>
            </a:ln>
            <a:effectLst/>
          </c:spPr>
          <c:invertIfNegative val="0"/>
          <c:dLbls>
            <c:delete val="1"/>
          </c:dLbls>
          <c:cat>
            <c:strRef>
              <c:f>Sheet1!$A$2</c:f>
              <c:strCache>
                <c:ptCount val="1"/>
                <c:pt idx="0">
                  <c:v> </c:v>
                </c:pt>
              </c:strCache>
            </c:strRef>
          </c:cat>
          <c:val>
            <c:numRef>
              <c:f>Sheet1!$B$2</c:f>
              <c:numCache>
                <c:formatCode>General</c:formatCode>
                <c:ptCount val="1"/>
                <c:pt idx="0">
                  <c:v>97</c:v>
                </c:pt>
              </c:numCache>
            </c:numRef>
          </c:val>
          <c:extLst xmlns:c16r2="http://schemas.microsoft.com/office/drawing/2015/06/chart">
            <c:ext xmlns:c16="http://schemas.microsoft.com/office/drawing/2014/chart" uri="{C3380CC4-5D6E-409C-BE32-E72D297353CC}">
              <c16:uniqueId val="{00000000-A9CD-C442-84BE-247FF036E28F}"/>
            </c:ext>
          </c:extLst>
        </c:ser>
        <c:ser>
          <c:idx val="1"/>
          <c:order val="1"/>
          <c:tx>
            <c:strRef>
              <c:f>Sheet1!$C$1</c:f>
              <c:strCache>
                <c:ptCount val="1"/>
                <c:pt idx="0">
                  <c:v>Частные организации</c:v>
                </c:pt>
              </c:strCache>
            </c:strRef>
          </c:tx>
          <c:spPr>
            <a:solidFill>
              <a:schemeClr val="accent1">
                <a:lumMod val="60000"/>
                <a:lumOff val="40000"/>
              </a:schemeClr>
            </a:solidFill>
            <a:ln>
              <a:noFill/>
            </a:ln>
            <a:effectLst/>
          </c:spPr>
          <c:invertIfNegative val="0"/>
          <c:dLbls>
            <c:delete val="1"/>
          </c:dLbls>
          <c:cat>
            <c:strRef>
              <c:f>Sheet1!$A$2</c:f>
              <c:strCache>
                <c:ptCount val="1"/>
                <c:pt idx="0">
                  <c:v> </c:v>
                </c:pt>
              </c:strCache>
            </c:strRef>
          </c:cat>
          <c:val>
            <c:numRef>
              <c:f>Sheet1!$C$2</c:f>
              <c:numCache>
                <c:formatCode>General</c:formatCode>
                <c:ptCount val="1"/>
                <c:pt idx="0">
                  <c:v>63</c:v>
                </c:pt>
              </c:numCache>
            </c:numRef>
          </c:val>
          <c:extLst xmlns:c16r2="http://schemas.microsoft.com/office/drawing/2015/06/chart">
            <c:ext xmlns:c16="http://schemas.microsoft.com/office/drawing/2014/chart" uri="{C3380CC4-5D6E-409C-BE32-E72D297353CC}">
              <c16:uniqueId val="{00000001-A9CD-C442-84BE-247FF036E28F}"/>
            </c:ext>
          </c:extLst>
        </c:ser>
        <c:dLbls>
          <c:dLblPos val="ctr"/>
          <c:showLegendKey val="0"/>
          <c:showVal val="1"/>
          <c:showCatName val="0"/>
          <c:showSerName val="0"/>
          <c:showPercent val="0"/>
          <c:showBubbleSize val="0"/>
        </c:dLbls>
        <c:gapWidth val="0"/>
        <c:overlap val="100"/>
        <c:axId val="44750336"/>
        <c:axId val="44751872"/>
      </c:barChart>
      <c:catAx>
        <c:axId val="44750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51872"/>
        <c:crosses val="autoZero"/>
        <c:auto val="1"/>
        <c:lblAlgn val="ctr"/>
        <c:lblOffset val="100"/>
        <c:noMultiLvlLbl val="0"/>
      </c:catAx>
      <c:valAx>
        <c:axId val="44751872"/>
        <c:scaling>
          <c:orientation val="minMax"/>
        </c:scaling>
        <c:delete val="1"/>
        <c:axPos val="b"/>
        <c:numFmt formatCode="General" sourceLinked="1"/>
        <c:majorTickMark val="none"/>
        <c:minorTickMark val="none"/>
        <c:tickLblPos val="nextTo"/>
        <c:crossAx val="4475033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j-lt"/>
                <a:ea typeface="+mn-ea"/>
                <a:cs typeface="+mn-cs"/>
              </a:defRPr>
            </a:pPr>
            <a:r>
              <a:rPr lang="en-US" sz="1600" b="0" baseline="0" dirty="0">
                <a:latin typeface="+mj-lt"/>
              </a:rPr>
              <a:t>BUDGET ALLOCATED ON </a:t>
            </a:r>
            <a:br>
              <a:rPr lang="en-US" sz="1600" b="0" baseline="0" dirty="0">
                <a:latin typeface="+mj-lt"/>
              </a:rPr>
            </a:br>
            <a:r>
              <a:rPr lang="en-US" sz="1600" b="0" baseline="0" dirty="0">
                <a:latin typeface="+mj-lt"/>
              </a:rPr>
              <a:t>HI-TECH HEALTH SERVICES</a:t>
            </a:r>
            <a:endParaRPr lang="en-US" sz="1600" b="0" dirty="0">
              <a:latin typeface="+mj-lt"/>
            </a:endParaRPr>
          </a:p>
        </c:rich>
      </c:tx>
      <c:layout>
        <c:manualLayout>
          <c:xMode val="edge"/>
          <c:yMode val="edge"/>
          <c:x val="0.2819735403122911"/>
          <c:y val="3.5267315140952625E-2"/>
        </c:manualLayout>
      </c:layout>
      <c:overlay val="0"/>
      <c:spPr>
        <a:noFill/>
        <a:ln>
          <a:noFill/>
        </a:ln>
        <a:effectLst/>
      </c:spPr>
    </c:title>
    <c:autoTitleDeleted val="0"/>
    <c:plotArea>
      <c:layout>
        <c:manualLayout>
          <c:layoutTarget val="inner"/>
          <c:xMode val="edge"/>
          <c:yMode val="edge"/>
          <c:x val="3.1727977362204722E-2"/>
          <c:y val="0.31774162002503947"/>
          <c:w val="0.96514702263779517"/>
          <c:h val="0.65055144751501515"/>
        </c:manualLayout>
      </c:layout>
      <c:barChart>
        <c:barDir val="bar"/>
        <c:grouping val="stacked"/>
        <c:varyColors val="0"/>
        <c:ser>
          <c:idx val="0"/>
          <c:order val="0"/>
          <c:tx>
            <c:strRef>
              <c:f>Sheet1!$B$1</c:f>
              <c:strCache>
                <c:ptCount val="1"/>
                <c:pt idx="0">
                  <c:v>Государственные МО</c:v>
                </c:pt>
              </c:strCache>
            </c:strRef>
          </c:tx>
          <c:spPr>
            <a:solidFill>
              <a:schemeClr val="tx2">
                <a:lumMod val="40000"/>
                <a:lumOff val="60000"/>
              </a:schemeClr>
            </a:solidFill>
            <a:ln>
              <a:noFill/>
            </a:ln>
            <a:effectLst/>
          </c:spPr>
          <c:invertIfNegative val="0"/>
          <c:dLbls>
            <c:delete val="1"/>
          </c:dLbls>
          <c:cat>
            <c:strRef>
              <c:f>Sheet1!$A$2</c:f>
              <c:strCache>
                <c:ptCount val="1"/>
                <c:pt idx="0">
                  <c:v> </c:v>
                </c:pt>
              </c:strCache>
            </c:strRef>
          </c:cat>
          <c:val>
            <c:numRef>
              <c:f>Sheet1!$B$2</c:f>
              <c:numCache>
                <c:formatCode>0.00" млрд тг"</c:formatCode>
                <c:ptCount val="1"/>
                <c:pt idx="0">
                  <c:v>31.4</c:v>
                </c:pt>
              </c:numCache>
            </c:numRef>
          </c:val>
          <c:extLst xmlns:c16r2="http://schemas.microsoft.com/office/drawing/2015/06/chart">
            <c:ext xmlns:c16="http://schemas.microsoft.com/office/drawing/2014/chart" uri="{C3380CC4-5D6E-409C-BE32-E72D297353CC}">
              <c16:uniqueId val="{00000000-A9CD-C442-84BE-247FF036E28F}"/>
            </c:ext>
          </c:extLst>
        </c:ser>
        <c:ser>
          <c:idx val="1"/>
          <c:order val="1"/>
          <c:tx>
            <c:strRef>
              <c:f>Sheet1!$C$1</c:f>
              <c:strCache>
                <c:ptCount val="1"/>
                <c:pt idx="0">
                  <c:v>Частные организации</c:v>
                </c:pt>
              </c:strCache>
            </c:strRef>
          </c:tx>
          <c:spPr>
            <a:solidFill>
              <a:schemeClr val="accent1">
                <a:lumMod val="60000"/>
                <a:lumOff val="40000"/>
              </a:schemeClr>
            </a:solidFill>
            <a:ln>
              <a:noFill/>
            </a:ln>
            <a:effectLst/>
          </c:spPr>
          <c:invertIfNegative val="0"/>
          <c:dLbls>
            <c:delete val="1"/>
          </c:dLbls>
          <c:cat>
            <c:strRef>
              <c:f>Sheet1!$A$2</c:f>
              <c:strCache>
                <c:ptCount val="1"/>
                <c:pt idx="0">
                  <c:v> </c:v>
                </c:pt>
              </c:strCache>
            </c:strRef>
          </c:cat>
          <c:val>
            <c:numRef>
              <c:f>Sheet1!$C$2</c:f>
              <c:numCache>
                <c:formatCode>0.00" млрд тг"</c:formatCode>
                <c:ptCount val="1"/>
                <c:pt idx="0">
                  <c:v>26.7</c:v>
                </c:pt>
              </c:numCache>
            </c:numRef>
          </c:val>
          <c:extLst xmlns:c16r2="http://schemas.microsoft.com/office/drawing/2015/06/chart">
            <c:ext xmlns:c16="http://schemas.microsoft.com/office/drawing/2014/chart" uri="{C3380CC4-5D6E-409C-BE32-E72D297353CC}">
              <c16:uniqueId val="{00000001-A9CD-C442-84BE-247FF036E28F}"/>
            </c:ext>
          </c:extLst>
        </c:ser>
        <c:dLbls>
          <c:dLblPos val="ctr"/>
          <c:showLegendKey val="0"/>
          <c:showVal val="1"/>
          <c:showCatName val="0"/>
          <c:showSerName val="0"/>
          <c:showPercent val="0"/>
          <c:showBubbleSize val="0"/>
        </c:dLbls>
        <c:gapWidth val="0"/>
        <c:overlap val="100"/>
        <c:axId val="44913792"/>
        <c:axId val="44915328"/>
      </c:barChart>
      <c:catAx>
        <c:axId val="44913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5328"/>
        <c:crosses val="autoZero"/>
        <c:auto val="1"/>
        <c:lblAlgn val="ctr"/>
        <c:lblOffset val="100"/>
        <c:noMultiLvlLbl val="0"/>
      </c:catAx>
      <c:valAx>
        <c:axId val="44915328"/>
        <c:scaling>
          <c:orientation val="minMax"/>
        </c:scaling>
        <c:delete val="1"/>
        <c:axPos val="b"/>
        <c:numFmt formatCode="0.00&quot; млрд тг&quot;" sourceLinked="1"/>
        <c:majorTickMark val="none"/>
        <c:minorTickMark val="none"/>
        <c:tickLblPos val="nextTo"/>
        <c:crossAx val="44913792"/>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POPULATION BY CATEGORIES WITHIN MSHI FRAMEWORK</a:t>
            </a:r>
            <a:r>
              <a:rPr lang="en-US" baseline="0" dirty="0"/>
              <a:t> IN 2018</a:t>
            </a:r>
            <a:endParaRPr lang="ru-RU" dirty="0"/>
          </a:p>
        </c:rich>
      </c:tx>
      <c:layout>
        <c:manualLayout>
          <c:xMode val="edge"/>
          <c:yMode val="edge"/>
          <c:x val="9.4374418095817356E-2"/>
          <c:y val="0"/>
        </c:manualLayout>
      </c:layout>
      <c:overlay val="0"/>
      <c:spPr>
        <a:noFill/>
        <a:ln>
          <a:noFill/>
        </a:ln>
        <a:effectLst/>
      </c:spPr>
    </c:title>
    <c:autoTitleDeleted val="0"/>
    <c:plotArea>
      <c:layout>
        <c:manualLayout>
          <c:layoutTarget val="inner"/>
          <c:xMode val="edge"/>
          <c:yMode val="edge"/>
          <c:x val="3.0480931187949336E-2"/>
          <c:y val="0.1247135938417103"/>
          <c:w val="0.55771243121636827"/>
          <c:h val="0.84318133870547407"/>
        </c:manualLayout>
      </c:layout>
      <c:pieChart>
        <c:varyColors val="1"/>
        <c:ser>
          <c:idx val="0"/>
          <c:order val="0"/>
          <c:tx>
            <c:strRef>
              <c:f>Лист1!$B$1</c:f>
              <c:strCache>
                <c:ptCount val="1"/>
                <c:pt idx="0">
                  <c:v>Продажи</c:v>
                </c:pt>
              </c:strCache>
            </c:strRef>
          </c:tx>
          <c:dPt>
            <c:idx val="0"/>
            <c:bubble3D val="0"/>
            <c:spPr>
              <a:solidFill>
                <a:schemeClr val="accent2">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283-4269-B047-BCF5D61593CD}"/>
              </c:ext>
            </c:extLst>
          </c:dPt>
          <c:dPt>
            <c:idx val="1"/>
            <c:bubble3D val="0"/>
            <c:spPr>
              <a:solidFill>
                <a:schemeClr val="accent1">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E283-4269-B047-BCF5D61593CD}"/>
              </c:ext>
            </c:extLst>
          </c:dPt>
          <c:dPt>
            <c:idx val="2"/>
            <c:bubble3D val="0"/>
            <c:spPr>
              <a:solidFill>
                <a:schemeClr val="tx2">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4-E283-4269-B047-BCF5D61593CD}"/>
              </c:ext>
            </c:extLst>
          </c:dPt>
          <c:dPt>
            <c:idx val="3"/>
            <c:bubble3D val="0"/>
            <c:explosion val="22"/>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1-E283-4269-B047-BCF5D61593CD}"/>
              </c:ext>
            </c:extLst>
          </c:dPt>
          <c:dPt>
            <c:idx val="4"/>
            <c:bubble3D val="0"/>
            <c:explosion val="9"/>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5-E283-4269-B047-BCF5D61593CD}"/>
              </c:ext>
            </c:extLst>
          </c:dPt>
          <c:dLbls>
            <c:dLbl>
              <c:idx val="0"/>
              <c:layout>
                <c:manualLayout>
                  <c:x val="0.10507180469164865"/>
                  <c:y val="-0.18603220434726053"/>
                </c:manualLayout>
              </c:layout>
              <c:tx>
                <c:rich>
                  <a:bodyPr/>
                  <a:lstStyle/>
                  <a:p>
                    <a:r>
                      <a:rPr lang="en-US" baseline="0" dirty="0"/>
                      <a:t>State-paid categories
10,19M people</a:t>
                    </a:r>
                    <a:endParaRPr lang="en-US" dirty="0"/>
                  </a:p>
                </c:rich>
              </c:tx>
              <c:dLblPos val="bestFit"/>
              <c:showLegendKey val="0"/>
              <c:showVal val="1"/>
              <c:showCatName val="1"/>
              <c:showSerName val="0"/>
              <c:showPercent val="0"/>
              <c:showBubbleSize val="0"/>
              <c:separator>
</c:separator>
              <c:extLst xmlns:c16r2="http://schemas.microsoft.com/office/drawing/2015/06/chart">
                <c:ext xmlns:c15="http://schemas.microsoft.com/office/drawing/2012/chart" uri="{CE6537A1-D6FC-4f65-9D91-7224C49458BB}">
                  <c15:layout>
                    <c:manualLayout>
                      <c:w val="0.23600863647861778"/>
                      <c:h val="0.24639179948788165"/>
                    </c:manualLayout>
                  </c15:layout>
                </c:ext>
                <c:ext xmlns:c16="http://schemas.microsoft.com/office/drawing/2014/chart" uri="{C3380CC4-5D6E-409C-BE32-E72D297353CC}">
                  <c16:uniqueId val="{00000003-E283-4269-B047-BCF5D61593CD}"/>
                </c:ext>
              </c:extLst>
            </c:dLbl>
            <c:dLbl>
              <c:idx val="1"/>
              <c:tx>
                <c:rich>
                  <a:bodyPr/>
                  <a:lstStyle/>
                  <a:p>
                    <a:r>
                      <a:rPr lang="en-US" dirty="0"/>
                      <a:t>Employed </a:t>
                    </a:r>
                    <a:br>
                      <a:rPr lang="en-US" dirty="0"/>
                    </a:br>
                    <a:r>
                      <a:rPr lang="en-US" dirty="0"/>
                      <a:t>(by PIN)</a:t>
                    </a:r>
                    <a:r>
                      <a:rPr lang="en-US" baseline="0" dirty="0"/>
                      <a:t>
5,38M people</a:t>
                    </a:r>
                    <a:endParaRPr lang="en-US" dirty="0"/>
                  </a:p>
                </c:rich>
              </c:tx>
              <c:dLblPos val="ctr"/>
              <c:showLegendKey val="0"/>
              <c:showVal val="1"/>
              <c:showCatName val="1"/>
              <c:showSerName val="0"/>
              <c:showPercent val="0"/>
              <c:showBubbleSize val="0"/>
              <c:separator>
</c:separato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283-4269-B047-BCF5D61593CD}"/>
                </c:ext>
              </c:extLst>
            </c:dLbl>
            <c:dLbl>
              <c:idx val="2"/>
              <c:layout>
                <c:manualLayout>
                  <c:x val="1.8952291500453921E-2"/>
                  <c:y val="-0.11382705733271008"/>
                </c:manualLayout>
              </c:layout>
              <c:tx>
                <c:rich>
                  <a:bodyPr/>
                  <a:lstStyle/>
                  <a:p>
                    <a:r>
                      <a:rPr lang="en-US" baseline="0" dirty="0"/>
                      <a:t>Sole proprietorship and Individuals with the right of economic management
1,09M people</a:t>
                    </a:r>
                  </a:p>
                </c:rich>
              </c:tx>
              <c:dLblPos val="bestFit"/>
              <c:showLegendKey val="0"/>
              <c:showVal val="1"/>
              <c:showCatName val="1"/>
              <c:showSerName val="0"/>
              <c:showPercent val="0"/>
              <c:showBubbleSize val="0"/>
              <c:separator>
</c:separator>
              <c:extLst xmlns:c16r2="http://schemas.microsoft.com/office/drawing/2015/06/chart">
                <c:ext xmlns:c15="http://schemas.microsoft.com/office/drawing/2012/chart" uri="{CE6537A1-D6FC-4f65-9D91-7224C49458BB}">
                  <c15:layout>
                    <c:manualLayout>
                      <c:w val="0.3204445453320332"/>
                      <c:h val="0.28599777815467337"/>
                    </c:manualLayout>
                  </c15:layout>
                </c:ext>
                <c:ext xmlns:c16="http://schemas.microsoft.com/office/drawing/2014/chart" uri="{C3380CC4-5D6E-409C-BE32-E72D297353CC}">
                  <c16:uniqueId val="{00000004-E283-4269-B047-BCF5D61593CD}"/>
                </c:ext>
              </c:extLst>
            </c:dLbl>
            <c:dLbl>
              <c:idx val="3"/>
              <c:layout>
                <c:manualLayout>
                  <c:x val="-2.1692824279156185E-3"/>
                  <c:y val="-6.4210134905631433E-2"/>
                </c:manualLayout>
              </c:layout>
              <c:tx>
                <c:rich>
                  <a:bodyPr/>
                  <a:lstStyle/>
                  <a:p>
                    <a:r>
                      <a:rPr lang="en-US" dirty="0"/>
                      <a:t>Inactive (not exempt)</a:t>
                    </a:r>
                    <a:r>
                      <a:rPr lang="en-US" baseline="0" dirty="0"/>
                      <a:t>
1,43M people</a:t>
                    </a:r>
                    <a:endParaRPr lang="en-US" dirty="0"/>
                  </a:p>
                </c:rich>
              </c:tx>
              <c:dLblPos val="bestFit"/>
              <c:showLegendKey val="0"/>
              <c:showVal val="1"/>
              <c:showCatName val="1"/>
              <c:showSerName val="0"/>
              <c:showPercent val="0"/>
              <c:showBubbleSize val="0"/>
              <c:separator>
</c:separator>
              <c:extLst xmlns:c16r2="http://schemas.microsoft.com/office/drawing/2015/06/chart">
                <c:ext xmlns:c15="http://schemas.microsoft.com/office/drawing/2012/chart" uri="{CE6537A1-D6FC-4f65-9D91-7224C49458BB}">
                  <c15:layout>
                    <c:manualLayout>
                      <c:w val="0.35677022618234466"/>
                      <c:h val="0.17932139493645402"/>
                    </c:manualLayout>
                  </c15:layout>
                </c:ext>
                <c:ext xmlns:c16="http://schemas.microsoft.com/office/drawing/2014/chart" uri="{C3380CC4-5D6E-409C-BE32-E72D297353CC}">
                  <c16:uniqueId val="{00000001-E283-4269-B047-BCF5D61593CD}"/>
                </c:ext>
              </c:extLst>
            </c:dLbl>
            <c:dLbl>
              <c:idx val="4"/>
              <c:layout>
                <c:manualLayout>
                  <c:x val="0.17038107711485964"/>
                  <c:y val="5.5454207418499782E-2"/>
                </c:manualLayout>
              </c:layout>
              <c:tx>
                <c:rich>
                  <a:bodyPr/>
                  <a:lstStyle/>
                  <a:p>
                    <a:r>
                      <a:rPr lang="en-US" dirty="0"/>
                      <a:t>Military</a:t>
                    </a:r>
                    <a:r>
                      <a:rPr lang="en-US" baseline="0" dirty="0"/>
                      <a:t>
0,21M people</a:t>
                    </a:r>
                    <a:endParaRPr lang="en-US" dirty="0"/>
                  </a:p>
                </c:rich>
              </c:tx>
              <c:dLblPos val="bestFit"/>
              <c:showLegendKey val="0"/>
              <c:showVal val="1"/>
              <c:showCatName val="1"/>
              <c:showSerName val="0"/>
              <c:showPercent val="0"/>
              <c:showBubbleSize val="0"/>
              <c:separator>
</c:separato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283-4269-B047-BCF5D61593CD}"/>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Лист1!$A$2:$A$6</c:f>
              <c:strCache>
                <c:ptCount val="5"/>
                <c:pt idx="0">
                  <c:v>Лица, за которых взносы вносит государство</c:v>
                </c:pt>
                <c:pt idx="1">
                  <c:v>Наемные работники 
(уникальный ИИН)</c:v>
                </c:pt>
                <c:pt idx="2">
                  <c:v>ИП и ФЛ по ГПХ</c:v>
                </c:pt>
                <c:pt idx="3">
                  <c:v>Неактивные
(не освобожденные)</c:v>
                </c:pt>
                <c:pt idx="4">
                  <c:v>Военослужащие</c:v>
                </c:pt>
              </c:strCache>
            </c:strRef>
          </c:cat>
          <c:val>
            <c:numRef>
              <c:f>Лист1!$B$2:$B$6</c:f>
              <c:numCache>
                <c:formatCode>#,##0.00,," млн человек"</c:formatCode>
                <c:ptCount val="5"/>
                <c:pt idx="0">
                  <c:v>10185532</c:v>
                </c:pt>
                <c:pt idx="1">
                  <c:v>5378302</c:v>
                </c:pt>
                <c:pt idx="2">
                  <c:v>1085626</c:v>
                </c:pt>
                <c:pt idx="3">
                  <c:v>1433658</c:v>
                </c:pt>
                <c:pt idx="4">
                  <c:v>210643</c:v>
                </c:pt>
              </c:numCache>
            </c:numRef>
          </c:val>
          <c:extLst xmlns:c16r2="http://schemas.microsoft.com/office/drawing/2015/06/chart">
            <c:ext xmlns:c16="http://schemas.microsoft.com/office/drawing/2014/chart" uri="{C3380CC4-5D6E-409C-BE32-E72D297353CC}">
              <c16:uniqueId val="{00000000-E283-4269-B047-BCF5D61593CD}"/>
            </c:ext>
          </c:extLst>
        </c:ser>
        <c:dLbls>
          <c:dLblPos val="outEnd"/>
          <c:showLegendKey val="0"/>
          <c:showVal val="1"/>
          <c:showCatName val="0"/>
          <c:showSerName val="0"/>
          <c:showPercent val="0"/>
          <c:showBubbleSize val="0"/>
          <c:showLeaderLines val="1"/>
        </c:dLbls>
        <c:firstSliceAng val="118"/>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125E-3"/>
          <c:y val="0.17199194662381162"/>
          <c:w val="0.96562499999999996"/>
          <c:h val="0.68468143118967872"/>
        </c:manualLayout>
      </c:layout>
      <c:barChart>
        <c:barDir val="bar"/>
        <c:grouping val="stacked"/>
        <c:varyColors val="0"/>
        <c:ser>
          <c:idx val="0"/>
          <c:order val="0"/>
          <c:tx>
            <c:strRef>
              <c:f>Лист1!$B$1</c:f>
              <c:strCache>
                <c:ptCount val="1"/>
                <c:pt idx="0">
                  <c:v>ИП по патенту</c:v>
                </c:pt>
              </c:strCache>
            </c:strRef>
          </c:tx>
          <c:spPr>
            <a:solidFill>
              <a:schemeClr val="tx2">
                <a:lumMod val="20000"/>
                <a:lumOff val="80000"/>
              </a:schemeClr>
            </a:solidFill>
            <a:ln>
              <a:solidFill>
                <a:schemeClr val="tx1"/>
              </a:solidFill>
            </a:ln>
            <a:effectLst/>
          </c:spPr>
          <c:invertIfNegative val="0"/>
          <c:dLbls>
            <c:delete val="1"/>
          </c:dLbls>
          <c:cat>
            <c:strRef>
              <c:f>Лист1!$A$2</c:f>
              <c:strCache>
                <c:ptCount val="1"/>
                <c:pt idx="0">
                  <c:v>Категория 1</c:v>
                </c:pt>
              </c:strCache>
            </c:strRef>
          </c:cat>
          <c:val>
            <c:numRef>
              <c:f>Лист1!$B$2</c:f>
              <c:numCache>
                <c:formatCode>General</c:formatCode>
                <c:ptCount val="1"/>
                <c:pt idx="0">
                  <c:v>100000</c:v>
                </c:pt>
              </c:numCache>
            </c:numRef>
          </c:val>
          <c:extLst xmlns:c16r2="http://schemas.microsoft.com/office/drawing/2015/06/chart">
            <c:ext xmlns:c16="http://schemas.microsoft.com/office/drawing/2014/chart" uri="{C3380CC4-5D6E-409C-BE32-E72D297353CC}">
              <c16:uniqueId val="{00000000-E00B-499E-9F7F-E30ED990F941}"/>
            </c:ext>
          </c:extLst>
        </c:ser>
        <c:ser>
          <c:idx val="2"/>
          <c:order val="1"/>
          <c:tx>
            <c:strRef>
              <c:f>Лист1!$D$1</c:f>
              <c:strCache>
                <c:ptCount val="1"/>
                <c:pt idx="0">
                  <c:v>Неформально занятые</c:v>
                </c:pt>
              </c:strCache>
            </c:strRef>
          </c:tx>
          <c:spPr>
            <a:solidFill>
              <a:schemeClr val="accent3">
                <a:lumMod val="40000"/>
                <a:lumOff val="60000"/>
              </a:schemeClr>
            </a:solidFill>
            <a:ln>
              <a:solidFill>
                <a:schemeClr val="tx1"/>
              </a:solidFill>
            </a:ln>
            <a:effectLst/>
          </c:spPr>
          <c:invertIfNegative val="0"/>
          <c:dLbls>
            <c:delete val="1"/>
          </c:dLbls>
          <c:cat>
            <c:strRef>
              <c:f>Лист1!$A$2</c:f>
              <c:strCache>
                <c:ptCount val="1"/>
                <c:pt idx="0">
                  <c:v>Категория 1</c:v>
                </c:pt>
              </c:strCache>
            </c:strRef>
          </c:cat>
          <c:val>
            <c:numRef>
              <c:f>Лист1!$D$2</c:f>
              <c:numCache>
                <c:formatCode>General</c:formatCode>
                <c:ptCount val="1"/>
                <c:pt idx="0">
                  <c:v>300000</c:v>
                </c:pt>
              </c:numCache>
            </c:numRef>
          </c:val>
          <c:extLst xmlns:c16r2="http://schemas.microsoft.com/office/drawing/2015/06/chart">
            <c:ext xmlns:c16="http://schemas.microsoft.com/office/drawing/2014/chart" uri="{C3380CC4-5D6E-409C-BE32-E72D297353CC}">
              <c16:uniqueId val="{00000002-E00B-499E-9F7F-E30ED990F941}"/>
            </c:ext>
          </c:extLst>
        </c:ser>
        <c:ser>
          <c:idx val="1"/>
          <c:order val="2"/>
          <c:tx>
            <c:strRef>
              <c:f>Лист1!$C$1</c:f>
              <c:strCache>
                <c:ptCount val="1"/>
                <c:pt idx="0">
                  <c:v>ИП по упрощенной декларации</c:v>
                </c:pt>
              </c:strCache>
            </c:strRef>
          </c:tx>
          <c:spPr>
            <a:solidFill>
              <a:schemeClr val="accent2">
                <a:lumMod val="20000"/>
                <a:lumOff val="80000"/>
              </a:schemeClr>
            </a:solidFill>
            <a:ln>
              <a:solidFill>
                <a:schemeClr val="tx1"/>
              </a:solidFill>
            </a:ln>
            <a:effectLst/>
          </c:spPr>
          <c:invertIfNegative val="0"/>
          <c:dLbls>
            <c:delete val="1"/>
          </c:dLbls>
          <c:cat>
            <c:strRef>
              <c:f>Лист1!$A$2</c:f>
              <c:strCache>
                <c:ptCount val="1"/>
                <c:pt idx="0">
                  <c:v>Категория 1</c:v>
                </c:pt>
              </c:strCache>
            </c:strRef>
          </c:cat>
          <c:val>
            <c:numRef>
              <c:f>Лист1!$C$2</c:f>
              <c:numCache>
                <c:formatCode>General</c:formatCode>
                <c:ptCount val="1"/>
                <c:pt idx="0">
                  <c:v>100000</c:v>
                </c:pt>
              </c:numCache>
            </c:numRef>
          </c:val>
          <c:extLst xmlns:c16r2="http://schemas.microsoft.com/office/drawing/2015/06/chart">
            <c:ext xmlns:c16="http://schemas.microsoft.com/office/drawing/2014/chart" uri="{C3380CC4-5D6E-409C-BE32-E72D297353CC}">
              <c16:uniqueId val="{00000001-E00B-499E-9F7F-E30ED990F941}"/>
            </c:ext>
          </c:extLst>
        </c:ser>
        <c:dLbls>
          <c:dLblPos val="ctr"/>
          <c:showLegendKey val="0"/>
          <c:showVal val="1"/>
          <c:showCatName val="0"/>
          <c:showSerName val="0"/>
          <c:showPercent val="0"/>
          <c:showBubbleSize val="0"/>
        </c:dLbls>
        <c:gapWidth val="0"/>
        <c:overlap val="100"/>
        <c:axId val="45018496"/>
        <c:axId val="45024384"/>
      </c:barChart>
      <c:catAx>
        <c:axId val="45018496"/>
        <c:scaling>
          <c:orientation val="minMax"/>
        </c:scaling>
        <c:delete val="1"/>
        <c:axPos val="l"/>
        <c:numFmt formatCode="General" sourceLinked="1"/>
        <c:majorTickMark val="none"/>
        <c:minorTickMark val="none"/>
        <c:tickLblPos val="nextTo"/>
        <c:crossAx val="45024384"/>
        <c:crosses val="autoZero"/>
        <c:auto val="1"/>
        <c:lblAlgn val="ctr"/>
        <c:lblOffset val="100"/>
        <c:noMultiLvlLbl val="0"/>
      </c:catAx>
      <c:valAx>
        <c:axId val="450243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1849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2B42E-6781-4B04-8554-4AC7CABFBA7A}"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ru-RU"/>
        </a:p>
      </dgm:t>
    </dgm:pt>
    <dgm:pt modelId="{56A214A3-A506-49F7-83E6-99AE5FBDE3D1}">
      <dgm:prSet phldrT="[Текст]"/>
      <dgm:spPr/>
      <dgm:t>
        <a:bodyPr/>
        <a:lstStyle/>
        <a:p>
          <a:r>
            <a:rPr lang="en-US" dirty="0"/>
            <a:t>MSHI payment</a:t>
          </a:r>
          <a:endParaRPr lang="ru-RU" dirty="0"/>
        </a:p>
      </dgm:t>
    </dgm:pt>
    <dgm:pt modelId="{1DFFE760-9568-4DA1-849E-8B1A7F031B85}" type="parTrans" cxnId="{3C87F464-8253-4306-B5B3-5A2515DBC09F}">
      <dgm:prSet/>
      <dgm:spPr/>
      <dgm:t>
        <a:bodyPr/>
        <a:lstStyle/>
        <a:p>
          <a:endParaRPr lang="ru-RU"/>
        </a:p>
      </dgm:t>
    </dgm:pt>
    <dgm:pt modelId="{4BB782BB-CA95-45A8-BB1E-AFCBEC234454}" type="sibTrans" cxnId="{3C87F464-8253-4306-B5B3-5A2515DBC09F}">
      <dgm:prSet/>
      <dgm:spPr/>
      <dgm:t>
        <a:bodyPr/>
        <a:lstStyle/>
        <a:p>
          <a:endParaRPr lang="ru-RU"/>
        </a:p>
      </dgm:t>
    </dgm:pt>
    <dgm:pt modelId="{053E7148-A111-4456-8021-A716FDDB3D4D}">
      <dgm:prSet phldrT="[Текст]"/>
      <dgm:spPr/>
      <dgm:t>
        <a:bodyPr/>
        <a:lstStyle/>
        <a:p>
          <a:r>
            <a:rPr lang="ru-RU" dirty="0"/>
            <a:t>5</a:t>
          </a:r>
          <a:r>
            <a:rPr lang="en-US" dirty="0"/>
            <a:t>% of legislative minimal wage</a:t>
          </a:r>
          <a:endParaRPr lang="ru-RU" dirty="0"/>
        </a:p>
      </dgm:t>
    </dgm:pt>
    <dgm:pt modelId="{99698AF7-4712-495B-91C7-51FF94F74575}" type="parTrans" cxnId="{5EFF686B-C195-4596-8B03-C6ECBAE1E539}">
      <dgm:prSet/>
      <dgm:spPr/>
      <dgm:t>
        <a:bodyPr/>
        <a:lstStyle/>
        <a:p>
          <a:endParaRPr lang="ru-RU"/>
        </a:p>
      </dgm:t>
    </dgm:pt>
    <dgm:pt modelId="{01089C59-338E-428D-8377-900372564071}" type="sibTrans" cxnId="{5EFF686B-C195-4596-8B03-C6ECBAE1E539}">
      <dgm:prSet/>
      <dgm:spPr/>
      <dgm:t>
        <a:bodyPr/>
        <a:lstStyle/>
        <a:p>
          <a:endParaRPr lang="ru-RU"/>
        </a:p>
      </dgm:t>
    </dgm:pt>
    <dgm:pt modelId="{2248C7DE-97E4-40C5-B251-1A6ED028975B}">
      <dgm:prSet phldrT="[Текст]"/>
      <dgm:spPr/>
      <dgm:t>
        <a:bodyPr/>
        <a:lstStyle/>
        <a:p>
          <a:r>
            <a:rPr lang="en-US" dirty="0"/>
            <a:t>Single cumulative payment (SCP)</a:t>
          </a:r>
          <a:endParaRPr lang="ru-RU" dirty="0"/>
        </a:p>
      </dgm:t>
    </dgm:pt>
    <dgm:pt modelId="{2C1CFD99-0F4A-4BE9-BA8E-BC04919D1A81}" type="parTrans" cxnId="{D188B7FF-A527-4546-B166-EB22E6E82F4F}">
      <dgm:prSet/>
      <dgm:spPr/>
      <dgm:t>
        <a:bodyPr/>
        <a:lstStyle/>
        <a:p>
          <a:endParaRPr lang="ru-RU"/>
        </a:p>
      </dgm:t>
    </dgm:pt>
    <dgm:pt modelId="{37347B11-C438-4A2D-B34D-2C7009002FB3}" type="sibTrans" cxnId="{D188B7FF-A527-4546-B166-EB22E6E82F4F}">
      <dgm:prSet/>
      <dgm:spPr/>
      <dgm:t>
        <a:bodyPr/>
        <a:lstStyle/>
        <a:p>
          <a:endParaRPr lang="ru-RU"/>
        </a:p>
      </dgm:t>
    </dgm:pt>
    <dgm:pt modelId="{6A78528F-2DE2-4547-99E6-22D552B57C6C}">
      <dgm:prSet phldrT="[Текст]"/>
      <dgm:spPr/>
      <dgm:t>
        <a:bodyPr/>
        <a:lstStyle/>
        <a:p>
          <a:r>
            <a:rPr lang="ru-RU" dirty="0"/>
            <a:t>1 </a:t>
          </a:r>
          <a:r>
            <a:rPr lang="en-US" dirty="0"/>
            <a:t>monthly calculation index (MCI</a:t>
          </a:r>
          <a:r>
            <a:rPr lang="ru-RU" dirty="0"/>
            <a:t>) - 2 525 </a:t>
          </a:r>
          <a:r>
            <a:rPr lang="en-US" dirty="0"/>
            <a:t>KZT in </a:t>
          </a:r>
          <a:r>
            <a:rPr lang="ru-RU" dirty="0"/>
            <a:t>2019, </a:t>
          </a:r>
          <a:r>
            <a:rPr lang="en-US" dirty="0"/>
            <a:t>40% of which are allocated to MSHI</a:t>
          </a:r>
          <a:r>
            <a:rPr lang="ru-RU" dirty="0"/>
            <a:t>:</a:t>
          </a:r>
        </a:p>
      </dgm:t>
    </dgm:pt>
    <dgm:pt modelId="{F0B57FEC-1216-49BB-9E21-AC1713B042D5}" type="parTrans" cxnId="{FA61C990-7B37-49C4-B3B1-803D7E39B750}">
      <dgm:prSet/>
      <dgm:spPr/>
      <dgm:t>
        <a:bodyPr/>
        <a:lstStyle/>
        <a:p>
          <a:endParaRPr lang="ru-RU"/>
        </a:p>
      </dgm:t>
    </dgm:pt>
    <dgm:pt modelId="{92868CB2-398E-4B0D-B0C5-B0769C17E79A}" type="sibTrans" cxnId="{FA61C990-7B37-49C4-B3B1-803D7E39B750}">
      <dgm:prSet/>
      <dgm:spPr/>
      <dgm:t>
        <a:bodyPr/>
        <a:lstStyle/>
        <a:p>
          <a:endParaRPr lang="ru-RU"/>
        </a:p>
      </dgm:t>
    </dgm:pt>
    <dgm:pt modelId="{0C1647C8-56BF-4DA0-BB2B-4FF04A9DF4A5}">
      <dgm:prSet phldrT="[Текст]"/>
      <dgm:spPr/>
      <dgm:t>
        <a:bodyPr/>
        <a:lstStyle/>
        <a:p>
          <a:r>
            <a:rPr lang="ru-RU" dirty="0"/>
            <a:t>	1 010 </a:t>
          </a:r>
          <a:r>
            <a:rPr lang="en-US" dirty="0"/>
            <a:t>KZT for urban area</a:t>
          </a:r>
          <a:endParaRPr lang="ru-RU" dirty="0"/>
        </a:p>
      </dgm:t>
    </dgm:pt>
    <dgm:pt modelId="{795F5A7E-7142-41C3-92CF-01DE7CA2836D}" type="parTrans" cxnId="{F0CD630D-DDCF-4C66-AF00-7FE5C1D92013}">
      <dgm:prSet/>
      <dgm:spPr/>
      <dgm:t>
        <a:bodyPr/>
        <a:lstStyle/>
        <a:p>
          <a:endParaRPr lang="ru-RU"/>
        </a:p>
      </dgm:t>
    </dgm:pt>
    <dgm:pt modelId="{E6CEC01E-634D-4CAF-8C80-A8D73148167D}" type="sibTrans" cxnId="{F0CD630D-DDCF-4C66-AF00-7FE5C1D92013}">
      <dgm:prSet/>
      <dgm:spPr/>
      <dgm:t>
        <a:bodyPr/>
        <a:lstStyle/>
        <a:p>
          <a:endParaRPr lang="ru-RU"/>
        </a:p>
      </dgm:t>
    </dgm:pt>
    <dgm:pt modelId="{ABD5FC07-73E3-42C3-9755-63266C3DEB30}">
      <dgm:prSet phldrT="[Текст]"/>
      <dgm:spPr/>
      <dgm:t>
        <a:bodyPr/>
        <a:lstStyle/>
        <a:p>
          <a:r>
            <a:rPr lang="ru-RU" dirty="0"/>
            <a:t>          505</a:t>
          </a:r>
          <a:r>
            <a:rPr lang="en-US" dirty="0"/>
            <a:t> KZT for rural area</a:t>
          </a:r>
          <a:endParaRPr lang="ru-RU" dirty="0"/>
        </a:p>
      </dgm:t>
    </dgm:pt>
    <dgm:pt modelId="{081E9210-7630-4AFD-A8B0-5F3C7CA51B19}" type="parTrans" cxnId="{072C358A-7ED5-42B2-9577-1AC7CAD1BE85}">
      <dgm:prSet/>
      <dgm:spPr/>
      <dgm:t>
        <a:bodyPr/>
        <a:lstStyle/>
        <a:p>
          <a:endParaRPr lang="ru-RU"/>
        </a:p>
      </dgm:t>
    </dgm:pt>
    <dgm:pt modelId="{50176BFA-174A-4FD0-B127-95B7D3E37E20}" type="sibTrans" cxnId="{072C358A-7ED5-42B2-9577-1AC7CAD1BE85}">
      <dgm:prSet/>
      <dgm:spPr/>
      <dgm:t>
        <a:bodyPr/>
        <a:lstStyle/>
        <a:p>
          <a:endParaRPr lang="ru-RU"/>
        </a:p>
      </dgm:t>
    </dgm:pt>
    <dgm:pt modelId="{D14F5668-A9C2-48F2-9BBE-28B470F0137A}" type="pres">
      <dgm:prSet presAssocID="{F4D2B42E-6781-4B04-8554-4AC7CABFBA7A}" presName="linear" presStyleCnt="0">
        <dgm:presLayoutVars>
          <dgm:dir/>
          <dgm:animLvl val="lvl"/>
          <dgm:resizeHandles val="exact"/>
        </dgm:presLayoutVars>
      </dgm:prSet>
      <dgm:spPr/>
      <dgm:t>
        <a:bodyPr/>
        <a:lstStyle/>
        <a:p>
          <a:endParaRPr lang="en-US"/>
        </a:p>
      </dgm:t>
    </dgm:pt>
    <dgm:pt modelId="{41A6AB09-B1A3-4A41-B3D5-67A07AF92E9E}" type="pres">
      <dgm:prSet presAssocID="{56A214A3-A506-49F7-83E6-99AE5FBDE3D1}" presName="parentLin" presStyleCnt="0"/>
      <dgm:spPr/>
    </dgm:pt>
    <dgm:pt modelId="{2DA25803-7B23-4531-8C7D-53E0C64D101C}" type="pres">
      <dgm:prSet presAssocID="{56A214A3-A506-49F7-83E6-99AE5FBDE3D1}" presName="parentLeftMargin" presStyleLbl="node1" presStyleIdx="0" presStyleCnt="2"/>
      <dgm:spPr/>
      <dgm:t>
        <a:bodyPr/>
        <a:lstStyle/>
        <a:p>
          <a:endParaRPr lang="en-US"/>
        </a:p>
      </dgm:t>
    </dgm:pt>
    <dgm:pt modelId="{C13E0C84-5BE7-49ED-9AAD-CA861F374DFE}" type="pres">
      <dgm:prSet presAssocID="{56A214A3-A506-49F7-83E6-99AE5FBDE3D1}" presName="parentText" presStyleLbl="node1" presStyleIdx="0" presStyleCnt="2">
        <dgm:presLayoutVars>
          <dgm:chMax val="0"/>
          <dgm:bulletEnabled val="1"/>
        </dgm:presLayoutVars>
      </dgm:prSet>
      <dgm:spPr/>
      <dgm:t>
        <a:bodyPr/>
        <a:lstStyle/>
        <a:p>
          <a:endParaRPr lang="en-US"/>
        </a:p>
      </dgm:t>
    </dgm:pt>
    <dgm:pt modelId="{82F33354-D270-4566-BCF2-2742D62D036F}" type="pres">
      <dgm:prSet presAssocID="{56A214A3-A506-49F7-83E6-99AE5FBDE3D1}" presName="negativeSpace" presStyleCnt="0"/>
      <dgm:spPr/>
    </dgm:pt>
    <dgm:pt modelId="{5F9157C9-2C9A-4EA2-975D-2F4919942B7E}" type="pres">
      <dgm:prSet presAssocID="{56A214A3-A506-49F7-83E6-99AE5FBDE3D1}" presName="childText" presStyleLbl="conFgAcc1" presStyleIdx="0" presStyleCnt="2">
        <dgm:presLayoutVars>
          <dgm:bulletEnabled val="1"/>
        </dgm:presLayoutVars>
      </dgm:prSet>
      <dgm:spPr/>
      <dgm:t>
        <a:bodyPr/>
        <a:lstStyle/>
        <a:p>
          <a:endParaRPr lang="en-US"/>
        </a:p>
      </dgm:t>
    </dgm:pt>
    <dgm:pt modelId="{622EDBEF-036F-4ED0-8C92-291C11D643A9}" type="pres">
      <dgm:prSet presAssocID="{4BB782BB-CA95-45A8-BB1E-AFCBEC234454}" presName="spaceBetweenRectangles" presStyleCnt="0"/>
      <dgm:spPr/>
    </dgm:pt>
    <dgm:pt modelId="{D7337B88-6204-42D5-B7B2-AF1C108CBEAA}" type="pres">
      <dgm:prSet presAssocID="{2248C7DE-97E4-40C5-B251-1A6ED028975B}" presName="parentLin" presStyleCnt="0"/>
      <dgm:spPr/>
    </dgm:pt>
    <dgm:pt modelId="{BE3A8F6D-C71D-43D9-8226-AFA302115313}" type="pres">
      <dgm:prSet presAssocID="{2248C7DE-97E4-40C5-B251-1A6ED028975B}" presName="parentLeftMargin" presStyleLbl="node1" presStyleIdx="0" presStyleCnt="2"/>
      <dgm:spPr/>
      <dgm:t>
        <a:bodyPr/>
        <a:lstStyle/>
        <a:p>
          <a:endParaRPr lang="en-US"/>
        </a:p>
      </dgm:t>
    </dgm:pt>
    <dgm:pt modelId="{DCD9E184-5665-4A03-B487-71B754CFEEA9}" type="pres">
      <dgm:prSet presAssocID="{2248C7DE-97E4-40C5-B251-1A6ED028975B}" presName="parentText" presStyleLbl="node1" presStyleIdx="1" presStyleCnt="2">
        <dgm:presLayoutVars>
          <dgm:chMax val="0"/>
          <dgm:bulletEnabled val="1"/>
        </dgm:presLayoutVars>
      </dgm:prSet>
      <dgm:spPr/>
      <dgm:t>
        <a:bodyPr/>
        <a:lstStyle/>
        <a:p>
          <a:endParaRPr lang="en-US"/>
        </a:p>
      </dgm:t>
    </dgm:pt>
    <dgm:pt modelId="{BF1C45C4-6AE6-4191-9C26-E3F0362AEB90}" type="pres">
      <dgm:prSet presAssocID="{2248C7DE-97E4-40C5-B251-1A6ED028975B}" presName="negativeSpace" presStyleCnt="0"/>
      <dgm:spPr/>
    </dgm:pt>
    <dgm:pt modelId="{CBEB5BB6-A837-46F1-B2D9-DFDFCA25119A}" type="pres">
      <dgm:prSet presAssocID="{2248C7DE-97E4-40C5-B251-1A6ED028975B}" presName="childText" presStyleLbl="conFgAcc1" presStyleIdx="1" presStyleCnt="2">
        <dgm:presLayoutVars>
          <dgm:bulletEnabled val="1"/>
        </dgm:presLayoutVars>
      </dgm:prSet>
      <dgm:spPr/>
      <dgm:t>
        <a:bodyPr/>
        <a:lstStyle/>
        <a:p>
          <a:endParaRPr lang="en-US"/>
        </a:p>
      </dgm:t>
    </dgm:pt>
  </dgm:ptLst>
  <dgm:cxnLst>
    <dgm:cxn modelId="{ACCBF9FA-EB71-4D54-B533-701B34E6F936}" type="presOf" srcId="{6A78528F-2DE2-4547-99E6-22D552B57C6C}" destId="{CBEB5BB6-A837-46F1-B2D9-DFDFCA25119A}" srcOrd="0" destOrd="0" presId="urn:microsoft.com/office/officeart/2005/8/layout/list1"/>
    <dgm:cxn modelId="{F0CD630D-DDCF-4C66-AF00-7FE5C1D92013}" srcId="{6A78528F-2DE2-4547-99E6-22D552B57C6C}" destId="{0C1647C8-56BF-4DA0-BB2B-4FF04A9DF4A5}" srcOrd="0" destOrd="0" parTransId="{795F5A7E-7142-41C3-92CF-01DE7CA2836D}" sibTransId="{E6CEC01E-634D-4CAF-8C80-A8D73148167D}"/>
    <dgm:cxn modelId="{DA13AE57-EC18-46F7-8BF3-BA5A63EB1AD7}" type="presOf" srcId="{0C1647C8-56BF-4DA0-BB2B-4FF04A9DF4A5}" destId="{CBEB5BB6-A837-46F1-B2D9-DFDFCA25119A}" srcOrd="0" destOrd="1" presId="urn:microsoft.com/office/officeart/2005/8/layout/list1"/>
    <dgm:cxn modelId="{D188B7FF-A527-4546-B166-EB22E6E82F4F}" srcId="{F4D2B42E-6781-4B04-8554-4AC7CABFBA7A}" destId="{2248C7DE-97E4-40C5-B251-1A6ED028975B}" srcOrd="1" destOrd="0" parTransId="{2C1CFD99-0F4A-4BE9-BA8E-BC04919D1A81}" sibTransId="{37347B11-C438-4A2D-B34D-2C7009002FB3}"/>
    <dgm:cxn modelId="{DE0234CD-70E5-4275-9526-0FCCD69745E9}" type="presOf" srcId="{053E7148-A111-4456-8021-A716FDDB3D4D}" destId="{5F9157C9-2C9A-4EA2-975D-2F4919942B7E}" srcOrd="0" destOrd="0" presId="urn:microsoft.com/office/officeart/2005/8/layout/list1"/>
    <dgm:cxn modelId="{C6117352-A8D6-4256-B76C-A06EE6E5D9DF}" type="presOf" srcId="{2248C7DE-97E4-40C5-B251-1A6ED028975B}" destId="{DCD9E184-5665-4A03-B487-71B754CFEEA9}" srcOrd="1" destOrd="0" presId="urn:microsoft.com/office/officeart/2005/8/layout/list1"/>
    <dgm:cxn modelId="{FBBD68E5-83D6-4581-A39B-AFA231225B09}" type="presOf" srcId="{56A214A3-A506-49F7-83E6-99AE5FBDE3D1}" destId="{C13E0C84-5BE7-49ED-9AAD-CA861F374DFE}" srcOrd="1" destOrd="0" presId="urn:microsoft.com/office/officeart/2005/8/layout/list1"/>
    <dgm:cxn modelId="{3C87F464-8253-4306-B5B3-5A2515DBC09F}" srcId="{F4D2B42E-6781-4B04-8554-4AC7CABFBA7A}" destId="{56A214A3-A506-49F7-83E6-99AE5FBDE3D1}" srcOrd="0" destOrd="0" parTransId="{1DFFE760-9568-4DA1-849E-8B1A7F031B85}" sibTransId="{4BB782BB-CA95-45A8-BB1E-AFCBEC234454}"/>
    <dgm:cxn modelId="{B74F3821-02F1-42FE-A9AD-842BC601F96B}" type="presOf" srcId="{2248C7DE-97E4-40C5-B251-1A6ED028975B}" destId="{BE3A8F6D-C71D-43D9-8226-AFA302115313}" srcOrd="0" destOrd="0" presId="urn:microsoft.com/office/officeart/2005/8/layout/list1"/>
    <dgm:cxn modelId="{CACE5148-2B15-4E10-85D0-8BCCC8A79F6D}" type="presOf" srcId="{F4D2B42E-6781-4B04-8554-4AC7CABFBA7A}" destId="{D14F5668-A9C2-48F2-9BBE-28B470F0137A}" srcOrd="0" destOrd="0" presId="urn:microsoft.com/office/officeart/2005/8/layout/list1"/>
    <dgm:cxn modelId="{FA61C990-7B37-49C4-B3B1-803D7E39B750}" srcId="{2248C7DE-97E4-40C5-B251-1A6ED028975B}" destId="{6A78528F-2DE2-4547-99E6-22D552B57C6C}" srcOrd="0" destOrd="0" parTransId="{F0B57FEC-1216-49BB-9E21-AC1713B042D5}" sibTransId="{92868CB2-398E-4B0D-B0C5-B0769C17E79A}"/>
    <dgm:cxn modelId="{072C358A-7ED5-42B2-9577-1AC7CAD1BE85}" srcId="{6A78528F-2DE2-4547-99E6-22D552B57C6C}" destId="{ABD5FC07-73E3-42C3-9755-63266C3DEB30}" srcOrd="1" destOrd="0" parTransId="{081E9210-7630-4AFD-A8B0-5F3C7CA51B19}" sibTransId="{50176BFA-174A-4FD0-B127-95B7D3E37E20}"/>
    <dgm:cxn modelId="{04857BCB-A987-4F71-A9BE-B228595AF690}" type="presOf" srcId="{56A214A3-A506-49F7-83E6-99AE5FBDE3D1}" destId="{2DA25803-7B23-4531-8C7D-53E0C64D101C}" srcOrd="0" destOrd="0" presId="urn:microsoft.com/office/officeart/2005/8/layout/list1"/>
    <dgm:cxn modelId="{55D1A6A0-E9DD-4BB7-B0AC-1C9F0ABC0CBD}" type="presOf" srcId="{ABD5FC07-73E3-42C3-9755-63266C3DEB30}" destId="{CBEB5BB6-A837-46F1-B2D9-DFDFCA25119A}" srcOrd="0" destOrd="2" presId="urn:microsoft.com/office/officeart/2005/8/layout/list1"/>
    <dgm:cxn modelId="{5EFF686B-C195-4596-8B03-C6ECBAE1E539}" srcId="{56A214A3-A506-49F7-83E6-99AE5FBDE3D1}" destId="{053E7148-A111-4456-8021-A716FDDB3D4D}" srcOrd="0" destOrd="0" parTransId="{99698AF7-4712-495B-91C7-51FF94F74575}" sibTransId="{01089C59-338E-428D-8377-900372564071}"/>
    <dgm:cxn modelId="{3E60E903-6C27-4728-95FF-5E1F29F6BE3C}" type="presParOf" srcId="{D14F5668-A9C2-48F2-9BBE-28B470F0137A}" destId="{41A6AB09-B1A3-4A41-B3D5-67A07AF92E9E}" srcOrd="0" destOrd="0" presId="urn:microsoft.com/office/officeart/2005/8/layout/list1"/>
    <dgm:cxn modelId="{84CBA8A0-7D50-4A68-93FE-91F8E56A1BDA}" type="presParOf" srcId="{41A6AB09-B1A3-4A41-B3D5-67A07AF92E9E}" destId="{2DA25803-7B23-4531-8C7D-53E0C64D101C}" srcOrd="0" destOrd="0" presId="urn:microsoft.com/office/officeart/2005/8/layout/list1"/>
    <dgm:cxn modelId="{D87A169D-455E-4B78-9D6D-07317C70CF87}" type="presParOf" srcId="{41A6AB09-B1A3-4A41-B3D5-67A07AF92E9E}" destId="{C13E0C84-5BE7-49ED-9AAD-CA861F374DFE}" srcOrd="1" destOrd="0" presId="urn:microsoft.com/office/officeart/2005/8/layout/list1"/>
    <dgm:cxn modelId="{97CBD498-ACF2-4281-B287-47F30EA79928}" type="presParOf" srcId="{D14F5668-A9C2-48F2-9BBE-28B470F0137A}" destId="{82F33354-D270-4566-BCF2-2742D62D036F}" srcOrd="1" destOrd="0" presId="urn:microsoft.com/office/officeart/2005/8/layout/list1"/>
    <dgm:cxn modelId="{DF6BB0E9-4E03-4BDE-8037-B9C073122159}" type="presParOf" srcId="{D14F5668-A9C2-48F2-9BBE-28B470F0137A}" destId="{5F9157C9-2C9A-4EA2-975D-2F4919942B7E}" srcOrd="2" destOrd="0" presId="urn:microsoft.com/office/officeart/2005/8/layout/list1"/>
    <dgm:cxn modelId="{C15BC144-5A65-40C0-8D75-7A3444B61327}" type="presParOf" srcId="{D14F5668-A9C2-48F2-9BBE-28B470F0137A}" destId="{622EDBEF-036F-4ED0-8C92-291C11D643A9}" srcOrd="3" destOrd="0" presId="urn:microsoft.com/office/officeart/2005/8/layout/list1"/>
    <dgm:cxn modelId="{1AD3BFFF-6F28-45A4-B74C-CFCD487376EA}" type="presParOf" srcId="{D14F5668-A9C2-48F2-9BBE-28B470F0137A}" destId="{D7337B88-6204-42D5-B7B2-AF1C108CBEAA}" srcOrd="4" destOrd="0" presId="urn:microsoft.com/office/officeart/2005/8/layout/list1"/>
    <dgm:cxn modelId="{46B4997A-9EA3-4293-98BB-40B92FCF2FB2}" type="presParOf" srcId="{D7337B88-6204-42D5-B7B2-AF1C108CBEAA}" destId="{BE3A8F6D-C71D-43D9-8226-AFA302115313}" srcOrd="0" destOrd="0" presId="urn:microsoft.com/office/officeart/2005/8/layout/list1"/>
    <dgm:cxn modelId="{BCCEB8D1-EAF1-4405-852B-A2425ED175D5}" type="presParOf" srcId="{D7337B88-6204-42D5-B7B2-AF1C108CBEAA}" destId="{DCD9E184-5665-4A03-B487-71B754CFEEA9}" srcOrd="1" destOrd="0" presId="urn:microsoft.com/office/officeart/2005/8/layout/list1"/>
    <dgm:cxn modelId="{3000A1FD-54C3-412D-BBD7-AF4A29BB93FB}" type="presParOf" srcId="{D14F5668-A9C2-48F2-9BBE-28B470F0137A}" destId="{BF1C45C4-6AE6-4191-9C26-E3F0362AEB90}" srcOrd="5" destOrd="0" presId="urn:microsoft.com/office/officeart/2005/8/layout/list1"/>
    <dgm:cxn modelId="{673B3C2D-4011-4243-BD6A-3DB6A5C68B77}" type="presParOf" srcId="{D14F5668-A9C2-48F2-9BBE-28B470F0137A}" destId="{CBEB5BB6-A837-46F1-B2D9-DFDFCA25119A}"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9CC435-0E1E-47FA-BE1F-2F0C6D5AA7B4}" type="doc">
      <dgm:prSet loTypeId="urn:microsoft.com/office/officeart/2005/8/layout/pyramid1" loCatId="pyramid" qsTypeId="urn:microsoft.com/office/officeart/2005/8/quickstyle/simple1" qsCatId="simple" csTypeId="urn:microsoft.com/office/officeart/2005/8/colors/accent0_1" csCatId="mainScheme" phldr="1"/>
      <dgm:spPr/>
    </dgm:pt>
    <dgm:pt modelId="{957E8C72-21BC-453F-8D81-BF036D36E9CF}">
      <dgm:prSet phldrT="[Текст]" custT="1"/>
      <dgm:spPr>
        <a:solidFill>
          <a:schemeClr val="bg1">
            <a:lumMod val="95000"/>
            <a:alpha val="90000"/>
          </a:schemeClr>
        </a:solidFill>
      </dgm:spPr>
      <dgm:t>
        <a:bodyPr/>
        <a:lstStyle/>
        <a:p>
          <a:endParaRPr lang="ru-RU" sz="1100" b="0" dirty="0">
            <a:ln w="3175" cmpd="sng">
              <a:noFill/>
            </a:ln>
            <a:solidFill>
              <a:schemeClr val="tx1"/>
            </a:solidFill>
          </a:endParaRPr>
        </a:p>
      </dgm:t>
    </dgm:pt>
    <dgm:pt modelId="{940BEB35-54BC-408B-A7B1-996E64DDB1B6}" type="parTrans" cxnId="{94C18F0D-8C50-4909-8394-B14983FE7B68}">
      <dgm:prSet/>
      <dgm:spPr/>
      <dgm:t>
        <a:bodyPr/>
        <a:lstStyle/>
        <a:p>
          <a:endParaRPr lang="ru-RU"/>
        </a:p>
      </dgm:t>
    </dgm:pt>
    <dgm:pt modelId="{34BBA858-342C-4DD0-99F1-17A7978FA47E}" type="sibTrans" cxnId="{94C18F0D-8C50-4909-8394-B14983FE7B68}">
      <dgm:prSet/>
      <dgm:spPr/>
      <dgm:t>
        <a:bodyPr/>
        <a:lstStyle/>
        <a:p>
          <a:endParaRPr lang="ru-RU"/>
        </a:p>
      </dgm:t>
    </dgm:pt>
    <dgm:pt modelId="{9EE8CAD5-013F-435F-8DC6-A712FDCAC870}">
      <dgm:prSet phldrT="[Текст]" custT="1"/>
      <dgm:spPr>
        <a:solidFill>
          <a:schemeClr val="accent5">
            <a:lumMod val="20000"/>
            <a:lumOff val="80000"/>
            <a:alpha val="90000"/>
          </a:schemeClr>
        </a:solidFill>
      </dgm:spPr>
      <dgm:t>
        <a:bodyPr/>
        <a:lstStyle/>
        <a:p>
          <a:r>
            <a:rPr lang="en-US" sz="2500" b="0" dirty="0"/>
            <a:t>MSHI PACKAGE</a:t>
          </a:r>
          <a:r>
            <a:rPr lang="kk-KZ" sz="2500" b="0" dirty="0"/>
            <a:t>: </a:t>
          </a:r>
          <a:br>
            <a:rPr lang="kk-KZ" sz="2500" b="0" dirty="0"/>
          </a:br>
          <a:r>
            <a:rPr lang="en-US" sz="1200" b="0" dirty="0"/>
            <a:t>atop</a:t>
          </a:r>
          <a:r>
            <a:rPr lang="kk-KZ" sz="1200" b="0" dirty="0"/>
            <a:t> </a:t>
          </a:r>
          <a:r>
            <a:rPr lang="en-US" sz="1200" b="0" dirty="0"/>
            <a:t>SGBP</a:t>
          </a:r>
          <a:r>
            <a:rPr lang="kk-KZ" sz="1200" b="0" dirty="0"/>
            <a:t> </a:t>
          </a:r>
          <a:r>
            <a:rPr lang="en-US" sz="1200" b="0" dirty="0"/>
            <a:t>and</a:t>
          </a:r>
          <a:r>
            <a:rPr lang="kk-KZ" sz="1200" b="0" dirty="0"/>
            <a:t> </a:t>
          </a:r>
          <a:r>
            <a:rPr lang="en-US" sz="1200" b="0" dirty="0"/>
            <a:t>new services</a:t>
          </a:r>
          <a:endParaRPr lang="ru-RU" sz="1200" b="0" dirty="0"/>
        </a:p>
      </dgm:t>
    </dgm:pt>
    <dgm:pt modelId="{E4BE6A1C-B9A8-41F5-A23B-350DCEC81B64}" type="parTrans" cxnId="{F7F308EC-71A2-4D10-92FD-0F8142A3F185}">
      <dgm:prSet/>
      <dgm:spPr/>
      <dgm:t>
        <a:bodyPr/>
        <a:lstStyle/>
        <a:p>
          <a:endParaRPr lang="ru-RU"/>
        </a:p>
      </dgm:t>
    </dgm:pt>
    <dgm:pt modelId="{B79B951E-F96D-4CE9-9CD1-B3EDF47F2494}" type="sibTrans" cxnId="{F7F308EC-71A2-4D10-92FD-0F8142A3F185}">
      <dgm:prSet/>
      <dgm:spPr/>
      <dgm:t>
        <a:bodyPr/>
        <a:lstStyle/>
        <a:p>
          <a:endParaRPr lang="ru-RU"/>
        </a:p>
      </dgm:t>
    </dgm:pt>
    <dgm:pt modelId="{947912D6-07AA-4280-8CB6-5EB2543273FB}">
      <dgm:prSet phldrT="[Текст]" custT="1"/>
      <dgm:spPr>
        <a:solidFill>
          <a:schemeClr val="accent6">
            <a:lumMod val="40000"/>
            <a:lumOff val="60000"/>
            <a:alpha val="90000"/>
          </a:schemeClr>
        </a:solidFill>
      </dgm:spPr>
      <dgm:t>
        <a:bodyPr/>
        <a:lstStyle/>
        <a:p>
          <a:r>
            <a:rPr lang="en-US" sz="2700" b="0" dirty="0"/>
            <a:t>NEW SGBP MODEL</a:t>
          </a:r>
          <a:r>
            <a:rPr lang="ru-RU" sz="2700" b="0" dirty="0"/>
            <a:t>: </a:t>
          </a:r>
          <a:br>
            <a:rPr lang="ru-RU" sz="2700" b="0" dirty="0"/>
          </a:br>
          <a:r>
            <a:rPr lang="en-US" sz="1200" b="0" dirty="0"/>
            <a:t>basic health services</a:t>
          </a:r>
          <a:endParaRPr lang="ru-RU" sz="2700" b="0" dirty="0"/>
        </a:p>
      </dgm:t>
    </dgm:pt>
    <dgm:pt modelId="{2D03BB89-4C19-48AD-97A0-AFB3CEE1DB2D}" type="parTrans" cxnId="{C6C8B2B2-7282-43EC-9CF9-2D48C3C968AE}">
      <dgm:prSet/>
      <dgm:spPr/>
      <dgm:t>
        <a:bodyPr/>
        <a:lstStyle/>
        <a:p>
          <a:endParaRPr lang="ru-RU"/>
        </a:p>
      </dgm:t>
    </dgm:pt>
    <dgm:pt modelId="{BD5B68DE-9337-4D7B-A0A7-700964E05258}" type="sibTrans" cxnId="{C6C8B2B2-7282-43EC-9CF9-2D48C3C968AE}">
      <dgm:prSet/>
      <dgm:spPr/>
      <dgm:t>
        <a:bodyPr/>
        <a:lstStyle/>
        <a:p>
          <a:endParaRPr lang="ru-RU"/>
        </a:p>
      </dgm:t>
    </dgm:pt>
    <dgm:pt modelId="{F6EFBB0F-3452-4081-B509-B504FD5784B6}" type="pres">
      <dgm:prSet presAssocID="{E89CC435-0E1E-47FA-BE1F-2F0C6D5AA7B4}" presName="Name0" presStyleCnt="0">
        <dgm:presLayoutVars>
          <dgm:dir/>
          <dgm:animLvl val="lvl"/>
          <dgm:resizeHandles val="exact"/>
        </dgm:presLayoutVars>
      </dgm:prSet>
      <dgm:spPr/>
    </dgm:pt>
    <dgm:pt modelId="{7C33E940-613E-44A8-8173-FE067E9B8244}" type="pres">
      <dgm:prSet presAssocID="{957E8C72-21BC-453F-8D81-BF036D36E9CF}" presName="Name8" presStyleCnt="0"/>
      <dgm:spPr/>
    </dgm:pt>
    <dgm:pt modelId="{44B91B89-B332-4294-9D5F-D3BDB1E5C0C1}" type="pres">
      <dgm:prSet presAssocID="{957E8C72-21BC-453F-8D81-BF036D36E9CF}" presName="level" presStyleLbl="node1" presStyleIdx="0" presStyleCnt="3">
        <dgm:presLayoutVars>
          <dgm:chMax val="1"/>
          <dgm:bulletEnabled val="1"/>
        </dgm:presLayoutVars>
      </dgm:prSet>
      <dgm:spPr/>
      <dgm:t>
        <a:bodyPr/>
        <a:lstStyle/>
        <a:p>
          <a:endParaRPr lang="en-US"/>
        </a:p>
      </dgm:t>
    </dgm:pt>
    <dgm:pt modelId="{7297758B-DFD2-4A43-AECD-6314EC16512A}" type="pres">
      <dgm:prSet presAssocID="{957E8C72-21BC-453F-8D81-BF036D36E9CF}" presName="levelTx" presStyleLbl="revTx" presStyleIdx="0" presStyleCnt="0">
        <dgm:presLayoutVars>
          <dgm:chMax val="1"/>
          <dgm:bulletEnabled val="1"/>
        </dgm:presLayoutVars>
      </dgm:prSet>
      <dgm:spPr/>
      <dgm:t>
        <a:bodyPr/>
        <a:lstStyle/>
        <a:p>
          <a:endParaRPr lang="en-US"/>
        </a:p>
      </dgm:t>
    </dgm:pt>
    <dgm:pt modelId="{B9BE618B-BD63-43A7-B61C-E12AA14E0848}" type="pres">
      <dgm:prSet presAssocID="{9EE8CAD5-013F-435F-8DC6-A712FDCAC870}" presName="Name8" presStyleCnt="0"/>
      <dgm:spPr/>
    </dgm:pt>
    <dgm:pt modelId="{371FDD84-A980-42E5-9804-B27E172CA50A}" type="pres">
      <dgm:prSet presAssocID="{9EE8CAD5-013F-435F-8DC6-A712FDCAC870}" presName="level" presStyleLbl="node1" presStyleIdx="1" presStyleCnt="3">
        <dgm:presLayoutVars>
          <dgm:chMax val="1"/>
          <dgm:bulletEnabled val="1"/>
        </dgm:presLayoutVars>
      </dgm:prSet>
      <dgm:spPr/>
      <dgm:t>
        <a:bodyPr/>
        <a:lstStyle/>
        <a:p>
          <a:endParaRPr lang="en-US"/>
        </a:p>
      </dgm:t>
    </dgm:pt>
    <dgm:pt modelId="{4ECF0088-DCA9-4E4B-92B9-89A8D64BAE7C}" type="pres">
      <dgm:prSet presAssocID="{9EE8CAD5-013F-435F-8DC6-A712FDCAC870}" presName="levelTx" presStyleLbl="revTx" presStyleIdx="0" presStyleCnt="0">
        <dgm:presLayoutVars>
          <dgm:chMax val="1"/>
          <dgm:bulletEnabled val="1"/>
        </dgm:presLayoutVars>
      </dgm:prSet>
      <dgm:spPr/>
      <dgm:t>
        <a:bodyPr/>
        <a:lstStyle/>
        <a:p>
          <a:endParaRPr lang="en-US"/>
        </a:p>
      </dgm:t>
    </dgm:pt>
    <dgm:pt modelId="{4D4C183C-68D1-48C7-AED2-0085D346BB4D}" type="pres">
      <dgm:prSet presAssocID="{947912D6-07AA-4280-8CB6-5EB2543273FB}" presName="Name8" presStyleCnt="0"/>
      <dgm:spPr/>
    </dgm:pt>
    <dgm:pt modelId="{FD94A8B1-7180-4DFC-A0CF-B0936D3972AC}" type="pres">
      <dgm:prSet presAssocID="{947912D6-07AA-4280-8CB6-5EB2543273FB}" presName="level" presStyleLbl="node1" presStyleIdx="2" presStyleCnt="3">
        <dgm:presLayoutVars>
          <dgm:chMax val="1"/>
          <dgm:bulletEnabled val="1"/>
        </dgm:presLayoutVars>
      </dgm:prSet>
      <dgm:spPr/>
      <dgm:t>
        <a:bodyPr/>
        <a:lstStyle/>
        <a:p>
          <a:endParaRPr lang="en-US"/>
        </a:p>
      </dgm:t>
    </dgm:pt>
    <dgm:pt modelId="{E09E6D29-38A0-4DD7-81A1-37F8C667104A}" type="pres">
      <dgm:prSet presAssocID="{947912D6-07AA-4280-8CB6-5EB2543273FB}" presName="levelTx" presStyleLbl="revTx" presStyleIdx="0" presStyleCnt="0">
        <dgm:presLayoutVars>
          <dgm:chMax val="1"/>
          <dgm:bulletEnabled val="1"/>
        </dgm:presLayoutVars>
      </dgm:prSet>
      <dgm:spPr/>
      <dgm:t>
        <a:bodyPr/>
        <a:lstStyle/>
        <a:p>
          <a:endParaRPr lang="en-US"/>
        </a:p>
      </dgm:t>
    </dgm:pt>
  </dgm:ptLst>
  <dgm:cxnLst>
    <dgm:cxn modelId="{9ED54423-6519-4B55-98BB-3FA4BF1BE2AA}" type="presOf" srcId="{957E8C72-21BC-453F-8D81-BF036D36E9CF}" destId="{44B91B89-B332-4294-9D5F-D3BDB1E5C0C1}" srcOrd="0" destOrd="0" presId="urn:microsoft.com/office/officeart/2005/8/layout/pyramid1"/>
    <dgm:cxn modelId="{94C18F0D-8C50-4909-8394-B14983FE7B68}" srcId="{E89CC435-0E1E-47FA-BE1F-2F0C6D5AA7B4}" destId="{957E8C72-21BC-453F-8D81-BF036D36E9CF}" srcOrd="0" destOrd="0" parTransId="{940BEB35-54BC-408B-A7B1-996E64DDB1B6}" sibTransId="{34BBA858-342C-4DD0-99F1-17A7978FA47E}"/>
    <dgm:cxn modelId="{9A11C693-B602-40E8-A967-0E606B2E0F21}" type="presOf" srcId="{9EE8CAD5-013F-435F-8DC6-A712FDCAC870}" destId="{4ECF0088-DCA9-4E4B-92B9-89A8D64BAE7C}" srcOrd="1" destOrd="0" presId="urn:microsoft.com/office/officeart/2005/8/layout/pyramid1"/>
    <dgm:cxn modelId="{89FB88C7-F634-463F-8EC3-37780A69923A}" type="presOf" srcId="{E89CC435-0E1E-47FA-BE1F-2F0C6D5AA7B4}" destId="{F6EFBB0F-3452-4081-B509-B504FD5784B6}" srcOrd="0" destOrd="0" presId="urn:microsoft.com/office/officeart/2005/8/layout/pyramid1"/>
    <dgm:cxn modelId="{B4E6856A-70EC-4804-A8FA-F106DB1C0B5B}" type="presOf" srcId="{9EE8CAD5-013F-435F-8DC6-A712FDCAC870}" destId="{371FDD84-A980-42E5-9804-B27E172CA50A}" srcOrd="0" destOrd="0" presId="urn:microsoft.com/office/officeart/2005/8/layout/pyramid1"/>
    <dgm:cxn modelId="{047EB951-2ABE-4086-9536-406B5043A3C7}" type="presOf" srcId="{947912D6-07AA-4280-8CB6-5EB2543273FB}" destId="{FD94A8B1-7180-4DFC-A0CF-B0936D3972AC}" srcOrd="0" destOrd="0" presId="urn:microsoft.com/office/officeart/2005/8/layout/pyramid1"/>
    <dgm:cxn modelId="{E0E243B3-CA9F-401C-ADBD-003AC14A4646}" type="presOf" srcId="{957E8C72-21BC-453F-8D81-BF036D36E9CF}" destId="{7297758B-DFD2-4A43-AECD-6314EC16512A}" srcOrd="1" destOrd="0" presId="urn:microsoft.com/office/officeart/2005/8/layout/pyramid1"/>
    <dgm:cxn modelId="{2065070D-31D3-4F90-AD8A-EBFCDE3E5811}" type="presOf" srcId="{947912D6-07AA-4280-8CB6-5EB2543273FB}" destId="{E09E6D29-38A0-4DD7-81A1-37F8C667104A}" srcOrd="1" destOrd="0" presId="urn:microsoft.com/office/officeart/2005/8/layout/pyramid1"/>
    <dgm:cxn modelId="{C6C8B2B2-7282-43EC-9CF9-2D48C3C968AE}" srcId="{E89CC435-0E1E-47FA-BE1F-2F0C6D5AA7B4}" destId="{947912D6-07AA-4280-8CB6-5EB2543273FB}" srcOrd="2" destOrd="0" parTransId="{2D03BB89-4C19-48AD-97A0-AFB3CEE1DB2D}" sibTransId="{BD5B68DE-9337-4D7B-A0A7-700964E05258}"/>
    <dgm:cxn modelId="{F7F308EC-71A2-4D10-92FD-0F8142A3F185}" srcId="{E89CC435-0E1E-47FA-BE1F-2F0C6D5AA7B4}" destId="{9EE8CAD5-013F-435F-8DC6-A712FDCAC870}" srcOrd="1" destOrd="0" parTransId="{E4BE6A1C-B9A8-41F5-A23B-350DCEC81B64}" sibTransId="{B79B951E-F96D-4CE9-9CD1-B3EDF47F2494}"/>
    <dgm:cxn modelId="{F986CFC7-C5B5-44BD-93A1-5611C0D546B1}" type="presParOf" srcId="{F6EFBB0F-3452-4081-B509-B504FD5784B6}" destId="{7C33E940-613E-44A8-8173-FE067E9B8244}" srcOrd="0" destOrd="0" presId="urn:microsoft.com/office/officeart/2005/8/layout/pyramid1"/>
    <dgm:cxn modelId="{FA93D40D-1FE7-4B7D-A3AA-F0B6D2293575}" type="presParOf" srcId="{7C33E940-613E-44A8-8173-FE067E9B8244}" destId="{44B91B89-B332-4294-9D5F-D3BDB1E5C0C1}" srcOrd="0" destOrd="0" presId="urn:microsoft.com/office/officeart/2005/8/layout/pyramid1"/>
    <dgm:cxn modelId="{E062FF2F-0585-48D6-B5EE-A5BF3E1419C0}" type="presParOf" srcId="{7C33E940-613E-44A8-8173-FE067E9B8244}" destId="{7297758B-DFD2-4A43-AECD-6314EC16512A}" srcOrd="1" destOrd="0" presId="urn:microsoft.com/office/officeart/2005/8/layout/pyramid1"/>
    <dgm:cxn modelId="{AA4BE9CB-4F55-4D3E-9980-8D664CFD06B3}" type="presParOf" srcId="{F6EFBB0F-3452-4081-B509-B504FD5784B6}" destId="{B9BE618B-BD63-43A7-B61C-E12AA14E0848}" srcOrd="1" destOrd="0" presId="urn:microsoft.com/office/officeart/2005/8/layout/pyramid1"/>
    <dgm:cxn modelId="{EF61C52A-EF73-4672-8A97-A099A4B4D9DE}" type="presParOf" srcId="{B9BE618B-BD63-43A7-B61C-E12AA14E0848}" destId="{371FDD84-A980-42E5-9804-B27E172CA50A}" srcOrd="0" destOrd="0" presId="urn:microsoft.com/office/officeart/2005/8/layout/pyramid1"/>
    <dgm:cxn modelId="{E6FF9A65-03E5-467B-8127-57D692380F57}" type="presParOf" srcId="{B9BE618B-BD63-43A7-B61C-E12AA14E0848}" destId="{4ECF0088-DCA9-4E4B-92B9-89A8D64BAE7C}" srcOrd="1" destOrd="0" presId="urn:microsoft.com/office/officeart/2005/8/layout/pyramid1"/>
    <dgm:cxn modelId="{F5CDFB96-A0F6-4D56-8539-C9827E4E60DA}" type="presParOf" srcId="{F6EFBB0F-3452-4081-B509-B504FD5784B6}" destId="{4D4C183C-68D1-48C7-AED2-0085D346BB4D}" srcOrd="2" destOrd="0" presId="urn:microsoft.com/office/officeart/2005/8/layout/pyramid1"/>
    <dgm:cxn modelId="{72857DAC-1639-4C5A-867C-03D889F3C5F9}" type="presParOf" srcId="{4D4C183C-68D1-48C7-AED2-0085D346BB4D}" destId="{FD94A8B1-7180-4DFC-A0CF-B0936D3972AC}" srcOrd="0" destOrd="0" presId="urn:microsoft.com/office/officeart/2005/8/layout/pyramid1"/>
    <dgm:cxn modelId="{014EBA57-3822-41CF-A7A9-451BB6248687}" type="presParOf" srcId="{4D4C183C-68D1-48C7-AED2-0085D346BB4D}" destId="{E09E6D29-38A0-4DD7-81A1-37F8C667104A}"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A89340-C46F-4E91-A574-D841F8CD754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388A61B7-60C5-430C-9775-F2E3D578EB6D}">
      <dgm:prSet phldrT="[Текст]" custT="1"/>
      <dgm:spPr>
        <a:solidFill>
          <a:schemeClr val="accent6">
            <a:lumMod val="40000"/>
            <a:lumOff val="60000"/>
          </a:schemeClr>
        </a:solidFill>
        <a:ln>
          <a:solidFill>
            <a:schemeClr val="tx1"/>
          </a:solidFill>
        </a:ln>
      </dgm:spPr>
      <dgm:t>
        <a:bodyPr/>
        <a:lstStyle/>
        <a:p>
          <a:pPr algn="just">
            <a:buFont typeface="Arial" panose="020B0604020202020204" pitchFamily="34" charset="0"/>
            <a:buChar char="•"/>
          </a:pPr>
          <a:r>
            <a:rPr lang="en-US" sz="1400" b="0" dirty="0">
              <a:solidFill>
                <a:schemeClr val="tx1"/>
              </a:solidFill>
              <a:latin typeface="+mn-lt"/>
            </a:rPr>
            <a:t>NEW SGBP MODEL</a:t>
          </a:r>
          <a:endParaRPr lang="ru-RU" sz="1400" b="0" dirty="0">
            <a:solidFill>
              <a:schemeClr val="tx1"/>
            </a:solidFill>
            <a:latin typeface="+mn-lt"/>
          </a:endParaRPr>
        </a:p>
      </dgm:t>
    </dgm:pt>
    <dgm:pt modelId="{EC2D7078-CB13-4787-9855-01CCC3846CD0}" type="parTrans" cxnId="{73A45AAA-D065-41D6-B062-CE564FCC99AD}">
      <dgm:prSet/>
      <dgm:spPr/>
      <dgm:t>
        <a:bodyPr/>
        <a:lstStyle/>
        <a:p>
          <a:pPr algn="just"/>
          <a:endParaRPr lang="ru-RU" sz="1400">
            <a:latin typeface="+mn-lt"/>
          </a:endParaRPr>
        </a:p>
      </dgm:t>
    </dgm:pt>
    <dgm:pt modelId="{B771F115-EFA5-4ABD-AE9C-398608F80242}" type="sibTrans" cxnId="{73A45AAA-D065-41D6-B062-CE564FCC99AD}">
      <dgm:prSet/>
      <dgm:spPr/>
      <dgm:t>
        <a:bodyPr/>
        <a:lstStyle/>
        <a:p>
          <a:pPr algn="just"/>
          <a:endParaRPr lang="ru-RU" sz="1400">
            <a:latin typeface="+mn-lt"/>
          </a:endParaRPr>
        </a:p>
      </dgm:t>
    </dgm:pt>
    <dgm:pt modelId="{EABBD086-57DD-4F78-B79D-6EF57715D477}">
      <dgm:prSet phldrT="[Текст]" custT="1"/>
      <dgm:spPr/>
      <dgm:t>
        <a:bodyPr/>
        <a:lstStyle/>
        <a:p>
          <a:pPr algn="just"/>
          <a:r>
            <a:rPr lang="en-US" sz="1400" b="1" dirty="0">
              <a:latin typeface="+mn-lt"/>
            </a:rPr>
            <a:t>For all citizens</a:t>
          </a:r>
          <a:endParaRPr lang="ru-RU" sz="1400" b="1" dirty="0">
            <a:latin typeface="+mn-lt"/>
          </a:endParaRPr>
        </a:p>
      </dgm:t>
    </dgm:pt>
    <dgm:pt modelId="{3D9EBF2B-85E5-4581-8855-13E1F4314318}" type="parTrans" cxnId="{F6BCF646-6C7A-488F-9F68-899A02A34FFC}">
      <dgm:prSet/>
      <dgm:spPr/>
      <dgm:t>
        <a:bodyPr/>
        <a:lstStyle/>
        <a:p>
          <a:pPr algn="just"/>
          <a:endParaRPr lang="ru-RU" sz="1400">
            <a:latin typeface="+mn-lt"/>
          </a:endParaRPr>
        </a:p>
      </dgm:t>
    </dgm:pt>
    <dgm:pt modelId="{0D07F700-A774-4790-973F-0EC150D8A0FC}" type="sibTrans" cxnId="{F6BCF646-6C7A-488F-9F68-899A02A34FFC}">
      <dgm:prSet/>
      <dgm:spPr/>
      <dgm:t>
        <a:bodyPr/>
        <a:lstStyle/>
        <a:p>
          <a:pPr algn="just"/>
          <a:endParaRPr lang="ru-RU" sz="1400">
            <a:latin typeface="+mn-lt"/>
          </a:endParaRPr>
        </a:p>
      </dgm:t>
    </dgm:pt>
    <dgm:pt modelId="{2EFCE113-3136-47A1-A583-04D2989B5EEC}">
      <dgm:prSet phldrT="[Текст]" custT="1"/>
      <dgm:spPr/>
      <dgm:t>
        <a:bodyPr/>
        <a:lstStyle/>
        <a:p>
          <a:pPr algn="just">
            <a:buFont typeface="+mj-lt"/>
            <a:buAutoNum type="arabicPeriod"/>
          </a:pPr>
          <a:r>
            <a:rPr lang="en-US" sz="1400" dirty="0">
              <a:solidFill>
                <a:prstClr val="black"/>
              </a:solidFill>
              <a:latin typeface="+mn-lt"/>
              <a:cs typeface="Arial" panose="020B0604020202020204" pitchFamily="34" charset="0"/>
            </a:rPr>
            <a:t>Emergency care and air medical services</a:t>
          </a:r>
          <a:endParaRPr lang="ru-RU" sz="1400" dirty="0">
            <a:latin typeface="+mn-lt"/>
          </a:endParaRPr>
        </a:p>
      </dgm:t>
    </dgm:pt>
    <dgm:pt modelId="{56EF7A96-BBDF-49FE-B2CB-31DB273E967F}" type="parTrans" cxnId="{9306DBA2-4CB5-46F5-BD13-CF38592CC928}">
      <dgm:prSet/>
      <dgm:spPr/>
      <dgm:t>
        <a:bodyPr/>
        <a:lstStyle/>
        <a:p>
          <a:pPr algn="just"/>
          <a:endParaRPr lang="ru-RU" sz="1400">
            <a:latin typeface="+mn-lt"/>
          </a:endParaRPr>
        </a:p>
      </dgm:t>
    </dgm:pt>
    <dgm:pt modelId="{800843E5-B72A-4A5D-861D-F08E8A6DC80D}" type="sibTrans" cxnId="{9306DBA2-4CB5-46F5-BD13-CF38592CC928}">
      <dgm:prSet/>
      <dgm:spPr/>
      <dgm:t>
        <a:bodyPr/>
        <a:lstStyle/>
        <a:p>
          <a:pPr algn="just"/>
          <a:endParaRPr lang="ru-RU" sz="1400">
            <a:latin typeface="+mn-lt"/>
          </a:endParaRPr>
        </a:p>
      </dgm:t>
    </dgm:pt>
    <dgm:pt modelId="{FED71C68-19D0-4C3E-9007-637FCF2286CE}">
      <dgm:prSet phldrT="[Текст]" custT="1"/>
      <dgm:spPr/>
      <dgm:t>
        <a:bodyPr/>
        <a:lstStyle/>
        <a:p>
          <a:pPr algn="just"/>
          <a:r>
            <a:rPr lang="en-US" sz="1400" b="1" dirty="0">
              <a:solidFill>
                <a:prstClr val="black"/>
              </a:solidFill>
              <a:latin typeface="+mn-lt"/>
            </a:rPr>
            <a:t>For people with socially significant and</a:t>
          </a:r>
          <a:r>
            <a:rPr lang="ru-RU" sz="1400" b="1" dirty="0">
              <a:solidFill>
                <a:prstClr val="black"/>
              </a:solidFill>
              <a:latin typeface="+mn-lt"/>
            </a:rPr>
            <a:t> </a:t>
          </a:r>
          <a:r>
            <a:rPr lang="en-US" sz="1400" b="1" dirty="0">
              <a:solidFill>
                <a:prstClr val="black"/>
              </a:solidFill>
              <a:latin typeface="+mn-lt"/>
            </a:rPr>
            <a:t>major chronic diseases</a:t>
          </a:r>
          <a:endParaRPr lang="ru-RU" sz="1400" dirty="0">
            <a:latin typeface="+mn-lt"/>
          </a:endParaRPr>
        </a:p>
      </dgm:t>
    </dgm:pt>
    <dgm:pt modelId="{1EF94557-E051-4B6B-925F-B473FD82301B}" type="parTrans" cxnId="{EFBD0BED-F506-4B12-B698-25242B6DF553}">
      <dgm:prSet/>
      <dgm:spPr/>
      <dgm:t>
        <a:bodyPr/>
        <a:lstStyle/>
        <a:p>
          <a:pPr algn="just"/>
          <a:endParaRPr lang="ru-RU" sz="1400">
            <a:latin typeface="+mn-lt"/>
          </a:endParaRPr>
        </a:p>
      </dgm:t>
    </dgm:pt>
    <dgm:pt modelId="{337D87EB-1256-4ED6-84A2-528C2C635910}" type="sibTrans" cxnId="{EFBD0BED-F506-4B12-B698-25242B6DF553}">
      <dgm:prSet/>
      <dgm:spPr/>
      <dgm:t>
        <a:bodyPr/>
        <a:lstStyle/>
        <a:p>
          <a:pPr algn="just"/>
          <a:endParaRPr lang="ru-RU" sz="1400">
            <a:latin typeface="+mn-lt"/>
          </a:endParaRPr>
        </a:p>
      </dgm:t>
    </dgm:pt>
    <dgm:pt modelId="{6D79164D-E7E6-4925-92ED-068C25A79C78}">
      <dgm:prSet phldrT="[Текст]" custT="1"/>
      <dgm:spPr/>
      <dgm:t>
        <a:bodyPr/>
        <a:lstStyle/>
        <a:p>
          <a:pPr algn="just">
            <a:buFont typeface="+mj-lt"/>
            <a:buAutoNum type="arabicPeriod"/>
          </a:pPr>
          <a:r>
            <a:rPr lang="en-US" sz="1400" dirty="0">
              <a:solidFill>
                <a:prstClr val="black"/>
              </a:solidFill>
              <a:latin typeface="+mn-lt"/>
            </a:rPr>
            <a:t>Diagnostics</a:t>
          </a:r>
          <a:endParaRPr lang="ru-RU" sz="1400" dirty="0">
            <a:latin typeface="+mn-lt"/>
          </a:endParaRPr>
        </a:p>
      </dgm:t>
    </dgm:pt>
    <dgm:pt modelId="{2431655B-60C4-4788-9D0F-5B576659C8D9}" type="parTrans" cxnId="{0F265F3F-C710-4603-B997-C5D3DEC1854A}">
      <dgm:prSet/>
      <dgm:spPr/>
      <dgm:t>
        <a:bodyPr/>
        <a:lstStyle/>
        <a:p>
          <a:pPr algn="just"/>
          <a:endParaRPr lang="ru-RU" sz="1400">
            <a:latin typeface="+mn-lt"/>
          </a:endParaRPr>
        </a:p>
      </dgm:t>
    </dgm:pt>
    <dgm:pt modelId="{8CE60333-9691-4AA8-8A0C-96A6B92E74F3}" type="sibTrans" cxnId="{0F265F3F-C710-4603-B997-C5D3DEC1854A}">
      <dgm:prSet/>
      <dgm:spPr/>
      <dgm:t>
        <a:bodyPr/>
        <a:lstStyle/>
        <a:p>
          <a:pPr algn="just"/>
          <a:endParaRPr lang="ru-RU" sz="1400">
            <a:latin typeface="+mn-lt"/>
          </a:endParaRPr>
        </a:p>
      </dgm:t>
    </dgm:pt>
    <dgm:pt modelId="{50CA4D6C-04A1-4849-8F5B-E40971F64DE3}">
      <dgm:prSet phldrT="[Текст]" custT="1"/>
      <dgm:spPr/>
      <dgm:t>
        <a:bodyPr/>
        <a:lstStyle/>
        <a:p>
          <a:pPr algn="just">
            <a:buFont typeface="+mj-lt"/>
            <a:buAutoNum type="arabicPeriod"/>
          </a:pPr>
          <a:r>
            <a:rPr lang="en-US" sz="1400" dirty="0">
              <a:solidFill>
                <a:prstClr val="black"/>
              </a:solidFill>
              <a:latin typeface="+mn-lt"/>
              <a:cs typeface="Arial" panose="020B0604020202020204" pitchFamily="34" charset="0"/>
            </a:rPr>
            <a:t>Primary care</a:t>
          </a:r>
          <a:endParaRPr lang="ru-RU" sz="1400" dirty="0">
            <a:latin typeface="+mn-lt"/>
          </a:endParaRPr>
        </a:p>
      </dgm:t>
    </dgm:pt>
    <dgm:pt modelId="{B19C33A1-CC27-4318-AA61-956537B685E3}" type="parTrans" cxnId="{A20A260B-0628-4E21-BCDA-6DB4DC057E57}">
      <dgm:prSet/>
      <dgm:spPr/>
      <dgm:t>
        <a:bodyPr/>
        <a:lstStyle/>
        <a:p>
          <a:pPr algn="just"/>
          <a:endParaRPr lang="ru-RU" sz="1400">
            <a:latin typeface="+mn-lt"/>
          </a:endParaRPr>
        </a:p>
      </dgm:t>
    </dgm:pt>
    <dgm:pt modelId="{EFE6325F-A1ED-4B6E-9206-A22634AFE5B0}" type="sibTrans" cxnId="{A20A260B-0628-4E21-BCDA-6DB4DC057E57}">
      <dgm:prSet/>
      <dgm:spPr/>
      <dgm:t>
        <a:bodyPr/>
        <a:lstStyle/>
        <a:p>
          <a:pPr algn="just"/>
          <a:endParaRPr lang="ru-RU" sz="1400">
            <a:latin typeface="+mn-lt"/>
          </a:endParaRPr>
        </a:p>
      </dgm:t>
    </dgm:pt>
    <dgm:pt modelId="{B5A36340-702D-4D7B-B981-67DFB3B172DB}">
      <dgm:prSet phldrT="[Текст]" custT="1"/>
      <dgm:spPr/>
      <dgm:t>
        <a:bodyPr/>
        <a:lstStyle/>
        <a:p>
          <a:pPr algn="just">
            <a:buFont typeface="+mj-lt"/>
            <a:buAutoNum type="arabicPeriod"/>
          </a:pPr>
          <a:r>
            <a:rPr lang="en-US" sz="1400" dirty="0">
              <a:solidFill>
                <a:prstClr val="black"/>
              </a:solidFill>
              <a:latin typeface="+mn-lt"/>
            </a:rPr>
            <a:t>Emergency day care and inpatient hospital treatment</a:t>
          </a:r>
          <a:endParaRPr lang="ru-RU" sz="1400" dirty="0">
            <a:latin typeface="+mn-lt"/>
          </a:endParaRPr>
        </a:p>
      </dgm:t>
    </dgm:pt>
    <dgm:pt modelId="{96F6C7E3-59D0-45DB-8CBF-80A4E5DCE41B}" type="parTrans" cxnId="{C3C5D8BE-36B8-4AE3-B7AB-A93BBF2A60E7}">
      <dgm:prSet/>
      <dgm:spPr/>
      <dgm:t>
        <a:bodyPr/>
        <a:lstStyle/>
        <a:p>
          <a:pPr algn="just"/>
          <a:endParaRPr lang="ru-RU" sz="1400">
            <a:latin typeface="+mn-lt"/>
          </a:endParaRPr>
        </a:p>
      </dgm:t>
    </dgm:pt>
    <dgm:pt modelId="{DB2E44BA-FA97-4103-A672-627A1552FB23}" type="sibTrans" cxnId="{C3C5D8BE-36B8-4AE3-B7AB-A93BBF2A60E7}">
      <dgm:prSet/>
      <dgm:spPr/>
      <dgm:t>
        <a:bodyPr/>
        <a:lstStyle/>
        <a:p>
          <a:pPr algn="just"/>
          <a:endParaRPr lang="ru-RU" sz="1400">
            <a:latin typeface="+mn-lt"/>
          </a:endParaRPr>
        </a:p>
      </dgm:t>
    </dgm:pt>
    <dgm:pt modelId="{712DEA89-174E-4276-B039-92C9D25DE392}">
      <dgm:prSet phldrT="[Текст]" custT="1"/>
      <dgm:spPr/>
      <dgm:t>
        <a:bodyPr/>
        <a:lstStyle/>
        <a:p>
          <a:pPr algn="just">
            <a:buFont typeface="+mj-lt"/>
            <a:buAutoNum type="arabicPeriod"/>
          </a:pPr>
          <a:r>
            <a:rPr lang="en-US" sz="1400" dirty="0">
              <a:solidFill>
                <a:prstClr val="black"/>
              </a:solidFill>
              <a:latin typeface="+mn-lt"/>
            </a:rPr>
            <a:t>Palliative care</a:t>
          </a:r>
          <a:endParaRPr lang="ru-RU" sz="1400" dirty="0">
            <a:latin typeface="+mn-lt"/>
          </a:endParaRPr>
        </a:p>
      </dgm:t>
    </dgm:pt>
    <dgm:pt modelId="{5C6B4C8D-96E0-41D5-A45E-B526BA87A6EC}" type="parTrans" cxnId="{3647022F-17B7-4101-B3CB-1815B16BF7F5}">
      <dgm:prSet/>
      <dgm:spPr/>
      <dgm:t>
        <a:bodyPr/>
        <a:lstStyle/>
        <a:p>
          <a:pPr algn="just"/>
          <a:endParaRPr lang="ru-RU" sz="1400">
            <a:latin typeface="+mn-lt"/>
          </a:endParaRPr>
        </a:p>
      </dgm:t>
    </dgm:pt>
    <dgm:pt modelId="{FCAF5CB5-6D64-4BF4-AF9D-3448B7137E91}" type="sibTrans" cxnId="{3647022F-17B7-4101-B3CB-1815B16BF7F5}">
      <dgm:prSet/>
      <dgm:spPr/>
      <dgm:t>
        <a:bodyPr/>
        <a:lstStyle/>
        <a:p>
          <a:pPr algn="just"/>
          <a:endParaRPr lang="ru-RU" sz="1400">
            <a:latin typeface="+mn-lt"/>
          </a:endParaRPr>
        </a:p>
      </dgm:t>
    </dgm:pt>
    <dgm:pt modelId="{DCBF36FD-8EA7-483A-A42E-66BA364F814D}">
      <dgm:prSet phldrT="[Текст]" custT="1"/>
      <dgm:spPr/>
      <dgm:t>
        <a:bodyPr/>
        <a:lstStyle/>
        <a:p>
          <a:pPr algn="just">
            <a:buFont typeface="+mj-lt"/>
            <a:buAutoNum type="arabicPeriod"/>
          </a:pPr>
          <a:r>
            <a:rPr lang="en-US" sz="1400" dirty="0">
              <a:solidFill>
                <a:prstClr val="black"/>
              </a:solidFill>
              <a:latin typeface="+mn-lt"/>
            </a:rPr>
            <a:t>Outpatient drug provision</a:t>
          </a:r>
          <a:endParaRPr lang="ru-RU" sz="1400" dirty="0">
            <a:latin typeface="+mn-lt"/>
          </a:endParaRPr>
        </a:p>
      </dgm:t>
    </dgm:pt>
    <dgm:pt modelId="{0E22B321-1E0C-4F00-83F1-E013FE2AB182}" type="parTrans" cxnId="{A9014BC9-C99C-49C2-87D3-637A58593CDD}">
      <dgm:prSet/>
      <dgm:spPr/>
      <dgm:t>
        <a:bodyPr/>
        <a:lstStyle/>
        <a:p>
          <a:pPr algn="just"/>
          <a:endParaRPr lang="ru-RU" sz="1400">
            <a:latin typeface="+mn-lt"/>
          </a:endParaRPr>
        </a:p>
      </dgm:t>
    </dgm:pt>
    <dgm:pt modelId="{232976D0-EEE0-4C44-B0C2-5123F38D2762}" type="sibTrans" cxnId="{A9014BC9-C99C-49C2-87D3-637A58593CDD}">
      <dgm:prSet/>
      <dgm:spPr/>
      <dgm:t>
        <a:bodyPr/>
        <a:lstStyle/>
        <a:p>
          <a:pPr algn="just"/>
          <a:endParaRPr lang="ru-RU" sz="1400">
            <a:latin typeface="+mn-lt"/>
          </a:endParaRPr>
        </a:p>
      </dgm:t>
    </dgm:pt>
    <dgm:pt modelId="{1FAE3726-A5C2-4879-9DB6-2DAB1DE03EAB}">
      <dgm:prSet phldrT="[Текст]" custT="1"/>
      <dgm:spPr/>
      <dgm:t>
        <a:bodyPr/>
        <a:lstStyle/>
        <a:p>
          <a:pPr algn="just">
            <a:buFont typeface="+mj-lt"/>
            <a:buAutoNum type="arabicPeriod"/>
          </a:pPr>
          <a:r>
            <a:rPr lang="en-US" sz="1400" dirty="0">
              <a:solidFill>
                <a:prstClr val="black"/>
              </a:solidFill>
              <a:latin typeface="+mn-lt"/>
            </a:rPr>
            <a:t>Planned day care and inpatient hospital treatment</a:t>
          </a:r>
          <a:endParaRPr lang="ru-RU" sz="1400" dirty="0">
            <a:latin typeface="+mn-lt"/>
          </a:endParaRPr>
        </a:p>
      </dgm:t>
    </dgm:pt>
    <dgm:pt modelId="{B06914F9-D724-46CB-BC86-E64490BBD5CA}" type="parTrans" cxnId="{B5110F3F-CFE4-461B-A3ED-DE6FC78682F2}">
      <dgm:prSet/>
      <dgm:spPr/>
      <dgm:t>
        <a:bodyPr/>
        <a:lstStyle/>
        <a:p>
          <a:pPr algn="just"/>
          <a:endParaRPr lang="ru-RU" sz="1400">
            <a:latin typeface="+mn-lt"/>
          </a:endParaRPr>
        </a:p>
      </dgm:t>
    </dgm:pt>
    <dgm:pt modelId="{D63FF0CD-6C05-45E5-A515-D672C408BEE3}" type="sibTrans" cxnId="{B5110F3F-CFE4-461B-A3ED-DE6FC78682F2}">
      <dgm:prSet/>
      <dgm:spPr/>
      <dgm:t>
        <a:bodyPr/>
        <a:lstStyle/>
        <a:p>
          <a:pPr algn="just"/>
          <a:endParaRPr lang="ru-RU" sz="1400">
            <a:latin typeface="+mn-lt"/>
          </a:endParaRPr>
        </a:p>
      </dgm:t>
    </dgm:pt>
    <dgm:pt modelId="{D3656944-1850-4A1A-A85D-B2F9B58AA4CE}">
      <dgm:prSet phldrT="[Текст]" custT="1"/>
      <dgm:spPr/>
      <dgm:t>
        <a:bodyPr/>
        <a:lstStyle/>
        <a:p>
          <a:pPr algn="just">
            <a:buFont typeface="+mj-lt"/>
            <a:buAutoNum type="arabicPeriod"/>
          </a:pPr>
          <a:r>
            <a:rPr lang="en-US" sz="1400" dirty="0">
              <a:solidFill>
                <a:prstClr val="black"/>
              </a:solidFill>
              <a:latin typeface="+mn-lt"/>
            </a:rPr>
            <a:t>Rehabilitation for patients with TB</a:t>
          </a:r>
          <a:endParaRPr lang="ru-RU" sz="1400" dirty="0">
            <a:latin typeface="+mn-lt"/>
          </a:endParaRPr>
        </a:p>
      </dgm:t>
    </dgm:pt>
    <dgm:pt modelId="{8F952769-CFE6-416D-9772-6308E5D8FC02}" type="parTrans" cxnId="{A3A6E3E8-A144-4A66-AE43-5B91431C371F}">
      <dgm:prSet/>
      <dgm:spPr/>
      <dgm:t>
        <a:bodyPr/>
        <a:lstStyle/>
        <a:p>
          <a:pPr algn="just"/>
          <a:endParaRPr lang="ru-RU" sz="1400">
            <a:latin typeface="+mn-lt"/>
          </a:endParaRPr>
        </a:p>
      </dgm:t>
    </dgm:pt>
    <dgm:pt modelId="{623FFB67-E13E-4740-A62E-ED99BD87139F}" type="sibTrans" cxnId="{A3A6E3E8-A144-4A66-AE43-5B91431C371F}">
      <dgm:prSet/>
      <dgm:spPr/>
      <dgm:t>
        <a:bodyPr/>
        <a:lstStyle/>
        <a:p>
          <a:pPr algn="just"/>
          <a:endParaRPr lang="ru-RU" sz="1400">
            <a:latin typeface="+mn-lt"/>
          </a:endParaRPr>
        </a:p>
      </dgm:t>
    </dgm:pt>
    <dgm:pt modelId="{C224877E-6C17-4E7D-B9DF-E96FB74A8347}">
      <dgm:prSet phldrT="[Текст]" custT="1"/>
      <dgm:spPr>
        <a:solidFill>
          <a:schemeClr val="accent5">
            <a:lumMod val="20000"/>
            <a:lumOff val="80000"/>
          </a:schemeClr>
        </a:solidFill>
        <a:ln>
          <a:solidFill>
            <a:schemeClr val="tx1"/>
          </a:solidFill>
        </a:ln>
      </dgm:spPr>
      <dgm:t>
        <a:bodyPr/>
        <a:lstStyle/>
        <a:p>
          <a:pPr algn="just"/>
          <a:r>
            <a:rPr lang="en-US" sz="1400" b="0" dirty="0">
              <a:solidFill>
                <a:schemeClr val="tx1"/>
              </a:solidFill>
              <a:latin typeface="+mn-lt"/>
            </a:rPr>
            <a:t>MSHI package </a:t>
          </a:r>
          <a:r>
            <a:rPr lang="ru-RU" sz="1400" b="0" i="1" dirty="0">
              <a:solidFill>
                <a:schemeClr val="tx1"/>
              </a:solidFill>
              <a:latin typeface="+mn-lt"/>
            </a:rPr>
            <a:t>(</a:t>
          </a:r>
          <a:r>
            <a:rPr lang="en-US" sz="1400" b="0" i="1" dirty="0">
              <a:solidFill>
                <a:schemeClr val="tx1"/>
              </a:solidFill>
              <a:latin typeface="+mn-lt"/>
            </a:rPr>
            <a:t>for insured citizens</a:t>
          </a:r>
          <a:r>
            <a:rPr lang="ru-RU" sz="1400" b="0" i="1" dirty="0">
              <a:solidFill>
                <a:schemeClr val="tx1"/>
              </a:solidFill>
              <a:latin typeface="+mn-lt"/>
            </a:rPr>
            <a:t>) </a:t>
          </a:r>
          <a:r>
            <a:rPr lang="ru-RU" sz="1400" b="1" i="1" dirty="0">
              <a:solidFill>
                <a:schemeClr val="tx1"/>
              </a:solidFill>
              <a:latin typeface="+mn-lt"/>
            </a:rPr>
            <a:t>–</a:t>
          </a:r>
          <a:r>
            <a:rPr lang="en-US" sz="1400" b="0" dirty="0">
              <a:solidFill>
                <a:schemeClr val="tx1"/>
              </a:solidFill>
              <a:latin typeface="+mn-lt"/>
              <a:cs typeface="Arial" panose="020B0604020202020204" pitchFamily="34" charset="0"/>
            </a:rPr>
            <a:t>healthcare to improve quality of life of every person, foundation for the future generations’ health</a:t>
          </a:r>
          <a:endParaRPr lang="ru-RU" sz="1400" b="1" dirty="0">
            <a:solidFill>
              <a:schemeClr val="tx1"/>
            </a:solidFill>
            <a:latin typeface="+mn-lt"/>
          </a:endParaRPr>
        </a:p>
      </dgm:t>
    </dgm:pt>
    <dgm:pt modelId="{8BB6507F-A080-4181-AE33-4940DF34AFCA}" type="parTrans" cxnId="{D671F44C-BF70-46AA-8607-9609F2560F51}">
      <dgm:prSet/>
      <dgm:spPr/>
      <dgm:t>
        <a:bodyPr/>
        <a:lstStyle/>
        <a:p>
          <a:pPr algn="just"/>
          <a:endParaRPr lang="ru-RU" sz="1400">
            <a:latin typeface="+mn-lt"/>
          </a:endParaRPr>
        </a:p>
      </dgm:t>
    </dgm:pt>
    <dgm:pt modelId="{DA0FEE37-562E-4B87-973E-C4CBBE3485D0}" type="sibTrans" cxnId="{D671F44C-BF70-46AA-8607-9609F2560F51}">
      <dgm:prSet/>
      <dgm:spPr/>
      <dgm:t>
        <a:bodyPr/>
        <a:lstStyle/>
        <a:p>
          <a:pPr algn="just"/>
          <a:endParaRPr lang="ru-RU" sz="1400">
            <a:latin typeface="+mn-lt"/>
          </a:endParaRPr>
        </a:p>
      </dgm:t>
    </dgm:pt>
    <dgm:pt modelId="{C0DF30AA-8C7A-444A-A74D-73246E1EE8D1}">
      <dgm:prSet custT="1"/>
      <dgm:spPr/>
      <dgm:t>
        <a:bodyPr/>
        <a:lstStyle/>
        <a:p>
          <a:pPr algn="just">
            <a:buFont typeface="+mj-lt"/>
            <a:buAutoNum type="arabicPeriod"/>
          </a:pPr>
          <a:r>
            <a:rPr lang="en-US" sz="1400" dirty="0">
              <a:latin typeface="+mn-lt"/>
              <a:cs typeface="Arial" panose="020B0604020202020204" pitchFamily="34" charset="0"/>
            </a:rPr>
            <a:t> Outpatient drug provision for </a:t>
          </a:r>
          <a:r>
            <a:rPr lang="ru-RU" sz="1400" dirty="0">
              <a:latin typeface="+mn-lt"/>
              <a:cs typeface="Arial" panose="020B0604020202020204" pitchFamily="34" charset="0"/>
            </a:rPr>
            <a:t>Амбулаторное лекарственное обеспечение при заболеваниях, сверх ГОБМП</a:t>
          </a:r>
        </a:p>
      </dgm:t>
    </dgm:pt>
    <dgm:pt modelId="{1BA130D0-2572-4761-A439-8E8585B4B70D}" type="parTrans" cxnId="{1A766F67-B703-4724-842D-FFFAD4B70FE5}">
      <dgm:prSet/>
      <dgm:spPr/>
      <dgm:t>
        <a:bodyPr/>
        <a:lstStyle/>
        <a:p>
          <a:pPr algn="just"/>
          <a:endParaRPr lang="ru-RU" sz="1400">
            <a:latin typeface="+mn-lt"/>
          </a:endParaRPr>
        </a:p>
      </dgm:t>
    </dgm:pt>
    <dgm:pt modelId="{000E396C-761D-46B0-8047-31ACB3AB1D2D}" type="sibTrans" cxnId="{1A766F67-B703-4724-842D-FFFAD4B70FE5}">
      <dgm:prSet/>
      <dgm:spPr/>
      <dgm:t>
        <a:bodyPr/>
        <a:lstStyle/>
        <a:p>
          <a:pPr algn="just"/>
          <a:endParaRPr lang="ru-RU" sz="1400">
            <a:latin typeface="+mn-lt"/>
          </a:endParaRPr>
        </a:p>
      </dgm:t>
    </dgm:pt>
    <dgm:pt modelId="{6F6E49A5-AACA-498C-8452-D881B3535ABA}">
      <dgm:prSet custT="1"/>
      <dgm:spPr/>
      <dgm:t>
        <a:bodyPr/>
        <a:lstStyle/>
        <a:p>
          <a:pPr algn="just">
            <a:buFont typeface="+mj-lt"/>
            <a:buAutoNum type="arabicPeriod"/>
          </a:pPr>
          <a:r>
            <a:rPr lang="en-US" sz="1400" dirty="0">
              <a:latin typeface="+mn-lt"/>
              <a:cs typeface="Arial" panose="020B0604020202020204" pitchFamily="34" charset="0"/>
            </a:rPr>
            <a:t> Day care for diseases on top of SGBP</a:t>
          </a:r>
          <a:endParaRPr lang="ru-RU" sz="1400" dirty="0">
            <a:latin typeface="+mn-lt"/>
            <a:cs typeface="Arial" panose="020B0604020202020204" pitchFamily="34" charset="0"/>
          </a:endParaRPr>
        </a:p>
      </dgm:t>
    </dgm:pt>
    <dgm:pt modelId="{F4DF91AA-33B0-43A7-94B4-B1B9F020F45E}" type="parTrans" cxnId="{6371D592-343B-4BD3-87CB-CA2E92B899B4}">
      <dgm:prSet/>
      <dgm:spPr/>
      <dgm:t>
        <a:bodyPr/>
        <a:lstStyle/>
        <a:p>
          <a:pPr algn="just"/>
          <a:endParaRPr lang="ru-RU" sz="1400">
            <a:latin typeface="+mn-lt"/>
          </a:endParaRPr>
        </a:p>
      </dgm:t>
    </dgm:pt>
    <dgm:pt modelId="{A7623E85-C754-4DF7-A661-5F66D63A9D78}" type="sibTrans" cxnId="{6371D592-343B-4BD3-87CB-CA2E92B899B4}">
      <dgm:prSet/>
      <dgm:spPr/>
      <dgm:t>
        <a:bodyPr/>
        <a:lstStyle/>
        <a:p>
          <a:pPr algn="just"/>
          <a:endParaRPr lang="ru-RU" sz="1400">
            <a:latin typeface="+mn-lt"/>
          </a:endParaRPr>
        </a:p>
      </dgm:t>
    </dgm:pt>
    <dgm:pt modelId="{51B7C428-B939-4C16-8CCB-90A35321E359}">
      <dgm:prSet custT="1"/>
      <dgm:spPr/>
      <dgm:t>
        <a:bodyPr/>
        <a:lstStyle/>
        <a:p>
          <a:pPr algn="just">
            <a:buFont typeface="+mj-lt"/>
            <a:buAutoNum type="arabicPeriod"/>
          </a:pPr>
          <a:r>
            <a:rPr lang="en-US" sz="1400" dirty="0">
              <a:latin typeface="+mn-lt"/>
              <a:cs typeface="Arial" panose="020B0604020202020204" pitchFamily="34" charset="0"/>
            </a:rPr>
            <a:t> Planned inpatient care for diseases on top of SGBP</a:t>
          </a:r>
          <a:endParaRPr lang="ru-RU" sz="1400" dirty="0">
            <a:latin typeface="+mn-lt"/>
            <a:cs typeface="Arial" panose="020B0604020202020204" pitchFamily="34" charset="0"/>
          </a:endParaRPr>
        </a:p>
      </dgm:t>
    </dgm:pt>
    <dgm:pt modelId="{0772E166-C5D2-409C-A998-CBD47B235AA5}" type="parTrans" cxnId="{7B3C334F-A57A-436E-9DC8-01405077B547}">
      <dgm:prSet/>
      <dgm:spPr/>
      <dgm:t>
        <a:bodyPr/>
        <a:lstStyle/>
        <a:p>
          <a:pPr algn="just"/>
          <a:endParaRPr lang="ru-RU" sz="1400">
            <a:latin typeface="+mn-lt"/>
          </a:endParaRPr>
        </a:p>
      </dgm:t>
    </dgm:pt>
    <dgm:pt modelId="{FEE58174-AD65-4611-A37B-67975AE7335E}" type="sibTrans" cxnId="{7B3C334F-A57A-436E-9DC8-01405077B547}">
      <dgm:prSet/>
      <dgm:spPr/>
      <dgm:t>
        <a:bodyPr/>
        <a:lstStyle/>
        <a:p>
          <a:pPr algn="just"/>
          <a:endParaRPr lang="ru-RU" sz="1400">
            <a:latin typeface="+mn-lt"/>
          </a:endParaRPr>
        </a:p>
      </dgm:t>
    </dgm:pt>
    <dgm:pt modelId="{573DE736-F65E-4F64-A763-7E7922F61047}">
      <dgm:prSet custT="1"/>
      <dgm:spPr/>
      <dgm:t>
        <a:bodyPr/>
        <a:lstStyle/>
        <a:p>
          <a:pPr algn="just">
            <a:buFont typeface="+mj-lt"/>
            <a:buAutoNum type="arabicPeriod"/>
          </a:pPr>
          <a:r>
            <a:rPr lang="en-US" sz="1400" dirty="0">
              <a:latin typeface="+mn-lt"/>
            </a:rPr>
            <a:t> Rehabilitation for adults and children by following categories:</a:t>
          </a:r>
          <a:r>
            <a:rPr lang="ru-RU" sz="1400" dirty="0">
              <a:latin typeface="+mn-lt"/>
              <a:cs typeface="Arial" panose="020B0604020202020204" pitchFamily="34" charset="0"/>
            </a:rPr>
            <a:t> </a:t>
          </a:r>
          <a:r>
            <a:rPr lang="en-US" sz="1400" dirty="0">
              <a:latin typeface="+mn-lt"/>
              <a:cs typeface="Arial" panose="020B0604020202020204" pitchFamily="34" charset="0"/>
            </a:rPr>
            <a:t>cardiology. </a:t>
          </a:r>
          <a:r>
            <a:rPr lang="en-US" sz="1400" dirty="0" err="1">
              <a:latin typeface="+mn-lt"/>
              <a:cs typeface="Arial" panose="020B0604020202020204" pitchFamily="34" charset="0"/>
            </a:rPr>
            <a:t>cardiosurgery</a:t>
          </a:r>
          <a:r>
            <a:rPr lang="en-US" sz="1400" dirty="0">
              <a:latin typeface="+mn-lt"/>
              <a:cs typeface="Arial" panose="020B0604020202020204" pitchFamily="34" charset="0"/>
            </a:rPr>
            <a:t>, neurology, neurosurgery, traumatology, orthopedics.</a:t>
          </a:r>
          <a:endParaRPr lang="ru-RU" sz="1400" dirty="0">
            <a:latin typeface="+mn-lt"/>
          </a:endParaRPr>
        </a:p>
      </dgm:t>
    </dgm:pt>
    <dgm:pt modelId="{6005E331-AE89-4C06-935E-4D82E82A6701}" type="parTrans" cxnId="{190E7265-1A83-44AC-A1C9-635A26C832F9}">
      <dgm:prSet/>
      <dgm:spPr/>
      <dgm:t>
        <a:bodyPr/>
        <a:lstStyle/>
        <a:p>
          <a:pPr algn="just"/>
          <a:endParaRPr lang="ru-RU" sz="1400">
            <a:latin typeface="+mn-lt"/>
          </a:endParaRPr>
        </a:p>
      </dgm:t>
    </dgm:pt>
    <dgm:pt modelId="{4FAF584A-078B-400B-ABED-FEF8994F0765}" type="sibTrans" cxnId="{190E7265-1A83-44AC-A1C9-635A26C832F9}">
      <dgm:prSet/>
      <dgm:spPr/>
      <dgm:t>
        <a:bodyPr/>
        <a:lstStyle/>
        <a:p>
          <a:pPr algn="just"/>
          <a:endParaRPr lang="ru-RU" sz="1400">
            <a:latin typeface="+mn-lt"/>
          </a:endParaRPr>
        </a:p>
      </dgm:t>
    </dgm:pt>
    <dgm:pt modelId="{8A5FEBF9-0649-495F-9805-30A73EF32F1D}">
      <dgm:prSet phldrT="[Текст]" custT="1"/>
      <dgm:spPr/>
      <dgm:t>
        <a:bodyPr/>
        <a:lstStyle/>
        <a:p>
          <a:pPr algn="just">
            <a:buFont typeface="+mj-lt"/>
            <a:buAutoNum type="arabicPeriod"/>
          </a:pPr>
          <a:r>
            <a:rPr lang="en-US" sz="1400" dirty="0">
              <a:latin typeface="+mn-lt"/>
              <a:cs typeface="Arial" panose="020B0604020202020204" pitchFamily="34" charset="0"/>
            </a:rPr>
            <a:t> Diagnostics</a:t>
          </a:r>
          <a:endParaRPr lang="ru-RU" sz="1400" b="1" dirty="0">
            <a:solidFill>
              <a:schemeClr val="bg1"/>
            </a:solidFill>
            <a:latin typeface="+mn-lt"/>
          </a:endParaRPr>
        </a:p>
      </dgm:t>
    </dgm:pt>
    <dgm:pt modelId="{C120142C-979D-4FCF-B40D-033E83265E8C}" type="parTrans" cxnId="{772354B3-F787-4E4C-B2C5-492B8C090724}">
      <dgm:prSet/>
      <dgm:spPr/>
      <dgm:t>
        <a:bodyPr/>
        <a:lstStyle/>
        <a:p>
          <a:pPr algn="just"/>
          <a:endParaRPr lang="ru-RU" sz="2000"/>
        </a:p>
      </dgm:t>
    </dgm:pt>
    <dgm:pt modelId="{822F2558-A6AB-49A6-9A09-AC913D2D9183}" type="sibTrans" cxnId="{772354B3-F787-4E4C-B2C5-492B8C090724}">
      <dgm:prSet/>
      <dgm:spPr/>
      <dgm:t>
        <a:bodyPr/>
        <a:lstStyle/>
        <a:p>
          <a:pPr algn="just"/>
          <a:endParaRPr lang="ru-RU" sz="2000"/>
        </a:p>
      </dgm:t>
    </dgm:pt>
    <dgm:pt modelId="{B31B0140-447E-4F16-9E42-9A7485570BB5}" type="pres">
      <dgm:prSet presAssocID="{12A89340-C46F-4E91-A574-D841F8CD754C}" presName="linear" presStyleCnt="0">
        <dgm:presLayoutVars>
          <dgm:animLvl val="lvl"/>
          <dgm:resizeHandles val="exact"/>
        </dgm:presLayoutVars>
      </dgm:prSet>
      <dgm:spPr/>
      <dgm:t>
        <a:bodyPr/>
        <a:lstStyle/>
        <a:p>
          <a:endParaRPr lang="en-US"/>
        </a:p>
      </dgm:t>
    </dgm:pt>
    <dgm:pt modelId="{C948B3C3-D7E0-47D9-A976-A80044FE1E8C}" type="pres">
      <dgm:prSet presAssocID="{C224877E-6C17-4E7D-B9DF-E96FB74A8347}" presName="parentText" presStyleLbl="node1" presStyleIdx="0" presStyleCnt="2" custScaleY="52423" custLinFactNeighborY="-2737">
        <dgm:presLayoutVars>
          <dgm:chMax val="0"/>
          <dgm:bulletEnabled val="1"/>
        </dgm:presLayoutVars>
      </dgm:prSet>
      <dgm:spPr/>
      <dgm:t>
        <a:bodyPr/>
        <a:lstStyle/>
        <a:p>
          <a:endParaRPr lang="en-US"/>
        </a:p>
      </dgm:t>
    </dgm:pt>
    <dgm:pt modelId="{DD1B5722-F3D8-4D8A-BC1C-DAD822D5D5AC}" type="pres">
      <dgm:prSet presAssocID="{C224877E-6C17-4E7D-B9DF-E96FB74A8347}" presName="childText" presStyleLbl="revTx" presStyleIdx="0" presStyleCnt="2" custScaleY="104612" custLinFactNeighborY="1046">
        <dgm:presLayoutVars>
          <dgm:bulletEnabled val="1"/>
        </dgm:presLayoutVars>
      </dgm:prSet>
      <dgm:spPr/>
      <dgm:t>
        <a:bodyPr/>
        <a:lstStyle/>
        <a:p>
          <a:endParaRPr lang="en-US"/>
        </a:p>
      </dgm:t>
    </dgm:pt>
    <dgm:pt modelId="{22344F9A-A45B-4F0D-BAE6-C1AC55E91BFD}" type="pres">
      <dgm:prSet presAssocID="{388A61B7-60C5-430C-9775-F2E3D578EB6D}" presName="parentText" presStyleLbl="node1" presStyleIdx="1" presStyleCnt="2" custScaleY="27942">
        <dgm:presLayoutVars>
          <dgm:chMax val="0"/>
          <dgm:bulletEnabled val="1"/>
        </dgm:presLayoutVars>
      </dgm:prSet>
      <dgm:spPr/>
      <dgm:t>
        <a:bodyPr/>
        <a:lstStyle/>
        <a:p>
          <a:endParaRPr lang="en-US"/>
        </a:p>
      </dgm:t>
    </dgm:pt>
    <dgm:pt modelId="{4B2FFB6F-36EE-4C79-B81A-3B9A45E89605}" type="pres">
      <dgm:prSet presAssocID="{388A61B7-60C5-430C-9775-F2E3D578EB6D}" presName="childText" presStyleLbl="revTx" presStyleIdx="1" presStyleCnt="2" custLinFactNeighborX="1874" custLinFactNeighborY="285">
        <dgm:presLayoutVars>
          <dgm:bulletEnabled val="1"/>
        </dgm:presLayoutVars>
      </dgm:prSet>
      <dgm:spPr/>
      <dgm:t>
        <a:bodyPr/>
        <a:lstStyle/>
        <a:p>
          <a:endParaRPr lang="en-US"/>
        </a:p>
      </dgm:t>
    </dgm:pt>
  </dgm:ptLst>
  <dgm:cxnLst>
    <dgm:cxn modelId="{ADBD02CA-AB5D-4423-AC66-3F2CBF0C7BB3}" type="presOf" srcId="{1FAE3726-A5C2-4879-9DB6-2DAB1DE03EAB}" destId="{4B2FFB6F-36EE-4C79-B81A-3B9A45E89605}" srcOrd="0" destOrd="8" presId="urn:microsoft.com/office/officeart/2005/8/layout/vList2"/>
    <dgm:cxn modelId="{A985ACDA-FAEC-4582-B715-62536D144845}" type="presOf" srcId="{12A89340-C46F-4E91-A574-D841F8CD754C}" destId="{B31B0140-447E-4F16-9E42-9A7485570BB5}" srcOrd="0" destOrd="0" presId="urn:microsoft.com/office/officeart/2005/8/layout/vList2"/>
    <dgm:cxn modelId="{97185B32-BBF5-420D-BF8E-E8409B3B4138}" type="presOf" srcId="{573DE736-F65E-4F64-A763-7E7922F61047}" destId="{DD1B5722-F3D8-4D8A-BC1C-DAD822D5D5AC}" srcOrd="0" destOrd="4" presId="urn:microsoft.com/office/officeart/2005/8/layout/vList2"/>
    <dgm:cxn modelId="{D671F44C-BF70-46AA-8607-9609F2560F51}" srcId="{12A89340-C46F-4E91-A574-D841F8CD754C}" destId="{C224877E-6C17-4E7D-B9DF-E96FB74A8347}" srcOrd="0" destOrd="0" parTransId="{8BB6507F-A080-4181-AE33-4940DF34AFCA}" sibTransId="{DA0FEE37-562E-4B87-973E-C4CBBE3485D0}"/>
    <dgm:cxn modelId="{EFBD0BED-F506-4B12-B698-25242B6DF553}" srcId="{388A61B7-60C5-430C-9775-F2E3D578EB6D}" destId="{FED71C68-19D0-4C3E-9007-637FCF2286CE}" srcOrd="1" destOrd="0" parTransId="{1EF94557-E051-4B6B-925F-B473FD82301B}" sibTransId="{337D87EB-1256-4ED6-84A2-528C2C635910}"/>
    <dgm:cxn modelId="{7B3C334F-A57A-436E-9DC8-01405077B547}" srcId="{C224877E-6C17-4E7D-B9DF-E96FB74A8347}" destId="{51B7C428-B939-4C16-8CCB-90A35321E359}" srcOrd="3" destOrd="0" parTransId="{0772E166-C5D2-409C-A998-CBD47B235AA5}" sibTransId="{FEE58174-AD65-4611-A37B-67975AE7335E}"/>
    <dgm:cxn modelId="{74EC5D5E-ED15-4179-9AA8-899CE58D7D16}" type="presOf" srcId="{2EFCE113-3136-47A1-A583-04D2989B5EEC}" destId="{4B2FFB6F-36EE-4C79-B81A-3B9A45E89605}" srcOrd="0" destOrd="1" presId="urn:microsoft.com/office/officeart/2005/8/layout/vList2"/>
    <dgm:cxn modelId="{27E0F228-4B23-4ED1-ABDB-729D02E41DFB}" type="presOf" srcId="{712DEA89-174E-4276-B039-92C9D25DE392}" destId="{4B2FFB6F-36EE-4C79-B81A-3B9A45E89605}" srcOrd="0" destOrd="4" presId="urn:microsoft.com/office/officeart/2005/8/layout/vList2"/>
    <dgm:cxn modelId="{B930272C-5CC7-4FB3-A133-821BAAF2FB87}" type="presOf" srcId="{FED71C68-19D0-4C3E-9007-637FCF2286CE}" destId="{4B2FFB6F-36EE-4C79-B81A-3B9A45E89605}" srcOrd="0" destOrd="5" presId="urn:microsoft.com/office/officeart/2005/8/layout/vList2"/>
    <dgm:cxn modelId="{A20A260B-0628-4E21-BCDA-6DB4DC057E57}" srcId="{EABBD086-57DD-4F78-B79D-6EF57715D477}" destId="{50CA4D6C-04A1-4849-8F5B-E40971F64DE3}" srcOrd="1" destOrd="0" parTransId="{B19C33A1-CC27-4318-AA61-956537B685E3}" sibTransId="{EFE6325F-A1ED-4B6E-9206-A22634AFE5B0}"/>
    <dgm:cxn modelId="{27D03C58-5C6A-4702-A6A9-2955339A61A3}" type="presOf" srcId="{51B7C428-B939-4C16-8CCB-90A35321E359}" destId="{DD1B5722-F3D8-4D8A-BC1C-DAD822D5D5AC}" srcOrd="0" destOrd="3" presId="urn:microsoft.com/office/officeart/2005/8/layout/vList2"/>
    <dgm:cxn modelId="{1A766F67-B703-4724-842D-FFFAD4B70FE5}" srcId="{C224877E-6C17-4E7D-B9DF-E96FB74A8347}" destId="{C0DF30AA-8C7A-444A-A74D-73246E1EE8D1}" srcOrd="1" destOrd="0" parTransId="{1BA130D0-2572-4761-A439-8E8585B4B70D}" sibTransId="{000E396C-761D-46B0-8047-31ACB3AB1D2D}"/>
    <dgm:cxn modelId="{772354B3-F787-4E4C-B2C5-492B8C090724}" srcId="{C224877E-6C17-4E7D-B9DF-E96FB74A8347}" destId="{8A5FEBF9-0649-495F-9805-30A73EF32F1D}" srcOrd="0" destOrd="0" parTransId="{C120142C-979D-4FCF-B40D-033E83265E8C}" sibTransId="{822F2558-A6AB-49A6-9A09-AC913D2D9183}"/>
    <dgm:cxn modelId="{C3C5D8BE-36B8-4AE3-B7AB-A93BBF2A60E7}" srcId="{EABBD086-57DD-4F78-B79D-6EF57715D477}" destId="{B5A36340-702D-4D7B-B981-67DFB3B172DB}" srcOrd="2" destOrd="0" parTransId="{96F6C7E3-59D0-45DB-8CBF-80A4E5DCE41B}" sibTransId="{DB2E44BA-FA97-4103-A672-627A1552FB23}"/>
    <dgm:cxn modelId="{01392C3C-8F43-4BDA-BF10-3BB6DCFE9DCE}" type="presOf" srcId="{50CA4D6C-04A1-4849-8F5B-E40971F64DE3}" destId="{4B2FFB6F-36EE-4C79-B81A-3B9A45E89605}" srcOrd="0" destOrd="2" presId="urn:microsoft.com/office/officeart/2005/8/layout/vList2"/>
    <dgm:cxn modelId="{F7066BD0-C6AD-4B7E-860F-0163BB780F39}" type="presOf" srcId="{C0DF30AA-8C7A-444A-A74D-73246E1EE8D1}" destId="{DD1B5722-F3D8-4D8A-BC1C-DAD822D5D5AC}" srcOrd="0" destOrd="1" presId="urn:microsoft.com/office/officeart/2005/8/layout/vList2"/>
    <dgm:cxn modelId="{572EA607-A043-471C-A10A-BAA544F17BCA}" type="presOf" srcId="{D3656944-1850-4A1A-A85D-B2F9B58AA4CE}" destId="{4B2FFB6F-36EE-4C79-B81A-3B9A45E89605}" srcOrd="0" destOrd="9" presId="urn:microsoft.com/office/officeart/2005/8/layout/vList2"/>
    <dgm:cxn modelId="{3647022F-17B7-4101-B3CB-1815B16BF7F5}" srcId="{EABBD086-57DD-4F78-B79D-6EF57715D477}" destId="{712DEA89-174E-4276-B039-92C9D25DE392}" srcOrd="3" destOrd="0" parTransId="{5C6B4C8D-96E0-41D5-A45E-B526BA87A6EC}" sibTransId="{FCAF5CB5-6D64-4BF4-AF9D-3448B7137E91}"/>
    <dgm:cxn modelId="{6371D592-343B-4BD3-87CB-CA2E92B899B4}" srcId="{C224877E-6C17-4E7D-B9DF-E96FB74A8347}" destId="{6F6E49A5-AACA-498C-8452-D881B3535ABA}" srcOrd="2" destOrd="0" parTransId="{F4DF91AA-33B0-43A7-94B4-B1B9F020F45E}" sibTransId="{A7623E85-C754-4DF7-A661-5F66D63A9D78}"/>
    <dgm:cxn modelId="{73A45AAA-D065-41D6-B062-CE564FCC99AD}" srcId="{12A89340-C46F-4E91-A574-D841F8CD754C}" destId="{388A61B7-60C5-430C-9775-F2E3D578EB6D}" srcOrd="1" destOrd="0" parTransId="{EC2D7078-CB13-4787-9855-01CCC3846CD0}" sibTransId="{B771F115-EFA5-4ABD-AE9C-398608F80242}"/>
    <dgm:cxn modelId="{B1CE094F-A65E-4150-ABF3-9103D4D8360C}" type="presOf" srcId="{6F6E49A5-AACA-498C-8452-D881B3535ABA}" destId="{DD1B5722-F3D8-4D8A-BC1C-DAD822D5D5AC}" srcOrd="0" destOrd="2" presId="urn:microsoft.com/office/officeart/2005/8/layout/vList2"/>
    <dgm:cxn modelId="{555741BD-6B82-4014-A80A-B1EF4ED96AC9}" type="presOf" srcId="{6D79164D-E7E6-4925-92ED-068C25A79C78}" destId="{4B2FFB6F-36EE-4C79-B81A-3B9A45E89605}" srcOrd="0" destOrd="6" presId="urn:microsoft.com/office/officeart/2005/8/layout/vList2"/>
    <dgm:cxn modelId="{B5110F3F-CFE4-461B-A3ED-DE6FC78682F2}" srcId="{FED71C68-19D0-4C3E-9007-637FCF2286CE}" destId="{1FAE3726-A5C2-4879-9DB6-2DAB1DE03EAB}" srcOrd="2" destOrd="0" parTransId="{B06914F9-D724-46CB-BC86-E64490BBD5CA}" sibTransId="{D63FF0CD-6C05-45E5-A515-D672C408BEE3}"/>
    <dgm:cxn modelId="{190E7265-1A83-44AC-A1C9-635A26C832F9}" srcId="{C224877E-6C17-4E7D-B9DF-E96FB74A8347}" destId="{573DE736-F65E-4F64-A763-7E7922F61047}" srcOrd="4" destOrd="0" parTransId="{6005E331-AE89-4C06-935E-4D82E82A6701}" sibTransId="{4FAF584A-078B-400B-ABED-FEF8994F0765}"/>
    <dgm:cxn modelId="{DAC9E60C-CDE1-40F2-BBC9-6AE1DAEA873D}" type="presOf" srcId="{DCBF36FD-8EA7-483A-A42E-66BA364F814D}" destId="{4B2FFB6F-36EE-4C79-B81A-3B9A45E89605}" srcOrd="0" destOrd="7" presId="urn:microsoft.com/office/officeart/2005/8/layout/vList2"/>
    <dgm:cxn modelId="{83B9490C-2C7A-4B09-B941-A9259D8F0B9E}" type="presOf" srcId="{C224877E-6C17-4E7D-B9DF-E96FB74A8347}" destId="{C948B3C3-D7E0-47D9-A976-A80044FE1E8C}" srcOrd="0" destOrd="0" presId="urn:microsoft.com/office/officeart/2005/8/layout/vList2"/>
    <dgm:cxn modelId="{0F265F3F-C710-4603-B997-C5D3DEC1854A}" srcId="{FED71C68-19D0-4C3E-9007-637FCF2286CE}" destId="{6D79164D-E7E6-4925-92ED-068C25A79C78}" srcOrd="0" destOrd="0" parTransId="{2431655B-60C4-4788-9D0F-5B576659C8D9}" sibTransId="{8CE60333-9691-4AA8-8A0C-96A6B92E74F3}"/>
    <dgm:cxn modelId="{9306DBA2-4CB5-46F5-BD13-CF38592CC928}" srcId="{EABBD086-57DD-4F78-B79D-6EF57715D477}" destId="{2EFCE113-3136-47A1-A583-04D2989B5EEC}" srcOrd="0" destOrd="0" parTransId="{56EF7A96-BBDF-49FE-B2CB-31DB273E967F}" sibTransId="{800843E5-B72A-4A5D-861D-F08E8A6DC80D}"/>
    <dgm:cxn modelId="{A9014BC9-C99C-49C2-87D3-637A58593CDD}" srcId="{FED71C68-19D0-4C3E-9007-637FCF2286CE}" destId="{DCBF36FD-8EA7-483A-A42E-66BA364F814D}" srcOrd="1" destOrd="0" parTransId="{0E22B321-1E0C-4F00-83F1-E013FE2AB182}" sibTransId="{232976D0-EEE0-4C44-B0C2-5123F38D2762}"/>
    <dgm:cxn modelId="{8C03103B-A222-4796-9849-5C995DB769C4}" type="presOf" srcId="{B5A36340-702D-4D7B-B981-67DFB3B172DB}" destId="{4B2FFB6F-36EE-4C79-B81A-3B9A45E89605}" srcOrd="0" destOrd="3" presId="urn:microsoft.com/office/officeart/2005/8/layout/vList2"/>
    <dgm:cxn modelId="{5BE30AB2-5568-4191-926B-44C67589E6D0}" type="presOf" srcId="{EABBD086-57DD-4F78-B79D-6EF57715D477}" destId="{4B2FFB6F-36EE-4C79-B81A-3B9A45E89605}" srcOrd="0" destOrd="0" presId="urn:microsoft.com/office/officeart/2005/8/layout/vList2"/>
    <dgm:cxn modelId="{F75D7F30-12BE-44EC-B176-F6E56B0D4DFC}" type="presOf" srcId="{8A5FEBF9-0649-495F-9805-30A73EF32F1D}" destId="{DD1B5722-F3D8-4D8A-BC1C-DAD822D5D5AC}" srcOrd="0" destOrd="0" presId="urn:microsoft.com/office/officeart/2005/8/layout/vList2"/>
    <dgm:cxn modelId="{F6BCF646-6C7A-488F-9F68-899A02A34FFC}" srcId="{388A61B7-60C5-430C-9775-F2E3D578EB6D}" destId="{EABBD086-57DD-4F78-B79D-6EF57715D477}" srcOrd="0" destOrd="0" parTransId="{3D9EBF2B-85E5-4581-8855-13E1F4314318}" sibTransId="{0D07F700-A774-4790-973F-0EC150D8A0FC}"/>
    <dgm:cxn modelId="{1AB295B3-EB03-434E-ABC1-2ECB51EDE221}" type="presOf" srcId="{388A61B7-60C5-430C-9775-F2E3D578EB6D}" destId="{22344F9A-A45B-4F0D-BAE6-C1AC55E91BFD}" srcOrd="0" destOrd="0" presId="urn:microsoft.com/office/officeart/2005/8/layout/vList2"/>
    <dgm:cxn modelId="{A3A6E3E8-A144-4A66-AE43-5B91431C371F}" srcId="{FED71C68-19D0-4C3E-9007-637FCF2286CE}" destId="{D3656944-1850-4A1A-A85D-B2F9B58AA4CE}" srcOrd="3" destOrd="0" parTransId="{8F952769-CFE6-416D-9772-6308E5D8FC02}" sibTransId="{623FFB67-E13E-4740-A62E-ED99BD87139F}"/>
    <dgm:cxn modelId="{C89F8ACE-ABCD-4A33-AE84-13035AD83256}" type="presParOf" srcId="{B31B0140-447E-4F16-9E42-9A7485570BB5}" destId="{C948B3C3-D7E0-47D9-A976-A80044FE1E8C}" srcOrd="0" destOrd="0" presId="urn:microsoft.com/office/officeart/2005/8/layout/vList2"/>
    <dgm:cxn modelId="{F7541861-EBE6-4E38-ACFE-05DA77481607}" type="presParOf" srcId="{B31B0140-447E-4F16-9E42-9A7485570BB5}" destId="{DD1B5722-F3D8-4D8A-BC1C-DAD822D5D5AC}" srcOrd="1" destOrd="0" presId="urn:microsoft.com/office/officeart/2005/8/layout/vList2"/>
    <dgm:cxn modelId="{FC771AD3-E34C-4DE9-8D09-EDB776937EE6}" type="presParOf" srcId="{B31B0140-447E-4F16-9E42-9A7485570BB5}" destId="{22344F9A-A45B-4F0D-BAE6-C1AC55E91BFD}" srcOrd="2" destOrd="0" presId="urn:microsoft.com/office/officeart/2005/8/layout/vList2"/>
    <dgm:cxn modelId="{7C69B956-B716-47FD-B6BA-29D5BABCC7A3}" type="presParOf" srcId="{B31B0140-447E-4F16-9E42-9A7485570BB5}" destId="{4B2FFB6F-36EE-4C79-B81A-3B9A45E89605}" srcOrd="3"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BC669F-3641-4B2A-B336-ABBB27C3878B}"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ru-RU"/>
        </a:p>
      </dgm:t>
    </dgm:pt>
    <dgm:pt modelId="{EA7602F1-0E3E-4F8B-8D9A-9F08A01ED735}">
      <dgm:prSet custT="1"/>
      <dgm:spPr/>
      <dgm:t>
        <a:bodyPr anchor="ctr"/>
        <a:lstStyle/>
        <a:p>
          <a:pPr algn="ctr"/>
          <a:r>
            <a:rPr lang="ru-RU" sz="3600" b="0" dirty="0">
              <a:solidFill>
                <a:schemeClr val="tx2"/>
              </a:solidFill>
              <a:latin typeface="+mj-lt"/>
            </a:rPr>
            <a:t>1</a:t>
          </a:r>
        </a:p>
      </dgm:t>
    </dgm:pt>
    <dgm:pt modelId="{6DB01901-8470-49CA-8E37-7572C5BEA9A2}" type="parTrans" cxnId="{02C3B817-AC1C-456B-A7DB-8D632C0FC28A}">
      <dgm:prSet/>
      <dgm:spPr/>
      <dgm:t>
        <a:bodyPr/>
        <a:lstStyle/>
        <a:p>
          <a:pPr algn="l"/>
          <a:endParaRPr lang="ru-RU" sz="2400" b="0">
            <a:latin typeface="+mn-lt"/>
          </a:endParaRPr>
        </a:p>
      </dgm:t>
    </dgm:pt>
    <dgm:pt modelId="{5F442533-1DF5-471D-889B-50B7C1E425CD}" type="sibTrans" cxnId="{02C3B817-AC1C-456B-A7DB-8D632C0FC28A}">
      <dgm:prSet/>
      <dgm:spPr/>
      <dgm:t>
        <a:bodyPr/>
        <a:lstStyle/>
        <a:p>
          <a:pPr algn="l"/>
          <a:endParaRPr lang="ru-RU" sz="2400" b="0">
            <a:latin typeface="+mn-lt"/>
          </a:endParaRPr>
        </a:p>
      </dgm:t>
    </dgm:pt>
    <dgm:pt modelId="{047DAB3D-6895-406E-96FC-A6FC02B09379}">
      <dgm:prSet custT="1"/>
      <dgm:spPr/>
      <dgm:t>
        <a:bodyPr anchor="ctr"/>
        <a:lstStyle/>
        <a:p>
          <a:pPr algn="ctr"/>
          <a:r>
            <a:rPr lang="ru-RU" sz="3600" b="0" dirty="0">
              <a:solidFill>
                <a:schemeClr val="tx2"/>
              </a:solidFill>
              <a:latin typeface="+mj-lt"/>
            </a:rPr>
            <a:t>2</a:t>
          </a:r>
        </a:p>
      </dgm:t>
    </dgm:pt>
    <dgm:pt modelId="{A63B96D1-975C-4AB7-98D3-9E0FB8C453B9}" type="parTrans" cxnId="{FEF39D1A-59BA-4DFD-A624-6D2186FC02F2}">
      <dgm:prSet/>
      <dgm:spPr/>
      <dgm:t>
        <a:bodyPr/>
        <a:lstStyle/>
        <a:p>
          <a:pPr algn="l"/>
          <a:endParaRPr lang="ru-RU" sz="2400" b="0">
            <a:latin typeface="+mn-lt"/>
          </a:endParaRPr>
        </a:p>
      </dgm:t>
    </dgm:pt>
    <dgm:pt modelId="{DF9EF25F-B8D7-410D-A3D0-4F0E34D92047}" type="sibTrans" cxnId="{FEF39D1A-59BA-4DFD-A624-6D2186FC02F2}">
      <dgm:prSet/>
      <dgm:spPr/>
      <dgm:t>
        <a:bodyPr/>
        <a:lstStyle/>
        <a:p>
          <a:pPr algn="l"/>
          <a:endParaRPr lang="ru-RU" sz="2400" b="0">
            <a:latin typeface="+mn-lt"/>
          </a:endParaRPr>
        </a:p>
      </dgm:t>
    </dgm:pt>
    <dgm:pt modelId="{87FA1F56-60E7-4A00-A7A6-A31D3CC8349E}">
      <dgm:prSet custT="1"/>
      <dgm:spPr/>
      <dgm:t>
        <a:bodyPr anchor="ctr"/>
        <a:lstStyle/>
        <a:p>
          <a:pPr algn="ctr"/>
          <a:r>
            <a:rPr lang="ru-RU" sz="3600" b="0" dirty="0">
              <a:solidFill>
                <a:schemeClr val="tx2"/>
              </a:solidFill>
              <a:latin typeface="+mj-lt"/>
            </a:rPr>
            <a:t>3</a:t>
          </a:r>
        </a:p>
      </dgm:t>
    </dgm:pt>
    <dgm:pt modelId="{074CD725-C04F-4796-A5FD-A9C4BFF07CF8}" type="parTrans" cxnId="{5A5E67A7-4220-430D-9D24-2355FEF79293}">
      <dgm:prSet/>
      <dgm:spPr/>
      <dgm:t>
        <a:bodyPr/>
        <a:lstStyle/>
        <a:p>
          <a:pPr algn="l"/>
          <a:endParaRPr lang="ru-RU" sz="2400" b="0">
            <a:latin typeface="+mn-lt"/>
          </a:endParaRPr>
        </a:p>
      </dgm:t>
    </dgm:pt>
    <dgm:pt modelId="{B9346EBC-37D6-444F-9246-3C64FE30FE82}" type="sibTrans" cxnId="{5A5E67A7-4220-430D-9D24-2355FEF79293}">
      <dgm:prSet/>
      <dgm:spPr/>
      <dgm:t>
        <a:bodyPr/>
        <a:lstStyle/>
        <a:p>
          <a:pPr algn="l"/>
          <a:endParaRPr lang="ru-RU" sz="2400" b="0">
            <a:latin typeface="+mn-lt"/>
          </a:endParaRPr>
        </a:p>
      </dgm:t>
    </dgm:pt>
    <dgm:pt modelId="{C069A035-A7B7-4CC9-9738-12C670BAB875}">
      <dgm:prSet custT="1"/>
      <dgm:spPr/>
      <dgm:t>
        <a:bodyPr anchor="ctr"/>
        <a:lstStyle/>
        <a:p>
          <a:pPr algn="l"/>
          <a:r>
            <a:rPr lang="en-US" sz="1400" b="0" dirty="0">
              <a:solidFill>
                <a:schemeClr val="tx2"/>
              </a:solidFill>
              <a:latin typeface="+mn-lt"/>
            </a:rPr>
            <a:t>Register to primary care facility of choice</a:t>
          </a:r>
          <a:endParaRPr lang="ru-RU" sz="1400" b="0" dirty="0">
            <a:solidFill>
              <a:schemeClr val="tx2"/>
            </a:solidFill>
            <a:latin typeface="+mn-lt"/>
          </a:endParaRPr>
        </a:p>
      </dgm:t>
    </dgm:pt>
    <dgm:pt modelId="{F90C2928-2C2D-4F00-9032-A621D43C68EA}" type="parTrans" cxnId="{E69C2444-C0C9-47A6-BCC9-14BFA4A24946}">
      <dgm:prSet/>
      <dgm:spPr/>
      <dgm:t>
        <a:bodyPr/>
        <a:lstStyle/>
        <a:p>
          <a:pPr algn="l"/>
          <a:endParaRPr lang="ru-RU" sz="2400" b="0">
            <a:latin typeface="+mn-lt"/>
          </a:endParaRPr>
        </a:p>
      </dgm:t>
    </dgm:pt>
    <dgm:pt modelId="{0528A2FB-F07E-483E-AED2-5081275F3347}" type="sibTrans" cxnId="{E69C2444-C0C9-47A6-BCC9-14BFA4A24946}">
      <dgm:prSet/>
      <dgm:spPr/>
      <dgm:t>
        <a:bodyPr/>
        <a:lstStyle/>
        <a:p>
          <a:pPr algn="l"/>
          <a:endParaRPr lang="ru-RU" sz="2400" b="0">
            <a:latin typeface="+mn-lt"/>
          </a:endParaRPr>
        </a:p>
      </dgm:t>
    </dgm:pt>
    <dgm:pt modelId="{A6A1CA77-BCBE-4B0F-A60B-27E9D36E98A2}">
      <dgm:prSet custT="1"/>
      <dgm:spPr/>
      <dgm:t>
        <a:bodyPr anchor="ctr"/>
        <a:lstStyle/>
        <a:p>
          <a:pPr algn="l"/>
          <a:r>
            <a:rPr lang="en-US" sz="1400" b="0" dirty="0">
              <a:solidFill>
                <a:schemeClr val="tx2"/>
              </a:solidFill>
              <a:latin typeface="+mn-lt"/>
            </a:rPr>
            <a:t>Provide a free choice of general practitioner</a:t>
          </a:r>
          <a:endParaRPr lang="ru-RU" sz="1400" b="0" dirty="0">
            <a:solidFill>
              <a:schemeClr val="tx2"/>
            </a:solidFill>
            <a:latin typeface="+mn-lt"/>
          </a:endParaRPr>
        </a:p>
      </dgm:t>
    </dgm:pt>
    <dgm:pt modelId="{1BB52EB6-64CD-4C7D-8F2D-2F9E2B2BBA9E}" type="parTrans" cxnId="{A02F6C8D-28A2-49D4-9C6B-1890F5F608F5}">
      <dgm:prSet/>
      <dgm:spPr/>
      <dgm:t>
        <a:bodyPr/>
        <a:lstStyle/>
        <a:p>
          <a:pPr algn="l"/>
          <a:endParaRPr lang="ru-RU" sz="2400" b="0">
            <a:latin typeface="+mn-lt"/>
          </a:endParaRPr>
        </a:p>
      </dgm:t>
    </dgm:pt>
    <dgm:pt modelId="{C6676BC1-F21E-4308-8F10-B7CA5622D8F0}" type="sibTrans" cxnId="{A02F6C8D-28A2-49D4-9C6B-1890F5F608F5}">
      <dgm:prSet/>
      <dgm:spPr/>
      <dgm:t>
        <a:bodyPr/>
        <a:lstStyle/>
        <a:p>
          <a:pPr algn="l"/>
          <a:endParaRPr lang="ru-RU" sz="2400" b="0">
            <a:latin typeface="+mn-lt"/>
          </a:endParaRPr>
        </a:p>
      </dgm:t>
    </dgm:pt>
    <dgm:pt modelId="{0368C573-1B8B-4FA0-9918-69922611C5F5}">
      <dgm:prSet custT="1"/>
      <dgm:spPr/>
      <dgm:t>
        <a:bodyPr anchor="ctr"/>
        <a:lstStyle/>
        <a:p>
          <a:pPr algn="l"/>
          <a:r>
            <a:rPr lang="en-US" sz="1400" b="0" dirty="0">
              <a:solidFill>
                <a:schemeClr val="tx2"/>
              </a:solidFill>
              <a:latin typeface="+mn-lt"/>
            </a:rPr>
            <a:t>Improve the access to a free choice inpatient facilities for planned hospitalization</a:t>
          </a:r>
          <a:endParaRPr lang="ru-RU" sz="1400" b="0" dirty="0">
            <a:solidFill>
              <a:schemeClr val="tx2"/>
            </a:solidFill>
            <a:latin typeface="+mn-lt"/>
          </a:endParaRPr>
        </a:p>
      </dgm:t>
    </dgm:pt>
    <dgm:pt modelId="{8660E99C-3E4A-4684-9179-C5DA7B65727C}" type="parTrans" cxnId="{9D21052A-6C24-4D66-ADEC-1C9CD1BFA469}">
      <dgm:prSet/>
      <dgm:spPr/>
      <dgm:t>
        <a:bodyPr/>
        <a:lstStyle/>
        <a:p>
          <a:pPr algn="l"/>
          <a:endParaRPr lang="ru-RU" sz="2400" b="0">
            <a:latin typeface="+mn-lt"/>
          </a:endParaRPr>
        </a:p>
      </dgm:t>
    </dgm:pt>
    <dgm:pt modelId="{F5D34011-0298-4A12-AD4E-2764C4FEAADC}" type="sibTrans" cxnId="{9D21052A-6C24-4D66-ADEC-1C9CD1BFA469}">
      <dgm:prSet/>
      <dgm:spPr/>
      <dgm:t>
        <a:bodyPr/>
        <a:lstStyle/>
        <a:p>
          <a:pPr algn="l"/>
          <a:endParaRPr lang="ru-RU" sz="2400" b="0">
            <a:latin typeface="+mn-lt"/>
          </a:endParaRPr>
        </a:p>
      </dgm:t>
    </dgm:pt>
    <dgm:pt modelId="{5687F07F-AC4C-4827-86D2-69FE0492A152}">
      <dgm:prSet custT="1"/>
      <dgm:spPr/>
      <dgm:t>
        <a:bodyPr anchor="ctr"/>
        <a:lstStyle/>
        <a:p>
          <a:pPr algn="ctr"/>
          <a:r>
            <a:rPr lang="ru-RU" sz="3600" b="0" dirty="0">
              <a:solidFill>
                <a:schemeClr val="tx2"/>
              </a:solidFill>
              <a:latin typeface="+mj-lt"/>
            </a:rPr>
            <a:t>4</a:t>
          </a:r>
        </a:p>
      </dgm:t>
    </dgm:pt>
    <dgm:pt modelId="{5CCDE093-D8C7-4C66-BCCE-3D42C6E691D7}" type="parTrans" cxnId="{D48AD543-DCCD-4E6F-8565-6E39798CD99C}">
      <dgm:prSet/>
      <dgm:spPr/>
      <dgm:t>
        <a:bodyPr/>
        <a:lstStyle/>
        <a:p>
          <a:pPr algn="l"/>
          <a:endParaRPr lang="ru-RU" sz="2400">
            <a:latin typeface="+mn-lt"/>
          </a:endParaRPr>
        </a:p>
      </dgm:t>
    </dgm:pt>
    <dgm:pt modelId="{0BDA1DF8-64D8-4984-9E8F-23FACD99FA44}" type="sibTrans" cxnId="{D48AD543-DCCD-4E6F-8565-6E39798CD99C}">
      <dgm:prSet/>
      <dgm:spPr/>
      <dgm:t>
        <a:bodyPr/>
        <a:lstStyle/>
        <a:p>
          <a:pPr algn="l"/>
          <a:endParaRPr lang="ru-RU" sz="2400">
            <a:latin typeface="+mn-lt"/>
          </a:endParaRPr>
        </a:p>
      </dgm:t>
    </dgm:pt>
    <dgm:pt modelId="{275534C4-589C-4C00-ACF9-1CC30BC0806F}">
      <dgm:prSet custT="1"/>
      <dgm:spPr/>
      <dgm:t>
        <a:bodyPr anchor="ctr"/>
        <a:lstStyle/>
        <a:p>
          <a:pPr algn="l"/>
          <a:r>
            <a:rPr lang="en-US" sz="1400" b="0" dirty="0">
              <a:solidFill>
                <a:schemeClr val="tx2"/>
              </a:solidFill>
              <a:latin typeface="+mn-lt"/>
            </a:rPr>
            <a:t>Deliver affordable expensive diagnostics, such as MR-imaging, CT, laboratory examinations, etc.</a:t>
          </a:r>
          <a:endParaRPr lang="ru-RU" sz="1400" b="0" dirty="0">
            <a:solidFill>
              <a:schemeClr val="tx2"/>
            </a:solidFill>
            <a:latin typeface="+mn-lt"/>
          </a:endParaRPr>
        </a:p>
      </dgm:t>
    </dgm:pt>
    <dgm:pt modelId="{31180BCA-B29D-4AF1-B882-ABD8C7DCAF1B}" type="parTrans" cxnId="{FBCFAAF8-8CFC-441B-9988-0F48E6EEEDB1}">
      <dgm:prSet/>
      <dgm:spPr/>
      <dgm:t>
        <a:bodyPr/>
        <a:lstStyle/>
        <a:p>
          <a:pPr algn="l"/>
          <a:endParaRPr lang="ru-RU" sz="2400">
            <a:latin typeface="+mn-lt"/>
          </a:endParaRPr>
        </a:p>
      </dgm:t>
    </dgm:pt>
    <dgm:pt modelId="{B644653A-F382-458C-9D64-5874CF33F2C6}" type="sibTrans" cxnId="{FBCFAAF8-8CFC-441B-9988-0F48E6EEEDB1}">
      <dgm:prSet/>
      <dgm:spPr/>
      <dgm:t>
        <a:bodyPr/>
        <a:lstStyle/>
        <a:p>
          <a:pPr algn="l"/>
          <a:endParaRPr lang="ru-RU" sz="2400">
            <a:latin typeface="+mn-lt"/>
          </a:endParaRPr>
        </a:p>
      </dgm:t>
    </dgm:pt>
    <dgm:pt modelId="{63BD19DF-8A74-49E8-85AE-75A9F3BF197C}">
      <dgm:prSet custT="1"/>
      <dgm:spPr/>
      <dgm:t>
        <a:bodyPr anchor="ctr"/>
        <a:lstStyle/>
        <a:p>
          <a:pPr algn="l"/>
          <a:r>
            <a:rPr lang="en-US" sz="1400" b="0" dirty="0">
              <a:solidFill>
                <a:schemeClr val="tx2"/>
              </a:solidFill>
              <a:latin typeface="+mn-lt"/>
            </a:rPr>
            <a:t>Participate in the processes of quality control and remuneration of health services</a:t>
          </a:r>
          <a:endParaRPr lang="ru-RU" sz="1400" b="0" dirty="0">
            <a:solidFill>
              <a:schemeClr val="tx2"/>
            </a:solidFill>
            <a:latin typeface="+mn-lt"/>
          </a:endParaRPr>
        </a:p>
      </dgm:t>
    </dgm:pt>
    <dgm:pt modelId="{60E166D0-C9D4-4CF1-8D0D-F19A691344BF}" type="parTrans" cxnId="{1DD2370F-F3E4-475F-BED9-7442F094A71E}">
      <dgm:prSet/>
      <dgm:spPr/>
      <dgm:t>
        <a:bodyPr/>
        <a:lstStyle/>
        <a:p>
          <a:pPr algn="l"/>
          <a:endParaRPr lang="ru-RU" sz="2400">
            <a:latin typeface="+mn-lt"/>
          </a:endParaRPr>
        </a:p>
      </dgm:t>
    </dgm:pt>
    <dgm:pt modelId="{C27FD69A-AB25-4B88-BEAA-AD89102B1F7E}" type="sibTrans" cxnId="{1DD2370F-F3E4-475F-BED9-7442F094A71E}">
      <dgm:prSet/>
      <dgm:spPr/>
      <dgm:t>
        <a:bodyPr/>
        <a:lstStyle/>
        <a:p>
          <a:pPr algn="l"/>
          <a:endParaRPr lang="ru-RU" sz="2400">
            <a:latin typeface="+mn-lt"/>
          </a:endParaRPr>
        </a:p>
      </dgm:t>
    </dgm:pt>
    <dgm:pt modelId="{F2C2BD41-DB6E-437F-A9C1-27BBD80B7566}">
      <dgm:prSet custT="1"/>
      <dgm:spPr/>
      <dgm:t>
        <a:bodyPr anchor="ctr"/>
        <a:lstStyle/>
        <a:p>
          <a:pPr algn="ctr"/>
          <a:r>
            <a:rPr lang="ru-RU" sz="3600" b="0" dirty="0">
              <a:solidFill>
                <a:schemeClr val="tx2"/>
              </a:solidFill>
              <a:latin typeface="+mj-lt"/>
            </a:rPr>
            <a:t>5</a:t>
          </a:r>
        </a:p>
      </dgm:t>
    </dgm:pt>
    <dgm:pt modelId="{845F9468-FDB7-46A9-B008-80686D324ED4}" type="parTrans" cxnId="{740C0D7D-4C2B-4995-9030-03EFB5CB995D}">
      <dgm:prSet/>
      <dgm:spPr/>
      <dgm:t>
        <a:bodyPr/>
        <a:lstStyle/>
        <a:p>
          <a:pPr algn="l"/>
          <a:endParaRPr lang="ru-RU" sz="2400">
            <a:latin typeface="+mn-lt"/>
          </a:endParaRPr>
        </a:p>
      </dgm:t>
    </dgm:pt>
    <dgm:pt modelId="{43B5209C-8A6A-4123-8BAC-0C204BCE5B03}" type="sibTrans" cxnId="{740C0D7D-4C2B-4995-9030-03EFB5CB995D}">
      <dgm:prSet/>
      <dgm:spPr/>
      <dgm:t>
        <a:bodyPr/>
        <a:lstStyle/>
        <a:p>
          <a:pPr algn="l"/>
          <a:endParaRPr lang="ru-RU" sz="2400">
            <a:latin typeface="+mn-lt"/>
          </a:endParaRPr>
        </a:p>
      </dgm:t>
    </dgm:pt>
    <dgm:pt modelId="{10E8AE5C-3D84-4DDB-8C37-E01AC39CDDD0}" type="pres">
      <dgm:prSet presAssocID="{C6BC669F-3641-4B2A-B336-ABBB27C3878B}" presName="vert0" presStyleCnt="0">
        <dgm:presLayoutVars>
          <dgm:dir/>
          <dgm:animOne val="branch"/>
          <dgm:animLvl val="lvl"/>
        </dgm:presLayoutVars>
      </dgm:prSet>
      <dgm:spPr/>
      <dgm:t>
        <a:bodyPr/>
        <a:lstStyle/>
        <a:p>
          <a:endParaRPr lang="en-US"/>
        </a:p>
      </dgm:t>
    </dgm:pt>
    <dgm:pt modelId="{D4202F3D-D989-4B9B-BB19-A7119117ECF5}" type="pres">
      <dgm:prSet presAssocID="{EA7602F1-0E3E-4F8B-8D9A-9F08A01ED735}" presName="thickLine" presStyleLbl="alignNode1" presStyleIdx="0" presStyleCnt="5"/>
      <dgm:spPr/>
    </dgm:pt>
    <dgm:pt modelId="{63F35C3E-7223-4514-9DFF-D211C4E92C38}" type="pres">
      <dgm:prSet presAssocID="{EA7602F1-0E3E-4F8B-8D9A-9F08A01ED735}" presName="horz1" presStyleCnt="0"/>
      <dgm:spPr/>
    </dgm:pt>
    <dgm:pt modelId="{018C2801-5BFD-4DAE-8CC8-373BA6E4DFA9}" type="pres">
      <dgm:prSet presAssocID="{EA7602F1-0E3E-4F8B-8D9A-9F08A01ED735}" presName="tx1" presStyleLbl="revTx" presStyleIdx="0" presStyleCnt="10" custScaleX="26779"/>
      <dgm:spPr/>
      <dgm:t>
        <a:bodyPr/>
        <a:lstStyle/>
        <a:p>
          <a:endParaRPr lang="en-US"/>
        </a:p>
      </dgm:t>
    </dgm:pt>
    <dgm:pt modelId="{6BC29731-DC13-462F-AA00-F779B9B60C6A}" type="pres">
      <dgm:prSet presAssocID="{EA7602F1-0E3E-4F8B-8D9A-9F08A01ED735}" presName="vert1" presStyleCnt="0"/>
      <dgm:spPr/>
    </dgm:pt>
    <dgm:pt modelId="{9E0060D4-2220-461A-9F40-1AEF34B0DB6D}" type="pres">
      <dgm:prSet presAssocID="{C069A035-A7B7-4CC9-9738-12C670BAB875}" presName="vertSpace2a" presStyleCnt="0"/>
      <dgm:spPr/>
    </dgm:pt>
    <dgm:pt modelId="{86E81F58-F1F0-42C0-B43D-E0320CDDADB8}" type="pres">
      <dgm:prSet presAssocID="{C069A035-A7B7-4CC9-9738-12C670BAB875}" presName="horz2" presStyleCnt="0"/>
      <dgm:spPr/>
    </dgm:pt>
    <dgm:pt modelId="{03BC42FD-4A46-4964-8AC8-EA6B08BBE32E}" type="pres">
      <dgm:prSet presAssocID="{C069A035-A7B7-4CC9-9738-12C670BAB875}" presName="horzSpace2" presStyleCnt="0"/>
      <dgm:spPr/>
    </dgm:pt>
    <dgm:pt modelId="{C349BECC-A9F0-4DBF-AF9B-689BD45B8ED2}" type="pres">
      <dgm:prSet presAssocID="{C069A035-A7B7-4CC9-9738-12C670BAB875}" presName="tx2" presStyleLbl="revTx" presStyleIdx="1" presStyleCnt="10" custScaleX="119035"/>
      <dgm:spPr/>
      <dgm:t>
        <a:bodyPr/>
        <a:lstStyle/>
        <a:p>
          <a:endParaRPr lang="en-US"/>
        </a:p>
      </dgm:t>
    </dgm:pt>
    <dgm:pt modelId="{F7A9AD48-F003-49B9-94B8-AE6D57E6FAE7}" type="pres">
      <dgm:prSet presAssocID="{C069A035-A7B7-4CC9-9738-12C670BAB875}" presName="vert2" presStyleCnt="0"/>
      <dgm:spPr/>
    </dgm:pt>
    <dgm:pt modelId="{AF54A9CE-1004-4DD2-980F-CFE7302A53F1}" type="pres">
      <dgm:prSet presAssocID="{C069A035-A7B7-4CC9-9738-12C670BAB875}" presName="thinLine2b" presStyleLbl="callout" presStyleIdx="0" presStyleCnt="5"/>
      <dgm:spPr/>
    </dgm:pt>
    <dgm:pt modelId="{716079A1-0F72-4DBA-941C-4785CF9BC0A5}" type="pres">
      <dgm:prSet presAssocID="{C069A035-A7B7-4CC9-9738-12C670BAB875}" presName="vertSpace2b" presStyleCnt="0"/>
      <dgm:spPr/>
    </dgm:pt>
    <dgm:pt modelId="{DBE0BFDD-EB79-4F17-8FF2-20093E992A35}" type="pres">
      <dgm:prSet presAssocID="{047DAB3D-6895-406E-96FC-A6FC02B09379}" presName="thickLine" presStyleLbl="alignNode1" presStyleIdx="1" presStyleCnt="5"/>
      <dgm:spPr/>
    </dgm:pt>
    <dgm:pt modelId="{4BF460B4-1806-4B09-84E4-C1ECB72E2901}" type="pres">
      <dgm:prSet presAssocID="{047DAB3D-6895-406E-96FC-A6FC02B09379}" presName="horz1" presStyleCnt="0"/>
      <dgm:spPr/>
    </dgm:pt>
    <dgm:pt modelId="{A39DE5A7-A8E0-4992-8443-830DCF3CE220}" type="pres">
      <dgm:prSet presAssocID="{047DAB3D-6895-406E-96FC-A6FC02B09379}" presName="tx1" presStyleLbl="revTx" presStyleIdx="2" presStyleCnt="10" custScaleX="26779"/>
      <dgm:spPr/>
      <dgm:t>
        <a:bodyPr/>
        <a:lstStyle/>
        <a:p>
          <a:endParaRPr lang="en-US"/>
        </a:p>
      </dgm:t>
    </dgm:pt>
    <dgm:pt modelId="{50E4D8B7-42C8-46BC-B8C9-13AF2B7D1870}" type="pres">
      <dgm:prSet presAssocID="{047DAB3D-6895-406E-96FC-A6FC02B09379}" presName="vert1" presStyleCnt="0"/>
      <dgm:spPr/>
    </dgm:pt>
    <dgm:pt modelId="{879610E2-8AF0-4946-A0CD-FB0393A9CC85}" type="pres">
      <dgm:prSet presAssocID="{A6A1CA77-BCBE-4B0F-A60B-27E9D36E98A2}" presName="vertSpace2a" presStyleCnt="0"/>
      <dgm:spPr/>
    </dgm:pt>
    <dgm:pt modelId="{893A0D58-2C07-4D81-ADDF-2787D789B6A1}" type="pres">
      <dgm:prSet presAssocID="{A6A1CA77-BCBE-4B0F-A60B-27E9D36E98A2}" presName="horz2" presStyleCnt="0"/>
      <dgm:spPr/>
    </dgm:pt>
    <dgm:pt modelId="{1F29768A-8EF9-4878-A157-969EEC6EF58F}" type="pres">
      <dgm:prSet presAssocID="{A6A1CA77-BCBE-4B0F-A60B-27E9D36E98A2}" presName="horzSpace2" presStyleCnt="0"/>
      <dgm:spPr/>
    </dgm:pt>
    <dgm:pt modelId="{77640447-AB67-422B-90CB-A533E02A652A}" type="pres">
      <dgm:prSet presAssocID="{A6A1CA77-BCBE-4B0F-A60B-27E9D36E98A2}" presName="tx2" presStyleLbl="revTx" presStyleIdx="3" presStyleCnt="10" custScaleX="119035"/>
      <dgm:spPr/>
      <dgm:t>
        <a:bodyPr/>
        <a:lstStyle/>
        <a:p>
          <a:endParaRPr lang="en-US"/>
        </a:p>
      </dgm:t>
    </dgm:pt>
    <dgm:pt modelId="{C9CCB69E-0701-4760-8424-4ACFE10032EC}" type="pres">
      <dgm:prSet presAssocID="{A6A1CA77-BCBE-4B0F-A60B-27E9D36E98A2}" presName="vert2" presStyleCnt="0"/>
      <dgm:spPr/>
    </dgm:pt>
    <dgm:pt modelId="{C5A1B07D-3425-435E-B76F-C1C962151E97}" type="pres">
      <dgm:prSet presAssocID="{A6A1CA77-BCBE-4B0F-A60B-27E9D36E98A2}" presName="thinLine2b" presStyleLbl="callout" presStyleIdx="1" presStyleCnt="5"/>
      <dgm:spPr/>
    </dgm:pt>
    <dgm:pt modelId="{DCB0A349-661A-4C07-B7E0-4FCFD7CADC2B}" type="pres">
      <dgm:prSet presAssocID="{A6A1CA77-BCBE-4B0F-A60B-27E9D36E98A2}" presName="vertSpace2b" presStyleCnt="0"/>
      <dgm:spPr/>
    </dgm:pt>
    <dgm:pt modelId="{6142C942-8F74-42A8-8A62-2A5EAB9A1B21}" type="pres">
      <dgm:prSet presAssocID="{87FA1F56-60E7-4A00-A7A6-A31D3CC8349E}" presName="thickLine" presStyleLbl="alignNode1" presStyleIdx="2" presStyleCnt="5"/>
      <dgm:spPr/>
    </dgm:pt>
    <dgm:pt modelId="{A1C9F0CF-3BE4-4BAC-87B2-47D853AD0245}" type="pres">
      <dgm:prSet presAssocID="{87FA1F56-60E7-4A00-A7A6-A31D3CC8349E}" presName="horz1" presStyleCnt="0"/>
      <dgm:spPr/>
    </dgm:pt>
    <dgm:pt modelId="{0F85B600-CBE2-4F9E-92BE-972003BC5FF7}" type="pres">
      <dgm:prSet presAssocID="{87FA1F56-60E7-4A00-A7A6-A31D3CC8349E}" presName="tx1" presStyleLbl="revTx" presStyleIdx="4" presStyleCnt="10" custScaleX="26779"/>
      <dgm:spPr/>
      <dgm:t>
        <a:bodyPr/>
        <a:lstStyle/>
        <a:p>
          <a:endParaRPr lang="en-US"/>
        </a:p>
      </dgm:t>
    </dgm:pt>
    <dgm:pt modelId="{0187235F-092E-446F-89C2-20B35DDA45DC}" type="pres">
      <dgm:prSet presAssocID="{87FA1F56-60E7-4A00-A7A6-A31D3CC8349E}" presName="vert1" presStyleCnt="0"/>
      <dgm:spPr/>
    </dgm:pt>
    <dgm:pt modelId="{36D6F272-5907-4454-8494-D5FCB7575379}" type="pres">
      <dgm:prSet presAssocID="{0368C573-1B8B-4FA0-9918-69922611C5F5}" presName="vertSpace2a" presStyleCnt="0"/>
      <dgm:spPr/>
    </dgm:pt>
    <dgm:pt modelId="{A8AC73AD-301F-421C-A63D-E887854D7003}" type="pres">
      <dgm:prSet presAssocID="{0368C573-1B8B-4FA0-9918-69922611C5F5}" presName="horz2" presStyleCnt="0"/>
      <dgm:spPr/>
    </dgm:pt>
    <dgm:pt modelId="{447971D1-4BB3-473A-9F60-97F3F3A58966}" type="pres">
      <dgm:prSet presAssocID="{0368C573-1B8B-4FA0-9918-69922611C5F5}" presName="horzSpace2" presStyleCnt="0"/>
      <dgm:spPr/>
    </dgm:pt>
    <dgm:pt modelId="{BA109FF4-0DC2-43F5-9BEC-CDA858EE8201}" type="pres">
      <dgm:prSet presAssocID="{0368C573-1B8B-4FA0-9918-69922611C5F5}" presName="tx2" presStyleLbl="revTx" presStyleIdx="5" presStyleCnt="10" custScaleX="119035"/>
      <dgm:spPr/>
      <dgm:t>
        <a:bodyPr/>
        <a:lstStyle/>
        <a:p>
          <a:endParaRPr lang="en-US"/>
        </a:p>
      </dgm:t>
    </dgm:pt>
    <dgm:pt modelId="{5D696642-0F6C-4FC3-A00A-624D6EA0994A}" type="pres">
      <dgm:prSet presAssocID="{0368C573-1B8B-4FA0-9918-69922611C5F5}" presName="vert2" presStyleCnt="0"/>
      <dgm:spPr/>
    </dgm:pt>
    <dgm:pt modelId="{A6EDC331-8A84-4D60-9817-7AFC71314437}" type="pres">
      <dgm:prSet presAssocID="{0368C573-1B8B-4FA0-9918-69922611C5F5}" presName="thinLine2b" presStyleLbl="callout" presStyleIdx="2" presStyleCnt="5"/>
      <dgm:spPr/>
    </dgm:pt>
    <dgm:pt modelId="{88551126-EC8D-4980-80D3-B94E88781E5F}" type="pres">
      <dgm:prSet presAssocID="{0368C573-1B8B-4FA0-9918-69922611C5F5}" presName="vertSpace2b" presStyleCnt="0"/>
      <dgm:spPr/>
    </dgm:pt>
    <dgm:pt modelId="{5EC4ABC6-BCC1-487F-9F57-F4279944790B}" type="pres">
      <dgm:prSet presAssocID="{5687F07F-AC4C-4827-86D2-69FE0492A152}" presName="thickLine" presStyleLbl="alignNode1" presStyleIdx="3" presStyleCnt="5"/>
      <dgm:spPr/>
    </dgm:pt>
    <dgm:pt modelId="{908D51C4-ED46-4056-B866-0A52DA6EF2F0}" type="pres">
      <dgm:prSet presAssocID="{5687F07F-AC4C-4827-86D2-69FE0492A152}" presName="horz1" presStyleCnt="0"/>
      <dgm:spPr/>
    </dgm:pt>
    <dgm:pt modelId="{73C83C2A-74F4-497D-A834-F5334FD39AEF}" type="pres">
      <dgm:prSet presAssocID="{5687F07F-AC4C-4827-86D2-69FE0492A152}" presName="tx1" presStyleLbl="revTx" presStyleIdx="6" presStyleCnt="10" custScaleX="26779"/>
      <dgm:spPr/>
      <dgm:t>
        <a:bodyPr/>
        <a:lstStyle/>
        <a:p>
          <a:endParaRPr lang="en-US"/>
        </a:p>
      </dgm:t>
    </dgm:pt>
    <dgm:pt modelId="{39816B9F-33F4-4D16-833F-515DF40AED38}" type="pres">
      <dgm:prSet presAssocID="{5687F07F-AC4C-4827-86D2-69FE0492A152}" presName="vert1" presStyleCnt="0"/>
      <dgm:spPr/>
    </dgm:pt>
    <dgm:pt modelId="{F1A4F0A1-45F9-4C48-8858-07375867FD67}" type="pres">
      <dgm:prSet presAssocID="{275534C4-589C-4C00-ACF9-1CC30BC0806F}" presName="vertSpace2a" presStyleCnt="0"/>
      <dgm:spPr/>
    </dgm:pt>
    <dgm:pt modelId="{A02DEB5C-9AC9-4A10-B4C9-B23C211B1663}" type="pres">
      <dgm:prSet presAssocID="{275534C4-589C-4C00-ACF9-1CC30BC0806F}" presName="horz2" presStyleCnt="0"/>
      <dgm:spPr/>
    </dgm:pt>
    <dgm:pt modelId="{867660CF-01B9-4219-BE33-7082577ACC16}" type="pres">
      <dgm:prSet presAssocID="{275534C4-589C-4C00-ACF9-1CC30BC0806F}" presName="horzSpace2" presStyleCnt="0"/>
      <dgm:spPr/>
    </dgm:pt>
    <dgm:pt modelId="{6AE26B06-F5C0-43F6-93D4-05DB0DAAB52C}" type="pres">
      <dgm:prSet presAssocID="{275534C4-589C-4C00-ACF9-1CC30BC0806F}" presName="tx2" presStyleLbl="revTx" presStyleIdx="7" presStyleCnt="10" custScaleX="119035"/>
      <dgm:spPr/>
      <dgm:t>
        <a:bodyPr/>
        <a:lstStyle/>
        <a:p>
          <a:endParaRPr lang="en-US"/>
        </a:p>
      </dgm:t>
    </dgm:pt>
    <dgm:pt modelId="{7D871B94-FD5A-48DC-AE2B-393DABE62088}" type="pres">
      <dgm:prSet presAssocID="{275534C4-589C-4C00-ACF9-1CC30BC0806F}" presName="vert2" presStyleCnt="0"/>
      <dgm:spPr/>
    </dgm:pt>
    <dgm:pt modelId="{05B50DDB-F06D-4058-A32D-4DABFAB15829}" type="pres">
      <dgm:prSet presAssocID="{275534C4-589C-4C00-ACF9-1CC30BC0806F}" presName="thinLine2b" presStyleLbl="callout" presStyleIdx="3" presStyleCnt="5"/>
      <dgm:spPr/>
    </dgm:pt>
    <dgm:pt modelId="{9CD90E2E-ED58-45B3-9658-0C426D008ED7}" type="pres">
      <dgm:prSet presAssocID="{275534C4-589C-4C00-ACF9-1CC30BC0806F}" presName="vertSpace2b" presStyleCnt="0"/>
      <dgm:spPr/>
    </dgm:pt>
    <dgm:pt modelId="{D2EC1542-2DB2-4DD1-A371-35B733449833}" type="pres">
      <dgm:prSet presAssocID="{F2C2BD41-DB6E-437F-A9C1-27BBD80B7566}" presName="thickLine" presStyleLbl="alignNode1" presStyleIdx="4" presStyleCnt="5"/>
      <dgm:spPr/>
    </dgm:pt>
    <dgm:pt modelId="{DC346AA0-83C2-4EFD-BA19-0B852A05BF37}" type="pres">
      <dgm:prSet presAssocID="{F2C2BD41-DB6E-437F-A9C1-27BBD80B7566}" presName="horz1" presStyleCnt="0"/>
      <dgm:spPr/>
    </dgm:pt>
    <dgm:pt modelId="{CF616C6B-0490-487B-BA4A-2CC835045C30}" type="pres">
      <dgm:prSet presAssocID="{F2C2BD41-DB6E-437F-A9C1-27BBD80B7566}" presName="tx1" presStyleLbl="revTx" presStyleIdx="8" presStyleCnt="10" custScaleX="26779"/>
      <dgm:spPr/>
      <dgm:t>
        <a:bodyPr/>
        <a:lstStyle/>
        <a:p>
          <a:endParaRPr lang="en-US"/>
        </a:p>
      </dgm:t>
    </dgm:pt>
    <dgm:pt modelId="{C3140096-A98D-4089-AC23-DE565E0BAB0A}" type="pres">
      <dgm:prSet presAssocID="{F2C2BD41-DB6E-437F-A9C1-27BBD80B7566}" presName="vert1" presStyleCnt="0"/>
      <dgm:spPr/>
    </dgm:pt>
    <dgm:pt modelId="{5B3C1959-D4C0-4458-9BB4-79E9D8F056E6}" type="pres">
      <dgm:prSet presAssocID="{63BD19DF-8A74-49E8-85AE-75A9F3BF197C}" presName="vertSpace2a" presStyleCnt="0"/>
      <dgm:spPr/>
    </dgm:pt>
    <dgm:pt modelId="{4A721CA8-30EC-4C53-A8EC-6CD5675EACF6}" type="pres">
      <dgm:prSet presAssocID="{63BD19DF-8A74-49E8-85AE-75A9F3BF197C}" presName="horz2" presStyleCnt="0"/>
      <dgm:spPr/>
    </dgm:pt>
    <dgm:pt modelId="{A6F0B4B6-4839-443B-8EA8-4AF398E43433}" type="pres">
      <dgm:prSet presAssocID="{63BD19DF-8A74-49E8-85AE-75A9F3BF197C}" presName="horzSpace2" presStyleCnt="0"/>
      <dgm:spPr/>
    </dgm:pt>
    <dgm:pt modelId="{62D04883-9E13-40D1-9D5C-03B122DAB248}" type="pres">
      <dgm:prSet presAssocID="{63BD19DF-8A74-49E8-85AE-75A9F3BF197C}" presName="tx2" presStyleLbl="revTx" presStyleIdx="9" presStyleCnt="10" custScaleX="119035"/>
      <dgm:spPr/>
      <dgm:t>
        <a:bodyPr/>
        <a:lstStyle/>
        <a:p>
          <a:endParaRPr lang="en-US"/>
        </a:p>
      </dgm:t>
    </dgm:pt>
    <dgm:pt modelId="{286BFDD3-47A9-4D17-B817-8C6E508A9A9F}" type="pres">
      <dgm:prSet presAssocID="{63BD19DF-8A74-49E8-85AE-75A9F3BF197C}" presName="vert2" presStyleCnt="0"/>
      <dgm:spPr/>
    </dgm:pt>
    <dgm:pt modelId="{3177D604-0809-4B96-AFC8-EC69860FCA20}" type="pres">
      <dgm:prSet presAssocID="{63BD19DF-8A74-49E8-85AE-75A9F3BF197C}" presName="thinLine2b" presStyleLbl="callout" presStyleIdx="4" presStyleCnt="5"/>
      <dgm:spPr/>
    </dgm:pt>
    <dgm:pt modelId="{5F9C7526-1ABC-4367-959E-9C0162B9D869}" type="pres">
      <dgm:prSet presAssocID="{63BD19DF-8A74-49E8-85AE-75A9F3BF197C}" presName="vertSpace2b" presStyleCnt="0"/>
      <dgm:spPr/>
    </dgm:pt>
  </dgm:ptLst>
  <dgm:cxnLst>
    <dgm:cxn modelId="{A5A3BFD2-6A27-4B9C-BD64-774792052BB5}" type="presOf" srcId="{EA7602F1-0E3E-4F8B-8D9A-9F08A01ED735}" destId="{018C2801-5BFD-4DAE-8CC8-373BA6E4DFA9}" srcOrd="0" destOrd="0" presId="urn:microsoft.com/office/officeart/2008/layout/LinedList"/>
    <dgm:cxn modelId="{02C3B817-AC1C-456B-A7DB-8D632C0FC28A}" srcId="{C6BC669F-3641-4B2A-B336-ABBB27C3878B}" destId="{EA7602F1-0E3E-4F8B-8D9A-9F08A01ED735}" srcOrd="0" destOrd="0" parTransId="{6DB01901-8470-49CA-8E37-7572C5BEA9A2}" sibTransId="{5F442533-1DF5-471D-889B-50B7C1E425CD}"/>
    <dgm:cxn modelId="{E2DEFAE7-71B8-4C29-8609-EAD8D16E1468}" type="presOf" srcId="{87FA1F56-60E7-4A00-A7A6-A31D3CC8349E}" destId="{0F85B600-CBE2-4F9E-92BE-972003BC5FF7}" srcOrd="0" destOrd="0" presId="urn:microsoft.com/office/officeart/2008/layout/LinedList"/>
    <dgm:cxn modelId="{E69C2444-C0C9-47A6-BCC9-14BFA4A24946}" srcId="{EA7602F1-0E3E-4F8B-8D9A-9F08A01ED735}" destId="{C069A035-A7B7-4CC9-9738-12C670BAB875}" srcOrd="0" destOrd="0" parTransId="{F90C2928-2C2D-4F00-9032-A621D43C68EA}" sibTransId="{0528A2FB-F07E-483E-AED2-5081275F3347}"/>
    <dgm:cxn modelId="{A838F475-68AD-4C89-BA18-9E1E9392EEB1}" type="presOf" srcId="{C6BC669F-3641-4B2A-B336-ABBB27C3878B}" destId="{10E8AE5C-3D84-4DDB-8C37-E01AC39CDDD0}" srcOrd="0" destOrd="0" presId="urn:microsoft.com/office/officeart/2008/layout/LinedList"/>
    <dgm:cxn modelId="{4FCC7267-6236-4EAB-A47E-C259237F2A8F}" type="presOf" srcId="{F2C2BD41-DB6E-437F-A9C1-27BBD80B7566}" destId="{CF616C6B-0490-487B-BA4A-2CC835045C30}" srcOrd="0" destOrd="0" presId="urn:microsoft.com/office/officeart/2008/layout/LinedList"/>
    <dgm:cxn modelId="{A02F6C8D-28A2-49D4-9C6B-1890F5F608F5}" srcId="{047DAB3D-6895-406E-96FC-A6FC02B09379}" destId="{A6A1CA77-BCBE-4B0F-A60B-27E9D36E98A2}" srcOrd="0" destOrd="0" parTransId="{1BB52EB6-64CD-4C7D-8F2D-2F9E2B2BBA9E}" sibTransId="{C6676BC1-F21E-4308-8F10-B7CA5622D8F0}"/>
    <dgm:cxn modelId="{FEF39D1A-59BA-4DFD-A624-6D2186FC02F2}" srcId="{C6BC669F-3641-4B2A-B336-ABBB27C3878B}" destId="{047DAB3D-6895-406E-96FC-A6FC02B09379}" srcOrd="1" destOrd="0" parTransId="{A63B96D1-975C-4AB7-98D3-9E0FB8C453B9}" sibTransId="{DF9EF25F-B8D7-410D-A3D0-4F0E34D92047}"/>
    <dgm:cxn modelId="{E1D873BF-D9BE-4324-8BE5-7B284A57D1CD}" type="presOf" srcId="{0368C573-1B8B-4FA0-9918-69922611C5F5}" destId="{BA109FF4-0DC2-43F5-9BEC-CDA858EE8201}" srcOrd="0" destOrd="0" presId="urn:microsoft.com/office/officeart/2008/layout/LinedList"/>
    <dgm:cxn modelId="{D48AD543-DCCD-4E6F-8565-6E39798CD99C}" srcId="{C6BC669F-3641-4B2A-B336-ABBB27C3878B}" destId="{5687F07F-AC4C-4827-86D2-69FE0492A152}" srcOrd="3" destOrd="0" parTransId="{5CCDE093-D8C7-4C66-BCCE-3D42C6E691D7}" sibTransId="{0BDA1DF8-64D8-4984-9E8F-23FACD99FA44}"/>
    <dgm:cxn modelId="{E6AB6239-974C-48D3-A1B3-BA9976B9B6CB}" type="presOf" srcId="{A6A1CA77-BCBE-4B0F-A60B-27E9D36E98A2}" destId="{77640447-AB67-422B-90CB-A533E02A652A}" srcOrd="0" destOrd="0" presId="urn:microsoft.com/office/officeart/2008/layout/LinedList"/>
    <dgm:cxn modelId="{5A5E67A7-4220-430D-9D24-2355FEF79293}" srcId="{C6BC669F-3641-4B2A-B336-ABBB27C3878B}" destId="{87FA1F56-60E7-4A00-A7A6-A31D3CC8349E}" srcOrd="2" destOrd="0" parTransId="{074CD725-C04F-4796-A5FD-A9C4BFF07CF8}" sibTransId="{B9346EBC-37D6-444F-9246-3C64FE30FE82}"/>
    <dgm:cxn modelId="{1DD2370F-F3E4-475F-BED9-7442F094A71E}" srcId="{F2C2BD41-DB6E-437F-A9C1-27BBD80B7566}" destId="{63BD19DF-8A74-49E8-85AE-75A9F3BF197C}" srcOrd="0" destOrd="0" parTransId="{60E166D0-C9D4-4CF1-8D0D-F19A691344BF}" sibTransId="{C27FD69A-AB25-4B88-BEAA-AD89102B1F7E}"/>
    <dgm:cxn modelId="{0FB9EE89-6A6B-45E7-9D31-7DAF861983B9}" type="presOf" srcId="{047DAB3D-6895-406E-96FC-A6FC02B09379}" destId="{A39DE5A7-A8E0-4992-8443-830DCF3CE220}" srcOrd="0" destOrd="0" presId="urn:microsoft.com/office/officeart/2008/layout/LinedList"/>
    <dgm:cxn modelId="{BB4DD9F5-91B1-4492-8D52-05881AAAE407}" type="presOf" srcId="{63BD19DF-8A74-49E8-85AE-75A9F3BF197C}" destId="{62D04883-9E13-40D1-9D5C-03B122DAB248}" srcOrd="0" destOrd="0" presId="urn:microsoft.com/office/officeart/2008/layout/LinedList"/>
    <dgm:cxn modelId="{740C0D7D-4C2B-4995-9030-03EFB5CB995D}" srcId="{C6BC669F-3641-4B2A-B336-ABBB27C3878B}" destId="{F2C2BD41-DB6E-437F-A9C1-27BBD80B7566}" srcOrd="4" destOrd="0" parTransId="{845F9468-FDB7-46A9-B008-80686D324ED4}" sibTransId="{43B5209C-8A6A-4123-8BAC-0C204BCE5B03}"/>
    <dgm:cxn modelId="{ACE5F9DC-C2A4-4D35-AAB4-F12708F0208A}" type="presOf" srcId="{C069A035-A7B7-4CC9-9738-12C670BAB875}" destId="{C349BECC-A9F0-4DBF-AF9B-689BD45B8ED2}" srcOrd="0" destOrd="0" presId="urn:microsoft.com/office/officeart/2008/layout/LinedList"/>
    <dgm:cxn modelId="{FBCFAAF8-8CFC-441B-9988-0F48E6EEEDB1}" srcId="{5687F07F-AC4C-4827-86D2-69FE0492A152}" destId="{275534C4-589C-4C00-ACF9-1CC30BC0806F}" srcOrd="0" destOrd="0" parTransId="{31180BCA-B29D-4AF1-B882-ABD8C7DCAF1B}" sibTransId="{B644653A-F382-458C-9D64-5874CF33F2C6}"/>
    <dgm:cxn modelId="{C66BED34-4BCB-489D-BF42-1F9A25588943}" type="presOf" srcId="{5687F07F-AC4C-4827-86D2-69FE0492A152}" destId="{73C83C2A-74F4-497D-A834-F5334FD39AEF}" srcOrd="0" destOrd="0" presId="urn:microsoft.com/office/officeart/2008/layout/LinedList"/>
    <dgm:cxn modelId="{BC2A75F5-7AE9-4D13-9509-5971E8057A2C}" type="presOf" srcId="{275534C4-589C-4C00-ACF9-1CC30BC0806F}" destId="{6AE26B06-F5C0-43F6-93D4-05DB0DAAB52C}" srcOrd="0" destOrd="0" presId="urn:microsoft.com/office/officeart/2008/layout/LinedList"/>
    <dgm:cxn modelId="{9D21052A-6C24-4D66-ADEC-1C9CD1BFA469}" srcId="{87FA1F56-60E7-4A00-A7A6-A31D3CC8349E}" destId="{0368C573-1B8B-4FA0-9918-69922611C5F5}" srcOrd="0" destOrd="0" parTransId="{8660E99C-3E4A-4684-9179-C5DA7B65727C}" sibTransId="{F5D34011-0298-4A12-AD4E-2764C4FEAADC}"/>
    <dgm:cxn modelId="{EBE93DD8-E137-4982-9E73-707227C075A5}" type="presParOf" srcId="{10E8AE5C-3D84-4DDB-8C37-E01AC39CDDD0}" destId="{D4202F3D-D989-4B9B-BB19-A7119117ECF5}" srcOrd="0" destOrd="0" presId="urn:microsoft.com/office/officeart/2008/layout/LinedList"/>
    <dgm:cxn modelId="{A1B3C5EA-AFBB-4E56-97D9-9B9B32C76568}" type="presParOf" srcId="{10E8AE5C-3D84-4DDB-8C37-E01AC39CDDD0}" destId="{63F35C3E-7223-4514-9DFF-D211C4E92C38}" srcOrd="1" destOrd="0" presId="urn:microsoft.com/office/officeart/2008/layout/LinedList"/>
    <dgm:cxn modelId="{970EEAD8-A12A-476B-AF09-AD85A432615D}" type="presParOf" srcId="{63F35C3E-7223-4514-9DFF-D211C4E92C38}" destId="{018C2801-5BFD-4DAE-8CC8-373BA6E4DFA9}" srcOrd="0" destOrd="0" presId="urn:microsoft.com/office/officeart/2008/layout/LinedList"/>
    <dgm:cxn modelId="{A2A7B70C-5C0A-4F9C-BCFB-9EA0BC36ED4B}" type="presParOf" srcId="{63F35C3E-7223-4514-9DFF-D211C4E92C38}" destId="{6BC29731-DC13-462F-AA00-F779B9B60C6A}" srcOrd="1" destOrd="0" presId="urn:microsoft.com/office/officeart/2008/layout/LinedList"/>
    <dgm:cxn modelId="{77B8CBCC-CD27-4FC2-AC45-C2A5937E6157}" type="presParOf" srcId="{6BC29731-DC13-462F-AA00-F779B9B60C6A}" destId="{9E0060D4-2220-461A-9F40-1AEF34B0DB6D}" srcOrd="0" destOrd="0" presId="urn:microsoft.com/office/officeart/2008/layout/LinedList"/>
    <dgm:cxn modelId="{79B9D863-0E89-4439-BDE2-BDC3E71E05E8}" type="presParOf" srcId="{6BC29731-DC13-462F-AA00-F779B9B60C6A}" destId="{86E81F58-F1F0-42C0-B43D-E0320CDDADB8}" srcOrd="1" destOrd="0" presId="urn:microsoft.com/office/officeart/2008/layout/LinedList"/>
    <dgm:cxn modelId="{B224CFE7-02AA-4D21-B683-2C1C81020A98}" type="presParOf" srcId="{86E81F58-F1F0-42C0-B43D-E0320CDDADB8}" destId="{03BC42FD-4A46-4964-8AC8-EA6B08BBE32E}" srcOrd="0" destOrd="0" presId="urn:microsoft.com/office/officeart/2008/layout/LinedList"/>
    <dgm:cxn modelId="{E32AC933-20F6-435E-8EB2-DF66D7A18C49}" type="presParOf" srcId="{86E81F58-F1F0-42C0-B43D-E0320CDDADB8}" destId="{C349BECC-A9F0-4DBF-AF9B-689BD45B8ED2}" srcOrd="1" destOrd="0" presId="urn:microsoft.com/office/officeart/2008/layout/LinedList"/>
    <dgm:cxn modelId="{52796550-3266-40EA-8618-2375511A4284}" type="presParOf" srcId="{86E81F58-F1F0-42C0-B43D-E0320CDDADB8}" destId="{F7A9AD48-F003-49B9-94B8-AE6D57E6FAE7}" srcOrd="2" destOrd="0" presId="urn:microsoft.com/office/officeart/2008/layout/LinedList"/>
    <dgm:cxn modelId="{C0299806-0FD5-4CA8-A05E-7008E77EFE73}" type="presParOf" srcId="{6BC29731-DC13-462F-AA00-F779B9B60C6A}" destId="{AF54A9CE-1004-4DD2-980F-CFE7302A53F1}" srcOrd="2" destOrd="0" presId="urn:microsoft.com/office/officeart/2008/layout/LinedList"/>
    <dgm:cxn modelId="{F171A33E-D783-480A-A178-7B189CBE5741}" type="presParOf" srcId="{6BC29731-DC13-462F-AA00-F779B9B60C6A}" destId="{716079A1-0F72-4DBA-941C-4785CF9BC0A5}" srcOrd="3" destOrd="0" presId="urn:microsoft.com/office/officeart/2008/layout/LinedList"/>
    <dgm:cxn modelId="{1B53ED43-5CF8-4882-8835-A343A88354E2}" type="presParOf" srcId="{10E8AE5C-3D84-4DDB-8C37-E01AC39CDDD0}" destId="{DBE0BFDD-EB79-4F17-8FF2-20093E992A35}" srcOrd="2" destOrd="0" presId="urn:microsoft.com/office/officeart/2008/layout/LinedList"/>
    <dgm:cxn modelId="{4333DAAF-AA9E-47F7-8B18-8C21C95EA108}" type="presParOf" srcId="{10E8AE5C-3D84-4DDB-8C37-E01AC39CDDD0}" destId="{4BF460B4-1806-4B09-84E4-C1ECB72E2901}" srcOrd="3" destOrd="0" presId="urn:microsoft.com/office/officeart/2008/layout/LinedList"/>
    <dgm:cxn modelId="{9B8138B0-4251-4988-872A-DE9F76049F26}" type="presParOf" srcId="{4BF460B4-1806-4B09-84E4-C1ECB72E2901}" destId="{A39DE5A7-A8E0-4992-8443-830DCF3CE220}" srcOrd="0" destOrd="0" presId="urn:microsoft.com/office/officeart/2008/layout/LinedList"/>
    <dgm:cxn modelId="{5AB18223-8E20-4158-A06D-8AA0FB75A248}" type="presParOf" srcId="{4BF460B4-1806-4B09-84E4-C1ECB72E2901}" destId="{50E4D8B7-42C8-46BC-B8C9-13AF2B7D1870}" srcOrd="1" destOrd="0" presId="urn:microsoft.com/office/officeart/2008/layout/LinedList"/>
    <dgm:cxn modelId="{619CBC02-BE1B-4D8E-BC50-041EBFA68314}" type="presParOf" srcId="{50E4D8B7-42C8-46BC-B8C9-13AF2B7D1870}" destId="{879610E2-8AF0-4946-A0CD-FB0393A9CC85}" srcOrd="0" destOrd="0" presId="urn:microsoft.com/office/officeart/2008/layout/LinedList"/>
    <dgm:cxn modelId="{03557735-9DEF-4603-9E92-9F220C82961D}" type="presParOf" srcId="{50E4D8B7-42C8-46BC-B8C9-13AF2B7D1870}" destId="{893A0D58-2C07-4D81-ADDF-2787D789B6A1}" srcOrd="1" destOrd="0" presId="urn:microsoft.com/office/officeart/2008/layout/LinedList"/>
    <dgm:cxn modelId="{5CCCC349-EBDD-48F6-BBED-CCC718359424}" type="presParOf" srcId="{893A0D58-2C07-4D81-ADDF-2787D789B6A1}" destId="{1F29768A-8EF9-4878-A157-969EEC6EF58F}" srcOrd="0" destOrd="0" presId="urn:microsoft.com/office/officeart/2008/layout/LinedList"/>
    <dgm:cxn modelId="{E3882C38-27F0-4D9D-9A42-E4CB77F34713}" type="presParOf" srcId="{893A0D58-2C07-4D81-ADDF-2787D789B6A1}" destId="{77640447-AB67-422B-90CB-A533E02A652A}" srcOrd="1" destOrd="0" presId="urn:microsoft.com/office/officeart/2008/layout/LinedList"/>
    <dgm:cxn modelId="{EABCB9B5-78A3-49D2-AC4E-A66B407CFC61}" type="presParOf" srcId="{893A0D58-2C07-4D81-ADDF-2787D789B6A1}" destId="{C9CCB69E-0701-4760-8424-4ACFE10032EC}" srcOrd="2" destOrd="0" presId="urn:microsoft.com/office/officeart/2008/layout/LinedList"/>
    <dgm:cxn modelId="{098F2B34-9F78-4EBE-917C-C1A3A53AD165}" type="presParOf" srcId="{50E4D8B7-42C8-46BC-B8C9-13AF2B7D1870}" destId="{C5A1B07D-3425-435E-B76F-C1C962151E97}" srcOrd="2" destOrd="0" presId="urn:microsoft.com/office/officeart/2008/layout/LinedList"/>
    <dgm:cxn modelId="{A8EA188B-42BC-4ABB-B5F7-0234170DFE3E}" type="presParOf" srcId="{50E4D8B7-42C8-46BC-B8C9-13AF2B7D1870}" destId="{DCB0A349-661A-4C07-B7E0-4FCFD7CADC2B}" srcOrd="3" destOrd="0" presId="urn:microsoft.com/office/officeart/2008/layout/LinedList"/>
    <dgm:cxn modelId="{A1344074-5417-443A-8F5D-E2AB1CBE4657}" type="presParOf" srcId="{10E8AE5C-3D84-4DDB-8C37-E01AC39CDDD0}" destId="{6142C942-8F74-42A8-8A62-2A5EAB9A1B21}" srcOrd="4" destOrd="0" presId="urn:microsoft.com/office/officeart/2008/layout/LinedList"/>
    <dgm:cxn modelId="{D1731793-C6DD-4883-ACC4-8B0BD2DB327D}" type="presParOf" srcId="{10E8AE5C-3D84-4DDB-8C37-E01AC39CDDD0}" destId="{A1C9F0CF-3BE4-4BAC-87B2-47D853AD0245}" srcOrd="5" destOrd="0" presId="urn:microsoft.com/office/officeart/2008/layout/LinedList"/>
    <dgm:cxn modelId="{4354DB62-09AE-4C59-AB39-E277974ADC24}" type="presParOf" srcId="{A1C9F0CF-3BE4-4BAC-87B2-47D853AD0245}" destId="{0F85B600-CBE2-4F9E-92BE-972003BC5FF7}" srcOrd="0" destOrd="0" presId="urn:microsoft.com/office/officeart/2008/layout/LinedList"/>
    <dgm:cxn modelId="{39954E85-20C6-47BC-849A-BA283AFB5BEE}" type="presParOf" srcId="{A1C9F0CF-3BE4-4BAC-87B2-47D853AD0245}" destId="{0187235F-092E-446F-89C2-20B35DDA45DC}" srcOrd="1" destOrd="0" presId="urn:microsoft.com/office/officeart/2008/layout/LinedList"/>
    <dgm:cxn modelId="{04F100F7-96F9-4FB8-8199-CCA09CEDB32A}" type="presParOf" srcId="{0187235F-092E-446F-89C2-20B35DDA45DC}" destId="{36D6F272-5907-4454-8494-D5FCB7575379}" srcOrd="0" destOrd="0" presId="urn:microsoft.com/office/officeart/2008/layout/LinedList"/>
    <dgm:cxn modelId="{EF093018-00B3-4FFF-9489-7F4D96317820}" type="presParOf" srcId="{0187235F-092E-446F-89C2-20B35DDA45DC}" destId="{A8AC73AD-301F-421C-A63D-E887854D7003}" srcOrd="1" destOrd="0" presId="urn:microsoft.com/office/officeart/2008/layout/LinedList"/>
    <dgm:cxn modelId="{1A7B2D76-9E49-4735-97EF-29A806515A60}" type="presParOf" srcId="{A8AC73AD-301F-421C-A63D-E887854D7003}" destId="{447971D1-4BB3-473A-9F60-97F3F3A58966}" srcOrd="0" destOrd="0" presId="urn:microsoft.com/office/officeart/2008/layout/LinedList"/>
    <dgm:cxn modelId="{83ED98C0-DC45-49F7-A6A0-56FD21309638}" type="presParOf" srcId="{A8AC73AD-301F-421C-A63D-E887854D7003}" destId="{BA109FF4-0DC2-43F5-9BEC-CDA858EE8201}" srcOrd="1" destOrd="0" presId="urn:microsoft.com/office/officeart/2008/layout/LinedList"/>
    <dgm:cxn modelId="{B0EA3283-E681-4B12-88AB-5650D06D98C3}" type="presParOf" srcId="{A8AC73AD-301F-421C-A63D-E887854D7003}" destId="{5D696642-0F6C-4FC3-A00A-624D6EA0994A}" srcOrd="2" destOrd="0" presId="urn:microsoft.com/office/officeart/2008/layout/LinedList"/>
    <dgm:cxn modelId="{7B4B1AB1-902C-4043-972A-6D21104F59CE}" type="presParOf" srcId="{0187235F-092E-446F-89C2-20B35DDA45DC}" destId="{A6EDC331-8A84-4D60-9817-7AFC71314437}" srcOrd="2" destOrd="0" presId="urn:microsoft.com/office/officeart/2008/layout/LinedList"/>
    <dgm:cxn modelId="{B41206C4-FF05-4A88-BA4D-3178377B0647}" type="presParOf" srcId="{0187235F-092E-446F-89C2-20B35DDA45DC}" destId="{88551126-EC8D-4980-80D3-B94E88781E5F}" srcOrd="3" destOrd="0" presId="urn:microsoft.com/office/officeart/2008/layout/LinedList"/>
    <dgm:cxn modelId="{13AB80BF-6EFF-47B9-AC90-56203221DDAC}" type="presParOf" srcId="{10E8AE5C-3D84-4DDB-8C37-E01AC39CDDD0}" destId="{5EC4ABC6-BCC1-487F-9F57-F4279944790B}" srcOrd="6" destOrd="0" presId="urn:microsoft.com/office/officeart/2008/layout/LinedList"/>
    <dgm:cxn modelId="{BB2E410D-0DED-447E-BDFF-0D0DF7F920A1}" type="presParOf" srcId="{10E8AE5C-3D84-4DDB-8C37-E01AC39CDDD0}" destId="{908D51C4-ED46-4056-B866-0A52DA6EF2F0}" srcOrd="7" destOrd="0" presId="urn:microsoft.com/office/officeart/2008/layout/LinedList"/>
    <dgm:cxn modelId="{3B799007-72B6-4160-9978-CACA906BA0E7}" type="presParOf" srcId="{908D51C4-ED46-4056-B866-0A52DA6EF2F0}" destId="{73C83C2A-74F4-497D-A834-F5334FD39AEF}" srcOrd="0" destOrd="0" presId="urn:microsoft.com/office/officeart/2008/layout/LinedList"/>
    <dgm:cxn modelId="{EA0DA206-A391-4625-B863-4B2800F83E0B}" type="presParOf" srcId="{908D51C4-ED46-4056-B866-0A52DA6EF2F0}" destId="{39816B9F-33F4-4D16-833F-515DF40AED38}" srcOrd="1" destOrd="0" presId="urn:microsoft.com/office/officeart/2008/layout/LinedList"/>
    <dgm:cxn modelId="{C287B4C5-368F-4194-918E-C827BA7A48DA}" type="presParOf" srcId="{39816B9F-33F4-4D16-833F-515DF40AED38}" destId="{F1A4F0A1-45F9-4C48-8858-07375867FD67}" srcOrd="0" destOrd="0" presId="urn:microsoft.com/office/officeart/2008/layout/LinedList"/>
    <dgm:cxn modelId="{3650DF6B-F2A9-4B37-A9B3-7A9A06A846C4}" type="presParOf" srcId="{39816B9F-33F4-4D16-833F-515DF40AED38}" destId="{A02DEB5C-9AC9-4A10-B4C9-B23C211B1663}" srcOrd="1" destOrd="0" presId="urn:microsoft.com/office/officeart/2008/layout/LinedList"/>
    <dgm:cxn modelId="{644AA809-8A81-481B-9BDB-4F0C2FD5C4A5}" type="presParOf" srcId="{A02DEB5C-9AC9-4A10-B4C9-B23C211B1663}" destId="{867660CF-01B9-4219-BE33-7082577ACC16}" srcOrd="0" destOrd="0" presId="urn:microsoft.com/office/officeart/2008/layout/LinedList"/>
    <dgm:cxn modelId="{F7F6A2A7-7A42-4FE7-89C5-661BEFB85561}" type="presParOf" srcId="{A02DEB5C-9AC9-4A10-B4C9-B23C211B1663}" destId="{6AE26B06-F5C0-43F6-93D4-05DB0DAAB52C}" srcOrd="1" destOrd="0" presId="urn:microsoft.com/office/officeart/2008/layout/LinedList"/>
    <dgm:cxn modelId="{E7C0B33A-8581-4F1E-A8B3-54694A6558BC}" type="presParOf" srcId="{A02DEB5C-9AC9-4A10-B4C9-B23C211B1663}" destId="{7D871B94-FD5A-48DC-AE2B-393DABE62088}" srcOrd="2" destOrd="0" presId="urn:microsoft.com/office/officeart/2008/layout/LinedList"/>
    <dgm:cxn modelId="{252177BA-6A6C-4E43-938A-7E50903FBE12}" type="presParOf" srcId="{39816B9F-33F4-4D16-833F-515DF40AED38}" destId="{05B50DDB-F06D-4058-A32D-4DABFAB15829}" srcOrd="2" destOrd="0" presId="urn:microsoft.com/office/officeart/2008/layout/LinedList"/>
    <dgm:cxn modelId="{58CC22F0-AE5E-46F0-9130-C209250D1DD5}" type="presParOf" srcId="{39816B9F-33F4-4D16-833F-515DF40AED38}" destId="{9CD90E2E-ED58-45B3-9658-0C426D008ED7}" srcOrd="3" destOrd="0" presId="urn:microsoft.com/office/officeart/2008/layout/LinedList"/>
    <dgm:cxn modelId="{21F3BA04-B99A-44BA-AED0-BBA9830DDA8E}" type="presParOf" srcId="{10E8AE5C-3D84-4DDB-8C37-E01AC39CDDD0}" destId="{D2EC1542-2DB2-4DD1-A371-35B733449833}" srcOrd="8" destOrd="0" presId="urn:microsoft.com/office/officeart/2008/layout/LinedList"/>
    <dgm:cxn modelId="{178ED873-41F2-4163-A3CA-3371F657EAC0}" type="presParOf" srcId="{10E8AE5C-3D84-4DDB-8C37-E01AC39CDDD0}" destId="{DC346AA0-83C2-4EFD-BA19-0B852A05BF37}" srcOrd="9" destOrd="0" presId="urn:microsoft.com/office/officeart/2008/layout/LinedList"/>
    <dgm:cxn modelId="{95096845-C53B-44A4-9F01-3B33E8601983}" type="presParOf" srcId="{DC346AA0-83C2-4EFD-BA19-0B852A05BF37}" destId="{CF616C6B-0490-487B-BA4A-2CC835045C30}" srcOrd="0" destOrd="0" presId="urn:microsoft.com/office/officeart/2008/layout/LinedList"/>
    <dgm:cxn modelId="{3DDF3480-6221-4EEB-8B90-49A53B71E0D4}" type="presParOf" srcId="{DC346AA0-83C2-4EFD-BA19-0B852A05BF37}" destId="{C3140096-A98D-4089-AC23-DE565E0BAB0A}" srcOrd="1" destOrd="0" presId="urn:microsoft.com/office/officeart/2008/layout/LinedList"/>
    <dgm:cxn modelId="{6D436F8E-9AB8-494B-9863-7A25C5ECCC3B}" type="presParOf" srcId="{C3140096-A98D-4089-AC23-DE565E0BAB0A}" destId="{5B3C1959-D4C0-4458-9BB4-79E9D8F056E6}" srcOrd="0" destOrd="0" presId="urn:microsoft.com/office/officeart/2008/layout/LinedList"/>
    <dgm:cxn modelId="{EAD39245-38EF-4D6D-95D0-737CE16C32DE}" type="presParOf" srcId="{C3140096-A98D-4089-AC23-DE565E0BAB0A}" destId="{4A721CA8-30EC-4C53-A8EC-6CD5675EACF6}" srcOrd="1" destOrd="0" presId="urn:microsoft.com/office/officeart/2008/layout/LinedList"/>
    <dgm:cxn modelId="{30DB7AC8-7390-4917-8AE5-DAEF2F5D34B5}" type="presParOf" srcId="{4A721CA8-30EC-4C53-A8EC-6CD5675EACF6}" destId="{A6F0B4B6-4839-443B-8EA8-4AF398E43433}" srcOrd="0" destOrd="0" presId="urn:microsoft.com/office/officeart/2008/layout/LinedList"/>
    <dgm:cxn modelId="{E0F80DB6-2A7F-4968-802F-DC635DFFAB11}" type="presParOf" srcId="{4A721CA8-30EC-4C53-A8EC-6CD5675EACF6}" destId="{62D04883-9E13-40D1-9D5C-03B122DAB248}" srcOrd="1" destOrd="0" presId="urn:microsoft.com/office/officeart/2008/layout/LinedList"/>
    <dgm:cxn modelId="{9C6D9486-B423-4D7B-8811-B7389401C4B5}" type="presParOf" srcId="{4A721CA8-30EC-4C53-A8EC-6CD5675EACF6}" destId="{286BFDD3-47A9-4D17-B817-8C6E508A9A9F}" srcOrd="2" destOrd="0" presId="urn:microsoft.com/office/officeart/2008/layout/LinedList"/>
    <dgm:cxn modelId="{A6F5DEF2-F3D7-4B73-95B1-A1B0FAF22B4E}" type="presParOf" srcId="{C3140096-A98D-4089-AC23-DE565E0BAB0A}" destId="{3177D604-0809-4B96-AFC8-EC69860FCA20}" srcOrd="2" destOrd="0" presId="urn:microsoft.com/office/officeart/2008/layout/LinedList"/>
    <dgm:cxn modelId="{4ADBCB5B-AD15-4606-AE05-2F0EF66C3EAF}" type="presParOf" srcId="{C3140096-A98D-4089-AC23-DE565E0BAB0A}" destId="{5F9C7526-1ABC-4367-959E-9C0162B9D869}"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50475" cy="49877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BA5A86D5-045B-45DA-9756-AED9C23D8355}" type="datetimeFigureOut">
              <a:rPr lang="ru-RU" smtClean="0"/>
              <a:t>02.08.2018</a:t>
            </a:fld>
            <a:endParaRPr lang="ru-RU"/>
          </a:p>
        </p:txBody>
      </p:sp>
      <p:sp>
        <p:nvSpPr>
          <p:cNvPr id="4" name="Образ слайда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0879" y="4784071"/>
            <a:ext cx="5447030" cy="3914239"/>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42154"/>
            <a:ext cx="2950475" cy="49877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CA4BF36B-1A0E-447F-BD11-C85BAC08E110}" type="slidenum">
              <a:rPr lang="ru-RU" smtClean="0"/>
              <a:t>‹#›</a:t>
            </a:fld>
            <a:endParaRPr lang="ru-RU"/>
          </a:p>
        </p:txBody>
      </p:sp>
    </p:spTree>
    <p:extLst>
      <p:ext uri="{BB962C8B-B14F-4D97-AF65-F5344CB8AC3E}">
        <p14:creationId xmlns:p14="http://schemas.microsoft.com/office/powerpoint/2010/main" val="434597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4BF36B-1A0E-447F-BD11-C85BAC08E110}" type="slidenum">
              <a:rPr lang="ru-RU" smtClean="0"/>
              <a:t>2</a:t>
            </a:fld>
            <a:endParaRPr lang="ru-RU"/>
          </a:p>
        </p:txBody>
      </p:sp>
    </p:spTree>
    <p:extLst>
      <p:ext uri="{BB962C8B-B14F-4D97-AF65-F5344CB8AC3E}">
        <p14:creationId xmlns:p14="http://schemas.microsoft.com/office/powerpoint/2010/main" val="202112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4BF36B-1A0E-447F-BD11-C85BAC08E110}" type="slidenum">
              <a:rPr lang="ru-RU" smtClean="0"/>
              <a:t>3</a:t>
            </a:fld>
            <a:endParaRPr lang="ru-RU"/>
          </a:p>
        </p:txBody>
      </p:sp>
    </p:spTree>
    <p:extLst>
      <p:ext uri="{BB962C8B-B14F-4D97-AF65-F5344CB8AC3E}">
        <p14:creationId xmlns:p14="http://schemas.microsoft.com/office/powerpoint/2010/main" val="36794034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05FFD714-EBC3-4E26-AD53-8B3FBF7437C0}"/>
              </a:ext>
            </a:extLst>
          </p:cNvPr>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38642" t="17640" r="18664" b="17640"/>
          <a:stretch/>
        </p:blipFill>
        <p:spPr>
          <a:xfrm>
            <a:off x="-13052" y="0"/>
            <a:ext cx="12205052" cy="6857999"/>
          </a:xfrm>
          <a:prstGeom prst="rect">
            <a:avLst/>
          </a:prstGeom>
        </p:spPr>
      </p:pic>
      <p:sp>
        <p:nvSpPr>
          <p:cNvPr id="4" name="Дата 3">
            <a:extLst>
              <a:ext uri="{FF2B5EF4-FFF2-40B4-BE49-F238E27FC236}">
                <a16:creationId xmlns:a16="http://schemas.microsoft.com/office/drawing/2014/main" xmlns="" id="{D7062D07-E75B-4097-9248-BD3BF3F58A4D}"/>
              </a:ext>
            </a:extLst>
          </p:cNvPr>
          <p:cNvSpPr>
            <a:spLocks noGrp="1"/>
          </p:cNvSpPr>
          <p:nvPr>
            <p:ph type="dt" sz="half" idx="10"/>
          </p:nvPr>
        </p:nvSpPr>
        <p:spPr/>
        <p:txBody>
          <a:bodyPr/>
          <a:lstStyle/>
          <a:p>
            <a:fld id="{801723F9-73EA-446D-A58B-57008EF09889}" type="datetime1">
              <a:rPr lang="ru-RU" smtClean="0"/>
              <a:t>02.08.2018</a:t>
            </a:fld>
            <a:endParaRPr lang="ru-RU"/>
          </a:p>
        </p:txBody>
      </p:sp>
      <p:sp>
        <p:nvSpPr>
          <p:cNvPr id="5" name="Нижний колонтитул 4">
            <a:extLst>
              <a:ext uri="{FF2B5EF4-FFF2-40B4-BE49-F238E27FC236}">
                <a16:creationId xmlns:a16="http://schemas.microsoft.com/office/drawing/2014/main" xmlns="" id="{850B8D49-487A-4A37-A5E2-95B7574BD9F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94D187EB-1F62-4B41-9D32-CA70E635772B}"/>
              </a:ext>
            </a:extLst>
          </p:cNvPr>
          <p:cNvSpPr>
            <a:spLocks noGrp="1"/>
          </p:cNvSpPr>
          <p:nvPr>
            <p:ph type="sldNum" sz="quarter" idx="12"/>
          </p:nvPr>
        </p:nvSpPr>
        <p:spPr/>
        <p:txBody>
          <a:bodyPr/>
          <a:lstStyle/>
          <a:p>
            <a:fld id="{8D44B16B-2415-433A-AD2A-53AB704091BE}" type="slidenum">
              <a:rPr lang="ru-RU" smtClean="0"/>
              <a:t>‹#›</a:t>
            </a:fld>
            <a:endParaRPr lang="ru-RU" dirty="0"/>
          </a:p>
        </p:txBody>
      </p:sp>
      <p:pic>
        <p:nvPicPr>
          <p:cNvPr id="12" name="Рисунок 11">
            <a:extLst>
              <a:ext uri="{FF2B5EF4-FFF2-40B4-BE49-F238E27FC236}">
                <a16:creationId xmlns:a16="http://schemas.microsoft.com/office/drawing/2014/main" xmlns="" id="{24111118-EE5D-4E1A-8E7F-8E1D6E694DF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9390" t="4001" r="26430" b="10667"/>
          <a:stretch/>
        </p:blipFill>
        <p:spPr>
          <a:xfrm>
            <a:off x="-13052" y="1546504"/>
            <a:ext cx="4018994" cy="4018994"/>
          </a:xfrm>
          <a:prstGeom prst="rect">
            <a:avLst/>
          </a:prstGeom>
        </p:spPr>
      </p:pic>
      <p:sp>
        <p:nvSpPr>
          <p:cNvPr id="2" name="Заголовок 1">
            <a:extLst>
              <a:ext uri="{FF2B5EF4-FFF2-40B4-BE49-F238E27FC236}">
                <a16:creationId xmlns:a16="http://schemas.microsoft.com/office/drawing/2014/main" xmlns="" id="{AE43C45C-B751-4FE5-9FDA-3872778A3279}"/>
              </a:ext>
            </a:extLst>
          </p:cNvPr>
          <p:cNvSpPr>
            <a:spLocks noGrp="1"/>
          </p:cNvSpPr>
          <p:nvPr>
            <p:ph type="ctrTitle"/>
          </p:nvPr>
        </p:nvSpPr>
        <p:spPr>
          <a:xfrm>
            <a:off x="4005942" y="2680811"/>
            <a:ext cx="8186058" cy="1136849"/>
          </a:xfrm>
        </p:spPr>
        <p:txBody>
          <a:bodyPr anchor="b"/>
          <a:lstStyle>
            <a:lvl1pPr algn="ctr">
              <a:defRPr sz="6000"/>
            </a:lvl1pPr>
          </a:lstStyle>
          <a:p>
            <a:r>
              <a:rPr lang="ru-RU"/>
              <a:t>Образец заголовка</a:t>
            </a:r>
            <a:endParaRPr lang="ru-RU" dirty="0"/>
          </a:p>
        </p:txBody>
      </p:sp>
      <p:sp>
        <p:nvSpPr>
          <p:cNvPr id="3" name="Подзаголовок 2">
            <a:extLst>
              <a:ext uri="{FF2B5EF4-FFF2-40B4-BE49-F238E27FC236}">
                <a16:creationId xmlns:a16="http://schemas.microsoft.com/office/drawing/2014/main" xmlns="" id="{642DE4F9-44A4-41A3-949B-B428B26CDE95}"/>
              </a:ext>
            </a:extLst>
          </p:cNvPr>
          <p:cNvSpPr>
            <a:spLocks noGrp="1"/>
          </p:cNvSpPr>
          <p:nvPr>
            <p:ph type="subTitle" idx="1"/>
          </p:nvPr>
        </p:nvSpPr>
        <p:spPr>
          <a:xfrm>
            <a:off x="4005942" y="3909736"/>
            <a:ext cx="818605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Tree>
    <p:extLst>
      <p:ext uri="{BB962C8B-B14F-4D97-AF65-F5344CB8AC3E}">
        <p14:creationId xmlns:p14="http://schemas.microsoft.com/office/powerpoint/2010/main" val="2030932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6" name="Picture 2" descr="Ð¤Ð¾Ð½Ð´ Ð¼ÐµÐ´Ð¸ÑÐ¸Ð½ÑÐºÐ¾Ð³Ð¾ ÑÑÑÐ°ÑÐ¾Ð²Ð°Ð½Ð¸Ñ">
            <a:extLst>
              <a:ext uri="{FF2B5EF4-FFF2-40B4-BE49-F238E27FC236}">
                <a16:creationId xmlns:a16="http://schemas.microsoft.com/office/drawing/2014/main" xmlns="" id="{5A3BD7CE-D0F4-4BA7-8A2B-7F799982C2E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57101" y="35604"/>
            <a:ext cx="2519398" cy="82510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xmlns="" id="{8329C32B-0632-4FCD-ACDB-F299E75C0FD2}"/>
              </a:ext>
            </a:extLst>
          </p:cNvPr>
          <p:cNvSpPr>
            <a:spLocks noGrp="1"/>
          </p:cNvSpPr>
          <p:nvPr>
            <p:ph type="title"/>
          </p:nvPr>
        </p:nvSpPr>
        <p:spPr>
          <a:xfrm>
            <a:off x="0" y="-12700"/>
            <a:ext cx="9448800" cy="825103"/>
          </a:xfrm>
        </p:spPr>
        <p:txBody>
          <a:bodyPr/>
          <a:lstStyle>
            <a:lvl1pPr algn="ctr">
              <a:defRPr/>
            </a:lvl1pPr>
          </a:lstStyle>
          <a:p>
            <a:r>
              <a:rPr lang="ru-RU"/>
              <a:t>Образец заголовка</a:t>
            </a:r>
            <a:endParaRPr lang="ru-RU" dirty="0"/>
          </a:p>
        </p:txBody>
      </p:sp>
      <p:sp>
        <p:nvSpPr>
          <p:cNvPr id="3" name="Объект 2">
            <a:extLst>
              <a:ext uri="{FF2B5EF4-FFF2-40B4-BE49-F238E27FC236}">
                <a16:creationId xmlns:a16="http://schemas.microsoft.com/office/drawing/2014/main" xmlns="" id="{1F3D31AF-EE3C-495C-87EC-3927359A1DB8}"/>
              </a:ext>
            </a:extLst>
          </p:cNvPr>
          <p:cNvSpPr>
            <a:spLocks noGrp="1"/>
          </p:cNvSpPr>
          <p:nvPr>
            <p:ph idx="1"/>
          </p:nvPr>
        </p:nvSpPr>
        <p:spPr>
          <a:xfrm>
            <a:off x="838200" y="1266594"/>
            <a:ext cx="10515600" cy="50762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13" name="Прямоугольник 12">
            <a:extLst>
              <a:ext uri="{FF2B5EF4-FFF2-40B4-BE49-F238E27FC236}">
                <a16:creationId xmlns:a16="http://schemas.microsoft.com/office/drawing/2014/main" xmlns="" id="{624036EF-05CE-478D-98A3-EC322CDEEEC6}"/>
              </a:ext>
            </a:extLst>
          </p:cNvPr>
          <p:cNvSpPr/>
          <p:nvPr userDrawn="1"/>
        </p:nvSpPr>
        <p:spPr>
          <a:xfrm>
            <a:off x="0" y="824707"/>
            <a:ext cx="6732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xmlns="" id="{5824C4D7-84F3-4ADA-BE9C-6C0A0B0701AC}"/>
              </a:ext>
            </a:extLst>
          </p:cNvPr>
          <p:cNvSpPr/>
          <p:nvPr userDrawn="1"/>
        </p:nvSpPr>
        <p:spPr>
          <a:xfrm>
            <a:off x="6731999" y="824707"/>
            <a:ext cx="3240000" cy="36000"/>
          </a:xfrm>
          <a:prstGeom prst="rect">
            <a:avLst/>
          </a:prstGeom>
          <a:gradFill flip="none" rotWithShape="1">
            <a:gsLst>
              <a:gs pos="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Дата 16">
            <a:extLst>
              <a:ext uri="{FF2B5EF4-FFF2-40B4-BE49-F238E27FC236}">
                <a16:creationId xmlns:a16="http://schemas.microsoft.com/office/drawing/2014/main" xmlns="" id="{9C634778-AD2B-4676-A89E-389FFC3624C7}"/>
              </a:ext>
            </a:extLst>
          </p:cNvPr>
          <p:cNvSpPr>
            <a:spLocks noGrp="1"/>
          </p:cNvSpPr>
          <p:nvPr>
            <p:ph type="dt" sz="half" idx="10"/>
          </p:nvPr>
        </p:nvSpPr>
        <p:spPr/>
        <p:txBody>
          <a:bodyPr/>
          <a:lstStyle/>
          <a:p>
            <a:fld id="{9895B0EF-9762-42B0-B2B2-881E0F0A2E45}" type="datetime1">
              <a:rPr lang="ru-RU" smtClean="0"/>
              <a:t>02.08.2018</a:t>
            </a:fld>
            <a:endParaRPr lang="ru-RU"/>
          </a:p>
        </p:txBody>
      </p:sp>
      <p:sp>
        <p:nvSpPr>
          <p:cNvPr id="18" name="Нижний колонтитул 17">
            <a:extLst>
              <a:ext uri="{FF2B5EF4-FFF2-40B4-BE49-F238E27FC236}">
                <a16:creationId xmlns:a16="http://schemas.microsoft.com/office/drawing/2014/main" xmlns="" id="{8BD11A98-F55E-45EC-84E7-319083182D91}"/>
              </a:ext>
            </a:extLst>
          </p:cNvPr>
          <p:cNvSpPr>
            <a:spLocks noGrp="1"/>
          </p:cNvSpPr>
          <p:nvPr>
            <p:ph type="ftr" sz="quarter" idx="11"/>
          </p:nvPr>
        </p:nvSpPr>
        <p:spPr/>
        <p:txBody>
          <a:bodyPr/>
          <a:lstStyle/>
          <a:p>
            <a:endParaRPr lang="ru-RU" dirty="0"/>
          </a:p>
        </p:txBody>
      </p:sp>
      <p:sp>
        <p:nvSpPr>
          <p:cNvPr id="19" name="Номер слайда 18">
            <a:extLst>
              <a:ext uri="{FF2B5EF4-FFF2-40B4-BE49-F238E27FC236}">
                <a16:creationId xmlns:a16="http://schemas.microsoft.com/office/drawing/2014/main" xmlns="" id="{10AC2772-2998-45E7-BDBF-E4E6CFB01073}"/>
              </a:ext>
            </a:extLst>
          </p:cNvPr>
          <p:cNvSpPr>
            <a:spLocks noGrp="1"/>
          </p:cNvSpPr>
          <p:nvPr>
            <p:ph type="sldNum" sz="quarter" idx="12"/>
          </p:nvPr>
        </p:nvSpPr>
        <p:spPr/>
        <p:txBody>
          <a:bodyPr/>
          <a:lstStyle/>
          <a:p>
            <a:fld id="{8D44B16B-2415-433A-AD2A-53AB704091BE}" type="slidenum">
              <a:rPr lang="ru-RU" smtClean="0"/>
              <a:pPr/>
              <a:t>‹#›</a:t>
            </a:fld>
            <a:endParaRPr lang="ru-RU"/>
          </a:p>
        </p:txBody>
      </p:sp>
      <p:pic>
        <p:nvPicPr>
          <p:cNvPr id="22" name="Рисунок 21">
            <a:extLst>
              <a:ext uri="{FF2B5EF4-FFF2-40B4-BE49-F238E27FC236}">
                <a16:creationId xmlns:a16="http://schemas.microsoft.com/office/drawing/2014/main" xmlns="" id="{752E0EF0-26A0-45A6-9126-231D130EDEDA}"/>
              </a:ext>
            </a:extLst>
          </p:cNvPr>
          <p:cNvPicPr>
            <a:picLocks noChangeAspect="1"/>
          </p:cNvPicPr>
          <p:nvPr userDrawn="1"/>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1000"/>
                    </a14:imgEffect>
                  </a14:imgLayer>
                </a14:imgProps>
              </a:ext>
              <a:ext uri="{28A0092B-C50C-407E-A947-70E740481C1C}">
                <a14:useLocalDpi xmlns:a14="http://schemas.microsoft.com/office/drawing/2010/main" val="0"/>
              </a:ext>
            </a:extLst>
          </a:blip>
          <a:srcRect l="19679" t="15066" r="-39657" b="27881"/>
          <a:stretch/>
        </p:blipFill>
        <p:spPr>
          <a:xfrm>
            <a:off x="-13052" y="812402"/>
            <a:ext cx="12205052" cy="6045597"/>
          </a:xfrm>
          <a:prstGeom prst="rect">
            <a:avLst/>
          </a:prstGeom>
        </p:spPr>
      </p:pic>
    </p:spTree>
    <p:extLst>
      <p:ext uri="{BB962C8B-B14F-4D97-AF65-F5344CB8AC3E}">
        <p14:creationId xmlns:p14="http://schemas.microsoft.com/office/powerpoint/2010/main" val="3632003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E1179193-09FF-48C8-9E2D-CE452C526FB2}"/>
              </a:ext>
            </a:extLst>
          </p:cNvPr>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38642" t="17640" r="18664" b="17640"/>
          <a:stretch/>
        </p:blipFill>
        <p:spPr>
          <a:xfrm>
            <a:off x="-13052" y="0"/>
            <a:ext cx="12205052" cy="6857999"/>
          </a:xfrm>
          <a:prstGeom prst="rect">
            <a:avLst/>
          </a:prstGeom>
        </p:spPr>
      </p:pic>
      <p:sp>
        <p:nvSpPr>
          <p:cNvPr id="2" name="Заголовок 1">
            <a:extLst>
              <a:ext uri="{FF2B5EF4-FFF2-40B4-BE49-F238E27FC236}">
                <a16:creationId xmlns:a16="http://schemas.microsoft.com/office/drawing/2014/main" xmlns="" id="{331D7AB0-4DD4-4401-AD72-B2296FD9943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RU" dirty="0"/>
          </a:p>
        </p:txBody>
      </p:sp>
      <p:sp>
        <p:nvSpPr>
          <p:cNvPr id="3" name="Текст 2">
            <a:extLst>
              <a:ext uri="{FF2B5EF4-FFF2-40B4-BE49-F238E27FC236}">
                <a16:creationId xmlns:a16="http://schemas.microsoft.com/office/drawing/2014/main" xmlns="" id="{65423464-9225-471B-A6C7-02002B2D47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37DE905E-66C5-4153-8A3A-92B66A449295}"/>
              </a:ext>
            </a:extLst>
          </p:cNvPr>
          <p:cNvSpPr>
            <a:spLocks noGrp="1"/>
          </p:cNvSpPr>
          <p:nvPr>
            <p:ph type="dt" sz="half" idx="10"/>
          </p:nvPr>
        </p:nvSpPr>
        <p:spPr/>
        <p:txBody>
          <a:bodyPr/>
          <a:lstStyle/>
          <a:p>
            <a:fld id="{881787A3-FB06-4CD0-A6E7-21FC08C54A9C}" type="datetime1">
              <a:rPr lang="ru-RU" smtClean="0"/>
              <a:t>02.08.2018</a:t>
            </a:fld>
            <a:endParaRPr lang="ru-RU"/>
          </a:p>
        </p:txBody>
      </p:sp>
      <p:sp>
        <p:nvSpPr>
          <p:cNvPr id="5" name="Нижний колонтитул 4">
            <a:extLst>
              <a:ext uri="{FF2B5EF4-FFF2-40B4-BE49-F238E27FC236}">
                <a16:creationId xmlns:a16="http://schemas.microsoft.com/office/drawing/2014/main" xmlns="" id="{2C1F0B4D-F802-40B6-AD73-51F813C2F59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0FB2A431-2B68-4951-8F39-19EF07AC4846}"/>
              </a:ext>
            </a:extLst>
          </p:cNvPr>
          <p:cNvSpPr>
            <a:spLocks noGrp="1"/>
          </p:cNvSpPr>
          <p:nvPr>
            <p:ph type="sldNum" sz="quarter" idx="12"/>
          </p:nvPr>
        </p:nvSpPr>
        <p:spPr/>
        <p:txBody>
          <a:bodyPr/>
          <a:lstStyle/>
          <a:p>
            <a:fld id="{8D44B16B-2415-433A-AD2A-53AB704091BE}" type="slidenum">
              <a:rPr lang="ru-RU" smtClean="0"/>
              <a:t>‹#›</a:t>
            </a:fld>
            <a:endParaRPr lang="ru-RU"/>
          </a:p>
        </p:txBody>
      </p:sp>
      <p:sp>
        <p:nvSpPr>
          <p:cNvPr id="8" name="Прямоугольник 7">
            <a:extLst>
              <a:ext uri="{FF2B5EF4-FFF2-40B4-BE49-F238E27FC236}">
                <a16:creationId xmlns:a16="http://schemas.microsoft.com/office/drawing/2014/main" xmlns="" id="{9041CD53-0893-46B3-93F1-D74DC9B46064}"/>
              </a:ext>
            </a:extLst>
          </p:cNvPr>
          <p:cNvSpPr/>
          <p:nvPr userDrawn="1"/>
        </p:nvSpPr>
        <p:spPr>
          <a:xfrm>
            <a:off x="0" y="4583313"/>
            <a:ext cx="6732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Picture 2" descr="Ð¤Ð¾Ð½Ð´ Ð¼ÐµÐ´Ð¸ÑÐ¸Ð½ÑÐºÐ¾Ð³Ð¾ ÑÑÑÐ°ÑÐ¾Ð²Ð°Ð½Ð¸Ñ">
            <a:extLst>
              <a:ext uri="{FF2B5EF4-FFF2-40B4-BE49-F238E27FC236}">
                <a16:creationId xmlns:a16="http://schemas.microsoft.com/office/drawing/2014/main" xmlns="" id="{0C3A7633-36AE-4C2F-A5D0-452CCA100BF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523398" y="3794210"/>
            <a:ext cx="2519398" cy="825103"/>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xmlns="" id="{E60C5392-DBBD-4957-8481-09EEFC2DE205}"/>
              </a:ext>
            </a:extLst>
          </p:cNvPr>
          <p:cNvSpPr/>
          <p:nvPr userDrawn="1"/>
        </p:nvSpPr>
        <p:spPr>
          <a:xfrm>
            <a:off x="6731999" y="4583313"/>
            <a:ext cx="3204000" cy="36000"/>
          </a:xfrm>
          <a:prstGeom prst="rect">
            <a:avLst/>
          </a:prstGeom>
          <a:gradFill flip="none" rotWithShape="1">
            <a:gsLst>
              <a:gs pos="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4687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4DA56164-1866-47C0-939D-20FF23EAF31A}"/>
              </a:ext>
            </a:extLst>
          </p:cNvPr>
          <p:cNvSpPr>
            <a:spLocks noGrp="1"/>
          </p:cNvSpPr>
          <p:nvPr>
            <p:ph sz="half" idx="1"/>
          </p:nvPr>
        </p:nvSpPr>
        <p:spPr>
          <a:xfrm>
            <a:off x="266700" y="945011"/>
            <a:ext cx="5600700" cy="52319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4" name="Объект 3">
            <a:extLst>
              <a:ext uri="{FF2B5EF4-FFF2-40B4-BE49-F238E27FC236}">
                <a16:creationId xmlns:a16="http://schemas.microsoft.com/office/drawing/2014/main" xmlns="" id="{7462CC38-0ED1-46E5-A4D9-ED16DFF7C3E3}"/>
              </a:ext>
            </a:extLst>
          </p:cNvPr>
          <p:cNvSpPr>
            <a:spLocks noGrp="1"/>
          </p:cNvSpPr>
          <p:nvPr>
            <p:ph sz="half" idx="2"/>
          </p:nvPr>
        </p:nvSpPr>
        <p:spPr>
          <a:xfrm>
            <a:off x="6324602" y="945011"/>
            <a:ext cx="5600700" cy="52319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945B689D-9C1E-42FE-A566-5665233764C5}"/>
              </a:ext>
            </a:extLst>
          </p:cNvPr>
          <p:cNvSpPr>
            <a:spLocks noGrp="1"/>
          </p:cNvSpPr>
          <p:nvPr>
            <p:ph type="dt" sz="half" idx="10"/>
          </p:nvPr>
        </p:nvSpPr>
        <p:spPr/>
        <p:txBody>
          <a:bodyPr/>
          <a:lstStyle/>
          <a:p>
            <a:fld id="{7BAA79C5-F4E9-4069-B436-998944A34B8C}" type="datetime1">
              <a:rPr lang="ru-RU" smtClean="0"/>
              <a:t>02.08.2018</a:t>
            </a:fld>
            <a:endParaRPr lang="ru-RU"/>
          </a:p>
        </p:txBody>
      </p:sp>
      <p:sp>
        <p:nvSpPr>
          <p:cNvPr id="6" name="Нижний колонтитул 5">
            <a:extLst>
              <a:ext uri="{FF2B5EF4-FFF2-40B4-BE49-F238E27FC236}">
                <a16:creationId xmlns:a16="http://schemas.microsoft.com/office/drawing/2014/main" xmlns="" id="{82891050-3047-4A41-A890-4C4EB72C3F8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539CBBD2-9690-4324-97CD-63894EF96CFE}"/>
              </a:ext>
            </a:extLst>
          </p:cNvPr>
          <p:cNvSpPr>
            <a:spLocks noGrp="1"/>
          </p:cNvSpPr>
          <p:nvPr>
            <p:ph type="sldNum" sz="quarter" idx="12"/>
          </p:nvPr>
        </p:nvSpPr>
        <p:spPr/>
        <p:txBody>
          <a:bodyPr/>
          <a:lstStyle/>
          <a:p>
            <a:fld id="{8D44B16B-2415-433A-AD2A-53AB704091BE}" type="slidenum">
              <a:rPr lang="ru-RU" smtClean="0"/>
              <a:t>‹#›</a:t>
            </a:fld>
            <a:endParaRPr lang="ru-RU"/>
          </a:p>
        </p:txBody>
      </p:sp>
      <p:pic>
        <p:nvPicPr>
          <p:cNvPr id="11" name="Picture 2" descr="Ð¤Ð¾Ð½Ð´ Ð¼ÐµÐ´Ð¸ÑÐ¸Ð½ÑÐºÐ¾Ð³Ð¾ ÑÑÑÐ°ÑÐ¾Ð²Ð°Ð½Ð¸Ñ">
            <a:extLst>
              <a:ext uri="{FF2B5EF4-FFF2-40B4-BE49-F238E27FC236}">
                <a16:creationId xmlns:a16="http://schemas.microsoft.com/office/drawing/2014/main" xmlns="" id="{7C2CFFA4-4B7C-42D1-9F55-FC9D2DF617A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57101" y="35604"/>
            <a:ext cx="2519398" cy="825103"/>
          </a:xfrm>
          <a:prstGeom prst="rect">
            <a:avLst/>
          </a:prstGeom>
          <a:noFill/>
          <a:extLst>
            <a:ext uri="{909E8E84-426E-40DD-AFC4-6F175D3DCCD1}">
              <a14:hiddenFill xmlns:a14="http://schemas.microsoft.com/office/drawing/2010/main">
                <a:solidFill>
                  <a:srgbClr val="FFFFFF"/>
                </a:solidFill>
              </a14:hiddenFill>
            </a:ext>
          </a:extLst>
        </p:spPr>
      </p:pic>
      <p:sp>
        <p:nvSpPr>
          <p:cNvPr id="12" name="Заголовок 1">
            <a:extLst>
              <a:ext uri="{FF2B5EF4-FFF2-40B4-BE49-F238E27FC236}">
                <a16:creationId xmlns:a16="http://schemas.microsoft.com/office/drawing/2014/main" xmlns="" id="{F8A217DC-3D75-49C2-87AE-ED315E7B7048}"/>
              </a:ext>
            </a:extLst>
          </p:cNvPr>
          <p:cNvSpPr>
            <a:spLocks noGrp="1"/>
          </p:cNvSpPr>
          <p:nvPr>
            <p:ph type="title"/>
          </p:nvPr>
        </p:nvSpPr>
        <p:spPr>
          <a:xfrm>
            <a:off x="0" y="-12700"/>
            <a:ext cx="9448800" cy="825103"/>
          </a:xfrm>
        </p:spPr>
        <p:txBody>
          <a:bodyPr/>
          <a:lstStyle>
            <a:lvl1pPr algn="ctr">
              <a:defRPr/>
            </a:lvl1pPr>
          </a:lstStyle>
          <a:p>
            <a:r>
              <a:rPr lang="ru-RU"/>
              <a:t>Образец заголовка</a:t>
            </a:r>
            <a:endParaRPr lang="ru-RU" dirty="0"/>
          </a:p>
        </p:txBody>
      </p:sp>
      <p:sp>
        <p:nvSpPr>
          <p:cNvPr id="13" name="Прямоугольник 12">
            <a:extLst>
              <a:ext uri="{FF2B5EF4-FFF2-40B4-BE49-F238E27FC236}">
                <a16:creationId xmlns:a16="http://schemas.microsoft.com/office/drawing/2014/main" xmlns="" id="{70A6C9EF-5159-41B0-B2DB-E7AACBAABEB0}"/>
              </a:ext>
            </a:extLst>
          </p:cNvPr>
          <p:cNvSpPr/>
          <p:nvPr userDrawn="1"/>
        </p:nvSpPr>
        <p:spPr>
          <a:xfrm>
            <a:off x="0" y="824707"/>
            <a:ext cx="6732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a:extLst>
              <a:ext uri="{FF2B5EF4-FFF2-40B4-BE49-F238E27FC236}">
                <a16:creationId xmlns:a16="http://schemas.microsoft.com/office/drawing/2014/main" xmlns="" id="{94CDB3CF-A227-452B-919F-9BE9CCBE7151}"/>
              </a:ext>
            </a:extLst>
          </p:cNvPr>
          <p:cNvSpPr/>
          <p:nvPr userDrawn="1"/>
        </p:nvSpPr>
        <p:spPr>
          <a:xfrm>
            <a:off x="6731999" y="824707"/>
            <a:ext cx="3240000" cy="36000"/>
          </a:xfrm>
          <a:prstGeom prst="rect">
            <a:avLst/>
          </a:prstGeom>
          <a:gradFill flip="none" rotWithShape="1">
            <a:gsLst>
              <a:gs pos="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5" name="Рисунок 14">
            <a:extLst>
              <a:ext uri="{FF2B5EF4-FFF2-40B4-BE49-F238E27FC236}">
                <a16:creationId xmlns:a16="http://schemas.microsoft.com/office/drawing/2014/main" xmlns="" id="{08F04E6D-864E-48DB-BECA-34C30E0AC937}"/>
              </a:ext>
            </a:extLst>
          </p:cNvPr>
          <p:cNvPicPr>
            <a:picLocks noChangeAspect="1"/>
          </p:cNvPicPr>
          <p:nvPr userDrawn="1"/>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1000"/>
                    </a14:imgEffect>
                  </a14:imgLayer>
                </a14:imgProps>
              </a:ext>
              <a:ext uri="{28A0092B-C50C-407E-A947-70E740481C1C}">
                <a14:useLocalDpi xmlns:a14="http://schemas.microsoft.com/office/drawing/2010/main" val="0"/>
              </a:ext>
            </a:extLst>
          </a:blip>
          <a:srcRect l="19679" t="15066" r="-39657" b="27881"/>
          <a:stretch/>
        </p:blipFill>
        <p:spPr>
          <a:xfrm>
            <a:off x="-13052" y="812402"/>
            <a:ext cx="12205052" cy="6045597"/>
          </a:xfrm>
          <a:prstGeom prst="rect">
            <a:avLst/>
          </a:prstGeom>
        </p:spPr>
      </p:pic>
    </p:spTree>
    <p:extLst>
      <p:ext uri="{BB962C8B-B14F-4D97-AF65-F5344CB8AC3E}">
        <p14:creationId xmlns:p14="http://schemas.microsoft.com/office/powerpoint/2010/main" val="30306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C62BA452-CA51-48FB-AA2A-50B8751D4500}"/>
              </a:ext>
            </a:extLst>
          </p:cNvPr>
          <p:cNvSpPr>
            <a:spLocks noGrp="1"/>
          </p:cNvSpPr>
          <p:nvPr>
            <p:ph type="body" idx="1"/>
          </p:nvPr>
        </p:nvSpPr>
        <p:spPr>
          <a:xfrm>
            <a:off x="237575" y="949211"/>
            <a:ext cx="5760000" cy="823912"/>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b"/>
          <a:lstStyle>
            <a:lvl1pPr marL="0" indent="0" algn="ctr">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2F3FB4BE-4798-4E32-8886-48E192D5057A}"/>
              </a:ext>
            </a:extLst>
          </p:cNvPr>
          <p:cNvSpPr>
            <a:spLocks noGrp="1"/>
          </p:cNvSpPr>
          <p:nvPr>
            <p:ph sz="half" idx="2"/>
          </p:nvPr>
        </p:nvSpPr>
        <p:spPr>
          <a:xfrm>
            <a:off x="237575" y="1906942"/>
            <a:ext cx="5760000" cy="453147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5" name="Текст 4">
            <a:extLst>
              <a:ext uri="{FF2B5EF4-FFF2-40B4-BE49-F238E27FC236}">
                <a16:creationId xmlns:a16="http://schemas.microsoft.com/office/drawing/2014/main" xmlns="" id="{744D1CA3-5CCF-4A86-9DBF-8863691D7B9E}"/>
              </a:ext>
            </a:extLst>
          </p:cNvPr>
          <p:cNvSpPr>
            <a:spLocks noGrp="1"/>
          </p:cNvSpPr>
          <p:nvPr>
            <p:ph type="body" sz="quarter" idx="3"/>
          </p:nvPr>
        </p:nvSpPr>
        <p:spPr>
          <a:xfrm>
            <a:off x="6215061" y="949211"/>
            <a:ext cx="5760000" cy="82391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chor="b"/>
          <a:lstStyle>
            <a:lvl1pPr marL="0" indent="0" algn="ctr">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5A24362C-F8DD-4F1E-B437-7A83DA9D0B57}"/>
              </a:ext>
            </a:extLst>
          </p:cNvPr>
          <p:cNvSpPr>
            <a:spLocks noGrp="1"/>
          </p:cNvSpPr>
          <p:nvPr>
            <p:ph sz="quarter" idx="4"/>
          </p:nvPr>
        </p:nvSpPr>
        <p:spPr>
          <a:xfrm>
            <a:off x="6215062" y="1906942"/>
            <a:ext cx="5759999" cy="453147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7" name="Дата 6">
            <a:extLst>
              <a:ext uri="{FF2B5EF4-FFF2-40B4-BE49-F238E27FC236}">
                <a16:creationId xmlns:a16="http://schemas.microsoft.com/office/drawing/2014/main" xmlns="" id="{4C126768-9778-4347-B6EF-7E3A6089E7CD}"/>
              </a:ext>
            </a:extLst>
          </p:cNvPr>
          <p:cNvSpPr>
            <a:spLocks noGrp="1"/>
          </p:cNvSpPr>
          <p:nvPr>
            <p:ph type="dt" sz="half" idx="10"/>
          </p:nvPr>
        </p:nvSpPr>
        <p:spPr/>
        <p:txBody>
          <a:bodyPr/>
          <a:lstStyle/>
          <a:p>
            <a:fld id="{4C215276-F033-4B51-9442-0FD2D02D3FB7}" type="datetime1">
              <a:rPr lang="ru-RU" smtClean="0"/>
              <a:t>02.08.2018</a:t>
            </a:fld>
            <a:endParaRPr lang="ru-RU"/>
          </a:p>
        </p:txBody>
      </p:sp>
      <p:sp>
        <p:nvSpPr>
          <p:cNvPr id="8" name="Нижний колонтитул 7">
            <a:extLst>
              <a:ext uri="{FF2B5EF4-FFF2-40B4-BE49-F238E27FC236}">
                <a16:creationId xmlns:a16="http://schemas.microsoft.com/office/drawing/2014/main" xmlns="" id="{41D048E3-CD59-4A57-9887-971A47FABE1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EA6E6DC7-27EA-4A2E-814E-838FE6AF3D2D}"/>
              </a:ext>
            </a:extLst>
          </p:cNvPr>
          <p:cNvSpPr>
            <a:spLocks noGrp="1"/>
          </p:cNvSpPr>
          <p:nvPr>
            <p:ph type="sldNum" sz="quarter" idx="12"/>
          </p:nvPr>
        </p:nvSpPr>
        <p:spPr/>
        <p:txBody>
          <a:bodyPr/>
          <a:lstStyle/>
          <a:p>
            <a:fld id="{8D44B16B-2415-433A-AD2A-53AB704091BE}" type="slidenum">
              <a:rPr lang="ru-RU" smtClean="0"/>
              <a:t>‹#›</a:t>
            </a:fld>
            <a:endParaRPr lang="ru-RU"/>
          </a:p>
        </p:txBody>
      </p:sp>
      <p:pic>
        <p:nvPicPr>
          <p:cNvPr id="12" name="Picture 2" descr="Ð¤Ð¾Ð½Ð´ Ð¼ÐµÐ´Ð¸ÑÐ¸Ð½ÑÐºÐ¾Ð³Ð¾ ÑÑÑÐ°ÑÐ¾Ð²Ð°Ð½Ð¸Ñ">
            <a:extLst>
              <a:ext uri="{FF2B5EF4-FFF2-40B4-BE49-F238E27FC236}">
                <a16:creationId xmlns:a16="http://schemas.microsoft.com/office/drawing/2014/main" xmlns="" id="{EFBDB0CD-9A42-4FAC-A1DF-23EE1A474D7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57101" y="35604"/>
            <a:ext cx="2519398" cy="825103"/>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a:extLst>
              <a:ext uri="{FF2B5EF4-FFF2-40B4-BE49-F238E27FC236}">
                <a16:creationId xmlns:a16="http://schemas.microsoft.com/office/drawing/2014/main" xmlns="" id="{3A5560E6-3D9E-4BA7-B3C0-83AB15DFDD5C}"/>
              </a:ext>
            </a:extLst>
          </p:cNvPr>
          <p:cNvSpPr>
            <a:spLocks noGrp="1"/>
          </p:cNvSpPr>
          <p:nvPr>
            <p:ph type="title"/>
          </p:nvPr>
        </p:nvSpPr>
        <p:spPr>
          <a:xfrm>
            <a:off x="0" y="-12700"/>
            <a:ext cx="9448800" cy="825103"/>
          </a:xfrm>
        </p:spPr>
        <p:txBody>
          <a:bodyPr/>
          <a:lstStyle>
            <a:lvl1pPr algn="ctr">
              <a:defRPr/>
            </a:lvl1pPr>
          </a:lstStyle>
          <a:p>
            <a:r>
              <a:rPr lang="ru-RU"/>
              <a:t>Образец заголовка</a:t>
            </a:r>
            <a:endParaRPr lang="ru-RU" dirty="0"/>
          </a:p>
        </p:txBody>
      </p:sp>
      <p:sp>
        <p:nvSpPr>
          <p:cNvPr id="14" name="Прямоугольник 13">
            <a:extLst>
              <a:ext uri="{FF2B5EF4-FFF2-40B4-BE49-F238E27FC236}">
                <a16:creationId xmlns:a16="http://schemas.microsoft.com/office/drawing/2014/main" xmlns="" id="{A917C964-93CD-4D80-94E3-4E0373433E08}"/>
              </a:ext>
            </a:extLst>
          </p:cNvPr>
          <p:cNvSpPr/>
          <p:nvPr userDrawn="1"/>
        </p:nvSpPr>
        <p:spPr>
          <a:xfrm>
            <a:off x="0" y="824707"/>
            <a:ext cx="6732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xmlns="" id="{BF2ED400-3E1B-4B12-B496-7420600887C9}"/>
              </a:ext>
            </a:extLst>
          </p:cNvPr>
          <p:cNvSpPr/>
          <p:nvPr userDrawn="1"/>
        </p:nvSpPr>
        <p:spPr>
          <a:xfrm>
            <a:off x="6731999" y="824707"/>
            <a:ext cx="3240000" cy="36000"/>
          </a:xfrm>
          <a:prstGeom prst="rect">
            <a:avLst/>
          </a:prstGeom>
          <a:gradFill flip="none" rotWithShape="1">
            <a:gsLst>
              <a:gs pos="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Рисунок 15">
            <a:extLst>
              <a:ext uri="{FF2B5EF4-FFF2-40B4-BE49-F238E27FC236}">
                <a16:creationId xmlns:a16="http://schemas.microsoft.com/office/drawing/2014/main" xmlns="" id="{EE67A84C-8955-4CCC-B024-E3CD7399EDFD}"/>
              </a:ext>
            </a:extLst>
          </p:cNvPr>
          <p:cNvPicPr>
            <a:picLocks noChangeAspect="1"/>
          </p:cNvPicPr>
          <p:nvPr userDrawn="1"/>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1000"/>
                    </a14:imgEffect>
                  </a14:imgLayer>
                </a14:imgProps>
              </a:ext>
              <a:ext uri="{28A0092B-C50C-407E-A947-70E740481C1C}">
                <a14:useLocalDpi xmlns:a14="http://schemas.microsoft.com/office/drawing/2010/main" val="0"/>
              </a:ext>
            </a:extLst>
          </a:blip>
          <a:srcRect l="19679" t="15066" r="-39657" b="27881"/>
          <a:stretch/>
        </p:blipFill>
        <p:spPr>
          <a:xfrm>
            <a:off x="-13052" y="812402"/>
            <a:ext cx="12205052" cy="6045597"/>
          </a:xfrm>
          <a:prstGeom prst="rect">
            <a:avLst/>
          </a:prstGeom>
        </p:spPr>
      </p:pic>
    </p:spTree>
    <p:extLst>
      <p:ext uri="{BB962C8B-B14F-4D97-AF65-F5344CB8AC3E}">
        <p14:creationId xmlns:p14="http://schemas.microsoft.com/office/powerpoint/2010/main" val="675523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3" name="Дата 2">
            <a:extLst>
              <a:ext uri="{FF2B5EF4-FFF2-40B4-BE49-F238E27FC236}">
                <a16:creationId xmlns:a16="http://schemas.microsoft.com/office/drawing/2014/main" xmlns="" id="{C04C8951-B214-4704-BF65-10511B2DEB5B}"/>
              </a:ext>
            </a:extLst>
          </p:cNvPr>
          <p:cNvSpPr>
            <a:spLocks noGrp="1"/>
          </p:cNvSpPr>
          <p:nvPr>
            <p:ph type="dt" sz="half" idx="10"/>
          </p:nvPr>
        </p:nvSpPr>
        <p:spPr/>
        <p:txBody>
          <a:bodyPr/>
          <a:lstStyle/>
          <a:p>
            <a:fld id="{C9C6F592-F357-4CB3-BE82-3D80DEFCDB80}" type="datetime1">
              <a:rPr lang="ru-RU" smtClean="0"/>
              <a:t>02.08.2018</a:t>
            </a:fld>
            <a:endParaRPr lang="ru-RU"/>
          </a:p>
        </p:txBody>
      </p:sp>
      <p:sp>
        <p:nvSpPr>
          <p:cNvPr id="4" name="Нижний колонтитул 3">
            <a:extLst>
              <a:ext uri="{FF2B5EF4-FFF2-40B4-BE49-F238E27FC236}">
                <a16:creationId xmlns:a16="http://schemas.microsoft.com/office/drawing/2014/main" xmlns="" id="{597BA562-4085-48B5-979A-318D97A050C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4D4B769D-4108-4FF8-94AC-83D1020C2104}"/>
              </a:ext>
            </a:extLst>
          </p:cNvPr>
          <p:cNvSpPr>
            <a:spLocks noGrp="1"/>
          </p:cNvSpPr>
          <p:nvPr>
            <p:ph type="sldNum" sz="quarter" idx="12"/>
          </p:nvPr>
        </p:nvSpPr>
        <p:spPr/>
        <p:txBody>
          <a:bodyPr/>
          <a:lstStyle/>
          <a:p>
            <a:fld id="{8D44B16B-2415-433A-AD2A-53AB704091BE}" type="slidenum">
              <a:rPr lang="ru-RU" smtClean="0"/>
              <a:t>‹#›</a:t>
            </a:fld>
            <a:endParaRPr lang="ru-RU"/>
          </a:p>
        </p:txBody>
      </p:sp>
      <p:pic>
        <p:nvPicPr>
          <p:cNvPr id="8" name="Picture 2" descr="Ð¤Ð¾Ð½Ð´ Ð¼ÐµÐ´Ð¸ÑÐ¸Ð½ÑÐºÐ¾Ð³Ð¾ ÑÑÑÐ°ÑÐ¾Ð²Ð°Ð½Ð¸Ñ">
            <a:extLst>
              <a:ext uri="{FF2B5EF4-FFF2-40B4-BE49-F238E27FC236}">
                <a16:creationId xmlns:a16="http://schemas.microsoft.com/office/drawing/2014/main" xmlns="" id="{089E6491-F601-4F10-88A5-EC0F7145B6D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57101" y="35604"/>
            <a:ext cx="2519398" cy="825103"/>
          </a:xfrm>
          <a:prstGeom prst="rect">
            <a:avLst/>
          </a:prstGeom>
          <a:noFill/>
          <a:extLst>
            <a:ext uri="{909E8E84-426E-40DD-AFC4-6F175D3DCCD1}">
              <a14:hiddenFill xmlns:a14="http://schemas.microsoft.com/office/drawing/2010/main">
                <a:solidFill>
                  <a:srgbClr val="FFFFFF"/>
                </a:solidFill>
              </a14:hiddenFill>
            </a:ext>
          </a:extLst>
        </p:spPr>
      </p:pic>
      <p:sp>
        <p:nvSpPr>
          <p:cNvPr id="9" name="Заголовок 1">
            <a:extLst>
              <a:ext uri="{FF2B5EF4-FFF2-40B4-BE49-F238E27FC236}">
                <a16:creationId xmlns:a16="http://schemas.microsoft.com/office/drawing/2014/main" xmlns="" id="{B67E47F1-19CE-40CF-BF37-51B932B9D822}"/>
              </a:ext>
            </a:extLst>
          </p:cNvPr>
          <p:cNvSpPr>
            <a:spLocks noGrp="1"/>
          </p:cNvSpPr>
          <p:nvPr>
            <p:ph type="title"/>
          </p:nvPr>
        </p:nvSpPr>
        <p:spPr>
          <a:xfrm>
            <a:off x="0" y="-12700"/>
            <a:ext cx="9448800" cy="825103"/>
          </a:xfrm>
        </p:spPr>
        <p:txBody>
          <a:bodyPr/>
          <a:lstStyle>
            <a:lvl1pPr algn="ctr">
              <a:defRPr/>
            </a:lvl1pPr>
          </a:lstStyle>
          <a:p>
            <a:r>
              <a:rPr lang="ru-RU"/>
              <a:t>Образец заголовка</a:t>
            </a:r>
            <a:endParaRPr lang="ru-RU" dirty="0"/>
          </a:p>
        </p:txBody>
      </p:sp>
      <p:sp>
        <p:nvSpPr>
          <p:cNvPr id="10" name="Прямоугольник 9">
            <a:extLst>
              <a:ext uri="{FF2B5EF4-FFF2-40B4-BE49-F238E27FC236}">
                <a16:creationId xmlns:a16="http://schemas.microsoft.com/office/drawing/2014/main" xmlns="" id="{B7C24FF7-DCB7-413D-80CA-972E48A7282C}"/>
              </a:ext>
            </a:extLst>
          </p:cNvPr>
          <p:cNvSpPr/>
          <p:nvPr userDrawn="1"/>
        </p:nvSpPr>
        <p:spPr>
          <a:xfrm>
            <a:off x="0" y="824707"/>
            <a:ext cx="6732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xmlns="" id="{7B64E842-3481-472F-8EED-A96DE07C6094}"/>
              </a:ext>
            </a:extLst>
          </p:cNvPr>
          <p:cNvSpPr/>
          <p:nvPr userDrawn="1"/>
        </p:nvSpPr>
        <p:spPr>
          <a:xfrm>
            <a:off x="6731999" y="824707"/>
            <a:ext cx="3240000" cy="36000"/>
          </a:xfrm>
          <a:prstGeom prst="rect">
            <a:avLst/>
          </a:prstGeom>
          <a:gradFill flip="none" rotWithShape="1">
            <a:gsLst>
              <a:gs pos="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Рисунок 11">
            <a:extLst>
              <a:ext uri="{FF2B5EF4-FFF2-40B4-BE49-F238E27FC236}">
                <a16:creationId xmlns:a16="http://schemas.microsoft.com/office/drawing/2014/main" xmlns="" id="{D35D601E-0844-4209-AAF9-82C77E2FA23E}"/>
              </a:ext>
            </a:extLst>
          </p:cNvPr>
          <p:cNvPicPr>
            <a:picLocks noChangeAspect="1"/>
          </p:cNvPicPr>
          <p:nvPr userDrawn="1"/>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1000"/>
                    </a14:imgEffect>
                  </a14:imgLayer>
                </a14:imgProps>
              </a:ext>
              <a:ext uri="{28A0092B-C50C-407E-A947-70E740481C1C}">
                <a14:useLocalDpi xmlns:a14="http://schemas.microsoft.com/office/drawing/2010/main" val="0"/>
              </a:ext>
            </a:extLst>
          </a:blip>
          <a:srcRect l="19679" t="15066" r="-39657" b="27881"/>
          <a:stretch/>
        </p:blipFill>
        <p:spPr>
          <a:xfrm>
            <a:off x="-13052" y="812402"/>
            <a:ext cx="12205052" cy="6045597"/>
          </a:xfrm>
          <a:prstGeom prst="rect">
            <a:avLst/>
          </a:prstGeom>
        </p:spPr>
      </p:pic>
    </p:spTree>
    <p:extLst>
      <p:ext uri="{BB962C8B-B14F-4D97-AF65-F5344CB8AC3E}">
        <p14:creationId xmlns:p14="http://schemas.microsoft.com/office/powerpoint/2010/main" val="759532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99DD8C39-706B-4C36-AC27-0A910724837C}"/>
              </a:ext>
            </a:extLst>
          </p:cNvPr>
          <p:cNvSpPr>
            <a:spLocks noGrp="1"/>
          </p:cNvSpPr>
          <p:nvPr>
            <p:ph type="dt" sz="half" idx="10"/>
          </p:nvPr>
        </p:nvSpPr>
        <p:spPr/>
        <p:txBody>
          <a:bodyPr/>
          <a:lstStyle/>
          <a:p>
            <a:fld id="{17F3D5AC-FF31-4E2E-91D9-5133517B2E98}" type="datetime1">
              <a:rPr lang="ru-RU" smtClean="0"/>
              <a:t>02.08.2018</a:t>
            </a:fld>
            <a:endParaRPr lang="ru-RU"/>
          </a:p>
        </p:txBody>
      </p:sp>
      <p:sp>
        <p:nvSpPr>
          <p:cNvPr id="3" name="Нижний колонтитул 2">
            <a:extLst>
              <a:ext uri="{FF2B5EF4-FFF2-40B4-BE49-F238E27FC236}">
                <a16:creationId xmlns:a16="http://schemas.microsoft.com/office/drawing/2014/main" xmlns="" id="{3237E213-19C0-4F67-BCCF-0AE37F0AC05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13363EB3-54AA-46B5-BFB9-CF1EFA1F0498}"/>
              </a:ext>
            </a:extLst>
          </p:cNvPr>
          <p:cNvSpPr>
            <a:spLocks noGrp="1"/>
          </p:cNvSpPr>
          <p:nvPr>
            <p:ph type="sldNum" sz="quarter" idx="12"/>
          </p:nvPr>
        </p:nvSpPr>
        <p:spPr/>
        <p:txBody>
          <a:bodyPr/>
          <a:lstStyle/>
          <a:p>
            <a:fld id="{8D44B16B-2415-433A-AD2A-53AB704091BE}" type="slidenum">
              <a:rPr lang="ru-RU" smtClean="0"/>
              <a:t>‹#›</a:t>
            </a:fld>
            <a:endParaRPr lang="ru-RU"/>
          </a:p>
        </p:txBody>
      </p:sp>
      <p:pic>
        <p:nvPicPr>
          <p:cNvPr id="5" name="Рисунок 4">
            <a:extLst>
              <a:ext uri="{FF2B5EF4-FFF2-40B4-BE49-F238E27FC236}">
                <a16:creationId xmlns:a16="http://schemas.microsoft.com/office/drawing/2014/main" xmlns="" id="{D4FB65BD-BB32-4499-8CF0-63D5A3D37BCB}"/>
              </a:ext>
            </a:extLst>
          </p:cNvPr>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78887" t="-2966" r="-3126" b="4783"/>
          <a:stretch/>
        </p:blipFill>
        <p:spPr>
          <a:xfrm>
            <a:off x="-13052" y="0"/>
            <a:ext cx="12205052" cy="6857999"/>
          </a:xfrm>
          <a:prstGeom prst="rect">
            <a:avLst/>
          </a:prstGeom>
        </p:spPr>
      </p:pic>
      <p:pic>
        <p:nvPicPr>
          <p:cNvPr id="6" name="Picture 2" descr="Ð¤Ð¾Ð½Ð´ Ð¼ÐµÐ´Ð¸ÑÐ¸Ð½ÑÐºÐ¾Ð³Ð¾ ÑÑÑÐ°ÑÐ¾Ð²Ð°Ð½Ð¸Ñ">
            <a:extLst>
              <a:ext uri="{FF2B5EF4-FFF2-40B4-BE49-F238E27FC236}">
                <a16:creationId xmlns:a16="http://schemas.microsoft.com/office/drawing/2014/main" xmlns="" id="{628BC23D-CD8D-472B-8CA1-BE2595E781A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1901" y="35604"/>
            <a:ext cx="2519398" cy="825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922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pic>
        <p:nvPicPr>
          <p:cNvPr id="26" name="Рисунок 25">
            <a:extLst>
              <a:ext uri="{FF2B5EF4-FFF2-40B4-BE49-F238E27FC236}">
                <a16:creationId xmlns:a16="http://schemas.microsoft.com/office/drawing/2014/main" xmlns="" id="{96C806B7-E285-4336-B881-BED13BFDFD12}"/>
              </a:ext>
            </a:extLst>
          </p:cNvPr>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108155" t="-12664" r="52544" b="38875"/>
          <a:stretch/>
        </p:blipFill>
        <p:spPr>
          <a:xfrm>
            <a:off x="-13052" y="812006"/>
            <a:ext cx="12205052" cy="6028545"/>
          </a:xfrm>
          <a:prstGeom prst="rect">
            <a:avLst/>
          </a:prstGeom>
        </p:spPr>
      </p:pic>
      <p:pic>
        <p:nvPicPr>
          <p:cNvPr id="1026" name="Picture 2" descr="Ð¤Ð¾Ð½Ð´ Ð¼ÐµÐ´Ð¸ÑÐ¸Ð½ÑÐºÐ¾Ð³Ð¾ ÑÑÑÐ°ÑÐ¾Ð²Ð°Ð½Ð¸Ñ">
            <a:extLst>
              <a:ext uri="{FF2B5EF4-FFF2-40B4-BE49-F238E27FC236}">
                <a16:creationId xmlns:a16="http://schemas.microsoft.com/office/drawing/2014/main" xmlns="" id="{EB1102B0-9B00-45A5-90DE-9E686E797DA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294179" y="17448"/>
            <a:ext cx="2497643" cy="81797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xmlns="" id="{38F7192C-74F3-44B1-B6E0-B880A7F0D4F2}"/>
              </a:ext>
            </a:extLst>
          </p:cNvPr>
          <p:cNvSpPr>
            <a:spLocks noGrp="1"/>
          </p:cNvSpPr>
          <p:nvPr>
            <p:ph type="title"/>
          </p:nvPr>
        </p:nvSpPr>
        <p:spPr>
          <a:xfrm>
            <a:off x="1" y="0"/>
            <a:ext cx="7419973" cy="848007"/>
          </a:xfrm>
          <a:solidFill>
            <a:schemeClr val="bg2"/>
          </a:solidFill>
        </p:spPr>
        <p:txBody>
          <a:bodyPr anchor="b"/>
          <a:lstStyle>
            <a:lvl1pPr algn="ctr">
              <a:defRPr sz="3200"/>
            </a:lvl1pPr>
          </a:lstStyle>
          <a:p>
            <a:r>
              <a:rPr lang="ru-RU"/>
              <a:t>Образец заголовка</a:t>
            </a:r>
            <a:endParaRPr lang="ru-RU" dirty="0"/>
          </a:p>
        </p:txBody>
      </p:sp>
      <p:sp>
        <p:nvSpPr>
          <p:cNvPr id="4" name="Текст 3">
            <a:extLst>
              <a:ext uri="{FF2B5EF4-FFF2-40B4-BE49-F238E27FC236}">
                <a16:creationId xmlns:a16="http://schemas.microsoft.com/office/drawing/2014/main" xmlns="" id="{1C338953-7899-46B2-A2A7-999B62A22805}"/>
              </a:ext>
            </a:extLst>
          </p:cNvPr>
          <p:cNvSpPr>
            <a:spLocks noGrp="1"/>
          </p:cNvSpPr>
          <p:nvPr>
            <p:ph type="body" sz="half" idx="2"/>
          </p:nvPr>
        </p:nvSpPr>
        <p:spPr>
          <a:xfrm>
            <a:off x="7419975" y="812007"/>
            <a:ext cx="4772025" cy="6045993"/>
          </a:xfrm>
          <a:solidFill>
            <a:schemeClr val="tx1">
              <a:alpha val="10000"/>
            </a:scheme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AD0F17C0-0070-4072-BE8D-A575102F9601}"/>
              </a:ext>
            </a:extLst>
          </p:cNvPr>
          <p:cNvSpPr>
            <a:spLocks noGrp="1"/>
          </p:cNvSpPr>
          <p:nvPr>
            <p:ph type="dt" sz="half" idx="10"/>
          </p:nvPr>
        </p:nvSpPr>
        <p:spPr>
          <a:xfrm>
            <a:off x="-2" y="6480572"/>
            <a:ext cx="2743200" cy="365125"/>
          </a:xfrm>
        </p:spPr>
        <p:txBody>
          <a:bodyPr/>
          <a:lstStyle/>
          <a:p>
            <a:fld id="{8B344C6E-327E-46C7-9B26-967A88945C57}" type="datetime1">
              <a:rPr lang="ru-RU" smtClean="0"/>
              <a:t>02.08.2018</a:t>
            </a:fld>
            <a:endParaRPr lang="ru-RU"/>
          </a:p>
        </p:txBody>
      </p:sp>
      <p:grpSp>
        <p:nvGrpSpPr>
          <p:cNvPr id="10" name="Группа 9">
            <a:extLst>
              <a:ext uri="{FF2B5EF4-FFF2-40B4-BE49-F238E27FC236}">
                <a16:creationId xmlns:a16="http://schemas.microsoft.com/office/drawing/2014/main" xmlns="" id="{085A84E3-F2D1-4315-A800-F2458C3F8D2C}"/>
              </a:ext>
            </a:extLst>
          </p:cNvPr>
          <p:cNvGrpSpPr/>
          <p:nvPr userDrawn="1"/>
        </p:nvGrpSpPr>
        <p:grpSpPr>
          <a:xfrm>
            <a:off x="1" y="812007"/>
            <a:ext cx="12192000" cy="36000"/>
            <a:chOff x="0" y="824707"/>
            <a:chExt cx="9468000" cy="72000"/>
          </a:xfrm>
        </p:grpSpPr>
        <p:sp>
          <p:nvSpPr>
            <p:cNvPr id="8" name="Прямоугольник 7">
              <a:extLst>
                <a:ext uri="{FF2B5EF4-FFF2-40B4-BE49-F238E27FC236}">
                  <a16:creationId xmlns:a16="http://schemas.microsoft.com/office/drawing/2014/main" xmlns="" id="{2097EAC1-44AE-4689-AB30-5724F5521FDA}"/>
                </a:ext>
              </a:extLst>
            </p:cNvPr>
            <p:cNvSpPr/>
            <p:nvPr userDrawn="1"/>
          </p:nvSpPr>
          <p:spPr>
            <a:xfrm>
              <a:off x="0" y="824707"/>
              <a:ext cx="6732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xmlns="" id="{BA01C561-A42D-45B3-A870-A79B2641F3EB}"/>
                </a:ext>
              </a:extLst>
            </p:cNvPr>
            <p:cNvSpPr/>
            <p:nvPr userDrawn="1"/>
          </p:nvSpPr>
          <p:spPr>
            <a:xfrm>
              <a:off x="6732000" y="824707"/>
              <a:ext cx="2736000" cy="72000"/>
            </a:xfrm>
            <a:prstGeom prst="rect">
              <a:avLst/>
            </a:prstGeom>
            <a:gradFill flip="none" rotWithShape="1">
              <a:gsLst>
                <a:gs pos="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3" name="Объект 2">
            <a:extLst>
              <a:ext uri="{FF2B5EF4-FFF2-40B4-BE49-F238E27FC236}">
                <a16:creationId xmlns:a16="http://schemas.microsoft.com/office/drawing/2014/main" xmlns="" id="{E9B3DD65-A3DE-4DA9-9CF9-26889AB62119}"/>
              </a:ext>
            </a:extLst>
          </p:cNvPr>
          <p:cNvSpPr>
            <a:spLocks noGrp="1"/>
          </p:cNvSpPr>
          <p:nvPr>
            <p:ph idx="1"/>
          </p:nvPr>
        </p:nvSpPr>
        <p:spPr>
          <a:xfrm>
            <a:off x="-1" y="848008"/>
            <a:ext cx="7419975" cy="55868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RU" dirty="0"/>
          </a:p>
        </p:txBody>
      </p:sp>
      <p:sp>
        <p:nvSpPr>
          <p:cNvPr id="6" name="Нижний колонтитул 5">
            <a:extLst>
              <a:ext uri="{FF2B5EF4-FFF2-40B4-BE49-F238E27FC236}">
                <a16:creationId xmlns:a16="http://schemas.microsoft.com/office/drawing/2014/main" xmlns="" id="{1AD7192C-6970-4172-AEAD-85FBDE86BF56}"/>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xmlns="" id="{B2066F7E-9151-4C72-81F8-9E5BDC74D8CD}"/>
              </a:ext>
            </a:extLst>
          </p:cNvPr>
          <p:cNvSpPr>
            <a:spLocks noGrp="1"/>
          </p:cNvSpPr>
          <p:nvPr>
            <p:ph type="sldNum" sz="quarter" idx="12"/>
          </p:nvPr>
        </p:nvSpPr>
        <p:spPr/>
        <p:txBody>
          <a:bodyPr/>
          <a:lstStyle/>
          <a:p>
            <a:fld id="{8D44B16B-2415-433A-AD2A-53AB704091BE}" type="slidenum">
              <a:rPr lang="ru-RU" smtClean="0"/>
              <a:t>‹#›</a:t>
            </a:fld>
            <a:endParaRPr lang="ru-RU" dirty="0"/>
          </a:p>
        </p:txBody>
      </p:sp>
    </p:spTree>
    <p:extLst>
      <p:ext uri="{BB962C8B-B14F-4D97-AF65-F5344CB8AC3E}">
        <p14:creationId xmlns:p14="http://schemas.microsoft.com/office/powerpoint/2010/main" val="799828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xmlns="" id="{77F84B15-B1D5-493C-88BC-EDEA60ED67D8}"/>
              </a:ext>
            </a:extLst>
          </p:cNvPr>
          <p:cNvSpPr>
            <a:spLocks noGrp="1"/>
          </p:cNvSpPr>
          <p:nvPr>
            <p:ph type="pic" idx="1"/>
          </p:nvPr>
        </p:nvSpPr>
        <p:spPr>
          <a:xfrm>
            <a:off x="3797300" y="987425"/>
            <a:ext cx="8293100" cy="5299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a:extLst>
              <a:ext uri="{FF2B5EF4-FFF2-40B4-BE49-F238E27FC236}">
                <a16:creationId xmlns:a16="http://schemas.microsoft.com/office/drawing/2014/main" xmlns="" id="{74F14CC9-4239-4EA5-BCCE-BE14D2BB5428}"/>
              </a:ext>
            </a:extLst>
          </p:cNvPr>
          <p:cNvSpPr>
            <a:spLocks noGrp="1"/>
          </p:cNvSpPr>
          <p:nvPr>
            <p:ph type="body" sz="half" idx="2"/>
          </p:nvPr>
        </p:nvSpPr>
        <p:spPr>
          <a:xfrm>
            <a:off x="-11617" y="848007"/>
            <a:ext cx="3523164" cy="56385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834A5346-52A3-4921-809B-F5511C363B0F}"/>
              </a:ext>
            </a:extLst>
          </p:cNvPr>
          <p:cNvSpPr>
            <a:spLocks noGrp="1"/>
          </p:cNvSpPr>
          <p:nvPr>
            <p:ph type="dt" sz="half" idx="10"/>
          </p:nvPr>
        </p:nvSpPr>
        <p:spPr/>
        <p:txBody>
          <a:bodyPr/>
          <a:lstStyle/>
          <a:p>
            <a:fld id="{1C54A6A8-2E22-4C52-ADEB-0348F5F733A9}" type="datetime1">
              <a:rPr lang="ru-RU" smtClean="0"/>
              <a:t>02.08.2018</a:t>
            </a:fld>
            <a:endParaRPr lang="ru-RU"/>
          </a:p>
        </p:txBody>
      </p:sp>
      <p:sp>
        <p:nvSpPr>
          <p:cNvPr id="6" name="Нижний колонтитул 5">
            <a:extLst>
              <a:ext uri="{FF2B5EF4-FFF2-40B4-BE49-F238E27FC236}">
                <a16:creationId xmlns:a16="http://schemas.microsoft.com/office/drawing/2014/main" xmlns="" id="{E983AA01-03EE-480D-B952-75C36C154A6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82ED3330-AE0B-4558-A101-6D3CAD0C54EB}"/>
              </a:ext>
            </a:extLst>
          </p:cNvPr>
          <p:cNvSpPr>
            <a:spLocks noGrp="1"/>
          </p:cNvSpPr>
          <p:nvPr>
            <p:ph type="sldNum" sz="quarter" idx="12"/>
          </p:nvPr>
        </p:nvSpPr>
        <p:spPr/>
        <p:txBody>
          <a:bodyPr/>
          <a:lstStyle/>
          <a:p>
            <a:fld id="{8D44B16B-2415-433A-AD2A-53AB704091BE}" type="slidenum">
              <a:rPr lang="ru-RU" smtClean="0"/>
              <a:t>‹#›</a:t>
            </a:fld>
            <a:endParaRPr lang="ru-RU"/>
          </a:p>
        </p:txBody>
      </p:sp>
      <p:pic>
        <p:nvPicPr>
          <p:cNvPr id="8" name="Picture 2" descr="Ð¤Ð¾Ð½Ð´ Ð¼ÐµÐ´Ð¸ÑÐ¸Ð½ÑÐºÐ¾Ð³Ð¾ ÑÑÑÐ°ÑÐ¾Ð²Ð°Ð½Ð¸Ñ">
            <a:extLst>
              <a:ext uri="{FF2B5EF4-FFF2-40B4-BE49-F238E27FC236}">
                <a16:creationId xmlns:a16="http://schemas.microsoft.com/office/drawing/2014/main" xmlns="" id="{5CF75948-FC51-42FB-9911-6A06F460FF8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00" y="30148"/>
            <a:ext cx="2497643" cy="817978"/>
          </a:xfrm>
          <a:prstGeom prst="rect">
            <a:avLst/>
          </a:prstGeom>
          <a:noFill/>
          <a:extLst>
            <a:ext uri="{909E8E84-426E-40DD-AFC4-6F175D3DCCD1}">
              <a14:hiddenFill xmlns:a14="http://schemas.microsoft.com/office/drawing/2010/main">
                <a:solidFill>
                  <a:srgbClr val="FFFFFF"/>
                </a:solidFill>
              </a14:hiddenFill>
            </a:ext>
          </a:extLst>
        </p:spPr>
      </p:pic>
      <p:sp>
        <p:nvSpPr>
          <p:cNvPr id="9" name="Заголовок 1">
            <a:extLst>
              <a:ext uri="{FF2B5EF4-FFF2-40B4-BE49-F238E27FC236}">
                <a16:creationId xmlns:a16="http://schemas.microsoft.com/office/drawing/2014/main" xmlns="" id="{CF04EE1C-725F-4910-B1FE-A56DB3371DB7}"/>
              </a:ext>
            </a:extLst>
          </p:cNvPr>
          <p:cNvSpPr txBox="1">
            <a:spLocks/>
          </p:cNvSpPr>
          <p:nvPr userDrawn="1"/>
        </p:nvSpPr>
        <p:spPr>
          <a:xfrm>
            <a:off x="3522658" y="0"/>
            <a:ext cx="8669342" cy="848007"/>
          </a:xfrm>
          <a:prstGeom prst="rect">
            <a:avLst/>
          </a:prstGeom>
          <a:solidFill>
            <a:schemeClr val="bg2"/>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ru-RU"/>
              <a:t>Образец заголовка</a:t>
            </a:r>
            <a:endParaRPr lang="ru-RU" dirty="0"/>
          </a:p>
        </p:txBody>
      </p:sp>
      <p:sp>
        <p:nvSpPr>
          <p:cNvPr id="11" name="Прямоугольник 10">
            <a:extLst>
              <a:ext uri="{FF2B5EF4-FFF2-40B4-BE49-F238E27FC236}">
                <a16:creationId xmlns:a16="http://schemas.microsoft.com/office/drawing/2014/main" xmlns="" id="{A38655A7-E5FC-47F2-B6B9-D6DD78BCF076}"/>
              </a:ext>
            </a:extLst>
          </p:cNvPr>
          <p:cNvSpPr/>
          <p:nvPr userDrawn="1"/>
        </p:nvSpPr>
        <p:spPr>
          <a:xfrm>
            <a:off x="3522658" y="812007"/>
            <a:ext cx="8668837"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xmlns="" id="{505DD3C5-BF10-4C4C-8686-69A79EB785B3}"/>
              </a:ext>
            </a:extLst>
          </p:cNvPr>
          <p:cNvSpPr/>
          <p:nvPr userDrawn="1"/>
        </p:nvSpPr>
        <p:spPr>
          <a:xfrm>
            <a:off x="0" y="812007"/>
            <a:ext cx="3523163" cy="36000"/>
          </a:xfrm>
          <a:prstGeom prst="rect">
            <a:avLst/>
          </a:prstGeom>
          <a:gradFill flip="none" rotWithShape="1">
            <a:gsLst>
              <a:gs pos="0">
                <a:schemeClr val="accent2"/>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a:extLst>
              <a:ext uri="{FF2B5EF4-FFF2-40B4-BE49-F238E27FC236}">
                <a16:creationId xmlns:a16="http://schemas.microsoft.com/office/drawing/2014/main" xmlns="" id="{A73CB04F-CBF9-4A90-995C-D1BF705EE1AB}"/>
              </a:ext>
            </a:extLst>
          </p:cNvPr>
          <p:cNvPicPr>
            <a:picLocks noChangeAspect="1"/>
          </p:cNvPicPr>
          <p:nvPr userDrawn="1"/>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41000"/>
                    </a14:imgEffect>
                  </a14:imgLayer>
                </a14:imgProps>
              </a:ext>
              <a:ext uri="{28A0092B-C50C-407E-A947-70E740481C1C}">
                <a14:useLocalDpi xmlns:a14="http://schemas.microsoft.com/office/drawing/2010/main" val="0"/>
              </a:ext>
            </a:extLst>
          </a:blip>
          <a:srcRect l="-1478" t="-536" r="-36" b="41087"/>
          <a:stretch/>
        </p:blipFill>
        <p:spPr>
          <a:xfrm rot="5400000">
            <a:off x="-1183594" y="2019983"/>
            <a:ext cx="6009994" cy="3666042"/>
          </a:xfrm>
          <a:prstGeom prst="rect">
            <a:avLst/>
          </a:prstGeom>
        </p:spPr>
      </p:pic>
    </p:spTree>
    <p:extLst>
      <p:ext uri="{BB962C8B-B14F-4D97-AF65-F5344CB8AC3E}">
        <p14:creationId xmlns:p14="http://schemas.microsoft.com/office/powerpoint/2010/main" val="2619322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3BFFDEE-C434-4322-B6E4-5A44B71BAC86}"/>
              </a:ext>
            </a:extLst>
          </p:cNvPr>
          <p:cNvSpPr>
            <a:spLocks noGrp="1"/>
          </p:cNvSpPr>
          <p:nvPr>
            <p:ph type="title"/>
          </p:nvPr>
        </p:nvSpPr>
        <p:spPr>
          <a:xfrm>
            <a:off x="838200" y="268485"/>
            <a:ext cx="10515600" cy="825103"/>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a:extLst>
              <a:ext uri="{FF2B5EF4-FFF2-40B4-BE49-F238E27FC236}">
                <a16:creationId xmlns:a16="http://schemas.microsoft.com/office/drawing/2014/main" xmlns="" id="{D0F3623D-7001-4C25-A768-A39B58A9AE4C}"/>
              </a:ext>
            </a:extLst>
          </p:cNvPr>
          <p:cNvSpPr>
            <a:spLocks noGrp="1"/>
          </p:cNvSpPr>
          <p:nvPr>
            <p:ph type="body" idx="1"/>
          </p:nvPr>
        </p:nvSpPr>
        <p:spPr>
          <a:xfrm>
            <a:off x="838200" y="1100700"/>
            <a:ext cx="10515600" cy="50762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1956573-F587-4A73-8F22-738AF1C33B8C}"/>
              </a:ext>
            </a:extLst>
          </p:cNvPr>
          <p:cNvSpPr>
            <a:spLocks noGrp="1"/>
          </p:cNvSpPr>
          <p:nvPr>
            <p:ph type="dt" sz="half" idx="2"/>
          </p:nvPr>
        </p:nvSpPr>
        <p:spPr>
          <a:xfrm>
            <a:off x="0" y="648672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CEEAD1-5177-4136-9B50-B592EF1D5A98}" type="datetime1">
              <a:rPr lang="ru-RU" smtClean="0"/>
              <a:t>02.08.2018</a:t>
            </a:fld>
            <a:endParaRPr lang="ru-RU"/>
          </a:p>
        </p:txBody>
      </p:sp>
      <p:sp>
        <p:nvSpPr>
          <p:cNvPr id="5" name="Нижний колонтитул 4">
            <a:extLst>
              <a:ext uri="{FF2B5EF4-FFF2-40B4-BE49-F238E27FC236}">
                <a16:creationId xmlns:a16="http://schemas.microsoft.com/office/drawing/2014/main" xmlns="" id="{40961F34-260E-4801-93CF-A9703DD9B7CC}"/>
              </a:ext>
            </a:extLst>
          </p:cNvPr>
          <p:cNvSpPr>
            <a:spLocks noGrp="1"/>
          </p:cNvSpPr>
          <p:nvPr>
            <p:ph type="ftr" sz="quarter" idx="3"/>
          </p:nvPr>
        </p:nvSpPr>
        <p:spPr>
          <a:xfrm>
            <a:off x="2743200" y="6486724"/>
            <a:ext cx="670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xmlns="" id="{F692A079-9F85-4DF1-B859-421F66734E4C}"/>
              </a:ext>
            </a:extLst>
          </p:cNvPr>
          <p:cNvSpPr>
            <a:spLocks noGrp="1"/>
          </p:cNvSpPr>
          <p:nvPr>
            <p:ph type="sldNum" sz="quarter" idx="4"/>
          </p:nvPr>
        </p:nvSpPr>
        <p:spPr>
          <a:xfrm>
            <a:off x="9448800" y="6486724"/>
            <a:ext cx="2743200" cy="365125"/>
          </a:xfrm>
          <a:prstGeom prst="rect">
            <a:avLst/>
          </a:prstGeom>
        </p:spPr>
        <p:txBody>
          <a:bodyPr vert="horz" lIns="91440" tIns="45720" rIns="91440" bIns="45720" rtlCol="0" anchor="ctr"/>
          <a:lstStyle>
            <a:lvl1pPr algn="r">
              <a:defRPr sz="2000" b="1" cap="none" spc="0">
                <a:ln w="6600">
                  <a:solidFill>
                    <a:schemeClr val="accent2"/>
                  </a:solidFill>
                  <a:prstDash val="solid"/>
                </a:ln>
                <a:solidFill>
                  <a:srgbClr val="FFFFFF"/>
                </a:solidFill>
                <a:effectLst>
                  <a:outerShdw blurRad="38100" dist="38100" dir="2700000" algn="tl">
                    <a:srgbClr val="000000">
                      <a:alpha val="43137"/>
                    </a:srgbClr>
                  </a:outerShdw>
                </a:effectLst>
              </a:defRPr>
            </a:lvl1pPr>
          </a:lstStyle>
          <a:p>
            <a:fld id="{8D44B16B-2415-433A-AD2A-53AB704091BE}" type="slidenum">
              <a:rPr lang="ru-RU" smtClean="0"/>
              <a:pPr/>
              <a:t>‹#›</a:t>
            </a:fld>
            <a:endParaRPr lang="ru-RU"/>
          </a:p>
        </p:txBody>
      </p:sp>
    </p:spTree>
    <p:extLst>
      <p:ext uri="{BB962C8B-B14F-4D97-AF65-F5344CB8AC3E}">
        <p14:creationId xmlns:p14="http://schemas.microsoft.com/office/powerpoint/2010/main" val="2880954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xmlns="" id="{BD4B7764-1C60-416D-B980-ADE232ED313F}"/>
              </a:ext>
            </a:extLst>
          </p:cNvPr>
          <p:cNvSpPr>
            <a:spLocks noGrp="1"/>
          </p:cNvSpPr>
          <p:nvPr>
            <p:ph type="ctrTitle"/>
          </p:nvPr>
        </p:nvSpPr>
        <p:spPr>
          <a:xfrm>
            <a:off x="4005942" y="2161899"/>
            <a:ext cx="8186058" cy="1655762"/>
          </a:xfrm>
        </p:spPr>
        <p:txBody>
          <a:bodyPr>
            <a:noAutofit/>
          </a:bodyPr>
          <a:lstStyle/>
          <a:p>
            <a:r>
              <a:rPr lang="en-US" sz="3600" dirty="0">
                <a:solidFill>
                  <a:schemeClr val="tx2"/>
                </a:solidFill>
              </a:rPr>
              <a:t>IMPLEMENTATION OF MANDATORY SOCIAL HEALTH INSURANCE</a:t>
            </a:r>
            <a:endParaRPr lang="ru-RU" sz="3600" dirty="0">
              <a:solidFill>
                <a:schemeClr val="tx2"/>
              </a:solidFill>
            </a:endParaRPr>
          </a:p>
        </p:txBody>
      </p:sp>
      <p:sp>
        <p:nvSpPr>
          <p:cNvPr id="7" name="Подзаголовок 6">
            <a:extLst>
              <a:ext uri="{FF2B5EF4-FFF2-40B4-BE49-F238E27FC236}">
                <a16:creationId xmlns:a16="http://schemas.microsoft.com/office/drawing/2014/main" xmlns="" id="{BD872E63-9C12-46D7-9A6F-DC3245702848}"/>
              </a:ext>
            </a:extLst>
          </p:cNvPr>
          <p:cNvSpPr>
            <a:spLocks noGrp="1"/>
          </p:cNvSpPr>
          <p:nvPr>
            <p:ph type="subTitle" idx="1"/>
          </p:nvPr>
        </p:nvSpPr>
        <p:spPr/>
        <p:txBody>
          <a:bodyPr/>
          <a:lstStyle/>
          <a:p>
            <a:r>
              <a:rPr lang="en-US" dirty="0"/>
              <a:t>KEY FEATURES OF SOCIAL HEALTH INSURANCE FUND </a:t>
            </a:r>
            <a:br>
              <a:rPr lang="en-US" dirty="0"/>
            </a:br>
            <a:r>
              <a:rPr lang="en-US" dirty="0"/>
              <a:t>IN KAZAKHSTAN</a:t>
            </a:r>
            <a:endParaRPr lang="ru-RU" dirty="0"/>
          </a:p>
        </p:txBody>
      </p:sp>
      <p:sp>
        <p:nvSpPr>
          <p:cNvPr id="2" name="Прямоугольник 1">
            <a:extLst>
              <a:ext uri="{FF2B5EF4-FFF2-40B4-BE49-F238E27FC236}">
                <a16:creationId xmlns:a16="http://schemas.microsoft.com/office/drawing/2014/main" xmlns="" id="{38F54985-5EA1-437C-8206-D1D84E0C98AC}"/>
              </a:ext>
            </a:extLst>
          </p:cNvPr>
          <p:cNvSpPr/>
          <p:nvPr/>
        </p:nvSpPr>
        <p:spPr>
          <a:xfrm>
            <a:off x="6489700" y="3817661"/>
            <a:ext cx="5702300" cy="920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xmlns="" id="{1BD05351-A6A4-4300-903F-AA6DF3D94D8A}"/>
              </a:ext>
            </a:extLst>
          </p:cNvPr>
          <p:cNvSpPr/>
          <p:nvPr/>
        </p:nvSpPr>
        <p:spPr>
          <a:xfrm>
            <a:off x="4387850" y="3817661"/>
            <a:ext cx="2101850" cy="920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45918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0" y="0"/>
            <a:ext cx="9448800" cy="812137"/>
          </a:xfrm>
          <a:noFill/>
          <a:ln>
            <a:noFill/>
          </a:ln>
        </p:spPr>
        <p:style>
          <a:lnRef idx="0">
            <a:scrgbClr r="0" g="0" b="0"/>
          </a:lnRef>
          <a:fillRef idx="0">
            <a:scrgbClr r="0" g="0" b="0"/>
          </a:fillRef>
          <a:effectRef idx="0">
            <a:scrgbClr r="0" g="0" b="0"/>
          </a:effectRef>
          <a:fontRef idx="minor">
            <a:schemeClr val="accent2"/>
          </a:fontRef>
        </p:style>
        <p:txBody>
          <a:bodyPr>
            <a:noAutofit/>
          </a:bodyPr>
          <a:lstStyle/>
          <a:p>
            <a:r>
              <a:rPr lang="en-US" sz="2400" dirty="0">
                <a:solidFill>
                  <a:schemeClr val="tx2"/>
                </a:solidFill>
                <a:latin typeface="+mj-lt"/>
                <a:ea typeface="Segoe UI" panose="020B0502040204020203" pitchFamily="34" charset="0"/>
                <a:cs typeface="Segoe UI" panose="020B0502040204020203" pitchFamily="34" charset="0"/>
              </a:rPr>
              <a:t>BASIS FOR IMPLEMENTATION OF MANDATORY SOCIAL HEALTH INSURANCE</a:t>
            </a:r>
            <a:r>
              <a:rPr lang="ru-RU" sz="2400" dirty="0">
                <a:solidFill>
                  <a:schemeClr val="tx2"/>
                </a:solidFill>
                <a:latin typeface="+mj-lt"/>
                <a:ea typeface="Segoe UI" panose="020B0502040204020203" pitchFamily="34" charset="0"/>
                <a:cs typeface="Segoe UI" panose="020B0502040204020203" pitchFamily="34" charset="0"/>
              </a:rPr>
              <a:t> (</a:t>
            </a:r>
            <a:r>
              <a:rPr lang="en-US" sz="2400" dirty="0">
                <a:solidFill>
                  <a:schemeClr val="tx2"/>
                </a:solidFill>
                <a:latin typeface="+mj-lt"/>
                <a:ea typeface="Segoe UI" panose="020B0502040204020203" pitchFamily="34" charset="0"/>
                <a:cs typeface="Segoe UI" panose="020B0502040204020203" pitchFamily="34" charset="0"/>
              </a:rPr>
              <a:t>MSHI</a:t>
            </a:r>
            <a:r>
              <a:rPr lang="ru-RU" sz="2400" dirty="0">
                <a:solidFill>
                  <a:schemeClr val="tx2"/>
                </a:solidFill>
                <a:latin typeface="+mj-lt"/>
                <a:ea typeface="Segoe UI" panose="020B0502040204020203" pitchFamily="34" charset="0"/>
                <a:cs typeface="Segoe UI" panose="020B0502040204020203" pitchFamily="34" charset="0"/>
              </a:rPr>
              <a:t>)</a:t>
            </a:r>
          </a:p>
        </p:txBody>
      </p:sp>
      <p:sp>
        <p:nvSpPr>
          <p:cNvPr id="2" name="Объект 1"/>
          <p:cNvSpPr>
            <a:spLocks noGrp="1"/>
          </p:cNvSpPr>
          <p:nvPr>
            <p:ph idx="1"/>
          </p:nvPr>
        </p:nvSpPr>
        <p:spPr>
          <a:xfrm>
            <a:off x="3108325" y="1645378"/>
            <a:ext cx="8385175" cy="4006122"/>
          </a:xfrm>
        </p:spPr>
        <p:txBody>
          <a:bodyPr>
            <a:normAutofit/>
          </a:bodyPr>
          <a:lstStyle/>
          <a:p>
            <a:pPr algn="just"/>
            <a:r>
              <a:rPr lang="en-US" sz="2000" dirty="0"/>
              <a:t>Steps</a:t>
            </a:r>
            <a:r>
              <a:rPr lang="ru-RU" sz="2000" dirty="0"/>
              <a:t> 80. </a:t>
            </a:r>
            <a:r>
              <a:rPr lang="en-US" sz="2000" dirty="0"/>
              <a:t>Implementation of mandatory social health insurance</a:t>
            </a:r>
            <a:r>
              <a:rPr lang="ru-RU" sz="2000" dirty="0"/>
              <a:t>. </a:t>
            </a:r>
          </a:p>
          <a:p>
            <a:pPr algn="just"/>
            <a:r>
              <a:rPr lang="en-US" sz="2000" dirty="0"/>
              <a:t>Strengthening financial sustainability of the health system through the principle of mutual responsibility of the state, employers and citizens. Priority financing of the primary health care. Primary care will be the core of the national healthcare for prevention and early fight against diseases</a:t>
            </a:r>
            <a:r>
              <a:rPr lang="ru-RU" sz="2000" dirty="0"/>
              <a:t>.</a:t>
            </a:r>
          </a:p>
          <a:p>
            <a:pPr algn="just"/>
            <a:endParaRPr lang="en-US" sz="2000" dirty="0"/>
          </a:p>
          <a:p>
            <a:pPr algn="just"/>
            <a:endParaRPr lang="en-US" sz="2000" dirty="0"/>
          </a:p>
          <a:p>
            <a:pPr algn="just"/>
            <a:r>
              <a:rPr lang="en-US" sz="2000" dirty="0"/>
              <a:t>Direction 4</a:t>
            </a:r>
            <a:r>
              <a:rPr lang="ru-RU" sz="2000" dirty="0"/>
              <a:t>: </a:t>
            </a:r>
            <a:r>
              <a:rPr lang="en-US" sz="2000" dirty="0"/>
              <a:t>Improving the health care system through the introduction of solidarity and enhance its</a:t>
            </a:r>
            <a:r>
              <a:rPr lang="kk-KZ" sz="2000" dirty="0"/>
              <a:t> </a:t>
            </a:r>
            <a:r>
              <a:rPr lang="en-US" sz="2000" dirty="0"/>
              <a:t>financial sustainability</a:t>
            </a:r>
            <a:r>
              <a:rPr lang="ru-RU" sz="2000" dirty="0"/>
              <a:t> </a:t>
            </a:r>
          </a:p>
          <a:p>
            <a:pPr marL="0" indent="0" algn="just">
              <a:buNone/>
            </a:pPr>
            <a:endParaRPr lang="ru-RU" sz="2000" dirty="0"/>
          </a:p>
          <a:p>
            <a:pPr algn="just"/>
            <a:endParaRPr lang="ru-RU" sz="2000" dirty="0"/>
          </a:p>
        </p:txBody>
      </p:sp>
      <p:pic>
        <p:nvPicPr>
          <p:cNvPr id="13" name="Picture 2" descr="C:\Users\inet_812_1\Desktop\0123\18761-6-akmolinskaya_oblast_ot_r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473" y="1632678"/>
            <a:ext cx="2298108" cy="1292167"/>
          </a:xfrm>
          <a:prstGeom prst="rect">
            <a:avLst/>
          </a:prstGeom>
          <a:noFill/>
          <a:extLst>
            <a:ext uri="{909E8E84-426E-40DD-AFC4-6F175D3DCCD1}">
              <a14:hiddenFill xmlns:a14="http://schemas.microsoft.com/office/drawing/2010/main">
                <a:solidFill>
                  <a:srgbClr val="FFFFFF"/>
                </a:solidFill>
              </a14:hiddenFill>
            </a:ext>
          </a:extLst>
        </p:spPr>
      </p:pic>
      <p:sp>
        <p:nvSpPr>
          <p:cNvPr id="17" name="Заголовок 4"/>
          <p:cNvSpPr txBox="1">
            <a:spLocks/>
          </p:cNvSpPr>
          <p:nvPr/>
        </p:nvSpPr>
        <p:spPr>
          <a:xfrm>
            <a:off x="375106" y="3648439"/>
            <a:ext cx="2636841" cy="1874981"/>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chemeClr val="accent1">
                    <a:lumMod val="50000"/>
                  </a:schemeClr>
                </a:solidFill>
                <a:latin typeface="+mn-lt"/>
                <a:ea typeface="Segoe UI" panose="020B0502040204020203" pitchFamily="34" charset="0"/>
                <a:cs typeface="Segoe UI" panose="020B0502040204020203" pitchFamily="34" charset="0"/>
              </a:rPr>
              <a:t>The State Health Development Program “</a:t>
            </a:r>
            <a:r>
              <a:rPr lang="en-US" sz="2000" dirty="0" err="1">
                <a:solidFill>
                  <a:schemeClr val="accent1">
                    <a:lumMod val="50000"/>
                  </a:schemeClr>
                </a:solidFill>
                <a:latin typeface="+mn-lt"/>
                <a:ea typeface="Segoe UI" panose="020B0502040204020203" pitchFamily="34" charset="0"/>
                <a:cs typeface="Segoe UI" panose="020B0502040204020203" pitchFamily="34" charset="0"/>
              </a:rPr>
              <a:t>Densaulyk</a:t>
            </a:r>
            <a:r>
              <a:rPr lang="en-US" sz="2000" dirty="0">
                <a:solidFill>
                  <a:schemeClr val="accent1">
                    <a:lumMod val="50000"/>
                  </a:schemeClr>
                </a:solidFill>
                <a:latin typeface="+mn-lt"/>
                <a:ea typeface="Segoe UI" panose="020B0502040204020203" pitchFamily="34" charset="0"/>
                <a:cs typeface="Segoe UI" panose="020B0502040204020203" pitchFamily="34" charset="0"/>
              </a:rPr>
              <a:t>” </a:t>
            </a:r>
          </a:p>
          <a:p>
            <a:pPr algn="ctr"/>
            <a:r>
              <a:rPr lang="en-US" sz="2000" dirty="0">
                <a:solidFill>
                  <a:schemeClr val="accent1">
                    <a:lumMod val="50000"/>
                  </a:schemeClr>
                </a:solidFill>
                <a:latin typeface="+mn-lt"/>
                <a:ea typeface="Segoe UI" panose="020B0502040204020203" pitchFamily="34" charset="0"/>
                <a:cs typeface="Segoe UI" panose="020B0502040204020203" pitchFamily="34" charset="0"/>
              </a:rPr>
              <a:t>for 2016-2019</a:t>
            </a:r>
            <a:endParaRPr lang="ru-RU" sz="2000" dirty="0">
              <a:solidFill>
                <a:schemeClr val="accent1">
                  <a:lumMod val="50000"/>
                </a:schemeClr>
              </a:solidFill>
              <a:latin typeface="+mn-lt"/>
              <a:ea typeface="Segoe UI" panose="020B0502040204020203" pitchFamily="34" charset="0"/>
              <a:cs typeface="Segoe UI" panose="020B0502040204020203" pitchFamily="34" charset="0"/>
            </a:endParaRPr>
          </a:p>
        </p:txBody>
      </p:sp>
      <p:sp>
        <p:nvSpPr>
          <p:cNvPr id="3" name="Номер слайда 2">
            <a:extLst>
              <a:ext uri="{FF2B5EF4-FFF2-40B4-BE49-F238E27FC236}">
                <a16:creationId xmlns:a16="http://schemas.microsoft.com/office/drawing/2014/main" xmlns="" id="{D5CB9CCE-7291-4A6B-A186-D594B0C2BE5F}"/>
              </a:ext>
            </a:extLst>
          </p:cNvPr>
          <p:cNvSpPr>
            <a:spLocks noGrp="1"/>
          </p:cNvSpPr>
          <p:nvPr>
            <p:ph type="sldNum" sz="quarter" idx="12"/>
          </p:nvPr>
        </p:nvSpPr>
        <p:spPr/>
        <p:txBody>
          <a:bodyPr/>
          <a:lstStyle/>
          <a:p>
            <a:fld id="{8D44B16B-2415-433A-AD2A-53AB704091BE}" type="slidenum">
              <a:rPr lang="ru-RU" smtClean="0"/>
              <a:pPr/>
              <a:t>2</a:t>
            </a:fld>
            <a:endParaRPr lang="ru-RU"/>
          </a:p>
        </p:txBody>
      </p:sp>
      <p:sp>
        <p:nvSpPr>
          <p:cNvPr id="4" name="Прямоугольник 3">
            <a:extLst>
              <a:ext uri="{FF2B5EF4-FFF2-40B4-BE49-F238E27FC236}">
                <a16:creationId xmlns:a16="http://schemas.microsoft.com/office/drawing/2014/main" xmlns="" id="{5D665021-7FBC-41F3-8C06-0303DFEF5186}"/>
              </a:ext>
            </a:extLst>
          </p:cNvPr>
          <p:cNvSpPr/>
          <p:nvPr/>
        </p:nvSpPr>
        <p:spPr>
          <a:xfrm>
            <a:off x="495287" y="2825234"/>
            <a:ext cx="2480166" cy="369332"/>
          </a:xfrm>
          <a:prstGeom prst="rect">
            <a:avLst/>
          </a:prstGeom>
        </p:spPr>
        <p:txBody>
          <a:bodyPr wrap="none">
            <a:spAutoFit/>
          </a:bodyPr>
          <a:lstStyle/>
          <a:p>
            <a:r>
              <a:rPr lang="en-US" dirty="0">
                <a:solidFill>
                  <a:srgbClr val="374513"/>
                </a:solidFill>
                <a:latin typeface="PT Serif"/>
              </a:rPr>
              <a:t>The 100 specific steps</a:t>
            </a:r>
            <a:endParaRPr lang="en-US" b="0" i="0" dirty="0">
              <a:solidFill>
                <a:srgbClr val="374513"/>
              </a:solidFill>
              <a:effectLst/>
              <a:latin typeface="PT Serif"/>
            </a:endParaRPr>
          </a:p>
        </p:txBody>
      </p:sp>
    </p:spTree>
    <p:extLst>
      <p:ext uri="{BB962C8B-B14F-4D97-AF65-F5344CB8AC3E}">
        <p14:creationId xmlns:p14="http://schemas.microsoft.com/office/powerpoint/2010/main" val="4160784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Текст 18">
            <a:extLst>
              <a:ext uri="{FF2B5EF4-FFF2-40B4-BE49-F238E27FC236}">
                <a16:creationId xmlns:a16="http://schemas.microsoft.com/office/drawing/2014/main" xmlns="" id="{32943330-1B9C-48B5-94CC-5A4DB24B7185}"/>
              </a:ext>
            </a:extLst>
          </p:cNvPr>
          <p:cNvSpPr>
            <a:spLocks noGrp="1"/>
          </p:cNvSpPr>
          <p:nvPr>
            <p:ph type="body" sz="half" idx="2"/>
          </p:nvPr>
        </p:nvSpPr>
        <p:spPr/>
        <p:txBody>
          <a:bodyPr/>
          <a:lstStyle/>
          <a:p>
            <a:endParaRPr lang="ru-RU" dirty="0"/>
          </a:p>
        </p:txBody>
      </p:sp>
      <p:sp>
        <p:nvSpPr>
          <p:cNvPr id="60" name="TextBox 59">
            <a:extLst>
              <a:ext uri="{FF2B5EF4-FFF2-40B4-BE49-F238E27FC236}">
                <a16:creationId xmlns:a16="http://schemas.microsoft.com/office/drawing/2014/main" xmlns="" id="{1205053B-91BB-45EE-9C9B-35E8576F3F50}"/>
              </a:ext>
            </a:extLst>
          </p:cNvPr>
          <p:cNvSpPr txBox="1"/>
          <p:nvPr/>
        </p:nvSpPr>
        <p:spPr>
          <a:xfrm>
            <a:off x="7567775" y="2492977"/>
            <a:ext cx="4421026" cy="2693045"/>
          </a:xfrm>
          <a:prstGeom prst="rect">
            <a:avLst/>
          </a:prstGeom>
          <a:noFill/>
        </p:spPr>
        <p:txBody>
          <a:bodyPr wrap="square" rtlCol="0">
            <a:spAutoFit/>
          </a:bodyPr>
          <a:lstStyle/>
          <a:p>
            <a:pPr marR="0" lvl="0" indent="2667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ea typeface="+mn-ea"/>
                <a:cs typeface="Arial" panose="020B0604020202020204" pitchFamily="34" charset="0"/>
              </a:rPr>
              <a:t>Total health expenditures in Kazakhstan </a:t>
            </a:r>
            <a:br>
              <a:rPr kumimoji="0" lang="en-US" sz="1400" b="0" i="0" u="none" strike="noStrike" kern="1200" cap="none" spc="0" normalizeH="0" baseline="0" noProof="0" dirty="0">
                <a:ln>
                  <a:noFill/>
                </a:ln>
                <a:solidFill>
                  <a:prstClr val="black"/>
                </a:solidFill>
                <a:effectLst/>
                <a:uLnTx/>
                <a:uFillTx/>
                <a:ea typeface="+mn-ea"/>
                <a:cs typeface="Arial" panose="020B0604020202020204" pitchFamily="34" charset="0"/>
              </a:rPr>
            </a:br>
            <a:r>
              <a:rPr kumimoji="0" lang="en-US" sz="1400" b="0" i="0" u="none" strike="noStrike" kern="1200" cap="none" spc="0" normalizeH="0" baseline="0" noProof="0" dirty="0">
                <a:ln>
                  <a:noFill/>
                </a:ln>
                <a:solidFill>
                  <a:prstClr val="black"/>
                </a:solidFill>
                <a:effectLst/>
                <a:uLnTx/>
                <a:uFillTx/>
                <a:ea typeface="+mn-ea"/>
                <a:cs typeface="Arial" panose="020B0604020202020204" pitchFamily="34" charset="0"/>
              </a:rPr>
              <a:t>(3,7% of GDP) are significantly lower than in countries with same level of development (6% GDP).</a:t>
            </a:r>
          </a:p>
          <a:p>
            <a:pPr marR="0" lvl="0" indent="2667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cs typeface="Arial" panose="020B0604020202020204" pitchFamily="34" charset="0"/>
              </a:rPr>
              <a:t>The share of private expenditures on health is 41% that is twice higher than maximum threshold recommended by WHO (20%)</a:t>
            </a:r>
            <a:endParaRPr kumimoji="0" lang="ru-RU" sz="1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R="0" lvl="0" indent="2667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ea typeface="+mn-ea"/>
                <a:cs typeface="Arial" panose="020B0604020202020204" pitchFamily="34" charset="0"/>
              </a:rPr>
              <a:t>More than 30% of private expenditures are spent on procurement of self</a:t>
            </a:r>
            <a:r>
              <a:rPr lang="en-US" sz="1400" dirty="0">
                <a:solidFill>
                  <a:prstClr val="black"/>
                </a:solidFill>
                <a:cs typeface="Arial" panose="020B0604020202020204" pitchFamily="34" charset="0"/>
              </a:rPr>
              <a:t>-paid health services declared within SGBP framework. </a:t>
            </a:r>
          </a:p>
          <a:p>
            <a:pPr marR="0" lvl="0" indent="2667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cs typeface="Arial" panose="020B0604020202020204" pitchFamily="34" charset="0"/>
              </a:rPr>
              <a:t>State guaranteed benefits package deficit</a:t>
            </a:r>
          </a:p>
          <a:p>
            <a:pPr lvl="1" indent="266700" algn="just">
              <a:buFont typeface="Arial" panose="020B0604020202020204" pitchFamily="34" charset="0"/>
              <a:buChar char="•"/>
              <a:defRPr/>
            </a:pPr>
            <a:r>
              <a:rPr lang="en-US" sz="1400" dirty="0">
                <a:cs typeface="Arial" panose="020B0604020202020204" pitchFamily="34" charset="0"/>
              </a:rPr>
              <a:t>in</a:t>
            </a:r>
            <a:r>
              <a:rPr kumimoji="0" lang="ru-RU" sz="1400" b="0" i="0" strike="noStrike" kern="1200" cap="none" spc="0" normalizeH="0" baseline="0" noProof="0" dirty="0">
                <a:ln>
                  <a:noFill/>
                </a:ln>
                <a:effectLst/>
                <a:uLnTx/>
                <a:uFillTx/>
                <a:ea typeface="+mn-ea"/>
                <a:cs typeface="Arial" panose="020B0604020202020204" pitchFamily="34" charset="0"/>
              </a:rPr>
              <a:t> </a:t>
            </a:r>
            <a:r>
              <a:rPr kumimoji="0" lang="en-US" sz="1400" b="0" i="0" strike="noStrike" kern="1200" cap="none" spc="0" normalizeH="0" baseline="0" noProof="0" dirty="0">
                <a:ln>
                  <a:noFill/>
                </a:ln>
                <a:effectLst/>
                <a:uLnTx/>
                <a:uFillTx/>
                <a:ea typeface="+mn-ea"/>
                <a:cs typeface="Arial" panose="020B0604020202020204" pitchFamily="34" charset="0"/>
              </a:rPr>
              <a:t>2017 </a:t>
            </a:r>
            <a:r>
              <a:rPr kumimoji="0" lang="ru-RU" sz="1400" b="0" i="0" strike="noStrike" kern="1200" cap="none" spc="0" normalizeH="0" baseline="0" noProof="0" dirty="0">
                <a:ln>
                  <a:noFill/>
                </a:ln>
                <a:effectLst/>
                <a:uLnTx/>
                <a:uFillTx/>
                <a:ea typeface="+mn-ea"/>
                <a:cs typeface="Arial" panose="020B0604020202020204" pitchFamily="34" charset="0"/>
              </a:rPr>
              <a:t>– </a:t>
            </a:r>
            <a:r>
              <a:rPr kumimoji="0" lang="en-US" sz="1400" b="0" i="0" strike="noStrike" kern="1200" cap="none" spc="0" normalizeH="0" baseline="0" noProof="0" dirty="0">
                <a:ln>
                  <a:noFill/>
                </a:ln>
                <a:effectLst/>
                <a:uLnTx/>
                <a:uFillTx/>
                <a:ea typeface="+mn-ea"/>
                <a:cs typeface="Arial" panose="020B0604020202020204" pitchFamily="34" charset="0"/>
              </a:rPr>
              <a:t>362,5 </a:t>
            </a:r>
            <a:r>
              <a:rPr kumimoji="0" lang="en-US" sz="1400" b="0" i="0" strike="noStrike" kern="1200" cap="none" spc="0" normalizeH="0" baseline="0" noProof="0" dirty="0" err="1">
                <a:ln>
                  <a:noFill/>
                </a:ln>
                <a:effectLst/>
                <a:uLnTx/>
                <a:uFillTx/>
                <a:ea typeface="+mn-ea"/>
                <a:cs typeface="Arial" panose="020B0604020202020204" pitchFamily="34" charset="0"/>
              </a:rPr>
              <a:t>bln</a:t>
            </a:r>
            <a:r>
              <a:rPr kumimoji="0" lang="en-US" sz="1400" b="0" i="0" strike="noStrike" kern="1200" cap="none" spc="0" normalizeH="0" baseline="0" noProof="0" dirty="0">
                <a:ln>
                  <a:noFill/>
                </a:ln>
                <a:effectLst/>
                <a:uLnTx/>
                <a:uFillTx/>
                <a:ea typeface="+mn-ea"/>
                <a:cs typeface="Arial" panose="020B0604020202020204" pitchFamily="34" charset="0"/>
              </a:rPr>
              <a:t> KZT</a:t>
            </a:r>
            <a:endParaRPr kumimoji="0" lang="ru-RU" sz="1400" b="0" i="0" strike="noStrike" kern="1200" cap="none" spc="0" normalizeH="0" baseline="0" noProof="0" dirty="0">
              <a:ln>
                <a:noFill/>
              </a:ln>
              <a:effectLst/>
              <a:uLnTx/>
              <a:uFillTx/>
              <a:ea typeface="+mn-ea"/>
              <a:cs typeface="Arial" panose="020B0604020202020204" pitchFamily="34" charset="0"/>
            </a:endParaRPr>
          </a:p>
          <a:p>
            <a:pPr lvl="0">
              <a:defRPr/>
            </a:pPr>
            <a:endParaRPr lang="ru-RU" sz="400" dirty="0">
              <a:latin typeface="Arial Narrow" panose="020B0606020202030204" pitchFamily="34" charset="0"/>
              <a:cs typeface="Arial" charset="0"/>
            </a:endParaRPr>
          </a:p>
          <a:p>
            <a:pPr lvl="0">
              <a:defRPr/>
            </a:pPr>
            <a:r>
              <a:rPr lang="ru-RU" sz="1100" dirty="0">
                <a:solidFill>
                  <a:prstClr val="black"/>
                </a:solidFill>
                <a:cs typeface="Arial" panose="020B0604020202020204" pitchFamily="34" charset="0"/>
              </a:rPr>
              <a:t>(</a:t>
            </a:r>
            <a:r>
              <a:rPr lang="en-US" sz="1100" dirty="0">
                <a:solidFill>
                  <a:prstClr val="black"/>
                </a:solidFill>
                <a:cs typeface="Arial" panose="020B0604020202020204" pitchFamily="34" charset="0"/>
              </a:rPr>
              <a:t>National health accounts for 2017</a:t>
            </a:r>
            <a:r>
              <a:rPr lang="ru-RU" sz="1100" dirty="0">
                <a:solidFill>
                  <a:prstClr val="black"/>
                </a:solidFill>
                <a:cs typeface="Arial" panose="020B0604020202020204" pitchFamily="34" charset="0"/>
              </a:rPr>
              <a:t>, </a:t>
            </a:r>
            <a:r>
              <a:rPr lang="en-US" sz="1100" dirty="0">
                <a:solidFill>
                  <a:prstClr val="black"/>
                </a:solidFill>
                <a:cs typeface="Arial" panose="020B0604020202020204" pitchFamily="34" charset="0"/>
              </a:rPr>
              <a:t>preliminary report</a:t>
            </a:r>
            <a:r>
              <a:rPr lang="ru-RU" sz="1100" dirty="0">
                <a:solidFill>
                  <a:prstClr val="black"/>
                </a:solidFill>
                <a:cs typeface="Arial" panose="020B0604020202020204" pitchFamily="34" charset="0"/>
              </a:rPr>
              <a:t>)</a:t>
            </a:r>
          </a:p>
        </p:txBody>
      </p:sp>
      <p:graphicFrame>
        <p:nvGraphicFramePr>
          <p:cNvPr id="27" name="Диаграмма 26"/>
          <p:cNvGraphicFramePr>
            <a:graphicFrameLocks/>
          </p:cNvGraphicFramePr>
          <p:nvPr>
            <p:extLst>
              <p:ext uri="{D42A27DB-BD31-4B8C-83A1-F6EECF244321}">
                <p14:modId xmlns:p14="http://schemas.microsoft.com/office/powerpoint/2010/main" val="486731930"/>
              </p:ext>
            </p:extLst>
          </p:nvPr>
        </p:nvGraphicFramePr>
        <p:xfrm>
          <a:off x="0" y="1795409"/>
          <a:ext cx="7275513" cy="3547125"/>
        </p:xfrm>
        <a:graphic>
          <a:graphicData uri="http://schemas.openxmlformats.org/drawingml/2006/chart">
            <c:chart xmlns:c="http://schemas.openxmlformats.org/drawingml/2006/chart" xmlns:r="http://schemas.openxmlformats.org/officeDocument/2006/relationships" r:id="rId3"/>
          </a:graphicData>
        </a:graphic>
      </p:graphicFrame>
      <p:sp>
        <p:nvSpPr>
          <p:cNvPr id="3" name="Прямоугольник 2">
            <a:extLst>
              <a:ext uri="{FF2B5EF4-FFF2-40B4-BE49-F238E27FC236}">
                <a16:creationId xmlns:a16="http://schemas.microsoft.com/office/drawing/2014/main" xmlns="" id="{5B6D5E1F-FA04-4DBB-808D-21F66CFE9B93}"/>
              </a:ext>
            </a:extLst>
          </p:cNvPr>
          <p:cNvSpPr/>
          <p:nvPr/>
        </p:nvSpPr>
        <p:spPr>
          <a:xfrm>
            <a:off x="7567774" y="1298189"/>
            <a:ext cx="4421027" cy="1200329"/>
          </a:xfrm>
          <a:prstGeom prst="rect">
            <a:avLst/>
          </a:prstGeom>
        </p:spPr>
        <p:txBody>
          <a:bodyPr wrap="square">
            <a:spAutoFit/>
          </a:bodyPr>
          <a:lstStyle/>
          <a:p>
            <a:pPr lvl="0" algn="ctr">
              <a:defRPr/>
            </a:pPr>
            <a:r>
              <a:rPr lang="en-US" dirty="0">
                <a:solidFill>
                  <a:schemeClr val="bg2">
                    <a:lumMod val="10000"/>
                  </a:schemeClr>
                </a:solidFill>
                <a:latin typeface="+mj-lt"/>
                <a:cs typeface="Arial" charset="0"/>
              </a:rPr>
              <a:t>DUE TO INSUFFICIENT FUNDING OF STATE GUARANTEED BENEFITS PACKAGE, CITIZENS ARE FORCED TO BEAR SIGNIFICANT HEALTH EXPENDITURES</a:t>
            </a:r>
            <a:endParaRPr lang="ru-RU" dirty="0">
              <a:solidFill>
                <a:schemeClr val="bg2">
                  <a:lumMod val="10000"/>
                </a:schemeClr>
              </a:solidFill>
              <a:latin typeface="+mj-lt"/>
            </a:endParaRPr>
          </a:p>
        </p:txBody>
      </p:sp>
      <p:sp>
        <p:nvSpPr>
          <p:cNvPr id="4" name="Заголовок 3">
            <a:extLst>
              <a:ext uri="{FF2B5EF4-FFF2-40B4-BE49-F238E27FC236}">
                <a16:creationId xmlns:a16="http://schemas.microsoft.com/office/drawing/2014/main" xmlns="" id="{5AA4CA51-F356-4E29-A197-A39EC1F59BFB}"/>
              </a:ext>
            </a:extLst>
          </p:cNvPr>
          <p:cNvSpPr>
            <a:spLocks noGrp="1"/>
          </p:cNvSpPr>
          <p:nvPr>
            <p:ph type="title"/>
          </p:nvPr>
        </p:nvSpPr>
        <p:spPr/>
        <p:txBody>
          <a:bodyPr>
            <a:noAutofit/>
          </a:bodyPr>
          <a:lstStyle/>
          <a:p>
            <a:r>
              <a:rPr lang="en-US" sz="2800" dirty="0">
                <a:solidFill>
                  <a:schemeClr val="tx2"/>
                </a:solidFill>
              </a:rPr>
              <a:t>STRUCTURE OF HEALTH EXPENDITURES</a:t>
            </a:r>
            <a:endParaRPr lang="ru-RU" sz="2800" dirty="0"/>
          </a:p>
        </p:txBody>
      </p:sp>
      <p:sp>
        <p:nvSpPr>
          <p:cNvPr id="8" name="Номер слайда 7">
            <a:extLst>
              <a:ext uri="{FF2B5EF4-FFF2-40B4-BE49-F238E27FC236}">
                <a16:creationId xmlns:a16="http://schemas.microsoft.com/office/drawing/2014/main" xmlns="" id="{2BEE28D8-E5F6-4346-BE71-55B5108968D3}"/>
              </a:ext>
            </a:extLst>
          </p:cNvPr>
          <p:cNvSpPr>
            <a:spLocks noGrp="1"/>
          </p:cNvSpPr>
          <p:nvPr>
            <p:ph type="sldNum" sz="quarter" idx="12"/>
          </p:nvPr>
        </p:nvSpPr>
        <p:spPr/>
        <p:txBody>
          <a:bodyPr/>
          <a:lstStyle/>
          <a:p>
            <a:fld id="{8D44B16B-2415-433A-AD2A-53AB704091BE}" type="slidenum">
              <a:rPr lang="ru-RU" smtClean="0"/>
              <a:t>3</a:t>
            </a:fld>
            <a:endParaRPr lang="ru-RU" dirty="0"/>
          </a:p>
        </p:txBody>
      </p:sp>
      <p:sp>
        <p:nvSpPr>
          <p:cNvPr id="2" name="Прямоугольник 1">
            <a:extLst>
              <a:ext uri="{FF2B5EF4-FFF2-40B4-BE49-F238E27FC236}">
                <a16:creationId xmlns:a16="http://schemas.microsoft.com/office/drawing/2014/main" xmlns="" id="{23C17257-A7A0-4EB8-BD19-CDB4BFE2C58D}"/>
              </a:ext>
            </a:extLst>
          </p:cNvPr>
          <p:cNvSpPr/>
          <p:nvPr/>
        </p:nvSpPr>
        <p:spPr>
          <a:xfrm>
            <a:off x="853179" y="5064429"/>
            <a:ext cx="1249161" cy="169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100" dirty="0">
                <a:solidFill>
                  <a:schemeClr val="tx1"/>
                </a:solidFill>
              </a:rPr>
              <a:t>SGBP deficit</a:t>
            </a:r>
            <a:endParaRPr lang="ru-RU" sz="1100" dirty="0">
              <a:solidFill>
                <a:schemeClr val="tx1"/>
              </a:solidFill>
            </a:endParaRPr>
          </a:p>
        </p:txBody>
      </p:sp>
      <p:sp>
        <p:nvSpPr>
          <p:cNvPr id="9" name="Прямоугольник 8">
            <a:extLst>
              <a:ext uri="{FF2B5EF4-FFF2-40B4-BE49-F238E27FC236}">
                <a16:creationId xmlns:a16="http://schemas.microsoft.com/office/drawing/2014/main" xmlns="" id="{ED8BE7B5-42AF-4033-AA05-1223E3C4B6E8}"/>
              </a:ext>
            </a:extLst>
          </p:cNvPr>
          <p:cNvSpPr/>
          <p:nvPr/>
        </p:nvSpPr>
        <p:spPr>
          <a:xfrm>
            <a:off x="5427373" y="5062181"/>
            <a:ext cx="1377668" cy="169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100" dirty="0">
                <a:solidFill>
                  <a:schemeClr val="tx1"/>
                </a:solidFill>
              </a:rPr>
              <a:t>Expenditures on SGBP</a:t>
            </a:r>
            <a:endParaRPr lang="ru-RU" sz="1100" dirty="0">
              <a:solidFill>
                <a:schemeClr val="tx1"/>
              </a:solidFill>
            </a:endParaRPr>
          </a:p>
        </p:txBody>
      </p:sp>
      <p:sp>
        <p:nvSpPr>
          <p:cNvPr id="10" name="Прямоугольник 9">
            <a:extLst>
              <a:ext uri="{FF2B5EF4-FFF2-40B4-BE49-F238E27FC236}">
                <a16:creationId xmlns:a16="http://schemas.microsoft.com/office/drawing/2014/main" xmlns="" id="{5AF1F776-0A57-45CC-8E6F-F577640AAD63}"/>
              </a:ext>
            </a:extLst>
          </p:cNvPr>
          <p:cNvSpPr/>
          <p:nvPr/>
        </p:nvSpPr>
        <p:spPr>
          <a:xfrm>
            <a:off x="2503764" y="5062181"/>
            <a:ext cx="2281632" cy="169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100" dirty="0">
                <a:solidFill>
                  <a:schemeClr val="tx1"/>
                </a:solidFill>
              </a:rPr>
              <a:t>Out-of-pocket expenditures</a:t>
            </a:r>
            <a:endParaRPr lang="ru-RU" sz="1100" dirty="0">
              <a:solidFill>
                <a:schemeClr val="tx1"/>
              </a:solidFill>
            </a:endParaRPr>
          </a:p>
        </p:txBody>
      </p:sp>
    </p:spTree>
    <p:extLst>
      <p:ext uri="{BB962C8B-B14F-4D97-AF65-F5344CB8AC3E}">
        <p14:creationId xmlns:p14="http://schemas.microsoft.com/office/powerpoint/2010/main" val="2735261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FDA25D8A-9E55-4664-A9ED-828BF8AF7128}"/>
              </a:ext>
            </a:extLst>
          </p:cNvPr>
          <p:cNvSpPr>
            <a:spLocks noGrp="1"/>
          </p:cNvSpPr>
          <p:nvPr>
            <p:ph type="title"/>
          </p:nvPr>
        </p:nvSpPr>
        <p:spPr/>
        <p:txBody>
          <a:bodyPr>
            <a:noAutofit/>
          </a:bodyPr>
          <a:lstStyle/>
          <a:p>
            <a:r>
              <a:rPr lang="en-US" sz="2800" dirty="0">
                <a:solidFill>
                  <a:schemeClr val="tx2"/>
                </a:solidFill>
              </a:rPr>
              <a:t>DYNAMICS OF CHANGES </a:t>
            </a:r>
            <a:br>
              <a:rPr lang="en-US" sz="2800" dirty="0">
                <a:solidFill>
                  <a:schemeClr val="tx2"/>
                </a:solidFill>
              </a:rPr>
            </a:br>
            <a:r>
              <a:rPr lang="en-US" sz="2800" dirty="0">
                <a:solidFill>
                  <a:schemeClr val="tx2"/>
                </a:solidFill>
              </a:rPr>
              <a:t>IN SOCIAL PAYMENTS</a:t>
            </a:r>
            <a:endParaRPr lang="ru-RU" sz="2800" dirty="0">
              <a:solidFill>
                <a:schemeClr val="tx2"/>
              </a:solidFill>
            </a:endParaRPr>
          </a:p>
        </p:txBody>
      </p:sp>
      <p:sp>
        <p:nvSpPr>
          <p:cNvPr id="16" name="Текст 15">
            <a:extLst>
              <a:ext uri="{FF2B5EF4-FFF2-40B4-BE49-F238E27FC236}">
                <a16:creationId xmlns:a16="http://schemas.microsoft.com/office/drawing/2014/main" xmlns="" id="{994C263E-F792-49C1-AD5D-CED2123059B6}"/>
              </a:ext>
            </a:extLst>
          </p:cNvPr>
          <p:cNvSpPr>
            <a:spLocks noGrp="1"/>
          </p:cNvSpPr>
          <p:nvPr>
            <p:ph type="body" sz="half" idx="2"/>
          </p:nvPr>
        </p:nvSpPr>
        <p:spPr/>
        <p:txBody>
          <a:bodyPr lIns="576000" tIns="1332000" rIns="648000">
            <a:normAutofit/>
          </a:bodyPr>
          <a:lstStyle/>
          <a:p>
            <a:pPr algn="ctr"/>
            <a:r>
              <a:rPr lang="en-US" sz="2000" dirty="0">
                <a:solidFill>
                  <a:schemeClr val="tx2"/>
                </a:solidFill>
                <a:cs typeface="Arial" panose="020B0604020202020204" pitchFamily="34" charset="0"/>
              </a:rPr>
              <a:t>As the result of the legislative decrease of social payments by 1,5% before 2025, total burden on employees’ payroll does not increase before 2020</a:t>
            </a:r>
            <a:endParaRPr lang="ru-RU" sz="2000" b="1" dirty="0">
              <a:solidFill>
                <a:schemeClr val="tx2"/>
              </a:solidFill>
              <a:cs typeface="Arial" panose="020B0604020202020204" pitchFamily="34" charset="0"/>
            </a:endParaRPr>
          </a:p>
          <a:p>
            <a:pPr algn="ctr"/>
            <a:r>
              <a:rPr lang="en-US" sz="2000" dirty="0">
                <a:solidFill>
                  <a:schemeClr val="tx2"/>
                </a:solidFill>
                <a:cs typeface="Arial" panose="020B0604020202020204" pitchFamily="34" charset="0"/>
              </a:rPr>
              <a:t>After </a:t>
            </a:r>
            <a:r>
              <a:rPr lang="ru-RU" sz="2000" dirty="0">
                <a:solidFill>
                  <a:schemeClr val="tx2"/>
                </a:solidFill>
                <a:cs typeface="Arial" panose="020B0604020202020204" pitchFamily="34" charset="0"/>
              </a:rPr>
              <a:t>2020</a:t>
            </a:r>
            <a:r>
              <a:rPr lang="en-US" sz="2000" dirty="0">
                <a:solidFill>
                  <a:schemeClr val="tx2"/>
                </a:solidFill>
                <a:cs typeface="Arial" panose="020B0604020202020204" pitchFamily="34" charset="0"/>
              </a:rPr>
              <a:t>,</a:t>
            </a:r>
            <a:r>
              <a:rPr lang="ru-RU" sz="2000" dirty="0">
                <a:solidFill>
                  <a:schemeClr val="tx2"/>
                </a:solidFill>
                <a:cs typeface="Arial" panose="020B0604020202020204" pitchFamily="34" charset="0"/>
              </a:rPr>
              <a:t> </a:t>
            </a:r>
            <a:r>
              <a:rPr lang="en-US" sz="2000" dirty="0">
                <a:solidFill>
                  <a:schemeClr val="tx2"/>
                </a:solidFill>
                <a:cs typeface="Arial" panose="020B0604020202020204" pitchFamily="34" charset="0"/>
              </a:rPr>
              <a:t>employee payroll’s burden gradually increases from 0,5% to 1,5%</a:t>
            </a:r>
            <a:endParaRPr lang="ru-RU" sz="2000" dirty="0"/>
          </a:p>
        </p:txBody>
      </p:sp>
      <p:sp>
        <p:nvSpPr>
          <p:cNvPr id="9" name="Номер слайда 8">
            <a:extLst>
              <a:ext uri="{FF2B5EF4-FFF2-40B4-BE49-F238E27FC236}">
                <a16:creationId xmlns:a16="http://schemas.microsoft.com/office/drawing/2014/main" xmlns="" id="{E29814DB-4ABB-40B0-9D35-0329B217AD03}"/>
              </a:ext>
            </a:extLst>
          </p:cNvPr>
          <p:cNvSpPr>
            <a:spLocks noGrp="1"/>
          </p:cNvSpPr>
          <p:nvPr>
            <p:ph type="sldNum" sz="quarter" idx="12"/>
          </p:nvPr>
        </p:nvSpPr>
        <p:spPr/>
        <p:txBody>
          <a:bodyPr/>
          <a:lstStyle/>
          <a:p>
            <a:fld id="{8D44B16B-2415-433A-AD2A-53AB704091BE}" type="slidenum">
              <a:rPr lang="ru-RU" smtClean="0"/>
              <a:t>4</a:t>
            </a:fld>
            <a:endParaRPr lang="ru-RU"/>
          </a:p>
        </p:txBody>
      </p:sp>
      <p:graphicFrame>
        <p:nvGraphicFramePr>
          <p:cNvPr id="4" name="Объект 5">
            <a:extLst>
              <a:ext uri="{FF2B5EF4-FFF2-40B4-BE49-F238E27FC236}">
                <a16:creationId xmlns:a16="http://schemas.microsoft.com/office/drawing/2014/main" xmlns="" id="{EDAD202F-BDD1-4142-BB16-3A86FAA3CBBE}"/>
              </a:ext>
            </a:extLst>
          </p:cNvPr>
          <p:cNvGraphicFramePr>
            <a:graphicFrameLocks/>
          </p:cNvGraphicFramePr>
          <p:nvPr>
            <p:extLst>
              <p:ext uri="{D42A27DB-BD31-4B8C-83A1-F6EECF244321}">
                <p14:modId xmlns:p14="http://schemas.microsoft.com/office/powerpoint/2010/main" val="4076747560"/>
              </p:ext>
            </p:extLst>
          </p:nvPr>
        </p:nvGraphicFramePr>
        <p:xfrm>
          <a:off x="173037" y="1531037"/>
          <a:ext cx="7073900" cy="4607932"/>
        </p:xfrm>
        <a:graphic>
          <a:graphicData uri="http://schemas.openxmlformats.org/drawingml/2006/chart">
            <c:chart xmlns:c="http://schemas.openxmlformats.org/drawingml/2006/chart" xmlns:r="http://schemas.openxmlformats.org/officeDocument/2006/relationships" r:id="rId2"/>
          </a:graphicData>
        </a:graphic>
      </p:graphicFrame>
      <p:sp>
        <p:nvSpPr>
          <p:cNvPr id="2" name="Прямоугольник 1">
            <a:extLst>
              <a:ext uri="{FF2B5EF4-FFF2-40B4-BE49-F238E27FC236}">
                <a16:creationId xmlns:a16="http://schemas.microsoft.com/office/drawing/2014/main" xmlns="" id="{0AF43E48-1FA4-4546-8EA7-8D071A023A4C}"/>
              </a:ext>
            </a:extLst>
          </p:cNvPr>
          <p:cNvSpPr/>
          <p:nvPr/>
        </p:nvSpPr>
        <p:spPr>
          <a:xfrm>
            <a:off x="3152270" y="5884422"/>
            <a:ext cx="1636295" cy="204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200" dirty="0">
                <a:solidFill>
                  <a:srgbClr val="6F6F6F"/>
                </a:solidFill>
              </a:rPr>
              <a:t>Contribution</a:t>
            </a:r>
            <a:r>
              <a:rPr lang="ru-RU" sz="1200" dirty="0">
                <a:solidFill>
                  <a:srgbClr val="6F6F6F"/>
                </a:solidFill>
              </a:rPr>
              <a:t> </a:t>
            </a:r>
            <a:r>
              <a:rPr lang="en-US" sz="1200" dirty="0">
                <a:solidFill>
                  <a:srgbClr val="6F6F6F"/>
                </a:solidFill>
              </a:rPr>
              <a:t>to SHIF</a:t>
            </a:r>
            <a:endParaRPr lang="ru-RU" sz="1200" dirty="0">
              <a:solidFill>
                <a:srgbClr val="6F6F6F"/>
              </a:solidFill>
            </a:endParaRPr>
          </a:p>
        </p:txBody>
      </p:sp>
      <p:sp>
        <p:nvSpPr>
          <p:cNvPr id="7" name="Прямоугольник 6">
            <a:extLst>
              <a:ext uri="{FF2B5EF4-FFF2-40B4-BE49-F238E27FC236}">
                <a16:creationId xmlns:a16="http://schemas.microsoft.com/office/drawing/2014/main" xmlns="" id="{F26BAEAC-906F-4647-A680-865F48078C5A}"/>
              </a:ext>
            </a:extLst>
          </p:cNvPr>
          <p:cNvSpPr/>
          <p:nvPr/>
        </p:nvSpPr>
        <p:spPr>
          <a:xfrm>
            <a:off x="1332305" y="5884422"/>
            <a:ext cx="1636295" cy="204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200" dirty="0">
                <a:solidFill>
                  <a:srgbClr val="6F6F6F"/>
                </a:solidFill>
              </a:rPr>
              <a:t>Contribution</a:t>
            </a:r>
            <a:r>
              <a:rPr lang="ru-RU" sz="1200" dirty="0">
                <a:solidFill>
                  <a:srgbClr val="6F6F6F"/>
                </a:solidFill>
              </a:rPr>
              <a:t> </a:t>
            </a:r>
            <a:r>
              <a:rPr lang="en-US" sz="1200" dirty="0">
                <a:solidFill>
                  <a:srgbClr val="6F6F6F"/>
                </a:solidFill>
              </a:rPr>
              <a:t>to SFSI</a:t>
            </a:r>
            <a:endParaRPr lang="ru-RU" sz="1200" dirty="0">
              <a:solidFill>
                <a:srgbClr val="6F6F6F"/>
              </a:solidFill>
            </a:endParaRPr>
          </a:p>
        </p:txBody>
      </p:sp>
      <p:sp>
        <p:nvSpPr>
          <p:cNvPr id="8" name="Прямоугольник 7">
            <a:extLst>
              <a:ext uri="{FF2B5EF4-FFF2-40B4-BE49-F238E27FC236}">
                <a16:creationId xmlns:a16="http://schemas.microsoft.com/office/drawing/2014/main" xmlns="" id="{B1DDB6D3-8F93-4D07-B9F4-2B56EC3090DB}"/>
              </a:ext>
            </a:extLst>
          </p:cNvPr>
          <p:cNvSpPr/>
          <p:nvPr/>
        </p:nvSpPr>
        <p:spPr>
          <a:xfrm>
            <a:off x="5050739" y="5884421"/>
            <a:ext cx="1636295" cy="204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200" dirty="0">
                <a:solidFill>
                  <a:srgbClr val="6F6F6F"/>
                </a:solidFill>
              </a:rPr>
              <a:t>Social tax</a:t>
            </a:r>
            <a:endParaRPr lang="ru-RU" sz="1200" dirty="0">
              <a:solidFill>
                <a:srgbClr val="6F6F6F"/>
              </a:solidFill>
            </a:endParaRPr>
          </a:p>
        </p:txBody>
      </p:sp>
      <p:sp>
        <p:nvSpPr>
          <p:cNvPr id="10" name="Прямоугольник 9">
            <a:extLst>
              <a:ext uri="{FF2B5EF4-FFF2-40B4-BE49-F238E27FC236}">
                <a16:creationId xmlns:a16="http://schemas.microsoft.com/office/drawing/2014/main" xmlns="" id="{78760857-5792-4F3A-A78D-8743CECF33F4}"/>
              </a:ext>
            </a:extLst>
          </p:cNvPr>
          <p:cNvSpPr/>
          <p:nvPr/>
        </p:nvSpPr>
        <p:spPr>
          <a:xfrm>
            <a:off x="530106" y="5129349"/>
            <a:ext cx="1314644" cy="174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200" dirty="0">
                <a:solidFill>
                  <a:srgbClr val="6F6F6F"/>
                </a:solidFill>
              </a:rPr>
              <a:t>Social tax</a:t>
            </a:r>
            <a:endParaRPr lang="ru-RU" sz="1200" dirty="0">
              <a:solidFill>
                <a:srgbClr val="6F6F6F"/>
              </a:solidFill>
            </a:endParaRPr>
          </a:p>
        </p:txBody>
      </p:sp>
      <p:sp>
        <p:nvSpPr>
          <p:cNvPr id="11" name="Прямоугольник 10">
            <a:extLst>
              <a:ext uri="{FF2B5EF4-FFF2-40B4-BE49-F238E27FC236}">
                <a16:creationId xmlns:a16="http://schemas.microsoft.com/office/drawing/2014/main" xmlns="" id="{33F707AC-0003-4A21-B770-80F86B6D6AD5}"/>
              </a:ext>
            </a:extLst>
          </p:cNvPr>
          <p:cNvSpPr/>
          <p:nvPr/>
        </p:nvSpPr>
        <p:spPr>
          <a:xfrm>
            <a:off x="530106" y="5549498"/>
            <a:ext cx="1357173" cy="186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200" dirty="0">
                <a:solidFill>
                  <a:srgbClr val="6F6F6F"/>
                </a:solidFill>
              </a:rPr>
              <a:t>Contribution</a:t>
            </a:r>
            <a:r>
              <a:rPr lang="ru-RU" sz="1200" dirty="0">
                <a:solidFill>
                  <a:srgbClr val="6F6F6F"/>
                </a:solidFill>
              </a:rPr>
              <a:t> </a:t>
            </a:r>
            <a:r>
              <a:rPr lang="en-US" sz="1200" dirty="0">
                <a:solidFill>
                  <a:srgbClr val="6F6F6F"/>
                </a:solidFill>
              </a:rPr>
              <a:t>to SFSI</a:t>
            </a:r>
            <a:endParaRPr lang="ru-RU" sz="1200" dirty="0">
              <a:solidFill>
                <a:srgbClr val="6F6F6F"/>
              </a:solidFill>
            </a:endParaRPr>
          </a:p>
        </p:txBody>
      </p:sp>
      <p:sp>
        <p:nvSpPr>
          <p:cNvPr id="12" name="Прямоугольник 11">
            <a:extLst>
              <a:ext uri="{FF2B5EF4-FFF2-40B4-BE49-F238E27FC236}">
                <a16:creationId xmlns:a16="http://schemas.microsoft.com/office/drawing/2014/main" xmlns="" id="{517590D8-D089-4E0F-9C10-45C0D88D2F31}"/>
              </a:ext>
            </a:extLst>
          </p:cNvPr>
          <p:cNvSpPr/>
          <p:nvPr/>
        </p:nvSpPr>
        <p:spPr>
          <a:xfrm>
            <a:off x="530106" y="5337545"/>
            <a:ext cx="1357174" cy="180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200" dirty="0">
                <a:solidFill>
                  <a:srgbClr val="6F6F6F"/>
                </a:solidFill>
              </a:rPr>
              <a:t>Contribution</a:t>
            </a:r>
            <a:r>
              <a:rPr lang="ru-RU" sz="1200" dirty="0">
                <a:solidFill>
                  <a:srgbClr val="6F6F6F"/>
                </a:solidFill>
              </a:rPr>
              <a:t> </a:t>
            </a:r>
            <a:r>
              <a:rPr lang="en-US" sz="1200" dirty="0">
                <a:solidFill>
                  <a:srgbClr val="6F6F6F"/>
                </a:solidFill>
              </a:rPr>
              <a:t>to SHIF</a:t>
            </a:r>
            <a:endParaRPr lang="ru-RU" sz="1200" dirty="0">
              <a:solidFill>
                <a:srgbClr val="6F6F6F"/>
              </a:solidFill>
            </a:endParaRPr>
          </a:p>
        </p:txBody>
      </p:sp>
      <p:sp>
        <p:nvSpPr>
          <p:cNvPr id="5" name="Прямоугольник 4">
            <a:extLst>
              <a:ext uri="{FF2B5EF4-FFF2-40B4-BE49-F238E27FC236}">
                <a16:creationId xmlns:a16="http://schemas.microsoft.com/office/drawing/2014/main" xmlns="" id="{45A3D371-CEB2-45C6-8A42-898C62EE67D4}"/>
              </a:ext>
            </a:extLst>
          </p:cNvPr>
          <p:cNvSpPr/>
          <p:nvPr/>
        </p:nvSpPr>
        <p:spPr>
          <a:xfrm>
            <a:off x="2046298" y="4898061"/>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13" name="Прямоугольник 12">
            <a:extLst>
              <a:ext uri="{FF2B5EF4-FFF2-40B4-BE49-F238E27FC236}">
                <a16:creationId xmlns:a16="http://schemas.microsoft.com/office/drawing/2014/main" xmlns="" id="{04004E95-4CE4-45CA-A4A4-61FEBE364A08}"/>
              </a:ext>
            </a:extLst>
          </p:cNvPr>
          <p:cNvSpPr/>
          <p:nvPr/>
        </p:nvSpPr>
        <p:spPr>
          <a:xfrm>
            <a:off x="2651665" y="4898061"/>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14" name="Прямоугольник 13">
            <a:extLst>
              <a:ext uri="{FF2B5EF4-FFF2-40B4-BE49-F238E27FC236}">
                <a16:creationId xmlns:a16="http://schemas.microsoft.com/office/drawing/2014/main" xmlns="" id="{9670FC08-D17A-41C7-9D2E-73A1AFF47D84}"/>
              </a:ext>
            </a:extLst>
          </p:cNvPr>
          <p:cNvSpPr/>
          <p:nvPr/>
        </p:nvSpPr>
        <p:spPr>
          <a:xfrm>
            <a:off x="3214698" y="4893922"/>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15" name="Прямоугольник 14">
            <a:extLst>
              <a:ext uri="{FF2B5EF4-FFF2-40B4-BE49-F238E27FC236}">
                <a16:creationId xmlns:a16="http://schemas.microsoft.com/office/drawing/2014/main" xmlns="" id="{98083C3F-A850-4FF9-8861-79CC3B7A4190}"/>
              </a:ext>
            </a:extLst>
          </p:cNvPr>
          <p:cNvSpPr/>
          <p:nvPr/>
        </p:nvSpPr>
        <p:spPr>
          <a:xfrm>
            <a:off x="3800282" y="4894111"/>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17" name="Прямоугольник 16">
            <a:extLst>
              <a:ext uri="{FF2B5EF4-FFF2-40B4-BE49-F238E27FC236}">
                <a16:creationId xmlns:a16="http://schemas.microsoft.com/office/drawing/2014/main" xmlns="" id="{25AA06A7-1194-4A31-B3F4-CD046E9B440D}"/>
              </a:ext>
            </a:extLst>
          </p:cNvPr>
          <p:cNvSpPr/>
          <p:nvPr/>
        </p:nvSpPr>
        <p:spPr>
          <a:xfrm>
            <a:off x="4383098" y="4893922"/>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18" name="Прямоугольник 17">
            <a:extLst>
              <a:ext uri="{FF2B5EF4-FFF2-40B4-BE49-F238E27FC236}">
                <a16:creationId xmlns:a16="http://schemas.microsoft.com/office/drawing/2014/main" xmlns="" id="{3F3F71D8-4596-4BDC-B9E7-CAC6DE5BF6A6}"/>
              </a:ext>
            </a:extLst>
          </p:cNvPr>
          <p:cNvSpPr/>
          <p:nvPr/>
        </p:nvSpPr>
        <p:spPr>
          <a:xfrm>
            <a:off x="4948899" y="4889877"/>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19" name="Прямоугольник 18">
            <a:extLst>
              <a:ext uri="{FF2B5EF4-FFF2-40B4-BE49-F238E27FC236}">
                <a16:creationId xmlns:a16="http://schemas.microsoft.com/office/drawing/2014/main" xmlns="" id="{F522C970-D898-41CB-981C-854647B1AC01}"/>
              </a:ext>
            </a:extLst>
          </p:cNvPr>
          <p:cNvSpPr/>
          <p:nvPr/>
        </p:nvSpPr>
        <p:spPr>
          <a:xfrm>
            <a:off x="5529379" y="4898438"/>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20" name="Прямоугольник 19">
            <a:extLst>
              <a:ext uri="{FF2B5EF4-FFF2-40B4-BE49-F238E27FC236}">
                <a16:creationId xmlns:a16="http://schemas.microsoft.com/office/drawing/2014/main" xmlns="" id="{0A7B217E-8A27-4401-9E12-7DF182682DF4}"/>
              </a:ext>
            </a:extLst>
          </p:cNvPr>
          <p:cNvSpPr/>
          <p:nvPr/>
        </p:nvSpPr>
        <p:spPr>
          <a:xfrm>
            <a:off x="6102520" y="4898061"/>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
        <p:nvSpPr>
          <p:cNvPr id="21" name="Прямоугольник 20">
            <a:extLst>
              <a:ext uri="{FF2B5EF4-FFF2-40B4-BE49-F238E27FC236}">
                <a16:creationId xmlns:a16="http://schemas.microsoft.com/office/drawing/2014/main" xmlns="" id="{549BA944-F719-4DC0-8F37-31932B668B32}"/>
              </a:ext>
            </a:extLst>
          </p:cNvPr>
          <p:cNvSpPr/>
          <p:nvPr/>
        </p:nvSpPr>
        <p:spPr>
          <a:xfrm>
            <a:off x="6683000" y="4898061"/>
            <a:ext cx="285638" cy="184666"/>
          </a:xfrm>
          <a:prstGeom prst="rect">
            <a:avLst/>
          </a:prstGeom>
          <a:solidFill>
            <a:schemeClr val="bg1"/>
          </a:solidFill>
        </p:spPr>
        <p:txBody>
          <a:bodyPr wrap="square" lIns="0" tIns="0" rIns="0" bIns="0">
            <a:spAutoFit/>
          </a:bodyPr>
          <a:lstStyle/>
          <a:p>
            <a:r>
              <a:rPr lang="ru-RU" sz="1200" dirty="0" err="1">
                <a:solidFill>
                  <a:srgbClr val="6F6F6F"/>
                </a:solidFill>
              </a:rPr>
              <a:t>year</a:t>
            </a:r>
            <a:endParaRPr lang="ru-RU" sz="1200" dirty="0">
              <a:solidFill>
                <a:srgbClr val="6F6F6F"/>
              </a:solidFill>
            </a:endParaRPr>
          </a:p>
        </p:txBody>
      </p:sp>
    </p:spTree>
    <p:extLst>
      <p:ext uri="{BB962C8B-B14F-4D97-AF65-F5344CB8AC3E}">
        <p14:creationId xmlns:p14="http://schemas.microsoft.com/office/powerpoint/2010/main" val="382693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noFill/>
        </p:spPr>
        <p:txBody>
          <a:bodyPr anchor="ctr">
            <a:noAutofit/>
          </a:bodyPr>
          <a:lstStyle/>
          <a:p>
            <a:r>
              <a:rPr lang="en-US" sz="2800" dirty="0">
                <a:solidFill>
                  <a:schemeClr val="tx2"/>
                </a:solidFill>
                <a:ea typeface="Segoe UI" panose="020B0502040204020203" pitchFamily="34" charset="0"/>
                <a:cs typeface="Segoe UI" panose="020B0502040204020203" pitchFamily="34" charset="0"/>
              </a:rPr>
              <a:t>HIGHLIGHTING IMPLEMENTATION</a:t>
            </a:r>
            <a:r>
              <a:rPr lang="ru-RU" sz="2800" dirty="0">
                <a:solidFill>
                  <a:schemeClr val="tx2"/>
                </a:solidFill>
                <a:ea typeface="Segoe UI" panose="020B0502040204020203" pitchFamily="34" charset="0"/>
                <a:cs typeface="Segoe UI" panose="020B0502040204020203" pitchFamily="34" charset="0"/>
              </a:rPr>
              <a:t> </a:t>
            </a:r>
            <a:r>
              <a:rPr lang="en-US" sz="2800" dirty="0">
                <a:solidFill>
                  <a:schemeClr val="tx2"/>
                </a:solidFill>
                <a:ea typeface="Segoe UI" panose="020B0502040204020203" pitchFamily="34" charset="0"/>
                <a:cs typeface="Segoe UI" panose="020B0502040204020203" pitchFamily="34" charset="0"/>
              </a:rPr>
              <a:t>OF MSHI</a:t>
            </a:r>
            <a:endParaRPr lang="ru-RU" sz="2800" dirty="0">
              <a:solidFill>
                <a:schemeClr val="tx2"/>
              </a:solidFill>
              <a:ea typeface="Segoe UI" panose="020B0502040204020203" pitchFamily="34" charset="0"/>
              <a:cs typeface="Segoe UI" panose="020B0502040204020203" pitchFamily="34" charset="0"/>
            </a:endParaRPr>
          </a:p>
        </p:txBody>
      </p:sp>
      <p:sp>
        <p:nvSpPr>
          <p:cNvPr id="11" name="Текст 10">
            <a:extLst>
              <a:ext uri="{FF2B5EF4-FFF2-40B4-BE49-F238E27FC236}">
                <a16:creationId xmlns:a16="http://schemas.microsoft.com/office/drawing/2014/main" xmlns="" id="{5CA5384C-BA99-432C-B48C-A7467D3B4460}"/>
              </a:ext>
            </a:extLst>
          </p:cNvPr>
          <p:cNvSpPr>
            <a:spLocks noGrp="1"/>
          </p:cNvSpPr>
          <p:nvPr>
            <p:ph type="body" sz="half" idx="2"/>
          </p:nvPr>
        </p:nvSpPr>
        <p:spPr>
          <a:xfrm>
            <a:off x="7700040" y="812007"/>
            <a:ext cx="4491960" cy="6045993"/>
          </a:xfrm>
        </p:spPr>
        <p:txBody>
          <a:bodyPr/>
          <a:lstStyle/>
          <a:p>
            <a:endParaRPr lang="ru-RU" b="1" dirty="0">
              <a:latin typeface="Segoe UI" panose="020B0502040204020203" pitchFamily="34" charset="0"/>
              <a:ea typeface="Segoe UI" panose="020B0502040204020203" pitchFamily="34" charset="0"/>
              <a:cs typeface="Segoe UI" panose="020B0502040204020203" pitchFamily="34" charset="0"/>
            </a:endParaRPr>
          </a:p>
          <a:p>
            <a:pPr algn="ctr">
              <a:spcBef>
                <a:spcPts val="0"/>
              </a:spcBef>
              <a:spcAft>
                <a:spcPts val="1200"/>
              </a:spcAft>
            </a:pPr>
            <a:r>
              <a:rPr lang="en-US" dirty="0">
                <a:latin typeface="+mj-lt"/>
                <a:ea typeface="Segoe UI" panose="020B0502040204020203" pitchFamily="34" charset="0"/>
                <a:cs typeface="Segoe UI" panose="020B0502040204020203" pitchFamily="34" charset="0"/>
              </a:rPr>
              <a:t>WHY COMMON FUND?</a:t>
            </a:r>
            <a:endParaRPr lang="ru-RU" dirty="0">
              <a:latin typeface="+mj-lt"/>
              <a:ea typeface="Segoe UI" panose="020B0502040204020203" pitchFamily="34" charset="0"/>
              <a:cs typeface="Segoe UI" panose="020B0502040204020203" pitchFamily="34" charset="0"/>
            </a:endParaRPr>
          </a:p>
          <a:p>
            <a:pPr marL="177800">
              <a:lnSpc>
                <a:spcPct val="100000"/>
              </a:lnSpc>
              <a:spcBef>
                <a:spcPts val="0"/>
              </a:spcBef>
              <a:spcAft>
                <a:spcPts val="1800"/>
              </a:spcAft>
              <a:buFont typeface="Wingdings" panose="05000000000000000000" pitchFamily="2" charset="2"/>
              <a:buChar char="v"/>
            </a:pPr>
            <a:r>
              <a:rPr lang="en-US" dirty="0"/>
              <a:t>INSURANCE RISKS OF THE ENTIRE POPULATION of Kazakhstan accumulated in a single body</a:t>
            </a:r>
          </a:p>
          <a:p>
            <a:pPr marL="177800">
              <a:lnSpc>
                <a:spcPct val="100000"/>
              </a:lnSpc>
              <a:spcBef>
                <a:spcPts val="0"/>
              </a:spcBef>
              <a:spcAft>
                <a:spcPts val="1800"/>
              </a:spcAft>
              <a:buFont typeface="Wingdings" panose="05000000000000000000" pitchFamily="2" charset="2"/>
              <a:buChar char="v"/>
            </a:pPr>
            <a:r>
              <a:rPr lang="en-US" dirty="0"/>
              <a:t>Assets distribution by regions DEPENDING ON POPULATION NEEDS. </a:t>
            </a:r>
            <a:endParaRPr lang="ru-RU" dirty="0"/>
          </a:p>
          <a:p>
            <a:pPr marL="177800">
              <a:lnSpc>
                <a:spcPct val="100000"/>
              </a:lnSpc>
              <a:spcBef>
                <a:spcPts val="0"/>
              </a:spcBef>
              <a:spcAft>
                <a:spcPts val="1800"/>
              </a:spcAft>
              <a:buFont typeface="Wingdings" panose="05000000000000000000" pitchFamily="2" charset="2"/>
              <a:buChar char="v"/>
            </a:pPr>
            <a:r>
              <a:rPr lang="en-US" dirty="0"/>
              <a:t>Procurement of a single services package, equally accessible by EVERY SINGLE CITIZEN OF THE STATE. </a:t>
            </a:r>
            <a:endParaRPr lang="ru-RU" dirty="0"/>
          </a:p>
          <a:p>
            <a:pPr marL="177800">
              <a:lnSpc>
                <a:spcPct val="100000"/>
              </a:lnSpc>
              <a:spcBef>
                <a:spcPts val="0"/>
              </a:spcBef>
              <a:spcAft>
                <a:spcPts val="1800"/>
              </a:spcAft>
              <a:buFont typeface="Wingdings" panose="05000000000000000000" pitchFamily="2" charset="2"/>
              <a:buChar char="v"/>
            </a:pPr>
            <a:r>
              <a:rPr lang="en-US" dirty="0"/>
              <a:t>Application of COMMON HEALTH SERVICES PROCUREMENT RULES. </a:t>
            </a:r>
            <a:endParaRPr lang="ru-RU" dirty="0"/>
          </a:p>
          <a:p>
            <a:pPr marL="177800">
              <a:lnSpc>
                <a:spcPct val="100000"/>
              </a:lnSpc>
              <a:spcBef>
                <a:spcPts val="0"/>
              </a:spcBef>
              <a:spcAft>
                <a:spcPts val="1800"/>
              </a:spcAft>
              <a:buFont typeface="Wingdings" panose="05000000000000000000" pitchFamily="2" charset="2"/>
              <a:buChar char="v"/>
            </a:pPr>
            <a:r>
              <a:rPr lang="en-US" dirty="0"/>
              <a:t>Direct impact on efficiency improvement of the healthcare system and quality of health services</a:t>
            </a:r>
            <a:endParaRPr lang="ru-RU" dirty="0"/>
          </a:p>
          <a:p>
            <a:endParaRPr lang="ru-RU" dirty="0"/>
          </a:p>
        </p:txBody>
      </p:sp>
      <p:sp>
        <p:nvSpPr>
          <p:cNvPr id="14" name="Shape 13">
            <a:extLst>
              <a:ext uri="{FF2B5EF4-FFF2-40B4-BE49-F238E27FC236}">
                <a16:creationId xmlns:a16="http://schemas.microsoft.com/office/drawing/2014/main" xmlns="" id="{568D6B3D-05FD-45BE-8672-6EBC4DD76A7A}"/>
              </a:ext>
            </a:extLst>
          </p:cNvPr>
          <p:cNvSpPr/>
          <p:nvPr/>
        </p:nvSpPr>
        <p:spPr>
          <a:xfrm>
            <a:off x="-1" y="1322688"/>
            <a:ext cx="7419975" cy="4637484"/>
          </a:xfrm>
          <a:prstGeom prst="swooshArrow">
            <a:avLst>
              <a:gd name="adj1" fmla="val 25000"/>
              <a:gd name="adj2" fmla="val 2500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5" name="Овал 14">
            <a:extLst>
              <a:ext uri="{FF2B5EF4-FFF2-40B4-BE49-F238E27FC236}">
                <a16:creationId xmlns:a16="http://schemas.microsoft.com/office/drawing/2014/main" xmlns="" id="{FD69E460-103F-49F6-9B1E-D6FDC527387B}"/>
              </a:ext>
            </a:extLst>
          </p:cNvPr>
          <p:cNvSpPr/>
          <p:nvPr/>
        </p:nvSpPr>
        <p:spPr>
          <a:xfrm>
            <a:off x="215998" y="5391876"/>
            <a:ext cx="170659" cy="170659"/>
          </a:xfrm>
          <a:prstGeom prst="ellipse">
            <a:avLst/>
          </a:prstGeom>
          <a:solidFill>
            <a:schemeClr val="tx2">
              <a:lumMod val="75000"/>
            </a:schemeClr>
          </a:solidFill>
          <a:ln>
            <a:solidFill>
              <a:schemeClr val="tx1"/>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6" name="Полилиния: фигура 15">
            <a:extLst>
              <a:ext uri="{FF2B5EF4-FFF2-40B4-BE49-F238E27FC236}">
                <a16:creationId xmlns:a16="http://schemas.microsoft.com/office/drawing/2014/main" xmlns="" id="{4C5B965D-7EEB-466F-9CF8-A044F7C88685}"/>
              </a:ext>
            </a:extLst>
          </p:cNvPr>
          <p:cNvSpPr/>
          <p:nvPr/>
        </p:nvSpPr>
        <p:spPr>
          <a:xfrm>
            <a:off x="85760" y="5677949"/>
            <a:ext cx="2877782" cy="1273561"/>
          </a:xfrm>
          <a:custGeom>
            <a:avLst/>
            <a:gdLst>
              <a:gd name="connsiteX0" fmla="*/ 0 w 1268815"/>
              <a:gd name="connsiteY0" fmla="*/ 0 h 1103721"/>
              <a:gd name="connsiteX1" fmla="*/ 1268815 w 1268815"/>
              <a:gd name="connsiteY1" fmla="*/ 0 h 1103721"/>
              <a:gd name="connsiteX2" fmla="*/ 1268815 w 1268815"/>
              <a:gd name="connsiteY2" fmla="*/ 1103721 h 1103721"/>
              <a:gd name="connsiteX3" fmla="*/ 0 w 1268815"/>
              <a:gd name="connsiteY3" fmla="*/ 1103721 h 1103721"/>
              <a:gd name="connsiteX4" fmla="*/ 0 w 1268815"/>
              <a:gd name="connsiteY4" fmla="*/ 0 h 1103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815" h="1103721">
                <a:moveTo>
                  <a:pt x="0" y="0"/>
                </a:moveTo>
                <a:lnTo>
                  <a:pt x="1268815" y="0"/>
                </a:lnTo>
                <a:lnTo>
                  <a:pt x="1268815" y="1103721"/>
                </a:lnTo>
                <a:lnTo>
                  <a:pt x="0" y="110372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0429" tIns="0" rIns="0" bIns="0" numCol="1" spcCol="1270" anchor="t" anchorCtr="0">
            <a:noAutofit/>
          </a:bodyPr>
          <a:lstStyle/>
          <a:p>
            <a:pPr marL="0" lvl="0" indent="0" algn="l" defTabSz="622300">
              <a:lnSpc>
                <a:spcPct val="90000"/>
              </a:lnSpc>
              <a:spcBef>
                <a:spcPct val="0"/>
              </a:spcBef>
              <a:spcAft>
                <a:spcPct val="35000"/>
              </a:spcAft>
              <a:buNone/>
            </a:pPr>
            <a:r>
              <a:rPr lang="ru-RU" kern="1200" dirty="0">
                <a:latin typeface="+mj-lt"/>
              </a:rPr>
              <a:t>2015 </a:t>
            </a:r>
            <a:r>
              <a:rPr lang="en-US" kern="1200" dirty="0">
                <a:latin typeface="+mj-lt"/>
              </a:rPr>
              <a:t>year</a:t>
            </a:r>
            <a:endParaRPr lang="ru-RU" kern="1200" dirty="0">
              <a:latin typeface="+mj-lt"/>
            </a:endParaRPr>
          </a:p>
          <a:p>
            <a:pPr marL="0" lvl="1" defTabSz="488950">
              <a:lnSpc>
                <a:spcPct val="90000"/>
              </a:lnSpc>
              <a:spcBef>
                <a:spcPct val="0"/>
              </a:spcBef>
              <a:spcAft>
                <a:spcPct val="15000"/>
              </a:spcAft>
            </a:pPr>
            <a:r>
              <a:rPr lang="en-US" sz="1400" dirty="0"/>
              <a:t>Signed the Law "On Mandatory Social Health Insurance"</a:t>
            </a:r>
            <a:endParaRPr lang="ru-RU" sz="1400" kern="1200" dirty="0"/>
          </a:p>
        </p:txBody>
      </p:sp>
      <p:sp>
        <p:nvSpPr>
          <p:cNvPr id="17" name="Овал 16">
            <a:extLst>
              <a:ext uri="{FF2B5EF4-FFF2-40B4-BE49-F238E27FC236}">
                <a16:creationId xmlns:a16="http://schemas.microsoft.com/office/drawing/2014/main" xmlns="" id="{F688A530-472B-4D7B-A4C3-A4F21737969A}"/>
              </a:ext>
            </a:extLst>
          </p:cNvPr>
          <p:cNvSpPr/>
          <p:nvPr/>
        </p:nvSpPr>
        <p:spPr>
          <a:xfrm>
            <a:off x="986274" y="4358869"/>
            <a:ext cx="296799" cy="296799"/>
          </a:xfrm>
          <a:prstGeom prst="ellipse">
            <a:avLst/>
          </a:prstGeom>
          <a:solidFill>
            <a:schemeClr val="tx2"/>
          </a:solidFill>
          <a:ln>
            <a:solidFill>
              <a:schemeClr val="tx1"/>
            </a:solidFill>
          </a:ln>
        </p:spPr>
        <p:style>
          <a:lnRef idx="2">
            <a:scrgbClr r="0" g="0" b="0"/>
          </a:lnRef>
          <a:fillRef idx="1">
            <a:scrgbClr r="0" g="0" b="0"/>
          </a:fillRef>
          <a:effectRef idx="0">
            <a:schemeClr val="accent2">
              <a:hueOff val="-3266391"/>
              <a:satOff val="8640"/>
              <a:lumOff val="9608"/>
              <a:alphaOff val="0"/>
            </a:schemeClr>
          </a:effectRef>
          <a:fontRef idx="minor">
            <a:schemeClr val="lt1"/>
          </a:fontRef>
        </p:style>
      </p:sp>
      <p:sp>
        <p:nvSpPr>
          <p:cNvPr id="18" name="Полилиния: фигура 17">
            <a:extLst>
              <a:ext uri="{FF2B5EF4-FFF2-40B4-BE49-F238E27FC236}">
                <a16:creationId xmlns:a16="http://schemas.microsoft.com/office/drawing/2014/main" xmlns="" id="{54F8CBA9-DC63-4D34-8C0D-284DF5EED060}"/>
              </a:ext>
            </a:extLst>
          </p:cNvPr>
          <p:cNvSpPr/>
          <p:nvPr/>
        </p:nvSpPr>
        <p:spPr>
          <a:xfrm>
            <a:off x="852380" y="4847121"/>
            <a:ext cx="2391227" cy="830828"/>
          </a:xfrm>
          <a:custGeom>
            <a:avLst/>
            <a:gdLst>
              <a:gd name="connsiteX0" fmla="*/ 0 w 1558194"/>
              <a:gd name="connsiteY0" fmla="*/ 0 h 2119330"/>
              <a:gd name="connsiteX1" fmla="*/ 1558194 w 1558194"/>
              <a:gd name="connsiteY1" fmla="*/ 0 h 2119330"/>
              <a:gd name="connsiteX2" fmla="*/ 1558194 w 1558194"/>
              <a:gd name="connsiteY2" fmla="*/ 2119330 h 2119330"/>
              <a:gd name="connsiteX3" fmla="*/ 0 w 1558194"/>
              <a:gd name="connsiteY3" fmla="*/ 2119330 h 2119330"/>
              <a:gd name="connsiteX4" fmla="*/ 0 w 1558194"/>
              <a:gd name="connsiteY4" fmla="*/ 0 h 2119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194" h="2119330">
                <a:moveTo>
                  <a:pt x="0" y="0"/>
                </a:moveTo>
                <a:lnTo>
                  <a:pt x="1558194" y="0"/>
                </a:lnTo>
                <a:lnTo>
                  <a:pt x="1558194" y="2119330"/>
                </a:lnTo>
                <a:lnTo>
                  <a:pt x="0" y="21193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7268" tIns="0" rIns="0" bIns="0" numCol="1" spcCol="1270" anchor="t" anchorCtr="0">
            <a:noAutofit/>
          </a:bodyPr>
          <a:lstStyle/>
          <a:p>
            <a:pPr marL="0" lvl="0" indent="0" algn="l" defTabSz="622300">
              <a:lnSpc>
                <a:spcPct val="90000"/>
              </a:lnSpc>
              <a:spcBef>
                <a:spcPct val="0"/>
              </a:spcBef>
              <a:spcAft>
                <a:spcPct val="35000"/>
              </a:spcAft>
              <a:buNone/>
            </a:pPr>
            <a:r>
              <a:rPr lang="ru-RU" kern="1200" dirty="0">
                <a:latin typeface="+mj-lt"/>
              </a:rPr>
              <a:t>2016 </a:t>
            </a:r>
            <a:r>
              <a:rPr lang="en-US" kern="1200" dirty="0">
                <a:latin typeface="+mj-lt"/>
              </a:rPr>
              <a:t>year</a:t>
            </a:r>
            <a:endParaRPr lang="ru-RU" kern="1200" dirty="0">
              <a:latin typeface="+mj-lt"/>
            </a:endParaRPr>
          </a:p>
          <a:p>
            <a:pPr marL="0" lvl="1" defTabSz="488950">
              <a:lnSpc>
                <a:spcPct val="90000"/>
              </a:lnSpc>
              <a:spcBef>
                <a:spcPct val="0"/>
              </a:spcBef>
              <a:spcAft>
                <a:spcPct val="15000"/>
              </a:spcAft>
            </a:pPr>
            <a:r>
              <a:rPr lang="en-US" sz="1400" dirty="0"/>
              <a:t>Social Health Insurance Fund</a:t>
            </a:r>
            <a:r>
              <a:rPr lang="ru-RU" sz="1400" dirty="0"/>
              <a:t> </a:t>
            </a:r>
            <a:r>
              <a:rPr lang="en-US" sz="1400" dirty="0"/>
              <a:t>established</a:t>
            </a:r>
            <a:endParaRPr lang="ru-RU" sz="1400" kern="1200" dirty="0"/>
          </a:p>
        </p:txBody>
      </p:sp>
      <p:sp>
        <p:nvSpPr>
          <p:cNvPr id="19" name="Овал 18">
            <a:extLst>
              <a:ext uri="{FF2B5EF4-FFF2-40B4-BE49-F238E27FC236}">
                <a16:creationId xmlns:a16="http://schemas.microsoft.com/office/drawing/2014/main" xmlns="" id="{6C069359-77CB-4D3B-A5C7-77EA3CADCBA8}"/>
              </a:ext>
            </a:extLst>
          </p:cNvPr>
          <p:cNvSpPr/>
          <p:nvPr/>
        </p:nvSpPr>
        <p:spPr>
          <a:xfrm>
            <a:off x="2138347" y="3490982"/>
            <a:ext cx="393258" cy="393258"/>
          </a:xfrm>
          <a:prstGeom prst="ellipse">
            <a:avLst/>
          </a:prstGeom>
          <a:solidFill>
            <a:schemeClr val="accent1"/>
          </a:solidFill>
          <a:ln>
            <a:solidFill>
              <a:schemeClr val="tx1"/>
            </a:solidFill>
          </a:ln>
        </p:spPr>
        <p:style>
          <a:lnRef idx="2">
            <a:scrgbClr r="0" g="0" b="0"/>
          </a:lnRef>
          <a:fillRef idx="1">
            <a:scrgbClr r="0" g="0" b="0"/>
          </a:fillRef>
          <a:effectRef idx="0">
            <a:schemeClr val="accent2">
              <a:hueOff val="-6532781"/>
              <a:satOff val="17280"/>
              <a:lumOff val="19216"/>
              <a:alphaOff val="0"/>
            </a:schemeClr>
          </a:effectRef>
          <a:fontRef idx="minor">
            <a:schemeClr val="lt1"/>
          </a:fontRef>
        </p:style>
      </p:sp>
      <p:sp>
        <p:nvSpPr>
          <p:cNvPr id="20" name="Полилиния: фигура 19">
            <a:extLst>
              <a:ext uri="{FF2B5EF4-FFF2-40B4-BE49-F238E27FC236}">
                <a16:creationId xmlns:a16="http://schemas.microsoft.com/office/drawing/2014/main" xmlns="" id="{574C7EDC-12A3-468F-91C3-C0D78070B9A1}"/>
              </a:ext>
            </a:extLst>
          </p:cNvPr>
          <p:cNvSpPr/>
          <p:nvPr/>
        </p:nvSpPr>
        <p:spPr>
          <a:xfrm>
            <a:off x="1957325" y="4074114"/>
            <a:ext cx="2012434" cy="773384"/>
          </a:xfrm>
          <a:custGeom>
            <a:avLst/>
            <a:gdLst>
              <a:gd name="connsiteX0" fmla="*/ 0 w 1535429"/>
              <a:gd name="connsiteY0" fmla="*/ 0 h 2865965"/>
              <a:gd name="connsiteX1" fmla="*/ 1535429 w 1535429"/>
              <a:gd name="connsiteY1" fmla="*/ 0 h 2865965"/>
              <a:gd name="connsiteX2" fmla="*/ 1535429 w 1535429"/>
              <a:gd name="connsiteY2" fmla="*/ 2865965 h 2865965"/>
              <a:gd name="connsiteX3" fmla="*/ 0 w 1535429"/>
              <a:gd name="connsiteY3" fmla="*/ 2865965 h 2865965"/>
              <a:gd name="connsiteX4" fmla="*/ 0 w 1535429"/>
              <a:gd name="connsiteY4" fmla="*/ 0 h 2865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5429" h="2865965">
                <a:moveTo>
                  <a:pt x="0" y="0"/>
                </a:moveTo>
                <a:lnTo>
                  <a:pt x="1535429" y="0"/>
                </a:lnTo>
                <a:lnTo>
                  <a:pt x="1535429" y="2865965"/>
                </a:lnTo>
                <a:lnTo>
                  <a:pt x="0" y="28659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8380" tIns="0" rIns="0" bIns="0" numCol="1" spcCol="1270" anchor="t" anchorCtr="0">
            <a:noAutofit/>
          </a:bodyPr>
          <a:lstStyle/>
          <a:p>
            <a:pPr marL="0" lvl="0" indent="0" algn="l" defTabSz="622300">
              <a:lnSpc>
                <a:spcPct val="90000"/>
              </a:lnSpc>
              <a:spcBef>
                <a:spcPct val="0"/>
              </a:spcBef>
              <a:spcAft>
                <a:spcPct val="35000"/>
              </a:spcAft>
              <a:buNone/>
            </a:pPr>
            <a:r>
              <a:rPr lang="ru-RU" kern="1200" dirty="0">
                <a:latin typeface="+mj-lt"/>
              </a:rPr>
              <a:t>01 </a:t>
            </a:r>
            <a:r>
              <a:rPr lang="en-US" kern="1200" dirty="0">
                <a:latin typeface="+mj-lt"/>
              </a:rPr>
              <a:t>July</a:t>
            </a:r>
            <a:r>
              <a:rPr lang="ru-RU" kern="1200" dirty="0">
                <a:latin typeface="+mj-lt"/>
              </a:rPr>
              <a:t> 2017</a:t>
            </a:r>
          </a:p>
          <a:p>
            <a:pPr marL="0" lvl="1" defTabSz="488950">
              <a:lnSpc>
                <a:spcPct val="90000"/>
              </a:lnSpc>
              <a:spcBef>
                <a:spcPct val="0"/>
              </a:spcBef>
              <a:spcAft>
                <a:spcPct val="15000"/>
              </a:spcAft>
            </a:pPr>
            <a:r>
              <a:rPr lang="en-US" sz="1400" dirty="0"/>
              <a:t>Start collecting</a:t>
            </a:r>
            <a:r>
              <a:rPr lang="ru-RU" sz="1400" dirty="0"/>
              <a:t> </a:t>
            </a:r>
            <a:r>
              <a:rPr lang="en-US" sz="1400" dirty="0"/>
              <a:t>contributions for</a:t>
            </a:r>
            <a:r>
              <a:rPr lang="ru-RU" sz="1400" kern="1200" dirty="0"/>
              <a:t> </a:t>
            </a:r>
            <a:r>
              <a:rPr lang="en-US" sz="1400" kern="1200" dirty="0"/>
              <a:t>MSHI</a:t>
            </a:r>
            <a:endParaRPr lang="ru-RU" sz="1400" kern="1200" dirty="0"/>
          </a:p>
        </p:txBody>
      </p:sp>
      <p:sp>
        <p:nvSpPr>
          <p:cNvPr id="21" name="Овал 20">
            <a:extLst>
              <a:ext uri="{FF2B5EF4-FFF2-40B4-BE49-F238E27FC236}">
                <a16:creationId xmlns:a16="http://schemas.microsoft.com/office/drawing/2014/main" xmlns="" id="{81BD7279-5834-45FC-B581-EEB15FEE652A}"/>
              </a:ext>
            </a:extLst>
          </p:cNvPr>
          <p:cNvSpPr/>
          <p:nvPr/>
        </p:nvSpPr>
        <p:spPr>
          <a:xfrm>
            <a:off x="5569182" y="2263469"/>
            <a:ext cx="526818" cy="526818"/>
          </a:xfrm>
          <a:prstGeom prst="ellipse">
            <a:avLst/>
          </a:prstGeom>
          <a:solidFill>
            <a:schemeClr val="accent1">
              <a:lumMod val="60000"/>
              <a:lumOff val="40000"/>
            </a:schemeClr>
          </a:solidFill>
          <a:ln>
            <a:solidFill>
              <a:schemeClr val="tx1"/>
            </a:solidFill>
          </a:ln>
        </p:spPr>
        <p:style>
          <a:lnRef idx="2">
            <a:scrgbClr r="0" g="0" b="0"/>
          </a:lnRef>
          <a:fillRef idx="1">
            <a:scrgbClr r="0" g="0" b="0"/>
          </a:fillRef>
          <a:effectRef idx="0">
            <a:schemeClr val="accent2">
              <a:hueOff val="-9799171"/>
              <a:satOff val="25920"/>
              <a:lumOff val="28824"/>
              <a:alphaOff val="0"/>
            </a:schemeClr>
          </a:effectRef>
          <a:fontRef idx="minor">
            <a:schemeClr val="lt1"/>
          </a:fontRef>
        </p:style>
      </p:sp>
      <p:sp>
        <p:nvSpPr>
          <p:cNvPr id="22" name="Полилиния: фигура 21">
            <a:extLst>
              <a:ext uri="{FF2B5EF4-FFF2-40B4-BE49-F238E27FC236}">
                <a16:creationId xmlns:a16="http://schemas.microsoft.com/office/drawing/2014/main" xmlns="" id="{DC5CA405-0E64-4B8A-9BEF-651BD76BDA85}"/>
              </a:ext>
            </a:extLst>
          </p:cNvPr>
          <p:cNvSpPr/>
          <p:nvPr/>
        </p:nvSpPr>
        <p:spPr>
          <a:xfrm>
            <a:off x="5456468" y="2816459"/>
            <a:ext cx="2169177" cy="848007"/>
          </a:xfrm>
          <a:custGeom>
            <a:avLst/>
            <a:gdLst>
              <a:gd name="connsiteX0" fmla="*/ 0 w 1558194"/>
              <a:gd name="connsiteY0" fmla="*/ 0 h 3325076"/>
              <a:gd name="connsiteX1" fmla="*/ 1558194 w 1558194"/>
              <a:gd name="connsiteY1" fmla="*/ 0 h 3325076"/>
              <a:gd name="connsiteX2" fmla="*/ 1558194 w 1558194"/>
              <a:gd name="connsiteY2" fmla="*/ 3325076 h 3325076"/>
              <a:gd name="connsiteX3" fmla="*/ 0 w 1558194"/>
              <a:gd name="connsiteY3" fmla="*/ 3325076 h 3325076"/>
              <a:gd name="connsiteX4" fmla="*/ 0 w 1558194"/>
              <a:gd name="connsiteY4" fmla="*/ 0 h 332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194" h="3325076">
                <a:moveTo>
                  <a:pt x="0" y="0"/>
                </a:moveTo>
                <a:lnTo>
                  <a:pt x="1558194" y="0"/>
                </a:lnTo>
                <a:lnTo>
                  <a:pt x="1558194" y="3325076"/>
                </a:lnTo>
                <a:lnTo>
                  <a:pt x="0" y="3325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9150" tIns="0" rIns="0" bIns="0" numCol="1" spcCol="1270" anchor="t" anchorCtr="0">
            <a:noAutofit/>
          </a:bodyPr>
          <a:lstStyle/>
          <a:p>
            <a:pPr marL="0" lvl="0" indent="0" algn="l" defTabSz="622300">
              <a:lnSpc>
                <a:spcPct val="90000"/>
              </a:lnSpc>
              <a:spcBef>
                <a:spcPct val="0"/>
              </a:spcBef>
              <a:spcAft>
                <a:spcPct val="35000"/>
              </a:spcAft>
              <a:buNone/>
            </a:pPr>
            <a:r>
              <a:rPr lang="ru-RU" kern="1200" dirty="0">
                <a:latin typeface="+mj-lt"/>
              </a:rPr>
              <a:t>01 </a:t>
            </a:r>
            <a:r>
              <a:rPr lang="en-US" kern="1200" dirty="0">
                <a:latin typeface="+mj-lt"/>
              </a:rPr>
              <a:t>January</a:t>
            </a:r>
            <a:r>
              <a:rPr lang="ru-RU" kern="1200" dirty="0">
                <a:latin typeface="+mj-lt"/>
              </a:rPr>
              <a:t> 201</a:t>
            </a:r>
            <a:r>
              <a:rPr lang="en-US" kern="1200" dirty="0">
                <a:latin typeface="+mj-lt"/>
              </a:rPr>
              <a:t>9</a:t>
            </a:r>
            <a:endParaRPr lang="ru-RU" kern="1200" dirty="0">
              <a:latin typeface="+mj-lt"/>
            </a:endParaRPr>
          </a:p>
          <a:p>
            <a:pPr marL="0" lvl="1" algn="l" defTabSz="488950">
              <a:lnSpc>
                <a:spcPct val="90000"/>
              </a:lnSpc>
              <a:spcBef>
                <a:spcPct val="0"/>
              </a:spcBef>
              <a:spcAft>
                <a:spcPct val="15000"/>
              </a:spcAft>
            </a:pPr>
            <a:r>
              <a:rPr lang="en-US" sz="1400" kern="1200" dirty="0"/>
              <a:t>Healthcare provision withi</a:t>
            </a:r>
            <a:r>
              <a:rPr lang="en-US" sz="1400" dirty="0"/>
              <a:t>n MSHI framework</a:t>
            </a:r>
            <a:endParaRPr lang="ru-RU" sz="1400" kern="1200" dirty="0"/>
          </a:p>
        </p:txBody>
      </p:sp>
      <p:sp>
        <p:nvSpPr>
          <p:cNvPr id="3" name="Номер слайда 2"/>
          <p:cNvSpPr>
            <a:spLocks noGrp="1"/>
          </p:cNvSpPr>
          <p:nvPr>
            <p:ph type="sldNum" sz="quarter" idx="12"/>
          </p:nvPr>
        </p:nvSpPr>
        <p:spPr/>
        <p:txBody>
          <a:bodyPr/>
          <a:lstStyle/>
          <a:p>
            <a:fld id="{BBB0F2F7-77E2-4916-8817-8226762B04C2}" type="slidenum">
              <a:rPr lang="ru-RU" smtClean="0"/>
              <a:t>5</a:t>
            </a:fld>
            <a:endParaRPr lang="ru-RU"/>
          </a:p>
        </p:txBody>
      </p:sp>
      <p:sp>
        <p:nvSpPr>
          <p:cNvPr id="23" name="Овал 22">
            <a:extLst>
              <a:ext uri="{FF2B5EF4-FFF2-40B4-BE49-F238E27FC236}">
                <a16:creationId xmlns:a16="http://schemas.microsoft.com/office/drawing/2014/main" xmlns="" id="{6A50747D-D3D6-46C6-BB95-AFF75F198B11}"/>
              </a:ext>
            </a:extLst>
          </p:cNvPr>
          <p:cNvSpPr/>
          <p:nvPr/>
        </p:nvSpPr>
        <p:spPr>
          <a:xfrm>
            <a:off x="3709986" y="2707030"/>
            <a:ext cx="526818" cy="526818"/>
          </a:xfrm>
          <a:prstGeom prst="ellipse">
            <a:avLst/>
          </a:prstGeom>
          <a:solidFill>
            <a:schemeClr val="accent1">
              <a:lumMod val="60000"/>
              <a:lumOff val="40000"/>
            </a:schemeClr>
          </a:solidFill>
          <a:ln>
            <a:solidFill>
              <a:schemeClr val="tx1"/>
            </a:solidFill>
          </a:ln>
        </p:spPr>
        <p:style>
          <a:lnRef idx="2">
            <a:scrgbClr r="0" g="0" b="0"/>
          </a:lnRef>
          <a:fillRef idx="1">
            <a:scrgbClr r="0" g="0" b="0"/>
          </a:fillRef>
          <a:effectRef idx="0">
            <a:schemeClr val="accent2">
              <a:hueOff val="-9799171"/>
              <a:satOff val="25920"/>
              <a:lumOff val="28824"/>
              <a:alphaOff val="0"/>
            </a:schemeClr>
          </a:effectRef>
          <a:fontRef idx="minor">
            <a:schemeClr val="lt1"/>
          </a:fontRef>
        </p:style>
      </p:sp>
      <p:sp>
        <p:nvSpPr>
          <p:cNvPr id="24" name="Полилиния: фигура 23">
            <a:extLst>
              <a:ext uri="{FF2B5EF4-FFF2-40B4-BE49-F238E27FC236}">
                <a16:creationId xmlns:a16="http://schemas.microsoft.com/office/drawing/2014/main" xmlns="" id="{52BC29F4-17C8-48BD-9598-4A86D4C31EE8}"/>
              </a:ext>
            </a:extLst>
          </p:cNvPr>
          <p:cNvSpPr/>
          <p:nvPr/>
        </p:nvSpPr>
        <p:spPr>
          <a:xfrm>
            <a:off x="3482340" y="3389968"/>
            <a:ext cx="2212526" cy="879872"/>
          </a:xfrm>
          <a:custGeom>
            <a:avLst/>
            <a:gdLst>
              <a:gd name="connsiteX0" fmla="*/ 0 w 1558194"/>
              <a:gd name="connsiteY0" fmla="*/ 0 h 3325076"/>
              <a:gd name="connsiteX1" fmla="*/ 1558194 w 1558194"/>
              <a:gd name="connsiteY1" fmla="*/ 0 h 3325076"/>
              <a:gd name="connsiteX2" fmla="*/ 1558194 w 1558194"/>
              <a:gd name="connsiteY2" fmla="*/ 3325076 h 3325076"/>
              <a:gd name="connsiteX3" fmla="*/ 0 w 1558194"/>
              <a:gd name="connsiteY3" fmla="*/ 3325076 h 3325076"/>
              <a:gd name="connsiteX4" fmla="*/ 0 w 1558194"/>
              <a:gd name="connsiteY4" fmla="*/ 0 h 3325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194" h="3325076">
                <a:moveTo>
                  <a:pt x="0" y="0"/>
                </a:moveTo>
                <a:lnTo>
                  <a:pt x="1558194" y="0"/>
                </a:lnTo>
                <a:lnTo>
                  <a:pt x="1558194" y="3325076"/>
                </a:lnTo>
                <a:lnTo>
                  <a:pt x="0" y="3325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79150" tIns="0" rIns="0" bIns="0" numCol="1" spcCol="1270" anchor="t" anchorCtr="0">
            <a:noAutofit/>
          </a:bodyPr>
          <a:lstStyle/>
          <a:p>
            <a:pPr marL="0" lvl="0" indent="0" algn="l" defTabSz="622300">
              <a:lnSpc>
                <a:spcPct val="90000"/>
              </a:lnSpc>
              <a:spcBef>
                <a:spcPct val="0"/>
              </a:spcBef>
              <a:spcAft>
                <a:spcPct val="35000"/>
              </a:spcAft>
              <a:buNone/>
            </a:pPr>
            <a:r>
              <a:rPr lang="ru-RU" kern="1200" dirty="0">
                <a:latin typeface="+mj-lt"/>
              </a:rPr>
              <a:t>01 </a:t>
            </a:r>
            <a:r>
              <a:rPr lang="en-US" kern="1200" dirty="0">
                <a:latin typeface="+mj-lt"/>
              </a:rPr>
              <a:t>January</a:t>
            </a:r>
            <a:r>
              <a:rPr lang="ru-RU" kern="1200" dirty="0">
                <a:latin typeface="+mj-lt"/>
              </a:rPr>
              <a:t> 2018</a:t>
            </a:r>
          </a:p>
          <a:p>
            <a:pPr marL="0" lvl="1" defTabSz="488950">
              <a:lnSpc>
                <a:spcPct val="90000"/>
              </a:lnSpc>
              <a:spcBef>
                <a:spcPct val="0"/>
              </a:spcBef>
              <a:spcAft>
                <a:spcPct val="15000"/>
              </a:spcAft>
            </a:pPr>
            <a:r>
              <a:rPr lang="en-US" sz="1400" dirty="0"/>
              <a:t>Centralized purchase of GPMC services of Fund</a:t>
            </a:r>
            <a:endParaRPr lang="ru-RU" sz="1400" kern="1200" dirty="0"/>
          </a:p>
        </p:txBody>
      </p:sp>
    </p:spTree>
    <p:extLst>
      <p:ext uri="{BB962C8B-B14F-4D97-AF65-F5344CB8AC3E}">
        <p14:creationId xmlns:p14="http://schemas.microsoft.com/office/powerpoint/2010/main" val="701338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C80854B0-FA82-9F42-AF11-C02A2DE9A28E}"/>
              </a:ext>
            </a:extLst>
          </p:cNvPr>
          <p:cNvSpPr/>
          <p:nvPr/>
        </p:nvSpPr>
        <p:spPr>
          <a:xfrm>
            <a:off x="6550090" y="914400"/>
            <a:ext cx="5641910" cy="594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tx2"/>
                </a:solidFill>
              </a:rPr>
              <a:t>PRIVATE SUPPLIERS INCREASE IN </a:t>
            </a:r>
            <a:br>
              <a:rPr lang="en-US" dirty="0">
                <a:solidFill>
                  <a:schemeClr val="tx2"/>
                </a:solidFill>
              </a:rPr>
            </a:br>
            <a:r>
              <a:rPr lang="en-US" dirty="0">
                <a:solidFill>
                  <a:schemeClr val="tx2"/>
                </a:solidFill>
              </a:rPr>
              <a:t>PROCUREMENT OF HI-TECH HEALTH SERVICES</a:t>
            </a:r>
            <a:endParaRPr lang="ru-RU" dirty="0">
              <a:solidFill>
                <a:schemeClr val="tx2"/>
              </a:solidFill>
            </a:endParaRPr>
          </a:p>
        </p:txBody>
      </p:sp>
      <p:pic>
        <p:nvPicPr>
          <p:cNvPr id="7" name="Рисунок 6">
            <a:extLst>
              <a:ext uri="{FF2B5EF4-FFF2-40B4-BE49-F238E27FC236}">
                <a16:creationId xmlns:a16="http://schemas.microsoft.com/office/drawing/2014/main" xmlns="" id="{C928F6E4-50F6-4CEF-A4F0-F996176F0765}"/>
              </a:ext>
            </a:extLst>
          </p:cNvPr>
          <p:cNvPicPr>
            <a:picLocks noChangeAspect="1"/>
          </p:cNvPicPr>
          <p:nvPr/>
        </p:nvPicPr>
        <p:blipFill rotWithShape="1">
          <a:blip r:embed="rId2"/>
          <a:srcRect t="5823"/>
          <a:stretch/>
        </p:blipFill>
        <p:spPr>
          <a:xfrm>
            <a:off x="1271941" y="1029485"/>
            <a:ext cx="1174540" cy="1106144"/>
          </a:xfrm>
          <a:prstGeom prst="rect">
            <a:avLst/>
          </a:prstGeom>
        </p:spPr>
      </p:pic>
      <p:sp>
        <p:nvSpPr>
          <p:cNvPr id="3" name="Заголовок 2">
            <a:extLst>
              <a:ext uri="{FF2B5EF4-FFF2-40B4-BE49-F238E27FC236}">
                <a16:creationId xmlns:a16="http://schemas.microsoft.com/office/drawing/2014/main" xmlns="" id="{BFF28FE9-82CD-41F7-9345-2F2BA45F1F26}"/>
              </a:ext>
            </a:extLst>
          </p:cNvPr>
          <p:cNvSpPr>
            <a:spLocks noGrp="1"/>
          </p:cNvSpPr>
          <p:nvPr>
            <p:ph type="title"/>
          </p:nvPr>
        </p:nvSpPr>
        <p:spPr/>
        <p:txBody>
          <a:bodyPr vert="horz" lIns="91440" tIns="45720" rIns="91440" bIns="45720" rtlCol="0" anchor="ctr">
            <a:noAutofit/>
          </a:bodyPr>
          <a:lstStyle/>
          <a:p>
            <a:r>
              <a:rPr lang="en-US" sz="2400" dirty="0">
                <a:solidFill>
                  <a:schemeClr val="tx2"/>
                </a:solidFill>
              </a:rPr>
              <a:t>PROCUREMENT OF HEALTHCARE SERVICES </a:t>
            </a:r>
            <a:br>
              <a:rPr lang="en-US" sz="2400" dirty="0">
                <a:solidFill>
                  <a:schemeClr val="tx2"/>
                </a:solidFill>
              </a:rPr>
            </a:br>
            <a:r>
              <a:rPr lang="en-US" sz="2400" dirty="0">
                <a:solidFill>
                  <a:schemeClr val="tx2"/>
                </a:solidFill>
              </a:rPr>
              <a:t>WITHIN THE FRAMEWORK OF GSBP</a:t>
            </a:r>
            <a:endParaRPr lang="ru-RU" sz="2400" dirty="0">
              <a:solidFill>
                <a:schemeClr val="tx2"/>
              </a:solidFill>
            </a:endParaRPr>
          </a:p>
        </p:txBody>
      </p:sp>
      <p:sp>
        <p:nvSpPr>
          <p:cNvPr id="8" name="Прямоугольник 7">
            <a:extLst>
              <a:ext uri="{FF2B5EF4-FFF2-40B4-BE49-F238E27FC236}">
                <a16:creationId xmlns:a16="http://schemas.microsoft.com/office/drawing/2014/main" xmlns="" id="{6EC5DF93-81EB-44F2-91F3-CEF5161F7FA2}"/>
              </a:ext>
            </a:extLst>
          </p:cNvPr>
          <p:cNvSpPr/>
          <p:nvPr/>
        </p:nvSpPr>
        <p:spPr>
          <a:xfrm>
            <a:off x="269588" y="2135629"/>
            <a:ext cx="3179268" cy="954107"/>
          </a:xfrm>
          <a:prstGeom prst="rect">
            <a:avLst/>
          </a:prstGeom>
        </p:spPr>
        <p:txBody>
          <a:bodyPr wrap="none">
            <a:spAutoFit/>
          </a:bodyPr>
          <a:lstStyle/>
          <a:p>
            <a:pPr algn="ctr"/>
            <a:r>
              <a:rPr lang="en-US" sz="2000" b="1" dirty="0">
                <a:solidFill>
                  <a:schemeClr val="tx2">
                    <a:lumMod val="50000"/>
                  </a:schemeClr>
                </a:solidFill>
              </a:rPr>
              <a:t>Enrolled</a:t>
            </a:r>
            <a:r>
              <a:rPr lang="ru-RU" sz="2000" b="1" dirty="0">
                <a:solidFill>
                  <a:schemeClr val="tx2">
                    <a:lumMod val="50000"/>
                  </a:schemeClr>
                </a:solidFill>
              </a:rPr>
              <a:t> 1 434 </a:t>
            </a:r>
            <a:r>
              <a:rPr lang="en-US" sz="2000" b="1" dirty="0">
                <a:solidFill>
                  <a:schemeClr val="tx2">
                    <a:lumMod val="50000"/>
                  </a:schemeClr>
                </a:solidFill>
              </a:rPr>
              <a:t>applications</a:t>
            </a:r>
            <a:r>
              <a:rPr lang="ru-RU" b="1" dirty="0">
                <a:solidFill>
                  <a:schemeClr val="tx2">
                    <a:lumMod val="50000"/>
                  </a:schemeClr>
                </a:solidFill>
              </a:rPr>
              <a:t/>
            </a:r>
            <a:br>
              <a:rPr lang="ru-RU" b="1" dirty="0">
                <a:solidFill>
                  <a:schemeClr val="tx2">
                    <a:lumMod val="50000"/>
                  </a:schemeClr>
                </a:solidFill>
              </a:rPr>
            </a:br>
            <a:r>
              <a:rPr lang="en-US" sz="1200" dirty="0">
                <a:solidFill>
                  <a:schemeClr val="tx2">
                    <a:lumMod val="50000"/>
                  </a:schemeClr>
                </a:solidFill>
              </a:rPr>
              <a:t>from healthcare subjects </a:t>
            </a:r>
            <a:br>
              <a:rPr lang="en-US" sz="1200" dirty="0">
                <a:solidFill>
                  <a:schemeClr val="tx2">
                    <a:lumMod val="50000"/>
                  </a:schemeClr>
                </a:solidFill>
              </a:rPr>
            </a:br>
            <a:r>
              <a:rPr lang="en-US" sz="1200" dirty="0">
                <a:solidFill>
                  <a:schemeClr val="tx2">
                    <a:lumMod val="50000"/>
                  </a:schemeClr>
                </a:solidFill>
              </a:rPr>
              <a:t>pretending to provide health services </a:t>
            </a:r>
            <a:br>
              <a:rPr lang="en-US" sz="1200" dirty="0">
                <a:solidFill>
                  <a:schemeClr val="tx2">
                    <a:lumMod val="50000"/>
                  </a:schemeClr>
                </a:solidFill>
              </a:rPr>
            </a:br>
            <a:r>
              <a:rPr lang="en-US" sz="1200" dirty="0">
                <a:solidFill>
                  <a:schemeClr val="tx2">
                    <a:lumMod val="50000"/>
                  </a:schemeClr>
                </a:solidFill>
              </a:rPr>
              <a:t>in 2018</a:t>
            </a:r>
            <a:endParaRPr lang="ru-RU" sz="1200" dirty="0">
              <a:solidFill>
                <a:schemeClr val="tx2">
                  <a:lumMod val="50000"/>
                </a:schemeClr>
              </a:solidFill>
            </a:endParaRPr>
          </a:p>
        </p:txBody>
      </p:sp>
      <p:sp>
        <p:nvSpPr>
          <p:cNvPr id="11" name="Прямоугольник 10">
            <a:extLst>
              <a:ext uri="{FF2B5EF4-FFF2-40B4-BE49-F238E27FC236}">
                <a16:creationId xmlns:a16="http://schemas.microsoft.com/office/drawing/2014/main" xmlns="" id="{1CFD78D3-50A9-4989-8A62-C366E5073511}"/>
              </a:ext>
            </a:extLst>
          </p:cNvPr>
          <p:cNvSpPr/>
          <p:nvPr/>
        </p:nvSpPr>
        <p:spPr>
          <a:xfrm>
            <a:off x="3753107" y="2135629"/>
            <a:ext cx="2281096" cy="707886"/>
          </a:xfrm>
          <a:prstGeom prst="rect">
            <a:avLst/>
          </a:prstGeom>
        </p:spPr>
        <p:txBody>
          <a:bodyPr wrap="square">
            <a:spAutoFit/>
          </a:bodyPr>
          <a:lstStyle/>
          <a:p>
            <a:pPr algn="ctr"/>
            <a:r>
              <a:rPr lang="en-US" sz="2000" b="1" dirty="0">
                <a:solidFill>
                  <a:schemeClr val="tx2">
                    <a:lumMod val="50000"/>
                  </a:schemeClr>
                </a:solidFill>
              </a:rPr>
              <a:t>Approved</a:t>
            </a:r>
            <a:br>
              <a:rPr lang="en-US" sz="2000" b="1" dirty="0">
                <a:solidFill>
                  <a:schemeClr val="tx2">
                    <a:lumMod val="50000"/>
                  </a:schemeClr>
                </a:solidFill>
              </a:rPr>
            </a:br>
            <a:r>
              <a:rPr lang="ru-RU" sz="2000" b="1" dirty="0">
                <a:solidFill>
                  <a:schemeClr val="tx2">
                    <a:lumMod val="50000"/>
                  </a:schemeClr>
                </a:solidFill>
              </a:rPr>
              <a:t>1</a:t>
            </a:r>
            <a:r>
              <a:rPr lang="en-US" sz="2000" b="1" dirty="0">
                <a:solidFill>
                  <a:schemeClr val="tx2">
                    <a:lumMod val="50000"/>
                  </a:schemeClr>
                </a:solidFill>
              </a:rPr>
              <a:t> </a:t>
            </a:r>
            <a:r>
              <a:rPr lang="ru-RU" sz="2000" b="1" dirty="0">
                <a:solidFill>
                  <a:schemeClr val="tx2">
                    <a:lumMod val="50000"/>
                  </a:schemeClr>
                </a:solidFill>
              </a:rPr>
              <a:t>398 </a:t>
            </a:r>
            <a:r>
              <a:rPr lang="en-US" sz="2000" b="1" dirty="0">
                <a:solidFill>
                  <a:schemeClr val="tx2">
                    <a:lumMod val="50000"/>
                  </a:schemeClr>
                </a:solidFill>
              </a:rPr>
              <a:t>applications</a:t>
            </a:r>
            <a:endParaRPr lang="ru-RU" sz="2000" b="1" dirty="0">
              <a:solidFill>
                <a:schemeClr val="tx2">
                  <a:lumMod val="50000"/>
                </a:schemeClr>
              </a:solidFill>
            </a:endParaRPr>
          </a:p>
        </p:txBody>
      </p:sp>
      <p:sp>
        <p:nvSpPr>
          <p:cNvPr id="12" name="Прямоугольник 11">
            <a:extLst>
              <a:ext uri="{FF2B5EF4-FFF2-40B4-BE49-F238E27FC236}">
                <a16:creationId xmlns:a16="http://schemas.microsoft.com/office/drawing/2014/main" xmlns="" id="{DB12D990-03B0-442A-A0A6-9D984D252C71}"/>
              </a:ext>
            </a:extLst>
          </p:cNvPr>
          <p:cNvSpPr/>
          <p:nvPr/>
        </p:nvSpPr>
        <p:spPr>
          <a:xfrm>
            <a:off x="431897" y="3899445"/>
            <a:ext cx="5488080" cy="646331"/>
          </a:xfrm>
          <a:prstGeom prst="rect">
            <a:avLst/>
          </a:prstGeom>
        </p:spPr>
        <p:txBody>
          <a:bodyPr wrap="square" anchor="ctr">
            <a:spAutoFit/>
          </a:bodyPr>
          <a:lstStyle/>
          <a:p>
            <a:pPr algn="ctr"/>
            <a:r>
              <a:rPr lang="en-US" b="1" u="sng" dirty="0">
                <a:solidFill>
                  <a:schemeClr val="tx2">
                    <a:lumMod val="50000"/>
                  </a:schemeClr>
                </a:solidFill>
              </a:rPr>
              <a:t>HEALTHCARE SUBJECTS</a:t>
            </a:r>
            <a:br>
              <a:rPr lang="en-US" b="1" u="sng" dirty="0">
                <a:solidFill>
                  <a:schemeClr val="tx2">
                    <a:lumMod val="50000"/>
                  </a:schemeClr>
                </a:solidFill>
              </a:rPr>
            </a:br>
            <a:r>
              <a:rPr lang="en-US" dirty="0">
                <a:solidFill>
                  <a:schemeClr val="tx2">
                    <a:lumMod val="50000"/>
                  </a:schemeClr>
                </a:solidFill>
              </a:rPr>
              <a:t>contracted for procurement of health services</a:t>
            </a:r>
            <a:endParaRPr lang="ru-RU" dirty="0">
              <a:solidFill>
                <a:schemeClr val="tx2">
                  <a:lumMod val="50000"/>
                </a:schemeClr>
              </a:solidFill>
            </a:endParaRPr>
          </a:p>
        </p:txBody>
      </p:sp>
      <p:graphicFrame>
        <p:nvGraphicFramePr>
          <p:cNvPr id="13" name="Таблица 12">
            <a:extLst>
              <a:ext uri="{FF2B5EF4-FFF2-40B4-BE49-F238E27FC236}">
                <a16:creationId xmlns:a16="http://schemas.microsoft.com/office/drawing/2014/main" xmlns="" id="{A65BA2A4-194A-4AC4-A8AB-4CE1897BE884}"/>
              </a:ext>
            </a:extLst>
          </p:cNvPr>
          <p:cNvGraphicFramePr>
            <a:graphicFrameLocks noGrp="1"/>
          </p:cNvGraphicFramePr>
          <p:nvPr>
            <p:extLst>
              <p:ext uri="{D42A27DB-BD31-4B8C-83A1-F6EECF244321}">
                <p14:modId xmlns:p14="http://schemas.microsoft.com/office/powerpoint/2010/main" val="1264070885"/>
              </p:ext>
            </p:extLst>
          </p:nvPr>
        </p:nvGraphicFramePr>
        <p:xfrm>
          <a:off x="270484" y="4545776"/>
          <a:ext cx="5810907" cy="1599687"/>
        </p:xfrm>
        <a:graphic>
          <a:graphicData uri="http://schemas.openxmlformats.org/drawingml/2006/table">
            <a:tbl>
              <a:tblPr firstRow="1" bandRow="1">
                <a:tableStyleId>{6E25E649-3F16-4E02-A733-19D2CDBF48F0}</a:tableStyleId>
              </a:tblPr>
              <a:tblGrid>
                <a:gridCol w="1936969">
                  <a:extLst>
                    <a:ext uri="{9D8B030D-6E8A-4147-A177-3AD203B41FA5}">
                      <a16:colId xmlns:a16="http://schemas.microsoft.com/office/drawing/2014/main" xmlns="" val="3952695991"/>
                    </a:ext>
                  </a:extLst>
                </a:gridCol>
                <a:gridCol w="1936969">
                  <a:extLst>
                    <a:ext uri="{9D8B030D-6E8A-4147-A177-3AD203B41FA5}">
                      <a16:colId xmlns:a16="http://schemas.microsoft.com/office/drawing/2014/main" xmlns="" val="2280826785"/>
                    </a:ext>
                  </a:extLst>
                </a:gridCol>
                <a:gridCol w="1936969">
                  <a:extLst>
                    <a:ext uri="{9D8B030D-6E8A-4147-A177-3AD203B41FA5}">
                      <a16:colId xmlns:a16="http://schemas.microsoft.com/office/drawing/2014/main" xmlns="" val="617433922"/>
                    </a:ext>
                  </a:extLst>
                </a:gridCol>
              </a:tblGrid>
              <a:tr h="533229">
                <a:tc>
                  <a:txBody>
                    <a:bodyPr/>
                    <a:lstStyle/>
                    <a:p>
                      <a:pPr algn="ctr"/>
                      <a:r>
                        <a:rPr lang="en-US" dirty="0"/>
                        <a:t>YEAR</a:t>
                      </a:r>
                      <a:endParaRPr lang="ru-RU" dirty="0"/>
                    </a:p>
                  </a:txBody>
                  <a:tcPr anchor="ctr"/>
                </a:tc>
                <a:tc>
                  <a:txBody>
                    <a:bodyPr/>
                    <a:lstStyle/>
                    <a:p>
                      <a:pPr algn="ctr"/>
                      <a:r>
                        <a:rPr lang="ru-RU" dirty="0"/>
                        <a:t>2017</a:t>
                      </a:r>
                    </a:p>
                  </a:txBody>
                  <a:tcPr anchor="ctr"/>
                </a:tc>
                <a:tc>
                  <a:txBody>
                    <a:bodyPr/>
                    <a:lstStyle/>
                    <a:p>
                      <a:pPr algn="ctr"/>
                      <a:r>
                        <a:rPr lang="ru-RU" dirty="0"/>
                        <a:t>2018</a:t>
                      </a:r>
                    </a:p>
                  </a:txBody>
                  <a:tcPr anchor="ctr"/>
                </a:tc>
                <a:extLst>
                  <a:ext uri="{0D108BD9-81ED-4DB2-BD59-A6C34878D82A}">
                    <a16:rowId xmlns:a16="http://schemas.microsoft.com/office/drawing/2014/main" xmlns="" val="1649304613"/>
                  </a:ext>
                </a:extLst>
              </a:tr>
              <a:tr h="533229">
                <a:tc>
                  <a:txBody>
                    <a:bodyPr/>
                    <a:lstStyle/>
                    <a:p>
                      <a:pPr algn="r"/>
                      <a:r>
                        <a:rPr lang="en-US" dirty="0"/>
                        <a:t>Total, including:</a:t>
                      </a:r>
                      <a:endParaRPr lang="ru-RU" dirty="0"/>
                    </a:p>
                  </a:txBody>
                  <a:tcPr anchor="ctr"/>
                </a:tc>
                <a:tc>
                  <a:txBody>
                    <a:bodyPr/>
                    <a:lstStyle/>
                    <a:p>
                      <a:pPr algn="ctr"/>
                      <a:r>
                        <a:rPr lang="ru-RU" dirty="0"/>
                        <a:t>1 226</a:t>
                      </a:r>
                    </a:p>
                  </a:txBody>
                  <a:tcPr anchor="ctr"/>
                </a:tc>
                <a:tc>
                  <a:txBody>
                    <a:bodyPr/>
                    <a:lstStyle/>
                    <a:p>
                      <a:pPr algn="ctr"/>
                      <a:r>
                        <a:rPr lang="ru-RU" dirty="0"/>
                        <a:t>1 992</a:t>
                      </a:r>
                    </a:p>
                  </a:txBody>
                  <a:tcPr anchor="ctr"/>
                </a:tc>
                <a:extLst>
                  <a:ext uri="{0D108BD9-81ED-4DB2-BD59-A6C34878D82A}">
                    <a16:rowId xmlns:a16="http://schemas.microsoft.com/office/drawing/2014/main" xmlns="" val="3434551170"/>
                  </a:ext>
                </a:extLst>
              </a:tr>
              <a:tr h="533229">
                <a:tc>
                  <a:txBody>
                    <a:bodyPr/>
                    <a:lstStyle/>
                    <a:p>
                      <a:pPr lvl="1" algn="r"/>
                      <a:r>
                        <a:rPr lang="en-US" dirty="0"/>
                        <a:t>Private</a:t>
                      </a:r>
                      <a:endParaRPr lang="ru-RU" dirty="0"/>
                    </a:p>
                  </a:txBody>
                  <a:tcPr anchor="ctr"/>
                </a:tc>
                <a:tc>
                  <a:txBody>
                    <a:bodyPr/>
                    <a:lstStyle/>
                    <a:p>
                      <a:pPr algn="ctr"/>
                      <a:r>
                        <a:rPr lang="ru-RU" dirty="0"/>
                        <a:t>447</a:t>
                      </a:r>
                    </a:p>
                  </a:txBody>
                  <a:tcPr anchor="ctr"/>
                </a:tc>
                <a:tc>
                  <a:txBody>
                    <a:bodyPr/>
                    <a:lstStyle/>
                    <a:p>
                      <a:pPr algn="ctr"/>
                      <a:r>
                        <a:rPr lang="ru-RU" dirty="0"/>
                        <a:t>681</a:t>
                      </a:r>
                    </a:p>
                  </a:txBody>
                  <a:tcPr anchor="ctr"/>
                </a:tc>
                <a:extLst>
                  <a:ext uri="{0D108BD9-81ED-4DB2-BD59-A6C34878D82A}">
                    <a16:rowId xmlns:a16="http://schemas.microsoft.com/office/drawing/2014/main" xmlns="" val="1232298784"/>
                  </a:ext>
                </a:extLst>
              </a:tr>
            </a:tbl>
          </a:graphicData>
        </a:graphic>
      </p:graphicFrame>
      <p:sp>
        <p:nvSpPr>
          <p:cNvPr id="17" name="TextBox 16">
            <a:extLst>
              <a:ext uri="{FF2B5EF4-FFF2-40B4-BE49-F238E27FC236}">
                <a16:creationId xmlns:a16="http://schemas.microsoft.com/office/drawing/2014/main" xmlns="" id="{B922CEF9-54EC-4EDA-99BB-F6E2D711A05F}"/>
              </a:ext>
            </a:extLst>
          </p:cNvPr>
          <p:cNvSpPr txBox="1"/>
          <p:nvPr/>
        </p:nvSpPr>
        <p:spPr>
          <a:xfrm rot="21357009">
            <a:off x="3124529" y="6014820"/>
            <a:ext cx="1839622" cy="707886"/>
          </a:xfrm>
          <a:prstGeom prst="rect">
            <a:avLst/>
          </a:prstGeom>
          <a:noFill/>
          <a:ln w="28575">
            <a:solidFill>
              <a:srgbClr val="C00000"/>
            </a:solidFill>
          </a:ln>
        </p:spPr>
        <p:txBody>
          <a:bodyPr wrap="square" rtlCol="0" anchor="ctr">
            <a:spAutoFit/>
          </a:bodyPr>
          <a:lstStyle/>
          <a:p>
            <a:pPr algn="ctr"/>
            <a:r>
              <a:rPr lang="en-US" sz="2000" b="1" dirty="0">
                <a:solidFill>
                  <a:srgbClr val="FF0000"/>
                </a:solidFill>
                <a:latin typeface="Arial Narrow" panose="020B0606020202030204" pitchFamily="34" charset="0"/>
              </a:rPr>
              <a:t>MORE THAN </a:t>
            </a:r>
            <a:r>
              <a:rPr lang="ru-RU" sz="2000" b="1" dirty="0">
                <a:solidFill>
                  <a:srgbClr val="FF0000"/>
                </a:solidFill>
                <a:latin typeface="Arial Narrow" panose="020B0606020202030204" pitchFamily="34" charset="0"/>
              </a:rPr>
              <a:t>50%</a:t>
            </a:r>
            <a:r>
              <a:rPr lang="en-US" sz="2000" b="1" dirty="0">
                <a:solidFill>
                  <a:srgbClr val="FF0000"/>
                </a:solidFill>
                <a:latin typeface="Arial Narrow" panose="020B0606020202030204" pitchFamily="34" charset="0"/>
              </a:rPr>
              <a:t> INCREASE</a:t>
            </a:r>
            <a:endParaRPr lang="ru-RU" sz="2000" b="1" dirty="0">
              <a:solidFill>
                <a:srgbClr val="FF0000"/>
              </a:solidFill>
              <a:latin typeface="Arial Narrow" panose="020B0606020202030204" pitchFamily="34" charset="0"/>
            </a:endParaRPr>
          </a:p>
        </p:txBody>
      </p:sp>
      <p:sp>
        <p:nvSpPr>
          <p:cNvPr id="18" name="Прямоугольник 17">
            <a:extLst>
              <a:ext uri="{FF2B5EF4-FFF2-40B4-BE49-F238E27FC236}">
                <a16:creationId xmlns:a16="http://schemas.microsoft.com/office/drawing/2014/main" xmlns="" id="{22B0689E-B4A1-4492-B9D8-B66DC1F2EF46}"/>
              </a:ext>
            </a:extLst>
          </p:cNvPr>
          <p:cNvSpPr/>
          <p:nvPr/>
        </p:nvSpPr>
        <p:spPr>
          <a:xfrm rot="20424732">
            <a:off x="2136912" y="2867383"/>
            <a:ext cx="2078049" cy="648527"/>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ru-RU" i="1" dirty="0"/>
              <a:t>1.5 </a:t>
            </a:r>
            <a:r>
              <a:rPr lang="en-US" i="1" dirty="0"/>
              <a:t>times more</a:t>
            </a:r>
          </a:p>
          <a:p>
            <a:pPr algn="ctr"/>
            <a:r>
              <a:rPr lang="en-US" i="1" dirty="0"/>
              <a:t>than in </a:t>
            </a:r>
            <a:r>
              <a:rPr lang="ru-RU" i="1" dirty="0"/>
              <a:t>2017</a:t>
            </a:r>
          </a:p>
        </p:txBody>
      </p:sp>
      <p:pic>
        <p:nvPicPr>
          <p:cNvPr id="4" name="Graphic 3" descr="Checklist_LTR">
            <a:extLst>
              <a:ext uri="{FF2B5EF4-FFF2-40B4-BE49-F238E27FC236}">
                <a16:creationId xmlns:a16="http://schemas.microsoft.com/office/drawing/2014/main" xmlns="" id="{24DAE3CE-8303-7344-A43E-33A9797AD92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394235" y="1125357"/>
            <a:ext cx="914400" cy="914400"/>
          </a:xfrm>
          <a:prstGeom prst="rect">
            <a:avLst/>
          </a:prstGeom>
        </p:spPr>
      </p:pic>
      <p:graphicFrame>
        <p:nvGraphicFramePr>
          <p:cNvPr id="6" name="Chart 5">
            <a:extLst>
              <a:ext uri="{FF2B5EF4-FFF2-40B4-BE49-F238E27FC236}">
                <a16:creationId xmlns:a16="http://schemas.microsoft.com/office/drawing/2014/main" xmlns="" id="{957A3BBF-D16D-9346-AA12-A656A9422B9F}"/>
              </a:ext>
            </a:extLst>
          </p:cNvPr>
          <p:cNvGraphicFramePr/>
          <p:nvPr>
            <p:extLst>
              <p:ext uri="{D42A27DB-BD31-4B8C-83A1-F6EECF244321}">
                <p14:modId xmlns:p14="http://schemas.microsoft.com/office/powerpoint/2010/main" val="1571543126"/>
              </p:ext>
            </p:extLst>
          </p:nvPr>
        </p:nvGraphicFramePr>
        <p:xfrm>
          <a:off x="6461194" y="1611611"/>
          <a:ext cx="6415400" cy="18005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xmlns="" id="{5267F13F-B9C8-EC4A-BCD3-7FA1EA35CC49}"/>
              </a:ext>
            </a:extLst>
          </p:cNvPr>
          <p:cNvGraphicFramePr/>
          <p:nvPr>
            <p:extLst>
              <p:ext uri="{D42A27DB-BD31-4B8C-83A1-F6EECF244321}">
                <p14:modId xmlns:p14="http://schemas.microsoft.com/office/powerpoint/2010/main" val="1431452275"/>
              </p:ext>
            </p:extLst>
          </p:nvPr>
        </p:nvGraphicFramePr>
        <p:xfrm>
          <a:off x="6550090" y="4031752"/>
          <a:ext cx="6583600" cy="1800534"/>
        </p:xfrm>
        <a:graphic>
          <a:graphicData uri="http://schemas.openxmlformats.org/drawingml/2006/chart">
            <c:chart xmlns:c="http://schemas.openxmlformats.org/drawingml/2006/chart" xmlns:r="http://schemas.openxmlformats.org/officeDocument/2006/relationships" r:id="rId6"/>
          </a:graphicData>
        </a:graphic>
      </p:graphicFrame>
      <p:sp>
        <p:nvSpPr>
          <p:cNvPr id="14" name="Rectangle 13">
            <a:extLst>
              <a:ext uri="{FF2B5EF4-FFF2-40B4-BE49-F238E27FC236}">
                <a16:creationId xmlns:a16="http://schemas.microsoft.com/office/drawing/2014/main" xmlns="" id="{BE4B4EE7-97A5-6A48-954E-D64B22E837E2}"/>
              </a:ext>
            </a:extLst>
          </p:cNvPr>
          <p:cNvSpPr/>
          <p:nvPr/>
        </p:nvSpPr>
        <p:spPr>
          <a:xfrm>
            <a:off x="10265405" y="2311400"/>
            <a:ext cx="1404000" cy="79745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200" dirty="0"/>
              <a:t>(39%)</a:t>
            </a:r>
            <a:endParaRPr lang="ru-RU" sz="1200" dirty="0"/>
          </a:p>
          <a:p>
            <a:pPr algn="ctr"/>
            <a:r>
              <a:rPr lang="en-US" sz="1200" dirty="0"/>
              <a:t>Private organizations</a:t>
            </a:r>
            <a:r>
              <a:rPr lang="ru-RU" sz="1200" dirty="0"/>
              <a:t/>
            </a:r>
            <a:br>
              <a:rPr lang="ru-RU" sz="1200" dirty="0"/>
            </a:br>
            <a:fld id="{9036990C-24BB-1E47-84ED-3BA730BF28A7}" type="VALUE">
              <a:rPr lang="en-US" sz="1200" smtClean="0"/>
              <a:pPr algn="ctr"/>
              <a:t>63</a:t>
            </a:fld>
            <a:endParaRPr lang="en-US" sz="1200" dirty="0"/>
          </a:p>
        </p:txBody>
      </p:sp>
      <p:sp>
        <p:nvSpPr>
          <p:cNvPr id="19" name="Rectangle 18">
            <a:extLst>
              <a:ext uri="{FF2B5EF4-FFF2-40B4-BE49-F238E27FC236}">
                <a16:creationId xmlns:a16="http://schemas.microsoft.com/office/drawing/2014/main" xmlns="" id="{0150966F-5748-9D4A-A65E-50457AA78E88}"/>
              </a:ext>
            </a:extLst>
          </p:cNvPr>
          <p:cNvSpPr/>
          <p:nvPr/>
        </p:nvSpPr>
        <p:spPr>
          <a:xfrm>
            <a:off x="7472128" y="2311400"/>
            <a:ext cx="1404000" cy="79745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200" dirty="0"/>
              <a:t>(61%)</a:t>
            </a:r>
            <a:endParaRPr lang="ru-RU" sz="1200" dirty="0"/>
          </a:p>
          <a:p>
            <a:pPr algn="ctr">
              <a:defRPr sz="1400" b="0" i="0" u="none" strike="noStrike" kern="1200" baseline="0">
                <a:solidFill>
                  <a:prstClr val="black">
                    <a:lumMod val="75000"/>
                    <a:lumOff val="25000"/>
                  </a:prstClr>
                </a:solidFill>
                <a:latin typeface="+mn-lt"/>
                <a:ea typeface="+mn-ea"/>
                <a:cs typeface="+mn-cs"/>
              </a:defRPr>
            </a:pPr>
            <a:r>
              <a:rPr lang="en-US" sz="1200" dirty="0"/>
              <a:t>Governmental organizations</a:t>
            </a:r>
            <a:endParaRPr lang="ru-RU" sz="1200" dirty="0"/>
          </a:p>
          <a:p>
            <a:pPr algn="ctr">
              <a:defRPr sz="1400" b="0" i="0" u="none" strike="noStrike" kern="1200" baseline="0">
                <a:solidFill>
                  <a:prstClr val="black">
                    <a:lumMod val="75000"/>
                    <a:lumOff val="25000"/>
                  </a:prstClr>
                </a:solidFill>
                <a:latin typeface="+mn-lt"/>
                <a:ea typeface="+mn-ea"/>
                <a:cs typeface="+mn-cs"/>
              </a:defRPr>
            </a:pPr>
            <a:fld id="{799F155F-66EC-4843-A9FD-A822302CCF32}" type="VALUE">
              <a:rPr lang="en-US" sz="1200" smtClean="0"/>
              <a:pPr algn="ctr">
                <a:defRPr sz="1400" b="0" i="0" u="none" strike="noStrike" kern="1200" baseline="0">
                  <a:solidFill>
                    <a:prstClr val="black">
                      <a:lumMod val="75000"/>
                      <a:lumOff val="25000"/>
                    </a:prstClr>
                  </a:solidFill>
                  <a:latin typeface="+mn-lt"/>
                  <a:ea typeface="+mn-ea"/>
                  <a:cs typeface="+mn-cs"/>
                </a:defRPr>
              </a:pPr>
              <a:t>97</a:t>
            </a:fld>
            <a:endParaRPr lang="en-US" sz="1200" dirty="0"/>
          </a:p>
        </p:txBody>
      </p:sp>
      <p:sp>
        <p:nvSpPr>
          <p:cNvPr id="20" name="Rectangle 19">
            <a:extLst>
              <a:ext uri="{FF2B5EF4-FFF2-40B4-BE49-F238E27FC236}">
                <a16:creationId xmlns:a16="http://schemas.microsoft.com/office/drawing/2014/main" xmlns="" id="{8EFFF059-C809-8C4F-A7D0-963019143A06}"/>
              </a:ext>
            </a:extLst>
          </p:cNvPr>
          <p:cNvSpPr/>
          <p:nvPr/>
        </p:nvSpPr>
        <p:spPr>
          <a:xfrm>
            <a:off x="10265405" y="4861656"/>
            <a:ext cx="1404000" cy="72000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200" dirty="0"/>
              <a:t>(47%)</a:t>
            </a:r>
            <a:endParaRPr lang="ru-RU" sz="1200" dirty="0"/>
          </a:p>
          <a:p>
            <a:pPr algn="ctr"/>
            <a:r>
              <a:rPr lang="en-US" sz="1200" dirty="0"/>
              <a:t>Private organizations </a:t>
            </a:r>
            <a:r>
              <a:rPr lang="ru-RU" sz="1200" dirty="0"/>
              <a:t>
</a:t>
            </a:r>
            <a:r>
              <a:rPr lang="en-US" sz="1200" dirty="0"/>
              <a:t>26,70 </a:t>
            </a:r>
            <a:r>
              <a:rPr lang="en-US" sz="1200" dirty="0" err="1"/>
              <a:t>bln</a:t>
            </a:r>
            <a:r>
              <a:rPr lang="en-US" sz="1200" dirty="0"/>
              <a:t> KZT</a:t>
            </a:r>
            <a:endParaRPr lang="ru-RU" sz="1200" dirty="0"/>
          </a:p>
          <a:p>
            <a:pPr algn="ctr"/>
            <a:endParaRPr lang="en-US" sz="1200" dirty="0"/>
          </a:p>
        </p:txBody>
      </p:sp>
      <p:sp>
        <p:nvSpPr>
          <p:cNvPr id="21" name="Rectangle 20">
            <a:extLst>
              <a:ext uri="{FF2B5EF4-FFF2-40B4-BE49-F238E27FC236}">
                <a16:creationId xmlns:a16="http://schemas.microsoft.com/office/drawing/2014/main" xmlns="" id="{AA6C3068-190C-7E4B-8161-B6D065189D3D}"/>
              </a:ext>
            </a:extLst>
          </p:cNvPr>
          <p:cNvSpPr/>
          <p:nvPr/>
        </p:nvSpPr>
        <p:spPr>
          <a:xfrm>
            <a:off x="7472128" y="4861656"/>
            <a:ext cx="1404000" cy="72000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200" dirty="0"/>
              <a:t>(53%)</a:t>
            </a:r>
            <a:endParaRPr lang="ru-RU" sz="1200" dirty="0"/>
          </a:p>
          <a:p>
            <a:pPr algn="ctr">
              <a:defRPr sz="1400" b="0" i="0" u="none" strike="noStrike" kern="1200" baseline="0">
                <a:solidFill>
                  <a:prstClr val="black">
                    <a:lumMod val="75000"/>
                    <a:lumOff val="25000"/>
                  </a:prstClr>
                </a:solidFill>
                <a:latin typeface="+mn-lt"/>
                <a:ea typeface="+mn-ea"/>
                <a:cs typeface="+mn-cs"/>
              </a:defRPr>
            </a:pPr>
            <a:r>
              <a:rPr lang="en-US" sz="1200" dirty="0"/>
              <a:t>Governmental organizations</a:t>
            </a:r>
            <a:endParaRPr lang="ru-RU" sz="1200" dirty="0"/>
          </a:p>
          <a:p>
            <a:pPr algn="ctr">
              <a:defRPr sz="1400" b="0" i="0" u="none" strike="noStrike" kern="1200" baseline="0">
                <a:solidFill>
                  <a:prstClr val="black">
                    <a:lumMod val="75000"/>
                    <a:lumOff val="25000"/>
                  </a:prstClr>
                </a:solidFill>
                <a:latin typeface="+mn-lt"/>
                <a:ea typeface="+mn-ea"/>
                <a:cs typeface="+mn-cs"/>
              </a:defRPr>
            </a:pPr>
            <a:r>
              <a:rPr lang="en-US" sz="1200" dirty="0"/>
              <a:t>31,40 </a:t>
            </a:r>
            <a:r>
              <a:rPr lang="en-US" sz="1200" dirty="0" err="1"/>
              <a:t>bln</a:t>
            </a:r>
            <a:r>
              <a:rPr lang="en-US" sz="1200" dirty="0"/>
              <a:t> KZT</a:t>
            </a:r>
            <a:endParaRPr lang="ru-RU" sz="1200" dirty="0"/>
          </a:p>
        </p:txBody>
      </p:sp>
      <p:sp>
        <p:nvSpPr>
          <p:cNvPr id="16" name="Right Brace 15">
            <a:extLst>
              <a:ext uri="{FF2B5EF4-FFF2-40B4-BE49-F238E27FC236}">
                <a16:creationId xmlns:a16="http://schemas.microsoft.com/office/drawing/2014/main" xmlns="" id="{1675F4A3-2F13-3141-B997-F0A3524181F2}"/>
              </a:ext>
            </a:extLst>
          </p:cNvPr>
          <p:cNvSpPr/>
          <p:nvPr/>
        </p:nvSpPr>
        <p:spPr>
          <a:xfrm rot="5400000">
            <a:off x="9123959" y="871543"/>
            <a:ext cx="468699" cy="5207071"/>
          </a:xfrm>
          <a:prstGeom prst="rightBrace">
            <a:avLst>
              <a:gd name="adj1" fmla="val 50795"/>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Rectangle 21">
            <a:extLst>
              <a:ext uri="{FF2B5EF4-FFF2-40B4-BE49-F238E27FC236}">
                <a16:creationId xmlns:a16="http://schemas.microsoft.com/office/drawing/2014/main" xmlns="" id="{76326A47-416F-F24A-ADE3-58DD7C03FE13}"/>
              </a:ext>
            </a:extLst>
          </p:cNvPr>
          <p:cNvSpPr/>
          <p:nvPr/>
        </p:nvSpPr>
        <p:spPr>
          <a:xfrm>
            <a:off x="6754773" y="3770155"/>
            <a:ext cx="5207071" cy="299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Total</a:t>
            </a:r>
            <a:r>
              <a:rPr lang="ru-RU" dirty="0">
                <a:solidFill>
                  <a:schemeClr val="tx1"/>
                </a:solidFill>
              </a:rPr>
              <a:t>: 160 </a:t>
            </a:r>
            <a:r>
              <a:rPr lang="en-US" dirty="0">
                <a:solidFill>
                  <a:schemeClr val="tx1"/>
                </a:solidFill>
              </a:rPr>
              <a:t>organizations</a:t>
            </a:r>
          </a:p>
        </p:txBody>
      </p:sp>
      <p:sp>
        <p:nvSpPr>
          <p:cNvPr id="23" name="Right Brace 22">
            <a:extLst>
              <a:ext uri="{FF2B5EF4-FFF2-40B4-BE49-F238E27FC236}">
                <a16:creationId xmlns:a16="http://schemas.microsoft.com/office/drawing/2014/main" xmlns="" id="{ACCAB01A-2B2F-614F-AB5C-30136CDA833A}"/>
              </a:ext>
            </a:extLst>
          </p:cNvPr>
          <p:cNvSpPr/>
          <p:nvPr/>
        </p:nvSpPr>
        <p:spPr>
          <a:xfrm rot="5400000">
            <a:off x="9154092" y="3373516"/>
            <a:ext cx="468699" cy="5267339"/>
          </a:xfrm>
          <a:prstGeom prst="rightBrace">
            <a:avLst>
              <a:gd name="adj1" fmla="val 50795"/>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F40EEDDD-CD32-6C47-95E5-D81EA453AFCA}"/>
              </a:ext>
            </a:extLst>
          </p:cNvPr>
          <p:cNvSpPr/>
          <p:nvPr/>
        </p:nvSpPr>
        <p:spPr>
          <a:xfrm>
            <a:off x="6815041" y="6237526"/>
            <a:ext cx="5207071" cy="299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Total</a:t>
            </a:r>
            <a:r>
              <a:rPr lang="ru-RU" dirty="0">
                <a:solidFill>
                  <a:schemeClr val="tx1"/>
                </a:solidFill>
              </a:rPr>
              <a:t>: 58.1 </a:t>
            </a:r>
            <a:r>
              <a:rPr lang="en-US" dirty="0" err="1">
                <a:solidFill>
                  <a:schemeClr val="tx1"/>
                </a:solidFill>
              </a:rPr>
              <a:t>bln</a:t>
            </a:r>
            <a:r>
              <a:rPr lang="en-US" dirty="0">
                <a:solidFill>
                  <a:schemeClr val="tx1"/>
                </a:solidFill>
              </a:rPr>
              <a:t> KZT</a:t>
            </a:r>
          </a:p>
        </p:txBody>
      </p:sp>
      <p:sp>
        <p:nvSpPr>
          <p:cNvPr id="2" name="Номер слайда 1">
            <a:extLst>
              <a:ext uri="{FF2B5EF4-FFF2-40B4-BE49-F238E27FC236}">
                <a16:creationId xmlns:a16="http://schemas.microsoft.com/office/drawing/2014/main" xmlns="" id="{5A0AA951-8A47-458B-A279-649A3BCB9B5D}"/>
              </a:ext>
            </a:extLst>
          </p:cNvPr>
          <p:cNvSpPr>
            <a:spLocks noGrp="1"/>
          </p:cNvSpPr>
          <p:nvPr>
            <p:ph type="sldNum" sz="quarter" idx="12"/>
          </p:nvPr>
        </p:nvSpPr>
        <p:spPr/>
        <p:txBody>
          <a:bodyPr/>
          <a:lstStyle/>
          <a:p>
            <a:fld id="{8D44B16B-2415-433A-AD2A-53AB704091BE}" type="slidenum">
              <a:rPr lang="ru-RU" smtClean="0"/>
              <a:pPr/>
              <a:t>6</a:t>
            </a:fld>
            <a:endParaRPr lang="ru-RU"/>
          </a:p>
        </p:txBody>
      </p:sp>
    </p:spTree>
    <p:extLst>
      <p:ext uri="{BB962C8B-B14F-4D97-AF65-F5344CB8AC3E}">
        <p14:creationId xmlns:p14="http://schemas.microsoft.com/office/powerpoint/2010/main" val="3274369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a:extLst>
              <a:ext uri="{FF2B5EF4-FFF2-40B4-BE49-F238E27FC236}">
                <a16:creationId xmlns:a16="http://schemas.microsoft.com/office/drawing/2014/main" xmlns="" id="{D20E0A6F-FC2B-4250-AD9A-C3837427AC0A}"/>
              </a:ext>
            </a:extLst>
          </p:cNvPr>
          <p:cNvGraphicFramePr>
            <a:graphicFrameLocks noGrp="1"/>
          </p:cNvGraphicFramePr>
          <p:nvPr>
            <p:ph idx="1"/>
            <p:extLst>
              <p:ext uri="{D42A27DB-BD31-4B8C-83A1-F6EECF244321}">
                <p14:modId xmlns:p14="http://schemas.microsoft.com/office/powerpoint/2010/main" val="1141952413"/>
              </p:ext>
            </p:extLst>
          </p:nvPr>
        </p:nvGraphicFramePr>
        <p:xfrm>
          <a:off x="0" y="1253331"/>
          <a:ext cx="5854701"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Заголовок 2">
            <a:extLst>
              <a:ext uri="{FF2B5EF4-FFF2-40B4-BE49-F238E27FC236}">
                <a16:creationId xmlns:a16="http://schemas.microsoft.com/office/drawing/2014/main" xmlns="" id="{EC78AB09-E0BA-4B1E-ACB9-578605FF2099}"/>
              </a:ext>
            </a:extLst>
          </p:cNvPr>
          <p:cNvSpPr>
            <a:spLocks noGrp="1"/>
          </p:cNvSpPr>
          <p:nvPr>
            <p:ph type="title"/>
          </p:nvPr>
        </p:nvSpPr>
        <p:spPr/>
        <p:txBody>
          <a:bodyPr vert="horz" lIns="91440" tIns="45720" rIns="91440" bIns="45720" rtlCol="0" anchor="ctr">
            <a:noAutofit/>
          </a:bodyPr>
          <a:lstStyle/>
          <a:p>
            <a:r>
              <a:rPr lang="en-US" sz="4000" dirty="0">
                <a:solidFill>
                  <a:schemeClr val="tx2"/>
                </a:solidFill>
              </a:rPr>
              <a:t>MSHI POPULATION COVERAGE</a:t>
            </a:r>
            <a:endParaRPr lang="ru-RU" sz="4000" dirty="0">
              <a:solidFill>
                <a:schemeClr val="tx2"/>
              </a:solidFill>
            </a:endParaRPr>
          </a:p>
        </p:txBody>
      </p:sp>
      <p:graphicFrame>
        <p:nvGraphicFramePr>
          <p:cNvPr id="11" name="Схема 10">
            <a:extLst>
              <a:ext uri="{FF2B5EF4-FFF2-40B4-BE49-F238E27FC236}">
                <a16:creationId xmlns:a16="http://schemas.microsoft.com/office/drawing/2014/main" xmlns="" id="{1DECBC54-7DA3-4187-8BED-37E5A92DF83A}"/>
              </a:ext>
            </a:extLst>
          </p:cNvPr>
          <p:cNvGraphicFramePr/>
          <p:nvPr>
            <p:extLst>
              <p:ext uri="{D42A27DB-BD31-4B8C-83A1-F6EECF244321}">
                <p14:modId xmlns:p14="http://schemas.microsoft.com/office/powerpoint/2010/main" val="1476195179"/>
              </p:ext>
            </p:extLst>
          </p:nvPr>
        </p:nvGraphicFramePr>
        <p:xfrm>
          <a:off x="6509996" y="2240624"/>
          <a:ext cx="5516904" cy="2276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Прямоугольник 11">
            <a:extLst>
              <a:ext uri="{FF2B5EF4-FFF2-40B4-BE49-F238E27FC236}">
                <a16:creationId xmlns:a16="http://schemas.microsoft.com/office/drawing/2014/main" xmlns="" id="{8EDA7850-4DE0-4CB9-B779-E90262B63C2A}"/>
              </a:ext>
            </a:extLst>
          </p:cNvPr>
          <p:cNvSpPr/>
          <p:nvPr/>
        </p:nvSpPr>
        <p:spPr>
          <a:xfrm>
            <a:off x="5554980" y="888145"/>
            <a:ext cx="6629351" cy="127944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indent="533400" algn="just"/>
            <a:r>
              <a:rPr lang="en-US" dirty="0"/>
              <a:t>As the result of Single cumulative payment’s implementation, MSHI can deliver health coverage to self-employed and informally employed population providing a choice opportunity between payment of SCP and contribution to Social Health Insurance Fund</a:t>
            </a:r>
            <a:endParaRPr lang="ru-RU" dirty="0"/>
          </a:p>
        </p:txBody>
      </p:sp>
      <p:sp>
        <p:nvSpPr>
          <p:cNvPr id="13" name="Прямоугольник 12">
            <a:extLst>
              <a:ext uri="{FF2B5EF4-FFF2-40B4-BE49-F238E27FC236}">
                <a16:creationId xmlns:a16="http://schemas.microsoft.com/office/drawing/2014/main" xmlns="" id="{341983A0-BCC9-41EA-9C82-A18E1E296A93}"/>
              </a:ext>
            </a:extLst>
          </p:cNvPr>
          <p:cNvSpPr/>
          <p:nvPr/>
        </p:nvSpPr>
        <p:spPr>
          <a:xfrm>
            <a:off x="6178854" y="4602652"/>
            <a:ext cx="5607668" cy="68910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400" dirty="0">
                <a:latin typeface="+mj-lt"/>
              </a:rPr>
              <a:t>AS THE RESULT OF SCP’S IMPLEMENTATION, IT IS POSSIBLE TO PROVIDE HEALTH COVERAGE TO APPROXIMATELY 500 THOUSAND MORE PEOPLE DUE TO THE FOLLOWING SOCIAL CATEGORIES:</a:t>
            </a:r>
            <a:endParaRPr lang="ru-RU" sz="1400" dirty="0">
              <a:latin typeface="+mj-lt"/>
            </a:endParaRPr>
          </a:p>
        </p:txBody>
      </p:sp>
      <p:graphicFrame>
        <p:nvGraphicFramePr>
          <p:cNvPr id="16" name="Диаграмма 15">
            <a:extLst>
              <a:ext uri="{FF2B5EF4-FFF2-40B4-BE49-F238E27FC236}">
                <a16:creationId xmlns:a16="http://schemas.microsoft.com/office/drawing/2014/main" xmlns="" id="{FF3EBF4B-A131-46FA-B4AA-042D1985D94A}"/>
              </a:ext>
            </a:extLst>
          </p:cNvPr>
          <p:cNvGraphicFramePr/>
          <p:nvPr>
            <p:extLst>
              <p:ext uri="{D42A27DB-BD31-4B8C-83A1-F6EECF244321}">
                <p14:modId xmlns:p14="http://schemas.microsoft.com/office/powerpoint/2010/main" val="1281155634"/>
              </p:ext>
            </p:extLst>
          </p:nvPr>
        </p:nvGraphicFramePr>
        <p:xfrm>
          <a:off x="5416550" y="5353818"/>
          <a:ext cx="8128000" cy="1354930"/>
        </p:xfrm>
        <a:graphic>
          <a:graphicData uri="http://schemas.openxmlformats.org/drawingml/2006/chart">
            <c:chart xmlns:c="http://schemas.openxmlformats.org/drawingml/2006/chart" xmlns:r="http://schemas.openxmlformats.org/officeDocument/2006/relationships" r:id="rId8"/>
          </a:graphicData>
        </a:graphic>
      </p:graphicFrame>
      <p:sp>
        <p:nvSpPr>
          <p:cNvPr id="17" name="Правая фигурная скобка 16">
            <a:extLst>
              <a:ext uri="{FF2B5EF4-FFF2-40B4-BE49-F238E27FC236}">
                <a16:creationId xmlns:a16="http://schemas.microsoft.com/office/drawing/2014/main" xmlns="" id="{E2A8148B-83B3-4859-B9A2-73D4301773E1}"/>
              </a:ext>
            </a:extLst>
          </p:cNvPr>
          <p:cNvSpPr/>
          <p:nvPr/>
        </p:nvSpPr>
        <p:spPr>
          <a:xfrm rot="16200000">
            <a:off x="8572500" y="2156416"/>
            <a:ext cx="355600" cy="6553200"/>
          </a:xfrm>
          <a:prstGeom prst="rightBrace">
            <a:avLst>
              <a:gd name="adj1" fmla="val 8404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4" name="Прямоугольник 3">
            <a:extLst>
              <a:ext uri="{FF2B5EF4-FFF2-40B4-BE49-F238E27FC236}">
                <a16:creationId xmlns:a16="http://schemas.microsoft.com/office/drawing/2014/main" xmlns="" id="{DBE8FACB-F7FE-42AD-AF2E-9D95E078EE6F}"/>
              </a:ext>
            </a:extLst>
          </p:cNvPr>
          <p:cNvSpPr/>
          <p:nvPr/>
        </p:nvSpPr>
        <p:spPr>
          <a:xfrm>
            <a:off x="7399679" y="5822275"/>
            <a:ext cx="2701241" cy="646331"/>
          </a:xfrm>
          <a:prstGeom prst="rect">
            <a:avLst/>
          </a:prstGeom>
        </p:spPr>
        <p:txBody>
          <a:bodyPr wrap="square">
            <a:spAutoFit/>
          </a:bodyPr>
          <a:lstStyle/>
          <a:p>
            <a:pPr algn="ctr">
              <a:defRPr sz="1800" b="0" i="0" u="none" strike="noStrike" kern="1200" baseline="0">
                <a:solidFill>
                  <a:prstClr val="black">
                    <a:lumMod val="75000"/>
                    <a:lumOff val="25000"/>
                  </a:prstClr>
                </a:solidFill>
                <a:latin typeface="+mn-lt"/>
                <a:ea typeface="+mn-ea"/>
                <a:cs typeface="+mn-cs"/>
              </a:defRPr>
            </a:pPr>
            <a:r>
              <a:rPr lang="en-US" dirty="0"/>
              <a:t>Informally employed</a:t>
            </a:r>
            <a:r>
              <a:rPr lang="ru-RU" dirty="0"/>
              <a:t>
300</a:t>
            </a:r>
            <a:r>
              <a:rPr lang="en-US" dirty="0"/>
              <a:t>k people</a:t>
            </a:r>
            <a:endParaRPr lang="ru-RU" dirty="0"/>
          </a:p>
        </p:txBody>
      </p:sp>
      <p:sp>
        <p:nvSpPr>
          <p:cNvPr id="14" name="Прямоугольник 13">
            <a:extLst>
              <a:ext uri="{FF2B5EF4-FFF2-40B4-BE49-F238E27FC236}">
                <a16:creationId xmlns:a16="http://schemas.microsoft.com/office/drawing/2014/main" xmlns="" id="{5C70A339-EADB-4BF6-AAFF-44C945A65B68}"/>
              </a:ext>
            </a:extLst>
          </p:cNvPr>
          <p:cNvSpPr/>
          <p:nvPr/>
        </p:nvSpPr>
        <p:spPr>
          <a:xfrm>
            <a:off x="5452159" y="5693377"/>
            <a:ext cx="1287681" cy="829201"/>
          </a:xfrm>
          <a:prstGeom prst="rect">
            <a:avLst/>
          </a:prstGeom>
        </p:spPr>
        <p:txBody>
          <a:bodyPr wrap="square">
            <a:spAutoFit/>
          </a:bodyPr>
          <a:lstStyle/>
          <a:p>
            <a:pPr algn="ctr">
              <a:defRPr sz="1197" b="0" i="0" u="none" strike="noStrike" kern="1200" baseline="0">
                <a:solidFill>
                  <a:prstClr val="black">
                    <a:lumMod val="75000"/>
                    <a:lumOff val="25000"/>
                  </a:prstClr>
                </a:solidFill>
                <a:latin typeface="+mn-lt"/>
                <a:ea typeface="+mn-ea"/>
                <a:cs typeface="+mn-cs"/>
              </a:defRPr>
            </a:pPr>
            <a:r>
              <a:rPr lang="en-US" dirty="0"/>
              <a:t>Sole proprietorship by licensing</a:t>
            </a:r>
            <a:r>
              <a:rPr lang="ru-RU" dirty="0"/>
              <a:t>
10</a:t>
            </a:r>
            <a:r>
              <a:rPr lang="en-US" dirty="0"/>
              <a:t>0k people</a:t>
            </a:r>
            <a:endParaRPr lang="ru-RU" dirty="0"/>
          </a:p>
        </p:txBody>
      </p:sp>
      <p:sp>
        <p:nvSpPr>
          <p:cNvPr id="5" name="Прямоугольник 4">
            <a:extLst>
              <a:ext uri="{FF2B5EF4-FFF2-40B4-BE49-F238E27FC236}">
                <a16:creationId xmlns:a16="http://schemas.microsoft.com/office/drawing/2014/main" xmlns="" id="{C01DE664-D827-436F-96B1-591D05298F80}"/>
              </a:ext>
            </a:extLst>
          </p:cNvPr>
          <p:cNvSpPr/>
          <p:nvPr/>
        </p:nvSpPr>
        <p:spPr>
          <a:xfrm>
            <a:off x="10626041" y="5642834"/>
            <a:ext cx="1510943" cy="829201"/>
          </a:xfrm>
          <a:prstGeom prst="rect">
            <a:avLst/>
          </a:prstGeom>
        </p:spPr>
        <p:txBody>
          <a:bodyPr wrap="square">
            <a:spAutoFit/>
          </a:bodyPr>
          <a:lstStyle/>
          <a:p>
            <a:pPr algn="ctr">
              <a:defRPr sz="1197" b="0" i="0" u="none" strike="noStrike" kern="1200" baseline="0">
                <a:solidFill>
                  <a:prstClr val="black">
                    <a:lumMod val="75000"/>
                    <a:lumOff val="25000"/>
                  </a:prstClr>
                </a:solidFill>
                <a:latin typeface="+mn-lt"/>
                <a:ea typeface="+mn-ea"/>
                <a:cs typeface="+mn-cs"/>
              </a:defRPr>
            </a:pPr>
            <a:r>
              <a:rPr lang="en-US" dirty="0"/>
              <a:t>Sole proprietorship with simplified tax return</a:t>
            </a:r>
            <a:r>
              <a:rPr lang="ru-RU" dirty="0"/>
              <a:t>
10</a:t>
            </a:r>
            <a:r>
              <a:rPr lang="en-US" dirty="0"/>
              <a:t>0k people</a:t>
            </a:r>
            <a:endParaRPr lang="ru-RU" dirty="0"/>
          </a:p>
        </p:txBody>
      </p:sp>
      <p:sp>
        <p:nvSpPr>
          <p:cNvPr id="7" name="Стрелка: вправо 6">
            <a:extLst>
              <a:ext uri="{FF2B5EF4-FFF2-40B4-BE49-F238E27FC236}">
                <a16:creationId xmlns:a16="http://schemas.microsoft.com/office/drawing/2014/main" xmlns="" id="{C08A8160-9D42-45F5-A638-71AE14EA5AAE}"/>
              </a:ext>
            </a:extLst>
          </p:cNvPr>
          <p:cNvSpPr/>
          <p:nvPr/>
        </p:nvSpPr>
        <p:spPr>
          <a:xfrm rot="19848077">
            <a:off x="5794807" y="3163121"/>
            <a:ext cx="768096" cy="381571"/>
          </a:xfrm>
          <a:prstGeom prst="rightArrow">
            <a:avLst>
              <a:gd name="adj1" fmla="val 16698"/>
              <a:gd name="adj2" fmla="val 685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a:extLst>
              <a:ext uri="{FF2B5EF4-FFF2-40B4-BE49-F238E27FC236}">
                <a16:creationId xmlns:a16="http://schemas.microsoft.com/office/drawing/2014/main" xmlns="" id="{8E5E0669-E473-4400-AEA7-1823E49010A9}"/>
              </a:ext>
            </a:extLst>
          </p:cNvPr>
          <p:cNvSpPr/>
          <p:nvPr/>
        </p:nvSpPr>
        <p:spPr>
          <a:xfrm rot="1911883">
            <a:off x="5794806" y="3527899"/>
            <a:ext cx="768096" cy="381571"/>
          </a:xfrm>
          <a:prstGeom prst="rightArrow">
            <a:avLst>
              <a:gd name="adj1" fmla="val 16698"/>
              <a:gd name="adj2" fmla="val 685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xmlns="" id="{DA94ABFB-ADED-40DD-9F45-6BD63EDA66B7}"/>
              </a:ext>
            </a:extLst>
          </p:cNvPr>
          <p:cNvSpPr>
            <a:spLocks noGrp="1"/>
          </p:cNvSpPr>
          <p:nvPr>
            <p:ph type="sldNum" sz="quarter" idx="12"/>
          </p:nvPr>
        </p:nvSpPr>
        <p:spPr/>
        <p:txBody>
          <a:bodyPr/>
          <a:lstStyle/>
          <a:p>
            <a:fld id="{8D44B16B-2415-433A-AD2A-53AB704091BE}" type="slidenum">
              <a:rPr lang="ru-RU" smtClean="0"/>
              <a:pPr/>
              <a:t>7</a:t>
            </a:fld>
            <a:endParaRPr lang="ru-RU"/>
          </a:p>
        </p:txBody>
      </p:sp>
    </p:spTree>
    <p:extLst>
      <p:ext uri="{BB962C8B-B14F-4D97-AF65-F5344CB8AC3E}">
        <p14:creationId xmlns:p14="http://schemas.microsoft.com/office/powerpoint/2010/main" val="3443058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xmlns="" id="{D4E1D495-4B8B-411C-872A-13230F521F23}"/>
              </a:ext>
            </a:extLst>
          </p:cNvPr>
          <p:cNvSpPr>
            <a:spLocks noGrp="1"/>
          </p:cNvSpPr>
          <p:nvPr>
            <p:ph type="title"/>
          </p:nvPr>
        </p:nvSpPr>
        <p:spPr/>
        <p:txBody>
          <a:bodyPr vert="horz" lIns="91440" tIns="45720" rIns="91440" bIns="45720" rtlCol="0" anchor="ctr">
            <a:noAutofit/>
          </a:bodyPr>
          <a:lstStyle/>
          <a:p>
            <a:r>
              <a:rPr lang="en-US" sz="2800" dirty="0">
                <a:solidFill>
                  <a:schemeClr val="tx2"/>
                </a:solidFill>
              </a:rPr>
              <a:t>NEW MODEL OF SGBP WITHIN THE FRAMEWORK OF MSHI</a:t>
            </a:r>
          </a:p>
        </p:txBody>
      </p:sp>
      <p:graphicFrame>
        <p:nvGraphicFramePr>
          <p:cNvPr id="17" name="Схема 16">
            <a:extLst>
              <a:ext uri="{FF2B5EF4-FFF2-40B4-BE49-F238E27FC236}">
                <a16:creationId xmlns:a16="http://schemas.microsoft.com/office/drawing/2014/main" xmlns="" id="{A00663E8-B1AC-4967-B3E8-726909F2689C}"/>
              </a:ext>
            </a:extLst>
          </p:cNvPr>
          <p:cNvGraphicFramePr/>
          <p:nvPr>
            <p:extLst>
              <p:ext uri="{D42A27DB-BD31-4B8C-83A1-F6EECF244321}">
                <p14:modId xmlns:p14="http://schemas.microsoft.com/office/powerpoint/2010/main" val="1526163062"/>
              </p:ext>
            </p:extLst>
          </p:nvPr>
        </p:nvGraphicFramePr>
        <p:xfrm>
          <a:off x="425858" y="1067384"/>
          <a:ext cx="4945703" cy="4711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Прямоугольник 17">
            <a:extLst>
              <a:ext uri="{FF2B5EF4-FFF2-40B4-BE49-F238E27FC236}">
                <a16:creationId xmlns:a16="http://schemas.microsoft.com/office/drawing/2014/main" xmlns="" id="{E2B2D34B-5FF7-4198-B637-27DA7744BB87}"/>
              </a:ext>
            </a:extLst>
          </p:cNvPr>
          <p:cNvSpPr/>
          <p:nvPr/>
        </p:nvSpPr>
        <p:spPr>
          <a:xfrm>
            <a:off x="755081" y="5796024"/>
            <a:ext cx="4287256" cy="646331"/>
          </a:xfrm>
          <a:prstGeom prst="rect">
            <a:avLst/>
          </a:prstGeom>
        </p:spPr>
        <p:txBody>
          <a:bodyPr wrap="square">
            <a:spAutoFit/>
          </a:bodyPr>
          <a:lstStyle/>
          <a:p>
            <a:pPr algn="ctr"/>
            <a:r>
              <a:rPr lang="en-US" dirty="0">
                <a:solidFill>
                  <a:srgbClr val="C00000"/>
                </a:solidFill>
              </a:rPr>
              <a:t>Simultaneous introduction of both </a:t>
            </a:r>
            <a:br>
              <a:rPr lang="en-US" dirty="0">
                <a:solidFill>
                  <a:srgbClr val="C00000"/>
                </a:solidFill>
              </a:rPr>
            </a:br>
            <a:r>
              <a:rPr lang="en-US" dirty="0">
                <a:solidFill>
                  <a:srgbClr val="C00000"/>
                </a:solidFill>
              </a:rPr>
              <a:t>new SGBP model and MSHI system</a:t>
            </a:r>
            <a:endParaRPr lang="ru-RU" dirty="0">
              <a:solidFill>
                <a:srgbClr val="C00000"/>
              </a:solidFill>
            </a:endParaRPr>
          </a:p>
        </p:txBody>
      </p:sp>
      <p:graphicFrame>
        <p:nvGraphicFramePr>
          <p:cNvPr id="22" name="Схема 21">
            <a:extLst>
              <a:ext uri="{FF2B5EF4-FFF2-40B4-BE49-F238E27FC236}">
                <a16:creationId xmlns:a16="http://schemas.microsoft.com/office/drawing/2014/main" xmlns="" id="{3053298B-9FCC-4C3F-83E3-2FCA0B8A7811}"/>
              </a:ext>
            </a:extLst>
          </p:cNvPr>
          <p:cNvGraphicFramePr/>
          <p:nvPr>
            <p:extLst>
              <p:ext uri="{D42A27DB-BD31-4B8C-83A1-F6EECF244321}">
                <p14:modId xmlns:p14="http://schemas.microsoft.com/office/powerpoint/2010/main" val="2644950496"/>
              </p:ext>
            </p:extLst>
          </p:nvPr>
        </p:nvGraphicFramePr>
        <p:xfrm>
          <a:off x="5860698" y="953084"/>
          <a:ext cx="5918144" cy="570909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3" name="Прямоугольник 22">
            <a:extLst>
              <a:ext uri="{FF2B5EF4-FFF2-40B4-BE49-F238E27FC236}">
                <a16:creationId xmlns:a16="http://schemas.microsoft.com/office/drawing/2014/main" xmlns="" id="{C823FA9A-9295-496E-8A20-19CF5A92486C}"/>
              </a:ext>
            </a:extLst>
          </p:cNvPr>
          <p:cNvSpPr/>
          <p:nvPr/>
        </p:nvSpPr>
        <p:spPr>
          <a:xfrm>
            <a:off x="2022410" y="1613069"/>
            <a:ext cx="1752600" cy="1031051"/>
          </a:xfrm>
          <a:prstGeom prst="rect">
            <a:avLst/>
          </a:prstGeom>
          <a:solidFill>
            <a:srgbClr val="F8F8F8">
              <a:alpha val="85000"/>
            </a:srgbClr>
          </a:solidFill>
        </p:spPr>
        <p:txBody>
          <a:bodyPr wrap="square">
            <a:spAutoFit/>
          </a:bodyPr>
          <a:lstStyle/>
          <a:p>
            <a:pPr lvl="0" algn="ctr"/>
            <a:r>
              <a:rPr lang="en-US" sz="1400" dirty="0">
                <a:ln w="3175" cmpd="sng">
                  <a:noFill/>
                </a:ln>
                <a:solidFill>
                  <a:schemeClr val="tx1"/>
                </a:solidFill>
              </a:rPr>
              <a:t>ADDITIONAL SERVICES</a:t>
            </a:r>
            <a:r>
              <a:rPr lang="kk-KZ" sz="1400" dirty="0">
                <a:ln w="3175" cmpd="sng">
                  <a:noFill/>
                </a:ln>
                <a:solidFill>
                  <a:schemeClr val="tx1"/>
                </a:solidFill>
              </a:rPr>
              <a:t>:</a:t>
            </a:r>
            <a:br>
              <a:rPr lang="kk-KZ" sz="1400" dirty="0">
                <a:ln w="3175" cmpd="sng">
                  <a:noFill/>
                </a:ln>
                <a:solidFill>
                  <a:schemeClr val="tx1"/>
                </a:solidFill>
              </a:rPr>
            </a:br>
            <a:r>
              <a:rPr lang="en-US" sz="1100" dirty="0">
                <a:ln w="3175" cmpd="sng">
                  <a:noFill/>
                </a:ln>
              </a:rPr>
              <a:t>paid services, voluntary health insurance, </a:t>
            </a:r>
            <a:br>
              <a:rPr lang="en-US" sz="1100" dirty="0">
                <a:ln w="3175" cmpd="sng">
                  <a:noFill/>
                </a:ln>
              </a:rPr>
            </a:br>
            <a:r>
              <a:rPr lang="en-US" sz="1100" dirty="0">
                <a:ln w="3175" cmpd="sng">
                  <a:noFill/>
                </a:ln>
              </a:rPr>
              <a:t>co-payment</a:t>
            </a:r>
            <a:endParaRPr lang="ru-RU" sz="1100" dirty="0">
              <a:ln w="3175" cmpd="sng">
                <a:noFill/>
              </a:ln>
            </a:endParaRPr>
          </a:p>
        </p:txBody>
      </p:sp>
      <p:sp>
        <p:nvSpPr>
          <p:cNvPr id="28" name="Прямоугольник 27">
            <a:extLst>
              <a:ext uri="{FF2B5EF4-FFF2-40B4-BE49-F238E27FC236}">
                <a16:creationId xmlns:a16="http://schemas.microsoft.com/office/drawing/2014/main" xmlns="" id="{019A3587-C9DF-41A0-BC20-1012A28E6BB6}"/>
              </a:ext>
            </a:extLst>
          </p:cNvPr>
          <p:cNvSpPr/>
          <p:nvPr/>
        </p:nvSpPr>
        <p:spPr>
          <a:xfrm>
            <a:off x="630472" y="5395914"/>
            <a:ext cx="4411865" cy="400110"/>
          </a:xfrm>
          <a:prstGeom prst="rect">
            <a:avLst/>
          </a:prstGeom>
        </p:spPr>
        <p:txBody>
          <a:bodyPr wrap="square">
            <a:spAutoFit/>
          </a:bodyPr>
          <a:lstStyle/>
          <a:p>
            <a:pPr algn="ctr"/>
            <a:r>
              <a:rPr lang="ru-RU" sz="1000" i="1" dirty="0">
                <a:solidFill>
                  <a:prstClr val="black"/>
                </a:solidFill>
                <a:cs typeface="Arial" panose="020B0604020202020204" pitchFamily="34" charset="0"/>
              </a:rPr>
              <a:t> </a:t>
            </a:r>
            <a:r>
              <a:rPr lang="en-US" sz="1000" i="1" dirty="0">
                <a:solidFill>
                  <a:prstClr val="black"/>
                </a:solidFill>
                <a:cs typeface="Arial" panose="020B0604020202020204" pitchFamily="34" charset="0"/>
              </a:rPr>
              <a:t>SGBP</a:t>
            </a:r>
            <a:r>
              <a:rPr lang="ru-RU" sz="1000" i="1" dirty="0">
                <a:solidFill>
                  <a:prstClr val="black"/>
                </a:solidFill>
                <a:cs typeface="Arial" panose="020B0604020202020204" pitchFamily="34" charset="0"/>
              </a:rPr>
              <a:t> </a:t>
            </a:r>
            <a:r>
              <a:rPr lang="en-US" sz="1000" i="1" dirty="0">
                <a:solidFill>
                  <a:prstClr val="black"/>
                </a:solidFill>
                <a:cs typeface="Arial" panose="020B0604020202020204" pitchFamily="34" charset="0"/>
              </a:rPr>
              <a:t>will associate with minimal social standard</a:t>
            </a:r>
            <a:r>
              <a:rPr lang="ru-RU" sz="1000" i="1" dirty="0">
                <a:solidFill>
                  <a:prstClr val="black"/>
                </a:solidFill>
                <a:cs typeface="Arial" panose="020B0604020202020204" pitchFamily="34" charset="0"/>
              </a:rPr>
              <a:t/>
            </a:r>
            <a:br>
              <a:rPr lang="ru-RU" sz="1000" i="1" dirty="0">
                <a:solidFill>
                  <a:prstClr val="black"/>
                </a:solidFill>
                <a:cs typeface="Arial" panose="020B0604020202020204" pitchFamily="34" charset="0"/>
              </a:rPr>
            </a:br>
            <a:r>
              <a:rPr lang="ru-RU" sz="1000" i="1" dirty="0">
                <a:solidFill>
                  <a:prstClr val="black"/>
                </a:solidFill>
                <a:cs typeface="Arial" panose="020B0604020202020204" pitchFamily="34" charset="0"/>
              </a:rPr>
              <a:t>(</a:t>
            </a:r>
            <a:r>
              <a:rPr lang="en-US" sz="1000" i="1" dirty="0">
                <a:solidFill>
                  <a:prstClr val="black"/>
                </a:solidFill>
                <a:cs typeface="Arial" panose="020B0604020202020204" pitchFamily="34" charset="0"/>
              </a:rPr>
              <a:t>The law of the RK </a:t>
            </a:r>
            <a:r>
              <a:rPr lang="ru-RU" sz="1000" i="1" dirty="0">
                <a:solidFill>
                  <a:prstClr val="black"/>
                </a:solidFill>
                <a:cs typeface="Arial" panose="020B0604020202020204" pitchFamily="34" charset="0"/>
              </a:rPr>
              <a:t>«</a:t>
            </a:r>
            <a:r>
              <a:rPr lang="en-US" sz="1000" i="1" dirty="0">
                <a:solidFill>
                  <a:prstClr val="black"/>
                </a:solidFill>
                <a:cs typeface="Arial" panose="020B0604020202020204" pitchFamily="34" charset="0"/>
              </a:rPr>
              <a:t>About minimal social standards and their guarantees</a:t>
            </a:r>
            <a:endParaRPr lang="ru-RU" sz="1000" i="1" dirty="0"/>
          </a:p>
        </p:txBody>
      </p:sp>
      <p:sp>
        <p:nvSpPr>
          <p:cNvPr id="29" name="Прямоугольник 28">
            <a:extLst>
              <a:ext uri="{FF2B5EF4-FFF2-40B4-BE49-F238E27FC236}">
                <a16:creationId xmlns:a16="http://schemas.microsoft.com/office/drawing/2014/main" xmlns="" id="{A42544C8-69E8-4C8B-867A-750E579E4AF2}"/>
              </a:ext>
            </a:extLst>
          </p:cNvPr>
          <p:cNvSpPr/>
          <p:nvPr/>
        </p:nvSpPr>
        <p:spPr>
          <a:xfrm>
            <a:off x="1315958" y="3807629"/>
            <a:ext cx="3165502" cy="400110"/>
          </a:xfrm>
          <a:prstGeom prst="rect">
            <a:avLst/>
          </a:prstGeom>
        </p:spPr>
        <p:txBody>
          <a:bodyPr wrap="square">
            <a:spAutoFit/>
          </a:bodyPr>
          <a:lstStyle/>
          <a:p>
            <a:pPr algn="ctr"/>
            <a:r>
              <a:rPr lang="en-US" sz="1000" i="1" dirty="0"/>
              <a:t>New model complies with WHO concept of </a:t>
            </a:r>
          </a:p>
          <a:p>
            <a:pPr algn="ctr"/>
            <a:r>
              <a:rPr lang="en-US" sz="1000" i="1" dirty="0"/>
              <a:t>universal health coverage</a:t>
            </a:r>
            <a:endParaRPr lang="ru-RU" sz="1000" i="1" dirty="0"/>
          </a:p>
        </p:txBody>
      </p:sp>
      <p:sp>
        <p:nvSpPr>
          <p:cNvPr id="2" name="Номер слайда 1">
            <a:extLst>
              <a:ext uri="{FF2B5EF4-FFF2-40B4-BE49-F238E27FC236}">
                <a16:creationId xmlns:a16="http://schemas.microsoft.com/office/drawing/2014/main" xmlns="" id="{69E081B0-7960-4750-99CA-F642E93EEE42}"/>
              </a:ext>
            </a:extLst>
          </p:cNvPr>
          <p:cNvSpPr>
            <a:spLocks noGrp="1"/>
          </p:cNvSpPr>
          <p:nvPr>
            <p:ph type="sldNum" sz="quarter" idx="12"/>
          </p:nvPr>
        </p:nvSpPr>
        <p:spPr/>
        <p:txBody>
          <a:bodyPr/>
          <a:lstStyle/>
          <a:p>
            <a:fld id="{8D44B16B-2415-433A-AD2A-53AB704091BE}" type="slidenum">
              <a:rPr lang="ru-RU" smtClean="0"/>
              <a:pPr/>
              <a:t>8</a:t>
            </a:fld>
            <a:endParaRPr lang="ru-RU"/>
          </a:p>
        </p:txBody>
      </p:sp>
    </p:spTree>
    <p:extLst>
      <p:ext uri="{BB962C8B-B14F-4D97-AF65-F5344CB8AC3E}">
        <p14:creationId xmlns:p14="http://schemas.microsoft.com/office/powerpoint/2010/main" val="4064283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Прямоугольник 48">
            <a:extLst>
              <a:ext uri="{FF2B5EF4-FFF2-40B4-BE49-F238E27FC236}">
                <a16:creationId xmlns:a16="http://schemas.microsoft.com/office/drawing/2014/main" xmlns="" id="{4F0223C2-99B1-4FE3-8EC1-5B29963287A9}"/>
              </a:ext>
            </a:extLst>
          </p:cNvPr>
          <p:cNvSpPr/>
          <p:nvPr/>
        </p:nvSpPr>
        <p:spPr>
          <a:xfrm>
            <a:off x="108549" y="952501"/>
            <a:ext cx="11974901" cy="1930399"/>
          </a:xfrm>
          <a:prstGeom prst="rect">
            <a:avLst/>
          </a:prstGeom>
          <a:solidFill>
            <a:schemeClr val="accent6">
              <a:lumMod val="20000"/>
              <a:lumOff val="80000"/>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lIns="180000" tIns="0" rIns="10332000" rtlCol="0" anchor="ctr"/>
          <a:lstStyle/>
          <a:p>
            <a:pPr algn="ctr"/>
            <a:r>
              <a:rPr lang="en-US" sz="2800" dirty="0">
                <a:solidFill>
                  <a:schemeClr val="tx2"/>
                </a:solidFill>
                <a:latin typeface="+mj-lt"/>
              </a:rPr>
              <a:t>AIMS OF SHIF</a:t>
            </a:r>
            <a:endParaRPr lang="ru-RU" sz="2800" dirty="0">
              <a:solidFill>
                <a:schemeClr val="tx2"/>
              </a:solidFill>
              <a:latin typeface="+mj-lt"/>
            </a:endParaRPr>
          </a:p>
        </p:txBody>
      </p:sp>
      <p:grpSp>
        <p:nvGrpSpPr>
          <p:cNvPr id="46" name="Группа 45">
            <a:extLst>
              <a:ext uri="{FF2B5EF4-FFF2-40B4-BE49-F238E27FC236}">
                <a16:creationId xmlns:a16="http://schemas.microsoft.com/office/drawing/2014/main" xmlns="" id="{6D733ADA-0B11-4D1C-87AE-FFC58E4E5A30}"/>
              </a:ext>
            </a:extLst>
          </p:cNvPr>
          <p:cNvGrpSpPr/>
          <p:nvPr/>
        </p:nvGrpSpPr>
        <p:grpSpPr>
          <a:xfrm>
            <a:off x="1756565" y="1150388"/>
            <a:ext cx="3268559" cy="1603330"/>
            <a:chOff x="241300" y="1206246"/>
            <a:chExt cx="3268559" cy="1603330"/>
          </a:xfrm>
        </p:grpSpPr>
        <p:sp>
          <p:nvSpPr>
            <p:cNvPr id="23" name="Полилиния: фигура 22">
              <a:extLst>
                <a:ext uri="{FF2B5EF4-FFF2-40B4-BE49-F238E27FC236}">
                  <a16:creationId xmlns:a16="http://schemas.microsoft.com/office/drawing/2014/main" xmlns="" id="{70D9C6B6-8613-481E-A22B-F5DDF188CAC5}"/>
                </a:ext>
              </a:extLst>
            </p:cNvPr>
            <p:cNvSpPr/>
            <p:nvPr/>
          </p:nvSpPr>
          <p:spPr>
            <a:xfrm>
              <a:off x="241300" y="1711623"/>
              <a:ext cx="3268559" cy="1097953"/>
            </a:xfrm>
            <a:custGeom>
              <a:avLst/>
              <a:gdLst>
                <a:gd name="connsiteX0" fmla="*/ 0 w 1153048"/>
                <a:gd name="connsiteY0" fmla="*/ 0 h 1640251"/>
                <a:gd name="connsiteX1" fmla="*/ 1153048 w 1153048"/>
                <a:gd name="connsiteY1" fmla="*/ 0 h 1640251"/>
                <a:gd name="connsiteX2" fmla="*/ 1153048 w 1153048"/>
                <a:gd name="connsiteY2" fmla="*/ 1640251 h 1640251"/>
                <a:gd name="connsiteX3" fmla="*/ 0 w 1153048"/>
                <a:gd name="connsiteY3" fmla="*/ 1640251 h 1640251"/>
                <a:gd name="connsiteX4" fmla="*/ 0 w 1153048"/>
                <a:gd name="connsiteY4" fmla="*/ 0 h 164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048" h="1640251">
                  <a:moveTo>
                    <a:pt x="0" y="0"/>
                  </a:moveTo>
                  <a:lnTo>
                    <a:pt x="1153048" y="0"/>
                  </a:lnTo>
                  <a:lnTo>
                    <a:pt x="1153048" y="1640251"/>
                  </a:lnTo>
                  <a:lnTo>
                    <a:pt x="0" y="16402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n-US" dirty="0"/>
                <a:t>Extend primary care facilities network, including means through private suppliers</a:t>
              </a:r>
              <a:endParaRPr lang="ru-RU" sz="2000" b="0" kern="1200" dirty="0"/>
            </a:p>
          </p:txBody>
        </p:sp>
        <p:grpSp>
          <p:nvGrpSpPr>
            <p:cNvPr id="38" name="Группа 37">
              <a:extLst>
                <a:ext uri="{FF2B5EF4-FFF2-40B4-BE49-F238E27FC236}">
                  <a16:creationId xmlns:a16="http://schemas.microsoft.com/office/drawing/2014/main" xmlns="" id="{C990A5F6-894A-4A4E-AB34-3C370E3662B8}"/>
                </a:ext>
              </a:extLst>
            </p:cNvPr>
            <p:cNvGrpSpPr/>
            <p:nvPr/>
          </p:nvGrpSpPr>
          <p:grpSpPr>
            <a:xfrm>
              <a:off x="1325612" y="1206246"/>
              <a:ext cx="1049134" cy="392836"/>
              <a:chOff x="914832" y="1518713"/>
              <a:chExt cx="1049134" cy="392836"/>
            </a:xfrm>
          </p:grpSpPr>
          <p:sp>
            <p:nvSpPr>
              <p:cNvPr id="19" name="Овал 18">
                <a:extLst>
                  <a:ext uri="{FF2B5EF4-FFF2-40B4-BE49-F238E27FC236}">
                    <a16:creationId xmlns:a16="http://schemas.microsoft.com/office/drawing/2014/main" xmlns="" id="{AFDCC7EF-A65D-4ABF-BF57-425A6854C2C4}"/>
                  </a:ext>
                </a:extLst>
              </p:cNvPr>
              <p:cNvSpPr/>
              <p:nvPr/>
            </p:nvSpPr>
            <p:spPr>
              <a:xfrm>
                <a:off x="914832" y="1521787"/>
                <a:ext cx="389762" cy="389762"/>
              </a:xfrm>
              <a:prstGeom prst="ellipse">
                <a:avLst/>
              </a:prstGeom>
              <a:ln>
                <a:solidFill>
                  <a:schemeClr val="tx1"/>
                </a:solidFill>
              </a:ln>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2" name="Хорда 21">
                <a:extLst>
                  <a:ext uri="{FF2B5EF4-FFF2-40B4-BE49-F238E27FC236}">
                    <a16:creationId xmlns:a16="http://schemas.microsoft.com/office/drawing/2014/main" xmlns="" id="{21B36991-C85B-4B01-BDB2-C1198D05F53F}"/>
                  </a:ext>
                </a:extLst>
              </p:cNvPr>
              <p:cNvSpPr/>
              <p:nvPr/>
            </p:nvSpPr>
            <p:spPr>
              <a:xfrm>
                <a:off x="953808" y="1560763"/>
                <a:ext cx="311810" cy="311810"/>
              </a:xfrm>
              <a:prstGeom prst="chord">
                <a:avLst>
                  <a:gd name="adj1" fmla="val 1168272"/>
                  <a:gd name="adj2" fmla="val 9631728"/>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4" name="Полилиния: фигура 23">
                <a:extLst>
                  <a:ext uri="{FF2B5EF4-FFF2-40B4-BE49-F238E27FC236}">
                    <a16:creationId xmlns:a16="http://schemas.microsoft.com/office/drawing/2014/main" xmlns="" id="{C0FF79F1-C603-475F-B176-CF57674ED6DD}"/>
                  </a:ext>
                </a:extLst>
              </p:cNvPr>
              <p:cNvSpPr/>
              <p:nvPr/>
            </p:nvSpPr>
            <p:spPr>
              <a:xfrm>
                <a:off x="1304594" y="1518713"/>
                <a:ext cx="659372" cy="389762"/>
              </a:xfrm>
              <a:custGeom>
                <a:avLst/>
                <a:gdLst>
                  <a:gd name="connsiteX0" fmla="*/ 0 w 1153048"/>
                  <a:gd name="connsiteY0" fmla="*/ 0 h 389762"/>
                  <a:gd name="connsiteX1" fmla="*/ 1153048 w 1153048"/>
                  <a:gd name="connsiteY1" fmla="*/ 0 h 389762"/>
                  <a:gd name="connsiteX2" fmla="*/ 1153048 w 1153048"/>
                  <a:gd name="connsiteY2" fmla="*/ 389762 h 389762"/>
                  <a:gd name="connsiteX3" fmla="*/ 0 w 1153048"/>
                  <a:gd name="connsiteY3" fmla="*/ 389762 h 389762"/>
                  <a:gd name="connsiteX4" fmla="*/ 0 w 1153048"/>
                  <a:gd name="connsiteY4" fmla="*/ 0 h 38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048" h="389762">
                    <a:moveTo>
                      <a:pt x="0" y="0"/>
                    </a:moveTo>
                    <a:lnTo>
                      <a:pt x="1153048" y="0"/>
                    </a:lnTo>
                    <a:lnTo>
                      <a:pt x="1153048" y="389762"/>
                    </a:lnTo>
                    <a:lnTo>
                      <a:pt x="0" y="3897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2133600">
                  <a:lnSpc>
                    <a:spcPct val="90000"/>
                  </a:lnSpc>
                  <a:spcBef>
                    <a:spcPct val="0"/>
                  </a:spcBef>
                  <a:spcAft>
                    <a:spcPct val="35000"/>
                  </a:spcAft>
                  <a:buNone/>
                </a:pPr>
                <a:r>
                  <a:rPr lang="ru-RU" sz="4800" b="0" kern="1200" dirty="0">
                    <a:solidFill>
                      <a:schemeClr val="tx2"/>
                    </a:solidFill>
                    <a:latin typeface="+mj-lt"/>
                  </a:rPr>
                  <a:t>1</a:t>
                </a:r>
              </a:p>
            </p:txBody>
          </p:sp>
        </p:grpSp>
      </p:grpSp>
      <p:grpSp>
        <p:nvGrpSpPr>
          <p:cNvPr id="47" name="Группа 46">
            <a:extLst>
              <a:ext uri="{FF2B5EF4-FFF2-40B4-BE49-F238E27FC236}">
                <a16:creationId xmlns:a16="http://schemas.microsoft.com/office/drawing/2014/main" xmlns="" id="{87620D86-1640-493F-B470-338CCEE04CEA}"/>
              </a:ext>
            </a:extLst>
          </p:cNvPr>
          <p:cNvGrpSpPr/>
          <p:nvPr/>
        </p:nvGrpSpPr>
        <p:grpSpPr>
          <a:xfrm>
            <a:off x="5285729" y="1150504"/>
            <a:ext cx="3268559" cy="1603099"/>
            <a:chOff x="4082621" y="1206477"/>
            <a:chExt cx="3268559" cy="1603099"/>
          </a:xfrm>
        </p:grpSpPr>
        <p:sp>
          <p:nvSpPr>
            <p:cNvPr id="30" name="Полилиния: фигура 29">
              <a:extLst>
                <a:ext uri="{FF2B5EF4-FFF2-40B4-BE49-F238E27FC236}">
                  <a16:creationId xmlns:a16="http://schemas.microsoft.com/office/drawing/2014/main" xmlns="" id="{6DE12729-3EC4-4D11-89B5-F25AD763AF5B}"/>
                </a:ext>
              </a:extLst>
            </p:cNvPr>
            <p:cNvSpPr/>
            <p:nvPr/>
          </p:nvSpPr>
          <p:spPr>
            <a:xfrm>
              <a:off x="4082621" y="1711623"/>
              <a:ext cx="3268559" cy="1097953"/>
            </a:xfrm>
            <a:custGeom>
              <a:avLst/>
              <a:gdLst>
                <a:gd name="connsiteX0" fmla="*/ 0 w 1153048"/>
                <a:gd name="connsiteY0" fmla="*/ 0 h 1640251"/>
                <a:gd name="connsiteX1" fmla="*/ 1153048 w 1153048"/>
                <a:gd name="connsiteY1" fmla="*/ 0 h 1640251"/>
                <a:gd name="connsiteX2" fmla="*/ 1153048 w 1153048"/>
                <a:gd name="connsiteY2" fmla="*/ 1640251 h 1640251"/>
                <a:gd name="connsiteX3" fmla="*/ 0 w 1153048"/>
                <a:gd name="connsiteY3" fmla="*/ 1640251 h 1640251"/>
                <a:gd name="connsiteX4" fmla="*/ 0 w 1153048"/>
                <a:gd name="connsiteY4" fmla="*/ 0 h 164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048" h="1640251">
                  <a:moveTo>
                    <a:pt x="0" y="0"/>
                  </a:moveTo>
                  <a:lnTo>
                    <a:pt x="1153048" y="0"/>
                  </a:lnTo>
                  <a:lnTo>
                    <a:pt x="1153048" y="1640251"/>
                  </a:lnTo>
                  <a:lnTo>
                    <a:pt x="0" y="16402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0800" tIns="50800" rIns="50800" bIns="50800" numCol="1" spcCol="1270" anchor="t" anchorCtr="0">
              <a:noAutofit/>
            </a:bodyPr>
            <a:lstStyle/>
            <a:p>
              <a:pPr marL="0" lvl="0" indent="0" algn="ctr" defTabSz="889000">
                <a:lnSpc>
                  <a:spcPct val="90000"/>
                </a:lnSpc>
                <a:spcBef>
                  <a:spcPct val="0"/>
                </a:spcBef>
                <a:spcAft>
                  <a:spcPct val="35000"/>
                </a:spcAft>
                <a:buNone/>
              </a:pPr>
              <a:r>
                <a:rPr lang="en-US" b="0" kern="1200" dirty="0"/>
                <a:t>Deliver accessible city outpatient and inpatient hospitals for people from rural areas</a:t>
              </a:r>
              <a:endParaRPr lang="ru-RU" sz="2000" b="0" kern="1200" dirty="0"/>
            </a:p>
          </p:txBody>
        </p:sp>
        <p:grpSp>
          <p:nvGrpSpPr>
            <p:cNvPr id="42" name="Группа 41">
              <a:extLst>
                <a:ext uri="{FF2B5EF4-FFF2-40B4-BE49-F238E27FC236}">
                  <a16:creationId xmlns:a16="http://schemas.microsoft.com/office/drawing/2014/main" xmlns="" id="{7F16D290-F3F5-449C-ABE2-A093A23C6186}"/>
                </a:ext>
              </a:extLst>
            </p:cNvPr>
            <p:cNvGrpSpPr/>
            <p:nvPr/>
          </p:nvGrpSpPr>
          <p:grpSpPr>
            <a:xfrm>
              <a:off x="5166933" y="1206477"/>
              <a:ext cx="1049134" cy="392605"/>
              <a:chOff x="5085839" y="1518944"/>
              <a:chExt cx="1049134" cy="392605"/>
            </a:xfrm>
          </p:grpSpPr>
          <p:sp>
            <p:nvSpPr>
              <p:cNvPr id="28" name="Овал 27">
                <a:extLst>
                  <a:ext uri="{FF2B5EF4-FFF2-40B4-BE49-F238E27FC236}">
                    <a16:creationId xmlns:a16="http://schemas.microsoft.com/office/drawing/2014/main" xmlns="" id="{43486649-D1A0-4E92-804D-DC463A64A9DB}"/>
                  </a:ext>
                </a:extLst>
              </p:cNvPr>
              <p:cNvSpPr/>
              <p:nvPr/>
            </p:nvSpPr>
            <p:spPr>
              <a:xfrm>
                <a:off x="5085839" y="1521787"/>
                <a:ext cx="389762" cy="389762"/>
              </a:xfrm>
              <a:prstGeom prst="ellipse">
                <a:avLst/>
              </a:prstGeom>
              <a:ln>
                <a:solidFill>
                  <a:schemeClr val="tx1"/>
                </a:solidFill>
              </a:ln>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9" name="Хорда 28">
                <a:extLst>
                  <a:ext uri="{FF2B5EF4-FFF2-40B4-BE49-F238E27FC236}">
                    <a16:creationId xmlns:a16="http://schemas.microsoft.com/office/drawing/2014/main" xmlns="" id="{A1D184D6-B85B-4A83-9721-C83D14E5C503}"/>
                  </a:ext>
                </a:extLst>
              </p:cNvPr>
              <p:cNvSpPr/>
              <p:nvPr/>
            </p:nvSpPr>
            <p:spPr>
              <a:xfrm>
                <a:off x="5124815" y="1560763"/>
                <a:ext cx="311810" cy="311810"/>
              </a:xfrm>
              <a:prstGeom prst="chord">
                <a:avLst>
                  <a:gd name="adj1" fmla="val 20431728"/>
                  <a:gd name="adj2" fmla="val 11968272"/>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1" name="Полилиния: фигура 30">
                <a:extLst>
                  <a:ext uri="{FF2B5EF4-FFF2-40B4-BE49-F238E27FC236}">
                    <a16:creationId xmlns:a16="http://schemas.microsoft.com/office/drawing/2014/main" xmlns="" id="{6AE721F5-B3B2-471D-9C3C-92A7DAB99CC5}"/>
                  </a:ext>
                </a:extLst>
              </p:cNvPr>
              <p:cNvSpPr/>
              <p:nvPr/>
            </p:nvSpPr>
            <p:spPr>
              <a:xfrm>
                <a:off x="5475601" y="1518944"/>
                <a:ext cx="659372" cy="389762"/>
              </a:xfrm>
              <a:custGeom>
                <a:avLst/>
                <a:gdLst>
                  <a:gd name="connsiteX0" fmla="*/ 0 w 1153048"/>
                  <a:gd name="connsiteY0" fmla="*/ 0 h 389762"/>
                  <a:gd name="connsiteX1" fmla="*/ 1153048 w 1153048"/>
                  <a:gd name="connsiteY1" fmla="*/ 0 h 389762"/>
                  <a:gd name="connsiteX2" fmla="*/ 1153048 w 1153048"/>
                  <a:gd name="connsiteY2" fmla="*/ 389762 h 389762"/>
                  <a:gd name="connsiteX3" fmla="*/ 0 w 1153048"/>
                  <a:gd name="connsiteY3" fmla="*/ 389762 h 389762"/>
                  <a:gd name="connsiteX4" fmla="*/ 0 w 1153048"/>
                  <a:gd name="connsiteY4" fmla="*/ 0 h 38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048" h="389762">
                    <a:moveTo>
                      <a:pt x="0" y="0"/>
                    </a:moveTo>
                    <a:lnTo>
                      <a:pt x="1153048" y="0"/>
                    </a:lnTo>
                    <a:lnTo>
                      <a:pt x="1153048" y="389762"/>
                    </a:lnTo>
                    <a:lnTo>
                      <a:pt x="0" y="3897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2133600">
                  <a:lnSpc>
                    <a:spcPct val="90000"/>
                  </a:lnSpc>
                  <a:spcBef>
                    <a:spcPct val="0"/>
                  </a:spcBef>
                  <a:spcAft>
                    <a:spcPct val="35000"/>
                  </a:spcAft>
                  <a:buNone/>
                </a:pPr>
                <a:r>
                  <a:rPr lang="ru-RU" sz="4800" b="0" kern="1200" dirty="0">
                    <a:solidFill>
                      <a:schemeClr val="tx2"/>
                    </a:solidFill>
                    <a:latin typeface="+mj-lt"/>
                  </a:rPr>
                  <a:t>2</a:t>
                </a:r>
              </a:p>
            </p:txBody>
          </p:sp>
        </p:grpSp>
      </p:grpSp>
      <p:grpSp>
        <p:nvGrpSpPr>
          <p:cNvPr id="48" name="Группа 47">
            <a:extLst>
              <a:ext uri="{FF2B5EF4-FFF2-40B4-BE49-F238E27FC236}">
                <a16:creationId xmlns:a16="http://schemas.microsoft.com/office/drawing/2014/main" xmlns="" id="{EAB5139E-80C0-4D9E-B961-9390BF6E29FF}"/>
              </a:ext>
            </a:extLst>
          </p:cNvPr>
          <p:cNvGrpSpPr/>
          <p:nvPr/>
        </p:nvGrpSpPr>
        <p:grpSpPr>
          <a:xfrm>
            <a:off x="8814892" y="1150388"/>
            <a:ext cx="3268559" cy="1603330"/>
            <a:chOff x="8388844" y="1206246"/>
            <a:chExt cx="3268559" cy="1603330"/>
          </a:xfrm>
        </p:grpSpPr>
        <p:grpSp>
          <p:nvGrpSpPr>
            <p:cNvPr id="45" name="Группа 44">
              <a:extLst>
                <a:ext uri="{FF2B5EF4-FFF2-40B4-BE49-F238E27FC236}">
                  <a16:creationId xmlns:a16="http://schemas.microsoft.com/office/drawing/2014/main" xmlns="" id="{9A38A498-07ED-4741-B008-B1D1A4F93E5B}"/>
                </a:ext>
              </a:extLst>
            </p:cNvPr>
            <p:cNvGrpSpPr/>
            <p:nvPr/>
          </p:nvGrpSpPr>
          <p:grpSpPr>
            <a:xfrm>
              <a:off x="9473156" y="1206246"/>
              <a:ext cx="1049134" cy="389762"/>
              <a:chOff x="9392062" y="1518713"/>
              <a:chExt cx="1049134" cy="389762"/>
            </a:xfrm>
          </p:grpSpPr>
          <p:sp>
            <p:nvSpPr>
              <p:cNvPr id="32" name="Овал 31">
                <a:extLst>
                  <a:ext uri="{FF2B5EF4-FFF2-40B4-BE49-F238E27FC236}">
                    <a16:creationId xmlns:a16="http://schemas.microsoft.com/office/drawing/2014/main" xmlns="" id="{9FC17F0B-DEE1-42AC-9700-3B974A89C59C}"/>
                  </a:ext>
                </a:extLst>
              </p:cNvPr>
              <p:cNvSpPr/>
              <p:nvPr/>
            </p:nvSpPr>
            <p:spPr>
              <a:xfrm>
                <a:off x="9392062" y="1518713"/>
                <a:ext cx="389762" cy="389762"/>
              </a:xfrm>
              <a:prstGeom prst="ellipse">
                <a:avLst/>
              </a:prstGeom>
              <a:ln>
                <a:solidFill>
                  <a:schemeClr val="tx1"/>
                </a:solidFill>
              </a:ln>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34" name="Хорда 33">
                <a:extLst>
                  <a:ext uri="{FF2B5EF4-FFF2-40B4-BE49-F238E27FC236}">
                    <a16:creationId xmlns:a16="http://schemas.microsoft.com/office/drawing/2014/main" xmlns="" id="{38EB97B5-EBCA-464E-84EB-D22850903A92}"/>
                  </a:ext>
                </a:extLst>
              </p:cNvPr>
              <p:cNvSpPr/>
              <p:nvPr/>
            </p:nvSpPr>
            <p:spPr>
              <a:xfrm>
                <a:off x="9431039" y="1557689"/>
                <a:ext cx="311810" cy="311810"/>
              </a:xfrm>
              <a:prstGeom prst="chord">
                <a:avLst>
                  <a:gd name="adj1" fmla="val 16200000"/>
                  <a:gd name="adj2" fmla="val 16200000"/>
                </a:avLst>
              </a:prstGeom>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6" name="Полилиния: фигура 35">
                <a:extLst>
                  <a:ext uri="{FF2B5EF4-FFF2-40B4-BE49-F238E27FC236}">
                    <a16:creationId xmlns:a16="http://schemas.microsoft.com/office/drawing/2014/main" xmlns="" id="{28224A50-C189-442D-9A50-E5C95B653CD0}"/>
                  </a:ext>
                </a:extLst>
              </p:cNvPr>
              <p:cNvSpPr/>
              <p:nvPr/>
            </p:nvSpPr>
            <p:spPr>
              <a:xfrm>
                <a:off x="9781824" y="1518713"/>
                <a:ext cx="659372" cy="389762"/>
              </a:xfrm>
              <a:custGeom>
                <a:avLst/>
                <a:gdLst>
                  <a:gd name="connsiteX0" fmla="*/ 0 w 1153048"/>
                  <a:gd name="connsiteY0" fmla="*/ 0 h 389762"/>
                  <a:gd name="connsiteX1" fmla="*/ 1153048 w 1153048"/>
                  <a:gd name="connsiteY1" fmla="*/ 0 h 389762"/>
                  <a:gd name="connsiteX2" fmla="*/ 1153048 w 1153048"/>
                  <a:gd name="connsiteY2" fmla="*/ 389762 h 389762"/>
                  <a:gd name="connsiteX3" fmla="*/ 0 w 1153048"/>
                  <a:gd name="connsiteY3" fmla="*/ 389762 h 389762"/>
                  <a:gd name="connsiteX4" fmla="*/ 0 w 1153048"/>
                  <a:gd name="connsiteY4" fmla="*/ 0 h 38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048" h="389762">
                    <a:moveTo>
                      <a:pt x="0" y="0"/>
                    </a:moveTo>
                    <a:lnTo>
                      <a:pt x="1153048" y="0"/>
                    </a:lnTo>
                    <a:lnTo>
                      <a:pt x="1153048" y="389762"/>
                    </a:lnTo>
                    <a:lnTo>
                      <a:pt x="0" y="3897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1920" tIns="121920" rIns="121920" bIns="121920" numCol="1" spcCol="1270" anchor="ctr" anchorCtr="0">
                <a:noAutofit/>
              </a:bodyPr>
              <a:lstStyle/>
              <a:p>
                <a:pPr marL="0" lvl="0" indent="0" algn="ctr" defTabSz="2133600">
                  <a:lnSpc>
                    <a:spcPct val="90000"/>
                  </a:lnSpc>
                  <a:spcBef>
                    <a:spcPct val="0"/>
                  </a:spcBef>
                  <a:spcAft>
                    <a:spcPct val="35000"/>
                  </a:spcAft>
                  <a:buNone/>
                </a:pPr>
                <a:r>
                  <a:rPr lang="ru-RU" sz="4800" b="0" kern="1200" dirty="0">
                    <a:solidFill>
                      <a:schemeClr val="tx2"/>
                    </a:solidFill>
                    <a:latin typeface="+mj-lt"/>
                  </a:rPr>
                  <a:t>3</a:t>
                </a:r>
              </a:p>
            </p:txBody>
          </p:sp>
        </p:grpSp>
        <p:sp>
          <p:nvSpPr>
            <p:cNvPr id="35" name="Полилиния: фигура 34">
              <a:extLst>
                <a:ext uri="{FF2B5EF4-FFF2-40B4-BE49-F238E27FC236}">
                  <a16:creationId xmlns:a16="http://schemas.microsoft.com/office/drawing/2014/main" xmlns="" id="{EB41FC0E-045C-4265-B2C2-57805EB9E4D0}"/>
                </a:ext>
              </a:extLst>
            </p:cNvPr>
            <p:cNvSpPr/>
            <p:nvPr/>
          </p:nvSpPr>
          <p:spPr>
            <a:xfrm>
              <a:off x="8388844" y="1711623"/>
              <a:ext cx="3268559" cy="1097953"/>
            </a:xfrm>
            <a:custGeom>
              <a:avLst/>
              <a:gdLst>
                <a:gd name="connsiteX0" fmla="*/ 0 w 1153048"/>
                <a:gd name="connsiteY0" fmla="*/ 0 h 1640251"/>
                <a:gd name="connsiteX1" fmla="*/ 1153048 w 1153048"/>
                <a:gd name="connsiteY1" fmla="*/ 0 h 1640251"/>
                <a:gd name="connsiteX2" fmla="*/ 1153048 w 1153048"/>
                <a:gd name="connsiteY2" fmla="*/ 1640251 h 1640251"/>
                <a:gd name="connsiteX3" fmla="*/ 0 w 1153048"/>
                <a:gd name="connsiteY3" fmla="*/ 1640251 h 1640251"/>
                <a:gd name="connsiteX4" fmla="*/ 0 w 1153048"/>
                <a:gd name="connsiteY4" fmla="*/ 0 h 164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3048" h="1640251">
                  <a:moveTo>
                    <a:pt x="0" y="0"/>
                  </a:moveTo>
                  <a:lnTo>
                    <a:pt x="1153048" y="0"/>
                  </a:lnTo>
                  <a:lnTo>
                    <a:pt x="1153048" y="1640251"/>
                  </a:lnTo>
                  <a:lnTo>
                    <a:pt x="0" y="16402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0800" tIns="50800" rIns="50800" bIns="50800" numCol="1" spcCol="1270" anchor="t" anchorCtr="0">
              <a:noAutofit/>
            </a:bodyPr>
            <a:lstStyle/>
            <a:p>
              <a:pPr lvl="0" algn="ctr" defTabSz="889000">
                <a:lnSpc>
                  <a:spcPct val="90000"/>
                </a:lnSpc>
                <a:spcBef>
                  <a:spcPct val="0"/>
                </a:spcBef>
                <a:spcAft>
                  <a:spcPct val="35000"/>
                </a:spcAft>
              </a:pPr>
              <a:r>
                <a:rPr lang="en-US" b="0" kern="1200" dirty="0"/>
                <a:t>Facilitate effective competition among health suppliers and d</a:t>
              </a:r>
              <a:r>
                <a:rPr lang="en-US" dirty="0"/>
                <a:t>evelop </a:t>
              </a:r>
              <a:r>
                <a:rPr lang="en-US" b="0" kern="1200" dirty="0"/>
                <a:t>patient-oriented healthcare</a:t>
              </a:r>
              <a:endParaRPr lang="ru-RU" sz="2000" b="0" kern="1200" dirty="0"/>
            </a:p>
          </p:txBody>
        </p:sp>
      </p:grpSp>
      <p:sp>
        <p:nvSpPr>
          <p:cNvPr id="27" name="Номер слайда 14"/>
          <p:cNvSpPr>
            <a:spLocks noGrp="1"/>
          </p:cNvSpPr>
          <p:nvPr>
            <p:ph type="sldNum" sz="quarter" idx="12"/>
          </p:nvPr>
        </p:nvSpPr>
        <p:spPr/>
        <p:txBody>
          <a:bodyPr/>
          <a:lstStyle/>
          <a:p>
            <a:fld id="{5C945803-1848-4156-AEF2-8447FCEB22A9}" type="slidenum">
              <a:rPr lang="ru-RU" smtClean="0"/>
              <a:t>9</a:t>
            </a:fld>
            <a:endParaRPr lang="ru-RU" dirty="0"/>
          </a:p>
        </p:txBody>
      </p:sp>
      <p:sp>
        <p:nvSpPr>
          <p:cNvPr id="2" name="Заголовок 1">
            <a:extLst>
              <a:ext uri="{FF2B5EF4-FFF2-40B4-BE49-F238E27FC236}">
                <a16:creationId xmlns:a16="http://schemas.microsoft.com/office/drawing/2014/main" xmlns="" id="{E36BE7A6-7DE8-4530-A96D-1F795CBFCAAB}"/>
              </a:ext>
            </a:extLst>
          </p:cNvPr>
          <p:cNvSpPr>
            <a:spLocks noGrp="1"/>
          </p:cNvSpPr>
          <p:nvPr>
            <p:ph type="title"/>
          </p:nvPr>
        </p:nvSpPr>
        <p:spPr/>
        <p:txBody>
          <a:bodyPr>
            <a:noAutofit/>
          </a:bodyPr>
          <a:lstStyle/>
          <a:p>
            <a:pPr defTabSz="844083">
              <a:defRPr/>
            </a:pPr>
            <a:r>
              <a:rPr lang="en-US" sz="2800" kern="0" dirty="0">
                <a:solidFill>
                  <a:schemeClr val="tx2"/>
                </a:solidFill>
              </a:rPr>
              <a:t>PATIENT OPPORTUNITIES </a:t>
            </a:r>
            <a:br>
              <a:rPr lang="en-US" sz="2800" kern="0" dirty="0">
                <a:solidFill>
                  <a:schemeClr val="tx2"/>
                </a:solidFill>
              </a:rPr>
            </a:br>
            <a:r>
              <a:rPr lang="en-US" sz="2800" kern="0" dirty="0">
                <a:solidFill>
                  <a:schemeClr val="tx2"/>
                </a:solidFill>
              </a:rPr>
              <a:t>WITHIN THE FRAMEWORK OF MSHI</a:t>
            </a:r>
            <a:endParaRPr lang="ru-RU" sz="2800" dirty="0">
              <a:solidFill>
                <a:schemeClr val="tx2"/>
              </a:solidFill>
            </a:endParaRPr>
          </a:p>
        </p:txBody>
      </p:sp>
      <p:graphicFrame>
        <p:nvGraphicFramePr>
          <p:cNvPr id="33" name="Схема 32">
            <a:extLst>
              <a:ext uri="{FF2B5EF4-FFF2-40B4-BE49-F238E27FC236}">
                <a16:creationId xmlns:a16="http://schemas.microsoft.com/office/drawing/2014/main" xmlns="" id="{07FEDF1F-9676-4EB8-BBFA-5CF5D4374457}"/>
              </a:ext>
            </a:extLst>
          </p:cNvPr>
          <p:cNvGraphicFramePr/>
          <p:nvPr>
            <p:extLst>
              <p:ext uri="{D42A27DB-BD31-4B8C-83A1-F6EECF244321}">
                <p14:modId xmlns:p14="http://schemas.microsoft.com/office/powerpoint/2010/main" val="100081392"/>
              </p:ext>
            </p:extLst>
          </p:nvPr>
        </p:nvGraphicFramePr>
        <p:xfrm>
          <a:off x="1166252" y="3177581"/>
          <a:ext cx="9859493" cy="3491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5490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xmlns="" id="{1F00F6A5-16D3-4A42-B4C3-56DF1D45B98F}"/>
              </a:ext>
            </a:extLst>
          </p:cNvPr>
          <p:cNvSpPr>
            <a:spLocks noGrp="1"/>
          </p:cNvSpPr>
          <p:nvPr>
            <p:ph type="sldNum" sz="quarter" idx="12"/>
          </p:nvPr>
        </p:nvSpPr>
        <p:spPr/>
        <p:txBody>
          <a:bodyPr/>
          <a:lstStyle/>
          <a:p>
            <a:fld id="{8D44B16B-2415-433A-AD2A-53AB704091BE}" type="slidenum">
              <a:rPr lang="ru-RU" smtClean="0"/>
              <a:pPr/>
              <a:t>10</a:t>
            </a:fld>
            <a:endParaRPr lang="ru-RU"/>
          </a:p>
        </p:txBody>
      </p:sp>
      <p:sp>
        <p:nvSpPr>
          <p:cNvPr id="5" name="Прямоугольник 4">
            <a:extLst>
              <a:ext uri="{FF2B5EF4-FFF2-40B4-BE49-F238E27FC236}">
                <a16:creationId xmlns:a16="http://schemas.microsoft.com/office/drawing/2014/main" xmlns="" id="{DC40C256-7988-4428-AF15-CA063DA3B646}"/>
              </a:ext>
            </a:extLst>
          </p:cNvPr>
          <p:cNvSpPr/>
          <p:nvPr/>
        </p:nvSpPr>
        <p:spPr>
          <a:xfrm>
            <a:off x="212271" y="2388964"/>
            <a:ext cx="4991100" cy="2051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2"/>
                </a:solidFill>
                <a:latin typeface="+mj-lt"/>
              </a:rPr>
              <a:t>THANK YOU </a:t>
            </a:r>
            <a:br>
              <a:rPr lang="en-US" sz="4800" dirty="0">
                <a:solidFill>
                  <a:schemeClr val="tx2"/>
                </a:solidFill>
                <a:latin typeface="+mj-lt"/>
              </a:rPr>
            </a:br>
            <a:r>
              <a:rPr lang="en-US" sz="4800" dirty="0">
                <a:solidFill>
                  <a:schemeClr val="tx2"/>
                </a:solidFill>
                <a:latin typeface="+mj-lt"/>
              </a:rPr>
              <a:t>FOR ATTENTION!</a:t>
            </a:r>
            <a:endParaRPr lang="ru-RU" sz="4800" dirty="0">
              <a:solidFill>
                <a:schemeClr val="tx2"/>
              </a:solidFill>
              <a:latin typeface="+mj-lt"/>
            </a:endParaRPr>
          </a:p>
        </p:txBody>
      </p:sp>
    </p:spTree>
    <p:extLst>
      <p:ext uri="{BB962C8B-B14F-4D97-AF65-F5344CB8AC3E}">
        <p14:creationId xmlns:p14="http://schemas.microsoft.com/office/powerpoint/2010/main" val="2764900141"/>
      </p:ext>
    </p:extLst>
  </p:cSld>
  <p:clrMapOvr>
    <a:masterClrMapping/>
  </p:clrMapOvr>
</p:sld>
</file>

<file path=ppt/theme/theme1.xml><?xml version="1.0" encoding="utf-8"?>
<a:theme xmlns:a="http://schemas.openxmlformats.org/drawingml/2006/main" name="Тема Office">
  <a:themeElements>
    <a:clrScheme name="Фонд ОСМС">
      <a:dk1>
        <a:srgbClr val="212121"/>
      </a:dk1>
      <a:lt1>
        <a:sysClr val="window" lastClr="FFFFFF"/>
      </a:lt1>
      <a:dk2>
        <a:srgbClr val="44546A"/>
      </a:dk2>
      <a:lt2>
        <a:srgbClr val="E7E6E6"/>
      </a:lt2>
      <a:accent1>
        <a:srgbClr val="6F8B27"/>
      </a:accent1>
      <a:accent2>
        <a:srgbClr val="0E385E"/>
      </a:accent2>
      <a:accent3>
        <a:srgbClr val="FFC000"/>
      </a:accent3>
      <a:accent4>
        <a:srgbClr val="C00000"/>
      </a:accent4>
      <a:accent5>
        <a:srgbClr val="00B050"/>
      </a:accent5>
      <a:accent6>
        <a:srgbClr val="954F72"/>
      </a:accent6>
      <a:hlink>
        <a:srgbClr val="48A1FA"/>
      </a:hlink>
      <a:folHlink>
        <a:srgbClr val="C490AA"/>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Основной шаблон_русский язык" id="{0A8C7656-F76C-46AA-85A7-DD27892E43C5}" vid="{0ADB2EDF-CF78-462B-9A14-B510D6C061E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Основной шаблон_русский язык</Template>
  <TotalTime>2837</TotalTime>
  <Words>847</Words>
  <Application>Microsoft Office PowerPoint</Application>
  <PresentationFormat>Custom</PresentationFormat>
  <Paragraphs>166</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Тема Office</vt:lpstr>
      <vt:lpstr>IMPLEMENTATION OF MANDATORY SOCIAL HEALTH INSURANCE</vt:lpstr>
      <vt:lpstr>BASIS FOR IMPLEMENTATION OF MANDATORY SOCIAL HEALTH INSURANCE (MSHI)</vt:lpstr>
      <vt:lpstr>STRUCTURE OF HEALTH EXPENDITURES</vt:lpstr>
      <vt:lpstr>DYNAMICS OF CHANGES  IN SOCIAL PAYMENTS</vt:lpstr>
      <vt:lpstr>HIGHLIGHTING IMPLEMENTATION OF MSHI</vt:lpstr>
      <vt:lpstr>PROCUREMENT OF HEALTHCARE SERVICES  WITHIN THE FRAMEWORK OF GSBP</vt:lpstr>
      <vt:lpstr>MSHI POPULATION COVERAGE</vt:lpstr>
      <vt:lpstr>NEW MODEL OF SGBP WITHIN THE FRAMEWORK OF MSHI</vt:lpstr>
      <vt:lpstr>PATIENT OPPORTUNITIES  WITHIN THE FRAMEWORK OF MSHI</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Abilkhair Madiyarov</dc:creator>
  <cp:lastModifiedBy>ALLIOD, Marie-pierre</cp:lastModifiedBy>
  <cp:revision>29</cp:revision>
  <cp:lastPrinted>2018-06-18T03:43:44Z</cp:lastPrinted>
  <dcterms:created xsi:type="dcterms:W3CDTF">2018-06-14T05:12:06Z</dcterms:created>
  <dcterms:modified xsi:type="dcterms:W3CDTF">2018-08-02T11:59:45Z</dcterms:modified>
</cp:coreProperties>
</file>