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9" r:id="rId1"/>
  </p:sldMasterIdLst>
  <p:notesMasterIdLst>
    <p:notesMasterId r:id="rId18"/>
  </p:notesMasterIdLst>
  <p:sldIdLst>
    <p:sldId id="256" r:id="rId2"/>
    <p:sldId id="515" r:id="rId3"/>
    <p:sldId id="412" r:id="rId4"/>
    <p:sldId id="503" r:id="rId5"/>
    <p:sldId id="467" r:id="rId6"/>
    <p:sldId id="512" r:id="rId7"/>
    <p:sldId id="507" r:id="rId8"/>
    <p:sldId id="506" r:id="rId9"/>
    <p:sldId id="509" r:id="rId10"/>
    <p:sldId id="508" r:id="rId11"/>
    <p:sldId id="510" r:id="rId12"/>
    <p:sldId id="511" r:id="rId13"/>
    <p:sldId id="474" r:id="rId14"/>
    <p:sldId id="475" r:id="rId15"/>
    <p:sldId id="494" r:id="rId16"/>
    <p:sldId id="49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oph Kurowski" initials="CK" lastIdx="3" clrIdx="0">
    <p:extLst/>
  </p:cmAuthor>
  <p:cmAuthor id="2" name="triin habicht" initials="th" lastIdx="1" clrIdx="1">
    <p:extLst/>
  </p:cmAuthor>
  <p:cmAuthor id="3" name="triin habicht" initials="th [2]" lastIdx="1"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00"/>
    <a:srgbClr val="E9EBF5"/>
    <a:srgbClr val="E4F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157" autoAdjust="0"/>
    <p:restoredTop sz="95246"/>
  </p:normalViewPr>
  <p:slideViewPr>
    <p:cSldViewPr snapToGrid="0" snapToObjects="1">
      <p:cViewPr>
        <p:scale>
          <a:sx n="90" d="100"/>
          <a:sy n="90" d="100"/>
        </p:scale>
        <p:origin x="-80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A9842D-41CA-45A6-889E-10245EB13AD3}" type="doc">
      <dgm:prSet loTypeId="urn:microsoft.com/office/officeart/2005/8/layout/process2" loCatId="process" qsTypeId="urn:microsoft.com/office/officeart/2005/8/quickstyle/simple2" qsCatId="simple" csTypeId="urn:microsoft.com/office/officeart/2005/8/colors/colorful1" csCatId="colorful" phldr="1"/>
      <dgm:spPr/>
    </dgm:pt>
    <dgm:pt modelId="{0A78465E-1299-4751-B116-06E4B6D6B7CD}">
      <dgm:prSet phldrT="[Tekst]" custT="1"/>
      <dgm:spPr/>
      <dgm:t>
        <a:bodyPr/>
        <a:lstStyle/>
        <a:p>
          <a:r>
            <a:rPr lang="en-GB" sz="2000" b="1" noProof="0" dirty="0" smtClean="0">
              <a:latin typeface="Georgia" panose="02040502050405020303" pitchFamily="18" charset="0"/>
            </a:rPr>
            <a:t>First sickness funds in 1913</a:t>
          </a:r>
          <a:endParaRPr lang="en-GB" sz="2000" b="1" noProof="0" dirty="0">
            <a:latin typeface="Georgia" panose="02040502050405020303" pitchFamily="18" charset="0"/>
          </a:endParaRPr>
        </a:p>
      </dgm:t>
    </dgm:pt>
    <dgm:pt modelId="{E308A4B8-C804-4CC5-9287-AA776823D5F5}" type="parTrans" cxnId="{B660C4D0-E14A-4EC8-B0A6-E2E8D7DFFB3E}">
      <dgm:prSet/>
      <dgm:spPr/>
      <dgm:t>
        <a:bodyPr/>
        <a:lstStyle/>
        <a:p>
          <a:endParaRPr lang="et-EE" b="1">
            <a:latin typeface="Georgia" panose="02040502050405020303" pitchFamily="18" charset="0"/>
          </a:endParaRPr>
        </a:p>
      </dgm:t>
    </dgm:pt>
    <dgm:pt modelId="{CB6E01C2-6FDC-4775-A6B5-7D986405AE7D}" type="sibTrans" cxnId="{B660C4D0-E14A-4EC8-B0A6-E2E8D7DFFB3E}">
      <dgm:prSet/>
      <dgm:spPr/>
      <dgm:t>
        <a:bodyPr/>
        <a:lstStyle/>
        <a:p>
          <a:endParaRPr lang="et-EE" b="1">
            <a:latin typeface="Georgia" panose="02040502050405020303" pitchFamily="18" charset="0"/>
          </a:endParaRPr>
        </a:p>
      </dgm:t>
    </dgm:pt>
    <dgm:pt modelId="{61AE8D11-E3E1-4892-9E41-186D21AEDD46}">
      <dgm:prSet phldrT="[Tekst]" custT="1"/>
      <dgm:spPr/>
      <dgm:t>
        <a:bodyPr/>
        <a:lstStyle/>
        <a:p>
          <a:r>
            <a:rPr lang="en-GB" sz="2000" b="1" noProof="0" dirty="0" smtClean="0">
              <a:latin typeface="Georgia" panose="02040502050405020303" pitchFamily="18" charset="0"/>
            </a:rPr>
            <a:t>Re-established regional non-competing sickness funds in 1991/92 (22 in total)</a:t>
          </a:r>
          <a:endParaRPr lang="en-GB" sz="2000" b="1" noProof="0" dirty="0">
            <a:latin typeface="Georgia" panose="02040502050405020303" pitchFamily="18" charset="0"/>
          </a:endParaRPr>
        </a:p>
      </dgm:t>
    </dgm:pt>
    <dgm:pt modelId="{E9468A44-58DF-49BC-B421-B7ED0F143E44}" type="parTrans" cxnId="{47F6211C-F2A2-48B8-A0CA-EEC39D694D94}">
      <dgm:prSet/>
      <dgm:spPr/>
      <dgm:t>
        <a:bodyPr/>
        <a:lstStyle/>
        <a:p>
          <a:endParaRPr lang="et-EE" b="1">
            <a:latin typeface="Georgia" panose="02040502050405020303" pitchFamily="18" charset="0"/>
          </a:endParaRPr>
        </a:p>
      </dgm:t>
    </dgm:pt>
    <dgm:pt modelId="{37308643-79AF-41FF-A5B6-5E9DE69BE7CB}" type="sibTrans" cxnId="{47F6211C-F2A2-48B8-A0CA-EEC39D694D94}">
      <dgm:prSet/>
      <dgm:spPr/>
      <dgm:t>
        <a:bodyPr/>
        <a:lstStyle/>
        <a:p>
          <a:endParaRPr lang="et-EE" b="1">
            <a:latin typeface="Georgia" panose="02040502050405020303" pitchFamily="18" charset="0"/>
          </a:endParaRPr>
        </a:p>
      </dgm:t>
    </dgm:pt>
    <dgm:pt modelId="{A74DBB76-73A3-4DA2-A3E2-D7D287CB8819}">
      <dgm:prSet phldrT="[Tekst]" custT="1"/>
      <dgm:spPr/>
      <dgm:t>
        <a:bodyPr/>
        <a:lstStyle/>
        <a:p>
          <a:r>
            <a:rPr lang="en-GB" sz="2000" b="1" noProof="0" dirty="0" smtClean="0">
              <a:latin typeface="Georgia" panose="02040502050405020303" pitchFamily="18" charset="0"/>
            </a:rPr>
            <a:t>Central sickness fund  to coordinate regional funds in 1994</a:t>
          </a:r>
        </a:p>
      </dgm:t>
    </dgm:pt>
    <dgm:pt modelId="{9F6ACD7C-961D-4908-BB19-E0C5CB7FD866}" type="parTrans" cxnId="{00C6A009-0DC2-4167-86F3-BA23098EDB43}">
      <dgm:prSet/>
      <dgm:spPr/>
      <dgm:t>
        <a:bodyPr/>
        <a:lstStyle/>
        <a:p>
          <a:endParaRPr lang="et-EE" b="1">
            <a:latin typeface="Georgia" panose="02040502050405020303" pitchFamily="18" charset="0"/>
          </a:endParaRPr>
        </a:p>
      </dgm:t>
    </dgm:pt>
    <dgm:pt modelId="{D93EE574-F7C4-4560-86DD-3F2109B485E5}" type="sibTrans" cxnId="{00C6A009-0DC2-4167-86F3-BA23098EDB43}">
      <dgm:prSet/>
      <dgm:spPr/>
      <dgm:t>
        <a:bodyPr/>
        <a:lstStyle/>
        <a:p>
          <a:endParaRPr lang="et-EE" b="1">
            <a:latin typeface="Georgia" panose="02040502050405020303" pitchFamily="18" charset="0"/>
          </a:endParaRPr>
        </a:p>
      </dgm:t>
    </dgm:pt>
    <dgm:pt modelId="{98D1B51B-FB03-40F0-80E5-534B01FF294F}">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000" b="1" noProof="0" dirty="0" smtClean="0">
              <a:latin typeface="Georgia" panose="02040502050405020303" pitchFamily="18" charset="0"/>
            </a:rPr>
            <a:t>Estonian Health Insurance </a:t>
          </a:r>
          <a:r>
            <a:rPr lang="en-US" sz="2000" b="1" noProof="0" smtClean="0">
              <a:latin typeface="Georgia" panose="02040502050405020303" pitchFamily="18" charset="0"/>
            </a:rPr>
            <a:t>Fund </a:t>
          </a:r>
          <a:r>
            <a:rPr lang="et-EE" sz="2000" b="1" noProof="0" smtClean="0">
              <a:latin typeface="Georgia" panose="02040502050405020303" pitchFamily="18" charset="0"/>
            </a:rPr>
            <a:t>in 2001, </a:t>
          </a:r>
          <a:endParaRPr lang="en-GB" sz="2000" b="1" noProof="0" smtClean="0">
            <a:latin typeface="Georgia" panose="02040502050405020303" pitchFamily="18" charset="0"/>
          </a:endParaRPr>
        </a:p>
        <a:p>
          <a:pPr marL="0" marR="0" indent="0" defTabSz="889000" eaLnBrk="1" fontAlgn="auto" latinLnBrk="0" hangingPunct="1">
            <a:lnSpc>
              <a:spcPct val="90000"/>
            </a:lnSpc>
            <a:spcBef>
              <a:spcPct val="0"/>
            </a:spcBef>
            <a:spcAft>
              <a:spcPct val="35000"/>
            </a:spcAft>
            <a:buClrTx/>
            <a:buSzTx/>
            <a:buFontTx/>
            <a:buNone/>
            <a:tabLst/>
            <a:defRPr/>
          </a:pPr>
          <a:r>
            <a:rPr lang="et-EE" sz="2000" b="1" noProof="0" smtClean="0">
              <a:latin typeface="Georgia" panose="02040502050405020303" pitchFamily="18" charset="0"/>
            </a:rPr>
            <a:t>Currently </a:t>
          </a:r>
          <a:r>
            <a:rPr lang="en-US" sz="2000" b="1" noProof="0" smtClean="0">
              <a:latin typeface="Georgia" panose="02040502050405020303" pitchFamily="18" charset="0"/>
            </a:rPr>
            <a:t>with </a:t>
          </a:r>
          <a:r>
            <a:rPr lang="et-EE" sz="2000" b="1" noProof="0" dirty="0" smtClean="0">
              <a:latin typeface="Georgia" panose="02040502050405020303" pitchFamily="18" charset="0"/>
            </a:rPr>
            <a:t>4 </a:t>
          </a:r>
          <a:r>
            <a:rPr lang="en-US" sz="2000" b="1" noProof="0" dirty="0" smtClean="0">
              <a:latin typeface="Georgia" panose="02040502050405020303" pitchFamily="18" charset="0"/>
            </a:rPr>
            <a:t>regional</a:t>
          </a:r>
          <a:r>
            <a:rPr lang="et-EE" sz="2000" b="1" noProof="0" smtClean="0">
              <a:latin typeface="Georgia" panose="02040502050405020303" pitchFamily="18" charset="0"/>
            </a:rPr>
            <a:t> departments</a:t>
          </a:r>
          <a:endParaRPr lang="en-GB" sz="2000" b="1" noProof="0" dirty="0">
            <a:latin typeface="Georgia" panose="02040502050405020303" pitchFamily="18" charset="0"/>
          </a:endParaRPr>
        </a:p>
      </dgm:t>
    </dgm:pt>
    <dgm:pt modelId="{897E2985-4211-499E-A44F-A9DA1BE396D0}" type="parTrans" cxnId="{8E93C13F-FC34-48D2-84FB-B7E75B776E71}">
      <dgm:prSet/>
      <dgm:spPr/>
      <dgm:t>
        <a:bodyPr/>
        <a:lstStyle/>
        <a:p>
          <a:endParaRPr lang="et-EE" b="1">
            <a:latin typeface="Georgia" panose="02040502050405020303" pitchFamily="18" charset="0"/>
          </a:endParaRPr>
        </a:p>
      </dgm:t>
    </dgm:pt>
    <dgm:pt modelId="{A3ED64F0-A0F2-43D2-9141-E8B2D38651E8}" type="sibTrans" cxnId="{8E93C13F-FC34-48D2-84FB-B7E75B776E71}">
      <dgm:prSet/>
      <dgm:spPr/>
      <dgm:t>
        <a:bodyPr/>
        <a:lstStyle/>
        <a:p>
          <a:endParaRPr lang="et-EE" b="1">
            <a:latin typeface="Georgia" panose="02040502050405020303" pitchFamily="18" charset="0"/>
          </a:endParaRPr>
        </a:p>
      </dgm:t>
    </dgm:pt>
    <dgm:pt modelId="{253098C8-4775-462B-AB56-B9E51AF9ED4C}" type="pres">
      <dgm:prSet presAssocID="{61A9842D-41CA-45A6-889E-10245EB13AD3}" presName="linearFlow" presStyleCnt="0">
        <dgm:presLayoutVars>
          <dgm:resizeHandles val="exact"/>
        </dgm:presLayoutVars>
      </dgm:prSet>
      <dgm:spPr/>
    </dgm:pt>
    <dgm:pt modelId="{519BB8ED-E421-4E6B-8F94-A9DAD8E2E5B1}" type="pres">
      <dgm:prSet presAssocID="{0A78465E-1299-4751-B116-06E4B6D6B7CD}" presName="node" presStyleLbl="node1" presStyleIdx="0" presStyleCnt="4" custScaleX="176511">
        <dgm:presLayoutVars>
          <dgm:bulletEnabled val="1"/>
        </dgm:presLayoutVars>
      </dgm:prSet>
      <dgm:spPr/>
      <dgm:t>
        <a:bodyPr/>
        <a:lstStyle/>
        <a:p>
          <a:endParaRPr lang="et-EE"/>
        </a:p>
      </dgm:t>
    </dgm:pt>
    <dgm:pt modelId="{06EB0A4A-51DE-495E-8957-F2867A054F32}" type="pres">
      <dgm:prSet presAssocID="{CB6E01C2-6FDC-4775-A6B5-7D986405AE7D}" presName="sibTrans" presStyleLbl="sibTrans2D1" presStyleIdx="0" presStyleCnt="3"/>
      <dgm:spPr/>
      <dgm:t>
        <a:bodyPr/>
        <a:lstStyle/>
        <a:p>
          <a:endParaRPr lang="et-EE"/>
        </a:p>
      </dgm:t>
    </dgm:pt>
    <dgm:pt modelId="{0E477517-456A-4BB1-B1AA-83F8892E7AF0}" type="pres">
      <dgm:prSet presAssocID="{CB6E01C2-6FDC-4775-A6B5-7D986405AE7D}" presName="connectorText" presStyleLbl="sibTrans2D1" presStyleIdx="0" presStyleCnt="3"/>
      <dgm:spPr/>
      <dgm:t>
        <a:bodyPr/>
        <a:lstStyle/>
        <a:p>
          <a:endParaRPr lang="et-EE"/>
        </a:p>
      </dgm:t>
    </dgm:pt>
    <dgm:pt modelId="{6FEECC16-0510-4133-B653-8E4E2669D51C}" type="pres">
      <dgm:prSet presAssocID="{61AE8D11-E3E1-4892-9E41-186D21AEDD46}" presName="node" presStyleLbl="node1" presStyleIdx="1" presStyleCnt="4" custScaleX="176511">
        <dgm:presLayoutVars>
          <dgm:bulletEnabled val="1"/>
        </dgm:presLayoutVars>
      </dgm:prSet>
      <dgm:spPr/>
      <dgm:t>
        <a:bodyPr/>
        <a:lstStyle/>
        <a:p>
          <a:endParaRPr lang="et-EE"/>
        </a:p>
      </dgm:t>
    </dgm:pt>
    <dgm:pt modelId="{B1094E0E-2C76-47A1-BF96-EEAF98B860B3}" type="pres">
      <dgm:prSet presAssocID="{37308643-79AF-41FF-A5B6-5E9DE69BE7CB}" presName="sibTrans" presStyleLbl="sibTrans2D1" presStyleIdx="1" presStyleCnt="3"/>
      <dgm:spPr/>
      <dgm:t>
        <a:bodyPr/>
        <a:lstStyle/>
        <a:p>
          <a:endParaRPr lang="et-EE"/>
        </a:p>
      </dgm:t>
    </dgm:pt>
    <dgm:pt modelId="{AA75073A-B29D-4249-BFBE-5B4E195F0031}" type="pres">
      <dgm:prSet presAssocID="{37308643-79AF-41FF-A5B6-5E9DE69BE7CB}" presName="connectorText" presStyleLbl="sibTrans2D1" presStyleIdx="1" presStyleCnt="3"/>
      <dgm:spPr/>
      <dgm:t>
        <a:bodyPr/>
        <a:lstStyle/>
        <a:p>
          <a:endParaRPr lang="et-EE"/>
        </a:p>
      </dgm:t>
    </dgm:pt>
    <dgm:pt modelId="{4DB251A3-5DEB-45E9-86C1-51EE1341054D}" type="pres">
      <dgm:prSet presAssocID="{A74DBB76-73A3-4DA2-A3E2-D7D287CB8819}" presName="node" presStyleLbl="node1" presStyleIdx="2" presStyleCnt="4" custScaleX="176511">
        <dgm:presLayoutVars>
          <dgm:bulletEnabled val="1"/>
        </dgm:presLayoutVars>
      </dgm:prSet>
      <dgm:spPr/>
      <dgm:t>
        <a:bodyPr/>
        <a:lstStyle/>
        <a:p>
          <a:endParaRPr lang="et-EE"/>
        </a:p>
      </dgm:t>
    </dgm:pt>
    <dgm:pt modelId="{5EDA803A-B003-4FFC-BC14-128D6183CFE0}" type="pres">
      <dgm:prSet presAssocID="{D93EE574-F7C4-4560-86DD-3F2109B485E5}" presName="sibTrans" presStyleLbl="sibTrans2D1" presStyleIdx="2" presStyleCnt="3"/>
      <dgm:spPr/>
      <dgm:t>
        <a:bodyPr/>
        <a:lstStyle/>
        <a:p>
          <a:endParaRPr lang="et-EE"/>
        </a:p>
      </dgm:t>
    </dgm:pt>
    <dgm:pt modelId="{EDD576BE-E81A-49A9-8B9A-D70A69F8E59C}" type="pres">
      <dgm:prSet presAssocID="{D93EE574-F7C4-4560-86DD-3F2109B485E5}" presName="connectorText" presStyleLbl="sibTrans2D1" presStyleIdx="2" presStyleCnt="3"/>
      <dgm:spPr/>
      <dgm:t>
        <a:bodyPr/>
        <a:lstStyle/>
        <a:p>
          <a:endParaRPr lang="et-EE"/>
        </a:p>
      </dgm:t>
    </dgm:pt>
    <dgm:pt modelId="{1AD34CCD-4DAE-4C0B-8149-36A4661ADFEE}" type="pres">
      <dgm:prSet presAssocID="{98D1B51B-FB03-40F0-80E5-534B01FF294F}" presName="node" presStyleLbl="node1" presStyleIdx="3" presStyleCnt="4" custScaleX="176511">
        <dgm:presLayoutVars>
          <dgm:bulletEnabled val="1"/>
        </dgm:presLayoutVars>
      </dgm:prSet>
      <dgm:spPr/>
      <dgm:t>
        <a:bodyPr/>
        <a:lstStyle/>
        <a:p>
          <a:endParaRPr lang="et-EE"/>
        </a:p>
      </dgm:t>
    </dgm:pt>
  </dgm:ptLst>
  <dgm:cxnLst>
    <dgm:cxn modelId="{1EF070EE-212A-F443-9F27-EFA2BE7BB9D9}" type="presOf" srcId="{37308643-79AF-41FF-A5B6-5E9DE69BE7CB}" destId="{B1094E0E-2C76-47A1-BF96-EEAF98B860B3}" srcOrd="0" destOrd="0" presId="urn:microsoft.com/office/officeart/2005/8/layout/process2"/>
    <dgm:cxn modelId="{00C6A009-0DC2-4167-86F3-BA23098EDB43}" srcId="{61A9842D-41CA-45A6-889E-10245EB13AD3}" destId="{A74DBB76-73A3-4DA2-A3E2-D7D287CB8819}" srcOrd="2" destOrd="0" parTransId="{9F6ACD7C-961D-4908-BB19-E0C5CB7FD866}" sibTransId="{D93EE574-F7C4-4560-86DD-3F2109B485E5}"/>
    <dgm:cxn modelId="{F94C0E04-052A-9E4F-A97A-9C955992CD8D}" type="presOf" srcId="{CB6E01C2-6FDC-4775-A6B5-7D986405AE7D}" destId="{06EB0A4A-51DE-495E-8957-F2867A054F32}" srcOrd="0" destOrd="0" presId="urn:microsoft.com/office/officeart/2005/8/layout/process2"/>
    <dgm:cxn modelId="{ECA21F19-A94B-F248-9D67-A7AC15B5B832}" type="presOf" srcId="{A74DBB76-73A3-4DA2-A3E2-D7D287CB8819}" destId="{4DB251A3-5DEB-45E9-86C1-51EE1341054D}" srcOrd="0" destOrd="0" presId="urn:microsoft.com/office/officeart/2005/8/layout/process2"/>
    <dgm:cxn modelId="{03ED93FE-2E28-7C4F-815D-0A431EC8B480}" type="presOf" srcId="{D93EE574-F7C4-4560-86DD-3F2109B485E5}" destId="{EDD576BE-E81A-49A9-8B9A-D70A69F8E59C}" srcOrd="1" destOrd="0" presId="urn:microsoft.com/office/officeart/2005/8/layout/process2"/>
    <dgm:cxn modelId="{E89E7BFC-BB01-2749-8861-6CFDA78DB548}" type="presOf" srcId="{37308643-79AF-41FF-A5B6-5E9DE69BE7CB}" destId="{AA75073A-B29D-4249-BFBE-5B4E195F0031}" srcOrd="1" destOrd="0" presId="urn:microsoft.com/office/officeart/2005/8/layout/process2"/>
    <dgm:cxn modelId="{8E93C13F-FC34-48D2-84FB-B7E75B776E71}" srcId="{61A9842D-41CA-45A6-889E-10245EB13AD3}" destId="{98D1B51B-FB03-40F0-80E5-534B01FF294F}" srcOrd="3" destOrd="0" parTransId="{897E2985-4211-499E-A44F-A9DA1BE396D0}" sibTransId="{A3ED64F0-A0F2-43D2-9141-E8B2D38651E8}"/>
    <dgm:cxn modelId="{47F6211C-F2A2-48B8-A0CA-EEC39D694D94}" srcId="{61A9842D-41CA-45A6-889E-10245EB13AD3}" destId="{61AE8D11-E3E1-4892-9E41-186D21AEDD46}" srcOrd="1" destOrd="0" parTransId="{E9468A44-58DF-49BC-B421-B7ED0F143E44}" sibTransId="{37308643-79AF-41FF-A5B6-5E9DE69BE7CB}"/>
    <dgm:cxn modelId="{B660C4D0-E14A-4EC8-B0A6-E2E8D7DFFB3E}" srcId="{61A9842D-41CA-45A6-889E-10245EB13AD3}" destId="{0A78465E-1299-4751-B116-06E4B6D6B7CD}" srcOrd="0" destOrd="0" parTransId="{E308A4B8-C804-4CC5-9287-AA776823D5F5}" sibTransId="{CB6E01C2-6FDC-4775-A6B5-7D986405AE7D}"/>
    <dgm:cxn modelId="{D59409DB-A5E0-B844-91AF-006DC9DC194C}" type="presOf" srcId="{61A9842D-41CA-45A6-889E-10245EB13AD3}" destId="{253098C8-4775-462B-AB56-B9E51AF9ED4C}" srcOrd="0" destOrd="0" presId="urn:microsoft.com/office/officeart/2005/8/layout/process2"/>
    <dgm:cxn modelId="{27E434BA-5047-B84F-8B95-A8A4BB483F05}" type="presOf" srcId="{98D1B51B-FB03-40F0-80E5-534B01FF294F}" destId="{1AD34CCD-4DAE-4C0B-8149-36A4661ADFEE}" srcOrd="0" destOrd="0" presId="urn:microsoft.com/office/officeart/2005/8/layout/process2"/>
    <dgm:cxn modelId="{C1414FBE-2C9B-764A-9A44-64E4AADB5058}" type="presOf" srcId="{61AE8D11-E3E1-4892-9E41-186D21AEDD46}" destId="{6FEECC16-0510-4133-B653-8E4E2669D51C}" srcOrd="0" destOrd="0" presId="urn:microsoft.com/office/officeart/2005/8/layout/process2"/>
    <dgm:cxn modelId="{687C9319-8808-B54B-9747-2E64D4836E4E}" type="presOf" srcId="{D93EE574-F7C4-4560-86DD-3F2109B485E5}" destId="{5EDA803A-B003-4FFC-BC14-128D6183CFE0}" srcOrd="0" destOrd="0" presId="urn:microsoft.com/office/officeart/2005/8/layout/process2"/>
    <dgm:cxn modelId="{65303575-5630-8543-A8D3-DF9ECAFDDC27}" type="presOf" srcId="{0A78465E-1299-4751-B116-06E4B6D6B7CD}" destId="{519BB8ED-E421-4E6B-8F94-A9DAD8E2E5B1}" srcOrd="0" destOrd="0" presId="urn:microsoft.com/office/officeart/2005/8/layout/process2"/>
    <dgm:cxn modelId="{A9AD560C-56FB-2643-87CE-F2C0A8242B59}" type="presOf" srcId="{CB6E01C2-6FDC-4775-A6B5-7D986405AE7D}" destId="{0E477517-456A-4BB1-B1AA-83F8892E7AF0}" srcOrd="1" destOrd="0" presId="urn:microsoft.com/office/officeart/2005/8/layout/process2"/>
    <dgm:cxn modelId="{DDFDC7D6-0D6D-E24C-8994-57D77AF92C09}" type="presParOf" srcId="{253098C8-4775-462B-AB56-B9E51AF9ED4C}" destId="{519BB8ED-E421-4E6B-8F94-A9DAD8E2E5B1}" srcOrd="0" destOrd="0" presId="urn:microsoft.com/office/officeart/2005/8/layout/process2"/>
    <dgm:cxn modelId="{363512B4-6DD4-4E46-B091-BF909CF74034}" type="presParOf" srcId="{253098C8-4775-462B-AB56-B9E51AF9ED4C}" destId="{06EB0A4A-51DE-495E-8957-F2867A054F32}" srcOrd="1" destOrd="0" presId="urn:microsoft.com/office/officeart/2005/8/layout/process2"/>
    <dgm:cxn modelId="{37A16144-1A50-E142-9422-44349E63E767}" type="presParOf" srcId="{06EB0A4A-51DE-495E-8957-F2867A054F32}" destId="{0E477517-456A-4BB1-B1AA-83F8892E7AF0}" srcOrd="0" destOrd="0" presId="urn:microsoft.com/office/officeart/2005/8/layout/process2"/>
    <dgm:cxn modelId="{C0F781C1-A8CE-A24E-A20C-EF5F8F77244B}" type="presParOf" srcId="{253098C8-4775-462B-AB56-B9E51AF9ED4C}" destId="{6FEECC16-0510-4133-B653-8E4E2669D51C}" srcOrd="2" destOrd="0" presId="urn:microsoft.com/office/officeart/2005/8/layout/process2"/>
    <dgm:cxn modelId="{D3D26E91-BF59-1840-B978-2A66A30340FC}" type="presParOf" srcId="{253098C8-4775-462B-AB56-B9E51AF9ED4C}" destId="{B1094E0E-2C76-47A1-BF96-EEAF98B860B3}" srcOrd="3" destOrd="0" presId="urn:microsoft.com/office/officeart/2005/8/layout/process2"/>
    <dgm:cxn modelId="{C46030F1-8F55-8C43-A635-C1AC76F4D4B7}" type="presParOf" srcId="{B1094E0E-2C76-47A1-BF96-EEAF98B860B3}" destId="{AA75073A-B29D-4249-BFBE-5B4E195F0031}" srcOrd="0" destOrd="0" presId="urn:microsoft.com/office/officeart/2005/8/layout/process2"/>
    <dgm:cxn modelId="{9E048D4B-2032-B242-AF08-E6A59F336B8D}" type="presParOf" srcId="{253098C8-4775-462B-AB56-B9E51AF9ED4C}" destId="{4DB251A3-5DEB-45E9-86C1-51EE1341054D}" srcOrd="4" destOrd="0" presId="urn:microsoft.com/office/officeart/2005/8/layout/process2"/>
    <dgm:cxn modelId="{423F0680-34D7-C84B-96C0-AA9845409686}" type="presParOf" srcId="{253098C8-4775-462B-AB56-B9E51AF9ED4C}" destId="{5EDA803A-B003-4FFC-BC14-128D6183CFE0}" srcOrd="5" destOrd="0" presId="urn:microsoft.com/office/officeart/2005/8/layout/process2"/>
    <dgm:cxn modelId="{AE314DAA-46DC-D740-BCFB-2DB5137E04B5}" type="presParOf" srcId="{5EDA803A-B003-4FFC-BC14-128D6183CFE0}" destId="{EDD576BE-E81A-49A9-8B9A-D70A69F8E59C}" srcOrd="0" destOrd="0" presId="urn:microsoft.com/office/officeart/2005/8/layout/process2"/>
    <dgm:cxn modelId="{35A75DC2-AA0D-0246-B0B7-1E01F63E2E59}" type="presParOf" srcId="{253098C8-4775-462B-AB56-B9E51AF9ED4C}" destId="{1AD34CCD-4DAE-4C0B-8149-36A4661ADFEE}" srcOrd="6" destOrd="0" presId="urn:microsoft.com/office/officeart/2005/8/layout/process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9BB8ED-E421-4E6B-8F94-A9DAD8E2E5B1}">
      <dsp:nvSpPr>
        <dsp:cNvPr id="0" name=""/>
        <dsp:cNvSpPr/>
      </dsp:nvSpPr>
      <dsp:spPr>
        <a:xfrm>
          <a:off x="1064626" y="4416"/>
          <a:ext cx="5797693" cy="82115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1" kern="1200" noProof="0" dirty="0" smtClean="0">
              <a:latin typeface="Georgia" panose="02040502050405020303" pitchFamily="18" charset="0"/>
            </a:rPr>
            <a:t>First sickness funds in 1913</a:t>
          </a:r>
          <a:endParaRPr lang="en-GB" sz="2000" b="1" kern="1200" noProof="0" dirty="0">
            <a:latin typeface="Georgia" panose="02040502050405020303" pitchFamily="18" charset="0"/>
          </a:endParaRPr>
        </a:p>
      </dsp:txBody>
      <dsp:txXfrm>
        <a:off x="1088677" y="28467"/>
        <a:ext cx="5749591" cy="773049"/>
      </dsp:txXfrm>
    </dsp:sp>
    <dsp:sp modelId="{06EB0A4A-51DE-495E-8957-F2867A054F32}">
      <dsp:nvSpPr>
        <dsp:cNvPr id="0" name=""/>
        <dsp:cNvSpPr/>
      </dsp:nvSpPr>
      <dsp:spPr>
        <a:xfrm rot="5400000">
          <a:off x="3809507" y="846097"/>
          <a:ext cx="307931" cy="36951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t-EE" sz="1600" b="1" kern="1200">
            <a:latin typeface="Georgia" panose="02040502050405020303" pitchFamily="18" charset="0"/>
          </a:endParaRPr>
        </a:p>
      </dsp:txBody>
      <dsp:txXfrm rot="-5400000">
        <a:off x="3852618" y="876891"/>
        <a:ext cx="221710" cy="215552"/>
      </dsp:txXfrm>
    </dsp:sp>
    <dsp:sp modelId="{6FEECC16-0510-4133-B653-8E4E2669D51C}">
      <dsp:nvSpPr>
        <dsp:cNvPr id="0" name=""/>
        <dsp:cNvSpPr/>
      </dsp:nvSpPr>
      <dsp:spPr>
        <a:xfrm>
          <a:off x="1064626" y="1236144"/>
          <a:ext cx="5797693" cy="82115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1" kern="1200" noProof="0" dirty="0" smtClean="0">
              <a:latin typeface="Georgia" panose="02040502050405020303" pitchFamily="18" charset="0"/>
            </a:rPr>
            <a:t>Re-established regional non-competing sickness funds in 1991/92 (22 in total)</a:t>
          </a:r>
          <a:endParaRPr lang="en-GB" sz="2000" b="1" kern="1200" noProof="0" dirty="0">
            <a:latin typeface="Georgia" panose="02040502050405020303" pitchFamily="18" charset="0"/>
          </a:endParaRPr>
        </a:p>
      </dsp:txBody>
      <dsp:txXfrm>
        <a:off x="1088677" y="1260195"/>
        <a:ext cx="5749591" cy="773049"/>
      </dsp:txXfrm>
    </dsp:sp>
    <dsp:sp modelId="{B1094E0E-2C76-47A1-BF96-EEAF98B860B3}">
      <dsp:nvSpPr>
        <dsp:cNvPr id="0" name=""/>
        <dsp:cNvSpPr/>
      </dsp:nvSpPr>
      <dsp:spPr>
        <a:xfrm rot="5400000">
          <a:off x="3809507" y="2077825"/>
          <a:ext cx="307931" cy="36951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t-EE" sz="1600" b="1" kern="1200">
            <a:latin typeface="Georgia" panose="02040502050405020303" pitchFamily="18" charset="0"/>
          </a:endParaRPr>
        </a:p>
      </dsp:txBody>
      <dsp:txXfrm rot="-5400000">
        <a:off x="3852618" y="2108619"/>
        <a:ext cx="221710" cy="215552"/>
      </dsp:txXfrm>
    </dsp:sp>
    <dsp:sp modelId="{4DB251A3-5DEB-45E9-86C1-51EE1341054D}">
      <dsp:nvSpPr>
        <dsp:cNvPr id="0" name=""/>
        <dsp:cNvSpPr/>
      </dsp:nvSpPr>
      <dsp:spPr>
        <a:xfrm>
          <a:off x="1064626" y="2467872"/>
          <a:ext cx="5797693" cy="82115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1" kern="1200" noProof="0" dirty="0" smtClean="0">
              <a:latin typeface="Georgia" panose="02040502050405020303" pitchFamily="18" charset="0"/>
            </a:rPr>
            <a:t>Central sickness fund  to coordinate regional funds in 1994</a:t>
          </a:r>
        </a:p>
      </dsp:txBody>
      <dsp:txXfrm>
        <a:off x="1088677" y="2491923"/>
        <a:ext cx="5749591" cy="773049"/>
      </dsp:txXfrm>
    </dsp:sp>
    <dsp:sp modelId="{5EDA803A-B003-4FFC-BC14-128D6183CFE0}">
      <dsp:nvSpPr>
        <dsp:cNvPr id="0" name=""/>
        <dsp:cNvSpPr/>
      </dsp:nvSpPr>
      <dsp:spPr>
        <a:xfrm rot="5400000">
          <a:off x="3809507" y="3309553"/>
          <a:ext cx="307931" cy="36951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t-EE" sz="1600" b="1" kern="1200">
            <a:latin typeface="Georgia" panose="02040502050405020303" pitchFamily="18" charset="0"/>
          </a:endParaRPr>
        </a:p>
      </dsp:txBody>
      <dsp:txXfrm rot="-5400000">
        <a:off x="3852618" y="3340347"/>
        <a:ext cx="221710" cy="215552"/>
      </dsp:txXfrm>
    </dsp:sp>
    <dsp:sp modelId="{1AD34CCD-4DAE-4C0B-8149-36A4661ADFEE}">
      <dsp:nvSpPr>
        <dsp:cNvPr id="0" name=""/>
        <dsp:cNvSpPr/>
      </dsp:nvSpPr>
      <dsp:spPr>
        <a:xfrm>
          <a:off x="1064626" y="3699600"/>
          <a:ext cx="5797693" cy="82115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1200" noProof="0" dirty="0" smtClean="0">
              <a:latin typeface="Georgia" panose="02040502050405020303" pitchFamily="18" charset="0"/>
            </a:rPr>
            <a:t>Estonian Health Insurance </a:t>
          </a:r>
          <a:r>
            <a:rPr lang="en-US" sz="2000" b="1" kern="1200" noProof="0" smtClean="0">
              <a:latin typeface="Georgia" panose="02040502050405020303" pitchFamily="18" charset="0"/>
            </a:rPr>
            <a:t>Fund </a:t>
          </a:r>
          <a:r>
            <a:rPr lang="et-EE" sz="2000" b="1" kern="1200" noProof="0" smtClean="0">
              <a:latin typeface="Georgia" panose="02040502050405020303" pitchFamily="18" charset="0"/>
            </a:rPr>
            <a:t>in 2001, </a:t>
          </a:r>
          <a:endParaRPr lang="en-GB" sz="2000" b="1" kern="1200" noProof="0" smtClean="0">
            <a:latin typeface="Georgia" panose="02040502050405020303" pitchFamily="18" charset="0"/>
          </a:endParaRPr>
        </a:p>
        <a:p>
          <a:pPr marL="0" marR="0" lvl="0" indent="0" algn="ctr" defTabSz="889000" eaLnBrk="1" fontAlgn="auto" latinLnBrk="0" hangingPunct="1">
            <a:lnSpc>
              <a:spcPct val="90000"/>
            </a:lnSpc>
            <a:spcBef>
              <a:spcPct val="0"/>
            </a:spcBef>
            <a:spcAft>
              <a:spcPct val="35000"/>
            </a:spcAft>
            <a:buClrTx/>
            <a:buSzTx/>
            <a:buFontTx/>
            <a:buNone/>
            <a:tabLst/>
            <a:defRPr/>
          </a:pPr>
          <a:r>
            <a:rPr lang="et-EE" sz="2000" b="1" kern="1200" noProof="0" smtClean="0">
              <a:latin typeface="Georgia" panose="02040502050405020303" pitchFamily="18" charset="0"/>
            </a:rPr>
            <a:t>Currently </a:t>
          </a:r>
          <a:r>
            <a:rPr lang="en-US" sz="2000" b="1" kern="1200" noProof="0" smtClean="0">
              <a:latin typeface="Georgia" panose="02040502050405020303" pitchFamily="18" charset="0"/>
            </a:rPr>
            <a:t>with </a:t>
          </a:r>
          <a:r>
            <a:rPr lang="et-EE" sz="2000" b="1" kern="1200" noProof="0" dirty="0" smtClean="0">
              <a:latin typeface="Georgia" panose="02040502050405020303" pitchFamily="18" charset="0"/>
            </a:rPr>
            <a:t>4 </a:t>
          </a:r>
          <a:r>
            <a:rPr lang="en-US" sz="2000" b="1" kern="1200" noProof="0" dirty="0" smtClean="0">
              <a:latin typeface="Georgia" panose="02040502050405020303" pitchFamily="18" charset="0"/>
            </a:rPr>
            <a:t>regional</a:t>
          </a:r>
          <a:r>
            <a:rPr lang="et-EE" sz="2000" b="1" kern="1200" noProof="0" smtClean="0">
              <a:latin typeface="Georgia" panose="02040502050405020303" pitchFamily="18" charset="0"/>
            </a:rPr>
            <a:t> departments</a:t>
          </a:r>
          <a:endParaRPr lang="en-GB" sz="2000" b="1" kern="1200" noProof="0" dirty="0">
            <a:latin typeface="Georgia" panose="02040502050405020303" pitchFamily="18" charset="0"/>
          </a:endParaRPr>
        </a:p>
      </dsp:txBody>
      <dsp:txXfrm>
        <a:off x="1088677" y="3723651"/>
        <a:ext cx="5749591" cy="773049"/>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3AA064-6A05-394E-B7B3-85A46EE8F577}" type="datetimeFigureOut">
              <a:rPr lang="en-US" smtClean="0"/>
              <a:t>8/2/2018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60392-709F-174B-BA9A-4B5671D2D27E}" type="slidenum">
              <a:rPr lang="en-US" smtClean="0"/>
              <a:t>‹#›</a:t>
            </a:fld>
            <a:endParaRPr lang="en-US"/>
          </a:p>
        </p:txBody>
      </p:sp>
    </p:spTree>
    <p:extLst>
      <p:ext uri="{BB962C8B-B14F-4D97-AF65-F5344CB8AC3E}">
        <p14:creationId xmlns:p14="http://schemas.microsoft.com/office/powerpoint/2010/main" val="474737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E60392-709F-174B-BA9A-4B5671D2D27E}" type="slidenum">
              <a:rPr lang="en-US" smtClean="0"/>
              <a:t>1</a:t>
            </a:fld>
            <a:endParaRPr lang="en-US"/>
          </a:p>
        </p:txBody>
      </p:sp>
    </p:spTree>
    <p:extLst>
      <p:ext uri="{BB962C8B-B14F-4D97-AF65-F5344CB8AC3E}">
        <p14:creationId xmlns:p14="http://schemas.microsoft.com/office/powerpoint/2010/main" val="1571069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t-EE" altLang="et-EE" dirty="0"/>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eaLnBrk="0" fontAlgn="base" hangingPunct="0">
              <a:spcBef>
                <a:spcPct val="0"/>
              </a:spcBef>
              <a:spcAft>
                <a:spcPct val="0"/>
              </a:spcAft>
              <a:defRPr>
                <a:solidFill>
                  <a:schemeClr val="tx1"/>
                </a:solidFill>
                <a:latin typeface="Calibri" charset="0"/>
              </a:defRPr>
            </a:lvl6pPr>
            <a:lvl7pPr marL="2971800" indent="-228600" eaLnBrk="0" fontAlgn="base" hangingPunct="0">
              <a:spcBef>
                <a:spcPct val="0"/>
              </a:spcBef>
              <a:spcAft>
                <a:spcPct val="0"/>
              </a:spcAft>
              <a:defRPr>
                <a:solidFill>
                  <a:schemeClr val="tx1"/>
                </a:solidFill>
                <a:latin typeface="Calibri" charset="0"/>
              </a:defRPr>
            </a:lvl7pPr>
            <a:lvl8pPr marL="3429000" indent="-228600" eaLnBrk="0" fontAlgn="base" hangingPunct="0">
              <a:spcBef>
                <a:spcPct val="0"/>
              </a:spcBef>
              <a:spcAft>
                <a:spcPct val="0"/>
              </a:spcAft>
              <a:defRPr>
                <a:solidFill>
                  <a:schemeClr val="tx1"/>
                </a:solidFill>
                <a:latin typeface="Calibri" charset="0"/>
              </a:defRPr>
            </a:lvl8pPr>
            <a:lvl9pPr marL="3886200" indent="-228600" eaLnBrk="0" fontAlgn="base" hangingPunct="0">
              <a:spcBef>
                <a:spcPct val="0"/>
              </a:spcBef>
              <a:spcAft>
                <a:spcPct val="0"/>
              </a:spcAft>
              <a:defRPr>
                <a:solidFill>
                  <a:schemeClr val="tx1"/>
                </a:solidFill>
                <a:latin typeface="Calibri" charset="0"/>
              </a:defRPr>
            </a:lvl9pPr>
          </a:lstStyle>
          <a:p>
            <a:fld id="{12F70030-8859-A645-9E71-4F76D681A652}" type="slidenum">
              <a:rPr lang="et-EE" altLang="et-EE"/>
              <a:pPr/>
              <a:t>2</a:t>
            </a:fld>
            <a:endParaRPr lang="et-EE" altLang="et-EE"/>
          </a:p>
        </p:txBody>
      </p:sp>
    </p:spTree>
    <p:extLst>
      <p:ext uri="{BB962C8B-B14F-4D97-AF65-F5344CB8AC3E}">
        <p14:creationId xmlns:p14="http://schemas.microsoft.com/office/powerpoint/2010/main" val="1292290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99DE4A-8616-43B6-A6B2-98BFEABC91EF}" type="slidenum">
              <a:rPr lang="et-EE" smtClean="0"/>
              <a:pPr>
                <a:defRPr/>
              </a:pPr>
              <a:t>3</a:t>
            </a:fld>
            <a:endParaRPr lang="et-EE" dirty="0"/>
          </a:p>
        </p:txBody>
      </p:sp>
    </p:spTree>
    <p:extLst>
      <p:ext uri="{BB962C8B-B14F-4D97-AF65-F5344CB8AC3E}">
        <p14:creationId xmlns:p14="http://schemas.microsoft.com/office/powerpoint/2010/main" val="2129832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1EB497-BF17-491A-90E0-77FC0D99A7FC}" type="slidenum">
              <a:rPr lang="et-EE" altLang="et-EE"/>
              <a:pPr/>
              <a:t>4</a:t>
            </a:fld>
            <a:endParaRPr lang="et-EE" altLang="et-EE"/>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t-EE" altLang="et-EE"/>
          </a:p>
        </p:txBody>
      </p:sp>
    </p:spTree>
    <p:extLst>
      <p:ext uri="{BB962C8B-B14F-4D97-AF65-F5344CB8AC3E}">
        <p14:creationId xmlns:p14="http://schemas.microsoft.com/office/powerpoint/2010/main" val="638308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E60392-709F-174B-BA9A-4B5671D2D27E}" type="slidenum">
              <a:rPr lang="en-US" smtClean="0"/>
              <a:t>6</a:t>
            </a:fld>
            <a:endParaRPr lang="en-US"/>
          </a:p>
        </p:txBody>
      </p:sp>
    </p:spTree>
    <p:extLst>
      <p:ext uri="{BB962C8B-B14F-4D97-AF65-F5344CB8AC3E}">
        <p14:creationId xmlns:p14="http://schemas.microsoft.com/office/powerpoint/2010/main" val="2012475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10"/>
          </p:nvPr>
        </p:nvSpPr>
        <p:spPr/>
        <p:txBody>
          <a:bodyPr/>
          <a:lstStyle/>
          <a:p>
            <a:fld id="{5F32B8F7-8626-4C6B-95E3-1670753E7A2E}" type="slidenum">
              <a:rPr lang="et-EE" smtClean="0"/>
              <a:t>7</a:t>
            </a:fld>
            <a:endParaRPr lang="et-EE" dirty="0"/>
          </a:p>
        </p:txBody>
      </p:sp>
    </p:spTree>
    <p:extLst>
      <p:ext uri="{BB962C8B-B14F-4D97-AF65-F5344CB8AC3E}">
        <p14:creationId xmlns:p14="http://schemas.microsoft.com/office/powerpoint/2010/main" val="2002056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dirty="0" smtClean="0"/>
              <a:t>https://www.haigekassa.ee/en/supervisory-board </a:t>
            </a:r>
            <a:endParaRPr lang="en-US" dirty="0"/>
          </a:p>
        </p:txBody>
      </p:sp>
      <p:sp>
        <p:nvSpPr>
          <p:cNvPr id="4" name="Slide Number Placeholder 3"/>
          <p:cNvSpPr>
            <a:spLocks noGrp="1"/>
          </p:cNvSpPr>
          <p:nvPr>
            <p:ph type="sldNum" sz="quarter" idx="10"/>
          </p:nvPr>
        </p:nvSpPr>
        <p:spPr/>
        <p:txBody>
          <a:bodyPr/>
          <a:lstStyle/>
          <a:p>
            <a:pPr>
              <a:defRPr/>
            </a:pPr>
            <a:fld id="{9B99DE4A-8616-43B6-A6B2-98BFEABC91EF}" type="slidenum">
              <a:rPr lang="et-EE" smtClean="0"/>
              <a:pPr>
                <a:defRPr/>
              </a:pPr>
              <a:t>9</a:t>
            </a:fld>
            <a:endParaRPr lang="et-EE" dirty="0"/>
          </a:p>
        </p:txBody>
      </p:sp>
    </p:spTree>
    <p:extLst>
      <p:ext uri="{BB962C8B-B14F-4D97-AF65-F5344CB8AC3E}">
        <p14:creationId xmlns:p14="http://schemas.microsoft.com/office/powerpoint/2010/main" val="1485206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10"/>
          </p:nvPr>
        </p:nvSpPr>
        <p:spPr/>
        <p:txBody>
          <a:bodyPr/>
          <a:lstStyle/>
          <a:p>
            <a:fld id="{5F32B8F7-8626-4C6B-95E3-1670753E7A2E}" type="slidenum">
              <a:rPr lang="et-EE" smtClean="0"/>
              <a:t>10</a:t>
            </a:fld>
            <a:endParaRPr lang="et-EE" dirty="0"/>
          </a:p>
        </p:txBody>
      </p:sp>
    </p:spTree>
    <p:extLst>
      <p:ext uri="{BB962C8B-B14F-4D97-AF65-F5344CB8AC3E}">
        <p14:creationId xmlns:p14="http://schemas.microsoft.com/office/powerpoint/2010/main" val="223416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t-EE" dirty="0" smtClean="0"/>
              <a:t>https://www.haigekassa.ee/en/management-board</a:t>
            </a:r>
          </a:p>
        </p:txBody>
      </p:sp>
      <p:sp>
        <p:nvSpPr>
          <p:cNvPr id="4" name="Slide Number Placeholder 3"/>
          <p:cNvSpPr>
            <a:spLocks noGrp="1"/>
          </p:cNvSpPr>
          <p:nvPr>
            <p:ph type="sldNum" sz="quarter" idx="10"/>
          </p:nvPr>
        </p:nvSpPr>
        <p:spPr/>
        <p:txBody>
          <a:bodyPr/>
          <a:lstStyle/>
          <a:p>
            <a:pPr>
              <a:defRPr/>
            </a:pPr>
            <a:fld id="{9B99DE4A-8616-43B6-A6B2-98BFEABC91EF}" type="slidenum">
              <a:rPr lang="et-EE" smtClean="0"/>
              <a:pPr>
                <a:defRPr/>
              </a:pPr>
              <a:t>11</a:t>
            </a:fld>
            <a:endParaRPr lang="et-EE" dirty="0"/>
          </a:p>
        </p:txBody>
      </p:sp>
    </p:spTree>
    <p:extLst>
      <p:ext uri="{BB962C8B-B14F-4D97-AF65-F5344CB8AC3E}">
        <p14:creationId xmlns:p14="http://schemas.microsoft.com/office/powerpoint/2010/main" val="524043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B85304-BDCF-4FFE-8971-5F88F62A89AC}" type="slidenum">
              <a:rPr lang="et-EE" altLang="et-EE"/>
              <a:pPr/>
              <a:t>12</a:t>
            </a:fld>
            <a:endParaRPr lang="et-EE" altLang="et-EE"/>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t-EE" altLang="et-EE" dirty="0"/>
          </a:p>
        </p:txBody>
      </p:sp>
    </p:spTree>
    <p:extLst>
      <p:ext uri="{BB962C8B-B14F-4D97-AF65-F5344CB8AC3E}">
        <p14:creationId xmlns:p14="http://schemas.microsoft.com/office/powerpoint/2010/main" val="989605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626A78-635A-429D-99EA-10B5E1DBEC29}" type="slidenum">
              <a:rPr lang="et-EE" altLang="et-EE"/>
              <a:pPr/>
              <a:t>16</a:t>
            </a:fld>
            <a:endParaRPr lang="et-EE" altLang="et-EE"/>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et-EE" altLang="et-EE"/>
          </a:p>
        </p:txBody>
      </p:sp>
    </p:spTree>
    <p:extLst>
      <p:ext uri="{BB962C8B-B14F-4D97-AF65-F5344CB8AC3E}">
        <p14:creationId xmlns:p14="http://schemas.microsoft.com/office/powerpoint/2010/main" val="227466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b="1" i="0" strike="noStrike" spc="-50" baseline="0">
                <a:solidFill>
                  <a:srgbClr val="FF9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95A9D77E-4B08-B44F-BDB3-EEE38F86A1A5}"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9F96B8-4E28-AA4B-8130-EDC62D6D14AF}"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1289" y="0"/>
            <a:ext cx="7543800" cy="1450757"/>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01289" y="2086893"/>
            <a:ext cx="7543801"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A9D77E-4B08-B44F-BDB3-EEE38F86A1A5}"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A9D77E-4B08-B44F-BDB3-EEE38F86A1A5}"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9F96B8-4E28-AA4B-8130-EDC62D6D14AF}"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5A9D77E-4B08-B44F-BDB3-EEE38F86A1A5}" type="datetimeFigureOut">
              <a:rPr lang="en-US" smtClean="0"/>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9F96B8-4E28-AA4B-8130-EDC62D6D14A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A9D77E-4B08-B44F-BDB3-EEE38F86A1A5}" type="datetimeFigureOut">
              <a:rPr lang="en-US" smtClean="0"/>
              <a:t>8/2/2018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9F96B8-4E28-AA4B-8130-EDC62D6D14A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5A9D77E-4B08-B44F-BDB3-EEE38F86A1A5}" type="datetimeFigureOut">
              <a:rPr lang="en-US" smtClean="0"/>
              <a:t>8/2/2018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9F96B8-4E28-AA4B-8130-EDC62D6D14A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5A9D77E-4B08-B44F-BDB3-EEE38F86A1A5}" type="datetimeFigureOut">
              <a:rPr lang="en-US" smtClean="0"/>
              <a:t>8/2/2018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B9F96B8-4E28-AA4B-8130-EDC62D6D14A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95A9D77E-4B08-B44F-BDB3-EEE38F86A1A5}" type="datetimeFigureOut">
              <a:rPr lang="en-US" smtClean="0"/>
              <a:t>8/2/2018</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B9F96B8-4E28-AA4B-8130-EDC62D6D14AF}"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A9D77E-4B08-B44F-BDB3-EEE38F86A1A5}" type="datetimeFigureOut">
              <a:rPr lang="en-US" smtClean="0"/>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9F96B8-4E28-AA4B-8130-EDC62D6D14AF}"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A9D77E-4B08-B44F-BDB3-EEE38F86A1A5}"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9F96B8-4E28-AA4B-8130-EDC62D6D14AF}"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A9D77E-4B08-B44F-BDB3-EEE38F86A1A5}"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9F96B8-4E28-AA4B-8130-EDC62D6D14A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t-EE"/>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ClipArt Placeholder 3"/>
          <p:cNvSpPr>
            <a:spLocks noGrp="1"/>
          </p:cNvSpPr>
          <p:nvPr>
            <p:ph type="clipArt" sz="half" idx="2"/>
          </p:nvPr>
        </p:nvSpPr>
        <p:spPr>
          <a:xfrm>
            <a:off x="4648200" y="1981200"/>
            <a:ext cx="3810000" cy="4114800"/>
          </a:xfrm>
        </p:spPr>
        <p:txBody>
          <a:bodyPr/>
          <a:lstStyle/>
          <a:p>
            <a:pPr lvl="0"/>
            <a:endParaRPr lang="et-EE" noProof="0" smtClean="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b="1" cap="all"/>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pPr>
              <a:defRPr/>
            </a:pPr>
            <a:fld id="{C8060879-12CA-4860-B7CD-FE931461485C}" type="slidenum">
              <a:rPr lang="en-GB"/>
              <a:pPr>
                <a:defRPr/>
              </a:pPr>
              <a:t>‹#›</a:t>
            </a:fld>
            <a:endParaRPr lang="en-GB"/>
          </a:p>
        </p:txBody>
      </p:sp>
    </p:spTree>
    <p:extLst>
      <p:ext uri="{BB962C8B-B14F-4D97-AF65-F5344CB8AC3E}">
        <p14:creationId xmlns:p14="http://schemas.microsoft.com/office/powerpoint/2010/main" val="6657581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95A9D77E-4B08-B44F-BDB3-EEE38F86A1A5}" type="datetimeFigureOut">
              <a:rPr lang="en-US" smtClean="0"/>
              <a:t>8/2/2018</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AB9F96B8-4E28-AA4B-8130-EDC62D6D14AF}" type="slidenum">
              <a:rPr lang="en-US" smtClean="0"/>
              <a:t>‹#›</a:t>
            </a:fld>
            <a:endParaRPr lang="en-US"/>
          </a:p>
        </p:txBody>
      </p:sp>
    </p:spTree>
    <p:extLst>
      <p:ext uri="{BB962C8B-B14F-4D97-AF65-F5344CB8AC3E}">
        <p14:creationId xmlns:p14="http://schemas.microsoft.com/office/powerpoint/2010/main" val="1944619467"/>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timing>
    <p:tnLst>
      <p:par>
        <p:cTn id="1" dur="indefinite" restart="never" nodeType="tmRoot"/>
      </p:par>
    </p:tnLst>
  </p:timing>
  <p:txStyles>
    <p:titleStyle>
      <a:lvl1pPr algn="l" defTabSz="914400" rtl="0" eaLnBrk="1" latinLnBrk="0" hangingPunct="1">
        <a:lnSpc>
          <a:spcPct val="85000"/>
        </a:lnSpc>
        <a:spcBef>
          <a:spcPct val="0"/>
        </a:spcBef>
        <a:buNone/>
        <a:defRPr sz="4800" b="1" i="0" kern="1200" spc="-50" baseline="0">
          <a:solidFill>
            <a:srgbClr val="FF9300"/>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rgbClr val="FF9300"/>
        </a:buClr>
        <a:buFont typeface="Wingdings"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rgbClr val="FF9300"/>
        </a:buClr>
        <a:buFont typeface="Wingdings"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rgbClr val="FF9300"/>
        </a:buClr>
        <a:buFont typeface="Wingdings"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rgbClr val="FF9300"/>
        </a:buClr>
        <a:buFont typeface="Wingdings"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haigekassa.ee/en/annual-reports" TargetMode="External"/><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www.haigekassa.ee/sites/default/files/uuringud_aruanded/hk_arengukava_a4_eng_veeb.pdf" TargetMode="External"/><Relationship Id="rId4" Type="http://schemas.openxmlformats.org/officeDocument/2006/relationships/hyperlink" Target="https://www.haigekassa.ee/ru/bolnicnaa-kassa/otce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4775" y="2162629"/>
            <a:ext cx="7713437" cy="2387600"/>
          </a:xfrm>
        </p:spPr>
        <p:txBody>
          <a:bodyPr>
            <a:normAutofit fontScale="90000"/>
          </a:bodyPr>
          <a:lstStyle/>
          <a:p>
            <a:r>
              <a:rPr lang="en-US" sz="4400" dirty="0">
                <a:effectLst>
                  <a:outerShdw blurRad="38100" dist="38100" dir="2700000" algn="tl">
                    <a:srgbClr val="000000">
                      <a:alpha val="43137"/>
                    </a:srgbClr>
                  </a:outerShdw>
                </a:effectLst>
                <a:latin typeface="Georgia" panose="02040502050405020303" pitchFamily="18" charset="0"/>
                <a:ea typeface="Roboto Regular" panose="02000000000000000000" pitchFamily="2" charset="0"/>
                <a:cs typeface="Roboto Regular"/>
              </a:rPr>
              <a:t>Lessons from mandatory health insurance development and governance in </a:t>
            </a:r>
            <a:r>
              <a:rPr lang="en-US" sz="4400" dirty="0" smtClean="0">
                <a:effectLst>
                  <a:outerShdw blurRad="38100" dist="38100" dir="2700000" algn="tl">
                    <a:srgbClr val="000000">
                      <a:alpha val="43137"/>
                    </a:srgbClr>
                  </a:outerShdw>
                </a:effectLst>
                <a:latin typeface="Georgia" panose="02040502050405020303" pitchFamily="18" charset="0"/>
                <a:ea typeface="Roboto Regular" panose="02000000000000000000" pitchFamily="2" charset="0"/>
                <a:cs typeface="Roboto Regular"/>
              </a:rPr>
              <a:t>Estonia</a:t>
            </a:r>
            <a:r>
              <a:rPr lang="en-US" sz="4800" dirty="0" smtClean="0">
                <a:effectLst>
                  <a:outerShdw blurRad="38100" dist="38100" dir="2700000" algn="tl">
                    <a:srgbClr val="000000">
                      <a:alpha val="43137"/>
                    </a:srgbClr>
                  </a:outerShdw>
                </a:effectLst>
                <a:latin typeface="Georgia" panose="02040502050405020303" pitchFamily="18" charset="0"/>
                <a:ea typeface="Roboto Regular" panose="02000000000000000000" pitchFamily="2" charset="0"/>
                <a:cs typeface="Roboto Regular"/>
              </a:rPr>
              <a:t/>
            </a:r>
            <a:br>
              <a:rPr lang="en-US" sz="4800" dirty="0" smtClean="0">
                <a:effectLst>
                  <a:outerShdw blurRad="38100" dist="38100" dir="2700000" algn="tl">
                    <a:srgbClr val="000000">
                      <a:alpha val="43137"/>
                    </a:srgbClr>
                  </a:outerShdw>
                </a:effectLst>
                <a:latin typeface="Georgia" panose="02040502050405020303" pitchFamily="18" charset="0"/>
                <a:ea typeface="Roboto Regular" panose="02000000000000000000" pitchFamily="2" charset="0"/>
                <a:cs typeface="Roboto Regular"/>
              </a:rPr>
            </a:br>
            <a:endParaRPr lang="en-US" sz="2700" dirty="0">
              <a:solidFill>
                <a:schemeClr val="tx1">
                  <a:lumMod val="75000"/>
                  <a:lumOff val="25000"/>
                </a:schemeClr>
              </a:solidFill>
              <a:latin typeface="Georgia" charset="0"/>
              <a:ea typeface="Georgia" charset="0"/>
              <a:cs typeface="Georgia" charset="0"/>
            </a:endParaRPr>
          </a:p>
        </p:txBody>
      </p:sp>
      <p:sp>
        <p:nvSpPr>
          <p:cNvPr id="3" name="Rectangle 2"/>
          <p:cNvSpPr/>
          <p:nvPr/>
        </p:nvSpPr>
        <p:spPr>
          <a:xfrm>
            <a:off x="1743981" y="4696122"/>
            <a:ext cx="6400799" cy="1452705"/>
          </a:xfrm>
          <a:prstGeom prst="rect">
            <a:avLst/>
          </a:prstGeom>
        </p:spPr>
        <p:txBody>
          <a:bodyPr wrap="square">
            <a:spAutoFit/>
          </a:bodyPr>
          <a:lstStyle/>
          <a:p>
            <a:pPr algn="ctr">
              <a:lnSpc>
                <a:spcPct val="85000"/>
              </a:lnSpc>
              <a:spcBef>
                <a:spcPct val="0"/>
              </a:spcBef>
            </a:pPr>
            <a:r>
              <a:rPr lang="en-US" sz="2400" b="1" dirty="0" smtClean="0">
                <a:solidFill>
                  <a:schemeClr val="tx1">
                    <a:lumMod val="75000"/>
                    <a:lumOff val="25000"/>
                  </a:schemeClr>
                </a:solidFill>
                <a:latin typeface="Georgia" charset="0"/>
                <a:ea typeface="Georgia" charset="0"/>
                <a:cs typeface="Georgia" charset="0"/>
              </a:rPr>
              <a:t>Triin Habicht</a:t>
            </a:r>
          </a:p>
          <a:p>
            <a:pPr algn="ctr">
              <a:lnSpc>
                <a:spcPct val="85000"/>
              </a:lnSpc>
              <a:spcBef>
                <a:spcPct val="0"/>
              </a:spcBef>
            </a:pPr>
            <a:endParaRPr lang="en-US" sz="1600" dirty="0" smtClean="0">
              <a:solidFill>
                <a:schemeClr val="tx1">
                  <a:lumMod val="75000"/>
                  <a:lumOff val="25000"/>
                </a:schemeClr>
              </a:solidFill>
              <a:latin typeface="Georgia" charset="0"/>
              <a:ea typeface="Georgia" charset="0"/>
              <a:cs typeface="Georgia" charset="0"/>
            </a:endParaRPr>
          </a:p>
          <a:p>
            <a:pPr algn="ctr">
              <a:lnSpc>
                <a:spcPct val="85000"/>
              </a:lnSpc>
              <a:spcBef>
                <a:spcPct val="0"/>
              </a:spcBef>
            </a:pPr>
            <a:r>
              <a:rPr lang="en-US" sz="1600" b="1" spc="-50" dirty="0" smtClean="0">
                <a:solidFill>
                  <a:schemeClr val="tx1">
                    <a:lumMod val="75000"/>
                    <a:lumOff val="25000"/>
                  </a:schemeClr>
                </a:solidFill>
                <a:latin typeface="Georgia" charset="0"/>
                <a:ea typeface="Georgia" charset="0"/>
                <a:cs typeface="Georgia" charset="0"/>
              </a:rPr>
              <a:t>Health </a:t>
            </a:r>
            <a:r>
              <a:rPr lang="en-US" sz="1600" b="1" spc="-50" dirty="0">
                <a:solidFill>
                  <a:schemeClr val="tx1">
                    <a:lumMod val="75000"/>
                    <a:lumOff val="25000"/>
                  </a:schemeClr>
                </a:solidFill>
                <a:latin typeface="Georgia" charset="0"/>
                <a:ea typeface="Georgia" charset="0"/>
                <a:cs typeface="Georgia" charset="0"/>
              </a:rPr>
              <a:t>financing reforms for Universal Health </a:t>
            </a:r>
            <a:r>
              <a:rPr lang="en-US" sz="1600" b="1" spc="-50" dirty="0" smtClean="0">
                <a:solidFill>
                  <a:schemeClr val="tx1">
                    <a:lumMod val="75000"/>
                    <a:lumOff val="25000"/>
                  </a:schemeClr>
                </a:solidFill>
                <a:latin typeface="Georgia" charset="0"/>
                <a:ea typeface="Georgia" charset="0"/>
                <a:cs typeface="Georgia" charset="0"/>
              </a:rPr>
              <a:t>Coverage</a:t>
            </a:r>
          </a:p>
          <a:p>
            <a:pPr algn="ctr">
              <a:lnSpc>
                <a:spcPct val="85000"/>
              </a:lnSpc>
              <a:spcBef>
                <a:spcPct val="0"/>
              </a:spcBef>
            </a:pPr>
            <a:endParaRPr lang="en-US" sz="1600" b="1" spc="-50" dirty="0">
              <a:solidFill>
                <a:schemeClr val="tx1">
                  <a:lumMod val="75000"/>
                  <a:lumOff val="25000"/>
                </a:schemeClr>
              </a:solidFill>
              <a:latin typeface="Georgia" charset="0"/>
              <a:ea typeface="Georgia" charset="0"/>
              <a:cs typeface="Georgia" charset="0"/>
            </a:endParaRPr>
          </a:p>
          <a:p>
            <a:pPr algn="ctr">
              <a:lnSpc>
                <a:spcPct val="85000"/>
              </a:lnSpc>
              <a:spcBef>
                <a:spcPct val="0"/>
              </a:spcBef>
            </a:pPr>
            <a:r>
              <a:rPr lang="en-US" sz="1600" b="1" spc="-50" dirty="0">
                <a:solidFill>
                  <a:schemeClr val="tx1">
                    <a:lumMod val="75000"/>
                    <a:lumOff val="25000"/>
                  </a:schemeClr>
                </a:solidFill>
                <a:latin typeface="Georgia" charset="0"/>
                <a:ea typeface="Georgia" charset="0"/>
                <a:cs typeface="Georgia" charset="0"/>
              </a:rPr>
              <a:t>19-20 June </a:t>
            </a:r>
            <a:r>
              <a:rPr lang="en-US" sz="1600" b="1" spc="-50" dirty="0" smtClean="0">
                <a:solidFill>
                  <a:schemeClr val="tx1">
                    <a:lumMod val="75000"/>
                    <a:lumOff val="25000"/>
                  </a:schemeClr>
                </a:solidFill>
                <a:latin typeface="Georgia" charset="0"/>
                <a:ea typeface="Georgia" charset="0"/>
                <a:cs typeface="Georgia" charset="0"/>
              </a:rPr>
              <a:t>2018</a:t>
            </a:r>
          </a:p>
          <a:p>
            <a:pPr algn="ctr">
              <a:lnSpc>
                <a:spcPct val="85000"/>
              </a:lnSpc>
              <a:spcBef>
                <a:spcPct val="0"/>
              </a:spcBef>
            </a:pPr>
            <a:r>
              <a:rPr lang="en-US" sz="1600" b="1" spc="-50" dirty="0" smtClean="0">
                <a:solidFill>
                  <a:schemeClr val="tx1">
                    <a:lumMod val="75000"/>
                    <a:lumOff val="25000"/>
                  </a:schemeClr>
                </a:solidFill>
                <a:latin typeface="Georgia" charset="0"/>
                <a:ea typeface="Georgia" charset="0"/>
                <a:cs typeface="Georgia" charset="0"/>
              </a:rPr>
              <a:t>Astana</a:t>
            </a:r>
            <a:r>
              <a:rPr lang="en-US" sz="1600" b="1" spc="-50" dirty="0">
                <a:solidFill>
                  <a:schemeClr val="tx1">
                    <a:lumMod val="75000"/>
                    <a:lumOff val="25000"/>
                  </a:schemeClr>
                </a:solidFill>
                <a:latin typeface="Georgia" charset="0"/>
                <a:ea typeface="Georgia" charset="0"/>
                <a:cs typeface="Georgia" charset="0"/>
              </a:rPr>
              <a:t>, Kazakhstan</a:t>
            </a:r>
          </a:p>
        </p:txBody>
      </p:sp>
    </p:spTree>
    <p:extLst>
      <p:ext uri="{BB962C8B-B14F-4D97-AF65-F5344CB8AC3E}">
        <p14:creationId xmlns:p14="http://schemas.microsoft.com/office/powerpoint/2010/main" val="12451384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104322"/>
            <a:ext cx="8229600" cy="1143000"/>
          </a:xfrm>
        </p:spPr>
        <p:txBody>
          <a:bodyPr>
            <a:normAutofit/>
          </a:bodyPr>
          <a:lstStyle/>
          <a:p>
            <a:pPr defTabSz="457200" fontAlgn="base">
              <a:spcAft>
                <a:spcPct val="0"/>
              </a:spcAft>
              <a:defRPr/>
            </a:pPr>
            <a:r>
              <a:rPr lang="en-US" sz="3600" b="1" dirty="0">
                <a:solidFill>
                  <a:schemeClr val="accent1">
                    <a:lumMod val="75000"/>
                  </a:schemeClr>
                </a:solidFill>
                <a:effectLst>
                  <a:outerShdw blurRad="38100" dist="38100" dir="2700000" algn="tl">
                    <a:srgbClr val="000000">
                      <a:alpha val="43137"/>
                    </a:srgbClr>
                  </a:outerShdw>
                </a:effectLst>
                <a:latin typeface="Georgia" panose="02040502050405020303" pitchFamily="18" charset="0"/>
                <a:ea typeface="Roboto Regular" panose="02000000000000000000" pitchFamily="2" charset="0"/>
                <a:cs typeface="Roboto Regular"/>
              </a:rPr>
              <a:t>Estonia in brief</a:t>
            </a:r>
          </a:p>
        </p:txBody>
      </p:sp>
      <p:sp>
        <p:nvSpPr>
          <p:cNvPr id="15362" name="Rectangle 3"/>
          <p:cNvSpPr>
            <a:spLocks noGrp="1" noChangeArrowheads="1"/>
          </p:cNvSpPr>
          <p:nvPr>
            <p:ph type="body" sz="half" idx="1"/>
          </p:nvPr>
        </p:nvSpPr>
        <p:spPr>
          <a:xfrm>
            <a:off x="242889" y="1142999"/>
            <a:ext cx="8901111" cy="5114925"/>
          </a:xfrm>
        </p:spPr>
        <p:txBody>
          <a:bodyPr>
            <a:normAutofit fontScale="92500" lnSpcReduction="10000"/>
          </a:bodyPr>
          <a:lstStyle/>
          <a:p>
            <a:pPr marL="0" indent="0" eaLnBrk="1" hangingPunct="1">
              <a:lnSpc>
                <a:spcPct val="90000"/>
              </a:lnSpc>
              <a:buClr>
                <a:srgbClr val="FFC000"/>
              </a:buClr>
              <a:buFont typeface="Arial" charset="0"/>
              <a:buNone/>
              <a:defRPr/>
            </a:pPr>
            <a:r>
              <a:rPr lang="en-US" sz="2800" dirty="0" smtClean="0">
                <a:solidFill>
                  <a:schemeClr val="tx1"/>
                </a:solidFill>
                <a:latin typeface="Georgia" charset="0"/>
                <a:ea typeface="Georgia" charset="0"/>
                <a:cs typeface="Georgia" charset="0"/>
              </a:rPr>
              <a:t>Population</a:t>
            </a:r>
            <a:r>
              <a:rPr lang="et-EE" sz="2800" dirty="0" smtClean="0">
                <a:solidFill>
                  <a:schemeClr val="tx1"/>
                </a:solidFill>
                <a:latin typeface="Georgia" charset="0"/>
                <a:ea typeface="Georgia" charset="0"/>
                <a:cs typeface="Georgia" charset="0"/>
              </a:rPr>
              <a:t> </a:t>
            </a:r>
            <a:r>
              <a:rPr lang="en-US" sz="2800" dirty="0" smtClean="0">
                <a:solidFill>
                  <a:schemeClr val="tx1"/>
                </a:solidFill>
                <a:latin typeface="Georgia" charset="0"/>
                <a:ea typeface="Georgia" charset="0"/>
                <a:cs typeface="Georgia" charset="0"/>
              </a:rPr>
              <a:t>1</a:t>
            </a:r>
            <a:r>
              <a:rPr lang="et-EE" sz="2800" dirty="0" smtClean="0">
                <a:solidFill>
                  <a:schemeClr val="tx1"/>
                </a:solidFill>
                <a:latin typeface="Georgia" charset="0"/>
                <a:ea typeface="Georgia" charset="0"/>
                <a:cs typeface="Georgia" charset="0"/>
              </a:rPr>
              <a:t>.</a:t>
            </a:r>
            <a:r>
              <a:rPr lang="en-US" sz="2800" dirty="0" smtClean="0">
                <a:solidFill>
                  <a:schemeClr val="tx1"/>
                </a:solidFill>
                <a:latin typeface="Georgia" charset="0"/>
                <a:ea typeface="Georgia" charset="0"/>
                <a:cs typeface="Georgia" charset="0"/>
              </a:rPr>
              <a:t>3 million</a:t>
            </a:r>
            <a:endParaRPr lang="en-US" sz="1000" dirty="0" smtClean="0">
              <a:solidFill>
                <a:schemeClr val="tx1"/>
              </a:solidFill>
              <a:latin typeface="Georgia" charset="0"/>
              <a:ea typeface="Georgia" charset="0"/>
              <a:cs typeface="Georgia" charset="0"/>
            </a:endParaRPr>
          </a:p>
          <a:p>
            <a:pPr marL="0" indent="0">
              <a:buClr>
                <a:srgbClr val="FFC000"/>
              </a:buClr>
              <a:buNone/>
              <a:defRPr/>
            </a:pPr>
            <a:r>
              <a:rPr lang="en-US" sz="2800" dirty="0" smtClean="0">
                <a:solidFill>
                  <a:schemeClr val="tx1"/>
                </a:solidFill>
                <a:latin typeface="Georgia" charset="0"/>
                <a:ea typeface="Georgia" charset="0"/>
                <a:cs typeface="Georgia" charset="0"/>
              </a:rPr>
              <a:t>High-income country</a:t>
            </a:r>
          </a:p>
          <a:p>
            <a:pPr marL="498348" lvl="1" indent="-457200">
              <a:lnSpc>
                <a:spcPct val="100000"/>
              </a:lnSpc>
              <a:defRPr/>
            </a:pPr>
            <a:r>
              <a:rPr lang="en-US" sz="2400" dirty="0">
                <a:latin typeface="Georgia" charset="0"/>
                <a:ea typeface="Georgia" charset="0"/>
                <a:cs typeface="Georgia" charset="0"/>
              </a:rPr>
              <a:t>European Union (since 2004) </a:t>
            </a:r>
          </a:p>
          <a:p>
            <a:pPr marL="498348" lvl="1" indent="-457200">
              <a:lnSpc>
                <a:spcPct val="100000"/>
              </a:lnSpc>
              <a:defRPr/>
            </a:pPr>
            <a:r>
              <a:rPr lang="en-US" sz="2400" dirty="0">
                <a:latin typeface="Georgia" charset="0"/>
                <a:ea typeface="Georgia" charset="0"/>
                <a:cs typeface="Georgia" charset="0"/>
              </a:rPr>
              <a:t>GNI per capita </a:t>
            </a:r>
            <a:r>
              <a:rPr lang="fi-FI" sz="2400" dirty="0">
                <a:latin typeface="Georgia" charset="0"/>
                <a:ea typeface="Georgia" charset="0"/>
                <a:cs typeface="Georgia" charset="0"/>
              </a:rPr>
              <a:t>17 750 </a:t>
            </a:r>
            <a:r>
              <a:rPr lang="cs-CZ" sz="2400" dirty="0">
                <a:latin typeface="Georgia" charset="0"/>
                <a:ea typeface="Georgia" charset="0"/>
                <a:cs typeface="Georgia" charset="0"/>
              </a:rPr>
              <a:t>USD*</a:t>
            </a:r>
            <a:r>
              <a:rPr lang="en-US" sz="2400" dirty="0">
                <a:latin typeface="Georgia" charset="0"/>
                <a:ea typeface="Georgia" charset="0"/>
                <a:cs typeface="Georgia" charset="0"/>
              </a:rPr>
              <a:t> (2016)</a:t>
            </a:r>
          </a:p>
          <a:p>
            <a:pPr marL="0" indent="0" eaLnBrk="1" hangingPunct="1">
              <a:lnSpc>
                <a:spcPct val="90000"/>
              </a:lnSpc>
              <a:buClr>
                <a:srgbClr val="FFC000"/>
              </a:buClr>
              <a:buFont typeface="Arial" charset="0"/>
              <a:buNone/>
              <a:defRPr/>
            </a:pPr>
            <a:r>
              <a:rPr lang="en-US" sz="2800" dirty="0" smtClean="0">
                <a:solidFill>
                  <a:schemeClr val="tx1"/>
                </a:solidFill>
                <a:latin typeface="Georgia" charset="0"/>
                <a:ea typeface="Georgia" charset="0"/>
                <a:cs typeface="Georgia" charset="0"/>
              </a:rPr>
              <a:t>Health expenditures </a:t>
            </a:r>
            <a:r>
              <a:rPr lang="en-US" sz="1100" dirty="0" smtClean="0">
                <a:solidFill>
                  <a:schemeClr val="tx1"/>
                </a:solidFill>
                <a:latin typeface="Georgia" charset="0"/>
                <a:ea typeface="Georgia" charset="0"/>
                <a:cs typeface="Georgia" charset="0"/>
              </a:rPr>
              <a:t>(201</a:t>
            </a:r>
            <a:r>
              <a:rPr lang="et-EE" sz="1100" dirty="0" smtClean="0">
                <a:solidFill>
                  <a:schemeClr val="tx1"/>
                </a:solidFill>
                <a:latin typeface="Georgia" charset="0"/>
                <a:ea typeface="Georgia" charset="0"/>
                <a:cs typeface="Georgia" charset="0"/>
              </a:rPr>
              <a:t>6</a:t>
            </a:r>
            <a:r>
              <a:rPr lang="en-US" sz="1100" dirty="0" smtClean="0">
                <a:solidFill>
                  <a:schemeClr val="tx1"/>
                </a:solidFill>
                <a:latin typeface="Georgia" charset="0"/>
                <a:ea typeface="Georgia" charset="0"/>
                <a:cs typeface="Georgia" charset="0"/>
              </a:rPr>
              <a:t>)</a:t>
            </a:r>
          </a:p>
          <a:p>
            <a:pPr marL="498348" lvl="1" indent="-457200">
              <a:lnSpc>
                <a:spcPct val="100000"/>
              </a:lnSpc>
              <a:defRPr/>
            </a:pPr>
            <a:r>
              <a:rPr lang="en-US" sz="2400" dirty="0">
                <a:latin typeface="Georgia" charset="0"/>
                <a:ea typeface="Georgia" charset="0"/>
                <a:cs typeface="Georgia" charset="0"/>
              </a:rPr>
              <a:t>6.</a:t>
            </a:r>
            <a:r>
              <a:rPr lang="et-EE" sz="2400" dirty="0">
                <a:latin typeface="Georgia" charset="0"/>
                <a:ea typeface="Georgia" charset="0"/>
                <a:cs typeface="Georgia" charset="0"/>
              </a:rPr>
              <a:t>7</a:t>
            </a:r>
            <a:r>
              <a:rPr lang="en-US" sz="2400" dirty="0">
                <a:latin typeface="Georgia" charset="0"/>
                <a:ea typeface="Georgia" charset="0"/>
                <a:cs typeface="Georgia" charset="0"/>
              </a:rPr>
              <a:t>% of GDP </a:t>
            </a:r>
          </a:p>
          <a:p>
            <a:pPr marL="498348" lvl="1" indent="-457200">
              <a:lnSpc>
                <a:spcPct val="100000"/>
              </a:lnSpc>
              <a:defRPr/>
            </a:pPr>
            <a:r>
              <a:rPr lang="en-US" sz="2400" dirty="0">
                <a:latin typeface="Georgia" charset="0"/>
                <a:ea typeface="Georgia" charset="0"/>
                <a:cs typeface="Georgia" charset="0"/>
              </a:rPr>
              <a:t>Per person  </a:t>
            </a:r>
            <a:r>
              <a:rPr lang="is-IS" sz="2400" dirty="0">
                <a:latin typeface="Georgia" charset="0"/>
                <a:ea typeface="Georgia" charset="0"/>
                <a:cs typeface="Georgia" charset="0"/>
              </a:rPr>
              <a:t>1 340</a:t>
            </a:r>
            <a:r>
              <a:rPr lang="et-EE" sz="2400" dirty="0">
                <a:latin typeface="Georgia" charset="0"/>
                <a:ea typeface="Georgia" charset="0"/>
                <a:cs typeface="Georgia" charset="0"/>
              </a:rPr>
              <a:t> USD</a:t>
            </a:r>
            <a:r>
              <a:rPr lang="en-US" sz="2400" dirty="0">
                <a:latin typeface="Georgia" charset="0"/>
                <a:ea typeface="Georgia" charset="0"/>
                <a:cs typeface="Georgia" charset="0"/>
              </a:rPr>
              <a:t> </a:t>
            </a:r>
          </a:p>
          <a:p>
            <a:pPr marL="498348" lvl="1" indent="-457200">
              <a:lnSpc>
                <a:spcPct val="100000"/>
              </a:lnSpc>
              <a:defRPr/>
            </a:pPr>
            <a:r>
              <a:rPr lang="en-US" sz="2400" dirty="0">
                <a:latin typeface="Georgia" charset="0"/>
                <a:ea typeface="Georgia" charset="0"/>
                <a:cs typeface="Georgia" charset="0"/>
              </a:rPr>
              <a:t>Public expenditure 7</a:t>
            </a:r>
            <a:r>
              <a:rPr lang="et-EE" sz="2400" dirty="0">
                <a:latin typeface="Georgia" charset="0"/>
                <a:ea typeface="Georgia" charset="0"/>
                <a:cs typeface="Georgia" charset="0"/>
              </a:rPr>
              <a:t>5.7</a:t>
            </a:r>
            <a:r>
              <a:rPr lang="en-US" sz="2400" dirty="0">
                <a:latin typeface="Georgia" charset="0"/>
                <a:ea typeface="Georgia" charset="0"/>
                <a:cs typeface="Georgia" charset="0"/>
              </a:rPr>
              <a:t>% of THE</a:t>
            </a:r>
          </a:p>
          <a:p>
            <a:pPr marL="498348" lvl="1" indent="-457200">
              <a:lnSpc>
                <a:spcPct val="100000"/>
              </a:lnSpc>
              <a:defRPr/>
            </a:pPr>
            <a:r>
              <a:rPr lang="en-US" sz="2400" dirty="0">
                <a:latin typeface="Georgia" charset="0"/>
                <a:ea typeface="Georgia" charset="0"/>
                <a:cs typeface="Georgia" charset="0"/>
              </a:rPr>
              <a:t>Health insurance 65.0% of THE</a:t>
            </a:r>
          </a:p>
          <a:p>
            <a:pPr marL="498348" lvl="1" indent="-457200">
              <a:lnSpc>
                <a:spcPct val="100000"/>
              </a:lnSpc>
              <a:defRPr/>
            </a:pPr>
            <a:r>
              <a:rPr lang="en-US" sz="2400" dirty="0">
                <a:latin typeface="Georgia" charset="0"/>
                <a:ea typeface="Georgia" charset="0"/>
                <a:cs typeface="Georgia" charset="0"/>
              </a:rPr>
              <a:t>OOP 22.7% of THE</a:t>
            </a:r>
          </a:p>
          <a:p>
            <a:pPr marL="0" indent="0" eaLnBrk="1" hangingPunct="1">
              <a:lnSpc>
                <a:spcPct val="90000"/>
              </a:lnSpc>
              <a:buClr>
                <a:srgbClr val="FFC000"/>
              </a:buClr>
              <a:buFont typeface="Arial" charset="0"/>
              <a:buNone/>
              <a:defRPr/>
            </a:pPr>
            <a:r>
              <a:rPr lang="en-US" sz="2800" dirty="0" smtClean="0">
                <a:solidFill>
                  <a:schemeClr val="tx1"/>
                </a:solidFill>
                <a:latin typeface="Georgia" charset="0"/>
                <a:ea typeface="Georgia" charset="0"/>
                <a:cs typeface="Georgia" charset="0"/>
              </a:rPr>
              <a:t>Estonian </a:t>
            </a:r>
            <a:r>
              <a:rPr lang="en-US" sz="2800" dirty="0">
                <a:solidFill>
                  <a:schemeClr val="tx1"/>
                </a:solidFill>
                <a:latin typeface="Georgia" charset="0"/>
                <a:ea typeface="Georgia" charset="0"/>
                <a:cs typeface="Georgia" charset="0"/>
              </a:rPr>
              <a:t>H</a:t>
            </a:r>
            <a:r>
              <a:rPr lang="en-US" sz="2800" dirty="0" smtClean="0">
                <a:solidFill>
                  <a:schemeClr val="tx1"/>
                </a:solidFill>
                <a:latin typeface="Georgia" charset="0"/>
                <a:ea typeface="Georgia" charset="0"/>
                <a:cs typeface="Georgia" charset="0"/>
              </a:rPr>
              <a:t>ealth Insurance Fund (EHIF) is a single payer </a:t>
            </a:r>
          </a:p>
          <a:p>
            <a:pPr marL="498348" lvl="1" indent="-457200">
              <a:lnSpc>
                <a:spcPct val="100000"/>
              </a:lnSpc>
              <a:defRPr/>
            </a:pPr>
            <a:r>
              <a:rPr lang="en-US" sz="2400" dirty="0">
                <a:latin typeface="Georgia" charset="0"/>
                <a:ea typeface="Georgia" charset="0"/>
                <a:cs typeface="Georgia" charset="0"/>
              </a:rPr>
              <a:t>Social health insurance system since 1992</a:t>
            </a:r>
          </a:p>
          <a:p>
            <a:pPr lvl="1" indent="-342900">
              <a:lnSpc>
                <a:spcPct val="100000"/>
              </a:lnSpc>
              <a:buClr>
                <a:srgbClr val="FF0000"/>
              </a:buClr>
              <a:buFont typeface="Wingdings" panose="05000000000000000000" pitchFamily="2" charset="2"/>
              <a:buChar char="§"/>
              <a:defRPr/>
            </a:pPr>
            <a:endParaRPr lang="en-US" sz="2200" dirty="0">
              <a:solidFill>
                <a:schemeClr val="tx1"/>
              </a:solidFill>
              <a:latin typeface="Georgia" charset="0"/>
              <a:ea typeface="Georgia" charset="0"/>
              <a:cs typeface="Georgia" charset="0"/>
            </a:endParaRPr>
          </a:p>
        </p:txBody>
      </p:sp>
      <p:sp>
        <p:nvSpPr>
          <p:cNvPr id="2" name="TextBox 1"/>
          <p:cNvSpPr txBox="1"/>
          <p:nvPr/>
        </p:nvSpPr>
        <p:spPr>
          <a:xfrm>
            <a:off x="7181056" y="6466566"/>
            <a:ext cx="2300288" cy="369332"/>
          </a:xfrm>
          <a:prstGeom prst="rect">
            <a:avLst/>
          </a:prstGeom>
          <a:noFill/>
        </p:spPr>
        <p:txBody>
          <a:bodyPr wrap="square" rtlCol="0">
            <a:spAutoFit/>
          </a:bodyPr>
          <a:lstStyle/>
          <a:p>
            <a:r>
              <a:rPr lang="en-US" smtClean="0">
                <a:solidFill>
                  <a:schemeClr val="bg1"/>
                </a:solidFill>
                <a:latin typeface="Georgia" charset="0"/>
                <a:ea typeface="Georgia" charset="0"/>
                <a:cs typeface="Georgia" charset="0"/>
              </a:rPr>
              <a:t>*1USD=0.8EUR</a:t>
            </a:r>
            <a:endParaRPr lang="en-US">
              <a:solidFill>
                <a:schemeClr val="bg1"/>
              </a:solidFill>
              <a:latin typeface="Georgia" charset="0"/>
              <a:ea typeface="Georgia" charset="0"/>
              <a:cs typeface="Georgia"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2080" y="0"/>
            <a:ext cx="4131920" cy="3547608"/>
          </a:xfrm>
          <a:prstGeom prst="rect">
            <a:avLst/>
          </a:prstGeom>
        </p:spPr>
      </p:pic>
    </p:spTree>
    <p:extLst>
      <p:ext uri="{BB962C8B-B14F-4D97-AF65-F5344CB8AC3E}">
        <p14:creationId xmlns:p14="http://schemas.microsoft.com/office/powerpoint/2010/main" val="1628599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_s1031"/>
          <p:cNvSpPr>
            <a:spLocks noChangeArrowheads="1"/>
          </p:cNvSpPr>
          <p:nvPr/>
        </p:nvSpPr>
        <p:spPr bwMode="auto">
          <a:xfrm>
            <a:off x="3777916" y="1070830"/>
            <a:ext cx="4053385" cy="1008112"/>
          </a:xfrm>
          <a:prstGeom prst="roundRect">
            <a:avLst>
              <a:gd name="adj" fmla="val 16667"/>
            </a:avLst>
          </a:prstGeom>
          <a:solidFill>
            <a:schemeClr val="accent5"/>
          </a:solidFill>
          <a:ln>
            <a:headEnd/>
            <a:tailEnd/>
          </a:ln>
        </p:spPr>
        <p:style>
          <a:lnRef idx="1">
            <a:schemeClr val="accent1"/>
          </a:lnRef>
          <a:fillRef idx="3">
            <a:schemeClr val="accent1"/>
          </a:fillRef>
          <a:effectRef idx="2">
            <a:schemeClr val="accent1"/>
          </a:effectRef>
          <a:fontRef idx="minor">
            <a:schemeClr val="lt1"/>
          </a:fontRef>
        </p:style>
        <p:txBody>
          <a:bodyPr wrap="none" lIns="0" tIns="0" rIns="0" bIns="0" anchor="ctr"/>
          <a:lstStyle/>
          <a:p>
            <a:pPr algn="ctr" eaLnBrk="0" hangingPunct="0">
              <a:spcBef>
                <a:spcPts val="0"/>
              </a:spcBef>
              <a:defRPr/>
            </a:pPr>
            <a:endParaRPr lang="et-EE" sz="2200" b="1" dirty="0" smtClean="0">
              <a:solidFill>
                <a:schemeClr val="bg1"/>
              </a:solidFill>
              <a:latin typeface="Georgia" panose="02040502050405020303" pitchFamily="18" charset="0"/>
              <a:cs typeface="Times New Roman" pitchFamily="18" charset="0"/>
            </a:endParaRPr>
          </a:p>
          <a:p>
            <a:pPr algn="ctr" eaLnBrk="0" hangingPunct="0">
              <a:spcBef>
                <a:spcPts val="0"/>
              </a:spcBef>
              <a:defRPr/>
            </a:pPr>
            <a:r>
              <a:rPr lang="en-US" sz="2400" b="1" dirty="0" smtClean="0">
                <a:solidFill>
                  <a:schemeClr val="bg1"/>
                </a:solidFill>
                <a:latin typeface="Georgia" panose="02040502050405020303" pitchFamily="18" charset="0"/>
                <a:ea typeface="Roboto" panose="02000000000000000000" pitchFamily="2" charset="0"/>
                <a:cs typeface="Times New Roman" pitchFamily="18" charset="0"/>
              </a:rPr>
              <a:t>Ministry </a:t>
            </a:r>
            <a:r>
              <a:rPr lang="en-US" sz="2400" b="1" dirty="0">
                <a:solidFill>
                  <a:schemeClr val="bg1"/>
                </a:solidFill>
                <a:latin typeface="Georgia" panose="02040502050405020303" pitchFamily="18" charset="0"/>
                <a:ea typeface="Roboto" panose="02000000000000000000" pitchFamily="2" charset="0"/>
                <a:cs typeface="Times New Roman" pitchFamily="18" charset="0"/>
              </a:rPr>
              <a:t>of Social Affairs</a:t>
            </a:r>
            <a:r>
              <a:rPr lang="et-EE" sz="2400" b="1" dirty="0">
                <a:solidFill>
                  <a:schemeClr val="bg1"/>
                </a:solidFill>
                <a:latin typeface="Georgia" panose="02040502050405020303" pitchFamily="18" charset="0"/>
                <a:ea typeface="Roboto" panose="02000000000000000000" pitchFamily="2" charset="0"/>
                <a:cs typeface="Times New Roman" pitchFamily="18" charset="0"/>
              </a:rPr>
              <a:t> </a:t>
            </a:r>
          </a:p>
          <a:p>
            <a:pPr eaLnBrk="0" hangingPunct="0">
              <a:spcBef>
                <a:spcPts val="0"/>
              </a:spcBef>
              <a:defRPr/>
            </a:pPr>
            <a:endParaRPr lang="et-EE" sz="2200" dirty="0">
              <a:solidFill>
                <a:schemeClr val="bg1"/>
              </a:solidFill>
              <a:latin typeface="Georgia" panose="02040502050405020303" pitchFamily="18" charset="0"/>
              <a:ea typeface="Roboto" panose="02000000000000000000" pitchFamily="2" charset="0"/>
              <a:cs typeface="Times New Roman" pitchFamily="18" charset="0"/>
            </a:endParaRPr>
          </a:p>
        </p:txBody>
      </p:sp>
      <p:sp>
        <p:nvSpPr>
          <p:cNvPr id="8" name="_s1031"/>
          <p:cNvSpPr>
            <a:spLocks noChangeArrowheads="1"/>
          </p:cNvSpPr>
          <p:nvPr/>
        </p:nvSpPr>
        <p:spPr bwMode="auto">
          <a:xfrm>
            <a:off x="837773" y="1848133"/>
            <a:ext cx="1648460" cy="1100931"/>
          </a:xfrm>
          <a:prstGeom prst="roundRect">
            <a:avLst>
              <a:gd name="adj" fmla="val 16667"/>
            </a:avLst>
          </a:prstGeom>
          <a:solidFill>
            <a:schemeClr val="accent3"/>
          </a:solidFill>
          <a:ln>
            <a:solidFill>
              <a:schemeClr val="accent3">
                <a:lumMod val="75000"/>
              </a:schemeClr>
            </a:solidFill>
            <a:headEnd/>
            <a:tailEnd/>
          </a:ln>
        </p:spPr>
        <p:style>
          <a:lnRef idx="1">
            <a:schemeClr val="accent1"/>
          </a:lnRef>
          <a:fillRef idx="3">
            <a:schemeClr val="accent1"/>
          </a:fillRef>
          <a:effectRef idx="2">
            <a:schemeClr val="accent1"/>
          </a:effectRef>
          <a:fontRef idx="minor">
            <a:schemeClr val="lt1"/>
          </a:fontRef>
        </p:style>
        <p:txBody>
          <a:bodyPr wrap="none" lIns="0" tIns="0" rIns="0" bIns="0" anchor="ctr"/>
          <a:lstStyle/>
          <a:p>
            <a:pPr algn="ctr" eaLnBrk="0" hangingPunct="0">
              <a:spcBef>
                <a:spcPct val="50000"/>
              </a:spcBef>
              <a:defRPr/>
            </a:pPr>
            <a:endParaRPr lang="et-EE" b="1" dirty="0" smtClean="0">
              <a:solidFill>
                <a:schemeClr val="bg1"/>
              </a:solidFill>
              <a:latin typeface="Georgia" panose="02040502050405020303" pitchFamily="18" charset="0"/>
              <a:cs typeface="Times New Roman" pitchFamily="18" charset="0"/>
            </a:endParaRPr>
          </a:p>
          <a:p>
            <a:pPr algn="ctr" eaLnBrk="0" hangingPunct="0">
              <a:spcBef>
                <a:spcPct val="50000"/>
              </a:spcBef>
              <a:defRPr/>
            </a:pPr>
            <a:r>
              <a:rPr lang="en-US" sz="2400" b="1" dirty="0" smtClean="0">
                <a:solidFill>
                  <a:schemeClr val="bg1"/>
                </a:solidFill>
                <a:latin typeface="Georgia" panose="02040502050405020303" pitchFamily="18" charset="0"/>
                <a:ea typeface="Roboto" panose="02000000000000000000" pitchFamily="2" charset="0"/>
                <a:cs typeface="Times New Roman" pitchFamily="18" charset="0"/>
              </a:rPr>
              <a:t>EHIF</a:t>
            </a:r>
          </a:p>
          <a:p>
            <a:pPr eaLnBrk="0" hangingPunct="0">
              <a:spcBef>
                <a:spcPct val="50000"/>
              </a:spcBef>
              <a:defRPr/>
            </a:pPr>
            <a:endParaRPr lang="en-US" sz="2000" i="1" dirty="0">
              <a:solidFill>
                <a:schemeClr val="bg1"/>
              </a:solidFill>
              <a:latin typeface="Georgia" panose="02040502050405020303" pitchFamily="18" charset="0"/>
              <a:cs typeface="Times New Roman" pitchFamily="18" charset="0"/>
            </a:endParaRPr>
          </a:p>
        </p:txBody>
      </p:sp>
      <p:sp>
        <p:nvSpPr>
          <p:cNvPr id="12" name="_s1034"/>
          <p:cNvSpPr>
            <a:spLocks noChangeArrowheads="1"/>
          </p:cNvSpPr>
          <p:nvPr/>
        </p:nvSpPr>
        <p:spPr bwMode="auto">
          <a:xfrm>
            <a:off x="2823787" y="2534682"/>
            <a:ext cx="1639358" cy="1100931"/>
          </a:xfrm>
          <a:prstGeom prst="roundRect">
            <a:avLst>
              <a:gd name="adj" fmla="val 16667"/>
            </a:avLst>
          </a:prstGeom>
          <a:solidFill>
            <a:schemeClr val="accent6"/>
          </a:solidFill>
          <a:ln>
            <a:solidFill>
              <a:schemeClr val="accent6"/>
            </a:solidFill>
            <a:headEnd/>
            <a:tailEnd/>
          </a:ln>
        </p:spPr>
        <p:style>
          <a:lnRef idx="1">
            <a:schemeClr val="accent1"/>
          </a:lnRef>
          <a:fillRef idx="3">
            <a:schemeClr val="accent1"/>
          </a:fillRef>
          <a:effectRef idx="2">
            <a:schemeClr val="accent1"/>
          </a:effectRef>
          <a:fontRef idx="minor">
            <a:schemeClr val="lt1"/>
          </a:fontRef>
        </p:style>
        <p:txBody>
          <a:bodyPr wrap="none" lIns="0" tIns="0" rIns="0" bIns="0" anchor="ctr"/>
          <a:lstStyle/>
          <a:p>
            <a:pPr algn="ctr" eaLnBrk="0" hangingPunct="0">
              <a:spcBef>
                <a:spcPts val="0"/>
              </a:spcBef>
              <a:defRPr/>
            </a:pPr>
            <a:r>
              <a:rPr lang="en-US" sz="2400" b="1" dirty="0">
                <a:solidFill>
                  <a:schemeClr val="bg1"/>
                </a:solidFill>
                <a:latin typeface="Georgia" panose="02040502050405020303" pitchFamily="18" charset="0"/>
                <a:ea typeface="Roboto" panose="02000000000000000000" pitchFamily="2" charset="0"/>
                <a:cs typeface="Times New Roman" pitchFamily="18" charset="0"/>
              </a:rPr>
              <a:t>Health </a:t>
            </a:r>
            <a:endParaRPr lang="et-EE" sz="2400" b="1" dirty="0" smtClean="0">
              <a:solidFill>
                <a:schemeClr val="bg1"/>
              </a:solidFill>
              <a:latin typeface="Georgia" panose="02040502050405020303" pitchFamily="18" charset="0"/>
              <a:ea typeface="Roboto" panose="02000000000000000000" pitchFamily="2" charset="0"/>
              <a:cs typeface="Times New Roman" pitchFamily="18" charset="0"/>
            </a:endParaRPr>
          </a:p>
          <a:p>
            <a:pPr algn="ctr" eaLnBrk="0" hangingPunct="0">
              <a:spcBef>
                <a:spcPts val="0"/>
              </a:spcBef>
              <a:defRPr/>
            </a:pPr>
            <a:r>
              <a:rPr lang="en-US" sz="2400" b="1" dirty="0" smtClean="0">
                <a:solidFill>
                  <a:schemeClr val="bg1"/>
                </a:solidFill>
                <a:latin typeface="Georgia" panose="02040502050405020303" pitchFamily="18" charset="0"/>
                <a:ea typeface="Roboto" panose="02000000000000000000" pitchFamily="2" charset="0"/>
                <a:cs typeface="Times New Roman" pitchFamily="18" charset="0"/>
              </a:rPr>
              <a:t>Board</a:t>
            </a:r>
            <a:r>
              <a:rPr lang="et-EE" sz="2400" b="1" dirty="0" smtClean="0">
                <a:solidFill>
                  <a:schemeClr val="bg1"/>
                </a:solidFill>
                <a:latin typeface="Georgia" panose="02040502050405020303" pitchFamily="18" charset="0"/>
                <a:ea typeface="Roboto" panose="02000000000000000000" pitchFamily="2" charset="0"/>
                <a:cs typeface="Times New Roman" pitchFamily="18" charset="0"/>
              </a:rPr>
              <a:t> </a:t>
            </a:r>
            <a:endParaRPr lang="et-EE" sz="2400" b="1" dirty="0">
              <a:solidFill>
                <a:schemeClr val="bg1"/>
              </a:solidFill>
              <a:latin typeface="Georgia" panose="02040502050405020303" pitchFamily="18" charset="0"/>
              <a:ea typeface="Roboto" panose="02000000000000000000" pitchFamily="2" charset="0"/>
              <a:cs typeface="Times New Roman" pitchFamily="18" charset="0"/>
            </a:endParaRPr>
          </a:p>
        </p:txBody>
      </p:sp>
      <p:sp>
        <p:nvSpPr>
          <p:cNvPr id="13" name="Text Box 21"/>
          <p:cNvSpPr txBox="1">
            <a:spLocks noChangeArrowheads="1"/>
          </p:cNvSpPr>
          <p:nvPr/>
        </p:nvSpPr>
        <p:spPr bwMode="auto">
          <a:xfrm>
            <a:off x="585788" y="3945091"/>
            <a:ext cx="1471185" cy="369332"/>
          </a:xfrm>
          <a:prstGeom prst="rect">
            <a:avLst/>
          </a:prstGeom>
          <a:noFill/>
          <a:ln w="9525">
            <a:noFill/>
            <a:miter lim="800000"/>
            <a:headEnd/>
            <a:tailEnd/>
          </a:ln>
        </p:spPr>
        <p:txBody>
          <a:bodyPr wrap="square" anchor="b">
            <a:spAutoFit/>
          </a:bodyPr>
          <a:lstStyle/>
          <a:p>
            <a:pPr eaLnBrk="0" hangingPunct="0">
              <a:spcBef>
                <a:spcPct val="50000"/>
              </a:spcBef>
            </a:pPr>
            <a:r>
              <a:rPr lang="en-US" sz="1800" b="1" dirty="0">
                <a:solidFill>
                  <a:srgbClr val="FF9300"/>
                </a:solidFill>
                <a:latin typeface="Georgia" panose="02040502050405020303" pitchFamily="18" charset="0"/>
                <a:ea typeface="Roboto" panose="02000000000000000000" pitchFamily="2" charset="0"/>
              </a:rPr>
              <a:t>Contracts</a:t>
            </a:r>
          </a:p>
        </p:txBody>
      </p:sp>
      <p:sp>
        <p:nvSpPr>
          <p:cNvPr id="19" name="_s1034"/>
          <p:cNvSpPr>
            <a:spLocks noGrp="1" noChangeArrowheads="1"/>
          </p:cNvSpPr>
          <p:nvPr>
            <p:ph type="ctrTitle"/>
          </p:nvPr>
        </p:nvSpPr>
        <p:spPr bwMode="auto">
          <a:xfrm>
            <a:off x="6656146" y="2522153"/>
            <a:ext cx="2350310" cy="1113460"/>
          </a:xfrm>
          <a:prstGeom prst="roundRect">
            <a:avLst>
              <a:gd name="adj" fmla="val 16667"/>
            </a:avLst>
          </a:prstGeom>
          <a:solidFill>
            <a:schemeClr val="accent6"/>
          </a:solidFill>
          <a:ln>
            <a:solidFill>
              <a:schemeClr val="accent6"/>
            </a:solidFill>
            <a:headEnd/>
            <a:tailEnd/>
          </a:ln>
        </p:spPr>
        <p:style>
          <a:lnRef idx="1">
            <a:schemeClr val="accent1"/>
          </a:lnRef>
          <a:fillRef idx="3">
            <a:schemeClr val="accent1"/>
          </a:fillRef>
          <a:effectRef idx="2">
            <a:schemeClr val="accent1"/>
          </a:effectRef>
          <a:fontRef idx="minor">
            <a:schemeClr val="lt1"/>
          </a:fontRef>
        </p:style>
        <p:txBody>
          <a:bodyPr wrap="none" lIns="0" tIns="0" rIns="0" bIns="0" anchor="ctr"/>
          <a:lstStyle/>
          <a:p>
            <a:pPr algn="ctr">
              <a:spcBef>
                <a:spcPts val="0"/>
              </a:spcBef>
              <a:defRPr/>
            </a:pPr>
            <a:r>
              <a:rPr lang="et-EE" sz="2000" b="1" dirty="0" err="1" smtClean="0">
                <a:solidFill>
                  <a:schemeClr val="bg1"/>
                </a:solidFill>
                <a:latin typeface="Georgia" panose="02040502050405020303" pitchFamily="18" charset="0"/>
                <a:ea typeface="Roboto" panose="02000000000000000000" pitchFamily="2" charset="0"/>
                <a:cs typeface="Times New Roman" pitchFamily="18" charset="0"/>
              </a:rPr>
              <a:t>National</a:t>
            </a:r>
            <a:r>
              <a:rPr lang="et-EE" sz="2000" b="1" dirty="0" smtClean="0">
                <a:solidFill>
                  <a:schemeClr val="bg1"/>
                </a:solidFill>
                <a:latin typeface="Georgia" panose="02040502050405020303" pitchFamily="18" charset="0"/>
                <a:ea typeface="Roboto" panose="02000000000000000000" pitchFamily="2" charset="0"/>
                <a:cs typeface="Times New Roman" pitchFamily="18" charset="0"/>
              </a:rPr>
              <a:t> </a:t>
            </a:r>
            <a:r>
              <a:rPr lang="et-EE" sz="2000" b="1" dirty="0" err="1" smtClean="0">
                <a:solidFill>
                  <a:schemeClr val="bg1"/>
                </a:solidFill>
                <a:latin typeface="Georgia" panose="02040502050405020303" pitchFamily="18" charset="0"/>
                <a:ea typeface="Roboto" panose="02000000000000000000" pitchFamily="2" charset="0"/>
                <a:cs typeface="Times New Roman" pitchFamily="18" charset="0"/>
              </a:rPr>
              <a:t>Institute</a:t>
            </a:r>
            <a:r>
              <a:rPr lang="et-EE" sz="2000" b="1" dirty="0" smtClean="0">
                <a:solidFill>
                  <a:schemeClr val="bg1"/>
                </a:solidFill>
                <a:latin typeface="Georgia" panose="02040502050405020303" pitchFamily="18" charset="0"/>
                <a:ea typeface="Roboto" panose="02000000000000000000" pitchFamily="2" charset="0"/>
                <a:cs typeface="Times New Roman" pitchFamily="18" charset="0"/>
              </a:rPr>
              <a:t> </a:t>
            </a:r>
            <a:br>
              <a:rPr lang="et-EE" sz="2000" b="1" dirty="0" smtClean="0">
                <a:solidFill>
                  <a:schemeClr val="bg1"/>
                </a:solidFill>
                <a:latin typeface="Georgia" panose="02040502050405020303" pitchFamily="18" charset="0"/>
                <a:ea typeface="Roboto" panose="02000000000000000000" pitchFamily="2" charset="0"/>
                <a:cs typeface="Times New Roman" pitchFamily="18" charset="0"/>
              </a:rPr>
            </a:br>
            <a:r>
              <a:rPr lang="et-EE" sz="2000" b="1" dirty="0" err="1" smtClean="0">
                <a:solidFill>
                  <a:schemeClr val="bg1"/>
                </a:solidFill>
                <a:latin typeface="Georgia" panose="02040502050405020303" pitchFamily="18" charset="0"/>
                <a:ea typeface="Roboto" panose="02000000000000000000" pitchFamily="2" charset="0"/>
                <a:cs typeface="Times New Roman" pitchFamily="18" charset="0"/>
              </a:rPr>
              <a:t>for</a:t>
            </a:r>
            <a:r>
              <a:rPr lang="et-EE" sz="2000" b="1" dirty="0" smtClean="0">
                <a:solidFill>
                  <a:schemeClr val="bg1"/>
                </a:solidFill>
                <a:latin typeface="Georgia" panose="02040502050405020303" pitchFamily="18" charset="0"/>
                <a:ea typeface="Roboto" panose="02000000000000000000" pitchFamily="2" charset="0"/>
                <a:cs typeface="Times New Roman" pitchFamily="18" charset="0"/>
              </a:rPr>
              <a:t>  </a:t>
            </a:r>
            <a:r>
              <a:rPr lang="et-EE" sz="2000" b="1" dirty="0" err="1" smtClean="0">
                <a:solidFill>
                  <a:schemeClr val="bg1"/>
                </a:solidFill>
                <a:latin typeface="Georgia" panose="02040502050405020303" pitchFamily="18" charset="0"/>
                <a:ea typeface="Roboto" panose="02000000000000000000" pitchFamily="2" charset="0"/>
                <a:cs typeface="Times New Roman" pitchFamily="18" charset="0"/>
              </a:rPr>
              <a:t>Health</a:t>
            </a:r>
            <a:r>
              <a:rPr lang="et-EE" sz="2000" b="1" dirty="0" smtClean="0">
                <a:solidFill>
                  <a:schemeClr val="bg1"/>
                </a:solidFill>
                <a:latin typeface="Georgia" panose="02040502050405020303" pitchFamily="18" charset="0"/>
                <a:ea typeface="Roboto" panose="02000000000000000000" pitchFamily="2" charset="0"/>
                <a:cs typeface="Times New Roman" pitchFamily="18" charset="0"/>
              </a:rPr>
              <a:t> </a:t>
            </a:r>
            <a:br>
              <a:rPr lang="et-EE" sz="2000" b="1" dirty="0" smtClean="0">
                <a:solidFill>
                  <a:schemeClr val="bg1"/>
                </a:solidFill>
                <a:latin typeface="Georgia" panose="02040502050405020303" pitchFamily="18" charset="0"/>
                <a:ea typeface="Roboto" panose="02000000000000000000" pitchFamily="2" charset="0"/>
                <a:cs typeface="Times New Roman" pitchFamily="18" charset="0"/>
              </a:rPr>
            </a:br>
            <a:r>
              <a:rPr lang="et-EE" sz="2000" b="1" dirty="0" err="1" smtClean="0">
                <a:solidFill>
                  <a:schemeClr val="bg1"/>
                </a:solidFill>
                <a:latin typeface="Georgia" panose="02040502050405020303" pitchFamily="18" charset="0"/>
                <a:ea typeface="Roboto" panose="02000000000000000000" pitchFamily="2" charset="0"/>
                <a:cs typeface="Times New Roman" pitchFamily="18" charset="0"/>
              </a:rPr>
              <a:t>Development</a:t>
            </a:r>
            <a:endParaRPr lang="et-EE" sz="2000" b="1" dirty="0">
              <a:solidFill>
                <a:schemeClr val="bg1"/>
              </a:solidFill>
              <a:latin typeface="Georgia" panose="02040502050405020303" pitchFamily="18" charset="0"/>
              <a:ea typeface="Roboto" panose="02000000000000000000" pitchFamily="2" charset="0"/>
              <a:cs typeface="Times New Roman" pitchFamily="18" charset="0"/>
            </a:endParaRPr>
          </a:p>
        </p:txBody>
      </p:sp>
      <p:sp>
        <p:nvSpPr>
          <p:cNvPr id="22" name="_s1034"/>
          <p:cNvSpPr txBox="1">
            <a:spLocks noChangeArrowheads="1"/>
          </p:cNvSpPr>
          <p:nvPr/>
        </p:nvSpPr>
        <p:spPr bwMode="auto">
          <a:xfrm>
            <a:off x="4716087" y="2522153"/>
            <a:ext cx="1833771" cy="1093636"/>
          </a:xfrm>
          <a:prstGeom prst="roundRect">
            <a:avLst>
              <a:gd name="adj" fmla="val 16667"/>
            </a:avLst>
          </a:prstGeom>
          <a:solidFill>
            <a:schemeClr val="accent6"/>
          </a:solidFill>
          <a:ln w="9525" cap="flat" cmpd="sng" algn="ctr">
            <a:solidFill>
              <a:schemeClr val="accent6"/>
            </a:solidFill>
            <a:prstDash val="solid"/>
            <a:headEnd/>
            <a:tailEnd/>
          </a:ln>
          <a:extLst/>
        </p:spPr>
        <p:style>
          <a:lnRef idx="1">
            <a:schemeClr val="accent1"/>
          </a:lnRef>
          <a:fillRef idx="3">
            <a:schemeClr val="accent1"/>
          </a:fillRef>
          <a:effectRef idx="2">
            <a:schemeClr val="accent1"/>
          </a:effectRef>
          <a:fontRef idx="minor">
            <a:schemeClr val="lt1"/>
          </a:fontRef>
        </p:style>
        <p:txBody>
          <a:bodyPr vert="horz" wrap="none" lIns="0" tIns="0" rIns="0" bIns="0" numCol="1" anchor="ctr" anchorCtr="0" compatLnSpc="1">
            <a:prstTxWarp prst="textNoShape">
              <a:avLst/>
            </a:prstTxWarp>
          </a:bodyPr>
          <a:lstStyle>
            <a:lvl1pPr algn="ctr" rtl="0" eaLnBrk="0" fontAlgn="base" hangingPunct="0">
              <a:spcBef>
                <a:spcPct val="0"/>
              </a:spcBef>
              <a:spcAft>
                <a:spcPct val="0"/>
              </a:spcAft>
              <a:defRPr sz="3200" b="1" kern="1200">
                <a:solidFill>
                  <a:schemeClr val="lt1"/>
                </a:solidFill>
                <a:effectLst/>
                <a:latin typeface="+mn-lt"/>
                <a:ea typeface="+mn-ea"/>
                <a:cs typeface="+mn-cs"/>
              </a:defRPr>
            </a:lvl1pPr>
            <a:lvl2pPr algn="ctr" rtl="0" eaLnBrk="0" fontAlgn="base" hangingPunct="0">
              <a:spcBef>
                <a:spcPct val="0"/>
              </a:spcBef>
              <a:spcAft>
                <a:spcPct val="0"/>
              </a:spcAft>
              <a:defRPr sz="4400">
                <a:solidFill>
                  <a:schemeClr val="lt1"/>
                </a:solidFill>
                <a:latin typeface="+mn-lt"/>
                <a:ea typeface="+mn-ea"/>
                <a:cs typeface="+mn-cs"/>
              </a:defRPr>
            </a:lvl2pPr>
            <a:lvl3pPr algn="ctr" rtl="0" eaLnBrk="0" fontAlgn="base" hangingPunct="0">
              <a:spcBef>
                <a:spcPct val="0"/>
              </a:spcBef>
              <a:spcAft>
                <a:spcPct val="0"/>
              </a:spcAft>
              <a:defRPr sz="4400">
                <a:solidFill>
                  <a:schemeClr val="lt1"/>
                </a:solidFill>
                <a:latin typeface="+mn-lt"/>
                <a:ea typeface="+mn-ea"/>
                <a:cs typeface="+mn-cs"/>
              </a:defRPr>
            </a:lvl3pPr>
            <a:lvl4pPr algn="ctr" rtl="0" eaLnBrk="0" fontAlgn="base" hangingPunct="0">
              <a:spcBef>
                <a:spcPct val="0"/>
              </a:spcBef>
              <a:spcAft>
                <a:spcPct val="0"/>
              </a:spcAft>
              <a:defRPr sz="4400">
                <a:solidFill>
                  <a:schemeClr val="lt1"/>
                </a:solidFill>
                <a:latin typeface="+mn-lt"/>
                <a:ea typeface="+mn-ea"/>
                <a:cs typeface="+mn-cs"/>
              </a:defRPr>
            </a:lvl4pPr>
            <a:lvl5pPr algn="ctr" rtl="0" eaLnBrk="0" fontAlgn="base" hangingPunct="0">
              <a:spcBef>
                <a:spcPct val="0"/>
              </a:spcBef>
              <a:spcAft>
                <a:spcPct val="0"/>
              </a:spcAft>
              <a:defRPr sz="4400">
                <a:solidFill>
                  <a:schemeClr val="lt1"/>
                </a:solidFill>
                <a:latin typeface="+mn-lt"/>
                <a:ea typeface="+mn-ea"/>
                <a:cs typeface="+mn-cs"/>
              </a:defRPr>
            </a:lvl5pPr>
            <a:lvl6pPr marL="457200" algn="ctr" rtl="0" eaLnBrk="1" fontAlgn="base" hangingPunct="1">
              <a:spcBef>
                <a:spcPct val="0"/>
              </a:spcBef>
              <a:spcAft>
                <a:spcPct val="0"/>
              </a:spcAft>
              <a:defRPr sz="4400">
                <a:solidFill>
                  <a:schemeClr val="lt1"/>
                </a:solidFill>
                <a:latin typeface="+mn-lt"/>
                <a:ea typeface="+mn-ea"/>
                <a:cs typeface="+mn-cs"/>
              </a:defRPr>
            </a:lvl6pPr>
            <a:lvl7pPr marL="914400" algn="ctr" rtl="0" eaLnBrk="1" fontAlgn="base" hangingPunct="1">
              <a:spcBef>
                <a:spcPct val="0"/>
              </a:spcBef>
              <a:spcAft>
                <a:spcPct val="0"/>
              </a:spcAft>
              <a:defRPr sz="4400">
                <a:solidFill>
                  <a:schemeClr val="lt1"/>
                </a:solidFill>
                <a:latin typeface="+mn-lt"/>
                <a:ea typeface="+mn-ea"/>
                <a:cs typeface="+mn-cs"/>
              </a:defRPr>
            </a:lvl7pPr>
            <a:lvl8pPr marL="1371600" algn="ctr" rtl="0" eaLnBrk="1" fontAlgn="base" hangingPunct="1">
              <a:spcBef>
                <a:spcPct val="0"/>
              </a:spcBef>
              <a:spcAft>
                <a:spcPct val="0"/>
              </a:spcAft>
              <a:defRPr sz="4400">
                <a:solidFill>
                  <a:schemeClr val="lt1"/>
                </a:solidFill>
                <a:latin typeface="+mn-lt"/>
                <a:ea typeface="+mn-ea"/>
                <a:cs typeface="+mn-cs"/>
              </a:defRPr>
            </a:lvl8pPr>
            <a:lvl9pPr marL="1828800" algn="ctr" rtl="0" eaLnBrk="1" fontAlgn="base" hangingPunct="1">
              <a:spcBef>
                <a:spcPct val="0"/>
              </a:spcBef>
              <a:spcAft>
                <a:spcPct val="0"/>
              </a:spcAft>
              <a:defRPr sz="4400">
                <a:solidFill>
                  <a:schemeClr val="lt1"/>
                </a:solidFill>
                <a:latin typeface="+mn-lt"/>
                <a:ea typeface="+mn-ea"/>
                <a:cs typeface="+mn-cs"/>
              </a:defRPr>
            </a:lvl9pPr>
          </a:lstStyle>
          <a:p>
            <a:pPr>
              <a:spcBef>
                <a:spcPts val="0"/>
              </a:spcBef>
              <a:defRPr/>
            </a:pPr>
            <a:r>
              <a:rPr lang="et-EE" sz="2000" dirty="0" err="1">
                <a:solidFill>
                  <a:schemeClr val="bg1"/>
                </a:solidFill>
                <a:latin typeface="Georgia" panose="02040502050405020303" pitchFamily="18" charset="0"/>
                <a:ea typeface="Roboto" panose="02000000000000000000" pitchFamily="2" charset="0"/>
                <a:cs typeface="Times New Roman" pitchFamily="18" charset="0"/>
              </a:rPr>
              <a:t>State</a:t>
            </a:r>
            <a:r>
              <a:rPr lang="et-EE" sz="2000" dirty="0">
                <a:solidFill>
                  <a:schemeClr val="bg1"/>
                </a:solidFill>
                <a:latin typeface="Georgia" panose="02040502050405020303" pitchFamily="18" charset="0"/>
                <a:ea typeface="Roboto" panose="02000000000000000000" pitchFamily="2" charset="0"/>
                <a:cs typeface="Times New Roman" pitchFamily="18" charset="0"/>
              </a:rPr>
              <a:t> </a:t>
            </a:r>
            <a:r>
              <a:rPr lang="et-EE" sz="2000" dirty="0" err="1">
                <a:solidFill>
                  <a:schemeClr val="bg1"/>
                </a:solidFill>
                <a:latin typeface="Georgia" panose="02040502050405020303" pitchFamily="18" charset="0"/>
                <a:ea typeface="Roboto" panose="02000000000000000000" pitchFamily="2" charset="0"/>
                <a:cs typeface="Times New Roman" pitchFamily="18" charset="0"/>
              </a:rPr>
              <a:t>Agency</a:t>
            </a:r>
            <a:r>
              <a:rPr lang="et-EE" sz="2000" dirty="0">
                <a:solidFill>
                  <a:schemeClr val="bg1"/>
                </a:solidFill>
                <a:latin typeface="Georgia" panose="02040502050405020303" pitchFamily="18" charset="0"/>
                <a:ea typeface="Roboto" panose="02000000000000000000" pitchFamily="2" charset="0"/>
                <a:cs typeface="Times New Roman" pitchFamily="18" charset="0"/>
              </a:rPr>
              <a:t> </a:t>
            </a:r>
            <a:endParaRPr lang="et-EE" sz="2000" dirty="0" smtClean="0">
              <a:solidFill>
                <a:schemeClr val="bg1"/>
              </a:solidFill>
              <a:latin typeface="Georgia" panose="02040502050405020303" pitchFamily="18" charset="0"/>
              <a:ea typeface="Roboto" panose="02000000000000000000" pitchFamily="2" charset="0"/>
              <a:cs typeface="Times New Roman" pitchFamily="18" charset="0"/>
            </a:endParaRPr>
          </a:p>
          <a:p>
            <a:pPr>
              <a:spcBef>
                <a:spcPts val="0"/>
              </a:spcBef>
              <a:defRPr/>
            </a:pPr>
            <a:r>
              <a:rPr lang="et-EE" sz="2000" dirty="0" smtClean="0">
                <a:solidFill>
                  <a:schemeClr val="bg1"/>
                </a:solidFill>
                <a:latin typeface="Georgia" panose="02040502050405020303" pitchFamily="18" charset="0"/>
                <a:ea typeface="Roboto" panose="02000000000000000000" pitchFamily="2" charset="0"/>
                <a:cs typeface="Times New Roman" pitchFamily="18" charset="0"/>
              </a:rPr>
              <a:t>of </a:t>
            </a:r>
            <a:r>
              <a:rPr lang="et-EE" sz="2000" dirty="0" err="1">
                <a:solidFill>
                  <a:schemeClr val="bg1"/>
                </a:solidFill>
                <a:latin typeface="Georgia" panose="02040502050405020303" pitchFamily="18" charset="0"/>
                <a:ea typeface="Roboto" panose="02000000000000000000" pitchFamily="2" charset="0"/>
                <a:cs typeface="Times New Roman" pitchFamily="18" charset="0"/>
              </a:rPr>
              <a:t>Medicines</a:t>
            </a:r>
            <a:r>
              <a:rPr lang="et-EE" sz="2400" dirty="0">
                <a:solidFill>
                  <a:schemeClr val="bg1"/>
                </a:solidFill>
                <a:latin typeface="Georgia" panose="02040502050405020303" pitchFamily="18" charset="0"/>
                <a:cs typeface="Times New Roman" pitchFamily="18" charset="0"/>
              </a:rPr>
              <a:t> </a:t>
            </a:r>
          </a:p>
        </p:txBody>
      </p:sp>
      <p:sp>
        <p:nvSpPr>
          <p:cNvPr id="33" name="_s1034"/>
          <p:cNvSpPr>
            <a:spLocks noChangeArrowheads="1"/>
          </p:cNvSpPr>
          <p:nvPr/>
        </p:nvSpPr>
        <p:spPr bwMode="auto">
          <a:xfrm>
            <a:off x="1309118" y="5013057"/>
            <a:ext cx="4681182" cy="1158290"/>
          </a:xfrm>
          <a:prstGeom prst="roundRect">
            <a:avLst>
              <a:gd name="adj" fmla="val 16667"/>
            </a:avLst>
          </a:prstGeom>
          <a:solidFill>
            <a:srgbClr val="FFC000"/>
          </a:solidFill>
          <a:ln>
            <a:solidFill>
              <a:srgbClr val="FFC000"/>
            </a:solidFill>
            <a:headEnd/>
            <a:tailEnd/>
          </a:ln>
        </p:spPr>
        <p:style>
          <a:lnRef idx="1">
            <a:schemeClr val="accent1"/>
          </a:lnRef>
          <a:fillRef idx="3">
            <a:schemeClr val="accent1"/>
          </a:fillRef>
          <a:effectRef idx="2">
            <a:schemeClr val="accent1"/>
          </a:effectRef>
          <a:fontRef idx="minor">
            <a:schemeClr val="lt1"/>
          </a:fontRef>
        </p:style>
        <p:txBody>
          <a:bodyPr wrap="none" lIns="0" tIns="0" rIns="0" bIns="0" anchor="ctr"/>
          <a:lstStyle/>
          <a:p>
            <a:pPr algn="ctr" eaLnBrk="0" hangingPunct="0">
              <a:spcBef>
                <a:spcPts val="0"/>
              </a:spcBef>
              <a:defRPr/>
            </a:pPr>
            <a:r>
              <a:rPr lang="en-US" sz="2400" b="1" dirty="0">
                <a:solidFill>
                  <a:schemeClr val="bg1"/>
                </a:solidFill>
                <a:latin typeface="Georgia" panose="02040502050405020303" pitchFamily="18" charset="0"/>
                <a:ea typeface="Roboto" panose="02000000000000000000" pitchFamily="2" charset="0"/>
                <a:cs typeface="Times New Roman" pitchFamily="18" charset="0"/>
              </a:rPr>
              <a:t>Health care </a:t>
            </a:r>
            <a:r>
              <a:rPr lang="en-US" sz="2400" b="1" dirty="0" smtClean="0">
                <a:solidFill>
                  <a:schemeClr val="bg1"/>
                </a:solidFill>
                <a:latin typeface="Georgia" panose="02040502050405020303" pitchFamily="18" charset="0"/>
                <a:ea typeface="Roboto" panose="02000000000000000000" pitchFamily="2" charset="0"/>
                <a:cs typeface="Times New Roman" pitchFamily="18" charset="0"/>
              </a:rPr>
              <a:t>providers,</a:t>
            </a:r>
            <a:endParaRPr lang="en-US" sz="2400" b="1" dirty="0">
              <a:solidFill>
                <a:schemeClr val="bg1"/>
              </a:solidFill>
              <a:latin typeface="Georgia" panose="02040502050405020303" pitchFamily="18" charset="0"/>
              <a:ea typeface="Roboto" panose="02000000000000000000" pitchFamily="2" charset="0"/>
              <a:cs typeface="Times New Roman" pitchFamily="18" charset="0"/>
            </a:endParaRPr>
          </a:p>
          <a:p>
            <a:pPr algn="ctr" eaLnBrk="0" hangingPunct="0">
              <a:spcBef>
                <a:spcPts val="0"/>
              </a:spcBef>
              <a:defRPr/>
            </a:pPr>
            <a:r>
              <a:rPr lang="en-US" sz="2400" b="1" dirty="0">
                <a:solidFill>
                  <a:schemeClr val="bg1"/>
                </a:solidFill>
                <a:latin typeface="Georgia" panose="02040502050405020303" pitchFamily="18" charset="0"/>
                <a:ea typeface="Roboto" panose="02000000000000000000" pitchFamily="2" charset="0"/>
                <a:cs typeface="Times New Roman" pitchFamily="18" charset="0"/>
              </a:rPr>
              <a:t>private law,  public or private</a:t>
            </a:r>
          </a:p>
          <a:p>
            <a:pPr algn="ctr" eaLnBrk="0" hangingPunct="0">
              <a:spcBef>
                <a:spcPts val="0"/>
              </a:spcBef>
              <a:defRPr/>
            </a:pPr>
            <a:r>
              <a:rPr lang="en-US" sz="2400" b="1" dirty="0">
                <a:solidFill>
                  <a:schemeClr val="bg1"/>
                </a:solidFill>
                <a:latin typeface="Georgia" panose="02040502050405020303" pitchFamily="18" charset="0"/>
                <a:ea typeface="Roboto" panose="02000000000000000000" pitchFamily="2" charset="0"/>
                <a:cs typeface="Times New Roman" pitchFamily="18" charset="0"/>
              </a:rPr>
              <a:t>ownership</a:t>
            </a:r>
          </a:p>
        </p:txBody>
      </p:sp>
      <p:cxnSp>
        <p:nvCxnSpPr>
          <p:cNvPr id="36" name="Straight Connector 35"/>
          <p:cNvCxnSpPr/>
          <p:nvPr/>
        </p:nvCxnSpPr>
        <p:spPr>
          <a:xfrm>
            <a:off x="2056973" y="3056537"/>
            <a:ext cx="0" cy="1956519"/>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4" name="Title 4"/>
          <p:cNvSpPr txBox="1">
            <a:spLocks/>
          </p:cNvSpPr>
          <p:nvPr/>
        </p:nvSpPr>
        <p:spPr bwMode="auto">
          <a:xfrm>
            <a:off x="-213674" y="97869"/>
            <a:ext cx="3757882" cy="1550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Roboto Regular"/>
                <a:ea typeface="Roboto Regular" panose="02000000000000000000" pitchFamily="2" charset="0"/>
                <a:cs typeface="Roboto Regular"/>
              </a:defRPr>
            </a:lvl1pPr>
            <a:lvl2pPr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2pPr>
            <a:lvl3pPr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3pPr>
            <a:lvl4pPr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4pPr>
            <a:lvl5pPr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5pPr>
            <a:lvl6pPr marL="457200"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6pPr>
            <a:lvl7pPr marL="914400"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7pPr>
            <a:lvl8pPr marL="1371600"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8pPr>
            <a:lvl9pPr marL="1828800"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9pPr>
          </a:lstStyle>
          <a:p>
            <a:pPr algn="ctr"/>
            <a:r>
              <a:rPr lang="en-GB" sz="3600" b="1" dirty="0" smtClean="0">
                <a:solidFill>
                  <a:srgbClr val="FF9300"/>
                </a:solidFill>
                <a:effectLst>
                  <a:outerShdw blurRad="38100" dist="38100" dir="2700000" algn="tl">
                    <a:srgbClr val="000000">
                      <a:alpha val="43137"/>
                    </a:srgbClr>
                  </a:outerShdw>
                </a:effectLst>
                <a:latin typeface="Georgia" panose="02040502050405020303" pitchFamily="18" charset="0"/>
              </a:rPr>
              <a:t>Public agencies in health sector</a:t>
            </a:r>
            <a:endParaRPr lang="en-GB" sz="3600" b="1" dirty="0">
              <a:solidFill>
                <a:srgbClr val="FF9300"/>
              </a:solidFill>
              <a:effectLst>
                <a:outerShdw blurRad="38100" dist="38100" dir="2700000" algn="tl">
                  <a:srgbClr val="000000">
                    <a:alpha val="43137"/>
                  </a:srgbClr>
                </a:outerShdw>
              </a:effectLst>
              <a:latin typeface="Georgia" panose="02040502050405020303" pitchFamily="18" charset="0"/>
            </a:endParaRPr>
          </a:p>
        </p:txBody>
      </p:sp>
    </p:spTree>
    <p:extLst>
      <p:ext uri="{BB962C8B-B14F-4D97-AF65-F5344CB8AC3E}">
        <p14:creationId xmlns:p14="http://schemas.microsoft.com/office/powerpoint/2010/main" val="712717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idinumbri kohatäide 5"/>
          <p:cNvSpPr>
            <a:spLocks noGrp="1"/>
          </p:cNvSpPr>
          <p:nvPr>
            <p:ph type="sldNum" sz="quarter" idx="4294967295"/>
          </p:nvPr>
        </p:nvSpPr>
        <p:spPr>
          <a:xfrm>
            <a:off x="6553200" y="6356352"/>
            <a:ext cx="2133600" cy="365125"/>
          </a:xfrm>
          <a:prstGeom prst="rect">
            <a:avLst/>
          </a:prstGeom>
        </p:spPr>
        <p:txBody>
          <a:bodyPr/>
          <a:lstStyle/>
          <a:p>
            <a:fld id="{3FF6959B-E4E4-4034-8191-4615DE2F00D4}" type="slidenum">
              <a:rPr lang="en-GB" altLang="et-EE"/>
              <a:pPr/>
              <a:t>4</a:t>
            </a:fld>
            <a:endParaRPr lang="en-GB" altLang="et-EE"/>
          </a:p>
        </p:txBody>
      </p:sp>
      <p:sp>
        <p:nvSpPr>
          <p:cNvPr id="6146" name="Rectangle 2"/>
          <p:cNvSpPr>
            <a:spLocks noGrp="1" noChangeArrowheads="1"/>
          </p:cNvSpPr>
          <p:nvPr>
            <p:ph type="title"/>
          </p:nvPr>
        </p:nvSpPr>
        <p:spPr>
          <a:xfrm>
            <a:off x="379926" y="296214"/>
            <a:ext cx="8081493" cy="1143000"/>
          </a:xfrm>
        </p:spPr>
        <p:txBody>
          <a:bodyPr>
            <a:normAutofit/>
          </a:bodyPr>
          <a:lstStyle/>
          <a:p>
            <a:pPr defTabSz="457200" fontAlgn="base">
              <a:spcAft>
                <a:spcPct val="0"/>
              </a:spcAft>
            </a:pPr>
            <a:r>
              <a:rPr lang="en-GB" altLang="et-EE" sz="3600" dirty="0">
                <a:effectLst>
                  <a:outerShdw blurRad="38100" dist="38100" dir="2700000" algn="tl">
                    <a:srgbClr val="000000">
                      <a:alpha val="43137"/>
                    </a:srgbClr>
                  </a:outerShdw>
                </a:effectLst>
                <a:latin typeface="Georgia" panose="02040502050405020303" pitchFamily="18" charset="0"/>
                <a:ea typeface="Roboto Regular" panose="02000000000000000000" pitchFamily="2" charset="0"/>
                <a:cs typeface="Roboto Regular"/>
              </a:rPr>
              <a:t>Evolution of the organization of health insurance</a:t>
            </a:r>
          </a:p>
        </p:txBody>
      </p:sp>
      <p:graphicFrame>
        <p:nvGraphicFramePr>
          <p:cNvPr id="2" name="Skemaatiline diagramm 1"/>
          <p:cNvGraphicFramePr/>
          <p:nvPr>
            <p:extLst>
              <p:ext uri="{D42A27DB-BD31-4B8C-83A1-F6EECF244321}">
                <p14:modId xmlns:p14="http://schemas.microsoft.com/office/powerpoint/2010/main" val="1504456729"/>
              </p:ext>
            </p:extLst>
          </p:nvPr>
        </p:nvGraphicFramePr>
        <p:xfrm>
          <a:off x="514350" y="1559720"/>
          <a:ext cx="7926946" cy="45251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31203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259" y="-114301"/>
            <a:ext cx="7543800" cy="1450757"/>
          </a:xfrm>
        </p:spPr>
        <p:txBody>
          <a:bodyPr/>
          <a:lstStyle/>
          <a:p>
            <a:r>
              <a:rPr lang="et-EE" altLang="et-EE" dirty="0" err="1">
                <a:effectLst>
                  <a:outerShdw blurRad="38100" dist="38100" dir="2700000" algn="tl">
                    <a:srgbClr val="000000">
                      <a:alpha val="43137"/>
                    </a:srgbClr>
                  </a:outerShdw>
                </a:effectLst>
                <a:latin typeface="Georgia" panose="02040502050405020303" pitchFamily="18" charset="0"/>
              </a:rPr>
              <a:t>Key</a:t>
            </a:r>
            <a:r>
              <a:rPr lang="et-EE" altLang="et-EE" dirty="0">
                <a:effectLst>
                  <a:outerShdw blurRad="38100" dist="38100" dir="2700000" algn="tl">
                    <a:srgbClr val="000000">
                      <a:alpha val="43137"/>
                    </a:srgbClr>
                  </a:outerShdw>
                </a:effectLst>
                <a:latin typeface="Georgia" panose="02040502050405020303" pitchFamily="18" charset="0"/>
              </a:rPr>
              <a:t> </a:t>
            </a:r>
            <a:r>
              <a:rPr lang="et-EE" altLang="et-EE" dirty="0" err="1">
                <a:effectLst>
                  <a:outerShdw blurRad="38100" dist="38100" dir="2700000" algn="tl">
                    <a:srgbClr val="000000">
                      <a:alpha val="43137"/>
                    </a:srgbClr>
                  </a:outerShdw>
                </a:effectLst>
                <a:latin typeface="Georgia" panose="02040502050405020303" pitchFamily="18" charset="0"/>
              </a:rPr>
              <a:t>facts</a:t>
            </a:r>
            <a:r>
              <a:rPr lang="et-EE" altLang="et-EE" dirty="0">
                <a:effectLst>
                  <a:outerShdw blurRad="38100" dist="38100" dir="2700000" algn="tl">
                    <a:srgbClr val="000000">
                      <a:alpha val="43137"/>
                    </a:srgbClr>
                  </a:outerShdw>
                </a:effectLst>
                <a:latin typeface="Georgia" panose="02040502050405020303" pitchFamily="18" charset="0"/>
              </a:rPr>
              <a:t> </a:t>
            </a:r>
            <a:r>
              <a:rPr lang="et-EE" altLang="et-EE" dirty="0" err="1">
                <a:effectLst>
                  <a:outerShdw blurRad="38100" dist="38100" dir="2700000" algn="tl">
                    <a:srgbClr val="000000">
                      <a:alpha val="43137"/>
                    </a:srgbClr>
                  </a:outerShdw>
                </a:effectLst>
                <a:latin typeface="Georgia" panose="02040502050405020303" pitchFamily="18" charset="0"/>
              </a:rPr>
              <a:t>about</a:t>
            </a:r>
            <a:r>
              <a:rPr lang="et-EE" altLang="et-EE" dirty="0">
                <a:effectLst>
                  <a:outerShdw blurRad="38100" dist="38100" dir="2700000" algn="tl">
                    <a:srgbClr val="000000">
                      <a:alpha val="43137"/>
                    </a:srgbClr>
                  </a:outerShdw>
                </a:effectLst>
                <a:latin typeface="Georgia" panose="02040502050405020303" pitchFamily="18" charset="0"/>
              </a:rPr>
              <a:t> EHIF</a:t>
            </a:r>
            <a:endParaRPr lang="en-US" dirty="0"/>
          </a:p>
        </p:txBody>
      </p:sp>
      <p:sp>
        <p:nvSpPr>
          <p:cNvPr id="3" name="Content Placeholder 2"/>
          <p:cNvSpPr>
            <a:spLocks noGrp="1"/>
          </p:cNvSpPr>
          <p:nvPr>
            <p:ph idx="1"/>
          </p:nvPr>
        </p:nvSpPr>
        <p:spPr>
          <a:xfrm>
            <a:off x="488153" y="1571626"/>
            <a:ext cx="8355810" cy="4614862"/>
          </a:xfrm>
        </p:spPr>
        <p:txBody>
          <a:bodyPr>
            <a:normAutofit fontScale="92500" lnSpcReduction="20000"/>
          </a:bodyPr>
          <a:lstStyle/>
          <a:p>
            <a:pPr marL="0" indent="0">
              <a:spcBef>
                <a:spcPts val="200"/>
              </a:spcBef>
              <a:spcAft>
                <a:spcPts val="400"/>
              </a:spcAft>
              <a:buClr>
                <a:srgbClr val="FFC000"/>
              </a:buClr>
              <a:buNone/>
              <a:defRPr/>
            </a:pPr>
            <a:r>
              <a:rPr lang="en-US" sz="2800" dirty="0">
                <a:latin typeface="Georgia" charset="0"/>
                <a:ea typeface="Georgia" charset="0"/>
                <a:cs typeface="Georgia" charset="0"/>
              </a:rPr>
              <a:t>Estonian Health Insurance Fund (EHIF) is a single payer </a:t>
            </a:r>
          </a:p>
          <a:p>
            <a:pPr marL="498348" lvl="1" indent="-457200">
              <a:lnSpc>
                <a:spcPct val="110000"/>
              </a:lnSpc>
              <a:defRPr/>
            </a:pPr>
            <a:r>
              <a:rPr lang="en-US" sz="2400" dirty="0">
                <a:latin typeface="Georgia" charset="0"/>
                <a:ea typeface="Georgia" charset="0"/>
                <a:cs typeface="Georgia" charset="0"/>
              </a:rPr>
              <a:t>Social health insurance system since 1992</a:t>
            </a:r>
          </a:p>
          <a:p>
            <a:pPr marL="498348" lvl="1" indent="-457200">
              <a:lnSpc>
                <a:spcPct val="110000"/>
              </a:lnSpc>
              <a:defRPr/>
            </a:pPr>
            <a:r>
              <a:rPr lang="en-US" sz="2400" dirty="0">
                <a:latin typeface="Georgia" charset="0"/>
                <a:ea typeface="Georgia" charset="0"/>
                <a:cs typeface="Georgia" charset="0"/>
              </a:rPr>
              <a:t>EHIF pools most of public funds</a:t>
            </a:r>
          </a:p>
          <a:p>
            <a:pPr marL="498348" lvl="1" indent="-457200">
              <a:lnSpc>
                <a:spcPct val="110000"/>
              </a:lnSpc>
              <a:defRPr/>
            </a:pPr>
            <a:r>
              <a:rPr lang="en-US" sz="2400" dirty="0">
                <a:latin typeface="Georgia" charset="0"/>
                <a:ea typeface="Georgia" charset="0"/>
                <a:cs typeface="Georgia" charset="0"/>
              </a:rPr>
              <a:t>Coverage with health insurance  94-96% of population</a:t>
            </a:r>
          </a:p>
          <a:p>
            <a:pPr marL="41148" lvl="1" indent="0">
              <a:lnSpc>
                <a:spcPct val="100000"/>
              </a:lnSpc>
              <a:buNone/>
              <a:defRPr/>
            </a:pPr>
            <a:r>
              <a:rPr lang="en-US" altLang="et-EE" sz="2800" dirty="0">
                <a:latin typeface="Georgia" panose="02040502050405020303" pitchFamily="18" charset="0"/>
              </a:rPr>
              <a:t>EHIF operates as public independent legal entity </a:t>
            </a:r>
          </a:p>
          <a:p>
            <a:pPr marL="498348" lvl="1" indent="-457200">
              <a:lnSpc>
                <a:spcPct val="110000"/>
              </a:lnSpc>
              <a:defRPr/>
            </a:pPr>
            <a:r>
              <a:rPr lang="en-US" altLang="et-EE" sz="2400" dirty="0">
                <a:latin typeface="Georgia" charset="0"/>
                <a:ea typeface="Georgia" charset="0"/>
                <a:cs typeface="Georgia" charset="0"/>
              </a:rPr>
              <a:t>Founded in the public interest by separate act</a:t>
            </a:r>
          </a:p>
          <a:p>
            <a:pPr marL="498348" lvl="1" indent="-457200">
              <a:lnSpc>
                <a:spcPct val="110000"/>
              </a:lnSpc>
              <a:defRPr/>
            </a:pPr>
            <a:r>
              <a:rPr lang="en-US" altLang="et-EE" sz="2400" dirty="0">
                <a:latin typeface="Georgia" charset="0"/>
                <a:ea typeface="Georgia" charset="0"/>
                <a:cs typeface="Georgia" charset="0"/>
              </a:rPr>
              <a:t>General public service regulation does not apply to EHIF, e.g. applies private sector labor codes</a:t>
            </a:r>
          </a:p>
          <a:p>
            <a:pPr marL="498348" lvl="1" indent="-457200">
              <a:lnSpc>
                <a:spcPct val="110000"/>
              </a:lnSpc>
              <a:defRPr/>
            </a:pPr>
            <a:r>
              <a:rPr lang="en-US" altLang="et-EE" sz="2400" dirty="0">
                <a:latin typeface="Georgia" charset="0"/>
                <a:ea typeface="Georgia" charset="0"/>
                <a:cs typeface="Georgia" charset="0"/>
              </a:rPr>
              <a:t>Governed by Supervisory Board (15 members) chaired by Minister of Health and Labor</a:t>
            </a:r>
          </a:p>
          <a:p>
            <a:pPr marL="41148" lvl="1" indent="0">
              <a:lnSpc>
                <a:spcPct val="100000"/>
              </a:lnSpc>
              <a:buNone/>
              <a:defRPr/>
            </a:pPr>
            <a:r>
              <a:rPr lang="en-US" sz="2800" dirty="0" smtClean="0">
                <a:latin typeface="Georgia" charset="0"/>
                <a:ea typeface="Georgia" charset="0"/>
                <a:cs typeface="Georgia" charset="0"/>
              </a:rPr>
              <a:t>The </a:t>
            </a:r>
            <a:r>
              <a:rPr lang="en-US" sz="2800" dirty="0">
                <a:latin typeface="Georgia" charset="0"/>
                <a:ea typeface="Georgia" charset="0"/>
                <a:cs typeface="Georgia" charset="0"/>
              </a:rPr>
              <a:t>main source of revenues 13% payroll tax paid by employers</a:t>
            </a:r>
            <a:endParaRPr lang="en-US" altLang="et-EE" sz="2800" dirty="0">
              <a:latin typeface="Georgia" panose="02040502050405020303" pitchFamily="18" charset="0"/>
            </a:endParaRPr>
          </a:p>
          <a:p>
            <a:endParaRPr lang="en-US" dirty="0"/>
          </a:p>
        </p:txBody>
      </p:sp>
    </p:spTree>
    <p:extLst>
      <p:ext uri="{BB962C8B-B14F-4D97-AF65-F5344CB8AC3E}">
        <p14:creationId xmlns:p14="http://schemas.microsoft.com/office/powerpoint/2010/main" val="18352018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298" y="-106814"/>
            <a:ext cx="8598701" cy="1450757"/>
          </a:xfrm>
        </p:spPr>
        <p:txBody>
          <a:bodyPr>
            <a:noAutofit/>
          </a:bodyPr>
          <a:lstStyle/>
          <a:p>
            <a:r>
              <a:rPr lang="en-US" sz="4000" dirty="0">
                <a:effectLst>
                  <a:outerShdw blurRad="38100" dist="38100" dir="2700000" algn="tl">
                    <a:srgbClr val="000000">
                      <a:alpha val="43137"/>
                    </a:srgbClr>
                  </a:outerShdw>
                </a:effectLst>
                <a:latin typeface="Georgia" panose="02040502050405020303" pitchFamily="18" charset="0"/>
              </a:rPr>
              <a:t>Moving away solely contribution based health insurance</a:t>
            </a:r>
          </a:p>
        </p:txBody>
      </p:sp>
      <p:sp>
        <p:nvSpPr>
          <p:cNvPr id="3" name="Content Placeholder 2"/>
          <p:cNvSpPr>
            <a:spLocks noGrp="1"/>
          </p:cNvSpPr>
          <p:nvPr>
            <p:ph idx="1"/>
          </p:nvPr>
        </p:nvSpPr>
        <p:spPr>
          <a:xfrm>
            <a:off x="545299" y="1343943"/>
            <a:ext cx="8227226" cy="4023360"/>
          </a:xfrm>
        </p:spPr>
        <p:txBody>
          <a:bodyPr>
            <a:noAutofit/>
          </a:bodyPr>
          <a:lstStyle/>
          <a:p>
            <a:pPr marL="41148" lvl="1" indent="0">
              <a:lnSpc>
                <a:spcPct val="100000"/>
              </a:lnSpc>
              <a:buNone/>
              <a:defRPr/>
            </a:pPr>
            <a:r>
              <a:rPr lang="en-US" sz="2600" dirty="0">
                <a:latin typeface="Georgia" charset="0"/>
                <a:ea typeface="Georgia" charset="0"/>
                <a:cs typeface="Georgia" charset="0"/>
              </a:rPr>
              <a:t>Gradual increase of state budget contributions on the behalf of pensioners from 7% in 2018 up to 13% in 2022</a:t>
            </a:r>
          </a:p>
          <a:p>
            <a:pPr marL="498348" lvl="1" indent="-457200">
              <a:lnSpc>
                <a:spcPct val="100000"/>
              </a:lnSpc>
              <a:defRPr/>
            </a:pPr>
            <a:r>
              <a:rPr lang="en-US" sz="2000" dirty="0">
                <a:latin typeface="Georgia" charset="0"/>
                <a:ea typeface="Georgia" charset="0"/>
                <a:cs typeface="Georgia" charset="0"/>
              </a:rPr>
              <a:t>On behalf on non-working pensioners</a:t>
            </a:r>
          </a:p>
          <a:p>
            <a:pPr marL="498348" lvl="1" indent="-457200">
              <a:lnSpc>
                <a:spcPct val="100000"/>
              </a:lnSpc>
              <a:defRPr/>
            </a:pPr>
            <a:r>
              <a:rPr lang="en-US" sz="2000" dirty="0">
                <a:latin typeface="Georgia" charset="0"/>
                <a:ea typeface="Georgia" charset="0"/>
                <a:cs typeface="Georgia" charset="0"/>
              </a:rPr>
              <a:t>Contribution is calculated as a share of average state guaranteed pension </a:t>
            </a:r>
          </a:p>
          <a:p>
            <a:pPr marL="498348" lvl="1" indent="-457200">
              <a:lnSpc>
                <a:spcPct val="100000"/>
              </a:lnSpc>
              <a:defRPr/>
            </a:pPr>
            <a:r>
              <a:rPr lang="en-US" sz="2000" dirty="0">
                <a:latin typeface="Georgia" charset="0"/>
                <a:ea typeface="Georgia" charset="0"/>
                <a:cs typeface="Georgia" charset="0"/>
              </a:rPr>
              <a:t>By 2022 new revenue source forms about 11% of the EHIF’s budget</a:t>
            </a:r>
          </a:p>
          <a:p>
            <a:pPr marL="41148" lvl="1" indent="0">
              <a:lnSpc>
                <a:spcPct val="100000"/>
              </a:lnSpc>
              <a:buNone/>
              <a:defRPr/>
            </a:pPr>
            <a:r>
              <a:rPr lang="en-US" sz="2600" dirty="0">
                <a:latin typeface="Georgia" charset="0"/>
                <a:ea typeface="Georgia" charset="0"/>
                <a:cs typeface="Georgia" charset="0"/>
              </a:rPr>
              <a:t>In parallel, other public expenditure streams will be consolidated under the EHIF</a:t>
            </a:r>
          </a:p>
          <a:p>
            <a:pPr marL="498348" lvl="1" indent="-457200">
              <a:lnSpc>
                <a:spcPct val="100000"/>
              </a:lnSpc>
              <a:defRPr/>
            </a:pPr>
            <a:r>
              <a:rPr lang="en-US" sz="2000" dirty="0">
                <a:latin typeface="Georgia" charset="0"/>
                <a:ea typeface="Georgia" charset="0"/>
                <a:cs typeface="Georgia" charset="0"/>
              </a:rPr>
              <a:t>Aims to reduce fragmentation </a:t>
            </a:r>
          </a:p>
          <a:p>
            <a:pPr marL="498348" lvl="1" indent="-457200">
              <a:lnSpc>
                <a:spcPct val="100000"/>
              </a:lnSpc>
              <a:defRPr/>
            </a:pPr>
            <a:r>
              <a:rPr lang="en-US" sz="2000" dirty="0">
                <a:latin typeface="Georgia" charset="0"/>
                <a:ea typeface="Georgia" charset="0"/>
                <a:cs typeface="Georgia" charset="0"/>
              </a:rPr>
              <a:t>Was necessary to find a compromise in the Government</a:t>
            </a:r>
          </a:p>
          <a:p>
            <a:pPr marL="498348" lvl="1" indent="-457200">
              <a:lnSpc>
                <a:spcPct val="100000"/>
              </a:lnSpc>
              <a:defRPr/>
            </a:pPr>
            <a:r>
              <a:rPr lang="en-US" sz="2000" dirty="0">
                <a:latin typeface="Georgia" charset="0"/>
                <a:ea typeface="Georgia" charset="0"/>
                <a:cs typeface="Georgia" charset="0"/>
              </a:rPr>
              <a:t>As a result, the net growth of public spending is expected to be 0.2% of GDP by 2022</a:t>
            </a:r>
          </a:p>
          <a:p>
            <a:pPr lvl="1">
              <a:buClr>
                <a:schemeClr val="tx1"/>
              </a:buClr>
              <a:buFont typeface="Wingdings" charset="2"/>
              <a:buChar char="§"/>
            </a:pPr>
            <a:endParaRPr lang="en-US" sz="2400" dirty="0">
              <a:latin typeface="Georgia" charset="0"/>
              <a:ea typeface="Georgia" charset="0"/>
              <a:cs typeface="Georgia" charset="0"/>
            </a:endParaRPr>
          </a:p>
        </p:txBody>
      </p:sp>
    </p:spTree>
    <p:extLst>
      <p:ext uri="{BB962C8B-B14F-4D97-AF65-F5344CB8AC3E}">
        <p14:creationId xmlns:p14="http://schemas.microsoft.com/office/powerpoint/2010/main" val="1181127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endParaRPr lang="et-EE" dirty="0"/>
          </a:p>
        </p:txBody>
      </p:sp>
      <p:sp>
        <p:nvSpPr>
          <p:cNvPr id="3" name="Sisu kohatäide 2"/>
          <p:cNvSpPr>
            <a:spLocks noGrp="1"/>
          </p:cNvSpPr>
          <p:nvPr>
            <p:ph idx="1"/>
          </p:nvPr>
        </p:nvSpPr>
        <p:spPr>
          <a:xfrm>
            <a:off x="285750" y="1013301"/>
            <a:ext cx="8401050" cy="4752000"/>
          </a:xfrm>
          <a:noFill/>
          <a:ln w="57150">
            <a:solidFill>
              <a:srgbClr val="FF9300"/>
            </a:solidFill>
          </a:ln>
        </p:spPr>
        <p:txBody>
          <a:bodyPr lIns="180000" tIns="180000" rIns="180000" bIns="180000"/>
          <a:lstStyle/>
          <a:p>
            <a:pPr marL="0" indent="0">
              <a:buNone/>
            </a:pPr>
            <a:r>
              <a:rPr lang="en-US" sz="2400" i="1" dirty="0">
                <a:solidFill>
                  <a:schemeClr val="accent1">
                    <a:lumMod val="50000"/>
                  </a:schemeClr>
                </a:solidFill>
              </a:rPr>
              <a:t>“</a:t>
            </a:r>
            <a:r>
              <a:rPr lang="en-US" sz="2400" dirty="0">
                <a:latin typeface="Georgia" charset="0"/>
                <a:ea typeface="Georgia" charset="0"/>
                <a:cs typeface="Georgia" charset="0"/>
              </a:rPr>
              <a:t>Health insurance is based on the solidarity of and limited cost-sharing by insured persons and on the principle that services are provided according to the needs of insured persons, that treatment is equally available in all regions and that health insurance funds are used for their intended purpose” (Health Insurance Act, issued 2002)</a:t>
            </a:r>
          </a:p>
          <a:p>
            <a:pPr marL="0" indent="0">
              <a:buNone/>
            </a:pPr>
            <a:endParaRPr lang="et-EE" sz="2400" dirty="0">
              <a:latin typeface="Georgia" charset="0"/>
              <a:ea typeface="Georgia" charset="0"/>
              <a:cs typeface="Georgia" charset="0"/>
            </a:endParaRPr>
          </a:p>
          <a:p>
            <a:pPr marL="0" indent="0">
              <a:buNone/>
            </a:pPr>
            <a:r>
              <a:rPr lang="en-US" sz="2400" dirty="0">
                <a:latin typeface="Georgia" charset="0"/>
                <a:ea typeface="Georgia" charset="0"/>
                <a:cs typeface="Georgia" charset="0"/>
              </a:rPr>
              <a:t>“… to ensure the payment of health insurance benefits pursuant to the Health Insurance Act, other legislation and health insurance expenditures prescribed in the budget of the health insurance fund” (Estonian Health Insurance Fund Act, issued 2001)</a:t>
            </a:r>
            <a:endParaRPr lang="et-EE" sz="2400" dirty="0">
              <a:latin typeface="Georgia" charset="0"/>
              <a:ea typeface="Georgia" charset="0"/>
              <a:cs typeface="Georgia" charset="0"/>
            </a:endParaRPr>
          </a:p>
          <a:p>
            <a:pPr marL="0" indent="0">
              <a:buNone/>
            </a:pPr>
            <a:endParaRPr lang="en-US" sz="2400" dirty="0">
              <a:latin typeface="Georgia" charset="0"/>
              <a:ea typeface="Georgia" charset="0"/>
              <a:cs typeface="Georgia" charset="0"/>
            </a:endParaRPr>
          </a:p>
          <a:p>
            <a:endParaRPr lang="et-EE" dirty="0"/>
          </a:p>
        </p:txBody>
      </p:sp>
    </p:spTree>
    <p:extLst>
      <p:ext uri="{BB962C8B-B14F-4D97-AF65-F5344CB8AC3E}">
        <p14:creationId xmlns:p14="http://schemas.microsoft.com/office/powerpoint/2010/main" val="3776888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457200" y="429030"/>
            <a:ext cx="8229600" cy="1143000"/>
          </a:xfrm>
        </p:spPr>
        <p:txBody>
          <a:bodyPr>
            <a:noAutofit/>
          </a:bodyPr>
          <a:lstStyle/>
          <a:p>
            <a:r>
              <a:rPr lang="en-US" altLang="et-EE" dirty="0">
                <a:effectLst>
                  <a:outerShdw blurRad="38100" dist="38100" dir="2700000" algn="tl">
                    <a:srgbClr val="000000">
                      <a:alpha val="43137"/>
                    </a:srgbClr>
                  </a:outerShdw>
                </a:effectLst>
                <a:latin typeface="Georgia" panose="02040502050405020303" pitchFamily="18" charset="0"/>
              </a:rPr>
              <a:t>Tripartite supervisory board</a:t>
            </a:r>
            <a:endParaRPr lang="et-EE" dirty="0">
              <a:effectLst>
                <a:outerShdw blurRad="38100" dist="38100" dir="2700000" algn="tl">
                  <a:srgbClr val="000000">
                    <a:alpha val="43137"/>
                  </a:srgbClr>
                </a:outerShdw>
              </a:effectLst>
              <a:latin typeface="Georgia" panose="02040502050405020303" pitchFamily="18" charset="0"/>
            </a:endParaRPr>
          </a:p>
        </p:txBody>
      </p:sp>
      <p:sp>
        <p:nvSpPr>
          <p:cNvPr id="3" name="Sisu kohatäide 2"/>
          <p:cNvSpPr>
            <a:spLocks noGrp="1"/>
          </p:cNvSpPr>
          <p:nvPr>
            <p:ph idx="1"/>
          </p:nvPr>
        </p:nvSpPr>
        <p:spPr>
          <a:xfrm>
            <a:off x="457200" y="1572030"/>
            <a:ext cx="8686800" cy="5088077"/>
          </a:xfrm>
        </p:spPr>
        <p:txBody>
          <a:bodyPr>
            <a:normAutofit fontScale="70000" lnSpcReduction="20000"/>
          </a:bodyPr>
          <a:lstStyle/>
          <a:p>
            <a:pPr>
              <a:lnSpc>
                <a:spcPct val="120000"/>
              </a:lnSpc>
              <a:spcBef>
                <a:spcPts val="200"/>
              </a:spcBef>
              <a:spcAft>
                <a:spcPts val="400"/>
              </a:spcAft>
              <a:defRPr/>
            </a:pPr>
            <a:r>
              <a:rPr lang="en-US" altLang="et-EE" sz="2600" dirty="0">
                <a:latin typeface="Georgia" charset="0"/>
                <a:ea typeface="Georgia" charset="0"/>
                <a:cs typeface="Georgia" charset="0"/>
              </a:rPr>
              <a:t>15 members </a:t>
            </a:r>
            <a:r>
              <a:rPr lang="en-US" altLang="et-EE" sz="2600" dirty="0" smtClean="0">
                <a:latin typeface="Georgia" charset="0"/>
                <a:ea typeface="Georgia" charset="0"/>
                <a:cs typeface="Georgia" charset="0"/>
              </a:rPr>
              <a:t>(might be reduced to 7 by end of 2018)</a:t>
            </a:r>
          </a:p>
          <a:p>
            <a:pPr>
              <a:lnSpc>
                <a:spcPct val="120000"/>
              </a:lnSpc>
              <a:spcBef>
                <a:spcPts val="200"/>
              </a:spcBef>
              <a:spcAft>
                <a:spcPts val="400"/>
              </a:spcAft>
              <a:defRPr/>
            </a:pPr>
            <a:r>
              <a:rPr lang="en-US" altLang="et-EE" sz="2600" dirty="0" smtClean="0">
                <a:latin typeface="Georgia" charset="0"/>
                <a:ea typeface="Georgia" charset="0"/>
                <a:cs typeface="Georgia" charset="0"/>
              </a:rPr>
              <a:t>5 state representatives</a:t>
            </a:r>
          </a:p>
          <a:p>
            <a:pPr lvl="1">
              <a:lnSpc>
                <a:spcPct val="120000"/>
              </a:lnSpc>
              <a:defRPr/>
            </a:pPr>
            <a:r>
              <a:rPr lang="en-US" altLang="et-EE" sz="2600" dirty="0" smtClean="0">
                <a:latin typeface="Georgia" charset="0"/>
                <a:ea typeface="Georgia" charset="0"/>
                <a:cs typeface="Georgia" charset="0"/>
              </a:rPr>
              <a:t>Minister </a:t>
            </a:r>
            <a:r>
              <a:rPr lang="en-US" altLang="et-EE" sz="2600" dirty="0">
                <a:latin typeface="Georgia" charset="0"/>
                <a:ea typeface="Georgia" charset="0"/>
                <a:cs typeface="Georgia" charset="0"/>
              </a:rPr>
              <a:t>of Social Affairs, Minister of Finance and Chairman of the Parliamentary Committee of Social Affairs  (ex </a:t>
            </a:r>
            <a:r>
              <a:rPr lang="en-US" altLang="et-EE" sz="2600" dirty="0" smtClean="0">
                <a:latin typeface="Georgia" charset="0"/>
                <a:ea typeface="Georgia" charset="0"/>
                <a:cs typeface="Georgia" charset="0"/>
              </a:rPr>
              <a:t>officio</a:t>
            </a:r>
            <a:r>
              <a:rPr lang="en-US" altLang="et-EE" sz="2600" dirty="0">
                <a:latin typeface="Georgia" charset="0"/>
                <a:ea typeface="Georgia" charset="0"/>
                <a:cs typeface="Georgia" charset="0"/>
              </a:rPr>
              <a:t>)</a:t>
            </a:r>
          </a:p>
          <a:p>
            <a:pPr lvl="1">
              <a:lnSpc>
                <a:spcPct val="120000"/>
              </a:lnSpc>
              <a:defRPr/>
            </a:pPr>
            <a:r>
              <a:rPr lang="en-US" altLang="et-EE" sz="2600" dirty="0">
                <a:latin typeface="Georgia" charset="0"/>
                <a:ea typeface="Georgia" charset="0"/>
                <a:cs typeface="Georgia" charset="0"/>
              </a:rPr>
              <a:t>1 member or parliament (nominated by the Parliament) </a:t>
            </a:r>
          </a:p>
          <a:p>
            <a:pPr lvl="1">
              <a:lnSpc>
                <a:spcPct val="120000"/>
              </a:lnSpc>
              <a:defRPr/>
            </a:pPr>
            <a:r>
              <a:rPr lang="en-US" altLang="et-EE" sz="2600" dirty="0">
                <a:latin typeface="Georgia" charset="0"/>
                <a:ea typeface="Georgia" charset="0"/>
                <a:cs typeface="Georgia" charset="0"/>
              </a:rPr>
              <a:t>1 public servant from ministry of Social Affairs (nominated by the Government) </a:t>
            </a:r>
          </a:p>
          <a:p>
            <a:pPr>
              <a:lnSpc>
                <a:spcPct val="120000"/>
              </a:lnSpc>
              <a:spcBef>
                <a:spcPts val="200"/>
              </a:spcBef>
              <a:spcAft>
                <a:spcPts val="400"/>
              </a:spcAft>
              <a:defRPr/>
            </a:pPr>
            <a:r>
              <a:rPr lang="en-US" altLang="et-EE" sz="2600" dirty="0">
                <a:latin typeface="Georgia" charset="0"/>
                <a:ea typeface="Georgia" charset="0"/>
                <a:cs typeface="Georgia" charset="0"/>
              </a:rPr>
              <a:t>5 employer and 5 beneficiaries representatives </a:t>
            </a:r>
          </a:p>
          <a:p>
            <a:pPr lvl="1">
              <a:lnSpc>
                <a:spcPct val="120000"/>
              </a:lnSpc>
              <a:defRPr/>
            </a:pPr>
            <a:r>
              <a:rPr lang="en-US" altLang="et-EE" sz="2600" dirty="0">
                <a:latin typeface="Georgia" charset="0"/>
                <a:ea typeface="Georgia" charset="0"/>
                <a:cs typeface="Georgia" charset="0"/>
              </a:rPr>
              <a:t>List of representing organizations is designated by Government </a:t>
            </a:r>
          </a:p>
          <a:p>
            <a:pPr lvl="1">
              <a:lnSpc>
                <a:spcPct val="120000"/>
              </a:lnSpc>
              <a:defRPr/>
            </a:pPr>
            <a:r>
              <a:rPr lang="en-GB" altLang="et-EE" sz="2600" dirty="0">
                <a:latin typeface="Georgia" charset="0"/>
                <a:ea typeface="Georgia" charset="0"/>
                <a:cs typeface="Georgia" charset="0"/>
              </a:rPr>
              <a:t>Nominated by Government according to the proposal made by representing organizations</a:t>
            </a:r>
          </a:p>
          <a:p>
            <a:pPr>
              <a:lnSpc>
                <a:spcPct val="120000"/>
              </a:lnSpc>
              <a:spcBef>
                <a:spcPts val="200"/>
              </a:spcBef>
              <a:spcAft>
                <a:spcPts val="400"/>
              </a:spcAft>
              <a:defRPr/>
            </a:pPr>
            <a:r>
              <a:rPr lang="en-GB" altLang="et-EE" sz="2600" dirty="0">
                <a:latin typeface="Georgia" charset="0"/>
                <a:ea typeface="Georgia" charset="0"/>
                <a:cs typeface="Georgia" charset="0"/>
              </a:rPr>
              <a:t>Supervisory Board design is expected to prevent conflict of interest</a:t>
            </a:r>
          </a:p>
          <a:p>
            <a:pPr lvl="1">
              <a:lnSpc>
                <a:spcPct val="120000"/>
              </a:lnSpc>
              <a:defRPr/>
            </a:pPr>
            <a:r>
              <a:rPr lang="en-GB" altLang="et-EE" sz="2600" dirty="0">
                <a:latin typeface="Georgia" charset="0"/>
                <a:ea typeface="Georgia" charset="0"/>
                <a:cs typeface="Georgia" charset="0"/>
              </a:rPr>
              <a:t>No formal procedure to manage conflict of interest by so far (available in EHIF but not applied at Supervisory Board level)</a:t>
            </a:r>
          </a:p>
          <a:p>
            <a:pPr lvl="1">
              <a:lnSpc>
                <a:spcPct val="120000"/>
              </a:lnSpc>
              <a:defRPr/>
            </a:pPr>
            <a:r>
              <a:rPr lang="en-GB" altLang="et-EE" sz="2600" dirty="0">
                <a:latin typeface="Georgia" charset="0"/>
                <a:ea typeface="Georgia" charset="0"/>
                <a:cs typeface="Georgia" charset="0"/>
              </a:rPr>
              <a:t>Supervisory Board decisions are public </a:t>
            </a:r>
          </a:p>
          <a:p>
            <a:endParaRPr lang="et-EE" dirty="0"/>
          </a:p>
        </p:txBody>
      </p:sp>
    </p:spTree>
    <p:extLst>
      <p:ext uri="{BB962C8B-B14F-4D97-AF65-F5344CB8AC3E}">
        <p14:creationId xmlns:p14="http://schemas.microsoft.com/office/powerpoint/2010/main" val="249819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9"/>
            <a:ext cx="7543800" cy="1450757"/>
          </a:xfrm>
        </p:spPr>
        <p:txBody>
          <a:bodyPr>
            <a:normAutofit/>
          </a:bodyPr>
          <a:lstStyle/>
          <a:p>
            <a:r>
              <a:rPr lang="et-EE" dirty="0" err="1">
                <a:effectLst>
                  <a:outerShdw blurRad="38100" dist="38100" dir="2700000" algn="tl">
                    <a:srgbClr val="000000">
                      <a:alpha val="43137"/>
                    </a:srgbClr>
                  </a:outerShdw>
                </a:effectLst>
                <a:latin typeface="Georgia" panose="02040502050405020303" pitchFamily="18" charset="0"/>
              </a:rPr>
              <a:t>Supervisory</a:t>
            </a:r>
            <a:r>
              <a:rPr lang="et-EE" dirty="0">
                <a:effectLst>
                  <a:outerShdw blurRad="38100" dist="38100" dir="2700000" algn="tl">
                    <a:srgbClr val="000000">
                      <a:alpha val="43137"/>
                    </a:srgbClr>
                  </a:outerShdw>
                </a:effectLst>
                <a:latin typeface="Georgia" panose="02040502050405020303" pitchFamily="18" charset="0"/>
              </a:rPr>
              <a:t> </a:t>
            </a:r>
            <a:r>
              <a:rPr lang="et-EE" dirty="0" err="1">
                <a:effectLst>
                  <a:outerShdw blurRad="38100" dist="38100" dir="2700000" algn="tl">
                    <a:srgbClr val="000000">
                      <a:alpha val="43137"/>
                    </a:srgbClr>
                  </a:outerShdw>
                </a:effectLst>
                <a:latin typeface="Georgia" panose="02040502050405020303" pitchFamily="18" charset="0"/>
              </a:rPr>
              <a:t>board</a:t>
            </a:r>
            <a:endParaRPr lang="en-US" dirty="0">
              <a:effectLst>
                <a:outerShdw blurRad="38100" dist="38100" dir="2700000" algn="tl">
                  <a:srgbClr val="000000">
                    <a:alpha val="43137"/>
                  </a:srgbClr>
                </a:outerShdw>
              </a:effectLst>
              <a:latin typeface="Georgia" panose="02040502050405020303" pitchFamily="18" charset="0"/>
            </a:endParaRPr>
          </a:p>
        </p:txBody>
      </p:sp>
      <p:sp>
        <p:nvSpPr>
          <p:cNvPr id="3" name="Content Placeholder 2"/>
          <p:cNvSpPr>
            <a:spLocks noGrp="1"/>
          </p:cNvSpPr>
          <p:nvPr>
            <p:ph idx="1"/>
          </p:nvPr>
        </p:nvSpPr>
        <p:spPr>
          <a:xfrm>
            <a:off x="457200" y="1600202"/>
            <a:ext cx="8686800" cy="4525963"/>
          </a:xfrm>
        </p:spPr>
        <p:txBody>
          <a:bodyPr>
            <a:normAutofit/>
          </a:bodyPr>
          <a:lstStyle/>
          <a:p>
            <a:pPr>
              <a:lnSpc>
                <a:spcPct val="100000"/>
              </a:lnSpc>
              <a:spcBef>
                <a:spcPts val="200"/>
              </a:spcBef>
              <a:spcAft>
                <a:spcPts val="400"/>
              </a:spcAft>
              <a:defRPr/>
            </a:pPr>
            <a:r>
              <a:rPr lang="et-EE" sz="2800" dirty="0" err="1">
                <a:latin typeface="Georgia" charset="0"/>
                <a:ea typeface="Georgia" charset="0"/>
                <a:cs typeface="Georgia" charset="0"/>
              </a:rPr>
              <a:t>Governing</a:t>
            </a:r>
            <a:r>
              <a:rPr lang="et-EE" sz="2800" dirty="0">
                <a:latin typeface="Georgia" charset="0"/>
                <a:ea typeface="Georgia" charset="0"/>
                <a:cs typeface="Georgia" charset="0"/>
              </a:rPr>
              <a:t> </a:t>
            </a:r>
            <a:r>
              <a:rPr lang="et-EE" sz="2800" dirty="0" err="1">
                <a:latin typeface="Georgia" charset="0"/>
                <a:ea typeface="Georgia" charset="0"/>
                <a:cs typeface="Georgia" charset="0"/>
              </a:rPr>
              <a:t>body</a:t>
            </a:r>
            <a:r>
              <a:rPr lang="et-EE" sz="2800" dirty="0">
                <a:latin typeface="Georgia" charset="0"/>
                <a:ea typeface="Georgia" charset="0"/>
                <a:cs typeface="Georgia" charset="0"/>
              </a:rPr>
              <a:t> of </a:t>
            </a:r>
            <a:r>
              <a:rPr lang="et-EE" sz="2800" dirty="0" err="1">
                <a:latin typeface="Georgia" charset="0"/>
                <a:ea typeface="Georgia" charset="0"/>
                <a:cs typeface="Georgia" charset="0"/>
              </a:rPr>
              <a:t>the</a:t>
            </a:r>
            <a:r>
              <a:rPr lang="et-EE" sz="2800" dirty="0">
                <a:latin typeface="Georgia" charset="0"/>
                <a:ea typeface="Georgia" charset="0"/>
                <a:cs typeface="Georgia" charset="0"/>
              </a:rPr>
              <a:t> EHIF</a:t>
            </a:r>
          </a:p>
          <a:p>
            <a:pPr>
              <a:lnSpc>
                <a:spcPct val="100000"/>
              </a:lnSpc>
              <a:spcBef>
                <a:spcPts val="200"/>
              </a:spcBef>
              <a:spcAft>
                <a:spcPts val="400"/>
              </a:spcAft>
              <a:defRPr/>
            </a:pPr>
            <a:r>
              <a:rPr lang="en-US" sz="2800" dirty="0">
                <a:latin typeface="Georgia" charset="0"/>
                <a:ea typeface="Georgia" charset="0"/>
                <a:cs typeface="Georgia" charset="0"/>
              </a:rPr>
              <a:t>The Minister of </a:t>
            </a:r>
            <a:r>
              <a:rPr lang="et-EE" sz="2800" dirty="0" err="1">
                <a:latin typeface="Georgia" charset="0"/>
                <a:ea typeface="Georgia" charset="0"/>
                <a:cs typeface="Georgia" charset="0"/>
              </a:rPr>
              <a:t>Health</a:t>
            </a:r>
            <a:r>
              <a:rPr lang="et-EE" sz="2800" dirty="0">
                <a:latin typeface="Georgia" charset="0"/>
                <a:ea typeface="Georgia" charset="0"/>
                <a:cs typeface="Georgia" charset="0"/>
              </a:rPr>
              <a:t> and </a:t>
            </a:r>
            <a:r>
              <a:rPr lang="et-EE" sz="2800" dirty="0" err="1">
                <a:latin typeface="Georgia" charset="0"/>
                <a:ea typeface="Georgia" charset="0"/>
                <a:cs typeface="Georgia" charset="0"/>
              </a:rPr>
              <a:t>Labour</a:t>
            </a:r>
            <a:r>
              <a:rPr lang="et-EE" sz="2800" dirty="0">
                <a:latin typeface="Georgia" charset="0"/>
                <a:ea typeface="Georgia" charset="0"/>
                <a:cs typeface="Georgia" charset="0"/>
              </a:rPr>
              <a:t> </a:t>
            </a:r>
            <a:r>
              <a:rPr lang="en-US" sz="2800" dirty="0">
                <a:latin typeface="Georgia" charset="0"/>
                <a:ea typeface="Georgia" charset="0"/>
                <a:cs typeface="Georgia" charset="0"/>
              </a:rPr>
              <a:t>is the Chairman of the Board </a:t>
            </a:r>
            <a:endParaRPr lang="et-EE" sz="2800" dirty="0">
              <a:latin typeface="Georgia" charset="0"/>
              <a:ea typeface="Georgia" charset="0"/>
              <a:cs typeface="Georgia" charset="0"/>
            </a:endParaRPr>
          </a:p>
          <a:p>
            <a:pPr>
              <a:lnSpc>
                <a:spcPct val="100000"/>
              </a:lnSpc>
              <a:spcBef>
                <a:spcPts val="200"/>
              </a:spcBef>
              <a:spcAft>
                <a:spcPts val="400"/>
              </a:spcAft>
              <a:defRPr/>
            </a:pPr>
            <a:r>
              <a:rPr lang="et-EE" sz="2800" dirty="0">
                <a:latin typeface="Georgia" charset="0"/>
                <a:ea typeface="Georgia" charset="0"/>
                <a:cs typeface="Georgia" charset="0"/>
              </a:rPr>
              <a:t>Main </a:t>
            </a:r>
            <a:r>
              <a:rPr lang="et-EE" sz="2800" dirty="0" err="1">
                <a:latin typeface="Georgia" charset="0"/>
                <a:ea typeface="Georgia" charset="0"/>
                <a:cs typeface="Georgia" charset="0"/>
              </a:rPr>
              <a:t>functions</a:t>
            </a:r>
            <a:r>
              <a:rPr lang="et-EE" sz="2800" dirty="0">
                <a:latin typeface="Georgia" charset="0"/>
                <a:ea typeface="Georgia" charset="0"/>
                <a:cs typeface="Georgia" charset="0"/>
              </a:rPr>
              <a:t> are:</a:t>
            </a:r>
          </a:p>
          <a:p>
            <a:pPr lvl="1">
              <a:lnSpc>
                <a:spcPct val="100000"/>
              </a:lnSpc>
              <a:defRPr/>
            </a:pPr>
            <a:r>
              <a:rPr lang="en-US" sz="2200" dirty="0">
                <a:latin typeface="Georgia" charset="0"/>
                <a:ea typeface="Georgia" charset="0"/>
                <a:cs typeface="Georgia" charset="0"/>
              </a:rPr>
              <a:t>approve the development plan of the EHIF</a:t>
            </a:r>
            <a:endParaRPr lang="et-EE" sz="2200" dirty="0">
              <a:latin typeface="Georgia" charset="0"/>
              <a:ea typeface="Georgia" charset="0"/>
              <a:cs typeface="Georgia" charset="0"/>
            </a:endParaRPr>
          </a:p>
          <a:p>
            <a:pPr lvl="1">
              <a:lnSpc>
                <a:spcPct val="100000"/>
              </a:lnSpc>
              <a:defRPr/>
            </a:pPr>
            <a:r>
              <a:rPr lang="en-US" sz="2200" dirty="0">
                <a:latin typeface="Georgia" charset="0"/>
                <a:ea typeface="Georgia" charset="0"/>
                <a:cs typeface="Georgia" charset="0"/>
              </a:rPr>
              <a:t>on the proposal from the Management Board, approve the structure of the EHIF</a:t>
            </a:r>
          </a:p>
          <a:p>
            <a:pPr lvl="1">
              <a:lnSpc>
                <a:spcPct val="100000"/>
              </a:lnSpc>
              <a:defRPr/>
            </a:pPr>
            <a:r>
              <a:rPr lang="en-US" sz="2200" dirty="0">
                <a:latin typeface="Georgia" charset="0"/>
                <a:ea typeface="Georgia" charset="0"/>
                <a:cs typeface="Georgia" charset="0"/>
              </a:rPr>
              <a:t>designate and remove the Chairman of the Management Board</a:t>
            </a:r>
          </a:p>
          <a:p>
            <a:pPr lvl="1">
              <a:lnSpc>
                <a:spcPct val="100000"/>
              </a:lnSpc>
              <a:defRPr/>
            </a:pPr>
            <a:r>
              <a:rPr lang="en-US" sz="2200" dirty="0">
                <a:latin typeface="Georgia" charset="0"/>
                <a:ea typeface="Georgia" charset="0"/>
                <a:cs typeface="Georgia" charset="0"/>
              </a:rPr>
              <a:t>approve the annual action plan of the Health Insurance Fund</a:t>
            </a:r>
          </a:p>
        </p:txBody>
      </p:sp>
    </p:spTree>
    <p:extLst>
      <p:ext uri="{BB962C8B-B14F-4D97-AF65-F5344CB8AC3E}">
        <p14:creationId xmlns:p14="http://schemas.microsoft.com/office/powerpoint/2010/main" val="11598854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395288" y="223482"/>
            <a:ext cx="82915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Roboto Regular"/>
                <a:ea typeface="Roboto Regular" panose="02000000000000000000" pitchFamily="2" charset="0"/>
                <a:cs typeface="Roboto Regular"/>
              </a:defRPr>
            </a:lvl1pPr>
            <a:lvl2pPr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2pPr>
            <a:lvl3pPr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3pPr>
            <a:lvl4pPr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4pPr>
            <a:lvl5pPr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5pPr>
            <a:lvl6pPr marL="457200"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6pPr>
            <a:lvl7pPr marL="914400"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7pPr>
            <a:lvl8pPr marL="1371600"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8pPr>
            <a:lvl9pPr marL="1828800" algn="l" defTabSz="457200" rtl="0" eaLnBrk="1" fontAlgn="base" hangingPunct="1">
              <a:spcBef>
                <a:spcPct val="0"/>
              </a:spcBef>
              <a:spcAft>
                <a:spcPct val="0"/>
              </a:spcAft>
              <a:defRPr sz="4400">
                <a:solidFill>
                  <a:schemeClr val="tx1"/>
                </a:solidFill>
                <a:latin typeface="Roboto Regular" panose="02000000000000000000" pitchFamily="2" charset="0"/>
                <a:ea typeface="Roboto Regular" panose="02000000000000000000" pitchFamily="2" charset="0"/>
                <a:cs typeface="Roboto Regular" panose="02000000000000000000" pitchFamily="2" charset="0"/>
              </a:defRPr>
            </a:lvl9pPr>
          </a:lstStyle>
          <a:p>
            <a:pPr defTabSz="914400">
              <a:lnSpc>
                <a:spcPct val="85000"/>
              </a:lnSpc>
            </a:pPr>
            <a:r>
              <a:rPr lang="en-GB" altLang="et-EE" sz="4800" b="1" spc="-50" dirty="0">
                <a:solidFill>
                  <a:srgbClr val="FF9300"/>
                </a:solidFill>
                <a:effectLst>
                  <a:outerShdw blurRad="38100" dist="38100" dir="2700000" algn="tl">
                    <a:srgbClr val="000000">
                      <a:alpha val="43137"/>
                    </a:srgbClr>
                  </a:outerShdw>
                </a:effectLst>
                <a:latin typeface="Georgia" panose="02040502050405020303" pitchFamily="18" charset="0"/>
                <a:ea typeface="+mj-ea"/>
                <a:cs typeface="+mj-cs"/>
              </a:rPr>
              <a:t>Organogram</a:t>
            </a:r>
            <a:r>
              <a:rPr lang="et-EE" altLang="et-EE" sz="4800" b="1" spc="-50" dirty="0">
                <a:solidFill>
                  <a:srgbClr val="FF9300"/>
                </a:solidFill>
                <a:effectLst>
                  <a:outerShdw blurRad="38100" dist="38100" dir="2700000" algn="tl">
                    <a:srgbClr val="000000">
                      <a:alpha val="43137"/>
                    </a:srgbClr>
                  </a:outerShdw>
                </a:effectLst>
                <a:latin typeface="Georgia" panose="02040502050405020303" pitchFamily="18" charset="0"/>
                <a:ea typeface="+mj-ea"/>
                <a:cs typeface="+mj-cs"/>
              </a:rPr>
              <a:t> of </a:t>
            </a:r>
            <a:r>
              <a:rPr lang="et-EE" altLang="et-EE" sz="4800" b="1" spc="-50" dirty="0" err="1">
                <a:solidFill>
                  <a:srgbClr val="FF9300"/>
                </a:solidFill>
                <a:effectLst>
                  <a:outerShdw blurRad="38100" dist="38100" dir="2700000" algn="tl">
                    <a:srgbClr val="000000">
                      <a:alpha val="43137"/>
                    </a:srgbClr>
                  </a:outerShdw>
                </a:effectLst>
                <a:latin typeface="Georgia" panose="02040502050405020303" pitchFamily="18" charset="0"/>
                <a:ea typeface="+mj-ea"/>
                <a:cs typeface="+mj-cs"/>
              </a:rPr>
              <a:t>the</a:t>
            </a:r>
            <a:r>
              <a:rPr lang="et-EE" altLang="et-EE" sz="4800" b="1" spc="-50" dirty="0">
                <a:solidFill>
                  <a:srgbClr val="FF9300"/>
                </a:solidFill>
                <a:effectLst>
                  <a:outerShdw blurRad="38100" dist="38100" dir="2700000" algn="tl">
                    <a:srgbClr val="000000">
                      <a:alpha val="43137"/>
                    </a:srgbClr>
                  </a:outerShdw>
                </a:effectLst>
                <a:latin typeface="Georgia" panose="02040502050405020303" pitchFamily="18" charset="0"/>
                <a:ea typeface="+mj-ea"/>
                <a:cs typeface="+mj-cs"/>
              </a:rPr>
              <a:t> EHIF</a:t>
            </a:r>
            <a:endParaRPr lang="en-US" altLang="et-EE" sz="4800" b="1" spc="-50" dirty="0">
              <a:solidFill>
                <a:srgbClr val="FF9300"/>
              </a:solidFill>
              <a:effectLst>
                <a:outerShdw blurRad="38100" dist="38100" dir="2700000" algn="tl">
                  <a:srgbClr val="000000">
                    <a:alpha val="43137"/>
                  </a:srgbClr>
                </a:outerShdw>
              </a:effectLst>
              <a:latin typeface="Georgia" panose="02040502050405020303" pitchFamily="18" charset="0"/>
              <a:ea typeface="+mj-ea"/>
              <a:cs typeface="+mj-cs"/>
            </a:endParaRPr>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57374" y="1171685"/>
            <a:ext cx="5572125" cy="5024328"/>
          </a:xfrm>
        </p:spPr>
      </p:pic>
    </p:spTree>
    <p:extLst>
      <p:ext uri="{BB962C8B-B14F-4D97-AF65-F5344CB8AC3E}">
        <p14:creationId xmlns:p14="http://schemas.microsoft.com/office/powerpoint/2010/main" val="17839822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543800" cy="1450757"/>
          </a:xfrm>
        </p:spPr>
        <p:txBody>
          <a:bodyPr>
            <a:normAutofit/>
          </a:bodyPr>
          <a:lstStyle/>
          <a:p>
            <a:r>
              <a:rPr lang="et-EE" dirty="0" err="1">
                <a:effectLst>
                  <a:outerShdw blurRad="38100" dist="38100" dir="2700000" algn="tl">
                    <a:srgbClr val="000000">
                      <a:alpha val="43137"/>
                    </a:srgbClr>
                  </a:outerShdw>
                </a:effectLst>
                <a:latin typeface="Georgia" panose="02040502050405020303" pitchFamily="18" charset="0"/>
              </a:rPr>
              <a:t>Management</a:t>
            </a:r>
            <a:r>
              <a:rPr lang="et-EE" dirty="0">
                <a:effectLst>
                  <a:outerShdw blurRad="38100" dist="38100" dir="2700000" algn="tl">
                    <a:srgbClr val="000000">
                      <a:alpha val="43137"/>
                    </a:srgbClr>
                  </a:outerShdw>
                </a:effectLst>
                <a:latin typeface="Georgia" panose="02040502050405020303" pitchFamily="18" charset="0"/>
              </a:rPr>
              <a:t> </a:t>
            </a:r>
            <a:r>
              <a:rPr lang="et-EE" dirty="0" err="1">
                <a:effectLst>
                  <a:outerShdw blurRad="38100" dist="38100" dir="2700000" algn="tl">
                    <a:srgbClr val="000000">
                      <a:alpha val="43137"/>
                    </a:srgbClr>
                  </a:outerShdw>
                </a:effectLst>
                <a:latin typeface="Georgia" panose="02040502050405020303" pitchFamily="18" charset="0"/>
              </a:rPr>
              <a:t>Board</a:t>
            </a:r>
            <a:endParaRPr lang="en-US" dirty="0">
              <a:effectLst>
                <a:outerShdw blurRad="38100" dist="38100" dir="2700000" algn="tl">
                  <a:srgbClr val="000000">
                    <a:alpha val="43137"/>
                  </a:srgbClr>
                </a:outerShdw>
              </a:effectLst>
              <a:latin typeface="Georgia" panose="02040502050405020303" pitchFamily="18" charset="0"/>
            </a:endParaRPr>
          </a:p>
        </p:txBody>
      </p:sp>
      <p:sp>
        <p:nvSpPr>
          <p:cNvPr id="3" name="Content Placeholder 2"/>
          <p:cNvSpPr>
            <a:spLocks noGrp="1"/>
          </p:cNvSpPr>
          <p:nvPr>
            <p:ph idx="1"/>
          </p:nvPr>
        </p:nvSpPr>
        <p:spPr>
          <a:xfrm>
            <a:off x="457200" y="1600202"/>
            <a:ext cx="8686800" cy="4786311"/>
          </a:xfrm>
        </p:spPr>
        <p:txBody>
          <a:bodyPr>
            <a:normAutofit fontScale="85000" lnSpcReduction="20000"/>
          </a:bodyPr>
          <a:lstStyle/>
          <a:p>
            <a:pPr>
              <a:lnSpc>
                <a:spcPct val="110000"/>
              </a:lnSpc>
              <a:spcBef>
                <a:spcPts val="200"/>
              </a:spcBef>
              <a:spcAft>
                <a:spcPts val="400"/>
              </a:spcAft>
              <a:defRPr/>
            </a:pPr>
            <a:r>
              <a:rPr lang="et-EE" sz="3100" dirty="0">
                <a:latin typeface="Georgia" charset="0"/>
                <a:ea typeface="Georgia" charset="0"/>
                <a:cs typeface="Georgia" charset="0"/>
              </a:rPr>
              <a:t>3 </a:t>
            </a:r>
            <a:r>
              <a:rPr lang="et-EE" sz="3100" dirty="0" err="1">
                <a:latin typeface="Georgia" charset="0"/>
                <a:ea typeface="Georgia" charset="0"/>
                <a:cs typeface="Georgia" charset="0"/>
              </a:rPr>
              <a:t>members</a:t>
            </a:r>
            <a:r>
              <a:rPr lang="et-EE" sz="3100" dirty="0">
                <a:latin typeface="Georgia" charset="0"/>
                <a:ea typeface="Georgia" charset="0"/>
                <a:cs typeface="Georgia" charset="0"/>
              </a:rPr>
              <a:t> (</a:t>
            </a:r>
            <a:r>
              <a:rPr lang="et-EE" sz="3100" dirty="0" err="1">
                <a:latin typeface="Georgia" charset="0"/>
                <a:ea typeface="Georgia" charset="0"/>
                <a:cs typeface="Georgia" charset="0"/>
              </a:rPr>
              <a:t>allowed</a:t>
            </a:r>
            <a:r>
              <a:rPr lang="et-EE" sz="3100" dirty="0">
                <a:latin typeface="Georgia" charset="0"/>
                <a:ea typeface="Georgia" charset="0"/>
                <a:cs typeface="Georgia" charset="0"/>
              </a:rPr>
              <a:t> </a:t>
            </a:r>
            <a:r>
              <a:rPr lang="et-EE" sz="3100" dirty="0" err="1">
                <a:latin typeface="Georgia" charset="0"/>
                <a:ea typeface="Georgia" charset="0"/>
                <a:cs typeface="Georgia" charset="0"/>
              </a:rPr>
              <a:t>up</a:t>
            </a:r>
            <a:r>
              <a:rPr lang="et-EE" sz="3100" dirty="0">
                <a:latin typeface="Georgia" charset="0"/>
                <a:ea typeface="Georgia" charset="0"/>
                <a:cs typeface="Georgia" charset="0"/>
              </a:rPr>
              <a:t> </a:t>
            </a:r>
            <a:r>
              <a:rPr lang="et-EE" sz="3100" dirty="0" err="1">
                <a:latin typeface="Georgia" charset="0"/>
                <a:ea typeface="Georgia" charset="0"/>
                <a:cs typeface="Georgia" charset="0"/>
              </a:rPr>
              <a:t>to</a:t>
            </a:r>
            <a:r>
              <a:rPr lang="et-EE" sz="3100" dirty="0">
                <a:latin typeface="Georgia" charset="0"/>
                <a:ea typeface="Georgia" charset="0"/>
                <a:cs typeface="Georgia" charset="0"/>
              </a:rPr>
              <a:t> 7 </a:t>
            </a:r>
            <a:r>
              <a:rPr lang="et-EE" sz="3100" dirty="0" err="1">
                <a:latin typeface="Georgia" charset="0"/>
                <a:ea typeface="Georgia" charset="0"/>
                <a:cs typeface="Georgia" charset="0"/>
              </a:rPr>
              <a:t>members</a:t>
            </a:r>
            <a:r>
              <a:rPr lang="et-EE" sz="3100" dirty="0">
                <a:latin typeface="Georgia" charset="0"/>
                <a:ea typeface="Georgia" charset="0"/>
                <a:cs typeface="Georgia" charset="0"/>
              </a:rPr>
              <a:t>)</a:t>
            </a:r>
          </a:p>
          <a:p>
            <a:pPr>
              <a:lnSpc>
                <a:spcPct val="110000"/>
              </a:lnSpc>
              <a:spcBef>
                <a:spcPts val="200"/>
              </a:spcBef>
              <a:spcAft>
                <a:spcPts val="400"/>
              </a:spcAft>
              <a:defRPr/>
            </a:pPr>
            <a:r>
              <a:rPr lang="et-EE" sz="3100" dirty="0" err="1">
                <a:latin typeface="Georgia" charset="0"/>
                <a:ea typeface="Georgia" charset="0"/>
                <a:cs typeface="Georgia" charset="0"/>
              </a:rPr>
              <a:t>Runs</a:t>
            </a:r>
            <a:r>
              <a:rPr lang="et-EE" sz="3100" dirty="0">
                <a:latin typeface="Georgia" charset="0"/>
                <a:ea typeface="Georgia" charset="0"/>
                <a:cs typeface="Georgia" charset="0"/>
              </a:rPr>
              <a:t> </a:t>
            </a:r>
            <a:r>
              <a:rPr lang="et-EE" sz="3100" dirty="0" err="1">
                <a:latin typeface="Georgia" charset="0"/>
                <a:ea typeface="Georgia" charset="0"/>
                <a:cs typeface="Georgia" charset="0"/>
              </a:rPr>
              <a:t>daily</a:t>
            </a:r>
            <a:r>
              <a:rPr lang="et-EE" sz="3100" dirty="0">
                <a:latin typeface="Georgia" charset="0"/>
                <a:ea typeface="Georgia" charset="0"/>
                <a:cs typeface="Georgia" charset="0"/>
              </a:rPr>
              <a:t> </a:t>
            </a:r>
            <a:r>
              <a:rPr lang="et-EE" sz="3100" dirty="0" err="1">
                <a:latin typeface="Georgia" charset="0"/>
                <a:ea typeface="Georgia" charset="0"/>
                <a:cs typeface="Georgia" charset="0"/>
              </a:rPr>
              <a:t>operations</a:t>
            </a:r>
            <a:endParaRPr lang="et-EE" sz="3100" dirty="0">
              <a:latin typeface="Georgia" charset="0"/>
              <a:ea typeface="Georgia" charset="0"/>
              <a:cs typeface="Georgia" charset="0"/>
            </a:endParaRPr>
          </a:p>
          <a:p>
            <a:pPr>
              <a:lnSpc>
                <a:spcPct val="110000"/>
              </a:lnSpc>
              <a:spcBef>
                <a:spcPts val="200"/>
              </a:spcBef>
              <a:spcAft>
                <a:spcPts val="400"/>
              </a:spcAft>
              <a:defRPr/>
            </a:pPr>
            <a:r>
              <a:rPr lang="et-EE" sz="3100" dirty="0">
                <a:latin typeface="Georgia" charset="0"/>
                <a:ea typeface="Georgia" charset="0"/>
                <a:cs typeface="Georgia" charset="0"/>
              </a:rPr>
              <a:t>Main </a:t>
            </a:r>
            <a:r>
              <a:rPr lang="et-EE" sz="3100" dirty="0" err="1">
                <a:latin typeface="Georgia" charset="0"/>
                <a:ea typeface="Georgia" charset="0"/>
                <a:cs typeface="Georgia" charset="0"/>
              </a:rPr>
              <a:t>functions</a:t>
            </a:r>
            <a:r>
              <a:rPr lang="et-EE" sz="3100" dirty="0">
                <a:latin typeface="Georgia" charset="0"/>
                <a:ea typeface="Georgia" charset="0"/>
                <a:cs typeface="Georgia" charset="0"/>
              </a:rPr>
              <a:t> are:</a:t>
            </a:r>
          </a:p>
          <a:p>
            <a:pPr lvl="1">
              <a:lnSpc>
                <a:spcPct val="110000"/>
              </a:lnSpc>
              <a:defRPr/>
            </a:pPr>
            <a:r>
              <a:rPr lang="en-US" sz="2800" dirty="0">
                <a:latin typeface="Georgia" charset="0"/>
                <a:ea typeface="Georgia" charset="0"/>
                <a:cs typeface="Georgia" charset="0"/>
              </a:rPr>
              <a:t>draw up the development plan and the annual action plan and submit these to the Supervisory Board for approval</a:t>
            </a:r>
          </a:p>
          <a:p>
            <a:pPr lvl="1">
              <a:lnSpc>
                <a:spcPct val="110000"/>
              </a:lnSpc>
              <a:defRPr/>
            </a:pPr>
            <a:r>
              <a:rPr lang="en-US" sz="2800" dirty="0">
                <a:latin typeface="Georgia" charset="0"/>
                <a:ea typeface="Georgia" charset="0"/>
                <a:cs typeface="Georgia" charset="0"/>
              </a:rPr>
              <a:t>prepare the draft budget and</a:t>
            </a:r>
            <a:r>
              <a:rPr lang="et-EE" sz="2800" dirty="0">
                <a:latin typeface="Georgia" charset="0"/>
                <a:ea typeface="Georgia" charset="0"/>
                <a:cs typeface="Georgia" charset="0"/>
              </a:rPr>
              <a:t> </a:t>
            </a:r>
            <a:r>
              <a:rPr lang="en-US" sz="2800" dirty="0">
                <a:latin typeface="Georgia" charset="0"/>
                <a:ea typeface="Georgia" charset="0"/>
                <a:cs typeface="Georgia" charset="0"/>
              </a:rPr>
              <a:t>the draft of the supplementary budget and submit these to the Supervisory Board for approval</a:t>
            </a:r>
          </a:p>
          <a:p>
            <a:pPr lvl="1">
              <a:lnSpc>
                <a:spcPct val="110000"/>
              </a:lnSpc>
              <a:defRPr/>
            </a:pPr>
            <a:r>
              <a:rPr lang="en-US" sz="2800" dirty="0">
                <a:latin typeface="Georgia" charset="0"/>
                <a:ea typeface="Georgia" charset="0"/>
                <a:cs typeface="Georgia" charset="0"/>
              </a:rPr>
              <a:t>approve the budgets of regional departments on the basis of the budget of the </a:t>
            </a:r>
            <a:r>
              <a:rPr lang="et-EE" sz="2800" dirty="0">
                <a:latin typeface="Georgia" charset="0"/>
                <a:ea typeface="Georgia" charset="0"/>
                <a:cs typeface="Georgia" charset="0"/>
              </a:rPr>
              <a:t>EHIF</a:t>
            </a:r>
            <a:endParaRPr lang="en-US" sz="2800" dirty="0">
              <a:latin typeface="Georgia" charset="0"/>
              <a:ea typeface="Georgia" charset="0"/>
              <a:cs typeface="Georgia" charset="0"/>
            </a:endParaRPr>
          </a:p>
          <a:p>
            <a:pPr lvl="1">
              <a:lnSpc>
                <a:spcPct val="110000"/>
              </a:lnSpc>
              <a:defRPr/>
            </a:pPr>
            <a:r>
              <a:rPr lang="en-US" sz="2800" dirty="0">
                <a:latin typeface="Georgia" charset="0"/>
                <a:ea typeface="Georgia" charset="0"/>
                <a:cs typeface="Georgia" charset="0"/>
              </a:rPr>
              <a:t>approve the plan for entering into contracts with the providers of health services</a:t>
            </a:r>
            <a:endParaRPr lang="et-EE" sz="2800" dirty="0">
              <a:latin typeface="Georgia" charset="0"/>
              <a:ea typeface="Georgia" charset="0"/>
              <a:cs typeface="Georgia" charset="0"/>
            </a:endParaRPr>
          </a:p>
          <a:p>
            <a:endParaRPr lang="en-US" sz="2800" dirty="0">
              <a:latin typeface="Georgia" panose="02040502050405020303" pitchFamily="18" charset="0"/>
            </a:endParaRPr>
          </a:p>
        </p:txBody>
      </p:sp>
    </p:spTree>
    <p:extLst>
      <p:ext uri="{BB962C8B-B14F-4D97-AF65-F5344CB8AC3E}">
        <p14:creationId xmlns:p14="http://schemas.microsoft.com/office/powerpoint/2010/main" val="16704098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59309" y="107903"/>
            <a:ext cx="7543800" cy="1143000"/>
          </a:xfrm>
        </p:spPr>
        <p:txBody>
          <a:bodyPr>
            <a:normAutofit/>
          </a:bodyPr>
          <a:lstStyle/>
          <a:p>
            <a:r>
              <a:rPr lang="en-GB" altLang="et-EE" dirty="0">
                <a:effectLst>
                  <a:outerShdw blurRad="38100" dist="38100" dir="2700000" algn="tl">
                    <a:srgbClr val="000000">
                      <a:alpha val="43137"/>
                    </a:srgbClr>
                  </a:outerShdw>
                </a:effectLst>
                <a:latin typeface="Georgia" panose="02040502050405020303" pitchFamily="18" charset="0"/>
              </a:rPr>
              <a:t>Scope of decision rights</a:t>
            </a:r>
          </a:p>
        </p:txBody>
      </p:sp>
      <p:sp>
        <p:nvSpPr>
          <p:cNvPr id="44035" name="Rectangle 3"/>
          <p:cNvSpPr>
            <a:spLocks noGrp="1" noChangeArrowheads="1"/>
          </p:cNvSpPr>
          <p:nvPr>
            <p:ph type="body" idx="1"/>
          </p:nvPr>
        </p:nvSpPr>
        <p:spPr>
          <a:xfrm>
            <a:off x="259309" y="1412875"/>
            <a:ext cx="8884692" cy="5013325"/>
          </a:xfrm>
        </p:spPr>
        <p:txBody>
          <a:bodyPr>
            <a:normAutofit fontScale="55000" lnSpcReduction="20000"/>
          </a:bodyPr>
          <a:lstStyle/>
          <a:p>
            <a:pPr>
              <a:lnSpc>
                <a:spcPct val="120000"/>
              </a:lnSpc>
              <a:spcBef>
                <a:spcPts val="200"/>
              </a:spcBef>
              <a:spcAft>
                <a:spcPts val="400"/>
              </a:spcAft>
              <a:defRPr/>
            </a:pPr>
            <a:r>
              <a:rPr lang="en-US" altLang="et-EE" sz="3100" dirty="0">
                <a:latin typeface="Georgia" charset="0"/>
                <a:ea typeface="Georgia" charset="0"/>
                <a:cs typeface="Georgia" charset="0"/>
              </a:rPr>
              <a:t>EHIF has broad autonomy to contract with service providers but Government supervisory and participatory role has been maintained</a:t>
            </a:r>
            <a:r>
              <a:rPr lang="et-EE" altLang="et-EE" sz="3100" dirty="0">
                <a:latin typeface="Georgia" charset="0"/>
                <a:ea typeface="Georgia" charset="0"/>
                <a:cs typeface="Georgia" charset="0"/>
              </a:rPr>
              <a:t> </a:t>
            </a:r>
            <a:endParaRPr lang="en-US" altLang="et-EE" sz="3100" dirty="0">
              <a:latin typeface="Georgia" charset="0"/>
              <a:ea typeface="Georgia" charset="0"/>
              <a:cs typeface="Georgia" charset="0"/>
            </a:endParaRPr>
          </a:p>
          <a:p>
            <a:pPr>
              <a:lnSpc>
                <a:spcPct val="120000"/>
              </a:lnSpc>
              <a:spcBef>
                <a:spcPts val="200"/>
              </a:spcBef>
              <a:spcAft>
                <a:spcPts val="400"/>
              </a:spcAft>
              <a:defRPr/>
            </a:pPr>
            <a:endParaRPr lang="en-US" altLang="et-EE" sz="3100" dirty="0">
              <a:latin typeface="Georgia" charset="0"/>
              <a:ea typeface="Georgia" charset="0"/>
              <a:cs typeface="Georgia" charset="0"/>
            </a:endParaRPr>
          </a:p>
          <a:p>
            <a:pPr>
              <a:lnSpc>
                <a:spcPct val="120000"/>
              </a:lnSpc>
              <a:spcBef>
                <a:spcPts val="200"/>
              </a:spcBef>
              <a:spcAft>
                <a:spcPts val="400"/>
              </a:spcAft>
              <a:defRPr/>
            </a:pPr>
            <a:r>
              <a:rPr lang="en-US" altLang="et-EE" sz="3100" b="1" dirty="0">
                <a:latin typeface="Georgia" charset="0"/>
                <a:ea typeface="Georgia" charset="0"/>
                <a:cs typeface="Georgia" charset="0"/>
              </a:rPr>
              <a:t>Establishment of system (objectives and principles) </a:t>
            </a:r>
            <a:r>
              <a:rPr lang="en-US" altLang="et-EE" sz="3100" dirty="0">
                <a:latin typeface="Georgia" charset="0"/>
                <a:ea typeface="Georgia" charset="0"/>
                <a:cs typeface="Georgia" charset="0"/>
              </a:rPr>
              <a:t>– Parliament </a:t>
            </a:r>
          </a:p>
          <a:p>
            <a:pPr>
              <a:lnSpc>
                <a:spcPct val="120000"/>
              </a:lnSpc>
              <a:spcBef>
                <a:spcPts val="200"/>
              </a:spcBef>
              <a:spcAft>
                <a:spcPts val="400"/>
              </a:spcAft>
              <a:defRPr/>
            </a:pPr>
            <a:r>
              <a:rPr lang="en-US" altLang="et-EE" sz="3100" b="1" dirty="0">
                <a:latin typeface="Georgia" charset="0"/>
                <a:ea typeface="Georgia" charset="0"/>
                <a:cs typeface="Georgia" charset="0"/>
              </a:rPr>
              <a:t>Contributions definition and coverage (eligibility) </a:t>
            </a:r>
            <a:r>
              <a:rPr lang="en-US" altLang="et-EE" sz="3100" dirty="0">
                <a:latin typeface="Georgia" charset="0"/>
                <a:ea typeface="Georgia" charset="0"/>
                <a:cs typeface="Georgia" charset="0"/>
              </a:rPr>
              <a:t>– Parliament </a:t>
            </a:r>
          </a:p>
          <a:p>
            <a:pPr>
              <a:lnSpc>
                <a:spcPct val="120000"/>
              </a:lnSpc>
              <a:spcBef>
                <a:spcPts val="200"/>
              </a:spcBef>
              <a:spcAft>
                <a:spcPts val="400"/>
              </a:spcAft>
              <a:defRPr/>
            </a:pPr>
            <a:r>
              <a:rPr lang="en-US" altLang="et-EE" sz="3100" b="1" dirty="0">
                <a:latin typeface="Georgia" charset="0"/>
                <a:ea typeface="Georgia" charset="0"/>
                <a:cs typeface="Georgia" charset="0"/>
              </a:rPr>
              <a:t>Co-payments</a:t>
            </a:r>
            <a:r>
              <a:rPr lang="en-US" altLang="et-EE" sz="3100" dirty="0">
                <a:latin typeface="Georgia" charset="0"/>
                <a:ea typeface="Georgia" charset="0"/>
                <a:cs typeface="Georgia" charset="0"/>
              </a:rPr>
              <a:t> –general regulation by Parliament; actual co-payments by providers</a:t>
            </a:r>
          </a:p>
          <a:p>
            <a:pPr>
              <a:lnSpc>
                <a:spcPct val="120000"/>
              </a:lnSpc>
              <a:spcBef>
                <a:spcPts val="200"/>
              </a:spcBef>
              <a:spcAft>
                <a:spcPts val="400"/>
              </a:spcAft>
              <a:defRPr/>
            </a:pPr>
            <a:r>
              <a:rPr lang="en-US" altLang="et-EE" sz="3100" b="1" dirty="0">
                <a:latin typeface="Georgia" charset="0"/>
                <a:ea typeface="Georgia" charset="0"/>
                <a:cs typeface="Georgia" charset="0"/>
              </a:rPr>
              <a:t>Benefit package </a:t>
            </a:r>
            <a:r>
              <a:rPr lang="en-US" altLang="et-EE" sz="3100" dirty="0">
                <a:latin typeface="Georgia" charset="0"/>
                <a:ea typeface="Georgia" charset="0"/>
                <a:cs typeface="Georgia" charset="0"/>
              </a:rPr>
              <a:t>– general regulation by Parliament; actual benefit package by Government </a:t>
            </a:r>
          </a:p>
          <a:p>
            <a:pPr>
              <a:lnSpc>
                <a:spcPct val="120000"/>
              </a:lnSpc>
              <a:spcBef>
                <a:spcPts val="200"/>
              </a:spcBef>
              <a:spcAft>
                <a:spcPts val="400"/>
              </a:spcAft>
              <a:defRPr/>
            </a:pPr>
            <a:r>
              <a:rPr lang="en-US" altLang="et-EE" sz="3100" b="1" dirty="0">
                <a:latin typeface="Georgia" charset="0"/>
                <a:ea typeface="Georgia" charset="0"/>
                <a:cs typeface="Georgia" charset="0"/>
              </a:rPr>
              <a:t>Provider payment methods and Prices </a:t>
            </a:r>
            <a:r>
              <a:rPr lang="en-US" altLang="et-EE" sz="3100" dirty="0">
                <a:latin typeface="Georgia" charset="0"/>
                <a:ea typeface="Georgia" charset="0"/>
                <a:cs typeface="Georgia" charset="0"/>
              </a:rPr>
              <a:t>–Government; price calculation methodology by Ministry of Social Affairs </a:t>
            </a:r>
          </a:p>
          <a:p>
            <a:pPr>
              <a:lnSpc>
                <a:spcPct val="120000"/>
              </a:lnSpc>
              <a:spcBef>
                <a:spcPts val="200"/>
              </a:spcBef>
              <a:spcAft>
                <a:spcPts val="400"/>
              </a:spcAft>
              <a:defRPr/>
            </a:pPr>
            <a:r>
              <a:rPr lang="en-US" altLang="et-EE" sz="3100" b="1" dirty="0">
                <a:latin typeface="Georgia" charset="0"/>
                <a:ea typeface="Georgia" charset="0"/>
                <a:cs typeface="Georgia" charset="0"/>
              </a:rPr>
              <a:t>Contracting </a:t>
            </a:r>
            <a:r>
              <a:rPr lang="en-US" altLang="et-EE" sz="3100" dirty="0">
                <a:latin typeface="Georgia" charset="0"/>
                <a:ea typeface="Georgia" charset="0"/>
                <a:cs typeface="Georgia" charset="0"/>
              </a:rPr>
              <a:t>– basic principles by Parliament; specific principles by Supervisory Board of EHIF</a:t>
            </a:r>
          </a:p>
          <a:p>
            <a:pPr>
              <a:lnSpc>
                <a:spcPct val="120000"/>
              </a:lnSpc>
              <a:spcBef>
                <a:spcPts val="200"/>
              </a:spcBef>
              <a:spcAft>
                <a:spcPts val="400"/>
              </a:spcAft>
              <a:defRPr/>
            </a:pPr>
            <a:r>
              <a:rPr lang="en-US" altLang="et-EE" sz="3100" b="1" dirty="0">
                <a:latin typeface="Georgia" charset="0"/>
                <a:ea typeface="Georgia" charset="0"/>
                <a:cs typeface="Georgia" charset="0"/>
              </a:rPr>
              <a:t>Waiting time limits </a:t>
            </a:r>
            <a:r>
              <a:rPr lang="en-US" altLang="et-EE" sz="3100" dirty="0">
                <a:latin typeface="Georgia" charset="0"/>
                <a:ea typeface="Georgia" charset="0"/>
                <a:cs typeface="Georgia" charset="0"/>
              </a:rPr>
              <a:t>–Supervisory Board</a:t>
            </a:r>
            <a:r>
              <a:rPr lang="et-EE" altLang="et-EE" sz="3100" dirty="0">
                <a:latin typeface="Georgia" charset="0"/>
                <a:ea typeface="Georgia" charset="0"/>
                <a:cs typeface="Georgia" charset="0"/>
              </a:rPr>
              <a:t>; </a:t>
            </a:r>
            <a:r>
              <a:rPr lang="et-EE" altLang="et-EE" sz="3100" dirty="0" err="1">
                <a:latin typeface="Georgia" charset="0"/>
                <a:ea typeface="Georgia" charset="0"/>
                <a:cs typeface="Georgia" charset="0"/>
              </a:rPr>
              <a:t>for</a:t>
            </a:r>
            <a:r>
              <a:rPr lang="et-EE" altLang="et-EE" sz="3100" dirty="0">
                <a:latin typeface="Georgia" charset="0"/>
                <a:ea typeface="Georgia" charset="0"/>
                <a:cs typeface="Georgia" charset="0"/>
              </a:rPr>
              <a:t> </a:t>
            </a:r>
            <a:r>
              <a:rPr lang="et-EE" altLang="et-EE" sz="3100" dirty="0" err="1">
                <a:latin typeface="Georgia" charset="0"/>
                <a:ea typeface="Georgia" charset="0"/>
                <a:cs typeface="Georgia" charset="0"/>
              </a:rPr>
              <a:t>primary</a:t>
            </a:r>
            <a:r>
              <a:rPr lang="et-EE" altLang="et-EE" sz="3100" dirty="0">
                <a:latin typeface="Georgia" charset="0"/>
                <a:ea typeface="Georgia" charset="0"/>
                <a:cs typeface="Georgia" charset="0"/>
              </a:rPr>
              <a:t> </a:t>
            </a:r>
            <a:r>
              <a:rPr lang="et-EE" altLang="et-EE" sz="3100" dirty="0" err="1">
                <a:latin typeface="Georgia" charset="0"/>
                <a:ea typeface="Georgia" charset="0"/>
                <a:cs typeface="Georgia" charset="0"/>
              </a:rPr>
              <a:t>care</a:t>
            </a:r>
            <a:r>
              <a:rPr lang="et-EE" altLang="et-EE" sz="3100" dirty="0">
                <a:latin typeface="Georgia" charset="0"/>
                <a:ea typeface="Georgia" charset="0"/>
                <a:cs typeface="Georgia" charset="0"/>
              </a:rPr>
              <a:t> </a:t>
            </a:r>
            <a:r>
              <a:rPr lang="et-EE" altLang="et-EE" sz="3100" dirty="0" err="1" smtClean="0">
                <a:latin typeface="Georgia" charset="0"/>
                <a:ea typeface="Georgia" charset="0"/>
                <a:cs typeface="Georgia" charset="0"/>
              </a:rPr>
              <a:t>by</a:t>
            </a:r>
            <a:r>
              <a:rPr lang="et-EE" altLang="et-EE" sz="3100" dirty="0" smtClean="0">
                <a:latin typeface="Georgia" charset="0"/>
                <a:ea typeface="Georgia" charset="0"/>
                <a:cs typeface="Georgia" charset="0"/>
              </a:rPr>
              <a:t> </a:t>
            </a:r>
            <a:r>
              <a:rPr lang="en-US" altLang="et-EE" sz="3100" dirty="0" smtClean="0">
                <a:latin typeface="Georgia" charset="0"/>
                <a:ea typeface="Georgia" charset="0"/>
                <a:cs typeface="Georgia" charset="0"/>
              </a:rPr>
              <a:t>Ministry </a:t>
            </a:r>
            <a:r>
              <a:rPr lang="en-US" altLang="et-EE" sz="3100" dirty="0">
                <a:latin typeface="Georgia" charset="0"/>
                <a:ea typeface="Georgia" charset="0"/>
                <a:cs typeface="Georgia" charset="0"/>
              </a:rPr>
              <a:t>of Social Affairs </a:t>
            </a:r>
          </a:p>
          <a:p>
            <a:pPr>
              <a:lnSpc>
                <a:spcPct val="120000"/>
              </a:lnSpc>
              <a:spcBef>
                <a:spcPts val="200"/>
              </a:spcBef>
              <a:spcAft>
                <a:spcPts val="400"/>
              </a:spcAft>
              <a:defRPr/>
            </a:pPr>
            <a:r>
              <a:rPr lang="en-US" altLang="et-EE" sz="3100" b="1" dirty="0">
                <a:latin typeface="Georgia" charset="0"/>
                <a:ea typeface="Georgia" charset="0"/>
                <a:cs typeface="Georgia" charset="0"/>
              </a:rPr>
              <a:t>Budget</a:t>
            </a:r>
            <a:r>
              <a:rPr lang="en-US" altLang="et-EE" sz="3100" dirty="0">
                <a:latin typeface="Georgia" charset="0"/>
                <a:ea typeface="Georgia" charset="0"/>
                <a:cs typeface="Georgia" charset="0"/>
              </a:rPr>
              <a:t> – forecast by </a:t>
            </a:r>
            <a:r>
              <a:rPr lang="en-US" altLang="et-EE" sz="3100" dirty="0" err="1">
                <a:latin typeface="Georgia" charset="0"/>
                <a:ea typeface="Georgia" charset="0"/>
                <a:cs typeface="Georgia" charset="0"/>
              </a:rPr>
              <a:t>MoF</a:t>
            </a:r>
            <a:r>
              <a:rPr lang="en-US" altLang="et-EE" sz="3100" dirty="0">
                <a:latin typeface="Georgia" charset="0"/>
                <a:ea typeface="Georgia" charset="0"/>
                <a:cs typeface="Georgia" charset="0"/>
              </a:rPr>
              <a:t>; </a:t>
            </a:r>
            <a:r>
              <a:rPr lang="et-EE" altLang="et-EE" sz="3100" dirty="0" err="1">
                <a:latin typeface="Georgia" charset="0"/>
                <a:ea typeface="Georgia" charset="0"/>
                <a:cs typeface="Georgia" charset="0"/>
              </a:rPr>
              <a:t>budget</a:t>
            </a:r>
            <a:r>
              <a:rPr lang="et-EE" altLang="et-EE" sz="3100" dirty="0">
                <a:latin typeface="Georgia" charset="0"/>
                <a:ea typeface="Georgia" charset="0"/>
                <a:cs typeface="Georgia" charset="0"/>
              </a:rPr>
              <a:t> </a:t>
            </a:r>
            <a:r>
              <a:rPr lang="et-EE" altLang="et-EE" sz="3100" dirty="0" err="1">
                <a:latin typeface="Georgia" charset="0"/>
                <a:ea typeface="Georgia" charset="0"/>
                <a:cs typeface="Georgia" charset="0"/>
              </a:rPr>
              <a:t>position</a:t>
            </a:r>
            <a:r>
              <a:rPr lang="et-EE" altLang="et-EE" sz="3100" dirty="0">
                <a:latin typeface="Georgia" charset="0"/>
                <a:ea typeface="Georgia" charset="0"/>
                <a:cs typeface="Georgia" charset="0"/>
              </a:rPr>
              <a:t> </a:t>
            </a:r>
            <a:r>
              <a:rPr lang="et-EE" altLang="et-EE" sz="3100" dirty="0" err="1">
                <a:latin typeface="Georgia" charset="0"/>
                <a:ea typeface="Georgia" charset="0"/>
                <a:cs typeface="Georgia" charset="0"/>
              </a:rPr>
              <a:t>by</a:t>
            </a:r>
            <a:r>
              <a:rPr lang="et-EE" altLang="et-EE" sz="3100" dirty="0">
                <a:latin typeface="Georgia" charset="0"/>
                <a:ea typeface="Georgia" charset="0"/>
                <a:cs typeface="Georgia" charset="0"/>
              </a:rPr>
              <a:t> </a:t>
            </a:r>
            <a:r>
              <a:rPr lang="et-EE" altLang="et-EE" sz="3100" dirty="0" err="1">
                <a:latin typeface="Georgia" charset="0"/>
                <a:ea typeface="Georgia" charset="0"/>
                <a:cs typeface="Georgia" charset="0"/>
              </a:rPr>
              <a:t>Parliament</a:t>
            </a:r>
            <a:r>
              <a:rPr lang="et-EE" altLang="et-EE" sz="3100" dirty="0">
                <a:latin typeface="Georgia" charset="0"/>
                <a:ea typeface="Georgia" charset="0"/>
                <a:cs typeface="Georgia" charset="0"/>
              </a:rPr>
              <a:t> </a:t>
            </a:r>
            <a:r>
              <a:rPr lang="et-EE" altLang="et-EE" sz="3100" dirty="0" err="1">
                <a:latin typeface="Georgia" charset="0"/>
                <a:ea typeface="Georgia" charset="0"/>
                <a:cs typeface="Georgia" charset="0"/>
              </a:rPr>
              <a:t>as</a:t>
            </a:r>
            <a:r>
              <a:rPr lang="et-EE" altLang="et-EE" sz="3100" dirty="0">
                <a:latin typeface="Georgia" charset="0"/>
                <a:ea typeface="Georgia" charset="0"/>
                <a:cs typeface="Georgia" charset="0"/>
              </a:rPr>
              <a:t> part of </a:t>
            </a:r>
            <a:r>
              <a:rPr lang="et-EE" altLang="et-EE" sz="3100" dirty="0" err="1">
                <a:latin typeface="Georgia" charset="0"/>
                <a:ea typeface="Georgia" charset="0"/>
                <a:cs typeface="Georgia" charset="0"/>
              </a:rPr>
              <a:t>State</a:t>
            </a:r>
            <a:r>
              <a:rPr lang="et-EE" altLang="et-EE" sz="3100" dirty="0">
                <a:latin typeface="Georgia" charset="0"/>
                <a:ea typeface="Georgia" charset="0"/>
                <a:cs typeface="Georgia" charset="0"/>
              </a:rPr>
              <a:t> </a:t>
            </a:r>
            <a:r>
              <a:rPr lang="et-EE" altLang="et-EE" sz="3100" dirty="0" err="1">
                <a:latin typeface="Georgia" charset="0"/>
                <a:ea typeface="Georgia" charset="0"/>
                <a:cs typeface="Georgia" charset="0"/>
              </a:rPr>
              <a:t>Budget</a:t>
            </a:r>
            <a:r>
              <a:rPr lang="et-EE" altLang="et-EE" sz="3100" dirty="0">
                <a:latin typeface="Georgia" charset="0"/>
                <a:ea typeface="Georgia" charset="0"/>
                <a:cs typeface="Georgia" charset="0"/>
              </a:rPr>
              <a:t>; </a:t>
            </a:r>
            <a:r>
              <a:rPr lang="en-US" altLang="et-EE" sz="3100" dirty="0">
                <a:latin typeface="Georgia" charset="0"/>
                <a:ea typeface="Georgia" charset="0"/>
                <a:cs typeface="Georgia" charset="0"/>
              </a:rPr>
              <a:t>the line-items in detail by Supervisory Board</a:t>
            </a:r>
          </a:p>
          <a:p>
            <a:pPr>
              <a:lnSpc>
                <a:spcPct val="120000"/>
              </a:lnSpc>
              <a:spcBef>
                <a:spcPts val="200"/>
              </a:spcBef>
              <a:spcAft>
                <a:spcPts val="400"/>
              </a:spcAft>
            </a:pPr>
            <a:endParaRPr lang="en-US" altLang="et-EE" sz="2200" dirty="0">
              <a:solidFill>
                <a:schemeClr val="accent1">
                  <a:lumMod val="50000"/>
                </a:schemeClr>
              </a:solidFill>
              <a:latin typeface="Georgia" panose="02040502050405020303" pitchFamily="18" charset="0"/>
            </a:endParaRPr>
          </a:p>
        </p:txBody>
      </p:sp>
    </p:spTree>
    <p:extLst>
      <p:ext uri="{BB962C8B-B14F-4D97-AF65-F5344CB8AC3E}">
        <p14:creationId xmlns:p14="http://schemas.microsoft.com/office/powerpoint/2010/main" val="7682311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91361"/>
            <a:ext cx="7772400" cy="1143000"/>
          </a:xfrm>
        </p:spPr>
        <p:txBody>
          <a:bodyPr>
            <a:noAutofit/>
          </a:bodyPr>
          <a:lstStyle/>
          <a:p>
            <a:r>
              <a:rPr lang="en-US" sz="4400" dirty="0">
                <a:effectLst>
                  <a:outerShdw blurRad="38100" dist="38100" dir="2700000" algn="tl">
                    <a:srgbClr val="000000">
                      <a:alpha val="43137"/>
                    </a:srgbClr>
                  </a:outerShdw>
                </a:effectLst>
                <a:latin typeface="Georgia" panose="02040502050405020303" pitchFamily="18" charset="0"/>
              </a:rPr>
              <a:t>EHIF revenues, expenditures and reserves</a:t>
            </a:r>
          </a:p>
        </p:txBody>
      </p:sp>
      <p:sp>
        <p:nvSpPr>
          <p:cNvPr id="3" name="Text Placeholder 2"/>
          <p:cNvSpPr>
            <a:spLocks noGrp="1"/>
          </p:cNvSpPr>
          <p:nvPr>
            <p:ph type="body" sz="half" idx="1"/>
          </p:nvPr>
        </p:nvSpPr>
        <p:spPr/>
        <p:txBody>
          <a:bodyPr/>
          <a:lstStyle/>
          <a:p>
            <a:endParaRPr lang="en-US"/>
          </a:p>
        </p:txBody>
      </p:sp>
      <p:pic>
        <p:nvPicPr>
          <p:cNvPr id="5" name="Picture 4"/>
          <p:cNvPicPr/>
          <p:nvPr/>
        </p:nvPicPr>
        <p:blipFill>
          <a:blip r:embed="rId2"/>
          <a:stretch>
            <a:fillRect/>
          </a:stretch>
        </p:blipFill>
        <p:spPr>
          <a:xfrm>
            <a:off x="1033461" y="1621870"/>
            <a:ext cx="6767513" cy="4343399"/>
          </a:xfrm>
          <a:prstGeom prst="rect">
            <a:avLst/>
          </a:prstGeom>
        </p:spPr>
      </p:pic>
      <p:sp>
        <p:nvSpPr>
          <p:cNvPr id="6" name="TextBox 5"/>
          <p:cNvSpPr txBox="1"/>
          <p:nvPr/>
        </p:nvSpPr>
        <p:spPr>
          <a:xfrm>
            <a:off x="76197" y="6052778"/>
            <a:ext cx="4043362" cy="307777"/>
          </a:xfrm>
          <a:prstGeom prst="rect">
            <a:avLst/>
          </a:prstGeom>
          <a:noFill/>
        </p:spPr>
        <p:txBody>
          <a:bodyPr wrap="square" rtlCol="0">
            <a:spAutoFit/>
          </a:bodyPr>
          <a:lstStyle/>
          <a:p>
            <a:r>
              <a:rPr lang="en-US" sz="1400" i="1" dirty="0" smtClean="0">
                <a:latin typeface="Georgia" charset="0"/>
                <a:ea typeface="Georgia" charset="0"/>
                <a:cs typeface="Georgia" charset="0"/>
              </a:rPr>
              <a:t>Source</a:t>
            </a:r>
            <a:r>
              <a:rPr lang="en-US" sz="1400" i="1" smtClean="0">
                <a:latin typeface="Georgia" charset="0"/>
                <a:ea typeface="Georgia" charset="0"/>
                <a:cs typeface="Georgia" charset="0"/>
              </a:rPr>
              <a:t>: EHIF</a:t>
            </a:r>
            <a:endParaRPr lang="en-US" sz="1400" i="1">
              <a:latin typeface="Georgia" charset="0"/>
              <a:ea typeface="Georgia" charset="0"/>
              <a:cs typeface="Georgia" charset="0"/>
            </a:endParaRPr>
          </a:p>
        </p:txBody>
      </p:sp>
      <p:cxnSp>
        <p:nvCxnSpPr>
          <p:cNvPr id="7" name="Straight Arrow Connector 6"/>
          <p:cNvCxnSpPr/>
          <p:nvPr/>
        </p:nvCxnSpPr>
        <p:spPr>
          <a:xfrm flipH="1">
            <a:off x="4243389" y="2371725"/>
            <a:ext cx="557211" cy="60007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243388" y="2002393"/>
            <a:ext cx="1785938" cy="369332"/>
          </a:xfrm>
          <a:prstGeom prst="rect">
            <a:avLst/>
          </a:prstGeom>
          <a:noFill/>
        </p:spPr>
        <p:txBody>
          <a:bodyPr wrap="square" rtlCol="0">
            <a:spAutoFit/>
          </a:bodyPr>
          <a:lstStyle/>
          <a:p>
            <a:r>
              <a:rPr lang="en-US" smtClean="0">
                <a:latin typeface="Times New Roman" charset="0"/>
                <a:ea typeface="Times New Roman" charset="0"/>
                <a:cs typeface="Times New Roman" charset="0"/>
              </a:rPr>
              <a:t>Financial crisis</a:t>
            </a:r>
            <a:endParaRPr lang="en-US">
              <a:latin typeface="Times New Roman" charset="0"/>
              <a:ea typeface="Times New Roman" charset="0"/>
              <a:cs typeface="Times New Roman" charset="0"/>
            </a:endParaRPr>
          </a:p>
        </p:txBody>
      </p:sp>
      <p:cxnSp>
        <p:nvCxnSpPr>
          <p:cNvPr id="9" name="Straight Arrow Connector 8"/>
          <p:cNvCxnSpPr/>
          <p:nvPr/>
        </p:nvCxnSpPr>
        <p:spPr>
          <a:xfrm flipH="1" flipV="1">
            <a:off x="6457944" y="2851919"/>
            <a:ext cx="542925" cy="64469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672262" y="3496611"/>
            <a:ext cx="1785938" cy="369332"/>
          </a:xfrm>
          <a:prstGeom prst="rect">
            <a:avLst/>
          </a:prstGeom>
          <a:noFill/>
        </p:spPr>
        <p:txBody>
          <a:bodyPr wrap="square" rtlCol="0">
            <a:spAutoFit/>
          </a:bodyPr>
          <a:lstStyle/>
          <a:p>
            <a:r>
              <a:rPr lang="en-US" dirty="0">
                <a:latin typeface="Times New Roman" charset="0"/>
                <a:ea typeface="Times New Roman" charset="0"/>
                <a:cs typeface="Times New Roman" charset="0"/>
              </a:rPr>
              <a:t>D</a:t>
            </a:r>
            <a:r>
              <a:rPr lang="en-US" dirty="0" smtClean="0">
                <a:latin typeface="Times New Roman" charset="0"/>
                <a:ea typeface="Times New Roman" charset="0"/>
                <a:cs typeface="Times New Roman" charset="0"/>
              </a:rPr>
              <a:t>eficit</a:t>
            </a:r>
            <a:endParaRPr lang="en-US"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35873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66139" y="328611"/>
            <a:ext cx="7543800" cy="1450757"/>
          </a:xfrm>
        </p:spPr>
        <p:txBody>
          <a:bodyPr>
            <a:normAutofit/>
          </a:bodyPr>
          <a:lstStyle/>
          <a:p>
            <a:r>
              <a:rPr lang="en-US" sz="4400" dirty="0">
                <a:effectLst>
                  <a:outerShdw blurRad="38100" dist="38100" dir="2700000" algn="tl">
                    <a:srgbClr val="000000">
                      <a:alpha val="43137"/>
                    </a:srgbClr>
                  </a:outerShdw>
                </a:effectLst>
                <a:latin typeface="Georgia" panose="02040502050405020303" pitchFamily="18" charset="0"/>
              </a:rPr>
              <a:t>EHIF’s reserves policy</a:t>
            </a:r>
            <a:br>
              <a:rPr lang="en-US" sz="4400" dirty="0">
                <a:effectLst>
                  <a:outerShdw blurRad="38100" dist="38100" dir="2700000" algn="tl">
                    <a:srgbClr val="000000">
                      <a:alpha val="43137"/>
                    </a:srgbClr>
                  </a:outerShdw>
                </a:effectLst>
                <a:latin typeface="Georgia" panose="02040502050405020303" pitchFamily="18" charset="0"/>
              </a:rPr>
            </a:br>
            <a:endParaRPr lang="en-US" sz="4400" dirty="0">
              <a:effectLst>
                <a:outerShdw blurRad="38100" dist="38100" dir="2700000" algn="tl">
                  <a:srgbClr val="000000">
                    <a:alpha val="43137"/>
                  </a:srgbClr>
                </a:outerShdw>
              </a:effectLst>
              <a:latin typeface="Georgia" panose="02040502050405020303" pitchFamily="18" charset="0"/>
            </a:endParaRPr>
          </a:p>
        </p:txBody>
      </p:sp>
      <p:sp>
        <p:nvSpPr>
          <p:cNvPr id="6" name="Content Placeholder 5"/>
          <p:cNvSpPr>
            <a:spLocks noGrp="1"/>
          </p:cNvSpPr>
          <p:nvPr>
            <p:ph idx="1"/>
          </p:nvPr>
        </p:nvSpPr>
        <p:spPr>
          <a:xfrm>
            <a:off x="566139" y="1507906"/>
            <a:ext cx="8377836" cy="4907182"/>
          </a:xfrm>
        </p:spPr>
        <p:txBody>
          <a:bodyPr>
            <a:normAutofit fontScale="70000" lnSpcReduction="20000"/>
          </a:bodyPr>
          <a:lstStyle/>
          <a:p>
            <a:pPr marL="41148" lvl="1" indent="0">
              <a:lnSpc>
                <a:spcPct val="120000"/>
              </a:lnSpc>
              <a:buNone/>
              <a:defRPr/>
            </a:pPr>
            <a:r>
              <a:rPr lang="en-US" sz="3200" b="1" dirty="0">
                <a:latin typeface="Georgia" charset="0"/>
                <a:ea typeface="Georgia" charset="0"/>
                <a:cs typeface="Georgia" charset="0"/>
              </a:rPr>
              <a:t>Solvency reserve</a:t>
            </a:r>
            <a:r>
              <a:rPr lang="en-US" sz="3200" dirty="0">
                <a:latin typeface="Georgia" charset="0"/>
                <a:ea typeface="Georgia" charset="0"/>
                <a:cs typeface="Georgia" charset="0"/>
              </a:rPr>
              <a:t>: 5,4% of total budget since 2018 (8% in 2001-2004, 6% 2005-2017</a:t>
            </a:r>
            <a:r>
              <a:rPr lang="en-US" sz="3200" dirty="0" smtClean="0">
                <a:latin typeface="Georgia" charset="0"/>
                <a:ea typeface="Georgia" charset="0"/>
                <a:cs typeface="Georgia" charset="0"/>
              </a:rPr>
              <a:t>)</a:t>
            </a:r>
          </a:p>
          <a:p>
            <a:pPr marL="681228" lvl="2" indent="-457200">
              <a:lnSpc>
                <a:spcPct val="120000"/>
              </a:lnSpc>
              <a:defRPr/>
            </a:pPr>
            <a:r>
              <a:rPr lang="en-US" sz="2800" dirty="0">
                <a:latin typeface="Georgia" charset="0"/>
                <a:ea typeface="Georgia" charset="0"/>
                <a:cs typeface="Georgia" charset="0"/>
              </a:rPr>
              <a:t>To balance macroeconomic risks</a:t>
            </a:r>
          </a:p>
          <a:p>
            <a:pPr marL="681228" lvl="2" indent="-457200">
              <a:lnSpc>
                <a:spcPct val="120000"/>
              </a:lnSpc>
              <a:defRPr/>
            </a:pPr>
            <a:r>
              <a:rPr lang="en-US" sz="2800" dirty="0">
                <a:latin typeface="Georgia" charset="0"/>
                <a:ea typeface="Georgia" charset="0"/>
                <a:cs typeface="Georgia" charset="0"/>
              </a:rPr>
              <a:t>Needs government </a:t>
            </a:r>
            <a:r>
              <a:rPr lang="en-US" sz="2800" dirty="0" smtClean="0">
                <a:latin typeface="Georgia" charset="0"/>
                <a:ea typeface="Georgia" charset="0"/>
                <a:cs typeface="Georgia" charset="0"/>
              </a:rPr>
              <a:t>approval</a:t>
            </a:r>
            <a:endParaRPr lang="en-US" sz="2800" dirty="0">
              <a:latin typeface="Georgia" charset="0"/>
              <a:ea typeface="Georgia" charset="0"/>
              <a:cs typeface="Georgia" charset="0"/>
            </a:endParaRPr>
          </a:p>
          <a:p>
            <a:pPr marL="41148" lvl="1" indent="0">
              <a:lnSpc>
                <a:spcPct val="120000"/>
              </a:lnSpc>
              <a:buNone/>
              <a:defRPr/>
            </a:pPr>
            <a:r>
              <a:rPr lang="en-US" sz="3200" b="1" dirty="0">
                <a:latin typeface="Georgia" charset="0"/>
                <a:ea typeface="Georgia" charset="0"/>
                <a:cs typeface="Georgia" charset="0"/>
              </a:rPr>
              <a:t>Risk reserve</a:t>
            </a:r>
            <a:r>
              <a:rPr lang="en-US" sz="3200" dirty="0">
                <a:latin typeface="Georgia" charset="0"/>
                <a:ea typeface="Georgia" charset="0"/>
                <a:cs typeface="Georgia" charset="0"/>
              </a:rPr>
              <a:t>: 2% of health insurance spending (introduced in 2002</a:t>
            </a:r>
            <a:r>
              <a:rPr lang="en-US" sz="3200" dirty="0" smtClean="0">
                <a:latin typeface="Georgia" charset="0"/>
                <a:ea typeface="Georgia" charset="0"/>
                <a:cs typeface="Georgia" charset="0"/>
              </a:rPr>
              <a:t>)</a:t>
            </a:r>
          </a:p>
          <a:p>
            <a:pPr marL="681228" lvl="2" indent="-457200">
              <a:lnSpc>
                <a:spcPct val="120000"/>
              </a:lnSpc>
              <a:defRPr/>
            </a:pPr>
            <a:r>
              <a:rPr lang="en-US" sz="2800" dirty="0">
                <a:latin typeface="Georgia" charset="0"/>
                <a:ea typeface="Georgia" charset="0"/>
                <a:cs typeface="Georgia" charset="0"/>
              </a:rPr>
              <a:t>To balance the risks of health insurance obligations</a:t>
            </a:r>
          </a:p>
          <a:p>
            <a:pPr marL="681228" lvl="2" indent="-457200">
              <a:lnSpc>
                <a:spcPct val="120000"/>
              </a:lnSpc>
              <a:defRPr/>
            </a:pPr>
            <a:r>
              <a:rPr lang="en-US" sz="2800" dirty="0">
                <a:latin typeface="Georgia" charset="0"/>
                <a:ea typeface="Georgia" charset="0"/>
                <a:cs typeface="Georgia" charset="0"/>
              </a:rPr>
              <a:t>Needs EHIF’s supervisory board </a:t>
            </a:r>
            <a:r>
              <a:rPr lang="en-US" sz="2800" dirty="0" smtClean="0">
                <a:latin typeface="Georgia" charset="0"/>
                <a:ea typeface="Georgia" charset="0"/>
                <a:cs typeface="Georgia" charset="0"/>
              </a:rPr>
              <a:t>approval</a:t>
            </a:r>
            <a:endParaRPr lang="en-US" sz="2800" dirty="0">
              <a:latin typeface="Georgia" charset="0"/>
              <a:ea typeface="Georgia" charset="0"/>
              <a:cs typeface="Georgia" charset="0"/>
            </a:endParaRPr>
          </a:p>
          <a:p>
            <a:pPr marL="41148" lvl="1" indent="0">
              <a:lnSpc>
                <a:spcPct val="120000"/>
              </a:lnSpc>
              <a:buNone/>
              <a:defRPr/>
            </a:pPr>
            <a:r>
              <a:rPr lang="en-US" sz="3200" b="1" dirty="0">
                <a:latin typeface="Georgia" charset="0"/>
                <a:ea typeface="Georgia" charset="0"/>
                <a:cs typeface="Georgia" charset="0"/>
              </a:rPr>
              <a:t>Accumulated surplus</a:t>
            </a:r>
            <a:r>
              <a:rPr lang="en-US" sz="3200" dirty="0">
                <a:latin typeface="Georgia" charset="0"/>
                <a:ea typeface="Georgia" charset="0"/>
                <a:cs typeface="Georgia" charset="0"/>
              </a:rPr>
              <a:t>: non-mandatory reserve as difference between revenues and </a:t>
            </a:r>
            <a:r>
              <a:rPr lang="en-US" sz="3200" dirty="0" smtClean="0">
                <a:latin typeface="Georgia" charset="0"/>
                <a:ea typeface="Georgia" charset="0"/>
                <a:cs typeface="Georgia" charset="0"/>
              </a:rPr>
              <a:t>expenditures</a:t>
            </a:r>
          </a:p>
          <a:p>
            <a:pPr marL="681228" lvl="2" indent="-457200">
              <a:lnSpc>
                <a:spcPct val="120000"/>
              </a:lnSpc>
              <a:defRPr/>
            </a:pPr>
            <a:r>
              <a:rPr lang="en-US" sz="2900" dirty="0">
                <a:latin typeface="Georgia" charset="0"/>
                <a:ea typeface="Georgia" charset="0"/>
                <a:cs typeface="Georgia" charset="0"/>
              </a:rPr>
              <a:t>A</a:t>
            </a:r>
            <a:r>
              <a:rPr lang="en-US" sz="2900" dirty="0" smtClean="0">
                <a:latin typeface="Georgia" charset="0"/>
                <a:ea typeface="Georgia" charset="0"/>
                <a:cs typeface="Georgia" charset="0"/>
              </a:rPr>
              <a:t>ccumulated </a:t>
            </a:r>
            <a:r>
              <a:rPr lang="en-US" sz="2900" dirty="0">
                <a:latin typeface="Georgia" charset="0"/>
                <a:ea typeface="Georgia" charset="0"/>
                <a:cs typeface="Georgia" charset="0"/>
              </a:rPr>
              <a:t>before financial crises</a:t>
            </a:r>
          </a:p>
          <a:p>
            <a:pPr marL="681228" lvl="2" indent="-457200">
              <a:lnSpc>
                <a:spcPct val="120000"/>
              </a:lnSpc>
              <a:defRPr/>
            </a:pPr>
            <a:r>
              <a:rPr lang="en-US" sz="2900" dirty="0">
                <a:latin typeface="Georgia" charset="0"/>
                <a:ea typeface="Georgia" charset="0"/>
                <a:cs typeface="Georgia" charset="0"/>
              </a:rPr>
              <a:t>Needs EHIF’s supervisory board approval (&lt;30% of total surplus, &lt;7% of previous period’s health care services budget</a:t>
            </a:r>
            <a:r>
              <a:rPr lang="en-US" sz="2900" dirty="0" smtClean="0">
                <a:latin typeface="Georgia" charset="0"/>
                <a:ea typeface="Georgia" charset="0"/>
                <a:cs typeface="Georgia" charset="0"/>
              </a:rPr>
              <a:t>)</a:t>
            </a:r>
            <a:endParaRPr lang="en-US" sz="2900" dirty="0">
              <a:latin typeface="Georgia" charset="0"/>
              <a:ea typeface="Georgia" charset="0"/>
              <a:cs typeface="Georgia" charset="0"/>
            </a:endParaRPr>
          </a:p>
        </p:txBody>
      </p:sp>
    </p:spTree>
    <p:extLst>
      <p:ext uri="{BB962C8B-B14F-4D97-AF65-F5344CB8AC3E}">
        <p14:creationId xmlns:p14="http://schemas.microsoft.com/office/powerpoint/2010/main" val="1443932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128586" y="485774"/>
            <a:ext cx="2968528" cy="3743325"/>
          </a:xfrm>
        </p:spPr>
        <p:txBody>
          <a:bodyPr>
            <a:normAutofit/>
          </a:bodyPr>
          <a:lstStyle/>
          <a:p>
            <a:r>
              <a:rPr lang="et-EE" sz="4400" dirty="0" err="1">
                <a:effectLst>
                  <a:outerShdw blurRad="38100" dist="38100" dir="2700000" algn="tl">
                    <a:srgbClr val="000000">
                      <a:alpha val="43137"/>
                    </a:srgbClr>
                  </a:outerShdw>
                </a:effectLst>
                <a:latin typeface="Georgia" panose="02040502050405020303" pitchFamily="18" charset="0"/>
              </a:rPr>
              <a:t>Outline</a:t>
            </a:r>
            <a:r>
              <a:rPr lang="et-EE" sz="4400" dirty="0">
                <a:effectLst>
                  <a:outerShdw blurRad="38100" dist="38100" dir="2700000" algn="tl">
                    <a:srgbClr val="000000">
                      <a:alpha val="43137"/>
                    </a:srgbClr>
                  </a:outerShdw>
                </a:effectLst>
                <a:latin typeface="Georgia" panose="02040502050405020303" pitchFamily="18" charset="0"/>
              </a:rPr>
              <a:t> of </a:t>
            </a:r>
            <a:r>
              <a:rPr lang="et-EE" sz="4400" dirty="0" err="1">
                <a:effectLst>
                  <a:outerShdw blurRad="38100" dist="38100" dir="2700000" algn="tl">
                    <a:srgbClr val="000000">
                      <a:alpha val="43137"/>
                    </a:srgbClr>
                  </a:outerShdw>
                </a:effectLst>
                <a:latin typeface="Georgia" panose="02040502050405020303" pitchFamily="18" charset="0"/>
              </a:rPr>
              <a:t>the</a:t>
            </a:r>
            <a:r>
              <a:rPr lang="et-EE" sz="4400" dirty="0">
                <a:effectLst>
                  <a:outerShdw blurRad="38100" dist="38100" dir="2700000" algn="tl">
                    <a:srgbClr val="000000">
                      <a:alpha val="43137"/>
                    </a:srgbClr>
                  </a:outerShdw>
                </a:effectLst>
                <a:latin typeface="Georgia" panose="02040502050405020303" pitchFamily="18" charset="0"/>
              </a:rPr>
              <a:t> </a:t>
            </a:r>
            <a:r>
              <a:rPr lang="et-EE" sz="4400" dirty="0" err="1">
                <a:effectLst>
                  <a:outerShdw blurRad="38100" dist="38100" dir="2700000" algn="tl">
                    <a:srgbClr val="000000">
                      <a:alpha val="43137"/>
                    </a:srgbClr>
                  </a:outerShdw>
                </a:effectLst>
                <a:latin typeface="Georgia" panose="02040502050405020303" pitchFamily="18" charset="0"/>
              </a:rPr>
              <a:t>EHIF’s</a:t>
            </a:r>
            <a:r>
              <a:rPr lang="et-EE" sz="4400" dirty="0">
                <a:effectLst>
                  <a:outerShdw blurRad="38100" dist="38100" dir="2700000" algn="tl">
                    <a:srgbClr val="000000">
                      <a:alpha val="43137"/>
                    </a:srgbClr>
                  </a:outerShdw>
                </a:effectLst>
                <a:latin typeface="Georgia" panose="02040502050405020303" pitchFamily="18" charset="0"/>
              </a:rPr>
              <a:t> </a:t>
            </a:r>
            <a:r>
              <a:rPr lang="et-EE" sz="4400" dirty="0" err="1" smtClean="0">
                <a:effectLst>
                  <a:outerShdw blurRad="38100" dist="38100" dir="2700000" algn="tl">
                    <a:srgbClr val="000000">
                      <a:alpha val="43137"/>
                    </a:srgbClr>
                  </a:outerShdw>
                </a:effectLst>
                <a:latin typeface="Georgia" panose="02040502050405020303" pitchFamily="18" charset="0"/>
              </a:rPr>
              <a:t>budget</a:t>
            </a:r>
            <a:r>
              <a:rPr lang="et-EE" sz="4400" dirty="0" smtClean="0">
                <a:effectLst>
                  <a:outerShdw blurRad="38100" dist="38100" dir="2700000" algn="tl">
                    <a:srgbClr val="000000">
                      <a:alpha val="43137"/>
                    </a:srgbClr>
                  </a:outerShdw>
                </a:effectLst>
                <a:latin typeface="Georgia" panose="02040502050405020303" pitchFamily="18" charset="0"/>
              </a:rPr>
              <a:t> (2016)</a:t>
            </a:r>
            <a:endParaRPr lang="et-EE" sz="4400" dirty="0">
              <a:effectLst>
                <a:outerShdw blurRad="38100" dist="38100" dir="2700000" algn="tl">
                  <a:srgbClr val="000000">
                    <a:alpha val="43137"/>
                  </a:srgbClr>
                </a:outerShdw>
              </a:effectLst>
              <a:latin typeface="Georgia" panose="02040502050405020303"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68527" y="0"/>
            <a:ext cx="5024208" cy="6296026"/>
          </a:xfrm>
        </p:spPr>
      </p:pic>
    </p:spTree>
    <p:extLst>
      <p:ext uri="{BB962C8B-B14F-4D97-AF65-F5344CB8AC3E}">
        <p14:creationId xmlns:p14="http://schemas.microsoft.com/office/powerpoint/2010/main" val="17409991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90571" y="-49841"/>
            <a:ext cx="8291513" cy="1143000"/>
          </a:xfrm>
        </p:spPr>
        <p:txBody>
          <a:bodyPr>
            <a:normAutofit/>
          </a:bodyPr>
          <a:lstStyle/>
          <a:p>
            <a:r>
              <a:rPr lang="en-GB" altLang="et-EE" sz="4400" dirty="0">
                <a:effectLst>
                  <a:outerShdw blurRad="38100" dist="38100" dir="2700000" algn="tl">
                    <a:srgbClr val="000000">
                      <a:alpha val="43137"/>
                    </a:srgbClr>
                  </a:outerShdw>
                </a:effectLst>
                <a:latin typeface="Georgia" panose="02040502050405020303" pitchFamily="18" charset="0"/>
              </a:rPr>
              <a:t>Accountability mechanisms</a:t>
            </a:r>
          </a:p>
        </p:txBody>
      </p:sp>
      <p:sp>
        <p:nvSpPr>
          <p:cNvPr id="46083" name="Rectangle 3"/>
          <p:cNvSpPr>
            <a:spLocks noGrp="1" noChangeArrowheads="1"/>
          </p:cNvSpPr>
          <p:nvPr>
            <p:ph type="body" idx="1"/>
          </p:nvPr>
        </p:nvSpPr>
        <p:spPr>
          <a:xfrm>
            <a:off x="190571" y="1180294"/>
            <a:ext cx="4781479" cy="5334805"/>
          </a:xfrm>
        </p:spPr>
        <p:txBody>
          <a:bodyPr>
            <a:normAutofit fontScale="62500" lnSpcReduction="20000"/>
          </a:bodyPr>
          <a:lstStyle/>
          <a:p>
            <a:pPr marL="0" indent="0">
              <a:lnSpc>
                <a:spcPct val="120000"/>
              </a:lnSpc>
              <a:spcBef>
                <a:spcPts val="200"/>
              </a:spcBef>
              <a:spcAft>
                <a:spcPts val="400"/>
              </a:spcAft>
              <a:buClr>
                <a:srgbClr val="FF9300"/>
              </a:buClr>
              <a:buNone/>
              <a:defRPr/>
            </a:pPr>
            <a:r>
              <a:rPr lang="en-US" altLang="et-EE" sz="2900" dirty="0">
                <a:latin typeface="Georgia" charset="0"/>
                <a:ea typeface="Georgia" charset="0"/>
                <a:cs typeface="Georgia" charset="0"/>
              </a:rPr>
              <a:t>Management Board shall present quarterly overview of the activities and economic situation to the Supervisory Board</a:t>
            </a:r>
            <a:endParaRPr lang="et-EE" altLang="et-EE" sz="2900" dirty="0">
              <a:latin typeface="Georgia" charset="0"/>
              <a:ea typeface="Georgia" charset="0"/>
              <a:cs typeface="Georgia" charset="0"/>
            </a:endParaRPr>
          </a:p>
          <a:p>
            <a:pPr lvl="1">
              <a:lnSpc>
                <a:spcPct val="120000"/>
              </a:lnSpc>
              <a:defRPr/>
            </a:pPr>
            <a:r>
              <a:rPr lang="et-EE" altLang="et-EE" sz="2400" dirty="0">
                <a:latin typeface="Georgia" charset="0"/>
                <a:ea typeface="Georgia" charset="0"/>
                <a:cs typeface="Georgia" charset="0"/>
              </a:rPr>
              <a:t>All </a:t>
            </a:r>
            <a:r>
              <a:rPr lang="et-EE" altLang="et-EE" sz="2400" dirty="0" err="1">
                <a:latin typeface="Georgia" charset="0"/>
                <a:ea typeface="Georgia" charset="0"/>
                <a:cs typeface="Georgia" charset="0"/>
              </a:rPr>
              <a:t>reports</a:t>
            </a:r>
            <a:r>
              <a:rPr lang="et-EE" altLang="et-EE" sz="2400" dirty="0">
                <a:latin typeface="Georgia" charset="0"/>
                <a:ea typeface="Georgia" charset="0"/>
                <a:cs typeface="Georgia" charset="0"/>
              </a:rPr>
              <a:t> made </a:t>
            </a:r>
            <a:r>
              <a:rPr lang="et-EE" altLang="et-EE" sz="2400" dirty="0" err="1">
                <a:latin typeface="Georgia" charset="0"/>
                <a:ea typeface="Georgia" charset="0"/>
                <a:cs typeface="Georgia" charset="0"/>
              </a:rPr>
              <a:t>public</a:t>
            </a:r>
            <a:endParaRPr lang="et-EE" altLang="et-EE" sz="2400" dirty="0">
              <a:latin typeface="Georgia" charset="0"/>
              <a:ea typeface="Georgia" charset="0"/>
              <a:cs typeface="Georgia" charset="0"/>
            </a:endParaRPr>
          </a:p>
          <a:p>
            <a:pPr lvl="1">
              <a:lnSpc>
                <a:spcPct val="120000"/>
              </a:lnSpc>
              <a:defRPr/>
            </a:pPr>
            <a:r>
              <a:rPr lang="et-EE" altLang="et-EE" sz="2400" dirty="0" err="1">
                <a:latin typeface="Georgia" charset="0"/>
                <a:ea typeface="Georgia" charset="0"/>
                <a:cs typeface="Georgia" charset="0"/>
              </a:rPr>
              <a:t>Annual</a:t>
            </a:r>
            <a:r>
              <a:rPr lang="et-EE" altLang="et-EE" sz="2400" dirty="0">
                <a:latin typeface="Georgia" charset="0"/>
                <a:ea typeface="Georgia" charset="0"/>
                <a:cs typeface="Georgia" charset="0"/>
              </a:rPr>
              <a:t> </a:t>
            </a:r>
            <a:r>
              <a:rPr lang="et-EE" altLang="et-EE" sz="2400" dirty="0" err="1">
                <a:latin typeface="Georgia" charset="0"/>
                <a:ea typeface="Georgia" charset="0"/>
                <a:cs typeface="Georgia" charset="0"/>
              </a:rPr>
              <a:t>reports</a:t>
            </a:r>
            <a:r>
              <a:rPr lang="et-EE" altLang="et-EE" sz="2400" dirty="0">
                <a:latin typeface="Georgia" charset="0"/>
                <a:ea typeface="Georgia" charset="0"/>
                <a:cs typeface="Georgia" charset="0"/>
              </a:rPr>
              <a:t> </a:t>
            </a:r>
            <a:r>
              <a:rPr lang="et-EE" altLang="et-EE" sz="2400" dirty="0" err="1">
                <a:latin typeface="Georgia" charset="0"/>
                <a:ea typeface="Georgia" charset="0"/>
                <a:cs typeface="Georgia" charset="0"/>
              </a:rPr>
              <a:t>available</a:t>
            </a:r>
            <a:r>
              <a:rPr lang="et-EE" altLang="et-EE" sz="2400" dirty="0">
                <a:latin typeface="Georgia" charset="0"/>
                <a:ea typeface="Georgia" charset="0"/>
                <a:cs typeface="Georgia" charset="0"/>
              </a:rPr>
              <a:t> in </a:t>
            </a:r>
            <a:r>
              <a:rPr lang="et-EE" altLang="et-EE" sz="2400" dirty="0" err="1">
                <a:latin typeface="Georgia" charset="0"/>
                <a:ea typeface="Georgia" charset="0"/>
                <a:cs typeface="Georgia" charset="0"/>
              </a:rPr>
              <a:t>English</a:t>
            </a:r>
            <a:r>
              <a:rPr lang="et-EE" altLang="et-EE" sz="2400" dirty="0">
                <a:latin typeface="Georgia" charset="0"/>
                <a:ea typeface="Georgia" charset="0"/>
                <a:cs typeface="Georgia" charset="0"/>
              </a:rPr>
              <a:t> </a:t>
            </a:r>
            <a:r>
              <a:rPr lang="et-EE" altLang="et-EE" sz="2400" dirty="0">
                <a:latin typeface="Georgia" charset="0"/>
                <a:ea typeface="Georgia" charset="0"/>
                <a:cs typeface="Georgia" charset="0"/>
                <a:hlinkClick r:id="rId3"/>
              </a:rPr>
              <a:t>https://www.haigekassa.ee/en/annual-reports</a:t>
            </a:r>
            <a:r>
              <a:rPr lang="et-EE" altLang="et-EE" sz="2400" dirty="0">
                <a:latin typeface="Georgia" charset="0"/>
                <a:ea typeface="Georgia" charset="0"/>
                <a:cs typeface="Georgia" charset="0"/>
              </a:rPr>
              <a:t> </a:t>
            </a:r>
          </a:p>
          <a:p>
            <a:pPr lvl="1">
              <a:lnSpc>
                <a:spcPct val="120000"/>
              </a:lnSpc>
              <a:defRPr/>
            </a:pPr>
            <a:r>
              <a:rPr lang="et-EE" altLang="et-EE" sz="2400" dirty="0" err="1">
                <a:latin typeface="Georgia" charset="0"/>
                <a:ea typeface="Georgia" charset="0"/>
                <a:cs typeface="Georgia" charset="0"/>
              </a:rPr>
              <a:t>Annual</a:t>
            </a:r>
            <a:r>
              <a:rPr lang="et-EE" altLang="et-EE" sz="2400" dirty="0">
                <a:latin typeface="Georgia" charset="0"/>
                <a:ea typeface="Georgia" charset="0"/>
                <a:cs typeface="Georgia" charset="0"/>
              </a:rPr>
              <a:t> </a:t>
            </a:r>
            <a:r>
              <a:rPr lang="et-EE" altLang="et-EE" sz="2400" dirty="0" err="1">
                <a:latin typeface="Georgia" charset="0"/>
                <a:ea typeface="Georgia" charset="0"/>
                <a:cs typeface="Georgia" charset="0"/>
              </a:rPr>
              <a:t>reports</a:t>
            </a:r>
            <a:r>
              <a:rPr lang="et-EE" altLang="et-EE" sz="2400" dirty="0">
                <a:latin typeface="Georgia" charset="0"/>
                <a:ea typeface="Georgia" charset="0"/>
                <a:cs typeface="Georgia" charset="0"/>
              </a:rPr>
              <a:t> </a:t>
            </a:r>
            <a:r>
              <a:rPr lang="et-EE" altLang="et-EE" sz="2400" dirty="0" err="1">
                <a:latin typeface="Georgia" charset="0"/>
                <a:ea typeface="Georgia" charset="0"/>
                <a:cs typeface="Georgia" charset="0"/>
              </a:rPr>
              <a:t>available</a:t>
            </a:r>
            <a:r>
              <a:rPr lang="et-EE" altLang="et-EE" sz="2400" dirty="0">
                <a:latin typeface="Georgia" charset="0"/>
                <a:ea typeface="Georgia" charset="0"/>
                <a:cs typeface="Georgia" charset="0"/>
              </a:rPr>
              <a:t> in </a:t>
            </a:r>
            <a:r>
              <a:rPr lang="et-EE" altLang="et-EE" sz="2400" dirty="0" err="1">
                <a:latin typeface="Georgia" charset="0"/>
                <a:ea typeface="Georgia" charset="0"/>
                <a:cs typeface="Georgia" charset="0"/>
              </a:rPr>
              <a:t>Russian</a:t>
            </a:r>
            <a:r>
              <a:rPr lang="et-EE" altLang="et-EE" sz="2400" dirty="0">
                <a:latin typeface="Georgia" charset="0"/>
                <a:ea typeface="Georgia" charset="0"/>
                <a:cs typeface="Georgia" charset="0"/>
              </a:rPr>
              <a:t> </a:t>
            </a:r>
            <a:r>
              <a:rPr lang="en-US" altLang="et-EE" sz="2400" dirty="0">
                <a:latin typeface="Georgia" charset="0"/>
                <a:ea typeface="Georgia" charset="0"/>
                <a:cs typeface="Georgia" charset="0"/>
                <a:hlinkClick r:id="rId4"/>
              </a:rPr>
              <a:t>https://www.haigekassa.ee/ru/bolnicnaa-kassa/otcety</a:t>
            </a:r>
            <a:r>
              <a:rPr lang="en-US" altLang="et-EE" sz="2400" dirty="0">
                <a:latin typeface="Georgia" charset="0"/>
                <a:ea typeface="Georgia" charset="0"/>
                <a:cs typeface="Georgia" charset="0"/>
              </a:rPr>
              <a:t> </a:t>
            </a:r>
            <a:endParaRPr lang="et-EE" altLang="et-EE" sz="2400" dirty="0">
              <a:latin typeface="Georgia" charset="0"/>
              <a:ea typeface="Georgia" charset="0"/>
              <a:cs typeface="Georgia" charset="0"/>
            </a:endParaRPr>
          </a:p>
          <a:p>
            <a:pPr marL="0" indent="0">
              <a:lnSpc>
                <a:spcPct val="120000"/>
              </a:lnSpc>
              <a:spcBef>
                <a:spcPts val="200"/>
              </a:spcBef>
              <a:spcAft>
                <a:spcPts val="400"/>
              </a:spcAft>
              <a:buClr>
                <a:srgbClr val="FF9300"/>
              </a:buClr>
              <a:buNone/>
              <a:defRPr/>
            </a:pPr>
            <a:r>
              <a:rPr lang="en-GB" altLang="et-EE" sz="2900" dirty="0">
                <a:latin typeface="Georgia" charset="0"/>
                <a:ea typeface="Georgia" charset="0"/>
                <a:cs typeface="Georgia" charset="0"/>
              </a:rPr>
              <a:t>4-year corporate strategy with action plan and score card </a:t>
            </a:r>
          </a:p>
          <a:p>
            <a:pPr lvl="1">
              <a:lnSpc>
                <a:spcPct val="120000"/>
              </a:lnSpc>
              <a:defRPr/>
            </a:pPr>
            <a:r>
              <a:rPr lang="en-GB" altLang="et-EE" sz="2400" dirty="0">
                <a:latin typeface="Georgia" charset="0"/>
                <a:ea typeface="Georgia" charset="0"/>
                <a:cs typeface="Georgia" charset="0"/>
              </a:rPr>
              <a:t>Reporting is part of the quarterly reporting</a:t>
            </a:r>
          </a:p>
          <a:p>
            <a:pPr lvl="1">
              <a:lnSpc>
                <a:spcPct val="120000"/>
              </a:lnSpc>
              <a:defRPr/>
            </a:pPr>
            <a:r>
              <a:rPr lang="en-GB" altLang="et-EE" sz="2400" dirty="0">
                <a:latin typeface="Georgia" charset="0"/>
                <a:ea typeface="Georgia" charset="0"/>
                <a:cs typeface="Georgia" charset="0"/>
              </a:rPr>
              <a:t>Revised annually</a:t>
            </a:r>
          </a:p>
          <a:p>
            <a:pPr lvl="1">
              <a:lnSpc>
                <a:spcPct val="120000"/>
              </a:lnSpc>
              <a:defRPr/>
            </a:pPr>
            <a:r>
              <a:rPr lang="en-GB" altLang="et-EE" sz="2400" dirty="0">
                <a:latin typeface="Georgia" charset="0"/>
                <a:ea typeface="Georgia" charset="0"/>
                <a:cs typeface="Georgia" charset="0"/>
              </a:rPr>
              <a:t>Available in English </a:t>
            </a:r>
            <a:r>
              <a:rPr lang="en-GB" altLang="et-EE" sz="2400" dirty="0">
                <a:latin typeface="Georgia" charset="0"/>
                <a:ea typeface="Georgia" charset="0"/>
                <a:cs typeface="Georgia" charset="0"/>
                <a:hlinkClick r:id="rId5"/>
              </a:rPr>
              <a:t>https://www.haigekassa.ee/sites/default/files/uuringud_aruanded/hk_arengukava_a4_eng_veeb.pdf</a:t>
            </a:r>
            <a:r>
              <a:rPr lang="en-GB" altLang="et-EE" sz="2400" dirty="0">
                <a:latin typeface="Georgia" charset="0"/>
                <a:ea typeface="Georgia" charset="0"/>
                <a:cs typeface="Georgia" charset="0"/>
              </a:rPr>
              <a:t> </a:t>
            </a:r>
          </a:p>
          <a:p>
            <a:pPr marL="0" indent="0">
              <a:lnSpc>
                <a:spcPct val="120000"/>
              </a:lnSpc>
              <a:spcBef>
                <a:spcPts val="200"/>
              </a:spcBef>
              <a:spcAft>
                <a:spcPts val="400"/>
              </a:spcAft>
              <a:buClr>
                <a:srgbClr val="FF9300"/>
              </a:buClr>
              <a:buNone/>
              <a:defRPr/>
            </a:pPr>
            <a:r>
              <a:rPr lang="en-GB" altLang="et-EE" sz="2900" dirty="0">
                <a:latin typeface="Georgia" charset="0"/>
                <a:ea typeface="Georgia" charset="0"/>
                <a:cs typeface="Georgia" charset="0"/>
              </a:rPr>
              <a:t>Regular public and partners satisfaction surveys</a:t>
            </a:r>
          </a:p>
          <a:p>
            <a:pPr lvl="1">
              <a:lnSpc>
                <a:spcPct val="80000"/>
              </a:lnSpc>
            </a:pPr>
            <a:endParaRPr lang="en-US" altLang="et-EE" sz="2000" dirty="0"/>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1324" y="1323362"/>
            <a:ext cx="2478676" cy="3297237"/>
          </a:xfrm>
          <a:prstGeom prst="rect">
            <a:avLst/>
          </a:prstGeom>
          <a:ln>
            <a:solidFill>
              <a:schemeClr val="tx1"/>
            </a:solidFill>
          </a:ln>
        </p:spPr>
      </p:pic>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53200" y="2884845"/>
            <a:ext cx="2506455" cy="3297237"/>
          </a:xfrm>
          <a:prstGeom prst="rect">
            <a:avLst/>
          </a:prstGeom>
          <a:ln>
            <a:solidFill>
              <a:schemeClr val="tx1"/>
            </a:solidFill>
          </a:ln>
        </p:spPr>
      </p:pic>
    </p:spTree>
    <p:extLst>
      <p:ext uri="{BB962C8B-B14F-4D97-AF65-F5344CB8AC3E}">
        <p14:creationId xmlns:p14="http://schemas.microsoft.com/office/powerpoint/2010/main" val="265781725"/>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17022</TotalTime>
  <Words>1091</Words>
  <Application>Microsoft Office PowerPoint</Application>
  <PresentationFormat>On-screen Show (4:3)</PresentationFormat>
  <Paragraphs>142</Paragraphs>
  <Slides>16</Slides>
  <Notes>11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Retrospect</vt:lpstr>
      <vt:lpstr>Lessons from mandatory health insurance development and governance in Estonia </vt:lpstr>
      <vt:lpstr>Estonia in brief</vt:lpstr>
      <vt:lpstr>National Institute  for  Health  Development</vt:lpstr>
      <vt:lpstr>Evolution of the organization of health insurance</vt:lpstr>
      <vt:lpstr>Key facts about EHIF</vt:lpstr>
      <vt:lpstr>Moving away solely contribution based health insurance</vt:lpstr>
      <vt:lpstr>PowerPoint Presentation</vt:lpstr>
      <vt:lpstr>Tripartite supervisory board</vt:lpstr>
      <vt:lpstr>Supervisory board</vt:lpstr>
      <vt:lpstr>PowerPoint Presentation</vt:lpstr>
      <vt:lpstr>Management Board</vt:lpstr>
      <vt:lpstr>Scope of decision rights</vt:lpstr>
      <vt:lpstr>EHIF revenues, expenditures and reserves</vt:lpstr>
      <vt:lpstr>EHIF’s reserves policy </vt:lpstr>
      <vt:lpstr>Outline of the EHIF’s budget (2016)</vt:lpstr>
      <vt:lpstr>Accountability mechanisms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triin habicht</dc:creator>
  <cp:lastModifiedBy>ALLIOD, Marie-pierre</cp:lastModifiedBy>
  <cp:revision>226</cp:revision>
  <dcterms:created xsi:type="dcterms:W3CDTF">2017-04-11T05:52:41Z</dcterms:created>
  <dcterms:modified xsi:type="dcterms:W3CDTF">2018-08-02T12:00:56Z</dcterms:modified>
</cp:coreProperties>
</file>