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3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4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5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6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7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8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9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20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1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theme/theme22.xml" ContentType="application/vnd.openxmlformats-officedocument.theme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3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theme/theme24.xml" ContentType="application/vnd.openxmlformats-officedocument.theme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25.xml" ContentType="application/vnd.openxmlformats-officedocument.theme+xml"/>
  <Override PartName="/ppt/theme/theme26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6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7.xml" ContentType="application/vnd.openxmlformats-officedocument.drawingml.chart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drawings/drawing5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drawings/drawing6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15.xml" ContentType="application/vnd.openxmlformats-officedocument.drawingml.chart+xml"/>
  <Override PartName="/ppt/theme/themeOverride5.xml" ContentType="application/vnd.openxmlformats-officedocument.themeOverride+xml"/>
  <Override PartName="/ppt/charts/chart16.xml" ContentType="application/vnd.openxmlformats-officedocument.drawingml.chart+xml"/>
  <Override PartName="/ppt/theme/themeOverride6.xml" ContentType="application/vnd.openxmlformats-officedocument.themeOverride+xml"/>
  <Override PartName="/ppt/charts/chart17.xml" ContentType="application/vnd.openxmlformats-officedocument.drawingml.chart+xml"/>
  <Override PartName="/ppt/theme/themeOverride7.xml" ContentType="application/vnd.openxmlformats-officedocument.themeOverride+xml"/>
  <Override PartName="/ppt/charts/chart18.xml" ContentType="application/vnd.openxmlformats-officedocument.drawingml.chart+xml"/>
  <Override PartName="/ppt/drawings/drawing7.xml" ContentType="application/vnd.openxmlformats-officedocument.drawingml.chartshape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colors3.xml" ContentType="application/vnd.ms-office.chartcolorstyle+xml"/>
  <Override PartName="/ppt/charts/style3.xml" ContentType="application/vnd.ms-office.chart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7" r:id="rId4"/>
    <p:sldMasterId id="2147483710" r:id="rId5"/>
    <p:sldMasterId id="2147483722" r:id="rId6"/>
    <p:sldMasterId id="2147483734" r:id="rId7"/>
    <p:sldMasterId id="2147483746" r:id="rId8"/>
    <p:sldMasterId id="2147483758" r:id="rId9"/>
    <p:sldMasterId id="2147483782" r:id="rId10"/>
    <p:sldMasterId id="2147483794" r:id="rId11"/>
    <p:sldMasterId id="2147483806" r:id="rId12"/>
    <p:sldMasterId id="2147483818" r:id="rId13"/>
    <p:sldMasterId id="2147483830" r:id="rId14"/>
    <p:sldMasterId id="2147483866" r:id="rId15"/>
    <p:sldMasterId id="2147483879" r:id="rId16"/>
    <p:sldMasterId id="2147483892" r:id="rId17"/>
    <p:sldMasterId id="2147483905" r:id="rId18"/>
    <p:sldMasterId id="2147483918" r:id="rId19"/>
    <p:sldMasterId id="2147483931" r:id="rId20"/>
    <p:sldMasterId id="2147483944" r:id="rId21"/>
    <p:sldMasterId id="2147483969" r:id="rId22"/>
    <p:sldMasterId id="2147483981" r:id="rId23"/>
    <p:sldMasterId id="2147483993" r:id="rId24"/>
    <p:sldMasterId id="2147484005" r:id="rId25"/>
  </p:sldMasterIdLst>
  <p:notesMasterIdLst>
    <p:notesMasterId r:id="rId53"/>
  </p:notesMasterIdLst>
  <p:sldIdLst>
    <p:sldId id="259" r:id="rId26"/>
    <p:sldId id="265" r:id="rId27"/>
    <p:sldId id="266" r:id="rId28"/>
    <p:sldId id="267" r:id="rId29"/>
    <p:sldId id="269" r:id="rId30"/>
    <p:sldId id="270" r:id="rId31"/>
    <p:sldId id="271" r:id="rId32"/>
    <p:sldId id="285" r:id="rId33"/>
    <p:sldId id="272" r:id="rId34"/>
    <p:sldId id="273" r:id="rId35"/>
    <p:sldId id="288" r:id="rId36"/>
    <p:sldId id="263" r:id="rId37"/>
    <p:sldId id="264" r:id="rId38"/>
    <p:sldId id="261" r:id="rId39"/>
    <p:sldId id="262" r:id="rId40"/>
    <p:sldId id="290" r:id="rId41"/>
    <p:sldId id="289" r:id="rId42"/>
    <p:sldId id="286" r:id="rId43"/>
    <p:sldId id="276" r:id="rId44"/>
    <p:sldId id="277" r:id="rId45"/>
    <p:sldId id="278" r:id="rId46"/>
    <p:sldId id="280" r:id="rId47"/>
    <p:sldId id="279" r:id="rId48"/>
    <p:sldId id="287" r:id="rId49"/>
    <p:sldId id="281" r:id="rId50"/>
    <p:sldId id="282" r:id="rId51"/>
    <p:sldId id="284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971" autoAdjust="0"/>
    <p:restoredTop sz="94660"/>
  </p:normalViewPr>
  <p:slideViewPr>
    <p:cSldViewPr snapToGrid="0">
      <p:cViewPr>
        <p:scale>
          <a:sx n="75" d="100"/>
          <a:sy n="75" d="100"/>
        </p:scale>
        <p:origin x="-264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1.xml"/><Relationship Id="rId39" Type="http://schemas.openxmlformats.org/officeDocument/2006/relationships/slide" Target="slides/slide14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9.xml"/><Relationship Id="rId42" Type="http://schemas.openxmlformats.org/officeDocument/2006/relationships/slide" Target="slides/slide17.xml"/><Relationship Id="rId47" Type="http://schemas.openxmlformats.org/officeDocument/2006/relationships/slide" Target="slides/slide22.xml"/><Relationship Id="rId50" Type="http://schemas.openxmlformats.org/officeDocument/2006/relationships/slide" Target="slides/slide25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8.xml"/><Relationship Id="rId38" Type="http://schemas.openxmlformats.org/officeDocument/2006/relationships/slide" Target="slides/slide13.xml"/><Relationship Id="rId46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4.xml"/><Relationship Id="rId41" Type="http://schemas.openxmlformats.org/officeDocument/2006/relationships/slide" Target="slides/slide16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7.xml"/><Relationship Id="rId37" Type="http://schemas.openxmlformats.org/officeDocument/2006/relationships/slide" Target="slides/slide12.xml"/><Relationship Id="rId40" Type="http://schemas.openxmlformats.org/officeDocument/2006/relationships/slide" Target="slides/slide15.xml"/><Relationship Id="rId45" Type="http://schemas.openxmlformats.org/officeDocument/2006/relationships/slide" Target="slides/slide20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3.xml"/><Relationship Id="rId36" Type="http://schemas.openxmlformats.org/officeDocument/2006/relationships/slide" Target="slides/slide11.xml"/><Relationship Id="rId49" Type="http://schemas.openxmlformats.org/officeDocument/2006/relationships/slide" Target="slides/slide24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6.xml"/><Relationship Id="rId44" Type="http://schemas.openxmlformats.org/officeDocument/2006/relationships/slide" Target="slides/slide19.xml"/><Relationship Id="rId52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2.xml"/><Relationship Id="rId30" Type="http://schemas.openxmlformats.org/officeDocument/2006/relationships/slide" Target="slides/slide5.xml"/><Relationship Id="rId35" Type="http://schemas.openxmlformats.org/officeDocument/2006/relationships/slide" Target="slides/slide10.xml"/><Relationship Id="rId43" Type="http://schemas.openxmlformats.org/officeDocument/2006/relationships/slide" Target="slides/slide18.xml"/><Relationship Id="rId48" Type="http://schemas.openxmlformats.org/officeDocument/2006/relationships/slide" Target="slides/slide23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6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shabdanov\Documents\&#1055;&#1088;&#1077;&#1079;&#1077;&#1085;&#1090;&#1072;&#1094;&#1080;&#1080;\&#1092;&#1072;&#1081;&#1083;&#1099;%20&#1076;&#1083;&#1103;%20&#1089;&#1083;&#1072;&#1081;&#1076;&#1086;&#1074;\&#1050;%20&#1057;&#1051;&#1040;&#1049;&#1044;&#1040;&#1052;%20&#1057;&#1045;&#1053;&#1058;&#1041;&#1056;&#1071;%202016%20&#1080;&#1089;&#1090;&#1086;&#1088;&#1080;&#1103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habdanov\Documents\&#1055;&#1088;&#1077;&#1079;&#1077;&#1085;&#1090;&#1072;&#1094;&#1080;&#1080;\&#1092;&#1072;&#1081;&#1083;&#1099;%20&#1076;&#1083;&#1103;%20&#1089;&#1083;&#1072;&#1081;&#1076;&#1086;&#1074;\&#1050;%20&#1057;&#1051;&#1040;&#1049;&#1044;&#1040;&#1052;%20&#1057;&#1045;&#1053;&#1058;&#1041;&#1056;&#1071;%202016%20&#1080;&#1089;&#1090;&#1086;&#1088;&#1080;&#1103;.xlsx" TargetMode="External"/><Relationship Id="rId4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shabdanov\Documents\&#1055;&#1088;&#1077;&#1079;&#1077;&#1085;&#1090;&#1072;&#1094;&#1080;&#1080;\&#1092;&#1072;&#1081;&#1083;&#1099;%20&#1076;&#1083;&#1103;%20&#1089;&#1083;&#1072;&#1081;&#1076;&#1086;&#1074;\&#1050;%20&#1057;&#1051;&#1040;&#1049;&#1044;&#1040;&#1052;%20&#1057;&#1045;&#1053;&#1058;&#1041;&#1056;&#1071;%202016%20&#1080;&#1089;&#1090;&#1086;&#1088;&#1080;&#1103;.xlsx" TargetMode="External"/><Relationship Id="rId4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shabdanov\Documents\&#1055;&#1088;&#1077;&#1079;&#1077;&#1085;&#1090;&#1072;&#1094;&#1080;&#1080;\&#1092;&#1072;&#1081;&#1083;&#1099;%20&#1076;&#1083;&#1103;%20&#1089;&#1083;&#1072;&#1081;&#1076;&#1086;&#1074;\&#1050;%20&#1057;&#1051;&#1040;&#1049;&#1044;&#1040;&#1052;%20&#1057;&#1045;&#1053;&#1058;&#1041;&#1056;&#1071;%202016%20&#1080;&#1089;&#1090;&#1086;&#1088;&#1080;&#1103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_shabdanov.FOMS\Documents\&#1085;&#1072;%20&#1089;&#1083;&#1072;&#1081;&#1076;%202013.xlsx" TargetMode="External"/><Relationship Id="rId1" Type="http://schemas.openxmlformats.org/officeDocument/2006/relationships/themeOverride" Target="../theme/themeOverrid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C:\Users\m_shabdanov.FOMS\Documents\&#1085;&#1072;%20&#1089;&#1083;&#1072;&#1081;&#1076;%202013.xlsx" TargetMode="External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C:\Users\m_shabdanov.FOMS\Documents\&#1085;&#1072;%20&#1089;&#1083;&#1072;&#1081;&#1076;%202013.xlsx" TargetMode="External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C:\Users\m_shabdanov.FOMS\Documents\&#1085;&#1072;%20&#1089;&#1083;&#1072;&#1081;&#1076;%202013.xlsx" TargetMode="External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6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rgbClr val="333399"/>
                </a:solidFill>
                <a:latin typeface="+mn-lt"/>
                <a:ea typeface="+mn-ea"/>
                <a:cs typeface="+mn-cs"/>
              </a:defRPr>
            </a:pPr>
            <a:r>
              <a:rPr lang="en-US" sz="1100" b="1" i="1" dirty="0" smtClean="0">
                <a:solidFill>
                  <a:srgbClr val="333399"/>
                </a:solidFill>
              </a:rPr>
              <a:t>Income from the Social Fund, million </a:t>
            </a:r>
            <a:r>
              <a:rPr lang="en-US" sz="1100" b="1" i="1" dirty="0" err="1" smtClean="0">
                <a:solidFill>
                  <a:srgbClr val="333399"/>
                </a:solidFill>
              </a:rPr>
              <a:t>som</a:t>
            </a:r>
            <a:endParaRPr lang="ru-RU" sz="1100" b="1" i="1" dirty="0">
              <a:solidFill>
                <a:srgbClr val="333399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Лист5!$B$2:$B$3</c:f>
              <c:strCache>
                <c:ptCount val="2"/>
                <c:pt idx="0">
                  <c:v>ОМС</c:v>
                </c:pt>
                <c:pt idx="1">
                  <c:v>план</c:v>
                </c:pt>
              </c:strCache>
            </c:strRef>
          </c:tx>
          <c:spPr>
            <a:solidFill>
              <a:srgbClr val="3366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Лист5!$A$4:$A$6</c:f>
              <c:strCache>
                <c:ptCount val="3"/>
                <c:pt idx="0">
                  <c:v>1997г.</c:v>
                </c:pt>
                <c:pt idx="1">
                  <c:v>1998г.</c:v>
                </c:pt>
                <c:pt idx="2">
                  <c:v>1999г.</c:v>
                </c:pt>
              </c:strCache>
            </c:strRef>
          </c:cat>
          <c:val>
            <c:numRef>
              <c:f>Лист5!$B$4:$B$6</c:f>
              <c:numCache>
                <c:formatCode>0.0</c:formatCode>
                <c:ptCount val="3"/>
                <c:pt idx="0">
                  <c:v>56</c:v>
                </c:pt>
                <c:pt idx="1">
                  <c:v>129.30000000000001</c:v>
                </c:pt>
                <c:pt idx="2">
                  <c:v>174.1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629-4764-95E6-816ECBF006C9}"/>
            </c:ext>
          </c:extLst>
        </c:ser>
        <c:ser>
          <c:idx val="1"/>
          <c:order val="1"/>
          <c:tx>
            <c:strRef>
              <c:f>Лист5!$C$2:$C$3</c:f>
              <c:strCache>
                <c:ptCount val="2"/>
                <c:pt idx="0">
                  <c:v>ОМС</c:v>
                </c:pt>
                <c:pt idx="1">
                  <c:v>факт</c:v>
                </c:pt>
              </c:strCache>
            </c:strRef>
          </c:tx>
          <c:spPr>
            <a:solidFill>
              <a:srgbClr val="FF66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Лист5!$A$4:$A$6</c:f>
              <c:strCache>
                <c:ptCount val="3"/>
                <c:pt idx="0">
                  <c:v>1997г.</c:v>
                </c:pt>
                <c:pt idx="1">
                  <c:v>1998г.</c:v>
                </c:pt>
                <c:pt idx="2">
                  <c:v>1999г.</c:v>
                </c:pt>
              </c:strCache>
            </c:strRef>
          </c:cat>
          <c:val>
            <c:numRef>
              <c:f>Лист5!$C$4:$C$6</c:f>
              <c:numCache>
                <c:formatCode>0.0</c:formatCode>
                <c:ptCount val="3"/>
                <c:pt idx="0">
                  <c:v>9.1999999999999993</c:v>
                </c:pt>
                <c:pt idx="1">
                  <c:v>42</c:v>
                </c:pt>
                <c:pt idx="2">
                  <c:v>93.6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629-4764-95E6-816ECBF006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8958720"/>
        <c:axId val="98914304"/>
      </c:barChart>
      <c:catAx>
        <c:axId val="9895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914304"/>
        <c:crosses val="autoZero"/>
        <c:auto val="1"/>
        <c:lblAlgn val="ctr"/>
        <c:lblOffset val="100"/>
        <c:noMultiLvlLbl val="0"/>
      </c:catAx>
      <c:valAx>
        <c:axId val="9891430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9895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 i="0" u="none" strike="noStrike" kern="1200" spc="0" baseline="0">
                <a:solidFill>
                  <a:srgbClr val="333399"/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1" baseline="0" dirty="0" smtClean="0">
                <a:effectLst/>
              </a:rPr>
              <a:t>Income from the Social Fund </a:t>
            </a:r>
            <a:r>
              <a:rPr lang="en-US" sz="1200" b="1" i="1" baseline="0" dirty="0" err="1" smtClean="0">
                <a:effectLst/>
              </a:rPr>
              <a:t>anf</a:t>
            </a:r>
            <a:r>
              <a:rPr lang="en-US" sz="1200" b="1" i="1" baseline="0" dirty="0" smtClean="0">
                <a:effectLst/>
              </a:rPr>
              <a:t> Ministry of Finance million </a:t>
            </a:r>
            <a:r>
              <a:rPr lang="en-US" sz="1200" b="1" i="1" baseline="0" dirty="0" err="1" smtClean="0">
                <a:effectLst/>
              </a:rPr>
              <a:t>som</a:t>
            </a:r>
            <a:endParaRPr lang="ru-RU" sz="1200" dirty="0" smtClean="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 i="0" u="none" strike="noStrike" kern="1200" spc="0" baseline="0">
                <a:solidFill>
                  <a:srgbClr val="333399"/>
                </a:solidFill>
                <a:latin typeface="+mn-lt"/>
                <a:ea typeface="+mn-ea"/>
                <a:cs typeface="+mn-cs"/>
              </a:defRPr>
            </a:pPr>
            <a:endParaRPr lang="ru-RU" sz="1100" b="1" i="1" dirty="0">
              <a:solidFill>
                <a:srgbClr val="333399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Лист5!$C$18</c:f>
              <c:strCache>
                <c:ptCount val="1"/>
                <c:pt idx="0">
                  <c:v>ОМС</c:v>
                </c:pt>
              </c:strCache>
            </c:strRef>
          </c:tx>
          <c:spPr>
            <a:solidFill>
              <a:srgbClr val="3366C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Лист5!$B$19:$B$20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Лист5!$C$19:$C$20</c:f>
              <c:numCache>
                <c:formatCode>0.0</c:formatCode>
                <c:ptCount val="2"/>
                <c:pt idx="0">
                  <c:v>195.3</c:v>
                </c:pt>
                <c:pt idx="1">
                  <c:v>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B1B-4544-A833-D4DC9E3916F6}"/>
            </c:ext>
          </c:extLst>
        </c:ser>
        <c:ser>
          <c:idx val="1"/>
          <c:order val="1"/>
          <c:tx>
            <c:strRef>
              <c:f>Лист5!$D$18</c:f>
              <c:strCache>
                <c:ptCount val="1"/>
                <c:pt idx="0">
                  <c:v>РБ</c:v>
                </c:pt>
              </c:strCache>
            </c:strRef>
          </c:tx>
          <c:spPr>
            <a:solidFill>
              <a:srgbClr val="FF66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Лист5!$B$19:$B$20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Лист5!$D$19:$D$20</c:f>
              <c:numCache>
                <c:formatCode>0.0</c:formatCode>
                <c:ptCount val="2"/>
                <c:pt idx="0">
                  <c:v>40</c:v>
                </c:pt>
                <c:pt idx="1">
                  <c:v>29.7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B1B-4544-A833-D4DC9E391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9174656"/>
        <c:axId val="99180544"/>
      </c:barChart>
      <c:catAx>
        <c:axId val="9917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180544"/>
        <c:crosses val="autoZero"/>
        <c:auto val="1"/>
        <c:lblAlgn val="ctr"/>
        <c:lblOffset val="100"/>
        <c:noMultiLvlLbl val="0"/>
      </c:catAx>
      <c:valAx>
        <c:axId val="99180544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9917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Нормативы!$A$17</c:f>
              <c:strCache>
                <c:ptCount val="1"/>
                <c:pt idx="0">
                  <c:v>г.Бишкек (мест.ОЗ)</c:v>
                </c:pt>
              </c:strCache>
            </c:strRef>
          </c:tx>
          <c:spPr>
            <a:ln w="12700" cap="rnd">
              <a:solidFill>
                <a:srgbClr val="336699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FF66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Нормативы!$B$16:$M$16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Нормативы!$B$17:$M$17</c:f>
              <c:numCache>
                <c:formatCode>General</c:formatCode>
                <c:ptCount val="12"/>
                <c:pt idx="5" formatCode="#,##0.0">
                  <c:v>96.9</c:v>
                </c:pt>
                <c:pt idx="6" formatCode="#,##0.0">
                  <c:v>93.2</c:v>
                </c:pt>
                <c:pt idx="7" formatCode="#,##0.0">
                  <c:v>220.3</c:v>
                </c:pt>
                <c:pt idx="8" formatCode="#,##0.0">
                  <c:v>222.8</c:v>
                </c:pt>
                <c:pt idx="9" formatCode="#,##0.0">
                  <c:v>217.5</c:v>
                </c:pt>
                <c:pt idx="10" formatCode="#,##0.0">
                  <c:v>220.1</c:v>
                </c:pt>
                <c:pt idx="11" formatCode="#,##0.00">
                  <c:v>215.8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0A9-44A6-9D6E-B38A9844CA65}"/>
            </c:ext>
          </c:extLst>
        </c:ser>
        <c:ser>
          <c:idx val="1"/>
          <c:order val="1"/>
          <c:tx>
            <c:strRef>
              <c:f>Нормативы!$A$18</c:f>
              <c:strCache>
                <c:ptCount val="1"/>
                <c:pt idx="0">
                  <c:v>Чуйская область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Нормативы!$B$16:$M$16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Нормативы!$B$18:$M$18</c:f>
              <c:numCache>
                <c:formatCode>#,##0</c:formatCode>
                <c:ptCount val="12"/>
                <c:pt idx="0">
                  <c:v>33</c:v>
                </c:pt>
                <c:pt idx="1">
                  <c:v>33</c:v>
                </c:pt>
                <c:pt idx="2">
                  <c:v>46</c:v>
                </c:pt>
                <c:pt idx="3">
                  <c:v>54</c:v>
                </c:pt>
                <c:pt idx="4">
                  <c:v>66</c:v>
                </c:pt>
                <c:pt idx="5">
                  <c:v>79</c:v>
                </c:pt>
                <c:pt idx="6" formatCode="#,##0.0">
                  <c:v>81.5</c:v>
                </c:pt>
                <c:pt idx="7">
                  <c:v>186</c:v>
                </c:pt>
                <c:pt idx="8">
                  <c:v>186</c:v>
                </c:pt>
                <c:pt idx="9" formatCode="#,##0.00">
                  <c:v>180.47</c:v>
                </c:pt>
                <c:pt idx="10" formatCode="#,##0.00">
                  <c:v>176.67</c:v>
                </c:pt>
                <c:pt idx="11" formatCode="#,##0.00">
                  <c:v>215.8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0A9-44A6-9D6E-B38A9844CA65}"/>
            </c:ext>
          </c:extLst>
        </c:ser>
        <c:ser>
          <c:idx val="2"/>
          <c:order val="2"/>
          <c:tx>
            <c:strRef>
              <c:f>Нормативы!$A$19</c:f>
              <c:strCache>
                <c:ptCount val="1"/>
                <c:pt idx="0">
                  <c:v>г.Ош</c:v>
                </c:pt>
              </c:strCache>
            </c:strRef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Нормативы!$B$16:$M$16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Нормативы!$B$19:$M$19</c:f>
              <c:numCache>
                <c:formatCode>#,##0</c:formatCode>
                <c:ptCount val="12"/>
                <c:pt idx="0">
                  <c:v>30</c:v>
                </c:pt>
                <c:pt idx="1">
                  <c:v>36</c:v>
                </c:pt>
                <c:pt idx="2">
                  <c:v>44</c:v>
                </c:pt>
                <c:pt idx="3">
                  <c:v>52</c:v>
                </c:pt>
                <c:pt idx="4">
                  <c:v>64</c:v>
                </c:pt>
                <c:pt idx="5">
                  <c:v>79</c:v>
                </c:pt>
                <c:pt idx="6" formatCode="#,##0.0">
                  <c:v>81.5</c:v>
                </c:pt>
                <c:pt idx="7">
                  <c:v>186</c:v>
                </c:pt>
                <c:pt idx="8">
                  <c:v>186</c:v>
                </c:pt>
                <c:pt idx="9" formatCode="#,##0.00">
                  <c:v>180.47</c:v>
                </c:pt>
                <c:pt idx="10" formatCode="#,##0.00">
                  <c:v>176.67</c:v>
                </c:pt>
                <c:pt idx="11" formatCode="#,##0.00">
                  <c:v>215.8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0A9-44A6-9D6E-B38A9844CA65}"/>
            </c:ext>
          </c:extLst>
        </c:ser>
        <c:ser>
          <c:idx val="3"/>
          <c:order val="3"/>
          <c:tx>
            <c:strRef>
              <c:f>Нормативы!$A$20</c:f>
              <c:strCache>
                <c:ptCount val="1"/>
                <c:pt idx="0">
                  <c:v>Районы Ошской обл.</c:v>
                </c:pt>
              </c:strCache>
            </c:strRef>
          </c:tx>
          <c:spPr>
            <a:ln w="1270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Нормативы!$B$16:$M$16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Нормативы!$B$20:$M$20</c:f>
              <c:numCache>
                <c:formatCode>#,##0.0</c:formatCode>
                <c:ptCount val="12"/>
                <c:pt idx="0">
                  <c:v>28.8</c:v>
                </c:pt>
                <c:pt idx="1">
                  <c:v>34.700000000000003</c:v>
                </c:pt>
                <c:pt idx="2" formatCode="#,##0">
                  <c:v>44</c:v>
                </c:pt>
                <c:pt idx="3" formatCode="#,##0">
                  <c:v>52</c:v>
                </c:pt>
                <c:pt idx="4" formatCode="#,##0">
                  <c:v>64</c:v>
                </c:pt>
                <c:pt idx="5" formatCode="#,##0">
                  <c:v>79</c:v>
                </c:pt>
                <c:pt idx="6">
                  <c:v>81.5</c:v>
                </c:pt>
                <c:pt idx="7" formatCode="#,##0">
                  <c:v>186</c:v>
                </c:pt>
                <c:pt idx="8" formatCode="#,##0">
                  <c:v>186</c:v>
                </c:pt>
                <c:pt idx="9" formatCode="#,##0.00">
                  <c:v>180.47</c:v>
                </c:pt>
                <c:pt idx="10" formatCode="#,##0.00">
                  <c:v>176.67</c:v>
                </c:pt>
                <c:pt idx="11" formatCode="#,##0.00">
                  <c:v>215.8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50A9-44A6-9D6E-B38A9844CA65}"/>
            </c:ext>
          </c:extLst>
        </c:ser>
        <c:ser>
          <c:idx val="4"/>
          <c:order val="4"/>
          <c:tx>
            <c:strRef>
              <c:f>Нормативы!$A$21</c:f>
              <c:strCache>
                <c:ptCount val="1"/>
                <c:pt idx="0">
                  <c:v>Баткенская</c:v>
                </c:pt>
              </c:strCache>
            </c:strRef>
          </c:tx>
          <c:spPr>
            <a:ln w="127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Нормативы!$B$16:$M$16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Нормативы!$B$21:$M$21</c:f>
              <c:numCache>
                <c:formatCode>#,##0</c:formatCode>
                <c:ptCount val="12"/>
                <c:pt idx="0" formatCode="#,##0.0">
                  <c:v>30.8</c:v>
                </c:pt>
                <c:pt idx="1">
                  <c:v>36</c:v>
                </c:pt>
                <c:pt idx="2">
                  <c:v>46</c:v>
                </c:pt>
                <c:pt idx="3">
                  <c:v>54</c:v>
                </c:pt>
                <c:pt idx="4">
                  <c:v>66</c:v>
                </c:pt>
                <c:pt idx="5">
                  <c:v>79</c:v>
                </c:pt>
                <c:pt idx="6" formatCode="#,##0.0">
                  <c:v>81.5</c:v>
                </c:pt>
                <c:pt idx="7">
                  <c:v>186</c:v>
                </c:pt>
                <c:pt idx="8">
                  <c:v>186</c:v>
                </c:pt>
                <c:pt idx="9" formatCode="#,##0.00">
                  <c:v>180.47</c:v>
                </c:pt>
                <c:pt idx="10" formatCode="#,##0.00">
                  <c:v>176.67</c:v>
                </c:pt>
                <c:pt idx="11" formatCode="#,##0.00">
                  <c:v>215.8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50A9-44A6-9D6E-B38A9844CA65}"/>
            </c:ext>
          </c:extLst>
        </c:ser>
        <c:ser>
          <c:idx val="5"/>
          <c:order val="5"/>
          <c:tx>
            <c:strRef>
              <c:f>Нормативы!$A$22</c:f>
              <c:strCache>
                <c:ptCount val="1"/>
                <c:pt idx="0">
                  <c:v>Жалалабадская</c:v>
                </c:pt>
              </c:strCache>
            </c:strRef>
          </c:tx>
          <c:spPr>
            <a:ln w="1270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Нормативы!$B$16:$M$16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Нормативы!$B$22:$M$22</c:f>
              <c:numCache>
                <c:formatCode>#,##0.0</c:formatCode>
                <c:ptCount val="12"/>
                <c:pt idx="0">
                  <c:v>27.4</c:v>
                </c:pt>
                <c:pt idx="1">
                  <c:v>37.299999999999997</c:v>
                </c:pt>
                <c:pt idx="2" formatCode="#,##0">
                  <c:v>44</c:v>
                </c:pt>
                <c:pt idx="3" formatCode="#,##0">
                  <c:v>52</c:v>
                </c:pt>
                <c:pt idx="4" formatCode="#,##0">
                  <c:v>64</c:v>
                </c:pt>
                <c:pt idx="5" formatCode="#,##0">
                  <c:v>79</c:v>
                </c:pt>
                <c:pt idx="6">
                  <c:v>81.5</c:v>
                </c:pt>
                <c:pt idx="7" formatCode="#,##0">
                  <c:v>186</c:v>
                </c:pt>
                <c:pt idx="8" formatCode="#,##0">
                  <c:v>186</c:v>
                </c:pt>
                <c:pt idx="9" formatCode="#,##0.00">
                  <c:v>180.47</c:v>
                </c:pt>
                <c:pt idx="10" formatCode="#,##0.00">
                  <c:v>176.67</c:v>
                </c:pt>
                <c:pt idx="11" formatCode="#,##0.00">
                  <c:v>215.8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50A9-44A6-9D6E-B38A9844CA65}"/>
            </c:ext>
          </c:extLst>
        </c:ser>
        <c:ser>
          <c:idx val="6"/>
          <c:order val="6"/>
          <c:tx>
            <c:strRef>
              <c:f>Нормативы!$A$23</c:f>
              <c:strCache>
                <c:ptCount val="1"/>
                <c:pt idx="0">
                  <c:v>Ысыккульская</c:v>
                </c:pt>
              </c:strCache>
            </c:strRef>
          </c:tx>
          <c:spPr>
            <a:ln w="12700" cap="rnd">
              <a:solidFill>
                <a:srgbClr val="0099FF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Нормативы!$B$16:$M$16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Нормативы!$B$23:$M$23</c:f>
              <c:numCache>
                <c:formatCode>#,##0.0</c:formatCode>
                <c:ptCount val="12"/>
                <c:pt idx="0">
                  <c:v>30.7</c:v>
                </c:pt>
                <c:pt idx="1">
                  <c:v>35.799999999999997</c:v>
                </c:pt>
                <c:pt idx="2" formatCode="#,##0">
                  <c:v>46</c:v>
                </c:pt>
                <c:pt idx="3" formatCode="#,##0">
                  <c:v>54</c:v>
                </c:pt>
                <c:pt idx="4" formatCode="#,##0">
                  <c:v>66</c:v>
                </c:pt>
                <c:pt idx="5" formatCode="#,##0">
                  <c:v>79</c:v>
                </c:pt>
                <c:pt idx="6">
                  <c:v>81.5</c:v>
                </c:pt>
                <c:pt idx="7" formatCode="#,##0">
                  <c:v>186</c:v>
                </c:pt>
                <c:pt idx="8" formatCode="#,##0">
                  <c:v>186</c:v>
                </c:pt>
                <c:pt idx="9" formatCode="#,##0.00">
                  <c:v>180.47</c:v>
                </c:pt>
                <c:pt idx="10" formatCode="#,##0.00">
                  <c:v>176.67</c:v>
                </c:pt>
                <c:pt idx="11" formatCode="#,##0.00">
                  <c:v>215.8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50A9-44A6-9D6E-B38A9844CA65}"/>
            </c:ext>
          </c:extLst>
        </c:ser>
        <c:ser>
          <c:idx val="7"/>
          <c:order val="7"/>
          <c:tx>
            <c:strRef>
              <c:f>Нормативы!$A$24</c:f>
              <c:strCache>
                <c:ptCount val="1"/>
                <c:pt idx="0">
                  <c:v>Нарынская</c:v>
                </c:pt>
              </c:strCache>
            </c:strRef>
          </c:tx>
          <c:spPr>
            <a:ln w="127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0099FF"/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Нормативы!$B$16:$M$16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Нормативы!$B$24:$M$24</c:f>
              <c:numCache>
                <c:formatCode>#,##0.0</c:formatCode>
                <c:ptCount val="12"/>
                <c:pt idx="0" formatCode="#,##0">
                  <c:v>32</c:v>
                </c:pt>
                <c:pt idx="1">
                  <c:v>38.1</c:v>
                </c:pt>
                <c:pt idx="2" formatCode="#,##0">
                  <c:v>46</c:v>
                </c:pt>
                <c:pt idx="3" formatCode="#,##0">
                  <c:v>54</c:v>
                </c:pt>
                <c:pt idx="4" formatCode="#,##0">
                  <c:v>69</c:v>
                </c:pt>
                <c:pt idx="5" formatCode="#,##0">
                  <c:v>79</c:v>
                </c:pt>
                <c:pt idx="6">
                  <c:v>81.5</c:v>
                </c:pt>
                <c:pt idx="7" formatCode="#,##0">
                  <c:v>186</c:v>
                </c:pt>
                <c:pt idx="8" formatCode="#,##0">
                  <c:v>186</c:v>
                </c:pt>
                <c:pt idx="9" formatCode="#,##0.00">
                  <c:v>180.47</c:v>
                </c:pt>
                <c:pt idx="10" formatCode="#,##0.00">
                  <c:v>176.67</c:v>
                </c:pt>
                <c:pt idx="11" formatCode="#,##0.00">
                  <c:v>215.8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50A9-44A6-9D6E-B38A9844CA65}"/>
            </c:ext>
          </c:extLst>
        </c:ser>
        <c:ser>
          <c:idx val="8"/>
          <c:order val="8"/>
          <c:tx>
            <c:strRef>
              <c:f>Нормативы!$A$25</c:f>
              <c:strCache>
                <c:ptCount val="1"/>
                <c:pt idx="0">
                  <c:v>Таласская</c:v>
                </c:pt>
              </c:strCache>
            </c:strRef>
          </c:tx>
          <c:spPr>
            <a:ln w="127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00B050"/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cat>
            <c:strRef>
              <c:f>Нормативы!$B$16:$M$16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Нормативы!$B$25:$M$25</c:f>
              <c:numCache>
                <c:formatCode>#,##0</c:formatCode>
                <c:ptCount val="12"/>
                <c:pt idx="0">
                  <c:v>36</c:v>
                </c:pt>
                <c:pt idx="1">
                  <c:v>44</c:v>
                </c:pt>
                <c:pt idx="2" formatCode="#,##0.0">
                  <c:v>48.525623239780934</c:v>
                </c:pt>
                <c:pt idx="3">
                  <c:v>57</c:v>
                </c:pt>
                <c:pt idx="4">
                  <c:v>69</c:v>
                </c:pt>
                <c:pt idx="5">
                  <c:v>79</c:v>
                </c:pt>
                <c:pt idx="6" formatCode="#,##0.0">
                  <c:v>81.5</c:v>
                </c:pt>
                <c:pt idx="7">
                  <c:v>186</c:v>
                </c:pt>
                <c:pt idx="8">
                  <c:v>186</c:v>
                </c:pt>
                <c:pt idx="9" formatCode="#,##0.00">
                  <c:v>180.47</c:v>
                </c:pt>
                <c:pt idx="10" formatCode="#,##0.00">
                  <c:v>176.67</c:v>
                </c:pt>
                <c:pt idx="11" formatCode="#,##0.00">
                  <c:v>215.8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50A9-44A6-9D6E-B38A9844C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522432"/>
        <c:axId val="99536896"/>
      </c:lineChart>
      <c:catAx>
        <c:axId val="9952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536896"/>
        <c:crosses val="autoZero"/>
        <c:auto val="1"/>
        <c:lblAlgn val="ctr"/>
        <c:lblOffset val="100"/>
        <c:noMultiLvlLbl val="0"/>
      </c:catAx>
      <c:valAx>
        <c:axId val="9953689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99522432"/>
        <c:crosses val="autoZero"/>
        <c:crossBetween val="between"/>
      </c:valAx>
      <c:dTable>
        <c:showHorzBorder val="0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Нормативы!$A$5</c:f>
              <c:strCache>
                <c:ptCount val="1"/>
                <c:pt idx="0">
                  <c:v>г.Бишкек </c:v>
                </c:pt>
              </c:strCache>
            </c:strRef>
          </c:tx>
          <c:spPr>
            <a:ln w="63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6">
                  <a:lumMod val="75000"/>
                </a:schemeClr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8"/>
            <c:bubble3D val="0"/>
            <c:spPr>
              <a:ln w="9525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B1B-48F3-BD2B-C5B3F1885950}"/>
              </c:ext>
            </c:extLst>
          </c:dPt>
          <c:cat>
            <c:strRef>
              <c:f>Нормативы!$B$3:$M$3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Нормативы!$B$5:$M$5</c:f>
              <c:numCache>
                <c:formatCode>General</c:formatCode>
                <c:ptCount val="12"/>
                <c:pt idx="5" formatCode="#,##0">
                  <c:v>1455</c:v>
                </c:pt>
                <c:pt idx="6" formatCode="#,##0">
                  <c:v>1110</c:v>
                </c:pt>
                <c:pt idx="7" formatCode="#,##0">
                  <c:v>3387</c:v>
                </c:pt>
                <c:pt idx="8" formatCode="#,##0">
                  <c:v>3855</c:v>
                </c:pt>
                <c:pt idx="9" formatCode="#,##0">
                  <c:v>3920</c:v>
                </c:pt>
                <c:pt idx="10" formatCode="#,##0">
                  <c:v>4099</c:v>
                </c:pt>
                <c:pt idx="11" formatCode="#,##0">
                  <c:v>5428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B1B-48F3-BD2B-C5B3F1885950}"/>
            </c:ext>
          </c:extLst>
        </c:ser>
        <c:ser>
          <c:idx val="1"/>
          <c:order val="1"/>
          <c:tx>
            <c:strRef>
              <c:f>Нормативы!$A$6</c:f>
              <c:strCache>
                <c:ptCount val="1"/>
                <c:pt idx="0">
                  <c:v>Чуйская область</c:v>
                </c:pt>
              </c:strCache>
            </c:strRef>
          </c:tx>
          <c:spPr>
            <a:ln w="63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Нормативы!$B$3:$M$3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Нормативы!$B$6:$M$6</c:f>
              <c:numCache>
                <c:formatCode>#,##0</c:formatCode>
                <c:ptCount val="12"/>
                <c:pt idx="0">
                  <c:v>760</c:v>
                </c:pt>
                <c:pt idx="1">
                  <c:v>770</c:v>
                </c:pt>
                <c:pt idx="2">
                  <c:v>675</c:v>
                </c:pt>
                <c:pt idx="3">
                  <c:v>1065</c:v>
                </c:pt>
                <c:pt idx="4">
                  <c:v>1340</c:v>
                </c:pt>
                <c:pt idx="5">
                  <c:v>1700</c:v>
                </c:pt>
                <c:pt idx="6">
                  <c:v>1550</c:v>
                </c:pt>
                <c:pt idx="7">
                  <c:v>4400</c:v>
                </c:pt>
                <c:pt idx="8">
                  <c:v>4400</c:v>
                </c:pt>
                <c:pt idx="9">
                  <c:v>4627</c:v>
                </c:pt>
                <c:pt idx="10">
                  <c:v>4849</c:v>
                </c:pt>
                <c:pt idx="11">
                  <c:v>5428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B1B-48F3-BD2B-C5B3F1885950}"/>
            </c:ext>
          </c:extLst>
        </c:ser>
        <c:ser>
          <c:idx val="2"/>
          <c:order val="2"/>
          <c:tx>
            <c:strRef>
              <c:f>Нормативы!$A$7</c:f>
              <c:strCache>
                <c:ptCount val="1"/>
                <c:pt idx="0">
                  <c:v>г.Ош</c:v>
                </c:pt>
              </c:strCache>
            </c:strRef>
          </c:tx>
          <c:spPr>
            <a:ln w="63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Нормативы!$B$3:$M$3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Нормативы!$B$7:$M$7</c:f>
              <c:numCache>
                <c:formatCode>#,##0</c:formatCode>
                <c:ptCount val="12"/>
                <c:pt idx="0">
                  <c:v>505</c:v>
                </c:pt>
                <c:pt idx="1">
                  <c:v>710</c:v>
                </c:pt>
                <c:pt idx="2">
                  <c:v>590</c:v>
                </c:pt>
                <c:pt idx="3">
                  <c:v>1065</c:v>
                </c:pt>
                <c:pt idx="4">
                  <c:v>1340</c:v>
                </c:pt>
                <c:pt idx="5">
                  <c:v>1700</c:v>
                </c:pt>
                <c:pt idx="6">
                  <c:v>1550</c:v>
                </c:pt>
                <c:pt idx="7">
                  <c:v>4400</c:v>
                </c:pt>
                <c:pt idx="8">
                  <c:v>4400</c:v>
                </c:pt>
                <c:pt idx="9">
                  <c:v>4627</c:v>
                </c:pt>
                <c:pt idx="10">
                  <c:v>4849</c:v>
                </c:pt>
                <c:pt idx="11">
                  <c:v>5428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BB1B-48F3-BD2B-C5B3F1885950}"/>
            </c:ext>
          </c:extLst>
        </c:ser>
        <c:ser>
          <c:idx val="3"/>
          <c:order val="3"/>
          <c:tx>
            <c:strRef>
              <c:f>Нормативы!$A$8</c:f>
              <c:strCache>
                <c:ptCount val="1"/>
                <c:pt idx="0">
                  <c:v>Ошские обл. ОЗ</c:v>
                </c:pt>
              </c:strCache>
            </c:strRef>
          </c:tx>
          <c:spPr>
            <a:ln w="63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Нормативы!$B$3:$M$3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Нормативы!$B$8:$M$8</c:f>
              <c:numCache>
                <c:formatCode>#,##0</c:formatCode>
                <c:ptCount val="12"/>
                <c:pt idx="0">
                  <c:v>660</c:v>
                </c:pt>
                <c:pt idx="1">
                  <c:v>710</c:v>
                </c:pt>
                <c:pt idx="2">
                  <c:v>590</c:v>
                </c:pt>
                <c:pt idx="3">
                  <c:v>1065</c:v>
                </c:pt>
                <c:pt idx="4">
                  <c:v>1340</c:v>
                </c:pt>
                <c:pt idx="5">
                  <c:v>1700</c:v>
                </c:pt>
                <c:pt idx="6">
                  <c:v>1550</c:v>
                </c:pt>
                <c:pt idx="7">
                  <c:v>4400</c:v>
                </c:pt>
                <c:pt idx="8">
                  <c:v>4400</c:v>
                </c:pt>
                <c:pt idx="9">
                  <c:v>4627</c:v>
                </c:pt>
                <c:pt idx="10">
                  <c:v>4849</c:v>
                </c:pt>
                <c:pt idx="11">
                  <c:v>5428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BB1B-48F3-BD2B-C5B3F1885950}"/>
            </c:ext>
          </c:extLst>
        </c:ser>
        <c:ser>
          <c:idx val="4"/>
          <c:order val="4"/>
          <c:tx>
            <c:strRef>
              <c:f>Нормативы!$A$9</c:f>
              <c:strCache>
                <c:ptCount val="1"/>
                <c:pt idx="0">
                  <c:v>Районы Ошской обл.</c:v>
                </c:pt>
              </c:strCache>
            </c:strRef>
          </c:tx>
          <c:spPr>
            <a:ln w="63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Нормативы!$B$3:$M$3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Нормативы!$B$9:$M$9</c:f>
              <c:numCache>
                <c:formatCode>#,##0</c:formatCode>
                <c:ptCount val="12"/>
                <c:pt idx="0">
                  <c:v>700</c:v>
                </c:pt>
                <c:pt idx="1">
                  <c:v>760</c:v>
                </c:pt>
                <c:pt idx="2">
                  <c:v>615</c:v>
                </c:pt>
                <c:pt idx="3">
                  <c:v>1065</c:v>
                </c:pt>
                <c:pt idx="4">
                  <c:v>1340</c:v>
                </c:pt>
                <c:pt idx="5">
                  <c:v>1700</c:v>
                </c:pt>
                <c:pt idx="6">
                  <c:v>1550</c:v>
                </c:pt>
                <c:pt idx="7">
                  <c:v>4400</c:v>
                </c:pt>
                <c:pt idx="8">
                  <c:v>4400</c:v>
                </c:pt>
                <c:pt idx="9">
                  <c:v>4627</c:v>
                </c:pt>
                <c:pt idx="10">
                  <c:v>4849</c:v>
                </c:pt>
                <c:pt idx="11">
                  <c:v>5428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BB1B-48F3-BD2B-C5B3F1885950}"/>
            </c:ext>
          </c:extLst>
        </c:ser>
        <c:ser>
          <c:idx val="5"/>
          <c:order val="5"/>
          <c:tx>
            <c:strRef>
              <c:f>Нормативы!$A$10</c:f>
              <c:strCache>
                <c:ptCount val="1"/>
                <c:pt idx="0">
                  <c:v>Баткенская</c:v>
                </c:pt>
              </c:strCache>
            </c:strRef>
          </c:tx>
          <c:spPr>
            <a:ln w="63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Нормативы!$B$3:$M$3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Нормативы!$B$10:$M$10</c:f>
              <c:numCache>
                <c:formatCode>#,##0</c:formatCode>
                <c:ptCount val="12"/>
                <c:pt idx="0">
                  <c:v>595</c:v>
                </c:pt>
                <c:pt idx="1">
                  <c:v>795</c:v>
                </c:pt>
                <c:pt idx="2">
                  <c:v>685</c:v>
                </c:pt>
                <c:pt idx="3">
                  <c:v>1065</c:v>
                </c:pt>
                <c:pt idx="4">
                  <c:v>1340</c:v>
                </c:pt>
                <c:pt idx="5">
                  <c:v>1700</c:v>
                </c:pt>
                <c:pt idx="6">
                  <c:v>1550</c:v>
                </c:pt>
                <c:pt idx="7">
                  <c:v>4400</c:v>
                </c:pt>
                <c:pt idx="8">
                  <c:v>4400</c:v>
                </c:pt>
                <c:pt idx="9">
                  <c:v>4627</c:v>
                </c:pt>
                <c:pt idx="10">
                  <c:v>4849</c:v>
                </c:pt>
                <c:pt idx="11">
                  <c:v>5428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BB1B-48F3-BD2B-C5B3F1885950}"/>
            </c:ext>
          </c:extLst>
        </c:ser>
        <c:ser>
          <c:idx val="6"/>
          <c:order val="6"/>
          <c:tx>
            <c:strRef>
              <c:f>Нормативы!$A$11</c:f>
              <c:strCache>
                <c:ptCount val="1"/>
                <c:pt idx="0">
                  <c:v>Жалалабадская</c:v>
                </c:pt>
              </c:strCache>
            </c:strRef>
          </c:tx>
          <c:spPr>
            <a:ln w="63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cat>
            <c:strRef>
              <c:f>Нормативы!$B$3:$M$3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Нормативы!$B$11:$M$11</c:f>
              <c:numCache>
                <c:formatCode>#,##0</c:formatCode>
                <c:ptCount val="12"/>
                <c:pt idx="0">
                  <c:v>535</c:v>
                </c:pt>
                <c:pt idx="1">
                  <c:v>745</c:v>
                </c:pt>
                <c:pt idx="2">
                  <c:v>590</c:v>
                </c:pt>
                <c:pt idx="3">
                  <c:v>1065</c:v>
                </c:pt>
                <c:pt idx="4">
                  <c:v>1340</c:v>
                </c:pt>
                <c:pt idx="5">
                  <c:v>1700</c:v>
                </c:pt>
                <c:pt idx="6">
                  <c:v>1550</c:v>
                </c:pt>
                <c:pt idx="7">
                  <c:v>4400</c:v>
                </c:pt>
                <c:pt idx="8">
                  <c:v>4400</c:v>
                </c:pt>
                <c:pt idx="9">
                  <c:v>4627</c:v>
                </c:pt>
                <c:pt idx="10">
                  <c:v>4849</c:v>
                </c:pt>
                <c:pt idx="11">
                  <c:v>5428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BB1B-48F3-BD2B-C5B3F1885950}"/>
            </c:ext>
          </c:extLst>
        </c:ser>
        <c:ser>
          <c:idx val="7"/>
          <c:order val="7"/>
          <c:tx>
            <c:strRef>
              <c:f>Нормативы!$A$12</c:f>
              <c:strCache>
                <c:ptCount val="1"/>
                <c:pt idx="0">
                  <c:v>Ысыккульская</c:v>
                </c:pt>
              </c:strCache>
            </c:strRef>
          </c:tx>
          <c:spPr>
            <a:ln w="63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chemeClr val="accent2">
                  <a:lumMod val="60000"/>
                </a:schemeClr>
              </a:solidFill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cat>
            <c:strRef>
              <c:f>Нормативы!$B$3:$M$3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Нормативы!$B$12:$M$12</c:f>
              <c:numCache>
                <c:formatCode>#,##0</c:formatCode>
                <c:ptCount val="12"/>
                <c:pt idx="0">
                  <c:v>760</c:v>
                </c:pt>
                <c:pt idx="1">
                  <c:v>715</c:v>
                </c:pt>
                <c:pt idx="2">
                  <c:v>675</c:v>
                </c:pt>
                <c:pt idx="3">
                  <c:v>1065</c:v>
                </c:pt>
                <c:pt idx="4">
                  <c:v>1340</c:v>
                </c:pt>
                <c:pt idx="5">
                  <c:v>1700</c:v>
                </c:pt>
                <c:pt idx="6">
                  <c:v>1550</c:v>
                </c:pt>
                <c:pt idx="7">
                  <c:v>4400</c:v>
                </c:pt>
                <c:pt idx="8">
                  <c:v>4400</c:v>
                </c:pt>
                <c:pt idx="9">
                  <c:v>4627</c:v>
                </c:pt>
                <c:pt idx="10">
                  <c:v>4849</c:v>
                </c:pt>
                <c:pt idx="11">
                  <c:v>5428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BB1B-48F3-BD2B-C5B3F1885950}"/>
            </c:ext>
          </c:extLst>
        </c:ser>
        <c:ser>
          <c:idx val="8"/>
          <c:order val="8"/>
          <c:tx>
            <c:strRef>
              <c:f>Нормативы!$A$13</c:f>
              <c:strCache>
                <c:ptCount val="1"/>
                <c:pt idx="0">
                  <c:v>Нарынская</c:v>
                </c:pt>
              </c:strCache>
            </c:strRef>
          </c:tx>
          <c:spPr>
            <a:ln w="952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rgbClr val="00B050"/>
                </a:solidFill>
              </a:ln>
              <a:effectLst/>
            </c:spPr>
          </c:marker>
          <c:cat>
            <c:strRef>
              <c:f>Нормативы!$B$3:$M$3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Нормативы!$B$13:$M$13</c:f>
              <c:numCache>
                <c:formatCode>#,##0</c:formatCode>
                <c:ptCount val="12"/>
                <c:pt idx="0">
                  <c:v>515</c:v>
                </c:pt>
                <c:pt idx="1">
                  <c:v>740</c:v>
                </c:pt>
                <c:pt idx="2">
                  <c:v>700</c:v>
                </c:pt>
                <c:pt idx="3">
                  <c:v>1065</c:v>
                </c:pt>
                <c:pt idx="4">
                  <c:v>1340</c:v>
                </c:pt>
                <c:pt idx="5">
                  <c:v>1700</c:v>
                </c:pt>
                <c:pt idx="6">
                  <c:v>1550</c:v>
                </c:pt>
                <c:pt idx="7">
                  <c:v>4400</c:v>
                </c:pt>
                <c:pt idx="8">
                  <c:v>4400</c:v>
                </c:pt>
                <c:pt idx="9">
                  <c:v>4627</c:v>
                </c:pt>
                <c:pt idx="10">
                  <c:v>4849</c:v>
                </c:pt>
                <c:pt idx="11">
                  <c:v>5428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BB1B-48F3-BD2B-C5B3F1885950}"/>
            </c:ext>
          </c:extLst>
        </c:ser>
        <c:ser>
          <c:idx val="9"/>
          <c:order val="9"/>
          <c:tx>
            <c:strRef>
              <c:f>Нормативы!$A$14</c:f>
              <c:strCache>
                <c:ptCount val="1"/>
                <c:pt idx="0">
                  <c:v>Таласская</c:v>
                </c:pt>
              </c:strCache>
            </c:strRef>
          </c:tx>
          <c:spPr>
            <a:ln w="63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6350">
                <a:solidFill>
                  <a:srgbClr val="00B050"/>
                </a:solidFill>
              </a:ln>
              <a:effectLst/>
            </c:spPr>
          </c:marker>
          <c:cat>
            <c:strRef>
              <c:f>Нормативы!$B$3:$M$3</c:f>
              <c:strCache>
                <c:ptCount val="12"/>
                <c:pt idx="0">
                  <c:v>2005г.</c:v>
                </c:pt>
                <c:pt idx="1">
                  <c:v>2006г.</c:v>
                </c:pt>
                <c:pt idx="2">
                  <c:v>2007г.</c:v>
                </c:pt>
                <c:pt idx="3">
                  <c:v>2008г.</c:v>
                </c:pt>
                <c:pt idx="4">
                  <c:v>2009г.</c:v>
                </c:pt>
                <c:pt idx="5">
                  <c:v>2010г.</c:v>
                </c:pt>
                <c:pt idx="6">
                  <c:v>2011г.</c:v>
                </c:pt>
                <c:pt idx="7">
                  <c:v>2012г.</c:v>
                </c:pt>
                <c:pt idx="8">
                  <c:v>2013г.</c:v>
                </c:pt>
                <c:pt idx="9">
                  <c:v>2014г.</c:v>
                </c:pt>
                <c:pt idx="10">
                  <c:v>2015г.</c:v>
                </c:pt>
                <c:pt idx="11">
                  <c:v>2016г.</c:v>
                </c:pt>
              </c:strCache>
            </c:strRef>
          </c:cat>
          <c:val>
            <c:numRef>
              <c:f>Нормативы!$B$14:$M$14</c:f>
              <c:numCache>
                <c:formatCode>#,##0</c:formatCode>
                <c:ptCount val="12"/>
                <c:pt idx="0">
                  <c:v>694</c:v>
                </c:pt>
                <c:pt idx="1">
                  <c:v>735</c:v>
                </c:pt>
                <c:pt idx="2">
                  <c:v>700</c:v>
                </c:pt>
                <c:pt idx="3">
                  <c:v>1065</c:v>
                </c:pt>
                <c:pt idx="4">
                  <c:v>1340</c:v>
                </c:pt>
                <c:pt idx="5">
                  <c:v>1700</c:v>
                </c:pt>
                <c:pt idx="6">
                  <c:v>1550</c:v>
                </c:pt>
                <c:pt idx="7">
                  <c:v>4400</c:v>
                </c:pt>
                <c:pt idx="8">
                  <c:v>4400</c:v>
                </c:pt>
                <c:pt idx="9">
                  <c:v>4627</c:v>
                </c:pt>
                <c:pt idx="10">
                  <c:v>4849</c:v>
                </c:pt>
                <c:pt idx="11">
                  <c:v>5428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BB1B-48F3-BD2B-C5B3F1885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629312"/>
        <c:axId val="99635584"/>
      </c:lineChart>
      <c:catAx>
        <c:axId val="9962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635584"/>
        <c:crosses val="autoZero"/>
        <c:auto val="1"/>
        <c:lblAlgn val="ctr"/>
        <c:lblOffset val="100"/>
        <c:noMultiLvlLbl val="0"/>
      </c:catAx>
      <c:valAx>
        <c:axId val="9963558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99629312"/>
        <c:crosses val="autoZero"/>
        <c:crossBetween val="between"/>
      </c:valAx>
      <c:dTable>
        <c:showHorzBorder val="0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0"/>
      <c:depthPercent val="100"/>
      <c:rAngAx val="0"/>
      <c:perspective val="30"/>
    </c:view3D>
    <c:floor>
      <c:thickness val="0"/>
      <c:spPr>
        <a:noFill/>
        <a:ln w="9525">
          <a:noFill/>
        </a:ln>
        <a:scene3d>
          <a:camera prst="orthographicFront"/>
          <a:lightRig rig="threePt" dir="t"/>
        </a:scene3d>
        <a:sp3d/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Description 1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50000"/>
                  </a:schemeClr>
                </a:gs>
                <a:gs pos="90000">
                  <a:schemeClr val="accent1">
                    <a:lumMod val="75000"/>
                  </a:schemeClr>
                </a:gs>
                <a:gs pos="99000">
                  <a:schemeClr val="accent1">
                    <a:lumMod val="50000"/>
                  </a:schemeClr>
                </a:gs>
              </a:gsLst>
              <a:lin ang="5400000" scaled="0"/>
            </a:gradFill>
            <a:scene3d>
              <a:camera prst="orthographicFront"/>
              <a:lightRig rig="threePt" dir="t"/>
            </a:scene3d>
            <a:sp3d prstMaterial="metal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3.8497546109433116E-2"/>
                  <c:y val="-1.8001869946662922E-2"/>
                </c:manualLayout>
              </c:layout>
              <c:tx>
                <c:rich>
                  <a:bodyPr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797" b="0" i="0" u="none" strike="noStrike" kern="1200" baseline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endParaRPr lang="ru-RU" sz="1799" b="0" i="0" u="none" strike="noStrike" baseline="0" dirty="0" smtClean="0">
                      <a:solidFill>
                        <a:schemeClr val="tx1"/>
                      </a:solidFill>
                      <a:latin typeface="Times New Roman"/>
                      <a:cs typeface="Times New Roman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797" b="0" i="0" u="none" strike="noStrike" kern="1200" baseline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ru-RU" altLang="ru-RU" sz="1600" b="1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274,6</a:t>
                    </a:r>
                    <a:r>
                      <a:rPr lang="en-US" altLang="ru-RU" sz="1600" b="1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ru-RU" sz="1600" b="1" i="1" baseline="0" dirty="0" err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mln</a:t>
                    </a:r>
                    <a:r>
                      <a:rPr lang="ru-RU" altLang="ru-RU" sz="1600" b="1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.$</a:t>
                    </a:r>
                    <a:endParaRPr lang="ru-RU" sz="1600" b="0" i="0" u="none" strike="noStrike" baseline="0" dirty="0">
                      <a:solidFill>
                        <a:schemeClr val="tx1"/>
                      </a:solidFill>
                      <a:latin typeface="Times New Roman"/>
                      <a:cs typeface="Times New Roman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797" b="0" i="0" u="none" strike="noStrike" kern="1200" baseline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000" b="0" i="1" u="none" strike="noStrike" baseline="0" dirty="0" smtClean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rPr>
                      <a:t>or</a:t>
                    </a:r>
                    <a:r>
                      <a:rPr lang="ru-RU" sz="1000" b="0" i="1" u="none" strike="noStrike" baseline="0" dirty="0" smtClean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rPr>
                      <a:t> 3,5% 2018</a:t>
                    </a:r>
                    <a:r>
                      <a:rPr lang="en-US" sz="1000" b="0" i="1" u="none" strike="noStrike" baseline="0" dirty="0" smtClean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rPr>
                      <a:t> of the GDP forecast</a:t>
                    </a:r>
                    <a:r>
                      <a:rPr lang="ru-RU" sz="1200" b="0" i="1" u="none" strike="noStrike" baseline="0" dirty="0" smtClean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rPr>
                      <a:t>.</a:t>
                    </a:r>
                    <a:endParaRPr lang="ru-RU" sz="1200" b="0" i="1" u="none" strike="noStrike" baseline="0" dirty="0">
                      <a:solidFill>
                        <a:schemeClr val="tx1"/>
                      </a:solidFill>
                      <a:latin typeface="Times New Roman"/>
                      <a:cs typeface="Times New Roman"/>
                    </a:endParaRPr>
                  </a:p>
                </c:rich>
              </c:tx>
              <c:spPr>
                <a:noFill/>
                <a:ln w="25390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4554085064773259"/>
                      <c:h val="0.590546349849585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133-469F-9377-492CC3C315B6}"/>
                </c:ext>
              </c:extLst>
            </c:dLbl>
            <c:spPr>
              <a:noFill/>
              <a:ln w="2539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799" b="0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</c:f>
              <c:strCache>
                <c:ptCount val="1"/>
                <c:pt idx="0">
                  <c:v>Category</c:v>
                </c:pt>
              </c:strCache>
            </c:strRef>
          </c:cat>
          <c:val>
            <c:numRef>
              <c:f>Tabelle1!$B$2</c:f>
              <c:numCache>
                <c:formatCode>\О\с\н\о\в\н\о\й</c:formatCode>
                <c:ptCount val="1"/>
                <c:pt idx="0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33-469F-9377-492CC3C31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cylinder"/>
        <c:axId val="115501312"/>
        <c:axId val="115503104"/>
        <c:axId val="0"/>
      </c:bar3DChart>
      <c:catAx>
        <c:axId val="115501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5503104"/>
        <c:crosses val="autoZero"/>
        <c:auto val="1"/>
        <c:lblAlgn val="ctr"/>
        <c:lblOffset val="100"/>
        <c:noMultiLvlLbl val="0"/>
      </c:catAx>
      <c:valAx>
        <c:axId val="115503104"/>
        <c:scaling>
          <c:orientation val="minMax"/>
        </c:scaling>
        <c:delete val="1"/>
        <c:axPos val="l"/>
        <c:numFmt formatCode="\О\с\н\о\в\н\о\й" sourceLinked="1"/>
        <c:majorTickMark val="out"/>
        <c:minorTickMark val="none"/>
        <c:tickLblPos val="nextTo"/>
        <c:crossAx val="115501312"/>
        <c:crosses val="autoZero"/>
        <c:crossBetween val="between"/>
      </c:valAx>
      <c:spPr>
        <a:noFill/>
        <a:ln w="25390">
          <a:noFill/>
        </a:ln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799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5047277851928166E-2"/>
          <c:y val="0.16474578804969384"/>
          <c:w val="0.76665886330090316"/>
          <c:h val="0.760777038994007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CMIF</a:t>
                    </a:r>
                    <a:r>
                      <a:rPr lang="en-US" baseline="0" smtClean="0"/>
                      <a:t> Budget</a:t>
                    </a:r>
                    <a:r>
                      <a:rPr lang="ru-RU"/>
                      <a:t>
12530,7
88,1%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Special</a:t>
                    </a:r>
                    <a:r>
                      <a:rPr lang="en-US" baseline="0" smtClean="0"/>
                      <a:t> funds</a:t>
                    </a:r>
                    <a:r>
                      <a:rPr lang="ru-RU"/>
                      <a:t>
586,4
4,1%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tx>
                <c:rich>
                  <a:bodyPr/>
                  <a:lstStyle/>
                  <a:p>
                    <a:r>
                      <a:rPr lang="ru-RU" smtClean="0"/>
                      <a:t>С</a:t>
                    </a:r>
                    <a:r>
                      <a:rPr lang="en-US" smtClean="0"/>
                      <a:t>o-payment</a:t>
                    </a:r>
                    <a:r>
                      <a:rPr lang="ru-RU" dirty="0"/>
                      <a:t>
1113,2
7,8%</a:t>
                    </a: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Бюджет ФОМС</c:v>
                </c:pt>
                <c:pt idx="1">
                  <c:v>Спец.средства</c:v>
                </c:pt>
                <c:pt idx="2">
                  <c:v>Сооплата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12530.7</c:v>
                </c:pt>
                <c:pt idx="1">
                  <c:v>586.4</c:v>
                </c:pt>
                <c:pt idx="2">
                  <c:v>1113.2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EC5-48C6-B7C0-10DD54584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Working citizens</a:t>
            </a:r>
            <a:endParaRPr lang="ru-RU" dirty="0"/>
          </a:p>
          <a:p>
            <a:pPr>
              <a:defRPr/>
            </a:pPr>
            <a:r>
              <a:rPr lang="ky-KG" dirty="0"/>
              <a:t>122 </a:t>
            </a:r>
            <a:r>
              <a:rPr lang="en-US" dirty="0"/>
              <a:t>$</a:t>
            </a:r>
            <a:endParaRPr lang="ru-RU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4283593227317174"/>
          <c:y val="0.27682095431967269"/>
          <c:w val="0.46857650146672841"/>
          <c:h val="0.56645683811306102"/>
        </c:manualLayout>
      </c:layout>
      <c:pieChart>
        <c:varyColors val="1"/>
        <c:ser>
          <c:idx val="0"/>
          <c:order val="0"/>
          <c:tx>
            <c:strRef>
              <c:f>структура!$A$2</c:f>
              <c:strCache>
                <c:ptCount val="1"/>
                <c:pt idx="0">
                  <c:v>Работающие граждане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rgbClr val="C03712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036-4DE0-8882-0A49BA7CA156}"/>
              </c:ext>
            </c:extLst>
          </c:dPt>
          <c:dPt>
            <c:idx val="1"/>
            <c:bubble3D val="0"/>
            <c:spPr>
              <a:solidFill>
                <a:srgbClr val="30ACEC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036-4DE0-8882-0A49BA7CA156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036-4DE0-8882-0A49BA7CA156}"/>
              </c:ext>
            </c:extLst>
          </c:dPt>
          <c:dLbls>
            <c:dLbl>
              <c:idx val="0"/>
              <c:layout>
                <c:manualLayout>
                  <c:x val="-3.9215686274509803E-2"/>
                  <c:y val="7.901233338974108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[NAME OF CATEGORY]</a:t>
                    </a:r>
                    <a:r>
                      <a:rPr lang="ru-RU" baseline="0" dirty="0" smtClean="0"/>
                      <a:t>; </a:t>
                    </a:r>
                  </a:p>
                  <a:p>
                    <a:r>
                      <a:rPr lang="ru-RU" baseline="0" dirty="0" smtClean="0"/>
                      <a:t>79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036-4DE0-8882-0A49BA7CA156}"/>
                </c:ext>
              </c:extLst>
            </c:dLbl>
            <c:dLbl>
              <c:idx val="1"/>
              <c:layout>
                <c:manualLayout>
                  <c:x val="1.6339869281045753E-2"/>
                  <c:y val="-4.345678336435759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CMI</a:t>
                    </a:r>
                    <a:r>
                      <a:rPr lang="ru-RU" dirty="0" smtClean="0"/>
                      <a:t>; </a:t>
                    </a:r>
                  </a:p>
                  <a:p>
                    <a:r>
                      <a:rPr lang="ru-RU" dirty="0" smtClean="0"/>
                      <a:t>30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036-4DE0-8882-0A49BA7CA156}"/>
                </c:ext>
              </c:extLst>
            </c:dLbl>
            <c:dLbl>
              <c:idx val="2"/>
              <c:layout>
                <c:manualLayout>
                  <c:x val="5.555555555555555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000" b="0" i="0" u="none" strike="noStrike" baseline="0" dirty="0" smtClean="0">
                        <a:effectLst/>
                      </a:rPr>
                      <a:t>NAME OF CATEGORY</a:t>
                    </a:r>
                    <a:r>
                      <a:rPr lang="ru-RU" baseline="0" dirty="0" smtClean="0"/>
                      <a:t>; 13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036-4DE0-8882-0A49BA7CA156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структура!$B$1:$D$1</c:f>
              <c:strCache>
                <c:ptCount val="3"/>
                <c:pt idx="0">
                  <c:v>бюджет</c:v>
                </c:pt>
                <c:pt idx="1">
                  <c:v>ОМС</c:v>
                </c:pt>
                <c:pt idx="2">
                  <c:v>сооплата</c:v>
                </c:pt>
              </c:strCache>
            </c:strRef>
          </c:cat>
          <c:val>
            <c:numRef>
              <c:f>структура!$B$2:$D$2</c:f>
              <c:numCache>
                <c:formatCode>General</c:formatCode>
                <c:ptCount val="3"/>
                <c:pt idx="0">
                  <c:v>4400</c:v>
                </c:pt>
                <c:pt idx="1">
                  <c:v>2100</c:v>
                </c:pt>
                <c:pt idx="2">
                  <c:v>900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036-4DE0-8882-0A49BA7CA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</c:pieChart>
    </c:plotArea>
    <c:plotVisOnly val="1"/>
    <c:dispBlanksAs val="gap"/>
    <c:showDLblsOverMax val="0"/>
  </c:chart>
  <c:spPr>
    <a:ln>
      <a:solidFill>
        <a:schemeClr val="accent5"/>
      </a:solidFill>
    </a:ln>
    <a:scene3d>
      <a:camera prst="orthographicFront"/>
      <a:lightRig rig="threePt" dir="t"/>
    </a:scene3d>
    <a:sp3d prstMaterial="metal"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Children under 5 years of age, obstetrics</a:t>
            </a:r>
            <a:endParaRPr lang="ru-RU" dirty="0"/>
          </a:p>
          <a:p>
            <a:pPr>
              <a:defRPr/>
            </a:pPr>
            <a:r>
              <a:rPr lang="en-US" dirty="0"/>
              <a:t>122 $</a:t>
            </a:r>
            <a:endParaRPr lang="ru-RU" dirty="0"/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структура!$A$3</c:f>
              <c:strCache>
                <c:ptCount val="1"/>
                <c:pt idx="0">
                  <c:v>Дети до 5 лет, родовспоможение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rgbClr val="C03712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B7D-4E03-83A4-E03805CC40E9}"/>
              </c:ext>
            </c:extLst>
          </c:dPt>
          <c:dPt>
            <c:idx val="1"/>
            <c:bubble3D val="0"/>
            <c:spPr>
              <a:solidFill>
                <a:srgbClr val="30ACEC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B7D-4E03-83A4-E03805CC40E9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B7D-4E03-83A4-E03805CC40E9}"/>
              </c:ext>
            </c:extLst>
          </c:dPt>
          <c:dLbls>
            <c:dLbl>
              <c:idx val="0"/>
              <c:layout>
                <c:manualLayout>
                  <c:x val="-8.8235294117647051E-2"/>
                  <c:y val="-0.22123453349127506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[NAME OF CATEGORY]</a:t>
                    </a:r>
                    <a:r>
                      <a:rPr lang="ru-RU" baseline="0" dirty="0" smtClean="0"/>
                      <a:t>; </a:t>
                    </a:r>
                  </a:p>
                  <a:p>
                    <a:r>
                      <a:rPr lang="ru-RU" baseline="0" dirty="0" smtClean="0"/>
                      <a:t>92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B7D-4E03-83A4-E03805CC40E9}"/>
                </c:ext>
              </c:extLst>
            </c:dLbl>
            <c:dLbl>
              <c:idx val="1"/>
              <c:layout>
                <c:manualLayout>
                  <c:x val="1.6339869281045753E-2"/>
                  <c:y val="-4.345678336435759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CMI</a:t>
                    </a:r>
                    <a:r>
                      <a:rPr lang="ru-RU" dirty="0" smtClean="0"/>
                      <a:t>; </a:t>
                    </a:r>
                  </a:p>
                  <a:p>
                    <a:r>
                      <a:rPr lang="ru-RU" dirty="0" smtClean="0"/>
                      <a:t>30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B7D-4E03-83A4-E03805CC40E9}"/>
                </c:ext>
              </c:extLst>
            </c:dLbl>
            <c:dLbl>
              <c:idx val="2"/>
              <c:layout>
                <c:manualLayout>
                  <c:x val="5.5555555555555552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B7D-4E03-83A4-E03805CC40E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структура!$B$1:$D$1</c:f>
              <c:strCache>
                <c:ptCount val="3"/>
                <c:pt idx="0">
                  <c:v>бюджет</c:v>
                </c:pt>
                <c:pt idx="1">
                  <c:v>ОМС</c:v>
                </c:pt>
                <c:pt idx="2">
                  <c:v>сооплата</c:v>
                </c:pt>
              </c:strCache>
            </c:strRef>
          </c:cat>
          <c:val>
            <c:numRef>
              <c:f>структура!$B$3:$D$3</c:f>
              <c:numCache>
                <c:formatCode>General</c:formatCode>
                <c:ptCount val="3"/>
                <c:pt idx="0">
                  <c:v>5300</c:v>
                </c:pt>
                <c:pt idx="1">
                  <c:v>2100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B7D-4E03-83A4-E03805CC4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0"/>
      </c:pieChart>
    </c:plotArea>
    <c:plotVisOnly val="1"/>
    <c:dispBlanksAs val="gap"/>
    <c:showDLblsOverMax val="0"/>
  </c:chart>
  <c:spPr>
    <a:ln>
      <a:solidFill>
        <a:schemeClr val="accent5"/>
      </a:solidFill>
    </a:ln>
    <a:scene3d>
      <a:camera prst="orthographicFront"/>
      <a:lightRig rig="threePt" dir="t"/>
    </a:scene3d>
    <a:sp3d prstMaterial="metal"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Retired people under 70</a:t>
            </a:r>
            <a:r>
              <a:rPr lang="ru-RU" dirty="0" smtClean="0"/>
              <a:t>, </a:t>
            </a:r>
            <a:r>
              <a:rPr lang="ru-RU" dirty="0"/>
              <a:t>ЛПСП</a:t>
            </a:r>
          </a:p>
          <a:p>
            <a:pPr>
              <a:defRPr/>
            </a:pPr>
            <a:r>
              <a:rPr lang="en-US" dirty="0"/>
              <a:t>122 $</a:t>
            </a:r>
            <a:endParaRPr lang="ru-RU" dirty="0"/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структура!$A$4</c:f>
              <c:strCache>
                <c:ptCount val="1"/>
                <c:pt idx="0">
                  <c:v>Пенсионеры до 70 лет, ЛПСП</c:v>
                </c:pt>
              </c:strCache>
            </c:strRef>
          </c:tx>
          <c:spPr>
            <a:solidFill>
              <a:srgbClr val="30ACEC"/>
            </a:solidFill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rgbClr val="C03712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B3-41E0-BBD9-8723BDC6B454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5BB3-41E0-BBD9-8723BDC6B454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BB3-41E0-BBD9-8723BDC6B454}"/>
              </c:ext>
            </c:extLst>
          </c:dPt>
          <c:dLbls>
            <c:dLbl>
              <c:idx val="0"/>
              <c:layout>
                <c:manualLayout>
                  <c:x val="-3.9215686274509803E-2"/>
                  <c:y val="7.901233338974108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[NAME OF CATEGORY]</a:t>
                    </a:r>
                    <a:r>
                      <a:rPr lang="ru-RU" baseline="0" dirty="0" smtClean="0"/>
                      <a:t>; </a:t>
                    </a:r>
                  </a:p>
                  <a:p>
                    <a:r>
                      <a:rPr lang="ru-RU" baseline="0" dirty="0" smtClean="0"/>
                      <a:t>79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BB3-41E0-BBD9-8723BDC6B454}"/>
                </c:ext>
              </c:extLst>
            </c:dLbl>
            <c:dLbl>
              <c:idx val="1"/>
              <c:layout>
                <c:manualLayout>
                  <c:x val="6.8627450980392163E-2"/>
                  <c:y val="-0.1264197334235857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CMI</a:t>
                    </a:r>
                    <a:r>
                      <a:rPr lang="ru-RU" dirty="0" smtClean="0"/>
                      <a:t>; </a:t>
                    </a:r>
                  </a:p>
                  <a:p>
                    <a:r>
                      <a:rPr lang="ru-RU" dirty="0" smtClean="0"/>
                      <a:t>37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BB3-41E0-BBD9-8723BDC6B454}"/>
                </c:ext>
              </c:extLst>
            </c:dLbl>
            <c:dLbl>
              <c:idx val="2"/>
              <c:layout>
                <c:manualLayout>
                  <c:x val="-3.594771241830062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[NAME OF CATEGORY]</a:t>
                    </a:r>
                    <a:r>
                      <a:rPr lang="ru-RU" baseline="0" dirty="0" smtClean="0"/>
                      <a:t>; </a:t>
                    </a:r>
                  </a:p>
                  <a:p>
                    <a:r>
                      <a:rPr lang="ru-RU" baseline="0" dirty="0" smtClean="0"/>
                      <a:t>6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BB3-41E0-BBD9-8723BDC6B454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структура!$B$1:$D$1</c:f>
              <c:strCache>
                <c:ptCount val="3"/>
                <c:pt idx="0">
                  <c:v>бюджет</c:v>
                </c:pt>
                <c:pt idx="1">
                  <c:v>ОМС</c:v>
                </c:pt>
                <c:pt idx="2">
                  <c:v>сооплата</c:v>
                </c:pt>
              </c:strCache>
            </c:strRef>
          </c:cat>
          <c:val>
            <c:numRef>
              <c:f>структура!$B$4:$D$4</c:f>
              <c:numCache>
                <c:formatCode>General</c:formatCode>
                <c:ptCount val="3"/>
                <c:pt idx="0">
                  <c:v>4400</c:v>
                </c:pt>
                <c:pt idx="1">
                  <c:v>2620</c:v>
                </c:pt>
                <c:pt idx="2">
                  <c:v>380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BB3-41E0-BBD9-8723BDC6B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20"/>
      </c:pieChart>
    </c:plotArea>
    <c:plotVisOnly val="1"/>
    <c:dispBlanksAs val="gap"/>
    <c:showDLblsOverMax val="0"/>
  </c:chart>
  <c:spPr>
    <a:ln>
      <a:solidFill>
        <a:schemeClr val="accent5"/>
      </a:solidFill>
    </a:ln>
    <a:scene3d>
      <a:camera prst="orthographicFront"/>
      <a:lightRig rig="threePt" dir="t"/>
    </a:scene3d>
    <a:sp3d prstMaterial="metal"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Pensioners over 70 years old</a:t>
            </a:r>
            <a:endParaRPr lang="ru-RU" dirty="0"/>
          </a:p>
          <a:p>
            <a:pPr>
              <a:defRPr/>
            </a:pPr>
            <a:r>
              <a:rPr lang="en-US" dirty="0"/>
              <a:t>122 $</a:t>
            </a:r>
            <a:endParaRPr lang="ru-RU" dirty="0"/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структура!$A$5</c:f>
              <c:strCache>
                <c:ptCount val="1"/>
                <c:pt idx="0">
                  <c:v>Пенсионеры страше 70 лет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dPt>
            <c:idx val="0"/>
            <c:bubble3D val="0"/>
            <c:spPr>
              <a:solidFill>
                <a:srgbClr val="C03712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AC8-4895-8E40-CD292A312EB3}"/>
              </c:ext>
            </c:extLst>
          </c:dPt>
          <c:dPt>
            <c:idx val="1"/>
            <c:bubble3D val="0"/>
            <c:spPr>
              <a:solidFill>
                <a:srgbClr val="30ACEC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AC8-4895-8E40-CD292A312EB3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AC8-4895-8E40-CD292A312EB3}"/>
              </c:ext>
            </c:extLst>
          </c:dPt>
          <c:dLbls>
            <c:dLbl>
              <c:idx val="0"/>
              <c:layout>
                <c:manualLayout>
                  <c:x val="-3.9215686274509803E-2"/>
                  <c:y val="7.901233338974108E-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/>
                      <a:t>[NAME OF CATEGORY]</a:t>
                    </a:r>
                    <a:r>
                      <a:rPr lang="ru-RU" baseline="0" dirty="0" smtClean="0"/>
                      <a:t>79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AC8-4895-8E40-CD292A312EB3}"/>
                </c:ext>
              </c:extLst>
            </c:dLbl>
            <c:dLbl>
              <c:idx val="1"/>
              <c:layout>
                <c:manualLayout>
                  <c:x val="1.6339869281045753E-2"/>
                  <c:y val="-4.345678336435759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CMI</a:t>
                    </a:r>
                    <a:r>
                      <a:rPr lang="ru-RU" dirty="0" smtClean="0"/>
                      <a:t>; </a:t>
                    </a:r>
                  </a:p>
                  <a:p>
                    <a:r>
                      <a:rPr lang="ru-RU" dirty="0" smtClean="0"/>
                      <a:t>43</a:t>
                    </a:r>
                    <a:endParaRPr lang="ru-RU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AC8-4895-8E40-CD292A312EB3}"/>
                </c:ext>
              </c:extLst>
            </c:dLbl>
            <c:dLbl>
              <c:idx val="2"/>
              <c:layout>
                <c:manualLayout>
                  <c:x val="5.5555555555555552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AC8-4895-8E40-CD292A312EB3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структура!$B$1:$D$1</c:f>
              <c:strCache>
                <c:ptCount val="3"/>
                <c:pt idx="0">
                  <c:v>бюджет</c:v>
                </c:pt>
                <c:pt idx="1">
                  <c:v>ОМС</c:v>
                </c:pt>
                <c:pt idx="2">
                  <c:v>сооплата</c:v>
                </c:pt>
              </c:strCache>
            </c:strRef>
          </c:cat>
          <c:val>
            <c:numRef>
              <c:f>структура!$B$5:$D$5</c:f>
              <c:numCache>
                <c:formatCode>General</c:formatCode>
                <c:ptCount val="3"/>
                <c:pt idx="0">
                  <c:v>4400</c:v>
                </c:pt>
                <c:pt idx="1">
                  <c:v>3000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AC8-4895-8E40-CD292A312E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</c:pieChart>
    </c:plotArea>
    <c:plotVisOnly val="1"/>
    <c:dispBlanksAs val="gap"/>
    <c:showDLblsOverMax val="0"/>
  </c:chart>
  <c:spPr>
    <a:ln>
      <a:solidFill>
        <a:schemeClr val="accent5"/>
      </a:solidFill>
    </a:ln>
    <a:scene3d>
      <a:camera prst="orthographicFront"/>
      <a:lightRig rig="threePt" dir="t"/>
    </a:scene3d>
    <a:sp3d prstMaterial="metal"/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6996609420968107E-2"/>
          <c:w val="0.96503022995189591"/>
          <c:h val="0.85287671943198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2005г.</c:v>
                </c:pt>
                <c:pt idx="1">
                  <c:v>2006г.</c:v>
                </c:pt>
                <c:pt idx="2">
                  <c:v>2008г. </c:v>
                </c:pt>
                <c:pt idx="3">
                  <c:v>2010г.</c:v>
                </c:pt>
                <c:pt idx="4">
                  <c:v>2012г.</c:v>
                </c:pt>
                <c:pt idx="5">
                  <c:v>2013г.</c:v>
                </c:pt>
                <c:pt idx="6">
                  <c:v>2014г.</c:v>
                </c:pt>
                <c:pt idx="7">
                  <c:v>2015г.</c:v>
                </c:pt>
                <c:pt idx="8">
                  <c:v>2016г.</c:v>
                </c:pt>
                <c:pt idx="9">
                  <c:v>2017г.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541000</c:v>
                </c:pt>
                <c:pt idx="1">
                  <c:v>640000</c:v>
                </c:pt>
                <c:pt idx="2">
                  <c:v>841000</c:v>
                </c:pt>
                <c:pt idx="3">
                  <c:v>934027</c:v>
                </c:pt>
                <c:pt idx="4">
                  <c:v>930666</c:v>
                </c:pt>
                <c:pt idx="5">
                  <c:v>921852</c:v>
                </c:pt>
                <c:pt idx="6">
                  <c:v>931519</c:v>
                </c:pt>
                <c:pt idx="7">
                  <c:v>939613</c:v>
                </c:pt>
                <c:pt idx="8">
                  <c:v>930888</c:v>
                </c:pt>
                <c:pt idx="9">
                  <c:v>938731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9B7-4EEE-9CA7-0DAD0677A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823616"/>
        <c:axId val="143825152"/>
      </c:barChart>
      <c:catAx>
        <c:axId val="143823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143825152"/>
        <c:crosses val="autoZero"/>
        <c:auto val="1"/>
        <c:lblAlgn val="ctr"/>
        <c:lblOffset val="100"/>
        <c:noMultiLvlLbl val="0"/>
      </c:catAx>
      <c:valAx>
        <c:axId val="1438251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3823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Unreasonable hospitalization</c:v>
                </c:pt>
                <c:pt idx="1">
                  <c:v>hospitalization without referral of PHC</c:v>
                </c:pt>
                <c:pt idx="2">
                  <c:v>treatment according to pocket book
</c:v>
                </c:pt>
                <c:pt idx="3">
                  <c:v>advice on child
nutrition and feeding
</c:v>
                </c:pt>
                <c:pt idx="4">
                  <c:v>transfer the information on the treatment of the child in the SSO and PHC
</c:v>
                </c:pt>
                <c:pt idx="5">
                  <c:v>condition monitoring
</c:v>
                </c:pt>
                <c:pt idx="6">
                  <c:v>the diagnosis is correctly classified
</c:v>
                </c:pt>
                <c:pt idx="7">
                  <c:v>provision of medicines
</c:v>
                </c:pt>
                <c:pt idx="8">
                  <c:v>Equipmen provision by the pocket directory
</c:v>
                </c:pt>
                <c:pt idx="9">
                  <c:v>round-the-clock availability of lab services
</c:v>
                </c:pt>
              </c:strCache>
            </c:strRef>
          </c:cat>
          <c:val>
            <c:numRef>
              <c:f>Лист1!$B$2:$B$11</c:f>
              <c:numCache>
                <c:formatCode>0.00%</c:formatCode>
                <c:ptCount val="10"/>
                <c:pt idx="0" formatCode="0%">
                  <c:v>0.01</c:v>
                </c:pt>
                <c:pt idx="1">
                  <c:v>0.69099999999999995</c:v>
                </c:pt>
                <c:pt idx="2" formatCode="0%">
                  <c:v>0.85</c:v>
                </c:pt>
                <c:pt idx="3" formatCode="0%">
                  <c:v>0.44</c:v>
                </c:pt>
                <c:pt idx="4" formatCode="0%">
                  <c:v>0.35</c:v>
                </c:pt>
                <c:pt idx="5" formatCode="0%">
                  <c:v>0.59</c:v>
                </c:pt>
                <c:pt idx="6" formatCode="0%">
                  <c:v>0.8</c:v>
                </c:pt>
                <c:pt idx="7" formatCode="0%">
                  <c:v>0.65</c:v>
                </c:pt>
                <c:pt idx="8" formatCode="0%">
                  <c:v>0.91</c:v>
                </c:pt>
                <c:pt idx="9" formatCode="0%">
                  <c:v>0.91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CEC-449C-A634-FD85ACD42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3872000"/>
        <c:axId val="143873536"/>
      </c:barChart>
      <c:catAx>
        <c:axId val="143872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aseline="0"/>
            </a:pPr>
            <a:endParaRPr lang="en-US"/>
          </a:p>
        </c:txPr>
        <c:crossAx val="143873536"/>
        <c:crosses val="autoZero"/>
        <c:auto val="1"/>
        <c:lblAlgn val="r"/>
        <c:lblOffset val="100"/>
        <c:noMultiLvlLbl val="0"/>
      </c:catAx>
      <c:valAx>
        <c:axId val="14387353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43872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1" i="0" baseline="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893081761006293E-3"/>
          <c:y val="0"/>
          <c:w val="0.9308176100628931"/>
          <c:h val="0.796979270821760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779-482B-B0B3-56E1A04C1D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The cost of treated cases in the SSO, thousands som.</c:v>
                </c:pt>
                <c:pt idx="1">
                  <c:v>The cost of treated cases in the stationaryl, thousands som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8223.1</c:v>
                </c:pt>
                <c:pt idx="1">
                  <c:v>48074.2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79-482B-B0B3-56E1A04C1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969664"/>
        <c:axId val="144057472"/>
      </c:barChart>
      <c:catAx>
        <c:axId val="143969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144057472"/>
        <c:crosses val="autoZero"/>
        <c:auto val="1"/>
        <c:lblAlgn val="ctr"/>
        <c:lblOffset val="100"/>
        <c:noMultiLvlLbl val="0"/>
      </c:catAx>
      <c:valAx>
        <c:axId val="1440574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3969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B5-482A-9B66-A25E67E66E17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130458,2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1B5-482A-9B66-A25E67E66E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The cost of treated cases in the ЫЫЩ, thousands som.</c:v>
                </c:pt>
                <c:pt idx="1">
                  <c:v>The cost of treated cases in the stationaryl, thousands som.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24272.799999999999</c:v>
                </c:pt>
                <c:pt idx="1">
                  <c:v>130458.24000000001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1B5-482A-9B66-A25E67E66E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091776"/>
        <c:axId val="144093568"/>
      </c:barChart>
      <c:catAx>
        <c:axId val="144091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144093568"/>
        <c:crosses val="autoZero"/>
        <c:auto val="1"/>
        <c:lblAlgn val="ctr"/>
        <c:lblOffset val="100"/>
        <c:noMultiLvlLbl val="0"/>
      </c:catAx>
      <c:valAx>
        <c:axId val="1440935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4091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Quantity</a:t>
            </a:r>
            <a:r>
              <a:rPr lang="en-US" baseline="0" dirty="0" smtClean="0"/>
              <a:t> </a:t>
            </a:r>
            <a:r>
              <a:rPr lang="en-US" dirty="0" smtClean="0"/>
              <a:t>of examinations, </a:t>
            </a:r>
            <a:r>
              <a:rPr lang="en-US" dirty="0" err="1" smtClean="0"/>
              <a:t>thsd</a:t>
            </a:r>
            <a:r>
              <a:rPr lang="en-US" dirty="0" smtClean="0"/>
              <a:t>.</a:t>
            </a:r>
            <a:endParaRPr lang="ru-RU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экспертиз, тыс.</c:v>
                </c:pt>
              </c:strCache>
            </c:strRef>
          </c:tx>
          <c:spPr>
            <a:ln w="7820">
              <a:solidFill>
                <a:srgbClr val="333399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123619031149516E-2"/>
                  <c:y val="-6.885564304461942E-3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1E5-4B7E-9E08-B9AA2F2EC8E6}"/>
                </c:ext>
              </c:extLst>
            </c:dLbl>
            <c:dLbl>
              <c:idx val="1"/>
              <c:layout>
                <c:manualLayout>
                  <c:x val="-1.6414140924576248E-3"/>
                  <c:y val="-4.6898425196850391E-2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1E5-4B7E-9E08-B9AA2F2EC8E6}"/>
                </c:ext>
              </c:extLst>
            </c:dLbl>
            <c:dLbl>
              <c:idx val="2"/>
              <c:layout>
                <c:manualLayout>
                  <c:x val="-1.6414140924576248E-3"/>
                  <c:y val="-3.3565091863517062E-2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1E5-4B7E-9E08-B9AA2F2EC8E6}"/>
                </c:ext>
              </c:extLst>
            </c:dLbl>
            <c:dLbl>
              <c:idx val="3"/>
              <c:layout>
                <c:manualLayout>
                  <c:x val="3.2828281849152496E-3"/>
                  <c:y val="-2.3474803149606299E-2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1E5-4B7E-9E08-B9AA2F2EC8E6}"/>
                </c:ext>
              </c:extLst>
            </c:dLbl>
            <c:dLbl>
              <c:idx val="4"/>
              <c:layout>
                <c:manualLayout>
                  <c:x val="-4.9242422773728744E-3"/>
                  <c:y val="-2.6872703412073491E-2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1E5-4B7E-9E08-B9AA2F2EC8E6}"/>
                </c:ext>
              </c:extLst>
            </c:dLbl>
            <c:dLbl>
              <c:idx val="5"/>
              <c:layout>
                <c:manualLayout>
                  <c:x val="-1.6414140924575645E-3"/>
                  <c:y val="-3.0193175853018374E-2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1E5-4B7E-9E08-B9AA2F2EC8E6}"/>
                </c:ext>
              </c:extLst>
            </c:dLbl>
            <c:dLbl>
              <c:idx val="6"/>
              <c:layout>
                <c:manualLayout>
                  <c:x val="-6.5656563698304384E-3"/>
                  <c:y val="-4.0206036745406827E-2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1E5-4B7E-9E08-B9AA2F2EC8E6}"/>
                </c:ext>
              </c:extLst>
            </c:dLbl>
            <c:dLbl>
              <c:idx val="7"/>
              <c:layout>
                <c:manualLayout>
                  <c:x val="-1.9696969109491497E-2"/>
                  <c:y val="-3.3526509186351708E-2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1E5-4B7E-9E08-B9AA2F2EC8E6}"/>
                </c:ext>
              </c:extLst>
            </c:dLbl>
            <c:dLbl>
              <c:idx val="8"/>
              <c:layout>
                <c:manualLayout>
                  <c:x val="-8.207070462288123E-3"/>
                  <c:y val="-2.348766404199475E-2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51E5-4B7E-9E08-B9AA2F2EC8E6}"/>
                </c:ext>
              </c:extLst>
            </c:dLbl>
            <c:dLbl>
              <c:idx val="9"/>
              <c:layout>
                <c:manualLayout>
                  <c:x val="-6.5656563698304991E-3"/>
                  <c:y val="-4.0206036745406827E-2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51E5-4B7E-9E08-B9AA2F2EC8E6}"/>
                </c:ext>
              </c:extLst>
            </c:dLbl>
            <c:dLbl>
              <c:idx val="10"/>
              <c:layout>
                <c:manualLayout>
                  <c:x val="-3.2828281849152496E-3"/>
                  <c:y val="-2.6820997375328084E-2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51E5-4B7E-9E08-B9AA2F2EC8E6}"/>
                </c:ext>
              </c:extLst>
            </c:dLbl>
            <c:dLbl>
              <c:idx val="11"/>
              <c:layout>
                <c:manualLayout>
                  <c:x val="1.6414140924576248E-3"/>
                  <c:y val="-2.3410498687664042E-2"/>
                </c:manualLayout>
              </c:layout>
              <c:spPr/>
              <c:txPr>
                <a:bodyPr/>
                <a:lstStyle/>
                <a:p>
                  <a:pPr>
                    <a:defRPr sz="862" baseline="0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51E5-4B7E-9E08-B9AA2F2EC8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62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Лист1!$B$2:$B$13</c:f>
              <c:numCache>
                <c:formatCode>0.0</c:formatCode>
                <c:ptCount val="12"/>
                <c:pt idx="0">
                  <c:v>47.9</c:v>
                </c:pt>
                <c:pt idx="1">
                  <c:v>53</c:v>
                </c:pt>
                <c:pt idx="2">
                  <c:v>45.5</c:v>
                </c:pt>
                <c:pt idx="3">
                  <c:v>63.8</c:v>
                </c:pt>
                <c:pt idx="4">
                  <c:v>65.099999999999994</c:v>
                </c:pt>
                <c:pt idx="5">
                  <c:v>68.8</c:v>
                </c:pt>
                <c:pt idx="6">
                  <c:v>71</c:v>
                </c:pt>
                <c:pt idx="7">
                  <c:v>82.8</c:v>
                </c:pt>
                <c:pt idx="8">
                  <c:v>86.8</c:v>
                </c:pt>
                <c:pt idx="9">
                  <c:v>91.8</c:v>
                </c:pt>
                <c:pt idx="10">
                  <c:v>101</c:v>
                </c:pt>
                <c:pt idx="11">
                  <c:v>96.6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1E5-4B7E-9E08-B9AA2F2EC8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532608"/>
        <c:axId val="144534144"/>
      </c:barChart>
      <c:catAx>
        <c:axId val="144532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62" baseline="0"/>
            </a:pPr>
            <a:endParaRPr lang="en-US"/>
          </a:p>
        </c:txPr>
        <c:crossAx val="144534144"/>
        <c:crosses val="autoZero"/>
        <c:auto val="1"/>
        <c:lblAlgn val="ctr"/>
        <c:lblOffset val="100"/>
        <c:noMultiLvlLbl val="0"/>
      </c:catAx>
      <c:valAx>
        <c:axId val="144534144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4453260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108"/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Inspection defects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657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Лист1!$B$2:$B$13</c:f>
              <c:numCache>
                <c:formatCode>0.0</c:formatCode>
                <c:ptCount val="12"/>
                <c:pt idx="0">
                  <c:v>8.3000000000000007</c:v>
                </c:pt>
                <c:pt idx="1">
                  <c:v>9.9</c:v>
                </c:pt>
                <c:pt idx="2">
                  <c:v>9.1999999999999993</c:v>
                </c:pt>
                <c:pt idx="3">
                  <c:v>8.3000000000000007</c:v>
                </c:pt>
                <c:pt idx="4">
                  <c:v>7</c:v>
                </c:pt>
                <c:pt idx="5">
                  <c:v>5.0999999999999996</c:v>
                </c:pt>
                <c:pt idx="6">
                  <c:v>5.6</c:v>
                </c:pt>
                <c:pt idx="7">
                  <c:v>4.9000000000000004</c:v>
                </c:pt>
                <c:pt idx="8">
                  <c:v>4.4000000000000004</c:v>
                </c:pt>
                <c:pt idx="9">
                  <c:v>5.7</c:v>
                </c:pt>
                <c:pt idx="10">
                  <c:v>6.5</c:v>
                </c:pt>
                <c:pt idx="11">
                  <c:v>10.1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18B-4097-8385-AE2E7D5C176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Observation Defects</c:v>
                </c:pt>
              </c:strCache>
            </c:strRef>
          </c:tx>
          <c:spPr>
            <a:ln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657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Лист1!$C$2:$C$13</c:f>
              <c:numCache>
                <c:formatCode>0.0</c:formatCode>
                <c:ptCount val="12"/>
                <c:pt idx="0">
                  <c:v>14.3</c:v>
                </c:pt>
                <c:pt idx="1">
                  <c:v>12.9</c:v>
                </c:pt>
                <c:pt idx="2">
                  <c:v>13.6</c:v>
                </c:pt>
                <c:pt idx="3">
                  <c:v>14.4</c:v>
                </c:pt>
                <c:pt idx="4">
                  <c:v>5.3</c:v>
                </c:pt>
                <c:pt idx="5">
                  <c:v>3.3</c:v>
                </c:pt>
                <c:pt idx="6">
                  <c:v>3.9</c:v>
                </c:pt>
                <c:pt idx="7">
                  <c:v>3.3</c:v>
                </c:pt>
                <c:pt idx="8">
                  <c:v>4</c:v>
                </c:pt>
                <c:pt idx="9">
                  <c:v>14.9</c:v>
                </c:pt>
                <c:pt idx="10">
                  <c:v>4.0999999999999996</c:v>
                </c:pt>
                <c:pt idx="11">
                  <c:v>5.5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18B-4097-8385-AE2E7D5C176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Treatment defects</c:v>
                </c:pt>
              </c:strCache>
            </c:strRef>
          </c:tx>
          <c:spPr>
            <a:ln>
              <a:solidFill>
                <a:srgbClr val="0066CC"/>
              </a:solidFill>
            </a:ln>
          </c:spPr>
          <c:marker>
            <c:spPr>
              <a:solidFill>
                <a:srgbClr val="0066FF"/>
              </a:solidFill>
              <a:ln>
                <a:solidFill>
                  <a:srgbClr val="0066CC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657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Лист1!$D$2:$D$13</c:f>
              <c:numCache>
                <c:formatCode>0.0</c:formatCode>
                <c:ptCount val="12"/>
                <c:pt idx="0">
                  <c:v>11</c:v>
                </c:pt>
                <c:pt idx="1">
                  <c:v>12</c:v>
                </c:pt>
                <c:pt idx="2">
                  <c:v>14.7</c:v>
                </c:pt>
                <c:pt idx="3">
                  <c:v>14</c:v>
                </c:pt>
                <c:pt idx="4">
                  <c:v>11.5</c:v>
                </c:pt>
                <c:pt idx="5">
                  <c:v>9.1999999999999993</c:v>
                </c:pt>
                <c:pt idx="6">
                  <c:v>11.6</c:v>
                </c:pt>
                <c:pt idx="7">
                  <c:v>9</c:v>
                </c:pt>
                <c:pt idx="8">
                  <c:v>11.4</c:v>
                </c:pt>
                <c:pt idx="9">
                  <c:v>12.9</c:v>
                </c:pt>
                <c:pt idx="10">
                  <c:v>13.9</c:v>
                </c:pt>
                <c:pt idx="11">
                  <c:v>15.6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18B-4097-8385-AE2E7D5C1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887168"/>
        <c:axId val="144966784"/>
      </c:lineChart>
      <c:catAx>
        <c:axId val="144887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57" baseline="0"/>
            </a:pPr>
            <a:endParaRPr lang="en-US"/>
          </a:p>
        </c:txPr>
        <c:crossAx val="144966784"/>
        <c:crosses val="autoZero"/>
        <c:auto val="1"/>
        <c:lblAlgn val="ctr"/>
        <c:lblOffset val="100"/>
        <c:noMultiLvlLbl val="0"/>
      </c:catAx>
      <c:valAx>
        <c:axId val="144966784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4488716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657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845"/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Inspection defects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Lbl>
              <c:idx val="5"/>
              <c:layout>
                <c:manualLayout>
                  <c:x val="-1.7416665866688576E-2"/>
                  <c:y val="-4.0883770063054825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086-46CA-AF33-42812EEE95BE}"/>
                </c:ext>
              </c:extLst>
            </c:dLbl>
            <c:dLbl>
              <c:idx val="6"/>
              <c:layout>
                <c:manualLayout>
                  <c:x val="-2.2166665648512732E-2"/>
                  <c:y val="-3.5043231482618419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086-46CA-AF33-42812EEE95BE}"/>
                </c:ext>
              </c:extLst>
            </c:dLbl>
            <c:dLbl>
              <c:idx val="7"/>
              <c:layout>
                <c:manualLayout>
                  <c:x val="-2.058333238790468E-2"/>
                  <c:y val="-4.0883770063054825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086-46CA-AF33-42812EEE95BE}"/>
                </c:ext>
              </c:extLst>
            </c:dLbl>
            <c:dLbl>
              <c:idx val="8"/>
              <c:layout>
                <c:manualLayout>
                  <c:x val="-1.4249999345472471E-2"/>
                  <c:y val="-3.5043231482618419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086-46CA-AF33-42812EEE95BE}"/>
                </c:ext>
              </c:extLst>
            </c:dLbl>
            <c:dLbl>
              <c:idx val="9"/>
              <c:layout>
                <c:manualLayout>
                  <c:x val="-2.3749998909120783E-2"/>
                  <c:y val="-4.0883770063054825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086-46CA-AF33-42812EEE95BE}"/>
                </c:ext>
              </c:extLst>
            </c:dLbl>
            <c:dLbl>
              <c:idx val="10"/>
              <c:layout>
                <c:manualLayout>
                  <c:x val="-3.008333195155288E-2"/>
                  <c:y val="-1.7521615741309209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086-46CA-AF33-42812EEE95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7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Лист1!$B$2:$B$13</c:f>
              <c:numCache>
                <c:formatCode>0.0</c:formatCode>
                <c:ptCount val="12"/>
                <c:pt idx="0">
                  <c:v>3.7</c:v>
                </c:pt>
                <c:pt idx="1">
                  <c:v>7.5</c:v>
                </c:pt>
                <c:pt idx="2">
                  <c:v>6.4</c:v>
                </c:pt>
                <c:pt idx="3">
                  <c:v>6</c:v>
                </c:pt>
                <c:pt idx="4">
                  <c:v>5.2</c:v>
                </c:pt>
                <c:pt idx="5">
                  <c:v>3.8</c:v>
                </c:pt>
                <c:pt idx="6">
                  <c:v>4</c:v>
                </c:pt>
                <c:pt idx="7">
                  <c:v>2.6</c:v>
                </c:pt>
                <c:pt idx="8">
                  <c:v>2.8</c:v>
                </c:pt>
                <c:pt idx="9">
                  <c:v>2.4</c:v>
                </c:pt>
                <c:pt idx="10">
                  <c:v>3.4</c:v>
                </c:pt>
                <c:pt idx="11">
                  <c:v>4.2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086-46CA-AF33-42812EEE95B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Treatment defects</c:v>
                </c:pt>
              </c:strCache>
            </c:strRef>
          </c:tx>
          <c:dLbls>
            <c:dLbl>
              <c:idx val="0"/>
              <c:layout>
                <c:manualLayout>
                  <c:x val="-2.8499998690944942E-2"/>
                  <c:y val="-3.2122962192400219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086-46CA-AF33-42812EEE95BE}"/>
                </c:ext>
              </c:extLst>
            </c:dLbl>
            <c:dLbl>
              <c:idx val="1"/>
              <c:layout>
                <c:manualLayout>
                  <c:x val="-3.3249998472769098E-2"/>
                  <c:y val="-4.3804039353273025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086-46CA-AF33-42812EEE95BE}"/>
                </c:ext>
              </c:extLst>
            </c:dLbl>
            <c:dLbl>
              <c:idx val="2"/>
              <c:layout>
                <c:manualLayout>
                  <c:x val="-3.1666665212161049E-2"/>
                  <c:y val="-3.5043231482618419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086-46CA-AF33-42812EEE95BE}"/>
                </c:ext>
              </c:extLst>
            </c:dLbl>
            <c:dLbl>
              <c:idx val="3"/>
              <c:layout>
                <c:manualLayout>
                  <c:x val="-3.1666665212161049E-2"/>
                  <c:y val="-2.6282423611963816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0086-46CA-AF33-42812EEE95BE}"/>
                </c:ext>
              </c:extLst>
            </c:dLbl>
            <c:dLbl>
              <c:idx val="4"/>
              <c:layout>
                <c:manualLayout>
                  <c:x val="-4.116666477580936E-2"/>
                  <c:y val="-4.3804039353273053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0086-46CA-AF33-42812EEE95BE}"/>
                </c:ext>
              </c:extLst>
            </c:dLbl>
            <c:dLbl>
              <c:idx val="5"/>
              <c:layout>
                <c:manualLayout>
                  <c:x val="-2.691666543033689E-2"/>
                  <c:y val="-3.7963500772836618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0086-46CA-AF33-42812EEE95BE}"/>
                </c:ext>
              </c:extLst>
            </c:dLbl>
            <c:dLbl>
              <c:idx val="7"/>
              <c:layout>
                <c:manualLayout>
                  <c:x val="-2.058333238790468E-2"/>
                  <c:y val="-5.2564847223927631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0086-46CA-AF33-42812EEE95BE}"/>
                </c:ext>
              </c:extLst>
            </c:dLbl>
            <c:dLbl>
              <c:idx val="8"/>
              <c:layout>
                <c:manualLayout>
                  <c:x val="-3.0083331951552994E-2"/>
                  <c:y val="-3.5043231482618419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0086-46CA-AF33-42812EEE95BE}"/>
                </c:ext>
              </c:extLst>
            </c:dLbl>
            <c:dLbl>
              <c:idx val="9"/>
              <c:layout>
                <c:manualLayout>
                  <c:x val="-3.7999998254593256E-2"/>
                  <c:y val="-3.2122962192400219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0086-46CA-AF33-42812EEE95BE}"/>
                </c:ext>
              </c:extLst>
            </c:dLbl>
            <c:dLbl>
              <c:idx val="10"/>
              <c:layout>
                <c:manualLayout>
                  <c:x val="-3.1666665212160931E-2"/>
                  <c:y val="-3.7963500772836604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0086-46CA-AF33-42812EEE95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7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Лист1!$C$2:$C$13</c:f>
              <c:numCache>
                <c:formatCode>0.0</c:formatCode>
                <c:ptCount val="12"/>
                <c:pt idx="0">
                  <c:v>6.8</c:v>
                </c:pt>
                <c:pt idx="1">
                  <c:v>7.9</c:v>
                </c:pt>
                <c:pt idx="2">
                  <c:v>7.9</c:v>
                </c:pt>
                <c:pt idx="3">
                  <c:v>8.1999999999999993</c:v>
                </c:pt>
                <c:pt idx="4">
                  <c:v>10.7</c:v>
                </c:pt>
                <c:pt idx="5">
                  <c:v>11.1</c:v>
                </c:pt>
                <c:pt idx="6">
                  <c:v>9.5</c:v>
                </c:pt>
                <c:pt idx="7">
                  <c:v>7.1</c:v>
                </c:pt>
                <c:pt idx="8">
                  <c:v>7.4</c:v>
                </c:pt>
                <c:pt idx="9">
                  <c:v>7.9</c:v>
                </c:pt>
                <c:pt idx="10">
                  <c:v>11.4</c:v>
                </c:pt>
                <c:pt idx="11">
                  <c:v>12.6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1-0086-46CA-AF33-42812EEE95B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Unreasonable hospitalizations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dLbl>
              <c:idx val="7"/>
              <c:layout>
                <c:manualLayout>
                  <c:x val="-5.2249997600065726E-2"/>
                  <c:y val="2.0441885031527413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0086-46CA-AF33-42812EEE95BE}"/>
                </c:ext>
              </c:extLst>
            </c:dLbl>
            <c:dLbl>
              <c:idx val="8"/>
              <c:layout>
                <c:manualLayout>
                  <c:x val="-3.3249998472769098E-2"/>
                  <c:y val="-2.9202692902181963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0086-46CA-AF33-42812EEE95BE}"/>
                </c:ext>
              </c:extLst>
            </c:dLbl>
            <c:dLbl>
              <c:idx val="9"/>
              <c:layout>
                <c:manualLayout>
                  <c:x val="-1.5833332606080524E-3"/>
                  <c:y val="-5.8405385804364031E-3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0086-46CA-AF33-42812EEE95BE}"/>
                </c:ext>
              </c:extLst>
            </c:dLbl>
            <c:dLbl>
              <c:idx val="10"/>
              <c:layout>
                <c:manualLayout>
                  <c:x val="-1.5833332606080407E-2"/>
                  <c:y val="-5.2564847223927631E-2"/>
                </c:manualLayout>
              </c:layout>
              <c:spPr/>
              <c:txPr>
                <a:bodyPr/>
                <a:lstStyle/>
                <a:p>
                  <a:pPr>
                    <a:defRPr sz="707" baseline="0"/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0086-46CA-AF33-42812EEE95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7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</c:numCache>
            </c:numRef>
          </c:cat>
          <c:val>
            <c:numRef>
              <c:f>Лист1!$D$2:$D$13</c:f>
              <c:numCache>
                <c:formatCode>General</c:formatCode>
                <c:ptCount val="12"/>
                <c:pt idx="7" formatCode="0.0">
                  <c:v>1.9</c:v>
                </c:pt>
                <c:pt idx="8" formatCode="0.0">
                  <c:v>5</c:v>
                </c:pt>
                <c:pt idx="9" formatCode="0.0">
                  <c:v>6.6</c:v>
                </c:pt>
                <c:pt idx="10" formatCode="0.0">
                  <c:v>4.8</c:v>
                </c:pt>
                <c:pt idx="11" formatCode="0.0">
                  <c:v>5.8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6-0086-46CA-AF33-42812EEE9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205120"/>
        <c:axId val="145206656"/>
      </c:lineChart>
      <c:catAx>
        <c:axId val="145205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707" baseline="0"/>
            </a:pPr>
            <a:endParaRPr lang="en-US"/>
          </a:p>
        </c:txPr>
        <c:crossAx val="145206656"/>
        <c:crosses val="autoZero"/>
        <c:auto val="1"/>
        <c:lblAlgn val="ctr"/>
        <c:lblOffset val="100"/>
        <c:noMultiLvlLbl val="0"/>
      </c:catAx>
      <c:valAx>
        <c:axId val="145206656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4520512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707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909"/>
      </a:pPr>
      <a:endParaRPr lang="en-US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7429158160785456E-2"/>
          <c:y val="9.0839382002633265E-2"/>
          <c:w val="0.61240388354233499"/>
          <c:h val="0.8457538158379223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651-4A2D-AA2C-7DFA4EE8032C}"/>
              </c:ext>
            </c:extLst>
          </c:dPt>
          <c:dPt>
            <c:idx val="1"/>
            <c:bubble3D val="0"/>
            <c:spPr>
              <a:solidFill>
                <a:srgbClr val="99003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651-4A2D-AA2C-7DFA4EE8032C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651-4A2D-AA2C-7DFA4EE8032C}"/>
              </c:ext>
            </c:extLst>
          </c:dPt>
          <c:dLbls>
            <c:dLbl>
              <c:idx val="0"/>
              <c:layout>
                <c:manualLayout>
                  <c:x val="-5.9147346165062703E-2"/>
                  <c:y val="-7.45082442093179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651-4A2D-AA2C-7DFA4EE8032C}"/>
                </c:ext>
              </c:extLst>
            </c:dLbl>
            <c:dLbl>
              <c:idx val="1"/>
              <c:layout>
                <c:manualLayout>
                  <c:x val="-3.511227763196267E-3"/>
                  <c:y val="-2.100591630996541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651-4A2D-AA2C-7DFA4EE8032C}"/>
                </c:ext>
              </c:extLst>
            </c:dLbl>
            <c:dLbl>
              <c:idx val="2"/>
              <c:layout>
                <c:manualLayout>
                  <c:x val="2.1481116943715368E-2"/>
                  <c:y val="-2.007219237099375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651-4A2D-AA2C-7DFA4EE803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Wage accrual - 24,829.7 thousand soms</c:v>
                </c:pt>
                <c:pt idx="1">
                  <c:v>Purchases - 21223.9 thousand soms</c:v>
                </c:pt>
                <c:pt idx="2">
                  <c:v>Other violations - 15337.6 thousand soms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24829.7</c:v>
                </c:pt>
                <c:pt idx="1">
                  <c:v>21223.9</c:v>
                </c:pt>
                <c:pt idx="2">
                  <c:v>15337.6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651-4A2D-AA2C-7DFA4EE803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400" b="1" i="0" baseline="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400" b="1" i="0" baseline="0"/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400" b="1" i="0" baseline="0"/>
            </a:pPr>
            <a:endParaRPr lang="en-US"/>
          </a:p>
        </c:txPr>
      </c:legendEntry>
      <c:layout>
        <c:manualLayout>
          <c:xMode val="edge"/>
          <c:yMode val="edge"/>
          <c:x val="0.69186096529600472"/>
          <c:y val="0.2027339288603667"/>
          <c:w val="0.29425014581510645"/>
          <c:h val="0.7086023356420579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image" Target="../media/image3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9642AF-E75D-4971-9B2C-998844A6DBA2}" type="doc">
      <dgm:prSet loTypeId="urn:microsoft.com/office/officeart/2005/8/layout/vProcess5" loCatId="process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21D2F328-C9D3-4A66-8C37-F9C72B20C9F5}">
      <dgm:prSet phldrT="[Текст]" custT="1"/>
      <dgm:spPr/>
      <dgm:t>
        <a:bodyPr/>
        <a:lstStyle/>
        <a:p>
          <a:r>
            <a: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Hospitals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third level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  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E7C5DE-0576-4AF8-BF3D-9473F652399A}" type="parTrans" cxnId="{5473F6CB-F582-41E7-B2DF-63DA89F937A0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8AA326-C303-4652-88A2-8D489FA4FBB3}" type="sibTrans" cxnId="{5473F6CB-F582-41E7-B2DF-63DA89F937A0}">
      <dgm:prSet custT="1"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2238D6-A209-4CE1-92DA-722AF231CD11}">
      <dgm:prSet phldrT="[Текст]" custT="1"/>
      <dgm:spPr/>
      <dgm:t>
        <a:bodyPr/>
        <a:lstStyle/>
        <a:p>
          <a:r>
            <a: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Hospital 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second level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1C4319-C9D3-4E39-A002-CA1D30515818}" type="parTrans" cxnId="{3801A6F8-B54C-4F55-A035-BA75BDA2D533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0B72FF-1FD5-4283-9A45-23BAE978CBEC}" type="sibTrans" cxnId="{3801A6F8-B54C-4F55-A035-BA75BDA2D533}">
      <dgm:prSet custT="1"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1F5721-F3DD-4687-8CCA-9ABF7B753FC1}">
      <dgm:prSet phldrT="[Текст]" custT="1"/>
      <dgm:spPr/>
      <dgm:t>
        <a:bodyPr/>
        <a:lstStyle/>
        <a:p>
          <a:r>
            <a:rPr lang="ky-KG" sz="16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ПМСП</a:t>
          </a:r>
          <a:r>
            <a:rPr lang="ky-KG" sz="1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first level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0C64B3-23AA-4D97-A369-43841CAA1AD7}" type="parTrans" cxnId="{348747CE-1EFB-4C83-BDD4-79F9C8B8F09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70B6BD-0E3B-4B36-BFEA-AECFAF613868}" type="sibTrans" cxnId="{348747CE-1EFB-4C83-BDD4-79F9C8B8F09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28CCF0-4A8F-433A-BABB-EA590CA63A1C}" type="pres">
      <dgm:prSet presAssocID="{DE9642AF-E75D-4971-9B2C-998844A6DBA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CB7878-6A15-4982-98DB-5C5724971815}" type="pres">
      <dgm:prSet presAssocID="{DE9642AF-E75D-4971-9B2C-998844A6DBA2}" presName="dummyMaxCanvas" presStyleCnt="0">
        <dgm:presLayoutVars/>
      </dgm:prSet>
      <dgm:spPr/>
    </dgm:pt>
    <dgm:pt modelId="{ABE79F36-DA36-4CC3-9F28-E73610B4AB87}" type="pres">
      <dgm:prSet presAssocID="{DE9642AF-E75D-4971-9B2C-998844A6DBA2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7614B6-D54E-4CBC-BC89-E4AB5E1EBD68}" type="pres">
      <dgm:prSet presAssocID="{DE9642AF-E75D-4971-9B2C-998844A6DBA2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B60517-7CB8-47D1-B86F-21916546226B}" type="pres">
      <dgm:prSet presAssocID="{DE9642AF-E75D-4971-9B2C-998844A6DBA2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A5DD9-EB84-4422-8568-6AB7F71CB3E1}" type="pres">
      <dgm:prSet presAssocID="{DE9642AF-E75D-4971-9B2C-998844A6DBA2}" presName="ThreeConn_1-2" presStyleLbl="fgAccFollowNode1" presStyleIdx="0" presStyleCnt="2" custAng="10800000" custScaleY="637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B50EEF-400B-4FAC-AB91-815D74320963}" type="pres">
      <dgm:prSet presAssocID="{DE9642AF-E75D-4971-9B2C-998844A6DBA2}" presName="ThreeConn_2-3" presStyleLbl="fgAccFollowNode1" presStyleIdx="1" presStyleCnt="2" custAng="10800000" custScaleY="731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435FD0-9E72-40EA-BE1E-98B3A3511C32}" type="pres">
      <dgm:prSet presAssocID="{DE9642AF-E75D-4971-9B2C-998844A6DBA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70D0DB-4AA8-4C36-A1BD-FBC88A7A2E77}" type="pres">
      <dgm:prSet presAssocID="{DE9642AF-E75D-4971-9B2C-998844A6DBA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EDED1C-C049-4C9E-A03E-3F095BB788D2}" type="pres">
      <dgm:prSet presAssocID="{DE9642AF-E75D-4971-9B2C-998844A6DBA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7B6210-1063-4FAE-8FFB-D34F89F522C7}" type="presOf" srcId="{3C1F5721-F3DD-4687-8CCA-9ABF7B753FC1}" destId="{ADB60517-7CB8-47D1-B86F-21916546226B}" srcOrd="0" destOrd="0" presId="urn:microsoft.com/office/officeart/2005/8/layout/vProcess5"/>
    <dgm:cxn modelId="{5473F6CB-F582-41E7-B2DF-63DA89F937A0}" srcId="{DE9642AF-E75D-4971-9B2C-998844A6DBA2}" destId="{21D2F328-C9D3-4A66-8C37-F9C72B20C9F5}" srcOrd="0" destOrd="0" parTransId="{26E7C5DE-0576-4AF8-BF3D-9473F652399A}" sibTransId="{A88AA326-C303-4652-88A2-8D489FA4FBB3}"/>
    <dgm:cxn modelId="{348747CE-1EFB-4C83-BDD4-79F9C8B8F091}" srcId="{DE9642AF-E75D-4971-9B2C-998844A6DBA2}" destId="{3C1F5721-F3DD-4687-8CCA-9ABF7B753FC1}" srcOrd="2" destOrd="0" parTransId="{380C64B3-23AA-4D97-A369-43841CAA1AD7}" sibTransId="{1370B6BD-0E3B-4B36-BFEA-AECFAF613868}"/>
    <dgm:cxn modelId="{B176A455-705A-46FA-B0F8-4F6D6F8C3B6A}" type="presOf" srcId="{A42238D6-A209-4CE1-92DA-722AF231CD11}" destId="{C770D0DB-4AA8-4C36-A1BD-FBC88A7A2E77}" srcOrd="1" destOrd="0" presId="urn:microsoft.com/office/officeart/2005/8/layout/vProcess5"/>
    <dgm:cxn modelId="{640E2643-2AD0-4634-B18A-AD09300DB6A7}" type="presOf" srcId="{21D2F328-C9D3-4A66-8C37-F9C72B20C9F5}" destId="{30435FD0-9E72-40EA-BE1E-98B3A3511C32}" srcOrd="1" destOrd="0" presId="urn:microsoft.com/office/officeart/2005/8/layout/vProcess5"/>
    <dgm:cxn modelId="{5D1F0384-B8F3-4E8D-BD8A-51D54614DBF7}" type="presOf" srcId="{A42238D6-A209-4CE1-92DA-722AF231CD11}" destId="{777614B6-D54E-4CBC-BC89-E4AB5E1EBD68}" srcOrd="0" destOrd="0" presId="urn:microsoft.com/office/officeart/2005/8/layout/vProcess5"/>
    <dgm:cxn modelId="{A7E2C4A0-3EC3-45D9-8E66-3198A42F1008}" type="presOf" srcId="{21D2F328-C9D3-4A66-8C37-F9C72B20C9F5}" destId="{ABE79F36-DA36-4CC3-9F28-E73610B4AB87}" srcOrd="0" destOrd="0" presId="urn:microsoft.com/office/officeart/2005/8/layout/vProcess5"/>
    <dgm:cxn modelId="{DC3B1734-3AED-4ED5-81B1-59F0496FB261}" type="presOf" srcId="{DE9642AF-E75D-4971-9B2C-998844A6DBA2}" destId="{8F28CCF0-4A8F-433A-BABB-EA590CA63A1C}" srcOrd="0" destOrd="0" presId="urn:microsoft.com/office/officeart/2005/8/layout/vProcess5"/>
    <dgm:cxn modelId="{3C9F5354-52B8-4975-9FE0-B94D8AF836DB}" type="presOf" srcId="{A88AA326-C303-4652-88A2-8D489FA4FBB3}" destId="{18EA5DD9-EB84-4422-8568-6AB7F71CB3E1}" srcOrd="0" destOrd="0" presId="urn:microsoft.com/office/officeart/2005/8/layout/vProcess5"/>
    <dgm:cxn modelId="{3801A6F8-B54C-4F55-A035-BA75BDA2D533}" srcId="{DE9642AF-E75D-4971-9B2C-998844A6DBA2}" destId="{A42238D6-A209-4CE1-92DA-722AF231CD11}" srcOrd="1" destOrd="0" parTransId="{651C4319-C9D3-4E39-A002-CA1D30515818}" sibTransId="{4B0B72FF-1FD5-4283-9A45-23BAE978CBEC}"/>
    <dgm:cxn modelId="{0CE48C12-50BF-4B54-ADBD-30EB38994B0C}" type="presOf" srcId="{3C1F5721-F3DD-4687-8CCA-9ABF7B753FC1}" destId="{56EDED1C-C049-4C9E-A03E-3F095BB788D2}" srcOrd="1" destOrd="0" presId="urn:microsoft.com/office/officeart/2005/8/layout/vProcess5"/>
    <dgm:cxn modelId="{7F8815FD-C4A4-462A-B4C7-EF84B0E76606}" type="presOf" srcId="{4B0B72FF-1FD5-4283-9A45-23BAE978CBEC}" destId="{21B50EEF-400B-4FAC-AB91-815D74320963}" srcOrd="0" destOrd="0" presId="urn:microsoft.com/office/officeart/2005/8/layout/vProcess5"/>
    <dgm:cxn modelId="{C67FB074-55A1-48F5-A9AA-D5FCBA07D974}" type="presParOf" srcId="{8F28CCF0-4A8F-433A-BABB-EA590CA63A1C}" destId="{97CB7878-6A15-4982-98DB-5C5724971815}" srcOrd="0" destOrd="0" presId="urn:microsoft.com/office/officeart/2005/8/layout/vProcess5"/>
    <dgm:cxn modelId="{10CAD115-9320-4F3A-8573-50002B438ADF}" type="presParOf" srcId="{8F28CCF0-4A8F-433A-BABB-EA590CA63A1C}" destId="{ABE79F36-DA36-4CC3-9F28-E73610B4AB87}" srcOrd="1" destOrd="0" presId="urn:microsoft.com/office/officeart/2005/8/layout/vProcess5"/>
    <dgm:cxn modelId="{CE14FB06-34E7-4235-996C-47F7E20FBFCB}" type="presParOf" srcId="{8F28CCF0-4A8F-433A-BABB-EA590CA63A1C}" destId="{777614B6-D54E-4CBC-BC89-E4AB5E1EBD68}" srcOrd="2" destOrd="0" presId="urn:microsoft.com/office/officeart/2005/8/layout/vProcess5"/>
    <dgm:cxn modelId="{D5412EB8-CD7A-4B9C-AB8C-67909032D994}" type="presParOf" srcId="{8F28CCF0-4A8F-433A-BABB-EA590CA63A1C}" destId="{ADB60517-7CB8-47D1-B86F-21916546226B}" srcOrd="3" destOrd="0" presId="urn:microsoft.com/office/officeart/2005/8/layout/vProcess5"/>
    <dgm:cxn modelId="{9BBA5DA1-101C-4B89-A5F8-214B51722330}" type="presParOf" srcId="{8F28CCF0-4A8F-433A-BABB-EA590CA63A1C}" destId="{18EA5DD9-EB84-4422-8568-6AB7F71CB3E1}" srcOrd="4" destOrd="0" presId="urn:microsoft.com/office/officeart/2005/8/layout/vProcess5"/>
    <dgm:cxn modelId="{8C85EB44-037D-4EFD-94D0-C56E49203104}" type="presParOf" srcId="{8F28CCF0-4A8F-433A-BABB-EA590CA63A1C}" destId="{21B50EEF-400B-4FAC-AB91-815D74320963}" srcOrd="5" destOrd="0" presId="urn:microsoft.com/office/officeart/2005/8/layout/vProcess5"/>
    <dgm:cxn modelId="{D6FF4D18-29FD-4C39-8836-5D1B02DC9874}" type="presParOf" srcId="{8F28CCF0-4A8F-433A-BABB-EA590CA63A1C}" destId="{30435FD0-9E72-40EA-BE1E-98B3A3511C32}" srcOrd="6" destOrd="0" presId="urn:microsoft.com/office/officeart/2005/8/layout/vProcess5"/>
    <dgm:cxn modelId="{FBAB090A-34AA-4F0A-AB2C-0A03B417E5BB}" type="presParOf" srcId="{8F28CCF0-4A8F-433A-BABB-EA590CA63A1C}" destId="{C770D0DB-4AA8-4C36-A1BD-FBC88A7A2E77}" srcOrd="7" destOrd="0" presId="urn:microsoft.com/office/officeart/2005/8/layout/vProcess5"/>
    <dgm:cxn modelId="{FFD27B18-CEC5-4D51-A949-DDEB4CFFACDF}" type="presParOf" srcId="{8F28CCF0-4A8F-433A-BABB-EA590CA63A1C}" destId="{56EDED1C-C049-4C9E-A03E-3F095BB788D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9B811C-3878-43BE-A4C4-E9721F4D57E8}" type="doc">
      <dgm:prSet loTypeId="urn:microsoft.com/office/officeart/2005/8/layout/chevron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4F0AC1F-172D-4C98-8FF7-3742797EB44B}">
      <dgm:prSet phldrT="[Текст]"/>
      <dgm:spPr>
        <a:xfrm rot="5400000">
          <a:off x="-274375" y="285117"/>
          <a:ext cx="1829169" cy="1280418"/>
        </a:xfrm>
        <a:prstGeom prst="chevron">
          <a:avLst/>
        </a:prstGeom>
        <a:gradFill rotWithShape="0">
          <a:gsLst>
            <a:gs pos="0">
              <a:srgbClr val="FDE0AA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FDE0AA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FDE0AA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FDE0AA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rgbClr val="FFFFFF"/>
              </a:solidFill>
              <a:latin typeface="Verdana"/>
              <a:ea typeface="+mn-ea"/>
              <a:cs typeface="+mn-cs"/>
            </a:rPr>
            <a:t>The minimum level</a:t>
          </a:r>
          <a:endParaRPr lang="ky-KG" dirty="0" smtClean="0">
            <a:solidFill>
              <a:srgbClr val="FFFFFF"/>
            </a:solidFill>
            <a:latin typeface="Verdana"/>
            <a:ea typeface="+mn-ea"/>
            <a:cs typeface="+mn-cs"/>
          </a:endParaRPr>
        </a:p>
      </dgm:t>
    </dgm:pt>
    <dgm:pt modelId="{01030BEA-54A1-42B6-97BC-3B803D9754D7}" type="parTrans" cxnId="{DFECB35E-D81A-440C-ABE6-43B802D0C71A}">
      <dgm:prSet/>
      <dgm:spPr/>
      <dgm:t>
        <a:bodyPr/>
        <a:lstStyle/>
        <a:p>
          <a:endParaRPr lang="ru-RU"/>
        </a:p>
      </dgm:t>
    </dgm:pt>
    <dgm:pt modelId="{EE59396C-0785-4CF5-AB07-BE6E42BCB6DE}" type="sibTrans" cxnId="{DFECB35E-D81A-440C-ABE6-43B802D0C71A}">
      <dgm:prSet/>
      <dgm:spPr/>
      <dgm:t>
        <a:bodyPr/>
        <a:lstStyle/>
        <a:p>
          <a:endParaRPr lang="ru-RU"/>
        </a:p>
      </dgm:t>
    </dgm:pt>
    <dgm:pt modelId="{AE17476C-CACB-432C-8E3C-5F50ADA1A862}">
      <dgm:prSet phldrT="[Текст]" custT="1"/>
      <dgm:spPr>
        <a:xfrm rot="5400000">
          <a:off x="4198629" y="-2907468"/>
          <a:ext cx="1188960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Persons awarded with the "Veteran of </a:t>
          </a:r>
          <a:r>
            <a:rPr lang="en-US" sz="1000" dirty="0" err="1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Labor"medal</a:t>
          </a:r>
          <a:r>
            <a:rPr lang="ky-KG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;</a:t>
          </a:r>
          <a:endParaRPr lang="ru-RU" sz="10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8CD68B3E-2EC4-4CD5-9699-93DBA483432B}" type="parTrans" cxnId="{BF104276-FE84-45E4-883E-A9124F3761CF}">
      <dgm:prSet/>
      <dgm:spPr/>
      <dgm:t>
        <a:bodyPr/>
        <a:lstStyle/>
        <a:p>
          <a:endParaRPr lang="ru-RU"/>
        </a:p>
      </dgm:t>
    </dgm:pt>
    <dgm:pt modelId="{A70AAA3D-0389-4E07-99EF-1FD6EECBF896}" type="sibTrans" cxnId="{BF104276-FE84-45E4-883E-A9124F3761CF}">
      <dgm:prSet/>
      <dgm:spPr/>
      <dgm:t>
        <a:bodyPr/>
        <a:lstStyle/>
        <a:p>
          <a:endParaRPr lang="ru-RU"/>
        </a:p>
      </dgm:t>
    </dgm:pt>
    <dgm:pt modelId="{BFAE4BD6-EBAA-44F5-9240-CBBE0598C0D6}">
      <dgm:prSet phldrT="[Текст]"/>
      <dgm:spPr>
        <a:xfrm rot="5400000">
          <a:off x="-274375" y="2122992"/>
          <a:ext cx="1829169" cy="1280418"/>
        </a:xfrm>
        <a:prstGeom prst="chevron">
          <a:avLst/>
        </a:prstGeom>
        <a:solidFill>
          <a:srgbClr val="00B050"/>
        </a:solidFill>
        <a:ln w="9525" cap="flat" cmpd="sng" algn="ctr">
          <a:solidFill>
            <a:srgbClr val="FDE0AA">
              <a:hueOff val="7314651"/>
              <a:satOff val="-9168"/>
              <a:lumOff val="-20098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rgbClr val="FFFFFF"/>
              </a:solidFill>
              <a:latin typeface="Verdana"/>
              <a:ea typeface="+mn-ea"/>
              <a:cs typeface="+mn-cs"/>
            </a:rPr>
            <a:t>The</a:t>
          </a:r>
          <a:r>
            <a:rPr lang="en-US" baseline="0" dirty="0" smtClean="0">
              <a:solidFill>
                <a:srgbClr val="FFFFFF"/>
              </a:solidFill>
              <a:latin typeface="Verdana"/>
              <a:ea typeface="+mn-ea"/>
              <a:cs typeface="+mn-cs"/>
            </a:rPr>
            <a:t> medium level</a:t>
          </a:r>
          <a:endParaRPr lang="ru-RU" dirty="0">
            <a:solidFill>
              <a:srgbClr val="FFFFFF"/>
            </a:solidFill>
            <a:latin typeface="Verdana"/>
            <a:ea typeface="+mn-ea"/>
            <a:cs typeface="+mn-cs"/>
          </a:endParaRPr>
        </a:p>
      </dgm:t>
    </dgm:pt>
    <dgm:pt modelId="{F3830CF4-6322-4312-998B-0F22890DD0FE}" type="parTrans" cxnId="{5EA7386E-7318-4F32-B4DB-9D84D56BF5B3}">
      <dgm:prSet/>
      <dgm:spPr/>
      <dgm:t>
        <a:bodyPr/>
        <a:lstStyle/>
        <a:p>
          <a:endParaRPr lang="ru-RU"/>
        </a:p>
      </dgm:t>
    </dgm:pt>
    <dgm:pt modelId="{6B925DC3-E2F5-47ED-8467-7964A4D54ECC}" type="sibTrans" cxnId="{5EA7386E-7318-4F32-B4DB-9D84D56BF5B3}">
      <dgm:prSet/>
      <dgm:spPr/>
      <dgm:t>
        <a:bodyPr/>
        <a:lstStyle/>
        <a:p>
          <a:endParaRPr lang="ru-RU"/>
        </a:p>
      </dgm:t>
    </dgm:pt>
    <dgm:pt modelId="{67F24082-9643-41D6-A4E9-AC2C433DCE2F}">
      <dgm:prSet phldrT="[Текст]" custT="1"/>
      <dgm:spPr>
        <a:xfrm rot="5400000">
          <a:off x="4006225" y="-1069593"/>
          <a:ext cx="1573767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7314651"/>
              <a:satOff val="-9168"/>
              <a:lumOff val="-2009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Insured workers</a:t>
          </a:r>
          <a:endParaRPr lang="ru-RU" sz="10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015B577A-15AE-412B-93BF-C82C4E201D48}" type="parTrans" cxnId="{E0E6E77C-EEC1-4A1C-80F7-90597048B384}">
      <dgm:prSet/>
      <dgm:spPr/>
      <dgm:t>
        <a:bodyPr/>
        <a:lstStyle/>
        <a:p>
          <a:endParaRPr lang="ru-RU"/>
        </a:p>
      </dgm:t>
    </dgm:pt>
    <dgm:pt modelId="{F0E347BF-4CBF-4A03-8FBE-338F478BA948}" type="sibTrans" cxnId="{E0E6E77C-EEC1-4A1C-80F7-90597048B384}">
      <dgm:prSet/>
      <dgm:spPr/>
      <dgm:t>
        <a:bodyPr/>
        <a:lstStyle/>
        <a:p>
          <a:endParaRPr lang="ru-RU"/>
        </a:p>
      </dgm:t>
    </dgm:pt>
    <dgm:pt modelId="{0822C721-0DE0-4FE9-9B1E-2E31C1095E27}">
      <dgm:prSet phldrT="[Текст]" custT="1"/>
      <dgm:spPr>
        <a:xfrm rot="5400000">
          <a:off x="4006225" y="-1069593"/>
          <a:ext cx="1573767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7314651"/>
              <a:satOff val="-9168"/>
              <a:lumOff val="-2009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Self-employed (PE)</a:t>
          </a:r>
          <a:endParaRPr lang="ru-RU" sz="10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8B6350AB-BF84-4CB4-833E-A09297A90A59}" type="parTrans" cxnId="{F670A432-458A-424B-A941-906AB09652BB}">
      <dgm:prSet/>
      <dgm:spPr/>
      <dgm:t>
        <a:bodyPr/>
        <a:lstStyle/>
        <a:p>
          <a:endParaRPr lang="ru-RU"/>
        </a:p>
      </dgm:t>
    </dgm:pt>
    <dgm:pt modelId="{7452F401-BB39-46A0-B2AD-3EE1AB819F46}" type="sibTrans" cxnId="{F670A432-458A-424B-A941-906AB09652BB}">
      <dgm:prSet/>
      <dgm:spPr/>
      <dgm:t>
        <a:bodyPr/>
        <a:lstStyle/>
        <a:p>
          <a:endParaRPr lang="ru-RU"/>
        </a:p>
      </dgm:t>
    </dgm:pt>
    <dgm:pt modelId="{23985BDA-395A-4D2D-9947-EDADC613D11A}">
      <dgm:prSet phldrT="[Текст]"/>
      <dgm:spPr>
        <a:xfrm rot="5400000">
          <a:off x="-274375" y="3768463"/>
          <a:ext cx="1829169" cy="1280418"/>
        </a:xfrm>
        <a:prstGeom prst="chevron">
          <a:avLst/>
        </a:prstGeom>
        <a:gradFill rotWithShape="0">
          <a:gsLst>
            <a:gs pos="0">
              <a:srgbClr val="FDE0AA">
                <a:hueOff val="14629301"/>
                <a:satOff val="-18336"/>
                <a:lumOff val="-40196"/>
                <a:alphaOff val="0"/>
                <a:shade val="51000"/>
                <a:satMod val="130000"/>
              </a:srgbClr>
            </a:gs>
            <a:gs pos="80000">
              <a:srgbClr val="FDE0AA">
                <a:hueOff val="14629301"/>
                <a:satOff val="-18336"/>
                <a:lumOff val="-40196"/>
                <a:alphaOff val="0"/>
                <a:shade val="93000"/>
                <a:satMod val="130000"/>
              </a:srgbClr>
            </a:gs>
            <a:gs pos="100000">
              <a:srgbClr val="FDE0AA">
                <a:hueOff val="14629301"/>
                <a:satOff val="-18336"/>
                <a:lumOff val="-40196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FDE0AA">
              <a:hueOff val="14629301"/>
              <a:satOff val="-18336"/>
              <a:lumOff val="-40196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rgbClr val="FFFFFF"/>
              </a:solidFill>
              <a:latin typeface="Verdana"/>
              <a:ea typeface="+mn-ea"/>
              <a:cs typeface="+mn-cs"/>
            </a:rPr>
            <a:t>The maximum level</a:t>
          </a:r>
          <a:endParaRPr lang="ru-RU" dirty="0">
            <a:solidFill>
              <a:srgbClr val="FFFFFF"/>
            </a:solidFill>
            <a:latin typeface="Verdana"/>
            <a:ea typeface="+mn-ea"/>
            <a:cs typeface="+mn-cs"/>
          </a:endParaRPr>
        </a:p>
      </dgm:t>
    </dgm:pt>
    <dgm:pt modelId="{6BDB483B-F2CB-4E17-8485-6DD84C5B9CF9}" type="parTrans" cxnId="{A7132C8B-05AF-41C5-A215-49332E400F77}">
      <dgm:prSet/>
      <dgm:spPr/>
      <dgm:t>
        <a:bodyPr/>
        <a:lstStyle/>
        <a:p>
          <a:endParaRPr lang="ru-RU"/>
        </a:p>
      </dgm:t>
    </dgm:pt>
    <dgm:pt modelId="{E9F94004-2E7A-4158-852C-68A9FA7E1810}" type="sibTrans" cxnId="{A7132C8B-05AF-41C5-A215-49332E400F77}">
      <dgm:prSet/>
      <dgm:spPr/>
      <dgm:t>
        <a:bodyPr/>
        <a:lstStyle/>
        <a:p>
          <a:endParaRPr lang="ru-RU"/>
        </a:p>
      </dgm:t>
    </dgm:pt>
    <dgm:pt modelId="{E8F2971F-8DC1-4A68-9373-4CADA00965B0}">
      <dgm:prSet phldrT="[Текст]" custT="1"/>
      <dgm:spPr>
        <a:xfrm rot="5400000">
          <a:off x="4198629" y="575877"/>
          <a:ext cx="1188960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14629301"/>
              <a:satOff val="-18336"/>
              <a:lumOff val="-40196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The remaining citizens which are not listed above, but have a referral from the doctor GFP</a:t>
          </a:r>
          <a:endParaRPr lang="ru-RU" sz="10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9D7E87E2-A700-4A84-B527-8D5FABDA3CA8}" type="parTrans" cxnId="{13435123-73A9-42E3-8E16-60D95D796D51}">
      <dgm:prSet/>
      <dgm:spPr/>
      <dgm:t>
        <a:bodyPr/>
        <a:lstStyle/>
        <a:p>
          <a:endParaRPr lang="ru-RU"/>
        </a:p>
      </dgm:t>
    </dgm:pt>
    <dgm:pt modelId="{F31709C3-D795-45FB-AEB7-A891C978A9D2}" type="sibTrans" cxnId="{13435123-73A9-42E3-8E16-60D95D796D51}">
      <dgm:prSet/>
      <dgm:spPr/>
      <dgm:t>
        <a:bodyPr/>
        <a:lstStyle/>
        <a:p>
          <a:endParaRPr lang="ru-RU"/>
        </a:p>
      </dgm:t>
    </dgm:pt>
    <dgm:pt modelId="{25DDD871-AF6D-4F6F-A39C-72BD2694314C}">
      <dgm:prSet phldrT="[Текст]" custT="1"/>
      <dgm:spPr>
        <a:xfrm rot="5400000">
          <a:off x="4198629" y="-2907468"/>
          <a:ext cx="1188960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Retired people under 70;</a:t>
          </a:r>
          <a:endParaRPr lang="ru-RU" sz="10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7C37F6AD-D0D9-4AF9-B236-0E434BAFCB58}" type="sibTrans" cxnId="{C030FB47-9F17-49FA-963F-4DE7D09677D4}">
      <dgm:prSet/>
      <dgm:spPr/>
      <dgm:t>
        <a:bodyPr/>
        <a:lstStyle/>
        <a:p>
          <a:endParaRPr lang="ru-RU"/>
        </a:p>
      </dgm:t>
    </dgm:pt>
    <dgm:pt modelId="{83BCC4AB-A8CD-43A5-ADC6-3331FBC41FFF}" type="parTrans" cxnId="{C030FB47-9F17-49FA-963F-4DE7D09677D4}">
      <dgm:prSet/>
      <dgm:spPr/>
      <dgm:t>
        <a:bodyPr/>
        <a:lstStyle/>
        <a:p>
          <a:endParaRPr lang="ru-RU"/>
        </a:p>
      </dgm:t>
    </dgm:pt>
    <dgm:pt modelId="{EC5D91AC-B571-420D-A234-54891CAE3F05}">
      <dgm:prSet phldrT="[Текст]"/>
      <dgm:spPr>
        <a:xfrm rot="5400000">
          <a:off x="4198629" y="-2907468"/>
          <a:ext cx="1188960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 sz="17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70F389BF-9673-4EDC-B76B-B857BBE9626E}" type="parTrans" cxnId="{35B14515-BC9B-429E-9AAE-4B16EEEBC689}">
      <dgm:prSet/>
      <dgm:spPr/>
      <dgm:t>
        <a:bodyPr/>
        <a:lstStyle/>
        <a:p>
          <a:endParaRPr lang="ru-RU"/>
        </a:p>
      </dgm:t>
    </dgm:pt>
    <dgm:pt modelId="{3FEA0947-9105-4B57-9743-C8030301A88D}" type="sibTrans" cxnId="{35B14515-BC9B-429E-9AAE-4B16EEEBC689}">
      <dgm:prSet/>
      <dgm:spPr/>
      <dgm:t>
        <a:bodyPr/>
        <a:lstStyle/>
        <a:p>
          <a:endParaRPr lang="ru-RU"/>
        </a:p>
      </dgm:t>
    </dgm:pt>
    <dgm:pt modelId="{4EAD5A0F-289B-4870-B044-AF087DD288A4}">
      <dgm:prSet phldrT="[Текст]" custT="1"/>
      <dgm:spPr>
        <a:xfrm rot="5400000">
          <a:off x="4006225" y="-1069593"/>
          <a:ext cx="1573767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7314651"/>
              <a:satOff val="-9168"/>
              <a:lumOff val="-2009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Children from 5 to 16-18 years old</a:t>
          </a:r>
          <a:endParaRPr lang="ru-RU" sz="10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5CFF1D90-59F9-4AAE-A895-A3B3856CF75E}" type="parTrans" cxnId="{29C11F18-DAD8-4F28-A9FA-56AF50D17873}">
      <dgm:prSet/>
      <dgm:spPr/>
      <dgm:t>
        <a:bodyPr/>
        <a:lstStyle/>
        <a:p>
          <a:endParaRPr lang="ru-RU"/>
        </a:p>
      </dgm:t>
    </dgm:pt>
    <dgm:pt modelId="{E67E4C5D-CB79-4CE6-861F-2B5A1F8D2235}" type="sibTrans" cxnId="{29C11F18-DAD8-4F28-A9FA-56AF50D17873}">
      <dgm:prSet/>
      <dgm:spPr/>
      <dgm:t>
        <a:bodyPr/>
        <a:lstStyle/>
        <a:p>
          <a:endParaRPr lang="ru-RU"/>
        </a:p>
      </dgm:t>
    </dgm:pt>
    <dgm:pt modelId="{0B38C9BB-71C4-4F4E-9A9A-DBC126776837}">
      <dgm:prSet phldrT="[Текст]" custT="1"/>
      <dgm:spPr>
        <a:xfrm rot="5400000">
          <a:off x="4006225" y="-1069593"/>
          <a:ext cx="1573767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7314651"/>
              <a:satOff val="-9168"/>
              <a:lumOff val="-2009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Farmers</a:t>
          </a:r>
          <a:endParaRPr lang="ru-RU" sz="10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5E035951-FB64-4702-AB46-B3B985937EF4}" type="parTrans" cxnId="{DB346FB8-441F-4CB9-BD8C-CB48696D0128}">
      <dgm:prSet/>
      <dgm:spPr/>
      <dgm:t>
        <a:bodyPr/>
        <a:lstStyle/>
        <a:p>
          <a:endParaRPr lang="ru-RU"/>
        </a:p>
      </dgm:t>
    </dgm:pt>
    <dgm:pt modelId="{61934F93-495B-47E5-8F1D-11540FD5B73E}" type="sibTrans" cxnId="{DB346FB8-441F-4CB9-BD8C-CB48696D0128}">
      <dgm:prSet/>
      <dgm:spPr/>
      <dgm:t>
        <a:bodyPr/>
        <a:lstStyle/>
        <a:p>
          <a:endParaRPr lang="ru-RU"/>
        </a:p>
      </dgm:t>
    </dgm:pt>
    <dgm:pt modelId="{A1AFE70B-552E-4C49-B9FF-F4F4B17CA4E0}">
      <dgm:prSet phldrT="[Текст]" custT="1"/>
      <dgm:spPr>
        <a:xfrm rot="5400000">
          <a:off x="4006225" y="-1069593"/>
          <a:ext cx="1573767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7314651"/>
              <a:satOff val="-9168"/>
              <a:lumOff val="-2009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Students</a:t>
          </a:r>
          <a:endParaRPr lang="ru-RU" sz="10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B9DC40DC-B803-4E0E-BA09-A6AA3FF17676}" type="parTrans" cxnId="{7C2D773B-F1DB-4A25-962A-CD02C40D15D7}">
      <dgm:prSet/>
      <dgm:spPr/>
      <dgm:t>
        <a:bodyPr/>
        <a:lstStyle/>
        <a:p>
          <a:endParaRPr lang="ru-RU"/>
        </a:p>
      </dgm:t>
    </dgm:pt>
    <dgm:pt modelId="{AA3FC597-EA33-4996-9CDF-0887C54C1D12}" type="sibTrans" cxnId="{7C2D773B-F1DB-4A25-962A-CD02C40D15D7}">
      <dgm:prSet/>
      <dgm:spPr/>
      <dgm:t>
        <a:bodyPr/>
        <a:lstStyle/>
        <a:p>
          <a:endParaRPr lang="ru-RU"/>
        </a:p>
      </dgm:t>
    </dgm:pt>
    <dgm:pt modelId="{1AC2BC55-D6BE-4B3B-B502-3F30CA1C7D84}">
      <dgm:prSet phldrT="[Текст]" custT="1"/>
      <dgm:spPr>
        <a:xfrm rot="5400000">
          <a:off x="4006225" y="-1069593"/>
          <a:ext cx="1573767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7314651"/>
              <a:satOff val="-9168"/>
              <a:lumOff val="-2009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Persons who have CMI policy</a:t>
          </a:r>
          <a:endParaRPr lang="ru-RU" sz="10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4EBA0572-695B-48E9-8A27-C8BC75235053}" type="parTrans" cxnId="{33E42309-D372-42FF-B586-E405741E6BA7}">
      <dgm:prSet/>
      <dgm:spPr/>
      <dgm:t>
        <a:bodyPr/>
        <a:lstStyle/>
        <a:p>
          <a:endParaRPr lang="ru-RU"/>
        </a:p>
      </dgm:t>
    </dgm:pt>
    <dgm:pt modelId="{0A7CD04A-22C8-428F-89A8-E3C79CDE2CC6}" type="sibTrans" cxnId="{33E42309-D372-42FF-B586-E405741E6BA7}">
      <dgm:prSet/>
      <dgm:spPr/>
      <dgm:t>
        <a:bodyPr/>
        <a:lstStyle/>
        <a:p>
          <a:endParaRPr lang="ru-RU"/>
        </a:p>
      </dgm:t>
    </dgm:pt>
    <dgm:pt modelId="{8BF7D3E5-C112-4308-BA26-65B61E03DDC0}">
      <dgm:prSet phldrT="[Текст]" custT="1"/>
      <dgm:spPr>
        <a:xfrm rot="5400000">
          <a:off x="4006225" y="-1069593"/>
          <a:ext cx="1573767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7314651"/>
              <a:satOff val="-9168"/>
              <a:lumOff val="-2009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5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citizens who have the right to receive medical assistance free of charge (except for children under the age of 5) arriving at planned inpatient treatment for a third or more times a year</a:t>
          </a:r>
          <a:endParaRPr lang="ru-RU" sz="105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6AE16D5F-641B-4E90-8A76-DA5DEFCE1E50}" type="parTrans" cxnId="{DBBEB5BD-A59C-4EF1-A7BC-1F0A98566674}">
      <dgm:prSet/>
      <dgm:spPr/>
      <dgm:t>
        <a:bodyPr/>
        <a:lstStyle/>
        <a:p>
          <a:endParaRPr lang="ru-RU"/>
        </a:p>
      </dgm:t>
    </dgm:pt>
    <dgm:pt modelId="{8C1BC7BB-7705-48DB-A2AC-14C21FD3B7F9}" type="sibTrans" cxnId="{DBBEB5BD-A59C-4EF1-A7BC-1F0A98566674}">
      <dgm:prSet/>
      <dgm:spPr/>
      <dgm:t>
        <a:bodyPr/>
        <a:lstStyle/>
        <a:p>
          <a:endParaRPr lang="ru-RU"/>
        </a:p>
      </dgm:t>
    </dgm:pt>
    <dgm:pt modelId="{4FE31010-6C65-44FC-8862-7DA3CB426099}">
      <dgm:prSet phldrT="[Текст]" custT="1"/>
      <dgm:spPr>
        <a:xfrm rot="5400000">
          <a:off x="4006225" y="-1069593"/>
          <a:ext cx="1573767" cy="7025381"/>
        </a:xfrm>
        <a:prstGeom prst="round2SameRect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7314651"/>
              <a:satOff val="-9168"/>
              <a:lumOff val="-20098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Military with CMI policy</a:t>
          </a:r>
          <a:r>
            <a:rPr lang="ky-KG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;</a:t>
          </a:r>
          <a:endParaRPr lang="ru-RU" sz="10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82B23D7D-66F6-47FC-8201-74A8AECA00D2}" type="parTrans" cxnId="{3823E29B-7027-478A-BA1D-97548118E97C}">
      <dgm:prSet/>
      <dgm:spPr/>
      <dgm:t>
        <a:bodyPr/>
        <a:lstStyle/>
        <a:p>
          <a:endParaRPr lang="ru-RU"/>
        </a:p>
      </dgm:t>
    </dgm:pt>
    <dgm:pt modelId="{5B745E2A-9279-4429-AC7A-C91F7441361C}" type="sibTrans" cxnId="{3823E29B-7027-478A-BA1D-97548118E97C}">
      <dgm:prSet/>
      <dgm:spPr/>
      <dgm:t>
        <a:bodyPr/>
        <a:lstStyle/>
        <a:p>
          <a:endParaRPr lang="ru-RU"/>
        </a:p>
      </dgm:t>
    </dgm:pt>
    <dgm:pt modelId="{11E5D5F5-527C-4521-8B3C-2CA42B233C2F}">
      <dgm:prSet phldrT="[Текст]" custT="1"/>
      <dgm:spPr>
        <a:xfrm rot="5400000">
          <a:off x="4198629" y="-2907468"/>
          <a:ext cx="1188960" cy="7025381"/>
        </a:xfr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FDE0AA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Persons receiving social welfare;</a:t>
          </a:r>
          <a:r>
            <a:rPr lang="ky-KG" sz="1000" dirty="0" smtClean="0">
              <a:solidFill>
                <a:srgbClr val="003B76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+mn-cs"/>
            </a:rPr>
            <a:t>;</a:t>
          </a:r>
          <a:endParaRPr lang="ru-RU" sz="1000" dirty="0">
            <a:solidFill>
              <a:srgbClr val="003B76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+mn-cs"/>
          </a:endParaRPr>
        </a:p>
      </dgm:t>
    </dgm:pt>
    <dgm:pt modelId="{EF610CBF-F73D-4BD7-A1EF-385F036A278D}" type="parTrans" cxnId="{07D87A16-1036-48EC-9B74-C760A1CD720E}">
      <dgm:prSet/>
      <dgm:spPr/>
      <dgm:t>
        <a:bodyPr/>
        <a:lstStyle/>
        <a:p>
          <a:endParaRPr lang="ru-RU"/>
        </a:p>
      </dgm:t>
    </dgm:pt>
    <dgm:pt modelId="{0A6ADA37-102D-448A-8D8D-C6EC930B4E35}" type="sibTrans" cxnId="{07D87A16-1036-48EC-9B74-C760A1CD720E}">
      <dgm:prSet/>
      <dgm:spPr/>
      <dgm:t>
        <a:bodyPr/>
        <a:lstStyle/>
        <a:p>
          <a:endParaRPr lang="ru-RU"/>
        </a:p>
      </dgm:t>
    </dgm:pt>
    <dgm:pt modelId="{5BA204F6-4B17-41F9-9004-54F48E1F2BD9}" type="pres">
      <dgm:prSet presAssocID="{A79B811C-3878-43BE-A4C4-E9721F4D57E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C37CED-5B2D-46E4-912A-515B204F936F}" type="pres">
      <dgm:prSet presAssocID="{D4F0AC1F-172D-4C98-8FF7-3742797EB44B}" presName="composite" presStyleCnt="0"/>
      <dgm:spPr/>
    </dgm:pt>
    <dgm:pt modelId="{E259E4DD-0DD7-404F-9359-E17C4C567DA8}" type="pres">
      <dgm:prSet presAssocID="{D4F0AC1F-172D-4C98-8FF7-3742797EB44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BF373-4C38-48C3-AFDF-73F1B8D5A773}" type="pres">
      <dgm:prSet presAssocID="{D4F0AC1F-172D-4C98-8FF7-3742797EB44B}" presName="descendantText" presStyleLbl="alignAcc1" presStyleIdx="0" presStyleCnt="3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ru-RU"/>
        </a:p>
      </dgm:t>
    </dgm:pt>
    <dgm:pt modelId="{1E53923E-56D1-4AC3-BFA2-205BB12A1131}" type="pres">
      <dgm:prSet presAssocID="{EE59396C-0785-4CF5-AB07-BE6E42BCB6DE}" presName="sp" presStyleCnt="0"/>
      <dgm:spPr/>
    </dgm:pt>
    <dgm:pt modelId="{D4945B11-43AA-49E2-ABDB-38F17C1A77D0}" type="pres">
      <dgm:prSet presAssocID="{BFAE4BD6-EBAA-44F5-9240-CBBE0598C0D6}" presName="composite" presStyleCnt="0"/>
      <dgm:spPr/>
    </dgm:pt>
    <dgm:pt modelId="{F939DC8E-CD5B-4A22-B398-777E2A2BCFB9}" type="pres">
      <dgm:prSet presAssocID="{BFAE4BD6-EBAA-44F5-9240-CBBE0598C0D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632516-112C-48D2-8161-76C079DAC06F}" type="pres">
      <dgm:prSet presAssocID="{BFAE4BD6-EBAA-44F5-9240-CBBE0598C0D6}" presName="descendantText" presStyleLbl="alignAcc1" presStyleIdx="1" presStyleCnt="3" custScaleY="1323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AF76BD-BCA6-45C3-84B2-75574E369096}" type="pres">
      <dgm:prSet presAssocID="{6B925DC3-E2F5-47ED-8467-7964A4D54ECC}" presName="sp" presStyleCnt="0"/>
      <dgm:spPr/>
    </dgm:pt>
    <dgm:pt modelId="{0BEE3A2C-4B22-4B09-9E02-CFA9D62018B8}" type="pres">
      <dgm:prSet presAssocID="{23985BDA-395A-4D2D-9947-EDADC613D11A}" presName="composite" presStyleCnt="0"/>
      <dgm:spPr/>
    </dgm:pt>
    <dgm:pt modelId="{CB7F66B7-CF3B-4ED7-A707-4AA48C4C3131}" type="pres">
      <dgm:prSet presAssocID="{23985BDA-395A-4D2D-9947-EDADC613D11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36EE74-1FA3-4CE6-9EA0-96524167D3EE}" type="pres">
      <dgm:prSet presAssocID="{23985BDA-395A-4D2D-9947-EDADC613D11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F49633-0DE0-41C8-892E-E115A9F806DB}" type="presOf" srcId="{1AC2BC55-D6BE-4B3B-B502-3F30CA1C7D84}" destId="{20632516-112C-48D2-8161-76C079DAC06F}" srcOrd="0" destOrd="5" presId="urn:microsoft.com/office/officeart/2005/8/layout/chevron2"/>
    <dgm:cxn modelId="{07D87A16-1036-48EC-9B74-C760A1CD720E}" srcId="{D4F0AC1F-172D-4C98-8FF7-3742797EB44B}" destId="{11E5D5F5-527C-4521-8B3C-2CA42B233C2F}" srcOrd="2" destOrd="0" parTransId="{EF610CBF-F73D-4BD7-A1EF-385F036A278D}" sibTransId="{0A6ADA37-102D-448A-8D8D-C6EC930B4E35}"/>
    <dgm:cxn modelId="{AB309F93-2727-434F-8641-0C3F9E2C834E}" type="presOf" srcId="{8BF7D3E5-C112-4308-BA26-65B61E03DDC0}" destId="{20632516-112C-48D2-8161-76C079DAC06F}" srcOrd="0" destOrd="7" presId="urn:microsoft.com/office/officeart/2005/8/layout/chevron2"/>
    <dgm:cxn modelId="{F7E8B7BF-554F-4363-A838-EC73897D0214}" type="presOf" srcId="{BFAE4BD6-EBAA-44F5-9240-CBBE0598C0D6}" destId="{F939DC8E-CD5B-4A22-B398-777E2A2BCFB9}" srcOrd="0" destOrd="0" presId="urn:microsoft.com/office/officeart/2005/8/layout/chevron2"/>
    <dgm:cxn modelId="{7C2D773B-F1DB-4A25-962A-CD02C40D15D7}" srcId="{BFAE4BD6-EBAA-44F5-9240-CBBE0598C0D6}" destId="{A1AFE70B-552E-4C49-B9FF-F4F4B17CA4E0}" srcOrd="4" destOrd="0" parTransId="{B9DC40DC-B803-4E0E-BA09-A6AA3FF17676}" sibTransId="{AA3FC597-EA33-4996-9CDF-0887C54C1D12}"/>
    <dgm:cxn modelId="{6CCD8530-80BB-4F09-8B4B-562AFB22357A}" type="presOf" srcId="{E8F2971F-8DC1-4A68-9373-4CADA00965B0}" destId="{E936EE74-1FA3-4CE6-9EA0-96524167D3EE}" srcOrd="0" destOrd="0" presId="urn:microsoft.com/office/officeart/2005/8/layout/chevron2"/>
    <dgm:cxn modelId="{DBBEB5BD-A59C-4EF1-A7BC-1F0A98566674}" srcId="{BFAE4BD6-EBAA-44F5-9240-CBBE0598C0D6}" destId="{8BF7D3E5-C112-4308-BA26-65B61E03DDC0}" srcOrd="7" destOrd="0" parTransId="{6AE16D5F-641B-4E90-8A76-DA5DEFCE1E50}" sibTransId="{8C1BC7BB-7705-48DB-A2AC-14C21FD3B7F9}"/>
    <dgm:cxn modelId="{B81242E5-FE53-4A8A-9AFD-4F840C4B1AAD}" type="presOf" srcId="{0822C721-0DE0-4FE9-9B1E-2E31C1095E27}" destId="{20632516-112C-48D2-8161-76C079DAC06F}" srcOrd="0" destOrd="1" presId="urn:microsoft.com/office/officeart/2005/8/layout/chevron2"/>
    <dgm:cxn modelId="{D66A3279-DB48-4091-A37A-24C0B5B8776A}" type="presOf" srcId="{67F24082-9643-41D6-A4E9-AC2C433DCE2F}" destId="{20632516-112C-48D2-8161-76C079DAC06F}" srcOrd="0" destOrd="0" presId="urn:microsoft.com/office/officeart/2005/8/layout/chevron2"/>
    <dgm:cxn modelId="{3823E29B-7027-478A-BA1D-97548118E97C}" srcId="{BFAE4BD6-EBAA-44F5-9240-CBBE0598C0D6}" destId="{4FE31010-6C65-44FC-8862-7DA3CB426099}" srcOrd="6" destOrd="0" parTransId="{82B23D7D-66F6-47FC-8201-74A8AECA00D2}" sibTransId="{5B745E2A-9279-4429-AC7A-C91F7441361C}"/>
    <dgm:cxn modelId="{5EA7386E-7318-4F32-B4DB-9D84D56BF5B3}" srcId="{A79B811C-3878-43BE-A4C4-E9721F4D57E8}" destId="{BFAE4BD6-EBAA-44F5-9240-CBBE0598C0D6}" srcOrd="1" destOrd="0" parTransId="{F3830CF4-6322-4312-998B-0F22890DD0FE}" sibTransId="{6B925DC3-E2F5-47ED-8467-7964A4D54ECC}"/>
    <dgm:cxn modelId="{BF104276-FE84-45E4-883E-A9124F3761CF}" srcId="{D4F0AC1F-172D-4C98-8FF7-3742797EB44B}" destId="{AE17476C-CACB-432C-8E3C-5F50ADA1A862}" srcOrd="1" destOrd="0" parTransId="{8CD68B3E-2EC4-4CD5-9699-93DBA483432B}" sibTransId="{A70AAA3D-0389-4E07-99EF-1FD6EECBF896}"/>
    <dgm:cxn modelId="{E0E6E77C-EEC1-4A1C-80F7-90597048B384}" srcId="{BFAE4BD6-EBAA-44F5-9240-CBBE0598C0D6}" destId="{67F24082-9643-41D6-A4E9-AC2C433DCE2F}" srcOrd="0" destOrd="0" parTransId="{015B577A-15AE-412B-93BF-C82C4E201D48}" sibTransId="{F0E347BF-4CBF-4A03-8FBE-338F478BA948}"/>
    <dgm:cxn modelId="{9ED59D11-326F-4DC2-AE61-9A1EA82024F6}" type="presOf" srcId="{AE17476C-CACB-432C-8E3C-5F50ADA1A862}" destId="{4C3BF373-4C38-48C3-AFDF-73F1B8D5A773}" srcOrd="0" destOrd="1" presId="urn:microsoft.com/office/officeart/2005/8/layout/chevron2"/>
    <dgm:cxn modelId="{959207A4-7C3B-497E-BA9D-0CEC2B97238D}" type="presOf" srcId="{4EAD5A0F-289B-4870-B044-AF087DD288A4}" destId="{20632516-112C-48D2-8161-76C079DAC06F}" srcOrd="0" destOrd="2" presId="urn:microsoft.com/office/officeart/2005/8/layout/chevron2"/>
    <dgm:cxn modelId="{938879ED-6943-4C62-8F81-569A412CE202}" type="presOf" srcId="{4FE31010-6C65-44FC-8862-7DA3CB426099}" destId="{20632516-112C-48D2-8161-76C079DAC06F}" srcOrd="0" destOrd="6" presId="urn:microsoft.com/office/officeart/2005/8/layout/chevron2"/>
    <dgm:cxn modelId="{A337F83A-3EEA-477F-898F-33F05AEEE1DD}" type="presOf" srcId="{23985BDA-395A-4D2D-9947-EDADC613D11A}" destId="{CB7F66B7-CF3B-4ED7-A707-4AA48C4C3131}" srcOrd="0" destOrd="0" presId="urn:microsoft.com/office/officeart/2005/8/layout/chevron2"/>
    <dgm:cxn modelId="{F995ABA6-6F74-4E40-9EBA-0D96873708AB}" type="presOf" srcId="{11E5D5F5-527C-4521-8B3C-2CA42B233C2F}" destId="{4C3BF373-4C38-48C3-AFDF-73F1B8D5A773}" srcOrd="0" destOrd="2" presId="urn:microsoft.com/office/officeart/2005/8/layout/chevron2"/>
    <dgm:cxn modelId="{33E42309-D372-42FF-B586-E405741E6BA7}" srcId="{BFAE4BD6-EBAA-44F5-9240-CBBE0598C0D6}" destId="{1AC2BC55-D6BE-4B3B-B502-3F30CA1C7D84}" srcOrd="5" destOrd="0" parTransId="{4EBA0572-695B-48E9-8A27-C8BC75235053}" sibTransId="{0A7CD04A-22C8-428F-89A8-E3C79CDE2CC6}"/>
    <dgm:cxn modelId="{E58C07AD-5F50-4517-A8F2-9F5A9E0A7D5E}" type="presOf" srcId="{A1AFE70B-552E-4C49-B9FF-F4F4B17CA4E0}" destId="{20632516-112C-48D2-8161-76C079DAC06F}" srcOrd="0" destOrd="4" presId="urn:microsoft.com/office/officeart/2005/8/layout/chevron2"/>
    <dgm:cxn modelId="{468A1C7B-F09F-42BA-B272-10AD552B78E1}" type="presOf" srcId="{EC5D91AC-B571-420D-A234-54891CAE3F05}" destId="{4C3BF373-4C38-48C3-AFDF-73F1B8D5A773}" srcOrd="0" destOrd="3" presId="urn:microsoft.com/office/officeart/2005/8/layout/chevron2"/>
    <dgm:cxn modelId="{F670A432-458A-424B-A941-906AB09652BB}" srcId="{BFAE4BD6-EBAA-44F5-9240-CBBE0598C0D6}" destId="{0822C721-0DE0-4FE9-9B1E-2E31C1095E27}" srcOrd="1" destOrd="0" parTransId="{8B6350AB-BF84-4CB4-833E-A09297A90A59}" sibTransId="{7452F401-BB39-46A0-B2AD-3EE1AB819F46}"/>
    <dgm:cxn modelId="{5F44F0D0-21E6-48A1-91A8-9A738D310AB4}" type="presOf" srcId="{25DDD871-AF6D-4F6F-A39C-72BD2694314C}" destId="{4C3BF373-4C38-48C3-AFDF-73F1B8D5A773}" srcOrd="0" destOrd="0" presId="urn:microsoft.com/office/officeart/2005/8/layout/chevron2"/>
    <dgm:cxn modelId="{29C11F18-DAD8-4F28-A9FA-56AF50D17873}" srcId="{BFAE4BD6-EBAA-44F5-9240-CBBE0598C0D6}" destId="{4EAD5A0F-289B-4870-B044-AF087DD288A4}" srcOrd="2" destOrd="0" parTransId="{5CFF1D90-59F9-4AAE-A895-A3B3856CF75E}" sibTransId="{E67E4C5D-CB79-4CE6-861F-2B5A1F8D2235}"/>
    <dgm:cxn modelId="{DA95853E-6622-4AD5-8D64-C108472484A6}" type="presOf" srcId="{D4F0AC1F-172D-4C98-8FF7-3742797EB44B}" destId="{E259E4DD-0DD7-404F-9359-E17C4C567DA8}" srcOrd="0" destOrd="0" presId="urn:microsoft.com/office/officeart/2005/8/layout/chevron2"/>
    <dgm:cxn modelId="{A7132C8B-05AF-41C5-A215-49332E400F77}" srcId="{A79B811C-3878-43BE-A4C4-E9721F4D57E8}" destId="{23985BDA-395A-4D2D-9947-EDADC613D11A}" srcOrd="2" destOrd="0" parTransId="{6BDB483B-F2CB-4E17-8485-6DD84C5B9CF9}" sibTransId="{E9F94004-2E7A-4158-852C-68A9FA7E1810}"/>
    <dgm:cxn modelId="{69DFDC1E-3C9A-49BD-A50A-E27E907C5C29}" type="presOf" srcId="{A79B811C-3878-43BE-A4C4-E9721F4D57E8}" destId="{5BA204F6-4B17-41F9-9004-54F48E1F2BD9}" srcOrd="0" destOrd="0" presId="urn:microsoft.com/office/officeart/2005/8/layout/chevron2"/>
    <dgm:cxn modelId="{35B14515-BC9B-429E-9AAE-4B16EEEBC689}" srcId="{D4F0AC1F-172D-4C98-8FF7-3742797EB44B}" destId="{EC5D91AC-B571-420D-A234-54891CAE3F05}" srcOrd="3" destOrd="0" parTransId="{70F389BF-9673-4EDC-B76B-B857BBE9626E}" sibTransId="{3FEA0947-9105-4B57-9743-C8030301A88D}"/>
    <dgm:cxn modelId="{DFECB35E-D81A-440C-ABE6-43B802D0C71A}" srcId="{A79B811C-3878-43BE-A4C4-E9721F4D57E8}" destId="{D4F0AC1F-172D-4C98-8FF7-3742797EB44B}" srcOrd="0" destOrd="0" parTransId="{01030BEA-54A1-42B6-97BC-3B803D9754D7}" sibTransId="{EE59396C-0785-4CF5-AB07-BE6E42BCB6DE}"/>
    <dgm:cxn modelId="{C030FB47-9F17-49FA-963F-4DE7D09677D4}" srcId="{D4F0AC1F-172D-4C98-8FF7-3742797EB44B}" destId="{25DDD871-AF6D-4F6F-A39C-72BD2694314C}" srcOrd="0" destOrd="0" parTransId="{83BCC4AB-A8CD-43A5-ADC6-3331FBC41FFF}" sibTransId="{7C37F6AD-D0D9-4AF9-B236-0E434BAFCB58}"/>
    <dgm:cxn modelId="{13435123-73A9-42E3-8E16-60D95D796D51}" srcId="{23985BDA-395A-4D2D-9947-EDADC613D11A}" destId="{E8F2971F-8DC1-4A68-9373-4CADA00965B0}" srcOrd="0" destOrd="0" parTransId="{9D7E87E2-A700-4A84-B527-8D5FABDA3CA8}" sibTransId="{F31709C3-D795-45FB-AEB7-A891C978A9D2}"/>
    <dgm:cxn modelId="{DB346FB8-441F-4CB9-BD8C-CB48696D0128}" srcId="{BFAE4BD6-EBAA-44F5-9240-CBBE0598C0D6}" destId="{0B38C9BB-71C4-4F4E-9A9A-DBC126776837}" srcOrd="3" destOrd="0" parTransId="{5E035951-FB64-4702-AB46-B3B985937EF4}" sibTransId="{61934F93-495B-47E5-8F1D-11540FD5B73E}"/>
    <dgm:cxn modelId="{A1C07CA0-2EBD-4F44-8869-4E49FC8E5D66}" type="presOf" srcId="{0B38C9BB-71C4-4F4E-9A9A-DBC126776837}" destId="{20632516-112C-48D2-8161-76C079DAC06F}" srcOrd="0" destOrd="3" presId="urn:microsoft.com/office/officeart/2005/8/layout/chevron2"/>
    <dgm:cxn modelId="{08A3E5AB-23BA-4E37-ABE3-E80656757154}" type="presParOf" srcId="{5BA204F6-4B17-41F9-9004-54F48E1F2BD9}" destId="{05C37CED-5B2D-46E4-912A-515B204F936F}" srcOrd="0" destOrd="0" presId="urn:microsoft.com/office/officeart/2005/8/layout/chevron2"/>
    <dgm:cxn modelId="{16361BBD-7B16-48E2-850D-BD1D4ABEF9E3}" type="presParOf" srcId="{05C37CED-5B2D-46E4-912A-515B204F936F}" destId="{E259E4DD-0DD7-404F-9359-E17C4C567DA8}" srcOrd="0" destOrd="0" presId="urn:microsoft.com/office/officeart/2005/8/layout/chevron2"/>
    <dgm:cxn modelId="{5F8B2805-7A8E-4D13-A885-BB15777814D8}" type="presParOf" srcId="{05C37CED-5B2D-46E4-912A-515B204F936F}" destId="{4C3BF373-4C38-48C3-AFDF-73F1B8D5A773}" srcOrd="1" destOrd="0" presId="urn:microsoft.com/office/officeart/2005/8/layout/chevron2"/>
    <dgm:cxn modelId="{2D7B3D6F-3BF6-44FE-82FC-096CCC37EF1C}" type="presParOf" srcId="{5BA204F6-4B17-41F9-9004-54F48E1F2BD9}" destId="{1E53923E-56D1-4AC3-BFA2-205BB12A1131}" srcOrd="1" destOrd="0" presId="urn:microsoft.com/office/officeart/2005/8/layout/chevron2"/>
    <dgm:cxn modelId="{8FAEBF7F-50EB-424C-B547-0A2BE98EF2D1}" type="presParOf" srcId="{5BA204F6-4B17-41F9-9004-54F48E1F2BD9}" destId="{D4945B11-43AA-49E2-ABDB-38F17C1A77D0}" srcOrd="2" destOrd="0" presId="urn:microsoft.com/office/officeart/2005/8/layout/chevron2"/>
    <dgm:cxn modelId="{AECF68E4-6490-4733-A78C-D6D0C3495E46}" type="presParOf" srcId="{D4945B11-43AA-49E2-ABDB-38F17C1A77D0}" destId="{F939DC8E-CD5B-4A22-B398-777E2A2BCFB9}" srcOrd="0" destOrd="0" presId="urn:microsoft.com/office/officeart/2005/8/layout/chevron2"/>
    <dgm:cxn modelId="{B8887705-AA65-423D-8403-AE294F25F020}" type="presParOf" srcId="{D4945B11-43AA-49E2-ABDB-38F17C1A77D0}" destId="{20632516-112C-48D2-8161-76C079DAC06F}" srcOrd="1" destOrd="0" presId="urn:microsoft.com/office/officeart/2005/8/layout/chevron2"/>
    <dgm:cxn modelId="{49893455-920F-415F-B857-7BCDCAEBE48B}" type="presParOf" srcId="{5BA204F6-4B17-41F9-9004-54F48E1F2BD9}" destId="{73AF76BD-BCA6-45C3-84B2-75574E369096}" srcOrd="3" destOrd="0" presId="urn:microsoft.com/office/officeart/2005/8/layout/chevron2"/>
    <dgm:cxn modelId="{AB481036-9123-4C03-B02B-8FF0DA6389D1}" type="presParOf" srcId="{5BA204F6-4B17-41F9-9004-54F48E1F2BD9}" destId="{0BEE3A2C-4B22-4B09-9E02-CFA9D62018B8}" srcOrd="4" destOrd="0" presId="urn:microsoft.com/office/officeart/2005/8/layout/chevron2"/>
    <dgm:cxn modelId="{966475E1-5B89-4874-8B2B-E6E51155175E}" type="presParOf" srcId="{0BEE3A2C-4B22-4B09-9E02-CFA9D62018B8}" destId="{CB7F66B7-CF3B-4ED7-A707-4AA48C4C3131}" srcOrd="0" destOrd="0" presId="urn:microsoft.com/office/officeart/2005/8/layout/chevron2"/>
    <dgm:cxn modelId="{E35157CB-2E7B-4DD3-A5B9-40B309378A51}" type="presParOf" srcId="{0BEE3A2C-4B22-4B09-9E02-CFA9D62018B8}" destId="{E936EE74-1FA3-4CE6-9EA0-96524167D3E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DACCC8-B356-4529-B646-2D68BE35C2D3}" type="doc">
      <dgm:prSet loTypeId="urn:microsoft.com/office/officeart/2008/layout/PictureStrips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3A16F32-D058-4890-8572-F88613731F41}">
      <dgm:prSet phldrT="[Текст]"/>
      <dgm:spPr/>
      <dgm:t>
        <a:bodyPr/>
        <a:lstStyle/>
        <a:p>
          <a:r>
            <a:rPr lang="kk-KZ" dirty="0" smtClean="0"/>
            <a:t>Т</a:t>
          </a:r>
          <a:r>
            <a:rPr lang="en-US" dirty="0" err="1" smtClean="0"/>
            <a:t>herapy</a:t>
          </a:r>
          <a:endParaRPr lang="ru-RU" dirty="0"/>
        </a:p>
      </dgm:t>
    </dgm:pt>
    <dgm:pt modelId="{FFC4ACCC-9F37-4F4E-BE08-F0590D7498D0}" type="parTrans" cxnId="{A2265918-9A23-473B-9BE1-F7EF5E8D73C8}">
      <dgm:prSet/>
      <dgm:spPr/>
      <dgm:t>
        <a:bodyPr/>
        <a:lstStyle/>
        <a:p>
          <a:endParaRPr lang="ru-RU"/>
        </a:p>
      </dgm:t>
    </dgm:pt>
    <dgm:pt modelId="{33E01DA8-6E0D-4086-AF8B-2E7878E3D329}" type="sibTrans" cxnId="{A2265918-9A23-473B-9BE1-F7EF5E8D73C8}">
      <dgm:prSet/>
      <dgm:spPr/>
      <dgm:t>
        <a:bodyPr/>
        <a:lstStyle/>
        <a:p>
          <a:endParaRPr lang="ru-RU"/>
        </a:p>
      </dgm:t>
    </dgm:pt>
    <dgm:pt modelId="{4BBA01CF-93A8-42E1-99C3-0DC8E7AE4FC4}">
      <dgm:prSet phldrT="[Текст]"/>
      <dgm:spPr/>
      <dgm:t>
        <a:bodyPr/>
        <a:lstStyle/>
        <a:p>
          <a:r>
            <a:rPr lang="en-US" dirty="0" smtClean="0"/>
            <a:t>Minimal           </a:t>
          </a:r>
          <a:r>
            <a:rPr lang="ky-KG" dirty="0" smtClean="0"/>
            <a:t>	- 330</a:t>
          </a:r>
          <a:endParaRPr lang="ru-RU" dirty="0"/>
        </a:p>
      </dgm:t>
    </dgm:pt>
    <dgm:pt modelId="{DACCAA0F-15F2-4F1D-9228-9AAC15F902E9}" type="parTrans" cxnId="{EEBC9372-EEB8-4C7B-9BFA-36E1E1E4ABCA}">
      <dgm:prSet/>
      <dgm:spPr/>
      <dgm:t>
        <a:bodyPr/>
        <a:lstStyle/>
        <a:p>
          <a:endParaRPr lang="ru-RU"/>
        </a:p>
      </dgm:t>
    </dgm:pt>
    <dgm:pt modelId="{945D1E64-0E42-4D71-94A9-DE59F4C9EC76}" type="sibTrans" cxnId="{EEBC9372-EEB8-4C7B-9BFA-36E1E1E4ABCA}">
      <dgm:prSet/>
      <dgm:spPr/>
      <dgm:t>
        <a:bodyPr/>
        <a:lstStyle/>
        <a:p>
          <a:endParaRPr lang="ru-RU"/>
        </a:p>
      </dgm:t>
    </dgm:pt>
    <dgm:pt modelId="{E29FBC47-5390-453E-9CA3-A96EC1609338}">
      <dgm:prSet phldrT="[Текст]"/>
      <dgm:spPr/>
      <dgm:t>
        <a:bodyPr/>
        <a:lstStyle/>
        <a:p>
          <a:r>
            <a:rPr lang="en-US" dirty="0" smtClean="0"/>
            <a:t>Maximum       </a:t>
          </a:r>
          <a:r>
            <a:rPr lang="ky-KG" dirty="0" smtClean="0"/>
            <a:t>	- 2650</a:t>
          </a:r>
          <a:endParaRPr lang="ru-RU" dirty="0"/>
        </a:p>
      </dgm:t>
    </dgm:pt>
    <dgm:pt modelId="{2CDAB6EF-2C7B-4EAB-8EE6-4F4EDFB8831F}" type="parTrans" cxnId="{29F028B3-C48A-4F1E-B048-D2091BB14800}">
      <dgm:prSet/>
      <dgm:spPr/>
      <dgm:t>
        <a:bodyPr/>
        <a:lstStyle/>
        <a:p>
          <a:endParaRPr lang="ru-RU"/>
        </a:p>
      </dgm:t>
    </dgm:pt>
    <dgm:pt modelId="{55BC06CC-5818-4D6D-BD1E-A054B7C0BD57}" type="sibTrans" cxnId="{29F028B3-C48A-4F1E-B048-D2091BB14800}">
      <dgm:prSet/>
      <dgm:spPr/>
      <dgm:t>
        <a:bodyPr/>
        <a:lstStyle/>
        <a:p>
          <a:endParaRPr lang="ru-RU"/>
        </a:p>
      </dgm:t>
    </dgm:pt>
    <dgm:pt modelId="{93F85824-7D80-4AF5-8C4E-3491032D6704}">
      <dgm:prSet phldrT="[Текст]"/>
      <dgm:spPr/>
      <dgm:t>
        <a:bodyPr/>
        <a:lstStyle/>
        <a:p>
          <a:r>
            <a:rPr lang="en-US" dirty="0" smtClean="0"/>
            <a:t>Surgery</a:t>
          </a:r>
          <a:endParaRPr lang="ru-RU" dirty="0"/>
        </a:p>
      </dgm:t>
    </dgm:pt>
    <dgm:pt modelId="{5F068C98-4766-413E-A762-219FD21D1EC7}" type="parTrans" cxnId="{0C199003-D0C8-4ECD-88FA-283D6B4EC96C}">
      <dgm:prSet/>
      <dgm:spPr/>
      <dgm:t>
        <a:bodyPr/>
        <a:lstStyle/>
        <a:p>
          <a:endParaRPr lang="ru-RU"/>
        </a:p>
      </dgm:t>
    </dgm:pt>
    <dgm:pt modelId="{DB023DFD-CB02-4EDA-A695-1A751BFAC35E}" type="sibTrans" cxnId="{0C199003-D0C8-4ECD-88FA-283D6B4EC96C}">
      <dgm:prSet/>
      <dgm:spPr/>
      <dgm:t>
        <a:bodyPr/>
        <a:lstStyle/>
        <a:p>
          <a:endParaRPr lang="ru-RU"/>
        </a:p>
      </dgm:t>
    </dgm:pt>
    <dgm:pt modelId="{1AE1345E-6BD2-4934-8E5E-115B4DB1D3D3}">
      <dgm:prSet phldrT="[Текст]"/>
      <dgm:spPr/>
      <dgm:t>
        <a:bodyPr/>
        <a:lstStyle/>
        <a:p>
          <a:r>
            <a:rPr lang="ky-KG" dirty="0" smtClean="0"/>
            <a:t>М</a:t>
          </a:r>
          <a:r>
            <a:rPr lang="en-US" dirty="0" err="1" smtClean="0"/>
            <a:t>inimal</a:t>
          </a:r>
          <a:r>
            <a:rPr lang="en-US" dirty="0" smtClean="0"/>
            <a:t>          </a:t>
          </a:r>
          <a:r>
            <a:rPr lang="ky-KG" dirty="0" smtClean="0"/>
            <a:t>	- 430</a:t>
          </a:r>
          <a:endParaRPr lang="ru-RU" dirty="0"/>
        </a:p>
      </dgm:t>
    </dgm:pt>
    <dgm:pt modelId="{E907D251-09D3-446B-A1C0-4E1ADB02499F}" type="parTrans" cxnId="{C6867A78-DB99-46B1-AEA3-4B20BD089F3F}">
      <dgm:prSet/>
      <dgm:spPr/>
      <dgm:t>
        <a:bodyPr/>
        <a:lstStyle/>
        <a:p>
          <a:endParaRPr lang="ru-RU"/>
        </a:p>
      </dgm:t>
    </dgm:pt>
    <dgm:pt modelId="{516892E3-76FF-420F-A06D-F73EA1ED79D5}" type="sibTrans" cxnId="{C6867A78-DB99-46B1-AEA3-4B20BD089F3F}">
      <dgm:prSet/>
      <dgm:spPr/>
      <dgm:t>
        <a:bodyPr/>
        <a:lstStyle/>
        <a:p>
          <a:endParaRPr lang="ru-RU"/>
        </a:p>
      </dgm:t>
    </dgm:pt>
    <dgm:pt modelId="{C1CF7073-B081-4C28-A2B9-1D8C69E22ECD}">
      <dgm:prSet phldrT="[Текст]"/>
      <dgm:spPr/>
      <dgm:t>
        <a:bodyPr/>
        <a:lstStyle/>
        <a:p>
          <a:r>
            <a:rPr lang="en-US" dirty="0" smtClean="0"/>
            <a:t>Medium</a:t>
          </a:r>
          <a:r>
            <a:rPr lang="ky-KG" dirty="0" smtClean="0"/>
            <a:t>		- 840</a:t>
          </a:r>
          <a:endParaRPr lang="ru-RU" dirty="0"/>
        </a:p>
      </dgm:t>
    </dgm:pt>
    <dgm:pt modelId="{E29BD84D-A07A-4FBF-8068-24927CEB62B4}" type="parTrans" cxnId="{7C0E189E-601F-416D-9148-ACBDD41512ED}">
      <dgm:prSet/>
      <dgm:spPr/>
      <dgm:t>
        <a:bodyPr/>
        <a:lstStyle/>
        <a:p>
          <a:endParaRPr lang="ru-RU"/>
        </a:p>
      </dgm:t>
    </dgm:pt>
    <dgm:pt modelId="{595B7581-F975-430F-84D6-1E26844B23F5}" type="sibTrans" cxnId="{7C0E189E-601F-416D-9148-ACBDD41512ED}">
      <dgm:prSet/>
      <dgm:spPr/>
      <dgm:t>
        <a:bodyPr/>
        <a:lstStyle/>
        <a:p>
          <a:endParaRPr lang="ru-RU"/>
        </a:p>
      </dgm:t>
    </dgm:pt>
    <dgm:pt modelId="{2658C8F8-AB36-4EC4-ACD3-ACE5E8DC1F61}">
      <dgm:prSet/>
      <dgm:spPr/>
      <dgm:t>
        <a:bodyPr/>
        <a:lstStyle/>
        <a:p>
          <a:r>
            <a:rPr lang="en-US" dirty="0" smtClean="0"/>
            <a:t>Medium    </a:t>
          </a:r>
          <a:r>
            <a:rPr lang="ky-KG" dirty="0" smtClean="0"/>
            <a:t>		- 1090	</a:t>
          </a:r>
          <a:endParaRPr lang="ru-RU" dirty="0"/>
        </a:p>
      </dgm:t>
    </dgm:pt>
    <dgm:pt modelId="{06EC0E1A-C01D-4701-963C-C440F73D896B}" type="parTrans" cxnId="{465E0D04-5345-4622-845F-30F67D72F96B}">
      <dgm:prSet/>
      <dgm:spPr/>
      <dgm:t>
        <a:bodyPr/>
        <a:lstStyle/>
        <a:p>
          <a:endParaRPr lang="ru-RU"/>
        </a:p>
      </dgm:t>
    </dgm:pt>
    <dgm:pt modelId="{20639CB6-C59C-4276-B8EF-3AEB66A10315}" type="sibTrans" cxnId="{465E0D04-5345-4622-845F-30F67D72F96B}">
      <dgm:prSet/>
      <dgm:spPr/>
      <dgm:t>
        <a:bodyPr/>
        <a:lstStyle/>
        <a:p>
          <a:endParaRPr lang="ru-RU"/>
        </a:p>
      </dgm:t>
    </dgm:pt>
    <dgm:pt modelId="{C8C562C0-5225-4997-B8C9-962E1D0BA12C}">
      <dgm:prSet/>
      <dgm:spPr/>
      <dgm:t>
        <a:bodyPr/>
        <a:lstStyle/>
        <a:p>
          <a:r>
            <a:rPr lang="en-US" dirty="0" smtClean="0"/>
            <a:t>Maximum        </a:t>
          </a:r>
          <a:r>
            <a:rPr lang="ky-KG" dirty="0" smtClean="0"/>
            <a:t>	- 3440</a:t>
          </a:r>
          <a:endParaRPr lang="ru-RU" dirty="0"/>
        </a:p>
      </dgm:t>
    </dgm:pt>
    <dgm:pt modelId="{A54662A2-4512-4883-859F-EC8EC6929B7D}" type="parTrans" cxnId="{820B7641-E628-45D1-AB1C-285399159D81}">
      <dgm:prSet/>
      <dgm:spPr/>
      <dgm:t>
        <a:bodyPr/>
        <a:lstStyle/>
        <a:p>
          <a:endParaRPr lang="ru-RU"/>
        </a:p>
      </dgm:t>
    </dgm:pt>
    <dgm:pt modelId="{8BC848A0-ACC9-44E2-A4BE-80F60CF39FD3}" type="sibTrans" cxnId="{820B7641-E628-45D1-AB1C-285399159D81}">
      <dgm:prSet/>
      <dgm:spPr/>
      <dgm:t>
        <a:bodyPr/>
        <a:lstStyle/>
        <a:p>
          <a:endParaRPr lang="ru-RU"/>
        </a:p>
      </dgm:t>
    </dgm:pt>
    <dgm:pt modelId="{538050C4-4A07-4D49-8486-9316CA817D94}" type="pres">
      <dgm:prSet presAssocID="{5DDACCC8-B356-4529-B646-2D68BE35C2D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4ADE1B-CA62-4E4D-B22D-2DF2E2DDEF60}" type="pres">
      <dgm:prSet presAssocID="{D3A16F32-D058-4890-8572-F88613731F41}" presName="composite" presStyleCnt="0"/>
      <dgm:spPr/>
    </dgm:pt>
    <dgm:pt modelId="{94034485-7BAA-47ED-B7FA-9DF0E673BF81}" type="pres">
      <dgm:prSet presAssocID="{D3A16F32-D058-4890-8572-F88613731F41}" presName="rect1" presStyleLbl="tr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EF14FD-3C47-430F-95AB-CCAF949D635F}" type="pres">
      <dgm:prSet presAssocID="{D3A16F32-D058-4890-8572-F88613731F41}" presName="rect2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FBE846C0-0198-4C67-BEBA-2BB0CB299627}" type="pres">
      <dgm:prSet presAssocID="{33E01DA8-6E0D-4086-AF8B-2E7878E3D329}" presName="sibTrans" presStyleCnt="0"/>
      <dgm:spPr/>
    </dgm:pt>
    <dgm:pt modelId="{0C43FDE2-6DD9-4117-A518-46F90B76D8D7}" type="pres">
      <dgm:prSet presAssocID="{93F85824-7D80-4AF5-8C4E-3491032D6704}" presName="composite" presStyleCnt="0"/>
      <dgm:spPr/>
    </dgm:pt>
    <dgm:pt modelId="{C6FDA29A-E7B0-455D-8851-688F1FB3547E}" type="pres">
      <dgm:prSet presAssocID="{93F85824-7D80-4AF5-8C4E-3491032D6704}" presName="rect1" presStyleLbl="tr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D0840A-A6BC-407C-A1F5-DEC860D68B8B}" type="pres">
      <dgm:prSet presAssocID="{93F85824-7D80-4AF5-8C4E-3491032D6704}" presName="rect2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</dgm:pt>
  </dgm:ptLst>
  <dgm:cxnLst>
    <dgm:cxn modelId="{E5DE743A-E789-4274-A21B-F60A645EF67B}" type="presOf" srcId="{D3A16F32-D058-4890-8572-F88613731F41}" destId="{94034485-7BAA-47ED-B7FA-9DF0E673BF81}" srcOrd="0" destOrd="0" presId="urn:microsoft.com/office/officeart/2008/layout/PictureStrips"/>
    <dgm:cxn modelId="{29F028B3-C48A-4F1E-B048-D2091BB14800}" srcId="{D3A16F32-D058-4890-8572-F88613731F41}" destId="{E29FBC47-5390-453E-9CA3-A96EC1609338}" srcOrd="2" destOrd="0" parTransId="{2CDAB6EF-2C7B-4EAB-8EE6-4F4EDFB8831F}" sibTransId="{55BC06CC-5818-4D6D-BD1E-A054B7C0BD57}"/>
    <dgm:cxn modelId="{EEBC9372-EEB8-4C7B-9BFA-36E1E1E4ABCA}" srcId="{D3A16F32-D058-4890-8572-F88613731F41}" destId="{4BBA01CF-93A8-42E1-99C3-0DC8E7AE4FC4}" srcOrd="0" destOrd="0" parTransId="{DACCAA0F-15F2-4F1D-9228-9AAC15F902E9}" sibTransId="{945D1E64-0E42-4D71-94A9-DE59F4C9EC76}"/>
    <dgm:cxn modelId="{CFB25C0C-A8DD-4686-8961-BAD58C8BC0FB}" type="presOf" srcId="{4BBA01CF-93A8-42E1-99C3-0DC8E7AE4FC4}" destId="{94034485-7BAA-47ED-B7FA-9DF0E673BF81}" srcOrd="0" destOrd="1" presId="urn:microsoft.com/office/officeart/2008/layout/PictureStrips"/>
    <dgm:cxn modelId="{D657FDEF-8AC1-47EE-AFE4-B563D43449D2}" type="presOf" srcId="{E29FBC47-5390-453E-9CA3-A96EC1609338}" destId="{94034485-7BAA-47ED-B7FA-9DF0E673BF81}" srcOrd="0" destOrd="3" presId="urn:microsoft.com/office/officeart/2008/layout/PictureStrips"/>
    <dgm:cxn modelId="{465E0D04-5345-4622-845F-30F67D72F96B}" srcId="{93F85824-7D80-4AF5-8C4E-3491032D6704}" destId="{2658C8F8-AB36-4EC4-ACD3-ACE5E8DC1F61}" srcOrd="1" destOrd="0" parTransId="{06EC0E1A-C01D-4701-963C-C440F73D896B}" sibTransId="{20639CB6-C59C-4276-B8EF-3AEB66A10315}"/>
    <dgm:cxn modelId="{0C199003-D0C8-4ECD-88FA-283D6B4EC96C}" srcId="{5DDACCC8-B356-4529-B646-2D68BE35C2D3}" destId="{93F85824-7D80-4AF5-8C4E-3491032D6704}" srcOrd="1" destOrd="0" parTransId="{5F068C98-4766-413E-A762-219FD21D1EC7}" sibTransId="{DB023DFD-CB02-4EDA-A695-1A751BFAC35E}"/>
    <dgm:cxn modelId="{2B9F1D07-A82D-42BC-BBE7-C024A6BC53B4}" type="presOf" srcId="{93F85824-7D80-4AF5-8C4E-3491032D6704}" destId="{C6FDA29A-E7B0-455D-8851-688F1FB3547E}" srcOrd="0" destOrd="0" presId="urn:microsoft.com/office/officeart/2008/layout/PictureStrips"/>
    <dgm:cxn modelId="{86B8D7EC-B950-4C5C-A56C-6436A3E68F51}" type="presOf" srcId="{2658C8F8-AB36-4EC4-ACD3-ACE5E8DC1F61}" destId="{C6FDA29A-E7B0-455D-8851-688F1FB3547E}" srcOrd="0" destOrd="2" presId="urn:microsoft.com/office/officeart/2008/layout/PictureStrips"/>
    <dgm:cxn modelId="{5B23BA56-40CE-41B4-852F-E59AC862B9C5}" type="presOf" srcId="{1AE1345E-6BD2-4934-8E5E-115B4DB1D3D3}" destId="{C6FDA29A-E7B0-455D-8851-688F1FB3547E}" srcOrd="0" destOrd="1" presId="urn:microsoft.com/office/officeart/2008/layout/PictureStrips"/>
    <dgm:cxn modelId="{E8E13032-1330-4E38-9E5A-B08071BFE6D2}" type="presOf" srcId="{C1CF7073-B081-4C28-A2B9-1D8C69E22ECD}" destId="{94034485-7BAA-47ED-B7FA-9DF0E673BF81}" srcOrd="0" destOrd="2" presId="urn:microsoft.com/office/officeart/2008/layout/PictureStrips"/>
    <dgm:cxn modelId="{C831EDBC-A2ED-479A-919B-2B1E6D10A9B6}" type="presOf" srcId="{5DDACCC8-B356-4529-B646-2D68BE35C2D3}" destId="{538050C4-4A07-4D49-8486-9316CA817D94}" srcOrd="0" destOrd="0" presId="urn:microsoft.com/office/officeart/2008/layout/PictureStrips"/>
    <dgm:cxn modelId="{C6867A78-DB99-46B1-AEA3-4B20BD089F3F}" srcId="{93F85824-7D80-4AF5-8C4E-3491032D6704}" destId="{1AE1345E-6BD2-4934-8E5E-115B4DB1D3D3}" srcOrd="0" destOrd="0" parTransId="{E907D251-09D3-446B-A1C0-4E1ADB02499F}" sibTransId="{516892E3-76FF-420F-A06D-F73EA1ED79D5}"/>
    <dgm:cxn modelId="{4F036EE4-E7FB-48BF-AFAE-38DAEF5F7842}" type="presOf" srcId="{C8C562C0-5225-4997-B8C9-962E1D0BA12C}" destId="{C6FDA29A-E7B0-455D-8851-688F1FB3547E}" srcOrd="0" destOrd="3" presId="urn:microsoft.com/office/officeart/2008/layout/PictureStrips"/>
    <dgm:cxn modelId="{7C0E189E-601F-416D-9148-ACBDD41512ED}" srcId="{D3A16F32-D058-4890-8572-F88613731F41}" destId="{C1CF7073-B081-4C28-A2B9-1D8C69E22ECD}" srcOrd="1" destOrd="0" parTransId="{E29BD84D-A07A-4FBF-8068-24927CEB62B4}" sibTransId="{595B7581-F975-430F-84D6-1E26844B23F5}"/>
    <dgm:cxn modelId="{A2265918-9A23-473B-9BE1-F7EF5E8D73C8}" srcId="{5DDACCC8-B356-4529-B646-2D68BE35C2D3}" destId="{D3A16F32-D058-4890-8572-F88613731F41}" srcOrd="0" destOrd="0" parTransId="{FFC4ACCC-9F37-4F4E-BE08-F0590D7498D0}" sibTransId="{33E01DA8-6E0D-4086-AF8B-2E7878E3D329}"/>
    <dgm:cxn modelId="{820B7641-E628-45D1-AB1C-285399159D81}" srcId="{93F85824-7D80-4AF5-8C4E-3491032D6704}" destId="{C8C562C0-5225-4997-B8C9-962E1D0BA12C}" srcOrd="2" destOrd="0" parTransId="{A54662A2-4512-4883-859F-EC8EC6929B7D}" sibTransId="{8BC848A0-ACC9-44E2-A4BE-80F60CF39FD3}"/>
    <dgm:cxn modelId="{F657D042-455C-4486-91CC-51CB468EED55}" type="presParOf" srcId="{538050C4-4A07-4D49-8486-9316CA817D94}" destId="{0C4ADE1B-CA62-4E4D-B22D-2DF2E2DDEF60}" srcOrd="0" destOrd="0" presId="urn:microsoft.com/office/officeart/2008/layout/PictureStrips"/>
    <dgm:cxn modelId="{BCC4BDD7-FA40-4CDE-AAE2-72B0211FFC9D}" type="presParOf" srcId="{0C4ADE1B-CA62-4E4D-B22D-2DF2E2DDEF60}" destId="{94034485-7BAA-47ED-B7FA-9DF0E673BF81}" srcOrd="0" destOrd="0" presId="urn:microsoft.com/office/officeart/2008/layout/PictureStrips"/>
    <dgm:cxn modelId="{14DD82F3-31E2-4243-98A7-CE2D35FACB21}" type="presParOf" srcId="{0C4ADE1B-CA62-4E4D-B22D-2DF2E2DDEF60}" destId="{91EF14FD-3C47-430F-95AB-CCAF949D635F}" srcOrd="1" destOrd="0" presId="urn:microsoft.com/office/officeart/2008/layout/PictureStrips"/>
    <dgm:cxn modelId="{0F06F4AC-6F91-4377-8B9C-CB1176290646}" type="presParOf" srcId="{538050C4-4A07-4D49-8486-9316CA817D94}" destId="{FBE846C0-0198-4C67-BEBA-2BB0CB299627}" srcOrd="1" destOrd="0" presId="urn:microsoft.com/office/officeart/2008/layout/PictureStrips"/>
    <dgm:cxn modelId="{E8686F49-8FF2-4414-959E-4D1963EBF400}" type="presParOf" srcId="{538050C4-4A07-4D49-8486-9316CA817D94}" destId="{0C43FDE2-6DD9-4117-A518-46F90B76D8D7}" srcOrd="2" destOrd="0" presId="urn:microsoft.com/office/officeart/2008/layout/PictureStrips"/>
    <dgm:cxn modelId="{5F62DB3F-C940-4DA7-B0D3-CAC51BFA826E}" type="presParOf" srcId="{0C43FDE2-6DD9-4117-A518-46F90B76D8D7}" destId="{C6FDA29A-E7B0-455D-8851-688F1FB3547E}" srcOrd="0" destOrd="0" presId="urn:microsoft.com/office/officeart/2008/layout/PictureStrips"/>
    <dgm:cxn modelId="{821575C2-D561-4F94-81A5-2EEC89C8D4F2}" type="presParOf" srcId="{0C43FDE2-6DD9-4117-A518-46F90B76D8D7}" destId="{DED0840A-A6BC-407C-A1F5-DEC860D68B8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0.12055</cdr:x>
      <cdr:y>0.88863</cdr:y>
    </cdr:from>
    <cdr:to>
      <cdr:x>0.36267</cdr:x>
      <cdr:y>0.97107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4934" y="2176207"/>
          <a:ext cx="1014190" cy="2018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 smtClean="0"/>
            <a:t>planned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0.68232</cdr:x>
      <cdr:y>0.88362</cdr:y>
    </cdr:from>
    <cdr:to>
      <cdr:x>0.92444</cdr:x>
      <cdr:y>0.96606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858027" y="2163925"/>
          <a:ext cx="1014190" cy="2018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/>
            <a:t>In fact</a:t>
          </a:r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0.53299</cdr:x>
      <cdr:y>0.75484</cdr:y>
    </cdr:from>
    <cdr:to>
      <cdr:x>0.57422</cdr:x>
      <cdr:y>0.99347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653844" y="4434124"/>
          <a:ext cx="360040" cy="1401808"/>
        </a:xfrm>
        <a:prstGeom xmlns:a="http://schemas.openxmlformats.org/drawingml/2006/main" prst="roundRect">
          <a:avLst>
            <a:gd name="adj" fmla="val 50000"/>
          </a:avLst>
        </a:prstGeom>
        <a:noFill xmlns:a="http://schemas.openxmlformats.org/drawingml/2006/main"/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0.53299</cdr:x>
      <cdr:y>0.48516</cdr:y>
    </cdr:from>
    <cdr:to>
      <cdr:x>0.55773</cdr:x>
      <cdr:y>0.87415</cdr:y>
    </cdr:to>
    <cdr:cxnSp macro="">
      <cdr:nvCxnSpPr>
        <cdr:cNvPr id="4" name="Скругленная соединительная линия 3"/>
        <cdr:cNvCxnSpPr>
          <a:stCxn xmlns:a="http://schemas.openxmlformats.org/drawingml/2006/main" id="2" idx="1"/>
        </cdr:cNvCxnSpPr>
      </cdr:nvCxnSpPr>
      <cdr:spPr>
        <a:xfrm xmlns:a="http://schemas.openxmlformats.org/drawingml/2006/main" rot="10800000" flipH="1">
          <a:off x="4653844" y="2849948"/>
          <a:ext cx="216024" cy="2285080"/>
        </a:xfrm>
        <a:prstGeom xmlns:a="http://schemas.openxmlformats.org/drawingml/2006/main" prst="curvedConnector4">
          <a:avLst>
            <a:gd name="adj1" fmla="val -105822"/>
            <a:gd name="adj2" fmla="val 65337"/>
          </a:avLst>
        </a:prstGeom>
        <a:ln xmlns:a="http://schemas.openxmlformats.org/drawingml/2006/main">
          <a:solidFill>
            <a:srgbClr val="006600"/>
          </a:solidFill>
          <a:prstDash val="dash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0.01471</cdr:x>
      <cdr:y>0.87963</cdr:y>
    </cdr:from>
    <cdr:to>
      <cdr:x>0.38235</cdr:x>
      <cdr:y>1</cdr:y>
    </cdr:to>
    <cdr:sp macro="" textlink="">
      <cdr:nvSpPr>
        <cdr:cNvPr id="2" name="Text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9284" y="2557050"/>
          <a:ext cx="1481669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800" b="1" dirty="0"/>
            <a:t>co-payment compensation</a:t>
          </a:r>
          <a:endParaRPr lang="ru-RU" sz="800" b="1" dirty="0"/>
        </a:p>
        <a:p xmlns:a="http://schemas.openxmlformats.org/drawingml/2006/main">
          <a:pPr eaLnBrk="1" hangingPunct="1"/>
          <a:endParaRPr lang="ru-RU" sz="800" b="1" dirty="0"/>
        </a:p>
      </cdr:txBody>
    </cdr:sp>
  </cdr:relSizeAnchor>
  <cdr:relSizeAnchor xmlns:cdr="http://schemas.openxmlformats.org/drawingml/2006/chartDrawing">
    <cdr:from>
      <cdr:x>0.19853</cdr:x>
      <cdr:y>0.76148</cdr:y>
    </cdr:from>
    <cdr:to>
      <cdr:x>0.38235</cdr:x>
      <cdr:y>0.87963</cdr:y>
    </cdr:to>
    <cdr:cxnSp macro="">
      <cdr:nvCxnSpPr>
        <cdr:cNvPr id="3" name="Прямая соединительная линия 2"/>
        <cdr:cNvCxnSpPr>
          <a:endCxn xmlns:a="http://schemas.openxmlformats.org/drawingml/2006/main" id="2" idx="0"/>
        </cdr:cNvCxnSpPr>
      </cdr:nvCxnSpPr>
      <cdr:spPr>
        <a:xfrm xmlns:a="http://schemas.openxmlformats.org/drawingml/2006/main" flipH="1">
          <a:off x="800119" y="2141741"/>
          <a:ext cx="740834" cy="332308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0.63235</cdr:x>
      <cdr:y>0.90173</cdr:y>
    </cdr:from>
    <cdr:to>
      <cdr:x>1</cdr:x>
      <cdr:y>0.9747</cdr:y>
    </cdr:to>
    <cdr:sp macro="" textlink="">
      <cdr:nvSpPr>
        <cdr:cNvPr id="2" name="Text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458850" y="2662203"/>
          <a:ext cx="1429582" cy="2154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1" hangingPunct="1"/>
          <a:r>
            <a:rPr lang="en-US" sz="800" b="1" dirty="0"/>
            <a:t>co-payment compensation</a:t>
          </a:r>
          <a:endParaRPr lang="ru-RU" sz="800" b="1" dirty="0"/>
        </a:p>
      </cdr:txBody>
    </cdr:sp>
  </cdr:relSizeAnchor>
  <cdr:relSizeAnchor xmlns:cdr="http://schemas.openxmlformats.org/drawingml/2006/chartDrawing">
    <cdr:from>
      <cdr:x>0.58578</cdr:x>
      <cdr:y>0.80296</cdr:y>
    </cdr:from>
    <cdr:to>
      <cdr:x>0.81618</cdr:x>
      <cdr:y>0.90173</cdr:y>
    </cdr:to>
    <cdr:cxnSp macro="">
      <cdr:nvCxnSpPr>
        <cdr:cNvPr id="3" name="Прямая соединительная линия 2"/>
        <cdr:cNvCxnSpPr>
          <a:endCxn xmlns:a="http://schemas.openxmlformats.org/drawingml/2006/main" id="2" idx="0"/>
        </cdr:cNvCxnSpPr>
      </cdr:nvCxnSpPr>
      <cdr:spPr>
        <a:xfrm xmlns:a="http://schemas.openxmlformats.org/drawingml/2006/main">
          <a:off x="2277766" y="2370601"/>
          <a:ext cx="895875" cy="291602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0.60539</cdr:x>
      <cdr:y>0.90617</cdr:y>
    </cdr:from>
    <cdr:to>
      <cdr:x>0.97304</cdr:x>
      <cdr:y>0.97914</cdr:y>
    </cdr:to>
    <cdr:sp macro="" textlink="">
      <cdr:nvSpPr>
        <cdr:cNvPr id="2" name="Text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441204" y="2675311"/>
          <a:ext cx="1482529" cy="2154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eaLnBrk="1" hangingPunct="1"/>
          <a:r>
            <a:rPr lang="en-US" sz="800" b="1" dirty="0"/>
            <a:t>co-payment compensation</a:t>
          </a:r>
          <a:endParaRPr lang="ru-RU" sz="800" b="1" dirty="0"/>
        </a:p>
      </cdr:txBody>
    </cdr:sp>
  </cdr:relSizeAnchor>
  <cdr:relSizeAnchor xmlns:cdr="http://schemas.openxmlformats.org/drawingml/2006/chartDrawing">
    <cdr:from>
      <cdr:x>0.625</cdr:x>
      <cdr:y>0.70222</cdr:y>
    </cdr:from>
    <cdr:to>
      <cdr:x>0.78922</cdr:x>
      <cdr:y>0.90617</cdr:y>
    </cdr:to>
    <cdr:cxnSp macro="">
      <cdr:nvCxnSpPr>
        <cdr:cNvPr id="3" name="Прямая соединительная линия 2"/>
        <cdr:cNvCxnSpPr>
          <a:endCxn xmlns:a="http://schemas.openxmlformats.org/drawingml/2006/main" id="2" idx="0"/>
        </cdr:cNvCxnSpPr>
      </cdr:nvCxnSpPr>
      <cdr:spPr>
        <a:xfrm xmlns:a="http://schemas.openxmlformats.org/drawingml/2006/main">
          <a:off x="2520280" y="2073184"/>
          <a:ext cx="662189" cy="602127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0.30207</cdr:x>
      <cdr:y>0.22414</cdr:y>
    </cdr:from>
    <cdr:to>
      <cdr:x>0.55169</cdr:x>
      <cdr:y>0.58621</cdr:y>
    </cdr:to>
    <cdr:cxnSp macro="">
      <cdr:nvCxnSpPr>
        <cdr:cNvPr id="2" name="Прямая со стрелкой 1"/>
        <cdr:cNvCxnSpPr/>
      </cdr:nvCxnSpPr>
      <cdr:spPr>
        <a:xfrm xmlns:a="http://schemas.openxmlformats.org/drawingml/2006/main" flipH="1">
          <a:off x="1219944" y="936105"/>
          <a:ext cx="1008112" cy="1512168"/>
        </a:xfrm>
        <a:prstGeom xmlns:a="http://schemas.openxmlformats.org/drawingml/2006/main" prst="straightConnector1">
          <a:avLst/>
        </a:prstGeom>
        <a:ln xmlns:a="http://schemas.openxmlformats.org/drawingml/2006/main" w="28575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0.21125</cdr:x>
      <cdr:y>0.01461</cdr:y>
    </cdr:from>
    <cdr:to>
      <cdr:x>0.8325</cdr:x>
      <cdr:y>0.11686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38502" y="72008"/>
          <a:ext cx="511260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dirty="0" smtClean="0"/>
            <a:t>A total of violations for the amount of 61391.2 thousand </a:t>
          </a:r>
          <a:r>
            <a:rPr lang="en-US" sz="1600" dirty="0" err="1" smtClean="0"/>
            <a:t>soms</a:t>
          </a:r>
          <a:endParaRPr lang="ru-RU" sz="16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7D0FF-5472-4D4A-9F18-B1999038CA88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5D9D4-CB2F-4BE8-9AB8-99FF5FD69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80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9538" y="768350"/>
            <a:ext cx="6545262" cy="3683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xfrm>
            <a:off x="901700" y="4759325"/>
            <a:ext cx="4957763" cy="4451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28190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Дата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533" name="Номер слайда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337301-DF44-4515-BEBF-EFC48157F6B0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015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D4F92E-3F76-4515-9944-8083D34B7E3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448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D4F92E-3F76-4515-9944-8083D34B7E32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022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2CDAC1-F174-4369-8E7D-08E736057C2A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6869" name="Дата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560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4D0CA6-32CE-4912-A0C2-685A2EFFA61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738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smtClean="0"/>
              <a:t>Для  улучшения качества предоставляемых медицинских услуг и оптимизации деятельности системы обязательного медицинского страхования, Фондом ОМС осуществляется деятельность по проведению экспертизы качества медицинских услуг на основании разработанных клинических протоколов, основанных на методах доказательной медицины, правил и действующих нормативных документов. </a:t>
            </a:r>
          </a:p>
          <a:p>
            <a:r>
              <a:rPr lang="ru-RU" altLang="ru-RU" smtClean="0"/>
              <a:t>Экспертиза качества направлена на определение соблюдения прав пациентов при получении медицинских услуг, соответствия медицинских услуг установленным стандартам наблюдения, обследования и лечения.</a:t>
            </a:r>
          </a:p>
          <a:p>
            <a:r>
              <a:rPr lang="ru-RU" altLang="ru-RU" smtClean="0"/>
              <a:t>Нормативными документами определены следующие объемы  экспертиз: 3% от количества пролеченных случаев на стационарном уровне, 0,5% от количества поликлинического обслуживания на первичном уровне и 1% от количества вызовов экстренной медицинской помощи. </a:t>
            </a:r>
          </a:p>
          <a:p>
            <a:r>
              <a:rPr lang="ru-RU" altLang="ru-RU" smtClean="0"/>
              <a:t>Ежегодно на постоянной основе врачами-экспертами территориальных управлений Фонда ОМС проводится более 90 тысяч экспертиз качества в организациях здравоохранения, работающих в системе Единого плательщика. Проводимая экспертиза приводит к снижению дефектов в обследовании, лечении и диспансеризации больных на первичном уровне, в обследовании и лечении на стационарном уровне. </a:t>
            </a:r>
          </a:p>
          <a:p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BA7095-CD6B-4E62-A1C6-F0743C8E476E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258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charset="0"/>
              </a:defRPr>
            </a:lvl4pPr>
            <a:lvl5pPr marL="2054225" indent="-227013">
              <a:defRPr>
                <a:solidFill>
                  <a:schemeClr val="tx1"/>
                </a:solidFill>
                <a:latin typeface="Arial" charset="0"/>
              </a:defRPr>
            </a:lvl5pPr>
            <a:lvl6pPr marL="25114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686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58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3025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3519BE-67CC-4BC1-8C8B-EF7668922A7A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2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4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charset="0"/>
            </a:endParaRPr>
          </a:p>
        </p:txBody>
      </p:sp>
      <p:sp>
        <p:nvSpPr>
          <p:cNvPr id="5125" name="Номер слайда 3"/>
          <p:cNvSpPr txBox="1">
            <a:spLocks noGrp="1"/>
          </p:cNvSpPr>
          <p:nvPr/>
        </p:nvSpPr>
        <p:spPr bwMode="auto">
          <a:xfrm>
            <a:off x="3881439" y="8678863"/>
            <a:ext cx="2968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7" tIns="45683" rIns="91367" bIns="45683"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44D3EA-7CC7-4F19-B40B-BB30C18D2F69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077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www.foms.kg</a:t>
              </a:r>
              <a:endParaRPr kumimoji="0" lang="ru-RU" altLang="ru-RU" sz="1600" b="1" i="0" u="none" strike="noStrike" kern="1200" cap="none" spc="0" normalizeH="0" baseline="0" noProof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5977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264156A-E1A4-468A-A26D-0D7A355CF0D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0089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9E42CC-1268-4B16-B97E-FF0C51AE5B9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9923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90BBAD-7A38-4F27-A65E-4EEAD6BBFAD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383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737F0F-31F7-46CE-A9AF-0C09B62488A5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525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923112-78AC-4200-975E-6A5138115D6D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28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0AFAE0-475C-4952-B418-86D1535954B9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6690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A47A41-87B6-45C4-8969-DBC65EA1C0F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22262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FE2D778-038F-42DE-8D9A-797F825E4E1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621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E79200-1E94-40F1-A870-F892E12AC14D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5038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73C23C-B881-4C32-9468-E120EC08CEE0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73819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www.foms.kg</a:t>
              </a:r>
              <a:endParaRPr kumimoji="0" lang="ru-RU" altLang="ru-RU" sz="1600" b="1" i="0" u="none" strike="noStrike" kern="1200" cap="none" spc="0" normalizeH="0" baseline="0" noProof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82886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D4508D-61F8-42F4-A3BC-9A16BE4FED3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2213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3FB04C-AF9A-4958-AEB7-DE1F02A7B17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88222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7D7499-676F-41BA-B2E2-F9E02E426DD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9185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DD7281-FC17-4B5D-8E61-980E3E0D3B95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4711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E15804-05B3-42D0-9481-EDC42E1F315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87445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B4BAD2-EC86-47C5-8849-D51E19B0614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5735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33B635-34E1-458D-8BAE-740B7F05581B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713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582AA2-E8ED-4413-869D-25492950F37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8759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FE68F2-AC90-4C29-B954-E497E173538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78857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46C020-4E9E-4E5C-9BF9-C3BCB9F8A62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29493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BB289-D3B1-4A81-946A-CB0E15A91A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5701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BF57-8B74-4741-865F-6CDD862AC4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0225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DAF71-227D-4334-A387-C3FA0330756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564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2332E-F12F-46E7-B19E-DF94E49C192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0332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1E35-7E70-4772-B29A-1BC37856472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136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8A04-9112-4A34-8955-D8C8661292A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303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D3D78-3C1A-49FE-B54C-98D45D92AF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092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5650A-75F9-4839-A7A4-A0853680EA8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325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6188-D189-4598-89C7-2251969948D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34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B9194-7275-4C06-B0A3-24474A17AB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0903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3733-40C3-4CCE-BD68-40B18136DDF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3949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6A428-F9B8-436A-91BE-BEBC89F6007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F8880-30E5-43AB-BE23-24E72CED37F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2949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C8F8D-026F-4012-B373-786947A531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2548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6DBB2-3979-4B83-825D-B382C7CB99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2110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A0510-A435-48D5-A04A-661FC14B23E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4328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C0F3-1034-4FAF-90A6-407DAFACFEA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8245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82D4F-818F-4BBC-9BBB-D0D612860A7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0763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3811C-D1F6-4F2F-90B1-FA3B6221CD2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0748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A1236-9D7B-47B2-8263-D62C9D50EC0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9082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2CD8-BC16-42D2-9ECE-26DB5390282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6190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7AC5-F165-4868-A94C-4EB50142525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0398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CE40-0B0E-4F52-9085-11136BD20D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5333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53054-A8BE-4CB2-B132-CAD06162DB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36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40ED8-8A75-4F65-9D64-973BB154C9A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F8880-30E5-43AB-BE23-24E72CED37F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7667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www.foms.kg</a:t>
              </a:r>
              <a:endParaRPr kumimoji="0" lang="ru-RU" altLang="ru-RU" sz="1600" b="1" i="0" u="none" strike="noStrike" kern="1200" cap="none" spc="0" normalizeH="0" baseline="0" noProof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179846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D4508D-61F8-42F4-A3BC-9A16BE4FED3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61480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3FB04C-AF9A-4958-AEB7-DE1F02A7B17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61081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7D7499-676F-41BA-B2E2-F9E02E426DD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87090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DD7281-FC17-4B5D-8E61-980E3E0D3B95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381064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E15804-05B3-42D0-9481-EDC42E1F315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57080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B4BAD2-EC86-47C5-8849-D51E19B0614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89298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33B635-34E1-458D-8BAE-740B7F05581B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41367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582AA2-E8ED-4413-869D-25492950F37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2494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FE68F2-AC90-4C29-B954-E497E173538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437233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46C020-4E9E-4E5C-9BF9-C3BCB9F8A62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05419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www.foms.kg</a:t>
              </a:r>
              <a:endParaRPr kumimoji="0" lang="ru-RU" altLang="ru-RU" sz="1600" b="1" i="0" u="none" strike="noStrike" kern="1200" cap="none" spc="0" normalizeH="0" baseline="0" noProof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9405166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D4508D-61F8-42F4-A3BC-9A16BE4FED3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78793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3FB04C-AF9A-4958-AEB7-DE1F02A7B17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63164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7D7499-676F-41BA-B2E2-F9E02E426DD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25334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DD7281-FC17-4B5D-8E61-980E3E0D3B95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78886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E15804-05B3-42D0-9481-EDC42E1F315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98947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B4BAD2-EC86-47C5-8849-D51E19B0614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90144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33B635-34E1-458D-8BAE-740B7F05581B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258951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582AA2-E8ED-4413-869D-25492950F37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92301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FE68F2-AC90-4C29-B954-E497E173538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676933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46C020-4E9E-4E5C-9BF9-C3BCB9F8A62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367336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www.foms.kg</a:t>
              </a:r>
              <a:endParaRPr kumimoji="0" lang="ru-RU" altLang="ru-RU" sz="1600" b="1" i="0" u="none" strike="noStrike" kern="1200" cap="none" spc="0" normalizeH="0" baseline="0" noProof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0773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DEB29-B7D8-4EB7-976F-BEB64082C6D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956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22E999-4166-4084-A193-9A915735D033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81457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1AFB7-77A0-461A-9708-43BAAA6ADF7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3121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77010-8865-4A22-88E2-58ED633E0869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31145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D5B93-76D3-48E2-85F6-ED4E74F6EEE5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89643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29336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5CD6BD-2CFE-4F21-BA88-FC4E72FF1E36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2294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8C3A69-F939-4B36-B5D5-228AE9A9ACB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4533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811922-DBC5-4F39-8420-134C5BB40C1E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0834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E8CA91-198F-42F5-B3CC-FB6096C668C0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2734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www.foms.kg</a:t>
              </a:r>
              <a:endParaRPr kumimoji="0" lang="ru-RU" altLang="ru-RU" sz="1600" b="1" i="0" u="none" strike="noStrike" kern="1200" cap="none" spc="0" normalizeH="0" baseline="0" noProof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598215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DEB29-B7D8-4EB7-976F-BEB64082C6D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22963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22E999-4166-4084-A193-9A915735D033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17822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1AFB7-77A0-461A-9708-43BAAA6ADF7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36348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77010-8865-4A22-88E2-58ED633E0869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6653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D5B93-76D3-48E2-85F6-ED4E74F6EEE5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18416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62255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5CD6BD-2CFE-4F21-BA88-FC4E72FF1E36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4315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8C3A69-F939-4B36-B5D5-228AE9A9ACB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64077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811922-DBC5-4F39-8420-134C5BB40C1E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473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E8CA91-198F-42F5-B3CC-FB6096C668C0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16648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www.foms.kg</a:t>
              </a:r>
              <a:endParaRPr kumimoji="0" lang="ru-RU" altLang="ru-RU" sz="1600" b="1" i="0" u="none" strike="noStrike" kern="1200" cap="none" spc="0" normalizeH="0" baseline="0" noProof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73812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DEB29-B7D8-4EB7-976F-BEB64082C6D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68731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22E999-4166-4084-A193-9A915735D033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79424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1AFB7-77A0-461A-9708-43BAAA6ADF7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9138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77010-8865-4A22-88E2-58ED633E0869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06923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D5B93-76D3-48E2-85F6-ED4E74F6EEE5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0192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33386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5CD6BD-2CFE-4F21-BA88-FC4E72FF1E36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0222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8C3A69-F939-4B36-B5D5-228AE9A9ACB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6911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811922-DBC5-4F39-8420-134C5BB40C1E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43642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E8CA91-198F-42F5-B3CC-FB6096C668C0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4423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www.foms.kg</a:t>
              </a:r>
              <a:endParaRPr kumimoji="0" lang="ru-RU" altLang="ru-RU" sz="1600" b="1" i="0" u="none" strike="noStrike" kern="1200" cap="none" spc="0" normalizeH="0" baseline="0" noProof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7654399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DEB29-B7D8-4EB7-976F-BEB64082C6D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1581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22E999-4166-4084-A193-9A915735D033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09340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1AFB7-77A0-461A-9708-43BAAA6ADF7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52193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77010-8865-4A22-88E2-58ED633E0869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83698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D5B93-76D3-48E2-85F6-ED4E74F6EEE5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82622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18673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5CD6BD-2CFE-4F21-BA88-FC4E72FF1E36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7205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8C3A69-F939-4B36-B5D5-228AE9A9ACB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6414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811922-DBC5-4F39-8420-134C5BB40C1E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43593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E8CA91-198F-42F5-B3CC-FB6096C668C0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30820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www.foms.kg</a:t>
              </a:r>
              <a:endParaRPr kumimoji="0" lang="ru-RU" altLang="ru-RU" sz="1600" b="1" i="0" u="none" strike="noStrike" kern="1200" cap="none" spc="0" normalizeH="0" baseline="0" noProof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4647830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DEB29-B7D8-4EB7-976F-BEB64082C6D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59602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22E999-4166-4084-A193-9A915735D033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00249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1AFB7-77A0-461A-9708-43BAAA6ADF7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92342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77010-8865-4A22-88E2-58ED633E0869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13007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D5B93-76D3-48E2-85F6-ED4E74F6EEE5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6102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8600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5CD6BD-2CFE-4F21-BA88-FC4E72FF1E36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11535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8C3A69-F939-4B36-B5D5-228AE9A9ACB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48602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811922-DBC5-4F39-8420-134C5BB40C1E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50521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E8CA91-198F-42F5-B3CC-FB6096C668C0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44906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www.foms.kg</a:t>
              </a:r>
              <a:endParaRPr kumimoji="0" lang="ru-RU" altLang="ru-RU" sz="1600" b="1" i="0" u="none" strike="noStrike" kern="1200" cap="none" spc="0" normalizeH="0" baseline="0" noProof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2439565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DEB29-B7D8-4EB7-976F-BEB64082C6D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36403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22E999-4166-4084-A193-9A915735D033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36784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1AFB7-77A0-461A-9708-43BAAA6ADF7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05124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77010-8865-4A22-88E2-58ED633E0869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90187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D5B93-76D3-48E2-85F6-ED4E74F6EEE5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42859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42461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5CD6BD-2CFE-4F21-BA88-FC4E72FF1E36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58871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8C3A69-F939-4B36-B5D5-228AE9A9ACB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36664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811922-DBC5-4F39-8420-134C5BB40C1E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33656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E8CA91-198F-42F5-B3CC-FB6096C668C0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9808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www.foms.kg</a:t>
              </a:r>
              <a:endParaRPr kumimoji="0" lang="ru-RU" altLang="ru-RU" sz="1600" b="1" i="0" u="none" strike="noStrike" kern="1200" cap="none" spc="0" normalizeH="0" baseline="0" noProof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2891472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DEB29-B7D8-4EB7-976F-BEB64082C6D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03430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22E999-4166-4084-A193-9A915735D033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40669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1AFB7-77A0-461A-9708-43BAAA6ADF7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00938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77010-8865-4A22-88E2-58ED633E0869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38852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D5B93-76D3-48E2-85F6-ED4E74F6EEE5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564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9153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5CD6BD-2CFE-4F21-BA88-FC4E72FF1E36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59797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8C3A69-F939-4B36-B5D5-228AE9A9ACB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4553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811922-DBC5-4F39-8420-134C5BB40C1E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82683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E8CA91-198F-42F5-B3CC-FB6096C668C0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85431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www.foms.kg</a:t>
              </a:r>
              <a:endParaRPr kumimoji="0" lang="ru-RU" altLang="ru-RU" sz="1600" b="1" i="0" u="none" strike="noStrike" kern="1200" cap="none" spc="0" normalizeH="0" baseline="0" noProof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9932165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DEB29-B7D8-4EB7-976F-BEB64082C6D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13088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22E999-4166-4084-A193-9A915735D033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32108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1AFB7-77A0-461A-9708-43BAAA6ADF7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65436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77010-8865-4A22-88E2-58ED633E0869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83890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D5B93-76D3-48E2-85F6-ED4E74F6EEE5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72349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33282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5CD6BD-2CFE-4F21-BA88-FC4E72FF1E36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88350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8C3A69-F939-4B36-B5D5-228AE9A9ACB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02469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811922-DBC5-4F39-8420-134C5BB40C1E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02032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E8CA91-198F-42F5-B3CC-FB6096C668C0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05581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AB7E-FA96-456E-88DB-CF5BFD4958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04610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F105-26B5-4819-9C89-C13CF799EB2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17209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98F0B-E78F-4E46-8229-FDBB3CCC6DB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53628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6D3A5-59DF-4EEE-B313-1ADB309E26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09036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2F8C7-2D96-417A-B822-67775652B53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02836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A7F-9085-49BD-98EB-129981422DB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627468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9494F-D2D8-456D-B218-A30624AC34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66228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3A2BC-2E62-4B20-ADF4-B0F2638781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17318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2970B-8AEF-41D0-A75A-45C6092CCEE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39556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B92F-BC86-456F-8842-261B07B8797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88692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1ED85-5434-4FE7-80BA-673BF709AE3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65710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B3E379-29BB-47CC-B71C-E41730C6EAC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F8880-30E5-43AB-BE23-24E72CED37F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75783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AC38A-4D5A-4007-9274-0CD63F4507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175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4CF0-DF99-4D31-8C26-2AD6327FDF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80142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C96CE-D9CA-4082-8C36-4A1A307E822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1112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89D36-659B-495C-B1C5-F43380FBB1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32279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24278-6648-4446-AA6E-4C7AFAC62EB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96338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F6AF1-FEBA-4C7C-85B4-441C8EA92E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69349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662F4-675C-45C6-8B67-937796D18AF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635787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DEE3-319C-4AA8-9951-2ACA9EAD8CE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10147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FB724-0A43-429F-B9EE-3FDBC52179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96425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D416C-C314-46F1-AB09-C19B4CBA172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4021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D8F1E-9D66-4C26-9516-6F09ACF5EA2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73207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7360D-7C16-4FD5-9840-FB09BAF2E39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F8880-30E5-43AB-BE23-24E72CED37F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51640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2A9-AE41-4353-93C7-EE32AF6551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482240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738C8-F0DF-4CBA-B7A3-497F53F851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56281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DF398-1B2E-4746-A8AC-3744C8CBF84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06703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DEC76-633C-412C-A49B-31343E27F87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98369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20FB3-E499-4E5E-9B71-80ECFD0AEAE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01327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3FF3C-E21B-4BD4-99AB-C511F0839DD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55486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2B434-EEC5-4C6D-B49B-D2367851A87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42317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46D-824E-4089-B7C9-7919608267B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194221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6ED3-D009-428E-811B-D01F185911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47459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5A9F1-A2AA-431F-AED2-4D9A528A0E5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86102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7E38-333C-4FDA-B929-C8A61C6330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84623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B262C-EB9D-4C74-A5D4-E20845D3DA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F8880-30E5-43AB-BE23-24E72CED37F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50384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1F129-92B5-458A-9550-2DFE3998AA2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5920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C8EF-E472-430F-9797-A8EFC924727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69684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2B56-75EB-451F-A560-533D0D669D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5890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C1240-28F8-4EC3-AD55-7C50B87953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41193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21CB5-1D80-4414-9B20-D5C94558283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2496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3CCA1-F055-4919-A99C-8B896FD698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51936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C500E-002A-4BD4-AD33-7AFF1BFF6D8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45511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23D36-B24D-4311-83F7-0170779AC9F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9738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E105-DDED-42D0-BCAD-DFBD2125EA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04554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8CB2-F903-4729-B924-596F6CD04A5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72046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FC8C9-00FC-47AE-AA75-450F4A059D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9822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B928D-2FF4-47C0-98B9-E746151FEC5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F8880-30E5-43AB-BE23-24E72CED37F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68141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BD91E-C846-493A-A96B-F8D7359A3D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57627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54964-4F7C-432B-A93B-BE5764DD897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23693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5390-DC8F-43BC-817E-D78B760DB5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994576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66AFD-A7BE-4248-AA2A-CD2282808FB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77946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9AE14-F52B-405A-B75C-F69886AA77E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5038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DAB8B-9C0E-45D7-96A5-42FD1EC69CB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1682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8A807-B7DF-4AD6-B33B-FD29925C3D6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23798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33C5-9542-462C-9852-AF4072676FA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0086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58698-A612-459E-8952-96186CDB5A8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534358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C777E-04FA-4610-B986-D4D13558B22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2552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B32F4-8706-4AE4-BE60-F1A4F9FB10E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65554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B67C6-09A7-40FE-80FB-716F01D8F5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F8880-30E5-43AB-BE23-24E72CED37F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2193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636B-41F5-4C09-8DC6-0CEE59FED06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216339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F25BBE-36FC-4A55-AA46-BDA59D510BA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045159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C54C-1153-40F7-A24F-5D9FB1BBF99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1923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486EB-4FBD-4A4A-85A4-3C0530C520A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71858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5604-CE05-4BAB-84F5-33AB7A57837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109036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73AAD-0037-4093-A0DA-A0BB7E20C2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64388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9577-6438-46A9-A637-C8864CA42B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104060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6804F-9E15-457D-B545-5ECC5D3905E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523365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0A35-8F42-416D-BD56-7E06C54DB53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478393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BD1C0-18A9-4C2D-B62C-0E84A1C1D9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42366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E1D21-0DB8-4EF2-B5C5-45B4296EC2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28786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94B5C-FD81-437A-923A-10115C33433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F8880-30E5-43AB-BE23-24E72CED37F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87209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85EC8-A68B-490B-98E3-EB77EB22FF0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64148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8136-967B-4394-AF38-541BE7EA554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11979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DE42E-C311-497D-B6AB-14F3D210099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206503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A96D7-8CAB-4CB1-8BA7-F4734ED92A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4374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E651A-DDB6-4549-AFF6-3A06BEF576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44584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E63A7-E7BE-4DD0-B9A6-1CF2012177B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417566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5516E-44D6-479A-8B3E-5E62EF928A0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93616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54A31-5F9B-4CEC-9DB2-3C8A8E3F1A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911735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37040-7674-4222-93F0-AE4C425D08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192306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0847-E183-4F39-AEB6-7B9C0789D2C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612386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46D8-05D6-4AD8-B9FC-6956427F6D4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01202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015E0-77B8-435B-BD30-CB976815527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F8880-30E5-43AB-BE23-24E72CED37F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25132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9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35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Фонд обязательного медицинского страхования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350" b="1" i="0" u="none" strike="noStrike" kern="1200" cap="none" spc="0" normalizeH="0" baseline="0" noProof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350" b="0" i="0" u="none" strike="noStrike" kern="1200" cap="none" spc="0" normalizeH="0" baseline="0" noProof="0" smtClean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8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9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200" b="1" i="0" u="none" strike="noStrike" kern="1200" cap="none" spc="0" normalizeH="0" baseline="0" noProof="0" smtClean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www.foms.kg</a:t>
              </a:r>
              <a:endParaRPr kumimoji="0" lang="ru-RU" altLang="ru-RU" sz="1200" b="1" i="0" u="none" strike="noStrike" kern="1200" cap="none" spc="0" normalizeH="0" baseline="0" noProof="0" smtClean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6858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8254780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BDEB29-B7D8-4EB7-976F-BEB64082C6D2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14747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22E999-4166-4084-A193-9A915735D033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74695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D1AFB7-77A0-461A-9708-43BAAA6ADF72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588080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677010-8865-4A22-88E2-58ED633E0869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30319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8D5B93-76D3-48E2-85F6-ED4E74F6EEE5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04974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E07521-0E69-4F44-9DD7-A3BDF1B98EFA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831649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5CD6BD-2CFE-4F21-BA88-FC4E72FF1E36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23055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8C3A69-F939-4B36-B5D5-228AE9A9ACBA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289544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811922-DBC5-4F39-8420-134C5BB40C1E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8237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E8CA91-198F-42F5-B3CC-FB6096C668C0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875989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www.foms.kg</a:t>
              </a:r>
              <a:endParaRPr kumimoji="0" lang="ru-RU" altLang="ru-RU" sz="1600" b="1" i="0" u="none" strike="noStrike" kern="1200" cap="none" spc="0" normalizeH="0" baseline="0" noProof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83195922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D4508D-61F8-42F4-A3BC-9A16BE4FED3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3204865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3FB04C-AF9A-4958-AEB7-DE1F02A7B17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0108374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7D7499-676F-41BA-B2E2-F9E02E426DD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5564590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DD7281-FC17-4B5D-8E61-980E3E0D3B95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072729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E15804-05B3-42D0-9481-EDC42E1F315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016688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B4BAD2-EC86-47C5-8849-D51E19B0614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4870637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33B635-34E1-458D-8BAE-740B7F05581B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318571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582AA2-E8ED-4413-869D-25492950F37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0708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FE68F2-AC90-4C29-B954-E497E173538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2557336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46C020-4E9E-4E5C-9BF9-C3BCB9F8A62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301301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www.foms.kg</a:t>
              </a:r>
              <a:endParaRPr kumimoji="0" lang="ru-RU" altLang="ru-RU" sz="1600" b="1" i="0" u="none" strike="noStrike" kern="1200" cap="none" spc="0" normalizeH="0" baseline="0" noProof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02278758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D4508D-61F8-42F4-A3BC-9A16BE4FED3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1983189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3FB04C-AF9A-4958-AEB7-DE1F02A7B17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3833399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7D7499-676F-41BA-B2E2-F9E02E426DD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476234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DD7281-FC17-4B5D-8E61-980E3E0D3B95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939889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E15804-05B3-42D0-9481-EDC42E1F315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9382985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B4BAD2-EC86-47C5-8849-D51E19B0614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95186484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33B635-34E1-458D-8BAE-740B7F05581B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999038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582AA2-E8ED-4413-869D-25492950F37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7155197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FE68F2-AC90-4C29-B954-E497E173538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0310678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46C020-4E9E-4E5C-9BF9-C3BCB9F8A62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6309005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1583268" y="46038"/>
            <a:ext cx="8447617" cy="9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Фонд обязательного медицинского страхования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t>при Правительстве Кыргызской Республики </a:t>
            </a:r>
          </a:p>
        </p:txBody>
      </p:sp>
      <p:sp>
        <p:nvSpPr>
          <p:cNvPr id="5" name="Rectangle 13"/>
          <p:cNvSpPr>
            <a:spLocks noChangeArrowheads="1"/>
          </p:cNvSpPr>
          <p:nvPr userDrawn="1"/>
        </p:nvSpPr>
        <p:spPr bwMode="auto">
          <a:xfrm>
            <a:off x="0" y="6788150"/>
            <a:ext cx="12192000" cy="698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6" name="Picture 13" descr="gerb KR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" y="44450"/>
            <a:ext cx="143933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 userDrawn="1"/>
        </p:nvGrpSpPr>
        <p:grpSpPr bwMode="auto">
          <a:xfrm>
            <a:off x="10079568" y="120650"/>
            <a:ext cx="2112433" cy="1004888"/>
            <a:chOff x="4762" y="76"/>
            <a:chExt cx="998" cy="633"/>
          </a:xfrm>
        </p:grpSpPr>
        <p:sp>
          <p:nvSpPr>
            <p:cNvPr id="8" name="Rectangle 12"/>
            <p:cNvSpPr>
              <a:spLocks noChangeArrowheads="1"/>
            </p:cNvSpPr>
            <p:nvPr userDrawn="1"/>
          </p:nvSpPr>
          <p:spPr bwMode="auto">
            <a:xfrm>
              <a:off x="4762" y="482"/>
              <a:ext cx="99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ru-RU" sz="1600" b="1" i="0" u="none" strike="noStrike" kern="1200" cap="none" spc="0" normalizeH="0" baseline="0" noProof="0">
                  <a:ln>
                    <a:noFill/>
                  </a:ln>
                  <a:solidFill>
                    <a:srgbClr val="336699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www.foms.kg</a:t>
              </a:r>
              <a:endParaRPr kumimoji="0" lang="ru-RU" altLang="ru-RU" sz="1600" b="1" i="0" u="none" strike="noStrike" kern="1200" cap="none" spc="0" normalizeH="0" baseline="0" noProof="0">
                <a:ln>
                  <a:noFill/>
                </a:ln>
                <a:solidFill>
                  <a:srgbClr val="3366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9" name="Picture 16" descr="foms-logo_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6" y="76"/>
              <a:ext cx="519" cy="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924175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9967" y="5300663"/>
            <a:ext cx="8534400" cy="1033462"/>
          </a:xfrm>
        </p:spPr>
        <p:txBody>
          <a:bodyPr/>
          <a:lstStyle>
            <a:lvl3pPr marL="914400" lvl="2" indent="0" algn="r">
              <a:buFont typeface="Wingdings" panose="05000000000000000000" pitchFamily="2" charset="2"/>
              <a:buNone/>
              <a:defRPr/>
            </a:lvl3pPr>
          </a:lstStyle>
          <a:p>
            <a:pPr lvl="2"/>
            <a:r>
              <a:rPr lang="ru-RU" altLang="ru-RU" noProof="0" smtClean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23276526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DD4508D-61F8-42F4-A3BC-9A16BE4FED3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3889462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03FB04C-AF9A-4958-AEB7-DE1F02A7B176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9557493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7D7499-676F-41BA-B2E2-F9E02E426DD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8415674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8DD7281-FC17-4B5D-8E61-980E3E0D3B95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8713852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CE15804-05B3-42D0-9481-EDC42E1F315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7292425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B4BAD2-EC86-47C5-8849-D51E19B0614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912698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33B635-34E1-458D-8BAE-740B7F05581B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6132036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582AA2-E8ED-4413-869D-25492950F37F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7668939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FE68F2-AC90-4C29-B954-E497E1735387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6244185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46C020-4E9E-4E5C-9BF9-C3BCB9F8A62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7555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54.xml"/><Relationship Id="rId7" Type="http://schemas.openxmlformats.org/officeDocument/2006/relationships/slideLayout" Target="../slideLayouts/slideLayout258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53.xml"/><Relationship Id="rId1" Type="http://schemas.openxmlformats.org/officeDocument/2006/relationships/slideLayout" Target="../slideLayouts/slideLayout252.xml"/><Relationship Id="rId6" Type="http://schemas.openxmlformats.org/officeDocument/2006/relationships/slideLayout" Target="../slideLayouts/slideLayout257.xml"/><Relationship Id="rId11" Type="http://schemas.openxmlformats.org/officeDocument/2006/relationships/slideLayout" Target="../slideLayouts/slideLayout262.xml"/><Relationship Id="rId5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61.xml"/><Relationship Id="rId4" Type="http://schemas.openxmlformats.org/officeDocument/2006/relationships/slideLayout" Target="../slideLayouts/slideLayout255.xml"/><Relationship Id="rId9" Type="http://schemas.openxmlformats.org/officeDocument/2006/relationships/slideLayout" Target="../slideLayouts/slideLayout260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65.xml"/><Relationship Id="rId7" Type="http://schemas.openxmlformats.org/officeDocument/2006/relationships/slideLayout" Target="../slideLayouts/slideLayout269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63.xml"/><Relationship Id="rId6" Type="http://schemas.openxmlformats.org/officeDocument/2006/relationships/slideLayout" Target="../slideLayouts/slideLayout268.xml"/><Relationship Id="rId11" Type="http://schemas.openxmlformats.org/officeDocument/2006/relationships/slideLayout" Target="../slideLayouts/slideLayout273.xml"/><Relationship Id="rId5" Type="http://schemas.openxmlformats.org/officeDocument/2006/relationships/slideLayout" Target="../slideLayouts/slideLayout267.xml"/><Relationship Id="rId10" Type="http://schemas.openxmlformats.org/officeDocument/2006/relationships/slideLayout" Target="../slideLayouts/slideLayout272.xml"/><Relationship Id="rId4" Type="http://schemas.openxmlformats.org/officeDocument/2006/relationships/slideLayout" Target="../slideLayouts/slideLayout266.xml"/><Relationship Id="rId9" Type="http://schemas.openxmlformats.org/officeDocument/2006/relationships/slideLayout" Target="../slideLayouts/slideLayout271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1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76.xml"/><Relationship Id="rId7" Type="http://schemas.openxmlformats.org/officeDocument/2006/relationships/slideLayout" Target="../slideLayouts/slideLayout280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75.xml"/><Relationship Id="rId1" Type="http://schemas.openxmlformats.org/officeDocument/2006/relationships/slideLayout" Target="../slideLayouts/slideLayout274.xml"/><Relationship Id="rId6" Type="http://schemas.openxmlformats.org/officeDocument/2006/relationships/slideLayout" Target="../slideLayouts/slideLayout279.xml"/><Relationship Id="rId11" Type="http://schemas.openxmlformats.org/officeDocument/2006/relationships/slideLayout" Target="../slideLayouts/slideLayout284.xml"/><Relationship Id="rId5" Type="http://schemas.openxmlformats.org/officeDocument/2006/relationships/slideLayout" Target="../slideLayouts/slideLayout278.xml"/><Relationship Id="rId10" Type="http://schemas.openxmlformats.org/officeDocument/2006/relationships/slideLayout" Target="../slideLayouts/slideLayout283.xml"/><Relationship Id="rId4" Type="http://schemas.openxmlformats.org/officeDocument/2006/relationships/slideLayout" Target="../slideLayouts/slideLayout277.xml"/><Relationship Id="rId9" Type="http://schemas.openxmlformats.org/officeDocument/2006/relationships/slideLayout" Target="../slideLayouts/slideLayout2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C71B4D-F862-4732-A33D-172AA2FEACC2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  <p:grpSp>
        <p:nvGrpSpPr>
          <p:cNvPr id="1033" name="Group 9"/>
          <p:cNvGrpSpPr>
            <a:grpSpLocks/>
          </p:cNvGrpSpPr>
          <p:nvPr userDrawn="1"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1029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1032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5890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4144D9-2EA1-4147-9266-0D441D34396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  <p:grpSp>
        <p:nvGrpSpPr>
          <p:cNvPr id="1033" name="Group 9"/>
          <p:cNvGrpSpPr>
            <a:grpSpLocks/>
          </p:cNvGrpSpPr>
          <p:nvPr userDrawn="1"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1029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1032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790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1CD55-8013-4D5A-B24C-85D31862665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146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5CE46-938B-4F15-B953-14FE009E276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29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4144D9-2EA1-4147-9266-0D441D34396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  <p:grpSp>
        <p:nvGrpSpPr>
          <p:cNvPr id="1033" name="Group 9"/>
          <p:cNvGrpSpPr>
            <a:grpSpLocks/>
          </p:cNvGrpSpPr>
          <p:nvPr userDrawn="1"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1029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1032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5757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4144D9-2EA1-4147-9266-0D441D34396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  <p:grpSp>
        <p:nvGrpSpPr>
          <p:cNvPr id="1033" name="Group 9"/>
          <p:cNvGrpSpPr>
            <a:grpSpLocks/>
          </p:cNvGrpSpPr>
          <p:nvPr userDrawn="1"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1029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1032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33175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BFE862-227F-4A7E-8B2D-DA714937A8D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  <p:grpSp>
        <p:nvGrpSpPr>
          <p:cNvPr id="1029" name="Group 9"/>
          <p:cNvGrpSpPr>
            <a:grpSpLocks/>
          </p:cNvGrpSpPr>
          <p:nvPr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2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031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773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BFE862-227F-4A7E-8B2D-DA714937A8D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  <p:grpSp>
        <p:nvGrpSpPr>
          <p:cNvPr id="1029" name="Group 9"/>
          <p:cNvGrpSpPr>
            <a:grpSpLocks/>
          </p:cNvGrpSpPr>
          <p:nvPr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2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031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666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BFE862-227F-4A7E-8B2D-DA714937A8D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  <p:grpSp>
        <p:nvGrpSpPr>
          <p:cNvPr id="1029" name="Group 9"/>
          <p:cNvGrpSpPr>
            <a:grpSpLocks/>
          </p:cNvGrpSpPr>
          <p:nvPr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2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031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5449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BFE862-227F-4A7E-8B2D-DA714937A8D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  <p:grpSp>
        <p:nvGrpSpPr>
          <p:cNvPr id="1029" name="Group 9"/>
          <p:cNvGrpSpPr>
            <a:grpSpLocks/>
          </p:cNvGrpSpPr>
          <p:nvPr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2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031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3316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BFE862-227F-4A7E-8B2D-DA714937A8D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  <p:grpSp>
        <p:nvGrpSpPr>
          <p:cNvPr id="1029" name="Group 9"/>
          <p:cNvGrpSpPr>
            <a:grpSpLocks/>
          </p:cNvGrpSpPr>
          <p:nvPr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2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031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443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BFE862-227F-4A7E-8B2D-DA714937A8D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  <p:grpSp>
        <p:nvGrpSpPr>
          <p:cNvPr id="1029" name="Group 9"/>
          <p:cNvGrpSpPr>
            <a:grpSpLocks/>
          </p:cNvGrpSpPr>
          <p:nvPr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2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031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156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BFE862-227F-4A7E-8B2D-DA714937A8D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  <p:grpSp>
        <p:nvGrpSpPr>
          <p:cNvPr id="1029" name="Group 9"/>
          <p:cNvGrpSpPr>
            <a:grpSpLocks/>
          </p:cNvGrpSpPr>
          <p:nvPr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2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031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6219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BFE862-227F-4A7E-8B2D-DA714937A8D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cs typeface="Arial" panose="020B0604020202020204" pitchFamily="34" charset="0"/>
            </a:endParaRPr>
          </a:p>
        </p:txBody>
      </p:sp>
      <p:grpSp>
        <p:nvGrpSpPr>
          <p:cNvPr id="1029" name="Group 9"/>
          <p:cNvGrpSpPr>
            <a:grpSpLocks/>
          </p:cNvGrpSpPr>
          <p:nvPr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2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031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158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D0C62-6F3E-4063-84EE-88C12EB096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908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FC85B-5503-4C80-BB61-2F2DDBD5644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293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3B097-AAB0-49C8-AB8C-833827287A7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02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0DB47-64ED-434E-BEC3-432DB08260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2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690E9-A2BF-4D53-9709-E025B217756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08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2EF8D-2F18-4058-A2D0-AF5668E029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16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73392-C021-46DE-BA71-73976370106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02.08.2018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69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BFE862-227F-4A7E-8B2D-DA714937A8DA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29" name="Group 9"/>
          <p:cNvGrpSpPr>
            <a:grpSpLocks/>
          </p:cNvGrpSpPr>
          <p:nvPr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2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75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Фонд ОМС при Правительстве КР</a:t>
              </a:r>
              <a:r>
                <a:rPr kumimoji="0" lang="en-US" altLang="ru-RU" sz="750" b="0" i="0" u="none" strike="noStrike" kern="120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Arial" panose="020B0604020202020204" pitchFamily="34" charset="0"/>
                </a:rPr>
                <a:t>							www.foms.kg</a:t>
              </a:r>
              <a:endPara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031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866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accent2"/>
          </a:solidFill>
          <a:latin typeface="Tahoma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Tahoma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Arial" panose="020B060402020202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Arial" panose="020B060402020202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Arial" panose="020B060402020202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Tahoma" pitchFamily="34" charset="0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100" kern="1200">
          <a:solidFill>
            <a:schemeClr val="tx1"/>
          </a:solidFill>
          <a:latin typeface="Tahoma" pitchFamily="34" charset="0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Tahoma" pitchFamily="34" charset="0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4144D9-2EA1-4147-9266-0D441D34396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  <p:grpSp>
        <p:nvGrpSpPr>
          <p:cNvPr id="1033" name="Group 9"/>
          <p:cNvGrpSpPr>
            <a:grpSpLocks/>
          </p:cNvGrpSpPr>
          <p:nvPr userDrawn="1"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1029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1032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699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</p:sldLayoutIdLst>
  <p:transition spd="med"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4144D9-2EA1-4147-9266-0D441D34396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  <p:grpSp>
        <p:nvGrpSpPr>
          <p:cNvPr id="1033" name="Group 9"/>
          <p:cNvGrpSpPr>
            <a:grpSpLocks/>
          </p:cNvGrpSpPr>
          <p:nvPr userDrawn="1"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1029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1032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497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transition spd="med"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72333" y="6165850"/>
            <a:ext cx="71966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990033"/>
                </a:solidFill>
                <a:latin typeface="Tahom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4144D9-2EA1-4147-9266-0D441D343968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  <p:grpSp>
        <p:nvGrpSpPr>
          <p:cNvPr id="1033" name="Group 9"/>
          <p:cNvGrpSpPr>
            <a:grpSpLocks/>
          </p:cNvGrpSpPr>
          <p:nvPr userDrawn="1"/>
        </p:nvGrpSpPr>
        <p:grpSpPr bwMode="auto">
          <a:xfrm>
            <a:off x="0" y="6597650"/>
            <a:ext cx="12192000" cy="260350"/>
            <a:chOff x="0" y="4156"/>
            <a:chExt cx="5760" cy="164"/>
          </a:xfrm>
        </p:grpSpPr>
        <p:sp>
          <p:nvSpPr>
            <p:cNvPr id="1029" name="Rectangle 9"/>
            <p:cNvSpPr>
              <a:spLocks noChangeArrowheads="1"/>
            </p:cNvSpPr>
            <p:nvPr userDrawn="1"/>
          </p:nvSpPr>
          <p:spPr bwMode="auto">
            <a:xfrm>
              <a:off x="0" y="4156"/>
              <a:ext cx="5760" cy="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Фонд ОМС при Правительстве КР</a:t>
              </a:r>
              <a:r>
                <a:rPr kumimoji="0" lang="en-US" altLang="ru-RU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rPr>
                <a:t>							www.foms.kg</a:t>
              </a:r>
              <a:endParaRPr kumimoji="0" lang="ru-RU" altLang="ru-RU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endParaRPr>
            </a:p>
          </p:txBody>
        </p:sp>
        <p:pic>
          <p:nvPicPr>
            <p:cNvPr id="1032" name="Picture 8" descr="foms_logo_white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2" y="4176"/>
              <a:ext cx="17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189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transition spd="med"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2"/>
          </a:solidFill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accent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33"/>
        </a:buClr>
        <a:buFont typeface="Arial" panose="020B06040202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chart" Target="../charts/chart1.xml"/><Relationship Id="rId2" Type="http://schemas.openxmlformats.org/officeDocument/2006/relationships/slideLayout" Target="../slideLayouts/slideLayout8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oleObject" Target="../embeddings/oleObject2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9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7.emf"/><Relationship Id="rId18" Type="http://schemas.openxmlformats.org/officeDocument/2006/relationships/oleObject" Target="../embeddings/oleObject10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4.e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19.emf"/><Relationship Id="rId2" Type="http://schemas.openxmlformats.org/officeDocument/2006/relationships/slideLayout" Target="../slideLayouts/slideLayout108.xml"/><Relationship Id="rId16" Type="http://schemas.openxmlformats.org/officeDocument/2006/relationships/oleObject" Target="../embeddings/oleObject9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6.emf"/><Relationship Id="rId5" Type="http://schemas.openxmlformats.org/officeDocument/2006/relationships/image" Target="../media/image13.emf"/><Relationship Id="rId15" Type="http://schemas.openxmlformats.org/officeDocument/2006/relationships/image" Target="../media/image18.emf"/><Relationship Id="rId10" Type="http://schemas.openxmlformats.org/officeDocument/2006/relationships/oleObject" Target="../embeddings/oleObject6.bin"/><Relationship Id="rId19" Type="http://schemas.openxmlformats.org/officeDocument/2006/relationships/image" Target="../media/image20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5.emf"/><Relationship Id="rId1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1.xml"/><Relationship Id="rId5" Type="http://schemas.openxmlformats.org/officeDocument/2006/relationships/image" Target="../media/image27.jpeg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2.xml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8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7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6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8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70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4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3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8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0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9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1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5.wmf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5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35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94253" y="1821657"/>
            <a:ext cx="9726827" cy="2033651"/>
          </a:xfrm>
        </p:spPr>
        <p:txBody>
          <a:bodyPr/>
          <a:lstStyle/>
          <a:p>
            <a:r>
              <a:rPr lang="en-US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en-US" b="1" dirty="0"/>
              <a:t>Kyrgyz Republic experience in </a:t>
            </a:r>
            <a:r>
              <a:rPr lang="en-US" b="1" dirty="0" smtClean="0"/>
              <a:t>introducing compulsory </a:t>
            </a:r>
            <a:r>
              <a:rPr lang="en-US" b="1" dirty="0"/>
              <a:t>health insurance</a:t>
            </a:r>
            <a:r>
              <a:rPr lang="ru-RU" dirty="0"/>
              <a:t/>
            </a:r>
            <a:br>
              <a:rPr lang="ru-RU" dirty="0"/>
            </a:br>
            <a:endParaRPr lang="ru-RU" altLang="ru-RU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66865" y="4753844"/>
            <a:ext cx="8857177" cy="1223962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Kaliyev</a:t>
            </a:r>
            <a:r>
              <a:rPr lang="en-US" sz="1800" dirty="0"/>
              <a:t> Marat</a:t>
            </a:r>
            <a:endParaRPr lang="ru-RU" sz="1800" dirty="0"/>
          </a:p>
          <a:p>
            <a:pPr marL="0" indent="0">
              <a:buNone/>
            </a:pPr>
            <a:r>
              <a:rPr lang="en-US" sz="1800" dirty="0" smtClean="0"/>
              <a:t>Compulsory </a:t>
            </a:r>
            <a:r>
              <a:rPr lang="en-US" sz="1800" dirty="0"/>
              <a:t>Health Insurance Fund (MHIF) of the Kyrgyz Republic</a:t>
            </a:r>
            <a:endParaRPr lang="ru-RU" altLang="ru-RU" sz="1800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847850" y="1438276"/>
            <a:ext cx="6400800" cy="76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Tahoma" panose="020B060403050404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None/>
            </a:pPr>
            <a:endParaRPr lang="ru-RU" altLang="ru-RU" sz="18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5779" y="957431"/>
            <a:ext cx="55509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Compulsory </a:t>
            </a:r>
            <a:r>
              <a:rPr lang="en-US" b="1" dirty="0"/>
              <a:t>Health Insurance Fund (MHIF) of the Kyrgyz Republic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414784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13" y="333375"/>
            <a:ext cx="7416800" cy="607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DEB29-B7D8-4EB7-976F-BEB64082C6D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8213" y="10758"/>
            <a:ext cx="5795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accumulation of funds and population </a:t>
            </a:r>
            <a:r>
              <a:rPr lang="en-US" dirty="0" smtClean="0"/>
              <a:t>coverage</a:t>
            </a:r>
            <a:r>
              <a:rPr lang="ru-RU" dirty="0" smtClean="0"/>
              <a:t>, 1991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71369" y="860612"/>
            <a:ext cx="1151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Source/</a:t>
            </a:r>
          </a:p>
          <a:p>
            <a:r>
              <a:rPr lang="en-US" dirty="0" smtClean="0"/>
              <a:t>collecting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94565" y="2194560"/>
            <a:ext cx="1549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accumulation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88489" y="3141233"/>
            <a:ext cx="1519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Purchase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88489" y="4539727"/>
            <a:ext cx="1455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provision of services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458584" y="1353054"/>
            <a:ext cx="12371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District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4593515" y="1353053"/>
            <a:ext cx="957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Region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327009" y="583613"/>
            <a:ext cx="4902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regional, district and </a:t>
            </a:r>
            <a:r>
              <a:rPr lang="en-US" sz="1200" b="1" dirty="0" smtClean="0"/>
              <a:t>city </a:t>
            </a:r>
            <a:r>
              <a:rPr lang="en-US" sz="1200" b="1" dirty="0"/>
              <a:t>administrations</a:t>
            </a:r>
            <a:endParaRPr lang="ru-R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519133" y="508309"/>
            <a:ext cx="2560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city finance department</a:t>
            </a:r>
            <a:endParaRPr lang="ru-RU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541571" y="498901"/>
            <a:ext cx="2011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republican budget</a:t>
            </a:r>
            <a:endParaRPr lang="ru-RU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539266" y="2563892"/>
            <a:ext cx="806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DFD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539266" y="3636085"/>
            <a:ext cx="806823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DFD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593515" y="1893346"/>
            <a:ext cx="80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RHA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593515" y="2592551"/>
            <a:ext cx="80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RFD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753597" y="3061454"/>
            <a:ext cx="5741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/>
              <a:t>RHA</a:t>
            </a:r>
            <a:endParaRPr lang="ru-RU" sz="1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766422" y="3244334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/>
              <a:t>RFD</a:t>
            </a:r>
            <a:endParaRPr lang="ru-RU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410638" y="3552111"/>
            <a:ext cx="1237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regional hospitals and polyclinics</a:t>
            </a:r>
            <a:endParaRPr lang="ru-RU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853516" y="1524014"/>
            <a:ext cx="1171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Bishkek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895653" y="2379226"/>
            <a:ext cx="1054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city health department</a:t>
            </a:r>
            <a:endParaRPr lang="ru-RU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691256" y="4001845"/>
            <a:ext cx="1409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city hospitals and polyclinics</a:t>
            </a:r>
            <a:endParaRPr lang="ru-RU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9547411" y="2078012"/>
            <a:ext cx="144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Ministry of Health</a:t>
            </a:r>
            <a:endParaRPr lang="ru-RU" sz="14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9625013" y="3335462"/>
            <a:ext cx="1138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/>
              <a:t>Ministry of </a:t>
            </a:r>
            <a:endParaRPr lang="en-US" sz="1400" b="1" dirty="0" smtClean="0"/>
          </a:p>
          <a:p>
            <a:r>
              <a:rPr lang="en-US" sz="1400" b="1" dirty="0" smtClean="0"/>
              <a:t>Health</a:t>
            </a:r>
            <a:endParaRPr lang="ru-RU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9614255" y="4506218"/>
            <a:ext cx="1842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republican medical institutions</a:t>
            </a:r>
            <a:endParaRPr lang="ru-RU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94565" y="5821673"/>
            <a:ext cx="1745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Population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711388" y="6006339"/>
            <a:ext cx="15060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Each region</a:t>
            </a:r>
            <a:endParaRPr lang="ru-RU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550946" y="6191005"/>
            <a:ext cx="1344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Coverage</a:t>
            </a:r>
            <a:endParaRPr lang="ru-RU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9434456" y="5667785"/>
            <a:ext cx="2183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Bishkek and its </a:t>
            </a:r>
            <a:r>
              <a:rPr lang="en-US" sz="1400" b="1" dirty="0" smtClean="0"/>
              <a:t>environs</a:t>
            </a:r>
            <a:r>
              <a:rPr lang="ru-RU" sz="1400" b="1" dirty="0" smtClean="0"/>
              <a:t>, </a:t>
            </a:r>
            <a:r>
              <a:rPr lang="en-US" sz="1400" b="1" dirty="0" smtClean="0"/>
              <a:t>Chui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8371260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981200" y="115889"/>
            <a:ext cx="8229600" cy="504825"/>
          </a:xfrm>
        </p:spPr>
        <p:txBody>
          <a:bodyPr/>
          <a:lstStyle/>
          <a:p>
            <a:r>
              <a:rPr lang="en-US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The </a:t>
            </a:r>
            <a:r>
              <a:rPr lang="en-US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creation  stages of </a:t>
            </a:r>
            <a:r>
              <a:rPr lang="en-US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the </a:t>
            </a:r>
            <a:r>
              <a:rPr lang="en-US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Single-Payer</a:t>
            </a:r>
            <a:r>
              <a:rPr lang="ru-RU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 </a:t>
            </a:r>
            <a:r>
              <a:rPr lang="en-US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health care </a:t>
            </a:r>
            <a:r>
              <a:rPr lang="en-US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System</a:t>
            </a:r>
            <a:r>
              <a:rPr lang="ru-RU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 </a:t>
            </a:r>
            <a:r>
              <a:rPr lang="ru-RU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(1997-1999гг.)</a:t>
            </a:r>
          </a:p>
        </p:txBody>
      </p:sp>
      <p:graphicFrame>
        <p:nvGraphicFramePr>
          <p:cNvPr id="14339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253424"/>
              </p:ext>
            </p:extLst>
          </p:nvPr>
        </p:nvGraphicFramePr>
        <p:xfrm>
          <a:off x="1765300" y="835025"/>
          <a:ext cx="82296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VISIO" r:id="rId3" imgW="8444880" imgH="1315800" progId="Visio.Drawing.5">
                  <p:embed/>
                </p:oleObj>
              </mc:Choice>
              <mc:Fallback>
                <p:oleObj name="VISIO" r:id="rId3" imgW="8444880" imgH="1315800" progId="Visio.Drawing.5">
                  <p:embed/>
                  <p:pic>
                    <p:nvPicPr>
                      <p:cNvPr id="14339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5300" y="835025"/>
                        <a:ext cx="82296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1689101"/>
            <a:ext cx="480060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1" name="Прямоугольник 4"/>
          <p:cNvSpPr>
            <a:spLocks noChangeArrowheads="1"/>
          </p:cNvSpPr>
          <p:nvPr/>
        </p:nvSpPr>
        <p:spPr bwMode="auto">
          <a:xfrm>
            <a:off x="8540751" y="692151"/>
            <a:ext cx="12426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000" b="1" dirty="0" smtClean="0">
                <a:solidFill>
                  <a:srgbClr val="000000"/>
                </a:solidFill>
                <a:cs typeface="Tahoma" panose="020B0604030504040204" pitchFamily="34" charset="0"/>
              </a:rPr>
              <a:t>Republican level</a:t>
            </a:r>
            <a:endParaRPr lang="ru-RU" altLang="ru-RU" sz="1000" b="1" dirty="0">
              <a:solidFill>
                <a:srgbClr val="000000"/>
              </a:solidFill>
              <a:cs typeface="Tahoma" panose="020B0604030504040204" pitchFamily="34" charset="0"/>
            </a:endParaRPr>
          </a:p>
        </p:txBody>
      </p:sp>
      <p:sp>
        <p:nvSpPr>
          <p:cNvPr id="14342" name="Прямоугольник 5"/>
          <p:cNvSpPr>
            <a:spLocks noChangeArrowheads="1"/>
          </p:cNvSpPr>
          <p:nvPr/>
        </p:nvSpPr>
        <p:spPr bwMode="auto">
          <a:xfrm>
            <a:off x="8975725" y="2894013"/>
            <a:ext cx="10903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000" b="1" dirty="0" smtClean="0">
                <a:solidFill>
                  <a:srgbClr val="000000"/>
                </a:solidFill>
                <a:cs typeface="Tahoma" panose="020B0604030504040204" pitchFamily="34" charset="0"/>
              </a:rPr>
              <a:t>Regional level</a:t>
            </a:r>
            <a:endParaRPr lang="ru-RU" altLang="ru-RU" sz="1000" b="1" dirty="0">
              <a:solidFill>
                <a:srgbClr val="000000"/>
              </a:solidFill>
              <a:cs typeface="Tahoma" panose="020B0604030504040204" pitchFamily="34" charset="0"/>
            </a:endParaRPr>
          </a:p>
        </p:txBody>
      </p:sp>
      <p:sp>
        <p:nvSpPr>
          <p:cNvPr id="14343" name="Прямоугольник 6"/>
          <p:cNvSpPr>
            <a:spLocks noChangeArrowheads="1"/>
          </p:cNvSpPr>
          <p:nvPr/>
        </p:nvSpPr>
        <p:spPr bwMode="auto">
          <a:xfrm>
            <a:off x="8975725" y="4694238"/>
            <a:ext cx="9957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000" b="1" dirty="0" smtClean="0">
                <a:solidFill>
                  <a:srgbClr val="000000"/>
                </a:solidFill>
                <a:cs typeface="Tahoma" panose="020B0604030504040204" pitchFamily="34" charset="0"/>
              </a:rPr>
              <a:t>District level</a:t>
            </a:r>
            <a:endParaRPr lang="ru-RU" altLang="ru-RU" sz="1000" b="1" dirty="0">
              <a:solidFill>
                <a:srgbClr val="000000"/>
              </a:solidFill>
              <a:cs typeface="Tahoma" panose="020B0604030504040204" pitchFamily="34" charset="0"/>
            </a:endParaRPr>
          </a:p>
        </p:txBody>
      </p:sp>
      <p:pic>
        <p:nvPicPr>
          <p:cNvPr id="1434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9" y="1195388"/>
            <a:ext cx="390525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442520"/>
              </p:ext>
            </p:extLst>
          </p:nvPr>
        </p:nvGraphicFramePr>
        <p:xfrm>
          <a:off x="1701800" y="281276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DEB29-B7D8-4EB7-976F-BEB64082C6D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1788" y="1689101"/>
            <a:ext cx="2039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social fund</a:t>
            </a:r>
            <a:endParaRPr lang="ru-RU" sz="1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63963" y="1842989"/>
            <a:ext cx="1904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Employers</a:t>
            </a:r>
            <a:endParaRPr lang="ru-RU" sz="1200" b="1" dirty="0"/>
          </a:p>
          <a:p>
            <a:r>
              <a:rPr lang="en-US" sz="1200" b="1" dirty="0"/>
              <a:t>c</a:t>
            </a:r>
            <a:r>
              <a:rPr lang="en-US" sz="1200" b="1" dirty="0" smtClean="0"/>
              <a:t>ontributions to the </a:t>
            </a:r>
            <a:r>
              <a:rPr lang="en-US" sz="1200" b="1" dirty="0"/>
              <a:t>CMI (2.0 percent of the wage fund (income))</a:t>
            </a:r>
            <a:endParaRPr lang="ru-RU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05717" y="1750655"/>
            <a:ext cx="1495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contributions to </a:t>
            </a:r>
            <a:r>
              <a:rPr lang="en-US" sz="1200" b="1" dirty="0" smtClean="0"/>
              <a:t>CMI from </a:t>
            </a:r>
            <a:r>
              <a:rPr lang="en-US" sz="1200" b="1" dirty="0"/>
              <a:t>pensioners and </a:t>
            </a:r>
            <a:r>
              <a:rPr lang="en-US" sz="1200" b="1" dirty="0" smtClean="0"/>
              <a:t>unemployed population</a:t>
            </a:r>
            <a:endParaRPr lang="ru-RU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734287" y="630516"/>
            <a:ext cx="180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republican level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9848561" y="1262680"/>
            <a:ext cx="1538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CMI </a:t>
            </a:r>
            <a:r>
              <a:rPr lang="en-US" sz="1200" b="1" dirty="0"/>
              <a:t>fund under the Ministry of Health</a:t>
            </a:r>
            <a:endParaRPr lang="ru-RU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251576" y="2258487"/>
            <a:ext cx="1366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Financing (CMI)</a:t>
            </a:r>
            <a:endParaRPr lang="ru-RU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901030" y="2894013"/>
            <a:ext cx="1264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Regional level</a:t>
            </a:r>
            <a:endParaRPr lang="ru-RU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934654" y="3345628"/>
            <a:ext cx="199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territorial CMI Fund</a:t>
            </a:r>
            <a:endParaRPr lang="ru-RU" sz="1200" b="1" dirty="0"/>
          </a:p>
          <a:p>
            <a:r>
              <a:rPr lang="en-US" sz="1200" b="1" dirty="0" smtClean="0"/>
              <a:t>offices</a:t>
            </a:r>
            <a:endParaRPr lang="ru-RU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36254" y="3955882"/>
            <a:ext cx="2694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Payment </a:t>
            </a:r>
            <a:r>
              <a:rPr lang="en-US" sz="1200" b="1" dirty="0" smtClean="0"/>
              <a:t>for </a:t>
            </a:r>
            <a:r>
              <a:rPr lang="en-US" sz="1200" b="1" dirty="0"/>
              <a:t>medical services </a:t>
            </a:r>
            <a:r>
              <a:rPr lang="en-US" sz="1200" b="1" dirty="0" smtClean="0"/>
              <a:t>of CMI </a:t>
            </a:r>
            <a:r>
              <a:rPr lang="en-US" sz="1200" b="1" dirty="0"/>
              <a:t>for the treated case</a:t>
            </a:r>
            <a:endParaRPr lang="ru-RU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681882" y="4940459"/>
            <a:ext cx="1785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Per capita financing</a:t>
            </a:r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792539" y="5741121"/>
            <a:ext cx="185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Stationeries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0830842" y="5755574"/>
            <a:ext cx="840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GFP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5781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1981200" y="115889"/>
            <a:ext cx="8229600" cy="452437"/>
          </a:xfrm>
        </p:spPr>
        <p:txBody>
          <a:bodyPr/>
          <a:lstStyle/>
          <a:p>
            <a:r>
              <a:rPr lang="en-US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The creation  stages of the </a:t>
            </a:r>
            <a:r>
              <a:rPr lang="en-US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Single-Payer health care  </a:t>
            </a:r>
            <a:r>
              <a:rPr lang="en-US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System</a:t>
            </a:r>
            <a:r>
              <a:rPr lang="en-US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 </a:t>
            </a:r>
            <a:r>
              <a:rPr lang="ru-RU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(2000г</a:t>
            </a:r>
            <a:r>
              <a:rPr lang="ru-RU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.)</a:t>
            </a:r>
          </a:p>
        </p:txBody>
      </p:sp>
      <p:graphicFrame>
        <p:nvGraphicFramePr>
          <p:cNvPr id="15363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1703388" y="908050"/>
          <a:ext cx="8229600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VISIO" r:id="rId3" imgW="8444880" imgH="1315800" progId="Visio.Drawing.5">
                  <p:embed/>
                </p:oleObj>
              </mc:Choice>
              <mc:Fallback>
                <p:oleObj name="VISIO" r:id="rId3" imgW="8444880" imgH="1315800" progId="Visio.Drawing.5">
                  <p:embed/>
                  <p:pic>
                    <p:nvPicPr>
                      <p:cNvPr id="15363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3388" y="908050"/>
                        <a:ext cx="8229600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1762126"/>
            <a:ext cx="4800600" cy="461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5" name="Прямоугольник 4"/>
          <p:cNvSpPr>
            <a:spLocks noChangeArrowheads="1"/>
          </p:cNvSpPr>
          <p:nvPr/>
        </p:nvSpPr>
        <p:spPr bwMode="auto">
          <a:xfrm>
            <a:off x="8478838" y="765176"/>
            <a:ext cx="124264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000" b="1" dirty="0" smtClean="0">
                <a:solidFill>
                  <a:srgbClr val="000000"/>
                </a:solidFill>
                <a:cs typeface="Tahoma" panose="020B0604030504040204" pitchFamily="34" charset="0"/>
              </a:rPr>
              <a:t>Republican level</a:t>
            </a:r>
            <a:endParaRPr lang="ru-RU" altLang="ru-RU" sz="1000" b="1" dirty="0">
              <a:solidFill>
                <a:srgbClr val="000000"/>
              </a:solidFill>
              <a:cs typeface="Tahoma" panose="020B0604030504040204" pitchFamily="34" charset="0"/>
            </a:endParaRPr>
          </a:p>
        </p:txBody>
      </p:sp>
      <p:sp>
        <p:nvSpPr>
          <p:cNvPr id="15366" name="Прямоугольник 5"/>
          <p:cNvSpPr>
            <a:spLocks noChangeArrowheads="1"/>
          </p:cNvSpPr>
          <p:nvPr/>
        </p:nvSpPr>
        <p:spPr bwMode="auto">
          <a:xfrm>
            <a:off x="8913814" y="2967038"/>
            <a:ext cx="10903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000" b="1" dirty="0" smtClean="0">
                <a:solidFill>
                  <a:srgbClr val="000000"/>
                </a:solidFill>
                <a:cs typeface="Tahoma" panose="020B0604030504040204" pitchFamily="34" charset="0"/>
              </a:rPr>
              <a:t>Regional level</a:t>
            </a:r>
            <a:endParaRPr lang="ru-RU" altLang="ru-RU" sz="1000" b="1" dirty="0">
              <a:solidFill>
                <a:srgbClr val="000000"/>
              </a:solidFill>
              <a:cs typeface="Tahoma" panose="020B0604030504040204" pitchFamily="34" charset="0"/>
            </a:endParaRPr>
          </a:p>
        </p:txBody>
      </p:sp>
      <p:sp>
        <p:nvSpPr>
          <p:cNvPr id="15367" name="Прямоугольник 6"/>
          <p:cNvSpPr>
            <a:spLocks noChangeArrowheads="1"/>
          </p:cNvSpPr>
          <p:nvPr/>
        </p:nvSpPr>
        <p:spPr bwMode="auto">
          <a:xfrm>
            <a:off x="8913814" y="4767263"/>
            <a:ext cx="1449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ru-RU" altLang="ru-RU" sz="1000" b="1">
                <a:solidFill>
                  <a:srgbClr val="000000"/>
                </a:solidFill>
                <a:cs typeface="Tahoma" panose="020B0604030504040204" pitchFamily="34" charset="0"/>
              </a:rPr>
              <a:t>Районный уровень</a:t>
            </a:r>
          </a:p>
        </p:txBody>
      </p:sp>
      <p:pic>
        <p:nvPicPr>
          <p:cNvPr id="1536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965325"/>
            <a:ext cx="554355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26" y="1268413"/>
            <a:ext cx="390525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4763168"/>
              </p:ext>
            </p:extLst>
          </p:nvPr>
        </p:nvGraphicFramePr>
        <p:xfrm>
          <a:off x="1891319" y="3542796"/>
          <a:ext cx="4188717" cy="2448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BDEB29-B7D8-4EB7-976F-BEB64082C6D2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21933" y="1762126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social fund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85938" y="334209"/>
            <a:ext cx="34705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Employers</a:t>
            </a:r>
            <a:endParaRPr lang="ru-RU" sz="1000" b="1" dirty="0"/>
          </a:p>
          <a:p>
            <a:r>
              <a:rPr lang="en-US" sz="1000" b="1" dirty="0"/>
              <a:t>c</a:t>
            </a:r>
            <a:r>
              <a:rPr lang="en-US" sz="1000" b="1" dirty="0" smtClean="0"/>
              <a:t>ontributions to the </a:t>
            </a:r>
            <a:r>
              <a:rPr lang="en-US" sz="1000" b="1" dirty="0"/>
              <a:t>CMI </a:t>
            </a:r>
            <a:endParaRPr lang="en-US" sz="1000" b="1" dirty="0" smtClean="0"/>
          </a:p>
          <a:p>
            <a:r>
              <a:rPr lang="en-US" sz="1000" b="1" dirty="0" smtClean="0"/>
              <a:t>(</a:t>
            </a:r>
            <a:r>
              <a:rPr lang="en-US" sz="1000" b="1" dirty="0"/>
              <a:t>2.0 percent of the wage fund (income))</a:t>
            </a:r>
            <a:endParaRPr lang="ru-RU" sz="1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9314" y="457241"/>
            <a:ext cx="174187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contributions to CMI from pensioners and unemployed population</a:t>
            </a:r>
            <a:endParaRPr lang="ru-RU" sz="1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764435" y="1372436"/>
            <a:ext cx="2222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CMI fund </a:t>
            </a:r>
            <a:endParaRPr lang="en-US" sz="1200" b="1" dirty="0" smtClean="0"/>
          </a:p>
          <a:p>
            <a:r>
              <a:rPr lang="en-US" sz="1200" b="1" dirty="0" smtClean="0"/>
              <a:t>under </a:t>
            </a:r>
            <a:r>
              <a:rPr lang="en-US" sz="1200" b="1" dirty="0"/>
              <a:t>the Ministry of Health</a:t>
            </a:r>
            <a:endParaRPr lang="ru-RU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251576" y="2258487"/>
            <a:ext cx="1366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Financing (CMI)</a:t>
            </a:r>
            <a:endParaRPr lang="ru-RU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9934654" y="3345628"/>
            <a:ext cx="1995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territorial CMI Fund</a:t>
            </a:r>
            <a:endParaRPr lang="ru-RU" sz="1200" b="1" dirty="0"/>
          </a:p>
          <a:p>
            <a:r>
              <a:rPr lang="en-US" sz="1200" b="1" dirty="0" smtClean="0"/>
              <a:t>offices</a:t>
            </a:r>
            <a:endParaRPr lang="ru-RU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336254" y="3955882"/>
            <a:ext cx="2694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Payment </a:t>
            </a:r>
            <a:r>
              <a:rPr lang="en-US" sz="1200" b="1" dirty="0" smtClean="0"/>
              <a:t>for </a:t>
            </a:r>
            <a:r>
              <a:rPr lang="en-US" sz="1200" b="1" dirty="0"/>
              <a:t>medical services </a:t>
            </a:r>
            <a:r>
              <a:rPr lang="en-US" sz="1200" b="1" dirty="0" smtClean="0"/>
              <a:t>of CHI </a:t>
            </a:r>
            <a:r>
              <a:rPr lang="en-US" sz="1200" b="1" dirty="0"/>
              <a:t>for the treated case</a:t>
            </a:r>
            <a:endParaRPr lang="ru-RU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0010" y="2660650"/>
            <a:ext cx="1405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Ministry of Finance</a:t>
            </a:r>
            <a:endParaRPr lang="ru-RU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85678" y="1762126"/>
            <a:ext cx="2795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contributions to </a:t>
            </a:r>
            <a:r>
              <a:rPr lang="en-US" sz="1200" b="1" dirty="0" smtClean="0"/>
              <a:t>CMI from </a:t>
            </a:r>
            <a:r>
              <a:rPr lang="en-US" sz="1200" b="1" dirty="0"/>
              <a:t>children under 16 years </a:t>
            </a:r>
            <a:r>
              <a:rPr lang="en-US" sz="1200" b="1" dirty="0" smtClean="0"/>
              <a:t>receiving </a:t>
            </a:r>
            <a:r>
              <a:rPr lang="en-US" sz="1200" b="1" dirty="0"/>
              <a:t>social benefits</a:t>
            </a:r>
            <a:endParaRPr lang="ru-RU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9251576" y="5231271"/>
            <a:ext cx="1785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Per capita financing</a:t>
            </a:r>
            <a:endParaRPr lang="ru-RU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3873332" y="6012419"/>
            <a:ext cx="1854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Stationeries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515600" y="5918200"/>
            <a:ext cx="107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GFP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72280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3"/>
          <p:cNvGraphicFramePr>
            <a:graphicFrameLocks noChangeAspect="1"/>
          </p:cNvGraphicFramePr>
          <p:nvPr/>
        </p:nvGraphicFramePr>
        <p:xfrm>
          <a:off x="1774826" y="404813"/>
          <a:ext cx="8245475" cy="384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1" name="VISIO" r:id="rId4" imgW="10167840" imgH="4265640" progId="Visio.Drawing.5">
                  <p:embed/>
                </p:oleObj>
              </mc:Choice>
              <mc:Fallback>
                <p:oleObj name="VISIO" r:id="rId4" imgW="10167840" imgH="4265640" progId="Visio.Drawing.5">
                  <p:embed/>
                  <p:pic>
                    <p:nvPicPr>
                      <p:cNvPr id="1741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6" y="404813"/>
                        <a:ext cx="8245475" cy="3841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058593"/>
              </p:ext>
            </p:extLst>
          </p:nvPr>
        </p:nvGraphicFramePr>
        <p:xfrm>
          <a:off x="6286645" y="1762126"/>
          <a:ext cx="4556125" cy="425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2" name="Visio" r:id="rId6" imgW="4195877" imgH="4039210" progId="Visio.Drawing.6">
                  <p:embed/>
                </p:oleObj>
              </mc:Choice>
              <mc:Fallback>
                <p:oleObj name="Visio" r:id="rId6" imgW="4195877" imgH="4039210" progId="Visio.Drawing.6">
                  <p:embed/>
                  <p:pic>
                    <p:nvPicPr>
                      <p:cNvPr id="1741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6645" y="1762126"/>
                        <a:ext cx="4556125" cy="425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932009"/>
              </p:ext>
            </p:extLst>
          </p:nvPr>
        </p:nvGraphicFramePr>
        <p:xfrm>
          <a:off x="1965684" y="1425814"/>
          <a:ext cx="5741988" cy="141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3" name="Visio" r:id="rId8" imgW="4712513" imgH="1203655" progId="Visio.Drawing.6">
                  <p:embed/>
                </p:oleObj>
              </mc:Choice>
              <mc:Fallback>
                <p:oleObj name="Visio" r:id="rId8" imgW="4712513" imgH="1203655" progId="Visio.Drawing.6">
                  <p:embed/>
                  <p:pic>
                    <p:nvPicPr>
                      <p:cNvPr id="1741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5684" y="1425814"/>
                        <a:ext cx="5741988" cy="1411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6"/>
          <p:cNvGraphicFramePr>
            <a:graphicFrameLocks noChangeAspect="1"/>
          </p:cNvGraphicFramePr>
          <p:nvPr/>
        </p:nvGraphicFramePr>
        <p:xfrm>
          <a:off x="1816100" y="2535238"/>
          <a:ext cx="5062538" cy="149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4" name="VISIO" r:id="rId10" imgW="5333040" imgH="1570680" progId="Visio.Drawing.5">
                  <p:embed/>
                </p:oleObj>
              </mc:Choice>
              <mc:Fallback>
                <p:oleObj name="VISIO" r:id="rId10" imgW="5333040" imgH="1570680" progId="Visio.Drawing.5">
                  <p:embed/>
                  <p:pic>
                    <p:nvPicPr>
                      <p:cNvPr id="1741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0" y="2535238"/>
                        <a:ext cx="5062538" cy="1490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Object 7"/>
          <p:cNvGraphicFramePr>
            <a:graphicFrameLocks noChangeAspect="1"/>
          </p:cNvGraphicFramePr>
          <p:nvPr/>
        </p:nvGraphicFramePr>
        <p:xfrm>
          <a:off x="1816101" y="4067175"/>
          <a:ext cx="2170113" cy="166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5" name="VISIO" r:id="rId12" imgW="1955160" imgH="1910160" progId="Visio.Drawing.5">
                  <p:embed/>
                </p:oleObj>
              </mc:Choice>
              <mc:Fallback>
                <p:oleObj name="VISIO" r:id="rId12" imgW="1955160" imgH="1910160" progId="Visio.Drawing.5">
                  <p:embed/>
                  <p:pic>
                    <p:nvPicPr>
                      <p:cNvPr id="1741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1" y="4067175"/>
                        <a:ext cx="2170113" cy="16637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prstDash val="sysDot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5" name="Group 8"/>
          <p:cNvGrpSpPr>
            <a:grpSpLocks/>
          </p:cNvGrpSpPr>
          <p:nvPr/>
        </p:nvGrpSpPr>
        <p:grpSpPr bwMode="auto">
          <a:xfrm>
            <a:off x="2082801" y="465964"/>
            <a:ext cx="8016875" cy="1184275"/>
            <a:chOff x="216" y="515"/>
            <a:chExt cx="5321" cy="829"/>
          </a:xfrm>
        </p:grpSpPr>
        <p:graphicFrame>
          <p:nvGraphicFramePr>
            <p:cNvPr id="17422" name="Object 9"/>
            <p:cNvGraphicFramePr>
              <a:graphicFrameLocks noChangeAspect="1"/>
            </p:cNvGraphicFramePr>
            <p:nvPr/>
          </p:nvGraphicFramePr>
          <p:xfrm>
            <a:off x="216" y="515"/>
            <a:ext cx="5321" cy="8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36" name="Visio" r:id="rId14" imgW="7174382" imgH="1138428" progId="Visio.Drawing.6">
                    <p:embed/>
                  </p:oleObj>
                </mc:Choice>
                <mc:Fallback>
                  <p:oleObj name="Visio" r:id="rId14" imgW="7174382" imgH="1138428" progId="Visio.Drawing.6">
                    <p:embed/>
                    <p:pic>
                      <p:nvPicPr>
                        <p:cNvPr id="17422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" y="515"/>
                          <a:ext cx="5321" cy="8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23" name="Line 10"/>
            <p:cNvSpPr>
              <a:spLocks noChangeShapeType="1"/>
            </p:cNvSpPr>
            <p:nvPr/>
          </p:nvSpPr>
          <p:spPr bwMode="auto">
            <a:xfrm>
              <a:off x="1532" y="816"/>
              <a:ext cx="1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7416" name="Object 11"/>
          <p:cNvGraphicFramePr>
            <a:graphicFrameLocks noChangeAspect="1"/>
          </p:cNvGraphicFramePr>
          <p:nvPr/>
        </p:nvGraphicFramePr>
        <p:xfrm>
          <a:off x="6427788" y="5949950"/>
          <a:ext cx="39624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7" name="Visio" r:id="rId16" imgW="4874971" imgH="483108" progId="Visio.Drawing.6">
                  <p:embed/>
                </p:oleObj>
              </mc:Choice>
              <mc:Fallback>
                <p:oleObj name="Visio" r:id="rId16" imgW="4874971" imgH="483108" progId="Visio.Drawing.6">
                  <p:embed/>
                  <p:pic>
                    <p:nvPicPr>
                      <p:cNvPr id="17416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7788" y="5949950"/>
                        <a:ext cx="39624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7" name="Object 12"/>
          <p:cNvGraphicFramePr>
            <a:graphicFrameLocks noChangeAspect="1"/>
          </p:cNvGraphicFramePr>
          <p:nvPr/>
        </p:nvGraphicFramePr>
        <p:xfrm>
          <a:off x="7291388" y="5949950"/>
          <a:ext cx="1117600" cy="24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8" name="VISIO" r:id="rId18" imgW="1178052" imgH="263652" progId="Visio.Drawing.6">
                  <p:embed/>
                </p:oleObj>
              </mc:Choice>
              <mc:Fallback>
                <p:oleObj name="VISIO" r:id="rId18" imgW="1178052" imgH="263652" progId="Visio.Drawing.6">
                  <p:embed/>
                  <p:pic>
                    <p:nvPicPr>
                      <p:cNvPr id="17417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1388" y="5949950"/>
                        <a:ext cx="1117600" cy="249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8" name="Text Box 13"/>
          <p:cNvSpPr txBox="1">
            <a:spLocks noChangeArrowheads="1"/>
          </p:cNvSpPr>
          <p:nvPr/>
        </p:nvSpPr>
        <p:spPr bwMode="auto">
          <a:xfrm>
            <a:off x="1528763" y="-12700"/>
            <a:ext cx="9144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ru-RU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 </a:t>
            </a:r>
            <a:r>
              <a:rPr lang="en-US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The creation  stages of the </a:t>
            </a:r>
            <a:r>
              <a:rPr lang="en-US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Single-Payer health care System</a:t>
            </a:r>
            <a:r>
              <a:rPr lang="ru-RU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(2001-2005гг</a:t>
            </a:r>
            <a:r>
              <a:rPr lang="ru-RU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52938" y="4168775"/>
            <a:ext cx="1238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00" b="1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Местный Бюджет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078289" y="4318000"/>
            <a:ext cx="2825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 flipV="1">
            <a:off x="5662613" y="4251326"/>
            <a:ext cx="857250" cy="13811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366317" y="1392794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social fund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722290" y="161018"/>
            <a:ext cx="24909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Employers</a:t>
            </a:r>
            <a:endParaRPr lang="ru-RU" sz="1000" b="1" dirty="0"/>
          </a:p>
          <a:p>
            <a:r>
              <a:rPr lang="en-US" sz="1000" b="1" dirty="0"/>
              <a:t>c</a:t>
            </a:r>
            <a:r>
              <a:rPr lang="en-US" sz="1000" b="1" dirty="0" smtClean="0"/>
              <a:t>ontributions to the </a:t>
            </a:r>
            <a:r>
              <a:rPr lang="en-US" sz="1000" b="1" dirty="0"/>
              <a:t>CMI (2.0 percent of the wage fund (income))</a:t>
            </a:r>
            <a:endParaRPr lang="ru-RU" sz="10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9996586" y="907835"/>
            <a:ext cx="2222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CMI fund </a:t>
            </a:r>
            <a:endParaRPr lang="en-US" sz="1200" b="1" dirty="0" smtClean="0"/>
          </a:p>
          <a:p>
            <a:r>
              <a:rPr lang="en-US" sz="1200" b="1" dirty="0" smtClean="0"/>
              <a:t>under </a:t>
            </a:r>
            <a:r>
              <a:rPr lang="en-US" sz="1200" b="1" dirty="0"/>
              <a:t>the Ministry of Health</a:t>
            </a:r>
            <a:endParaRPr lang="ru-RU" sz="1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80010" y="2175812"/>
            <a:ext cx="1405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Ministry of Finance</a:t>
            </a:r>
            <a:endParaRPr lang="ru-RU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6519863" y="1577460"/>
            <a:ext cx="2795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contributions to </a:t>
            </a:r>
            <a:r>
              <a:rPr lang="en-US" sz="1200" b="1" dirty="0" smtClean="0"/>
              <a:t>CMI from </a:t>
            </a:r>
            <a:r>
              <a:rPr lang="en-US" sz="1200" b="1" dirty="0"/>
              <a:t>children under 16 years </a:t>
            </a:r>
            <a:r>
              <a:rPr lang="en-US" sz="1200" b="1" dirty="0" smtClean="0"/>
              <a:t>receiving </a:t>
            </a:r>
            <a:r>
              <a:rPr lang="en-US" sz="1200" b="1" dirty="0"/>
              <a:t>social benefits</a:t>
            </a:r>
            <a:endParaRPr lang="ru-RU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9934654" y="2272538"/>
            <a:ext cx="13661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Financing (CMI)</a:t>
            </a:r>
            <a:endParaRPr lang="ru-RU" sz="1200" b="1" dirty="0"/>
          </a:p>
        </p:txBody>
      </p:sp>
      <p:sp>
        <p:nvSpPr>
          <p:cNvPr id="25" name="Прямоугольник 5"/>
          <p:cNvSpPr>
            <a:spLocks noChangeArrowheads="1"/>
          </p:cNvSpPr>
          <p:nvPr/>
        </p:nvSpPr>
        <p:spPr bwMode="auto">
          <a:xfrm>
            <a:off x="9932217" y="4005105"/>
            <a:ext cx="9957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000" b="1" dirty="0" smtClean="0">
                <a:solidFill>
                  <a:srgbClr val="000000"/>
                </a:solidFill>
                <a:cs typeface="Tahoma" panose="020B0604030504040204" pitchFamily="34" charset="0"/>
              </a:rPr>
              <a:t>District level</a:t>
            </a:r>
            <a:endParaRPr lang="ru-RU" altLang="ru-RU" sz="1000" b="1" dirty="0">
              <a:solidFill>
                <a:srgbClr val="000000"/>
              </a:solidFill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37769" y="316618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/>
              <a:t>territorial CMI Fund</a:t>
            </a:r>
            <a:endParaRPr lang="ru-RU" sz="1400" b="1" dirty="0"/>
          </a:p>
          <a:p>
            <a:r>
              <a:rPr lang="en-US" sz="1400" b="1" dirty="0"/>
              <a:t>offices</a:t>
            </a:r>
            <a:endParaRPr lang="ru-RU" sz="1400" b="1" dirty="0"/>
          </a:p>
        </p:txBody>
      </p:sp>
      <p:sp>
        <p:nvSpPr>
          <p:cNvPr id="27" name="Прямоугольник 5"/>
          <p:cNvSpPr>
            <a:spLocks noChangeArrowheads="1"/>
          </p:cNvSpPr>
          <p:nvPr/>
        </p:nvSpPr>
        <p:spPr bwMode="auto">
          <a:xfrm>
            <a:off x="9944988" y="2895174"/>
            <a:ext cx="10903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ru-RU" sz="1000" b="1" dirty="0" smtClean="0">
                <a:solidFill>
                  <a:srgbClr val="000000"/>
                </a:solidFill>
                <a:cs typeface="Tahoma" panose="020B0604030504040204" pitchFamily="34" charset="0"/>
              </a:rPr>
              <a:t>Regional level</a:t>
            </a:r>
            <a:endParaRPr lang="ru-RU" altLang="ru-RU" sz="1000" b="1" dirty="0">
              <a:solidFill>
                <a:srgbClr val="000000"/>
              </a:solidFill>
              <a:cs typeface="Tahoma" panose="020B060403050404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63766" y="3935252"/>
            <a:ext cx="2023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Payment </a:t>
            </a:r>
            <a:r>
              <a:rPr lang="en-US" sz="1000" b="1" dirty="0" smtClean="0"/>
              <a:t>for </a:t>
            </a:r>
            <a:r>
              <a:rPr lang="en-US" sz="1000" b="1" dirty="0"/>
              <a:t>medical services </a:t>
            </a:r>
            <a:r>
              <a:rPr lang="en-US" sz="1000" b="1" dirty="0" smtClean="0"/>
              <a:t>of CHI </a:t>
            </a:r>
            <a:r>
              <a:rPr lang="en-US" sz="1000" b="1" dirty="0"/>
              <a:t>for the treated case</a:t>
            </a:r>
            <a:endParaRPr lang="ru-RU" sz="1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890778" y="4335362"/>
            <a:ext cx="15639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line item financing</a:t>
            </a:r>
            <a:endParaRPr lang="ru-RU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77694" y="4845824"/>
            <a:ext cx="1235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Per capita financing</a:t>
            </a:r>
            <a:endParaRPr lang="ru-RU" sz="1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452938" y="4714504"/>
            <a:ext cx="1401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local budget</a:t>
            </a:r>
            <a:endParaRPr lang="ru-RU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0010" y="4020493"/>
            <a:ext cx="1785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district finance department</a:t>
            </a:r>
            <a:endParaRPr lang="ru-RU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871791" y="5486400"/>
            <a:ext cx="1638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Stationeries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785938" y="5997039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Local taxes and duties, regulated taxes to the Republican budget</a:t>
            </a:r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526971" y="2895174"/>
            <a:ext cx="16267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categorical grants</a:t>
            </a:r>
            <a:endParaRPr lang="ru-RU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18753" y="3427794"/>
            <a:ext cx="16035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regional financial department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142541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071689" y="549276"/>
            <a:ext cx="2071687" cy="10001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CMI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106614" y="1643063"/>
            <a:ext cx="2071687" cy="135731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BCA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126562" y="3201929"/>
            <a:ext cx="2071688" cy="1285875"/>
          </a:xfrm>
          <a:prstGeom prst="ellipse">
            <a:avLst/>
          </a:prstGeom>
          <a:solidFill>
            <a:srgbClr val="FF6600">
              <a:alpha val="27000"/>
            </a:srgbClr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Bishkek city Administration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BCA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>
            <a:stCxn id="2" idx="6"/>
          </p:cNvCxnSpPr>
          <p:nvPr/>
        </p:nvCxnSpPr>
        <p:spPr>
          <a:xfrm>
            <a:off x="4143375" y="1049339"/>
            <a:ext cx="357188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929063" y="1906589"/>
            <a:ext cx="57150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929063" y="2692400"/>
            <a:ext cx="5715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Блок-схема: документ 8"/>
          <p:cNvSpPr/>
          <p:nvPr/>
        </p:nvSpPr>
        <p:spPr>
          <a:xfrm>
            <a:off x="4500427" y="691536"/>
            <a:ext cx="1571636" cy="785818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4500427" y="1548792"/>
            <a:ext cx="1571636" cy="928694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Insurance premiums on  </a:t>
            </a:r>
            <a:r>
              <a:rPr lang="en-US" sz="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CMI</a:t>
            </a:r>
            <a:endParaRPr lang="en-US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children under 16 years old</a:t>
            </a:r>
          </a:p>
          <a:p>
            <a:pPr algn="ctr">
              <a:defRPr/>
            </a:pPr>
            <a:r>
              <a:rPr lang="en-US" sz="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receiving </a:t>
            </a: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</a:t>
            </a:r>
            <a:r>
              <a:rPr lang="en-US" sz="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assistance and</a:t>
            </a:r>
            <a:endParaRPr lang="en-US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pensioners under 70 years old and over</a:t>
            </a:r>
            <a:endParaRPr lang="ru-RU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(2711)</a:t>
            </a:r>
          </a:p>
        </p:txBody>
      </p:sp>
      <p:sp>
        <p:nvSpPr>
          <p:cNvPr id="11" name="Блок-схема: документ 10"/>
          <p:cNvSpPr/>
          <p:nvPr/>
        </p:nvSpPr>
        <p:spPr>
          <a:xfrm>
            <a:off x="4500427" y="2477486"/>
            <a:ext cx="1571636" cy="785818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Financing of healthcare organizations in the Single Payer System</a:t>
            </a:r>
            <a:r>
              <a:rPr lang="ru-RU" sz="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(2216)</a:t>
            </a:r>
          </a:p>
        </p:txBody>
      </p:sp>
      <p:sp>
        <p:nvSpPr>
          <p:cNvPr id="12" name="Блок-схема: документ 11"/>
          <p:cNvSpPr/>
          <p:nvPr/>
        </p:nvSpPr>
        <p:spPr>
          <a:xfrm>
            <a:off x="4500427" y="3406180"/>
            <a:ext cx="1571636" cy="857256"/>
          </a:xfrm>
          <a:prstGeom prst="flowChartDocument">
            <a:avLst/>
          </a:prstGeom>
          <a:solidFill>
            <a:srgbClr val="FF6600">
              <a:alpha val="26000"/>
            </a:srgbClr>
          </a:solidFill>
          <a:ln>
            <a:solidFill>
              <a:schemeClr val="tx1"/>
            </a:solidFill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Financing of health organizations in Bishkek through the local budget</a:t>
            </a:r>
            <a:endParaRPr lang="ru-RU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(2216)</a:t>
            </a:r>
          </a:p>
        </p:txBody>
      </p:sp>
      <p:sp>
        <p:nvSpPr>
          <p:cNvPr id="17" name="Цилиндр 16"/>
          <p:cNvSpPr/>
          <p:nvPr/>
        </p:nvSpPr>
        <p:spPr>
          <a:xfrm>
            <a:off x="6357939" y="763588"/>
            <a:ext cx="1000125" cy="571500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6072188" y="1049339"/>
            <a:ext cx="28575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Цилиндр 43"/>
          <p:cNvSpPr/>
          <p:nvPr/>
        </p:nvSpPr>
        <p:spPr>
          <a:xfrm>
            <a:off x="6429376" y="1549401"/>
            <a:ext cx="1000125" cy="1643063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 of the Ministry of Finance of the Kyrgyz Republic</a:t>
            </a:r>
            <a:endParaRPr lang="ru-RU" sz="1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6143625" y="2049464"/>
            <a:ext cx="28575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6143625" y="2692400"/>
            <a:ext cx="2857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Цилиндр 59"/>
          <p:cNvSpPr/>
          <p:nvPr/>
        </p:nvSpPr>
        <p:spPr>
          <a:xfrm>
            <a:off x="6429376" y="3478214"/>
            <a:ext cx="1071563" cy="64293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Regional </a:t>
            </a:r>
            <a:r>
              <a:rPr lang="en-US" sz="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 of the city of  </a:t>
            </a: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Bishkek</a:t>
            </a:r>
            <a:endParaRPr lang="ru-RU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Прямая со стрелкой 60"/>
          <p:cNvCxnSpPr/>
          <p:nvPr/>
        </p:nvCxnSpPr>
        <p:spPr>
          <a:xfrm>
            <a:off x="6143625" y="3833814"/>
            <a:ext cx="28575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Блок-схема: память с прямым доступом 61"/>
          <p:cNvSpPr/>
          <p:nvPr/>
        </p:nvSpPr>
        <p:spPr>
          <a:xfrm>
            <a:off x="7786575" y="669877"/>
            <a:ext cx="2500330" cy="928675"/>
          </a:xfrm>
          <a:prstGeom prst="flowChartMagneticDrum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CMI Fund under the Government of KR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143126" y="5481638"/>
            <a:ext cx="1571625" cy="355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38100" dist="25400" dir="5400000" rotWithShape="0">
              <a:srgbClr val="000000">
                <a:alpha val="64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Stationeries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4143376" y="5481638"/>
            <a:ext cx="1571625" cy="355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38100" dist="25400" dir="5400000" rotWithShape="0">
              <a:srgbClr val="000000">
                <a:alpha val="64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CFM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GFP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6143500" y="5482333"/>
            <a:ext cx="1657350" cy="355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reflection blurRad="12700" stA="26000" endPos="32000" dist="12700" dir="5400000" sy="-100000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Stompolyclinics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215314" y="5481638"/>
            <a:ext cx="1571625" cy="355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38100" dist="25400" dir="5400000" rotWithShape="0">
              <a:srgbClr val="000000">
                <a:alpha val="64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9" name="Прямая со стрелкой 78"/>
          <p:cNvCxnSpPr/>
          <p:nvPr/>
        </p:nvCxnSpPr>
        <p:spPr>
          <a:xfrm>
            <a:off x="7358064" y="1120775"/>
            <a:ext cx="428625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7429500" y="2049464"/>
            <a:ext cx="357188" cy="1587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7429500" y="2620964"/>
            <a:ext cx="357188" cy="1587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/>
          <p:nvPr/>
        </p:nvCxnSpPr>
        <p:spPr>
          <a:xfrm>
            <a:off x="7500939" y="3833814"/>
            <a:ext cx="428625" cy="1587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rot="5400000">
            <a:off x="2213770" y="4907758"/>
            <a:ext cx="142875" cy="158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Выноска со стрелкой вниз 95"/>
          <p:cNvSpPr/>
          <p:nvPr/>
        </p:nvSpPr>
        <p:spPr>
          <a:xfrm>
            <a:off x="2286001" y="4835525"/>
            <a:ext cx="1357313" cy="642938"/>
          </a:xfrm>
          <a:prstGeom prst="downArrowCallou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9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Выноска со стрелкой вниз 96"/>
          <p:cNvSpPr/>
          <p:nvPr/>
        </p:nvSpPr>
        <p:spPr>
          <a:xfrm>
            <a:off x="4143375" y="4835525"/>
            <a:ext cx="1500188" cy="642938"/>
          </a:xfrm>
          <a:prstGeom prst="downArrowCallou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capita financing </a:t>
            </a:r>
            <a:endParaRPr lang="ru-RU" sz="9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Выноска со стрелкой вниз 97"/>
          <p:cNvSpPr/>
          <p:nvPr/>
        </p:nvSpPr>
        <p:spPr>
          <a:xfrm>
            <a:off x="6215064" y="4835525"/>
            <a:ext cx="1500187" cy="642938"/>
          </a:xfrm>
          <a:prstGeom prst="downArrowCallou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capita financing</a:t>
            </a:r>
            <a:endParaRPr lang="ru-RU" sz="9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Выноска со стрелкой вниз 98"/>
          <p:cNvSpPr/>
          <p:nvPr/>
        </p:nvSpPr>
        <p:spPr>
          <a:xfrm>
            <a:off x="8215314" y="4835525"/>
            <a:ext cx="1500187" cy="642938"/>
          </a:xfrm>
          <a:prstGeom prst="downArrowCallou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Payment by the number of brigades</a:t>
            </a:r>
            <a:endParaRPr lang="ru-RU" sz="9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Блок-схема: память с прямым доступом 116"/>
          <p:cNvSpPr/>
          <p:nvPr/>
        </p:nvSpPr>
        <p:spPr>
          <a:xfrm>
            <a:off x="7861000" y="3227574"/>
            <a:ext cx="2428875" cy="642938"/>
          </a:xfrm>
          <a:prstGeom prst="flowChartMagneticDrum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Территориальные управления Фонда ОМС</a:t>
            </a: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9072563" y="2049464"/>
            <a:ext cx="1143000" cy="64293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Financing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CMI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7786688" y="2049464"/>
            <a:ext cx="1143000" cy="64293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Financing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9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BCA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1" name="Прямая соединительная линия 120"/>
          <p:cNvCxnSpPr/>
          <p:nvPr/>
        </p:nvCxnSpPr>
        <p:spPr>
          <a:xfrm>
            <a:off x="8501063" y="1598613"/>
            <a:ext cx="0" cy="450850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>
            <a:off x="9501188" y="1620839"/>
            <a:ext cx="0" cy="428625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Соединительная линия уступом 129"/>
          <p:cNvCxnSpPr/>
          <p:nvPr/>
        </p:nvCxnSpPr>
        <p:spPr>
          <a:xfrm flipV="1">
            <a:off x="3000375" y="4621213"/>
            <a:ext cx="6000750" cy="214312"/>
          </a:xfrm>
          <a:prstGeom prst="bentConnector3">
            <a:avLst>
              <a:gd name="adj1" fmla="val -129"/>
            </a:avLst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rot="5400000">
            <a:off x="6823076" y="4727576"/>
            <a:ext cx="214312" cy="1587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 rot="5400000">
            <a:off x="4822826" y="4727576"/>
            <a:ext cx="214312" cy="1587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 rot="5400000">
            <a:off x="9216232" y="2977357"/>
            <a:ext cx="571500" cy="158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Соединительная линия уступом 147"/>
          <p:cNvCxnSpPr/>
          <p:nvPr/>
        </p:nvCxnSpPr>
        <p:spPr>
          <a:xfrm>
            <a:off x="8429626" y="4621213"/>
            <a:ext cx="500063" cy="214312"/>
          </a:xfrm>
          <a:prstGeom prst="bentConnector3">
            <a:avLst>
              <a:gd name="adj1" fmla="val 101268"/>
            </a:avLst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 rot="5400000">
            <a:off x="9144795" y="4263233"/>
            <a:ext cx="714375" cy="1587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Прямая соединительная линия 155"/>
          <p:cNvCxnSpPr>
            <a:stCxn id="4" idx="7"/>
          </p:cNvCxnSpPr>
          <p:nvPr/>
        </p:nvCxnSpPr>
        <p:spPr>
          <a:xfrm flipV="1">
            <a:off x="3895038" y="3344804"/>
            <a:ext cx="4017963" cy="4603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1" name="Прямая соединительная линия 170"/>
          <p:cNvCxnSpPr/>
          <p:nvPr/>
        </p:nvCxnSpPr>
        <p:spPr>
          <a:xfrm>
            <a:off x="1785938" y="3335339"/>
            <a:ext cx="785812" cy="158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3" name="Прямая соединительная линия 172"/>
          <p:cNvCxnSpPr/>
          <p:nvPr/>
        </p:nvCxnSpPr>
        <p:spPr>
          <a:xfrm>
            <a:off x="10072592" y="3366235"/>
            <a:ext cx="214313" cy="1587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  <a:effec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6" name="Прямая со стрелкой 175"/>
          <p:cNvCxnSpPr>
            <a:stCxn id="4" idx="6"/>
          </p:cNvCxnSpPr>
          <p:nvPr/>
        </p:nvCxnSpPr>
        <p:spPr>
          <a:xfrm>
            <a:off x="4198250" y="3844865"/>
            <a:ext cx="2857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 стрелкой 179"/>
          <p:cNvCxnSpPr/>
          <p:nvPr/>
        </p:nvCxnSpPr>
        <p:spPr>
          <a:xfrm>
            <a:off x="8502650" y="2692401"/>
            <a:ext cx="20638" cy="1362075"/>
          </a:xfrm>
          <a:prstGeom prst="straightConnector1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/>
          <p:nvPr/>
        </p:nvCxnSpPr>
        <p:spPr>
          <a:xfrm rot="5400000">
            <a:off x="9216232" y="2977357"/>
            <a:ext cx="571500" cy="15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Прямая со стрелкой 183"/>
          <p:cNvCxnSpPr/>
          <p:nvPr/>
        </p:nvCxnSpPr>
        <p:spPr>
          <a:xfrm rot="5400000">
            <a:off x="9144795" y="4264820"/>
            <a:ext cx="714375" cy="15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Прямая соединительная линия 186"/>
          <p:cNvCxnSpPr/>
          <p:nvPr/>
        </p:nvCxnSpPr>
        <p:spPr>
          <a:xfrm>
            <a:off x="9001126" y="4621214"/>
            <a:ext cx="500063" cy="1587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Выноска со стрелкой вверх 192"/>
          <p:cNvSpPr/>
          <p:nvPr/>
        </p:nvSpPr>
        <p:spPr>
          <a:xfrm>
            <a:off x="2000251" y="5859464"/>
            <a:ext cx="1857375" cy="714375"/>
          </a:xfrm>
          <a:prstGeom prst="up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en-US" sz="105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-payment</a:t>
            </a:r>
            <a:r>
              <a:rPr lang="en-US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Special </a:t>
            </a:r>
            <a:r>
              <a:rPr lang="en-US" sz="105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funds</a:t>
            </a:r>
            <a:r>
              <a:rPr lang="ru-RU" sz="105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r>
              <a:rPr lang="ru-RU" sz="105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5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Выноска со стрелкой вверх 63"/>
          <p:cNvSpPr/>
          <p:nvPr/>
        </p:nvSpPr>
        <p:spPr>
          <a:xfrm>
            <a:off x="3998914" y="5859464"/>
            <a:ext cx="1857375" cy="714375"/>
          </a:xfrm>
          <a:prstGeom prst="up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en-US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-payment Special funds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5" name="Выноска со стрелкой вверх 64"/>
          <p:cNvSpPr/>
          <p:nvPr/>
        </p:nvSpPr>
        <p:spPr>
          <a:xfrm>
            <a:off x="6000751" y="5859464"/>
            <a:ext cx="1857375" cy="714375"/>
          </a:xfrm>
          <a:prstGeom prst="up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 funds</a:t>
            </a: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Выноска со стрелкой вверх 65"/>
          <p:cNvSpPr/>
          <p:nvPr/>
        </p:nvSpPr>
        <p:spPr>
          <a:xfrm>
            <a:off x="8072439" y="5859464"/>
            <a:ext cx="1857375" cy="714375"/>
          </a:xfrm>
          <a:prstGeom prst="up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 funds</a:t>
            </a: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8523288" y="3911601"/>
            <a:ext cx="0" cy="70961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Скругленный прямоугольник 62"/>
          <p:cNvSpPr/>
          <p:nvPr/>
        </p:nvSpPr>
        <p:spPr>
          <a:xfrm>
            <a:off x="8559801" y="4054476"/>
            <a:ext cx="1928813" cy="263525"/>
          </a:xfrm>
          <a:prstGeom prst="roundRect">
            <a:avLst/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 the </a:t>
            </a:r>
            <a:r>
              <a:rPr lang="en-US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regional Treasury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offices 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524" name="Рисунок 6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6114" y="873125"/>
            <a:ext cx="693737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25" name="Text Box 13"/>
          <p:cNvSpPr txBox="1">
            <a:spLocks noChangeArrowheads="1"/>
          </p:cNvSpPr>
          <p:nvPr/>
        </p:nvSpPr>
        <p:spPr bwMode="auto">
          <a:xfrm>
            <a:off x="1528763" y="-12700"/>
            <a:ext cx="91440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The creation  stages of the </a:t>
            </a:r>
            <a:r>
              <a:rPr lang="en-US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Single-Payer health care </a:t>
            </a:r>
            <a:r>
              <a:rPr lang="en-US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System</a:t>
            </a:r>
            <a:r>
              <a:rPr lang="ru-RU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 </a:t>
            </a:r>
            <a:r>
              <a:rPr lang="ru-RU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(2006-2014гг.)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500563" y="691536"/>
            <a:ext cx="2490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Employers</a:t>
            </a:r>
            <a:endParaRPr lang="ru-RU" sz="900" b="1" dirty="0"/>
          </a:p>
          <a:p>
            <a:r>
              <a:rPr lang="en-US" sz="900" b="1" dirty="0"/>
              <a:t>c</a:t>
            </a:r>
            <a:r>
              <a:rPr lang="en-US" sz="900" b="1" dirty="0" smtClean="0"/>
              <a:t>ontributions to the </a:t>
            </a:r>
            <a:r>
              <a:rPr lang="en-US" sz="900" b="1" dirty="0"/>
              <a:t>CMI </a:t>
            </a:r>
            <a:r>
              <a:rPr lang="en-US" sz="900" b="1" dirty="0" smtClean="0"/>
              <a:t>(</a:t>
            </a:r>
          </a:p>
          <a:p>
            <a:r>
              <a:rPr lang="en-US" sz="900" b="1" dirty="0" smtClean="0"/>
              <a:t>2.0 </a:t>
            </a:r>
            <a:r>
              <a:rPr lang="en-US" sz="900" b="1" dirty="0"/>
              <a:t>percent of the </a:t>
            </a:r>
            <a:endParaRPr lang="en-US" sz="900" b="1" dirty="0" smtClean="0"/>
          </a:p>
          <a:p>
            <a:r>
              <a:rPr lang="en-US" sz="900" b="1" dirty="0" smtClean="0"/>
              <a:t>wage </a:t>
            </a:r>
            <a:r>
              <a:rPr lang="en-US" sz="900" b="1" dirty="0"/>
              <a:t>fund (income))</a:t>
            </a:r>
            <a:endParaRPr lang="ru-RU" sz="9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733406" y="3318210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/>
              <a:t>territorial CMI Fund</a:t>
            </a:r>
            <a:endParaRPr lang="ru-RU" sz="1200" b="1" dirty="0"/>
          </a:p>
          <a:p>
            <a:r>
              <a:rPr lang="en-US" sz="1200" b="1" dirty="0"/>
              <a:t>offices</a:t>
            </a:r>
            <a:endParaRPr lang="ru-RU" sz="12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2236789" y="4846639"/>
            <a:ext cx="20239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Payment </a:t>
            </a:r>
            <a:r>
              <a:rPr lang="en-US" sz="800" b="1" dirty="0" smtClean="0"/>
              <a:t>for </a:t>
            </a:r>
            <a:r>
              <a:rPr lang="en-US" sz="800" b="1" dirty="0"/>
              <a:t>medical services </a:t>
            </a:r>
            <a:endParaRPr lang="en-US" sz="800" b="1" dirty="0" smtClean="0"/>
          </a:p>
          <a:p>
            <a:r>
              <a:rPr lang="en-US" sz="800" b="1" dirty="0" smtClean="0"/>
              <a:t>of CHI </a:t>
            </a:r>
            <a:r>
              <a:rPr lang="en-US" sz="800" b="1" dirty="0"/>
              <a:t>for the treated case</a:t>
            </a:r>
            <a:endParaRPr lang="ru-RU" sz="800" b="1" dirty="0"/>
          </a:p>
        </p:txBody>
      </p:sp>
    </p:spTree>
    <p:extLst>
      <p:ext uri="{BB962C8B-B14F-4D97-AF65-F5344CB8AC3E}">
        <p14:creationId xmlns:p14="http://schemas.microsoft.com/office/powerpoint/2010/main" val="13535428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166939" y="890589"/>
            <a:ext cx="2071687" cy="83502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2201864" y="1905001"/>
            <a:ext cx="2071687" cy="135731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(РБ)</a:t>
            </a:r>
          </a:p>
        </p:txBody>
      </p:sp>
      <p:cxnSp>
        <p:nvCxnSpPr>
          <p:cNvPr id="6" name="Прямая со стрелкой 5"/>
          <p:cNvCxnSpPr>
            <a:stCxn id="2" idx="6"/>
            <a:endCxn id="9" idx="1"/>
          </p:cNvCxnSpPr>
          <p:nvPr/>
        </p:nvCxnSpPr>
        <p:spPr>
          <a:xfrm>
            <a:off x="4238625" y="1308101"/>
            <a:ext cx="357188" cy="174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079875" y="2165351"/>
            <a:ext cx="515938" cy="476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079875" y="2954338"/>
            <a:ext cx="515938" cy="127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Блок-схема: документ 8"/>
          <p:cNvSpPr/>
          <p:nvPr/>
        </p:nvSpPr>
        <p:spPr>
          <a:xfrm>
            <a:off x="4595814" y="933451"/>
            <a:ext cx="1571625" cy="785813"/>
          </a:xfrm>
          <a:prstGeom prst="flowChartDocumen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US" sz="800" b="1" dirty="0"/>
              <a:t>Employers</a:t>
            </a:r>
            <a:endParaRPr lang="ru-RU" sz="800" b="1" dirty="0"/>
          </a:p>
          <a:p>
            <a:r>
              <a:rPr lang="en-US" sz="800" b="1" dirty="0"/>
              <a:t>contributions to the CMI (</a:t>
            </a:r>
          </a:p>
          <a:p>
            <a:r>
              <a:rPr lang="en-US" sz="800" b="1" dirty="0"/>
              <a:t>2.0 percent of the </a:t>
            </a:r>
          </a:p>
          <a:p>
            <a:r>
              <a:rPr lang="en-US" sz="800" b="1" dirty="0"/>
              <a:t>wage fund (income))</a:t>
            </a:r>
            <a:endParaRPr lang="ru-RU" sz="800" b="1" dirty="0"/>
          </a:p>
          <a:p>
            <a:pPr algn="ctr">
              <a:defRPr/>
            </a:pPr>
            <a:endParaRPr lang="ru-RU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4604545" y="1719264"/>
            <a:ext cx="1554162" cy="938212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096 h 10096"/>
              <a:gd name="connsiteX1" fmla="*/ 2500 w 10000"/>
              <a:gd name="connsiteY1" fmla="*/ 2096 h 10096"/>
              <a:gd name="connsiteX2" fmla="*/ 5000 w 10000"/>
              <a:gd name="connsiteY2" fmla="*/ 1096 h 10096"/>
              <a:gd name="connsiteX3" fmla="*/ 7500 w 10000"/>
              <a:gd name="connsiteY3" fmla="*/ 96 h 10096"/>
              <a:gd name="connsiteX4" fmla="*/ 9885 w 10000"/>
              <a:gd name="connsiteY4" fmla="*/ 414 h 10096"/>
              <a:gd name="connsiteX5" fmla="*/ 10000 w 10000"/>
              <a:gd name="connsiteY5" fmla="*/ 9096 h 10096"/>
              <a:gd name="connsiteX6" fmla="*/ 7500 w 10000"/>
              <a:gd name="connsiteY6" fmla="*/ 8096 h 10096"/>
              <a:gd name="connsiteX7" fmla="*/ 5000 w 10000"/>
              <a:gd name="connsiteY7" fmla="*/ 9096 h 10096"/>
              <a:gd name="connsiteX8" fmla="*/ 2500 w 10000"/>
              <a:gd name="connsiteY8" fmla="*/ 10096 h 10096"/>
              <a:gd name="connsiteX9" fmla="*/ 0 w 10000"/>
              <a:gd name="connsiteY9" fmla="*/ 9096 h 10096"/>
              <a:gd name="connsiteX10" fmla="*/ 0 w 10000"/>
              <a:gd name="connsiteY10" fmla="*/ 1096 h 10096"/>
              <a:gd name="connsiteX0" fmla="*/ 0 w 10000"/>
              <a:gd name="connsiteY0" fmla="*/ 1096 h 10096"/>
              <a:gd name="connsiteX1" fmla="*/ 2558 w 10000"/>
              <a:gd name="connsiteY1" fmla="*/ 1999 h 10096"/>
              <a:gd name="connsiteX2" fmla="*/ 5000 w 10000"/>
              <a:gd name="connsiteY2" fmla="*/ 1096 h 10096"/>
              <a:gd name="connsiteX3" fmla="*/ 7500 w 10000"/>
              <a:gd name="connsiteY3" fmla="*/ 96 h 10096"/>
              <a:gd name="connsiteX4" fmla="*/ 9885 w 10000"/>
              <a:gd name="connsiteY4" fmla="*/ 414 h 10096"/>
              <a:gd name="connsiteX5" fmla="*/ 10000 w 10000"/>
              <a:gd name="connsiteY5" fmla="*/ 9096 h 10096"/>
              <a:gd name="connsiteX6" fmla="*/ 7500 w 10000"/>
              <a:gd name="connsiteY6" fmla="*/ 8096 h 10096"/>
              <a:gd name="connsiteX7" fmla="*/ 5000 w 10000"/>
              <a:gd name="connsiteY7" fmla="*/ 9096 h 10096"/>
              <a:gd name="connsiteX8" fmla="*/ 2500 w 10000"/>
              <a:gd name="connsiteY8" fmla="*/ 10096 h 10096"/>
              <a:gd name="connsiteX9" fmla="*/ 0 w 10000"/>
              <a:gd name="connsiteY9" fmla="*/ 9096 h 10096"/>
              <a:gd name="connsiteX10" fmla="*/ 0 w 10000"/>
              <a:gd name="connsiteY10" fmla="*/ 1096 h 10096"/>
              <a:gd name="connsiteX0" fmla="*/ 0 w 9885"/>
              <a:gd name="connsiteY0" fmla="*/ 1096 h 10096"/>
              <a:gd name="connsiteX1" fmla="*/ 2558 w 9885"/>
              <a:gd name="connsiteY1" fmla="*/ 1999 h 10096"/>
              <a:gd name="connsiteX2" fmla="*/ 5000 w 9885"/>
              <a:gd name="connsiteY2" fmla="*/ 1096 h 10096"/>
              <a:gd name="connsiteX3" fmla="*/ 7500 w 9885"/>
              <a:gd name="connsiteY3" fmla="*/ 96 h 10096"/>
              <a:gd name="connsiteX4" fmla="*/ 9885 w 9885"/>
              <a:gd name="connsiteY4" fmla="*/ 414 h 10096"/>
              <a:gd name="connsiteX5" fmla="*/ 9827 w 9885"/>
              <a:gd name="connsiteY5" fmla="*/ 7829 h 10096"/>
              <a:gd name="connsiteX6" fmla="*/ 7500 w 9885"/>
              <a:gd name="connsiteY6" fmla="*/ 8096 h 10096"/>
              <a:gd name="connsiteX7" fmla="*/ 5000 w 9885"/>
              <a:gd name="connsiteY7" fmla="*/ 9096 h 10096"/>
              <a:gd name="connsiteX8" fmla="*/ 2500 w 9885"/>
              <a:gd name="connsiteY8" fmla="*/ 10096 h 10096"/>
              <a:gd name="connsiteX9" fmla="*/ 0 w 9885"/>
              <a:gd name="connsiteY9" fmla="*/ 9096 h 10096"/>
              <a:gd name="connsiteX10" fmla="*/ 0 w 9885"/>
              <a:gd name="connsiteY10" fmla="*/ 1096 h 10096"/>
              <a:gd name="connsiteX0" fmla="*/ 0 w 10000"/>
              <a:gd name="connsiteY0" fmla="*/ 1086 h 10000"/>
              <a:gd name="connsiteX1" fmla="*/ 2588 w 10000"/>
              <a:gd name="connsiteY1" fmla="*/ 1980 h 10000"/>
              <a:gd name="connsiteX2" fmla="*/ 5058 w 10000"/>
              <a:gd name="connsiteY2" fmla="*/ 1086 h 10000"/>
              <a:gd name="connsiteX3" fmla="*/ 7587 w 10000"/>
              <a:gd name="connsiteY3" fmla="*/ 95 h 10000"/>
              <a:gd name="connsiteX4" fmla="*/ 10000 w 10000"/>
              <a:gd name="connsiteY4" fmla="*/ 410 h 10000"/>
              <a:gd name="connsiteX5" fmla="*/ 9999 w 10000"/>
              <a:gd name="connsiteY5" fmla="*/ 8527 h 10000"/>
              <a:gd name="connsiteX6" fmla="*/ 7587 w 10000"/>
              <a:gd name="connsiteY6" fmla="*/ 8019 h 10000"/>
              <a:gd name="connsiteX7" fmla="*/ 5058 w 10000"/>
              <a:gd name="connsiteY7" fmla="*/ 9010 h 10000"/>
              <a:gd name="connsiteX8" fmla="*/ 2529 w 10000"/>
              <a:gd name="connsiteY8" fmla="*/ 10000 h 10000"/>
              <a:gd name="connsiteX9" fmla="*/ 0 w 10000"/>
              <a:gd name="connsiteY9" fmla="*/ 9010 h 10000"/>
              <a:gd name="connsiteX10" fmla="*/ 0 w 10000"/>
              <a:gd name="connsiteY10" fmla="*/ 1086 h 10000"/>
              <a:gd name="connsiteX0" fmla="*/ 0 w 10000"/>
              <a:gd name="connsiteY0" fmla="*/ 1086 h 10000"/>
              <a:gd name="connsiteX1" fmla="*/ 2588 w 10000"/>
              <a:gd name="connsiteY1" fmla="*/ 1980 h 10000"/>
              <a:gd name="connsiteX2" fmla="*/ 5058 w 10000"/>
              <a:gd name="connsiteY2" fmla="*/ 1086 h 10000"/>
              <a:gd name="connsiteX3" fmla="*/ 7587 w 10000"/>
              <a:gd name="connsiteY3" fmla="*/ 95 h 10000"/>
              <a:gd name="connsiteX4" fmla="*/ 10000 w 10000"/>
              <a:gd name="connsiteY4" fmla="*/ 410 h 10000"/>
              <a:gd name="connsiteX5" fmla="*/ 9999 w 10000"/>
              <a:gd name="connsiteY5" fmla="*/ 8527 h 10000"/>
              <a:gd name="connsiteX6" fmla="*/ 7587 w 10000"/>
              <a:gd name="connsiteY6" fmla="*/ 8019 h 10000"/>
              <a:gd name="connsiteX7" fmla="*/ 5291 w 10000"/>
              <a:gd name="connsiteY7" fmla="*/ 9010 h 10000"/>
              <a:gd name="connsiteX8" fmla="*/ 2529 w 10000"/>
              <a:gd name="connsiteY8" fmla="*/ 10000 h 10000"/>
              <a:gd name="connsiteX9" fmla="*/ 0 w 10000"/>
              <a:gd name="connsiteY9" fmla="*/ 9010 h 10000"/>
              <a:gd name="connsiteX10" fmla="*/ 0 w 10000"/>
              <a:gd name="connsiteY10" fmla="*/ 1086 h 10000"/>
              <a:gd name="connsiteX0" fmla="*/ 0 w 10000"/>
              <a:gd name="connsiteY0" fmla="*/ 1086 h 10000"/>
              <a:gd name="connsiteX1" fmla="*/ 2588 w 10000"/>
              <a:gd name="connsiteY1" fmla="*/ 1980 h 10000"/>
              <a:gd name="connsiteX2" fmla="*/ 5058 w 10000"/>
              <a:gd name="connsiteY2" fmla="*/ 1086 h 10000"/>
              <a:gd name="connsiteX3" fmla="*/ 7587 w 10000"/>
              <a:gd name="connsiteY3" fmla="*/ 95 h 10000"/>
              <a:gd name="connsiteX4" fmla="*/ 10000 w 10000"/>
              <a:gd name="connsiteY4" fmla="*/ 410 h 10000"/>
              <a:gd name="connsiteX5" fmla="*/ 9999 w 10000"/>
              <a:gd name="connsiteY5" fmla="*/ 8527 h 10000"/>
              <a:gd name="connsiteX6" fmla="*/ 7587 w 10000"/>
              <a:gd name="connsiteY6" fmla="*/ 8019 h 10000"/>
              <a:gd name="connsiteX7" fmla="*/ 6043 w 10000"/>
              <a:gd name="connsiteY7" fmla="*/ 8331 h 10000"/>
              <a:gd name="connsiteX8" fmla="*/ 5291 w 10000"/>
              <a:gd name="connsiteY8" fmla="*/ 9010 h 10000"/>
              <a:gd name="connsiteX9" fmla="*/ 2529 w 10000"/>
              <a:gd name="connsiteY9" fmla="*/ 10000 h 10000"/>
              <a:gd name="connsiteX10" fmla="*/ 0 w 10000"/>
              <a:gd name="connsiteY10" fmla="*/ 9010 h 10000"/>
              <a:gd name="connsiteX11" fmla="*/ 0 w 10000"/>
              <a:gd name="connsiteY11" fmla="*/ 1086 h 10000"/>
              <a:gd name="connsiteX0" fmla="*/ 0 w 10000"/>
              <a:gd name="connsiteY0" fmla="*/ 1086 h 10000"/>
              <a:gd name="connsiteX1" fmla="*/ 2530 w 10000"/>
              <a:gd name="connsiteY1" fmla="*/ 1883 h 10000"/>
              <a:gd name="connsiteX2" fmla="*/ 5058 w 10000"/>
              <a:gd name="connsiteY2" fmla="*/ 1086 h 10000"/>
              <a:gd name="connsiteX3" fmla="*/ 7587 w 10000"/>
              <a:gd name="connsiteY3" fmla="*/ 95 h 10000"/>
              <a:gd name="connsiteX4" fmla="*/ 10000 w 10000"/>
              <a:gd name="connsiteY4" fmla="*/ 410 h 10000"/>
              <a:gd name="connsiteX5" fmla="*/ 9999 w 10000"/>
              <a:gd name="connsiteY5" fmla="*/ 8527 h 10000"/>
              <a:gd name="connsiteX6" fmla="*/ 7587 w 10000"/>
              <a:gd name="connsiteY6" fmla="*/ 8019 h 10000"/>
              <a:gd name="connsiteX7" fmla="*/ 6043 w 10000"/>
              <a:gd name="connsiteY7" fmla="*/ 8331 h 10000"/>
              <a:gd name="connsiteX8" fmla="*/ 5291 w 10000"/>
              <a:gd name="connsiteY8" fmla="*/ 9010 h 10000"/>
              <a:gd name="connsiteX9" fmla="*/ 2529 w 10000"/>
              <a:gd name="connsiteY9" fmla="*/ 10000 h 10000"/>
              <a:gd name="connsiteX10" fmla="*/ 0 w 10000"/>
              <a:gd name="connsiteY10" fmla="*/ 9010 h 10000"/>
              <a:gd name="connsiteX11" fmla="*/ 0 w 10000"/>
              <a:gd name="connsiteY11" fmla="*/ 1086 h 10000"/>
              <a:gd name="connsiteX0" fmla="*/ 0 w 10000"/>
              <a:gd name="connsiteY0" fmla="*/ 1086 h 10000"/>
              <a:gd name="connsiteX1" fmla="*/ 2530 w 10000"/>
              <a:gd name="connsiteY1" fmla="*/ 1883 h 10000"/>
              <a:gd name="connsiteX2" fmla="*/ 5058 w 10000"/>
              <a:gd name="connsiteY2" fmla="*/ 1086 h 10000"/>
              <a:gd name="connsiteX3" fmla="*/ 7587 w 10000"/>
              <a:gd name="connsiteY3" fmla="*/ 95 h 10000"/>
              <a:gd name="connsiteX4" fmla="*/ 10000 w 10000"/>
              <a:gd name="connsiteY4" fmla="*/ 410 h 10000"/>
              <a:gd name="connsiteX5" fmla="*/ 9999 w 10000"/>
              <a:gd name="connsiteY5" fmla="*/ 8527 h 10000"/>
              <a:gd name="connsiteX6" fmla="*/ 7587 w 10000"/>
              <a:gd name="connsiteY6" fmla="*/ 8019 h 10000"/>
              <a:gd name="connsiteX7" fmla="*/ 6043 w 10000"/>
              <a:gd name="connsiteY7" fmla="*/ 8331 h 10000"/>
              <a:gd name="connsiteX8" fmla="*/ 5291 w 10000"/>
              <a:gd name="connsiteY8" fmla="*/ 9010 h 10000"/>
              <a:gd name="connsiteX9" fmla="*/ 2529 w 10000"/>
              <a:gd name="connsiteY9" fmla="*/ 10000 h 10000"/>
              <a:gd name="connsiteX10" fmla="*/ 0 w 10000"/>
              <a:gd name="connsiteY10" fmla="*/ 9010 h 10000"/>
              <a:gd name="connsiteX11" fmla="*/ 0 w 10000"/>
              <a:gd name="connsiteY11" fmla="*/ 108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000">
                <a:moveTo>
                  <a:pt x="0" y="1086"/>
                </a:moveTo>
                <a:cubicBezTo>
                  <a:pt x="0" y="1632"/>
                  <a:pt x="1133" y="2076"/>
                  <a:pt x="2530" y="1883"/>
                </a:cubicBezTo>
                <a:cubicBezTo>
                  <a:pt x="3927" y="1690"/>
                  <a:pt x="4215" y="1384"/>
                  <a:pt x="5058" y="1086"/>
                </a:cubicBezTo>
                <a:cubicBezTo>
                  <a:pt x="5901" y="788"/>
                  <a:pt x="6764" y="208"/>
                  <a:pt x="7587" y="95"/>
                </a:cubicBezTo>
                <a:cubicBezTo>
                  <a:pt x="8411" y="-18"/>
                  <a:pt x="10000" y="-137"/>
                  <a:pt x="10000" y="410"/>
                </a:cubicBezTo>
                <a:cubicBezTo>
                  <a:pt x="10000" y="3052"/>
                  <a:pt x="9999" y="5885"/>
                  <a:pt x="9999" y="8527"/>
                </a:cubicBezTo>
                <a:cubicBezTo>
                  <a:pt x="9999" y="7980"/>
                  <a:pt x="8246" y="8052"/>
                  <a:pt x="7587" y="8019"/>
                </a:cubicBezTo>
                <a:cubicBezTo>
                  <a:pt x="6928" y="7986"/>
                  <a:pt x="6426" y="8166"/>
                  <a:pt x="6043" y="8331"/>
                </a:cubicBezTo>
                <a:cubicBezTo>
                  <a:pt x="5660" y="8496"/>
                  <a:pt x="5877" y="8732"/>
                  <a:pt x="5291" y="9010"/>
                </a:cubicBezTo>
                <a:cubicBezTo>
                  <a:pt x="4705" y="9288"/>
                  <a:pt x="3926" y="10000"/>
                  <a:pt x="2529" y="10000"/>
                </a:cubicBezTo>
                <a:cubicBezTo>
                  <a:pt x="1132" y="10000"/>
                  <a:pt x="0" y="9556"/>
                  <a:pt x="0" y="9010"/>
                </a:cubicBezTo>
                <a:lnTo>
                  <a:pt x="0" y="108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Insurance premiums on  CMI</a:t>
            </a:r>
          </a:p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children under 16 years old</a:t>
            </a:r>
          </a:p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receiving social assistance and</a:t>
            </a:r>
          </a:p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pensioners under 70 years old and over</a:t>
            </a:r>
            <a:endParaRPr lang="ru-RU" sz="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2711)</a:t>
            </a:r>
          </a:p>
        </p:txBody>
      </p:sp>
      <p:sp>
        <p:nvSpPr>
          <p:cNvPr id="17" name="Цилиндр 16"/>
          <p:cNvSpPr/>
          <p:nvPr/>
        </p:nvSpPr>
        <p:spPr>
          <a:xfrm>
            <a:off x="6530976" y="1004888"/>
            <a:ext cx="995363" cy="571500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6167438" y="1290639"/>
            <a:ext cx="285750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Цилиндр 43"/>
          <p:cNvSpPr/>
          <p:nvPr/>
        </p:nvSpPr>
        <p:spPr>
          <a:xfrm>
            <a:off x="6524626" y="1811338"/>
            <a:ext cx="1000125" cy="1643062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 of the Ministry of Finance of the Kyrgyz Republic</a:t>
            </a:r>
            <a:endParaRPr lang="ru-RU" sz="1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1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6167438" y="2276475"/>
            <a:ext cx="2857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6167438" y="2924175"/>
            <a:ext cx="2857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Блок-схема: память с прямым доступом 61"/>
          <p:cNvSpPr/>
          <p:nvPr/>
        </p:nvSpPr>
        <p:spPr>
          <a:xfrm>
            <a:off x="7881950" y="933326"/>
            <a:ext cx="2500330" cy="765777"/>
          </a:xfrm>
          <a:prstGeom prst="flowChartMagneticDrum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CMI Fund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413001" y="4933950"/>
            <a:ext cx="1571625" cy="3556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38100" dist="25400" dir="5400000" rotWithShape="0">
              <a:srgbClr val="000000">
                <a:alpha val="64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Hospitals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4413251" y="4933950"/>
            <a:ext cx="1571625" cy="3556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38100" dist="25400" dir="5400000" rotWithShape="0">
              <a:srgbClr val="000000">
                <a:alpha val="64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CFM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GFP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6414268" y="4934271"/>
            <a:ext cx="1657350" cy="3556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reflection blurRad="12700" stA="26000" endPos="32000" dist="12700" dir="5400000" sy="-100000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Stompolyclinics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485188" y="4933950"/>
            <a:ext cx="1573212" cy="355600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38100" dist="25400" dir="5400000" rotWithShape="0">
              <a:srgbClr val="000000">
                <a:alpha val="64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9" name="Прямая со стрелкой 78"/>
          <p:cNvCxnSpPr>
            <a:stCxn id="17" idx="4"/>
          </p:cNvCxnSpPr>
          <p:nvPr/>
        </p:nvCxnSpPr>
        <p:spPr>
          <a:xfrm>
            <a:off x="7526338" y="1290639"/>
            <a:ext cx="355600" cy="3175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7524750" y="2371725"/>
            <a:ext cx="357188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7524750" y="2805114"/>
            <a:ext cx="357188" cy="1587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rot="5400000">
            <a:off x="2483645" y="4347370"/>
            <a:ext cx="142875" cy="1587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Выноска со стрелкой вниз 95"/>
          <p:cNvSpPr/>
          <p:nvPr/>
        </p:nvSpPr>
        <p:spPr>
          <a:xfrm>
            <a:off x="2555876" y="4275138"/>
            <a:ext cx="1357313" cy="642937"/>
          </a:xfrm>
          <a:prstGeom prst="downArrow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endParaRPr lang="en-US" sz="900" b="1" dirty="0" smtClean="0"/>
          </a:p>
          <a:p>
            <a:r>
              <a:rPr lang="en-US" sz="900" b="1" dirty="0" smtClean="0"/>
              <a:t>Payment </a:t>
            </a:r>
            <a:r>
              <a:rPr lang="en-US" sz="900" b="1" dirty="0"/>
              <a:t>for medical </a:t>
            </a:r>
            <a:endParaRPr lang="en-US" sz="900" b="1" dirty="0" smtClean="0"/>
          </a:p>
          <a:p>
            <a:r>
              <a:rPr lang="en-US" sz="900" b="1" dirty="0" smtClean="0"/>
              <a:t>services for </a:t>
            </a:r>
            <a:r>
              <a:rPr lang="en-US" sz="900" b="1" dirty="0"/>
              <a:t>the treated case</a:t>
            </a:r>
            <a:endParaRPr lang="ru-RU" sz="900" b="1" dirty="0"/>
          </a:p>
          <a:p>
            <a:pPr algn="ctr">
              <a:defRPr/>
            </a:pPr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Выноска со стрелкой вниз 96"/>
          <p:cNvSpPr/>
          <p:nvPr/>
        </p:nvSpPr>
        <p:spPr>
          <a:xfrm>
            <a:off x="4413250" y="4275139"/>
            <a:ext cx="1500188" cy="642937"/>
          </a:xfrm>
          <a:prstGeom prst="downArrow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capita financing </a:t>
            </a:r>
            <a:endParaRPr lang="ru-RU" sz="9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Выноска со стрелкой вниз 97"/>
          <p:cNvSpPr/>
          <p:nvPr/>
        </p:nvSpPr>
        <p:spPr>
          <a:xfrm>
            <a:off x="6484939" y="4275139"/>
            <a:ext cx="1500187" cy="642937"/>
          </a:xfrm>
          <a:prstGeom prst="downArrow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9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9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</a:t>
            </a:r>
            <a:r>
              <a:rPr lang="en-US" sz="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capita financing </a:t>
            </a:r>
            <a:endParaRPr lang="ru-RU" sz="9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9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Выноска со стрелкой вниз 98"/>
          <p:cNvSpPr/>
          <p:nvPr/>
        </p:nvSpPr>
        <p:spPr>
          <a:xfrm>
            <a:off x="8485189" y="4275139"/>
            <a:ext cx="1500187" cy="642937"/>
          </a:xfrm>
          <a:prstGeom prst="downArrow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Payment by the number of brigades</a:t>
            </a:r>
            <a:endParaRPr lang="ru-RU" sz="9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9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Блок-схема: память с прямым доступом 116"/>
          <p:cNvSpPr/>
          <p:nvPr/>
        </p:nvSpPr>
        <p:spPr>
          <a:xfrm>
            <a:off x="9024938" y="3141664"/>
            <a:ext cx="1357312" cy="503237"/>
          </a:xfrm>
          <a:prstGeom prst="flowChartMagneticDrum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endParaRPr lang="en-US" sz="800" b="1" dirty="0" smtClean="0"/>
          </a:p>
          <a:p>
            <a:r>
              <a:rPr lang="en-US" sz="800" b="1" dirty="0" smtClean="0"/>
              <a:t>territorial </a:t>
            </a:r>
            <a:r>
              <a:rPr lang="en-US" sz="800" b="1" dirty="0"/>
              <a:t>CMI Fund</a:t>
            </a:r>
            <a:endParaRPr lang="ru-RU" sz="800" b="1" dirty="0"/>
          </a:p>
          <a:p>
            <a:r>
              <a:rPr lang="en-US" sz="800" b="1" dirty="0"/>
              <a:t>offices</a:t>
            </a:r>
            <a:endParaRPr lang="ru-RU" sz="800" b="1" dirty="0"/>
          </a:p>
          <a:p>
            <a:pPr algn="ctr">
              <a:defRPr/>
            </a:pPr>
            <a:endParaRPr lang="ru-RU" sz="1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Скругленный прямоугольник 117"/>
          <p:cNvSpPr/>
          <p:nvPr/>
        </p:nvSpPr>
        <p:spPr>
          <a:xfrm>
            <a:off x="9120188" y="2228850"/>
            <a:ext cx="1143000" cy="64293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Financing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CMI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Скругленный прямоугольник 118"/>
          <p:cNvSpPr/>
          <p:nvPr/>
        </p:nvSpPr>
        <p:spPr>
          <a:xfrm>
            <a:off x="7881938" y="2228850"/>
            <a:ext cx="1143000" cy="64293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Financing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(РБ)</a:t>
            </a:r>
          </a:p>
        </p:txBody>
      </p:sp>
      <p:cxnSp>
        <p:nvCxnSpPr>
          <p:cNvPr id="121" name="Прямая соединительная линия 120"/>
          <p:cNvCxnSpPr>
            <a:endCxn id="119" idx="0"/>
          </p:cNvCxnSpPr>
          <p:nvPr/>
        </p:nvCxnSpPr>
        <p:spPr>
          <a:xfrm flipH="1">
            <a:off x="8453439" y="1719264"/>
            <a:ext cx="1587" cy="509587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>
            <a:endCxn id="118" idx="0"/>
          </p:cNvCxnSpPr>
          <p:nvPr/>
        </p:nvCxnSpPr>
        <p:spPr>
          <a:xfrm flipH="1">
            <a:off x="9691688" y="1719264"/>
            <a:ext cx="4762" cy="509587"/>
          </a:xfrm>
          <a:prstGeom prst="line">
            <a:avLst/>
          </a:prstGeom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Соединительная линия уступом 129"/>
          <p:cNvCxnSpPr/>
          <p:nvPr/>
        </p:nvCxnSpPr>
        <p:spPr>
          <a:xfrm flipV="1">
            <a:off x="3270251" y="4060826"/>
            <a:ext cx="6500813" cy="214313"/>
          </a:xfrm>
          <a:prstGeom prst="bentConnector3">
            <a:avLst>
              <a:gd name="adj1" fmla="val -415"/>
            </a:avLst>
          </a:prstGeom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 rot="5400000">
            <a:off x="7092951" y="4167189"/>
            <a:ext cx="214313" cy="1587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 rot="5400000">
            <a:off x="5092701" y="4167189"/>
            <a:ext cx="214313" cy="1587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Соединительная линия уступом 147"/>
          <p:cNvCxnSpPr/>
          <p:nvPr/>
        </p:nvCxnSpPr>
        <p:spPr>
          <a:xfrm>
            <a:off x="8699501" y="4060826"/>
            <a:ext cx="500063" cy="214313"/>
          </a:xfrm>
          <a:prstGeom prst="bentConnector3">
            <a:avLst>
              <a:gd name="adj1" fmla="val 101268"/>
            </a:avLst>
          </a:prstGeom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>
            <a:stCxn id="118" idx="2"/>
            <a:endCxn id="117" idx="0"/>
          </p:cNvCxnSpPr>
          <p:nvPr/>
        </p:nvCxnSpPr>
        <p:spPr>
          <a:xfrm>
            <a:off x="9691688" y="2871789"/>
            <a:ext cx="12700" cy="2698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Прямая со стрелкой 183"/>
          <p:cNvCxnSpPr>
            <a:stCxn id="117" idx="2"/>
          </p:cNvCxnSpPr>
          <p:nvPr/>
        </p:nvCxnSpPr>
        <p:spPr>
          <a:xfrm flipH="1">
            <a:off x="9698038" y="3644901"/>
            <a:ext cx="6350" cy="415925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Выноска со стрелкой вверх 192"/>
          <p:cNvSpPr/>
          <p:nvPr/>
        </p:nvSpPr>
        <p:spPr>
          <a:xfrm>
            <a:off x="2270126" y="5294314"/>
            <a:ext cx="1857375" cy="655637"/>
          </a:xfrm>
          <a:prstGeom prst="upArrow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05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en-US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-payment Special funds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defRPr/>
            </a:pPr>
            <a:endParaRPr lang="ru-RU" sz="105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Выноска со стрелкой вверх 63"/>
          <p:cNvSpPr/>
          <p:nvPr/>
        </p:nvSpPr>
        <p:spPr>
          <a:xfrm>
            <a:off x="4268789" y="5294314"/>
            <a:ext cx="1857375" cy="655637"/>
          </a:xfrm>
          <a:prstGeom prst="upArrow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05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en-US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-payment Special funds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>
              <a:defRPr/>
            </a:pPr>
            <a:endParaRPr lang="ru-RU" sz="105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Выноска со стрелкой вверх 64"/>
          <p:cNvSpPr/>
          <p:nvPr/>
        </p:nvSpPr>
        <p:spPr>
          <a:xfrm>
            <a:off x="6270626" y="5294314"/>
            <a:ext cx="1857375" cy="655637"/>
          </a:xfrm>
          <a:prstGeom prst="upArrow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 funds</a:t>
            </a: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Выноска со стрелкой вверх 65"/>
          <p:cNvSpPr/>
          <p:nvPr/>
        </p:nvSpPr>
        <p:spPr>
          <a:xfrm>
            <a:off x="8342314" y="5294314"/>
            <a:ext cx="1857375" cy="655637"/>
          </a:xfrm>
          <a:prstGeom prst="upArrowCallou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 funds</a:t>
            </a: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Соединительная линия уступом 20"/>
          <p:cNvCxnSpPr>
            <a:endCxn id="193" idx="2"/>
          </p:cNvCxnSpPr>
          <p:nvPr/>
        </p:nvCxnSpPr>
        <p:spPr>
          <a:xfrm rot="10800000" flipH="1" flipV="1">
            <a:off x="2093913" y="3800476"/>
            <a:ext cx="1104900" cy="2149475"/>
          </a:xfrm>
          <a:prstGeom prst="bentConnector4">
            <a:avLst>
              <a:gd name="adj1" fmla="val -20690"/>
              <a:gd name="adj2" fmla="val 110630"/>
            </a:avLst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Соединительная линия уступом 74"/>
          <p:cNvCxnSpPr>
            <a:endCxn id="66" idx="2"/>
          </p:cNvCxnSpPr>
          <p:nvPr/>
        </p:nvCxnSpPr>
        <p:spPr>
          <a:xfrm rot="10800000" flipH="1" flipV="1">
            <a:off x="2093914" y="3800476"/>
            <a:ext cx="7177087" cy="2149475"/>
          </a:xfrm>
          <a:prstGeom prst="bentConnector4">
            <a:avLst>
              <a:gd name="adj1" fmla="val -3185"/>
              <a:gd name="adj2" fmla="val 110630"/>
            </a:avLst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>
            <a:endCxn id="65" idx="2"/>
          </p:cNvCxnSpPr>
          <p:nvPr/>
        </p:nvCxnSpPr>
        <p:spPr>
          <a:xfrm rot="10800000" flipH="1" flipV="1">
            <a:off x="2093913" y="3800476"/>
            <a:ext cx="5105400" cy="2149475"/>
          </a:xfrm>
          <a:prstGeom prst="bentConnector4">
            <a:avLst>
              <a:gd name="adj1" fmla="val -4478"/>
              <a:gd name="adj2" fmla="val 110630"/>
            </a:avLst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Блок-схема: перфолента 9"/>
          <p:cNvSpPr/>
          <p:nvPr/>
        </p:nvSpPr>
        <p:spPr>
          <a:xfrm>
            <a:off x="4583113" y="2516189"/>
            <a:ext cx="1554162" cy="936625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096 h 10096"/>
              <a:gd name="connsiteX1" fmla="*/ 2500 w 10000"/>
              <a:gd name="connsiteY1" fmla="*/ 2096 h 10096"/>
              <a:gd name="connsiteX2" fmla="*/ 5000 w 10000"/>
              <a:gd name="connsiteY2" fmla="*/ 1096 h 10096"/>
              <a:gd name="connsiteX3" fmla="*/ 7500 w 10000"/>
              <a:gd name="connsiteY3" fmla="*/ 96 h 10096"/>
              <a:gd name="connsiteX4" fmla="*/ 9885 w 10000"/>
              <a:gd name="connsiteY4" fmla="*/ 414 h 10096"/>
              <a:gd name="connsiteX5" fmla="*/ 10000 w 10000"/>
              <a:gd name="connsiteY5" fmla="*/ 9096 h 10096"/>
              <a:gd name="connsiteX6" fmla="*/ 7500 w 10000"/>
              <a:gd name="connsiteY6" fmla="*/ 8096 h 10096"/>
              <a:gd name="connsiteX7" fmla="*/ 5000 w 10000"/>
              <a:gd name="connsiteY7" fmla="*/ 9096 h 10096"/>
              <a:gd name="connsiteX8" fmla="*/ 2500 w 10000"/>
              <a:gd name="connsiteY8" fmla="*/ 10096 h 10096"/>
              <a:gd name="connsiteX9" fmla="*/ 0 w 10000"/>
              <a:gd name="connsiteY9" fmla="*/ 9096 h 10096"/>
              <a:gd name="connsiteX10" fmla="*/ 0 w 10000"/>
              <a:gd name="connsiteY10" fmla="*/ 1096 h 10096"/>
              <a:gd name="connsiteX0" fmla="*/ 0 w 10000"/>
              <a:gd name="connsiteY0" fmla="*/ 1096 h 10096"/>
              <a:gd name="connsiteX1" fmla="*/ 2558 w 10000"/>
              <a:gd name="connsiteY1" fmla="*/ 1999 h 10096"/>
              <a:gd name="connsiteX2" fmla="*/ 5000 w 10000"/>
              <a:gd name="connsiteY2" fmla="*/ 1096 h 10096"/>
              <a:gd name="connsiteX3" fmla="*/ 7500 w 10000"/>
              <a:gd name="connsiteY3" fmla="*/ 96 h 10096"/>
              <a:gd name="connsiteX4" fmla="*/ 9885 w 10000"/>
              <a:gd name="connsiteY4" fmla="*/ 414 h 10096"/>
              <a:gd name="connsiteX5" fmla="*/ 10000 w 10000"/>
              <a:gd name="connsiteY5" fmla="*/ 9096 h 10096"/>
              <a:gd name="connsiteX6" fmla="*/ 7500 w 10000"/>
              <a:gd name="connsiteY6" fmla="*/ 8096 h 10096"/>
              <a:gd name="connsiteX7" fmla="*/ 5000 w 10000"/>
              <a:gd name="connsiteY7" fmla="*/ 9096 h 10096"/>
              <a:gd name="connsiteX8" fmla="*/ 2500 w 10000"/>
              <a:gd name="connsiteY8" fmla="*/ 10096 h 10096"/>
              <a:gd name="connsiteX9" fmla="*/ 0 w 10000"/>
              <a:gd name="connsiteY9" fmla="*/ 9096 h 10096"/>
              <a:gd name="connsiteX10" fmla="*/ 0 w 10000"/>
              <a:gd name="connsiteY10" fmla="*/ 1096 h 10096"/>
              <a:gd name="connsiteX0" fmla="*/ 0 w 9885"/>
              <a:gd name="connsiteY0" fmla="*/ 1096 h 10096"/>
              <a:gd name="connsiteX1" fmla="*/ 2558 w 9885"/>
              <a:gd name="connsiteY1" fmla="*/ 1999 h 10096"/>
              <a:gd name="connsiteX2" fmla="*/ 5000 w 9885"/>
              <a:gd name="connsiteY2" fmla="*/ 1096 h 10096"/>
              <a:gd name="connsiteX3" fmla="*/ 7500 w 9885"/>
              <a:gd name="connsiteY3" fmla="*/ 96 h 10096"/>
              <a:gd name="connsiteX4" fmla="*/ 9885 w 9885"/>
              <a:gd name="connsiteY4" fmla="*/ 414 h 10096"/>
              <a:gd name="connsiteX5" fmla="*/ 9827 w 9885"/>
              <a:gd name="connsiteY5" fmla="*/ 7829 h 10096"/>
              <a:gd name="connsiteX6" fmla="*/ 7500 w 9885"/>
              <a:gd name="connsiteY6" fmla="*/ 8096 h 10096"/>
              <a:gd name="connsiteX7" fmla="*/ 5000 w 9885"/>
              <a:gd name="connsiteY7" fmla="*/ 9096 h 10096"/>
              <a:gd name="connsiteX8" fmla="*/ 2500 w 9885"/>
              <a:gd name="connsiteY8" fmla="*/ 10096 h 10096"/>
              <a:gd name="connsiteX9" fmla="*/ 0 w 9885"/>
              <a:gd name="connsiteY9" fmla="*/ 9096 h 10096"/>
              <a:gd name="connsiteX10" fmla="*/ 0 w 9885"/>
              <a:gd name="connsiteY10" fmla="*/ 1096 h 10096"/>
              <a:gd name="connsiteX0" fmla="*/ 0 w 10000"/>
              <a:gd name="connsiteY0" fmla="*/ 1086 h 10000"/>
              <a:gd name="connsiteX1" fmla="*/ 2588 w 10000"/>
              <a:gd name="connsiteY1" fmla="*/ 1980 h 10000"/>
              <a:gd name="connsiteX2" fmla="*/ 5058 w 10000"/>
              <a:gd name="connsiteY2" fmla="*/ 1086 h 10000"/>
              <a:gd name="connsiteX3" fmla="*/ 7587 w 10000"/>
              <a:gd name="connsiteY3" fmla="*/ 95 h 10000"/>
              <a:gd name="connsiteX4" fmla="*/ 10000 w 10000"/>
              <a:gd name="connsiteY4" fmla="*/ 410 h 10000"/>
              <a:gd name="connsiteX5" fmla="*/ 9999 w 10000"/>
              <a:gd name="connsiteY5" fmla="*/ 8527 h 10000"/>
              <a:gd name="connsiteX6" fmla="*/ 7587 w 10000"/>
              <a:gd name="connsiteY6" fmla="*/ 8019 h 10000"/>
              <a:gd name="connsiteX7" fmla="*/ 5058 w 10000"/>
              <a:gd name="connsiteY7" fmla="*/ 9010 h 10000"/>
              <a:gd name="connsiteX8" fmla="*/ 2529 w 10000"/>
              <a:gd name="connsiteY8" fmla="*/ 10000 h 10000"/>
              <a:gd name="connsiteX9" fmla="*/ 0 w 10000"/>
              <a:gd name="connsiteY9" fmla="*/ 9010 h 10000"/>
              <a:gd name="connsiteX10" fmla="*/ 0 w 10000"/>
              <a:gd name="connsiteY10" fmla="*/ 1086 h 10000"/>
              <a:gd name="connsiteX0" fmla="*/ 0 w 10000"/>
              <a:gd name="connsiteY0" fmla="*/ 1086 h 10000"/>
              <a:gd name="connsiteX1" fmla="*/ 2588 w 10000"/>
              <a:gd name="connsiteY1" fmla="*/ 1980 h 10000"/>
              <a:gd name="connsiteX2" fmla="*/ 5058 w 10000"/>
              <a:gd name="connsiteY2" fmla="*/ 1086 h 10000"/>
              <a:gd name="connsiteX3" fmla="*/ 7587 w 10000"/>
              <a:gd name="connsiteY3" fmla="*/ 95 h 10000"/>
              <a:gd name="connsiteX4" fmla="*/ 10000 w 10000"/>
              <a:gd name="connsiteY4" fmla="*/ 410 h 10000"/>
              <a:gd name="connsiteX5" fmla="*/ 9999 w 10000"/>
              <a:gd name="connsiteY5" fmla="*/ 8527 h 10000"/>
              <a:gd name="connsiteX6" fmla="*/ 7587 w 10000"/>
              <a:gd name="connsiteY6" fmla="*/ 8019 h 10000"/>
              <a:gd name="connsiteX7" fmla="*/ 5291 w 10000"/>
              <a:gd name="connsiteY7" fmla="*/ 9010 h 10000"/>
              <a:gd name="connsiteX8" fmla="*/ 2529 w 10000"/>
              <a:gd name="connsiteY8" fmla="*/ 10000 h 10000"/>
              <a:gd name="connsiteX9" fmla="*/ 0 w 10000"/>
              <a:gd name="connsiteY9" fmla="*/ 9010 h 10000"/>
              <a:gd name="connsiteX10" fmla="*/ 0 w 10000"/>
              <a:gd name="connsiteY10" fmla="*/ 1086 h 10000"/>
              <a:gd name="connsiteX0" fmla="*/ 0 w 10000"/>
              <a:gd name="connsiteY0" fmla="*/ 1086 h 10000"/>
              <a:gd name="connsiteX1" fmla="*/ 2588 w 10000"/>
              <a:gd name="connsiteY1" fmla="*/ 1980 h 10000"/>
              <a:gd name="connsiteX2" fmla="*/ 5058 w 10000"/>
              <a:gd name="connsiteY2" fmla="*/ 1086 h 10000"/>
              <a:gd name="connsiteX3" fmla="*/ 7587 w 10000"/>
              <a:gd name="connsiteY3" fmla="*/ 95 h 10000"/>
              <a:gd name="connsiteX4" fmla="*/ 10000 w 10000"/>
              <a:gd name="connsiteY4" fmla="*/ 410 h 10000"/>
              <a:gd name="connsiteX5" fmla="*/ 9999 w 10000"/>
              <a:gd name="connsiteY5" fmla="*/ 8527 h 10000"/>
              <a:gd name="connsiteX6" fmla="*/ 7587 w 10000"/>
              <a:gd name="connsiteY6" fmla="*/ 8019 h 10000"/>
              <a:gd name="connsiteX7" fmla="*/ 6043 w 10000"/>
              <a:gd name="connsiteY7" fmla="*/ 8331 h 10000"/>
              <a:gd name="connsiteX8" fmla="*/ 5291 w 10000"/>
              <a:gd name="connsiteY8" fmla="*/ 9010 h 10000"/>
              <a:gd name="connsiteX9" fmla="*/ 2529 w 10000"/>
              <a:gd name="connsiteY9" fmla="*/ 10000 h 10000"/>
              <a:gd name="connsiteX10" fmla="*/ 0 w 10000"/>
              <a:gd name="connsiteY10" fmla="*/ 9010 h 10000"/>
              <a:gd name="connsiteX11" fmla="*/ 0 w 10000"/>
              <a:gd name="connsiteY11" fmla="*/ 108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000">
                <a:moveTo>
                  <a:pt x="0" y="1086"/>
                </a:moveTo>
                <a:cubicBezTo>
                  <a:pt x="0" y="1632"/>
                  <a:pt x="1191" y="1980"/>
                  <a:pt x="2588" y="1980"/>
                </a:cubicBezTo>
                <a:cubicBezTo>
                  <a:pt x="3985" y="1980"/>
                  <a:pt x="4225" y="1400"/>
                  <a:pt x="5058" y="1086"/>
                </a:cubicBezTo>
                <a:cubicBezTo>
                  <a:pt x="5892" y="772"/>
                  <a:pt x="6764" y="208"/>
                  <a:pt x="7587" y="95"/>
                </a:cubicBezTo>
                <a:cubicBezTo>
                  <a:pt x="8411" y="-18"/>
                  <a:pt x="10000" y="-137"/>
                  <a:pt x="10000" y="410"/>
                </a:cubicBezTo>
                <a:cubicBezTo>
                  <a:pt x="10000" y="3052"/>
                  <a:pt x="9999" y="5885"/>
                  <a:pt x="9999" y="8527"/>
                </a:cubicBezTo>
                <a:cubicBezTo>
                  <a:pt x="9999" y="7980"/>
                  <a:pt x="8246" y="8052"/>
                  <a:pt x="7587" y="8019"/>
                </a:cubicBezTo>
                <a:cubicBezTo>
                  <a:pt x="6928" y="7986"/>
                  <a:pt x="6426" y="8166"/>
                  <a:pt x="6043" y="8331"/>
                </a:cubicBezTo>
                <a:cubicBezTo>
                  <a:pt x="5660" y="8496"/>
                  <a:pt x="5877" y="8732"/>
                  <a:pt x="5291" y="9010"/>
                </a:cubicBezTo>
                <a:cubicBezTo>
                  <a:pt x="4705" y="9288"/>
                  <a:pt x="3926" y="10000"/>
                  <a:pt x="2529" y="10000"/>
                </a:cubicBezTo>
                <a:cubicBezTo>
                  <a:pt x="1132" y="10000"/>
                  <a:pt x="0" y="9556"/>
                  <a:pt x="0" y="9010"/>
                </a:cubicBezTo>
                <a:lnTo>
                  <a:pt x="0" y="108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Financing of healthcare organizations in the Single Payer System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ru-RU" sz="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2216)</a:t>
            </a:r>
          </a:p>
        </p:txBody>
      </p:sp>
      <p:cxnSp>
        <p:nvCxnSpPr>
          <p:cNvPr id="85" name="Прямая со стрелкой 84"/>
          <p:cNvCxnSpPr>
            <a:stCxn id="119" idx="2"/>
          </p:cNvCxnSpPr>
          <p:nvPr/>
        </p:nvCxnSpPr>
        <p:spPr>
          <a:xfrm>
            <a:off x="8453438" y="2871789"/>
            <a:ext cx="12700" cy="11572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2089150" y="3670300"/>
            <a:ext cx="2179638" cy="266700"/>
          </a:xfrm>
          <a:prstGeom prst="snipRoundRect">
            <a:avLst/>
          </a:prstGeom>
          <a:noFill/>
          <a:ln w="635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en-US" sz="105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-payment Special funds</a:t>
            </a:r>
            <a:r>
              <a:rPr lang="ru-RU" sz="105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endParaRPr lang="ru-RU" sz="105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9191625" y="3762375"/>
            <a:ext cx="979488" cy="192088"/>
          </a:xfrm>
          <a:prstGeom prst="roundRect">
            <a:avLst/>
          </a:prstGeom>
          <a:noFill/>
          <a:ln w="6350"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lang="ru-RU" sz="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DTD</a:t>
            </a:r>
            <a:endParaRPr lang="ru-RU" sz="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55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039" y="1104900"/>
            <a:ext cx="49847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56" name="Text Box 13"/>
          <p:cNvSpPr txBox="1">
            <a:spLocks noChangeArrowheads="1"/>
          </p:cNvSpPr>
          <p:nvPr/>
        </p:nvSpPr>
        <p:spPr bwMode="auto">
          <a:xfrm>
            <a:off x="1595438" y="71439"/>
            <a:ext cx="91440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ClrTx/>
              <a:buNone/>
            </a:pPr>
            <a:r>
              <a:rPr lang="en-US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The creation  stages of the </a:t>
            </a:r>
            <a:r>
              <a:rPr lang="en-US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Single-Payer health care System</a:t>
            </a:r>
            <a:r>
              <a:rPr lang="ru-RU" altLang="ru-RU" sz="18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 </a:t>
            </a:r>
            <a:r>
              <a:rPr lang="ru-RU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(2015-2016гг.)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7980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552007" y="473273"/>
            <a:ext cx="3117273" cy="90205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5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Fund</a:t>
            </a:r>
            <a:r>
              <a:rPr kumimoji="0" lang="ru-RU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sz="1050" b="1" noProof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CMI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7152979" y="351444"/>
            <a:ext cx="3213275" cy="101798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5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Ministry of finance</a:t>
            </a: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en-US" sz="105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RB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4" name="Цилиндр 43"/>
          <p:cNvSpPr/>
          <p:nvPr/>
        </p:nvSpPr>
        <p:spPr>
          <a:xfrm>
            <a:off x="3774282" y="2418691"/>
            <a:ext cx="4259461" cy="568439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5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r>
              <a:rPr kumimoji="0" lang="ru-RU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</a:t>
            </a:r>
            <a:r>
              <a:rPr lang="en-US" sz="7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kumimoji="0" lang="ru-RU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</a:t>
            </a:r>
            <a:r>
              <a:rPr kumimoji="0" lang="en-US" sz="7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</a:t>
            </a:r>
            <a:endParaRPr kumimoji="0" lang="ru-RU" sz="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2" name="Блок-схема: память с прямым доступом 61"/>
          <p:cNvSpPr/>
          <p:nvPr/>
        </p:nvSpPr>
        <p:spPr>
          <a:xfrm>
            <a:off x="3674225" y="1706035"/>
            <a:ext cx="4654127" cy="696506"/>
          </a:xfrm>
          <a:prstGeom prst="flowChartMagneticDrum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algn="ctr" defTabSz="685800">
              <a:defRPr/>
            </a:pPr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 on Fund' s budget</a:t>
            </a:r>
            <a:r>
              <a:rPr kumimoji="0" lang="ru-RU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CMI</a:t>
            </a: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232754" y="4797711"/>
            <a:ext cx="1810639" cy="5678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38100" dist="25400" dir="5400000" rotWithShape="0">
              <a:srgbClr val="000000">
                <a:alpha val="64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5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Hospitals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4231281" y="4819492"/>
            <a:ext cx="1608628" cy="5678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38100" dist="25400" dir="5400000" rotWithShape="0">
              <a:srgbClr val="000000">
                <a:alpha val="64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CFM GFP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95996" y="4858178"/>
            <a:ext cx="1689380" cy="5678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reflection blurRad="12700" stA="26000" endPos="32000" dist="12700" dir="5400000" sy="-100000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Stompolyclinics</a:t>
            </a:r>
            <a:r>
              <a:rPr lang="en-US" sz="105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774173" y="4819492"/>
            <a:ext cx="1482826" cy="56780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38100" dist="25400" dir="5400000" rotWithShape="0">
              <a:srgbClr val="000000">
                <a:alpha val="64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5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endParaRPr kumimoji="0" lang="ru-RU" sz="13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95" name="Прямая соединительная линия 94"/>
          <p:cNvCxnSpPr/>
          <p:nvPr/>
        </p:nvCxnSpPr>
        <p:spPr>
          <a:xfrm flipH="1">
            <a:off x="3237399" y="4425225"/>
            <a:ext cx="13" cy="228136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Выноска со стрелкой вниз 95"/>
          <p:cNvSpPr/>
          <p:nvPr/>
        </p:nvSpPr>
        <p:spPr>
          <a:xfrm>
            <a:off x="2348546" y="4194656"/>
            <a:ext cx="1702889" cy="604452"/>
          </a:xfrm>
          <a:prstGeom prst="downArrowCallou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en-US" sz="800" b="1" dirty="0"/>
              <a:t>Payment for medical </a:t>
            </a:r>
          </a:p>
          <a:p>
            <a:r>
              <a:rPr lang="en-US" sz="800" b="1" dirty="0"/>
              <a:t>services for the treated case</a:t>
            </a:r>
            <a:endParaRPr lang="ru-RU" sz="800" b="1" dirty="0"/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75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7" name="Выноска со стрелкой вниз 96"/>
          <p:cNvSpPr/>
          <p:nvPr/>
        </p:nvSpPr>
        <p:spPr>
          <a:xfrm>
            <a:off x="4114830" y="4214520"/>
            <a:ext cx="1725078" cy="604452"/>
          </a:xfrm>
          <a:prstGeom prst="downArrowCallou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75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capita financing </a:t>
            </a:r>
            <a:endParaRPr kumimoji="0" lang="ru-RU" sz="675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8" name="Выноска со стрелкой вниз 97"/>
          <p:cNvSpPr/>
          <p:nvPr/>
        </p:nvSpPr>
        <p:spPr>
          <a:xfrm>
            <a:off x="5903303" y="4214519"/>
            <a:ext cx="1782073" cy="584589"/>
          </a:xfrm>
          <a:prstGeom prst="downArrowCallou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75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capita financing </a:t>
            </a:r>
            <a:endParaRPr kumimoji="0" lang="ru-RU" sz="675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9" name="Выноска со стрелкой вниз 98"/>
          <p:cNvSpPr/>
          <p:nvPr/>
        </p:nvSpPr>
        <p:spPr>
          <a:xfrm>
            <a:off x="7842381" y="4214520"/>
            <a:ext cx="1343181" cy="604452"/>
          </a:xfrm>
          <a:prstGeom prst="downArrowCallou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Payment by the number of brigades</a:t>
            </a:r>
            <a:endParaRPr lang="ru-RU" sz="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675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3" name="Выноска со стрелкой вверх 192"/>
          <p:cNvSpPr/>
          <p:nvPr/>
        </p:nvSpPr>
        <p:spPr>
          <a:xfrm>
            <a:off x="2184775" y="5667966"/>
            <a:ext cx="1892617" cy="462012"/>
          </a:xfrm>
          <a:prstGeom prst="up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0" algn="ctr" defTabSz="685800">
              <a:defRPr/>
            </a:pPr>
            <a:r>
              <a:rPr lang="ru-RU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en-US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-payment Special funds</a:t>
            </a:r>
            <a:r>
              <a:rPr lang="ru-RU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endParaRPr kumimoji="0" lang="ru-RU" sz="78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4" name="Выноска со стрелкой вверх 63"/>
          <p:cNvSpPr/>
          <p:nvPr/>
        </p:nvSpPr>
        <p:spPr>
          <a:xfrm>
            <a:off x="4327347" y="5629072"/>
            <a:ext cx="1784710" cy="539799"/>
          </a:xfrm>
          <a:prstGeom prst="up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0" algn="ctr" defTabSz="685800">
              <a:defRPr/>
            </a:pPr>
            <a:r>
              <a:rPr lang="ru-RU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en-US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-payment Special funds</a:t>
            </a:r>
            <a:r>
              <a:rPr lang="ru-RU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endParaRPr kumimoji="0" lang="ru-RU" sz="788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5" name="Выноска со стрелкой вверх 64"/>
          <p:cNvSpPr/>
          <p:nvPr/>
        </p:nvSpPr>
        <p:spPr>
          <a:xfrm>
            <a:off x="6335935" y="5594884"/>
            <a:ext cx="1349441" cy="608174"/>
          </a:xfrm>
          <a:prstGeom prst="up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7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lang="en-US" sz="7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-payment Special funds</a:t>
            </a:r>
            <a:r>
              <a:rPr lang="ru-RU" sz="7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Выноска со стрелкой вверх 65"/>
          <p:cNvSpPr/>
          <p:nvPr/>
        </p:nvSpPr>
        <p:spPr>
          <a:xfrm>
            <a:off x="7924685" y="5603616"/>
            <a:ext cx="1401829" cy="565256"/>
          </a:xfrm>
          <a:prstGeom prst="upArrowCallou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defTabSz="6858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 funds</a:t>
            </a:r>
            <a:r>
              <a:rPr lang="ru-RU" sz="7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7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Treasury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9524" name="Рисунок 6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392" y="1892655"/>
            <a:ext cx="52030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низ 4"/>
          <p:cNvSpPr/>
          <p:nvPr/>
        </p:nvSpPr>
        <p:spPr>
          <a:xfrm rot="18804602">
            <a:off x="5240528" y="1248721"/>
            <a:ext cx="225059" cy="4852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9334" y="3304011"/>
            <a:ext cx="160736" cy="6786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65580">
            <a:off x="7372547" y="1213318"/>
            <a:ext cx="258980" cy="49478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391" y="3288888"/>
            <a:ext cx="164606" cy="67671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8776" y="3285278"/>
            <a:ext cx="164606" cy="67671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2382" y="3262467"/>
            <a:ext cx="164606" cy="67671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E07521-0E69-4F44-9DD7-A3BDF1B98EFA}" type="slidenum">
              <a:rPr kumimoji="0" lang="ru-RU" altLang="ru-RU" sz="105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altLang="ru-RU" sz="105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2883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474" y="1148220"/>
            <a:ext cx="3131840" cy="153205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47850" y="228601"/>
            <a:ext cx="8280400" cy="57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Per capita financing on GFP (group of physicians) from</a:t>
            </a:r>
            <a:r>
              <a:rPr lang="ru-RU" b="1" dirty="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</a:t>
            </a:r>
            <a:endParaRPr lang="ru-RU" b="1" dirty="0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y-KG" b="1" dirty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2005-201</a:t>
            </a:r>
            <a:r>
              <a:rPr lang="ru-RU" b="1" dirty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6 </a:t>
            </a:r>
            <a:r>
              <a:rPr lang="en-US" b="1" dirty="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budget</a:t>
            </a:r>
            <a:r>
              <a:rPr lang="ru-RU" b="1" dirty="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ky-KG" b="1" dirty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en-US" b="1" dirty="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s</a:t>
            </a:r>
            <a:r>
              <a:rPr lang="ky-KG" b="1" dirty="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ом</a:t>
            </a:r>
            <a:endParaRPr lang="ky-KG" b="1" dirty="0">
              <a:solidFill>
                <a:srgbClr val="333399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1730189" y="651061"/>
          <a:ext cx="8731623" cy="5874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9768408" y="5013176"/>
            <a:ext cx="504056" cy="1512167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8" name="Скругленная соединительная линия 7"/>
          <p:cNvCxnSpPr/>
          <p:nvPr/>
        </p:nvCxnSpPr>
        <p:spPr>
          <a:xfrm rot="16200000" flipV="1">
            <a:off x="8220236" y="3176972"/>
            <a:ext cx="3888432" cy="216024"/>
          </a:xfrm>
          <a:prstGeom prst="curvedConnector3">
            <a:avLst>
              <a:gd name="adj1" fmla="val 50000"/>
            </a:avLst>
          </a:prstGeom>
          <a:ln>
            <a:solidFill>
              <a:srgbClr val="0066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3503712" y="5733256"/>
            <a:ext cx="360040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079776" y="5013176"/>
            <a:ext cx="360040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655840" y="522920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231904" y="522920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807968" y="5229200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7661" name="Picture 13" descr="Картинки по запросу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450" y="2276873"/>
            <a:ext cx="1811606" cy="160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223" y="4797778"/>
            <a:ext cx="1715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Bishkek (local HD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2889" y="5014796"/>
            <a:ext cx="1885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Chu region (city of Osh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97556" y="5296382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Districts of Osh region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82223" y="5494102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Batken</a:t>
            </a:r>
            <a:r>
              <a:rPr lang="en-US" sz="1200" dirty="0" smtClean="0"/>
              <a:t> region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52401" y="5733256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D</a:t>
            </a:r>
            <a:r>
              <a:rPr lang="en-US" sz="1200" dirty="0" err="1" smtClean="0"/>
              <a:t>zhalal-abad</a:t>
            </a:r>
            <a:r>
              <a:rPr lang="en-US" sz="1200" dirty="0" smtClean="0"/>
              <a:t> </a:t>
            </a:r>
            <a:r>
              <a:rPr lang="en-US" sz="1200" dirty="0"/>
              <a:t>region</a:t>
            </a:r>
            <a:endParaRPr lang="ru-RU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97556" y="5951338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</a:t>
            </a:r>
            <a:r>
              <a:rPr lang="en-US" sz="1200" dirty="0" smtClean="0"/>
              <a:t>ssyk </a:t>
            </a:r>
            <a:r>
              <a:rPr lang="en-US" sz="1200" dirty="0" err="1"/>
              <a:t>kul</a:t>
            </a:r>
            <a:r>
              <a:rPr lang="en-US" sz="1200" dirty="0"/>
              <a:t> region</a:t>
            </a:r>
            <a:endParaRPr lang="ru-RU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282223" y="6131764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N</a:t>
            </a:r>
            <a:r>
              <a:rPr lang="en-US" sz="1200" dirty="0" err="1" smtClean="0"/>
              <a:t>aryn</a:t>
            </a:r>
            <a:r>
              <a:rPr lang="en-US" sz="1200" dirty="0" smtClean="0"/>
              <a:t> </a:t>
            </a:r>
            <a:r>
              <a:rPr lang="en-US" sz="1200" dirty="0"/>
              <a:t>region</a:t>
            </a:r>
            <a:endParaRPr lang="ru-RU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282223" y="6284529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Talas</a:t>
            </a:r>
            <a:r>
              <a:rPr lang="en-US" sz="1200" dirty="0" smtClean="0"/>
              <a:t> </a:t>
            </a:r>
            <a:r>
              <a:rPr lang="en-US" sz="1200" dirty="0"/>
              <a:t>region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2747774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47850" y="228601"/>
            <a:ext cx="8657444" cy="574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The base rate for the treated case in hospitals according to the </a:t>
            </a:r>
            <a:r>
              <a:rPr lang="ky-KG" b="1" dirty="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2005-201</a:t>
            </a:r>
            <a:r>
              <a:rPr lang="ru-RU" b="1" dirty="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6</a:t>
            </a:r>
            <a:r>
              <a:rPr lang="en-US" b="1" dirty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budget</a:t>
            </a:r>
            <a:r>
              <a:rPr lang="ru-RU" b="1" dirty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ky-KG" b="1" dirty="0" smtClean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ky-KG" b="1" dirty="0">
                <a:solidFill>
                  <a:srgbClr val="333399"/>
                </a:solidFill>
                <a:latin typeface="Tahoma" pitchFamily="34" charset="0"/>
                <a:cs typeface="Tahoma" pitchFamily="34" charset="0"/>
              </a:rPr>
              <a:t>сом</a:t>
            </a: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/>
          </p:nvPr>
        </p:nvGraphicFramePr>
        <p:xfrm>
          <a:off x="1703512" y="692696"/>
          <a:ext cx="8801782" cy="5830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9840416" y="4725146"/>
            <a:ext cx="504056" cy="172819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18" name="Скругленная соединительная линия 17"/>
          <p:cNvCxnSpPr/>
          <p:nvPr/>
        </p:nvCxnSpPr>
        <p:spPr>
          <a:xfrm rot="16200000" flipV="1">
            <a:off x="8364252" y="2888940"/>
            <a:ext cx="3672408" cy="288032"/>
          </a:xfrm>
          <a:prstGeom prst="curvedConnector3">
            <a:avLst>
              <a:gd name="adj1" fmla="val 50000"/>
            </a:avLst>
          </a:prstGeom>
          <a:ln>
            <a:solidFill>
              <a:srgbClr val="0066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5231904" y="4797153"/>
            <a:ext cx="360040" cy="1728191"/>
          </a:xfrm>
          <a:prstGeom prst="roundRect">
            <a:avLst>
              <a:gd name="adj" fmla="val 50000"/>
            </a:avLst>
          </a:prstGeom>
          <a:noFill/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20" name="Скругленная соединительная линия 19"/>
          <p:cNvCxnSpPr/>
          <p:nvPr/>
        </p:nvCxnSpPr>
        <p:spPr>
          <a:xfrm rot="16200000" flipV="1">
            <a:off x="5015880" y="4365105"/>
            <a:ext cx="1008112" cy="144015"/>
          </a:xfrm>
          <a:prstGeom prst="curvedConnector3">
            <a:avLst>
              <a:gd name="adj1" fmla="val 50000"/>
            </a:avLst>
          </a:prstGeom>
          <a:ln>
            <a:solidFill>
              <a:srgbClr val="0066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3503712" y="5013176"/>
            <a:ext cx="360040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4079776" y="5013176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4655840" y="5013176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72708" name="Picture 4" descr="Картинки по запросу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194" y="1556792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4" name="Picture 10" descr="Картинки по запросу пациент пpng"/>
          <p:cNvPicPr>
            <a:picLocks noChangeAspect="1" noChangeArrowheads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910" y="2420889"/>
            <a:ext cx="1143000" cy="1143001"/>
          </a:xfrm>
          <a:prstGeom prst="rect">
            <a:avLst/>
          </a:prstGeom>
          <a:noFill/>
          <a:effectLst>
            <a:glow>
              <a:schemeClr val="accent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E07521-0E69-4F44-9DD7-A3BDF1B98EFA}" type="slidenum">
              <a:rPr lang="ru-RU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altLang="ru-RU"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223" y="4556505"/>
            <a:ext cx="17159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Bishkek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4756503"/>
            <a:ext cx="1885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Chu region (city of Osh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9051" y="5193196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Districts of Osh region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9051" y="5494102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Batken</a:t>
            </a:r>
            <a:r>
              <a:rPr lang="en-US" sz="1200" dirty="0" smtClean="0"/>
              <a:t> region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0" y="5733256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D</a:t>
            </a:r>
            <a:r>
              <a:rPr lang="en-US" sz="1200" dirty="0" err="1" smtClean="0"/>
              <a:t>zhalal-abad</a:t>
            </a:r>
            <a:r>
              <a:rPr lang="en-US" sz="1200" dirty="0" smtClean="0"/>
              <a:t> </a:t>
            </a:r>
            <a:r>
              <a:rPr lang="en-US" sz="1200" dirty="0"/>
              <a:t>region</a:t>
            </a:r>
            <a:endParaRPr lang="ru-RU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5987298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</a:t>
            </a:r>
            <a:r>
              <a:rPr lang="en-US" sz="1200" dirty="0" smtClean="0"/>
              <a:t>ssyk </a:t>
            </a:r>
            <a:r>
              <a:rPr lang="en-US" sz="1200" dirty="0" err="1"/>
              <a:t>kul</a:t>
            </a:r>
            <a:r>
              <a:rPr lang="en-US" sz="1200" dirty="0"/>
              <a:t> region</a:t>
            </a:r>
            <a:endParaRPr lang="ru-RU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-11289" y="6167627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N</a:t>
            </a:r>
            <a:r>
              <a:rPr lang="en-US" sz="1200" dirty="0" err="1" smtClean="0"/>
              <a:t>aryn</a:t>
            </a:r>
            <a:r>
              <a:rPr lang="en-US" sz="1200" dirty="0" smtClean="0"/>
              <a:t> </a:t>
            </a:r>
            <a:r>
              <a:rPr lang="en-US" sz="1200" dirty="0"/>
              <a:t>region</a:t>
            </a:r>
            <a:endParaRPr lang="ru-RU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45156" y="6314837"/>
            <a:ext cx="1885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Talas</a:t>
            </a:r>
            <a:r>
              <a:rPr lang="en-US" sz="1200" dirty="0" smtClean="0"/>
              <a:t> </a:t>
            </a:r>
            <a:r>
              <a:rPr lang="en-US" sz="1200" dirty="0"/>
              <a:t>region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78537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2"/>
          <p:cNvSpPr txBox="1">
            <a:spLocks noChangeArrowheads="1"/>
          </p:cNvSpPr>
          <p:nvPr/>
        </p:nvSpPr>
        <p:spPr>
          <a:xfrm>
            <a:off x="1598613" y="176214"/>
            <a:ext cx="9010650" cy="473075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share of health expenditures per capita in the Kyrgyz Republic in 2018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Rectangle 2"/>
          <p:cNvSpPr txBox="1">
            <a:spLocks noChangeArrowheads="1"/>
          </p:cNvSpPr>
          <p:nvPr/>
        </p:nvSpPr>
        <p:spPr>
          <a:xfrm>
            <a:off x="1598614" y="1206391"/>
            <a:ext cx="2867025" cy="47307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Public health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expenditure 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3" name="Diagramm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9948966"/>
              </p:ext>
            </p:extLst>
          </p:nvPr>
        </p:nvGraphicFramePr>
        <p:xfrm>
          <a:off x="1598614" y="1988840"/>
          <a:ext cx="3201243" cy="3096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704" y="921591"/>
            <a:ext cx="5599559" cy="49536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20178" y="1206391"/>
            <a:ext cx="233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state budget without </a:t>
            </a:r>
            <a:r>
              <a:rPr lang="en-US" sz="1200" dirty="0" smtClean="0"/>
              <a:t>healthcare expenditures – 89.2%</a:t>
            </a:r>
            <a:endParaRPr lang="ru-R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7518400" y="2077156"/>
            <a:ext cx="1433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Health care – 10.8%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9584267" y="2231044"/>
            <a:ext cx="12982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CMIF 7.9%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0080978" y="3115733"/>
            <a:ext cx="1456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Ministry of health – 2.6%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64989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2"/>
          <p:cNvSpPr txBox="1">
            <a:spLocks noChangeArrowheads="1"/>
          </p:cNvSpPr>
          <p:nvPr/>
        </p:nvSpPr>
        <p:spPr>
          <a:xfrm>
            <a:off x="1719090" y="332657"/>
            <a:ext cx="8784976" cy="281611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2D2D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Dynamics of the consolidated budget of the Single Payer system</a:t>
            </a:r>
            <a:endParaRPr lang="ru-RU" sz="1600" b="1" dirty="0">
              <a:solidFill>
                <a:srgbClr val="2D2D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Line 3"/>
          <p:cNvSpPr>
            <a:spLocks noChangeShapeType="1"/>
          </p:cNvSpPr>
          <p:nvPr/>
        </p:nvSpPr>
        <p:spPr bwMode="gray">
          <a:xfrm flipH="1">
            <a:off x="2063552" y="5077248"/>
            <a:ext cx="165735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Line 4"/>
          <p:cNvSpPr>
            <a:spLocks noChangeShapeType="1"/>
          </p:cNvSpPr>
          <p:nvPr/>
        </p:nvSpPr>
        <p:spPr bwMode="gray">
          <a:xfrm flipH="1">
            <a:off x="2063552" y="4239047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Line 5"/>
          <p:cNvSpPr>
            <a:spLocks noChangeShapeType="1"/>
          </p:cNvSpPr>
          <p:nvPr/>
        </p:nvSpPr>
        <p:spPr bwMode="gray">
          <a:xfrm flipH="1">
            <a:off x="2063552" y="3408784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Line 6"/>
          <p:cNvSpPr>
            <a:spLocks noChangeShapeType="1"/>
          </p:cNvSpPr>
          <p:nvPr/>
        </p:nvSpPr>
        <p:spPr bwMode="gray">
          <a:xfrm flipH="1">
            <a:off x="2063552" y="2580109"/>
            <a:ext cx="416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Line 7"/>
          <p:cNvSpPr>
            <a:spLocks noChangeShapeType="1"/>
          </p:cNvSpPr>
          <p:nvPr/>
        </p:nvSpPr>
        <p:spPr bwMode="gray">
          <a:xfrm flipH="1" flipV="1">
            <a:off x="2063553" y="1738734"/>
            <a:ext cx="503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Line 8"/>
          <p:cNvSpPr>
            <a:spLocks noChangeShapeType="1"/>
          </p:cNvSpPr>
          <p:nvPr/>
        </p:nvSpPr>
        <p:spPr bwMode="gray">
          <a:xfrm>
            <a:off x="2215952" y="1732384"/>
            <a:ext cx="0" cy="871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Line 9"/>
          <p:cNvSpPr>
            <a:spLocks noChangeShapeType="1"/>
          </p:cNvSpPr>
          <p:nvPr/>
        </p:nvSpPr>
        <p:spPr bwMode="gray">
          <a:xfrm>
            <a:off x="2215952" y="2603922"/>
            <a:ext cx="0" cy="817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9" name="Line 10"/>
          <p:cNvSpPr>
            <a:spLocks noChangeShapeType="1"/>
          </p:cNvSpPr>
          <p:nvPr/>
        </p:nvSpPr>
        <p:spPr bwMode="gray">
          <a:xfrm>
            <a:off x="2215952" y="3421485"/>
            <a:ext cx="0" cy="815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Line 11"/>
          <p:cNvSpPr>
            <a:spLocks noChangeShapeType="1"/>
          </p:cNvSpPr>
          <p:nvPr/>
        </p:nvSpPr>
        <p:spPr bwMode="gray">
          <a:xfrm>
            <a:off x="2215952" y="4239048"/>
            <a:ext cx="0" cy="815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Text Box 12"/>
          <p:cNvSpPr txBox="1">
            <a:spLocks noChangeArrowheads="1"/>
          </p:cNvSpPr>
          <p:nvPr/>
        </p:nvSpPr>
        <p:spPr bwMode="gray">
          <a:xfrm>
            <a:off x="2368353" y="2056235"/>
            <a:ext cx="6319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2016 </a:t>
            </a:r>
            <a:endParaRPr lang="en-US" altLang="ru-RU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gray">
          <a:xfrm>
            <a:off x="2368353" y="2883323"/>
            <a:ext cx="6319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2010 </a:t>
            </a:r>
            <a:endParaRPr lang="en-US" altLang="ru-RU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Text Box 14"/>
          <p:cNvSpPr txBox="1">
            <a:spLocks noChangeArrowheads="1"/>
          </p:cNvSpPr>
          <p:nvPr/>
        </p:nvSpPr>
        <p:spPr bwMode="gray">
          <a:xfrm>
            <a:off x="2368353" y="3746923"/>
            <a:ext cx="6319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2005 </a:t>
            </a:r>
            <a:endParaRPr lang="en-US" altLang="ru-RU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Text Box 15"/>
          <p:cNvSpPr txBox="1">
            <a:spLocks noChangeArrowheads="1"/>
          </p:cNvSpPr>
          <p:nvPr/>
        </p:nvSpPr>
        <p:spPr bwMode="gray">
          <a:xfrm>
            <a:off x="2368353" y="4553373"/>
            <a:ext cx="63190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2000 </a:t>
            </a:r>
            <a:endParaRPr lang="en-US" altLang="ru-RU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5" name="Group 16"/>
          <p:cNvGrpSpPr>
            <a:grpSpLocks/>
          </p:cNvGrpSpPr>
          <p:nvPr/>
        </p:nvGrpSpPr>
        <p:grpSpPr bwMode="auto">
          <a:xfrm>
            <a:off x="3793983" y="1746330"/>
            <a:ext cx="5826125" cy="3343275"/>
            <a:chOff x="1514" y="1446"/>
            <a:chExt cx="3670" cy="2106"/>
          </a:xfrm>
        </p:grpSpPr>
        <p:sp>
          <p:nvSpPr>
            <p:cNvPr id="53" name="Freeform 17"/>
            <p:cNvSpPr>
              <a:spLocks/>
            </p:cNvSpPr>
            <p:nvPr/>
          </p:nvSpPr>
          <p:spPr bwMode="gray">
            <a:xfrm>
              <a:off x="4817" y="1446"/>
              <a:ext cx="363" cy="533"/>
            </a:xfrm>
            <a:custGeom>
              <a:avLst/>
              <a:gdLst>
                <a:gd name="T0" fmla="*/ 308 w 308"/>
                <a:gd name="T1" fmla="*/ 120 h 444"/>
                <a:gd name="T2" fmla="*/ 0 w 308"/>
                <a:gd name="T3" fmla="*/ 444 h 444"/>
                <a:gd name="T4" fmla="*/ 0 w 308"/>
                <a:gd name="T5" fmla="*/ 286 h 444"/>
                <a:gd name="T6" fmla="*/ 308 w 308"/>
                <a:gd name="T7" fmla="*/ 0 h 444"/>
                <a:gd name="T8" fmla="*/ 308 w 308"/>
                <a:gd name="T9" fmla="*/ 1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" name="Freeform 18"/>
            <p:cNvSpPr>
              <a:spLocks/>
            </p:cNvSpPr>
            <p:nvPr/>
          </p:nvSpPr>
          <p:spPr bwMode="gray">
            <a:xfrm>
              <a:off x="3078" y="1446"/>
              <a:ext cx="2106" cy="341"/>
            </a:xfrm>
            <a:custGeom>
              <a:avLst/>
              <a:gdLst>
                <a:gd name="T0" fmla="*/ 1478 w 1786"/>
                <a:gd name="T1" fmla="*/ 284 h 284"/>
                <a:gd name="T2" fmla="*/ 0 w 1786"/>
                <a:gd name="T3" fmla="*/ 284 h 284"/>
                <a:gd name="T4" fmla="*/ 446 w 1786"/>
                <a:gd name="T5" fmla="*/ 0 h 284"/>
                <a:gd name="T6" fmla="*/ 1786 w 1786"/>
                <a:gd name="T7" fmla="*/ 0 h 284"/>
                <a:gd name="T8" fmla="*/ 1478 w 1786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Freeform 19"/>
            <p:cNvSpPr>
              <a:spLocks/>
            </p:cNvSpPr>
            <p:nvPr/>
          </p:nvSpPr>
          <p:spPr bwMode="gray">
            <a:xfrm>
              <a:off x="4452" y="1970"/>
              <a:ext cx="363" cy="530"/>
            </a:xfrm>
            <a:custGeom>
              <a:avLst/>
              <a:gdLst>
                <a:gd name="T0" fmla="*/ 308 w 308"/>
                <a:gd name="T1" fmla="*/ 120 h 442"/>
                <a:gd name="T2" fmla="*/ 0 w 308"/>
                <a:gd name="T3" fmla="*/ 442 h 442"/>
                <a:gd name="T4" fmla="*/ 0 w 308"/>
                <a:gd name="T5" fmla="*/ 286 h 442"/>
                <a:gd name="T6" fmla="*/ 308 w 308"/>
                <a:gd name="T7" fmla="*/ 0 h 442"/>
                <a:gd name="T8" fmla="*/ 308 w 308"/>
                <a:gd name="T9" fmla="*/ 12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6" name="Freeform 20"/>
            <p:cNvSpPr>
              <a:spLocks/>
            </p:cNvSpPr>
            <p:nvPr/>
          </p:nvSpPr>
          <p:spPr bwMode="gray">
            <a:xfrm>
              <a:off x="2555" y="1970"/>
              <a:ext cx="2264" cy="340"/>
            </a:xfrm>
            <a:custGeom>
              <a:avLst/>
              <a:gdLst>
                <a:gd name="T0" fmla="*/ 1612 w 1920"/>
                <a:gd name="T1" fmla="*/ 284 h 284"/>
                <a:gd name="T2" fmla="*/ 0 w 1920"/>
                <a:gd name="T3" fmla="*/ 284 h 284"/>
                <a:gd name="T4" fmla="*/ 446 w 1920"/>
                <a:gd name="T5" fmla="*/ 0 h 284"/>
                <a:gd name="T6" fmla="*/ 1920 w 1920"/>
                <a:gd name="T7" fmla="*/ 0 h 284"/>
                <a:gd name="T8" fmla="*/ 1612 w 192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Freeform 21"/>
            <p:cNvSpPr>
              <a:spLocks/>
            </p:cNvSpPr>
            <p:nvPr/>
          </p:nvSpPr>
          <p:spPr bwMode="gray">
            <a:xfrm>
              <a:off x="4086" y="2494"/>
              <a:ext cx="361" cy="532"/>
            </a:xfrm>
            <a:custGeom>
              <a:avLst/>
              <a:gdLst>
                <a:gd name="T0" fmla="*/ 306 w 306"/>
                <a:gd name="T1" fmla="*/ 122 h 444"/>
                <a:gd name="T2" fmla="*/ 0 w 306"/>
                <a:gd name="T3" fmla="*/ 444 h 444"/>
                <a:gd name="T4" fmla="*/ 0 w 306"/>
                <a:gd name="T5" fmla="*/ 286 h 444"/>
                <a:gd name="T6" fmla="*/ 306 w 306"/>
                <a:gd name="T7" fmla="*/ 0 h 444"/>
                <a:gd name="T8" fmla="*/ 306 w 306"/>
                <a:gd name="T9" fmla="*/ 12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8" name="Freeform 22"/>
            <p:cNvSpPr>
              <a:spLocks/>
            </p:cNvSpPr>
            <p:nvPr/>
          </p:nvSpPr>
          <p:spPr bwMode="gray">
            <a:xfrm>
              <a:off x="3722" y="3019"/>
              <a:ext cx="364" cy="533"/>
            </a:xfrm>
            <a:custGeom>
              <a:avLst/>
              <a:gdLst>
                <a:gd name="T0" fmla="*/ 308 w 308"/>
                <a:gd name="T1" fmla="*/ 122 h 444"/>
                <a:gd name="T2" fmla="*/ 0 w 308"/>
                <a:gd name="T3" fmla="*/ 444 h 444"/>
                <a:gd name="T4" fmla="*/ 0 w 308"/>
                <a:gd name="T5" fmla="*/ 286 h 444"/>
                <a:gd name="T6" fmla="*/ 308 w 308"/>
                <a:gd name="T7" fmla="*/ 0 h 444"/>
                <a:gd name="T8" fmla="*/ 308 w 308"/>
                <a:gd name="T9" fmla="*/ 12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1D1D1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0" name="Freeform 23"/>
            <p:cNvSpPr>
              <a:spLocks/>
            </p:cNvSpPr>
            <p:nvPr/>
          </p:nvSpPr>
          <p:spPr bwMode="gray">
            <a:xfrm>
              <a:off x="1515" y="3022"/>
              <a:ext cx="2571" cy="340"/>
            </a:xfrm>
            <a:custGeom>
              <a:avLst/>
              <a:gdLst>
                <a:gd name="T0" fmla="*/ 1872 w 2180"/>
                <a:gd name="T1" fmla="*/ 284 h 284"/>
                <a:gd name="T2" fmla="*/ 0 w 2180"/>
                <a:gd name="T3" fmla="*/ 284 h 284"/>
                <a:gd name="T4" fmla="*/ 446 w 2180"/>
                <a:gd name="T5" fmla="*/ 0 h 284"/>
                <a:gd name="T6" fmla="*/ 2180 w 2180"/>
                <a:gd name="T7" fmla="*/ 0 h 284"/>
                <a:gd name="T8" fmla="*/ 1872 w 2180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1" name="Freeform 24"/>
            <p:cNvSpPr>
              <a:spLocks/>
            </p:cNvSpPr>
            <p:nvPr/>
          </p:nvSpPr>
          <p:spPr bwMode="gray">
            <a:xfrm>
              <a:off x="1888" y="1543"/>
              <a:ext cx="1158" cy="1715"/>
            </a:xfrm>
            <a:custGeom>
              <a:avLst/>
              <a:gdLst>
                <a:gd name="T0" fmla="*/ 12 w 1824"/>
                <a:gd name="T1" fmla="*/ 2464 h 2648"/>
                <a:gd name="T2" fmla="*/ 56 w 1824"/>
                <a:gd name="T3" fmla="*/ 2120 h 2648"/>
                <a:gd name="T4" fmla="*/ 124 w 1824"/>
                <a:gd name="T5" fmla="*/ 1808 h 2648"/>
                <a:gd name="T6" fmla="*/ 212 w 1824"/>
                <a:gd name="T7" fmla="*/ 1524 h 2648"/>
                <a:gd name="T8" fmla="*/ 316 w 1824"/>
                <a:gd name="T9" fmla="*/ 1270 h 2648"/>
                <a:gd name="T10" fmla="*/ 430 w 1824"/>
                <a:gd name="T11" fmla="*/ 1044 h 2648"/>
                <a:gd name="T12" fmla="*/ 550 w 1824"/>
                <a:gd name="T13" fmla="*/ 846 h 2648"/>
                <a:gd name="T14" fmla="*/ 672 w 1824"/>
                <a:gd name="T15" fmla="*/ 674 h 2648"/>
                <a:gd name="T16" fmla="*/ 792 w 1824"/>
                <a:gd name="T17" fmla="*/ 528 h 2648"/>
                <a:gd name="T18" fmla="*/ 906 w 1824"/>
                <a:gd name="T19" fmla="*/ 408 h 2648"/>
                <a:gd name="T20" fmla="*/ 1010 w 1824"/>
                <a:gd name="T21" fmla="*/ 310 h 2648"/>
                <a:gd name="T22" fmla="*/ 1096 w 1824"/>
                <a:gd name="T23" fmla="*/ 236 h 2648"/>
                <a:gd name="T24" fmla="*/ 1164 w 1824"/>
                <a:gd name="T25" fmla="*/ 184 h 2648"/>
                <a:gd name="T26" fmla="*/ 1208 w 1824"/>
                <a:gd name="T27" fmla="*/ 154 h 2648"/>
                <a:gd name="T28" fmla="*/ 1224 w 1824"/>
                <a:gd name="T29" fmla="*/ 144 h 2648"/>
                <a:gd name="T30" fmla="*/ 1728 w 1824"/>
                <a:gd name="T31" fmla="*/ 56 h 2648"/>
                <a:gd name="T32" fmla="*/ 1568 w 1824"/>
                <a:gd name="T33" fmla="*/ 328 h 2648"/>
                <a:gd name="T34" fmla="*/ 1554 w 1824"/>
                <a:gd name="T35" fmla="*/ 332 h 2648"/>
                <a:gd name="T36" fmla="*/ 1514 w 1824"/>
                <a:gd name="T37" fmla="*/ 346 h 2648"/>
                <a:gd name="T38" fmla="*/ 1452 w 1824"/>
                <a:gd name="T39" fmla="*/ 370 h 2648"/>
                <a:gd name="T40" fmla="*/ 1370 w 1824"/>
                <a:gd name="T41" fmla="*/ 410 h 2648"/>
                <a:gd name="T42" fmla="*/ 1270 w 1824"/>
                <a:gd name="T43" fmla="*/ 466 h 2648"/>
                <a:gd name="T44" fmla="*/ 1158 w 1824"/>
                <a:gd name="T45" fmla="*/ 540 h 2648"/>
                <a:gd name="T46" fmla="*/ 1034 w 1824"/>
                <a:gd name="T47" fmla="*/ 636 h 2648"/>
                <a:gd name="T48" fmla="*/ 904 w 1824"/>
                <a:gd name="T49" fmla="*/ 756 h 2648"/>
                <a:gd name="T50" fmla="*/ 770 w 1824"/>
                <a:gd name="T51" fmla="*/ 900 h 2648"/>
                <a:gd name="T52" fmla="*/ 632 w 1824"/>
                <a:gd name="T53" fmla="*/ 1076 h 2648"/>
                <a:gd name="T54" fmla="*/ 498 w 1824"/>
                <a:gd name="T55" fmla="*/ 1280 h 2648"/>
                <a:gd name="T56" fmla="*/ 370 w 1824"/>
                <a:gd name="T57" fmla="*/ 1518 h 2648"/>
                <a:gd name="T58" fmla="*/ 248 w 1824"/>
                <a:gd name="T59" fmla="*/ 1792 h 2648"/>
                <a:gd name="T60" fmla="*/ 138 w 1824"/>
                <a:gd name="T61" fmla="*/ 2104 h 2648"/>
                <a:gd name="T62" fmla="*/ 42 w 1824"/>
                <a:gd name="T63" fmla="*/ 2456 h 2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24" h="2648">
                  <a:moveTo>
                    <a:pt x="0" y="2648"/>
                  </a:moveTo>
                  <a:lnTo>
                    <a:pt x="12" y="2464"/>
                  </a:lnTo>
                  <a:lnTo>
                    <a:pt x="32" y="2288"/>
                  </a:lnTo>
                  <a:lnTo>
                    <a:pt x="56" y="2120"/>
                  </a:lnTo>
                  <a:lnTo>
                    <a:pt x="88" y="1960"/>
                  </a:lnTo>
                  <a:lnTo>
                    <a:pt x="124" y="1808"/>
                  </a:lnTo>
                  <a:lnTo>
                    <a:pt x="166" y="1662"/>
                  </a:lnTo>
                  <a:lnTo>
                    <a:pt x="212" y="1524"/>
                  </a:lnTo>
                  <a:lnTo>
                    <a:pt x="262" y="1394"/>
                  </a:lnTo>
                  <a:lnTo>
                    <a:pt x="316" y="1270"/>
                  </a:lnTo>
                  <a:lnTo>
                    <a:pt x="372" y="1154"/>
                  </a:lnTo>
                  <a:lnTo>
                    <a:pt x="430" y="1044"/>
                  </a:lnTo>
                  <a:lnTo>
                    <a:pt x="490" y="942"/>
                  </a:lnTo>
                  <a:lnTo>
                    <a:pt x="550" y="846"/>
                  </a:lnTo>
                  <a:lnTo>
                    <a:pt x="612" y="758"/>
                  </a:lnTo>
                  <a:lnTo>
                    <a:pt x="672" y="674"/>
                  </a:lnTo>
                  <a:lnTo>
                    <a:pt x="734" y="598"/>
                  </a:lnTo>
                  <a:lnTo>
                    <a:pt x="792" y="528"/>
                  </a:lnTo>
                  <a:lnTo>
                    <a:pt x="850" y="464"/>
                  </a:lnTo>
                  <a:lnTo>
                    <a:pt x="906" y="408"/>
                  </a:lnTo>
                  <a:lnTo>
                    <a:pt x="960" y="356"/>
                  </a:lnTo>
                  <a:lnTo>
                    <a:pt x="1010" y="310"/>
                  </a:lnTo>
                  <a:lnTo>
                    <a:pt x="1056" y="270"/>
                  </a:lnTo>
                  <a:lnTo>
                    <a:pt x="1096" y="236"/>
                  </a:lnTo>
                  <a:lnTo>
                    <a:pt x="1134" y="208"/>
                  </a:lnTo>
                  <a:lnTo>
                    <a:pt x="1164" y="184"/>
                  </a:lnTo>
                  <a:lnTo>
                    <a:pt x="1190" y="166"/>
                  </a:lnTo>
                  <a:lnTo>
                    <a:pt x="1208" y="154"/>
                  </a:lnTo>
                  <a:lnTo>
                    <a:pt x="1220" y="146"/>
                  </a:lnTo>
                  <a:lnTo>
                    <a:pt x="1224" y="144"/>
                  </a:lnTo>
                  <a:lnTo>
                    <a:pt x="848" y="0"/>
                  </a:lnTo>
                  <a:lnTo>
                    <a:pt x="1728" y="56"/>
                  </a:lnTo>
                  <a:lnTo>
                    <a:pt x="1824" y="480"/>
                  </a:lnTo>
                  <a:lnTo>
                    <a:pt x="1568" y="328"/>
                  </a:lnTo>
                  <a:lnTo>
                    <a:pt x="1564" y="328"/>
                  </a:lnTo>
                  <a:lnTo>
                    <a:pt x="1554" y="332"/>
                  </a:lnTo>
                  <a:lnTo>
                    <a:pt x="1538" y="338"/>
                  </a:lnTo>
                  <a:lnTo>
                    <a:pt x="1514" y="346"/>
                  </a:lnTo>
                  <a:lnTo>
                    <a:pt x="1486" y="356"/>
                  </a:lnTo>
                  <a:lnTo>
                    <a:pt x="1452" y="370"/>
                  </a:lnTo>
                  <a:lnTo>
                    <a:pt x="1412" y="388"/>
                  </a:lnTo>
                  <a:lnTo>
                    <a:pt x="1370" y="410"/>
                  </a:lnTo>
                  <a:lnTo>
                    <a:pt x="1322" y="436"/>
                  </a:lnTo>
                  <a:lnTo>
                    <a:pt x="1270" y="466"/>
                  </a:lnTo>
                  <a:lnTo>
                    <a:pt x="1216" y="500"/>
                  </a:lnTo>
                  <a:lnTo>
                    <a:pt x="1158" y="540"/>
                  </a:lnTo>
                  <a:lnTo>
                    <a:pt x="1098" y="584"/>
                  </a:lnTo>
                  <a:lnTo>
                    <a:pt x="1034" y="636"/>
                  </a:lnTo>
                  <a:lnTo>
                    <a:pt x="970" y="692"/>
                  </a:lnTo>
                  <a:lnTo>
                    <a:pt x="904" y="756"/>
                  </a:lnTo>
                  <a:lnTo>
                    <a:pt x="836" y="824"/>
                  </a:lnTo>
                  <a:lnTo>
                    <a:pt x="770" y="900"/>
                  </a:lnTo>
                  <a:lnTo>
                    <a:pt x="700" y="984"/>
                  </a:lnTo>
                  <a:lnTo>
                    <a:pt x="632" y="1076"/>
                  </a:lnTo>
                  <a:lnTo>
                    <a:pt x="566" y="1174"/>
                  </a:lnTo>
                  <a:lnTo>
                    <a:pt x="498" y="1280"/>
                  </a:lnTo>
                  <a:lnTo>
                    <a:pt x="434" y="1394"/>
                  </a:lnTo>
                  <a:lnTo>
                    <a:pt x="370" y="1518"/>
                  </a:lnTo>
                  <a:lnTo>
                    <a:pt x="308" y="1650"/>
                  </a:lnTo>
                  <a:lnTo>
                    <a:pt x="248" y="1792"/>
                  </a:lnTo>
                  <a:lnTo>
                    <a:pt x="192" y="1944"/>
                  </a:lnTo>
                  <a:lnTo>
                    <a:pt x="138" y="2104"/>
                  </a:lnTo>
                  <a:lnTo>
                    <a:pt x="88" y="2274"/>
                  </a:lnTo>
                  <a:lnTo>
                    <a:pt x="42" y="2456"/>
                  </a:lnTo>
                  <a:lnTo>
                    <a:pt x="0" y="2648"/>
                  </a:lnTo>
                  <a:close/>
                </a:path>
              </a:pathLst>
            </a:custGeom>
            <a:gradFill rotWithShape="1">
              <a:gsLst>
                <a:gs pos="0">
                  <a:srgbClr val="D11364"/>
                </a:gs>
                <a:gs pos="100000">
                  <a:srgbClr val="D11364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FACD69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2" name="Rectangle 25"/>
            <p:cNvSpPr>
              <a:spLocks noChangeArrowheads="1"/>
            </p:cNvSpPr>
            <p:nvPr/>
          </p:nvSpPr>
          <p:spPr bwMode="gray">
            <a:xfrm>
              <a:off x="3082" y="1787"/>
              <a:ext cx="1743" cy="192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shade val="72549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181,6 </a:t>
              </a:r>
              <a:r>
                <a:rPr lang="en-US" altLang="ru-RU" b="1" dirty="0" err="1" smtClean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mln</a:t>
              </a:r>
              <a:r>
                <a:rPr lang="ky-KG" altLang="ru-RU" b="1" dirty="0" smtClean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r>
                <a:rPr lang="en-US" altLang="ru-RU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$</a:t>
              </a:r>
            </a:p>
          </p:txBody>
        </p:sp>
        <p:sp>
          <p:nvSpPr>
            <p:cNvPr id="63" name="Rectangle 26"/>
            <p:cNvSpPr>
              <a:spLocks noChangeArrowheads="1"/>
            </p:cNvSpPr>
            <p:nvPr/>
          </p:nvSpPr>
          <p:spPr bwMode="gray">
            <a:xfrm>
              <a:off x="2556" y="2310"/>
              <a:ext cx="1900" cy="188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shade val="72549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ky-KG" altLang="ru-RU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73,6 </a:t>
              </a:r>
              <a:r>
                <a:rPr lang="en-US" altLang="ru-RU" b="1" dirty="0" err="1" smtClean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mln</a:t>
              </a:r>
              <a:r>
                <a:rPr lang="ky-KG" altLang="ru-RU" b="1" dirty="0" smtClean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r>
                <a:rPr lang="en-US" altLang="ru-RU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$</a:t>
              </a:r>
            </a:p>
          </p:txBody>
        </p:sp>
        <p:sp>
          <p:nvSpPr>
            <p:cNvPr id="64" name="Freeform 27"/>
            <p:cNvSpPr>
              <a:spLocks/>
            </p:cNvSpPr>
            <p:nvPr/>
          </p:nvSpPr>
          <p:spPr bwMode="gray">
            <a:xfrm>
              <a:off x="2036" y="2494"/>
              <a:ext cx="2415" cy="343"/>
            </a:xfrm>
            <a:custGeom>
              <a:avLst/>
              <a:gdLst>
                <a:gd name="T0" fmla="*/ 1742 w 2048"/>
                <a:gd name="T1" fmla="*/ 286 h 286"/>
                <a:gd name="T2" fmla="*/ 0 w 2048"/>
                <a:gd name="T3" fmla="*/ 286 h 286"/>
                <a:gd name="T4" fmla="*/ 446 w 2048"/>
                <a:gd name="T5" fmla="*/ 0 h 286"/>
                <a:gd name="T6" fmla="*/ 2048 w 2048"/>
                <a:gd name="T7" fmla="*/ 0 h 286"/>
                <a:gd name="T8" fmla="*/ 1742 w 2048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0808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14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Rectangle 28"/>
            <p:cNvSpPr>
              <a:spLocks noChangeArrowheads="1"/>
            </p:cNvSpPr>
            <p:nvPr/>
          </p:nvSpPr>
          <p:spPr bwMode="gray">
            <a:xfrm>
              <a:off x="2038" y="2836"/>
              <a:ext cx="2056" cy="188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shade val="72549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ru-RU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34,7</a:t>
              </a:r>
              <a:r>
                <a:rPr lang="ky-KG" altLang="ru-RU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n-US" altLang="ru-RU" b="1" dirty="0" err="1" smtClean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mln</a:t>
              </a:r>
              <a:r>
                <a:rPr lang="ky-KG" altLang="ru-RU" b="1" dirty="0" smtClean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r>
                <a:rPr lang="en-US" altLang="ru-RU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$</a:t>
              </a:r>
            </a:p>
          </p:txBody>
        </p:sp>
        <p:sp>
          <p:nvSpPr>
            <p:cNvPr id="66" name="Rectangle 29"/>
            <p:cNvSpPr>
              <a:spLocks noChangeArrowheads="1"/>
            </p:cNvSpPr>
            <p:nvPr/>
          </p:nvSpPr>
          <p:spPr bwMode="gray">
            <a:xfrm>
              <a:off x="1514" y="3363"/>
              <a:ext cx="2213" cy="187"/>
            </a:xfrm>
            <a:prstGeom prst="rect">
              <a:avLst/>
            </a:prstGeom>
            <a:gradFill rotWithShape="1">
              <a:gsLst>
                <a:gs pos="0">
                  <a:schemeClr val="tx2">
                    <a:gamma/>
                    <a:shade val="72549"/>
                    <a:invGamma/>
                  </a:schemeClr>
                </a:gs>
                <a:gs pos="50000">
                  <a:schemeClr val="tx2"/>
                </a:gs>
                <a:gs pos="100000">
                  <a:schemeClr val="tx2">
                    <a:gamma/>
                    <a:shade val="7254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19,7 </a:t>
              </a:r>
              <a:r>
                <a:rPr lang="en-US" altLang="ru-RU" b="1" dirty="0" err="1" smtClean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mln</a:t>
              </a:r>
              <a:r>
                <a:rPr lang="ru-RU" altLang="ru-RU" b="1" dirty="0" smtClean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</a:t>
              </a:r>
              <a:r>
                <a:rPr lang="en-US" altLang="ru-RU" b="1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$</a:t>
              </a:r>
            </a:p>
          </p:txBody>
        </p:sp>
      </p:grpSp>
      <p:sp>
        <p:nvSpPr>
          <p:cNvPr id="3" name="AutoShape 2" descr="Картинки по запросу маленькая куча монет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423" y="4226161"/>
            <a:ext cx="558687" cy="6156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321" y="3256258"/>
            <a:ext cx="667935" cy="6712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057" y="2296167"/>
            <a:ext cx="625116" cy="8534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720" y="917656"/>
            <a:ext cx="889762" cy="8538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399265" y="2292518"/>
            <a:ext cx="1149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y-KG" sz="1200" i="1" dirty="0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  <a:r>
              <a:rPr lang="ky-KG" sz="1200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9,2 </a:t>
            </a:r>
            <a:r>
              <a:rPr lang="en-US" sz="1200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times</a:t>
            </a:r>
            <a:endParaRPr lang="ru-RU" sz="1200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682954" y="3140969"/>
            <a:ext cx="1149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y-KG" sz="1200" i="1" dirty="0">
                <a:solidFill>
                  <a:srgbClr val="FF0000"/>
                </a:solidFill>
                <a:latin typeface="Arial" panose="020B0604020202020204" pitchFamily="34" charset="0"/>
              </a:rPr>
              <a:t>+3,7 </a:t>
            </a:r>
            <a:r>
              <a:rPr lang="en-US" sz="1200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times</a:t>
            </a:r>
            <a:endParaRPr lang="ru-RU" sz="1200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178898" y="4016098"/>
            <a:ext cx="1149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y-KG" sz="1200" i="1" dirty="0">
                <a:solidFill>
                  <a:srgbClr val="FF0000"/>
                </a:solidFill>
                <a:latin typeface="Arial" panose="020B0604020202020204" pitchFamily="34" charset="0"/>
              </a:rPr>
              <a:t>+76</a:t>
            </a:r>
            <a:r>
              <a:rPr lang="ky-KG" sz="1200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%</a:t>
            </a:r>
            <a:r>
              <a:rPr lang="en-US" sz="1200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 times</a:t>
            </a:r>
            <a:endParaRPr lang="ru-RU" sz="1200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8831" y="1186321"/>
            <a:ext cx="3834716" cy="54868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004576" y="1206911"/>
            <a:ext cx="1350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206</a:t>
            </a:r>
            <a:r>
              <a:rPr lang="ky-KG" altLang="ru-RU" b="1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ru-RU" b="1" dirty="0" err="1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mln</a:t>
            </a:r>
            <a:r>
              <a:rPr lang="ky-KG" altLang="ru-RU" b="1" dirty="0" smtClean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ru-RU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68352" y="1364526"/>
            <a:ext cx="6319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2018 </a:t>
            </a:r>
            <a:endParaRPr lang="en-US" altLang="ru-RU" sz="14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3B4BAD2-EC86-47C5-8849-D51E19B0614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716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2"/>
          <p:cNvSpPr txBox="1">
            <a:spLocks noChangeArrowheads="1"/>
          </p:cNvSpPr>
          <p:nvPr/>
        </p:nvSpPr>
        <p:spPr>
          <a:xfrm>
            <a:off x="1778281" y="66683"/>
            <a:ext cx="8784976" cy="281611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2D2D8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Levels of medical services in the health care system of the KR</a:t>
            </a:r>
            <a:endParaRPr lang="ru-RU" sz="1600" b="1" dirty="0">
              <a:solidFill>
                <a:srgbClr val="2D2D8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24473540"/>
              </p:ext>
            </p:extLst>
          </p:nvPr>
        </p:nvGraphicFramePr>
        <p:xfrm>
          <a:off x="2279576" y="3050153"/>
          <a:ext cx="5400600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3" name="Группа 52"/>
          <p:cNvGrpSpPr/>
          <p:nvPr/>
        </p:nvGrpSpPr>
        <p:grpSpPr>
          <a:xfrm>
            <a:off x="7454419" y="1178293"/>
            <a:ext cx="1426457" cy="1428331"/>
            <a:chOff x="2747753" y="477865"/>
            <a:chExt cx="1031226" cy="1054827"/>
          </a:xfrm>
          <a:solidFill>
            <a:srgbClr val="D4381E"/>
          </a:solidFill>
          <a:scene3d>
            <a:camera prst="orthographicFront"/>
            <a:lightRig rig="flat" dir="t"/>
          </a:scene3d>
        </p:grpSpPr>
        <p:sp>
          <p:nvSpPr>
            <p:cNvPr id="54" name="Овал 53"/>
            <p:cNvSpPr/>
            <p:nvPr/>
          </p:nvSpPr>
          <p:spPr>
            <a:xfrm>
              <a:off x="2747753" y="477865"/>
              <a:ext cx="1031226" cy="1054827"/>
            </a:xfrm>
            <a:prstGeom prst="ellipse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Овал 4"/>
            <p:cNvSpPr txBox="1"/>
            <p:nvPr/>
          </p:nvSpPr>
          <p:spPr>
            <a:xfrm>
              <a:off x="2898773" y="632341"/>
              <a:ext cx="729186" cy="74587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algn="ctr" defTabSz="8001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RB</a:t>
              </a:r>
              <a:endParaRPr lang="ky-KG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 defTabSz="8001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y-KG" dirty="0">
                  <a:solidFill>
                    <a:srgbClr val="FFFFFF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74,5%</a:t>
              </a:r>
              <a:endParaRPr lang="ru-RU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6989752" y="825724"/>
            <a:ext cx="964931" cy="987493"/>
            <a:chOff x="2280143" y="144800"/>
            <a:chExt cx="737130" cy="667809"/>
          </a:xfrm>
          <a:scene3d>
            <a:camera prst="orthographicFront"/>
            <a:lightRig rig="flat" dir="t"/>
          </a:scene3d>
        </p:grpSpPr>
        <p:sp>
          <p:nvSpPr>
            <p:cNvPr id="57" name="Овал 56"/>
            <p:cNvSpPr/>
            <p:nvPr/>
          </p:nvSpPr>
          <p:spPr>
            <a:xfrm>
              <a:off x="2280143" y="144800"/>
              <a:ext cx="737130" cy="667809"/>
            </a:xfrm>
            <a:prstGeom prst="ellipse">
              <a:avLst/>
            </a:prstGeom>
            <a:solidFill>
              <a:srgbClr val="00B0F0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1455363"/>
                <a:satOff val="-83928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Овал 4"/>
            <p:cNvSpPr txBox="1"/>
            <p:nvPr/>
          </p:nvSpPr>
          <p:spPr>
            <a:xfrm>
              <a:off x="2388093" y="242598"/>
              <a:ext cx="521230" cy="47221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algn="ctr" defTabSz="8001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CMI</a:t>
              </a:r>
              <a:r>
                <a:rPr lang="ky-KG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ky-KG" dirty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13,4%</a:t>
              </a:r>
            </a:p>
          </p:txBody>
        </p:sp>
      </p:grpSp>
      <p:sp>
        <p:nvSpPr>
          <p:cNvPr id="60" name="Shape 59"/>
          <p:cNvSpPr/>
          <p:nvPr/>
        </p:nvSpPr>
        <p:spPr>
          <a:xfrm>
            <a:off x="6581495" y="620133"/>
            <a:ext cx="3195626" cy="2096937"/>
          </a:xfrm>
          <a:prstGeom prst="funnel">
            <a:avLst/>
          </a:prstGeom>
          <a:ln>
            <a:solidFill>
              <a:srgbClr val="0070C0"/>
            </a:solidFill>
          </a:ln>
          <a:scene3d>
            <a:camera prst="orthographicFront"/>
            <a:lightRig rig="flat" dir="t"/>
          </a:scene3d>
          <a:sp3d extrusionH="12700" prstMaterial="plastic">
            <a:bevelT w="50800" h="50800"/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1" name="Группа 60"/>
          <p:cNvGrpSpPr/>
          <p:nvPr/>
        </p:nvGrpSpPr>
        <p:grpSpPr>
          <a:xfrm>
            <a:off x="7946303" y="693509"/>
            <a:ext cx="934572" cy="643596"/>
            <a:chOff x="1579636" y="153341"/>
            <a:chExt cx="992360" cy="992360"/>
          </a:xfrm>
          <a:solidFill>
            <a:srgbClr val="FFC000"/>
          </a:solidFill>
          <a:scene3d>
            <a:camera prst="orthographicFront"/>
            <a:lightRig rig="flat" dir="t"/>
          </a:scene3d>
        </p:grpSpPr>
        <p:sp>
          <p:nvSpPr>
            <p:cNvPr id="62" name="Овал 61"/>
            <p:cNvSpPr/>
            <p:nvPr/>
          </p:nvSpPr>
          <p:spPr>
            <a:xfrm>
              <a:off x="1579636" y="153341"/>
              <a:ext cx="992360" cy="992360"/>
            </a:xfrm>
            <a:prstGeom prst="ellipse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14400000"/>
                <a:satOff val="-50003"/>
                <a:lumOff val="6000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3" name="Овал 4"/>
            <p:cNvSpPr txBox="1"/>
            <p:nvPr/>
          </p:nvSpPr>
          <p:spPr>
            <a:xfrm>
              <a:off x="1724964" y="298669"/>
              <a:ext cx="701705" cy="70170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5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Special funds</a:t>
              </a:r>
              <a:r>
                <a:rPr lang="ky-KG" sz="105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. </a:t>
              </a:r>
              <a:endParaRPr lang="ru-RU" sz="9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8600802" y="984117"/>
            <a:ext cx="951582" cy="532795"/>
            <a:chOff x="1579636" y="153341"/>
            <a:chExt cx="992360" cy="992360"/>
          </a:xfrm>
          <a:solidFill>
            <a:srgbClr val="FFC000"/>
          </a:solidFill>
          <a:scene3d>
            <a:camera prst="orthographicFront"/>
            <a:lightRig rig="flat" dir="t"/>
          </a:scene3d>
        </p:grpSpPr>
        <p:sp>
          <p:nvSpPr>
            <p:cNvPr id="65" name="Овал 64"/>
            <p:cNvSpPr/>
            <p:nvPr/>
          </p:nvSpPr>
          <p:spPr>
            <a:xfrm>
              <a:off x="1579636" y="153341"/>
              <a:ext cx="992360" cy="992360"/>
            </a:xfrm>
            <a:prstGeom prst="ellipse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-14400000"/>
                <a:satOff val="-50003"/>
                <a:lumOff val="6000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Овал 4"/>
            <p:cNvSpPr txBox="1"/>
            <p:nvPr/>
          </p:nvSpPr>
          <p:spPr>
            <a:xfrm>
              <a:off x="1724963" y="298671"/>
              <a:ext cx="699546" cy="605934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algn="ctr" defTabSz="93345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y-KG" sz="105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Со</a:t>
              </a:r>
              <a:r>
                <a:rPr lang="en-US" sz="1050" dirty="0" smtClean="0">
                  <a:solidFill>
                    <a:srgbClr val="0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-payment</a:t>
              </a:r>
              <a:endParaRPr lang="ru-RU" sz="9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85" name="Freeform 24"/>
          <p:cNvSpPr>
            <a:spLocks/>
          </p:cNvSpPr>
          <p:nvPr/>
        </p:nvSpPr>
        <p:spPr bwMode="gray">
          <a:xfrm rot="11219278">
            <a:off x="7042625" y="2738734"/>
            <a:ext cx="953419" cy="1081082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" name="Freeform 24"/>
          <p:cNvSpPr>
            <a:spLocks/>
          </p:cNvSpPr>
          <p:nvPr/>
        </p:nvSpPr>
        <p:spPr bwMode="gray">
          <a:xfrm rot="11219278">
            <a:off x="7516064" y="2752112"/>
            <a:ext cx="539323" cy="2070073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1" name="Freeform 24"/>
          <p:cNvSpPr>
            <a:spLocks/>
          </p:cNvSpPr>
          <p:nvPr/>
        </p:nvSpPr>
        <p:spPr bwMode="gray">
          <a:xfrm rot="11219278">
            <a:off x="7860605" y="2778154"/>
            <a:ext cx="416139" cy="2991525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5444" y="984117"/>
            <a:ext cx="2981325" cy="15335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827509" y="3212976"/>
            <a:ext cx="10743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18%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298271" y="4293096"/>
            <a:ext cx="10743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49%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691605" y="5354052"/>
            <a:ext cx="10743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n w="6600">
                  <a:solidFill>
                    <a:srgbClr val="33339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333399"/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33%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3B4BAD2-EC86-47C5-8849-D51E19B0614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747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1544" y="620689"/>
            <a:ext cx="8229600" cy="55774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r>
              <a:rPr lang="en-US" sz="1800" b="1" dirty="0"/>
              <a:t>259 health organizations operate in the Single Payer system</a:t>
            </a:r>
            <a:endParaRPr lang="ru-RU" sz="18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35560" y="1772816"/>
            <a:ext cx="3888432" cy="28803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Family Medicine Centers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 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– 64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35560" y="2132856"/>
            <a:ext cx="4176464" cy="28803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Legally </a:t>
            </a:r>
            <a:r>
              <a:rPr lang="en-US" sz="1600" dirty="0" smtClean="0">
                <a:solidFill>
                  <a:prstClr val="black"/>
                </a:solidFill>
              </a:rPr>
              <a:t>independent GFP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– 17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35560" y="2492896"/>
            <a:ext cx="4536504" cy="28803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Hospitals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–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67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35560" y="2852936"/>
            <a:ext cx="4896544" cy="28803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Centers of General Practice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– 29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264015" y="2451820"/>
            <a:ext cx="1584176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Calibri"/>
              </a:rPr>
              <a:t>CMI Fund</a:t>
            </a:r>
            <a:endParaRPr lang="ru-RU" sz="2000" b="1" dirty="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35560" y="3212976"/>
            <a:ext cx="5256584" cy="28803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Emergency medical stations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– 2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35560" y="3573016"/>
            <a:ext cx="5616624" cy="50405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Specialized health organizations </a:t>
            </a:r>
            <a:r>
              <a:rPr lang="en-US" sz="1600" dirty="0" smtClean="0">
                <a:solidFill>
                  <a:prstClr val="black"/>
                </a:solidFill>
              </a:rPr>
              <a:t>operating </a:t>
            </a:r>
            <a:r>
              <a:rPr lang="en-US" sz="1600" dirty="0">
                <a:solidFill>
                  <a:prstClr val="black"/>
                </a:solidFill>
              </a:rPr>
              <a:t>on the Basic Compulsory Health Insurance Program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– 10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135560" y="4149080"/>
            <a:ext cx="5256584" cy="28803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Anti-tuberculosis organizations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– 23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35560" y="4509120"/>
            <a:ext cx="4896544" cy="4320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Health organizations operating under the Basic Compulsory Health Insurance Program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–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2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135560" y="5013176"/>
            <a:ext cx="4680520" cy="4320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Private health organizations operating under the Basic Compulsory Health Insurance Program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–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3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35560" y="5517232"/>
            <a:ext cx="4176464" cy="28803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Dental Clinics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–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34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35560" y="5877272"/>
            <a:ext cx="3888432" cy="28803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>
                <a:solidFill>
                  <a:prstClr val="black"/>
                </a:solidFill>
              </a:rPr>
              <a:t>Hemodialysis centers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– 8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524000" y="0"/>
            <a:ext cx="4283968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prstClr val="white"/>
                </a:solidFill>
                <a:latin typeface="Calibri"/>
              </a:rPr>
              <a:t>     </a:t>
            </a:r>
            <a:r>
              <a:rPr lang="en-US" b="1" dirty="0"/>
              <a:t>Single</a:t>
            </a:r>
            <a:r>
              <a:rPr lang="en-US" dirty="0"/>
              <a:t>-</a:t>
            </a:r>
            <a:r>
              <a:rPr lang="en-US" b="1" dirty="0"/>
              <a:t>payer health care</a:t>
            </a: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409" y="2978291"/>
            <a:ext cx="2300535" cy="1995583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45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299790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en-US" sz="1800" dirty="0"/>
              <a:t>Consolidated budget of the Single </a:t>
            </a:r>
            <a:r>
              <a:rPr lang="en-US" sz="1800" dirty="0" smtClean="0"/>
              <a:t>Payer health care </a:t>
            </a:r>
            <a:r>
              <a:rPr lang="en-US" sz="1800" dirty="0"/>
              <a:t>system in 2018</a:t>
            </a:r>
          </a:p>
          <a:p>
            <a:pPr marL="0" indent="0">
              <a:buNone/>
            </a:pPr>
            <a:r>
              <a:rPr lang="en-US" sz="1800" dirty="0"/>
              <a:t>- 14 230.3 million </a:t>
            </a:r>
            <a:r>
              <a:rPr lang="en-US" sz="1800" dirty="0" err="1"/>
              <a:t>soms</a:t>
            </a:r>
            <a:endParaRPr lang="ru-RU" sz="1800" dirty="0"/>
          </a:p>
          <a:p>
            <a:pPr marL="0" indent="0">
              <a:buNone/>
            </a:pPr>
            <a:endParaRPr lang="ru-RU" sz="18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358304639"/>
              </p:ext>
            </p:extLst>
          </p:nvPr>
        </p:nvGraphicFramePr>
        <p:xfrm>
          <a:off x="642183" y="1556792"/>
          <a:ext cx="525658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524000" y="0"/>
            <a:ext cx="6156176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prstClr val="white"/>
                </a:solidFill>
                <a:latin typeface="Calibri"/>
              </a:rPr>
              <a:t>   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Single-payer health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financing</a:t>
            </a:r>
            <a:endParaRPr lang="ru-RU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934180" y="1052737"/>
            <a:ext cx="3419872" cy="40341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Stationeries</a:t>
            </a:r>
            <a:endParaRPr lang="ru-RU" sz="1400" b="1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alibri"/>
              </a:rPr>
              <a:t>7559,1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som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(53,1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%)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934180" y="1999747"/>
            <a:ext cx="3419872" cy="4617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Calibri"/>
              </a:rPr>
              <a:t>ПТБ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alibri"/>
              </a:rPr>
              <a:t>867,7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som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(6,1%)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056398" y="1466659"/>
            <a:ext cx="3419872" cy="474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ЦСМ/</a:t>
            </a:r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GFP</a:t>
            </a:r>
            <a:endParaRPr lang="ru-RU" sz="1400" b="1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alibri"/>
              </a:rPr>
              <a:t>3323,0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som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(23,4%)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924600" y="3030018"/>
            <a:ext cx="3419872" cy="4445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Dental care</a:t>
            </a:r>
            <a:endParaRPr lang="ru-RU" sz="1400" b="1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alibri"/>
              </a:rPr>
              <a:t>417,4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som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(2,9%)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955378" y="3499088"/>
            <a:ext cx="3419872" cy="4239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prstClr val="black"/>
                </a:solidFill>
              </a:rPr>
              <a:t>drug supply</a:t>
            </a:r>
            <a:endParaRPr lang="ru-RU" sz="1400" b="1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alibri"/>
              </a:rPr>
              <a:t>319,4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400" b="1" dirty="0">
                <a:solidFill>
                  <a:prstClr val="black"/>
                </a:solidFill>
                <a:latin typeface="Calibri"/>
              </a:rPr>
              <a:t>s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о</a:t>
            </a:r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m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(2,2%)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934180" y="3948830"/>
            <a:ext cx="3419872" cy="3855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Specialized 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HD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(БГМС) 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alibri"/>
              </a:rPr>
              <a:t>695,4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som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(4,9%)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955378" y="4388561"/>
            <a:ext cx="3419872" cy="42770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prstClr val="black"/>
                </a:solidFill>
              </a:rPr>
              <a:t>Hemodialysis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endParaRPr lang="ru-RU" sz="1400" b="1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286,0</a:t>
            </a:r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som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(2%)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482553" y="6397807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15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924600" y="4838532"/>
            <a:ext cx="3419872" cy="4433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prstClr val="black"/>
                </a:solidFill>
              </a:rPr>
              <a:t>Administrative expenses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endParaRPr lang="ru-RU" sz="1400" b="1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alibri"/>
              </a:rPr>
              <a:t>132,0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som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(0,9%)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955378" y="5304188"/>
            <a:ext cx="3419872" cy="6117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prstClr val="black"/>
                </a:solidFill>
              </a:rPr>
              <a:t>Information support </a:t>
            </a:r>
            <a:r>
              <a:rPr lang="en-US" sz="1400" b="1" dirty="0" smtClean="0">
                <a:solidFill>
                  <a:prstClr val="black"/>
                </a:solidFill>
              </a:rPr>
              <a:t>costs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12,0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som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(0,1%)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924600" y="5982688"/>
            <a:ext cx="3419872" cy="4706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prstClr val="black"/>
                </a:solidFill>
              </a:rPr>
              <a:t>Insurance stock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endParaRPr lang="ru-RU" sz="1400" b="1" dirty="0">
              <a:solidFill>
                <a:prstClr val="black"/>
              </a:solidFill>
              <a:latin typeface="Calibri"/>
            </a:endParaRP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alibri"/>
              </a:rPr>
              <a:t>170,0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som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(1,2%)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955378" y="2534530"/>
            <a:ext cx="3419872" cy="4445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Calibri"/>
              </a:rPr>
              <a:t>ЭМП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Calibri"/>
              </a:rPr>
              <a:t>448,3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mln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.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som</a:t>
            </a:r>
            <a:r>
              <a:rPr lang="ru-RU" sz="1400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Calibri"/>
              </a:rPr>
              <a:t>(3,2%)</a:t>
            </a:r>
          </a:p>
        </p:txBody>
      </p:sp>
    </p:spTree>
    <p:extLst>
      <p:ext uri="{BB962C8B-B14F-4D97-AF65-F5344CB8AC3E}">
        <p14:creationId xmlns:p14="http://schemas.microsoft.com/office/powerpoint/2010/main" val="372884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532" name="Rectangle 44"/>
          <p:cNvSpPr>
            <a:spLocks noGrp="1" noChangeArrowheads="1"/>
          </p:cNvSpPr>
          <p:nvPr>
            <p:ph type="title"/>
          </p:nvPr>
        </p:nvSpPr>
        <p:spPr>
          <a:xfrm>
            <a:off x="1371600" y="76200"/>
            <a:ext cx="9144000" cy="762000"/>
          </a:xfrm>
          <a:noFill/>
          <a:ln/>
        </p:spPr>
        <p:txBody>
          <a:bodyPr/>
          <a:lstStyle/>
          <a:p>
            <a:r>
              <a:rPr lang="en-US" sz="1800" b="1" dirty="0">
                <a:solidFill>
                  <a:srgbClr val="C00000"/>
                </a:solidFill>
              </a:rPr>
              <a:t>Categories of citizens who make co-payments according to levels</a:t>
            </a:r>
            <a:endParaRPr lang="ru-RU" sz="18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47092385"/>
              </p:ext>
            </p:extLst>
          </p:nvPr>
        </p:nvGraphicFramePr>
        <p:xfrm>
          <a:off x="2057400" y="1066800"/>
          <a:ext cx="8305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0438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532" name="Rectangle 44"/>
          <p:cNvSpPr>
            <a:spLocks noGrp="1" noChangeArrowheads="1"/>
          </p:cNvSpPr>
          <p:nvPr>
            <p:ph type="title"/>
          </p:nvPr>
        </p:nvSpPr>
        <p:spPr>
          <a:xfrm>
            <a:off x="1371600" y="76200"/>
            <a:ext cx="9144000" cy="762000"/>
          </a:xfrm>
          <a:noFill/>
          <a:ln/>
        </p:spPr>
        <p:txBody>
          <a:bodyPr/>
          <a:lstStyle/>
          <a:p>
            <a:r>
              <a:rPr lang="en-US" sz="1800" b="1" dirty="0">
                <a:solidFill>
                  <a:srgbClr val="C00000"/>
                </a:solidFill>
              </a:rPr>
              <a:t>The level of co-payment for medical services for inpatient treatment in health care organizations operating in the </a:t>
            </a:r>
            <a:r>
              <a:rPr lang="en-US" sz="1800" b="1" dirty="0" smtClean="0">
                <a:solidFill>
                  <a:srgbClr val="C00000"/>
                </a:solidFill>
              </a:rPr>
              <a:t>SP health care </a:t>
            </a:r>
            <a:r>
              <a:rPr lang="en-US" sz="1800" b="1" dirty="0">
                <a:solidFill>
                  <a:srgbClr val="C00000"/>
                </a:solidFill>
              </a:rPr>
              <a:t>system (in </a:t>
            </a:r>
            <a:r>
              <a:rPr lang="en-US" sz="1800" b="1" dirty="0" err="1">
                <a:solidFill>
                  <a:srgbClr val="C00000"/>
                </a:solidFill>
              </a:rPr>
              <a:t>soms</a:t>
            </a:r>
            <a:r>
              <a:rPr lang="en-US" sz="1800" b="1" dirty="0">
                <a:solidFill>
                  <a:srgbClr val="C00000"/>
                </a:solidFill>
              </a:rPr>
              <a:t>)</a:t>
            </a:r>
            <a:endParaRPr lang="ru-RU" sz="1800" b="1" dirty="0">
              <a:solidFill>
                <a:srgbClr val="C0000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04895636"/>
              </p:ext>
            </p:extLst>
          </p:nvPr>
        </p:nvGraphicFramePr>
        <p:xfrm>
          <a:off x="2438400" y="1143000"/>
          <a:ext cx="7315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084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2279651" y="115888"/>
            <a:ext cx="7705725" cy="571500"/>
          </a:xfrm>
          <a:prstGeom prst="rect">
            <a:avLst/>
          </a:prstGeom>
        </p:spPr>
        <p:txBody>
          <a:bodyPr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>
                <a:solidFill>
                  <a:srgbClr val="2D2D8A"/>
                </a:solidFill>
                <a:cs typeface="Times New Roman" pitchFamily="18" charset="0"/>
              </a:rPr>
              <a:t>Structure of payment to hospitals for the treated case in 2016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2D2D8A"/>
              </a:solidFill>
              <a:effectLst/>
              <a:uLnTx/>
              <a:uFillTx/>
              <a:latin typeface="Arial"/>
              <a:ea typeface="+mn-ea"/>
              <a:cs typeface="Times New Roman" pitchFamily="18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0237783"/>
              </p:ext>
            </p:extLst>
          </p:nvPr>
        </p:nvGraphicFramePr>
        <p:xfrm>
          <a:off x="2314928" y="548681"/>
          <a:ext cx="3888432" cy="2826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2168618"/>
              </p:ext>
            </p:extLst>
          </p:nvPr>
        </p:nvGraphicFramePr>
        <p:xfrm>
          <a:off x="6275368" y="548681"/>
          <a:ext cx="4030216" cy="2812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7478063"/>
              </p:ext>
            </p:extLst>
          </p:nvPr>
        </p:nvGraphicFramePr>
        <p:xfrm>
          <a:off x="2314928" y="3501008"/>
          <a:ext cx="388843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852633"/>
              </p:ext>
            </p:extLst>
          </p:nvPr>
        </p:nvGraphicFramePr>
        <p:xfrm>
          <a:off x="6275368" y="3501008"/>
          <a:ext cx="403244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3B4BAD2-EC86-47C5-8849-D51E19B06141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552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153" y="1628801"/>
            <a:ext cx="1026695" cy="89059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332657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  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pPr marL="0" indent="0">
              <a:buNone/>
            </a:pPr>
            <a:r>
              <a:rPr lang="ru-RU" sz="1800" dirty="0"/>
              <a:t>   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  <a:p>
            <a:pPr marL="0" indent="0">
              <a:buNone/>
            </a:pPr>
            <a:r>
              <a:rPr lang="ru-RU" sz="1800" dirty="0"/>
              <a:t> 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40394" y="1124744"/>
            <a:ext cx="1767375" cy="57606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prstClr val="black"/>
                </a:solidFill>
              </a:rPr>
              <a:t>URPA </a:t>
            </a:r>
            <a:r>
              <a:rPr lang="en-US" sz="1600" dirty="0">
                <a:solidFill>
                  <a:prstClr val="black"/>
                </a:solidFill>
              </a:rPr>
              <a:t>(Bishkek city)</a:t>
            </a:r>
            <a:endParaRPr lang="ru-RU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43672" y="1628800"/>
            <a:ext cx="1656184" cy="57606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Vita </a:t>
            </a:r>
            <a:r>
              <a:rPr lang="en-US" sz="16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Med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LTD</a:t>
            </a:r>
            <a:endParaRPr lang="ru-RU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47560" y="2132856"/>
            <a:ext cx="1504593" cy="57606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prstClr val="black"/>
                </a:solidFill>
                <a:latin typeface="Calibri"/>
              </a:rPr>
              <a:t>Baman</a:t>
            </a:r>
            <a:endParaRPr lang="ru-RU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75920" y="2564904"/>
            <a:ext cx="1440160" cy="57606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black"/>
                </a:solidFill>
              </a:rPr>
              <a:t>Hemodialysis</a:t>
            </a:r>
            <a:endParaRPr lang="ru-RU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00056" y="2155137"/>
            <a:ext cx="1440160" cy="57606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black"/>
                </a:solidFill>
                <a:latin typeface="Calibri"/>
              </a:rPr>
              <a:t>Clinic</a:t>
            </a:r>
            <a:r>
              <a:rPr lang="ru-RU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"/>
              </a:rPr>
              <a:t>№1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597484" y="1628800"/>
            <a:ext cx="1440160" cy="57606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prstClr val="black"/>
                </a:solidFill>
              </a:rPr>
              <a:t>Nefro</a:t>
            </a:r>
            <a:r>
              <a:rPr lang="en-US" sz="1600" dirty="0">
                <a:solidFill>
                  <a:prstClr val="black"/>
                </a:solidFill>
              </a:rPr>
              <a:t> Center</a:t>
            </a:r>
            <a:endParaRPr lang="ru-RU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317564" y="1124744"/>
            <a:ext cx="1450844" cy="57606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black"/>
                </a:solidFill>
              </a:rPr>
              <a:t>URPA (Osh </a:t>
            </a:r>
            <a:r>
              <a:rPr lang="en-US" sz="1600" dirty="0">
                <a:solidFill>
                  <a:prstClr val="black"/>
                </a:solidFill>
              </a:rPr>
              <a:t>city</a:t>
            </a:r>
            <a:r>
              <a:rPr lang="en-US" sz="1600" dirty="0" smtClean="0">
                <a:solidFill>
                  <a:prstClr val="black"/>
                </a:solidFill>
              </a:rPr>
              <a:t>)</a:t>
            </a:r>
            <a:endParaRPr lang="ru-RU" sz="1600" dirty="0">
              <a:solidFill>
                <a:prstClr val="black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449" y="2420888"/>
            <a:ext cx="11049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437" y="3331809"/>
            <a:ext cx="1562100" cy="139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524000" y="-1972"/>
            <a:ext cx="6156176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prstClr val="white"/>
                </a:solidFill>
                <a:latin typeface="Calibri"/>
              </a:rPr>
              <a:t>     </a:t>
            </a:r>
            <a:r>
              <a:rPr lang="en-US" b="1" dirty="0">
                <a:solidFill>
                  <a:prstClr val="white"/>
                </a:solidFill>
              </a:rPr>
              <a:t>PRIVILEGED SERVICES OF HEMODIALYSIS</a:t>
            </a: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267276" y="1124744"/>
            <a:ext cx="1450844" cy="57606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prstClr val="black"/>
                </a:solidFill>
                <a:latin typeface="Calibri"/>
              </a:rPr>
              <a:t>Diamed</a:t>
            </a:r>
            <a:endParaRPr lang="ru-RU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631161" y="1114073"/>
            <a:ext cx="1450844" cy="576064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prstClr val="black"/>
                </a:solidFill>
                <a:latin typeface="Calibri"/>
              </a:rPr>
              <a:t>Uniclinic</a:t>
            </a:r>
            <a:endParaRPr lang="ru-RU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128448" y="182315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Calibri"/>
              </a:rPr>
              <a:t> 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68185" y="2401966"/>
            <a:ext cx="2343439" cy="8517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prstClr val="black"/>
                </a:solidFill>
              </a:rPr>
              <a:t>Improving access to hemodialysis services</a:t>
            </a:r>
            <a:endParaRPr lang="ru-RU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301990" y="2122755"/>
            <a:ext cx="2596493" cy="982322"/>
          </a:xfrm>
          <a:prstGeom prst="roundRect">
            <a:avLst>
              <a:gd name="adj" fmla="val 28721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prstClr val="black"/>
                </a:solidFill>
              </a:rPr>
              <a:t>Free choice of medical center irrespective of place of residence</a:t>
            </a:r>
            <a:endParaRPr lang="ru-RU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872031" y="5658243"/>
            <a:ext cx="2784086" cy="79509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prstClr val="black"/>
                </a:solidFill>
              </a:rPr>
              <a:t>Introduction of an electronic medical record of the patient</a:t>
            </a:r>
            <a:endParaRPr lang="ru-RU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473534" y="5642519"/>
            <a:ext cx="3988060" cy="7920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prstClr val="black"/>
                </a:solidFill>
              </a:rPr>
              <a:t>Payment by electronic register according to </a:t>
            </a:r>
            <a:r>
              <a:rPr lang="en-US" sz="1600" b="1" dirty="0" smtClean="0">
                <a:solidFill>
                  <a:prstClr val="black"/>
                </a:solidFill>
              </a:rPr>
              <a:t>the "</a:t>
            </a:r>
            <a:r>
              <a:rPr lang="en-US" sz="1600" b="1" dirty="0">
                <a:solidFill>
                  <a:prstClr val="black"/>
                </a:solidFill>
              </a:rPr>
              <a:t>Hemodialysis"</a:t>
            </a:r>
            <a:endParaRPr lang="ru-RU" sz="1600" b="1" dirty="0">
              <a:solidFill>
                <a:prstClr val="black"/>
              </a:solidFill>
            </a:endParaRPr>
          </a:p>
          <a:p>
            <a:pPr algn="ctr"/>
            <a:r>
              <a:rPr lang="en-US" sz="1600" b="1" dirty="0" smtClean="0">
                <a:solidFill>
                  <a:prstClr val="black"/>
                </a:solidFill>
              </a:rPr>
              <a:t> Database</a:t>
            </a:r>
            <a:endParaRPr lang="ru-RU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03513" y="539388"/>
            <a:ext cx="88569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Medical centers providing hemodialysis services on preferential terms</a:t>
            </a:r>
            <a:endParaRPr lang="ru-RU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531575" y="3348087"/>
            <a:ext cx="5471401" cy="17860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prstClr val="black"/>
                </a:solidFill>
              </a:rPr>
              <a:t>Reduction of cost of compensation </a:t>
            </a:r>
            <a:r>
              <a:rPr lang="en-US" sz="1600" b="1" dirty="0" smtClean="0">
                <a:solidFill>
                  <a:prstClr val="black"/>
                </a:solidFill>
              </a:rPr>
              <a:t>for </a:t>
            </a:r>
            <a:r>
              <a:rPr lang="en-US" sz="1600" b="1" dirty="0">
                <a:solidFill>
                  <a:prstClr val="black"/>
                </a:solidFill>
              </a:rPr>
              <a:t>1 session </a:t>
            </a:r>
            <a:r>
              <a:rPr lang="en-US" sz="1600" b="1" dirty="0" smtClean="0">
                <a:solidFill>
                  <a:prstClr val="black"/>
                </a:solidFill>
              </a:rPr>
              <a:t>up to </a:t>
            </a:r>
            <a:r>
              <a:rPr lang="en-US" sz="1600" b="1" dirty="0">
                <a:solidFill>
                  <a:prstClr val="black"/>
                </a:solidFill>
              </a:rPr>
              <a:t>69 dollars.</a:t>
            </a:r>
          </a:p>
          <a:p>
            <a:pPr algn="ctr"/>
            <a:r>
              <a:rPr lang="en-US" sz="1600" b="1" dirty="0">
                <a:solidFill>
                  <a:prstClr val="black"/>
                </a:solidFill>
              </a:rPr>
              <a:t>+</a:t>
            </a:r>
          </a:p>
          <a:p>
            <a:pPr algn="ctr"/>
            <a:r>
              <a:rPr lang="en-US" sz="1600" b="1" dirty="0">
                <a:solidFill>
                  <a:prstClr val="black"/>
                </a:solidFill>
              </a:rPr>
              <a:t>  The cost of patient's co-payment of hemodialysis was no more than $ 8.</a:t>
            </a:r>
            <a:r>
              <a:rPr lang="ru-RU" sz="1600" b="1" dirty="0" smtClean="0">
                <a:solidFill>
                  <a:prstClr val="black"/>
                </a:solidFill>
              </a:rPr>
              <a:t>.</a:t>
            </a:r>
            <a:endParaRPr lang="ru-RU" sz="1600" b="1" dirty="0">
              <a:solidFill>
                <a:prstClr val="black"/>
              </a:solidFill>
            </a:endParaRPr>
          </a:p>
          <a:p>
            <a:pPr algn="ctr"/>
            <a:endParaRPr lang="ru-RU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7355168" y="5129094"/>
            <a:ext cx="484632" cy="5291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5450144" y="5781068"/>
            <a:ext cx="414931" cy="84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8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651983"/>
              </p:ext>
            </p:extLst>
          </p:nvPr>
        </p:nvGraphicFramePr>
        <p:xfrm>
          <a:off x="660401" y="908720"/>
          <a:ext cx="6172018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Лист" r:id="rId3" imgW="5276850" imgH="3200400" progId="Excel.Sheet.8">
                  <p:embed/>
                </p:oleObj>
              </mc:Choice>
              <mc:Fallback>
                <p:oleObj name="Лист" r:id="rId3" imgW="5276850" imgH="3200400" progId="Excel.Sheet.8">
                  <p:embed/>
                  <p:pic>
                    <p:nvPicPr>
                      <p:cNvPr id="6" name="Объект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1" y="908720"/>
                        <a:ext cx="6172018" cy="3200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524001" y="30157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9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0657264"/>
              </p:ext>
            </p:extLst>
          </p:nvPr>
        </p:nvGraphicFramePr>
        <p:xfrm>
          <a:off x="839449" y="4056062"/>
          <a:ext cx="5832617" cy="26654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Лист" r:id="rId5" imgW="4629150" imgH="2800350" progId="Excel.Sheet.8">
                  <p:embed/>
                </p:oleObj>
              </mc:Choice>
              <mc:Fallback>
                <p:oleObj name="Лист" r:id="rId5" imgW="4629150" imgH="2800350" progId="Excel.Sheet.8">
                  <p:embed/>
                  <p:pic>
                    <p:nvPicPr>
                      <p:cNvPr id="9" name="Объект 8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 r="-55" b="-92"/>
                      <a:stretch>
                        <a:fillRect/>
                      </a:stretch>
                    </p:blipFill>
                    <p:spPr bwMode="auto">
                      <a:xfrm>
                        <a:off x="839449" y="4056062"/>
                        <a:ext cx="5832617" cy="266541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524001" y="26156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03512" y="539388"/>
            <a:ext cx="8856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The number of prescribed prescriptions for </a:t>
            </a:r>
            <a:r>
              <a:rPr lang="en-US" b="1" dirty="0" smtClean="0">
                <a:solidFill>
                  <a:prstClr val="black"/>
                </a:solidFill>
              </a:rPr>
              <a:t>CMI </a:t>
            </a:r>
            <a:r>
              <a:rPr lang="en-US" b="1" dirty="0">
                <a:solidFill>
                  <a:prstClr val="black"/>
                </a:solidFill>
              </a:rPr>
              <a:t>and </a:t>
            </a:r>
            <a:r>
              <a:rPr lang="en-US" b="1" dirty="0" smtClean="0">
                <a:solidFill>
                  <a:prstClr val="black"/>
                </a:solidFill>
              </a:rPr>
              <a:t>SGP </a:t>
            </a:r>
            <a:r>
              <a:rPr lang="en-US" b="1" dirty="0">
                <a:solidFill>
                  <a:prstClr val="black"/>
                </a:solidFill>
              </a:rPr>
              <a:t>in 2017 (thousands of units).</a:t>
            </a:r>
            <a:endParaRPr lang="ru-RU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1" y="0"/>
            <a:ext cx="5148065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prstClr val="white"/>
                </a:solidFill>
                <a:latin typeface="Calibri"/>
              </a:rPr>
              <a:t>     </a:t>
            </a:r>
            <a:r>
              <a:rPr lang="en-US" b="1" dirty="0" smtClean="0">
                <a:solidFill>
                  <a:prstClr val="white"/>
                </a:solidFill>
              </a:rPr>
              <a:t>PRIVILEGED MEDICINAL </a:t>
            </a:r>
            <a:r>
              <a:rPr lang="en-US" b="1" dirty="0">
                <a:solidFill>
                  <a:prstClr val="white"/>
                </a:solidFill>
              </a:rPr>
              <a:t>SUPPORT</a:t>
            </a: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42182" y="4437113"/>
            <a:ext cx="33657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Medicinal products according to the prescriptions of </a:t>
            </a:r>
            <a:r>
              <a:rPr lang="en-US" dirty="0" smtClean="0">
                <a:solidFill>
                  <a:prstClr val="black"/>
                </a:solidFill>
              </a:rPr>
              <a:t>SGP </a:t>
            </a:r>
            <a:r>
              <a:rPr lang="en-US" dirty="0">
                <a:solidFill>
                  <a:prstClr val="black"/>
                </a:solidFill>
              </a:rPr>
              <a:t>of a privileged category of patients -</a:t>
            </a:r>
          </a:p>
          <a:p>
            <a:pPr algn="ctr"/>
            <a:r>
              <a:rPr lang="en-US" dirty="0">
                <a:solidFill>
                  <a:prstClr val="black"/>
                </a:solidFill>
              </a:rPr>
              <a:t>discount up to 90%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42182" y="1700809"/>
            <a:ext cx="3491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Medicinal products according to the prescriptions of </a:t>
            </a:r>
            <a:r>
              <a:rPr lang="en-US" dirty="0" smtClean="0">
                <a:solidFill>
                  <a:prstClr val="black"/>
                </a:solidFill>
              </a:rPr>
              <a:t>CMI </a:t>
            </a:r>
            <a:r>
              <a:rPr lang="en-US" dirty="0">
                <a:solidFill>
                  <a:prstClr val="black"/>
                </a:solidFill>
              </a:rPr>
              <a:t>of the insured population category -</a:t>
            </a:r>
          </a:p>
          <a:p>
            <a:pPr algn="ctr"/>
            <a:r>
              <a:rPr lang="en-US" dirty="0">
                <a:solidFill>
                  <a:prstClr val="black"/>
                </a:solidFill>
              </a:rPr>
              <a:t>discount up to 50%</a:t>
            </a:r>
            <a:endParaRPr lang="ru-RU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032" y="1144171"/>
            <a:ext cx="1460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other</a:t>
            </a:r>
            <a:endParaRPr lang="ru-R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426032" y="1537534"/>
            <a:ext cx="1409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farmers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376396" y="1826608"/>
            <a:ext cx="1206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Pregnant woman</a:t>
            </a:r>
            <a:endParaRPr lang="ru-RU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76200" y="2477057"/>
            <a:ext cx="1632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person receiving </a:t>
            </a:r>
            <a:endParaRPr lang="en-US" sz="1200" dirty="0" smtClean="0"/>
          </a:p>
          <a:p>
            <a:r>
              <a:rPr lang="en-US" sz="1200" dirty="0" smtClean="0"/>
              <a:t>social </a:t>
            </a:r>
            <a:r>
              <a:rPr lang="en-US" sz="1200" dirty="0"/>
              <a:t>benefits</a:t>
            </a:r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1159166" y="2762638"/>
            <a:ext cx="1099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children</a:t>
            </a:r>
            <a:endParaRPr lang="ru-RU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340016" y="3061900"/>
            <a:ext cx="1104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worker</a:t>
            </a:r>
            <a:endParaRPr lang="ru-R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34248" y="3404800"/>
            <a:ext cx="944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pensioner</a:t>
            </a:r>
            <a:endParaRPr lang="ru-RU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76200" y="4267200"/>
            <a:ext cx="1082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affective disorders</a:t>
            </a:r>
            <a:endParaRPr lang="ru-RU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76200" y="4741565"/>
            <a:ext cx="1054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paranoid schizophrenia</a:t>
            </a:r>
            <a:endParaRPr lang="ru-RU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127000" y="5161539"/>
            <a:ext cx="965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bronchial asthma</a:t>
            </a:r>
            <a:endParaRPr lang="ru-RU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38100" y="5609146"/>
            <a:ext cx="1054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oncological disease</a:t>
            </a:r>
            <a:endParaRPr lang="ru-RU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127000" y="6197600"/>
            <a:ext cx="10321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epilepsy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3329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199" y="548681"/>
            <a:ext cx="9231443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r>
              <a:rPr lang="en-US" sz="1800" b="1" dirty="0"/>
              <a:t>The dynamics of </a:t>
            </a:r>
            <a:r>
              <a:rPr lang="en-US" sz="1800" b="1" dirty="0" smtClean="0"/>
              <a:t> stationary hospitalizations </a:t>
            </a:r>
            <a:endParaRPr lang="ru-RU" sz="1800" b="1" dirty="0"/>
          </a:p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24000" y="0"/>
            <a:ext cx="6156176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prstClr val="white"/>
                </a:solidFill>
                <a:latin typeface="Calibri"/>
              </a:rPr>
              <a:t>     </a:t>
            </a:r>
            <a:r>
              <a:rPr lang="en-US" b="1" dirty="0">
                <a:solidFill>
                  <a:prstClr val="white"/>
                </a:solidFill>
              </a:rPr>
              <a:t>HOSPITALIZATION IN STATIONARY</a:t>
            </a: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200882727"/>
              </p:ext>
            </p:extLst>
          </p:nvPr>
        </p:nvGraphicFramePr>
        <p:xfrm>
          <a:off x="2413416" y="2428407"/>
          <a:ext cx="8619345" cy="3432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11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404665"/>
            <a:ext cx="8229600" cy="5721499"/>
          </a:xfrm>
        </p:spPr>
        <p:txBody>
          <a:bodyPr/>
          <a:lstStyle/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r>
              <a:rPr lang="en-US" sz="1800" dirty="0"/>
              <a:t>Short-stay offices / </a:t>
            </a:r>
            <a:r>
              <a:rPr lang="en-US" sz="1800" dirty="0" smtClean="0"/>
              <a:t>cots SSO</a:t>
            </a:r>
            <a:endParaRPr lang="ru-RU" sz="18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524000" y="0"/>
            <a:ext cx="4427984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prstClr val="white"/>
                </a:solidFill>
                <a:latin typeface="Calibri"/>
              </a:rPr>
              <a:t>     </a:t>
            </a:r>
            <a:r>
              <a:rPr lang="en-US" b="1" dirty="0">
                <a:solidFill>
                  <a:prstClr val="white"/>
                </a:solidFill>
              </a:rPr>
              <a:t>QUALITY OF MEDICAL SERVICES</a:t>
            </a: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406150722"/>
              </p:ext>
            </p:extLst>
          </p:nvPr>
        </p:nvGraphicFramePr>
        <p:xfrm>
          <a:off x="6459860" y="1586881"/>
          <a:ext cx="54864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951984" y="1205136"/>
            <a:ext cx="3816424" cy="495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prstClr val="black"/>
                </a:solidFill>
              </a:rPr>
              <a:t>The results of monitoring the quality of medical care provided to children under 5 years of age in the </a:t>
            </a:r>
            <a:r>
              <a:rPr lang="en-US" sz="1400" dirty="0" smtClean="0">
                <a:solidFill>
                  <a:prstClr val="black"/>
                </a:solidFill>
              </a:rPr>
              <a:t>SSO</a:t>
            </a:r>
            <a:r>
              <a:rPr lang="ru-RU" sz="1400" dirty="0" smtClean="0">
                <a:solidFill>
                  <a:prstClr val="black"/>
                </a:solidFill>
                <a:latin typeface="Calibri"/>
              </a:rPr>
              <a:t>*</a:t>
            </a:r>
            <a:endParaRPr lang="ru-RU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9536" y="5373217"/>
            <a:ext cx="228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063552" y="1340768"/>
            <a:ext cx="2592288" cy="158417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prstClr val="white"/>
                </a:solidFill>
              </a:rPr>
              <a:t>Since 2015</a:t>
            </a:r>
          </a:p>
          <a:p>
            <a:pPr algn="ctr"/>
            <a:r>
              <a:rPr lang="en-US" sz="1400" b="1" dirty="0">
                <a:solidFill>
                  <a:prstClr val="white"/>
                </a:solidFill>
              </a:rPr>
              <a:t>a mechanism has been introduced to finance short-term hospitalization of children</a:t>
            </a:r>
            <a:endParaRPr lang="ru-RU" sz="14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999656" y="3248980"/>
            <a:ext cx="1981872" cy="14761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prstClr val="black"/>
                </a:solidFill>
              </a:rPr>
              <a:t>timely medical assistance</a:t>
            </a:r>
            <a:endParaRPr lang="ru-RU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678456" y="4456858"/>
            <a:ext cx="1969272" cy="1348407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prstClr val="black"/>
                </a:solidFill>
              </a:rPr>
              <a:t>effective use of budgetary funds</a:t>
            </a:r>
            <a:endParaRPr lang="ru-RU" sz="14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2351584" y="2852937"/>
            <a:ext cx="432048" cy="16039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935760" y="2852936"/>
            <a:ext cx="234280" cy="39604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735960" y="580526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400" dirty="0" smtClean="0">
                <a:solidFill>
                  <a:prstClr val="black"/>
                </a:solidFill>
                <a:latin typeface="Calibri"/>
              </a:rPr>
              <a:t>*</a:t>
            </a:r>
            <a:r>
              <a:rPr lang="en-US" altLang="ru-RU" sz="1400" dirty="0">
                <a:solidFill>
                  <a:prstClr val="black"/>
                </a:solidFill>
              </a:rPr>
              <a:t>Monitoring data of 18 hospitals for the assessment tool for </a:t>
            </a:r>
            <a:r>
              <a:rPr lang="en-US" altLang="ru-RU" sz="1400" dirty="0" smtClean="0">
                <a:solidFill>
                  <a:prstClr val="black"/>
                </a:solidFill>
              </a:rPr>
              <a:t>children of  </a:t>
            </a:r>
            <a:r>
              <a:rPr lang="en-US" altLang="ru-RU" sz="1400" dirty="0">
                <a:solidFill>
                  <a:prstClr val="black"/>
                </a:solidFill>
              </a:rPr>
              <a:t>5 years, July-August 2017.</a:t>
            </a:r>
            <a:endParaRPr lang="ru-RU" altLang="ru-RU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85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40003741"/>
              </p:ext>
            </p:extLst>
          </p:nvPr>
        </p:nvGraphicFramePr>
        <p:xfrm>
          <a:off x="2024472" y="1340768"/>
          <a:ext cx="403860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38459099"/>
              </p:ext>
            </p:extLst>
          </p:nvPr>
        </p:nvGraphicFramePr>
        <p:xfrm>
          <a:off x="6172200" y="1196752"/>
          <a:ext cx="4038600" cy="4176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524000" y="0"/>
            <a:ext cx="4427984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prstClr val="white"/>
                </a:solidFill>
                <a:latin typeface="Calibri"/>
              </a:rPr>
              <a:t>     </a:t>
            </a:r>
            <a:r>
              <a:rPr lang="ru-RU" b="1" dirty="0">
                <a:solidFill>
                  <a:prstClr val="white"/>
                </a:solidFill>
              </a:rPr>
              <a:t> </a:t>
            </a:r>
            <a:r>
              <a:rPr lang="en-US" b="1" dirty="0">
                <a:solidFill>
                  <a:prstClr val="white"/>
                </a:solidFill>
              </a:rPr>
              <a:t>QUALITY OF MEDICAL SERVICES</a:t>
            </a: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xfrm>
            <a:off x="2135560" y="620688"/>
            <a:ext cx="3816424" cy="642938"/>
          </a:xfrm>
        </p:spPr>
        <p:txBody>
          <a:bodyPr>
            <a:noAutofit/>
          </a:bodyPr>
          <a:lstStyle/>
          <a:p>
            <a:r>
              <a:rPr lang="en-US" altLang="ru-RU" sz="1800" b="1" dirty="0">
                <a:latin typeface="+mn-lt"/>
                <a:cs typeface="Times New Roman" pitchFamily="18" charset="0"/>
              </a:rPr>
              <a:t>Economic efficiency of the </a:t>
            </a:r>
            <a:r>
              <a:rPr lang="en-US" altLang="ru-RU" sz="1800" b="1" dirty="0" smtClean="0">
                <a:latin typeface="+mn-lt"/>
                <a:cs typeface="Times New Roman" pitchFamily="18" charset="0"/>
              </a:rPr>
              <a:t>SSO</a:t>
            </a:r>
            <a:endParaRPr lang="ru-RU" altLang="ru-RU" sz="1800" b="1" dirty="0">
              <a:latin typeface="+mn-lt"/>
              <a:cs typeface="Times New Roman" pitchFamily="18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2279576" y="5661248"/>
            <a:ext cx="3528392" cy="6429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ru-RU" sz="1800" dirty="0">
                <a:solidFill>
                  <a:prstClr val="black"/>
                </a:solidFill>
                <a:cs typeface="Times New Roman" pitchFamily="18" charset="0"/>
              </a:rPr>
              <a:t>The number of </a:t>
            </a:r>
            <a:r>
              <a:rPr lang="en-US" altLang="ru-RU" sz="1800" dirty="0" smtClean="0">
                <a:solidFill>
                  <a:prstClr val="black"/>
                </a:solidFill>
                <a:cs typeface="Times New Roman" pitchFamily="18" charset="0"/>
              </a:rPr>
              <a:t>treated cases in </a:t>
            </a:r>
            <a:r>
              <a:rPr lang="en-US" altLang="ru-RU" sz="1800" dirty="0">
                <a:solidFill>
                  <a:prstClr val="black"/>
                </a:solidFill>
                <a:cs typeface="Times New Roman" pitchFamily="18" charset="0"/>
              </a:rPr>
              <a:t>the </a:t>
            </a:r>
            <a:r>
              <a:rPr lang="en-US" altLang="ru-RU" sz="1800" dirty="0" smtClean="0">
                <a:solidFill>
                  <a:prstClr val="black"/>
                </a:solidFill>
                <a:cs typeface="Times New Roman" pitchFamily="18" charset="0"/>
              </a:rPr>
              <a:t>SSO </a:t>
            </a:r>
            <a:r>
              <a:rPr lang="en-US" altLang="ru-RU" sz="1800" dirty="0">
                <a:solidFill>
                  <a:prstClr val="black"/>
                </a:solidFill>
                <a:cs typeface="Times New Roman" pitchFamily="18" charset="0"/>
              </a:rPr>
              <a:t>in 2016 is 9,245</a:t>
            </a:r>
            <a:endParaRPr lang="ru-RU" altLang="ru-RU" sz="18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</p:txBody>
      </p:sp>
      <p:sp>
        <p:nvSpPr>
          <p:cNvPr id="11" name="Заголовок 4"/>
          <p:cNvSpPr txBox="1">
            <a:spLocks/>
          </p:cNvSpPr>
          <p:nvPr/>
        </p:nvSpPr>
        <p:spPr>
          <a:xfrm>
            <a:off x="6816080" y="5661248"/>
            <a:ext cx="3528392" cy="6429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ru-RU" sz="1800" dirty="0">
                <a:solidFill>
                  <a:prstClr val="black"/>
                </a:solidFill>
                <a:cs typeface="Times New Roman" pitchFamily="18" charset="0"/>
              </a:rPr>
              <a:t>The number of treated cases in the </a:t>
            </a:r>
            <a:r>
              <a:rPr lang="en-US" altLang="ru-RU" sz="1800" dirty="0" smtClean="0">
                <a:solidFill>
                  <a:prstClr val="black"/>
                </a:solidFill>
                <a:cs typeface="Times New Roman" pitchFamily="18" charset="0"/>
              </a:rPr>
              <a:t>SSO </a:t>
            </a:r>
            <a:r>
              <a:rPr lang="en-US" altLang="ru-RU" sz="1800" dirty="0">
                <a:solidFill>
                  <a:prstClr val="black"/>
                </a:solidFill>
                <a:cs typeface="Times New Roman" pitchFamily="18" charset="0"/>
              </a:rPr>
              <a:t>in 2017 is 28,398</a:t>
            </a:r>
            <a:endParaRPr lang="ru-RU" altLang="ru-RU" sz="1800" dirty="0">
              <a:solidFill>
                <a:prstClr val="black"/>
              </a:solidFill>
              <a:latin typeface="Calibri"/>
              <a:cs typeface="Times New Roman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3215680" y="2132856"/>
            <a:ext cx="1008112" cy="151216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7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675361"/>
              </p:ext>
            </p:extLst>
          </p:nvPr>
        </p:nvGraphicFramePr>
        <p:xfrm>
          <a:off x="3554413" y="739776"/>
          <a:ext cx="5154612" cy="2297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Объект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87830"/>
              </p:ext>
            </p:extLst>
          </p:nvPr>
        </p:nvGraphicFramePr>
        <p:xfrm>
          <a:off x="2043113" y="3984626"/>
          <a:ext cx="3714750" cy="2201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Объект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183400"/>
              </p:ext>
            </p:extLst>
          </p:nvPr>
        </p:nvGraphicFramePr>
        <p:xfrm>
          <a:off x="6291264" y="3984626"/>
          <a:ext cx="4002087" cy="2201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677" name="TextBox 8"/>
          <p:cNvSpPr txBox="1">
            <a:spLocks noChangeArrowheads="1"/>
          </p:cNvSpPr>
          <p:nvPr/>
        </p:nvSpPr>
        <p:spPr bwMode="auto">
          <a:xfrm>
            <a:off x="2063751" y="3284539"/>
            <a:ext cx="37449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ru-RU" sz="1400" b="1" dirty="0">
                <a:solidFill>
                  <a:srgbClr val="333399"/>
                </a:solidFill>
                <a:cs typeface="Tahoma" panose="020B0604030504040204" pitchFamily="34" charset="0"/>
              </a:rPr>
              <a:t>Structure of detected defects at the PHC level,%</a:t>
            </a:r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</p:txBody>
      </p:sp>
      <p:sp>
        <p:nvSpPr>
          <p:cNvPr id="28678" name="TextBox 9"/>
          <p:cNvSpPr txBox="1">
            <a:spLocks noChangeArrowheads="1"/>
          </p:cNvSpPr>
          <p:nvPr/>
        </p:nvSpPr>
        <p:spPr bwMode="auto">
          <a:xfrm>
            <a:off x="2063751" y="115889"/>
            <a:ext cx="835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ru-RU" sz="1800" b="1" dirty="0">
                <a:solidFill>
                  <a:srgbClr val="333399"/>
                </a:solidFill>
                <a:cs typeface="Tahoma" panose="020B0604030504040204" pitchFamily="34" charset="0"/>
              </a:rPr>
              <a:t>Expertise of the quality of medical services, 2004-2015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rPr>
              <a:t>.</a:t>
            </a:r>
            <a:endParaRPr kumimoji="0" lang="ru-RU" altLang="ru-RU" sz="1800" b="1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</p:txBody>
      </p:sp>
      <p:sp>
        <p:nvSpPr>
          <p:cNvPr id="28679" name="Прямоугольник 11"/>
          <p:cNvSpPr>
            <a:spLocks noChangeArrowheads="1"/>
          </p:cNvSpPr>
          <p:nvPr/>
        </p:nvSpPr>
        <p:spPr bwMode="auto">
          <a:xfrm>
            <a:off x="6096000" y="3298825"/>
            <a:ext cx="4211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990033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800000"/>
              </a:buClr>
              <a:buFont typeface="Arial" panose="020B0604020202020204" pitchFamily="34" charset="0"/>
              <a:buChar char="-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33"/>
              </a:buClr>
              <a:buFont typeface="Arial" panose="020B0604020202020204" pitchFamily="34" charset="0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ru-RU" sz="1400" b="1" dirty="0">
                <a:solidFill>
                  <a:srgbClr val="333399"/>
                </a:solidFill>
                <a:cs typeface="Tahoma" panose="020B0604030504040204" pitchFamily="34" charset="0"/>
              </a:rPr>
              <a:t>Structure of detected defects in </a:t>
            </a:r>
            <a:r>
              <a:rPr lang="en-US" altLang="ru-RU" sz="1400" b="1" dirty="0" smtClean="0">
                <a:solidFill>
                  <a:srgbClr val="333399"/>
                </a:solidFill>
                <a:cs typeface="Tahoma" panose="020B0604030504040204" pitchFamily="34" charset="0"/>
              </a:rPr>
              <a:t>stationeries ,%</a:t>
            </a:r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Tahoma" panose="020B060403050404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BDEB29-B7D8-4EB7-976F-BEB64082C6D2}" type="slidenum">
              <a:rPr kumimoji="0" lang="ru-RU" alt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altLang="ru-RU" sz="1400" b="0" i="0" u="none" strike="noStrike" kern="1200" cap="none" spc="0" normalizeH="0" baseline="0" noProof="0">
              <a:ln>
                <a:noFill/>
              </a:ln>
              <a:solidFill>
                <a:srgbClr val="990033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391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802645"/>
              </p:ext>
            </p:extLst>
          </p:nvPr>
        </p:nvGraphicFramePr>
        <p:xfrm>
          <a:off x="1981200" y="1196753"/>
          <a:ext cx="8229600" cy="4929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24000" y="0"/>
            <a:ext cx="5364088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prstClr val="white"/>
                </a:solidFill>
                <a:latin typeface="Calibri"/>
              </a:rPr>
              <a:t>     </a:t>
            </a:r>
            <a:r>
              <a:rPr lang="en-US" b="1" dirty="0" smtClean="0">
                <a:solidFill>
                  <a:prstClr val="white"/>
                </a:solidFill>
                <a:latin typeface="Calibri"/>
              </a:rPr>
              <a:t>Auditing</a:t>
            </a: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91544" y="620688"/>
            <a:ext cx="75608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The findings revealed in the audit of health organizations in 2017</a:t>
            </a:r>
            <a:endParaRPr lang="ru-RU" sz="16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49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7056438" y="435572"/>
            <a:ext cx="3576637" cy="494823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100" name="Group 30"/>
          <p:cNvGrpSpPr>
            <a:grpSpLocks/>
          </p:cNvGrpSpPr>
          <p:nvPr/>
        </p:nvGrpSpPr>
        <p:grpSpPr bwMode="auto">
          <a:xfrm>
            <a:off x="7380288" y="5373689"/>
            <a:ext cx="1581150" cy="1171575"/>
            <a:chOff x="1655" y="2568"/>
            <a:chExt cx="454" cy="458"/>
          </a:xfrm>
        </p:grpSpPr>
        <p:grpSp>
          <p:nvGrpSpPr>
            <p:cNvPr id="4177" name="Group 31"/>
            <p:cNvGrpSpPr>
              <a:grpSpLocks/>
            </p:cNvGrpSpPr>
            <p:nvPr/>
          </p:nvGrpSpPr>
          <p:grpSpPr bwMode="auto">
            <a:xfrm>
              <a:off x="1655" y="2568"/>
              <a:ext cx="454" cy="363"/>
              <a:chOff x="80" y="1026"/>
              <a:chExt cx="759" cy="679"/>
            </a:xfrm>
          </p:grpSpPr>
          <p:pic>
            <p:nvPicPr>
              <p:cNvPr id="4179" name="Picture 32" descr="J028238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" y="1026"/>
                <a:ext cx="759" cy="6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80" name="Freeform 33"/>
              <p:cNvSpPr>
                <a:spLocks noChangeAspect="1"/>
              </p:cNvSpPr>
              <p:nvPr/>
            </p:nvSpPr>
            <p:spPr bwMode="auto">
              <a:xfrm>
                <a:off x="722" y="1276"/>
                <a:ext cx="63" cy="68"/>
              </a:xfrm>
              <a:custGeom>
                <a:avLst/>
                <a:gdLst>
                  <a:gd name="T0" fmla="*/ 0 w 165"/>
                  <a:gd name="T1" fmla="*/ 0 h 186"/>
                  <a:gd name="T2" fmla="*/ 0 w 165"/>
                  <a:gd name="T3" fmla="*/ 0 h 186"/>
                  <a:gd name="T4" fmla="*/ 0 w 165"/>
                  <a:gd name="T5" fmla="*/ 0 h 186"/>
                  <a:gd name="T6" fmla="*/ 0 w 165"/>
                  <a:gd name="T7" fmla="*/ 0 h 186"/>
                  <a:gd name="T8" fmla="*/ 0 w 165"/>
                  <a:gd name="T9" fmla="*/ 0 h 186"/>
                  <a:gd name="T10" fmla="*/ 0 w 165"/>
                  <a:gd name="T11" fmla="*/ 0 h 186"/>
                  <a:gd name="T12" fmla="*/ 0 w 165"/>
                  <a:gd name="T13" fmla="*/ 0 h 186"/>
                  <a:gd name="T14" fmla="*/ 0 w 165"/>
                  <a:gd name="T15" fmla="*/ 0 h 186"/>
                  <a:gd name="T16" fmla="*/ 0 w 165"/>
                  <a:gd name="T17" fmla="*/ 0 h 186"/>
                  <a:gd name="T18" fmla="*/ 0 w 165"/>
                  <a:gd name="T19" fmla="*/ 0 h 186"/>
                  <a:gd name="T20" fmla="*/ 0 w 165"/>
                  <a:gd name="T21" fmla="*/ 0 h 186"/>
                  <a:gd name="T22" fmla="*/ 0 w 165"/>
                  <a:gd name="T23" fmla="*/ 0 h 186"/>
                  <a:gd name="T24" fmla="*/ 0 w 165"/>
                  <a:gd name="T25" fmla="*/ 0 h 1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5"/>
                  <a:gd name="T40" fmla="*/ 0 h 186"/>
                  <a:gd name="T41" fmla="*/ 165 w 165"/>
                  <a:gd name="T42" fmla="*/ 186 h 18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5" h="186">
                    <a:moveTo>
                      <a:pt x="53" y="0"/>
                    </a:moveTo>
                    <a:lnTo>
                      <a:pt x="53" y="63"/>
                    </a:lnTo>
                    <a:lnTo>
                      <a:pt x="0" y="63"/>
                    </a:lnTo>
                    <a:lnTo>
                      <a:pt x="0" y="126"/>
                    </a:lnTo>
                    <a:lnTo>
                      <a:pt x="53" y="126"/>
                    </a:lnTo>
                    <a:lnTo>
                      <a:pt x="53" y="186"/>
                    </a:lnTo>
                    <a:lnTo>
                      <a:pt x="109" y="186"/>
                    </a:lnTo>
                    <a:lnTo>
                      <a:pt x="109" y="126"/>
                    </a:lnTo>
                    <a:lnTo>
                      <a:pt x="165" y="126"/>
                    </a:lnTo>
                    <a:lnTo>
                      <a:pt x="165" y="63"/>
                    </a:lnTo>
                    <a:lnTo>
                      <a:pt x="109" y="63"/>
                    </a:lnTo>
                    <a:lnTo>
                      <a:pt x="109" y="0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F0000"/>
              </a:solidFill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4178" name="Text Box 34"/>
            <p:cNvSpPr txBox="1">
              <a:spLocks noChangeArrowheads="1"/>
            </p:cNvSpPr>
            <p:nvPr/>
          </p:nvSpPr>
          <p:spPr bwMode="auto">
            <a:xfrm>
              <a:off x="1701" y="2882"/>
              <a:ext cx="408" cy="1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ru-RU" sz="1200" b="1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Family Medicine Centers</a:t>
              </a:r>
              <a:endParaRPr lang="ru-RU" altLang="ru-RU" sz="1200" b="1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4101" name="Group 49"/>
          <p:cNvGrpSpPr>
            <a:grpSpLocks/>
          </p:cNvGrpSpPr>
          <p:nvPr/>
        </p:nvGrpSpPr>
        <p:grpSpPr bwMode="auto">
          <a:xfrm>
            <a:off x="5591176" y="5300663"/>
            <a:ext cx="1763713" cy="1250950"/>
            <a:chOff x="249" y="845"/>
            <a:chExt cx="635" cy="499"/>
          </a:xfrm>
        </p:grpSpPr>
        <p:grpSp>
          <p:nvGrpSpPr>
            <p:cNvPr id="4173" name="Group 50"/>
            <p:cNvGrpSpPr>
              <a:grpSpLocks/>
            </p:cNvGrpSpPr>
            <p:nvPr/>
          </p:nvGrpSpPr>
          <p:grpSpPr bwMode="auto">
            <a:xfrm>
              <a:off x="295" y="845"/>
              <a:ext cx="544" cy="499"/>
              <a:chOff x="80" y="391"/>
              <a:chExt cx="739" cy="680"/>
            </a:xfrm>
          </p:grpSpPr>
          <p:pic>
            <p:nvPicPr>
              <p:cNvPr id="4175" name="Picture 51" descr="J019618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" y="391"/>
                <a:ext cx="739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76" name="Freeform 52"/>
              <p:cNvSpPr>
                <a:spLocks noChangeAspect="1"/>
              </p:cNvSpPr>
              <p:nvPr/>
            </p:nvSpPr>
            <p:spPr bwMode="auto">
              <a:xfrm>
                <a:off x="614" y="687"/>
                <a:ext cx="84" cy="91"/>
              </a:xfrm>
              <a:custGeom>
                <a:avLst/>
                <a:gdLst>
                  <a:gd name="T0" fmla="*/ 1 w 165"/>
                  <a:gd name="T1" fmla="*/ 0 h 186"/>
                  <a:gd name="T2" fmla="*/ 1 w 165"/>
                  <a:gd name="T3" fmla="*/ 0 h 186"/>
                  <a:gd name="T4" fmla="*/ 0 w 165"/>
                  <a:gd name="T5" fmla="*/ 0 h 186"/>
                  <a:gd name="T6" fmla="*/ 0 w 165"/>
                  <a:gd name="T7" fmla="*/ 0 h 186"/>
                  <a:gd name="T8" fmla="*/ 1 w 165"/>
                  <a:gd name="T9" fmla="*/ 0 h 186"/>
                  <a:gd name="T10" fmla="*/ 1 w 165"/>
                  <a:gd name="T11" fmla="*/ 0 h 186"/>
                  <a:gd name="T12" fmla="*/ 1 w 165"/>
                  <a:gd name="T13" fmla="*/ 0 h 186"/>
                  <a:gd name="T14" fmla="*/ 1 w 165"/>
                  <a:gd name="T15" fmla="*/ 0 h 186"/>
                  <a:gd name="T16" fmla="*/ 1 w 165"/>
                  <a:gd name="T17" fmla="*/ 0 h 186"/>
                  <a:gd name="T18" fmla="*/ 1 w 165"/>
                  <a:gd name="T19" fmla="*/ 0 h 186"/>
                  <a:gd name="T20" fmla="*/ 1 w 165"/>
                  <a:gd name="T21" fmla="*/ 0 h 186"/>
                  <a:gd name="T22" fmla="*/ 1 w 165"/>
                  <a:gd name="T23" fmla="*/ 0 h 186"/>
                  <a:gd name="T24" fmla="*/ 1 w 165"/>
                  <a:gd name="T25" fmla="*/ 0 h 18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5"/>
                  <a:gd name="T40" fmla="*/ 0 h 186"/>
                  <a:gd name="T41" fmla="*/ 165 w 165"/>
                  <a:gd name="T42" fmla="*/ 186 h 18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5" h="186">
                    <a:moveTo>
                      <a:pt x="53" y="0"/>
                    </a:moveTo>
                    <a:lnTo>
                      <a:pt x="53" y="63"/>
                    </a:lnTo>
                    <a:lnTo>
                      <a:pt x="0" y="63"/>
                    </a:lnTo>
                    <a:lnTo>
                      <a:pt x="0" y="126"/>
                    </a:lnTo>
                    <a:lnTo>
                      <a:pt x="53" y="126"/>
                    </a:lnTo>
                    <a:lnTo>
                      <a:pt x="53" y="186"/>
                    </a:lnTo>
                    <a:lnTo>
                      <a:pt x="109" y="186"/>
                    </a:lnTo>
                    <a:lnTo>
                      <a:pt x="109" y="126"/>
                    </a:lnTo>
                    <a:lnTo>
                      <a:pt x="165" y="126"/>
                    </a:lnTo>
                    <a:lnTo>
                      <a:pt x="165" y="63"/>
                    </a:lnTo>
                    <a:lnTo>
                      <a:pt x="109" y="63"/>
                    </a:lnTo>
                    <a:lnTo>
                      <a:pt x="109" y="0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F0000"/>
              </a:solidFill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4174" name="Text Box 53"/>
            <p:cNvSpPr txBox="1">
              <a:spLocks noChangeArrowheads="1"/>
            </p:cNvSpPr>
            <p:nvPr/>
          </p:nvSpPr>
          <p:spPr bwMode="auto">
            <a:xfrm>
              <a:off x="249" y="1246"/>
              <a:ext cx="635" cy="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Tahoma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Tahoma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ru-RU" sz="1200" b="1" dirty="0" smtClean="0">
                  <a:solidFill>
                    <a:prstClr val="black"/>
                  </a:solidFill>
                  <a:latin typeface="Arial" charset="0"/>
                  <a:cs typeface="Arial" charset="0"/>
                </a:rPr>
                <a:t>Stationeries</a:t>
              </a:r>
              <a:endParaRPr lang="ru-RU" altLang="ru-RU" sz="1200" b="1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4102" name="Group 58"/>
          <p:cNvGrpSpPr>
            <a:grpSpLocks/>
          </p:cNvGrpSpPr>
          <p:nvPr/>
        </p:nvGrpSpPr>
        <p:grpSpPr bwMode="auto">
          <a:xfrm>
            <a:off x="9464676" y="5301212"/>
            <a:ext cx="1095375" cy="1144004"/>
            <a:chOff x="3696" y="3113"/>
            <a:chExt cx="391" cy="366"/>
          </a:xfrm>
        </p:grpSpPr>
        <p:sp>
          <p:nvSpPr>
            <p:cNvPr id="4156" name="Rectangle 59"/>
            <p:cNvSpPr>
              <a:spLocks noChangeArrowheads="1"/>
            </p:cNvSpPr>
            <p:nvPr/>
          </p:nvSpPr>
          <p:spPr bwMode="auto">
            <a:xfrm>
              <a:off x="3786" y="3113"/>
              <a:ext cx="152" cy="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y-KG" altLang="ru-RU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4157" name="Group 60"/>
            <p:cNvGrpSpPr>
              <a:grpSpLocks/>
            </p:cNvGrpSpPr>
            <p:nvPr/>
          </p:nvGrpSpPr>
          <p:grpSpPr bwMode="auto">
            <a:xfrm>
              <a:off x="3696" y="3197"/>
              <a:ext cx="365" cy="78"/>
              <a:chOff x="4710" y="3412"/>
              <a:chExt cx="794" cy="180"/>
            </a:xfrm>
          </p:grpSpPr>
          <p:sp>
            <p:nvSpPr>
              <p:cNvPr id="4171" name="Freeform 61"/>
              <p:cNvSpPr>
                <a:spLocks/>
              </p:cNvSpPr>
              <p:nvPr/>
            </p:nvSpPr>
            <p:spPr bwMode="auto">
              <a:xfrm>
                <a:off x="4710" y="3412"/>
                <a:ext cx="794" cy="180"/>
              </a:xfrm>
              <a:custGeom>
                <a:avLst/>
                <a:gdLst>
                  <a:gd name="T0" fmla="*/ 0 w 794"/>
                  <a:gd name="T1" fmla="*/ 180 h 180"/>
                  <a:gd name="T2" fmla="*/ 794 w 794"/>
                  <a:gd name="T3" fmla="*/ 180 h 180"/>
                  <a:gd name="T4" fmla="*/ 396 w 794"/>
                  <a:gd name="T5" fmla="*/ 0 h 180"/>
                  <a:gd name="T6" fmla="*/ 0 w 794"/>
                  <a:gd name="T7" fmla="*/ 180 h 18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94"/>
                  <a:gd name="T13" fmla="*/ 0 h 180"/>
                  <a:gd name="T14" fmla="*/ 794 w 794"/>
                  <a:gd name="T15" fmla="*/ 180 h 18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94" h="180">
                    <a:moveTo>
                      <a:pt x="0" y="180"/>
                    </a:moveTo>
                    <a:lnTo>
                      <a:pt x="794" y="180"/>
                    </a:lnTo>
                    <a:lnTo>
                      <a:pt x="396" y="0"/>
                    </a:lnTo>
                    <a:lnTo>
                      <a:pt x="0" y="180"/>
                    </a:lnTo>
                    <a:close/>
                  </a:path>
                </a:pathLst>
              </a:custGeom>
              <a:solidFill>
                <a:srgbClr val="00FFFF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72" name="Freeform 62"/>
              <p:cNvSpPr>
                <a:spLocks/>
              </p:cNvSpPr>
              <p:nvPr/>
            </p:nvSpPr>
            <p:spPr bwMode="auto">
              <a:xfrm>
                <a:off x="5056" y="3448"/>
                <a:ext cx="104" cy="102"/>
              </a:xfrm>
              <a:custGeom>
                <a:avLst/>
                <a:gdLst>
                  <a:gd name="T0" fmla="*/ 34 w 104"/>
                  <a:gd name="T1" fmla="*/ 0 h 102"/>
                  <a:gd name="T2" fmla="*/ 34 w 104"/>
                  <a:gd name="T3" fmla="*/ 34 h 102"/>
                  <a:gd name="T4" fmla="*/ 0 w 104"/>
                  <a:gd name="T5" fmla="*/ 34 h 102"/>
                  <a:gd name="T6" fmla="*/ 0 w 104"/>
                  <a:gd name="T7" fmla="*/ 70 h 102"/>
                  <a:gd name="T8" fmla="*/ 34 w 104"/>
                  <a:gd name="T9" fmla="*/ 70 h 102"/>
                  <a:gd name="T10" fmla="*/ 34 w 104"/>
                  <a:gd name="T11" fmla="*/ 102 h 102"/>
                  <a:gd name="T12" fmla="*/ 70 w 104"/>
                  <a:gd name="T13" fmla="*/ 102 h 102"/>
                  <a:gd name="T14" fmla="*/ 70 w 104"/>
                  <a:gd name="T15" fmla="*/ 70 h 102"/>
                  <a:gd name="T16" fmla="*/ 104 w 104"/>
                  <a:gd name="T17" fmla="*/ 70 h 102"/>
                  <a:gd name="T18" fmla="*/ 104 w 104"/>
                  <a:gd name="T19" fmla="*/ 34 h 102"/>
                  <a:gd name="T20" fmla="*/ 70 w 104"/>
                  <a:gd name="T21" fmla="*/ 34 h 102"/>
                  <a:gd name="T22" fmla="*/ 70 w 104"/>
                  <a:gd name="T23" fmla="*/ 0 h 102"/>
                  <a:gd name="T24" fmla="*/ 34 w 104"/>
                  <a:gd name="T25" fmla="*/ 0 h 10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4"/>
                  <a:gd name="T40" fmla="*/ 0 h 102"/>
                  <a:gd name="T41" fmla="*/ 104 w 104"/>
                  <a:gd name="T42" fmla="*/ 102 h 10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4" h="102">
                    <a:moveTo>
                      <a:pt x="34" y="0"/>
                    </a:moveTo>
                    <a:lnTo>
                      <a:pt x="34" y="34"/>
                    </a:lnTo>
                    <a:lnTo>
                      <a:pt x="0" y="34"/>
                    </a:lnTo>
                    <a:lnTo>
                      <a:pt x="0" y="70"/>
                    </a:lnTo>
                    <a:lnTo>
                      <a:pt x="34" y="70"/>
                    </a:lnTo>
                    <a:lnTo>
                      <a:pt x="34" y="102"/>
                    </a:lnTo>
                    <a:lnTo>
                      <a:pt x="70" y="102"/>
                    </a:lnTo>
                    <a:lnTo>
                      <a:pt x="70" y="70"/>
                    </a:lnTo>
                    <a:lnTo>
                      <a:pt x="104" y="70"/>
                    </a:lnTo>
                    <a:lnTo>
                      <a:pt x="104" y="34"/>
                    </a:lnTo>
                    <a:lnTo>
                      <a:pt x="70" y="34"/>
                    </a:lnTo>
                    <a:lnTo>
                      <a:pt x="70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4158" name="Group 63"/>
            <p:cNvGrpSpPr>
              <a:grpSpLocks/>
            </p:cNvGrpSpPr>
            <p:nvPr/>
          </p:nvGrpSpPr>
          <p:grpSpPr bwMode="auto">
            <a:xfrm>
              <a:off x="4007" y="3298"/>
              <a:ext cx="80" cy="93"/>
              <a:chOff x="5428" y="3722"/>
              <a:chExt cx="174" cy="216"/>
            </a:xfrm>
          </p:grpSpPr>
          <p:sp>
            <p:nvSpPr>
              <p:cNvPr id="4166" name="Freeform 64"/>
              <p:cNvSpPr>
                <a:spLocks/>
              </p:cNvSpPr>
              <p:nvPr/>
            </p:nvSpPr>
            <p:spPr bwMode="auto">
              <a:xfrm>
                <a:off x="5428" y="3722"/>
                <a:ext cx="174" cy="30"/>
              </a:xfrm>
              <a:custGeom>
                <a:avLst/>
                <a:gdLst>
                  <a:gd name="T0" fmla="*/ 0 w 174"/>
                  <a:gd name="T1" fmla="*/ 0 h 30"/>
                  <a:gd name="T2" fmla="*/ 70 w 174"/>
                  <a:gd name="T3" fmla="*/ 0 h 30"/>
                  <a:gd name="T4" fmla="*/ 174 w 174"/>
                  <a:gd name="T5" fmla="*/ 30 h 30"/>
                  <a:gd name="T6" fmla="*/ 0 w 174"/>
                  <a:gd name="T7" fmla="*/ 30 h 30"/>
                  <a:gd name="T8" fmla="*/ 0 w 174"/>
                  <a:gd name="T9" fmla="*/ 0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0"/>
                  <a:gd name="T17" fmla="*/ 174 w 174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0">
                    <a:moveTo>
                      <a:pt x="0" y="0"/>
                    </a:moveTo>
                    <a:lnTo>
                      <a:pt x="70" y="0"/>
                    </a:lnTo>
                    <a:lnTo>
                      <a:pt x="174" y="30"/>
                    </a:ln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8000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67" name="Line 65"/>
              <p:cNvSpPr>
                <a:spLocks noChangeShapeType="1"/>
              </p:cNvSpPr>
              <p:nvPr/>
            </p:nvSpPr>
            <p:spPr bwMode="auto">
              <a:xfrm>
                <a:off x="5534" y="3754"/>
                <a:ext cx="1" cy="12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68" name="Freeform 66"/>
              <p:cNvSpPr>
                <a:spLocks/>
              </p:cNvSpPr>
              <p:nvPr/>
            </p:nvSpPr>
            <p:spPr bwMode="auto">
              <a:xfrm>
                <a:off x="5428" y="3878"/>
                <a:ext cx="174" cy="60"/>
              </a:xfrm>
              <a:custGeom>
                <a:avLst/>
                <a:gdLst>
                  <a:gd name="T0" fmla="*/ 0 w 174"/>
                  <a:gd name="T1" fmla="*/ 0 h 60"/>
                  <a:gd name="T2" fmla="*/ 104 w 174"/>
                  <a:gd name="T3" fmla="*/ 0 h 60"/>
                  <a:gd name="T4" fmla="*/ 104 w 174"/>
                  <a:gd name="T5" fmla="*/ 30 h 60"/>
                  <a:gd name="T6" fmla="*/ 140 w 174"/>
                  <a:gd name="T7" fmla="*/ 30 h 60"/>
                  <a:gd name="T8" fmla="*/ 140 w 174"/>
                  <a:gd name="T9" fmla="*/ 60 h 60"/>
                  <a:gd name="T10" fmla="*/ 174 w 174"/>
                  <a:gd name="T11" fmla="*/ 60 h 60"/>
                  <a:gd name="T12" fmla="*/ 0 w 174"/>
                  <a:gd name="T13" fmla="*/ 60 h 60"/>
                  <a:gd name="T14" fmla="*/ 0 w 174"/>
                  <a:gd name="T15" fmla="*/ 0 h 6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74"/>
                  <a:gd name="T25" fmla="*/ 0 h 60"/>
                  <a:gd name="T26" fmla="*/ 174 w 174"/>
                  <a:gd name="T27" fmla="*/ 60 h 6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74" h="60">
                    <a:moveTo>
                      <a:pt x="0" y="0"/>
                    </a:moveTo>
                    <a:lnTo>
                      <a:pt x="104" y="0"/>
                    </a:lnTo>
                    <a:lnTo>
                      <a:pt x="104" y="30"/>
                    </a:lnTo>
                    <a:lnTo>
                      <a:pt x="140" y="30"/>
                    </a:lnTo>
                    <a:lnTo>
                      <a:pt x="140" y="60"/>
                    </a:lnTo>
                    <a:lnTo>
                      <a:pt x="174" y="60"/>
                    </a:lnTo>
                    <a:lnTo>
                      <a:pt x="0" y="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 w="63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69" name="Line 67"/>
              <p:cNvSpPr>
                <a:spLocks noChangeShapeType="1"/>
              </p:cNvSpPr>
              <p:nvPr/>
            </p:nvSpPr>
            <p:spPr bwMode="auto">
              <a:xfrm>
                <a:off x="5524" y="3754"/>
                <a:ext cx="1" cy="12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4170" name="Line 68"/>
              <p:cNvSpPr>
                <a:spLocks noChangeShapeType="1"/>
              </p:cNvSpPr>
              <p:nvPr/>
            </p:nvSpPr>
            <p:spPr bwMode="auto">
              <a:xfrm>
                <a:off x="5528" y="3754"/>
                <a:ext cx="2" cy="12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4159" name="Rectangle 69"/>
            <p:cNvSpPr>
              <a:spLocks noChangeArrowheads="1"/>
            </p:cNvSpPr>
            <p:nvPr/>
          </p:nvSpPr>
          <p:spPr bwMode="auto">
            <a:xfrm>
              <a:off x="3708" y="3420"/>
              <a:ext cx="307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altLang="ru-RU" sz="12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Pharmacies</a:t>
              </a:r>
              <a:endParaRPr lang="ru-RU" altLang="ru-RU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160" name="Group 70"/>
            <p:cNvGrpSpPr>
              <a:grpSpLocks/>
            </p:cNvGrpSpPr>
            <p:nvPr/>
          </p:nvGrpSpPr>
          <p:grpSpPr bwMode="auto">
            <a:xfrm>
              <a:off x="3729" y="3271"/>
              <a:ext cx="282" cy="125"/>
              <a:chOff x="5084" y="3594"/>
              <a:chExt cx="352" cy="350"/>
            </a:xfrm>
          </p:grpSpPr>
          <p:sp>
            <p:nvSpPr>
              <p:cNvPr id="4162" name="Rectangle 71"/>
              <p:cNvSpPr>
                <a:spLocks noChangeArrowheads="1"/>
              </p:cNvSpPr>
              <p:nvPr/>
            </p:nvSpPr>
            <p:spPr bwMode="auto">
              <a:xfrm>
                <a:off x="5084" y="3594"/>
                <a:ext cx="352" cy="350"/>
              </a:xfrm>
              <a:prstGeom prst="rect">
                <a:avLst/>
              </a:prstGeom>
              <a:solidFill>
                <a:srgbClr val="E6E6E6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ky-KG" alt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4163" name="Group 72"/>
              <p:cNvGrpSpPr>
                <a:grpSpLocks/>
              </p:cNvGrpSpPr>
              <p:nvPr/>
            </p:nvGrpSpPr>
            <p:grpSpPr bwMode="auto">
              <a:xfrm>
                <a:off x="5174" y="3646"/>
                <a:ext cx="180" cy="178"/>
                <a:chOff x="5174" y="3646"/>
                <a:chExt cx="180" cy="178"/>
              </a:xfrm>
            </p:grpSpPr>
            <p:sp>
              <p:nvSpPr>
                <p:cNvPr id="4164" name="Rectangle 73"/>
                <p:cNvSpPr>
                  <a:spLocks noChangeArrowheads="1"/>
                </p:cNvSpPr>
                <p:nvPr/>
              </p:nvSpPr>
              <p:spPr bwMode="auto">
                <a:xfrm>
                  <a:off x="5174" y="3646"/>
                  <a:ext cx="180" cy="178"/>
                </a:xfrm>
                <a:prstGeom prst="rect">
                  <a:avLst/>
                </a:prstGeom>
                <a:solidFill>
                  <a:srgbClr val="FFFFFF"/>
                </a:solidFill>
                <a:ln w="635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ky-KG" alt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165" name="Line 74"/>
                <p:cNvSpPr>
                  <a:spLocks noChangeShapeType="1"/>
                </p:cNvSpPr>
                <p:nvPr/>
              </p:nvSpPr>
              <p:spPr bwMode="auto">
                <a:xfrm>
                  <a:off x="5288" y="3646"/>
                  <a:ext cx="1" cy="174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</p:grpSp>
        <p:sp>
          <p:nvSpPr>
            <p:cNvPr id="4161" name="Line 75"/>
            <p:cNvSpPr>
              <a:spLocks noChangeShapeType="1"/>
            </p:cNvSpPr>
            <p:nvPr/>
          </p:nvSpPr>
          <p:spPr bwMode="auto">
            <a:xfrm>
              <a:off x="3892" y="3315"/>
              <a:ext cx="56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103" name="Line 102"/>
          <p:cNvSpPr>
            <a:spLocks noChangeShapeType="1"/>
          </p:cNvSpPr>
          <p:nvPr/>
        </p:nvSpPr>
        <p:spPr bwMode="auto">
          <a:xfrm>
            <a:off x="5095875" y="2768600"/>
            <a:ext cx="1792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4" name="Text Box 104"/>
          <p:cNvSpPr txBox="1">
            <a:spLocks noChangeArrowheads="1"/>
          </p:cNvSpPr>
          <p:nvPr/>
        </p:nvSpPr>
        <p:spPr bwMode="auto">
          <a:xfrm>
            <a:off x="5591175" y="2601914"/>
            <a:ext cx="719138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ru-RU" sz="1000" dirty="0">
                <a:solidFill>
                  <a:prstClr val="black"/>
                </a:solidFill>
                <a:latin typeface="Arial" charset="0"/>
                <a:cs typeface="Arial" charset="0"/>
              </a:rPr>
              <a:t>Receiving data</a:t>
            </a:r>
            <a:endParaRPr lang="ru-RU" altLang="ru-RU" sz="10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4105" name="Группа 2"/>
          <p:cNvGrpSpPr>
            <a:grpSpLocks/>
          </p:cNvGrpSpPr>
          <p:nvPr/>
        </p:nvGrpSpPr>
        <p:grpSpPr bwMode="auto">
          <a:xfrm>
            <a:off x="2640014" y="822325"/>
            <a:ext cx="2447925" cy="3040063"/>
            <a:chOff x="387350" y="2020145"/>
            <a:chExt cx="2447926" cy="3705733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11162" y="2020145"/>
              <a:ext cx="2424114" cy="25543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200" b="1" dirty="0" smtClean="0">
                  <a:solidFill>
                    <a:prstClr val="black"/>
                  </a:solidFill>
                  <a:latin typeface="Calibri"/>
                </a:rPr>
                <a:t>Health Ministry</a:t>
              </a:r>
              <a:endParaRPr lang="ru-RU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53" name="Rectangle 98"/>
            <p:cNvSpPr>
              <a:spLocks noChangeArrowheads="1"/>
            </p:cNvSpPr>
            <p:nvPr/>
          </p:nvSpPr>
          <p:spPr bwMode="auto">
            <a:xfrm>
              <a:off x="387350" y="2358790"/>
              <a:ext cx="2447925" cy="3367088"/>
            </a:xfrm>
            <a:prstGeom prst="rect">
              <a:avLst/>
            </a:prstGeom>
            <a:noFill/>
            <a:ln w="9525">
              <a:solidFill>
                <a:srgbClr val="FFC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r>
                <a:rPr lang="ru-RU" altLang="ru-RU" sz="1200" dirty="0">
                  <a:solidFill>
                    <a:prstClr val="black"/>
                  </a:solidFill>
                  <a:latin typeface="Calibri"/>
                  <a:cs typeface="Arial" charset="0"/>
                </a:rPr>
                <a:t>- </a:t>
              </a:r>
              <a:r>
                <a:rPr lang="en-US" altLang="ru-RU" sz="1200" dirty="0" smtClean="0">
                  <a:solidFill>
                    <a:prstClr val="black"/>
                  </a:solidFill>
                  <a:latin typeface="Calibri"/>
                  <a:cs typeface="Arial" charset="0"/>
                </a:rPr>
                <a:t>H</a:t>
              </a:r>
              <a:r>
                <a:rPr lang="en-US" altLang="ru-RU" sz="1200" dirty="0" smtClean="0">
                  <a:solidFill>
                    <a:prstClr val="black"/>
                  </a:solidFill>
                  <a:cs typeface="Arial" charset="0"/>
                </a:rPr>
                <a:t>O </a:t>
              </a:r>
              <a:r>
                <a:rPr lang="en-US" altLang="ru-RU" sz="1200" dirty="0">
                  <a:solidFill>
                    <a:prstClr val="black"/>
                  </a:solidFill>
                  <a:cs typeface="Arial" charset="0"/>
                </a:rPr>
                <a:t>handbook</a:t>
              </a:r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r>
                <a:rPr lang="ru-RU" altLang="ru-RU" sz="1200" dirty="0">
                  <a:solidFill>
                    <a:prstClr val="black"/>
                  </a:solidFill>
                  <a:latin typeface="Calibri"/>
                  <a:cs typeface="Arial" charset="0"/>
                </a:rPr>
                <a:t>- </a:t>
              </a:r>
              <a:r>
                <a:rPr lang="en-US" altLang="ru-RU" sz="1200" dirty="0">
                  <a:solidFill>
                    <a:prstClr val="black"/>
                  </a:solidFill>
                  <a:cs typeface="Arial" charset="0"/>
                </a:rPr>
                <a:t>medical staff</a:t>
              </a:r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r>
                <a:rPr lang="ru-RU" altLang="ru-RU" sz="1200" dirty="0" smtClean="0">
                  <a:solidFill>
                    <a:prstClr val="black"/>
                  </a:solidFill>
                  <a:latin typeface="Calibri"/>
                  <a:cs typeface="Arial" charset="0"/>
                </a:rPr>
                <a:t>- </a:t>
              </a:r>
              <a:r>
                <a:rPr lang="en-US" altLang="ru-RU" sz="1200" dirty="0">
                  <a:solidFill>
                    <a:prstClr val="black"/>
                  </a:solidFill>
                  <a:cs typeface="Arial" charset="0"/>
                </a:rPr>
                <a:t>attributed population</a:t>
              </a:r>
              <a:endParaRPr lang="ru-RU" altLang="ru-RU" sz="1200" dirty="0" smtClean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endParaRPr lang="ru-RU" altLang="ru-RU" sz="1200" dirty="0" smtClean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r>
                <a:rPr lang="ru-RU" altLang="ru-RU" sz="1200" dirty="0">
                  <a:solidFill>
                    <a:prstClr val="black"/>
                  </a:solidFill>
                  <a:latin typeface="Calibri"/>
                  <a:cs typeface="Arial" charset="0"/>
                </a:rPr>
                <a:t>- </a:t>
              </a:r>
              <a:r>
                <a:rPr lang="en-US" altLang="ru-RU" sz="1200" dirty="0">
                  <a:solidFill>
                    <a:prstClr val="black"/>
                  </a:solidFill>
                  <a:cs typeface="Arial" charset="0"/>
                </a:rPr>
                <a:t>deductions </a:t>
              </a:r>
              <a:r>
                <a:rPr lang="en-US" altLang="ru-RU" sz="1200" dirty="0" smtClean="0">
                  <a:solidFill>
                    <a:prstClr val="black"/>
                  </a:solidFill>
                  <a:cs typeface="Arial" charset="0"/>
                </a:rPr>
                <a:t>for CMI</a:t>
              </a:r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r>
                <a:rPr lang="ru-RU" altLang="ru-RU" sz="1200" dirty="0">
                  <a:solidFill>
                    <a:prstClr val="black"/>
                  </a:solidFill>
                  <a:latin typeface="Calibri"/>
                  <a:cs typeface="Arial" charset="0"/>
                </a:rPr>
                <a:t>- </a:t>
              </a:r>
              <a:r>
                <a:rPr lang="en-US" altLang="ru-RU" sz="1200" dirty="0">
                  <a:solidFill>
                    <a:prstClr val="black"/>
                  </a:solidFill>
                  <a:cs typeface="Arial" charset="0"/>
                </a:rPr>
                <a:t>persons </a:t>
              </a:r>
              <a:r>
                <a:rPr lang="en-US" altLang="ru-RU" sz="1200" dirty="0" smtClean="0">
                  <a:solidFill>
                    <a:prstClr val="black"/>
                  </a:solidFill>
                  <a:cs typeface="Arial" charset="0"/>
                </a:rPr>
                <a:t>receiving social </a:t>
              </a:r>
              <a:r>
                <a:rPr lang="en-US" altLang="ru-RU" sz="1200" dirty="0">
                  <a:solidFill>
                    <a:prstClr val="black"/>
                  </a:solidFill>
                  <a:cs typeface="Arial" charset="0"/>
                </a:rPr>
                <a:t>benefits</a:t>
              </a:r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  <a:p>
              <a:endParaRPr lang="ru-RU" altLang="ru-RU" sz="1200" dirty="0">
                <a:solidFill>
                  <a:prstClr val="black"/>
                </a:solidFill>
                <a:latin typeface="Calibri"/>
                <a:cs typeface="Arial" charset="0"/>
              </a:endParaRPr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387350" y="3529529"/>
              <a:ext cx="2424113" cy="25543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200" b="1" dirty="0" smtClean="0">
                  <a:solidFill>
                    <a:prstClr val="black"/>
                  </a:solidFill>
                  <a:latin typeface="Calibri"/>
                </a:rPr>
                <a:t>Social Fund</a:t>
              </a:r>
              <a:endParaRPr lang="ru-RU" sz="12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9" name="Прямоугольник 108"/>
            <p:cNvSpPr/>
            <p:nvPr/>
          </p:nvSpPr>
          <p:spPr>
            <a:xfrm>
              <a:off x="387350" y="4502889"/>
              <a:ext cx="2424113" cy="255434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000" b="1" dirty="0" smtClean="0">
                  <a:solidFill>
                    <a:prstClr val="black"/>
                  </a:solidFill>
                </a:rPr>
                <a:t>Ministry of </a:t>
              </a:r>
              <a:r>
                <a:rPr lang="en-US" sz="1000" b="1" dirty="0">
                  <a:solidFill>
                    <a:prstClr val="black"/>
                  </a:solidFill>
                </a:rPr>
                <a:t>labor and </a:t>
              </a:r>
              <a:r>
                <a:rPr lang="en-US" sz="1000" b="1" dirty="0" smtClean="0">
                  <a:solidFill>
                    <a:prstClr val="black"/>
                  </a:solidFill>
                </a:rPr>
                <a:t>social </a:t>
              </a:r>
              <a:r>
                <a:rPr lang="en-US" sz="1000" b="1" dirty="0">
                  <a:solidFill>
                    <a:prstClr val="black"/>
                  </a:solidFill>
                </a:rPr>
                <a:t>development </a:t>
              </a:r>
              <a:endParaRPr lang="ru-RU" sz="10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106" name="Rectangle 98"/>
          <p:cNvSpPr>
            <a:spLocks noChangeArrowheads="1"/>
          </p:cNvSpPr>
          <p:nvPr/>
        </p:nvSpPr>
        <p:spPr bwMode="auto">
          <a:xfrm>
            <a:off x="8245475" y="985839"/>
            <a:ext cx="1979613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r>
              <a:rPr lang="en-US" altLang="ru-RU" sz="1200" dirty="0">
                <a:solidFill>
                  <a:prstClr val="black"/>
                </a:solidFill>
                <a:cs typeface="Arial" charset="0"/>
              </a:rPr>
              <a:t>Database on cases treated</a:t>
            </a:r>
            <a:endParaRPr lang="ru-RU" altLang="ru-RU" sz="1200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sp>
        <p:nvSpPr>
          <p:cNvPr id="4107" name="Line 102"/>
          <p:cNvSpPr>
            <a:spLocks noChangeShapeType="1"/>
          </p:cNvSpPr>
          <p:nvPr/>
        </p:nvSpPr>
        <p:spPr bwMode="auto">
          <a:xfrm>
            <a:off x="9464675" y="5300664"/>
            <a:ext cx="252132" cy="3118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8" name="Line 102"/>
          <p:cNvSpPr>
            <a:spLocks noChangeShapeType="1"/>
          </p:cNvSpPr>
          <p:nvPr/>
        </p:nvSpPr>
        <p:spPr bwMode="auto">
          <a:xfrm flipH="1">
            <a:off x="8104188" y="5238750"/>
            <a:ext cx="95250" cy="230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09" name="Line 102"/>
          <p:cNvSpPr>
            <a:spLocks noChangeShapeType="1"/>
          </p:cNvSpPr>
          <p:nvPr/>
        </p:nvSpPr>
        <p:spPr bwMode="auto">
          <a:xfrm flipH="1">
            <a:off x="6888164" y="4808539"/>
            <a:ext cx="738187" cy="650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110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944564"/>
            <a:ext cx="6921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Рисунок 7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1808164"/>
            <a:ext cx="6921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Рисунок 7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2708276"/>
            <a:ext cx="6921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13" name="Группа 6"/>
          <p:cNvGrpSpPr>
            <a:grpSpLocks/>
          </p:cNvGrpSpPr>
          <p:nvPr/>
        </p:nvGrpSpPr>
        <p:grpSpPr bwMode="auto">
          <a:xfrm>
            <a:off x="1846263" y="4573588"/>
            <a:ext cx="2609850" cy="1612900"/>
            <a:chOff x="896483" y="4531199"/>
            <a:chExt cx="2609850" cy="1613418"/>
          </a:xfrm>
        </p:grpSpPr>
        <p:grpSp>
          <p:nvGrpSpPr>
            <p:cNvPr id="4132" name="Группа 1"/>
            <p:cNvGrpSpPr>
              <a:grpSpLocks/>
            </p:cNvGrpSpPr>
            <p:nvPr/>
          </p:nvGrpSpPr>
          <p:grpSpPr bwMode="auto">
            <a:xfrm>
              <a:off x="1820741" y="4531199"/>
              <a:ext cx="1007938" cy="845108"/>
              <a:chOff x="2018468" y="764704"/>
              <a:chExt cx="1007938" cy="845108"/>
            </a:xfrm>
          </p:grpSpPr>
          <p:grpSp>
            <p:nvGrpSpPr>
              <p:cNvPr id="4134" name="Group 8"/>
              <p:cNvGrpSpPr>
                <a:grpSpLocks noChangeAspect="1"/>
              </p:cNvGrpSpPr>
              <p:nvPr/>
            </p:nvGrpSpPr>
            <p:grpSpPr bwMode="auto">
              <a:xfrm>
                <a:off x="2287216" y="764704"/>
                <a:ext cx="373062" cy="528638"/>
                <a:chOff x="1497" y="1810"/>
                <a:chExt cx="180" cy="366"/>
              </a:xfrm>
            </p:grpSpPr>
            <p:sp>
              <p:nvSpPr>
                <p:cNvPr id="4136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1545" y="1810"/>
                  <a:ext cx="84" cy="7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y-KG" altLang="ru-RU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grpSp>
              <p:nvGrpSpPr>
                <p:cNvPr id="4137" name="Group 10"/>
                <p:cNvGrpSpPr>
                  <a:grpSpLocks noChangeAspect="1"/>
                </p:cNvGrpSpPr>
                <p:nvPr/>
              </p:nvGrpSpPr>
              <p:grpSpPr bwMode="auto">
                <a:xfrm>
                  <a:off x="1503" y="1894"/>
                  <a:ext cx="174" cy="282"/>
                  <a:chOff x="1503" y="1894"/>
                  <a:chExt cx="174" cy="282"/>
                </a:xfrm>
              </p:grpSpPr>
              <p:sp>
                <p:nvSpPr>
                  <p:cNvPr id="4150" name="Freeform 11"/>
                  <p:cNvSpPr>
                    <a:spLocks noChangeAspect="1"/>
                  </p:cNvSpPr>
                  <p:nvPr/>
                </p:nvSpPr>
                <p:spPr bwMode="auto">
                  <a:xfrm>
                    <a:off x="1503" y="1894"/>
                    <a:ext cx="174" cy="282"/>
                  </a:xfrm>
                  <a:custGeom>
                    <a:avLst/>
                    <a:gdLst>
                      <a:gd name="T0" fmla="*/ 78 w 174"/>
                      <a:gd name="T1" fmla="*/ 12 h 282"/>
                      <a:gd name="T2" fmla="*/ 78 w 174"/>
                      <a:gd name="T3" fmla="*/ 18 h 282"/>
                      <a:gd name="T4" fmla="*/ 66 w 174"/>
                      <a:gd name="T5" fmla="*/ 6 h 282"/>
                      <a:gd name="T6" fmla="*/ 66 w 174"/>
                      <a:gd name="T7" fmla="*/ 0 h 282"/>
                      <a:gd name="T8" fmla="*/ 42 w 174"/>
                      <a:gd name="T9" fmla="*/ 0 h 282"/>
                      <a:gd name="T10" fmla="*/ 18 w 174"/>
                      <a:gd name="T11" fmla="*/ 12 h 282"/>
                      <a:gd name="T12" fmla="*/ 0 w 174"/>
                      <a:gd name="T13" fmla="*/ 78 h 282"/>
                      <a:gd name="T14" fmla="*/ 18 w 174"/>
                      <a:gd name="T15" fmla="*/ 96 h 282"/>
                      <a:gd name="T16" fmla="*/ 36 w 174"/>
                      <a:gd name="T17" fmla="*/ 114 h 282"/>
                      <a:gd name="T18" fmla="*/ 36 w 174"/>
                      <a:gd name="T19" fmla="*/ 282 h 282"/>
                      <a:gd name="T20" fmla="*/ 90 w 174"/>
                      <a:gd name="T21" fmla="*/ 282 h 282"/>
                      <a:gd name="T22" fmla="*/ 90 w 174"/>
                      <a:gd name="T23" fmla="*/ 150 h 282"/>
                      <a:gd name="T24" fmla="*/ 114 w 174"/>
                      <a:gd name="T25" fmla="*/ 282 h 282"/>
                      <a:gd name="T26" fmla="*/ 168 w 174"/>
                      <a:gd name="T27" fmla="*/ 282 h 282"/>
                      <a:gd name="T28" fmla="*/ 144 w 174"/>
                      <a:gd name="T29" fmla="*/ 144 h 282"/>
                      <a:gd name="T30" fmla="*/ 144 w 174"/>
                      <a:gd name="T31" fmla="*/ 114 h 282"/>
                      <a:gd name="T32" fmla="*/ 174 w 174"/>
                      <a:gd name="T33" fmla="*/ 72 h 282"/>
                      <a:gd name="T34" fmla="*/ 132 w 174"/>
                      <a:gd name="T35" fmla="*/ 72 h 282"/>
                      <a:gd name="T36" fmla="*/ 102 w 174"/>
                      <a:gd name="T37" fmla="*/ 72 h 282"/>
                      <a:gd name="T38" fmla="*/ 108 w 174"/>
                      <a:gd name="T39" fmla="*/ 114 h 282"/>
                      <a:gd name="T40" fmla="*/ 132 w 174"/>
                      <a:gd name="T41" fmla="*/ 114 h 282"/>
                      <a:gd name="T42" fmla="*/ 132 w 174"/>
                      <a:gd name="T43" fmla="*/ 126 h 282"/>
                      <a:gd name="T44" fmla="*/ 48 w 174"/>
                      <a:gd name="T45" fmla="*/ 126 h 282"/>
                      <a:gd name="T46" fmla="*/ 48 w 174"/>
                      <a:gd name="T47" fmla="*/ 36 h 282"/>
                      <a:gd name="T48" fmla="*/ 132 w 174"/>
                      <a:gd name="T49" fmla="*/ 36 h 282"/>
                      <a:gd name="T50" fmla="*/ 132 w 174"/>
                      <a:gd name="T51" fmla="*/ 72 h 282"/>
                      <a:gd name="T52" fmla="*/ 174 w 174"/>
                      <a:gd name="T53" fmla="*/ 72 h 282"/>
                      <a:gd name="T54" fmla="*/ 144 w 174"/>
                      <a:gd name="T55" fmla="*/ 6 h 282"/>
                      <a:gd name="T56" fmla="*/ 132 w 174"/>
                      <a:gd name="T57" fmla="*/ 0 h 282"/>
                      <a:gd name="T58" fmla="*/ 108 w 174"/>
                      <a:gd name="T59" fmla="*/ 0 h 282"/>
                      <a:gd name="T60" fmla="*/ 96 w 174"/>
                      <a:gd name="T61" fmla="*/ 18 h 282"/>
                      <a:gd name="T62" fmla="*/ 90 w 174"/>
                      <a:gd name="T63" fmla="*/ 12 h 282"/>
                      <a:gd name="T64" fmla="*/ 96 w 174"/>
                      <a:gd name="T65" fmla="*/ 0 h 282"/>
                      <a:gd name="T66" fmla="*/ 72 w 174"/>
                      <a:gd name="T67" fmla="*/ 0 h 282"/>
                      <a:gd name="T68" fmla="*/ 78 w 174"/>
                      <a:gd name="T69" fmla="*/ 12 h 282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74"/>
                      <a:gd name="T106" fmla="*/ 0 h 282"/>
                      <a:gd name="T107" fmla="*/ 174 w 174"/>
                      <a:gd name="T108" fmla="*/ 282 h 282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74" h="282">
                        <a:moveTo>
                          <a:pt x="78" y="12"/>
                        </a:moveTo>
                        <a:lnTo>
                          <a:pt x="78" y="18"/>
                        </a:lnTo>
                        <a:lnTo>
                          <a:pt x="66" y="6"/>
                        </a:lnTo>
                        <a:lnTo>
                          <a:pt x="66" y="0"/>
                        </a:lnTo>
                        <a:lnTo>
                          <a:pt x="42" y="0"/>
                        </a:lnTo>
                        <a:lnTo>
                          <a:pt x="18" y="12"/>
                        </a:lnTo>
                        <a:lnTo>
                          <a:pt x="0" y="78"/>
                        </a:lnTo>
                        <a:lnTo>
                          <a:pt x="18" y="96"/>
                        </a:lnTo>
                        <a:lnTo>
                          <a:pt x="36" y="114"/>
                        </a:lnTo>
                        <a:lnTo>
                          <a:pt x="36" y="282"/>
                        </a:lnTo>
                        <a:lnTo>
                          <a:pt x="90" y="282"/>
                        </a:lnTo>
                        <a:lnTo>
                          <a:pt x="90" y="150"/>
                        </a:lnTo>
                        <a:lnTo>
                          <a:pt x="114" y="282"/>
                        </a:lnTo>
                        <a:lnTo>
                          <a:pt x="168" y="282"/>
                        </a:lnTo>
                        <a:lnTo>
                          <a:pt x="144" y="144"/>
                        </a:lnTo>
                        <a:lnTo>
                          <a:pt x="144" y="114"/>
                        </a:lnTo>
                        <a:lnTo>
                          <a:pt x="174" y="72"/>
                        </a:lnTo>
                        <a:lnTo>
                          <a:pt x="132" y="72"/>
                        </a:lnTo>
                        <a:lnTo>
                          <a:pt x="102" y="72"/>
                        </a:lnTo>
                        <a:lnTo>
                          <a:pt x="108" y="114"/>
                        </a:lnTo>
                        <a:lnTo>
                          <a:pt x="132" y="114"/>
                        </a:lnTo>
                        <a:lnTo>
                          <a:pt x="132" y="126"/>
                        </a:lnTo>
                        <a:lnTo>
                          <a:pt x="48" y="126"/>
                        </a:lnTo>
                        <a:lnTo>
                          <a:pt x="48" y="36"/>
                        </a:lnTo>
                        <a:lnTo>
                          <a:pt x="132" y="36"/>
                        </a:lnTo>
                        <a:lnTo>
                          <a:pt x="132" y="72"/>
                        </a:lnTo>
                        <a:lnTo>
                          <a:pt x="174" y="72"/>
                        </a:lnTo>
                        <a:lnTo>
                          <a:pt x="144" y="6"/>
                        </a:lnTo>
                        <a:lnTo>
                          <a:pt x="132" y="0"/>
                        </a:lnTo>
                        <a:lnTo>
                          <a:pt x="108" y="0"/>
                        </a:lnTo>
                        <a:lnTo>
                          <a:pt x="96" y="18"/>
                        </a:lnTo>
                        <a:lnTo>
                          <a:pt x="90" y="12"/>
                        </a:lnTo>
                        <a:lnTo>
                          <a:pt x="96" y="0"/>
                        </a:lnTo>
                        <a:lnTo>
                          <a:pt x="72" y="0"/>
                        </a:lnTo>
                        <a:lnTo>
                          <a:pt x="78" y="12"/>
                        </a:lnTo>
                        <a:close/>
                      </a:path>
                    </a:pathLst>
                  </a:custGeom>
                  <a:solidFill>
                    <a:srgbClr val="FAFD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ru-RU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51" name="Freeform 12"/>
                  <p:cNvSpPr>
                    <a:spLocks noChangeAspect="1"/>
                  </p:cNvSpPr>
                  <p:nvPr/>
                </p:nvSpPr>
                <p:spPr bwMode="auto">
                  <a:xfrm>
                    <a:off x="1503" y="1894"/>
                    <a:ext cx="174" cy="282"/>
                  </a:xfrm>
                  <a:custGeom>
                    <a:avLst/>
                    <a:gdLst>
                      <a:gd name="T0" fmla="*/ 78 w 174"/>
                      <a:gd name="T1" fmla="*/ 12 h 282"/>
                      <a:gd name="T2" fmla="*/ 78 w 174"/>
                      <a:gd name="T3" fmla="*/ 18 h 282"/>
                      <a:gd name="T4" fmla="*/ 66 w 174"/>
                      <a:gd name="T5" fmla="*/ 6 h 282"/>
                      <a:gd name="T6" fmla="*/ 66 w 174"/>
                      <a:gd name="T7" fmla="*/ 0 h 282"/>
                      <a:gd name="T8" fmla="*/ 42 w 174"/>
                      <a:gd name="T9" fmla="*/ 0 h 282"/>
                      <a:gd name="T10" fmla="*/ 18 w 174"/>
                      <a:gd name="T11" fmla="*/ 12 h 282"/>
                      <a:gd name="T12" fmla="*/ 0 w 174"/>
                      <a:gd name="T13" fmla="*/ 78 h 282"/>
                      <a:gd name="T14" fmla="*/ 18 w 174"/>
                      <a:gd name="T15" fmla="*/ 96 h 282"/>
                      <a:gd name="T16" fmla="*/ 36 w 174"/>
                      <a:gd name="T17" fmla="*/ 114 h 282"/>
                      <a:gd name="T18" fmla="*/ 36 w 174"/>
                      <a:gd name="T19" fmla="*/ 282 h 282"/>
                      <a:gd name="T20" fmla="*/ 90 w 174"/>
                      <a:gd name="T21" fmla="*/ 282 h 282"/>
                      <a:gd name="T22" fmla="*/ 90 w 174"/>
                      <a:gd name="T23" fmla="*/ 150 h 282"/>
                      <a:gd name="T24" fmla="*/ 114 w 174"/>
                      <a:gd name="T25" fmla="*/ 282 h 282"/>
                      <a:gd name="T26" fmla="*/ 168 w 174"/>
                      <a:gd name="T27" fmla="*/ 282 h 282"/>
                      <a:gd name="T28" fmla="*/ 144 w 174"/>
                      <a:gd name="T29" fmla="*/ 144 h 282"/>
                      <a:gd name="T30" fmla="*/ 144 w 174"/>
                      <a:gd name="T31" fmla="*/ 114 h 282"/>
                      <a:gd name="T32" fmla="*/ 174 w 174"/>
                      <a:gd name="T33" fmla="*/ 72 h 282"/>
                      <a:gd name="T34" fmla="*/ 132 w 174"/>
                      <a:gd name="T35" fmla="*/ 72 h 282"/>
                      <a:gd name="T36" fmla="*/ 102 w 174"/>
                      <a:gd name="T37" fmla="*/ 72 h 282"/>
                      <a:gd name="T38" fmla="*/ 108 w 174"/>
                      <a:gd name="T39" fmla="*/ 114 h 282"/>
                      <a:gd name="T40" fmla="*/ 132 w 174"/>
                      <a:gd name="T41" fmla="*/ 114 h 282"/>
                      <a:gd name="T42" fmla="*/ 132 w 174"/>
                      <a:gd name="T43" fmla="*/ 126 h 282"/>
                      <a:gd name="T44" fmla="*/ 48 w 174"/>
                      <a:gd name="T45" fmla="*/ 126 h 282"/>
                      <a:gd name="T46" fmla="*/ 48 w 174"/>
                      <a:gd name="T47" fmla="*/ 36 h 282"/>
                      <a:gd name="T48" fmla="*/ 132 w 174"/>
                      <a:gd name="T49" fmla="*/ 36 h 282"/>
                      <a:gd name="T50" fmla="*/ 132 w 174"/>
                      <a:gd name="T51" fmla="*/ 72 h 282"/>
                      <a:gd name="T52" fmla="*/ 174 w 174"/>
                      <a:gd name="T53" fmla="*/ 72 h 282"/>
                      <a:gd name="T54" fmla="*/ 144 w 174"/>
                      <a:gd name="T55" fmla="*/ 6 h 282"/>
                      <a:gd name="T56" fmla="*/ 132 w 174"/>
                      <a:gd name="T57" fmla="*/ 0 h 282"/>
                      <a:gd name="T58" fmla="*/ 108 w 174"/>
                      <a:gd name="T59" fmla="*/ 0 h 282"/>
                      <a:gd name="T60" fmla="*/ 96 w 174"/>
                      <a:gd name="T61" fmla="*/ 18 h 282"/>
                      <a:gd name="T62" fmla="*/ 90 w 174"/>
                      <a:gd name="T63" fmla="*/ 12 h 282"/>
                      <a:gd name="T64" fmla="*/ 96 w 174"/>
                      <a:gd name="T65" fmla="*/ 0 h 282"/>
                      <a:gd name="T66" fmla="*/ 72 w 174"/>
                      <a:gd name="T67" fmla="*/ 0 h 282"/>
                      <a:gd name="T68" fmla="*/ 78 w 174"/>
                      <a:gd name="T69" fmla="*/ 12 h 282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74"/>
                      <a:gd name="T106" fmla="*/ 0 h 282"/>
                      <a:gd name="T107" fmla="*/ 174 w 174"/>
                      <a:gd name="T108" fmla="*/ 282 h 282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74" h="282">
                        <a:moveTo>
                          <a:pt x="78" y="12"/>
                        </a:moveTo>
                        <a:lnTo>
                          <a:pt x="78" y="18"/>
                        </a:lnTo>
                        <a:lnTo>
                          <a:pt x="66" y="6"/>
                        </a:lnTo>
                        <a:lnTo>
                          <a:pt x="66" y="0"/>
                        </a:lnTo>
                        <a:lnTo>
                          <a:pt x="42" y="0"/>
                        </a:lnTo>
                        <a:lnTo>
                          <a:pt x="18" y="12"/>
                        </a:lnTo>
                        <a:lnTo>
                          <a:pt x="0" y="78"/>
                        </a:lnTo>
                        <a:lnTo>
                          <a:pt x="18" y="96"/>
                        </a:lnTo>
                        <a:lnTo>
                          <a:pt x="36" y="114"/>
                        </a:lnTo>
                        <a:lnTo>
                          <a:pt x="36" y="282"/>
                        </a:lnTo>
                        <a:lnTo>
                          <a:pt x="90" y="282"/>
                        </a:lnTo>
                        <a:lnTo>
                          <a:pt x="90" y="150"/>
                        </a:lnTo>
                        <a:lnTo>
                          <a:pt x="114" y="282"/>
                        </a:lnTo>
                        <a:lnTo>
                          <a:pt x="168" y="282"/>
                        </a:lnTo>
                        <a:lnTo>
                          <a:pt x="144" y="144"/>
                        </a:lnTo>
                        <a:lnTo>
                          <a:pt x="144" y="114"/>
                        </a:lnTo>
                        <a:lnTo>
                          <a:pt x="174" y="72"/>
                        </a:lnTo>
                        <a:lnTo>
                          <a:pt x="132" y="72"/>
                        </a:lnTo>
                        <a:lnTo>
                          <a:pt x="102" y="72"/>
                        </a:lnTo>
                        <a:lnTo>
                          <a:pt x="108" y="114"/>
                        </a:lnTo>
                        <a:lnTo>
                          <a:pt x="132" y="114"/>
                        </a:lnTo>
                        <a:lnTo>
                          <a:pt x="132" y="126"/>
                        </a:lnTo>
                        <a:lnTo>
                          <a:pt x="48" y="126"/>
                        </a:lnTo>
                        <a:lnTo>
                          <a:pt x="48" y="36"/>
                        </a:lnTo>
                        <a:lnTo>
                          <a:pt x="132" y="36"/>
                        </a:lnTo>
                        <a:lnTo>
                          <a:pt x="132" y="72"/>
                        </a:lnTo>
                        <a:lnTo>
                          <a:pt x="174" y="72"/>
                        </a:lnTo>
                        <a:lnTo>
                          <a:pt x="144" y="6"/>
                        </a:lnTo>
                        <a:lnTo>
                          <a:pt x="132" y="0"/>
                        </a:lnTo>
                        <a:lnTo>
                          <a:pt x="108" y="0"/>
                        </a:lnTo>
                        <a:lnTo>
                          <a:pt x="96" y="18"/>
                        </a:lnTo>
                        <a:lnTo>
                          <a:pt x="90" y="12"/>
                        </a:lnTo>
                        <a:lnTo>
                          <a:pt x="96" y="0"/>
                        </a:lnTo>
                        <a:lnTo>
                          <a:pt x="72" y="0"/>
                        </a:lnTo>
                        <a:lnTo>
                          <a:pt x="78" y="12"/>
                        </a:lnTo>
                      </a:path>
                    </a:pathLst>
                  </a:custGeom>
                  <a:solidFill>
                    <a:srgbClr val="FF0000"/>
                  </a:solidFill>
                  <a:ln w="952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138" name="Group 13"/>
                <p:cNvGrpSpPr>
                  <a:grpSpLocks noChangeAspect="1"/>
                </p:cNvGrpSpPr>
                <p:nvPr/>
              </p:nvGrpSpPr>
              <p:grpSpPr bwMode="auto">
                <a:xfrm>
                  <a:off x="1635" y="1894"/>
                  <a:ext cx="12" cy="12"/>
                  <a:chOff x="1635" y="1894"/>
                  <a:chExt cx="12" cy="12"/>
                </a:xfrm>
              </p:grpSpPr>
              <p:sp>
                <p:nvSpPr>
                  <p:cNvPr id="4148" name="Freeform 14"/>
                  <p:cNvSpPr>
                    <a:spLocks noChangeAspect="1"/>
                  </p:cNvSpPr>
                  <p:nvPr/>
                </p:nvSpPr>
                <p:spPr bwMode="auto">
                  <a:xfrm>
                    <a:off x="1635" y="1894"/>
                    <a:ext cx="12" cy="12"/>
                  </a:xfrm>
                  <a:custGeom>
                    <a:avLst/>
                    <a:gdLst>
                      <a:gd name="T0" fmla="*/ 0 w 2"/>
                      <a:gd name="T1" fmla="*/ 0 h 2"/>
                      <a:gd name="T2" fmla="*/ 0 w 2"/>
                      <a:gd name="T3" fmla="*/ 0 h 2"/>
                      <a:gd name="T4" fmla="*/ 2147483646 w 2"/>
                      <a:gd name="T5" fmla="*/ 2147483646 h 2"/>
                      <a:gd name="T6" fmla="*/ 0 w 2"/>
                      <a:gd name="T7" fmla="*/ 2147483646 h 2"/>
                      <a:gd name="T8" fmla="*/ 0 w 2"/>
                      <a:gd name="T9" fmla="*/ 0 h 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"/>
                      <a:gd name="T16" fmla="*/ 0 h 2"/>
                      <a:gd name="T17" fmla="*/ 2 w 2"/>
                      <a:gd name="T18" fmla="*/ 2 h 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" h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2" y="1"/>
                          <a:pt x="2" y="2"/>
                        </a:cubicBezTo>
                        <a:lnTo>
                          <a:pt x="0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AFD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ru-RU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49" name="Freeform 15"/>
                  <p:cNvSpPr>
                    <a:spLocks noChangeAspect="1"/>
                  </p:cNvSpPr>
                  <p:nvPr/>
                </p:nvSpPr>
                <p:spPr bwMode="auto">
                  <a:xfrm>
                    <a:off x="1635" y="1894"/>
                    <a:ext cx="12" cy="12"/>
                  </a:xfrm>
                  <a:custGeom>
                    <a:avLst/>
                    <a:gdLst>
                      <a:gd name="T0" fmla="*/ 0 w 2"/>
                      <a:gd name="T1" fmla="*/ 0 h 2"/>
                      <a:gd name="T2" fmla="*/ 0 w 2"/>
                      <a:gd name="T3" fmla="*/ 0 h 2"/>
                      <a:gd name="T4" fmla="*/ 2147483646 w 2"/>
                      <a:gd name="T5" fmla="*/ 2147483646 h 2"/>
                      <a:gd name="T6" fmla="*/ 0 60000 65536"/>
                      <a:gd name="T7" fmla="*/ 0 60000 65536"/>
                      <a:gd name="T8" fmla="*/ 0 60000 65536"/>
                      <a:gd name="T9" fmla="*/ 0 w 2"/>
                      <a:gd name="T10" fmla="*/ 0 h 2"/>
                      <a:gd name="T11" fmla="*/ 2 w 2"/>
                      <a:gd name="T12" fmla="*/ 2 h 2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2" h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2" y="1"/>
                          <a:pt x="2" y="2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139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1521" y="1894"/>
                  <a:ext cx="30" cy="18"/>
                  <a:chOff x="1521" y="1894"/>
                  <a:chExt cx="30" cy="18"/>
                </a:xfrm>
              </p:grpSpPr>
              <p:sp>
                <p:nvSpPr>
                  <p:cNvPr id="4146" name="Freeform 17"/>
                  <p:cNvSpPr>
                    <a:spLocks noChangeAspect="1"/>
                  </p:cNvSpPr>
                  <p:nvPr/>
                </p:nvSpPr>
                <p:spPr bwMode="auto">
                  <a:xfrm>
                    <a:off x="1521" y="1894"/>
                    <a:ext cx="30" cy="18"/>
                  </a:xfrm>
                  <a:custGeom>
                    <a:avLst/>
                    <a:gdLst>
                      <a:gd name="T0" fmla="*/ 0 w 5"/>
                      <a:gd name="T1" fmla="*/ 2147483646 h 3"/>
                      <a:gd name="T2" fmla="*/ 0 w 5"/>
                      <a:gd name="T3" fmla="*/ 2147483646 h 3"/>
                      <a:gd name="T4" fmla="*/ 2147483646 w 5"/>
                      <a:gd name="T5" fmla="*/ 0 h 3"/>
                      <a:gd name="T6" fmla="*/ 2147483646 w 5"/>
                      <a:gd name="T7" fmla="*/ 0 h 3"/>
                      <a:gd name="T8" fmla="*/ 2147483646 w 5"/>
                      <a:gd name="T9" fmla="*/ 2147483646 h 3"/>
                      <a:gd name="T10" fmla="*/ 0 w 5"/>
                      <a:gd name="T11" fmla="*/ 2147483646 h 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"/>
                      <a:gd name="T19" fmla="*/ 0 h 3"/>
                      <a:gd name="T20" fmla="*/ 5 w 5"/>
                      <a:gd name="T21" fmla="*/ 3 h 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" h="3">
                        <a:moveTo>
                          <a:pt x="0" y="3"/>
                        </a:move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1"/>
                          <a:pt x="2" y="0"/>
                          <a:pt x="4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lnTo>
                          <a:pt x="4" y="3"/>
                        </a:lnTo>
                        <a:lnTo>
                          <a:pt x="0" y="3"/>
                        </a:lnTo>
                        <a:close/>
                      </a:path>
                    </a:pathLst>
                  </a:custGeom>
                  <a:solidFill>
                    <a:srgbClr val="FAFD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ru-RU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47" name="Freeform 18"/>
                  <p:cNvSpPr>
                    <a:spLocks noChangeAspect="1"/>
                  </p:cNvSpPr>
                  <p:nvPr/>
                </p:nvSpPr>
                <p:spPr bwMode="auto">
                  <a:xfrm>
                    <a:off x="1521" y="1894"/>
                    <a:ext cx="30" cy="18"/>
                  </a:xfrm>
                  <a:custGeom>
                    <a:avLst/>
                    <a:gdLst>
                      <a:gd name="T0" fmla="*/ 0 w 5"/>
                      <a:gd name="T1" fmla="*/ 2147483646 h 3"/>
                      <a:gd name="T2" fmla="*/ 0 w 5"/>
                      <a:gd name="T3" fmla="*/ 2147483646 h 3"/>
                      <a:gd name="T4" fmla="*/ 2147483646 w 5"/>
                      <a:gd name="T5" fmla="*/ 0 h 3"/>
                      <a:gd name="T6" fmla="*/ 2147483646 w 5"/>
                      <a:gd name="T7" fmla="*/ 0 h 3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5"/>
                      <a:gd name="T13" fmla="*/ 0 h 3"/>
                      <a:gd name="T14" fmla="*/ 5 w 5"/>
                      <a:gd name="T15" fmla="*/ 3 h 3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5" h="3">
                        <a:moveTo>
                          <a:pt x="0" y="3"/>
                        </a:move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1"/>
                          <a:pt x="2" y="0"/>
                          <a:pt x="4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140" name="Group 19"/>
                <p:cNvGrpSpPr>
                  <a:grpSpLocks noChangeAspect="1"/>
                </p:cNvGrpSpPr>
                <p:nvPr/>
              </p:nvGrpSpPr>
              <p:grpSpPr bwMode="auto">
                <a:xfrm>
                  <a:off x="1497" y="1972"/>
                  <a:ext cx="54" cy="36"/>
                  <a:chOff x="1497" y="1972"/>
                  <a:chExt cx="54" cy="36"/>
                </a:xfrm>
              </p:grpSpPr>
              <p:sp>
                <p:nvSpPr>
                  <p:cNvPr id="4144" name="Freeform 20"/>
                  <p:cNvSpPr>
                    <a:spLocks noChangeAspect="1"/>
                  </p:cNvSpPr>
                  <p:nvPr/>
                </p:nvSpPr>
                <p:spPr bwMode="auto">
                  <a:xfrm>
                    <a:off x="1497" y="1972"/>
                    <a:ext cx="54" cy="36"/>
                  </a:xfrm>
                  <a:custGeom>
                    <a:avLst/>
                    <a:gdLst>
                      <a:gd name="T0" fmla="*/ 2147483646 w 9"/>
                      <a:gd name="T1" fmla="*/ 2147483646 h 6"/>
                      <a:gd name="T2" fmla="*/ 2147483646 w 9"/>
                      <a:gd name="T3" fmla="*/ 2147483646 h 6"/>
                      <a:gd name="T4" fmla="*/ 0 w 9"/>
                      <a:gd name="T5" fmla="*/ 2147483646 h 6"/>
                      <a:gd name="T6" fmla="*/ 2147483646 w 9"/>
                      <a:gd name="T7" fmla="*/ 0 h 6"/>
                      <a:gd name="T8" fmla="*/ 2147483646 w 9"/>
                      <a:gd name="T9" fmla="*/ 2147483646 h 6"/>
                      <a:gd name="T10" fmla="*/ 2147483646 w 9"/>
                      <a:gd name="T11" fmla="*/ 2147483646 h 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"/>
                      <a:gd name="T19" fmla="*/ 0 h 6"/>
                      <a:gd name="T20" fmla="*/ 9 w 9"/>
                      <a:gd name="T21" fmla="*/ 6 h 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" h="6">
                        <a:moveTo>
                          <a:pt x="9" y="4"/>
                        </a:moveTo>
                        <a:cubicBezTo>
                          <a:pt x="8" y="5"/>
                          <a:pt x="7" y="6"/>
                          <a:pt x="5" y="6"/>
                        </a:cubicBezTo>
                        <a:cubicBezTo>
                          <a:pt x="3" y="6"/>
                          <a:pt x="0" y="4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lnTo>
                          <a:pt x="5" y="1"/>
                        </a:lnTo>
                        <a:lnTo>
                          <a:pt x="9" y="4"/>
                        </a:lnTo>
                        <a:close/>
                      </a:path>
                    </a:pathLst>
                  </a:custGeom>
                  <a:solidFill>
                    <a:srgbClr val="FAFD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ru-RU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45" name="Freeform 21"/>
                  <p:cNvSpPr>
                    <a:spLocks noChangeAspect="1"/>
                  </p:cNvSpPr>
                  <p:nvPr/>
                </p:nvSpPr>
                <p:spPr bwMode="auto">
                  <a:xfrm>
                    <a:off x="1497" y="1972"/>
                    <a:ext cx="54" cy="36"/>
                  </a:xfrm>
                  <a:custGeom>
                    <a:avLst/>
                    <a:gdLst>
                      <a:gd name="T0" fmla="*/ 2147483646 w 9"/>
                      <a:gd name="T1" fmla="*/ 2147483646 h 6"/>
                      <a:gd name="T2" fmla="*/ 2147483646 w 9"/>
                      <a:gd name="T3" fmla="*/ 2147483646 h 6"/>
                      <a:gd name="T4" fmla="*/ 0 w 9"/>
                      <a:gd name="T5" fmla="*/ 2147483646 h 6"/>
                      <a:gd name="T6" fmla="*/ 2147483646 w 9"/>
                      <a:gd name="T7" fmla="*/ 0 h 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9"/>
                      <a:gd name="T13" fmla="*/ 0 h 6"/>
                      <a:gd name="T14" fmla="*/ 9 w 9"/>
                      <a:gd name="T15" fmla="*/ 6 h 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9" h="6">
                        <a:moveTo>
                          <a:pt x="9" y="4"/>
                        </a:moveTo>
                        <a:cubicBezTo>
                          <a:pt x="8" y="5"/>
                          <a:pt x="7" y="6"/>
                          <a:pt x="5" y="6"/>
                        </a:cubicBezTo>
                        <a:cubicBezTo>
                          <a:pt x="3" y="6"/>
                          <a:pt x="0" y="4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p:grpSp>
            <p:grpSp>
              <p:nvGrpSpPr>
                <p:cNvPr id="4141" name="Group 22"/>
                <p:cNvGrpSpPr>
                  <a:grpSpLocks noChangeAspect="1"/>
                </p:cNvGrpSpPr>
                <p:nvPr/>
              </p:nvGrpSpPr>
              <p:grpSpPr bwMode="auto">
                <a:xfrm>
                  <a:off x="1635" y="1954"/>
                  <a:ext cx="42" cy="54"/>
                  <a:chOff x="1635" y="1954"/>
                  <a:chExt cx="42" cy="54"/>
                </a:xfrm>
              </p:grpSpPr>
              <p:sp>
                <p:nvSpPr>
                  <p:cNvPr id="4142" name="Freeform 23"/>
                  <p:cNvSpPr>
                    <a:spLocks noChangeAspect="1"/>
                  </p:cNvSpPr>
                  <p:nvPr/>
                </p:nvSpPr>
                <p:spPr bwMode="auto">
                  <a:xfrm>
                    <a:off x="1635" y="1954"/>
                    <a:ext cx="42" cy="54"/>
                  </a:xfrm>
                  <a:custGeom>
                    <a:avLst/>
                    <a:gdLst>
                      <a:gd name="T0" fmla="*/ 2147483646 w 7"/>
                      <a:gd name="T1" fmla="*/ 0 h 9"/>
                      <a:gd name="T2" fmla="*/ 2147483646 w 7"/>
                      <a:gd name="T3" fmla="*/ 2147483646 h 9"/>
                      <a:gd name="T4" fmla="*/ 2147483646 w 7"/>
                      <a:gd name="T5" fmla="*/ 2147483646 h 9"/>
                      <a:gd name="T6" fmla="*/ 0 w 7"/>
                      <a:gd name="T7" fmla="*/ 2147483646 h 9"/>
                      <a:gd name="T8" fmla="*/ 2147483646 w 7"/>
                      <a:gd name="T9" fmla="*/ 2147483646 h 9"/>
                      <a:gd name="T10" fmla="*/ 2147483646 w 7"/>
                      <a:gd name="T11" fmla="*/ 0 h 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"/>
                      <a:gd name="T19" fmla="*/ 0 h 9"/>
                      <a:gd name="T20" fmla="*/ 7 w 7"/>
                      <a:gd name="T21" fmla="*/ 9 h 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" h="9">
                        <a:moveTo>
                          <a:pt x="4" y="0"/>
                        </a:moveTo>
                        <a:cubicBezTo>
                          <a:pt x="6" y="1"/>
                          <a:pt x="7" y="3"/>
                          <a:pt x="7" y="4"/>
                        </a:cubicBezTo>
                        <a:cubicBezTo>
                          <a:pt x="7" y="7"/>
                          <a:pt x="5" y="9"/>
                          <a:pt x="2" y="9"/>
                        </a:cubicBezTo>
                        <a:cubicBezTo>
                          <a:pt x="2" y="9"/>
                          <a:pt x="1" y="9"/>
                          <a:pt x="0" y="8"/>
                        </a:cubicBezTo>
                        <a:lnTo>
                          <a:pt x="2" y="4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FAFD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ru-RU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4143" name="Freeform 24"/>
                  <p:cNvSpPr>
                    <a:spLocks noChangeAspect="1"/>
                  </p:cNvSpPr>
                  <p:nvPr/>
                </p:nvSpPr>
                <p:spPr bwMode="auto">
                  <a:xfrm>
                    <a:off x="1635" y="1954"/>
                    <a:ext cx="42" cy="54"/>
                  </a:xfrm>
                  <a:custGeom>
                    <a:avLst/>
                    <a:gdLst>
                      <a:gd name="T0" fmla="*/ 2147483646 w 7"/>
                      <a:gd name="T1" fmla="*/ 0 h 9"/>
                      <a:gd name="T2" fmla="*/ 2147483646 w 7"/>
                      <a:gd name="T3" fmla="*/ 2147483646 h 9"/>
                      <a:gd name="T4" fmla="*/ 2147483646 w 7"/>
                      <a:gd name="T5" fmla="*/ 2147483646 h 9"/>
                      <a:gd name="T6" fmla="*/ 0 w 7"/>
                      <a:gd name="T7" fmla="*/ 2147483646 h 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7"/>
                      <a:gd name="T13" fmla="*/ 0 h 9"/>
                      <a:gd name="T14" fmla="*/ 7 w 7"/>
                      <a:gd name="T15" fmla="*/ 9 h 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7" h="9">
                        <a:moveTo>
                          <a:pt x="4" y="0"/>
                        </a:moveTo>
                        <a:cubicBezTo>
                          <a:pt x="6" y="1"/>
                          <a:pt x="7" y="3"/>
                          <a:pt x="7" y="4"/>
                        </a:cubicBezTo>
                        <a:cubicBezTo>
                          <a:pt x="7" y="7"/>
                          <a:pt x="5" y="9"/>
                          <a:pt x="2" y="9"/>
                        </a:cubicBezTo>
                        <a:cubicBezTo>
                          <a:pt x="2" y="9"/>
                          <a:pt x="1" y="9"/>
                          <a:pt x="0" y="8"/>
                        </a:cubicBezTo>
                      </a:path>
                    </a:pathLst>
                  </a:custGeom>
                  <a:noFill/>
                  <a:ln w="9525" cap="rnd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p:grpSp>
          </p:grpSp>
          <p:sp>
            <p:nvSpPr>
              <p:cNvPr id="119" name="Прямоугольник 118"/>
              <p:cNvSpPr/>
              <p:nvPr/>
            </p:nvSpPr>
            <p:spPr>
              <a:xfrm>
                <a:off x="2018135" y="1331623"/>
                <a:ext cx="1008062" cy="27790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1400" b="1" dirty="0">
                    <a:solidFill>
                      <a:prstClr val="black"/>
                    </a:solidFill>
                    <a:latin typeface="Calibri"/>
                  </a:rPr>
                  <a:t>Пациент</a:t>
                </a:r>
              </a:p>
            </p:txBody>
          </p:sp>
        </p:grpSp>
        <p:pic>
          <p:nvPicPr>
            <p:cNvPr id="4133" name="Рисунок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483" y="5363567"/>
              <a:ext cx="2609850" cy="78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14" name="Line 102"/>
          <p:cNvSpPr>
            <a:spLocks noChangeShapeType="1"/>
          </p:cNvSpPr>
          <p:nvPr/>
        </p:nvSpPr>
        <p:spPr bwMode="auto">
          <a:xfrm flipV="1">
            <a:off x="4008438" y="4005264"/>
            <a:ext cx="3167062" cy="1252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15" name="Text Box 104"/>
          <p:cNvSpPr txBox="1">
            <a:spLocks noChangeArrowheads="1"/>
          </p:cNvSpPr>
          <p:nvPr/>
        </p:nvSpPr>
        <p:spPr bwMode="auto">
          <a:xfrm>
            <a:off x="4252914" y="4613275"/>
            <a:ext cx="1195387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ru-RU" sz="1000" dirty="0">
                <a:solidFill>
                  <a:prstClr val="black"/>
                </a:solidFill>
                <a:latin typeface="Arial" charset="0"/>
                <a:cs typeface="Arial" charset="0"/>
              </a:rPr>
              <a:t>Calls to the helpline via </a:t>
            </a:r>
            <a:r>
              <a:rPr lang="en-US" altLang="ru-RU" sz="1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the web </a:t>
            </a:r>
            <a:r>
              <a:rPr lang="en-US" altLang="ru-RU" sz="1000" dirty="0">
                <a:solidFill>
                  <a:prstClr val="black"/>
                </a:solidFill>
                <a:latin typeface="Arial" charset="0"/>
                <a:cs typeface="Arial" charset="0"/>
              </a:rPr>
              <a:t>site, mail or visit</a:t>
            </a:r>
            <a:endParaRPr lang="ru-RU" altLang="ru-RU" sz="10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pic>
        <p:nvPicPr>
          <p:cNvPr id="4116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3363" y="885826"/>
            <a:ext cx="3556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Рисунок 8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475" y="1471614"/>
            <a:ext cx="3556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8" name="Рисунок 8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0" y="2044701"/>
            <a:ext cx="3556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9" name="Рисунок 8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2644776"/>
            <a:ext cx="3556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Рисунок 8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75" y="4224339"/>
            <a:ext cx="3556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1" name="Rectangle 98"/>
          <p:cNvSpPr>
            <a:spLocks noChangeArrowheads="1"/>
          </p:cNvSpPr>
          <p:nvPr/>
        </p:nvSpPr>
        <p:spPr bwMode="auto">
          <a:xfrm>
            <a:off x="7853364" y="1519239"/>
            <a:ext cx="2490787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r>
              <a:rPr lang="en-US" altLang="ru-RU" sz="1200" dirty="0">
                <a:solidFill>
                  <a:prstClr val="black"/>
                </a:solidFill>
                <a:cs typeface="Arial" charset="0"/>
              </a:rPr>
              <a:t>Database on preferential recipes</a:t>
            </a:r>
            <a:endParaRPr lang="ru-RU" altLang="ru-RU" sz="1200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sp>
        <p:nvSpPr>
          <p:cNvPr id="4122" name="Rectangle 98"/>
          <p:cNvSpPr>
            <a:spLocks noChangeArrowheads="1"/>
          </p:cNvSpPr>
          <p:nvPr/>
        </p:nvSpPr>
        <p:spPr bwMode="auto">
          <a:xfrm>
            <a:off x="7646988" y="2122488"/>
            <a:ext cx="27622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r>
              <a:rPr lang="en-US" altLang="ru-RU" sz="1200" dirty="0" smtClean="0">
                <a:solidFill>
                  <a:prstClr val="black"/>
                </a:solidFill>
                <a:cs typeface="Arial" charset="0"/>
              </a:rPr>
              <a:t>Database </a:t>
            </a:r>
            <a:r>
              <a:rPr lang="en-US" altLang="ru-RU" sz="1200" dirty="0">
                <a:solidFill>
                  <a:prstClr val="black"/>
                </a:solidFill>
                <a:cs typeface="Arial" charset="0"/>
              </a:rPr>
              <a:t>on examination of medical services</a:t>
            </a:r>
            <a:endParaRPr lang="ru-RU" altLang="ru-RU" sz="1200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sp>
        <p:nvSpPr>
          <p:cNvPr id="4123" name="Rectangle 98"/>
          <p:cNvSpPr>
            <a:spLocks noChangeArrowheads="1"/>
          </p:cNvSpPr>
          <p:nvPr/>
        </p:nvSpPr>
        <p:spPr bwMode="auto">
          <a:xfrm>
            <a:off x="8112126" y="4137025"/>
            <a:ext cx="196691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r>
              <a:rPr lang="en-US" altLang="ru-RU" sz="1200" dirty="0">
                <a:solidFill>
                  <a:prstClr val="black"/>
                </a:solidFill>
                <a:cs typeface="Arial" charset="0"/>
              </a:rPr>
              <a:t>Database on the helpline</a:t>
            </a:r>
            <a:endParaRPr lang="ru-RU" altLang="ru-RU" sz="1200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sp>
        <p:nvSpPr>
          <p:cNvPr id="4124" name="Rectangle 98"/>
          <p:cNvSpPr>
            <a:spLocks noChangeArrowheads="1"/>
          </p:cNvSpPr>
          <p:nvPr/>
        </p:nvSpPr>
        <p:spPr bwMode="auto">
          <a:xfrm>
            <a:off x="7680326" y="2636838"/>
            <a:ext cx="2525713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r>
              <a:rPr lang="en-US" altLang="ru-RU" sz="1200" dirty="0" smtClean="0">
                <a:solidFill>
                  <a:prstClr val="black"/>
                </a:solidFill>
                <a:cs typeface="Arial" charset="0"/>
              </a:rPr>
              <a:t>Database on </a:t>
            </a:r>
            <a:r>
              <a:rPr lang="en-US" altLang="ru-RU" sz="1200" dirty="0">
                <a:solidFill>
                  <a:prstClr val="black"/>
                </a:solidFill>
                <a:cs typeface="Arial" charset="0"/>
              </a:rPr>
              <a:t>indicators of contracts</a:t>
            </a:r>
            <a:endParaRPr lang="ru-RU" altLang="ru-RU" sz="1200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pic>
        <p:nvPicPr>
          <p:cNvPr id="4125" name="Рисунок 9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513" y="3694114"/>
            <a:ext cx="3556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6" name="Rectangle 98"/>
          <p:cNvSpPr>
            <a:spLocks noChangeArrowheads="1"/>
          </p:cNvSpPr>
          <p:nvPr/>
        </p:nvSpPr>
        <p:spPr bwMode="auto">
          <a:xfrm>
            <a:off x="8245475" y="4686300"/>
            <a:ext cx="159385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r>
              <a:rPr lang="en-US" altLang="ru-RU" sz="1200" dirty="0">
                <a:solidFill>
                  <a:prstClr val="black"/>
                </a:solidFill>
                <a:cs typeface="Arial" charset="0"/>
              </a:rPr>
              <a:t>Database </a:t>
            </a:r>
            <a:r>
              <a:rPr lang="en-US" altLang="ru-RU" sz="1200" dirty="0" smtClean="0">
                <a:solidFill>
                  <a:prstClr val="black"/>
                </a:solidFill>
                <a:cs typeface="Arial" charset="0"/>
              </a:rPr>
              <a:t>on CMI </a:t>
            </a:r>
            <a:r>
              <a:rPr lang="en-US" altLang="ru-RU" sz="1200" dirty="0">
                <a:solidFill>
                  <a:prstClr val="black"/>
                </a:solidFill>
                <a:cs typeface="Arial" charset="0"/>
              </a:rPr>
              <a:t>policies </a:t>
            </a:r>
            <a:endParaRPr lang="ru-RU" altLang="ru-RU" sz="1200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pic>
        <p:nvPicPr>
          <p:cNvPr id="4127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189" y="476251"/>
            <a:ext cx="579437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8" name="Рисунок 8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388" y="3176589"/>
            <a:ext cx="3556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29" name="Rectangle 98"/>
          <p:cNvSpPr>
            <a:spLocks noChangeArrowheads="1"/>
          </p:cNvSpPr>
          <p:nvPr/>
        </p:nvSpPr>
        <p:spPr bwMode="auto">
          <a:xfrm>
            <a:off x="7824788" y="3167063"/>
            <a:ext cx="1979612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r>
              <a:rPr lang="en-US" altLang="ru-RU" sz="1200" dirty="0" smtClean="0">
                <a:solidFill>
                  <a:prstClr val="black"/>
                </a:solidFill>
                <a:cs typeface="Arial" charset="0"/>
              </a:rPr>
              <a:t>Database  </a:t>
            </a:r>
            <a:r>
              <a:rPr lang="en-US" altLang="ru-RU" sz="1200" dirty="0">
                <a:solidFill>
                  <a:prstClr val="black"/>
                </a:solidFill>
                <a:cs typeface="Arial" charset="0"/>
              </a:rPr>
              <a:t>on hemodialysis</a:t>
            </a:r>
            <a:endParaRPr lang="ru-RU" altLang="ru-RU" sz="1200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pic>
        <p:nvPicPr>
          <p:cNvPr id="4130" name="Рисунок 8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638" y="4616450"/>
            <a:ext cx="3556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31" name="Rectangle 98"/>
          <p:cNvSpPr>
            <a:spLocks noChangeArrowheads="1"/>
          </p:cNvSpPr>
          <p:nvPr/>
        </p:nvSpPr>
        <p:spPr bwMode="auto">
          <a:xfrm>
            <a:off x="7870826" y="3714750"/>
            <a:ext cx="197961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r>
              <a:rPr lang="en-US" altLang="ru-RU" sz="1200" dirty="0" smtClean="0">
                <a:solidFill>
                  <a:prstClr val="black"/>
                </a:solidFill>
                <a:cs typeface="Arial" charset="0"/>
              </a:rPr>
              <a:t>Database  </a:t>
            </a:r>
            <a:r>
              <a:rPr lang="en-US" altLang="ru-RU" sz="1200" dirty="0">
                <a:solidFill>
                  <a:prstClr val="black"/>
                </a:solidFill>
                <a:cs typeface="Arial" charset="0"/>
              </a:rPr>
              <a:t>on the questionnaire</a:t>
            </a:r>
            <a:endParaRPr lang="ru-RU" altLang="ru-RU" sz="1200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1524000" y="0"/>
            <a:ext cx="5364088" cy="50405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prstClr val="white"/>
                </a:solidFill>
              </a:rPr>
              <a:t>INFORMATION SYSTEMS OF THE </a:t>
            </a:r>
            <a:r>
              <a:rPr lang="en-US" dirty="0" smtClean="0">
                <a:solidFill>
                  <a:prstClr val="white"/>
                </a:solidFill>
              </a:rPr>
              <a:t>CMI </a:t>
            </a:r>
            <a:r>
              <a:rPr lang="en-US" dirty="0">
                <a:solidFill>
                  <a:prstClr val="white"/>
                </a:solidFill>
              </a:rPr>
              <a:t>FUND</a:t>
            </a:r>
            <a:endParaRPr lang="ru-RU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1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Рисунок 2" descr="ÐÐ°ÑÑÐ¸Ð½ÐºÐ¸ Ð¿Ð¾ Ð·Ð°Ð¿ÑÐ¾ÑÑ ÑÐ°Ð¼ÑÐ¹ Ð±Ð¾Ð»ÑÑÐ¾Ð¹ Ð¾ÑÐµÑÐ¾Ð²ÑÐ¹ Ð»ÐµÑ Ð² Ð¼Ð¸ÑÐµ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" t="-1741" r="242" b="1741"/>
          <a:stretch/>
        </p:blipFill>
        <p:spPr bwMode="auto">
          <a:xfrm>
            <a:off x="0" y="600649"/>
            <a:ext cx="5372086" cy="367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ÐÐ°ÑÑÐ¸Ð½ÐºÐ¸ Ð¿Ð¾ Ð·Ð°Ð¿ÑÐ¾ÑÑ ÑÐ°Ð¼ÑÐ¹ Ð±Ð¾Ð»ÑÑÐ¾Ð¹ Ð¾ÑÐµÑÐ¾Ð²ÑÐ¹ Ð»ÐµÑ Ð² Ð¼Ð¸ÑÐ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2" y="4297604"/>
            <a:ext cx="3593206" cy="1976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ÐÐ°ÑÑÐ¸Ð½ÐºÐ¸ Ð¿Ð¾ Ð·Ð°Ð¿ÑÐ¾ÑÑ ÑÐ°Ð¼ÑÐµ Ð±Ð¾Ð»ÑÑÐ¸Ðµ Ð¾ÑÐµÑÐ¾Ð²ÑÐµ Ð»ÐµÑÐ° Ð² Ð¼Ð¸ÑÐ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912" y="180304"/>
            <a:ext cx="3402088" cy="244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ÐÐ°ÑÑÐ¸Ð½ÐºÐ¸ Ð¿Ð¾ Ð·Ð°Ð¿ÑÐ¾ÑÑ ÑÐ°Ð¼ÑÐµ Ð±Ð¾Ð»ÑÑÐ¸Ðµ Ð¾ÑÐµÑÐ¾Ð²ÑÐµ Ð»ÐµÑÐ° Ð² Ð¼Ð¸ÑÐ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4726" y="3237875"/>
            <a:ext cx="2293177" cy="305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59207" y="33482"/>
            <a:ext cx="33783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At an altitude of more than 1600 m above sea level, in the rare climatic conditions of neighboring air masses</a:t>
            </a:r>
            <a:r>
              <a:rPr lang="en-US" dirty="0" smtClean="0"/>
              <a:t>, there are  </a:t>
            </a:r>
            <a:r>
              <a:rPr lang="en-US" dirty="0"/>
              <a:t>magnificent</a:t>
            </a:r>
          </a:p>
          <a:p>
            <a:r>
              <a:rPr lang="en-US" dirty="0"/>
              <a:t>walnut forests,</a:t>
            </a:r>
          </a:p>
          <a:p>
            <a:r>
              <a:rPr lang="en-US" dirty="0" smtClean="0"/>
              <a:t>With total </a:t>
            </a:r>
            <a:r>
              <a:rPr lang="en-US" dirty="0"/>
              <a:t>area of more than 700 thousand hectares.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5192" y="33482"/>
            <a:ext cx="52417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One of the most unique creations of nature, the tract </a:t>
            </a:r>
            <a:r>
              <a:rPr lang="en-US" dirty="0" err="1"/>
              <a:t>Arslanbob</a:t>
            </a:r>
            <a:r>
              <a:rPr lang="en-US" dirty="0"/>
              <a:t> - a magnificent blooming oasis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59207" y="261880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212121"/>
                </a:solidFill>
                <a:latin typeface="Arial" panose="020B0604020202020204" pitchFamily="34" charset="0"/>
              </a:rPr>
              <a:t>Age of forests, according to scientists, can exceed 50 million years and their origin is likely to relate to the </a:t>
            </a:r>
            <a:r>
              <a:rPr lang="en-US" dirty="0" smtClean="0">
                <a:solidFill>
                  <a:srgbClr val="212121"/>
                </a:solidFill>
                <a:latin typeface="Arial" panose="020B0604020202020204" pitchFamily="34" charset="0"/>
              </a:rPr>
              <a:t>Paleolithic era</a:t>
            </a:r>
            <a:r>
              <a:rPr lang="ru-RU" dirty="0" smtClean="0">
                <a:solidFill>
                  <a:srgbClr val="212121"/>
                </a:solidFill>
                <a:latin typeface="Arial" panose="020B0604020202020204" pitchFamily="34" charset="0"/>
              </a:rPr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4563" y="626342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Only here there are specimens up to 30 meters high, whose age can exceed 1000 years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79662" y="4110310"/>
            <a:ext cx="532850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Thank you for attention</a:t>
            </a:r>
            <a:r>
              <a:rPr lang="ru-RU" sz="5400" b="1" dirty="0" smtClean="0">
                <a:ln/>
                <a:solidFill>
                  <a:schemeClr val="accent3"/>
                </a:solidFill>
              </a:rPr>
              <a:t>!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1266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1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1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1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1309</TotalTime>
  <Words>2200</Words>
  <Application>Microsoft Office PowerPoint</Application>
  <PresentationFormat>Custom</PresentationFormat>
  <Paragraphs>509</Paragraphs>
  <Slides>27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25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55" baseType="lpstr">
      <vt:lpstr>Оформление по умолчанию</vt:lpstr>
      <vt:lpstr>1_Оформление по умолчанию</vt:lpstr>
      <vt:lpstr>Тема Office</vt:lpstr>
      <vt:lpstr>1_Тема Office</vt:lpstr>
      <vt:lpstr>2_Оформление по умолчанию</vt:lpstr>
      <vt:lpstr>3_Оформление по умолчанию</vt:lpstr>
      <vt:lpstr>4_Оформление по умолчанию</vt:lpstr>
      <vt:lpstr>5_Оформление по умолчанию</vt:lpstr>
      <vt:lpstr>6_Оформление по умолчанию</vt:lpstr>
      <vt:lpstr>8_Оформление по умолчанию</vt:lpstr>
      <vt:lpstr>9_Оформление по умолчанию</vt:lpstr>
      <vt:lpstr>10_Оформление по умолчанию</vt:lpstr>
      <vt:lpstr>11_Оформление по умолчанию</vt:lpstr>
      <vt:lpstr>12_Оформление по умолчанию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15_Оформление по умолчанию</vt:lpstr>
      <vt:lpstr>7_Оформление по умолчанию</vt:lpstr>
      <vt:lpstr>13_Оформление по умолчанию</vt:lpstr>
      <vt:lpstr>14_Оформление по умолчанию</vt:lpstr>
      <vt:lpstr>VISIO</vt:lpstr>
      <vt:lpstr>Visio</vt:lpstr>
      <vt:lpstr>Лист</vt:lpstr>
      <vt:lpstr>  Kyrgyz Republic experience in introducing compulsory health insurance </vt:lpstr>
      <vt:lpstr>PowerPoint Presentation</vt:lpstr>
      <vt:lpstr>The creation  stages of the Single-Payer health care System (1997-1999гг.)</vt:lpstr>
      <vt:lpstr>The creation  stages of the Single-Payer health care  System (2000г.)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Categories of citizens who make co-payments according to levels</vt:lpstr>
      <vt:lpstr>The level of co-payment for medical services for inpatient treatment in health care organizations operating in the SP health care system (in soms)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Economic efficiency of the SSO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доклада</dc:title>
  <dc:creator>kaliev</dc:creator>
  <cp:lastModifiedBy>ALLIOD, Marie-pierre</cp:lastModifiedBy>
  <cp:revision>57</cp:revision>
  <dcterms:created xsi:type="dcterms:W3CDTF">2018-05-24T08:16:36Z</dcterms:created>
  <dcterms:modified xsi:type="dcterms:W3CDTF">2018-08-02T12:05:35Z</dcterms:modified>
</cp:coreProperties>
</file>