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tiff" ContentType="image/tif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drawings/drawing2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style1.xml" ContentType="application/vnd.ms-office.chartstyle+xml"/>
  <Override PartName="/ppt/charts/colors1.xml" ContentType="application/vnd.ms-office.chartcolor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8"/>
  </p:notesMasterIdLst>
  <p:sldIdLst>
    <p:sldId id="256" r:id="rId2"/>
    <p:sldId id="459" r:id="rId3"/>
    <p:sldId id="477" r:id="rId4"/>
    <p:sldId id="460" r:id="rId5"/>
    <p:sldId id="495" r:id="rId6"/>
    <p:sldId id="395" r:id="rId7"/>
    <p:sldId id="494" r:id="rId8"/>
    <p:sldId id="499" r:id="rId9"/>
    <p:sldId id="520" r:id="rId10"/>
    <p:sldId id="497" r:id="rId11"/>
    <p:sldId id="500" r:id="rId12"/>
    <p:sldId id="496" r:id="rId13"/>
    <p:sldId id="415" r:id="rId14"/>
    <p:sldId id="501" r:id="rId15"/>
    <p:sldId id="480" r:id="rId16"/>
    <p:sldId id="503" r:id="rId17"/>
    <p:sldId id="510" r:id="rId18"/>
    <p:sldId id="511" r:id="rId19"/>
    <p:sldId id="526" r:id="rId20"/>
    <p:sldId id="531" r:id="rId21"/>
    <p:sldId id="485" r:id="rId22"/>
    <p:sldId id="422" r:id="rId23"/>
    <p:sldId id="507" r:id="rId24"/>
    <p:sldId id="508" r:id="rId25"/>
    <p:sldId id="470" r:id="rId26"/>
    <p:sldId id="299" r:id="rId2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042"/>
    <p:restoredTop sz="94704"/>
  </p:normalViewPr>
  <p:slideViewPr>
    <p:cSldViewPr snapToGrid="0" snapToObjects="1">
      <p:cViewPr>
        <p:scale>
          <a:sx n="100" d="100"/>
          <a:sy n="100" d="100"/>
        </p:scale>
        <p:origin x="-1068" y="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boldoo\Downloads\2017%20Batlagdsan%20(1)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oleObject" Target="../embeddings/oleObject2.bin"/><Relationship Id="rId1" Type="http://schemas.openxmlformats.org/officeDocument/2006/relationships/themeOverride" Target="../theme/themeOverride1.xml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oleObject" Target="../embeddings/oleObject3.bin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50"/>
      <c:rotY val="0"/>
      <c:depthPercent val="100"/>
      <c:rAngAx val="0"/>
      <c:perspective val="3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108-4DB9-B90E-23FBF0D7247F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D108-4DB9-B90E-23FBF0D7247F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D108-4DB9-B90E-23FBF0D7247F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D108-4DB9-B90E-23FBF0D7247F}"/>
              </c:ext>
            </c:extLst>
          </c:dPt>
          <c:dLbls>
            <c:dLbl>
              <c:idx val="1"/>
              <c:layout>
                <c:manualLayout>
                  <c:x val="8.6774981994152497E-2"/>
                  <c:y val="-2.3052220386875601E-3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5.6600429226624102E-2"/>
                  <c:y val="0.142020409763678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1.0723533073547301E-2"/>
                  <c:y val="0.11027712265948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vert="horz"/>
              <a:lstStyle/>
              <a:p>
                <a:pPr>
                  <a:defRPr sz="1600">
                    <a:solidFill>
                      <a:schemeClr val="bg1"/>
                    </a:solidFill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'xlsdata (2)'!$A$10:$B$13</c:f>
              <c:strCache>
                <c:ptCount val="4"/>
                <c:pt idx="0">
                  <c:v>Government Budget</c:v>
                </c:pt>
                <c:pt idx="1">
                  <c:v>Health Insurance</c:v>
                </c:pt>
                <c:pt idx="2">
                  <c:v>Budget entity revenue</c:v>
                </c:pt>
                <c:pt idx="3">
                  <c:v>Loan and grant program financing</c:v>
                </c:pt>
              </c:strCache>
            </c:strRef>
          </c:cat>
          <c:val>
            <c:numRef>
              <c:f>'xlsdata (2)'!$C$10:$C$13</c:f>
              <c:numCache>
                <c:formatCode>#,##0.0,,</c:formatCode>
                <c:ptCount val="4"/>
                <c:pt idx="0">
                  <c:v>403892933.10000002</c:v>
                </c:pt>
                <c:pt idx="1">
                  <c:v>176305852.90000001</c:v>
                </c:pt>
                <c:pt idx="2">
                  <c:v>61219324.899999999</c:v>
                </c:pt>
                <c:pt idx="3">
                  <c:v>12648136.9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D108-4DB9-B90E-23FBF0D7247F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layout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vert="horz"/>
        <a:lstStyle/>
        <a:p>
          <a:pPr>
            <a:defRPr sz="1600"/>
          </a:pPr>
          <a:endParaRPr lang="en-US"/>
        </a:p>
      </c:txPr>
    </c:legend>
    <c:plotVisOnly val="1"/>
    <c:dispBlanksAs val="zero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 sz="12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50"/>
      <c:rotY val="0"/>
      <c:depthPercent val="100"/>
      <c:rAngAx val="0"/>
      <c:perspective val="3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1.71743683554708E-3"/>
          <c:y val="1.90235757561429E-4"/>
          <c:w val="0.99451682176091605"/>
          <c:h val="0.99980976424243895"/>
        </c:manualLayout>
      </c:layout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5EE1-4973-ACEB-4563CED81A98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5EE1-4973-ACEB-4563CED81A98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5EE1-4973-ACEB-4563CED81A98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5EE1-4973-ACEB-4563CED81A98}"/>
              </c:ext>
            </c:extLst>
          </c:dPt>
          <c:dLbls>
            <c:dLbl>
              <c:idx val="0"/>
              <c:spPr>
                <a:pattFill prst="pct75">
                  <a:fgClr>
                    <a:schemeClr val="dk1">
                      <a:lumMod val="75000"/>
                      <a:lumOff val="25000"/>
                    </a:schemeClr>
                  </a:fgClr>
                  <a:bgClr>
                    <a:schemeClr val="dk1">
                      <a:lumMod val="65000"/>
                      <a:lumOff val="35000"/>
                    </a:schemeClr>
                  </a:bgClr>
                </a:patt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chemeClr val="lt1"/>
                      </a:solidFill>
                      <a:latin typeface="Arial" pitchFamily="34" charset="0"/>
                      <a:ea typeface="+mn-ea"/>
                      <a:cs typeface="Arial" pitchFamily="34" charset="0"/>
                    </a:defRPr>
                  </a:pPr>
                  <a:endParaRPr lang="en-US"/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6.24593034361271E-2"/>
                  <c:y val="-0.112409953857809"/>
                </c:manualLayout>
              </c:layout>
              <c:spPr>
                <a:pattFill prst="pct75">
                  <a:fgClr>
                    <a:schemeClr val="dk1">
                      <a:lumMod val="75000"/>
                      <a:lumOff val="25000"/>
                    </a:schemeClr>
                  </a:fgClr>
                  <a:bgClr>
                    <a:schemeClr val="dk1">
                      <a:lumMod val="65000"/>
                      <a:lumOff val="35000"/>
                    </a:schemeClr>
                  </a:bgClr>
                </a:patt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chemeClr val="lt1"/>
                      </a:solidFill>
                      <a:latin typeface="Arial" pitchFamily="34" charset="0"/>
                      <a:ea typeface="+mn-ea"/>
                      <a:cs typeface="Arial" pitchFamily="34" charset="0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5EE1-4973-ACEB-4563CED81A98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>
                    <c:manualLayout>
                      <c:w val="0.073989218328841"/>
                      <c:h val="0.0568513119533528"/>
                    </c:manualLayout>
                  </c15:layout>
                </c:ext>
              </c:extLst>
            </c:dLbl>
            <c:dLbl>
              <c:idx val="2"/>
              <c:layout>
                <c:manualLayout>
                  <c:x val="0.13655430526819701"/>
                  <c:y val="5.1054837757062703E-2"/>
                </c:manualLayout>
              </c:layout>
              <c:spPr>
                <a:pattFill prst="pct75">
                  <a:fgClr>
                    <a:schemeClr val="dk1">
                      <a:lumMod val="75000"/>
                      <a:lumOff val="25000"/>
                    </a:schemeClr>
                  </a:fgClr>
                  <a:bgClr>
                    <a:schemeClr val="dk1">
                      <a:lumMod val="65000"/>
                      <a:lumOff val="35000"/>
                    </a:schemeClr>
                  </a:bgClr>
                </a:patt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chemeClr val="lt1"/>
                      </a:solidFill>
                      <a:latin typeface="Arial" pitchFamily="34" charset="0"/>
                      <a:ea typeface="+mn-ea"/>
                      <a:cs typeface="Arial" pitchFamily="34" charset="0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5EE1-4973-ACEB-4563CED81A98}"/>
                </c:ext>
                <c:ext xmlns:c15="http://schemas.microsoft.com/office/drawing/2012/chart" uri="{CE6537A1-D6FC-4f65-9D91-7224C49458BB}">
                  <c15:layout>
                    <c:manualLayout>
                      <c:w val="0.105148247978437"/>
                      <c:h val="0.0743440233236151"/>
                    </c:manualLayout>
                  </c15:layout>
                </c:ext>
              </c:extLst>
            </c:dLbl>
            <c:dLbl>
              <c:idx val="3"/>
              <c:layout>
                <c:manualLayout>
                  <c:x val="8.8623426788632498E-2"/>
                  <c:y val="0.117415807717913"/>
                </c:manualLayout>
              </c:layout>
              <c:spPr>
                <a:pattFill prst="pct75">
                  <a:fgClr>
                    <a:schemeClr val="dk1">
                      <a:lumMod val="75000"/>
                      <a:lumOff val="25000"/>
                    </a:schemeClr>
                  </a:fgClr>
                  <a:bgClr>
                    <a:schemeClr val="dk1">
                      <a:lumMod val="65000"/>
                      <a:lumOff val="35000"/>
                    </a:schemeClr>
                  </a:bgClr>
                </a:patt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chemeClr val="lt1"/>
                      </a:solidFill>
                      <a:latin typeface="Arial" pitchFamily="34" charset="0"/>
                      <a:ea typeface="+mn-ea"/>
                      <a:cs typeface="Arial" pitchFamily="34" charset="0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5EE1-4973-ACEB-4563CED81A98}"/>
                </c:ext>
                <c:ext xmlns:c15="http://schemas.microsoft.com/office/drawing/2012/chart" uri="{CE6537A1-D6FC-4f65-9D91-7224C49458BB}">
                  <c15:layout>
                    <c:manualLayout>
                      <c:w val="0.0916711590296496"/>
                      <c:h val="0.0685131195335277"/>
                    </c:manualLayout>
                  </c15:layout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'[Chart in Microsoft PowerPoint]Sheet1'!$A$5:$A$8</c:f>
              <c:strCache>
                <c:ptCount val="4"/>
                <c:pt idx="0">
                  <c:v>Ажил олгогч, даатгуулагчийн төлсөн шимтгэл- 239.7 тэрбум</c:v>
                </c:pt>
                <c:pt idx="1">
                  <c:v>Хувиараа хөдөлмөр эрхлэгч  иргэн, малчин, оюутан суралцагч - 19,9 тэрбум</c:v>
                </c:pt>
                <c:pt idx="2">
                  <c:v>Төр даатгалыг хариуцах иргэд /Улсын төсвөөс/ - 58,1 тэрбум</c:v>
                </c:pt>
                <c:pt idx="3">
                  <c:v>Бусад орлого - 48,7 тэрбум</c:v>
                </c:pt>
              </c:strCache>
            </c:strRef>
          </c:cat>
          <c:val>
            <c:numRef>
              <c:f>'[Chart in Microsoft PowerPoint]Sheet1'!$B$5:$B$8</c:f>
              <c:numCache>
                <c:formatCode>General</c:formatCode>
                <c:ptCount val="4"/>
                <c:pt idx="0">
                  <c:v>239.7</c:v>
                </c:pt>
                <c:pt idx="1">
                  <c:v>19.899999999999999</c:v>
                </c:pt>
                <c:pt idx="2">
                  <c:v>58.1</c:v>
                </c:pt>
                <c:pt idx="3">
                  <c:v>48.7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5EE1-4973-ACEB-4563CED81A98}"/>
            </c:ext>
          </c:extLst>
        </c:ser>
        <c:ser>
          <c:idx val="1"/>
          <c:order val="1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A-5EE1-4973-ACEB-4563CED81A98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C-5EE1-4973-ACEB-4563CED81A98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E-5EE1-4973-ACEB-4563CED81A98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0-5EE1-4973-ACEB-4563CED81A98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'[Chart in Microsoft PowerPoint]Sheet1'!$A$5:$A$8</c:f>
              <c:strCache>
                <c:ptCount val="4"/>
                <c:pt idx="0">
                  <c:v>Ажил олгогч, даатгуулагчийн төлсөн шимтгэл- 239.7 тэрбум</c:v>
                </c:pt>
                <c:pt idx="1">
                  <c:v>Хувиараа хөдөлмөр эрхлэгч  иргэн, малчин, оюутан суралцагч - 19,9 тэрбум</c:v>
                </c:pt>
                <c:pt idx="2">
                  <c:v>Төр даатгалыг хариуцах иргэд /Улсын төсвөөс/ - 58,1 тэрбум</c:v>
                </c:pt>
                <c:pt idx="3">
                  <c:v>Бусад орлого - 48,7 тэрбум</c:v>
                </c:pt>
              </c:strCache>
            </c:strRef>
          </c:cat>
          <c:val>
            <c:numRef>
              <c:f>'[Chart in Microsoft PowerPoint]Sheet1'!$C$5:$C$8</c:f>
              <c:numCache>
                <c:formatCode>_-* #,##0.0_-;\-* #,##0.0_-;_-* "-"_-;_-@_-</c:formatCode>
                <c:ptCount val="4"/>
                <c:pt idx="0">
                  <c:v>65.420305676855875</c:v>
                </c:pt>
                <c:pt idx="1">
                  <c:v>5.4312227074235899</c:v>
                </c:pt>
                <c:pt idx="2">
                  <c:v>15.856986899563321</c:v>
                </c:pt>
                <c:pt idx="3">
                  <c:v>13.29148471615721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1-5EE1-4973-ACEB-4563CED81A98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2">
    <c:autoUpdate val="0"/>
  </c:externalData>
  <c:userShapes r:id="rId3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Sheet5!$B$13</c:f>
              <c:strCache>
                <c:ptCount val="1"/>
                <c:pt idx="0">
                  <c:v>Хамрагдсан хүний тоо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1.85185185185185E-3"/>
                  <c:y val="0.3530367071656840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-5400000" spcFirstLastPara="1" vertOverflow="ellipsis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75C6-45D3-A5ED-8FE8B36DB171}"/>
                </c:ext>
                <c:ext xmlns:c15="http://schemas.microsoft.com/office/drawing/2012/chart" uri="{CE6537A1-D6FC-4f65-9D91-7224C49458BB}">
                  <c15:layout>
                    <c:manualLayout>
                      <c:w val="0.104336419753086"/>
                      <c:h val="0.135199287444035"/>
                    </c:manualLayout>
                  </c15:layout>
                </c:ext>
              </c:extLst>
            </c:dLbl>
            <c:dLbl>
              <c:idx val="1"/>
              <c:layout>
                <c:manualLayout>
                  <c:x val="4.2706474032446198E-3"/>
                  <c:y val="0.22324799590682501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-5400000" spcFirstLastPara="1" vertOverflow="ellipsis" wrap="square" lIns="38100" tIns="19050" rIns="38100" bIns="19050" anchor="ctr" anchorCtr="1">
                  <a:sp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75C6-45D3-A5ED-8FE8B36DB171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2.3147540585204602E-3"/>
                  <c:y val="0.3376916257964380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-5400000" spcFirstLastPara="1" vertOverflow="ellipsis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75C6-45D3-A5ED-8FE8B36DB171}"/>
                </c:ext>
                <c:ext xmlns:c15="http://schemas.microsoft.com/office/drawing/2012/chart" uri="{CE6537A1-D6FC-4f65-9D91-7224C49458BB}">
                  <c15:layout>
                    <c:manualLayout>
                      <c:w val="0.115138888888889"/>
                      <c:h val="0.121768005162689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Sheet5!$C$12:$E$12</c:f>
              <c:strCache>
                <c:ptCount val="3"/>
                <c:pt idx="0">
                  <c:v>2015 он</c:v>
                </c:pt>
                <c:pt idx="1">
                  <c:v>2016 он</c:v>
                </c:pt>
                <c:pt idx="2">
                  <c:v>2017 он</c:v>
                </c:pt>
              </c:strCache>
            </c:strRef>
          </c:cat>
          <c:val>
            <c:numRef>
              <c:f>Sheet5!$C$13:$E$13</c:f>
              <c:numCache>
                <c:formatCode>#,##0.0</c:formatCode>
                <c:ptCount val="3"/>
                <c:pt idx="0">
                  <c:v>3003.7</c:v>
                </c:pt>
                <c:pt idx="1">
                  <c:v>2738.5</c:v>
                </c:pt>
                <c:pt idx="2">
                  <c:v>2983.8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75C6-45D3-A5ED-8FE8B36DB171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15457408"/>
        <c:axId val="115485312"/>
      </c:barChart>
      <c:lineChart>
        <c:grouping val="standard"/>
        <c:varyColors val="0"/>
        <c:ser>
          <c:idx val="1"/>
          <c:order val="1"/>
          <c:tx>
            <c:strRef>
              <c:f>Sheet5!$B$14</c:f>
              <c:strCache>
                <c:ptCount val="1"/>
                <c:pt idx="0">
                  <c:v>Эзлэх хувь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5.5555555555555601E-2"/>
                  <c:y val="-3.703703703703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3.9648684505246501E-2"/>
                  <c:y val="-6.94444444444445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75C6-45D3-A5ED-8FE8B36DB171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4.5623632385120502E-2"/>
                  <c:y val="-0.10185185185185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75C6-45D3-A5ED-8FE8B36DB171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Sheet5!$C$12:$E$12</c:f>
              <c:strCache>
                <c:ptCount val="3"/>
                <c:pt idx="0">
                  <c:v>2015 он</c:v>
                </c:pt>
                <c:pt idx="1">
                  <c:v>2016 он</c:v>
                </c:pt>
                <c:pt idx="2">
                  <c:v>2017 он</c:v>
                </c:pt>
              </c:strCache>
            </c:strRef>
          </c:cat>
          <c:val>
            <c:numRef>
              <c:f>Sheet5!$C$14:$E$14</c:f>
              <c:numCache>
                <c:formatCode>0.0%</c:formatCode>
                <c:ptCount val="3"/>
                <c:pt idx="0">
                  <c:v>0.98099999999999998</c:v>
                </c:pt>
                <c:pt idx="1">
                  <c:v>0.878</c:v>
                </c:pt>
                <c:pt idx="2">
                  <c:v>0.95599999999999996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7-75C6-45D3-A5ED-8FE8B36DB171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15501696"/>
        <c:axId val="115499392"/>
      </c:lineChart>
      <c:catAx>
        <c:axId val="115457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5485312"/>
        <c:crosses val="autoZero"/>
        <c:auto val="1"/>
        <c:lblAlgn val="ctr"/>
        <c:lblOffset val="100"/>
        <c:noMultiLvlLbl val="0"/>
      </c:catAx>
      <c:valAx>
        <c:axId val="115485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5457408"/>
        <c:crosses val="autoZero"/>
        <c:crossBetween val="between"/>
      </c:valAx>
      <c:valAx>
        <c:axId val="115499392"/>
        <c:scaling>
          <c:orientation val="minMax"/>
        </c:scaling>
        <c:delete val="0"/>
        <c:axPos val="r"/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5501696"/>
        <c:crosses val="max"/>
        <c:crossBetween val="between"/>
      </c:valAx>
      <c:catAx>
        <c:axId val="11550169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15499392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hPercent val="50"/>
      <c:rotY val="15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1.11073072387691E-4"/>
          <c:y val="0.13227078388868399"/>
          <c:w val="0.833538094532706"/>
          <c:h val="0.73355153239142201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nb-NO" smtClean="0"/>
                      <a:t>55.3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34C8-4B56-BE1C-D83090ABBE94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mr-IN" smtClean="0"/>
                      <a:t>16.7%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34C8-4B56-BE1C-D83090ABBE94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mr-IN" smtClean="0"/>
                      <a:t>56.6%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34C8-4B56-BE1C-D83090ABBE94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5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ХАМРАЛТ</c:v>
                </c:pt>
                <c:pt idx="1">
                  <c:v>ОРЛОГО</c:v>
                </c:pt>
                <c:pt idx="2">
                  <c:v>ЗАРЛАГА</c:v>
                </c:pt>
              </c:strCache>
            </c:strRef>
          </c:cat>
          <c:val>
            <c:numRef>
              <c:f>Sheet1!$B$2:$B$4</c:f>
              <c:numCache>
                <c:formatCode>_(* #,##0.0_);_(* \(#,##0.0\);_(* "-"??_);_(@_)</c:formatCode>
                <c:ptCount val="3"/>
                <c:pt idx="0" formatCode="General">
                  <c:v>55.3</c:v>
                </c:pt>
                <c:pt idx="1">
                  <c:v>16.7</c:v>
                </c:pt>
                <c:pt idx="2">
                  <c:v>56.6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34C8-4B56-BE1C-D83090ABBE9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rgbClr val="FFFF00"/>
            </a:solidFill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mr-IN" smtClean="0"/>
                      <a:t>29.2%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34C8-4B56-BE1C-D83090ABBE94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nb-NO" smtClean="0"/>
                      <a:t>75.8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34C8-4B56-BE1C-D83090ABBE94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mr-IN" smtClean="0"/>
                      <a:t>19.5%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34C8-4B56-BE1C-D83090ABBE94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5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ХАМРАЛТ</c:v>
                </c:pt>
                <c:pt idx="1">
                  <c:v>ОРЛОГО</c:v>
                </c:pt>
                <c:pt idx="2">
                  <c:v>ЗАРЛАГА</c:v>
                </c:pt>
              </c:strCache>
            </c:strRef>
          </c:cat>
          <c:val>
            <c:numRef>
              <c:f>Sheet1!$C$2:$C$4</c:f>
              <c:numCache>
                <c:formatCode>_(* #,##0.0_);_(* \(#,##0.0\);_(* "-"??_);_(@_)</c:formatCode>
                <c:ptCount val="3"/>
                <c:pt idx="0" formatCode="General">
                  <c:v>29.2</c:v>
                </c:pt>
                <c:pt idx="1">
                  <c:v>75.8</c:v>
                </c:pt>
                <c:pt idx="2">
                  <c:v>19.5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34C8-4B56-BE1C-D83090ABBE9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mr-IN" smtClean="0"/>
                      <a:t>15.5%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8-34C8-4B56-BE1C-D83090ABBE94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mr-IN" smtClean="0"/>
                      <a:t>7.5</a:t>
                    </a:r>
                    <a:r>
                      <a:rPr lang="mr-IN" dirty="0" smtClean="0"/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34C8-4B56-BE1C-D83090ABBE94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mr-IN" smtClean="0"/>
                      <a:t>23.9%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A-34C8-4B56-BE1C-D83090ABBE94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5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ХАМРАЛТ</c:v>
                </c:pt>
                <c:pt idx="1">
                  <c:v>ОРЛОГО</c:v>
                </c:pt>
                <c:pt idx="2">
                  <c:v>ЗАРЛАГА</c:v>
                </c:pt>
              </c:strCache>
            </c:strRef>
          </c:cat>
          <c:val>
            <c:numRef>
              <c:f>Sheet1!$D$2:$D$4</c:f>
              <c:numCache>
                <c:formatCode>_(* #,##0.0_);_(* \(#,##0.0\);_(* "-"??_);_(@_)</c:formatCode>
                <c:ptCount val="3"/>
                <c:pt idx="0" formatCode="General">
                  <c:v>15.5</c:v>
                </c:pt>
                <c:pt idx="1">
                  <c:v>7.5</c:v>
                </c:pt>
                <c:pt idx="2">
                  <c:v>23.9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B-34C8-4B56-BE1C-D83090ABBE9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48"/>
        <c:gapDepth val="100"/>
        <c:shape val="box"/>
        <c:axId val="139960704"/>
        <c:axId val="139963392"/>
        <c:axId val="0"/>
      </c:bar3DChart>
      <c:catAx>
        <c:axId val="139960704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900" b="1"/>
            </a:pPr>
            <a:endParaRPr lang="en-US"/>
          </a:p>
        </c:txPr>
        <c:crossAx val="139963392"/>
        <c:crosses val="autoZero"/>
        <c:auto val="1"/>
        <c:lblAlgn val="ctr"/>
        <c:lblOffset val="100"/>
        <c:noMultiLvlLbl val="0"/>
      </c:catAx>
      <c:valAx>
        <c:axId val="139963392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139960704"/>
        <c:crosses val="autoZero"/>
        <c:crossBetween val="between"/>
      </c:valAx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400">
          <a:latin typeface="Arial" pitchFamily="34" charset="0"/>
          <a:cs typeface="Arial" pitchFamily="34" charset="0"/>
        </a:defRPr>
      </a:pPr>
      <a:endParaRPr lang="en-US"/>
    </a:p>
  </c:txPr>
  <c:externalData r:id="rId1">
    <c:autoUpdate val="0"/>
  </c:externalData>
  <c:userShapes r:id="rId2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2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0.73611</cdr:x>
      <cdr:y>0.39284</cdr:y>
    </cdr:from>
    <cdr:to>
      <cdr:x>0.84722</cdr:x>
      <cdr:y>0.59488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6057900" y="177800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US" sz="1100" dirty="0"/>
        </a:p>
      </cdr:txBody>
    </cdr:sp>
  </cdr:relSizeAnchor>
  <cdr:relSizeAnchor xmlns:cdr="http://schemas.openxmlformats.org/drawingml/2006/chartDrawing">
    <cdr:from>
      <cdr:x>0.83951</cdr:x>
      <cdr:y>0.45738</cdr:y>
    </cdr:from>
    <cdr:to>
      <cdr:x>0.95062</cdr:x>
      <cdr:y>0.65942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6908800" y="207010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US" sz="110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0.76077</cdr:x>
      <cdr:y>0.16002</cdr:y>
    </cdr:from>
    <cdr:to>
      <cdr:x>0.98612</cdr:x>
      <cdr:y>0.53259</cdr:y>
    </cdr:to>
    <cdr:pic>
      <cdr:nvPicPr>
        <cdr:cNvPr id="2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6260860" y="794591"/>
          <a:ext cx="1854541" cy="1850071"/>
        </a:xfrm>
        <a:prstGeom xmlns:a="http://schemas.openxmlformats.org/drawingml/2006/main" prst="rect">
          <a:avLst/>
        </a:prstGeom>
      </cdr:spPr>
    </cdr:pic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551985-F833-4745-B804-2AA77D853628}" type="datetimeFigureOut">
              <a:rPr lang="en-US" smtClean="0"/>
              <a:t>8/2/2018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E7010A-A261-9046-858B-9779E03E92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64762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3525B-0EE2-324E-85FC-24D37D1965E5}" type="datetimeFigureOut">
              <a:rPr lang="en-US" smtClean="0"/>
              <a:t>8/2/2018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B47851-745D-5F45-A803-6A35218B21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20182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3525B-0EE2-324E-85FC-24D37D1965E5}" type="datetimeFigureOut">
              <a:rPr lang="en-US" smtClean="0"/>
              <a:t>8/2/2018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B47851-745D-5F45-A803-6A35218B21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52633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3525B-0EE2-324E-85FC-24D37D1965E5}" type="datetimeFigureOut">
              <a:rPr lang="en-US" smtClean="0"/>
              <a:t>8/2/2018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B47851-745D-5F45-A803-6A35218B21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4385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3525B-0EE2-324E-85FC-24D37D1965E5}" type="datetimeFigureOut">
              <a:rPr lang="en-US" smtClean="0"/>
              <a:t>8/2/2018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B47851-745D-5F45-A803-6A35218B21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36910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3525B-0EE2-324E-85FC-24D37D1965E5}" type="datetimeFigureOut">
              <a:rPr lang="en-US" smtClean="0"/>
              <a:t>8/2/2018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B47851-745D-5F45-A803-6A35218B21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45860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3525B-0EE2-324E-85FC-24D37D1965E5}" type="datetimeFigureOut">
              <a:rPr lang="en-US" smtClean="0"/>
              <a:t>8/2/2018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B47851-745D-5F45-A803-6A35218B21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182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3525B-0EE2-324E-85FC-24D37D1965E5}" type="datetimeFigureOut">
              <a:rPr lang="en-US" smtClean="0"/>
              <a:t>8/2/2018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B47851-745D-5F45-A803-6A35218B21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23479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3525B-0EE2-324E-85FC-24D37D1965E5}" type="datetimeFigureOut">
              <a:rPr lang="en-US" smtClean="0"/>
              <a:t>8/2/2018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B47851-745D-5F45-A803-6A35218B21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82807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3525B-0EE2-324E-85FC-24D37D1965E5}" type="datetimeFigureOut">
              <a:rPr lang="en-US" smtClean="0"/>
              <a:t>8/2/2018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B47851-745D-5F45-A803-6A35218B21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892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3525B-0EE2-324E-85FC-24D37D1965E5}" type="datetimeFigureOut">
              <a:rPr lang="en-US" smtClean="0"/>
              <a:t>8/2/2018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B47851-745D-5F45-A803-6A35218B21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12969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3525B-0EE2-324E-85FC-24D37D1965E5}" type="datetimeFigureOut">
              <a:rPr lang="en-US" smtClean="0"/>
              <a:t>8/2/2018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B47851-745D-5F45-A803-6A35218B21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2053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E3525B-0EE2-324E-85FC-24D37D1965E5}" type="datetimeFigureOut">
              <a:rPr lang="en-US" smtClean="0"/>
              <a:t>8/2/2018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B47851-745D-5F45-A803-6A35218B21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61164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96873"/>
            <a:ext cx="7772400" cy="2403578"/>
          </a:xfrm>
        </p:spPr>
        <p:txBody>
          <a:bodyPr>
            <a:normAutofit fontScale="90000"/>
          </a:bodyPr>
          <a:lstStyle/>
          <a:p>
            <a:r>
              <a:rPr lang="en-US" b="1" i="1" dirty="0" smtClean="0">
                <a:solidFill>
                  <a:srgbClr val="000000"/>
                </a:solidFill>
                <a:latin typeface="Arial"/>
                <a:cs typeface="Arial"/>
              </a:rPr>
              <a:t/>
            </a:r>
            <a:br>
              <a:rPr lang="en-US" b="1" i="1" dirty="0" smtClean="0">
                <a:solidFill>
                  <a:srgbClr val="000000"/>
                </a:solidFill>
                <a:latin typeface="Arial"/>
                <a:cs typeface="Arial"/>
              </a:rPr>
            </a:br>
            <a:r>
              <a:rPr lang="en-GB" b="1" i="1" dirty="0">
                <a:latin typeface="Arial" charset="0"/>
                <a:ea typeface="Arial" charset="0"/>
                <a:cs typeface="Arial" charset="0"/>
              </a:rPr>
              <a:t>Health insurance coverage for self-employed nomads in Mongolia</a:t>
            </a:r>
            <a:r>
              <a:rPr lang="en-US" b="1" dirty="0">
                <a:latin typeface="Arial" charset="0"/>
                <a:ea typeface="Arial" charset="0"/>
                <a:cs typeface="Arial" charset="0"/>
              </a:rPr>
              <a:t> </a:t>
            </a:r>
            <a:endParaRPr lang="en-US" b="1" i="1" dirty="0">
              <a:solidFill>
                <a:srgbClr val="00000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endParaRPr lang="en-US" dirty="0" smtClean="0">
              <a:solidFill>
                <a:srgbClr val="000000"/>
              </a:solidFill>
            </a:endParaRPr>
          </a:p>
          <a:p>
            <a:r>
              <a:rPr lang="en-US" dirty="0" err="1" smtClean="0">
                <a:solidFill>
                  <a:srgbClr val="000000"/>
                </a:solidFill>
                <a:latin typeface="Arial"/>
                <a:cs typeface="Arial"/>
              </a:rPr>
              <a:t>Sonin</a:t>
            </a:r>
            <a:r>
              <a:rPr lang="en-US" dirty="0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latin typeface="Arial"/>
                <a:cs typeface="Arial"/>
              </a:rPr>
              <a:t>Sodov</a:t>
            </a:r>
            <a:r>
              <a:rPr lang="en-US" dirty="0" smtClean="0">
                <a:solidFill>
                  <a:srgbClr val="000000"/>
                </a:solidFill>
                <a:latin typeface="Arial"/>
                <a:cs typeface="Arial"/>
              </a:rPr>
              <a:t>, MD., PhD </a:t>
            </a:r>
          </a:p>
          <a:p>
            <a:r>
              <a:rPr lang="en-US" dirty="0" smtClean="0">
                <a:solidFill>
                  <a:srgbClr val="000000"/>
                </a:solidFill>
                <a:latin typeface="Arial"/>
                <a:cs typeface="Arial"/>
              </a:rPr>
              <a:t>Mongolia</a:t>
            </a:r>
          </a:p>
          <a:p>
            <a:r>
              <a:rPr lang="en-US" dirty="0" smtClean="0">
                <a:solidFill>
                  <a:srgbClr val="000000"/>
                </a:solidFill>
                <a:latin typeface="Arial"/>
                <a:cs typeface="Arial"/>
              </a:rPr>
              <a:t>19-20 June 2018, </a:t>
            </a:r>
          </a:p>
          <a:p>
            <a:r>
              <a:rPr lang="en-US" dirty="0" smtClean="0">
                <a:solidFill>
                  <a:srgbClr val="000000"/>
                </a:solidFill>
                <a:latin typeface="Arial"/>
                <a:cs typeface="Arial"/>
              </a:rPr>
              <a:t>Astana, Kazakhstan</a:t>
            </a:r>
            <a:endParaRPr lang="en-US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4381"/>
            <a:ext cx="1835695" cy="1182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0725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NZ" b="1" dirty="0" smtClean="0">
                <a:latin typeface="Arial"/>
                <a:cs typeface="Arial"/>
              </a:rPr>
              <a:t>          Country </a:t>
            </a:r>
            <a:r>
              <a:rPr lang="en-NZ" b="1" dirty="0">
                <a:latin typeface="Arial"/>
                <a:cs typeface="Arial"/>
              </a:rPr>
              <a:t>profile of Mongolia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dirty="0">
                <a:latin typeface="Arial" charset="0"/>
                <a:ea typeface="Arial" charset="0"/>
                <a:cs typeface="Arial" charset="0"/>
              </a:rPr>
              <a:t>Mongolia,</a:t>
            </a:r>
            <a:r>
              <a:rPr lang="en-US" dirty="0">
                <a:latin typeface="Arial" charset="0"/>
                <a:ea typeface="Arial" charset="0"/>
                <a:cs typeface="Arial" charset="0"/>
              </a:rPr>
              <a:t> a land-locked country with a territory of </a:t>
            </a:r>
            <a:r>
              <a:rPr lang="en-US" b="1" dirty="0">
                <a:latin typeface="Arial" charset="0"/>
                <a:ea typeface="Arial" charset="0"/>
                <a:cs typeface="Arial" charset="0"/>
              </a:rPr>
              <a:t>1 566 460 </a:t>
            </a:r>
            <a:r>
              <a:rPr lang="en-US" dirty="0" err="1" smtClean="0">
                <a:latin typeface="Arial" charset="0"/>
                <a:ea typeface="Arial" charset="0"/>
                <a:cs typeface="Arial" charset="0"/>
              </a:rPr>
              <a:t>sq.kms</a:t>
            </a:r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.</a:t>
            </a:r>
          </a:p>
          <a:p>
            <a:r>
              <a:rPr lang="en-US" dirty="0">
                <a:latin typeface="Arial" charset="0"/>
                <a:ea typeface="Arial" charset="0"/>
                <a:cs typeface="Arial" charset="0"/>
              </a:rPr>
              <a:t>The </a:t>
            </a:r>
            <a:r>
              <a:rPr lang="en-US" b="1" dirty="0">
                <a:latin typeface="Arial" charset="0"/>
                <a:ea typeface="Arial" charset="0"/>
                <a:cs typeface="Arial" charset="0"/>
              </a:rPr>
              <a:t>19th</a:t>
            </a:r>
            <a:r>
              <a:rPr lang="en-US" dirty="0">
                <a:latin typeface="Arial" charset="0"/>
                <a:ea typeface="Arial" charset="0"/>
                <a:cs typeface="Arial" charset="0"/>
              </a:rPr>
              <a:t> largest country and </a:t>
            </a:r>
            <a:r>
              <a:rPr lang="en-US" dirty="0"/>
              <a:t>the </a:t>
            </a:r>
            <a:r>
              <a:rPr lang="en-US" b="1" dirty="0"/>
              <a:t>2nd</a:t>
            </a:r>
            <a:r>
              <a:rPr lang="en-US" dirty="0"/>
              <a:t> largest landlocked country in the world. </a:t>
            </a:r>
            <a:r>
              <a:rPr lang="en-US" dirty="0">
                <a:latin typeface="Arial" charset="0"/>
                <a:ea typeface="Arial" charset="0"/>
                <a:cs typeface="Arial" charset="0"/>
              </a:rPr>
              <a:t> </a:t>
            </a:r>
          </a:p>
          <a:p>
            <a:r>
              <a:rPr lang="en-US" dirty="0" smtClean="0">
                <a:latin typeface="Arial"/>
                <a:cs typeface="Arial"/>
              </a:rPr>
              <a:t>Bordered </a:t>
            </a:r>
            <a:r>
              <a:rPr lang="en-US" dirty="0">
                <a:latin typeface="Arial"/>
                <a:cs typeface="Arial"/>
              </a:rPr>
              <a:t>by </a:t>
            </a:r>
            <a:r>
              <a:rPr lang="en-US" b="1" dirty="0">
                <a:latin typeface="Arial"/>
                <a:cs typeface="Arial"/>
              </a:rPr>
              <a:t>Russia </a:t>
            </a:r>
            <a:r>
              <a:rPr lang="en-US" dirty="0">
                <a:latin typeface="Arial"/>
                <a:cs typeface="Arial"/>
              </a:rPr>
              <a:t>to the north and </a:t>
            </a:r>
            <a:r>
              <a:rPr lang="en-US" b="1" dirty="0">
                <a:latin typeface="Arial"/>
                <a:cs typeface="Arial"/>
              </a:rPr>
              <a:t>China </a:t>
            </a:r>
            <a:r>
              <a:rPr lang="en-US" dirty="0">
                <a:latin typeface="Arial"/>
                <a:cs typeface="Arial"/>
              </a:rPr>
              <a:t>to the </a:t>
            </a:r>
            <a:r>
              <a:rPr lang="en-US" dirty="0" smtClean="0">
                <a:latin typeface="Arial"/>
                <a:cs typeface="Arial"/>
              </a:rPr>
              <a:t>south.</a:t>
            </a:r>
          </a:p>
          <a:p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Population - </a:t>
            </a:r>
            <a:r>
              <a:rPr lang="en-US" b="1" dirty="0" smtClean="0">
                <a:latin typeface="Arial" charset="0"/>
                <a:ea typeface="Arial" charset="0"/>
                <a:cs typeface="Arial" charset="0"/>
              </a:rPr>
              <a:t>3.2 </a:t>
            </a:r>
            <a:r>
              <a:rPr lang="en-US" b="1" dirty="0" err="1" smtClean="0">
                <a:latin typeface="Arial" charset="0"/>
                <a:ea typeface="Arial" charset="0"/>
                <a:cs typeface="Arial" charset="0"/>
              </a:rPr>
              <a:t>mln</a:t>
            </a:r>
            <a:r>
              <a:rPr lang="en-US" b="1" dirty="0" smtClean="0">
                <a:latin typeface="Arial" charset="0"/>
                <a:ea typeface="Arial" charset="0"/>
                <a:cs typeface="Arial" charset="0"/>
              </a:rPr>
              <a:t>, </a:t>
            </a:r>
            <a:r>
              <a:rPr lang="en-US" dirty="0">
                <a:latin typeface="Arial" charset="0"/>
                <a:ea typeface="Arial" charset="0"/>
                <a:cs typeface="Arial" charset="0"/>
              </a:rPr>
              <a:t>p</a:t>
            </a:r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opulation </a:t>
            </a:r>
            <a:r>
              <a:rPr lang="en-US" dirty="0">
                <a:latin typeface="Arial" charset="0"/>
                <a:ea typeface="Arial" charset="0"/>
                <a:cs typeface="Arial" charset="0"/>
              </a:rPr>
              <a:t>density -</a:t>
            </a:r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b="1" dirty="0" smtClean="0">
                <a:latin typeface="Arial" charset="0"/>
                <a:ea typeface="Arial" charset="0"/>
                <a:cs typeface="Arial" charset="0"/>
              </a:rPr>
              <a:t>1.9</a:t>
            </a:r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dirty="0">
                <a:latin typeface="Arial" charset="0"/>
                <a:ea typeface="Arial" charset="0"/>
                <a:cs typeface="Arial" charset="0"/>
              </a:rPr>
              <a:t>per </a:t>
            </a:r>
            <a:r>
              <a:rPr lang="en-US" dirty="0" err="1" smtClean="0">
                <a:latin typeface="Arial" charset="0"/>
                <a:ea typeface="Arial" charset="0"/>
                <a:cs typeface="Arial" charset="0"/>
              </a:rPr>
              <a:t>sq.km</a:t>
            </a:r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.</a:t>
            </a:r>
          </a:p>
          <a:p>
            <a:r>
              <a:rPr lang="en-NZ" dirty="0">
                <a:latin typeface="Arial"/>
                <a:cs typeface="Arial"/>
              </a:rPr>
              <a:t>Life expectancy </a:t>
            </a:r>
            <a:r>
              <a:rPr lang="en-NZ" dirty="0" smtClean="0">
                <a:latin typeface="Arial"/>
                <a:cs typeface="Arial"/>
              </a:rPr>
              <a:t>- </a:t>
            </a:r>
            <a:r>
              <a:rPr lang="en-NZ" b="1" dirty="0" smtClean="0">
                <a:latin typeface="Arial"/>
                <a:cs typeface="Arial"/>
              </a:rPr>
              <a:t>♀ </a:t>
            </a:r>
            <a:r>
              <a:rPr lang="en-NZ" b="1" dirty="0">
                <a:latin typeface="Arial"/>
                <a:cs typeface="Arial"/>
              </a:rPr>
              <a:t>75.10 </a:t>
            </a:r>
            <a:r>
              <a:rPr lang="en-NZ" dirty="0">
                <a:latin typeface="Arial"/>
                <a:cs typeface="Arial"/>
              </a:rPr>
              <a:t>years ♂ </a:t>
            </a:r>
            <a:r>
              <a:rPr lang="en-NZ" b="1" dirty="0">
                <a:latin typeface="Arial"/>
                <a:cs typeface="Arial"/>
              </a:rPr>
              <a:t>65.58</a:t>
            </a:r>
            <a:r>
              <a:rPr lang="en-NZ" dirty="0">
                <a:latin typeface="Arial"/>
                <a:cs typeface="Arial"/>
              </a:rPr>
              <a:t> </a:t>
            </a:r>
            <a:r>
              <a:rPr lang="en-NZ" dirty="0" smtClean="0">
                <a:latin typeface="Arial"/>
                <a:cs typeface="Arial"/>
              </a:rPr>
              <a:t>years.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 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4381"/>
            <a:ext cx="1835695" cy="1182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69335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409" name="Object 2"/>
          <p:cNvGraphicFramePr>
            <a:graphicFrameLocks noChangeAspect="1"/>
          </p:cNvGraphicFramePr>
          <p:nvPr/>
        </p:nvGraphicFramePr>
        <p:xfrm>
          <a:off x="0" y="0"/>
          <a:ext cx="9144000" cy="5888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00" name="Photo Editor Photo" r:id="rId3" imgW="15238095" imgH="11428571" progId="MSPhotoEd.3">
                  <p:embed/>
                </p:oleObj>
              </mc:Choice>
              <mc:Fallback>
                <p:oleObj name="Photo Editor Photo" r:id="rId3" imgW="15238095" imgH="11428571" progId="MSPhotoEd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0" cy="58880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10" name="Text Box 3"/>
          <p:cNvSpPr txBox="1">
            <a:spLocks noChangeArrowheads="1"/>
          </p:cNvSpPr>
          <p:nvPr/>
        </p:nvSpPr>
        <p:spPr bwMode="auto">
          <a:xfrm>
            <a:off x="762000" y="5913438"/>
            <a:ext cx="7788275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600" b="1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1pPr>
            <a:lvl2pPr marL="742950" indent="-285750" eaLnBrk="0" hangingPunct="0">
              <a:defRPr sz="3600" b="1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2pPr>
            <a:lvl3pPr marL="1143000" indent="-228600" eaLnBrk="0" hangingPunct="0">
              <a:defRPr sz="3600" b="1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3pPr>
            <a:lvl4pPr marL="1600200" indent="-228600" eaLnBrk="0" hangingPunct="0">
              <a:defRPr sz="3600" b="1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4pPr>
            <a:lvl5pPr marL="2057400" indent="-228600" eaLnBrk="0" hangingPunct="0">
              <a:defRPr sz="3600" b="1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9pPr>
          </a:lstStyle>
          <a:p>
            <a:pPr algn="l" eaLnBrk="1" hangingPunct="1"/>
            <a:r>
              <a:rPr lang="en-US" altLang="en-US" sz="2000" dirty="0">
                <a:latin typeface="Arial" charset="0"/>
                <a:ea typeface="Arial" charset="0"/>
                <a:cs typeface="Arial" charset="0"/>
              </a:rPr>
              <a:t>- a sparsely populated </a:t>
            </a:r>
            <a:r>
              <a:rPr lang="en-US" altLang="en-US" sz="2000" dirty="0" smtClean="0">
                <a:latin typeface="Arial" charset="0"/>
                <a:ea typeface="Arial" charset="0"/>
                <a:cs typeface="Arial" charset="0"/>
              </a:rPr>
              <a:t>(1.9 </a:t>
            </a:r>
            <a:r>
              <a:rPr lang="en-US" altLang="en-US" sz="2000" dirty="0">
                <a:latin typeface="Arial" charset="0"/>
                <a:ea typeface="Arial" charset="0"/>
                <a:cs typeface="Arial" charset="0"/>
              </a:rPr>
              <a:t>inhabitants per sq. km.)</a:t>
            </a:r>
          </a:p>
          <a:p>
            <a:pPr algn="l" eaLnBrk="1" hangingPunct="1"/>
            <a:r>
              <a:rPr lang="en-US" altLang="en-US" sz="2000" dirty="0">
                <a:latin typeface="Arial" charset="0"/>
                <a:ea typeface="Arial" charset="0"/>
                <a:cs typeface="Arial" charset="0"/>
              </a:rPr>
              <a:t>- p</a:t>
            </a:r>
            <a:r>
              <a:rPr lang="en-US" altLang="en-US" sz="2000" dirty="0" smtClean="0">
                <a:latin typeface="Arial" charset="0"/>
                <a:ea typeface="Arial" charset="0"/>
                <a:cs typeface="Arial" charset="0"/>
              </a:rPr>
              <a:t>opulation </a:t>
            </a:r>
            <a:r>
              <a:rPr lang="en-US" altLang="en-US" sz="2000" dirty="0">
                <a:latin typeface="Arial" charset="0"/>
                <a:ea typeface="Arial" charset="0"/>
                <a:cs typeface="Arial" charset="0"/>
              </a:rPr>
              <a:t>3</a:t>
            </a:r>
            <a:r>
              <a:rPr lang="en-US" altLang="en-US" sz="2000" dirty="0" smtClean="0">
                <a:latin typeface="Arial" charset="0"/>
                <a:ea typeface="Arial" charset="0"/>
                <a:cs typeface="Arial" charset="0"/>
              </a:rPr>
              <a:t>.2 </a:t>
            </a:r>
            <a:r>
              <a:rPr lang="en-US" altLang="en-US" sz="2000" dirty="0" err="1">
                <a:latin typeface="Arial" charset="0"/>
                <a:ea typeface="Arial" charset="0"/>
                <a:cs typeface="Arial" charset="0"/>
              </a:rPr>
              <a:t>mln</a:t>
            </a:r>
            <a:r>
              <a:rPr lang="en-US" altLang="en-US" sz="2000" dirty="0">
                <a:latin typeface="Arial" charset="0"/>
                <a:ea typeface="Arial" charset="0"/>
                <a:cs typeface="Arial" charset="0"/>
              </a:rPr>
              <a:t>, but </a:t>
            </a:r>
            <a:r>
              <a:rPr lang="en-US" altLang="en-US" sz="2000" dirty="0" smtClean="0">
                <a:latin typeface="Arial" charset="0"/>
                <a:ea typeface="Arial" charset="0"/>
                <a:cs typeface="Arial" charset="0"/>
              </a:rPr>
              <a:t>66.2 </a:t>
            </a:r>
            <a:r>
              <a:rPr lang="en-US" altLang="en-US" sz="2000" dirty="0" err="1">
                <a:latin typeface="Arial" charset="0"/>
                <a:ea typeface="Arial" charset="0"/>
                <a:cs typeface="Arial" charset="0"/>
              </a:rPr>
              <a:t>mln</a:t>
            </a:r>
            <a:r>
              <a:rPr lang="en-US" altLang="en-US" sz="2000" dirty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altLang="en-US" sz="2000" dirty="0" smtClean="0">
                <a:latin typeface="Arial" charset="0"/>
                <a:ea typeface="Arial" charset="0"/>
                <a:cs typeface="Arial" charset="0"/>
              </a:rPr>
              <a:t>animals/30 </a:t>
            </a:r>
            <a:r>
              <a:rPr lang="en-US" altLang="en-US" sz="2000" dirty="0" err="1">
                <a:latin typeface="Arial" charset="0"/>
                <a:ea typeface="Arial" charset="0"/>
                <a:cs typeface="Arial" charset="0"/>
              </a:rPr>
              <a:t>mln</a:t>
            </a:r>
            <a:r>
              <a:rPr lang="en-US" altLang="en-US" sz="2000" dirty="0">
                <a:latin typeface="Arial" charset="0"/>
                <a:ea typeface="Arial" charset="0"/>
                <a:cs typeface="Arial" charset="0"/>
              </a:rPr>
              <a:t> sheep</a:t>
            </a:r>
          </a:p>
          <a:p>
            <a:pPr algn="l" eaLnBrk="1" hangingPunct="1"/>
            <a:endParaRPr lang="en-US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69689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NZ" b="1" dirty="0" smtClean="0">
                <a:latin typeface="Arial"/>
                <a:cs typeface="Arial"/>
              </a:rPr>
              <a:t>          </a:t>
            </a:r>
            <a:br>
              <a:rPr lang="en-NZ" b="1" dirty="0" smtClean="0">
                <a:latin typeface="Arial"/>
                <a:cs typeface="Arial"/>
              </a:rPr>
            </a:br>
            <a:r>
              <a:rPr lang="en-NZ" b="1" dirty="0">
                <a:latin typeface="Arial"/>
                <a:cs typeface="Arial"/>
              </a:rPr>
              <a:t> </a:t>
            </a:r>
            <a:r>
              <a:rPr lang="en-NZ" b="1" dirty="0" smtClean="0">
                <a:latin typeface="Arial"/>
                <a:cs typeface="Arial"/>
              </a:rPr>
              <a:t>         Country </a:t>
            </a:r>
            <a:r>
              <a:rPr lang="en-NZ" b="1" dirty="0">
                <a:latin typeface="Arial"/>
                <a:cs typeface="Arial"/>
              </a:rPr>
              <a:t>profile of Mongolia</a:t>
            </a:r>
            <a:r>
              <a:rPr lang="en-US" sz="4000" b="1" dirty="0">
                <a:latin typeface="Arial"/>
                <a:cs typeface="Arial"/>
              </a:rPr>
              <a:t/>
            </a:r>
            <a:br>
              <a:rPr lang="en-US" sz="4000" b="1" dirty="0">
                <a:latin typeface="Arial"/>
                <a:cs typeface="Arial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>
                <a:latin typeface="Arial" charset="0"/>
                <a:ea typeface="Arial" charset="0"/>
                <a:cs typeface="Arial" charset="0"/>
              </a:rPr>
              <a:t>Administratively, Mongolia is divided into </a:t>
            </a:r>
            <a:r>
              <a:rPr lang="en-US" b="1" dirty="0">
                <a:latin typeface="Arial" charset="0"/>
                <a:ea typeface="Arial" charset="0"/>
                <a:cs typeface="Arial" charset="0"/>
              </a:rPr>
              <a:t>21 </a:t>
            </a:r>
            <a:r>
              <a:rPr lang="en-US" b="1" dirty="0" err="1">
                <a:latin typeface="Arial" charset="0"/>
                <a:ea typeface="Arial" charset="0"/>
                <a:cs typeface="Arial" charset="0"/>
              </a:rPr>
              <a:t>aimags</a:t>
            </a:r>
            <a:r>
              <a:rPr lang="en-US" b="1" dirty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dirty="0">
                <a:latin typeface="Arial" charset="0"/>
                <a:ea typeface="Arial" charset="0"/>
                <a:cs typeface="Arial" charset="0"/>
              </a:rPr>
              <a:t>(provinces) and the Capital City - </a:t>
            </a:r>
            <a:r>
              <a:rPr lang="en-US" b="1" dirty="0">
                <a:latin typeface="Arial" charset="0"/>
                <a:ea typeface="Arial" charset="0"/>
                <a:cs typeface="Arial" charset="0"/>
              </a:rPr>
              <a:t>Ulaanbaatar. </a:t>
            </a:r>
            <a:endParaRPr lang="en-US" b="1" dirty="0" smtClean="0">
              <a:latin typeface="Arial"/>
              <a:cs typeface="Arial"/>
            </a:endParaRPr>
          </a:p>
          <a:p>
            <a:r>
              <a:rPr lang="en-US" b="1" dirty="0" smtClean="0">
                <a:latin typeface="Arial"/>
                <a:cs typeface="Arial"/>
              </a:rPr>
              <a:t>68.9</a:t>
            </a:r>
            <a:r>
              <a:rPr lang="en-US" b="1" dirty="0">
                <a:latin typeface="Arial"/>
                <a:cs typeface="Arial"/>
              </a:rPr>
              <a:t>% </a:t>
            </a:r>
            <a:r>
              <a:rPr lang="en-US" dirty="0" smtClean="0">
                <a:latin typeface="Arial"/>
                <a:cs typeface="Arial"/>
              </a:rPr>
              <a:t>of </a:t>
            </a:r>
            <a:r>
              <a:rPr lang="en-US" dirty="0">
                <a:latin typeface="Arial"/>
                <a:cs typeface="Arial"/>
              </a:rPr>
              <a:t>the total population live in </a:t>
            </a:r>
            <a:r>
              <a:rPr lang="en-US" dirty="0" smtClean="0">
                <a:latin typeface="Arial"/>
                <a:cs typeface="Arial"/>
              </a:rPr>
              <a:t>cities. </a:t>
            </a:r>
          </a:p>
          <a:p>
            <a:r>
              <a:rPr lang="en-US" b="1" dirty="0" smtClean="0">
                <a:latin typeface="Arial"/>
                <a:cs typeface="Arial"/>
              </a:rPr>
              <a:t>31.1</a:t>
            </a:r>
            <a:r>
              <a:rPr lang="en-US" b="1" dirty="0">
                <a:latin typeface="Arial"/>
                <a:cs typeface="Arial"/>
              </a:rPr>
              <a:t>%</a:t>
            </a:r>
            <a:r>
              <a:rPr lang="en-US" dirty="0">
                <a:latin typeface="Arial"/>
                <a:cs typeface="Arial"/>
              </a:rPr>
              <a:t> reside in the rural areas.</a:t>
            </a:r>
          </a:p>
          <a:p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More than </a:t>
            </a:r>
            <a:r>
              <a:rPr lang="en-US" b="1" dirty="0" smtClean="0">
                <a:latin typeface="Arial" charset="0"/>
                <a:ea typeface="Arial" charset="0"/>
                <a:cs typeface="Arial" charset="0"/>
              </a:rPr>
              <a:t>20 </a:t>
            </a:r>
            <a:r>
              <a:rPr lang="mr-IN" b="1" dirty="0" smtClean="0">
                <a:latin typeface="Arial" charset="0"/>
                <a:ea typeface="Arial" charset="0"/>
                <a:cs typeface="Arial" charset="0"/>
              </a:rPr>
              <a:t>–</a:t>
            </a:r>
            <a:r>
              <a:rPr lang="en-US" b="1" dirty="0" smtClean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ethnic groups and subgroups: </a:t>
            </a:r>
          </a:p>
          <a:p>
            <a:pPr lvl="1"/>
            <a:r>
              <a:rPr lang="en-US" b="1" dirty="0" smtClean="0">
                <a:latin typeface="Arial" charset="0"/>
                <a:ea typeface="Arial" charset="0"/>
                <a:cs typeface="Arial" charset="0"/>
              </a:rPr>
              <a:t>82.4</a:t>
            </a:r>
            <a:r>
              <a:rPr lang="en-US" b="1" dirty="0">
                <a:latin typeface="Arial" charset="0"/>
                <a:ea typeface="Arial" charset="0"/>
                <a:cs typeface="Arial" charset="0"/>
              </a:rPr>
              <a:t>%</a:t>
            </a:r>
            <a:r>
              <a:rPr lang="en-US" dirty="0">
                <a:latin typeface="Arial" charset="0"/>
                <a:ea typeface="Arial" charset="0"/>
                <a:cs typeface="Arial" charset="0"/>
              </a:rPr>
              <a:t> of the population </a:t>
            </a:r>
            <a:r>
              <a:rPr lang="mr-IN" dirty="0" smtClean="0">
                <a:latin typeface="Arial" charset="0"/>
                <a:ea typeface="Arial" charset="0"/>
                <a:cs typeface="Arial" charset="0"/>
              </a:rPr>
              <a:t>–</a:t>
            </a:r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dirty="0" err="1" smtClean="0">
                <a:latin typeface="Arial" charset="0"/>
                <a:ea typeface="Arial" charset="0"/>
                <a:cs typeface="Arial" charset="0"/>
              </a:rPr>
              <a:t>Khalkha</a:t>
            </a:r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,</a:t>
            </a:r>
          </a:p>
          <a:p>
            <a:pPr lvl="1"/>
            <a:r>
              <a:rPr lang="en-US" b="1" dirty="0">
                <a:latin typeface="Arial" charset="0"/>
                <a:ea typeface="Arial" charset="0"/>
                <a:cs typeface="Arial" charset="0"/>
              </a:rPr>
              <a:t>3.9% </a:t>
            </a:r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mr-IN" dirty="0" smtClean="0">
                <a:latin typeface="Arial" charset="0"/>
                <a:ea typeface="Arial" charset="0"/>
                <a:cs typeface="Arial" charset="0"/>
              </a:rPr>
              <a:t>–</a:t>
            </a:r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 Kazakhs, </a:t>
            </a:r>
            <a:r>
              <a:rPr lang="en-US" b="1" dirty="0" smtClean="0">
                <a:latin typeface="Arial" charset="0"/>
                <a:ea typeface="Arial" charset="0"/>
                <a:cs typeface="Arial" charset="0"/>
              </a:rPr>
              <a:t>2.8%</a:t>
            </a:r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 - </a:t>
            </a:r>
            <a:r>
              <a:rPr lang="en-US" dirty="0" err="1" smtClean="0">
                <a:latin typeface="Arial" charset="0"/>
                <a:ea typeface="Arial" charset="0"/>
                <a:cs typeface="Arial" charset="0"/>
              </a:rPr>
              <a:t>Durbets</a:t>
            </a:r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, </a:t>
            </a:r>
            <a:r>
              <a:rPr lang="en-US" b="1" dirty="0" smtClean="0">
                <a:latin typeface="Arial" charset="0"/>
                <a:ea typeface="Arial" charset="0"/>
                <a:cs typeface="Arial" charset="0"/>
              </a:rPr>
              <a:t>2.2% </a:t>
            </a:r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- </a:t>
            </a:r>
            <a:r>
              <a:rPr lang="en-US" dirty="0" err="1" smtClean="0">
                <a:latin typeface="Arial" charset="0"/>
                <a:ea typeface="Arial" charset="0"/>
                <a:cs typeface="Arial" charset="0"/>
              </a:rPr>
              <a:t>Bayads</a:t>
            </a:r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 and </a:t>
            </a:r>
            <a:r>
              <a:rPr lang="en-US" b="1" dirty="0" smtClean="0">
                <a:latin typeface="Arial" charset="0"/>
                <a:ea typeface="Arial" charset="0"/>
                <a:cs typeface="Arial" charset="0"/>
              </a:rPr>
              <a:t>1.7% </a:t>
            </a:r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- </a:t>
            </a:r>
            <a:r>
              <a:rPr lang="en-US" dirty="0" err="1" smtClean="0">
                <a:latin typeface="Arial" charset="0"/>
                <a:ea typeface="Arial" charset="0"/>
                <a:cs typeface="Arial" charset="0"/>
              </a:rPr>
              <a:t>Buriads</a:t>
            </a:r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4381"/>
            <a:ext cx="1835695" cy="1182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38364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latin typeface="Arial"/>
                <a:cs typeface="Arial"/>
              </a:rPr>
              <a:t>Health System</a:t>
            </a:r>
            <a:endParaRPr lang="en-US" b="1" dirty="0">
              <a:latin typeface="Arial"/>
              <a:cs typeface="Arial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>
                <a:latin typeface="Arial"/>
                <a:cs typeface="Arial"/>
              </a:rPr>
              <a:t>The main aims </a:t>
            </a:r>
            <a:r>
              <a:rPr lang="en-US" dirty="0">
                <a:latin typeface="Arial"/>
                <a:cs typeface="Arial"/>
              </a:rPr>
              <a:t>of health services in Mongolia </a:t>
            </a:r>
            <a:r>
              <a:rPr lang="en-US" dirty="0" smtClean="0">
                <a:latin typeface="Arial"/>
                <a:cs typeface="Arial"/>
              </a:rPr>
              <a:t>- the </a:t>
            </a:r>
            <a:r>
              <a:rPr lang="en-US" dirty="0">
                <a:latin typeface="Arial"/>
                <a:cs typeface="Arial"/>
              </a:rPr>
              <a:t>provision of </a:t>
            </a:r>
            <a:r>
              <a:rPr lang="en-US" b="1" dirty="0">
                <a:latin typeface="Arial"/>
                <a:cs typeface="Arial"/>
              </a:rPr>
              <a:t>accessible</a:t>
            </a:r>
            <a:r>
              <a:rPr lang="en-US" dirty="0">
                <a:latin typeface="Arial"/>
                <a:cs typeface="Arial"/>
              </a:rPr>
              <a:t>, </a:t>
            </a:r>
            <a:r>
              <a:rPr lang="en-US" b="1" dirty="0">
                <a:latin typeface="Arial"/>
                <a:cs typeface="Arial"/>
              </a:rPr>
              <a:t>equitable</a:t>
            </a:r>
            <a:r>
              <a:rPr lang="en-US" dirty="0">
                <a:latin typeface="Arial"/>
                <a:cs typeface="Arial"/>
              </a:rPr>
              <a:t> and </a:t>
            </a:r>
            <a:r>
              <a:rPr lang="en-US" b="1" dirty="0">
                <a:latin typeface="Arial"/>
                <a:cs typeface="Arial"/>
              </a:rPr>
              <a:t>quality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dirty="0" smtClean="0">
                <a:latin typeface="Arial"/>
                <a:cs typeface="Arial"/>
              </a:rPr>
              <a:t>health services </a:t>
            </a:r>
            <a:r>
              <a:rPr lang="en-US" dirty="0">
                <a:latin typeface="Arial"/>
                <a:cs typeface="Arial"/>
              </a:rPr>
              <a:t>to everyone. </a:t>
            </a:r>
          </a:p>
          <a:p>
            <a:r>
              <a:rPr lang="en-US" b="1" dirty="0">
                <a:latin typeface="Arial"/>
                <a:cs typeface="Arial"/>
              </a:rPr>
              <a:t>The priority </a:t>
            </a:r>
            <a:r>
              <a:rPr lang="en-US" dirty="0">
                <a:latin typeface="Arial"/>
                <a:cs typeface="Arial"/>
              </a:rPr>
              <a:t>of </a:t>
            </a:r>
            <a:r>
              <a:rPr lang="en-US" dirty="0" smtClean="0">
                <a:latin typeface="Arial"/>
                <a:cs typeface="Arial"/>
              </a:rPr>
              <a:t>Mongolian </a:t>
            </a:r>
            <a:r>
              <a:rPr lang="en-US" dirty="0">
                <a:latin typeface="Arial"/>
                <a:cs typeface="Arial"/>
              </a:rPr>
              <a:t>health sector -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>
                <a:latin typeface="Arial"/>
                <a:cs typeface="Arial"/>
              </a:rPr>
              <a:t>to provide </a:t>
            </a:r>
            <a:r>
              <a:rPr lang="en-US" b="1" dirty="0" smtClean="0">
                <a:latin typeface="Arial"/>
                <a:cs typeface="Arial"/>
              </a:rPr>
              <a:t>quality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b="1" dirty="0" smtClean="0">
                <a:latin typeface="Arial"/>
                <a:cs typeface="Arial"/>
              </a:rPr>
              <a:t>primary </a:t>
            </a:r>
            <a:r>
              <a:rPr lang="en-US" b="1" dirty="0">
                <a:latin typeface="Arial"/>
                <a:cs typeface="Arial"/>
              </a:rPr>
              <a:t>health care services </a:t>
            </a:r>
            <a:r>
              <a:rPr lang="en-US" b="1" dirty="0" smtClean="0">
                <a:latin typeface="Arial"/>
                <a:cs typeface="Arial"/>
              </a:rPr>
              <a:t>based on family medicine</a:t>
            </a:r>
            <a:r>
              <a:rPr lang="en-US" dirty="0" smtClean="0">
                <a:latin typeface="Arial"/>
                <a:cs typeface="Arial"/>
              </a:rPr>
              <a:t> to all citizens</a:t>
            </a:r>
            <a:r>
              <a:rPr lang="en-US" dirty="0">
                <a:latin typeface="Arial"/>
                <a:cs typeface="Arial"/>
              </a:rPr>
              <a:t>.</a:t>
            </a:r>
          </a:p>
          <a:p>
            <a:endParaRPr lang="en-US" dirty="0">
              <a:latin typeface="Arial"/>
              <a:cs typeface="Arial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619249" cy="1268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07330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Arial"/>
                <a:cs typeface="Arial"/>
              </a:rPr>
              <a:t>Health System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>
                <a:latin typeface="Arial"/>
                <a:cs typeface="Arial"/>
              </a:rPr>
              <a:t>The health system </a:t>
            </a:r>
            <a:r>
              <a:rPr lang="en-US" dirty="0" smtClean="0">
                <a:latin typeface="Arial"/>
                <a:cs typeface="Arial"/>
              </a:rPr>
              <a:t>of </a:t>
            </a:r>
            <a:r>
              <a:rPr lang="en-US" dirty="0">
                <a:latin typeface="Arial"/>
                <a:cs typeface="Arial"/>
              </a:rPr>
              <a:t>Mongolia </a:t>
            </a:r>
            <a:r>
              <a:rPr lang="en-US" dirty="0" smtClean="0">
                <a:latin typeface="Arial"/>
                <a:cs typeface="Arial"/>
              </a:rPr>
              <a:t>provides </a:t>
            </a:r>
            <a:r>
              <a:rPr lang="en-US" dirty="0">
                <a:latin typeface="Arial"/>
                <a:cs typeface="Arial"/>
              </a:rPr>
              <a:t>health services at </a:t>
            </a:r>
            <a:r>
              <a:rPr lang="en-US" b="1" dirty="0">
                <a:latin typeface="Arial"/>
                <a:cs typeface="Arial"/>
              </a:rPr>
              <a:t>primary and secondary/tertiary levels</a:t>
            </a:r>
            <a:r>
              <a:rPr lang="en-US" dirty="0">
                <a:latin typeface="Arial"/>
                <a:cs typeface="Arial"/>
              </a:rPr>
              <a:t>:</a:t>
            </a:r>
          </a:p>
          <a:p>
            <a:pPr lvl="1"/>
            <a:r>
              <a:rPr lang="en-US" b="1" dirty="0" smtClean="0">
                <a:latin typeface="Arial"/>
                <a:cs typeface="Arial"/>
              </a:rPr>
              <a:t>Primary </a:t>
            </a:r>
            <a:r>
              <a:rPr lang="en-US" b="1" dirty="0">
                <a:latin typeface="Arial"/>
                <a:cs typeface="Arial"/>
              </a:rPr>
              <a:t>health </a:t>
            </a:r>
            <a:r>
              <a:rPr lang="en-US" b="1" dirty="0" smtClean="0">
                <a:latin typeface="Arial"/>
                <a:cs typeface="Arial"/>
              </a:rPr>
              <a:t>care: </a:t>
            </a:r>
            <a:r>
              <a:rPr lang="en-US" dirty="0" smtClean="0">
                <a:latin typeface="Arial"/>
                <a:cs typeface="Arial"/>
              </a:rPr>
              <a:t> </a:t>
            </a:r>
          </a:p>
          <a:p>
            <a:pPr lvl="2"/>
            <a:r>
              <a:rPr lang="en-US" dirty="0" smtClean="0">
                <a:latin typeface="Arial"/>
                <a:cs typeface="Arial"/>
              </a:rPr>
              <a:t>Family health centers in urban areas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dirty="0" smtClean="0">
                <a:latin typeface="Arial"/>
                <a:cs typeface="Arial"/>
              </a:rPr>
              <a:t>- 220</a:t>
            </a:r>
          </a:p>
          <a:p>
            <a:pPr lvl="2"/>
            <a:r>
              <a:rPr lang="en-US" dirty="0" smtClean="0">
                <a:latin typeface="Arial"/>
                <a:cs typeface="Arial"/>
              </a:rPr>
              <a:t>Rural </a:t>
            </a:r>
            <a:r>
              <a:rPr lang="en-US" dirty="0">
                <a:latin typeface="Arial"/>
                <a:cs typeface="Arial"/>
              </a:rPr>
              <a:t>health </a:t>
            </a:r>
            <a:r>
              <a:rPr lang="en-US" dirty="0" smtClean="0">
                <a:latin typeface="Arial"/>
                <a:cs typeface="Arial"/>
              </a:rPr>
              <a:t>centers in remote areas - 331</a:t>
            </a:r>
            <a:endParaRPr lang="en-US" dirty="0">
              <a:latin typeface="Arial"/>
              <a:cs typeface="Arial"/>
            </a:endParaRPr>
          </a:p>
          <a:p>
            <a:pPr lvl="1"/>
            <a:r>
              <a:rPr lang="en-US" b="1" dirty="0" smtClean="0">
                <a:latin typeface="Arial"/>
                <a:cs typeface="Arial"/>
              </a:rPr>
              <a:t>Secondary </a:t>
            </a:r>
            <a:r>
              <a:rPr lang="en-US" b="1" dirty="0">
                <a:latin typeface="Arial"/>
                <a:cs typeface="Arial"/>
              </a:rPr>
              <a:t>health </a:t>
            </a:r>
            <a:r>
              <a:rPr lang="en-US" b="1" dirty="0" smtClean="0">
                <a:latin typeface="Arial"/>
                <a:cs typeface="Arial"/>
              </a:rPr>
              <a:t>care</a:t>
            </a:r>
            <a:r>
              <a:rPr lang="en-US" dirty="0" smtClean="0">
                <a:latin typeface="Arial"/>
                <a:cs typeface="Arial"/>
              </a:rPr>
              <a:t>:</a:t>
            </a:r>
          </a:p>
          <a:p>
            <a:pPr lvl="2"/>
            <a:r>
              <a:rPr lang="en-US" dirty="0" smtClean="0">
                <a:latin typeface="Arial"/>
                <a:cs typeface="Arial"/>
              </a:rPr>
              <a:t>District General </a:t>
            </a:r>
            <a:r>
              <a:rPr lang="en-US" dirty="0">
                <a:latin typeface="Arial"/>
                <a:cs typeface="Arial"/>
              </a:rPr>
              <a:t>H</a:t>
            </a:r>
            <a:r>
              <a:rPr lang="en-US" dirty="0" smtClean="0">
                <a:latin typeface="Arial"/>
                <a:cs typeface="Arial"/>
              </a:rPr>
              <a:t>ospitals - 8</a:t>
            </a:r>
          </a:p>
          <a:p>
            <a:pPr lvl="2"/>
            <a:r>
              <a:rPr lang="en-US" dirty="0">
                <a:latin typeface="Arial"/>
                <a:cs typeface="Arial"/>
              </a:rPr>
              <a:t>P</a:t>
            </a:r>
            <a:r>
              <a:rPr lang="en-US" dirty="0" smtClean="0">
                <a:latin typeface="Arial"/>
                <a:cs typeface="Arial"/>
              </a:rPr>
              <a:t>rovincial </a:t>
            </a:r>
            <a:r>
              <a:rPr lang="en-US" dirty="0">
                <a:latin typeface="Arial"/>
                <a:cs typeface="Arial"/>
              </a:rPr>
              <a:t>G</a:t>
            </a:r>
            <a:r>
              <a:rPr lang="en-US" dirty="0" smtClean="0">
                <a:latin typeface="Arial"/>
                <a:cs typeface="Arial"/>
              </a:rPr>
              <a:t>eneral Hospitals - 21</a:t>
            </a:r>
            <a:endParaRPr lang="en-US" dirty="0">
              <a:latin typeface="Arial"/>
              <a:cs typeface="Arial"/>
            </a:endParaRPr>
          </a:p>
          <a:p>
            <a:pPr lvl="1"/>
            <a:r>
              <a:rPr lang="en-US" b="1" dirty="0" smtClean="0">
                <a:latin typeface="Arial"/>
                <a:cs typeface="Arial"/>
              </a:rPr>
              <a:t>Tertiary </a:t>
            </a:r>
            <a:r>
              <a:rPr lang="en-US" b="1" dirty="0">
                <a:latin typeface="Arial"/>
                <a:cs typeface="Arial"/>
              </a:rPr>
              <a:t>health </a:t>
            </a:r>
            <a:r>
              <a:rPr lang="en-US" b="1" dirty="0" smtClean="0">
                <a:latin typeface="Arial"/>
                <a:cs typeface="Arial"/>
              </a:rPr>
              <a:t>care in the Ulaanbaatar City: </a:t>
            </a:r>
          </a:p>
          <a:p>
            <a:pPr lvl="2"/>
            <a:r>
              <a:rPr lang="en-US" dirty="0">
                <a:latin typeface="Arial"/>
                <a:cs typeface="Arial"/>
              </a:rPr>
              <a:t>M</a:t>
            </a:r>
            <a:r>
              <a:rPr lang="en-US" dirty="0" smtClean="0">
                <a:latin typeface="Arial"/>
                <a:cs typeface="Arial"/>
              </a:rPr>
              <a:t>ultispecialty </a:t>
            </a:r>
            <a:r>
              <a:rPr lang="en-US" dirty="0">
                <a:latin typeface="Arial"/>
                <a:cs typeface="Arial"/>
              </a:rPr>
              <a:t>central hospitals </a:t>
            </a:r>
            <a:r>
              <a:rPr lang="en-US" dirty="0" smtClean="0">
                <a:latin typeface="Arial"/>
                <a:cs typeface="Arial"/>
              </a:rPr>
              <a:t>- 8</a:t>
            </a:r>
          </a:p>
          <a:p>
            <a:pPr lvl="2"/>
            <a:r>
              <a:rPr lang="en-US" dirty="0">
                <a:latin typeface="Arial"/>
                <a:cs typeface="Arial"/>
              </a:rPr>
              <a:t>S</a:t>
            </a:r>
            <a:r>
              <a:rPr lang="en-US" dirty="0" smtClean="0">
                <a:latin typeface="Arial"/>
                <a:cs typeface="Arial"/>
              </a:rPr>
              <a:t>pecialized Centers -  5</a:t>
            </a:r>
            <a:endParaRPr lang="en-US" dirty="0">
              <a:latin typeface="Arial"/>
              <a:cs typeface="Arial"/>
            </a:endParaRP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619249" cy="1268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94937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060700" y="273050"/>
            <a:ext cx="5105400" cy="615950"/>
          </a:xfrm>
        </p:spPr>
        <p:txBody>
          <a:bodyPr>
            <a:noAutofit/>
          </a:bodyPr>
          <a:lstStyle/>
          <a:p>
            <a:r>
              <a:rPr lang="de-DE" sz="4000" dirty="0" smtClean="0">
                <a:latin typeface="Arial" charset="0"/>
                <a:ea typeface="Arial" charset="0"/>
                <a:cs typeface="Arial" charset="0"/>
              </a:rPr>
              <a:t>Levels </a:t>
            </a:r>
            <a:r>
              <a:rPr lang="de-DE" sz="4000" dirty="0" err="1" smtClean="0">
                <a:latin typeface="Arial" charset="0"/>
                <a:ea typeface="Arial" charset="0"/>
                <a:cs typeface="Arial" charset="0"/>
              </a:rPr>
              <a:t>of</a:t>
            </a:r>
            <a:r>
              <a:rPr lang="de-DE" sz="4000" dirty="0" smtClean="0">
                <a:latin typeface="Arial" charset="0"/>
                <a:ea typeface="Arial" charset="0"/>
                <a:cs typeface="Arial" charset="0"/>
              </a:rPr>
              <a:t> care</a:t>
            </a:r>
            <a:endParaRPr lang="de-DE" sz="4000" dirty="0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1201" y="1340309"/>
            <a:ext cx="7380303" cy="44381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1"/>
            <a:ext cx="1619249" cy="110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50223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866900" y="274638"/>
            <a:ext cx="6819900" cy="1143000"/>
          </a:xfrm>
        </p:spPr>
        <p:txBody>
          <a:bodyPr>
            <a:normAutofit fontScale="90000"/>
          </a:bodyPr>
          <a:lstStyle/>
          <a:p>
            <a:r>
              <a:rPr lang="de-DE" b="1" dirty="0" err="1">
                <a:latin typeface="Arial" charset="0"/>
                <a:ea typeface="Arial" charset="0"/>
                <a:cs typeface="Arial" charset="0"/>
              </a:rPr>
              <a:t>Current</a:t>
            </a:r>
            <a:r>
              <a:rPr lang="de-DE" b="1" dirty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de-DE" b="1" dirty="0" err="1">
                <a:latin typeface="Arial" charset="0"/>
                <a:ea typeface="Arial" charset="0"/>
                <a:cs typeface="Arial" charset="0"/>
              </a:rPr>
              <a:t>expenditure</a:t>
            </a:r>
            <a:r>
              <a:rPr lang="de-DE" b="1" dirty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de-DE" b="1" dirty="0" err="1">
                <a:latin typeface="Arial" charset="0"/>
                <a:ea typeface="Arial" charset="0"/>
                <a:cs typeface="Arial" charset="0"/>
              </a:rPr>
              <a:t>levels</a:t>
            </a:r>
            <a:endParaRPr lang="de-DE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895600" y="1905000"/>
            <a:ext cx="3018693" cy="1725455"/>
          </a:xfrm>
          <a:prstGeom prst="rect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100" b="1" dirty="0"/>
              <a:t>Secondary</a:t>
            </a:r>
          </a:p>
          <a:p>
            <a:pPr algn="ctr"/>
            <a:r>
              <a:rPr lang="en-GB" sz="2100" b="1" dirty="0"/>
              <a:t>45%</a:t>
            </a:r>
          </a:p>
        </p:txBody>
      </p:sp>
      <p:sp>
        <p:nvSpPr>
          <p:cNvPr id="5" name="Rectangle 4"/>
          <p:cNvSpPr/>
          <p:nvPr/>
        </p:nvSpPr>
        <p:spPr>
          <a:xfrm>
            <a:off x="3289300" y="3633704"/>
            <a:ext cx="2235330" cy="1331996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100" b="1" dirty="0"/>
              <a:t>Tertiary</a:t>
            </a:r>
          </a:p>
          <a:p>
            <a:pPr algn="ctr"/>
            <a:r>
              <a:rPr lang="en-GB" sz="2100" b="1" dirty="0"/>
              <a:t>33.4%</a:t>
            </a:r>
          </a:p>
        </p:txBody>
      </p:sp>
      <p:sp>
        <p:nvSpPr>
          <p:cNvPr id="6" name="Rectangle 5"/>
          <p:cNvSpPr/>
          <p:nvPr/>
        </p:nvSpPr>
        <p:spPr>
          <a:xfrm>
            <a:off x="3695700" y="4965700"/>
            <a:ext cx="1617810" cy="88900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/>
              <a:t>Primary</a:t>
            </a:r>
          </a:p>
          <a:p>
            <a:pPr algn="ctr"/>
            <a:r>
              <a:rPr lang="en-GB" b="1" dirty="0"/>
              <a:t>21.6%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"/>
            <a:ext cx="1619249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70783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3200" y="274638"/>
            <a:ext cx="6604000" cy="1143000"/>
          </a:xfrm>
        </p:spPr>
        <p:txBody>
          <a:bodyPr>
            <a:normAutofit fontScale="90000"/>
          </a:bodyPr>
          <a:lstStyle/>
          <a:p>
            <a:r>
              <a:rPr lang="en-GB" b="1" dirty="0" smtClean="0"/>
              <a:t>       Purchasers </a:t>
            </a:r>
            <a:r>
              <a:rPr lang="en-GB" b="1" dirty="0"/>
              <a:t>of Health Care </a:t>
            </a:r>
            <a:r>
              <a:rPr lang="en-GB" b="1" dirty="0" smtClean="0"/>
              <a:t/>
            </a:r>
            <a:br>
              <a:rPr lang="en-GB" b="1" dirty="0" smtClean="0"/>
            </a:br>
            <a:r>
              <a:rPr lang="en-GB" b="1" dirty="0" smtClean="0"/>
              <a:t>by </a:t>
            </a:r>
            <a:r>
              <a:rPr lang="en-GB" b="1" dirty="0"/>
              <a:t>Level</a:t>
            </a:r>
            <a:r>
              <a:rPr lang="en-US" dirty="0"/>
              <a:t> 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20133683"/>
              </p:ext>
            </p:extLst>
          </p:nvPr>
        </p:nvGraphicFramePr>
        <p:xfrm>
          <a:off x="368300" y="1714503"/>
          <a:ext cx="8318500" cy="4920154"/>
        </p:xfrm>
        <a:graphic>
          <a:graphicData uri="http://schemas.openxmlformats.org/drawingml/2006/table">
            <a:tbl>
              <a:tblPr firstRow="1" firstCol="1" bandRow="1"/>
              <a:tblGrid>
                <a:gridCol w="2589357"/>
                <a:gridCol w="1141555"/>
                <a:gridCol w="1615788"/>
                <a:gridCol w="1587500"/>
                <a:gridCol w="1384300"/>
              </a:tblGrid>
              <a:tr h="132885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400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Types of health services</a:t>
                      </a:r>
                      <a:r>
                        <a:rPr lang="mn-MN" sz="2400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  <a:endParaRPr lang="en-US" sz="2400" dirty="0">
                        <a:effectLst/>
                        <a:latin typeface="Times New Roman" charset="0"/>
                        <a:ea typeface="Cambria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mn-MN" sz="2400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Local </a:t>
                      </a:r>
                      <a:r>
                        <a:rPr lang="mn-MN" sz="2400" dirty="0" smtClean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budget</a:t>
                      </a:r>
                      <a:endParaRPr lang="en-US" sz="2400" dirty="0" smtClean="0">
                        <a:solidFill>
                          <a:srgbClr val="000000"/>
                        </a:solidFill>
                        <a:effectLst/>
                        <a:latin typeface="Arial" charset="0"/>
                        <a:ea typeface="Times New Roman" charset="0"/>
                        <a:cs typeface="Times New Roman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(Capitation)</a:t>
                      </a:r>
                      <a:endParaRPr lang="en-US" sz="2400" dirty="0">
                        <a:effectLst/>
                        <a:latin typeface="Times New Roman" charset="0"/>
                        <a:ea typeface="Cambria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mn-MN" sz="2400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State </a:t>
                      </a:r>
                      <a:r>
                        <a:rPr lang="mn-MN" sz="2400" dirty="0" smtClean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budget</a:t>
                      </a:r>
                      <a:endParaRPr lang="en-US" sz="2400" dirty="0" smtClean="0">
                        <a:solidFill>
                          <a:srgbClr val="000000"/>
                        </a:solidFill>
                        <a:effectLst/>
                        <a:latin typeface="Arial" charset="0"/>
                        <a:ea typeface="Times New Roman" charset="0"/>
                        <a:cs typeface="Times New Roman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(Line item)</a:t>
                      </a:r>
                      <a:endParaRPr lang="en-US" sz="2400" dirty="0">
                        <a:effectLst/>
                        <a:latin typeface="Times New Roman" charset="0"/>
                        <a:ea typeface="Cambria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mn-MN" sz="2400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Health </a:t>
                      </a:r>
                      <a:r>
                        <a:rPr lang="mn-MN" sz="2400" dirty="0" smtClean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Insurance</a:t>
                      </a:r>
                      <a:endParaRPr lang="en-US" sz="2400" dirty="0" smtClean="0">
                        <a:solidFill>
                          <a:srgbClr val="000000"/>
                        </a:solidFill>
                        <a:effectLst/>
                        <a:latin typeface="Arial" charset="0"/>
                        <a:ea typeface="Times New Roman" charset="0"/>
                        <a:cs typeface="Times New Roman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(DRG)</a:t>
                      </a:r>
                      <a:r>
                        <a:rPr lang="mn-MN" sz="2400" dirty="0" smtClean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 </a:t>
                      </a:r>
                      <a:endParaRPr lang="en-US" sz="2400" dirty="0">
                        <a:effectLst/>
                        <a:latin typeface="Times New Roman" charset="0"/>
                        <a:ea typeface="Cambria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mn-MN" sz="2400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Fee for services</a:t>
                      </a:r>
                      <a:endParaRPr lang="en-US" sz="2400" dirty="0">
                        <a:effectLst/>
                        <a:latin typeface="Times New Roman" charset="0"/>
                        <a:ea typeface="Cambria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6442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mn-MN" sz="2400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Primary Health care</a:t>
                      </a:r>
                      <a:endParaRPr lang="en-US" sz="2400" dirty="0">
                        <a:effectLst/>
                        <a:latin typeface="Times New Roman" charset="0"/>
                        <a:ea typeface="Cambria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mn-MN" sz="2400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+</a:t>
                      </a:r>
                      <a:endParaRPr lang="en-US" sz="2400" dirty="0">
                        <a:effectLst/>
                        <a:latin typeface="Times New Roman" charset="0"/>
                        <a:ea typeface="Cambria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effectLst/>
                        <a:latin typeface="Times New Roman" charset="0"/>
                        <a:ea typeface="Cambria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effectLst/>
                        <a:latin typeface="Times New Roman" charset="0"/>
                        <a:ea typeface="Cambria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mn-MN" sz="24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  <a:endParaRPr lang="en-US" sz="2400">
                        <a:effectLst/>
                        <a:latin typeface="Times New Roman" charset="0"/>
                        <a:ea typeface="Cambria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6442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mn-MN" sz="2400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Secondary Health care</a:t>
                      </a:r>
                      <a:endParaRPr lang="en-US" sz="2400" dirty="0">
                        <a:effectLst/>
                        <a:latin typeface="Times New Roman" charset="0"/>
                        <a:ea typeface="Cambria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mn-MN" sz="24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  <a:endParaRPr lang="en-US" sz="2400">
                        <a:effectLst/>
                        <a:latin typeface="Times New Roman" charset="0"/>
                        <a:ea typeface="Cambria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mn-MN" sz="24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+</a:t>
                      </a:r>
                      <a:endParaRPr lang="en-US" sz="2400">
                        <a:effectLst/>
                        <a:latin typeface="Times New Roman" charset="0"/>
                        <a:ea typeface="Cambria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mn-MN" sz="2400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+</a:t>
                      </a:r>
                      <a:endParaRPr lang="en-US" sz="2400" dirty="0">
                        <a:effectLst/>
                        <a:latin typeface="Times New Roman" charset="0"/>
                        <a:ea typeface="Cambria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mn-MN" sz="2400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+</a:t>
                      </a:r>
                      <a:endParaRPr lang="en-US" sz="2400" dirty="0">
                        <a:effectLst/>
                        <a:latin typeface="Times New Roman" charset="0"/>
                        <a:ea typeface="Cambria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6442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mn-MN" sz="2400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Tertiary Health care</a:t>
                      </a:r>
                      <a:endParaRPr lang="en-US" sz="2400" dirty="0">
                        <a:effectLst/>
                        <a:latin typeface="Times New Roman" charset="0"/>
                        <a:ea typeface="Cambria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mn-MN" sz="24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  <a:endParaRPr lang="en-US" sz="2400">
                        <a:effectLst/>
                        <a:latin typeface="Times New Roman" charset="0"/>
                        <a:ea typeface="Cambria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mn-MN" sz="24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+</a:t>
                      </a:r>
                      <a:endParaRPr lang="en-US" sz="2400">
                        <a:effectLst/>
                        <a:latin typeface="Times New Roman" charset="0"/>
                        <a:ea typeface="Cambria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mn-MN" sz="24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+</a:t>
                      </a:r>
                      <a:endParaRPr lang="en-US" sz="2400">
                        <a:effectLst/>
                        <a:latin typeface="Times New Roman" charset="0"/>
                        <a:ea typeface="Cambria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mn-MN" sz="2400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+</a:t>
                      </a:r>
                      <a:endParaRPr lang="en-US" sz="2400" dirty="0">
                        <a:effectLst/>
                        <a:latin typeface="Times New Roman" charset="0"/>
                        <a:ea typeface="Cambria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262554">
                <a:tc gridSpan="5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Times New Roman" charset="0"/>
                        <a:ea typeface="Cambria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"/>
            <a:ext cx="1619249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28180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6300" y="274638"/>
            <a:ext cx="6032500" cy="1143000"/>
          </a:xfrm>
        </p:spPr>
        <p:txBody>
          <a:bodyPr>
            <a:normAutofit/>
          </a:bodyPr>
          <a:lstStyle/>
          <a:p>
            <a:r>
              <a:rPr lang="en-US" b="1" dirty="0" smtClean="0">
                <a:latin typeface="Arial" charset="0"/>
                <a:ea typeface="Arial" charset="0"/>
                <a:cs typeface="Arial" charset="0"/>
              </a:rPr>
              <a:t>Health </a:t>
            </a:r>
            <a:r>
              <a:rPr lang="en-US" b="1" dirty="0">
                <a:latin typeface="Arial" charset="0"/>
                <a:ea typeface="Arial" charset="0"/>
                <a:cs typeface="Arial" charset="0"/>
              </a:rPr>
              <a:t>Financing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507492" y="1765300"/>
            <a:ext cx="8065294" cy="4419600"/>
          </a:xfrm>
        </p:spPr>
        <p:txBody>
          <a:bodyPr>
            <a:normAutofit lnSpcReduction="10000"/>
          </a:bodyPr>
          <a:lstStyle/>
          <a:p>
            <a:pPr>
              <a:buClr>
                <a:schemeClr val="accent1">
                  <a:lumMod val="50000"/>
                </a:schemeClr>
              </a:buClr>
            </a:pPr>
            <a:r>
              <a:rPr lang="en-US" dirty="0">
                <a:latin typeface="Arial" charset="0"/>
                <a:ea typeface="Arial" charset="0"/>
                <a:cs typeface="Arial" charset="0"/>
              </a:rPr>
              <a:t>Mongolia’s health care financing system </a:t>
            </a:r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is </a:t>
            </a:r>
            <a:r>
              <a:rPr lang="en-US" dirty="0">
                <a:latin typeface="Arial" charset="0"/>
                <a:ea typeface="Arial" charset="0"/>
                <a:cs typeface="Arial" charset="0"/>
              </a:rPr>
              <a:t>fragmented across all levels of care and includes:</a:t>
            </a:r>
          </a:p>
          <a:p>
            <a:pPr marL="1066950" lvl="2" indent="-342900"/>
            <a:r>
              <a:rPr lang="en-US" dirty="0">
                <a:latin typeface="Arial" charset="0"/>
                <a:ea typeface="Arial" charset="0"/>
                <a:cs typeface="Arial" charset="0"/>
              </a:rPr>
              <a:t>Government budgets provided by the MOF through the MOH based on a capitation </a:t>
            </a:r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payment </a:t>
            </a:r>
            <a:r>
              <a:rPr lang="en-US" dirty="0">
                <a:latin typeface="Arial" charset="0"/>
                <a:ea typeface="Arial" charset="0"/>
                <a:cs typeface="Arial" charset="0"/>
              </a:rPr>
              <a:t>(for PHC services) and a line item </a:t>
            </a:r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budget (for </a:t>
            </a:r>
            <a:r>
              <a:rPr lang="en-US" dirty="0">
                <a:latin typeface="Arial" charset="0"/>
                <a:ea typeface="Arial" charset="0"/>
                <a:cs typeface="Arial" charset="0"/>
              </a:rPr>
              <a:t>secondary and tertiary level services)</a:t>
            </a:r>
          </a:p>
          <a:p>
            <a:pPr marL="1066950" lvl="2" indent="-342900"/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Reimbursement of services </a:t>
            </a:r>
            <a:r>
              <a:rPr lang="en-US" dirty="0">
                <a:latin typeface="Arial" charset="0"/>
                <a:ea typeface="Arial" charset="0"/>
                <a:cs typeface="Arial" charset="0"/>
              </a:rPr>
              <a:t>by the Health Insurance </a:t>
            </a:r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(based </a:t>
            </a:r>
            <a:r>
              <a:rPr lang="en-US" dirty="0">
                <a:latin typeface="Arial" charset="0"/>
                <a:ea typeface="Arial" charset="0"/>
                <a:cs typeface="Arial" charset="0"/>
              </a:rPr>
              <a:t>on </a:t>
            </a:r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117 DRGs</a:t>
            </a:r>
            <a:r>
              <a:rPr lang="en-US" dirty="0">
                <a:latin typeface="Arial" charset="0"/>
                <a:ea typeface="Arial" charset="0"/>
                <a:cs typeface="Arial" charset="0"/>
              </a:rPr>
              <a:t>)</a:t>
            </a:r>
          </a:p>
          <a:p>
            <a:pPr marL="1066950" lvl="2" indent="-342900"/>
            <a:r>
              <a:rPr lang="en-US" dirty="0">
                <a:latin typeface="Arial" charset="0"/>
                <a:ea typeface="Arial" charset="0"/>
                <a:cs typeface="Arial" charset="0"/>
              </a:rPr>
              <a:t>Hospital own revenues including copayments from patients and </a:t>
            </a:r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user-fees </a:t>
            </a:r>
            <a:r>
              <a:rPr lang="en-US" dirty="0">
                <a:latin typeface="Arial" charset="0"/>
                <a:ea typeface="Arial" charset="0"/>
                <a:cs typeface="Arial" charset="0"/>
              </a:rPr>
              <a:t>etc.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"/>
            <a:ext cx="1619249" cy="105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54181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Arial" charset="0"/>
                <a:ea typeface="Arial" charset="0"/>
                <a:cs typeface="Arial" charset="0"/>
              </a:rPr>
              <a:t>Health Financing</a:t>
            </a:r>
            <a:endParaRPr lang="en-US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Government Budget </a:t>
            </a:r>
            <a:r>
              <a:rPr lang="mr-IN" dirty="0" smtClean="0">
                <a:latin typeface="Arial" charset="0"/>
                <a:ea typeface="Arial" charset="0"/>
                <a:cs typeface="Arial" charset="0"/>
              </a:rPr>
              <a:t>–</a:t>
            </a:r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b="1" dirty="0" err="1" smtClean="0">
                <a:latin typeface="Arial" charset="0"/>
                <a:ea typeface="Arial" charset="0"/>
                <a:cs typeface="Arial" charset="0"/>
              </a:rPr>
              <a:t>Semashko</a:t>
            </a:r>
            <a:r>
              <a:rPr lang="en-US" b="1" dirty="0" smtClean="0">
                <a:latin typeface="Arial" charset="0"/>
                <a:ea typeface="Arial" charset="0"/>
                <a:cs typeface="Arial" charset="0"/>
              </a:rPr>
              <a:t> model </a:t>
            </a:r>
            <a:r>
              <a:rPr lang="en-US" dirty="0">
                <a:latin typeface="Arial" charset="0"/>
                <a:ea typeface="Arial" charset="0"/>
                <a:cs typeface="Arial" charset="0"/>
              </a:rPr>
              <a:t>in socialist era before </a:t>
            </a:r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1990</a:t>
            </a:r>
            <a:r>
              <a:rPr lang="en-US" dirty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mr-IN" dirty="0" smtClean="0">
                <a:latin typeface="Arial" charset="0"/>
                <a:ea typeface="Arial" charset="0"/>
                <a:cs typeface="Arial" charset="0"/>
              </a:rPr>
              <a:t>–</a:t>
            </a:r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dirty="0">
                <a:latin typeface="Arial" charset="0"/>
                <a:ea typeface="Arial" charset="0"/>
                <a:cs typeface="Arial" charset="0"/>
              </a:rPr>
              <a:t>a strong centrally-planned hierarchical </a:t>
            </a:r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healthcare system </a:t>
            </a:r>
            <a:r>
              <a:rPr lang="en-US" dirty="0">
                <a:latin typeface="Arial" charset="0"/>
                <a:ea typeface="Arial" charset="0"/>
                <a:cs typeface="Arial" charset="0"/>
              </a:rPr>
              <a:t>fully financed by general government revenues. </a:t>
            </a:r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Health </a:t>
            </a:r>
            <a:r>
              <a:rPr lang="en-US" dirty="0">
                <a:latin typeface="Arial" charset="0"/>
                <a:ea typeface="Arial" charset="0"/>
                <a:cs typeface="Arial" charset="0"/>
              </a:rPr>
              <a:t>care was free of charge at the point of delivery but the system, mostly reliant on curative </a:t>
            </a:r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services. </a:t>
            </a:r>
          </a:p>
          <a:p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Health Insurance </a:t>
            </a:r>
            <a:r>
              <a:rPr lang="mr-IN" dirty="0" smtClean="0">
                <a:latin typeface="Arial" charset="0"/>
                <a:ea typeface="Arial" charset="0"/>
                <a:cs typeface="Arial" charset="0"/>
              </a:rPr>
              <a:t>–</a:t>
            </a:r>
            <a:r>
              <a:rPr lang="en-US" dirty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implemented from 1994.</a:t>
            </a:r>
          </a:p>
          <a:p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Out of pocket payment(OOP) </a:t>
            </a:r>
            <a:r>
              <a:rPr lang="mr-IN" dirty="0" smtClean="0">
                <a:latin typeface="Arial" charset="0"/>
                <a:ea typeface="Arial" charset="0"/>
                <a:cs typeface="Arial" charset="0"/>
              </a:rPr>
              <a:t>–</a:t>
            </a:r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 as a share of the THE - </a:t>
            </a:r>
            <a:r>
              <a:rPr lang="en-US" dirty="0">
                <a:latin typeface="Arial" charset="0"/>
                <a:ea typeface="Arial" charset="0"/>
                <a:cs typeface="Arial" charset="0"/>
              </a:rPr>
              <a:t>a sharp increase from 14.5% in 1995 to </a:t>
            </a:r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42% </a:t>
            </a:r>
            <a:r>
              <a:rPr lang="en-US" dirty="0">
                <a:latin typeface="Arial" charset="0"/>
                <a:ea typeface="Arial" charset="0"/>
                <a:cs typeface="Arial" charset="0"/>
              </a:rPr>
              <a:t>in </a:t>
            </a:r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2014.</a:t>
            </a:r>
            <a:r>
              <a:rPr lang="en-US" dirty="0">
                <a:latin typeface="Arial" charset="0"/>
                <a:ea typeface="Arial" charset="0"/>
                <a:cs typeface="Arial" charset="0"/>
              </a:rPr>
              <a:t/>
            </a:r>
            <a:br>
              <a:rPr lang="en-US" dirty="0">
                <a:latin typeface="Arial" charset="0"/>
                <a:ea typeface="Arial" charset="0"/>
                <a:cs typeface="Arial" charset="0"/>
              </a:rPr>
            </a:br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"/>
            <a:ext cx="1619249" cy="105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03911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65300" y="274638"/>
            <a:ext cx="6921500" cy="1143000"/>
          </a:xfrm>
        </p:spPr>
        <p:txBody>
          <a:bodyPr>
            <a:normAutofit fontScale="90000"/>
          </a:bodyPr>
          <a:lstStyle/>
          <a:p>
            <a:r>
              <a:rPr lang="en-US" b="1" dirty="0">
                <a:latin typeface="Arial" charset="0"/>
                <a:ea typeface="Arial" charset="0"/>
                <a:cs typeface="Arial" charset="0"/>
              </a:rPr>
              <a:t>Health Sector Budget </a:t>
            </a:r>
            <a:r>
              <a:rPr lang="en-US" b="1" dirty="0" smtClean="0">
                <a:latin typeface="Arial" charset="0"/>
                <a:ea typeface="Arial" charset="0"/>
                <a:cs typeface="Arial" charset="0"/>
              </a:rPr>
              <a:t>Plan, 2017</a:t>
            </a:r>
            <a:endParaRPr lang="de-DE" b="1" dirty="0">
              <a:latin typeface="Arial" charset="0"/>
              <a:ea typeface="Arial" charset="0"/>
              <a:cs typeface="Arial" charset="0"/>
            </a:endParaRPr>
          </a:p>
        </p:txBody>
      </p:sp>
      <p:graphicFrame>
        <p:nvGraphicFramePr>
          <p:cNvPr id="5" name="Content Placeholder 3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617470758"/>
              </p:ext>
            </p:extLst>
          </p:nvPr>
        </p:nvGraphicFramePr>
        <p:xfrm>
          <a:off x="933493" y="2148841"/>
          <a:ext cx="6589526" cy="36087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1"/>
            <a:ext cx="1619249" cy="105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48477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latin typeface="Arial" charset="0"/>
                <a:ea typeface="Arial" charset="0"/>
                <a:cs typeface="Arial" charset="0"/>
              </a:rPr>
              <a:t>         Health Insurance System</a:t>
            </a:r>
            <a:endParaRPr lang="en-US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400" dirty="0" smtClean="0">
                <a:latin typeface="Arial" charset="0"/>
                <a:ea typeface="Arial" charset="0"/>
                <a:cs typeface="Arial" charset="0"/>
              </a:rPr>
              <a:t>In </a:t>
            </a:r>
            <a:r>
              <a:rPr lang="en-US" sz="2400" b="1" dirty="0">
                <a:latin typeface="Arial" charset="0"/>
                <a:ea typeface="Arial" charset="0"/>
                <a:cs typeface="Arial" charset="0"/>
              </a:rPr>
              <a:t>1994</a:t>
            </a:r>
            <a:r>
              <a:rPr lang="en-US" sz="2400" dirty="0">
                <a:latin typeface="Arial" charset="0"/>
                <a:ea typeface="Arial" charset="0"/>
                <a:cs typeface="Arial" charset="0"/>
              </a:rPr>
              <a:t>, the </a:t>
            </a:r>
            <a:r>
              <a:rPr lang="en-US" sz="2400" dirty="0" smtClean="0">
                <a:latin typeface="Arial" charset="0"/>
                <a:ea typeface="Arial" charset="0"/>
                <a:cs typeface="Arial" charset="0"/>
              </a:rPr>
              <a:t>Mongolian Government </a:t>
            </a:r>
            <a:r>
              <a:rPr lang="en-US" sz="2400" dirty="0">
                <a:latin typeface="Arial" charset="0"/>
                <a:ea typeface="Arial" charset="0"/>
                <a:cs typeface="Arial" charset="0"/>
              </a:rPr>
              <a:t>introduced </a:t>
            </a:r>
            <a:r>
              <a:rPr lang="en-US" sz="2400" dirty="0" smtClean="0">
                <a:latin typeface="Arial" charset="0"/>
                <a:ea typeface="Arial" charset="0"/>
                <a:cs typeface="Arial" charset="0"/>
              </a:rPr>
              <a:t>the </a:t>
            </a:r>
            <a:r>
              <a:rPr lang="en-US" sz="2400" b="1" dirty="0" smtClean="0">
                <a:latin typeface="Arial" charset="0"/>
                <a:ea typeface="Arial" charset="0"/>
                <a:cs typeface="Arial" charset="0"/>
              </a:rPr>
              <a:t>Health </a:t>
            </a:r>
            <a:r>
              <a:rPr lang="en-US" sz="2400" b="1" dirty="0">
                <a:latin typeface="Arial" charset="0"/>
                <a:ea typeface="Arial" charset="0"/>
                <a:cs typeface="Arial" charset="0"/>
              </a:rPr>
              <a:t>Insurance </a:t>
            </a:r>
            <a:r>
              <a:rPr lang="en-US" sz="2400" dirty="0">
                <a:latin typeface="Arial" charset="0"/>
                <a:ea typeface="Arial" charset="0"/>
                <a:cs typeface="Arial" charset="0"/>
              </a:rPr>
              <a:t>in order to address the drastic decline in the government health budget due to the socioeconomic transition of 1990s</a:t>
            </a:r>
            <a:r>
              <a:rPr lang="en-US" sz="2400" dirty="0" smtClean="0">
                <a:latin typeface="Arial" charset="0"/>
                <a:ea typeface="Arial" charset="0"/>
                <a:cs typeface="Arial" charset="0"/>
              </a:rPr>
              <a:t>.</a:t>
            </a:r>
            <a:r>
              <a:rPr lang="en-US" sz="2400" dirty="0"/>
              <a:t> </a:t>
            </a:r>
            <a:r>
              <a:rPr lang="en-US" sz="2400" dirty="0">
                <a:latin typeface="Arial" charset="0"/>
                <a:ea typeface="Arial" charset="0"/>
                <a:cs typeface="Arial" charset="0"/>
              </a:rPr>
              <a:t>B</a:t>
            </a:r>
            <a:r>
              <a:rPr lang="en-US" sz="2400" dirty="0" smtClean="0">
                <a:latin typeface="Arial" charset="0"/>
                <a:ea typeface="Arial" charset="0"/>
                <a:cs typeface="Arial" charset="0"/>
              </a:rPr>
              <a:t>udget </a:t>
            </a:r>
            <a:r>
              <a:rPr lang="en-US" sz="2400" dirty="0">
                <a:latin typeface="Arial" charset="0"/>
                <a:ea typeface="Arial" charset="0"/>
                <a:cs typeface="Arial" charset="0"/>
              </a:rPr>
              <a:t>tightening has resulted in a significant reduction of government spending on </a:t>
            </a:r>
            <a:r>
              <a:rPr lang="en-US" sz="2400" dirty="0" smtClean="0">
                <a:latin typeface="Arial" charset="0"/>
                <a:ea typeface="Arial" charset="0"/>
                <a:cs typeface="Arial" charset="0"/>
              </a:rPr>
              <a:t>health.</a:t>
            </a:r>
          </a:p>
          <a:p>
            <a:r>
              <a:rPr lang="en-US" sz="2400" b="1" dirty="0" smtClean="0">
                <a:latin typeface="Arial" charset="0"/>
                <a:ea typeface="Arial" charset="0"/>
                <a:cs typeface="Arial" charset="0"/>
              </a:rPr>
              <a:t>The Citizens Health </a:t>
            </a:r>
            <a:r>
              <a:rPr lang="en-US" sz="2400" b="1" dirty="0">
                <a:latin typeface="Arial" charset="0"/>
                <a:ea typeface="Arial" charset="0"/>
                <a:cs typeface="Arial" charset="0"/>
              </a:rPr>
              <a:t>I</a:t>
            </a:r>
            <a:r>
              <a:rPr lang="en-US" sz="2400" b="1" dirty="0" smtClean="0">
                <a:latin typeface="Arial" charset="0"/>
                <a:ea typeface="Arial" charset="0"/>
                <a:cs typeface="Arial" charset="0"/>
              </a:rPr>
              <a:t>nsurance </a:t>
            </a:r>
            <a:r>
              <a:rPr lang="en-US" sz="2400" b="1" dirty="0">
                <a:latin typeface="Arial" charset="0"/>
                <a:ea typeface="Arial" charset="0"/>
                <a:cs typeface="Arial" charset="0"/>
              </a:rPr>
              <a:t>L</a:t>
            </a:r>
            <a:r>
              <a:rPr lang="en-US" sz="2400" b="1" dirty="0" smtClean="0">
                <a:latin typeface="Arial" charset="0"/>
                <a:ea typeface="Arial" charset="0"/>
                <a:cs typeface="Arial" charset="0"/>
              </a:rPr>
              <a:t>aw </a:t>
            </a:r>
            <a:r>
              <a:rPr lang="en-US" sz="2400" dirty="0" smtClean="0">
                <a:latin typeface="Arial" charset="0"/>
                <a:ea typeface="Arial" charset="0"/>
                <a:cs typeface="Arial" charset="0"/>
              </a:rPr>
              <a:t>was a </a:t>
            </a:r>
            <a:r>
              <a:rPr lang="en-US" sz="2400" dirty="0">
                <a:latin typeface="Arial" charset="0"/>
                <a:ea typeface="Arial" charset="0"/>
                <a:cs typeface="Arial" charset="0"/>
              </a:rPr>
              <a:t>political commitment to maintain </a:t>
            </a:r>
            <a:r>
              <a:rPr lang="en-US" sz="2400" b="1" dirty="0">
                <a:latin typeface="Arial" charset="0"/>
                <a:ea typeface="Arial" charset="0"/>
                <a:cs typeface="Arial" charset="0"/>
              </a:rPr>
              <a:t>equity</a:t>
            </a:r>
            <a:r>
              <a:rPr lang="en-US" sz="2400" dirty="0">
                <a:latin typeface="Arial" charset="0"/>
                <a:ea typeface="Arial" charset="0"/>
                <a:cs typeface="Arial" charset="0"/>
              </a:rPr>
              <a:t> in accessing health services and protect the population from </a:t>
            </a:r>
            <a:r>
              <a:rPr lang="en-US" sz="2400" b="1" dirty="0">
                <a:latin typeface="Arial" charset="0"/>
                <a:ea typeface="Arial" charset="0"/>
                <a:cs typeface="Arial" charset="0"/>
              </a:rPr>
              <a:t>financial hardship</a:t>
            </a:r>
            <a:r>
              <a:rPr lang="en-US" sz="2400" dirty="0">
                <a:latin typeface="Arial" charset="0"/>
                <a:ea typeface="Arial" charset="0"/>
                <a:cs typeface="Arial" charset="0"/>
              </a:rPr>
              <a:t> during the economic transition from a centralized to a market-oriented economic system. </a:t>
            </a:r>
            <a:r>
              <a:rPr lang="en-US" sz="2400" dirty="0" smtClean="0">
                <a:latin typeface="Arial" charset="0"/>
                <a:ea typeface="Arial" charset="0"/>
                <a:cs typeface="Arial" charset="0"/>
              </a:rPr>
              <a:t> </a:t>
            </a:r>
            <a:endParaRPr lang="en-US" sz="2400" b="1" dirty="0" smtClean="0">
              <a:latin typeface="Arial" charset="0"/>
              <a:ea typeface="Arial" charset="0"/>
              <a:cs typeface="Arial" charset="0"/>
            </a:endParaRPr>
          </a:p>
          <a:p>
            <a:pPr marL="0" indent="0">
              <a:buNone/>
            </a:pPr>
            <a:endParaRPr lang="en-US" sz="2400" dirty="0" smtClean="0">
              <a:latin typeface="Arial" charset="0"/>
              <a:ea typeface="Arial" charset="0"/>
              <a:cs typeface="Arial" charset="0"/>
            </a:endParaRPr>
          </a:p>
          <a:p>
            <a:pPr marL="0" indent="0">
              <a:buNone/>
            </a:pPr>
            <a:r>
              <a:rPr lang="en-US" sz="2400" dirty="0" smtClean="0">
                <a:latin typeface="Arial" charset="0"/>
                <a:ea typeface="Arial" charset="0"/>
                <a:cs typeface="Arial" charset="0"/>
              </a:rPr>
              <a:t>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4381"/>
            <a:ext cx="1835695" cy="1182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40723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latin typeface="Arial" charset="0"/>
                <a:ea typeface="Arial" charset="0"/>
                <a:cs typeface="Arial" charset="0"/>
              </a:rPr>
              <a:t>         Health Insurance System</a:t>
            </a:r>
            <a:endParaRPr lang="en-US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1994 </a:t>
            </a:r>
            <a:r>
              <a:rPr lang="mr-IN" dirty="0" smtClean="0">
                <a:latin typeface="Arial" charset="0"/>
                <a:ea typeface="Arial" charset="0"/>
                <a:cs typeface="Arial" charset="0"/>
              </a:rPr>
              <a:t>–</a:t>
            </a:r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dirty="0">
                <a:latin typeface="Arial" charset="0"/>
                <a:ea typeface="Arial" charset="0"/>
                <a:cs typeface="Arial" charset="0"/>
              </a:rPr>
              <a:t>H</a:t>
            </a:r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ealth Insurance was </a:t>
            </a:r>
            <a:r>
              <a:rPr lang="en-US" dirty="0">
                <a:latin typeface="Arial" charset="0"/>
                <a:ea typeface="Arial" charset="0"/>
                <a:cs typeface="Arial" charset="0"/>
              </a:rPr>
              <a:t>launched in collaboration with a </a:t>
            </a:r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state owned commercial </a:t>
            </a:r>
            <a:r>
              <a:rPr lang="en-US" dirty="0">
                <a:latin typeface="Arial" charset="0"/>
                <a:ea typeface="Arial" charset="0"/>
                <a:cs typeface="Arial" charset="0"/>
              </a:rPr>
              <a:t>national insurance company. </a:t>
            </a:r>
            <a:endParaRPr lang="en-US" dirty="0" smtClean="0">
              <a:latin typeface="Arial" charset="0"/>
              <a:ea typeface="Arial" charset="0"/>
              <a:cs typeface="Arial" charset="0"/>
            </a:endParaRPr>
          </a:p>
          <a:p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1996 </a:t>
            </a:r>
            <a:r>
              <a:rPr lang="mr-IN" dirty="0" smtClean="0">
                <a:latin typeface="Arial" charset="0"/>
                <a:ea typeface="Arial" charset="0"/>
                <a:cs typeface="Arial" charset="0"/>
              </a:rPr>
              <a:t>–</a:t>
            </a:r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 Health Insurance Organization was transferred </a:t>
            </a:r>
            <a:r>
              <a:rPr lang="en-US" dirty="0">
                <a:latin typeface="Arial" charset="0"/>
                <a:ea typeface="Arial" charset="0"/>
                <a:cs typeface="Arial" charset="0"/>
              </a:rPr>
              <a:t>to the Social Insurance General Office (SIGO), under the </a:t>
            </a:r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supervision </a:t>
            </a:r>
            <a:r>
              <a:rPr lang="en-US" dirty="0">
                <a:latin typeface="Arial" charset="0"/>
                <a:ea typeface="Arial" charset="0"/>
                <a:cs typeface="Arial" charset="0"/>
              </a:rPr>
              <a:t>of the </a:t>
            </a:r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MPDSP. </a:t>
            </a:r>
          </a:p>
          <a:p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2018 </a:t>
            </a:r>
            <a:r>
              <a:rPr lang="mr-IN" dirty="0" smtClean="0">
                <a:latin typeface="Arial" charset="0"/>
                <a:ea typeface="Arial" charset="0"/>
                <a:cs typeface="Arial" charset="0"/>
              </a:rPr>
              <a:t>–</a:t>
            </a:r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 Health Insurance Organization reorganized as an independent government agency under </a:t>
            </a:r>
            <a:r>
              <a:rPr lang="en-US" dirty="0" err="1" smtClean="0">
                <a:latin typeface="Arial" charset="0"/>
                <a:ea typeface="Arial" charset="0"/>
                <a:cs typeface="Arial" charset="0"/>
              </a:rPr>
              <a:t>MoH</a:t>
            </a:r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.</a:t>
            </a:r>
          </a:p>
          <a:p>
            <a:pPr marL="0" indent="0">
              <a:buNone/>
            </a:pPr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4381"/>
            <a:ext cx="1835695" cy="1182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21519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      </a:t>
            </a:r>
            <a:r>
              <a:rPr lang="en-US" b="1" dirty="0" smtClean="0">
                <a:latin typeface="Arial" charset="0"/>
                <a:ea typeface="Arial" charset="0"/>
                <a:cs typeface="Arial" charset="0"/>
              </a:rPr>
              <a:t>Income </a:t>
            </a:r>
            <a:r>
              <a:rPr lang="en-US" b="1" dirty="0">
                <a:latin typeface="Arial" charset="0"/>
                <a:ea typeface="Arial" charset="0"/>
                <a:cs typeface="Arial" charset="0"/>
              </a:rPr>
              <a:t>of HIF by type of </a:t>
            </a:r>
            <a:r>
              <a:rPr lang="en-US" b="1" dirty="0" smtClean="0">
                <a:latin typeface="Arial" charset="0"/>
                <a:ea typeface="Arial" charset="0"/>
                <a:cs typeface="Arial" charset="0"/>
              </a:rPr>
              <a:t>insured, </a:t>
            </a:r>
            <a:r>
              <a:rPr lang="en-US" b="1" dirty="0">
                <a:latin typeface="Arial" charset="0"/>
                <a:ea typeface="Arial" charset="0"/>
                <a:cs typeface="Arial" charset="0"/>
              </a:rPr>
              <a:t>2017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74858153"/>
              </p:ext>
            </p:extLst>
          </p:nvPr>
        </p:nvGraphicFramePr>
        <p:xfrm>
          <a:off x="457200" y="1600201"/>
          <a:ext cx="4711700" cy="43561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14381"/>
            <a:ext cx="1835695" cy="1182492"/>
          </a:xfrm>
          <a:prstGeom prst="rect">
            <a:avLst/>
          </a:prstGeom>
        </p:spPr>
      </p:pic>
      <p:sp>
        <p:nvSpPr>
          <p:cNvPr id="8" name="Content Placeholder 2"/>
          <p:cNvSpPr txBox="1">
            <a:spLocks/>
          </p:cNvSpPr>
          <p:nvPr/>
        </p:nvSpPr>
        <p:spPr>
          <a:xfrm>
            <a:off x="5168900" y="1600200"/>
            <a:ext cx="3517900" cy="43561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b="1" dirty="0" smtClean="0">
                <a:latin typeface="Arial" charset="0"/>
                <a:ea typeface="Arial" charset="0"/>
                <a:cs typeface="Arial" charset="0"/>
              </a:rPr>
              <a:t>65%</a:t>
            </a:r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 - employer, employee  </a:t>
            </a:r>
          </a:p>
          <a:p>
            <a:pPr lvl="1"/>
            <a:r>
              <a:rPr lang="en-US" b="1" dirty="0" smtClean="0">
                <a:latin typeface="Arial" charset="0"/>
                <a:ea typeface="Arial" charset="0"/>
                <a:cs typeface="Arial" charset="0"/>
              </a:rPr>
              <a:t>16%</a:t>
            </a:r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 - state subsidized group </a:t>
            </a:r>
            <a:endParaRPr lang="en-US" b="1" dirty="0" smtClean="0">
              <a:latin typeface="Arial" charset="0"/>
              <a:ea typeface="Arial" charset="0"/>
              <a:cs typeface="Arial" charset="0"/>
            </a:endParaRPr>
          </a:p>
          <a:p>
            <a:pPr lvl="1"/>
            <a:r>
              <a:rPr lang="en-US" b="1" dirty="0" smtClean="0">
                <a:latin typeface="Arial" charset="0"/>
                <a:ea typeface="Arial" charset="0"/>
                <a:cs typeface="Arial" charset="0"/>
              </a:rPr>
              <a:t>6%</a:t>
            </a:r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 - informal sector group </a:t>
            </a:r>
            <a:r>
              <a:rPr lang="en-US" b="1" dirty="0" smtClean="0">
                <a:latin typeface="Arial" charset="0"/>
                <a:ea typeface="Arial" charset="0"/>
                <a:cs typeface="Arial" charset="0"/>
              </a:rPr>
              <a:t>13%</a:t>
            </a:r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 - other income </a:t>
            </a:r>
          </a:p>
          <a:p>
            <a:pPr marL="457200" lvl="1" indent="0">
              <a:buFont typeface="Arial"/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7001574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66762"/>
          </a:xfrm>
        </p:spPr>
        <p:txBody>
          <a:bodyPr>
            <a:noAutofit/>
          </a:bodyPr>
          <a:lstStyle/>
          <a:p>
            <a:r>
              <a:rPr lang="en-US" sz="2800" smtClean="0">
                <a:latin typeface="Arial" charset="0"/>
                <a:ea typeface="Arial" charset="0"/>
                <a:cs typeface="Arial" charset="0"/>
              </a:rPr>
              <a:t>            </a:t>
            </a:r>
            <a:r>
              <a:rPr lang="en-US" sz="4000" b="1" smtClean="0">
                <a:latin typeface="Arial" charset="0"/>
                <a:ea typeface="Arial" charset="0"/>
                <a:cs typeface="Arial" charset="0"/>
              </a:rPr>
              <a:t>Who </a:t>
            </a:r>
            <a:r>
              <a:rPr lang="en-US" sz="4000" b="1" dirty="0" smtClean="0">
                <a:latin typeface="Arial" charset="0"/>
                <a:ea typeface="Arial" charset="0"/>
                <a:cs typeface="Arial" charset="0"/>
              </a:rPr>
              <a:t>is covered?</a:t>
            </a:r>
            <a:endParaRPr lang="en-US" sz="4000" b="1" dirty="0">
              <a:latin typeface="Arial" charset="0"/>
              <a:ea typeface="Arial" charset="0"/>
              <a:cs typeface="Arial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50985295"/>
              </p:ext>
            </p:extLst>
          </p:nvPr>
        </p:nvGraphicFramePr>
        <p:xfrm>
          <a:off x="266700" y="1231901"/>
          <a:ext cx="8648699" cy="5198753"/>
        </p:xfrm>
        <a:graphic>
          <a:graphicData uri="http://schemas.openxmlformats.org/drawingml/2006/table">
            <a:tbl>
              <a:tblPr firstRow="1" firstCol="1" bandRow="1"/>
              <a:tblGrid>
                <a:gridCol w="702977"/>
                <a:gridCol w="5494562"/>
                <a:gridCol w="2451160"/>
              </a:tblGrid>
              <a:tr h="353548"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Categories of insured </a:t>
                      </a:r>
                      <a:endParaRPr lang="en-US" sz="1600" b="1" dirty="0">
                        <a:effectLst/>
                        <a:latin typeface="Calibri" charset="0"/>
                        <a:ea typeface="Times New Roman" charset="0"/>
                      </a:endParaRPr>
                    </a:p>
                  </a:txBody>
                  <a:tcPr marL="47475" marR="474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Contribution payment, </a:t>
                      </a:r>
                      <a:r>
                        <a:rPr lang="mn-MN" sz="1400" b="1" dirty="0" smtClean="0">
                          <a:effectLst/>
                          <a:latin typeface="Arial" charset="0"/>
                          <a:ea typeface="Times New Roman" charset="0"/>
                        </a:rPr>
                        <a:t>2018 </a:t>
                      </a:r>
                      <a:endParaRPr lang="en-US" sz="1400" b="1" dirty="0">
                        <a:effectLst/>
                        <a:latin typeface="Calibri" charset="0"/>
                        <a:ea typeface="Times New Roman" charset="0"/>
                      </a:endParaRPr>
                    </a:p>
                  </a:txBody>
                  <a:tcPr marL="47475" marR="474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3032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mn-MN" sz="1400" dirty="0"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1</a:t>
                      </a:r>
                      <a:endParaRPr lang="en-US" sz="14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7475" marR="474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Employees</a:t>
                      </a:r>
                      <a:r>
                        <a:rPr lang="en-US" sz="1400" baseline="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 of business</a:t>
                      </a:r>
                      <a:r>
                        <a:rPr lang="en-US" sz="140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 entities and organizations, Formal salaried sector </a:t>
                      </a:r>
                      <a:endParaRPr lang="en-US" sz="1400" dirty="0">
                        <a:effectLst/>
                        <a:latin typeface="Calibri" charset="0"/>
                        <a:ea typeface="Times New Roman" charset="0"/>
                      </a:endParaRPr>
                    </a:p>
                  </a:txBody>
                  <a:tcPr marL="47475" marR="474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4% of salary or income, equally shared by employer and employee by 2%</a:t>
                      </a:r>
                      <a:endParaRPr lang="en-US" sz="1400" dirty="0">
                        <a:effectLst/>
                        <a:latin typeface="Calibri" charset="0"/>
                        <a:ea typeface="Times New Roman" charset="0"/>
                      </a:endParaRPr>
                    </a:p>
                  </a:txBody>
                  <a:tcPr marL="47475" marR="474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1512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mn-MN" sz="1400" dirty="0"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2</a:t>
                      </a:r>
                      <a:endParaRPr lang="en-US" sz="14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7475" marR="474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-127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Arial" charset="0"/>
                          <a:ea typeface="Times New Roman" charset="0"/>
                        </a:rPr>
                        <a:t>Child</a:t>
                      </a:r>
                      <a:r>
                        <a:rPr lang="en-US" sz="1400" baseline="0" dirty="0" smtClean="0">
                          <a:effectLst/>
                          <a:latin typeface="Arial" charset="0"/>
                          <a:ea typeface="Times New Roman" charset="0"/>
                        </a:rPr>
                        <a:t> aged 0-18, State subsidized</a:t>
                      </a:r>
                      <a:endParaRPr lang="en-US" sz="1400" dirty="0">
                        <a:effectLst/>
                        <a:latin typeface="Calibri" charset="0"/>
                        <a:ea typeface="Times New Roman" charset="0"/>
                      </a:endParaRPr>
                    </a:p>
                  </a:txBody>
                  <a:tcPr marL="47475" marR="474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1% of minimum wage  </a:t>
                      </a:r>
                      <a:r>
                        <a:rPr lang="en-US" sz="140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-</a:t>
                      </a:r>
                      <a:r>
                        <a:rPr lang="en-US" sz="1400" b="1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 </a:t>
                      </a:r>
                      <a:r>
                        <a:rPr lang="ru-RU" sz="140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2400 </a:t>
                      </a:r>
                      <a:r>
                        <a:rPr lang="en-US" sz="140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MNT monthly and </a:t>
                      </a:r>
                      <a:r>
                        <a:rPr lang="ru-RU" sz="140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28 800</a:t>
                      </a:r>
                      <a:r>
                        <a:rPr lang="en-US" sz="140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 MNT or 12$ per year</a:t>
                      </a:r>
                      <a:endParaRPr lang="en-US" sz="1400" dirty="0">
                        <a:effectLst/>
                        <a:latin typeface="Calibri" charset="0"/>
                        <a:ea typeface="Times New Roman" charset="0"/>
                      </a:endParaRPr>
                    </a:p>
                  </a:txBody>
                  <a:tcPr marL="47475" marR="474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5354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 smtClean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3</a:t>
                      </a:r>
                      <a:endParaRPr lang="en-US" sz="1400" dirty="0"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7475" marR="474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-1270" algn="just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Students, Informal sector</a:t>
                      </a:r>
                    </a:p>
                    <a:p>
                      <a:pPr marL="0" marR="0" indent="-127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Calibri" charset="0"/>
                        <a:ea typeface="Times New Roman" charset="0"/>
                      </a:endParaRPr>
                    </a:p>
                  </a:txBody>
                  <a:tcPr marL="47475" marR="474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5354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 smtClean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4</a:t>
                      </a:r>
                      <a:endParaRPr lang="en-US" sz="1400" dirty="0"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7475" marR="474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-1270" algn="just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Self-employed, unemployed, Informal sector</a:t>
                      </a:r>
                    </a:p>
                    <a:p>
                      <a:pPr marL="0" marR="0" indent="-127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Calibri" charset="0"/>
                        <a:ea typeface="Times New Roman" charset="0"/>
                      </a:endParaRPr>
                    </a:p>
                  </a:txBody>
                  <a:tcPr marL="47475" marR="474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5354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5</a:t>
                      </a:r>
                      <a:endParaRPr lang="en-US" sz="14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7475" marR="474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-1270" algn="just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effectLst/>
                          <a:latin typeface="Arial" charset="0"/>
                          <a:ea typeface="Times New Roman" charset="0"/>
                        </a:rPr>
                        <a:t>Nomads, </a:t>
                      </a:r>
                      <a:r>
                        <a:rPr lang="en-US" sz="1400" dirty="0" smtClean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Informal sector</a:t>
                      </a:r>
                      <a:endParaRPr lang="en-US" sz="1400" b="1" dirty="0" smtClean="0">
                        <a:effectLst/>
                        <a:latin typeface="Arial" charset="0"/>
                        <a:ea typeface="Times New Roman" charset="0"/>
                      </a:endParaRPr>
                    </a:p>
                    <a:p>
                      <a:pPr marL="0" marR="0" indent="-127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7475" marR="474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0506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6</a:t>
                      </a:r>
                      <a:endParaRPr lang="en-US" sz="14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7475" marR="474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-1270" algn="just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A citizen-member of the family who is in need of social welfare support, State subsidized</a:t>
                      </a:r>
                    </a:p>
                    <a:p>
                      <a:pPr marL="0" marR="0" indent="-127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effectLst/>
                        <a:latin typeface="Calibri" charset="0"/>
                        <a:ea typeface="Times New Roman" charset="0"/>
                      </a:endParaRPr>
                    </a:p>
                  </a:txBody>
                  <a:tcPr marL="47475" marR="474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5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mn-MN" sz="800" dirty="0">
                          <a:effectLst/>
                          <a:latin typeface="Arial" charset="0"/>
                          <a:ea typeface="Times New Roman" charset="0"/>
                        </a:rPr>
                        <a:t> </a:t>
                      </a:r>
                      <a:endParaRPr lang="en-US" sz="800" dirty="0">
                        <a:effectLst/>
                        <a:latin typeface="Calibri" charset="0"/>
                        <a:ea typeface="Times New Roman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mn-MN" sz="800" dirty="0">
                          <a:effectLst/>
                          <a:latin typeface="Arial" charset="0"/>
                          <a:ea typeface="Times New Roman" charset="0"/>
                        </a:rPr>
                        <a:t> </a:t>
                      </a:r>
                      <a:endParaRPr lang="en-US" sz="800" dirty="0">
                        <a:effectLst/>
                        <a:latin typeface="Calibri" charset="0"/>
                        <a:ea typeface="Times New Roman" charset="0"/>
                      </a:endParaRP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mn-MN" sz="1400" dirty="0">
                          <a:effectLst/>
                          <a:latin typeface="Arial" charset="0"/>
                          <a:ea typeface="Times New Roman" charset="0"/>
                        </a:rPr>
                        <a:t> </a:t>
                      </a:r>
                      <a:r>
                        <a:rPr lang="en-US" sz="1400" b="0" dirty="0" smtClean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2</a:t>
                      </a:r>
                      <a:r>
                        <a:rPr lang="en-US" sz="1400" b="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% of minimum wage  </a:t>
                      </a:r>
                      <a:r>
                        <a:rPr lang="en-US" sz="140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-</a:t>
                      </a:r>
                      <a:r>
                        <a:rPr lang="en-US" sz="1400" b="1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 </a:t>
                      </a:r>
                      <a:r>
                        <a:rPr lang="en-US" sz="1400" b="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48</a:t>
                      </a:r>
                      <a:r>
                        <a:rPr lang="ru-RU" sz="140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00 </a:t>
                      </a:r>
                      <a:r>
                        <a:rPr lang="en-US" sz="140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MNT monthly and 57</a:t>
                      </a:r>
                      <a:r>
                        <a:rPr lang="ru-RU" sz="140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 </a:t>
                      </a:r>
                      <a:r>
                        <a:rPr lang="en-US" sz="140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6</a:t>
                      </a:r>
                      <a:r>
                        <a:rPr lang="ru-RU" sz="140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00</a:t>
                      </a:r>
                      <a:r>
                        <a:rPr lang="en-US" sz="140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 MNT or 24$ per year</a:t>
                      </a:r>
                      <a:endParaRPr lang="en-US" sz="1400" dirty="0" smtClean="0">
                        <a:effectLst/>
                        <a:latin typeface="Calibri" charset="0"/>
                        <a:ea typeface="Times New Roman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dirty="0">
                        <a:effectLst/>
                        <a:latin typeface="Calibri" charset="0"/>
                        <a:ea typeface="Times New Roman" charset="0"/>
                      </a:endParaRPr>
                    </a:p>
                  </a:txBody>
                  <a:tcPr marL="47475" marR="474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3032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7</a:t>
                      </a:r>
                      <a:endParaRPr lang="en-US" sz="14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7475" marR="474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-1270" algn="just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The mother / father / who cares a child till 2 years old(till 3 years old if twins), State subsidized</a:t>
                      </a:r>
                    </a:p>
                    <a:p>
                      <a:pPr marL="0" marR="0" indent="-127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Calibri" charset="0"/>
                        <a:ea typeface="Times New Roman" charset="0"/>
                      </a:endParaRPr>
                    </a:p>
                  </a:txBody>
                  <a:tcPr marL="47475" marR="474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7778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8</a:t>
                      </a:r>
                      <a:endParaRPr lang="en-US" sz="14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7475" marR="474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-1270" algn="just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Military servant, State subsidized</a:t>
                      </a:r>
                    </a:p>
                    <a:p>
                      <a:pPr marL="0" marR="0" indent="-127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dirty="0">
                        <a:effectLst/>
                        <a:latin typeface="Calibri" charset="0"/>
                        <a:ea typeface="Times New Roman" charset="0"/>
                      </a:endParaRPr>
                    </a:p>
                  </a:txBody>
                  <a:tcPr marL="47475" marR="474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5354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 smtClean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9</a:t>
                      </a:r>
                      <a:endParaRPr lang="en-US" sz="1400" dirty="0"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7475" marR="474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-1270" algn="just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The convicted person, State subsidized</a:t>
                      </a:r>
                    </a:p>
                    <a:p>
                      <a:pPr marL="0" marR="0" indent="-127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Calibri" charset="0"/>
                        <a:ea typeface="Times New Roman" charset="0"/>
                      </a:endParaRPr>
                    </a:p>
                  </a:txBody>
                  <a:tcPr marL="47475" marR="474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5456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 smtClean="0"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10</a:t>
                      </a:r>
                      <a:endParaRPr lang="en-US" sz="14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7475" marR="474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just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Citizens with no fixed income other than pensions, State subsidized</a:t>
                      </a: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dirty="0">
                        <a:effectLst/>
                        <a:latin typeface="Calibri" charset="0"/>
                        <a:ea typeface="Times New Roman" charset="0"/>
                      </a:endParaRPr>
                    </a:p>
                  </a:txBody>
                  <a:tcPr marL="47475" marR="474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7677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mn-MN" sz="1400" dirty="0" smtClean="0">
                          <a:effectLst/>
                          <a:latin typeface="Arial" charset="0"/>
                          <a:ea typeface="Times New Roman" charset="0"/>
                        </a:rPr>
                        <a:t>1</a:t>
                      </a:r>
                      <a:r>
                        <a:rPr lang="en-US" sz="1400" dirty="0" smtClean="0">
                          <a:effectLst/>
                          <a:latin typeface="Arial" charset="0"/>
                          <a:ea typeface="Times New Roman" charset="0"/>
                        </a:rPr>
                        <a:t>1</a:t>
                      </a:r>
                      <a:endParaRPr lang="en-US" sz="1400" dirty="0">
                        <a:effectLst/>
                        <a:latin typeface="Calibri" charset="0"/>
                        <a:ea typeface="Times New Roman" charset="0"/>
                      </a:endParaRPr>
                    </a:p>
                  </a:txBody>
                  <a:tcPr marL="47475" marR="474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Foreign nationals and stateless persons </a:t>
                      </a:r>
                      <a:endParaRPr lang="en-US" sz="1400" dirty="0">
                        <a:effectLst/>
                        <a:latin typeface="Calibri" charset="0"/>
                        <a:ea typeface="Times New Roman" charset="0"/>
                      </a:endParaRPr>
                    </a:p>
                  </a:txBody>
                  <a:tcPr marL="47475" marR="474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Arial" charset="0"/>
                          <a:ea typeface="Times New Roman" charset="0"/>
                        </a:rPr>
                        <a:t>6</a:t>
                      </a:r>
                      <a:r>
                        <a:rPr lang="mn-MN" sz="1400" dirty="0" smtClean="0">
                          <a:effectLst/>
                          <a:latin typeface="Arial" charset="0"/>
                          <a:ea typeface="Times New Roman" charset="0"/>
                        </a:rPr>
                        <a:t>%</a:t>
                      </a:r>
                      <a:r>
                        <a:rPr lang="en-US" sz="1400" baseline="0" dirty="0" smtClean="0">
                          <a:effectLst/>
                          <a:latin typeface="Arial" charset="0"/>
                          <a:ea typeface="Times New Roman" charset="0"/>
                        </a:rPr>
                        <a:t> of minimum wage</a:t>
                      </a:r>
                      <a:endParaRPr lang="en-US" sz="1400" dirty="0">
                        <a:effectLst/>
                        <a:latin typeface="Calibri" charset="0"/>
                        <a:ea typeface="Times New Roman" charset="0"/>
                      </a:endParaRPr>
                    </a:p>
                  </a:txBody>
                  <a:tcPr marL="47475" marR="474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4381"/>
            <a:ext cx="1835695" cy="1182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08108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715962"/>
          </a:xfrm>
        </p:spPr>
        <p:txBody>
          <a:bodyPr>
            <a:noAutofit/>
          </a:bodyPr>
          <a:lstStyle/>
          <a:p>
            <a:r>
              <a:rPr lang="en-US" sz="2800" b="1" dirty="0" smtClean="0">
                <a:latin typeface="Arial" charset="0"/>
                <a:ea typeface="Arial" charset="0"/>
                <a:cs typeface="Arial" charset="0"/>
              </a:rPr>
              <a:t>              </a:t>
            </a:r>
            <a:br>
              <a:rPr lang="en-US" sz="2800" b="1" dirty="0" smtClean="0">
                <a:latin typeface="Arial" charset="0"/>
                <a:ea typeface="Arial" charset="0"/>
                <a:cs typeface="Arial" charset="0"/>
              </a:rPr>
            </a:br>
            <a:r>
              <a:rPr lang="en-US" sz="4000" b="1" dirty="0" smtClean="0">
                <a:latin typeface="Arial" charset="0"/>
                <a:ea typeface="Arial" charset="0"/>
                <a:cs typeface="Arial" charset="0"/>
              </a:rPr>
              <a:t>Coverage </a:t>
            </a:r>
            <a:r>
              <a:rPr lang="en-US" sz="4000" b="1" dirty="0">
                <a:latin typeface="Arial" charset="0"/>
                <a:ea typeface="Arial" charset="0"/>
                <a:cs typeface="Arial" charset="0"/>
              </a:rPr>
              <a:t>rate</a:t>
            </a:r>
            <a:endParaRPr lang="mn-MN" sz="4000" dirty="0">
              <a:solidFill>
                <a:srgbClr val="002060"/>
              </a:solidFill>
              <a:latin typeface="Arial" charset="0"/>
              <a:ea typeface="Arial" charset="0"/>
              <a:cs typeface="Arial" charset="0"/>
            </a:endParaRPr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/>
          </p:nvPr>
        </p:nvGraphicFramePr>
        <p:xfrm>
          <a:off x="457200" y="1457130"/>
          <a:ext cx="8229600" cy="47277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14381"/>
            <a:ext cx="1835695" cy="1182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1317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7700" y="274638"/>
            <a:ext cx="8318500" cy="1143000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latin typeface="Arial" charset="0"/>
                <a:ea typeface="Arial" charset="0"/>
                <a:cs typeface="Arial" charset="0"/>
              </a:rPr>
              <a:t>           Coverage</a:t>
            </a:r>
            <a:r>
              <a:rPr lang="en-US" sz="3200" b="1" dirty="0">
                <a:latin typeface="Arial" charset="0"/>
                <a:ea typeface="Arial" charset="0"/>
                <a:cs typeface="Arial" charset="0"/>
              </a:rPr>
              <a:t>, income and expenditure of </a:t>
            </a:r>
            <a:r>
              <a:rPr lang="en-US" sz="3200" b="1" dirty="0" smtClean="0">
                <a:latin typeface="Arial" charset="0"/>
                <a:ea typeface="Arial" charset="0"/>
                <a:cs typeface="Arial" charset="0"/>
              </a:rPr>
              <a:t>HIF</a:t>
            </a:r>
            <a:endParaRPr lang="en-US" sz="3200" b="1" dirty="0">
              <a:latin typeface="Arial" charset="0"/>
              <a:ea typeface="Arial" charset="0"/>
              <a:cs typeface="Arial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56315868"/>
              </p:ext>
            </p:extLst>
          </p:nvPr>
        </p:nvGraphicFramePr>
        <p:xfrm>
          <a:off x="457200" y="1600200"/>
          <a:ext cx="8229600" cy="49657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14381"/>
            <a:ext cx="1835695" cy="1182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49727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Arial" charset="0"/>
                <a:ea typeface="Arial" charset="0"/>
                <a:cs typeface="Arial" charset="0"/>
              </a:rPr>
              <a:t>Nomads</a:t>
            </a:r>
            <a:endParaRPr lang="en-US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90700"/>
            <a:ext cx="8229600" cy="4335463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Livestock production accounted for 84.2% of total agricultural production. </a:t>
            </a:r>
          </a:p>
          <a:p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66.2 </a:t>
            </a:r>
            <a:r>
              <a:rPr lang="en-US" dirty="0" err="1" smtClean="0">
                <a:latin typeface="Arial" charset="0"/>
                <a:ea typeface="Arial" charset="0"/>
                <a:cs typeface="Arial" charset="0"/>
              </a:rPr>
              <a:t>mln</a:t>
            </a:r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 livestock in 2017.</a:t>
            </a:r>
          </a:p>
          <a:p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149,800 nomads registered. (0.5% of population)</a:t>
            </a:r>
          </a:p>
          <a:p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114,300 nomads covered by health insurance.</a:t>
            </a:r>
          </a:p>
          <a:p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Coverage rate - 76.5%.</a:t>
            </a:r>
          </a:p>
          <a:p>
            <a:r>
              <a:rPr lang="en-US" dirty="0">
                <a:latin typeface="Arial" charset="0"/>
                <a:ea typeface="Arial" charset="0"/>
                <a:cs typeface="Arial" charset="0"/>
              </a:rPr>
              <a:t>In order to have Health Insurance entitlement, nomads should pay insurance contributions for not less than 12 consecutive months</a:t>
            </a:r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.</a:t>
            </a:r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35695" cy="1182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03109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55800" y="317501"/>
            <a:ext cx="6559550" cy="939800"/>
          </a:xfrm>
        </p:spPr>
        <p:txBody>
          <a:bodyPr>
            <a:normAutofit fontScale="90000"/>
          </a:bodyPr>
          <a:lstStyle/>
          <a:p>
            <a:r>
              <a:rPr lang="en-US" b="1" smtClean="0">
                <a:latin typeface="Arial" charset="0"/>
                <a:ea typeface="Arial" charset="0"/>
                <a:cs typeface="Arial" charset="0"/>
              </a:rPr>
              <a:t> Nomads </a:t>
            </a:r>
            <a:r>
              <a:rPr lang="en-US" b="1" dirty="0" smtClean="0">
                <a:latin typeface="Arial" charset="0"/>
                <a:ea typeface="Arial" charset="0"/>
                <a:cs typeface="Arial" charset="0"/>
              </a:rPr>
              <a:t>contribution rate </a:t>
            </a:r>
            <a:endParaRPr lang="en-US" b="1" dirty="0">
              <a:latin typeface="Arial" charset="0"/>
              <a:ea typeface="Arial" charset="0"/>
              <a:cs typeface="Arial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8648507"/>
              </p:ext>
            </p:extLst>
          </p:nvPr>
        </p:nvGraphicFramePr>
        <p:xfrm>
          <a:off x="628647" y="1498603"/>
          <a:ext cx="8020053" cy="49384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06533"/>
                <a:gridCol w="6413520"/>
              </a:tblGrid>
              <a:tr h="354673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8580" marR="68580" marT="34290" marB="34290"/>
                </a:tc>
              </a:tr>
              <a:tr h="606144">
                <a:tc>
                  <a:txBody>
                    <a:bodyPr/>
                    <a:lstStyle/>
                    <a:p>
                      <a:pPr marL="1588" lvl="1" indent="0" algn="l"/>
                      <a:r>
                        <a:rPr lang="en-US" sz="180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1996 </a:t>
                      </a:r>
                      <a:r>
                        <a:rPr lang="mr-IN" sz="180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–</a:t>
                      </a:r>
                      <a:r>
                        <a:rPr lang="en-US" sz="180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 1997 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1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200 MNT </a:t>
                      </a:r>
                      <a:r>
                        <a:rPr lang="en-US" sz="180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monthly,  flat rate      </a:t>
                      </a:r>
                    </a:p>
                    <a:p>
                      <a:endParaRPr lang="en-US" sz="1800" b="0" dirty="0"/>
                    </a:p>
                  </a:txBody>
                  <a:tcPr marL="68580" marR="68580" marT="34290" marB="34290"/>
                </a:tc>
              </a:tr>
              <a:tr h="606144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1998 </a:t>
                      </a:r>
                      <a:r>
                        <a:rPr lang="mr-IN" sz="180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–</a:t>
                      </a:r>
                      <a:r>
                        <a:rPr lang="en-US" sz="180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 2002 </a:t>
                      </a:r>
                      <a:endParaRPr lang="en-US" sz="18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300 MNT </a:t>
                      </a:r>
                      <a:r>
                        <a:rPr lang="en-US" sz="180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monthly, flat rate </a:t>
                      </a:r>
                    </a:p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0" dirty="0" smtClean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8580" marR="68580" marT="34290" marB="34290"/>
                </a:tc>
              </a:tr>
              <a:tr h="606144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2003 </a:t>
                      </a:r>
                      <a:r>
                        <a:rPr lang="mr-IN" sz="180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–</a:t>
                      </a:r>
                      <a:r>
                        <a:rPr lang="en-US" sz="180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 2010 </a:t>
                      </a:r>
                      <a:endParaRPr lang="en-US" sz="18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500 MNT </a:t>
                      </a:r>
                      <a:r>
                        <a:rPr lang="en-US" sz="180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monthly, flat rate</a:t>
                      </a:r>
                    </a:p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0" dirty="0" smtClean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8580" marR="68580" marT="34290" marB="34290"/>
                </a:tc>
              </a:tr>
              <a:tr h="606144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2011 </a:t>
                      </a:r>
                      <a:r>
                        <a:rPr lang="mr-IN" sz="180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–</a:t>
                      </a:r>
                      <a:r>
                        <a:rPr lang="en-US" sz="180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 2015 </a:t>
                      </a:r>
                      <a:endParaRPr lang="en-US" sz="18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670 MNT </a:t>
                      </a:r>
                      <a:r>
                        <a:rPr lang="en-US" sz="180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monthly, flat rate</a:t>
                      </a:r>
                    </a:p>
                  </a:txBody>
                  <a:tcPr marL="68580" marR="68580" marT="34290" marB="34290"/>
                </a:tc>
              </a:tr>
              <a:tr h="606144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mn-MN" sz="180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2016</a:t>
                      </a:r>
                      <a:r>
                        <a:rPr lang="en-US" sz="180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 </a:t>
                      </a:r>
                      <a:endParaRPr lang="en-US" sz="18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3840</a:t>
                      </a:r>
                      <a:r>
                        <a:rPr lang="ru-RU" sz="1800" b="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 </a:t>
                      </a:r>
                      <a:r>
                        <a:rPr lang="en-US" sz="1800" b="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MNT, </a:t>
                      </a:r>
                      <a:r>
                        <a:rPr lang="en-US" sz="180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2% of minimum wage monthly and </a:t>
                      </a:r>
                      <a:r>
                        <a:rPr lang="en-US" sz="1800" b="1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46</a:t>
                      </a:r>
                      <a:r>
                        <a:rPr lang="ru-RU" sz="1800" b="1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 </a:t>
                      </a:r>
                      <a:r>
                        <a:rPr lang="en-US" sz="1800" b="1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08</a:t>
                      </a:r>
                      <a:r>
                        <a:rPr lang="ru-RU" sz="1800" b="1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0</a:t>
                      </a:r>
                      <a:r>
                        <a:rPr lang="en-US" sz="1800" b="1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 </a:t>
                      </a:r>
                      <a:r>
                        <a:rPr lang="en-US" sz="180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MNT (minimum wage </a:t>
                      </a:r>
                      <a:r>
                        <a:rPr lang="mr-IN" sz="180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–</a:t>
                      </a:r>
                      <a:r>
                        <a:rPr lang="en-US" sz="180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 192 200 MNT). </a:t>
                      </a:r>
                    </a:p>
                  </a:txBody>
                  <a:tcPr marL="68580" marR="68580" marT="34290" marB="34290"/>
                </a:tc>
              </a:tr>
              <a:tr h="606144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2017 </a:t>
                      </a:r>
                      <a:endParaRPr lang="en-US" sz="18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48</a:t>
                      </a:r>
                      <a:r>
                        <a:rPr lang="ru-RU" sz="1800" b="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00 </a:t>
                      </a:r>
                      <a:r>
                        <a:rPr lang="en-US" sz="1800" b="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MNT, </a:t>
                      </a:r>
                      <a:r>
                        <a:rPr lang="en-US" sz="180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2% of minimum wage monthly and </a:t>
                      </a:r>
                      <a:r>
                        <a:rPr lang="en-US" sz="1800" b="1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57</a:t>
                      </a:r>
                      <a:r>
                        <a:rPr lang="ru-RU" sz="1800" b="1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 </a:t>
                      </a:r>
                      <a:r>
                        <a:rPr lang="en-US" sz="1800" b="1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6</a:t>
                      </a:r>
                      <a:r>
                        <a:rPr lang="ru-RU" sz="1800" b="1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00</a:t>
                      </a:r>
                      <a:r>
                        <a:rPr lang="en-US" sz="180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 MNT or 24$ per year ( minimum wage </a:t>
                      </a:r>
                      <a:r>
                        <a:rPr lang="mr-IN" sz="180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–</a:t>
                      </a:r>
                      <a:r>
                        <a:rPr lang="en-US" sz="180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 240 000 MNT). </a:t>
                      </a:r>
                    </a:p>
                  </a:txBody>
                  <a:tcPr marL="68580" marR="68580" marT="34290" marB="34290"/>
                </a:tc>
              </a:tr>
              <a:tr h="758257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2018 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1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2400 </a:t>
                      </a:r>
                      <a:r>
                        <a:rPr lang="en-US" sz="1800" b="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MNT, </a:t>
                      </a:r>
                      <a:r>
                        <a:rPr lang="en-US" sz="180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1% of minimum wage monthly and </a:t>
                      </a:r>
                      <a:r>
                        <a:rPr lang="ru-RU" sz="180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28 800</a:t>
                      </a:r>
                      <a:r>
                        <a:rPr lang="en-US" sz="180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 MNT or 12$ per year, reduced by 50 % due to the country’s socioeconomic difficulties. </a:t>
                      </a:r>
                      <a:endParaRPr lang="en-US" sz="1800" dirty="0" smtClean="0">
                        <a:solidFill>
                          <a:srgbClr val="FF0000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8580" marR="68580" marT="34290" marB="34290"/>
                </a:tc>
              </a:tr>
            </a:tbl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35695" cy="1182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05364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Arial" charset="0"/>
                <a:ea typeface="Arial" charset="0"/>
                <a:cs typeface="Arial" charset="0"/>
              </a:rPr>
              <a:t>Nomads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>
                <a:latin typeface="Arial" charset="0"/>
                <a:ea typeface="Arial" charset="0"/>
                <a:cs typeface="Arial" charset="0"/>
              </a:rPr>
              <a:t>Difficulties in attracting </a:t>
            </a:r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nomads </a:t>
            </a:r>
            <a:r>
              <a:rPr lang="en-US" dirty="0">
                <a:latin typeface="Arial" charset="0"/>
                <a:ea typeface="Arial" charset="0"/>
                <a:cs typeface="Arial" charset="0"/>
              </a:rPr>
              <a:t>for health insurance</a:t>
            </a:r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:</a:t>
            </a:r>
          </a:p>
          <a:p>
            <a:pPr lvl="1"/>
            <a:r>
              <a:rPr lang="en-US" dirty="0">
                <a:latin typeface="Arial" charset="0"/>
                <a:ea typeface="Arial" charset="0"/>
                <a:cs typeface="Arial" charset="0"/>
              </a:rPr>
              <a:t>i</a:t>
            </a:r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nadequate </a:t>
            </a:r>
            <a:r>
              <a:rPr lang="en-US" dirty="0">
                <a:latin typeface="Arial" charset="0"/>
                <a:ea typeface="Arial" charset="0"/>
                <a:cs typeface="Arial" charset="0"/>
              </a:rPr>
              <a:t>information on the number of </a:t>
            </a:r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nomads to </a:t>
            </a:r>
            <a:r>
              <a:rPr lang="en-US" dirty="0">
                <a:latin typeface="Arial" charset="0"/>
                <a:ea typeface="Arial" charset="0"/>
                <a:cs typeface="Arial" charset="0"/>
              </a:rPr>
              <a:t>be covered by health insurance</a:t>
            </a:r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.</a:t>
            </a:r>
          </a:p>
          <a:p>
            <a:pPr lvl="1"/>
            <a:r>
              <a:rPr lang="en-US" dirty="0">
                <a:latin typeface="Arial" charset="0"/>
                <a:ea typeface="Arial" charset="0"/>
                <a:cs typeface="Arial" charset="0"/>
              </a:rPr>
              <a:t>y</a:t>
            </a:r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oung </a:t>
            </a:r>
            <a:r>
              <a:rPr lang="en-US" dirty="0">
                <a:latin typeface="Arial" charset="0"/>
                <a:ea typeface="Arial" charset="0"/>
                <a:cs typeface="Arial" charset="0"/>
              </a:rPr>
              <a:t>people are less likely to </a:t>
            </a:r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be interested  </a:t>
            </a:r>
            <a:r>
              <a:rPr lang="en-US" dirty="0">
                <a:latin typeface="Arial" charset="0"/>
                <a:ea typeface="Arial" charset="0"/>
                <a:cs typeface="Arial" charset="0"/>
              </a:rPr>
              <a:t>in health insurance.</a:t>
            </a:r>
            <a:endParaRPr lang="en-US" dirty="0" smtClean="0">
              <a:latin typeface="Arial" charset="0"/>
              <a:ea typeface="Arial" charset="0"/>
              <a:cs typeface="Arial" charset="0"/>
            </a:endParaRPr>
          </a:p>
          <a:p>
            <a:pPr lvl="1"/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features </a:t>
            </a:r>
            <a:r>
              <a:rPr lang="en-US" dirty="0">
                <a:latin typeface="Arial" charset="0"/>
                <a:ea typeface="Arial" charset="0"/>
                <a:cs typeface="Arial" charset="0"/>
              </a:rPr>
              <a:t>of the geographical location of livestock, </a:t>
            </a:r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herders </a:t>
            </a:r>
            <a:r>
              <a:rPr lang="en-US" dirty="0">
                <a:latin typeface="Arial" charset="0"/>
                <a:ea typeface="Arial" charset="0"/>
                <a:cs typeface="Arial" charset="0"/>
              </a:rPr>
              <a:t>live along pasturelands in a vast </a:t>
            </a:r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rural area. </a:t>
            </a:r>
          </a:p>
          <a:p>
            <a:pPr lvl="1"/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shortage </a:t>
            </a:r>
            <a:r>
              <a:rPr lang="en-US" dirty="0">
                <a:latin typeface="Arial" charset="0"/>
                <a:ea typeface="Arial" charset="0"/>
                <a:cs typeface="Arial" charset="0"/>
              </a:rPr>
              <a:t>of </a:t>
            </a:r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cash money, no fixed salary </a:t>
            </a:r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35695" cy="1182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674005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latin typeface="Arial" charset="0"/>
                <a:ea typeface="Arial" charset="0"/>
                <a:cs typeface="Arial" charset="0"/>
              </a:rPr>
              <a:t/>
            </a:r>
            <a:br>
              <a:rPr lang="en-US" b="1" dirty="0" smtClean="0">
                <a:latin typeface="Arial" charset="0"/>
                <a:ea typeface="Arial" charset="0"/>
                <a:cs typeface="Arial" charset="0"/>
              </a:rPr>
            </a:br>
            <a:r>
              <a:rPr lang="en-US" b="1" dirty="0" smtClean="0">
                <a:latin typeface="Arial" charset="0"/>
                <a:ea typeface="Arial" charset="0"/>
                <a:cs typeface="Arial" charset="0"/>
              </a:rPr>
              <a:t>        </a:t>
            </a:r>
            <a:r>
              <a:rPr lang="en-US" b="1" dirty="0">
                <a:latin typeface="Arial" charset="0"/>
                <a:ea typeface="Arial" charset="0"/>
                <a:cs typeface="Arial" charset="0"/>
              </a:rPr>
              <a:t>W</a:t>
            </a:r>
            <a:r>
              <a:rPr lang="en-US" b="1" dirty="0" smtClean="0">
                <a:latin typeface="Arial" charset="0"/>
                <a:ea typeface="Arial" charset="0"/>
                <a:cs typeface="Arial" charset="0"/>
              </a:rPr>
              <a:t>hat </a:t>
            </a:r>
            <a:r>
              <a:rPr lang="en-US" b="1" dirty="0">
                <a:latin typeface="Arial" charset="0"/>
                <a:ea typeface="Arial" charset="0"/>
                <a:cs typeface="Arial" charset="0"/>
              </a:rPr>
              <a:t>is covered? </a:t>
            </a:r>
            <a:r>
              <a:rPr lang="en-US" dirty="0">
                <a:latin typeface="Arial" charset="0"/>
                <a:ea typeface="Arial" charset="0"/>
                <a:cs typeface="Arial" charset="0"/>
              </a:rPr>
              <a:t/>
            </a:r>
            <a:br>
              <a:rPr lang="en-US" dirty="0">
                <a:latin typeface="Arial" charset="0"/>
                <a:ea typeface="Arial" charset="0"/>
                <a:cs typeface="Arial" charset="0"/>
              </a:rPr>
            </a:br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>
                <a:latin typeface="Arial" charset="0"/>
                <a:ea typeface="Arial" charset="0"/>
                <a:cs typeface="Arial" charset="0"/>
              </a:rPr>
              <a:t>The </a:t>
            </a:r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government budget </a:t>
            </a:r>
            <a:r>
              <a:rPr lang="en-US" dirty="0">
                <a:latin typeface="Arial" charset="0"/>
                <a:ea typeface="Arial" charset="0"/>
                <a:cs typeface="Arial" charset="0"/>
              </a:rPr>
              <a:t>and SHI </a:t>
            </a:r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- </a:t>
            </a:r>
            <a:r>
              <a:rPr lang="en-US" b="1" dirty="0" smtClean="0">
                <a:latin typeface="Arial" charset="0"/>
                <a:ea typeface="Arial" charset="0"/>
                <a:cs typeface="Arial" charset="0"/>
              </a:rPr>
              <a:t>two </a:t>
            </a:r>
            <a:r>
              <a:rPr lang="en-US" b="1" dirty="0">
                <a:latin typeface="Arial" charset="0"/>
                <a:ea typeface="Arial" charset="0"/>
                <a:cs typeface="Arial" charset="0"/>
              </a:rPr>
              <a:t>separate </a:t>
            </a:r>
            <a:r>
              <a:rPr lang="en-US" b="1" dirty="0" smtClean="0">
                <a:latin typeface="Arial" charset="0"/>
                <a:ea typeface="Arial" charset="0"/>
                <a:cs typeface="Arial" charset="0"/>
              </a:rPr>
              <a:t>benefit packages </a:t>
            </a:r>
            <a:r>
              <a:rPr lang="en-US" dirty="0">
                <a:latin typeface="Arial" charset="0"/>
                <a:ea typeface="Arial" charset="0"/>
                <a:cs typeface="Arial" charset="0"/>
              </a:rPr>
              <a:t>of services </a:t>
            </a:r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 </a:t>
            </a:r>
            <a:endParaRPr lang="en-US" dirty="0">
              <a:latin typeface="Arial" charset="0"/>
              <a:ea typeface="Arial" charset="0"/>
              <a:cs typeface="Arial" charset="0"/>
            </a:endParaRPr>
          </a:p>
          <a:p>
            <a:pPr lvl="1"/>
            <a:r>
              <a:rPr lang="en-US" dirty="0">
                <a:latin typeface="Arial" charset="0"/>
                <a:ea typeface="Arial" charset="0"/>
                <a:cs typeface="Arial" charset="0"/>
              </a:rPr>
              <a:t>The government </a:t>
            </a:r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budget:</a:t>
            </a:r>
          </a:p>
          <a:p>
            <a:pPr lvl="2"/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preventive</a:t>
            </a:r>
          </a:p>
          <a:p>
            <a:pPr lvl="2"/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public </a:t>
            </a:r>
            <a:r>
              <a:rPr lang="en-US" dirty="0">
                <a:latin typeface="Arial" charset="0"/>
                <a:ea typeface="Arial" charset="0"/>
                <a:cs typeface="Arial" charset="0"/>
              </a:rPr>
              <a:t>health </a:t>
            </a:r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services</a:t>
            </a:r>
          </a:p>
          <a:p>
            <a:pPr lvl="2"/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maternal </a:t>
            </a:r>
            <a:r>
              <a:rPr lang="en-US" dirty="0">
                <a:latin typeface="Arial" charset="0"/>
                <a:ea typeface="Arial" charset="0"/>
                <a:cs typeface="Arial" charset="0"/>
              </a:rPr>
              <a:t>and child </a:t>
            </a:r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care</a:t>
            </a:r>
          </a:p>
          <a:p>
            <a:pPr lvl="2"/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treatment </a:t>
            </a:r>
            <a:r>
              <a:rPr lang="en-US" dirty="0">
                <a:latin typeface="Arial" charset="0"/>
                <a:ea typeface="Arial" charset="0"/>
                <a:cs typeface="Arial" charset="0"/>
              </a:rPr>
              <a:t>of chronic and infectious diseases such as diabetes and HIV/AIDS. </a:t>
            </a:r>
          </a:p>
          <a:p>
            <a:pPr lvl="1"/>
            <a:r>
              <a:rPr lang="en-US" dirty="0">
                <a:latin typeface="Arial" charset="0"/>
                <a:ea typeface="Arial" charset="0"/>
                <a:cs typeface="Arial" charset="0"/>
              </a:rPr>
              <a:t>The </a:t>
            </a:r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health </a:t>
            </a:r>
            <a:r>
              <a:rPr lang="en-US" dirty="0">
                <a:latin typeface="Arial" charset="0"/>
                <a:ea typeface="Arial" charset="0"/>
                <a:cs typeface="Arial" charset="0"/>
              </a:rPr>
              <a:t>insurance benefit </a:t>
            </a:r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package:</a:t>
            </a:r>
          </a:p>
          <a:p>
            <a:pPr lvl="2"/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individual </a:t>
            </a:r>
            <a:r>
              <a:rPr lang="en-US" dirty="0">
                <a:latin typeface="Arial" charset="0"/>
                <a:ea typeface="Arial" charset="0"/>
                <a:cs typeface="Arial" charset="0"/>
              </a:rPr>
              <a:t>clinical care such as </a:t>
            </a:r>
            <a:r>
              <a:rPr lang="en-US" b="1" dirty="0">
                <a:latin typeface="Arial" charset="0"/>
                <a:ea typeface="Arial" charset="0"/>
                <a:cs typeface="Arial" charset="0"/>
              </a:rPr>
              <a:t>outpatient</a:t>
            </a:r>
            <a:r>
              <a:rPr lang="en-US" dirty="0">
                <a:latin typeface="Arial" charset="0"/>
                <a:ea typeface="Arial" charset="0"/>
                <a:cs typeface="Arial" charset="0"/>
              </a:rPr>
              <a:t> and </a:t>
            </a:r>
            <a:r>
              <a:rPr lang="en-US" b="1" dirty="0">
                <a:latin typeface="Arial" charset="0"/>
                <a:ea typeface="Arial" charset="0"/>
                <a:cs typeface="Arial" charset="0"/>
              </a:rPr>
              <a:t>inpatient </a:t>
            </a:r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care of reimbursement based on 117 DRGs </a:t>
            </a:r>
            <a:endParaRPr lang="en-US" dirty="0">
              <a:latin typeface="Arial" charset="0"/>
              <a:ea typeface="Arial" charset="0"/>
              <a:cs typeface="Arial" charset="0"/>
            </a:endParaRP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4381"/>
            <a:ext cx="1835695" cy="1182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388698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Arial" charset="0"/>
                <a:ea typeface="Arial" charset="0"/>
                <a:cs typeface="Arial" charset="0"/>
              </a:rPr>
              <a:t>       Technical </a:t>
            </a:r>
            <a:r>
              <a:rPr lang="en-US" b="1" dirty="0">
                <a:latin typeface="Arial" charset="0"/>
                <a:ea typeface="Arial" charset="0"/>
                <a:cs typeface="Arial" charset="0"/>
              </a:rPr>
              <a:t>efficiency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49800"/>
          </a:xfrm>
        </p:spPr>
        <p:txBody>
          <a:bodyPr>
            <a:normAutofit fontScale="85000" lnSpcReduction="20000"/>
          </a:bodyPr>
          <a:lstStyle/>
          <a:p>
            <a:r>
              <a:rPr lang="en-US" dirty="0">
                <a:latin typeface="Arial" charset="0"/>
                <a:ea typeface="Arial" charset="0"/>
                <a:cs typeface="Arial" charset="0"/>
              </a:rPr>
              <a:t>The value of health insurance for the insured remains </a:t>
            </a:r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low due to:</a:t>
            </a:r>
          </a:p>
          <a:p>
            <a:pPr lvl="1"/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high </a:t>
            </a:r>
            <a:r>
              <a:rPr lang="en-US" dirty="0">
                <a:latin typeface="Arial" charset="0"/>
                <a:ea typeface="Arial" charset="0"/>
                <a:cs typeface="Arial" charset="0"/>
              </a:rPr>
              <a:t>out-of-pocket payments </a:t>
            </a:r>
            <a:endParaRPr lang="en-US" dirty="0" smtClean="0">
              <a:latin typeface="Arial" charset="0"/>
              <a:ea typeface="Arial" charset="0"/>
              <a:cs typeface="Arial" charset="0"/>
            </a:endParaRPr>
          </a:p>
          <a:p>
            <a:pPr lvl="1"/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poor </a:t>
            </a:r>
            <a:r>
              <a:rPr lang="en-US" dirty="0">
                <a:latin typeface="Arial" charset="0"/>
                <a:ea typeface="Arial" charset="0"/>
                <a:cs typeface="Arial" charset="0"/>
              </a:rPr>
              <a:t>quality of care. </a:t>
            </a:r>
            <a:endParaRPr lang="en-US" dirty="0" smtClean="0">
              <a:latin typeface="Arial" charset="0"/>
              <a:ea typeface="Arial" charset="0"/>
              <a:cs typeface="Arial" charset="0"/>
            </a:endParaRPr>
          </a:p>
          <a:p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High </a:t>
            </a:r>
            <a:r>
              <a:rPr lang="en-US" dirty="0">
                <a:latin typeface="Arial" charset="0"/>
                <a:ea typeface="Arial" charset="0"/>
                <a:cs typeface="Arial" charset="0"/>
              </a:rPr>
              <a:t>out-of-pocket expenses </a:t>
            </a:r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are: </a:t>
            </a:r>
          </a:p>
          <a:p>
            <a:pPr lvl="1"/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a </a:t>
            </a:r>
            <a:r>
              <a:rPr lang="en-US" dirty="0">
                <a:latin typeface="Arial" charset="0"/>
                <a:ea typeface="Arial" charset="0"/>
                <a:cs typeface="Arial" charset="0"/>
              </a:rPr>
              <a:t>consequence of </a:t>
            </a:r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health </a:t>
            </a:r>
            <a:r>
              <a:rPr lang="en-US" dirty="0">
                <a:latin typeface="Arial" charset="0"/>
                <a:ea typeface="Arial" charset="0"/>
                <a:cs typeface="Arial" charset="0"/>
              </a:rPr>
              <a:t>insurance reimbursement ceilings, </a:t>
            </a:r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(2 000 000 MNT)</a:t>
            </a:r>
          </a:p>
          <a:p>
            <a:pPr lvl="1"/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exclusion </a:t>
            </a:r>
            <a:r>
              <a:rPr lang="en-US" dirty="0">
                <a:latin typeface="Arial" charset="0"/>
                <a:ea typeface="Arial" charset="0"/>
                <a:cs typeface="Arial" charset="0"/>
              </a:rPr>
              <a:t>of costly procedures and diagnostic services from the reimbursement process, </a:t>
            </a:r>
            <a:endParaRPr lang="en-US" dirty="0" smtClean="0">
              <a:latin typeface="Arial" charset="0"/>
              <a:ea typeface="Arial" charset="0"/>
              <a:cs typeface="Arial" charset="0"/>
            </a:endParaRPr>
          </a:p>
          <a:p>
            <a:pPr lvl="1"/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limited </a:t>
            </a:r>
            <a:r>
              <a:rPr lang="en-US" dirty="0">
                <a:latin typeface="Arial" charset="0"/>
                <a:ea typeface="Arial" charset="0"/>
                <a:cs typeface="Arial" charset="0"/>
              </a:rPr>
              <a:t>reimbursement for medicines, </a:t>
            </a:r>
            <a:endParaRPr lang="en-US" dirty="0" smtClean="0">
              <a:latin typeface="Arial" charset="0"/>
              <a:ea typeface="Arial" charset="0"/>
              <a:cs typeface="Arial" charset="0"/>
            </a:endParaRPr>
          </a:p>
          <a:p>
            <a:pPr lvl="1"/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enforcement </a:t>
            </a:r>
            <a:r>
              <a:rPr lang="en-US" dirty="0">
                <a:latin typeface="Arial" charset="0"/>
                <a:ea typeface="Arial" charset="0"/>
                <a:cs typeface="Arial" charset="0"/>
              </a:rPr>
              <a:t>of various forms of co-payments, existence of informal payments</a:t>
            </a:r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, </a:t>
            </a:r>
          </a:p>
          <a:p>
            <a:pPr lvl="1"/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the </a:t>
            </a:r>
            <a:r>
              <a:rPr lang="en-US" dirty="0">
                <a:latin typeface="Arial" charset="0"/>
                <a:ea typeface="Arial" charset="0"/>
                <a:cs typeface="Arial" charset="0"/>
              </a:rPr>
              <a:t>need to seek better quality care abroad. </a:t>
            </a:r>
            <a:endParaRPr lang="en-US" dirty="0" smtClean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66700" y="5969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4381"/>
            <a:ext cx="1835695" cy="1182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81256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latin typeface="Arial" charset="0"/>
                <a:ea typeface="Arial" charset="0"/>
                <a:cs typeface="Arial" charset="0"/>
              </a:rPr>
              <a:t>          The revised Health</a:t>
            </a:r>
            <a:br>
              <a:rPr lang="en-US" b="1" dirty="0" smtClean="0">
                <a:latin typeface="Arial" charset="0"/>
                <a:ea typeface="Arial" charset="0"/>
                <a:cs typeface="Arial" charset="0"/>
              </a:rPr>
            </a:br>
            <a:r>
              <a:rPr lang="en-US" b="1" dirty="0" smtClean="0">
                <a:latin typeface="Arial" charset="0"/>
                <a:ea typeface="Arial" charset="0"/>
                <a:cs typeface="Arial" charset="0"/>
              </a:rPr>
              <a:t>           Insurance </a:t>
            </a:r>
            <a:r>
              <a:rPr lang="en-US" b="1" dirty="0">
                <a:latin typeface="Arial" charset="0"/>
                <a:ea typeface="Arial" charset="0"/>
                <a:cs typeface="Arial" charset="0"/>
              </a:rPr>
              <a:t>L</a:t>
            </a:r>
            <a:r>
              <a:rPr lang="en-US" b="1" dirty="0" smtClean="0">
                <a:latin typeface="Arial" charset="0"/>
                <a:ea typeface="Arial" charset="0"/>
                <a:cs typeface="Arial" charset="0"/>
              </a:rPr>
              <a:t>aw, 2015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>
                <a:latin typeface="Arial" charset="0"/>
                <a:ea typeface="Arial" charset="0"/>
                <a:cs typeface="Arial" charset="0"/>
              </a:rPr>
              <a:t>T</a:t>
            </a:r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he revised Health </a:t>
            </a:r>
            <a:r>
              <a:rPr lang="en-US" dirty="0">
                <a:latin typeface="Arial" charset="0"/>
                <a:ea typeface="Arial" charset="0"/>
                <a:cs typeface="Arial" charset="0"/>
              </a:rPr>
              <a:t>I</a:t>
            </a:r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nsurance </a:t>
            </a:r>
            <a:r>
              <a:rPr lang="en-US" dirty="0">
                <a:latin typeface="Arial" charset="0"/>
                <a:ea typeface="Arial" charset="0"/>
                <a:cs typeface="Arial" charset="0"/>
              </a:rPr>
              <a:t>L</a:t>
            </a:r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aw </a:t>
            </a:r>
            <a:r>
              <a:rPr lang="en-US" dirty="0">
                <a:latin typeface="Arial" charset="0"/>
                <a:ea typeface="Arial" charset="0"/>
                <a:cs typeface="Arial" charset="0"/>
              </a:rPr>
              <a:t>adopted in January 2015 introduced several positive features. </a:t>
            </a:r>
            <a:endParaRPr lang="en-US" dirty="0" smtClean="0">
              <a:latin typeface="Arial" charset="0"/>
              <a:ea typeface="Arial" charset="0"/>
              <a:cs typeface="Arial" charset="0"/>
            </a:endParaRPr>
          </a:p>
          <a:p>
            <a:pPr lvl="1"/>
            <a:r>
              <a:rPr lang="en-US" dirty="0">
                <a:latin typeface="Arial" charset="0"/>
                <a:ea typeface="Arial" charset="0"/>
                <a:cs typeface="Arial" charset="0"/>
              </a:rPr>
              <a:t>T</a:t>
            </a:r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he </a:t>
            </a:r>
            <a:r>
              <a:rPr lang="en-US" dirty="0">
                <a:latin typeface="Arial" charset="0"/>
                <a:ea typeface="Arial" charset="0"/>
                <a:cs typeface="Arial" charset="0"/>
              </a:rPr>
              <a:t>introduction of a </a:t>
            </a:r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personal insurance </a:t>
            </a:r>
            <a:r>
              <a:rPr lang="en-US" dirty="0">
                <a:latin typeface="Arial" charset="0"/>
                <a:ea typeface="Arial" charset="0"/>
                <a:cs typeface="Arial" charset="0"/>
              </a:rPr>
              <a:t>card for all insured persons to strengthen the functioning of the health insurance database as well as improve transparency in financial transactions among the insured, insurer and health care providers</a:t>
            </a:r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.</a:t>
            </a:r>
          </a:p>
          <a:p>
            <a:pPr lvl="1"/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The </a:t>
            </a:r>
            <a:r>
              <a:rPr lang="en-US" dirty="0">
                <a:latin typeface="Arial" charset="0"/>
                <a:ea typeface="Arial" charset="0"/>
                <a:cs typeface="Arial" charset="0"/>
              </a:rPr>
              <a:t>minimum wage as the base to define the contribution level for certain </a:t>
            </a:r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categories </a:t>
            </a:r>
            <a:r>
              <a:rPr lang="en-US" dirty="0">
                <a:latin typeface="Arial" charset="0"/>
                <a:ea typeface="Arial" charset="0"/>
                <a:cs typeface="Arial" charset="0"/>
              </a:rPr>
              <a:t>of citizens, including those receiving the government subsidy, which will increase the revenue of the fund. </a:t>
            </a:r>
            <a:endParaRPr lang="en-US" dirty="0" smtClean="0">
              <a:latin typeface="Arial" charset="0"/>
              <a:ea typeface="Arial" charset="0"/>
              <a:cs typeface="Arial" charset="0"/>
            </a:endParaRPr>
          </a:p>
          <a:p>
            <a:pPr lvl="1"/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The </a:t>
            </a:r>
            <a:r>
              <a:rPr lang="en-US" dirty="0">
                <a:latin typeface="Arial" charset="0"/>
                <a:ea typeface="Arial" charset="0"/>
                <a:cs typeface="Arial" charset="0"/>
              </a:rPr>
              <a:t>increased income from contribution collection will not be used as grounds to decrease the government health budget. </a:t>
            </a: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4381"/>
            <a:ext cx="1835695" cy="1182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260687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          </a:t>
            </a:r>
            <a:r>
              <a:rPr lang="en-US" sz="4000" b="1" dirty="0" smtClean="0">
                <a:latin typeface="Arial" charset="0"/>
                <a:ea typeface="Arial" charset="0"/>
                <a:cs typeface="Arial" charset="0"/>
              </a:rPr>
              <a:t>Declaration </a:t>
            </a:r>
            <a:r>
              <a:rPr lang="en-US" sz="4000" b="1" dirty="0">
                <a:latin typeface="Arial" charset="0"/>
                <a:ea typeface="Arial" charset="0"/>
                <a:cs typeface="Arial" charset="0"/>
              </a:rPr>
              <a:t>of </a:t>
            </a:r>
            <a:r>
              <a:rPr lang="en-US" sz="4000" b="1" dirty="0" smtClean="0">
                <a:latin typeface="Arial" charset="0"/>
                <a:ea typeface="Arial" charset="0"/>
                <a:cs typeface="Arial" charset="0"/>
              </a:rPr>
              <a:t>Alma-Ata</a:t>
            </a:r>
            <a:endParaRPr lang="en-US" sz="40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7500" y="1600200"/>
            <a:ext cx="8369300" cy="4525963"/>
          </a:xfrm>
        </p:spPr>
        <p:txBody>
          <a:bodyPr>
            <a:normAutofit/>
          </a:bodyPr>
          <a:lstStyle/>
          <a:p>
            <a:pPr marL="342900" lvl="1" indent="-342900">
              <a:buFont typeface="Arial"/>
              <a:buChar char="•"/>
            </a:pPr>
            <a:r>
              <a:rPr lang="en-US" dirty="0">
                <a:latin typeface="Arial" charset="0"/>
                <a:ea typeface="Arial" charset="0"/>
                <a:cs typeface="Arial" charset="0"/>
              </a:rPr>
              <a:t>The global health community will mark the 40th anniversary of the Alma-Ata </a:t>
            </a:r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Declaration at the </a:t>
            </a:r>
            <a:r>
              <a:rPr lang="en-US" b="1" dirty="0" smtClean="0">
                <a:latin typeface="Arial" charset="0"/>
                <a:ea typeface="Arial" charset="0"/>
                <a:cs typeface="Arial" charset="0"/>
              </a:rPr>
              <a:t>Global </a:t>
            </a:r>
            <a:r>
              <a:rPr lang="en-US" b="1" dirty="0">
                <a:latin typeface="Arial" charset="0"/>
                <a:ea typeface="Arial" charset="0"/>
                <a:cs typeface="Arial" charset="0"/>
              </a:rPr>
              <a:t>Conference on Primary Health Care </a:t>
            </a:r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on </a:t>
            </a:r>
            <a:r>
              <a:rPr lang="en-US" sz="2800" dirty="0" smtClean="0">
                <a:latin typeface="Arial" charset="0"/>
                <a:ea typeface="Arial" charset="0"/>
                <a:cs typeface="Arial" charset="0"/>
              </a:rPr>
              <a:t>25-26 October 2018, Astana, Kazakhstan </a:t>
            </a:r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to </a:t>
            </a:r>
            <a:r>
              <a:rPr lang="en-US" dirty="0">
                <a:latin typeface="Arial" charset="0"/>
                <a:ea typeface="Arial" charset="0"/>
                <a:cs typeface="Arial" charset="0"/>
              </a:rPr>
              <a:t>recommit to strengthening </a:t>
            </a:r>
            <a:r>
              <a:rPr lang="en-US" b="1" dirty="0">
                <a:latin typeface="Arial" charset="0"/>
                <a:ea typeface="Arial" charset="0"/>
                <a:cs typeface="Arial" charset="0"/>
              </a:rPr>
              <a:t>P</a:t>
            </a:r>
            <a:r>
              <a:rPr lang="en-US" b="1" dirty="0" smtClean="0">
                <a:latin typeface="Arial" charset="0"/>
                <a:ea typeface="Arial" charset="0"/>
                <a:cs typeface="Arial" charset="0"/>
              </a:rPr>
              <a:t>rimary </a:t>
            </a:r>
            <a:r>
              <a:rPr lang="en-US" b="1" dirty="0">
                <a:latin typeface="Arial" charset="0"/>
                <a:ea typeface="Arial" charset="0"/>
                <a:cs typeface="Arial" charset="0"/>
              </a:rPr>
              <a:t>H</a:t>
            </a:r>
            <a:r>
              <a:rPr lang="en-US" b="1" dirty="0" smtClean="0">
                <a:latin typeface="Arial" charset="0"/>
                <a:ea typeface="Arial" charset="0"/>
                <a:cs typeface="Arial" charset="0"/>
              </a:rPr>
              <a:t>ealth </a:t>
            </a:r>
            <a:r>
              <a:rPr lang="en-US" b="1" dirty="0">
                <a:latin typeface="Arial" charset="0"/>
                <a:ea typeface="Arial" charset="0"/>
                <a:cs typeface="Arial" charset="0"/>
              </a:rPr>
              <a:t>C</a:t>
            </a:r>
            <a:r>
              <a:rPr lang="en-US" b="1" dirty="0" smtClean="0">
                <a:latin typeface="Arial" charset="0"/>
                <a:ea typeface="Arial" charset="0"/>
                <a:cs typeface="Arial" charset="0"/>
              </a:rPr>
              <a:t>are</a:t>
            </a:r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dirty="0">
                <a:latin typeface="Arial" charset="0"/>
                <a:ea typeface="Arial" charset="0"/>
                <a:cs typeface="Arial" charset="0"/>
              </a:rPr>
              <a:t>to achieve </a:t>
            </a:r>
            <a:r>
              <a:rPr lang="en-US" b="1" dirty="0">
                <a:latin typeface="Arial" charset="0"/>
                <a:ea typeface="Arial" charset="0"/>
                <a:cs typeface="Arial" charset="0"/>
              </a:rPr>
              <a:t>U</a:t>
            </a:r>
            <a:r>
              <a:rPr lang="en-US" b="1" dirty="0" smtClean="0">
                <a:latin typeface="Arial" charset="0"/>
                <a:ea typeface="Arial" charset="0"/>
                <a:cs typeface="Arial" charset="0"/>
              </a:rPr>
              <a:t>niversal </a:t>
            </a:r>
            <a:r>
              <a:rPr lang="en-US" b="1" dirty="0">
                <a:latin typeface="Arial" charset="0"/>
                <a:ea typeface="Arial" charset="0"/>
                <a:cs typeface="Arial" charset="0"/>
              </a:rPr>
              <a:t>H</a:t>
            </a:r>
            <a:r>
              <a:rPr lang="en-US" b="1" dirty="0" smtClean="0">
                <a:latin typeface="Arial" charset="0"/>
                <a:ea typeface="Arial" charset="0"/>
                <a:cs typeface="Arial" charset="0"/>
              </a:rPr>
              <a:t>ealth </a:t>
            </a:r>
            <a:r>
              <a:rPr lang="en-US" b="1" dirty="0">
                <a:latin typeface="Arial" charset="0"/>
                <a:ea typeface="Arial" charset="0"/>
                <a:cs typeface="Arial" charset="0"/>
              </a:rPr>
              <a:t>C</a:t>
            </a:r>
            <a:r>
              <a:rPr lang="en-US" b="1" dirty="0" smtClean="0">
                <a:latin typeface="Arial" charset="0"/>
                <a:ea typeface="Arial" charset="0"/>
                <a:cs typeface="Arial" charset="0"/>
              </a:rPr>
              <a:t>overage</a:t>
            </a:r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 (UHC) and </a:t>
            </a:r>
            <a:r>
              <a:rPr lang="en-US" dirty="0">
                <a:latin typeface="Arial" charset="0"/>
                <a:ea typeface="Arial" charset="0"/>
                <a:cs typeface="Arial" charset="0"/>
              </a:rPr>
              <a:t>the </a:t>
            </a:r>
            <a:r>
              <a:rPr lang="en-US" b="1" dirty="0">
                <a:latin typeface="Arial" charset="0"/>
                <a:ea typeface="Arial" charset="0"/>
                <a:cs typeface="Arial" charset="0"/>
              </a:rPr>
              <a:t>Sustainable Development </a:t>
            </a:r>
            <a:r>
              <a:rPr lang="en-US" b="1" dirty="0" smtClean="0">
                <a:latin typeface="Arial" charset="0"/>
                <a:ea typeface="Arial" charset="0"/>
                <a:cs typeface="Arial" charset="0"/>
              </a:rPr>
              <a:t>Goals</a:t>
            </a:r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(SDG).</a:t>
            </a:r>
          </a:p>
          <a:p>
            <a:pPr marL="342900" lvl="1" indent="-342900">
              <a:buFont typeface="Arial"/>
              <a:buChar char="•"/>
            </a:pPr>
            <a:endParaRPr lang="en-US" dirty="0">
              <a:latin typeface="Arial" charset="0"/>
              <a:ea typeface="Arial" charset="0"/>
              <a:cs typeface="Arial" charset="0"/>
            </a:endParaRPr>
          </a:p>
          <a:p>
            <a:pPr marL="0" lvl="1" indent="0">
              <a:buNone/>
            </a:pPr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                  </a:t>
            </a:r>
            <a:r>
              <a:rPr lang="en-US" b="1" dirty="0" smtClean="0">
                <a:latin typeface="Arial" charset="0"/>
                <a:ea typeface="Arial" charset="0"/>
                <a:cs typeface="Arial" charset="0"/>
              </a:rPr>
              <a:t>CONGRATULATIONS!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204357" cy="1337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147407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4094756"/>
            <a:ext cx="3666282" cy="231496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4940" y="4094758"/>
            <a:ext cx="3661820" cy="231496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4940" y="1737362"/>
            <a:ext cx="3661820" cy="210330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0905" y="1737362"/>
            <a:ext cx="3608337" cy="2103308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2869296" y="629166"/>
            <a:ext cx="3021987" cy="804206"/>
          </a:xfrm>
          <a:prstGeom prst="rect">
            <a:avLst/>
          </a:prstGeom>
          <a:noFill/>
        </p:spPr>
        <p:txBody>
          <a:bodyPr wrap="square" lIns="80147" tIns="40074" rIns="80147" bIns="40074">
            <a:spAutoFit/>
          </a:bodyPr>
          <a:lstStyle/>
          <a:p>
            <a:pPr algn="ctr"/>
            <a:r>
              <a:rPr lang="en-US" sz="47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2083826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15486</TotalTime>
  <Words>1442</Words>
  <Application>Microsoft Office PowerPoint</Application>
  <PresentationFormat>On-screen Show (4:3)</PresentationFormat>
  <Paragraphs>201</Paragraphs>
  <Slides>26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8" baseType="lpstr">
      <vt:lpstr>Office Theme</vt:lpstr>
      <vt:lpstr>Photo Editor Photo</vt:lpstr>
      <vt:lpstr> Health insurance coverage for self-employed nomads in Mongolia </vt:lpstr>
      <vt:lpstr>          Country profile of Mongolia</vt:lpstr>
      <vt:lpstr>PowerPoint Presentation</vt:lpstr>
      <vt:lpstr>                     Country profile of Mongolia </vt:lpstr>
      <vt:lpstr>Health System</vt:lpstr>
      <vt:lpstr>Health System</vt:lpstr>
      <vt:lpstr>Levels of care</vt:lpstr>
      <vt:lpstr>Current expenditure levels</vt:lpstr>
      <vt:lpstr>       Purchasers of Health Care  by Level </vt:lpstr>
      <vt:lpstr>Health Financing </vt:lpstr>
      <vt:lpstr>Health Financing</vt:lpstr>
      <vt:lpstr>Health Sector Budget Plan, 2017</vt:lpstr>
      <vt:lpstr>         Health Insurance System</vt:lpstr>
      <vt:lpstr>         Health Insurance System</vt:lpstr>
      <vt:lpstr>      Income of HIF by type of insured, 2017</vt:lpstr>
      <vt:lpstr>            Who is covered?</vt:lpstr>
      <vt:lpstr>               Coverage rate</vt:lpstr>
      <vt:lpstr>           Coverage, income and expenditure of HIF</vt:lpstr>
      <vt:lpstr>Nomads</vt:lpstr>
      <vt:lpstr> Nomads contribution rate </vt:lpstr>
      <vt:lpstr>Nomads</vt:lpstr>
      <vt:lpstr>         What is covered?  </vt:lpstr>
      <vt:lpstr>       Technical efficiency</vt:lpstr>
      <vt:lpstr>          The revised Health            Insurance Law, 2015</vt:lpstr>
      <vt:lpstr>          Declaration of Alma-Ata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ALLIOD, Marie-pierre</cp:lastModifiedBy>
  <cp:revision>367</cp:revision>
  <dcterms:created xsi:type="dcterms:W3CDTF">2017-11-29T11:39:17Z</dcterms:created>
  <dcterms:modified xsi:type="dcterms:W3CDTF">2018-08-02T12:06:37Z</dcterms:modified>
</cp:coreProperties>
</file>