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 id="2147483660" r:id="rId2"/>
  </p:sldMasterIdLst>
  <p:notesMasterIdLst>
    <p:notesMasterId r:id="rId16"/>
  </p:notesMasterIdLst>
  <p:sldIdLst>
    <p:sldId id="381" r:id="rId3"/>
    <p:sldId id="458" r:id="rId4"/>
    <p:sldId id="461" r:id="rId5"/>
    <p:sldId id="465" r:id="rId6"/>
    <p:sldId id="466" r:id="rId7"/>
    <p:sldId id="468" r:id="rId8"/>
    <p:sldId id="467" r:id="rId9"/>
    <p:sldId id="409" r:id="rId10"/>
    <p:sldId id="469" r:id="rId11"/>
    <p:sldId id="449" r:id="rId12"/>
    <p:sldId id="451" r:id="rId13"/>
    <p:sldId id="472" r:id="rId14"/>
    <p:sldId id="457" r:id="rId15"/>
  </p:sldIdLst>
  <p:sldSz cx="12192000" cy="6858000"/>
  <p:notesSz cx="6797675" cy="9929813"/>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3840">
          <p15:clr>
            <a:srgbClr val="A4A3A4"/>
          </p15:clr>
        </p15:guide>
      </p15:sldGuideLst>
    </p:ext>
    <p:ext uri="{2D200454-40CA-4A62-9FC3-DE9A4176ACB9}">
      <p15:notes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B050"/>
    <a:srgbClr val="0070C0"/>
    <a:srgbClr val="8FCAD9"/>
    <a:srgbClr val="BDD7DE"/>
    <a:srgbClr val="2E6CA4"/>
    <a:srgbClr val="334B5E"/>
    <a:srgbClr val="2E4E65"/>
    <a:srgbClr val="4DADE0"/>
    <a:srgbClr val="FFC000"/>
    <a:srgbClr val="64CF9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DBED569-4797-4DF1-A0F4-6AAB3CD982D8}" styleName="Светлый стиль 3 - акцент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646" autoAdjust="0"/>
    <p:restoredTop sz="96203" autoAdjust="0"/>
  </p:normalViewPr>
  <p:slideViewPr>
    <p:cSldViewPr snapToGrid="0">
      <p:cViewPr>
        <p:scale>
          <a:sx n="62" d="100"/>
          <a:sy n="62" d="100"/>
        </p:scale>
        <p:origin x="-1008" y="-732"/>
      </p:cViewPr>
      <p:guideLst>
        <p:guide orient="horz" pos="2160"/>
        <p:guide pos="3840"/>
      </p:guideLst>
    </p:cSldViewPr>
  </p:slideViewPr>
  <p:notesTextViewPr>
    <p:cViewPr>
      <p:scale>
        <a:sx n="3" d="2"/>
        <a:sy n="3" d="2"/>
      </p:scale>
      <p:origin x="0" y="0"/>
    </p:cViewPr>
  </p:notesTextViewPr>
  <p:notesViewPr>
    <p:cSldViewPr snapToGrid="0">
      <p:cViewPr varScale="1">
        <p:scale>
          <a:sx n="80" d="100"/>
          <a:sy n="80" d="100"/>
        </p:scale>
        <p:origin x="3936" y="54"/>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viewProps" Target="viewProp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10" Type="http://schemas.openxmlformats.org/officeDocument/2006/relationships/slide" Target="slides/slide8.xml"/><Relationship Id="rId19"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1"/>
            <a:ext cx="2945660" cy="498215"/>
          </a:xfrm>
          <a:prstGeom prst="rect">
            <a:avLst/>
          </a:prstGeom>
        </p:spPr>
        <p:txBody>
          <a:bodyPr vert="horz" lIns="92354" tIns="46177" rIns="92354" bIns="46177" rtlCol="0"/>
          <a:lstStyle>
            <a:lvl1pPr algn="l">
              <a:defRPr sz="1200"/>
            </a:lvl1pPr>
          </a:lstStyle>
          <a:p>
            <a:endParaRPr lang="ru-RU" dirty="0"/>
          </a:p>
        </p:txBody>
      </p:sp>
      <p:sp>
        <p:nvSpPr>
          <p:cNvPr id="3" name="Дата 2"/>
          <p:cNvSpPr>
            <a:spLocks noGrp="1"/>
          </p:cNvSpPr>
          <p:nvPr>
            <p:ph type="dt" idx="1"/>
          </p:nvPr>
        </p:nvSpPr>
        <p:spPr>
          <a:xfrm>
            <a:off x="3850443" y="1"/>
            <a:ext cx="2945660" cy="498215"/>
          </a:xfrm>
          <a:prstGeom prst="rect">
            <a:avLst/>
          </a:prstGeom>
        </p:spPr>
        <p:txBody>
          <a:bodyPr vert="horz" lIns="92354" tIns="46177" rIns="92354" bIns="46177" rtlCol="0"/>
          <a:lstStyle>
            <a:lvl1pPr algn="r">
              <a:defRPr sz="1200"/>
            </a:lvl1pPr>
          </a:lstStyle>
          <a:p>
            <a:fld id="{54E99FEA-EAF8-45EE-B33F-EFF88A6B2DFA}" type="datetimeFigureOut">
              <a:rPr lang="ru-RU" smtClean="0"/>
              <a:t>02.08.2018</a:t>
            </a:fld>
            <a:endParaRPr lang="ru-RU" dirty="0"/>
          </a:p>
        </p:txBody>
      </p:sp>
      <p:sp>
        <p:nvSpPr>
          <p:cNvPr id="4" name="Образ слайда 3"/>
          <p:cNvSpPr>
            <a:spLocks noGrp="1" noRot="1" noChangeAspect="1"/>
          </p:cNvSpPr>
          <p:nvPr>
            <p:ph type="sldImg" idx="2"/>
          </p:nvPr>
        </p:nvSpPr>
        <p:spPr>
          <a:xfrm>
            <a:off x="420688" y="1241425"/>
            <a:ext cx="5956300" cy="3351213"/>
          </a:xfrm>
          <a:prstGeom prst="rect">
            <a:avLst/>
          </a:prstGeom>
          <a:noFill/>
          <a:ln w="12700">
            <a:solidFill>
              <a:prstClr val="black"/>
            </a:solidFill>
          </a:ln>
        </p:spPr>
        <p:txBody>
          <a:bodyPr vert="horz" lIns="92354" tIns="46177" rIns="92354" bIns="46177" rtlCol="0" anchor="ctr"/>
          <a:lstStyle/>
          <a:p>
            <a:endParaRPr lang="ru-RU" dirty="0"/>
          </a:p>
        </p:txBody>
      </p:sp>
      <p:sp>
        <p:nvSpPr>
          <p:cNvPr id="5" name="Заметки 4"/>
          <p:cNvSpPr>
            <a:spLocks noGrp="1"/>
          </p:cNvSpPr>
          <p:nvPr>
            <p:ph type="body" sz="quarter" idx="3"/>
          </p:nvPr>
        </p:nvSpPr>
        <p:spPr>
          <a:xfrm>
            <a:off x="679768" y="4778723"/>
            <a:ext cx="5438140" cy="3909864"/>
          </a:xfrm>
          <a:prstGeom prst="rect">
            <a:avLst/>
          </a:prstGeom>
        </p:spPr>
        <p:txBody>
          <a:bodyPr vert="horz" lIns="92354" tIns="46177" rIns="92354" bIns="46177" rtlCol="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6" name="Нижний колонтитул 5"/>
          <p:cNvSpPr>
            <a:spLocks noGrp="1"/>
          </p:cNvSpPr>
          <p:nvPr>
            <p:ph type="ftr" sz="quarter" idx="4"/>
          </p:nvPr>
        </p:nvSpPr>
        <p:spPr>
          <a:xfrm>
            <a:off x="0" y="9431600"/>
            <a:ext cx="2945660" cy="498214"/>
          </a:xfrm>
          <a:prstGeom prst="rect">
            <a:avLst/>
          </a:prstGeom>
        </p:spPr>
        <p:txBody>
          <a:bodyPr vert="horz" lIns="92354" tIns="46177" rIns="92354" bIns="46177" rtlCol="0" anchor="b"/>
          <a:lstStyle>
            <a:lvl1pPr algn="l">
              <a:defRPr sz="1200"/>
            </a:lvl1pPr>
          </a:lstStyle>
          <a:p>
            <a:endParaRPr lang="ru-RU" dirty="0"/>
          </a:p>
        </p:txBody>
      </p:sp>
      <p:sp>
        <p:nvSpPr>
          <p:cNvPr id="7" name="Номер слайда 6"/>
          <p:cNvSpPr>
            <a:spLocks noGrp="1"/>
          </p:cNvSpPr>
          <p:nvPr>
            <p:ph type="sldNum" sz="quarter" idx="5"/>
          </p:nvPr>
        </p:nvSpPr>
        <p:spPr>
          <a:xfrm>
            <a:off x="3850443" y="9431600"/>
            <a:ext cx="2945660" cy="498214"/>
          </a:xfrm>
          <a:prstGeom prst="rect">
            <a:avLst/>
          </a:prstGeom>
        </p:spPr>
        <p:txBody>
          <a:bodyPr vert="horz" lIns="92354" tIns="46177" rIns="92354" bIns="46177" rtlCol="0" anchor="b"/>
          <a:lstStyle>
            <a:lvl1pPr algn="r">
              <a:defRPr sz="1200"/>
            </a:lvl1pPr>
          </a:lstStyle>
          <a:p>
            <a:fld id="{10CD2554-4D6F-48AB-82C1-778B840BA809}" type="slidenum">
              <a:rPr lang="ru-RU" smtClean="0"/>
              <a:t>‹#›</a:t>
            </a:fld>
            <a:endParaRPr lang="ru-RU" dirty="0"/>
          </a:p>
        </p:txBody>
      </p:sp>
    </p:spTree>
    <p:extLst>
      <p:ext uri="{BB962C8B-B14F-4D97-AF65-F5344CB8AC3E}">
        <p14:creationId xmlns:p14="http://schemas.microsoft.com/office/powerpoint/2010/main" val="17437124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Образ слайда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9" name="Заметки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ru-RU" altLang="ru-RU" dirty="0"/>
          </a:p>
        </p:txBody>
      </p:sp>
      <p:sp>
        <p:nvSpPr>
          <p:cNvPr id="4100" name="Номер слайда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56793" indent="-290211">
              <a:defRPr>
                <a:solidFill>
                  <a:schemeClr val="tx1"/>
                </a:solidFill>
                <a:latin typeface="Calibri" panose="020F0502020204030204" pitchFamily="34" charset="0"/>
              </a:defRPr>
            </a:lvl2pPr>
            <a:lvl3pPr marL="1164050" indent="-232490">
              <a:defRPr>
                <a:solidFill>
                  <a:schemeClr val="tx1"/>
                </a:solidFill>
                <a:latin typeface="Calibri" panose="020F0502020204030204" pitchFamily="34" charset="0"/>
              </a:defRPr>
            </a:lvl3pPr>
            <a:lvl4pPr marL="1629029" indent="-232490">
              <a:defRPr>
                <a:solidFill>
                  <a:schemeClr val="tx1"/>
                </a:solidFill>
                <a:latin typeface="Calibri" panose="020F0502020204030204" pitchFamily="34" charset="0"/>
              </a:defRPr>
            </a:lvl4pPr>
            <a:lvl5pPr marL="2095612" indent="-232490">
              <a:defRPr>
                <a:solidFill>
                  <a:schemeClr val="tx1"/>
                </a:solidFill>
                <a:latin typeface="Calibri" panose="020F0502020204030204" pitchFamily="34" charset="0"/>
              </a:defRPr>
            </a:lvl5pPr>
            <a:lvl6pPr marL="2557384" indent="-232490" eaLnBrk="0" fontAlgn="base" hangingPunct="0">
              <a:spcBef>
                <a:spcPct val="0"/>
              </a:spcBef>
              <a:spcAft>
                <a:spcPct val="0"/>
              </a:spcAft>
              <a:defRPr>
                <a:solidFill>
                  <a:schemeClr val="tx1"/>
                </a:solidFill>
                <a:latin typeface="Calibri" panose="020F0502020204030204" pitchFamily="34" charset="0"/>
              </a:defRPr>
            </a:lvl6pPr>
            <a:lvl7pPr marL="3019156" indent="-232490" eaLnBrk="0" fontAlgn="base" hangingPunct="0">
              <a:spcBef>
                <a:spcPct val="0"/>
              </a:spcBef>
              <a:spcAft>
                <a:spcPct val="0"/>
              </a:spcAft>
              <a:defRPr>
                <a:solidFill>
                  <a:schemeClr val="tx1"/>
                </a:solidFill>
                <a:latin typeface="Calibri" panose="020F0502020204030204" pitchFamily="34" charset="0"/>
              </a:defRPr>
            </a:lvl7pPr>
            <a:lvl8pPr marL="3480928" indent="-232490" eaLnBrk="0" fontAlgn="base" hangingPunct="0">
              <a:spcBef>
                <a:spcPct val="0"/>
              </a:spcBef>
              <a:spcAft>
                <a:spcPct val="0"/>
              </a:spcAft>
              <a:defRPr>
                <a:solidFill>
                  <a:schemeClr val="tx1"/>
                </a:solidFill>
                <a:latin typeface="Calibri" panose="020F0502020204030204" pitchFamily="34" charset="0"/>
              </a:defRPr>
            </a:lvl8pPr>
            <a:lvl9pPr marL="3942700" indent="-23249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5AA7474D-41DF-4788-8C7E-27BF7B69BA6B}" type="slidenum">
              <a:rPr lang="ru-RU" altLang="ru-RU" smtClean="0"/>
              <a:pPr fontAlgn="base">
                <a:spcBef>
                  <a:spcPct val="0"/>
                </a:spcBef>
                <a:spcAft>
                  <a:spcPct val="0"/>
                </a:spcAft>
              </a:pPr>
              <a:t>1</a:t>
            </a:fld>
            <a:endParaRPr lang="ru-RU" altLang="ru-RU" dirty="0"/>
          </a:p>
        </p:txBody>
      </p:sp>
    </p:spTree>
    <p:extLst>
      <p:ext uri="{BB962C8B-B14F-4D97-AF65-F5344CB8AC3E}">
        <p14:creationId xmlns:p14="http://schemas.microsoft.com/office/powerpoint/2010/main" val="7332192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92075" y="746125"/>
            <a:ext cx="6624638" cy="3727450"/>
          </a:xfrm>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3F1CEF7-FE82-4821-B40B-7EA4E16BC9C3}" type="slidenum">
              <a:rPr kumimoji="0" lang="ru-RU"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ru-RU"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17599586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10CD2554-4D6F-48AB-82C1-778B840BA809}" type="slidenum">
              <a:rPr lang="ru-RU" smtClean="0"/>
              <a:t>8</a:t>
            </a:fld>
            <a:endParaRPr lang="ru-RU" dirty="0"/>
          </a:p>
        </p:txBody>
      </p:sp>
    </p:spTree>
    <p:extLst>
      <p:ext uri="{BB962C8B-B14F-4D97-AF65-F5344CB8AC3E}">
        <p14:creationId xmlns:p14="http://schemas.microsoft.com/office/powerpoint/2010/main" val="232263192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24000" y="1122363"/>
            <a:ext cx="9144000" cy="2387600"/>
          </a:xfrm>
        </p:spPr>
        <p:txBody>
          <a:bodyPr anchor="b"/>
          <a:lstStyle>
            <a:lvl1pPr algn="ctr">
              <a:defRPr sz="6000"/>
            </a:lvl1pPr>
          </a:lstStyle>
          <a:p>
            <a:r>
              <a:rPr lang="ru-RU"/>
              <a:t>Образец заголовка</a:t>
            </a:r>
          </a:p>
        </p:txBody>
      </p:sp>
      <p:sp>
        <p:nvSpPr>
          <p:cNvPr id="3" name="Подзаголовок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p>
        </p:txBody>
      </p:sp>
      <p:sp>
        <p:nvSpPr>
          <p:cNvPr id="4" name="Дата 3"/>
          <p:cNvSpPr>
            <a:spLocks noGrp="1"/>
          </p:cNvSpPr>
          <p:nvPr>
            <p:ph type="dt" sz="half" idx="10"/>
          </p:nvPr>
        </p:nvSpPr>
        <p:spPr/>
        <p:txBody>
          <a:bodyPr/>
          <a:lstStyle/>
          <a:p>
            <a:fld id="{5BBE0079-165A-4F44-BBF7-E7C5880E643D}" type="datetime1">
              <a:rPr lang="ru-RU" smtClean="0"/>
              <a:t>02.08.2018</a:t>
            </a:fld>
            <a:endParaRPr lang="ru-RU" dirty="0"/>
          </a:p>
        </p:txBody>
      </p:sp>
      <p:sp>
        <p:nvSpPr>
          <p:cNvPr id="5" name="Нижний колонтитул 4"/>
          <p:cNvSpPr>
            <a:spLocks noGrp="1"/>
          </p:cNvSpPr>
          <p:nvPr>
            <p:ph type="ftr" sz="quarter" idx="11"/>
          </p:nvPr>
        </p:nvSpPr>
        <p:spPr/>
        <p:txBody>
          <a:bodyPr/>
          <a:lstStyle/>
          <a:p>
            <a:endParaRPr lang="ru-RU" dirty="0"/>
          </a:p>
        </p:txBody>
      </p:sp>
      <p:sp>
        <p:nvSpPr>
          <p:cNvPr id="6" name="Номер слайда 5"/>
          <p:cNvSpPr>
            <a:spLocks noGrp="1"/>
          </p:cNvSpPr>
          <p:nvPr>
            <p:ph type="sldNum" sz="quarter" idx="12"/>
          </p:nvPr>
        </p:nvSpPr>
        <p:spPr/>
        <p:txBody>
          <a:bodyPr/>
          <a:lstStyle/>
          <a:p>
            <a:fld id="{1DFF6BA7-A5E5-4854-A3E9-6AABB6060E2D}" type="slidenum">
              <a:rPr lang="ru-RU" smtClean="0"/>
              <a:t>‹#›</a:t>
            </a:fld>
            <a:endParaRPr lang="ru-RU" dirty="0"/>
          </a:p>
        </p:txBody>
      </p:sp>
    </p:spTree>
    <p:extLst>
      <p:ext uri="{BB962C8B-B14F-4D97-AF65-F5344CB8AC3E}">
        <p14:creationId xmlns:p14="http://schemas.microsoft.com/office/powerpoint/2010/main" val="675093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Объект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BA2DE3FB-6A3E-4DA2-9221-C8DBE5497707}" type="datetime1">
              <a:rPr lang="ru-RU" smtClean="0"/>
              <a:t>02.08.2018</a:t>
            </a:fld>
            <a:endParaRPr lang="ru-RU" dirty="0"/>
          </a:p>
        </p:txBody>
      </p:sp>
      <p:sp>
        <p:nvSpPr>
          <p:cNvPr id="5" name="Нижний колонтитул 4"/>
          <p:cNvSpPr>
            <a:spLocks noGrp="1"/>
          </p:cNvSpPr>
          <p:nvPr>
            <p:ph type="ftr" sz="quarter" idx="11"/>
          </p:nvPr>
        </p:nvSpPr>
        <p:spPr/>
        <p:txBody>
          <a:bodyPr/>
          <a:lstStyle/>
          <a:p>
            <a:endParaRPr lang="ru-RU" dirty="0"/>
          </a:p>
        </p:txBody>
      </p:sp>
      <p:sp>
        <p:nvSpPr>
          <p:cNvPr id="6" name="Номер слайда 5"/>
          <p:cNvSpPr>
            <a:spLocks noGrp="1"/>
          </p:cNvSpPr>
          <p:nvPr>
            <p:ph type="sldNum" sz="quarter" idx="12"/>
          </p:nvPr>
        </p:nvSpPr>
        <p:spPr/>
        <p:txBody>
          <a:bodyPr/>
          <a:lstStyle/>
          <a:p>
            <a:fld id="{1DFF6BA7-A5E5-4854-A3E9-6AABB6060E2D}" type="slidenum">
              <a:rPr lang="ru-RU" smtClean="0"/>
              <a:t>‹#›</a:t>
            </a:fld>
            <a:endParaRPr lang="ru-RU" dirty="0"/>
          </a:p>
        </p:txBody>
      </p:sp>
    </p:spTree>
    <p:extLst>
      <p:ext uri="{BB962C8B-B14F-4D97-AF65-F5344CB8AC3E}">
        <p14:creationId xmlns:p14="http://schemas.microsoft.com/office/powerpoint/2010/main" val="37451374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1850" y="1709738"/>
            <a:ext cx="10515600" cy="2852737"/>
          </a:xfrm>
        </p:spPr>
        <p:txBody>
          <a:bodyPr anchor="b"/>
          <a:lstStyle>
            <a:lvl1pPr>
              <a:defRPr sz="6000"/>
            </a:lvl1pPr>
          </a:lstStyle>
          <a:p>
            <a:r>
              <a:rPr lang="ru-RU"/>
              <a:t>Образец заголовка</a:t>
            </a:r>
          </a:p>
        </p:txBody>
      </p:sp>
      <p:sp>
        <p:nvSpPr>
          <p:cNvPr id="3" name="Текст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4" name="Дата 3"/>
          <p:cNvSpPr>
            <a:spLocks noGrp="1"/>
          </p:cNvSpPr>
          <p:nvPr>
            <p:ph type="dt" sz="half" idx="10"/>
          </p:nvPr>
        </p:nvSpPr>
        <p:spPr/>
        <p:txBody>
          <a:bodyPr/>
          <a:lstStyle/>
          <a:p>
            <a:fld id="{D4D78B25-B6FD-43CA-8336-0B9585F854CD}" type="datetime1">
              <a:rPr lang="ru-RU" smtClean="0"/>
              <a:t>02.08.2018</a:t>
            </a:fld>
            <a:endParaRPr lang="ru-RU" dirty="0"/>
          </a:p>
        </p:txBody>
      </p:sp>
      <p:sp>
        <p:nvSpPr>
          <p:cNvPr id="5" name="Нижний колонтитул 4"/>
          <p:cNvSpPr>
            <a:spLocks noGrp="1"/>
          </p:cNvSpPr>
          <p:nvPr>
            <p:ph type="ftr" sz="quarter" idx="11"/>
          </p:nvPr>
        </p:nvSpPr>
        <p:spPr/>
        <p:txBody>
          <a:bodyPr/>
          <a:lstStyle/>
          <a:p>
            <a:endParaRPr lang="ru-RU" dirty="0"/>
          </a:p>
        </p:txBody>
      </p:sp>
      <p:sp>
        <p:nvSpPr>
          <p:cNvPr id="6" name="Номер слайда 5"/>
          <p:cNvSpPr>
            <a:spLocks noGrp="1"/>
          </p:cNvSpPr>
          <p:nvPr>
            <p:ph type="sldNum" sz="quarter" idx="12"/>
          </p:nvPr>
        </p:nvSpPr>
        <p:spPr/>
        <p:txBody>
          <a:bodyPr/>
          <a:lstStyle/>
          <a:p>
            <a:fld id="{1DFF6BA7-A5E5-4854-A3E9-6AABB6060E2D}" type="slidenum">
              <a:rPr lang="ru-RU" smtClean="0"/>
              <a:t>‹#›</a:t>
            </a:fld>
            <a:endParaRPr lang="ru-RU" dirty="0"/>
          </a:p>
        </p:txBody>
      </p:sp>
    </p:spTree>
    <p:extLst>
      <p:ext uri="{BB962C8B-B14F-4D97-AF65-F5344CB8AC3E}">
        <p14:creationId xmlns:p14="http://schemas.microsoft.com/office/powerpoint/2010/main" val="22996241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Объект 2"/>
          <p:cNvSpPr>
            <a:spLocks noGrp="1"/>
          </p:cNvSpPr>
          <p:nvPr>
            <p:ph sz="half" idx="1"/>
          </p:nvPr>
        </p:nvSpPr>
        <p:spPr>
          <a:xfrm>
            <a:off x="838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p:cNvSpPr>
            <a:spLocks noGrp="1"/>
          </p:cNvSpPr>
          <p:nvPr>
            <p:ph sz="half" idx="2"/>
          </p:nvPr>
        </p:nvSpPr>
        <p:spPr>
          <a:xfrm>
            <a:off x="6172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p:cNvSpPr>
            <a:spLocks noGrp="1"/>
          </p:cNvSpPr>
          <p:nvPr>
            <p:ph type="dt" sz="half" idx="10"/>
          </p:nvPr>
        </p:nvSpPr>
        <p:spPr/>
        <p:txBody>
          <a:bodyPr/>
          <a:lstStyle/>
          <a:p>
            <a:fld id="{CFF37B36-3D83-40CE-A325-3B99C00C1666}" type="datetime1">
              <a:rPr lang="ru-RU" smtClean="0"/>
              <a:t>02.08.2018</a:t>
            </a:fld>
            <a:endParaRPr lang="ru-RU" dirty="0"/>
          </a:p>
        </p:txBody>
      </p:sp>
      <p:sp>
        <p:nvSpPr>
          <p:cNvPr id="6" name="Нижний колонтитул 5"/>
          <p:cNvSpPr>
            <a:spLocks noGrp="1"/>
          </p:cNvSpPr>
          <p:nvPr>
            <p:ph type="ftr" sz="quarter" idx="11"/>
          </p:nvPr>
        </p:nvSpPr>
        <p:spPr/>
        <p:txBody>
          <a:bodyPr/>
          <a:lstStyle/>
          <a:p>
            <a:endParaRPr lang="ru-RU" dirty="0"/>
          </a:p>
        </p:txBody>
      </p:sp>
      <p:sp>
        <p:nvSpPr>
          <p:cNvPr id="7" name="Номер слайда 6"/>
          <p:cNvSpPr>
            <a:spLocks noGrp="1"/>
          </p:cNvSpPr>
          <p:nvPr>
            <p:ph type="sldNum" sz="quarter" idx="12"/>
          </p:nvPr>
        </p:nvSpPr>
        <p:spPr/>
        <p:txBody>
          <a:bodyPr/>
          <a:lstStyle/>
          <a:p>
            <a:fld id="{1DFF6BA7-A5E5-4854-A3E9-6AABB6060E2D}" type="slidenum">
              <a:rPr lang="ru-RU" smtClean="0"/>
              <a:t>‹#›</a:t>
            </a:fld>
            <a:endParaRPr lang="ru-RU" dirty="0"/>
          </a:p>
        </p:txBody>
      </p:sp>
    </p:spTree>
    <p:extLst>
      <p:ext uri="{BB962C8B-B14F-4D97-AF65-F5344CB8AC3E}">
        <p14:creationId xmlns:p14="http://schemas.microsoft.com/office/powerpoint/2010/main" val="38615110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365125"/>
            <a:ext cx="10515600" cy="1325563"/>
          </a:xfrm>
        </p:spPr>
        <p:txBody>
          <a:bodyPr/>
          <a:lstStyle/>
          <a:p>
            <a:r>
              <a:rPr lang="ru-RU"/>
              <a:t>Образец заголовка</a:t>
            </a:r>
          </a:p>
        </p:txBody>
      </p:sp>
      <p:sp>
        <p:nvSpPr>
          <p:cNvPr id="3" name="Текст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Объект 3"/>
          <p:cNvSpPr>
            <a:spLocks noGrp="1"/>
          </p:cNvSpPr>
          <p:nvPr>
            <p:ph sz="half" idx="2"/>
          </p:nvPr>
        </p:nvSpPr>
        <p:spPr>
          <a:xfrm>
            <a:off x="839788" y="2505075"/>
            <a:ext cx="5157787"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Объект 5"/>
          <p:cNvSpPr>
            <a:spLocks noGrp="1"/>
          </p:cNvSpPr>
          <p:nvPr>
            <p:ph sz="quarter" idx="4"/>
          </p:nvPr>
        </p:nvSpPr>
        <p:spPr>
          <a:xfrm>
            <a:off x="6172200" y="2505075"/>
            <a:ext cx="5183188"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p:cNvSpPr>
            <a:spLocks noGrp="1"/>
          </p:cNvSpPr>
          <p:nvPr>
            <p:ph type="dt" sz="half" idx="10"/>
          </p:nvPr>
        </p:nvSpPr>
        <p:spPr/>
        <p:txBody>
          <a:bodyPr/>
          <a:lstStyle/>
          <a:p>
            <a:fld id="{6AC45334-78F3-4A35-9AF6-21EA3D81A146}" type="datetime1">
              <a:rPr lang="ru-RU" smtClean="0"/>
              <a:t>02.08.2018</a:t>
            </a:fld>
            <a:endParaRPr lang="ru-RU" dirty="0"/>
          </a:p>
        </p:txBody>
      </p:sp>
      <p:sp>
        <p:nvSpPr>
          <p:cNvPr id="8" name="Нижний колонтитул 7"/>
          <p:cNvSpPr>
            <a:spLocks noGrp="1"/>
          </p:cNvSpPr>
          <p:nvPr>
            <p:ph type="ftr" sz="quarter" idx="11"/>
          </p:nvPr>
        </p:nvSpPr>
        <p:spPr/>
        <p:txBody>
          <a:bodyPr/>
          <a:lstStyle/>
          <a:p>
            <a:endParaRPr lang="ru-RU" dirty="0"/>
          </a:p>
        </p:txBody>
      </p:sp>
      <p:sp>
        <p:nvSpPr>
          <p:cNvPr id="9" name="Номер слайда 8"/>
          <p:cNvSpPr>
            <a:spLocks noGrp="1"/>
          </p:cNvSpPr>
          <p:nvPr>
            <p:ph type="sldNum" sz="quarter" idx="12"/>
          </p:nvPr>
        </p:nvSpPr>
        <p:spPr/>
        <p:txBody>
          <a:bodyPr/>
          <a:lstStyle/>
          <a:p>
            <a:fld id="{1DFF6BA7-A5E5-4854-A3E9-6AABB6060E2D}" type="slidenum">
              <a:rPr lang="ru-RU" smtClean="0"/>
              <a:t>‹#›</a:t>
            </a:fld>
            <a:endParaRPr lang="ru-RU" dirty="0"/>
          </a:p>
        </p:txBody>
      </p:sp>
    </p:spTree>
    <p:extLst>
      <p:ext uri="{BB962C8B-B14F-4D97-AF65-F5344CB8AC3E}">
        <p14:creationId xmlns:p14="http://schemas.microsoft.com/office/powerpoint/2010/main" val="21673885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Дата 2"/>
          <p:cNvSpPr>
            <a:spLocks noGrp="1"/>
          </p:cNvSpPr>
          <p:nvPr>
            <p:ph type="dt" sz="half" idx="10"/>
          </p:nvPr>
        </p:nvSpPr>
        <p:spPr/>
        <p:txBody>
          <a:bodyPr/>
          <a:lstStyle/>
          <a:p>
            <a:fld id="{9617315C-654A-475B-B07D-FF7BFBCF9FC9}" type="datetime1">
              <a:rPr lang="ru-RU" smtClean="0"/>
              <a:t>02.08.2018</a:t>
            </a:fld>
            <a:endParaRPr lang="ru-RU" dirty="0"/>
          </a:p>
        </p:txBody>
      </p:sp>
      <p:sp>
        <p:nvSpPr>
          <p:cNvPr id="4" name="Нижний колонтитул 3"/>
          <p:cNvSpPr>
            <a:spLocks noGrp="1"/>
          </p:cNvSpPr>
          <p:nvPr>
            <p:ph type="ftr" sz="quarter" idx="11"/>
          </p:nvPr>
        </p:nvSpPr>
        <p:spPr/>
        <p:txBody>
          <a:bodyPr/>
          <a:lstStyle/>
          <a:p>
            <a:endParaRPr lang="ru-RU" dirty="0"/>
          </a:p>
        </p:txBody>
      </p:sp>
      <p:sp>
        <p:nvSpPr>
          <p:cNvPr id="5" name="Номер слайда 4"/>
          <p:cNvSpPr>
            <a:spLocks noGrp="1"/>
          </p:cNvSpPr>
          <p:nvPr>
            <p:ph type="sldNum" sz="quarter" idx="12"/>
          </p:nvPr>
        </p:nvSpPr>
        <p:spPr/>
        <p:txBody>
          <a:bodyPr/>
          <a:lstStyle/>
          <a:p>
            <a:fld id="{1DFF6BA7-A5E5-4854-A3E9-6AABB6060E2D}" type="slidenum">
              <a:rPr lang="ru-RU" smtClean="0"/>
              <a:t>‹#›</a:t>
            </a:fld>
            <a:endParaRPr lang="ru-RU" dirty="0"/>
          </a:p>
        </p:txBody>
      </p:sp>
    </p:spTree>
    <p:extLst>
      <p:ext uri="{BB962C8B-B14F-4D97-AF65-F5344CB8AC3E}">
        <p14:creationId xmlns:p14="http://schemas.microsoft.com/office/powerpoint/2010/main" val="18505940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CB8DB346-B103-46E1-9D85-CCB5281D6A4F}" type="datetime1">
              <a:rPr lang="ru-RU" smtClean="0"/>
              <a:t>02.08.2018</a:t>
            </a:fld>
            <a:endParaRPr lang="ru-RU" dirty="0"/>
          </a:p>
        </p:txBody>
      </p:sp>
      <p:sp>
        <p:nvSpPr>
          <p:cNvPr id="3" name="Нижний колонтитул 2"/>
          <p:cNvSpPr>
            <a:spLocks noGrp="1"/>
          </p:cNvSpPr>
          <p:nvPr>
            <p:ph type="ftr" sz="quarter" idx="11"/>
          </p:nvPr>
        </p:nvSpPr>
        <p:spPr/>
        <p:txBody>
          <a:bodyPr/>
          <a:lstStyle/>
          <a:p>
            <a:endParaRPr lang="ru-RU" dirty="0"/>
          </a:p>
        </p:txBody>
      </p:sp>
      <p:sp>
        <p:nvSpPr>
          <p:cNvPr id="4" name="Номер слайда 3"/>
          <p:cNvSpPr>
            <a:spLocks noGrp="1"/>
          </p:cNvSpPr>
          <p:nvPr>
            <p:ph type="sldNum" sz="quarter" idx="12"/>
          </p:nvPr>
        </p:nvSpPr>
        <p:spPr/>
        <p:txBody>
          <a:bodyPr/>
          <a:lstStyle/>
          <a:p>
            <a:fld id="{1DFF6BA7-A5E5-4854-A3E9-6AABB6060E2D}" type="slidenum">
              <a:rPr lang="ru-RU" smtClean="0"/>
              <a:t>‹#›</a:t>
            </a:fld>
            <a:endParaRPr lang="ru-RU" dirty="0"/>
          </a:p>
        </p:txBody>
      </p:sp>
    </p:spTree>
    <p:extLst>
      <p:ext uri="{BB962C8B-B14F-4D97-AF65-F5344CB8AC3E}">
        <p14:creationId xmlns:p14="http://schemas.microsoft.com/office/powerpoint/2010/main" val="23102506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Объект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p:cNvSpPr>
            <a:spLocks noGrp="1"/>
          </p:cNvSpPr>
          <p:nvPr>
            <p:ph type="dt" sz="half" idx="10"/>
          </p:nvPr>
        </p:nvSpPr>
        <p:spPr/>
        <p:txBody>
          <a:bodyPr/>
          <a:lstStyle/>
          <a:p>
            <a:fld id="{D33FD081-845C-4440-9248-ABB7B07804EE}" type="datetime1">
              <a:rPr lang="ru-RU" smtClean="0"/>
              <a:t>02.08.2018</a:t>
            </a:fld>
            <a:endParaRPr lang="ru-RU" dirty="0"/>
          </a:p>
        </p:txBody>
      </p:sp>
      <p:sp>
        <p:nvSpPr>
          <p:cNvPr id="6" name="Нижний колонтитул 5"/>
          <p:cNvSpPr>
            <a:spLocks noGrp="1"/>
          </p:cNvSpPr>
          <p:nvPr>
            <p:ph type="ftr" sz="quarter" idx="11"/>
          </p:nvPr>
        </p:nvSpPr>
        <p:spPr/>
        <p:txBody>
          <a:bodyPr/>
          <a:lstStyle/>
          <a:p>
            <a:endParaRPr lang="ru-RU" dirty="0"/>
          </a:p>
        </p:txBody>
      </p:sp>
      <p:sp>
        <p:nvSpPr>
          <p:cNvPr id="7" name="Номер слайда 6"/>
          <p:cNvSpPr>
            <a:spLocks noGrp="1"/>
          </p:cNvSpPr>
          <p:nvPr>
            <p:ph type="sldNum" sz="quarter" idx="12"/>
          </p:nvPr>
        </p:nvSpPr>
        <p:spPr/>
        <p:txBody>
          <a:bodyPr/>
          <a:lstStyle/>
          <a:p>
            <a:fld id="{1DFF6BA7-A5E5-4854-A3E9-6AABB6060E2D}" type="slidenum">
              <a:rPr lang="ru-RU" smtClean="0"/>
              <a:t>‹#›</a:t>
            </a:fld>
            <a:endParaRPr lang="ru-RU" dirty="0"/>
          </a:p>
        </p:txBody>
      </p:sp>
    </p:spTree>
    <p:extLst>
      <p:ext uri="{BB962C8B-B14F-4D97-AF65-F5344CB8AC3E}">
        <p14:creationId xmlns:p14="http://schemas.microsoft.com/office/powerpoint/2010/main" val="18212988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Рисунок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dirty="0"/>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p:cNvSpPr>
            <a:spLocks noGrp="1"/>
          </p:cNvSpPr>
          <p:nvPr>
            <p:ph type="dt" sz="half" idx="10"/>
          </p:nvPr>
        </p:nvSpPr>
        <p:spPr/>
        <p:txBody>
          <a:bodyPr/>
          <a:lstStyle/>
          <a:p>
            <a:fld id="{9C2ECB77-C986-4BE0-81DF-DB7B91159E95}" type="datetime1">
              <a:rPr lang="ru-RU" smtClean="0"/>
              <a:t>02.08.2018</a:t>
            </a:fld>
            <a:endParaRPr lang="ru-RU" dirty="0"/>
          </a:p>
        </p:txBody>
      </p:sp>
      <p:sp>
        <p:nvSpPr>
          <p:cNvPr id="6" name="Нижний колонтитул 5"/>
          <p:cNvSpPr>
            <a:spLocks noGrp="1"/>
          </p:cNvSpPr>
          <p:nvPr>
            <p:ph type="ftr" sz="quarter" idx="11"/>
          </p:nvPr>
        </p:nvSpPr>
        <p:spPr/>
        <p:txBody>
          <a:bodyPr/>
          <a:lstStyle/>
          <a:p>
            <a:endParaRPr lang="ru-RU" dirty="0"/>
          </a:p>
        </p:txBody>
      </p:sp>
      <p:sp>
        <p:nvSpPr>
          <p:cNvPr id="7" name="Номер слайда 6"/>
          <p:cNvSpPr>
            <a:spLocks noGrp="1"/>
          </p:cNvSpPr>
          <p:nvPr>
            <p:ph type="sldNum" sz="quarter" idx="12"/>
          </p:nvPr>
        </p:nvSpPr>
        <p:spPr/>
        <p:txBody>
          <a:bodyPr/>
          <a:lstStyle/>
          <a:p>
            <a:fld id="{1DFF6BA7-A5E5-4854-A3E9-6AABB6060E2D}" type="slidenum">
              <a:rPr lang="ru-RU" smtClean="0"/>
              <a:t>‹#›</a:t>
            </a:fld>
            <a:endParaRPr lang="ru-RU" dirty="0"/>
          </a:p>
        </p:txBody>
      </p:sp>
    </p:spTree>
    <p:extLst>
      <p:ext uri="{BB962C8B-B14F-4D97-AF65-F5344CB8AC3E}">
        <p14:creationId xmlns:p14="http://schemas.microsoft.com/office/powerpoint/2010/main" val="42281229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Вертикальный текст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773DBCA9-19D9-4411-AEF8-2408AB53E5A0}" type="datetime1">
              <a:rPr lang="ru-RU" smtClean="0"/>
              <a:t>02.08.2018</a:t>
            </a:fld>
            <a:endParaRPr lang="ru-RU" dirty="0"/>
          </a:p>
        </p:txBody>
      </p:sp>
      <p:sp>
        <p:nvSpPr>
          <p:cNvPr id="5" name="Нижний колонтитул 4"/>
          <p:cNvSpPr>
            <a:spLocks noGrp="1"/>
          </p:cNvSpPr>
          <p:nvPr>
            <p:ph type="ftr" sz="quarter" idx="11"/>
          </p:nvPr>
        </p:nvSpPr>
        <p:spPr/>
        <p:txBody>
          <a:bodyPr/>
          <a:lstStyle/>
          <a:p>
            <a:endParaRPr lang="ru-RU" dirty="0"/>
          </a:p>
        </p:txBody>
      </p:sp>
      <p:sp>
        <p:nvSpPr>
          <p:cNvPr id="6" name="Номер слайда 5"/>
          <p:cNvSpPr>
            <a:spLocks noGrp="1"/>
          </p:cNvSpPr>
          <p:nvPr>
            <p:ph type="sldNum" sz="quarter" idx="12"/>
          </p:nvPr>
        </p:nvSpPr>
        <p:spPr/>
        <p:txBody>
          <a:bodyPr/>
          <a:lstStyle/>
          <a:p>
            <a:fld id="{1DFF6BA7-A5E5-4854-A3E9-6AABB6060E2D}" type="slidenum">
              <a:rPr lang="ru-RU" smtClean="0"/>
              <a:t>‹#›</a:t>
            </a:fld>
            <a:endParaRPr lang="ru-RU" dirty="0"/>
          </a:p>
        </p:txBody>
      </p:sp>
    </p:spTree>
    <p:extLst>
      <p:ext uri="{BB962C8B-B14F-4D97-AF65-F5344CB8AC3E}">
        <p14:creationId xmlns:p14="http://schemas.microsoft.com/office/powerpoint/2010/main" val="18846199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724900" y="365125"/>
            <a:ext cx="2628900" cy="5811838"/>
          </a:xfrm>
        </p:spPr>
        <p:txBody>
          <a:bodyPr vert="eaVert"/>
          <a:lstStyle/>
          <a:p>
            <a:r>
              <a:rPr lang="ru-RU"/>
              <a:t>Образец заголовка</a:t>
            </a:r>
          </a:p>
        </p:txBody>
      </p:sp>
      <p:sp>
        <p:nvSpPr>
          <p:cNvPr id="3" name="Вертикальный текст 2"/>
          <p:cNvSpPr>
            <a:spLocks noGrp="1"/>
          </p:cNvSpPr>
          <p:nvPr>
            <p:ph type="body" orient="vert" idx="1"/>
          </p:nvPr>
        </p:nvSpPr>
        <p:spPr>
          <a:xfrm>
            <a:off x="838200" y="365125"/>
            <a:ext cx="7734300" cy="5811838"/>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C3B3EA63-6A8B-4B48-9666-B4FA19418ADC}" type="datetime1">
              <a:rPr lang="ru-RU" smtClean="0"/>
              <a:t>02.08.2018</a:t>
            </a:fld>
            <a:endParaRPr lang="ru-RU" dirty="0"/>
          </a:p>
        </p:txBody>
      </p:sp>
      <p:sp>
        <p:nvSpPr>
          <p:cNvPr id="5" name="Нижний колонтитул 4"/>
          <p:cNvSpPr>
            <a:spLocks noGrp="1"/>
          </p:cNvSpPr>
          <p:nvPr>
            <p:ph type="ftr" sz="quarter" idx="11"/>
          </p:nvPr>
        </p:nvSpPr>
        <p:spPr/>
        <p:txBody>
          <a:bodyPr/>
          <a:lstStyle/>
          <a:p>
            <a:endParaRPr lang="ru-RU" dirty="0"/>
          </a:p>
        </p:txBody>
      </p:sp>
      <p:sp>
        <p:nvSpPr>
          <p:cNvPr id="6" name="Номер слайда 5"/>
          <p:cNvSpPr>
            <a:spLocks noGrp="1"/>
          </p:cNvSpPr>
          <p:nvPr>
            <p:ph type="sldNum" sz="quarter" idx="12"/>
          </p:nvPr>
        </p:nvSpPr>
        <p:spPr/>
        <p:txBody>
          <a:bodyPr/>
          <a:lstStyle/>
          <a:p>
            <a:fld id="{1DFF6BA7-A5E5-4854-A3E9-6AABB6060E2D}" type="slidenum">
              <a:rPr lang="ru-RU" smtClean="0"/>
              <a:t>‹#›</a:t>
            </a:fld>
            <a:endParaRPr lang="ru-RU" dirty="0"/>
          </a:p>
        </p:txBody>
      </p:sp>
    </p:spTree>
    <p:extLst>
      <p:ext uri="{BB962C8B-B14F-4D97-AF65-F5344CB8AC3E}">
        <p14:creationId xmlns:p14="http://schemas.microsoft.com/office/powerpoint/2010/main" val="367794603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914400" y="2130428"/>
            <a:ext cx="10363200" cy="1470025"/>
          </a:xfrm>
        </p:spPr>
        <p:txBody>
          <a:bodyPr/>
          <a:lstStyle/>
          <a:p>
            <a:r>
              <a:rPr lang="ru-RU"/>
              <a:t>Образец заголовка</a:t>
            </a:r>
          </a:p>
        </p:txBody>
      </p:sp>
      <p:sp>
        <p:nvSpPr>
          <p:cNvPr id="3" name="Подзаголовок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ru-RU"/>
              <a:t>Образец подзаголовка</a:t>
            </a:r>
          </a:p>
        </p:txBody>
      </p:sp>
      <p:sp>
        <p:nvSpPr>
          <p:cNvPr id="4" name="Дата 3"/>
          <p:cNvSpPr>
            <a:spLocks noGrp="1"/>
          </p:cNvSpPr>
          <p:nvPr>
            <p:ph type="dt" sz="half" idx="10"/>
          </p:nvPr>
        </p:nvSpPr>
        <p:spPr/>
        <p:txBody>
          <a:bodyPr/>
          <a:lstStyle/>
          <a:p>
            <a:fld id="{00299716-D51A-4F84-8CC1-DDFC00F6AF51}" type="datetime8">
              <a:rPr lang="ru-RU" smtClean="0"/>
              <a:pPr/>
              <a:t>02.08.2018 10:56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233002AE-D364-491E-9539-B6AF3CC83946}" type="slidenum">
              <a:rPr lang="ru-RU" smtClean="0"/>
              <a:pPr/>
              <a:t>‹#›</a:t>
            </a:fld>
            <a:endParaRPr lang="ru-RU"/>
          </a:p>
        </p:txBody>
      </p:sp>
    </p:spTree>
    <p:extLst>
      <p:ext uri="{BB962C8B-B14F-4D97-AF65-F5344CB8AC3E}">
        <p14:creationId xmlns:p14="http://schemas.microsoft.com/office/powerpoint/2010/main" val="57239222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Объект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E8AB4C56-F9C0-427E-9F18-0DB1E5EFB847}" type="datetime8">
              <a:rPr lang="ru-RU" smtClean="0"/>
              <a:pPr/>
              <a:t>02.08.2018 10:56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233002AE-D364-491E-9539-B6AF3CC83946}" type="slidenum">
              <a:rPr lang="ru-RU" smtClean="0"/>
              <a:pPr/>
              <a:t>‹#›</a:t>
            </a:fld>
            <a:endParaRPr lang="ru-RU"/>
          </a:p>
        </p:txBody>
      </p:sp>
    </p:spTree>
    <p:extLst>
      <p:ext uri="{BB962C8B-B14F-4D97-AF65-F5344CB8AC3E}">
        <p14:creationId xmlns:p14="http://schemas.microsoft.com/office/powerpoint/2010/main" val="271477475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63084" y="4406903"/>
            <a:ext cx="10363200" cy="1362075"/>
          </a:xfrm>
        </p:spPr>
        <p:txBody>
          <a:bodyPr anchor="t"/>
          <a:lstStyle>
            <a:lvl1pPr algn="l">
              <a:defRPr sz="4000" b="1" cap="all"/>
            </a:lvl1pPr>
          </a:lstStyle>
          <a:p>
            <a:r>
              <a:rPr lang="ru-RU"/>
              <a:t>Образец заголовка</a:t>
            </a:r>
          </a:p>
        </p:txBody>
      </p:sp>
      <p:sp>
        <p:nvSpPr>
          <p:cNvPr id="3" name="Текст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189" indent="0">
              <a:buNone/>
              <a:defRPr sz="1800">
                <a:solidFill>
                  <a:schemeClr val="tx1">
                    <a:tint val="75000"/>
                  </a:schemeClr>
                </a:solidFill>
              </a:defRPr>
            </a:lvl2pPr>
            <a:lvl3pPr marL="914377"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1"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ru-RU"/>
              <a:t>Образец текста</a:t>
            </a:r>
          </a:p>
        </p:txBody>
      </p:sp>
      <p:sp>
        <p:nvSpPr>
          <p:cNvPr id="4" name="Дата 3"/>
          <p:cNvSpPr>
            <a:spLocks noGrp="1"/>
          </p:cNvSpPr>
          <p:nvPr>
            <p:ph type="dt" sz="half" idx="10"/>
          </p:nvPr>
        </p:nvSpPr>
        <p:spPr/>
        <p:txBody>
          <a:bodyPr/>
          <a:lstStyle/>
          <a:p>
            <a:fld id="{98ABFDF1-86B3-4FFE-86A1-5FF4FEE7586A}" type="datetime8">
              <a:rPr lang="ru-RU" smtClean="0"/>
              <a:pPr/>
              <a:t>02.08.2018 10:56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233002AE-D364-491E-9539-B6AF3CC83946}" type="slidenum">
              <a:rPr lang="ru-RU" smtClean="0"/>
              <a:pPr/>
              <a:t>‹#›</a:t>
            </a:fld>
            <a:endParaRPr lang="ru-RU"/>
          </a:p>
        </p:txBody>
      </p:sp>
    </p:spTree>
    <p:extLst>
      <p:ext uri="{BB962C8B-B14F-4D97-AF65-F5344CB8AC3E}">
        <p14:creationId xmlns:p14="http://schemas.microsoft.com/office/powerpoint/2010/main" val="84382381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Объект 2"/>
          <p:cNvSpPr>
            <a:spLocks noGrp="1"/>
          </p:cNvSpPr>
          <p:nvPr>
            <p:ph sz="half" idx="1"/>
          </p:nvPr>
        </p:nvSpPr>
        <p:spPr>
          <a:xfrm>
            <a:off x="609600" y="1600203"/>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p:cNvSpPr>
            <a:spLocks noGrp="1"/>
          </p:cNvSpPr>
          <p:nvPr>
            <p:ph sz="half" idx="2"/>
          </p:nvPr>
        </p:nvSpPr>
        <p:spPr>
          <a:xfrm>
            <a:off x="6197600" y="1600203"/>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p:cNvSpPr>
            <a:spLocks noGrp="1"/>
          </p:cNvSpPr>
          <p:nvPr>
            <p:ph type="dt" sz="half" idx="10"/>
          </p:nvPr>
        </p:nvSpPr>
        <p:spPr/>
        <p:txBody>
          <a:bodyPr/>
          <a:lstStyle/>
          <a:p>
            <a:fld id="{021FDCEB-489E-4A79-9E70-D0FC6560E325}" type="datetime8">
              <a:rPr lang="ru-RU" smtClean="0"/>
              <a:pPr/>
              <a:t>02.08.2018 10:56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233002AE-D364-491E-9539-B6AF3CC83946}" type="slidenum">
              <a:rPr lang="ru-RU" smtClean="0"/>
              <a:pPr/>
              <a:t>‹#›</a:t>
            </a:fld>
            <a:endParaRPr lang="ru-RU"/>
          </a:p>
        </p:txBody>
      </p:sp>
    </p:spTree>
    <p:extLst>
      <p:ext uri="{BB962C8B-B14F-4D97-AF65-F5344CB8AC3E}">
        <p14:creationId xmlns:p14="http://schemas.microsoft.com/office/powerpoint/2010/main" val="139520441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a:t>Образец заголовка</a:t>
            </a:r>
          </a:p>
        </p:txBody>
      </p:sp>
      <p:sp>
        <p:nvSpPr>
          <p:cNvPr id="3" name="Текст 2"/>
          <p:cNvSpPr>
            <a:spLocks noGrp="1"/>
          </p:cNvSpPr>
          <p:nvPr>
            <p:ph type="body" idx="1"/>
          </p:nvPr>
        </p:nvSpPr>
        <p:spPr>
          <a:xfrm>
            <a:off x="609600" y="1535113"/>
            <a:ext cx="5386917" cy="63976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ru-RU"/>
              <a:t>Образец текста</a:t>
            </a:r>
          </a:p>
        </p:txBody>
      </p:sp>
      <p:sp>
        <p:nvSpPr>
          <p:cNvPr id="4" name="Объект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p:cNvSpPr>
            <a:spLocks noGrp="1"/>
          </p:cNvSpPr>
          <p:nvPr>
            <p:ph type="body" sz="quarter" idx="3"/>
          </p:nvPr>
        </p:nvSpPr>
        <p:spPr>
          <a:xfrm>
            <a:off x="6193369" y="1535113"/>
            <a:ext cx="5389033" cy="63976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ru-RU"/>
              <a:t>Образец текста</a:t>
            </a:r>
          </a:p>
        </p:txBody>
      </p:sp>
      <p:sp>
        <p:nvSpPr>
          <p:cNvPr id="6" name="Объект 5"/>
          <p:cNvSpPr>
            <a:spLocks noGrp="1"/>
          </p:cNvSpPr>
          <p:nvPr>
            <p:ph sz="quarter" idx="4"/>
          </p:nvPr>
        </p:nvSpPr>
        <p:spPr>
          <a:xfrm>
            <a:off x="6193369"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p:cNvSpPr>
            <a:spLocks noGrp="1"/>
          </p:cNvSpPr>
          <p:nvPr>
            <p:ph type="dt" sz="half" idx="10"/>
          </p:nvPr>
        </p:nvSpPr>
        <p:spPr/>
        <p:txBody>
          <a:bodyPr/>
          <a:lstStyle/>
          <a:p>
            <a:fld id="{A6AD0563-6C28-45AE-9A1A-22115486171A}" type="datetime8">
              <a:rPr lang="ru-RU" smtClean="0"/>
              <a:pPr/>
              <a:t>02.08.2018 10:56</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233002AE-D364-491E-9539-B6AF3CC83946}" type="slidenum">
              <a:rPr lang="ru-RU" smtClean="0"/>
              <a:pPr/>
              <a:t>‹#›</a:t>
            </a:fld>
            <a:endParaRPr lang="ru-RU"/>
          </a:p>
        </p:txBody>
      </p:sp>
    </p:spTree>
    <p:extLst>
      <p:ext uri="{BB962C8B-B14F-4D97-AF65-F5344CB8AC3E}">
        <p14:creationId xmlns:p14="http://schemas.microsoft.com/office/powerpoint/2010/main" val="415615510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Дата 2"/>
          <p:cNvSpPr>
            <a:spLocks noGrp="1"/>
          </p:cNvSpPr>
          <p:nvPr>
            <p:ph type="dt" sz="half" idx="10"/>
          </p:nvPr>
        </p:nvSpPr>
        <p:spPr/>
        <p:txBody>
          <a:bodyPr/>
          <a:lstStyle/>
          <a:p>
            <a:fld id="{8C3FEA1E-D308-48D2-9680-CABB7BEE4A36}" type="datetime8">
              <a:rPr lang="ru-RU" smtClean="0"/>
              <a:pPr/>
              <a:t>02.08.2018 10:56</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233002AE-D364-491E-9539-B6AF3CC83946}" type="slidenum">
              <a:rPr lang="ru-RU" smtClean="0"/>
              <a:pPr/>
              <a:t>‹#›</a:t>
            </a:fld>
            <a:endParaRPr lang="ru-RU"/>
          </a:p>
        </p:txBody>
      </p:sp>
    </p:spTree>
    <p:extLst>
      <p:ext uri="{BB962C8B-B14F-4D97-AF65-F5344CB8AC3E}">
        <p14:creationId xmlns:p14="http://schemas.microsoft.com/office/powerpoint/2010/main" val="403366639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FEC8B5E3-6C4C-4CDE-8D1C-447DCBDC981A}" type="datetime8">
              <a:rPr lang="ru-RU" smtClean="0"/>
              <a:pPr/>
              <a:t>02.08.2018 10:56</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233002AE-D364-491E-9539-B6AF3CC83946}" type="slidenum">
              <a:rPr lang="ru-RU" smtClean="0"/>
              <a:pPr/>
              <a:t>‹#›</a:t>
            </a:fld>
            <a:endParaRPr lang="ru-RU"/>
          </a:p>
        </p:txBody>
      </p:sp>
    </p:spTree>
    <p:extLst>
      <p:ext uri="{BB962C8B-B14F-4D97-AF65-F5344CB8AC3E}">
        <p14:creationId xmlns:p14="http://schemas.microsoft.com/office/powerpoint/2010/main" val="134745296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09602" y="273050"/>
            <a:ext cx="4011084" cy="1162050"/>
          </a:xfrm>
        </p:spPr>
        <p:txBody>
          <a:bodyPr anchor="b"/>
          <a:lstStyle>
            <a:lvl1pPr algn="l">
              <a:defRPr sz="2000" b="1"/>
            </a:lvl1pPr>
          </a:lstStyle>
          <a:p>
            <a:r>
              <a:rPr lang="ru-RU"/>
              <a:t>Образец заголовка</a:t>
            </a:r>
          </a:p>
        </p:txBody>
      </p:sp>
      <p:sp>
        <p:nvSpPr>
          <p:cNvPr id="3" name="Объект 2"/>
          <p:cNvSpPr>
            <a:spLocks noGrp="1"/>
          </p:cNvSpPr>
          <p:nvPr>
            <p:ph idx="1"/>
          </p:nvPr>
        </p:nvSpPr>
        <p:spPr>
          <a:xfrm>
            <a:off x="4766733" y="273053"/>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p:cNvSpPr>
            <a:spLocks noGrp="1"/>
          </p:cNvSpPr>
          <p:nvPr>
            <p:ph type="body" sz="half" idx="2"/>
          </p:nvPr>
        </p:nvSpPr>
        <p:spPr>
          <a:xfrm>
            <a:off x="609602" y="1435103"/>
            <a:ext cx="4011084" cy="4691063"/>
          </a:xfrm>
        </p:spPr>
        <p:txBody>
          <a:bodyPr/>
          <a:lstStyle>
            <a:lvl1pPr marL="0" indent="0">
              <a:buNone/>
              <a:defRPr sz="14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ru-RU"/>
              <a:t>Образец текста</a:t>
            </a:r>
          </a:p>
        </p:txBody>
      </p:sp>
      <p:sp>
        <p:nvSpPr>
          <p:cNvPr id="5" name="Дата 4"/>
          <p:cNvSpPr>
            <a:spLocks noGrp="1"/>
          </p:cNvSpPr>
          <p:nvPr>
            <p:ph type="dt" sz="half" idx="10"/>
          </p:nvPr>
        </p:nvSpPr>
        <p:spPr/>
        <p:txBody>
          <a:bodyPr/>
          <a:lstStyle/>
          <a:p>
            <a:fld id="{62FCDF6A-D6B5-4D32-843D-B109F40B1D36}" type="datetime8">
              <a:rPr lang="ru-RU" smtClean="0"/>
              <a:pPr/>
              <a:t>02.08.2018 10:56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233002AE-D364-491E-9539-B6AF3CC83946}" type="slidenum">
              <a:rPr lang="ru-RU" smtClean="0"/>
              <a:pPr/>
              <a:t>‹#›</a:t>
            </a:fld>
            <a:endParaRPr lang="ru-RU"/>
          </a:p>
        </p:txBody>
      </p:sp>
    </p:spTree>
    <p:extLst>
      <p:ext uri="{BB962C8B-B14F-4D97-AF65-F5344CB8AC3E}">
        <p14:creationId xmlns:p14="http://schemas.microsoft.com/office/powerpoint/2010/main" val="219667783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389717" y="4800600"/>
            <a:ext cx="7315200" cy="566738"/>
          </a:xfrm>
        </p:spPr>
        <p:txBody>
          <a:bodyPr anchor="b"/>
          <a:lstStyle>
            <a:lvl1pPr algn="l">
              <a:defRPr sz="2000" b="1"/>
            </a:lvl1pPr>
          </a:lstStyle>
          <a:p>
            <a:r>
              <a:rPr lang="ru-RU"/>
              <a:t>Образец заголовка</a:t>
            </a:r>
          </a:p>
        </p:txBody>
      </p:sp>
      <p:sp>
        <p:nvSpPr>
          <p:cNvPr id="3" name="Рисунок 2"/>
          <p:cNvSpPr>
            <a:spLocks noGrp="1"/>
          </p:cNvSpPr>
          <p:nvPr>
            <p:ph type="pic" idx="1"/>
          </p:nvPr>
        </p:nvSpPr>
        <p:spPr>
          <a:xfrm>
            <a:off x="2389717" y="612775"/>
            <a:ext cx="7315200" cy="4114800"/>
          </a:xfrm>
        </p:spPr>
        <p:txBody>
          <a:bodyPr/>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endParaRPr lang="ru-RU"/>
          </a:p>
        </p:txBody>
      </p:sp>
      <p:sp>
        <p:nvSpPr>
          <p:cNvPr id="4" name="Текст 3"/>
          <p:cNvSpPr>
            <a:spLocks noGrp="1"/>
          </p:cNvSpPr>
          <p:nvPr>
            <p:ph type="body" sz="half" idx="2"/>
          </p:nvPr>
        </p:nvSpPr>
        <p:spPr>
          <a:xfrm>
            <a:off x="2389717" y="5367338"/>
            <a:ext cx="7315200" cy="804862"/>
          </a:xfrm>
        </p:spPr>
        <p:txBody>
          <a:bodyPr/>
          <a:lstStyle>
            <a:lvl1pPr marL="0" indent="0">
              <a:buNone/>
              <a:defRPr sz="14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ru-RU"/>
              <a:t>Образец текста</a:t>
            </a:r>
          </a:p>
        </p:txBody>
      </p:sp>
      <p:sp>
        <p:nvSpPr>
          <p:cNvPr id="5" name="Дата 4"/>
          <p:cNvSpPr>
            <a:spLocks noGrp="1"/>
          </p:cNvSpPr>
          <p:nvPr>
            <p:ph type="dt" sz="half" idx="10"/>
          </p:nvPr>
        </p:nvSpPr>
        <p:spPr/>
        <p:txBody>
          <a:bodyPr/>
          <a:lstStyle/>
          <a:p>
            <a:fld id="{976CC419-2103-4764-828D-C8D0A8EF53FB}" type="datetime8">
              <a:rPr lang="ru-RU" smtClean="0"/>
              <a:pPr/>
              <a:t>02.08.2018 10:56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233002AE-D364-491E-9539-B6AF3CC83946}" type="slidenum">
              <a:rPr lang="ru-RU" smtClean="0"/>
              <a:pPr/>
              <a:t>‹#›</a:t>
            </a:fld>
            <a:endParaRPr lang="ru-RU"/>
          </a:p>
        </p:txBody>
      </p:sp>
    </p:spTree>
    <p:extLst>
      <p:ext uri="{BB962C8B-B14F-4D97-AF65-F5344CB8AC3E}">
        <p14:creationId xmlns:p14="http://schemas.microsoft.com/office/powerpoint/2010/main" val="302669394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Вертикальный текст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EA213F31-1956-4B3B-B436-7C872338B3DF}" type="datetime8">
              <a:rPr lang="ru-RU" smtClean="0"/>
              <a:pPr/>
              <a:t>02.08.2018 10:56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233002AE-D364-491E-9539-B6AF3CC83946}" type="slidenum">
              <a:rPr lang="ru-RU" smtClean="0"/>
              <a:pPr/>
              <a:t>‹#›</a:t>
            </a:fld>
            <a:endParaRPr lang="ru-RU"/>
          </a:p>
        </p:txBody>
      </p:sp>
    </p:spTree>
    <p:extLst>
      <p:ext uri="{BB962C8B-B14F-4D97-AF65-F5344CB8AC3E}">
        <p14:creationId xmlns:p14="http://schemas.microsoft.com/office/powerpoint/2010/main" val="157719941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839200" y="274641"/>
            <a:ext cx="2743200" cy="5851525"/>
          </a:xfrm>
        </p:spPr>
        <p:txBody>
          <a:bodyPr vert="eaVert"/>
          <a:lstStyle/>
          <a:p>
            <a:r>
              <a:rPr lang="ru-RU"/>
              <a:t>Образец заголовка</a:t>
            </a:r>
          </a:p>
        </p:txBody>
      </p:sp>
      <p:sp>
        <p:nvSpPr>
          <p:cNvPr id="3" name="Вертикальный текст 2"/>
          <p:cNvSpPr>
            <a:spLocks noGrp="1"/>
          </p:cNvSpPr>
          <p:nvPr>
            <p:ph type="body" orient="vert" idx="1"/>
          </p:nvPr>
        </p:nvSpPr>
        <p:spPr>
          <a:xfrm>
            <a:off x="609600" y="274641"/>
            <a:ext cx="8026400" cy="5851525"/>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A396377D-6D7D-479F-B618-F3CA99C55D5A}" type="datetime8">
              <a:rPr lang="ru-RU" smtClean="0"/>
              <a:pPr/>
              <a:t>02.08.2018 10:56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233002AE-D364-491E-9539-B6AF3CC83946}" type="slidenum">
              <a:rPr lang="ru-RU" smtClean="0"/>
              <a:pPr/>
              <a:t>‹#›</a:t>
            </a:fld>
            <a:endParaRPr lang="ru-RU"/>
          </a:p>
        </p:txBody>
      </p:sp>
    </p:spTree>
    <p:extLst>
      <p:ext uri="{BB962C8B-B14F-4D97-AF65-F5344CB8AC3E}">
        <p14:creationId xmlns:p14="http://schemas.microsoft.com/office/powerpoint/2010/main" val="4584071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a:t>Образец заголовка</a:t>
            </a:r>
          </a:p>
        </p:txBody>
      </p:sp>
      <p:sp>
        <p:nvSpPr>
          <p:cNvPr id="3" name="Текст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E6F7114-E861-42BC-96B4-B5F80CCE4725}" type="datetime1">
              <a:rPr lang="ru-RU" smtClean="0"/>
              <a:t>02.08.2018</a:t>
            </a:fld>
            <a:endParaRPr lang="ru-RU" dirty="0"/>
          </a:p>
        </p:txBody>
      </p:sp>
      <p:sp>
        <p:nvSpPr>
          <p:cNvPr id="5" name="Нижний колонтитул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dirty="0"/>
          </a:p>
        </p:txBody>
      </p:sp>
      <p:sp>
        <p:nvSpPr>
          <p:cNvPr id="6" name="Номер слайда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DFF6BA7-A5E5-4854-A3E9-6AABB6060E2D}" type="slidenum">
              <a:rPr lang="ru-RU" smtClean="0"/>
              <a:t>‹#›</a:t>
            </a:fld>
            <a:endParaRPr lang="ru-RU" dirty="0"/>
          </a:p>
        </p:txBody>
      </p:sp>
    </p:spTree>
    <p:extLst>
      <p:ext uri="{BB962C8B-B14F-4D97-AF65-F5344CB8AC3E}">
        <p14:creationId xmlns:p14="http://schemas.microsoft.com/office/powerpoint/2010/main" val="12093382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ru-RU"/>
              <a:t>Образец заголовка</a:t>
            </a:r>
          </a:p>
        </p:txBody>
      </p:sp>
      <p:sp>
        <p:nvSpPr>
          <p:cNvPr id="3" name="Текст 2"/>
          <p:cNvSpPr>
            <a:spLocks noGrp="1"/>
          </p:cNvSpPr>
          <p:nvPr>
            <p:ph type="body" idx="1"/>
          </p:nvPr>
        </p:nvSpPr>
        <p:spPr>
          <a:xfrm>
            <a:off x="609600" y="1600203"/>
            <a:ext cx="10972800" cy="4525963"/>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2"/>
          </p:nvPr>
        </p:nvSpPr>
        <p:spPr>
          <a:xfrm>
            <a:off x="609600" y="6356353"/>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041217D-D56B-4EC4-8FB4-1C5EFF026005}" type="datetime8">
              <a:rPr lang="ru-RU" smtClean="0"/>
              <a:pPr/>
              <a:t>02.08.2018 10:56</a:t>
            </a:fld>
            <a:endParaRPr lang="ru-RU"/>
          </a:p>
        </p:txBody>
      </p:sp>
      <p:sp>
        <p:nvSpPr>
          <p:cNvPr id="5" name="Нижний колонтитул 4"/>
          <p:cNvSpPr>
            <a:spLocks noGrp="1"/>
          </p:cNvSpPr>
          <p:nvPr>
            <p:ph type="ftr" sz="quarter" idx="3"/>
          </p:nvPr>
        </p:nvSpPr>
        <p:spPr>
          <a:xfrm>
            <a:off x="4165600" y="6356353"/>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8737600" y="6356353"/>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33002AE-D364-491E-9539-B6AF3CC83946}" type="slidenum">
              <a:rPr lang="ru-RU" smtClean="0"/>
              <a:pPr/>
              <a:t>‹#›</a:t>
            </a:fld>
            <a:endParaRPr lang="ru-RU"/>
          </a:p>
        </p:txBody>
      </p:sp>
    </p:spTree>
    <p:extLst>
      <p:ext uri="{BB962C8B-B14F-4D97-AF65-F5344CB8AC3E}">
        <p14:creationId xmlns:p14="http://schemas.microsoft.com/office/powerpoint/2010/main" val="322202341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p:txStyles>
    <p:titleStyle>
      <a:lvl1pPr algn="ctr" defTabSz="914377" rtl="0" eaLnBrk="1" latinLnBrk="0" hangingPunct="1">
        <a:spcBef>
          <a:spcPct val="0"/>
        </a:spcBef>
        <a:buNone/>
        <a:defRPr sz="4400" kern="1200">
          <a:solidFill>
            <a:schemeClr val="tx1"/>
          </a:solidFill>
          <a:latin typeface="+mj-lt"/>
          <a:ea typeface="+mj-ea"/>
          <a:cs typeface="+mj-cs"/>
        </a:defRPr>
      </a:lvl1pPr>
    </p:titleStyle>
    <p:bodyStyle>
      <a:lvl1pPr marL="342891" indent="-342891" algn="l" defTabSz="914377"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32" indent="-285744" algn="l" defTabSz="914377"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2971" indent="-228594" algn="l" defTabSz="914377"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160"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349"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537"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726"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914"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103"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13.xml"/><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7.png"/><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11.png"/><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12.png"/><Relationship Id="rId1" Type="http://schemas.openxmlformats.org/officeDocument/2006/relationships/slideLayout" Target="../slideLayouts/slideLayout2.xml"/><Relationship Id="rId5" Type="http://schemas.openxmlformats.org/officeDocument/2006/relationships/image" Target="../media/image13.jpeg"/><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14.png"/><Relationship Id="rId7" Type="http://schemas.openxmlformats.org/officeDocument/2006/relationships/image" Target="../media/image17.png"/><Relationship Id="rId12" Type="http://schemas.openxmlformats.org/officeDocument/2006/relationships/image" Target="../media/image22.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6.png"/><Relationship Id="rId11" Type="http://schemas.openxmlformats.org/officeDocument/2006/relationships/image" Target="../media/image21.png"/><Relationship Id="rId5" Type="http://schemas.microsoft.com/office/2007/relationships/hdphoto" Target="../media/hdphoto1.wdp"/><Relationship Id="rId10" Type="http://schemas.openxmlformats.org/officeDocument/2006/relationships/image" Target="../media/image20.png"/><Relationship Id="rId4" Type="http://schemas.openxmlformats.org/officeDocument/2006/relationships/image" Target="../media/image15.png"/><Relationship Id="rId9" Type="http://schemas.openxmlformats.org/officeDocument/2006/relationships/image" Target="../media/image19.png"/></Relationships>
</file>

<file path=ppt/slides/_rels/slide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xml"/><Relationship Id="rId4" Type="http://schemas.openxmlformats.org/officeDocument/2006/relationships/image" Target="../media/image25.png"/></Relationships>
</file>

<file path=ppt/slides/_rels/slide10.xml.rels><?xml version="1.0" encoding="UTF-8" standalone="yes"?>
<Relationships xmlns="http://schemas.openxmlformats.org/package/2006/relationships"><Relationship Id="rId8" Type="http://schemas.openxmlformats.org/officeDocument/2006/relationships/image" Target="../media/image29.png"/><Relationship Id="rId13" Type="http://schemas.openxmlformats.org/officeDocument/2006/relationships/image" Target="../media/image34.png"/><Relationship Id="rId3" Type="http://schemas.openxmlformats.org/officeDocument/2006/relationships/image" Target="../media/image14.png"/><Relationship Id="rId7" Type="http://schemas.openxmlformats.org/officeDocument/2006/relationships/image" Target="../media/image28.png"/><Relationship Id="rId12" Type="http://schemas.openxmlformats.org/officeDocument/2006/relationships/image" Target="../media/image33.png"/><Relationship Id="rId17" Type="http://schemas.openxmlformats.org/officeDocument/2006/relationships/image" Target="../media/image38.png"/><Relationship Id="rId2" Type="http://schemas.openxmlformats.org/officeDocument/2006/relationships/image" Target="../media/image26.png"/><Relationship Id="rId16" Type="http://schemas.openxmlformats.org/officeDocument/2006/relationships/image" Target="../media/image37.png"/><Relationship Id="rId1" Type="http://schemas.openxmlformats.org/officeDocument/2006/relationships/slideLayout" Target="../slideLayouts/slideLayout2.xml"/><Relationship Id="rId6" Type="http://schemas.microsoft.com/office/2007/relationships/hdphoto" Target="../media/hdphoto1.wdp"/><Relationship Id="rId11" Type="http://schemas.openxmlformats.org/officeDocument/2006/relationships/image" Target="../media/image32.png"/><Relationship Id="rId5" Type="http://schemas.openxmlformats.org/officeDocument/2006/relationships/image" Target="../media/image15.png"/><Relationship Id="rId15" Type="http://schemas.openxmlformats.org/officeDocument/2006/relationships/image" Target="../media/image36.png"/><Relationship Id="rId10" Type="http://schemas.openxmlformats.org/officeDocument/2006/relationships/image" Target="../media/image31.png"/><Relationship Id="rId4" Type="http://schemas.openxmlformats.org/officeDocument/2006/relationships/image" Target="../media/image27.png"/><Relationship Id="rId9" Type="http://schemas.openxmlformats.org/officeDocument/2006/relationships/image" Target="../media/image30.png"/><Relationship Id="rId14" Type="http://schemas.openxmlformats.org/officeDocument/2006/relationships/image" Target="../media/image35.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2.xml"/><Relationship Id="rId4" Type="http://schemas.openxmlformats.org/officeDocument/2006/relationships/image" Target="../media/image41.png"/></Relationships>
</file>

<file path=ppt/slides/_rels/slide13.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Прямоугольник 15"/>
          <p:cNvSpPr>
            <a:spLocks noChangeArrowheads="1"/>
          </p:cNvSpPr>
          <p:nvPr/>
        </p:nvSpPr>
        <p:spPr bwMode="auto">
          <a:xfrm>
            <a:off x="1" y="2574925"/>
            <a:ext cx="1219200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a:lnSpc>
                <a:spcPct val="100000"/>
              </a:lnSpc>
              <a:spcBef>
                <a:spcPct val="0"/>
              </a:spcBef>
              <a:buNone/>
            </a:pPr>
            <a:r>
              <a:rPr lang="en-US" altLang="ru-RU" sz="3200" b="1" dirty="0" smtClean="0">
                <a:solidFill>
                  <a:srgbClr val="0070C0"/>
                </a:solidFill>
                <a:latin typeface="Arial" panose="020B0604020202020204" pitchFamily="34" charset="0"/>
                <a:cs typeface="Arial" panose="020B0604020202020204" pitchFamily="34" charset="0"/>
              </a:rPr>
              <a:t>DIGITALIZATION</a:t>
            </a:r>
            <a:r>
              <a:rPr lang="ru-RU" altLang="ru-RU" sz="3200" b="1" dirty="0" smtClean="0">
                <a:solidFill>
                  <a:srgbClr val="0070C0"/>
                </a:solidFill>
                <a:latin typeface="Arial" panose="020B0604020202020204" pitchFamily="34" charset="0"/>
                <a:cs typeface="Arial" panose="020B0604020202020204" pitchFamily="34" charset="0"/>
              </a:rPr>
              <a:t> </a:t>
            </a:r>
            <a:r>
              <a:rPr lang="en-US" altLang="ru-RU" sz="3200" b="1" dirty="0" smtClean="0">
                <a:solidFill>
                  <a:srgbClr val="0070C0"/>
                </a:solidFill>
                <a:latin typeface="Arial" panose="020B0604020202020204" pitchFamily="34" charset="0"/>
                <a:cs typeface="Arial" panose="020B0604020202020204" pitchFamily="34" charset="0"/>
              </a:rPr>
              <a:t>OF HEALTHCARE IN KAZAKHSTAN</a:t>
            </a:r>
            <a:endParaRPr lang="ru-RU" altLang="ru-RU" sz="3200" b="1" dirty="0">
              <a:solidFill>
                <a:srgbClr val="0070C0"/>
              </a:solidFill>
              <a:latin typeface="Arial" panose="020B0604020202020204" pitchFamily="34" charset="0"/>
              <a:cs typeface="Arial" panose="020B0604020202020204" pitchFamily="34" charset="0"/>
            </a:endParaRPr>
          </a:p>
        </p:txBody>
      </p:sp>
      <p:sp>
        <p:nvSpPr>
          <p:cNvPr id="3076" name="TextBox 7"/>
          <p:cNvSpPr txBox="1">
            <a:spLocks noChangeArrowheads="1"/>
          </p:cNvSpPr>
          <p:nvPr/>
        </p:nvSpPr>
        <p:spPr bwMode="auto">
          <a:xfrm>
            <a:off x="0" y="4317207"/>
            <a:ext cx="12192000" cy="525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n-US" altLang="ru-RU" sz="2000" b="1" dirty="0" smtClean="0">
                <a:solidFill>
                  <a:srgbClr val="0070C0"/>
                </a:solidFill>
                <a:latin typeface="Arial" panose="020B0604020202020204" pitchFamily="34" charset="0"/>
                <a:cs typeface="Arial" panose="020B0604020202020204" pitchFamily="34" charset="0"/>
              </a:rPr>
              <a:t>Ministry of health of the Republic of Kazakhstan</a:t>
            </a:r>
            <a:endParaRPr lang="ru-RU" altLang="ru-RU" sz="2000" b="1" dirty="0">
              <a:solidFill>
                <a:srgbClr val="0070C0"/>
              </a:solidFill>
              <a:latin typeface="Arial" panose="020B0604020202020204" pitchFamily="34" charset="0"/>
              <a:cs typeface="Arial" panose="020B0604020202020204" pitchFamily="34" charset="0"/>
            </a:endParaRPr>
          </a:p>
        </p:txBody>
      </p:sp>
      <p:cxnSp>
        <p:nvCxnSpPr>
          <p:cNvPr id="6" name="Прямая соединительная линия 5"/>
          <p:cNvCxnSpPr/>
          <p:nvPr/>
        </p:nvCxnSpPr>
        <p:spPr>
          <a:xfrm>
            <a:off x="938213" y="4191001"/>
            <a:ext cx="10325100" cy="0"/>
          </a:xfrm>
          <a:prstGeom prst="line">
            <a:avLst/>
          </a:prstGeom>
          <a:ln w="28575">
            <a:solidFill>
              <a:srgbClr val="00B0F0"/>
            </a:solidFill>
          </a:ln>
        </p:spPr>
        <p:style>
          <a:lnRef idx="1">
            <a:schemeClr val="accent1"/>
          </a:lnRef>
          <a:fillRef idx="0">
            <a:schemeClr val="accent1"/>
          </a:fillRef>
          <a:effectRef idx="0">
            <a:schemeClr val="accent1"/>
          </a:effectRef>
          <a:fontRef idx="minor">
            <a:schemeClr val="tx1"/>
          </a:fontRef>
        </p:style>
      </p:cxnSp>
      <p:sp>
        <p:nvSpPr>
          <p:cNvPr id="3078" name="TextBox 7"/>
          <p:cNvSpPr txBox="1">
            <a:spLocks noChangeArrowheads="1"/>
          </p:cNvSpPr>
          <p:nvPr/>
        </p:nvSpPr>
        <p:spPr bwMode="auto">
          <a:xfrm>
            <a:off x="-1" y="5697416"/>
            <a:ext cx="12191999" cy="795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n-US" altLang="ru-RU" sz="1800" b="1" dirty="0" smtClean="0">
                <a:solidFill>
                  <a:srgbClr val="0070C0"/>
                </a:solidFill>
                <a:latin typeface="Arial" panose="020B0604020202020204" pitchFamily="34" charset="0"/>
                <a:cs typeface="Arial" panose="020B0604020202020204" pitchFamily="34" charset="0"/>
              </a:rPr>
              <a:t>Astana</a:t>
            </a:r>
            <a:endParaRPr lang="ru-RU" altLang="ru-RU" sz="1800" b="1" dirty="0">
              <a:solidFill>
                <a:srgbClr val="0070C0"/>
              </a:solidFill>
              <a:latin typeface="Arial" panose="020B0604020202020204" pitchFamily="34" charset="0"/>
              <a:cs typeface="Arial" panose="020B0604020202020204" pitchFamily="34" charset="0"/>
            </a:endParaRPr>
          </a:p>
          <a:p>
            <a:pPr algn="ctr" eaLnBrk="1" hangingPunct="1">
              <a:lnSpc>
                <a:spcPct val="100000"/>
              </a:lnSpc>
              <a:spcBef>
                <a:spcPct val="0"/>
              </a:spcBef>
              <a:buFontTx/>
              <a:buNone/>
            </a:pPr>
            <a:r>
              <a:rPr lang="ru-RU" altLang="ru-RU" sz="1800" b="1" dirty="0">
                <a:solidFill>
                  <a:srgbClr val="0070C0"/>
                </a:solidFill>
                <a:latin typeface="Arial" panose="020B0604020202020204" pitchFamily="34" charset="0"/>
                <a:cs typeface="Arial" panose="020B0604020202020204" pitchFamily="34" charset="0"/>
              </a:rPr>
              <a:t>2018 </a:t>
            </a:r>
          </a:p>
        </p:txBody>
      </p:sp>
      <p:pic>
        <p:nvPicPr>
          <p:cNvPr id="2" name="Рисунок 1"/>
          <p:cNvPicPr>
            <a:picLocks noChangeAspect="1"/>
          </p:cNvPicPr>
          <p:nvPr/>
        </p:nvPicPr>
        <p:blipFill>
          <a:blip r:embed="rId3" cstate="print">
            <a:clrChange>
              <a:clrFrom>
                <a:srgbClr val="000000">
                  <a:alpha val="0"/>
                </a:srgbClr>
              </a:clrFrom>
              <a:clrTo>
                <a:srgbClr val="000000">
                  <a:alpha val="0"/>
                </a:srgbClr>
              </a:clrTo>
            </a:clrChange>
            <a:extLst>
              <a:ext uri="{28A0092B-C50C-407E-A947-70E740481C1C}">
                <a14:useLocalDpi xmlns:a14="http://schemas.microsoft.com/office/drawing/2010/main" val="0"/>
              </a:ext>
            </a:extLst>
          </a:blip>
          <a:stretch>
            <a:fillRect/>
          </a:stretch>
        </p:blipFill>
        <p:spPr>
          <a:xfrm>
            <a:off x="5473609" y="1165225"/>
            <a:ext cx="1254308" cy="1292225"/>
          </a:xfrm>
          <a:prstGeom prst="rect">
            <a:avLst/>
          </a:prstGeom>
        </p:spPr>
      </p:pic>
    </p:spTree>
    <p:extLst>
      <p:ext uri="{BB962C8B-B14F-4D97-AF65-F5344CB8AC3E}">
        <p14:creationId xmlns:p14="http://schemas.microsoft.com/office/powerpoint/2010/main" val="36646669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32486" y="276338"/>
            <a:ext cx="11237546" cy="352312"/>
          </a:xfrm>
        </p:spPr>
        <p:txBody>
          <a:bodyPr>
            <a:noAutofit/>
          </a:bodyPr>
          <a:lstStyle/>
          <a:p>
            <a:pPr algn="l"/>
            <a:r>
              <a:rPr lang="en-US" sz="2400" b="1" dirty="0">
                <a:solidFill>
                  <a:srgbClr val="FF0000"/>
                </a:solidFill>
                <a:latin typeface="Arial Narrow" panose="020B0606020202030204" pitchFamily="34" charset="0"/>
                <a:ea typeface="+mn-ea"/>
                <a:cs typeface="Arial" charset="0"/>
              </a:rPr>
              <a:t>Global trend: rising health care costs due to increased burden of chronic diseases, population aging and rising costs of technology</a:t>
            </a:r>
            <a:endParaRPr lang="ru-RU" sz="2400" b="1" dirty="0">
              <a:solidFill>
                <a:srgbClr val="FF0000"/>
              </a:solidFill>
              <a:latin typeface="Arial Narrow" panose="020B0606020202030204" pitchFamily="34" charset="0"/>
              <a:ea typeface="+mn-ea"/>
              <a:cs typeface="Arial" charset="0"/>
            </a:endParaRPr>
          </a:p>
        </p:txBody>
      </p:sp>
      <p:cxnSp>
        <p:nvCxnSpPr>
          <p:cNvPr id="16" name="Прямая соединительная линия 15"/>
          <p:cNvCxnSpPr/>
          <p:nvPr/>
        </p:nvCxnSpPr>
        <p:spPr>
          <a:xfrm>
            <a:off x="600331" y="836712"/>
            <a:ext cx="10980000" cy="0"/>
          </a:xfrm>
          <a:prstGeom prst="line">
            <a:avLst/>
          </a:prstGeom>
          <a:ln w="38100">
            <a:solidFill>
              <a:srgbClr val="002673"/>
            </a:solidFill>
          </a:ln>
        </p:spPr>
        <p:style>
          <a:lnRef idx="1">
            <a:schemeClr val="accent1"/>
          </a:lnRef>
          <a:fillRef idx="0">
            <a:schemeClr val="accent1"/>
          </a:fillRef>
          <a:effectRef idx="0">
            <a:schemeClr val="accent1"/>
          </a:effectRef>
          <a:fontRef idx="minor">
            <a:schemeClr val="tx1"/>
          </a:fontRef>
        </p:style>
      </p:cxnSp>
      <p:sp>
        <p:nvSpPr>
          <p:cNvPr id="57" name="Блок-схема: документ 56"/>
          <p:cNvSpPr/>
          <p:nvPr/>
        </p:nvSpPr>
        <p:spPr>
          <a:xfrm>
            <a:off x="3678211" y="1006338"/>
            <a:ext cx="8056671" cy="1906680"/>
          </a:xfrm>
          <a:prstGeom prst="flowChartDocument">
            <a:avLst/>
          </a:prstGeom>
          <a:solidFill>
            <a:srgbClr val="F2F2F2"/>
          </a:solidFill>
          <a:ln>
            <a:prstDash val="sysDot"/>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just"/>
            <a:endParaRPr lang="ru-RU" sz="1400" i="1" dirty="0">
              <a:solidFill>
                <a:prstClr val="black"/>
              </a:solidFill>
              <a:latin typeface="Arial Narrow" panose="020B0606020202030204" pitchFamily="34" charset="0"/>
              <a:cs typeface="Arial" panose="020B0604020202020204" pitchFamily="34" charset="0"/>
            </a:endParaRPr>
          </a:p>
          <a:p>
            <a:pPr lvl="0" algn="just"/>
            <a:endParaRPr lang="ru-RU" sz="1400" i="1" dirty="0">
              <a:solidFill>
                <a:prstClr val="black"/>
              </a:solidFill>
              <a:latin typeface="Arial Narrow" panose="020B0606020202030204" pitchFamily="34" charset="0"/>
              <a:cs typeface="Arial" panose="020B0604020202020204" pitchFamily="34" charset="0"/>
            </a:endParaRPr>
          </a:p>
          <a:p>
            <a:pPr algn="just"/>
            <a:r>
              <a:rPr lang="en-US" sz="1400" i="1" dirty="0">
                <a:solidFill>
                  <a:prstClr val="black"/>
                </a:solidFill>
                <a:latin typeface="Arial Narrow" panose="020B0606020202030204" pitchFamily="34" charset="0"/>
                <a:cs typeface="Arial" panose="020B0604020202020204" pitchFamily="34" charset="0"/>
              </a:rPr>
              <a:t>January 31, 2017: "... .. introduce a system of compulsory social health insurance, based on the joint responsibility of the state, employers and citizens. The effectiveness of this system is proved by world practice. The government needs to provide the necessary </a:t>
            </a:r>
            <a:r>
              <a:rPr lang="en-US" sz="1400" i="1" dirty="0" err="1">
                <a:solidFill>
                  <a:prstClr val="black"/>
                </a:solidFill>
                <a:latin typeface="Arial Narrow" panose="020B0606020202030204" pitchFamily="34" charset="0"/>
                <a:cs typeface="Arial" panose="020B0604020202020204" pitchFamily="34" charset="0"/>
              </a:rPr>
              <a:t>informatization</a:t>
            </a:r>
            <a:r>
              <a:rPr lang="en-US" sz="1400" i="1" dirty="0">
                <a:solidFill>
                  <a:prstClr val="black"/>
                </a:solidFill>
                <a:latin typeface="Arial Narrow" panose="020B0606020202030204" pitchFamily="34" charset="0"/>
                <a:cs typeface="Arial" panose="020B0604020202020204" pitchFamily="34" charset="0"/>
              </a:rPr>
              <a:t> of health care. </a:t>
            </a:r>
            <a:r>
              <a:rPr lang="en-US" sz="1400" i="1" dirty="0" smtClean="0">
                <a:solidFill>
                  <a:prstClr val="black"/>
                </a:solidFill>
                <a:latin typeface="Arial Narrow" panose="020B0606020202030204" pitchFamily="34" charset="0"/>
                <a:cs typeface="Arial" panose="020B0604020202020204" pitchFamily="34" charset="0"/>
              </a:rPr>
              <a:t>“</a:t>
            </a:r>
          </a:p>
          <a:p>
            <a:pPr algn="just"/>
            <a:r>
              <a:rPr lang="en-US" sz="1400" i="1" dirty="0">
                <a:solidFill>
                  <a:prstClr val="black"/>
                </a:solidFill>
                <a:latin typeface="Arial Narrow" panose="020B0606020202030204" pitchFamily="34" charset="0"/>
                <a:cs typeface="Arial" panose="020B0604020202020204" pitchFamily="34" charset="0"/>
              </a:rPr>
              <a:t>January 10, 2018: "We should pass from ineffective and costly for the state </a:t>
            </a:r>
            <a:r>
              <a:rPr lang="en-US" sz="1400" i="1" dirty="0" smtClean="0">
                <a:solidFill>
                  <a:prstClr val="black"/>
                </a:solidFill>
                <a:latin typeface="Arial Narrow" panose="020B0606020202030204" pitchFamily="34" charset="0"/>
                <a:cs typeface="Arial" panose="020B0604020202020204" pitchFamily="34" charset="0"/>
              </a:rPr>
              <a:t>medical </a:t>
            </a:r>
            <a:r>
              <a:rPr lang="en-US" sz="1400" i="1" dirty="0">
                <a:solidFill>
                  <a:prstClr val="black"/>
                </a:solidFill>
                <a:latin typeface="Arial Narrow" panose="020B0606020202030204" pitchFamily="34" charset="0"/>
                <a:cs typeface="Arial" panose="020B0604020202020204" pitchFamily="34" charset="0"/>
              </a:rPr>
              <a:t>examination to manage the main chronic diseases with the use of remote diagnostics, as well as outpatient treatment ...</a:t>
            </a:r>
            <a:endParaRPr lang="ru-RU" sz="1400" i="1" dirty="0">
              <a:solidFill>
                <a:prstClr val="black"/>
              </a:solidFill>
              <a:latin typeface="Arial Narrow" panose="020B0606020202030204" pitchFamily="34" charset="0"/>
              <a:cs typeface="Arial" panose="020B0604020202020204" pitchFamily="34" charset="0"/>
            </a:endParaRPr>
          </a:p>
        </p:txBody>
      </p:sp>
      <p:sp>
        <p:nvSpPr>
          <p:cNvPr id="3" name="Прямоугольник 2">
            <a:extLst>
              <a:ext uri="{FF2B5EF4-FFF2-40B4-BE49-F238E27FC236}">
                <a16:creationId xmlns:a16="http://schemas.microsoft.com/office/drawing/2014/main" xmlns="" id="{F6D1E26A-335F-449D-976D-EFE94D507CE8}"/>
              </a:ext>
            </a:extLst>
          </p:cNvPr>
          <p:cNvSpPr/>
          <p:nvPr/>
        </p:nvSpPr>
        <p:spPr>
          <a:xfrm>
            <a:off x="521954" y="1361298"/>
            <a:ext cx="3234633" cy="830997"/>
          </a:xfrm>
          <a:prstGeom prst="rect">
            <a:avLst/>
          </a:prstGeom>
        </p:spPr>
        <p:txBody>
          <a:bodyPr wrap="square">
            <a:spAutoFit/>
          </a:bodyPr>
          <a:lstStyle/>
          <a:p>
            <a:pPr lvl="0">
              <a:defRPr/>
            </a:pPr>
            <a:r>
              <a:rPr lang="en-US" sz="1600" b="1" dirty="0">
                <a:solidFill>
                  <a:prstClr val="black"/>
                </a:solidFill>
                <a:latin typeface="Arial Narrow" panose="020B0606020202030204" pitchFamily="34" charset="0"/>
              </a:rPr>
              <a:t>Messages to the people of Kazakhstan</a:t>
            </a:r>
          </a:p>
          <a:p>
            <a:pPr lvl="0">
              <a:defRPr/>
            </a:pPr>
            <a:r>
              <a:rPr lang="en-US" sz="1600" b="1" dirty="0" smtClean="0">
                <a:solidFill>
                  <a:prstClr val="black"/>
                </a:solidFill>
                <a:latin typeface="Arial Narrow" panose="020B0606020202030204" pitchFamily="34" charset="0"/>
              </a:rPr>
              <a:t>By the Head </a:t>
            </a:r>
            <a:r>
              <a:rPr lang="en-US" sz="1600" b="1" dirty="0">
                <a:solidFill>
                  <a:prstClr val="black"/>
                </a:solidFill>
                <a:latin typeface="Arial Narrow" panose="020B0606020202030204" pitchFamily="34" charset="0"/>
              </a:rPr>
              <a:t>of state </a:t>
            </a:r>
            <a:r>
              <a:rPr lang="en-US" sz="1600" b="1" dirty="0" err="1">
                <a:solidFill>
                  <a:prstClr val="black"/>
                </a:solidFill>
                <a:latin typeface="Arial Narrow" panose="020B0606020202030204" pitchFamily="34" charset="0"/>
              </a:rPr>
              <a:t>N.Nazarbayev</a:t>
            </a:r>
            <a:endParaRPr lang="en-US" sz="1600" b="1" dirty="0">
              <a:solidFill>
                <a:prstClr val="black"/>
              </a:solidFill>
              <a:latin typeface="Arial Narrow" panose="020B0606020202030204" pitchFamily="34" charset="0"/>
            </a:endParaRPr>
          </a:p>
          <a:p>
            <a:pPr lvl="0">
              <a:defRPr/>
            </a:pPr>
            <a:endParaRPr kumimoji="0" lang="ru-RU" sz="1600" b="1" i="0" u="none" strike="noStrike" kern="1200" cap="none" spc="0" normalizeH="0" baseline="0" noProof="0" dirty="0">
              <a:ln>
                <a:noFill/>
              </a:ln>
              <a:solidFill>
                <a:prstClr val="black"/>
              </a:solidFill>
              <a:effectLst/>
              <a:uLnTx/>
              <a:uFillTx/>
              <a:latin typeface="Arial Narrow" panose="020B0606020202030204" pitchFamily="34" charset="0"/>
              <a:ea typeface="+mn-ea"/>
              <a:cs typeface="+mn-cs"/>
            </a:endParaRPr>
          </a:p>
        </p:txBody>
      </p:sp>
      <p:pic>
        <p:nvPicPr>
          <p:cNvPr id="1028" name="Picture 4" descr="ÐÐ°ÑÑÐ¸Ð½ÐºÐ¸ Ð¿Ð¾ Ð·Ð°Ð¿ÑÐ¾ÑÑ Ð·Ð½Ð°ÑÐ¾Ðº Ð²Ð¾Ð·">
            <a:extLst>
              <a:ext uri="{FF2B5EF4-FFF2-40B4-BE49-F238E27FC236}">
                <a16:creationId xmlns:a16="http://schemas.microsoft.com/office/drawing/2014/main" xmlns="" id="{0D9ECEFC-6A09-468F-8314-C107CE12C05C}"/>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21954" y="3435531"/>
            <a:ext cx="2782949" cy="810888"/>
          </a:xfrm>
          <a:prstGeom prst="rect">
            <a:avLst/>
          </a:prstGeom>
          <a:solidFill>
            <a:srgbClr val="F2F2F2"/>
          </a:solidFill>
        </p:spPr>
      </p:pic>
      <p:sp>
        <p:nvSpPr>
          <p:cNvPr id="52" name="Блок-схема: документ 51">
            <a:extLst>
              <a:ext uri="{FF2B5EF4-FFF2-40B4-BE49-F238E27FC236}">
                <a16:creationId xmlns:a16="http://schemas.microsoft.com/office/drawing/2014/main" xmlns="" id="{D566C806-8419-4FC1-B908-932C9D120C4C}"/>
              </a:ext>
            </a:extLst>
          </p:cNvPr>
          <p:cNvSpPr/>
          <p:nvPr/>
        </p:nvSpPr>
        <p:spPr>
          <a:xfrm>
            <a:off x="3678211" y="3087718"/>
            <a:ext cx="8056671" cy="1758602"/>
          </a:xfrm>
          <a:prstGeom prst="flowChartDocument">
            <a:avLst/>
          </a:prstGeom>
          <a:solidFill>
            <a:srgbClr val="F2F2F2"/>
          </a:solidFill>
          <a:ln>
            <a:prstDash val="sysDot"/>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just"/>
            <a:endParaRPr lang="ru-RU" sz="1400" i="1" dirty="0">
              <a:solidFill>
                <a:prstClr val="black"/>
              </a:solidFill>
              <a:latin typeface="Arial Narrow" panose="020B0606020202030204" pitchFamily="34" charset="0"/>
              <a:cs typeface="Arial" panose="020B0604020202020204" pitchFamily="34" charset="0"/>
            </a:endParaRPr>
          </a:p>
          <a:p>
            <a:pPr lvl="0" algn="just"/>
            <a:r>
              <a:rPr lang="en-US" sz="1400" i="1" dirty="0">
                <a:solidFill>
                  <a:schemeClr val="tx2"/>
                </a:solidFill>
                <a:latin typeface="Arial Narrow" panose="020B0606020202030204" pitchFamily="34" charset="0"/>
                <a:cs typeface="Arial" panose="020B0604020202020204" pitchFamily="34" charset="0"/>
              </a:rPr>
              <a:t>"Over the past decade, </a:t>
            </a:r>
            <a:r>
              <a:rPr lang="en-US" sz="1400" i="1" dirty="0" smtClean="0">
                <a:solidFill>
                  <a:schemeClr val="tx2"/>
                </a:solidFill>
                <a:latin typeface="Arial Narrow" panose="020B0606020202030204" pitchFamily="34" charset="0"/>
                <a:cs typeface="Arial" panose="020B0604020202020204" pitchFamily="34" charset="0"/>
              </a:rPr>
              <a:t>EH </a:t>
            </a:r>
            <a:r>
              <a:rPr lang="en-US" sz="1400" i="1" dirty="0">
                <a:solidFill>
                  <a:schemeClr val="tx2"/>
                </a:solidFill>
                <a:latin typeface="Arial Narrow" panose="020B0606020202030204" pitchFamily="34" charset="0"/>
                <a:cs typeface="Arial" panose="020B0604020202020204" pitchFamily="34" charset="0"/>
              </a:rPr>
              <a:t>has played a key role in such processes as improving access to diagnostic services, improving the quality of care, increasing the level of coordination between service providers, improving case management, overcoming geographic factors of dissociating patients and service providers, and involving patients in the care of their own health and well-being ". The WHO Regional Office for Europe, "From innovation to </a:t>
            </a:r>
            <a:r>
              <a:rPr lang="en-US" sz="1400" i="1" dirty="0" smtClean="0">
                <a:solidFill>
                  <a:schemeClr val="tx2"/>
                </a:solidFill>
                <a:latin typeface="Arial Narrow" panose="020B0606020202030204" pitchFamily="34" charset="0"/>
                <a:cs typeface="Arial" panose="020B0604020202020204" pitchFamily="34" charset="0"/>
              </a:rPr>
              <a:t>implementation</a:t>
            </a:r>
            <a:r>
              <a:rPr lang="ru-RU" sz="1400" i="1" dirty="0" smtClean="0">
                <a:solidFill>
                  <a:schemeClr val="tx2"/>
                </a:solidFill>
                <a:latin typeface="Arial Narrow" panose="020B0606020202030204" pitchFamily="34" charset="0"/>
                <a:cs typeface="Arial" panose="020B0604020202020204" pitchFamily="34" charset="0"/>
              </a:rPr>
              <a:t>»</a:t>
            </a:r>
            <a:endParaRPr lang="ru-RU" sz="1400" i="1" dirty="0">
              <a:solidFill>
                <a:schemeClr val="tx2"/>
              </a:solidFill>
              <a:latin typeface="Arial Narrow" panose="020B0606020202030204" pitchFamily="34" charset="0"/>
              <a:cs typeface="Arial" panose="020B0604020202020204" pitchFamily="34" charset="0"/>
            </a:endParaRPr>
          </a:p>
          <a:p>
            <a:pPr lvl="0" algn="r"/>
            <a:r>
              <a:rPr lang="en-US" sz="1400" i="1" dirty="0">
                <a:solidFill>
                  <a:schemeClr val="tx1"/>
                </a:solidFill>
                <a:latin typeface="Arial Narrow" panose="020B0606020202030204" pitchFamily="34" charset="0"/>
                <a:cs typeface="Arial" panose="020B0604020202020204" pitchFamily="34" charset="0"/>
              </a:rPr>
              <a:t>WHO Regional Office for Europe, "From innovation to implementation. EHealth in the WHO European Region 2016</a:t>
            </a:r>
            <a:r>
              <a:rPr kumimoji="0" lang="ru-RU" sz="1400" i="1" u="none" strike="noStrike" kern="1200" cap="none" spc="0" normalizeH="0" baseline="0" noProof="0" dirty="0">
                <a:ln>
                  <a:noFill/>
                </a:ln>
                <a:solidFill>
                  <a:schemeClr val="tx1"/>
                </a:solidFill>
                <a:effectLst/>
                <a:uLnTx/>
                <a:uFillTx/>
                <a:latin typeface="Arial Narrow" panose="020B0606020202030204" pitchFamily="34" charset="0"/>
                <a:cs typeface="Arial" panose="020B0604020202020204" pitchFamily="34" charset="0"/>
              </a:rPr>
              <a:t>	.</a:t>
            </a:r>
          </a:p>
        </p:txBody>
      </p:sp>
      <p:sp>
        <p:nvSpPr>
          <p:cNvPr id="5" name="Дата 4">
            <a:extLst>
              <a:ext uri="{FF2B5EF4-FFF2-40B4-BE49-F238E27FC236}">
                <a16:creationId xmlns:a16="http://schemas.microsoft.com/office/drawing/2014/main" xmlns="" id="{D01145C4-FD7E-4AF2-BA45-986BF927B8EE}"/>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D13DEE7-719A-49A2-BC30-5D34C44D7448}" type="datetime8">
              <a:rPr kumimoji="0" lang="ru-RU"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02.08.2018 10:56</a:t>
            </a:fld>
            <a:endParaRPr kumimoji="0" lang="ru-RU"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Номер слайда 5">
            <a:extLst>
              <a:ext uri="{FF2B5EF4-FFF2-40B4-BE49-F238E27FC236}">
                <a16:creationId xmlns:a16="http://schemas.microsoft.com/office/drawing/2014/main" xmlns="" id="{8B6D144D-0F14-41DB-A519-7FE08A715431}"/>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33002AE-D364-491E-9539-B6AF3CC83946}" type="slidenum">
              <a:rPr kumimoji="0" lang="ru-RU"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ru-RU"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10" name="Rectangle 5">
            <a:extLst>
              <a:ext uri="{FF2B5EF4-FFF2-40B4-BE49-F238E27FC236}">
                <a16:creationId xmlns:a16="http://schemas.microsoft.com/office/drawing/2014/main" xmlns="" id="{C180B1D0-8E61-4BA3-8229-6ABCD917C23A}"/>
              </a:ext>
            </a:extLst>
          </p:cNvPr>
          <p:cNvSpPr>
            <a:spLocks noChangeArrowheads="1"/>
          </p:cNvSpPr>
          <p:nvPr/>
        </p:nvSpPr>
        <p:spPr bwMode="auto">
          <a:xfrm>
            <a:off x="0" y="0"/>
            <a:ext cx="12192000" cy="15875"/>
          </a:xfrm>
          <a:prstGeom prst="rect">
            <a:avLst/>
          </a:prstGeom>
          <a:solidFill>
            <a:srgbClr val="000000"/>
          </a:solidFill>
          <a:ln w="9525">
            <a:solidFill>
              <a:schemeClr val="tx1"/>
            </a:solidFill>
            <a:prstDash val="solid"/>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RU"/>
          </a:p>
        </p:txBody>
      </p:sp>
      <p:sp>
        <p:nvSpPr>
          <p:cNvPr id="11" name="Блок-схема: документ 10">
            <a:extLst>
              <a:ext uri="{FF2B5EF4-FFF2-40B4-BE49-F238E27FC236}">
                <a16:creationId xmlns:a16="http://schemas.microsoft.com/office/drawing/2014/main" xmlns="" id="{B614EB73-CDC4-4C61-B0E0-E625FBFBF419}"/>
              </a:ext>
            </a:extLst>
          </p:cNvPr>
          <p:cNvSpPr/>
          <p:nvPr/>
        </p:nvSpPr>
        <p:spPr>
          <a:xfrm>
            <a:off x="3678211" y="5016138"/>
            <a:ext cx="8056672" cy="1669809"/>
          </a:xfrm>
          <a:prstGeom prst="flowChartDocument">
            <a:avLst/>
          </a:prstGeom>
          <a:solidFill>
            <a:srgbClr val="F2F2F2"/>
          </a:solidFill>
          <a:ln>
            <a:prstDash val="sysDot"/>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just"/>
            <a:r>
              <a:rPr lang="en-US" sz="1200" i="1" dirty="0">
                <a:solidFill>
                  <a:prstClr val="black"/>
                </a:solidFill>
                <a:latin typeface="Arial Narrow" panose="020B0606020202030204" pitchFamily="34" charset="0"/>
                <a:cs typeface="Arial" panose="020B0604020202020204" pitchFamily="34" charset="0"/>
              </a:rPr>
              <a:t>Digital technologies quickly spread in most countries of the world. But digital dividends - wider benefits for development from the use of these technologies - are lagging behind. In many cases, digital technologies have stimulated economic growth, created opportunities and increased the effectiveness of service delivery. However, the combined effect of their use proved to be weaker than expected and distributed unevenly. The World Bank Group, "World Development Report. Digital dividends, 2016</a:t>
            </a:r>
            <a:endParaRPr lang="ru-RU" sz="1200" i="1" dirty="0" smtClean="0">
              <a:solidFill>
                <a:prstClr val="black"/>
              </a:solidFill>
              <a:latin typeface="Arial Narrow" panose="020B0606020202030204" pitchFamily="34" charset="0"/>
              <a:cs typeface="Arial" panose="020B0604020202020204" pitchFamily="34" charset="0"/>
            </a:endParaRPr>
          </a:p>
          <a:p>
            <a:pPr lvl="0" algn="just"/>
            <a:r>
              <a:rPr kumimoji="0" lang="ru-RU" sz="1100" i="1" u="none" strike="noStrike" kern="1200" cap="none" spc="0" normalizeH="0" baseline="0" noProof="0" dirty="0" smtClean="0">
                <a:ln>
                  <a:noFill/>
                </a:ln>
                <a:solidFill>
                  <a:schemeClr val="tx2"/>
                </a:solidFill>
                <a:effectLst/>
                <a:uLnTx/>
                <a:uFillTx/>
                <a:latin typeface="Arial Narrow" panose="020B0606020202030204" pitchFamily="34" charset="0"/>
                <a:cs typeface="Arial" panose="020B0604020202020204" pitchFamily="34" charset="0"/>
              </a:rPr>
              <a:t>.</a:t>
            </a:r>
            <a:endParaRPr kumimoji="0" lang="ru-RU" sz="1100" i="1" u="none" strike="noStrike" kern="1200" cap="none" spc="0" normalizeH="0" baseline="0" noProof="0" dirty="0">
              <a:ln>
                <a:noFill/>
              </a:ln>
              <a:solidFill>
                <a:schemeClr val="tx2"/>
              </a:solidFill>
              <a:effectLst/>
              <a:uLnTx/>
              <a:uFillTx/>
              <a:latin typeface="Arial Narrow" panose="020B0606020202030204" pitchFamily="34" charset="0"/>
              <a:cs typeface="Arial" panose="020B0604020202020204" pitchFamily="34" charset="0"/>
            </a:endParaRPr>
          </a:p>
        </p:txBody>
      </p:sp>
      <p:pic>
        <p:nvPicPr>
          <p:cNvPr id="12" name="Рисунок 11" descr="http://www.kalibroao.ru/sites/default/files/field/image/logo_wbg.jpg">
            <a:extLst>
              <a:ext uri="{FF2B5EF4-FFF2-40B4-BE49-F238E27FC236}">
                <a16:creationId xmlns:a16="http://schemas.microsoft.com/office/drawing/2014/main" xmlns="" id="{2D3BA302-C382-42D7-9E15-CAC54085844F}"/>
              </a:ext>
            </a:extLst>
          </p:cNvPr>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57646" y="5172890"/>
            <a:ext cx="2246250" cy="935535"/>
          </a:xfrm>
          <a:prstGeom prst="rect">
            <a:avLst/>
          </a:prstGeom>
          <a:noFill/>
          <a:ln>
            <a:noFill/>
          </a:ln>
        </p:spPr>
      </p:pic>
      <p:sp>
        <p:nvSpPr>
          <p:cNvPr id="14" name="Прямоугольник 13"/>
          <p:cNvSpPr/>
          <p:nvPr/>
        </p:nvSpPr>
        <p:spPr>
          <a:xfrm>
            <a:off x="11604717" y="26126"/>
            <a:ext cx="485775" cy="679268"/>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000" b="1" dirty="0">
                <a:latin typeface="Arial" panose="020B0604020202020204" pitchFamily="34" charset="0"/>
                <a:cs typeface="Arial" panose="020B0604020202020204" pitchFamily="34" charset="0"/>
              </a:rPr>
              <a:t>2</a:t>
            </a:r>
          </a:p>
        </p:txBody>
      </p:sp>
    </p:spTree>
    <p:extLst>
      <p:ext uri="{BB962C8B-B14F-4D97-AF65-F5344CB8AC3E}">
        <p14:creationId xmlns:p14="http://schemas.microsoft.com/office/powerpoint/2010/main" val="3602378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Дата 3"/>
          <p:cNvSpPr>
            <a:spLocks noGrp="1"/>
          </p:cNvSpPr>
          <p:nvPr>
            <p:ph type="dt" sz="half" idx="10"/>
          </p:nvPr>
        </p:nvSpPr>
        <p:spPr/>
        <p:txBody>
          <a:bodyPr/>
          <a:lstStyle/>
          <a:p>
            <a:fld id="{E8AB4C56-F9C0-427E-9F18-0DB1E5EFB847}" type="datetime8">
              <a:rPr lang="ru-RU" smtClean="0"/>
              <a:pPr/>
              <a:t>02.08.2018 10:56</a:t>
            </a:fld>
            <a:endParaRPr lang="ru-RU"/>
          </a:p>
        </p:txBody>
      </p:sp>
      <p:sp>
        <p:nvSpPr>
          <p:cNvPr id="5" name="Номер слайда 4"/>
          <p:cNvSpPr>
            <a:spLocks noGrp="1"/>
          </p:cNvSpPr>
          <p:nvPr>
            <p:ph type="sldNum" sz="quarter" idx="12"/>
          </p:nvPr>
        </p:nvSpPr>
        <p:spPr/>
        <p:txBody>
          <a:bodyPr/>
          <a:lstStyle/>
          <a:p>
            <a:fld id="{233002AE-D364-491E-9539-B6AF3CC83946}" type="slidenum">
              <a:rPr lang="ru-RU" smtClean="0"/>
              <a:pPr/>
              <a:t>3</a:t>
            </a:fld>
            <a:endParaRPr lang="ru-RU"/>
          </a:p>
        </p:txBody>
      </p:sp>
      <p:pic>
        <p:nvPicPr>
          <p:cNvPr id="6" name="Picture 2"/>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l="28114" t="15432" r="11885" b="9943"/>
          <a:stretch/>
        </p:blipFill>
        <p:spPr bwMode="auto">
          <a:xfrm>
            <a:off x="1515291" y="227828"/>
            <a:ext cx="9144000" cy="6397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Прямоугольник 6"/>
          <p:cNvSpPr/>
          <p:nvPr/>
        </p:nvSpPr>
        <p:spPr>
          <a:xfrm>
            <a:off x="11487150" y="0"/>
            <a:ext cx="485775" cy="62865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a:latin typeface="Arial" panose="020B0604020202020204" pitchFamily="34" charset="0"/>
                <a:cs typeface="Arial" panose="020B0604020202020204" pitchFamily="34" charset="0"/>
              </a:rPr>
              <a:t>3</a:t>
            </a:r>
          </a:p>
        </p:txBody>
      </p:sp>
    </p:spTree>
    <p:extLst>
      <p:ext uri="{BB962C8B-B14F-4D97-AF65-F5344CB8AC3E}">
        <p14:creationId xmlns:p14="http://schemas.microsoft.com/office/powerpoint/2010/main" val="41905167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Прямоугольник 44"/>
          <p:cNvSpPr/>
          <p:nvPr/>
        </p:nvSpPr>
        <p:spPr>
          <a:xfrm>
            <a:off x="11487150" y="0"/>
            <a:ext cx="485775" cy="62865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46" name="Номер слайда 24"/>
          <p:cNvSpPr>
            <a:spLocks noGrp="1"/>
          </p:cNvSpPr>
          <p:nvPr>
            <p:ph type="sldNum" sz="quarter" idx="12"/>
          </p:nvPr>
        </p:nvSpPr>
        <p:spPr>
          <a:xfrm>
            <a:off x="11487150" y="131762"/>
            <a:ext cx="485775" cy="365125"/>
          </a:xfrm>
        </p:spPr>
        <p:txBody>
          <a:bodyPr/>
          <a:lstStyle/>
          <a:p>
            <a:pPr algn="ctr"/>
            <a:r>
              <a:rPr lang="ru-RU" sz="2800" dirty="0">
                <a:solidFill>
                  <a:schemeClr val="bg1"/>
                </a:solidFill>
                <a:latin typeface="Arial" panose="020B0604020202020204" pitchFamily="34" charset="0"/>
                <a:cs typeface="Arial" panose="020B0604020202020204" pitchFamily="34" charset="0"/>
              </a:rPr>
              <a:t>4</a:t>
            </a:r>
          </a:p>
        </p:txBody>
      </p:sp>
      <p:sp>
        <p:nvSpPr>
          <p:cNvPr id="13" name="Прямоугольник 12"/>
          <p:cNvSpPr/>
          <p:nvPr/>
        </p:nvSpPr>
        <p:spPr>
          <a:xfrm>
            <a:off x="771090" y="268148"/>
            <a:ext cx="10775950" cy="430887"/>
          </a:xfrm>
          <a:prstGeom prst="rect">
            <a:avLst/>
          </a:prstGeom>
        </p:spPr>
        <p:txBody>
          <a:bodyPr wrap="square">
            <a:spAutoFit/>
          </a:bodyPr>
          <a:lstStyle/>
          <a:p>
            <a:r>
              <a:rPr lang="en-US" sz="2200" b="1" dirty="0">
                <a:solidFill>
                  <a:srgbClr val="92D050"/>
                </a:solidFill>
                <a:latin typeface="Arial" panose="020B0604020202020204" pitchFamily="34" charset="0"/>
                <a:cs typeface="Arial" panose="020B0604020202020204" pitchFamily="34" charset="0"/>
              </a:rPr>
              <a:t>HEALTH AND PREVENTION (IMPROVEMENT OF QUALITY OF LIFE)</a:t>
            </a:r>
            <a:endParaRPr lang="ru-RU" sz="2200" b="1" dirty="0">
              <a:solidFill>
                <a:srgbClr val="92D050"/>
              </a:solidFill>
              <a:latin typeface="Arial" panose="020B0604020202020204" pitchFamily="34" charset="0"/>
              <a:cs typeface="Arial" panose="020B0604020202020204" pitchFamily="34" charset="0"/>
            </a:endParaRPr>
          </a:p>
        </p:txBody>
      </p:sp>
      <p:cxnSp>
        <p:nvCxnSpPr>
          <p:cNvPr id="14" name="Прямая соединительная линия 13"/>
          <p:cNvCxnSpPr/>
          <p:nvPr/>
        </p:nvCxnSpPr>
        <p:spPr>
          <a:xfrm>
            <a:off x="860021" y="699035"/>
            <a:ext cx="9480954" cy="0"/>
          </a:xfrm>
          <a:prstGeom prst="line">
            <a:avLst/>
          </a:prstGeom>
          <a:ln w="28575">
            <a:solidFill>
              <a:srgbClr val="92D050"/>
            </a:solidFill>
          </a:ln>
        </p:spPr>
        <p:style>
          <a:lnRef idx="1">
            <a:schemeClr val="accent6"/>
          </a:lnRef>
          <a:fillRef idx="0">
            <a:schemeClr val="accent6"/>
          </a:fillRef>
          <a:effectRef idx="0">
            <a:schemeClr val="accent6"/>
          </a:effectRef>
          <a:fontRef idx="minor">
            <a:schemeClr val="tx1"/>
          </a:fontRef>
        </p:style>
      </p:cxnSp>
      <p:sp>
        <p:nvSpPr>
          <p:cNvPr id="51" name="Прямоугольник 50"/>
          <p:cNvSpPr>
            <a:spLocks/>
          </p:cNvSpPr>
          <p:nvPr/>
        </p:nvSpPr>
        <p:spPr>
          <a:xfrm>
            <a:off x="3878569" y="5185332"/>
            <a:ext cx="3394728" cy="276999"/>
          </a:xfrm>
          <a:prstGeom prst="rect">
            <a:avLst/>
          </a:prstGeom>
          <a:noFill/>
        </p:spPr>
        <p:txBody>
          <a:bodyPr wrap="square" lIns="0" tIns="0" rIns="0" bIns="0" numCol="1" anchor="ctr" anchorCtr="0">
            <a:spAutoFit/>
          </a:bodyPr>
          <a:lstStyle/>
          <a:p>
            <a:pPr algn="ctr"/>
            <a:r>
              <a:rPr lang="ru-RU" b="1" dirty="0">
                <a:solidFill>
                  <a:srgbClr val="0070C0"/>
                </a:solidFill>
                <a:latin typeface="Arial" panose="020B0604020202020204" pitchFamily="34" charset="0"/>
                <a:cs typeface="Arial" panose="020B0604020202020204" pitchFamily="34" charset="0"/>
              </a:rPr>
              <a:t>МЕРОПРИЯТИЯ</a:t>
            </a:r>
          </a:p>
        </p:txBody>
      </p:sp>
      <p:sp>
        <p:nvSpPr>
          <p:cNvPr id="54" name="Прямоугольник 53"/>
          <p:cNvSpPr/>
          <p:nvPr/>
        </p:nvSpPr>
        <p:spPr>
          <a:xfrm>
            <a:off x="4139248" y="5561850"/>
            <a:ext cx="3874035" cy="600164"/>
          </a:xfrm>
          <a:prstGeom prst="rect">
            <a:avLst/>
          </a:prstGeom>
        </p:spPr>
        <p:txBody>
          <a:bodyPr wrap="square">
            <a:spAutoFit/>
          </a:bodyPr>
          <a:lstStyle/>
          <a:p>
            <a:pPr algn="just"/>
            <a:r>
              <a:rPr lang="ru-RU" sz="1100" dirty="0">
                <a:solidFill>
                  <a:srgbClr val="0070C0"/>
                </a:solidFill>
                <a:latin typeface="Arial" panose="020B0604020202020204" pitchFamily="34" charset="0"/>
                <a:cs typeface="Arial" panose="020B0604020202020204" pitchFamily="34" charset="0"/>
              </a:rPr>
              <a:t>2</a:t>
            </a:r>
            <a:r>
              <a:rPr lang="ru-RU" sz="1100" dirty="0" smtClean="0">
                <a:solidFill>
                  <a:srgbClr val="0070C0"/>
                </a:solidFill>
                <a:latin typeface="Arial" panose="020B0604020202020204" pitchFamily="34" charset="0"/>
                <a:cs typeface="Arial" panose="020B0604020202020204" pitchFamily="34" charset="0"/>
              </a:rPr>
              <a:t>)</a:t>
            </a:r>
            <a:r>
              <a:rPr lang="en-US" sz="1100" dirty="0">
                <a:solidFill>
                  <a:srgbClr val="0070C0"/>
                </a:solidFill>
                <a:latin typeface="Arial" panose="020B0604020202020204" pitchFamily="34" charset="0"/>
                <a:cs typeface="Arial" panose="020B0604020202020204" pitchFamily="34" charset="0"/>
              </a:rPr>
              <a:t> Notifications on nutrition, a healthy lifestyle, physical activity for a particular organized group of people.</a:t>
            </a:r>
          </a:p>
          <a:p>
            <a:pPr algn="just"/>
            <a:r>
              <a:rPr lang="en-US" sz="1100" dirty="0">
                <a:solidFill>
                  <a:srgbClr val="0070C0"/>
                </a:solidFill>
                <a:latin typeface="Arial" panose="020B0604020202020204" pitchFamily="34" charset="0"/>
                <a:cs typeface="Arial" panose="020B0604020202020204" pitchFamily="34" charset="0"/>
              </a:rPr>
              <a:t>Deadline: December 2018.</a:t>
            </a:r>
            <a:endParaRPr lang="ru-RU" sz="1100" dirty="0">
              <a:solidFill>
                <a:srgbClr val="0070C0"/>
              </a:solidFill>
              <a:latin typeface="Arial" panose="020B0604020202020204" pitchFamily="34" charset="0"/>
              <a:cs typeface="Arial" panose="020B0604020202020204" pitchFamily="34" charset="0"/>
            </a:endParaRPr>
          </a:p>
        </p:txBody>
      </p:sp>
      <p:sp>
        <p:nvSpPr>
          <p:cNvPr id="56" name="Прямоугольник 55"/>
          <p:cNvSpPr/>
          <p:nvPr/>
        </p:nvSpPr>
        <p:spPr>
          <a:xfrm>
            <a:off x="285707" y="4366790"/>
            <a:ext cx="3767422" cy="600164"/>
          </a:xfrm>
          <a:prstGeom prst="rect">
            <a:avLst/>
          </a:prstGeom>
        </p:spPr>
        <p:txBody>
          <a:bodyPr wrap="square">
            <a:spAutoFit/>
          </a:bodyPr>
          <a:lstStyle/>
          <a:p>
            <a:pPr algn="just"/>
            <a:r>
              <a:rPr lang="ru-RU" sz="1100" dirty="0">
                <a:solidFill>
                  <a:srgbClr val="0070C0"/>
                </a:solidFill>
                <a:latin typeface="Arial" panose="020B0604020202020204" pitchFamily="34" charset="0"/>
                <a:cs typeface="Arial" panose="020B0604020202020204" pitchFamily="34" charset="0"/>
              </a:rPr>
              <a:t>1</a:t>
            </a:r>
            <a:r>
              <a:rPr lang="ru-RU" sz="1100" dirty="0" smtClean="0">
                <a:solidFill>
                  <a:srgbClr val="0070C0"/>
                </a:solidFill>
                <a:latin typeface="Arial" panose="020B0604020202020204" pitchFamily="34" charset="0"/>
                <a:cs typeface="Arial" panose="020B0604020202020204" pitchFamily="34" charset="0"/>
              </a:rPr>
              <a:t>)</a:t>
            </a:r>
            <a:r>
              <a:rPr lang="en-US" sz="1100" dirty="0">
                <a:solidFill>
                  <a:srgbClr val="0070C0"/>
                </a:solidFill>
                <a:latin typeface="Arial" panose="020B0604020202020204" pitchFamily="34" charset="0"/>
                <a:cs typeface="Arial" panose="020B0604020202020204" pitchFamily="34" charset="0"/>
              </a:rPr>
              <a:t> Explanatory work with the population on the use of </a:t>
            </a:r>
            <a:r>
              <a:rPr lang="en-US" sz="1100" dirty="0" err="1">
                <a:solidFill>
                  <a:srgbClr val="0070C0"/>
                </a:solidFill>
                <a:latin typeface="Arial" panose="020B0604020202020204" pitchFamily="34" charset="0"/>
                <a:cs typeface="Arial" panose="020B0604020202020204" pitchFamily="34" charset="0"/>
              </a:rPr>
              <a:t>infocommunication</a:t>
            </a:r>
            <a:r>
              <a:rPr lang="en-US" sz="1100" dirty="0">
                <a:solidFill>
                  <a:srgbClr val="0070C0"/>
                </a:solidFill>
                <a:latin typeface="Arial" panose="020B0604020202020204" pitchFamily="34" charset="0"/>
                <a:cs typeface="Arial" panose="020B0604020202020204" pitchFamily="34" charset="0"/>
              </a:rPr>
              <a:t> technologies in medical organizations.</a:t>
            </a:r>
          </a:p>
          <a:p>
            <a:pPr algn="just"/>
            <a:r>
              <a:rPr lang="en-US" sz="1100" dirty="0">
                <a:solidFill>
                  <a:srgbClr val="0070C0"/>
                </a:solidFill>
                <a:latin typeface="Arial" panose="020B0604020202020204" pitchFamily="34" charset="0"/>
                <a:cs typeface="Arial" panose="020B0604020202020204" pitchFamily="34" charset="0"/>
              </a:rPr>
              <a:t>Term: monthly</a:t>
            </a:r>
            <a:endParaRPr lang="ru-RU" sz="1100" dirty="0">
              <a:solidFill>
                <a:srgbClr val="0070C0"/>
              </a:solidFill>
              <a:latin typeface="Arial" panose="020B0604020202020204" pitchFamily="34" charset="0"/>
              <a:cs typeface="Arial" panose="020B0604020202020204" pitchFamily="34" charset="0"/>
            </a:endParaRPr>
          </a:p>
        </p:txBody>
      </p:sp>
      <p:pic>
        <p:nvPicPr>
          <p:cNvPr id="67" name="Рисунок 66"/>
          <p:cNvPicPr>
            <a:picLocks noChangeAspect="1"/>
          </p:cNvPicPr>
          <p:nvPr/>
        </p:nvPicPr>
        <p:blipFill rotWithShape="1">
          <a:blip r:embed="rId2" cstate="print">
            <a:clrChange>
              <a:clrFrom>
                <a:srgbClr val="000000">
                  <a:alpha val="0"/>
                </a:srgbClr>
              </a:clrFrom>
              <a:clrTo>
                <a:srgbClr val="000000">
                  <a:alpha val="0"/>
                </a:srgbClr>
              </a:clrTo>
            </a:clrChange>
            <a:duotone>
              <a:schemeClr val="accent6">
                <a:shade val="45000"/>
                <a:satMod val="135000"/>
              </a:schemeClr>
              <a:prstClr val="white"/>
            </a:duotone>
            <a:extLst>
              <a:ext uri="{28A0092B-C50C-407E-A947-70E740481C1C}">
                <a14:useLocalDpi xmlns:a14="http://schemas.microsoft.com/office/drawing/2010/main" val="0"/>
              </a:ext>
            </a:extLst>
          </a:blip>
          <a:srcRect b="13889"/>
          <a:stretch/>
        </p:blipFill>
        <p:spPr>
          <a:xfrm>
            <a:off x="75140" y="131762"/>
            <a:ext cx="755839" cy="650861"/>
          </a:xfrm>
          <a:prstGeom prst="rect">
            <a:avLst/>
          </a:prstGeom>
        </p:spPr>
      </p:pic>
      <p:pic>
        <p:nvPicPr>
          <p:cNvPr id="79" name="Рисунок 7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9142" y="1417241"/>
            <a:ext cx="2283410" cy="2283410"/>
          </a:xfrm>
          <a:prstGeom prst="rect">
            <a:avLst/>
          </a:prstGeom>
        </p:spPr>
      </p:pic>
      <p:sp>
        <p:nvSpPr>
          <p:cNvPr id="94" name="TextBox 93"/>
          <p:cNvSpPr txBox="1"/>
          <p:nvPr/>
        </p:nvSpPr>
        <p:spPr>
          <a:xfrm>
            <a:off x="2542552" y="1591442"/>
            <a:ext cx="5460711" cy="2308324"/>
          </a:xfrm>
          <a:prstGeom prst="rect">
            <a:avLst/>
          </a:prstGeom>
          <a:noFill/>
        </p:spPr>
        <p:txBody>
          <a:bodyPr wrap="square" rtlCol="0">
            <a:spAutoFit/>
          </a:bodyPr>
          <a:lstStyle/>
          <a:p>
            <a:pPr marL="228600" indent="-228600" fontAlgn="base">
              <a:buFontTx/>
              <a:buAutoNum type="arabicPeriod"/>
            </a:pPr>
            <a:r>
              <a:rPr lang="en-US" sz="1600" dirty="0">
                <a:solidFill>
                  <a:srgbClr val="0070C0"/>
                </a:solidFill>
                <a:latin typeface="Arial" panose="020B0604020202020204" pitchFamily="34" charset="0"/>
                <a:cs typeface="Arial" panose="020B0604020202020204" pitchFamily="34" charset="0"/>
              </a:rPr>
              <a:t>Online monitoring of health indicators</a:t>
            </a:r>
            <a:endParaRPr lang="ru-RU" sz="1600" dirty="0">
              <a:solidFill>
                <a:srgbClr val="0070C0"/>
              </a:solidFill>
              <a:latin typeface="Arial" panose="020B0604020202020204" pitchFamily="34" charset="0"/>
              <a:cs typeface="Arial" panose="020B0604020202020204" pitchFamily="34" charset="0"/>
            </a:endParaRPr>
          </a:p>
          <a:p>
            <a:pPr marL="228600" indent="-228600" fontAlgn="base">
              <a:buFontTx/>
              <a:buAutoNum type="arabicPeriod"/>
            </a:pPr>
            <a:r>
              <a:rPr lang="en-US" sz="1600" dirty="0">
                <a:solidFill>
                  <a:srgbClr val="0070C0"/>
                </a:solidFill>
                <a:latin typeface="Arial" panose="020B0604020202020204" pitchFamily="34" charset="0"/>
                <a:cs typeface="Arial" panose="020B0604020202020204" pitchFamily="34" charset="0"/>
              </a:rPr>
              <a:t>Getting information about physical activity</a:t>
            </a:r>
            <a:endParaRPr lang="ru-RU" sz="1600" dirty="0" smtClean="0">
              <a:solidFill>
                <a:srgbClr val="0070C0"/>
              </a:solidFill>
              <a:latin typeface="Arial" panose="020B0604020202020204" pitchFamily="34" charset="0"/>
              <a:cs typeface="Arial" panose="020B0604020202020204" pitchFamily="34" charset="0"/>
            </a:endParaRPr>
          </a:p>
          <a:p>
            <a:pPr marL="228600" indent="-228600" fontAlgn="base">
              <a:buFontTx/>
              <a:buAutoNum type="arabicPeriod"/>
            </a:pPr>
            <a:r>
              <a:rPr lang="en-US" sz="1600" dirty="0">
                <a:solidFill>
                  <a:srgbClr val="0070C0"/>
                </a:solidFill>
                <a:latin typeface="Arial" panose="020B0604020202020204" pitchFamily="34" charset="0"/>
                <a:cs typeface="Arial" panose="020B0604020202020204" pitchFamily="34" charset="0"/>
              </a:rPr>
              <a:t>Getting information about food consumed</a:t>
            </a:r>
            <a:endParaRPr lang="ru-RU" sz="1600" dirty="0" smtClean="0">
              <a:solidFill>
                <a:srgbClr val="0070C0"/>
              </a:solidFill>
              <a:latin typeface="Arial" panose="020B0604020202020204" pitchFamily="34" charset="0"/>
              <a:cs typeface="Arial" panose="020B0604020202020204" pitchFamily="34" charset="0"/>
            </a:endParaRPr>
          </a:p>
          <a:p>
            <a:pPr marL="228600" indent="-228600" fontAlgn="base">
              <a:buFontTx/>
              <a:buAutoNum type="arabicPeriod"/>
            </a:pPr>
            <a:r>
              <a:rPr lang="en-US" sz="1600" dirty="0">
                <a:solidFill>
                  <a:srgbClr val="0070C0"/>
                </a:solidFill>
                <a:latin typeface="Arial" panose="020B0604020202020204" pitchFamily="34" charset="0"/>
                <a:cs typeface="Arial" panose="020B0604020202020204" pitchFamily="34" charset="0"/>
              </a:rPr>
              <a:t>Individual nutrition programs</a:t>
            </a:r>
            <a:endParaRPr lang="ru-RU" sz="1600" dirty="0">
              <a:solidFill>
                <a:srgbClr val="0070C0"/>
              </a:solidFill>
              <a:latin typeface="Arial" panose="020B0604020202020204" pitchFamily="34" charset="0"/>
              <a:cs typeface="Arial" panose="020B0604020202020204" pitchFamily="34" charset="0"/>
            </a:endParaRPr>
          </a:p>
          <a:p>
            <a:pPr marL="228600" indent="-228600" fontAlgn="base">
              <a:buFontTx/>
              <a:buAutoNum type="arabicPeriod"/>
            </a:pPr>
            <a:r>
              <a:rPr lang="en-US" sz="1600" dirty="0">
                <a:solidFill>
                  <a:srgbClr val="0070C0"/>
                </a:solidFill>
                <a:latin typeface="Arial" panose="020B0604020202020204" pitchFamily="34" charset="0"/>
                <a:cs typeface="Arial" panose="020B0604020202020204" pitchFamily="34" charset="0"/>
              </a:rPr>
              <a:t>Individual exercise programs</a:t>
            </a:r>
            <a:endParaRPr lang="ru-RU" sz="1600" dirty="0">
              <a:solidFill>
                <a:srgbClr val="0070C0"/>
              </a:solidFill>
              <a:latin typeface="Arial" panose="020B0604020202020204" pitchFamily="34" charset="0"/>
              <a:cs typeface="Arial" panose="020B0604020202020204" pitchFamily="34" charset="0"/>
            </a:endParaRPr>
          </a:p>
          <a:p>
            <a:pPr marL="228600" indent="-228600" fontAlgn="base">
              <a:buFontTx/>
              <a:buAutoNum type="arabicPeriod"/>
            </a:pPr>
            <a:r>
              <a:rPr lang="en-US" sz="1600" dirty="0">
                <a:solidFill>
                  <a:srgbClr val="0070C0"/>
                </a:solidFill>
                <a:latin typeface="Arial" panose="020B0604020202020204" pitchFamily="34" charset="0"/>
                <a:cs typeface="Arial" panose="020B0604020202020204" pitchFamily="34" charset="0"/>
              </a:rPr>
              <a:t>Individual HLS programs</a:t>
            </a:r>
            <a:endParaRPr lang="ru-RU" sz="1600" dirty="0">
              <a:solidFill>
                <a:srgbClr val="0070C0"/>
              </a:solidFill>
              <a:latin typeface="Arial" panose="020B0604020202020204" pitchFamily="34" charset="0"/>
              <a:cs typeface="Arial" panose="020B0604020202020204" pitchFamily="34" charset="0"/>
            </a:endParaRPr>
          </a:p>
          <a:p>
            <a:pPr marL="228600" indent="-228600" fontAlgn="base">
              <a:buAutoNum type="arabicPeriod"/>
            </a:pPr>
            <a:r>
              <a:rPr lang="en-US" sz="1600" dirty="0">
                <a:solidFill>
                  <a:srgbClr val="0070C0"/>
                </a:solidFill>
                <a:latin typeface="Arial" panose="020B0604020202020204" pitchFamily="34" charset="0"/>
                <a:cs typeface="Arial" panose="020B0604020202020204" pitchFamily="34" charset="0"/>
              </a:rPr>
              <a:t>The system of "smart" services for the implementation of a healthy lifestyle</a:t>
            </a:r>
            <a:endParaRPr lang="ru-RU" sz="1600" dirty="0" smtClean="0">
              <a:solidFill>
                <a:srgbClr val="0070C0"/>
              </a:solidFill>
              <a:latin typeface="Arial" panose="020B0604020202020204" pitchFamily="34" charset="0"/>
              <a:cs typeface="Arial" panose="020B0604020202020204" pitchFamily="34" charset="0"/>
            </a:endParaRPr>
          </a:p>
          <a:p>
            <a:pPr marL="228600" indent="-228600" fontAlgn="base">
              <a:buFontTx/>
              <a:buAutoNum type="arabicPeriod"/>
            </a:pPr>
            <a:r>
              <a:rPr lang="en-US" sz="1600" dirty="0" smtClean="0">
                <a:solidFill>
                  <a:srgbClr val="0070C0"/>
                </a:solidFill>
                <a:latin typeface="Arial" panose="020B0604020202020204" pitchFamily="34" charset="0"/>
                <a:cs typeface="Arial" panose="020B0604020202020204" pitchFamily="34" charset="0"/>
              </a:rPr>
              <a:t>Screening</a:t>
            </a:r>
            <a:endParaRPr lang="ru-RU" sz="1600" dirty="0">
              <a:solidFill>
                <a:srgbClr val="0070C0"/>
              </a:solidFill>
              <a:latin typeface="Arial" panose="020B0604020202020204" pitchFamily="34" charset="0"/>
              <a:cs typeface="Arial" panose="020B0604020202020204" pitchFamily="34" charset="0"/>
            </a:endParaRPr>
          </a:p>
        </p:txBody>
      </p:sp>
      <p:sp>
        <p:nvSpPr>
          <p:cNvPr id="2" name="Прямоугольник 1"/>
          <p:cNvSpPr/>
          <p:nvPr/>
        </p:nvSpPr>
        <p:spPr>
          <a:xfrm>
            <a:off x="259142" y="1099677"/>
            <a:ext cx="8053794" cy="369332"/>
          </a:xfrm>
          <a:prstGeom prst="rect">
            <a:avLst/>
          </a:prstGeom>
        </p:spPr>
        <p:txBody>
          <a:bodyPr wrap="square">
            <a:spAutoFit/>
          </a:bodyPr>
          <a:lstStyle/>
          <a:p>
            <a:pPr fontAlgn="base"/>
            <a:r>
              <a:rPr lang="en-US" b="1" dirty="0">
                <a:solidFill>
                  <a:srgbClr val="98D35A"/>
                </a:solidFill>
                <a:latin typeface="Arial" panose="020B0604020202020204" pitchFamily="34" charset="0"/>
                <a:cs typeface="Arial" panose="020B0604020202020204" pitchFamily="34" charset="0"/>
              </a:rPr>
              <a:t>FROM MANAGING DISEASES TO HEALTH MANAGEMENT</a:t>
            </a:r>
            <a:endParaRPr lang="ru-RU" b="1" dirty="0">
              <a:solidFill>
                <a:srgbClr val="98D35A"/>
              </a:solidFill>
              <a:latin typeface="Arial" panose="020B0604020202020204" pitchFamily="34" charset="0"/>
              <a:cs typeface="Arial" panose="020B0604020202020204" pitchFamily="34" charset="0"/>
            </a:endParaRPr>
          </a:p>
        </p:txBody>
      </p:sp>
      <p:sp>
        <p:nvSpPr>
          <p:cNvPr id="42" name="Прямоугольник 41"/>
          <p:cNvSpPr/>
          <p:nvPr/>
        </p:nvSpPr>
        <p:spPr>
          <a:xfrm>
            <a:off x="7735736" y="4197429"/>
            <a:ext cx="4368143" cy="769441"/>
          </a:xfrm>
          <a:prstGeom prst="rect">
            <a:avLst/>
          </a:prstGeom>
        </p:spPr>
        <p:txBody>
          <a:bodyPr wrap="square">
            <a:spAutoFit/>
          </a:bodyPr>
          <a:lstStyle/>
          <a:p>
            <a:pPr algn="just"/>
            <a:r>
              <a:rPr lang="ru-RU" sz="1100" dirty="0">
                <a:solidFill>
                  <a:srgbClr val="0070C0"/>
                </a:solidFill>
                <a:latin typeface="Arial" panose="020B0604020202020204" pitchFamily="34" charset="0"/>
                <a:cs typeface="Arial" panose="020B0604020202020204" pitchFamily="34" charset="0"/>
              </a:rPr>
              <a:t>3</a:t>
            </a:r>
            <a:r>
              <a:rPr lang="ru-RU" sz="1100" dirty="0" smtClean="0">
                <a:solidFill>
                  <a:srgbClr val="0070C0"/>
                </a:solidFill>
                <a:latin typeface="Arial" panose="020B0604020202020204" pitchFamily="34" charset="0"/>
                <a:cs typeface="Arial" panose="020B0604020202020204" pitchFamily="34" charset="0"/>
              </a:rPr>
              <a:t>)</a:t>
            </a:r>
            <a:r>
              <a:rPr lang="en-US" sz="1100" dirty="0">
                <a:solidFill>
                  <a:srgbClr val="0070C0"/>
                </a:solidFill>
                <a:latin typeface="Arial" panose="020B0604020202020204" pitchFamily="34" charset="0"/>
                <a:cs typeface="Arial" panose="020B0604020202020204" pitchFamily="34" charset="0"/>
              </a:rPr>
              <a:t> Implementation in mobile applications of communication with portable medical devices for an organized group of the population and provision of access to medical workers through </a:t>
            </a:r>
            <a:r>
              <a:rPr lang="en-US" sz="1100" dirty="0" smtClean="0">
                <a:solidFill>
                  <a:srgbClr val="0070C0"/>
                </a:solidFill>
                <a:latin typeface="Arial" panose="020B0604020202020204" pitchFamily="34" charset="0"/>
                <a:cs typeface="Arial" panose="020B0604020202020204" pitchFamily="34" charset="0"/>
              </a:rPr>
              <a:t>DPP.</a:t>
            </a:r>
            <a:endParaRPr lang="en-US" sz="1100" dirty="0">
              <a:solidFill>
                <a:srgbClr val="0070C0"/>
              </a:solidFill>
              <a:latin typeface="Arial" panose="020B0604020202020204" pitchFamily="34" charset="0"/>
              <a:cs typeface="Arial" panose="020B0604020202020204" pitchFamily="34" charset="0"/>
            </a:endParaRPr>
          </a:p>
          <a:p>
            <a:pPr algn="just"/>
            <a:r>
              <a:rPr lang="en-US" sz="1100" dirty="0">
                <a:solidFill>
                  <a:srgbClr val="0070C0"/>
                </a:solidFill>
                <a:latin typeface="Arial" panose="020B0604020202020204" pitchFamily="34" charset="0"/>
                <a:cs typeface="Arial" panose="020B0604020202020204" pitchFamily="34" charset="0"/>
              </a:rPr>
              <a:t>Deadline: December 2018.</a:t>
            </a:r>
            <a:endParaRPr lang="ru-RU" sz="1100" dirty="0">
              <a:solidFill>
                <a:srgbClr val="0070C0"/>
              </a:solidFill>
              <a:latin typeface="Arial" panose="020B0604020202020204" pitchFamily="34" charset="0"/>
              <a:cs typeface="Arial" panose="020B0604020202020204" pitchFamily="34" charset="0"/>
            </a:endParaRPr>
          </a:p>
        </p:txBody>
      </p:sp>
      <p:sp>
        <p:nvSpPr>
          <p:cNvPr id="30" name="Дуга 29"/>
          <p:cNvSpPr/>
          <p:nvPr/>
        </p:nvSpPr>
        <p:spPr>
          <a:xfrm rot="18821886">
            <a:off x="7305012" y="1115952"/>
            <a:ext cx="5169399" cy="5169397"/>
          </a:xfrm>
          <a:prstGeom prst="arc">
            <a:avLst>
              <a:gd name="adj1" fmla="val 16200751"/>
              <a:gd name="adj2" fmla="val 46810"/>
            </a:avLst>
          </a:prstGeom>
          <a:solidFill>
            <a:srgbClr val="92D050"/>
          </a:solidFill>
          <a:ln>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ru-RU"/>
          </a:p>
        </p:txBody>
      </p:sp>
      <p:sp>
        <p:nvSpPr>
          <p:cNvPr id="31" name="Прямоугольник 30"/>
          <p:cNvSpPr/>
          <p:nvPr/>
        </p:nvSpPr>
        <p:spPr>
          <a:xfrm rot="41886">
            <a:off x="8137027" y="1167528"/>
            <a:ext cx="3575464" cy="2391887"/>
          </a:xfrm>
          <a:prstGeom prst="rect">
            <a:avLst/>
          </a:prstGeom>
        </p:spPr>
        <p:txBody>
          <a:bodyPr wrap="none">
            <a:prstTxWarp prst="textArchUp">
              <a:avLst>
                <a:gd name="adj" fmla="val 11585482"/>
              </a:avLst>
            </a:prstTxWarp>
            <a:spAutoFit/>
          </a:bodyPr>
          <a:lstStyle/>
          <a:p>
            <a:pPr algn="ctr"/>
            <a:r>
              <a:rPr lang="en-US" sz="1500" b="1" dirty="0">
                <a:solidFill>
                  <a:schemeClr val="bg1"/>
                </a:solidFill>
                <a:latin typeface="Arial" panose="020B0604020202020204" pitchFamily="34" charset="0"/>
                <a:cs typeface="Arial" panose="020B0604020202020204" pitchFamily="34" charset="0"/>
              </a:rPr>
              <a:t>HEALTH AND PREVENTION</a:t>
            </a:r>
            <a:endParaRPr lang="ru-RU" sz="1500" b="1" dirty="0">
              <a:solidFill>
                <a:schemeClr val="bg1"/>
              </a:solidFill>
              <a:latin typeface="Arial" panose="020B0604020202020204" pitchFamily="34" charset="0"/>
              <a:cs typeface="Arial" panose="020B0604020202020204" pitchFamily="34" charset="0"/>
            </a:endParaRPr>
          </a:p>
        </p:txBody>
      </p:sp>
      <p:sp>
        <p:nvSpPr>
          <p:cNvPr id="32" name="Прямоугольник 31"/>
          <p:cNvSpPr/>
          <p:nvPr/>
        </p:nvSpPr>
        <p:spPr>
          <a:xfrm rot="21521886">
            <a:off x="8637597" y="1526039"/>
            <a:ext cx="2544511" cy="276999"/>
          </a:xfrm>
          <a:prstGeom prst="rect">
            <a:avLst/>
          </a:prstGeom>
        </p:spPr>
        <p:txBody>
          <a:bodyPr wrap="square">
            <a:spAutoFit/>
          </a:bodyPr>
          <a:lstStyle/>
          <a:p>
            <a:pPr algn="ctr"/>
            <a:r>
              <a:rPr lang="en-US" sz="1200" dirty="0">
                <a:solidFill>
                  <a:schemeClr val="bg1"/>
                </a:solidFill>
                <a:latin typeface="Arial" panose="020B0604020202020204" pitchFamily="34" charset="0"/>
                <a:cs typeface="Arial" panose="020B0604020202020204" pitchFamily="34" charset="0"/>
              </a:rPr>
              <a:t>How to lead a healthy lifestyle?</a:t>
            </a:r>
            <a:endParaRPr lang="ru-RU" sz="1200" dirty="0">
              <a:solidFill>
                <a:schemeClr val="bg1"/>
              </a:solidFill>
              <a:latin typeface="Arial" panose="020B0604020202020204" pitchFamily="34" charset="0"/>
              <a:cs typeface="Arial" panose="020B0604020202020204" pitchFamily="34" charset="0"/>
            </a:endParaRPr>
          </a:p>
        </p:txBody>
      </p:sp>
      <p:sp>
        <p:nvSpPr>
          <p:cNvPr id="33" name="Прямоугольник 32"/>
          <p:cNvSpPr/>
          <p:nvPr/>
        </p:nvSpPr>
        <p:spPr>
          <a:xfrm rot="21521886">
            <a:off x="8727007" y="2144004"/>
            <a:ext cx="2468026" cy="276999"/>
          </a:xfrm>
          <a:prstGeom prst="rect">
            <a:avLst/>
          </a:prstGeom>
        </p:spPr>
        <p:txBody>
          <a:bodyPr wrap="square">
            <a:spAutoFit/>
          </a:bodyPr>
          <a:lstStyle/>
          <a:p>
            <a:pPr algn="ctr"/>
            <a:r>
              <a:rPr lang="en-US" sz="1200" dirty="0">
                <a:solidFill>
                  <a:schemeClr val="bg1"/>
                </a:solidFill>
                <a:latin typeface="Arial" panose="020B0604020202020204" pitchFamily="34" charset="0"/>
                <a:cs typeface="Arial" panose="020B0604020202020204" pitchFamily="34" charset="0"/>
              </a:rPr>
              <a:t>Why engage in physical culture?</a:t>
            </a:r>
            <a:endParaRPr lang="ru-RU" sz="1200" dirty="0">
              <a:solidFill>
                <a:schemeClr val="bg1"/>
              </a:solidFill>
              <a:latin typeface="Arial" panose="020B0604020202020204" pitchFamily="34" charset="0"/>
              <a:cs typeface="Arial" panose="020B0604020202020204" pitchFamily="34" charset="0"/>
            </a:endParaRPr>
          </a:p>
        </p:txBody>
      </p:sp>
      <p:sp>
        <p:nvSpPr>
          <p:cNvPr id="34" name="Прямоугольник 33"/>
          <p:cNvSpPr/>
          <p:nvPr/>
        </p:nvSpPr>
        <p:spPr>
          <a:xfrm rot="21521886">
            <a:off x="8935848" y="2519940"/>
            <a:ext cx="2680109" cy="276999"/>
          </a:xfrm>
          <a:prstGeom prst="rect">
            <a:avLst/>
          </a:prstGeom>
        </p:spPr>
        <p:txBody>
          <a:bodyPr wrap="square">
            <a:spAutoFit/>
          </a:bodyPr>
          <a:lstStyle/>
          <a:p>
            <a:r>
              <a:rPr lang="en-US" sz="1200" dirty="0">
                <a:solidFill>
                  <a:schemeClr val="bg1"/>
                </a:solidFill>
                <a:latin typeface="Arial" panose="020B0604020202020204" pitchFamily="34" charset="0"/>
                <a:cs typeface="Arial" panose="020B0604020202020204" pitchFamily="34" charset="0"/>
              </a:rPr>
              <a:t>How to eat right?</a:t>
            </a:r>
            <a:endParaRPr lang="ru-RU" sz="1200" dirty="0">
              <a:solidFill>
                <a:schemeClr val="bg1"/>
              </a:solidFill>
              <a:latin typeface="Arial" panose="020B0604020202020204" pitchFamily="34" charset="0"/>
              <a:cs typeface="Arial" panose="020B0604020202020204" pitchFamily="34" charset="0"/>
            </a:endParaRPr>
          </a:p>
        </p:txBody>
      </p:sp>
      <p:sp>
        <p:nvSpPr>
          <p:cNvPr id="35" name="Прямоугольник 34"/>
          <p:cNvSpPr/>
          <p:nvPr/>
        </p:nvSpPr>
        <p:spPr>
          <a:xfrm rot="21521886">
            <a:off x="8359058" y="1799273"/>
            <a:ext cx="3050753" cy="276999"/>
          </a:xfrm>
          <a:prstGeom prst="rect">
            <a:avLst/>
          </a:prstGeom>
        </p:spPr>
        <p:txBody>
          <a:bodyPr wrap="square">
            <a:spAutoFit/>
          </a:bodyPr>
          <a:lstStyle/>
          <a:p>
            <a:pPr algn="ctr"/>
            <a:r>
              <a:rPr lang="en-US" sz="1200" dirty="0">
                <a:solidFill>
                  <a:schemeClr val="bg1"/>
                </a:solidFill>
                <a:latin typeface="Arial" panose="020B0604020202020204" pitchFamily="34" charset="0"/>
                <a:cs typeface="Arial" panose="020B0604020202020204" pitchFamily="34" charset="0"/>
              </a:rPr>
              <a:t>What and when should I get vaccinated?</a:t>
            </a:r>
            <a:endParaRPr lang="ru-RU" sz="1200" dirty="0">
              <a:solidFill>
                <a:schemeClr val="bg1"/>
              </a:solidFill>
              <a:latin typeface="Arial" panose="020B0604020202020204" pitchFamily="34" charset="0"/>
              <a:cs typeface="Arial" panose="020B0604020202020204" pitchFamily="34" charset="0"/>
            </a:endParaRPr>
          </a:p>
        </p:txBody>
      </p:sp>
      <p:sp>
        <p:nvSpPr>
          <p:cNvPr id="36" name="Овал 35"/>
          <p:cNvSpPr/>
          <p:nvPr/>
        </p:nvSpPr>
        <p:spPr>
          <a:xfrm rot="16200000">
            <a:off x="9461723" y="2881073"/>
            <a:ext cx="845422" cy="1091015"/>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cxnSp>
        <p:nvCxnSpPr>
          <p:cNvPr id="37" name="Прямая соединительная линия 36"/>
          <p:cNvCxnSpPr/>
          <p:nvPr/>
        </p:nvCxnSpPr>
        <p:spPr>
          <a:xfrm>
            <a:off x="238765" y="5328499"/>
            <a:ext cx="4359351" cy="6793"/>
          </a:xfrm>
          <a:prstGeom prst="line">
            <a:avLst/>
          </a:prstGeom>
          <a:ln w="1905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38" name="Прямая соединительная линия 37"/>
          <p:cNvCxnSpPr/>
          <p:nvPr/>
        </p:nvCxnSpPr>
        <p:spPr>
          <a:xfrm flipH="1">
            <a:off x="238765" y="4158621"/>
            <a:ext cx="5337" cy="1169878"/>
          </a:xfrm>
          <a:prstGeom prst="line">
            <a:avLst/>
          </a:prstGeom>
          <a:ln w="19050">
            <a:solidFill>
              <a:srgbClr val="0070C0"/>
            </a:solidFill>
          </a:ln>
        </p:spPr>
        <p:style>
          <a:lnRef idx="1">
            <a:schemeClr val="accent1"/>
          </a:lnRef>
          <a:fillRef idx="0">
            <a:schemeClr val="accent1"/>
          </a:fillRef>
          <a:effectRef idx="0">
            <a:schemeClr val="accent1"/>
          </a:effectRef>
          <a:fontRef idx="minor">
            <a:schemeClr val="tx1"/>
          </a:fontRef>
        </p:style>
      </p:cxnSp>
      <p:sp>
        <p:nvSpPr>
          <p:cNvPr id="39" name="Овал 38"/>
          <p:cNvSpPr/>
          <p:nvPr/>
        </p:nvSpPr>
        <p:spPr>
          <a:xfrm>
            <a:off x="124660" y="3949174"/>
            <a:ext cx="240730" cy="240730"/>
          </a:xfrm>
          <a:prstGeom prst="ellipse">
            <a:avLst/>
          </a:prstGeom>
          <a:solidFill>
            <a:srgbClr val="239CC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latin typeface="Arial" panose="020B0604020202020204" pitchFamily="34" charset="0"/>
              <a:cs typeface="Arial" panose="020B0604020202020204" pitchFamily="34" charset="0"/>
            </a:endParaRPr>
          </a:p>
        </p:txBody>
      </p:sp>
      <p:sp>
        <p:nvSpPr>
          <p:cNvPr id="40" name="Овал 39"/>
          <p:cNvSpPr/>
          <p:nvPr/>
        </p:nvSpPr>
        <p:spPr>
          <a:xfrm>
            <a:off x="75140" y="3905495"/>
            <a:ext cx="343522" cy="325038"/>
          </a:xfrm>
          <a:prstGeom prst="ellipse">
            <a:avLst/>
          </a:prstGeom>
          <a:noFill/>
          <a:ln w="19050">
            <a:solidFill>
              <a:srgbClr val="249BC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latin typeface="Arial" panose="020B0604020202020204" pitchFamily="34" charset="0"/>
              <a:cs typeface="Arial" panose="020B0604020202020204" pitchFamily="34" charset="0"/>
            </a:endParaRPr>
          </a:p>
        </p:txBody>
      </p:sp>
      <p:cxnSp>
        <p:nvCxnSpPr>
          <p:cNvPr id="41" name="Прямая соединительная линия 40"/>
          <p:cNvCxnSpPr>
            <a:endCxn id="43" idx="0"/>
          </p:cNvCxnSpPr>
          <p:nvPr/>
        </p:nvCxnSpPr>
        <p:spPr>
          <a:xfrm flipH="1">
            <a:off x="4077385" y="5328499"/>
            <a:ext cx="14565" cy="1145991"/>
          </a:xfrm>
          <a:prstGeom prst="line">
            <a:avLst/>
          </a:prstGeom>
          <a:ln w="19050">
            <a:solidFill>
              <a:srgbClr val="0070C0"/>
            </a:solidFill>
          </a:ln>
        </p:spPr>
        <p:style>
          <a:lnRef idx="1">
            <a:schemeClr val="accent1"/>
          </a:lnRef>
          <a:fillRef idx="0">
            <a:schemeClr val="accent1"/>
          </a:fillRef>
          <a:effectRef idx="0">
            <a:schemeClr val="accent1"/>
          </a:effectRef>
          <a:fontRef idx="minor">
            <a:schemeClr val="tx1"/>
          </a:fontRef>
        </p:style>
      </p:cxnSp>
      <p:sp>
        <p:nvSpPr>
          <p:cNvPr id="43" name="Овал 42"/>
          <p:cNvSpPr/>
          <p:nvPr/>
        </p:nvSpPr>
        <p:spPr>
          <a:xfrm>
            <a:off x="3957020" y="6474490"/>
            <a:ext cx="240730" cy="240730"/>
          </a:xfrm>
          <a:prstGeom prst="ellipse">
            <a:avLst/>
          </a:prstGeom>
          <a:solidFill>
            <a:srgbClr val="239CC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latin typeface="Arial" panose="020B0604020202020204" pitchFamily="34" charset="0"/>
              <a:cs typeface="Arial" panose="020B0604020202020204" pitchFamily="34" charset="0"/>
            </a:endParaRPr>
          </a:p>
        </p:txBody>
      </p:sp>
      <p:sp>
        <p:nvSpPr>
          <p:cNvPr id="44" name="Овал 43"/>
          <p:cNvSpPr/>
          <p:nvPr/>
        </p:nvSpPr>
        <p:spPr>
          <a:xfrm>
            <a:off x="3907500" y="6430811"/>
            <a:ext cx="343522" cy="325038"/>
          </a:xfrm>
          <a:prstGeom prst="ellipse">
            <a:avLst/>
          </a:prstGeom>
          <a:noFill/>
          <a:ln w="19050">
            <a:solidFill>
              <a:srgbClr val="249BC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latin typeface="Arial" panose="020B0604020202020204" pitchFamily="34" charset="0"/>
              <a:cs typeface="Arial" panose="020B0604020202020204" pitchFamily="34" charset="0"/>
            </a:endParaRPr>
          </a:p>
        </p:txBody>
      </p:sp>
      <p:cxnSp>
        <p:nvCxnSpPr>
          <p:cNvPr id="49" name="Прямая соединительная линия 48"/>
          <p:cNvCxnSpPr/>
          <p:nvPr/>
        </p:nvCxnSpPr>
        <p:spPr>
          <a:xfrm>
            <a:off x="7615371" y="4064803"/>
            <a:ext cx="923" cy="1267092"/>
          </a:xfrm>
          <a:prstGeom prst="line">
            <a:avLst/>
          </a:prstGeom>
          <a:ln w="19050">
            <a:solidFill>
              <a:srgbClr val="0070C0"/>
            </a:solidFill>
          </a:ln>
        </p:spPr>
        <p:style>
          <a:lnRef idx="1">
            <a:schemeClr val="accent1"/>
          </a:lnRef>
          <a:fillRef idx="0">
            <a:schemeClr val="accent1"/>
          </a:fillRef>
          <a:effectRef idx="0">
            <a:schemeClr val="accent1"/>
          </a:effectRef>
          <a:fontRef idx="minor">
            <a:schemeClr val="tx1"/>
          </a:fontRef>
        </p:style>
      </p:cxnSp>
      <p:sp>
        <p:nvSpPr>
          <p:cNvPr id="50" name="Овал 49"/>
          <p:cNvSpPr/>
          <p:nvPr/>
        </p:nvSpPr>
        <p:spPr>
          <a:xfrm>
            <a:off x="7495929" y="3864148"/>
            <a:ext cx="240730" cy="240730"/>
          </a:xfrm>
          <a:prstGeom prst="ellipse">
            <a:avLst/>
          </a:prstGeom>
          <a:solidFill>
            <a:srgbClr val="239CC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latin typeface="Arial" panose="020B0604020202020204" pitchFamily="34" charset="0"/>
              <a:cs typeface="Arial" panose="020B0604020202020204" pitchFamily="34" charset="0"/>
            </a:endParaRPr>
          </a:p>
        </p:txBody>
      </p:sp>
      <p:sp>
        <p:nvSpPr>
          <p:cNvPr id="52" name="Овал 51"/>
          <p:cNvSpPr/>
          <p:nvPr/>
        </p:nvSpPr>
        <p:spPr>
          <a:xfrm>
            <a:off x="7446409" y="3820469"/>
            <a:ext cx="343522" cy="325038"/>
          </a:xfrm>
          <a:prstGeom prst="ellipse">
            <a:avLst/>
          </a:prstGeom>
          <a:noFill/>
          <a:ln w="19050">
            <a:solidFill>
              <a:srgbClr val="249BC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latin typeface="Arial" panose="020B0604020202020204" pitchFamily="34" charset="0"/>
              <a:cs typeface="Arial" panose="020B0604020202020204" pitchFamily="34" charset="0"/>
            </a:endParaRPr>
          </a:p>
        </p:txBody>
      </p:sp>
      <p:cxnSp>
        <p:nvCxnSpPr>
          <p:cNvPr id="55" name="Прямая соединительная линия 54"/>
          <p:cNvCxnSpPr/>
          <p:nvPr/>
        </p:nvCxnSpPr>
        <p:spPr>
          <a:xfrm>
            <a:off x="6543042" y="5331895"/>
            <a:ext cx="5560837" cy="17833"/>
          </a:xfrm>
          <a:prstGeom prst="line">
            <a:avLst/>
          </a:prstGeom>
          <a:ln w="19050">
            <a:solidFill>
              <a:srgbClr val="0070C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144093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96" name="Прямая соединительная линия 95"/>
          <p:cNvCxnSpPr/>
          <p:nvPr/>
        </p:nvCxnSpPr>
        <p:spPr>
          <a:xfrm flipV="1">
            <a:off x="6173532" y="3609016"/>
            <a:ext cx="1583655" cy="11251"/>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68" name="Прямая соединительная линия 167"/>
          <p:cNvCxnSpPr>
            <a:stCxn id="119" idx="3"/>
          </p:cNvCxnSpPr>
          <p:nvPr/>
        </p:nvCxnSpPr>
        <p:spPr>
          <a:xfrm>
            <a:off x="3052139" y="3618031"/>
            <a:ext cx="3128348" cy="1762"/>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88" name="Прямая соединительная линия 87"/>
          <p:cNvCxnSpPr>
            <a:stCxn id="138" idx="1"/>
            <a:endCxn id="254" idx="1"/>
          </p:cNvCxnSpPr>
          <p:nvPr/>
        </p:nvCxnSpPr>
        <p:spPr>
          <a:xfrm>
            <a:off x="2604771" y="1636814"/>
            <a:ext cx="4741458" cy="1479"/>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45" name="Прямоугольник 44"/>
          <p:cNvSpPr/>
          <p:nvPr/>
        </p:nvSpPr>
        <p:spPr>
          <a:xfrm>
            <a:off x="11487150" y="0"/>
            <a:ext cx="485775" cy="62865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46" name="Номер слайда 24"/>
          <p:cNvSpPr>
            <a:spLocks noGrp="1"/>
          </p:cNvSpPr>
          <p:nvPr>
            <p:ph type="sldNum" sz="quarter" idx="12"/>
          </p:nvPr>
        </p:nvSpPr>
        <p:spPr>
          <a:xfrm>
            <a:off x="11487150" y="0"/>
            <a:ext cx="485775" cy="628650"/>
          </a:xfrm>
        </p:spPr>
        <p:txBody>
          <a:bodyPr/>
          <a:lstStyle/>
          <a:p>
            <a:pPr algn="ctr"/>
            <a:r>
              <a:rPr lang="ru-RU" sz="2800" dirty="0">
                <a:solidFill>
                  <a:schemeClr val="bg1"/>
                </a:solidFill>
                <a:latin typeface="Arial" panose="020B0604020202020204" pitchFamily="34" charset="0"/>
                <a:cs typeface="Arial" panose="020B0604020202020204" pitchFamily="34" charset="0"/>
              </a:rPr>
              <a:t>5</a:t>
            </a:r>
          </a:p>
        </p:txBody>
      </p:sp>
      <p:pic>
        <p:nvPicPr>
          <p:cNvPr id="2" name="Рисунок 1"/>
          <p:cNvPicPr>
            <a:picLocks noChangeAspect="1"/>
          </p:cNvPicPr>
          <p:nvPr/>
        </p:nvPicPr>
        <p:blipFill rotWithShape="1">
          <a:blip r:embed="rId2" cstate="print">
            <a:duotone>
              <a:schemeClr val="accent1">
                <a:shade val="45000"/>
                <a:satMod val="135000"/>
              </a:schemeClr>
              <a:prstClr val="white"/>
            </a:duotone>
            <a:extLst>
              <a:ext uri="{28A0092B-C50C-407E-A947-70E740481C1C}">
                <a14:useLocalDpi xmlns:a14="http://schemas.microsoft.com/office/drawing/2010/main" val="0"/>
              </a:ext>
            </a:extLst>
          </a:blip>
          <a:srcRect b="12778"/>
          <a:stretch/>
        </p:blipFill>
        <p:spPr>
          <a:xfrm>
            <a:off x="176826" y="122936"/>
            <a:ext cx="632591" cy="551759"/>
          </a:xfrm>
          <a:prstGeom prst="rect">
            <a:avLst/>
          </a:prstGeom>
        </p:spPr>
      </p:pic>
      <p:sp>
        <p:nvSpPr>
          <p:cNvPr id="13" name="Прямоугольник 12"/>
          <p:cNvSpPr/>
          <p:nvPr/>
        </p:nvSpPr>
        <p:spPr>
          <a:xfrm>
            <a:off x="809417" y="122417"/>
            <a:ext cx="10399665" cy="523220"/>
          </a:xfrm>
          <a:prstGeom prst="rect">
            <a:avLst/>
          </a:prstGeom>
        </p:spPr>
        <p:txBody>
          <a:bodyPr wrap="square">
            <a:spAutoFit/>
          </a:bodyPr>
          <a:lstStyle/>
          <a:p>
            <a:r>
              <a:rPr lang="en-US" sz="2800" b="1" dirty="0">
                <a:solidFill>
                  <a:srgbClr val="2E75B6"/>
                </a:solidFill>
                <a:latin typeface="Arial" panose="020B0604020202020204" pitchFamily="34" charset="0"/>
                <a:cs typeface="Arial" panose="020B0604020202020204" pitchFamily="34" charset="0"/>
              </a:rPr>
              <a:t>EARLY DETECTION OF DISEASES</a:t>
            </a:r>
            <a:endParaRPr lang="ru-RU" sz="2800" b="1" dirty="0">
              <a:solidFill>
                <a:srgbClr val="2E75B6"/>
              </a:solidFill>
              <a:latin typeface="Arial" panose="020B0604020202020204" pitchFamily="34" charset="0"/>
              <a:cs typeface="Arial" panose="020B0604020202020204" pitchFamily="34" charset="0"/>
            </a:endParaRPr>
          </a:p>
        </p:txBody>
      </p:sp>
      <p:cxnSp>
        <p:nvCxnSpPr>
          <p:cNvPr id="14" name="Прямая соединительная линия 13"/>
          <p:cNvCxnSpPr/>
          <p:nvPr/>
        </p:nvCxnSpPr>
        <p:spPr>
          <a:xfrm>
            <a:off x="884757" y="608304"/>
            <a:ext cx="7265487" cy="0"/>
          </a:xfrm>
          <a:prstGeom prst="line">
            <a:avLst/>
          </a:prstGeom>
          <a:ln w="28575">
            <a:solidFill>
              <a:srgbClr val="2E75B6"/>
            </a:solidFill>
          </a:ln>
        </p:spPr>
        <p:style>
          <a:lnRef idx="1">
            <a:schemeClr val="accent6"/>
          </a:lnRef>
          <a:fillRef idx="0">
            <a:schemeClr val="accent6"/>
          </a:fillRef>
          <a:effectRef idx="0">
            <a:schemeClr val="accent6"/>
          </a:effectRef>
          <a:fontRef idx="minor">
            <a:schemeClr val="tx1"/>
          </a:fontRef>
        </p:style>
      </p:cxnSp>
      <p:sp>
        <p:nvSpPr>
          <p:cNvPr id="73" name="Прямоугольник 72"/>
          <p:cNvSpPr/>
          <p:nvPr/>
        </p:nvSpPr>
        <p:spPr>
          <a:xfrm>
            <a:off x="1765261" y="5780002"/>
            <a:ext cx="4502397" cy="769441"/>
          </a:xfrm>
          <a:prstGeom prst="rect">
            <a:avLst/>
          </a:prstGeom>
        </p:spPr>
        <p:txBody>
          <a:bodyPr wrap="square">
            <a:spAutoFit/>
          </a:bodyPr>
          <a:lstStyle/>
          <a:p>
            <a:r>
              <a:rPr lang="ru-RU" sz="1100" b="1" dirty="0">
                <a:solidFill>
                  <a:srgbClr val="0070C0"/>
                </a:solidFill>
                <a:latin typeface="Arial" panose="020B0604020202020204" pitchFamily="34" charset="0"/>
                <a:cs typeface="Arial" panose="020B0604020202020204" pitchFamily="34" charset="0"/>
              </a:rPr>
              <a:t>2) </a:t>
            </a:r>
            <a:r>
              <a:rPr lang="en-US" sz="1100" b="1" dirty="0">
                <a:solidFill>
                  <a:srgbClr val="0070C0"/>
                </a:solidFill>
                <a:latin typeface="Arial" panose="020B0604020202020204" pitchFamily="34" charset="0"/>
                <a:cs typeface="Arial" panose="020B0604020202020204" pitchFamily="34" charset="0"/>
              </a:rPr>
              <a:t>Online </a:t>
            </a:r>
            <a:r>
              <a:rPr lang="en-US" sz="1100" b="1" dirty="0" err="1" smtClean="0">
                <a:solidFill>
                  <a:srgbClr val="0070C0"/>
                </a:solidFill>
                <a:latin typeface="Arial" panose="020B0604020202020204" pitchFamily="34" charset="0"/>
                <a:cs typeface="Arial" panose="020B0604020202020204" pitchFamily="34" charset="0"/>
              </a:rPr>
              <a:t>appoinment</a:t>
            </a:r>
            <a:r>
              <a:rPr lang="en-US" sz="1100" b="1" dirty="0" smtClean="0">
                <a:solidFill>
                  <a:srgbClr val="0070C0"/>
                </a:solidFill>
                <a:latin typeface="Arial" panose="020B0604020202020204" pitchFamily="34" charset="0"/>
                <a:cs typeface="Arial" panose="020B0604020202020204" pitchFamily="34" charset="0"/>
              </a:rPr>
              <a:t> </a:t>
            </a:r>
            <a:r>
              <a:rPr lang="en-US" sz="1100" b="1" dirty="0">
                <a:solidFill>
                  <a:srgbClr val="0070C0"/>
                </a:solidFill>
                <a:latin typeface="Arial" panose="020B0604020202020204" pitchFamily="34" charset="0"/>
                <a:cs typeface="Arial" panose="020B0604020202020204" pitchFamily="34" charset="0"/>
              </a:rPr>
              <a:t>to the doctor via mobile application in 4 pilot regions (Akmola, West Kazakhstan, </a:t>
            </a:r>
            <a:r>
              <a:rPr lang="en-US" sz="1100" b="1" dirty="0" err="1">
                <a:solidFill>
                  <a:srgbClr val="0070C0"/>
                </a:solidFill>
                <a:latin typeface="Arial" panose="020B0604020202020204" pitchFamily="34" charset="0"/>
                <a:cs typeface="Arial" panose="020B0604020202020204" pitchFamily="34" charset="0"/>
              </a:rPr>
              <a:t>Kostanay</a:t>
            </a:r>
            <a:r>
              <a:rPr lang="en-US" sz="1100" b="1" dirty="0">
                <a:solidFill>
                  <a:srgbClr val="0070C0"/>
                </a:solidFill>
                <a:latin typeface="Arial" panose="020B0604020202020204" pitchFamily="34" charset="0"/>
                <a:cs typeface="Arial" panose="020B0604020202020204" pitchFamily="34" charset="0"/>
              </a:rPr>
              <a:t>, Karaganda regions)</a:t>
            </a:r>
          </a:p>
          <a:p>
            <a:r>
              <a:rPr lang="en-US" sz="1100" b="1" dirty="0">
                <a:solidFill>
                  <a:srgbClr val="0070C0"/>
                </a:solidFill>
                <a:latin typeface="Arial" panose="020B0604020202020204" pitchFamily="34" charset="0"/>
                <a:cs typeface="Arial" panose="020B0604020202020204" pitchFamily="34" charset="0"/>
              </a:rPr>
              <a:t>Duration: June 2018.</a:t>
            </a:r>
            <a:endParaRPr lang="ru-RU" sz="1100" dirty="0">
              <a:solidFill>
                <a:srgbClr val="0070C0"/>
              </a:solidFill>
              <a:latin typeface="Arial" panose="020B0604020202020204" pitchFamily="34" charset="0"/>
              <a:cs typeface="Arial" panose="020B0604020202020204" pitchFamily="34" charset="0"/>
            </a:endParaRPr>
          </a:p>
        </p:txBody>
      </p:sp>
      <p:sp>
        <p:nvSpPr>
          <p:cNvPr id="74" name="Прямоугольник 73"/>
          <p:cNvSpPr/>
          <p:nvPr/>
        </p:nvSpPr>
        <p:spPr>
          <a:xfrm>
            <a:off x="4352535" y="4737379"/>
            <a:ext cx="3905879" cy="769441"/>
          </a:xfrm>
          <a:prstGeom prst="rect">
            <a:avLst/>
          </a:prstGeom>
        </p:spPr>
        <p:txBody>
          <a:bodyPr wrap="square">
            <a:spAutoFit/>
          </a:bodyPr>
          <a:lstStyle/>
          <a:p>
            <a:r>
              <a:rPr lang="ru-RU" sz="1100" b="1" dirty="0">
                <a:solidFill>
                  <a:srgbClr val="0070C0"/>
                </a:solidFill>
                <a:latin typeface="Arial" panose="020B0604020202020204" pitchFamily="34" charset="0"/>
                <a:cs typeface="Arial" panose="020B0604020202020204" pitchFamily="34" charset="0"/>
              </a:rPr>
              <a:t>3) </a:t>
            </a:r>
            <a:r>
              <a:rPr lang="en-US" sz="1100" b="1" dirty="0">
                <a:solidFill>
                  <a:srgbClr val="0070C0"/>
                </a:solidFill>
                <a:latin typeface="Arial" panose="020B0604020202020204" pitchFamily="34" charset="0"/>
                <a:cs typeface="Arial" panose="020B0604020202020204" pitchFamily="34" charset="0"/>
              </a:rPr>
              <a:t>Teleconsultations of general practitioner with specialized special. on diabetes mellitus in the Karaganda region.</a:t>
            </a:r>
          </a:p>
          <a:p>
            <a:r>
              <a:rPr lang="en-US" sz="1100" b="1" dirty="0">
                <a:solidFill>
                  <a:srgbClr val="0070C0"/>
                </a:solidFill>
                <a:latin typeface="Arial" panose="020B0604020202020204" pitchFamily="34" charset="0"/>
                <a:cs typeface="Arial" panose="020B0604020202020204" pitchFamily="34" charset="0"/>
              </a:rPr>
              <a:t>Deadline: December 2018.</a:t>
            </a:r>
            <a:endParaRPr lang="ru-RU" sz="1100" dirty="0">
              <a:solidFill>
                <a:srgbClr val="0070C0"/>
              </a:solidFill>
              <a:latin typeface="Arial" panose="020B0604020202020204" pitchFamily="34" charset="0"/>
              <a:cs typeface="Arial" panose="020B0604020202020204" pitchFamily="34" charset="0"/>
            </a:endParaRPr>
          </a:p>
        </p:txBody>
      </p:sp>
      <p:sp>
        <p:nvSpPr>
          <p:cNvPr id="23" name="Прямоугольник 22"/>
          <p:cNvSpPr/>
          <p:nvPr/>
        </p:nvSpPr>
        <p:spPr>
          <a:xfrm>
            <a:off x="6573952" y="5890536"/>
            <a:ext cx="5398973" cy="600164"/>
          </a:xfrm>
          <a:prstGeom prst="rect">
            <a:avLst/>
          </a:prstGeom>
        </p:spPr>
        <p:txBody>
          <a:bodyPr wrap="square">
            <a:spAutoFit/>
          </a:bodyPr>
          <a:lstStyle/>
          <a:p>
            <a:r>
              <a:rPr lang="ru-RU" sz="1100" b="1" dirty="0">
                <a:solidFill>
                  <a:srgbClr val="0070C0"/>
                </a:solidFill>
                <a:latin typeface="Arial" panose="020B0604020202020204" pitchFamily="34" charset="0"/>
                <a:cs typeface="Arial" panose="020B0604020202020204" pitchFamily="34" charset="0"/>
              </a:rPr>
              <a:t>4) </a:t>
            </a:r>
            <a:r>
              <a:rPr lang="en-US" sz="1100" dirty="0">
                <a:solidFill>
                  <a:srgbClr val="0070C0"/>
                </a:solidFill>
                <a:latin typeface="Arial" panose="020B0604020202020204" pitchFamily="34" charset="0"/>
                <a:cs typeface="Arial" panose="020B0604020202020204" pitchFamily="34" charset="0"/>
              </a:rPr>
              <a:t>The competence centers "Virtual offices" (</a:t>
            </a:r>
            <a:r>
              <a:rPr lang="en-US" sz="1100" dirty="0" err="1">
                <a:solidFill>
                  <a:srgbClr val="0070C0"/>
                </a:solidFill>
                <a:latin typeface="Arial" panose="020B0604020202020204" pitchFamily="34" charset="0"/>
                <a:cs typeface="Arial" panose="020B0604020202020204" pitchFamily="34" charset="0"/>
              </a:rPr>
              <a:t>Telediagnostics</a:t>
            </a:r>
            <a:r>
              <a:rPr lang="en-US" sz="1100" dirty="0">
                <a:solidFill>
                  <a:srgbClr val="0070C0"/>
                </a:solidFill>
                <a:latin typeface="Arial" panose="020B0604020202020204" pitchFamily="34" charset="0"/>
                <a:cs typeface="Arial" panose="020B0604020202020204" pitchFamily="34" charset="0"/>
              </a:rPr>
              <a:t>) of functional diagnostics (cardiology) in the Karaganda region</a:t>
            </a:r>
          </a:p>
          <a:p>
            <a:r>
              <a:rPr lang="en-US" sz="1100" dirty="0">
                <a:solidFill>
                  <a:srgbClr val="0070C0"/>
                </a:solidFill>
                <a:latin typeface="Arial" panose="020B0604020202020204" pitchFamily="34" charset="0"/>
                <a:cs typeface="Arial" panose="020B0604020202020204" pitchFamily="34" charset="0"/>
              </a:rPr>
              <a:t>Deadline: January 2019.</a:t>
            </a:r>
            <a:endParaRPr lang="ru-RU" sz="1100" dirty="0">
              <a:solidFill>
                <a:srgbClr val="0070C0"/>
              </a:solidFill>
              <a:latin typeface="Arial" panose="020B0604020202020204" pitchFamily="34" charset="0"/>
              <a:cs typeface="Arial" panose="020B0604020202020204" pitchFamily="34" charset="0"/>
            </a:endParaRPr>
          </a:p>
        </p:txBody>
      </p:sp>
      <p:pic>
        <p:nvPicPr>
          <p:cNvPr id="39" name="Рисунок 38"/>
          <p:cNvPicPr>
            <a:picLocks noChangeAspect="1"/>
          </p:cNvPicPr>
          <p:nvPr/>
        </p:nvPicPr>
        <p:blipFill>
          <a:blip r:embed="rId3" cstate="print"/>
          <a:stretch>
            <a:fillRect/>
          </a:stretch>
        </p:blipFill>
        <p:spPr>
          <a:xfrm>
            <a:off x="438403" y="1150607"/>
            <a:ext cx="898445" cy="1041077"/>
          </a:xfrm>
          <a:prstGeom prst="rect">
            <a:avLst/>
          </a:prstGeom>
          <a:effectLst/>
        </p:spPr>
      </p:pic>
      <p:sp>
        <p:nvSpPr>
          <p:cNvPr id="40" name="Прямоугольник 39"/>
          <p:cNvSpPr/>
          <p:nvPr/>
        </p:nvSpPr>
        <p:spPr>
          <a:xfrm>
            <a:off x="277757" y="832264"/>
            <a:ext cx="1273644" cy="307777"/>
          </a:xfrm>
          <a:prstGeom prst="rect">
            <a:avLst/>
          </a:prstGeom>
        </p:spPr>
        <p:txBody>
          <a:bodyPr wrap="square" lIns="28519" rIns="28519" anchor="ctr" anchorCtr="0">
            <a:spAutoFit/>
          </a:bodyPr>
          <a:lstStyle/>
          <a:p>
            <a:pPr algn="ctr"/>
            <a:r>
              <a:rPr lang="ru-RU" sz="1400" b="1" dirty="0" smtClean="0">
                <a:solidFill>
                  <a:srgbClr val="0070C0"/>
                </a:solidFill>
                <a:latin typeface="Arial" panose="020B0604020202020204" pitchFamily="34" charset="0"/>
                <a:ea typeface="+mj-ea"/>
                <a:cs typeface="Arial" pitchFamily="34" charset="0"/>
              </a:rPr>
              <a:t>«</a:t>
            </a:r>
            <a:r>
              <a:rPr lang="en-US" sz="1400" b="1" dirty="0">
                <a:solidFill>
                  <a:srgbClr val="0070C0"/>
                </a:solidFill>
                <a:latin typeface="Arial" panose="020B0604020202020204" pitchFamily="34" charset="0"/>
                <a:ea typeface="+mj-ea"/>
                <a:cs typeface="Arial" pitchFamily="34" charset="0"/>
              </a:rPr>
              <a:t>AS IT IS</a:t>
            </a:r>
            <a:r>
              <a:rPr lang="ru-RU" sz="1400" b="1" dirty="0" smtClean="0">
                <a:solidFill>
                  <a:srgbClr val="0070C0"/>
                </a:solidFill>
                <a:latin typeface="Arial" panose="020B0604020202020204" pitchFamily="34" charset="0"/>
                <a:ea typeface="+mj-ea"/>
                <a:cs typeface="Arial" pitchFamily="34" charset="0"/>
              </a:rPr>
              <a:t>»</a:t>
            </a:r>
            <a:endParaRPr lang="ru-RU" sz="1400" b="1" dirty="0">
              <a:solidFill>
                <a:srgbClr val="0070C0"/>
              </a:solidFill>
              <a:latin typeface="Arial" panose="020B0604020202020204" pitchFamily="34" charset="0"/>
              <a:ea typeface="+mj-ea"/>
              <a:cs typeface="Arial" pitchFamily="34" charset="0"/>
            </a:endParaRPr>
          </a:p>
        </p:txBody>
      </p:sp>
      <p:sp>
        <p:nvSpPr>
          <p:cNvPr id="41" name="Прямоугольник 40"/>
          <p:cNvSpPr/>
          <p:nvPr/>
        </p:nvSpPr>
        <p:spPr>
          <a:xfrm>
            <a:off x="157675" y="2854733"/>
            <a:ext cx="1607586" cy="307777"/>
          </a:xfrm>
          <a:prstGeom prst="rect">
            <a:avLst/>
          </a:prstGeom>
        </p:spPr>
        <p:txBody>
          <a:bodyPr wrap="square" lIns="28519" rIns="28519" anchor="ctr" anchorCtr="0">
            <a:spAutoFit/>
          </a:bodyPr>
          <a:lstStyle/>
          <a:p>
            <a:pPr algn="ctr"/>
            <a:r>
              <a:rPr lang="ru-RU" sz="1400" b="1" dirty="0" smtClean="0">
                <a:solidFill>
                  <a:srgbClr val="0070C0"/>
                </a:solidFill>
                <a:latin typeface="Arial" panose="020B0604020202020204" pitchFamily="34" charset="0"/>
                <a:ea typeface="+mj-ea"/>
                <a:cs typeface="Arial" pitchFamily="34" charset="0"/>
              </a:rPr>
              <a:t>«</a:t>
            </a:r>
            <a:r>
              <a:rPr lang="en-US" sz="1400" b="1" dirty="0" smtClean="0">
                <a:solidFill>
                  <a:srgbClr val="0070C0"/>
                </a:solidFill>
                <a:latin typeface="Arial" panose="020B0604020202020204" pitchFamily="34" charset="0"/>
                <a:ea typeface="+mj-ea"/>
                <a:cs typeface="Arial" pitchFamily="34" charset="0"/>
              </a:rPr>
              <a:t>AS IT WILL BE</a:t>
            </a:r>
            <a:r>
              <a:rPr lang="ru-RU" sz="1400" b="1" dirty="0" smtClean="0">
                <a:solidFill>
                  <a:srgbClr val="0070C0"/>
                </a:solidFill>
                <a:latin typeface="Arial" panose="020B0604020202020204" pitchFamily="34" charset="0"/>
                <a:ea typeface="+mj-ea"/>
                <a:cs typeface="Arial" pitchFamily="34" charset="0"/>
              </a:rPr>
              <a:t>»</a:t>
            </a:r>
            <a:endParaRPr lang="ru-RU" sz="1400" b="1" dirty="0">
              <a:solidFill>
                <a:srgbClr val="0070C0"/>
              </a:solidFill>
              <a:latin typeface="Arial" panose="020B0604020202020204" pitchFamily="34" charset="0"/>
              <a:ea typeface="+mj-ea"/>
              <a:cs typeface="Arial" pitchFamily="34" charset="0"/>
            </a:endParaRPr>
          </a:p>
        </p:txBody>
      </p:sp>
      <p:sp>
        <p:nvSpPr>
          <p:cNvPr id="50" name="Прямоугольник 49"/>
          <p:cNvSpPr>
            <a:spLocks/>
          </p:cNvSpPr>
          <p:nvPr/>
        </p:nvSpPr>
        <p:spPr>
          <a:xfrm>
            <a:off x="253507" y="2164148"/>
            <a:ext cx="1241394" cy="276999"/>
          </a:xfrm>
          <a:prstGeom prst="rect">
            <a:avLst/>
          </a:prstGeom>
          <a:noFill/>
        </p:spPr>
        <p:txBody>
          <a:bodyPr wrap="square" lIns="0" tIns="0" rIns="0" bIns="0" numCol="1" anchor="ctr" anchorCtr="0">
            <a:spAutoFit/>
          </a:bodyPr>
          <a:lstStyle/>
          <a:p>
            <a:pPr algn="ctr"/>
            <a:r>
              <a:rPr lang="en-US" b="1" dirty="0" smtClean="0">
                <a:solidFill>
                  <a:srgbClr val="0070C0"/>
                </a:solidFill>
                <a:latin typeface="Arial" panose="020B0604020202020204" pitchFamily="34" charset="0"/>
                <a:cs typeface="Arial" panose="020B0604020202020204" pitchFamily="34" charset="0"/>
              </a:rPr>
              <a:t>PATIENT</a:t>
            </a:r>
            <a:endParaRPr lang="ru-RU" b="1" dirty="0">
              <a:solidFill>
                <a:srgbClr val="0070C0"/>
              </a:solidFill>
              <a:latin typeface="Arial" panose="020B0604020202020204" pitchFamily="34" charset="0"/>
              <a:cs typeface="Arial" panose="020B0604020202020204" pitchFamily="34" charset="0"/>
            </a:endParaRPr>
          </a:p>
        </p:txBody>
      </p:sp>
      <p:pic>
        <p:nvPicPr>
          <p:cNvPr id="55" name="Рисунок 54"/>
          <p:cNvPicPr>
            <a:picLocks noChangeAspect="1"/>
          </p:cNvPicPr>
          <p:nvPr/>
        </p:nvPicPr>
        <p:blipFill>
          <a:blip r:embed="rId3" cstate="print"/>
          <a:stretch>
            <a:fillRect/>
          </a:stretch>
        </p:blipFill>
        <p:spPr>
          <a:xfrm>
            <a:off x="403068" y="3180317"/>
            <a:ext cx="898445" cy="1041077"/>
          </a:xfrm>
          <a:prstGeom prst="rect">
            <a:avLst/>
          </a:prstGeom>
          <a:effectLst/>
        </p:spPr>
      </p:pic>
      <p:sp>
        <p:nvSpPr>
          <p:cNvPr id="56" name="Прямоугольник 55"/>
          <p:cNvSpPr>
            <a:spLocks/>
          </p:cNvSpPr>
          <p:nvPr/>
        </p:nvSpPr>
        <p:spPr>
          <a:xfrm>
            <a:off x="218172" y="4193858"/>
            <a:ext cx="1241394" cy="276999"/>
          </a:xfrm>
          <a:prstGeom prst="rect">
            <a:avLst/>
          </a:prstGeom>
          <a:noFill/>
        </p:spPr>
        <p:txBody>
          <a:bodyPr wrap="square" lIns="0" tIns="0" rIns="0" bIns="0" numCol="1" anchor="ctr" anchorCtr="0">
            <a:spAutoFit/>
          </a:bodyPr>
          <a:lstStyle/>
          <a:p>
            <a:pPr algn="ctr"/>
            <a:r>
              <a:rPr lang="en-US" b="1" dirty="0" smtClean="0">
                <a:solidFill>
                  <a:srgbClr val="0070C0"/>
                </a:solidFill>
                <a:latin typeface="Arial" panose="020B0604020202020204" pitchFamily="34" charset="0"/>
                <a:cs typeface="Arial" panose="020B0604020202020204" pitchFamily="34" charset="0"/>
              </a:rPr>
              <a:t>PATIENT</a:t>
            </a:r>
            <a:endParaRPr lang="ru-RU" b="1" dirty="0">
              <a:solidFill>
                <a:srgbClr val="0070C0"/>
              </a:solidFill>
              <a:latin typeface="Arial" panose="020B0604020202020204" pitchFamily="34" charset="0"/>
              <a:cs typeface="Arial" panose="020B0604020202020204" pitchFamily="34" charset="0"/>
            </a:endParaRPr>
          </a:p>
        </p:txBody>
      </p:sp>
      <p:sp>
        <p:nvSpPr>
          <p:cNvPr id="101" name="Прямоугольник 100"/>
          <p:cNvSpPr/>
          <p:nvPr/>
        </p:nvSpPr>
        <p:spPr>
          <a:xfrm>
            <a:off x="2406528" y="1277064"/>
            <a:ext cx="716864" cy="215444"/>
          </a:xfrm>
          <a:prstGeom prst="rect">
            <a:avLst/>
          </a:prstGeom>
        </p:spPr>
        <p:txBody>
          <a:bodyPr wrap="square" lIns="28519" rIns="28519" anchor="ctr" anchorCtr="0">
            <a:spAutoFit/>
          </a:bodyPr>
          <a:lstStyle/>
          <a:p>
            <a:pPr algn="ctr"/>
            <a:r>
              <a:rPr lang="en-US" sz="800" dirty="0" smtClean="0">
                <a:solidFill>
                  <a:schemeClr val="tx1">
                    <a:lumMod val="95000"/>
                    <a:lumOff val="5000"/>
                  </a:schemeClr>
                </a:solidFill>
                <a:latin typeface="Arial" panose="020B0604020202020204" pitchFamily="34" charset="0"/>
                <a:ea typeface="+mj-ea"/>
                <a:cs typeface="Arial" panose="020B0604020202020204" pitchFamily="34" charset="0"/>
              </a:rPr>
              <a:t>Appeal</a:t>
            </a:r>
            <a:endParaRPr lang="ru-RU" sz="800" dirty="0">
              <a:solidFill>
                <a:schemeClr val="tx1">
                  <a:lumMod val="95000"/>
                  <a:lumOff val="5000"/>
                </a:schemeClr>
              </a:solidFill>
              <a:latin typeface="Arial" panose="020B0604020202020204" pitchFamily="34" charset="0"/>
              <a:ea typeface="+mj-ea"/>
              <a:cs typeface="Arial" panose="020B0604020202020204" pitchFamily="34" charset="0"/>
            </a:endParaRPr>
          </a:p>
        </p:txBody>
      </p:sp>
      <p:sp>
        <p:nvSpPr>
          <p:cNvPr id="106" name="Прямоугольник 105"/>
          <p:cNvSpPr/>
          <p:nvPr/>
        </p:nvSpPr>
        <p:spPr>
          <a:xfrm>
            <a:off x="3143399" y="1867357"/>
            <a:ext cx="716864" cy="215444"/>
          </a:xfrm>
          <a:prstGeom prst="rect">
            <a:avLst/>
          </a:prstGeom>
        </p:spPr>
        <p:txBody>
          <a:bodyPr wrap="square" lIns="28519" rIns="28519" anchor="ctr" anchorCtr="0">
            <a:spAutoFit/>
          </a:bodyPr>
          <a:lstStyle/>
          <a:p>
            <a:pPr algn="ctr"/>
            <a:r>
              <a:rPr lang="en-US" sz="800" dirty="0">
                <a:solidFill>
                  <a:schemeClr val="tx1">
                    <a:lumMod val="95000"/>
                    <a:lumOff val="5000"/>
                  </a:schemeClr>
                </a:solidFill>
                <a:latin typeface="Arial" panose="020B0604020202020204" pitchFamily="34" charset="0"/>
                <a:ea typeface="+mj-ea"/>
                <a:cs typeface="Arial" panose="020B0604020202020204" pitchFamily="34" charset="0"/>
              </a:rPr>
              <a:t>Ambulance</a:t>
            </a:r>
            <a:endParaRPr lang="ru-RU" sz="800" dirty="0">
              <a:solidFill>
                <a:schemeClr val="tx1">
                  <a:lumMod val="95000"/>
                  <a:lumOff val="5000"/>
                </a:schemeClr>
              </a:solidFill>
              <a:latin typeface="Arial" panose="020B0604020202020204" pitchFamily="34" charset="0"/>
              <a:ea typeface="+mj-ea"/>
              <a:cs typeface="Arial" panose="020B0604020202020204" pitchFamily="34" charset="0"/>
            </a:endParaRPr>
          </a:p>
        </p:txBody>
      </p:sp>
      <p:sp>
        <p:nvSpPr>
          <p:cNvPr id="107" name="Прямоугольник 106"/>
          <p:cNvSpPr/>
          <p:nvPr/>
        </p:nvSpPr>
        <p:spPr>
          <a:xfrm>
            <a:off x="4523753" y="1756112"/>
            <a:ext cx="716864" cy="215444"/>
          </a:xfrm>
          <a:prstGeom prst="rect">
            <a:avLst/>
          </a:prstGeom>
        </p:spPr>
        <p:txBody>
          <a:bodyPr wrap="square" lIns="28519" rIns="28519" anchor="ctr" anchorCtr="0">
            <a:spAutoFit/>
          </a:bodyPr>
          <a:lstStyle/>
          <a:p>
            <a:pPr algn="ctr"/>
            <a:r>
              <a:rPr lang="en-US" sz="800" dirty="0" smtClean="0">
                <a:solidFill>
                  <a:schemeClr val="tx1">
                    <a:lumMod val="95000"/>
                    <a:lumOff val="5000"/>
                  </a:schemeClr>
                </a:solidFill>
                <a:latin typeface="Arial" panose="020B0604020202020204" pitchFamily="34" charset="0"/>
                <a:ea typeface="+mj-ea"/>
                <a:cs typeface="Arial" panose="020B0604020202020204" pitchFamily="34" charset="0"/>
              </a:rPr>
              <a:t>Hospital</a:t>
            </a:r>
            <a:endParaRPr lang="ru-RU" sz="800" dirty="0">
              <a:solidFill>
                <a:schemeClr val="tx1">
                  <a:lumMod val="95000"/>
                  <a:lumOff val="5000"/>
                </a:schemeClr>
              </a:solidFill>
              <a:latin typeface="Arial" panose="020B0604020202020204" pitchFamily="34" charset="0"/>
              <a:ea typeface="+mj-ea"/>
              <a:cs typeface="Arial" panose="020B0604020202020204" pitchFamily="34" charset="0"/>
            </a:endParaRPr>
          </a:p>
        </p:txBody>
      </p:sp>
      <p:sp>
        <p:nvSpPr>
          <p:cNvPr id="111" name="Прямоугольник 110"/>
          <p:cNvSpPr/>
          <p:nvPr/>
        </p:nvSpPr>
        <p:spPr>
          <a:xfrm>
            <a:off x="4045123" y="1199924"/>
            <a:ext cx="857507" cy="215444"/>
          </a:xfrm>
          <a:prstGeom prst="rect">
            <a:avLst/>
          </a:prstGeom>
        </p:spPr>
        <p:txBody>
          <a:bodyPr wrap="square" lIns="28519" rIns="28519" anchor="ctr" anchorCtr="0">
            <a:spAutoFit/>
          </a:bodyPr>
          <a:lstStyle/>
          <a:p>
            <a:pPr algn="ctr"/>
            <a:r>
              <a:rPr lang="en-US" sz="800" dirty="0">
                <a:solidFill>
                  <a:schemeClr val="tx1">
                    <a:lumMod val="95000"/>
                    <a:lumOff val="5000"/>
                  </a:schemeClr>
                </a:solidFill>
                <a:latin typeface="Arial" panose="020B0604020202020204" pitchFamily="34" charset="0"/>
                <a:ea typeface="+mj-ea"/>
                <a:cs typeface="Arial" panose="020B0604020202020204" pitchFamily="34" charset="0"/>
              </a:rPr>
              <a:t>Costly treatment</a:t>
            </a:r>
            <a:endParaRPr lang="ru-RU" sz="800" dirty="0">
              <a:solidFill>
                <a:schemeClr val="tx1">
                  <a:lumMod val="95000"/>
                  <a:lumOff val="5000"/>
                </a:schemeClr>
              </a:solidFill>
              <a:latin typeface="Arial" panose="020B0604020202020204" pitchFamily="34" charset="0"/>
              <a:ea typeface="+mj-ea"/>
              <a:cs typeface="Arial" panose="020B0604020202020204" pitchFamily="34" charset="0"/>
            </a:endParaRPr>
          </a:p>
        </p:txBody>
      </p:sp>
      <p:grpSp>
        <p:nvGrpSpPr>
          <p:cNvPr id="117" name="Группа 98"/>
          <p:cNvGrpSpPr/>
          <p:nvPr/>
        </p:nvGrpSpPr>
        <p:grpSpPr>
          <a:xfrm>
            <a:off x="2747152" y="3464142"/>
            <a:ext cx="318772" cy="319879"/>
            <a:chOff x="1731146" y="1630817"/>
            <a:chExt cx="301841" cy="319879"/>
          </a:xfrm>
        </p:grpSpPr>
        <p:sp>
          <p:nvSpPr>
            <p:cNvPr id="118" name="Овал 117"/>
            <p:cNvSpPr/>
            <p:nvPr/>
          </p:nvSpPr>
          <p:spPr>
            <a:xfrm>
              <a:off x="1731146" y="1631100"/>
              <a:ext cx="301841" cy="319596"/>
            </a:xfrm>
            <a:prstGeom prst="ellips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latin typeface="Arial" panose="020B0604020202020204" pitchFamily="34" charset="0"/>
                <a:cs typeface="Arial" panose="020B0604020202020204" pitchFamily="34" charset="0"/>
              </a:endParaRPr>
            </a:p>
          </p:txBody>
        </p:sp>
        <p:sp>
          <p:nvSpPr>
            <p:cNvPr id="119" name="TextBox 118"/>
            <p:cNvSpPr txBox="1"/>
            <p:nvPr/>
          </p:nvSpPr>
          <p:spPr>
            <a:xfrm>
              <a:off x="1755888" y="1630817"/>
              <a:ext cx="264046" cy="307777"/>
            </a:xfrm>
            <a:prstGeom prst="rect">
              <a:avLst/>
            </a:prstGeom>
            <a:noFill/>
            <a:ln>
              <a:noFill/>
            </a:ln>
          </p:spPr>
          <p:txBody>
            <a:bodyPr wrap="square" rtlCol="0">
              <a:spAutoFit/>
            </a:bodyPr>
            <a:lstStyle/>
            <a:p>
              <a:r>
                <a:rPr lang="ru-RU" sz="1400" dirty="0">
                  <a:solidFill>
                    <a:schemeClr val="bg1"/>
                  </a:solidFill>
                  <a:latin typeface="Arial" panose="020B0604020202020204" pitchFamily="34" charset="0"/>
                  <a:cs typeface="Arial" panose="020B0604020202020204" pitchFamily="34" charset="0"/>
                </a:rPr>
                <a:t>1</a:t>
              </a:r>
            </a:p>
          </p:txBody>
        </p:sp>
      </p:grpSp>
      <p:pic>
        <p:nvPicPr>
          <p:cNvPr id="120" name="Рисунок 11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945947" y="3052670"/>
            <a:ext cx="352284" cy="352284"/>
          </a:xfrm>
          <a:prstGeom prst="rect">
            <a:avLst/>
          </a:prstGeom>
        </p:spPr>
      </p:pic>
      <p:pic>
        <p:nvPicPr>
          <p:cNvPr id="121" name="Рисунок 12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566067" y="3044145"/>
            <a:ext cx="367381" cy="367381"/>
          </a:xfrm>
          <a:prstGeom prst="rect">
            <a:avLst/>
          </a:prstGeom>
        </p:spPr>
      </p:pic>
      <p:sp>
        <p:nvSpPr>
          <p:cNvPr id="122" name="Прямоугольник 121"/>
          <p:cNvSpPr/>
          <p:nvPr/>
        </p:nvSpPr>
        <p:spPr>
          <a:xfrm>
            <a:off x="3298220" y="2589088"/>
            <a:ext cx="1311806" cy="461665"/>
          </a:xfrm>
          <a:prstGeom prst="rect">
            <a:avLst/>
          </a:prstGeom>
        </p:spPr>
        <p:txBody>
          <a:bodyPr wrap="square" lIns="28519" rIns="28519" anchor="ctr" anchorCtr="0">
            <a:spAutoFit/>
          </a:bodyPr>
          <a:lstStyle/>
          <a:p>
            <a:pPr algn="ctr"/>
            <a:r>
              <a:rPr lang="en-US" sz="800" dirty="0">
                <a:solidFill>
                  <a:schemeClr val="tx1">
                    <a:lumMod val="95000"/>
                    <a:lumOff val="5000"/>
                  </a:schemeClr>
                </a:solidFill>
                <a:latin typeface="Arial" panose="020B0604020202020204" pitchFamily="34" charset="0"/>
                <a:ea typeface="+mj-ea"/>
                <a:cs typeface="Arial" panose="020B0604020202020204" pitchFamily="34" charset="0"/>
              </a:rPr>
              <a:t>Invitation</a:t>
            </a:r>
          </a:p>
          <a:p>
            <a:pPr algn="ctr"/>
            <a:r>
              <a:rPr lang="en-US" sz="800" dirty="0">
                <a:solidFill>
                  <a:schemeClr val="tx1">
                    <a:lumMod val="95000"/>
                    <a:lumOff val="5000"/>
                  </a:schemeClr>
                </a:solidFill>
                <a:latin typeface="Arial" panose="020B0604020202020204" pitchFamily="34" charset="0"/>
                <a:ea typeface="+mj-ea"/>
                <a:cs typeface="Arial" panose="020B0604020202020204" pitchFamily="34" charset="0"/>
              </a:rPr>
              <a:t>for screening (SMS alerts, phone calls</a:t>
            </a:r>
            <a:r>
              <a:rPr lang="ru-RU" sz="800" dirty="0" smtClean="0">
                <a:solidFill>
                  <a:schemeClr val="tx1">
                    <a:lumMod val="95000"/>
                    <a:lumOff val="5000"/>
                  </a:schemeClr>
                </a:solidFill>
                <a:latin typeface="Arial" panose="020B0604020202020204" pitchFamily="34" charset="0"/>
                <a:ea typeface="+mj-ea"/>
                <a:cs typeface="Arial" panose="020B0604020202020204" pitchFamily="34" charset="0"/>
              </a:rPr>
              <a:t>)</a:t>
            </a:r>
            <a:endParaRPr lang="ru-RU" sz="800" dirty="0">
              <a:solidFill>
                <a:schemeClr val="tx1">
                  <a:lumMod val="95000"/>
                  <a:lumOff val="5000"/>
                </a:schemeClr>
              </a:solidFill>
              <a:latin typeface="Arial" panose="020B0604020202020204" pitchFamily="34" charset="0"/>
              <a:ea typeface="+mj-ea"/>
              <a:cs typeface="Arial" panose="020B0604020202020204" pitchFamily="34" charset="0"/>
            </a:endParaRPr>
          </a:p>
        </p:txBody>
      </p:sp>
      <p:grpSp>
        <p:nvGrpSpPr>
          <p:cNvPr id="125" name="Группа 203"/>
          <p:cNvGrpSpPr/>
          <p:nvPr/>
        </p:nvGrpSpPr>
        <p:grpSpPr>
          <a:xfrm>
            <a:off x="5402431" y="3464425"/>
            <a:ext cx="301841" cy="319596"/>
            <a:chOff x="1731146" y="1631100"/>
            <a:chExt cx="301841" cy="319596"/>
          </a:xfrm>
        </p:grpSpPr>
        <p:sp>
          <p:nvSpPr>
            <p:cNvPr id="126" name="Овал 125"/>
            <p:cNvSpPr/>
            <p:nvPr/>
          </p:nvSpPr>
          <p:spPr>
            <a:xfrm>
              <a:off x="1731146" y="1631100"/>
              <a:ext cx="301841" cy="31959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latin typeface="Arial" panose="020B0604020202020204" pitchFamily="34" charset="0"/>
                <a:cs typeface="Arial" panose="020B0604020202020204" pitchFamily="34" charset="0"/>
              </a:endParaRPr>
            </a:p>
          </p:txBody>
        </p:sp>
        <p:sp>
          <p:nvSpPr>
            <p:cNvPr id="127" name="TextBox 126"/>
            <p:cNvSpPr txBox="1"/>
            <p:nvPr/>
          </p:nvSpPr>
          <p:spPr>
            <a:xfrm>
              <a:off x="1741429" y="1641225"/>
              <a:ext cx="202859" cy="307777"/>
            </a:xfrm>
            <a:prstGeom prst="rect">
              <a:avLst/>
            </a:prstGeom>
            <a:noFill/>
          </p:spPr>
          <p:txBody>
            <a:bodyPr wrap="square" rtlCol="0">
              <a:spAutoFit/>
            </a:bodyPr>
            <a:lstStyle/>
            <a:p>
              <a:r>
                <a:rPr lang="ru-RU" sz="1400" b="1" dirty="0">
                  <a:solidFill>
                    <a:schemeClr val="bg1"/>
                  </a:solidFill>
                  <a:latin typeface="Arial" panose="020B0604020202020204" pitchFamily="34" charset="0"/>
                  <a:cs typeface="Arial" panose="020B0604020202020204" pitchFamily="34" charset="0"/>
                </a:rPr>
                <a:t>3</a:t>
              </a:r>
            </a:p>
          </p:txBody>
        </p:sp>
      </p:grpSp>
      <p:sp>
        <p:nvSpPr>
          <p:cNvPr id="141" name="Прямоугольник 140"/>
          <p:cNvSpPr/>
          <p:nvPr/>
        </p:nvSpPr>
        <p:spPr>
          <a:xfrm>
            <a:off x="7541551" y="3745578"/>
            <a:ext cx="716864" cy="215444"/>
          </a:xfrm>
          <a:prstGeom prst="rect">
            <a:avLst/>
          </a:prstGeom>
        </p:spPr>
        <p:txBody>
          <a:bodyPr wrap="square" lIns="28519" rIns="28519" anchor="ctr" anchorCtr="0">
            <a:spAutoFit/>
          </a:bodyPr>
          <a:lstStyle/>
          <a:p>
            <a:pPr algn="ctr"/>
            <a:r>
              <a:rPr lang="ru-RU" sz="800" dirty="0" smtClean="0">
                <a:solidFill>
                  <a:schemeClr val="tx1">
                    <a:lumMod val="95000"/>
                    <a:lumOff val="5000"/>
                  </a:schemeClr>
                </a:solidFill>
                <a:latin typeface="Arial" panose="020B0604020202020204" pitchFamily="34" charset="0"/>
                <a:ea typeface="+mj-ea"/>
                <a:cs typeface="Arial" panose="020B0604020202020204" pitchFamily="34" charset="0"/>
              </a:rPr>
              <a:t>Т</a:t>
            </a:r>
            <a:r>
              <a:rPr lang="en-US" sz="800" dirty="0" err="1" smtClean="0">
                <a:solidFill>
                  <a:schemeClr val="tx1">
                    <a:lumMod val="95000"/>
                    <a:lumOff val="5000"/>
                  </a:schemeClr>
                </a:solidFill>
                <a:latin typeface="Arial" panose="020B0604020202020204" pitchFamily="34" charset="0"/>
                <a:ea typeface="+mj-ea"/>
                <a:cs typeface="Arial" panose="020B0604020202020204" pitchFamily="34" charset="0"/>
              </a:rPr>
              <a:t>herapist</a:t>
            </a:r>
            <a:endParaRPr lang="ru-RU" sz="800" dirty="0">
              <a:solidFill>
                <a:schemeClr val="tx1">
                  <a:lumMod val="95000"/>
                  <a:lumOff val="5000"/>
                </a:schemeClr>
              </a:solidFill>
              <a:latin typeface="Arial" panose="020B0604020202020204" pitchFamily="34" charset="0"/>
              <a:ea typeface="+mj-ea"/>
              <a:cs typeface="Arial" panose="020B0604020202020204" pitchFamily="34" charset="0"/>
            </a:endParaRPr>
          </a:p>
        </p:txBody>
      </p:sp>
      <p:sp>
        <p:nvSpPr>
          <p:cNvPr id="142" name="Прямоугольник 141"/>
          <p:cNvSpPr/>
          <p:nvPr/>
        </p:nvSpPr>
        <p:spPr>
          <a:xfrm>
            <a:off x="4935856" y="2870143"/>
            <a:ext cx="1293602" cy="461665"/>
          </a:xfrm>
          <a:prstGeom prst="rect">
            <a:avLst/>
          </a:prstGeom>
        </p:spPr>
        <p:txBody>
          <a:bodyPr wrap="square" lIns="28519" rIns="28519" anchor="ctr" anchorCtr="0">
            <a:spAutoFit/>
          </a:bodyPr>
          <a:lstStyle/>
          <a:p>
            <a:pPr algn="ctr"/>
            <a:r>
              <a:rPr lang="en-US" sz="800" dirty="0">
                <a:solidFill>
                  <a:schemeClr val="tx1">
                    <a:lumMod val="95000"/>
                    <a:lumOff val="5000"/>
                  </a:schemeClr>
                </a:solidFill>
                <a:latin typeface="Arial" panose="020B0604020202020204" pitchFamily="34" charset="0"/>
                <a:ea typeface="+mj-ea"/>
                <a:cs typeface="Arial" panose="020B0604020202020204" pitchFamily="34" charset="0"/>
              </a:rPr>
              <a:t>Inspection, referral and entry to narrow specialists, booking of tests</a:t>
            </a:r>
            <a:endParaRPr lang="ru-RU" sz="800" dirty="0">
              <a:solidFill>
                <a:schemeClr val="tx1">
                  <a:lumMod val="95000"/>
                  <a:lumOff val="5000"/>
                </a:schemeClr>
              </a:solidFill>
              <a:latin typeface="Arial" panose="020B0604020202020204" pitchFamily="34" charset="0"/>
              <a:ea typeface="+mj-ea"/>
              <a:cs typeface="Arial" panose="020B0604020202020204" pitchFamily="34" charset="0"/>
            </a:endParaRPr>
          </a:p>
        </p:txBody>
      </p:sp>
      <p:grpSp>
        <p:nvGrpSpPr>
          <p:cNvPr id="144" name="Группа 203"/>
          <p:cNvGrpSpPr/>
          <p:nvPr/>
        </p:nvGrpSpPr>
        <p:grpSpPr>
          <a:xfrm>
            <a:off x="7751001" y="3439998"/>
            <a:ext cx="301841" cy="319596"/>
            <a:chOff x="1731146" y="1631100"/>
            <a:chExt cx="301841" cy="319596"/>
          </a:xfrm>
        </p:grpSpPr>
        <p:sp>
          <p:nvSpPr>
            <p:cNvPr id="145" name="Овал 144"/>
            <p:cNvSpPr/>
            <p:nvPr/>
          </p:nvSpPr>
          <p:spPr>
            <a:xfrm>
              <a:off x="1731146" y="1631100"/>
              <a:ext cx="301841" cy="31959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latin typeface="Arial" panose="020B0604020202020204" pitchFamily="34" charset="0"/>
                <a:cs typeface="Arial" panose="020B0604020202020204" pitchFamily="34" charset="0"/>
              </a:endParaRPr>
            </a:p>
          </p:txBody>
        </p:sp>
        <p:sp>
          <p:nvSpPr>
            <p:cNvPr id="146" name="TextBox 145"/>
            <p:cNvSpPr txBox="1"/>
            <p:nvPr/>
          </p:nvSpPr>
          <p:spPr>
            <a:xfrm>
              <a:off x="1741429" y="1641225"/>
              <a:ext cx="202859" cy="307777"/>
            </a:xfrm>
            <a:prstGeom prst="rect">
              <a:avLst/>
            </a:prstGeom>
            <a:noFill/>
          </p:spPr>
          <p:txBody>
            <a:bodyPr wrap="square" rtlCol="0">
              <a:spAutoFit/>
            </a:bodyPr>
            <a:lstStyle/>
            <a:p>
              <a:r>
                <a:rPr lang="ru-RU" sz="1400" b="1" dirty="0">
                  <a:solidFill>
                    <a:schemeClr val="bg1"/>
                  </a:solidFill>
                  <a:latin typeface="Arial" panose="020B0604020202020204" pitchFamily="34" charset="0"/>
                  <a:cs typeface="Arial" panose="020B0604020202020204" pitchFamily="34" charset="0"/>
                </a:rPr>
                <a:t>5</a:t>
              </a:r>
            </a:p>
          </p:txBody>
        </p:sp>
      </p:grpSp>
      <p:grpSp>
        <p:nvGrpSpPr>
          <p:cNvPr id="155" name="Группа 206"/>
          <p:cNvGrpSpPr/>
          <p:nvPr/>
        </p:nvGrpSpPr>
        <p:grpSpPr>
          <a:xfrm>
            <a:off x="6808048" y="3394057"/>
            <a:ext cx="406918" cy="360918"/>
            <a:chOff x="1731146" y="1631100"/>
            <a:chExt cx="323911" cy="319596"/>
          </a:xfrm>
        </p:grpSpPr>
        <p:sp>
          <p:nvSpPr>
            <p:cNvPr id="156" name="Овал 155"/>
            <p:cNvSpPr/>
            <p:nvPr/>
          </p:nvSpPr>
          <p:spPr>
            <a:xfrm>
              <a:off x="1731146" y="1631100"/>
              <a:ext cx="301841" cy="31959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latin typeface="Arial" panose="020B0604020202020204" pitchFamily="34" charset="0"/>
                <a:cs typeface="Arial" panose="020B0604020202020204" pitchFamily="34" charset="0"/>
              </a:endParaRPr>
            </a:p>
          </p:txBody>
        </p:sp>
        <p:sp>
          <p:nvSpPr>
            <p:cNvPr id="157" name="TextBox 156"/>
            <p:cNvSpPr txBox="1"/>
            <p:nvPr/>
          </p:nvSpPr>
          <p:spPr>
            <a:xfrm>
              <a:off x="1757927" y="1648845"/>
              <a:ext cx="297130" cy="272539"/>
            </a:xfrm>
            <a:prstGeom prst="rect">
              <a:avLst/>
            </a:prstGeom>
            <a:noFill/>
          </p:spPr>
          <p:txBody>
            <a:bodyPr wrap="square" rtlCol="0">
              <a:spAutoFit/>
            </a:bodyPr>
            <a:lstStyle/>
            <a:p>
              <a:r>
                <a:rPr lang="ru-RU" sz="1400" b="1" dirty="0">
                  <a:solidFill>
                    <a:schemeClr val="bg1"/>
                  </a:solidFill>
                  <a:latin typeface="Arial" panose="020B0604020202020204" pitchFamily="34" charset="0"/>
                  <a:cs typeface="Arial" panose="020B0604020202020204" pitchFamily="34" charset="0"/>
                </a:rPr>
                <a:t>4</a:t>
              </a:r>
            </a:p>
          </p:txBody>
        </p:sp>
      </p:grpSp>
      <p:sp>
        <p:nvSpPr>
          <p:cNvPr id="124" name="Прямоугольник 123"/>
          <p:cNvSpPr/>
          <p:nvPr/>
        </p:nvSpPr>
        <p:spPr>
          <a:xfrm>
            <a:off x="4777401" y="3752315"/>
            <a:ext cx="1602382" cy="338554"/>
          </a:xfrm>
          <a:prstGeom prst="rect">
            <a:avLst/>
          </a:prstGeom>
        </p:spPr>
        <p:txBody>
          <a:bodyPr wrap="square" lIns="28519" rIns="28519" anchor="ctr" anchorCtr="0">
            <a:spAutoFit/>
          </a:bodyPr>
          <a:lstStyle/>
          <a:p>
            <a:pPr algn="ctr"/>
            <a:r>
              <a:rPr lang="en-US" sz="800" dirty="0">
                <a:solidFill>
                  <a:schemeClr val="tx1">
                    <a:lumMod val="95000"/>
                    <a:lumOff val="5000"/>
                  </a:schemeClr>
                </a:solidFill>
                <a:latin typeface="Arial" panose="020B0604020202020204" pitchFamily="34" charset="0"/>
                <a:cs typeface="Arial" panose="020B0604020202020204" pitchFamily="34" charset="0"/>
              </a:rPr>
              <a:t>Therapist,</a:t>
            </a:r>
          </a:p>
          <a:p>
            <a:pPr algn="ctr"/>
            <a:r>
              <a:rPr lang="en-US" sz="800" dirty="0" smtClean="0">
                <a:solidFill>
                  <a:schemeClr val="tx1">
                    <a:lumMod val="95000"/>
                    <a:lumOff val="5000"/>
                  </a:schemeClr>
                </a:solidFill>
                <a:latin typeface="Arial" panose="020B0604020202020204" pitchFamily="34" charset="0"/>
                <a:cs typeface="Arial" panose="020B0604020202020204" pitchFamily="34" charset="0"/>
              </a:rPr>
              <a:t>Narrow </a:t>
            </a:r>
            <a:r>
              <a:rPr lang="en-US" sz="800" dirty="0">
                <a:solidFill>
                  <a:schemeClr val="tx1">
                    <a:lumMod val="95000"/>
                    <a:lumOff val="5000"/>
                  </a:schemeClr>
                </a:solidFill>
                <a:latin typeface="Arial" panose="020B0604020202020204" pitchFamily="34" charset="0"/>
                <a:cs typeface="Arial" panose="020B0604020202020204" pitchFamily="34" charset="0"/>
              </a:rPr>
              <a:t>specialist</a:t>
            </a:r>
            <a:endParaRPr lang="ru-RU" sz="800" dirty="0">
              <a:solidFill>
                <a:schemeClr val="tx1">
                  <a:lumMod val="95000"/>
                  <a:lumOff val="5000"/>
                </a:schemeClr>
              </a:solidFill>
              <a:latin typeface="Arial" panose="020B0604020202020204" pitchFamily="34" charset="0"/>
              <a:cs typeface="Arial" panose="020B0604020202020204" pitchFamily="34" charset="0"/>
            </a:endParaRPr>
          </a:p>
        </p:txBody>
      </p:sp>
      <p:sp>
        <p:nvSpPr>
          <p:cNvPr id="169" name="Прямоугольник 168"/>
          <p:cNvSpPr/>
          <p:nvPr/>
        </p:nvSpPr>
        <p:spPr>
          <a:xfrm>
            <a:off x="7557184" y="3105895"/>
            <a:ext cx="716864" cy="338554"/>
          </a:xfrm>
          <a:prstGeom prst="rect">
            <a:avLst/>
          </a:prstGeom>
        </p:spPr>
        <p:txBody>
          <a:bodyPr wrap="square" lIns="28519" rIns="28519" anchor="ctr" anchorCtr="0">
            <a:spAutoFit/>
          </a:bodyPr>
          <a:lstStyle/>
          <a:p>
            <a:pPr algn="ctr"/>
            <a:r>
              <a:rPr lang="en-US" sz="800" dirty="0">
                <a:solidFill>
                  <a:schemeClr val="tx1">
                    <a:lumMod val="95000"/>
                    <a:lumOff val="5000"/>
                  </a:schemeClr>
                </a:solidFill>
                <a:latin typeface="Arial" panose="020B0604020202020204" pitchFamily="34" charset="0"/>
                <a:ea typeface="+mj-ea"/>
                <a:cs typeface="Arial" panose="020B0604020202020204" pitchFamily="34" charset="0"/>
              </a:rPr>
              <a:t>Statement on D-accounting</a:t>
            </a:r>
            <a:endParaRPr lang="ru-RU" sz="800" dirty="0">
              <a:solidFill>
                <a:schemeClr val="tx1">
                  <a:lumMod val="95000"/>
                  <a:lumOff val="5000"/>
                </a:schemeClr>
              </a:solidFill>
              <a:latin typeface="Arial" panose="020B0604020202020204" pitchFamily="34" charset="0"/>
              <a:ea typeface="+mj-ea"/>
              <a:cs typeface="Arial" panose="020B0604020202020204" pitchFamily="34" charset="0"/>
            </a:endParaRPr>
          </a:p>
        </p:txBody>
      </p:sp>
      <p:cxnSp>
        <p:nvCxnSpPr>
          <p:cNvPr id="17" name="Соединительная линия уступом 16"/>
          <p:cNvCxnSpPr>
            <a:stCxn id="145" idx="6"/>
            <a:endCxn id="119" idx="1"/>
          </p:cNvCxnSpPr>
          <p:nvPr/>
        </p:nvCxnSpPr>
        <p:spPr>
          <a:xfrm flipH="1">
            <a:off x="2773282" y="3599796"/>
            <a:ext cx="5279560" cy="18235"/>
          </a:xfrm>
          <a:prstGeom prst="bentConnector5">
            <a:avLst>
              <a:gd name="adj1" fmla="val -4330"/>
              <a:gd name="adj2" fmla="val 3427529"/>
              <a:gd name="adj3" fmla="val 104330"/>
            </a:avLst>
          </a:prstGeom>
          <a:ln w="28575">
            <a:prstDash val="sysDash"/>
          </a:ln>
        </p:spPr>
        <p:style>
          <a:lnRef idx="1">
            <a:schemeClr val="accent1"/>
          </a:lnRef>
          <a:fillRef idx="0">
            <a:schemeClr val="accent1"/>
          </a:fillRef>
          <a:effectRef idx="0">
            <a:schemeClr val="accent1"/>
          </a:effectRef>
          <a:fontRef idx="minor">
            <a:schemeClr val="tx1"/>
          </a:fontRef>
        </p:style>
      </p:cxnSp>
      <p:sp>
        <p:nvSpPr>
          <p:cNvPr id="19" name="Прямоугольник 18"/>
          <p:cNvSpPr/>
          <p:nvPr/>
        </p:nvSpPr>
        <p:spPr>
          <a:xfrm>
            <a:off x="5659303" y="4316400"/>
            <a:ext cx="2396923" cy="215444"/>
          </a:xfrm>
          <a:prstGeom prst="rect">
            <a:avLst/>
          </a:prstGeom>
        </p:spPr>
        <p:txBody>
          <a:bodyPr wrap="square" lIns="28519" rIns="28519" anchor="ctr" anchorCtr="0">
            <a:spAutoFit/>
          </a:bodyPr>
          <a:lstStyle/>
          <a:p>
            <a:pPr algn="ctr"/>
            <a:r>
              <a:rPr lang="en-US" sz="800" dirty="0">
                <a:solidFill>
                  <a:schemeClr val="tx1">
                    <a:lumMod val="95000"/>
                    <a:lumOff val="5000"/>
                  </a:schemeClr>
                </a:solidFill>
                <a:latin typeface="Arial" panose="020B0604020202020204" pitchFamily="34" charset="0"/>
                <a:ea typeface="+mj-ea"/>
                <a:cs typeface="Arial" panose="020B0604020202020204" pitchFamily="34" charset="0"/>
              </a:rPr>
              <a:t>surveillance, including remotely</a:t>
            </a:r>
            <a:endParaRPr lang="ru-RU" sz="800" dirty="0">
              <a:solidFill>
                <a:schemeClr val="tx1">
                  <a:lumMod val="95000"/>
                  <a:lumOff val="5000"/>
                </a:schemeClr>
              </a:solidFill>
              <a:latin typeface="Arial" panose="020B0604020202020204" pitchFamily="34" charset="0"/>
              <a:ea typeface="+mj-ea"/>
              <a:cs typeface="Arial" panose="020B0604020202020204" pitchFamily="34" charset="0"/>
            </a:endParaRPr>
          </a:p>
        </p:txBody>
      </p:sp>
      <p:sp>
        <p:nvSpPr>
          <p:cNvPr id="173" name="TextBox 172"/>
          <p:cNvSpPr txBox="1"/>
          <p:nvPr/>
        </p:nvSpPr>
        <p:spPr>
          <a:xfrm>
            <a:off x="2989843" y="2335491"/>
            <a:ext cx="4556711" cy="230832"/>
          </a:xfrm>
          <a:prstGeom prst="rect">
            <a:avLst/>
          </a:prstGeom>
          <a:noFill/>
          <a:ln w="28575">
            <a:solidFill>
              <a:schemeClr val="accent1"/>
            </a:solidFill>
          </a:ln>
        </p:spPr>
        <p:txBody>
          <a:bodyPr wrap="square" rtlCol="0">
            <a:spAutoFit/>
          </a:bodyPr>
          <a:lstStyle/>
          <a:p>
            <a:pPr algn="ctr"/>
            <a:r>
              <a:rPr lang="en-US" sz="900" dirty="0">
                <a:solidFill>
                  <a:srgbClr val="FF0000"/>
                </a:solidFill>
                <a:latin typeface="Arial" panose="020B0604020202020204" pitchFamily="34" charset="0"/>
                <a:cs typeface="Arial" panose="020B0604020202020204" pitchFamily="34" charset="0"/>
              </a:rPr>
              <a:t>Low effectiveness of prevention, emergency hospitalization</a:t>
            </a:r>
            <a:endParaRPr lang="ru-RU" sz="900" dirty="0">
              <a:solidFill>
                <a:srgbClr val="FF0000"/>
              </a:solidFill>
              <a:latin typeface="Arial" panose="020B0604020202020204" pitchFamily="34" charset="0"/>
              <a:cs typeface="Arial" panose="020B0604020202020204" pitchFamily="34" charset="0"/>
            </a:endParaRPr>
          </a:p>
        </p:txBody>
      </p:sp>
      <p:sp>
        <p:nvSpPr>
          <p:cNvPr id="174" name="TextBox 173"/>
          <p:cNvSpPr txBox="1"/>
          <p:nvPr/>
        </p:nvSpPr>
        <p:spPr>
          <a:xfrm>
            <a:off x="3862966" y="4273931"/>
            <a:ext cx="1653018" cy="230832"/>
          </a:xfrm>
          <a:prstGeom prst="rect">
            <a:avLst/>
          </a:prstGeom>
          <a:noFill/>
          <a:ln w="28575">
            <a:solidFill>
              <a:schemeClr val="accent1"/>
            </a:solidFill>
          </a:ln>
        </p:spPr>
        <p:txBody>
          <a:bodyPr wrap="none" rtlCol="0">
            <a:spAutoFit/>
          </a:bodyPr>
          <a:lstStyle/>
          <a:p>
            <a:pPr algn="ctr"/>
            <a:r>
              <a:rPr lang="en-US" sz="900" dirty="0">
                <a:solidFill>
                  <a:srgbClr val="00B050"/>
                </a:solidFill>
                <a:latin typeface="Arial" panose="020B0604020202020204" pitchFamily="34" charset="0"/>
                <a:cs typeface="Arial" panose="020B0604020202020204" pitchFamily="34" charset="0"/>
              </a:rPr>
              <a:t>Effective targeted prevention</a:t>
            </a:r>
            <a:endParaRPr lang="ru-RU" sz="900" dirty="0">
              <a:solidFill>
                <a:srgbClr val="00B050"/>
              </a:solidFill>
              <a:latin typeface="Arial" panose="020B0604020202020204" pitchFamily="34" charset="0"/>
              <a:cs typeface="Arial" panose="020B0604020202020204" pitchFamily="34" charset="0"/>
            </a:endParaRPr>
          </a:p>
        </p:txBody>
      </p:sp>
      <p:sp>
        <p:nvSpPr>
          <p:cNvPr id="135" name="Прямоугольник 134"/>
          <p:cNvSpPr/>
          <p:nvPr/>
        </p:nvSpPr>
        <p:spPr>
          <a:xfrm>
            <a:off x="8679101" y="4739844"/>
            <a:ext cx="3187525" cy="769441"/>
          </a:xfrm>
          <a:prstGeom prst="rect">
            <a:avLst/>
          </a:prstGeom>
        </p:spPr>
        <p:txBody>
          <a:bodyPr wrap="square">
            <a:spAutoFit/>
          </a:bodyPr>
          <a:lstStyle/>
          <a:p>
            <a:r>
              <a:rPr lang="ru-RU" sz="1100" b="1" dirty="0">
                <a:solidFill>
                  <a:srgbClr val="0070C0"/>
                </a:solidFill>
                <a:latin typeface="Arial" panose="020B0604020202020204" pitchFamily="34" charset="0"/>
                <a:cs typeface="Arial" panose="020B0604020202020204" pitchFamily="34" charset="0"/>
              </a:rPr>
              <a:t>5) </a:t>
            </a:r>
            <a:r>
              <a:rPr lang="en-US" sz="1100" b="1" dirty="0">
                <a:solidFill>
                  <a:srgbClr val="0070C0"/>
                </a:solidFill>
                <a:latin typeface="Arial" panose="020B0604020202020204" pitchFamily="34" charset="0"/>
                <a:cs typeface="Arial" panose="020B0604020202020204" pitchFamily="34" charset="0"/>
              </a:rPr>
              <a:t>Analysis of the accumulated data for the predictive diagnosis of art. hypertension in all regions</a:t>
            </a:r>
          </a:p>
          <a:p>
            <a:r>
              <a:rPr lang="en-US" sz="1100" b="1" dirty="0">
                <a:solidFill>
                  <a:srgbClr val="0070C0"/>
                </a:solidFill>
                <a:latin typeface="Arial" panose="020B0604020202020204" pitchFamily="34" charset="0"/>
                <a:cs typeface="Arial" panose="020B0604020202020204" pitchFamily="34" charset="0"/>
              </a:rPr>
              <a:t>Deadline: April 2019.</a:t>
            </a:r>
            <a:endParaRPr lang="ru-RU" sz="1100" dirty="0">
              <a:solidFill>
                <a:srgbClr val="0070C0"/>
              </a:solidFill>
              <a:latin typeface="Arial" panose="020B0604020202020204" pitchFamily="34" charset="0"/>
              <a:cs typeface="Arial" panose="020B0604020202020204" pitchFamily="34" charset="0"/>
            </a:endParaRPr>
          </a:p>
        </p:txBody>
      </p:sp>
      <p:grpSp>
        <p:nvGrpSpPr>
          <p:cNvPr id="136" name="Группа 135"/>
          <p:cNvGrpSpPr/>
          <p:nvPr/>
        </p:nvGrpSpPr>
        <p:grpSpPr>
          <a:xfrm>
            <a:off x="2578639" y="1482925"/>
            <a:ext cx="318772" cy="319879"/>
            <a:chOff x="1731146" y="1630817"/>
            <a:chExt cx="301841" cy="319879"/>
          </a:xfrm>
        </p:grpSpPr>
        <p:sp>
          <p:nvSpPr>
            <p:cNvPr id="137" name="Овал 136"/>
            <p:cNvSpPr/>
            <p:nvPr/>
          </p:nvSpPr>
          <p:spPr>
            <a:xfrm>
              <a:off x="1731146" y="1631100"/>
              <a:ext cx="301841" cy="319596"/>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latin typeface="Arial" panose="020B0604020202020204" pitchFamily="34" charset="0"/>
                <a:cs typeface="Arial" panose="020B0604020202020204" pitchFamily="34" charset="0"/>
              </a:endParaRPr>
            </a:p>
          </p:txBody>
        </p:sp>
        <p:sp>
          <p:nvSpPr>
            <p:cNvPr id="138" name="TextBox 137"/>
            <p:cNvSpPr txBox="1"/>
            <p:nvPr/>
          </p:nvSpPr>
          <p:spPr>
            <a:xfrm>
              <a:off x="1755890" y="1630817"/>
              <a:ext cx="264046" cy="307777"/>
            </a:xfrm>
            <a:prstGeom prst="rect">
              <a:avLst/>
            </a:prstGeom>
            <a:noFill/>
          </p:spPr>
          <p:txBody>
            <a:bodyPr wrap="square" rtlCol="0">
              <a:spAutoFit/>
            </a:bodyPr>
            <a:lstStyle/>
            <a:p>
              <a:r>
                <a:rPr lang="ru-RU" sz="1400" dirty="0">
                  <a:solidFill>
                    <a:schemeClr val="bg1"/>
                  </a:solidFill>
                  <a:latin typeface="Arial" panose="020B0604020202020204" pitchFamily="34" charset="0"/>
                  <a:cs typeface="Arial" panose="020B0604020202020204" pitchFamily="34" charset="0"/>
                </a:rPr>
                <a:t>1</a:t>
              </a:r>
            </a:p>
          </p:txBody>
        </p:sp>
      </p:grpSp>
      <p:grpSp>
        <p:nvGrpSpPr>
          <p:cNvPr id="139" name="Группа 203"/>
          <p:cNvGrpSpPr/>
          <p:nvPr/>
        </p:nvGrpSpPr>
        <p:grpSpPr>
          <a:xfrm>
            <a:off x="3324528" y="1482925"/>
            <a:ext cx="301841" cy="319596"/>
            <a:chOff x="1731146" y="1631100"/>
            <a:chExt cx="301841" cy="319596"/>
          </a:xfrm>
        </p:grpSpPr>
        <p:sp>
          <p:nvSpPr>
            <p:cNvPr id="140" name="Овал 139"/>
            <p:cNvSpPr/>
            <p:nvPr/>
          </p:nvSpPr>
          <p:spPr>
            <a:xfrm>
              <a:off x="1731146" y="1631100"/>
              <a:ext cx="301841" cy="31959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latin typeface="Arial" panose="020B0604020202020204" pitchFamily="34" charset="0"/>
                <a:cs typeface="Arial" panose="020B0604020202020204" pitchFamily="34" charset="0"/>
              </a:endParaRPr>
            </a:p>
          </p:txBody>
        </p:sp>
        <p:sp>
          <p:nvSpPr>
            <p:cNvPr id="150" name="TextBox 149"/>
            <p:cNvSpPr txBox="1"/>
            <p:nvPr/>
          </p:nvSpPr>
          <p:spPr>
            <a:xfrm>
              <a:off x="1741429" y="1641225"/>
              <a:ext cx="202859" cy="307777"/>
            </a:xfrm>
            <a:prstGeom prst="rect">
              <a:avLst/>
            </a:prstGeom>
            <a:noFill/>
          </p:spPr>
          <p:txBody>
            <a:bodyPr wrap="square" rtlCol="0">
              <a:spAutoFit/>
            </a:bodyPr>
            <a:lstStyle/>
            <a:p>
              <a:r>
                <a:rPr lang="ru-RU" sz="1400" b="1" dirty="0">
                  <a:solidFill>
                    <a:schemeClr val="bg1"/>
                  </a:solidFill>
                  <a:latin typeface="Arial" panose="020B0604020202020204" pitchFamily="34" charset="0"/>
                  <a:cs typeface="Arial" panose="020B0604020202020204" pitchFamily="34" charset="0"/>
                </a:rPr>
                <a:t>2</a:t>
              </a:r>
            </a:p>
          </p:txBody>
        </p:sp>
      </p:grpSp>
      <p:sp>
        <p:nvSpPr>
          <p:cNvPr id="170" name="Прямоугольник 169"/>
          <p:cNvSpPr/>
          <p:nvPr/>
        </p:nvSpPr>
        <p:spPr>
          <a:xfrm>
            <a:off x="3003935" y="1144371"/>
            <a:ext cx="994341" cy="338554"/>
          </a:xfrm>
          <a:prstGeom prst="rect">
            <a:avLst/>
          </a:prstGeom>
        </p:spPr>
        <p:txBody>
          <a:bodyPr wrap="square" lIns="28519" rIns="28519" anchor="ctr" anchorCtr="0">
            <a:spAutoFit/>
          </a:bodyPr>
          <a:lstStyle/>
          <a:p>
            <a:pPr algn="ctr"/>
            <a:r>
              <a:rPr lang="en-US" sz="800" dirty="0">
                <a:solidFill>
                  <a:schemeClr val="tx1">
                    <a:lumMod val="95000"/>
                    <a:lumOff val="5000"/>
                  </a:schemeClr>
                </a:solidFill>
                <a:latin typeface="Arial" panose="020B0604020202020204" pitchFamily="34" charset="0"/>
                <a:ea typeface="+mj-ea"/>
                <a:cs typeface="Arial" panose="020B0604020202020204" pitchFamily="34" charset="0"/>
              </a:rPr>
              <a:t>Emergency hospitalization</a:t>
            </a:r>
            <a:endParaRPr lang="ru-RU" sz="800" dirty="0">
              <a:solidFill>
                <a:schemeClr val="tx1">
                  <a:lumMod val="95000"/>
                  <a:lumOff val="5000"/>
                </a:schemeClr>
              </a:solidFill>
              <a:latin typeface="Arial" panose="020B0604020202020204" pitchFamily="34" charset="0"/>
              <a:ea typeface="+mj-ea"/>
              <a:cs typeface="Arial" panose="020B0604020202020204" pitchFamily="34" charset="0"/>
            </a:endParaRPr>
          </a:p>
        </p:txBody>
      </p:sp>
      <p:grpSp>
        <p:nvGrpSpPr>
          <p:cNvPr id="175" name="Группа 206"/>
          <p:cNvGrpSpPr/>
          <p:nvPr/>
        </p:nvGrpSpPr>
        <p:grpSpPr>
          <a:xfrm>
            <a:off x="4322219" y="1482925"/>
            <a:ext cx="301841" cy="319596"/>
            <a:chOff x="1731146" y="1631100"/>
            <a:chExt cx="301841" cy="319596"/>
          </a:xfrm>
        </p:grpSpPr>
        <p:sp>
          <p:nvSpPr>
            <p:cNvPr id="176" name="Овал 175"/>
            <p:cNvSpPr/>
            <p:nvPr/>
          </p:nvSpPr>
          <p:spPr>
            <a:xfrm>
              <a:off x="1731146" y="1631100"/>
              <a:ext cx="301841" cy="31959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latin typeface="Arial" panose="020B0604020202020204" pitchFamily="34" charset="0"/>
                <a:cs typeface="Arial" panose="020B0604020202020204" pitchFamily="34" charset="0"/>
              </a:endParaRPr>
            </a:p>
          </p:txBody>
        </p:sp>
        <p:sp>
          <p:nvSpPr>
            <p:cNvPr id="177" name="TextBox 176"/>
            <p:cNvSpPr txBox="1"/>
            <p:nvPr/>
          </p:nvSpPr>
          <p:spPr>
            <a:xfrm>
              <a:off x="1735040" y="1632579"/>
              <a:ext cx="202859" cy="307777"/>
            </a:xfrm>
            <a:prstGeom prst="rect">
              <a:avLst/>
            </a:prstGeom>
            <a:noFill/>
          </p:spPr>
          <p:txBody>
            <a:bodyPr wrap="square" rtlCol="0">
              <a:spAutoFit/>
            </a:bodyPr>
            <a:lstStyle/>
            <a:p>
              <a:r>
                <a:rPr lang="ru-RU" sz="1400" b="1" dirty="0">
                  <a:solidFill>
                    <a:schemeClr val="bg1"/>
                  </a:solidFill>
                  <a:latin typeface="Arial" panose="020B0604020202020204" pitchFamily="34" charset="0"/>
                  <a:cs typeface="Arial" panose="020B0604020202020204" pitchFamily="34" charset="0"/>
                </a:rPr>
                <a:t>3</a:t>
              </a:r>
            </a:p>
          </p:txBody>
        </p:sp>
      </p:grpSp>
      <p:grpSp>
        <p:nvGrpSpPr>
          <p:cNvPr id="178" name="Группа 203"/>
          <p:cNvGrpSpPr/>
          <p:nvPr/>
        </p:nvGrpSpPr>
        <p:grpSpPr>
          <a:xfrm>
            <a:off x="5148628" y="1482925"/>
            <a:ext cx="301841" cy="319596"/>
            <a:chOff x="1731146" y="1631100"/>
            <a:chExt cx="301841" cy="319596"/>
          </a:xfrm>
        </p:grpSpPr>
        <p:sp>
          <p:nvSpPr>
            <p:cNvPr id="179" name="Овал 178"/>
            <p:cNvSpPr/>
            <p:nvPr/>
          </p:nvSpPr>
          <p:spPr>
            <a:xfrm>
              <a:off x="1731146" y="1631100"/>
              <a:ext cx="301841" cy="31959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latin typeface="Arial" panose="020B0604020202020204" pitchFamily="34" charset="0"/>
                <a:cs typeface="Arial" panose="020B0604020202020204" pitchFamily="34" charset="0"/>
              </a:endParaRPr>
            </a:p>
          </p:txBody>
        </p:sp>
        <p:sp>
          <p:nvSpPr>
            <p:cNvPr id="180" name="TextBox 179"/>
            <p:cNvSpPr txBox="1"/>
            <p:nvPr/>
          </p:nvSpPr>
          <p:spPr>
            <a:xfrm>
              <a:off x="1741429" y="1641225"/>
              <a:ext cx="202859" cy="307777"/>
            </a:xfrm>
            <a:prstGeom prst="rect">
              <a:avLst/>
            </a:prstGeom>
            <a:noFill/>
          </p:spPr>
          <p:txBody>
            <a:bodyPr wrap="square" rtlCol="0">
              <a:spAutoFit/>
            </a:bodyPr>
            <a:lstStyle/>
            <a:p>
              <a:r>
                <a:rPr lang="ru-RU" sz="1400" b="1" dirty="0">
                  <a:solidFill>
                    <a:schemeClr val="bg1"/>
                  </a:solidFill>
                  <a:latin typeface="Arial" panose="020B0604020202020204" pitchFamily="34" charset="0"/>
                  <a:cs typeface="Arial" panose="020B0604020202020204" pitchFamily="34" charset="0"/>
                </a:rPr>
                <a:t>4</a:t>
              </a:r>
            </a:p>
          </p:txBody>
        </p:sp>
      </p:grpSp>
      <p:sp>
        <p:nvSpPr>
          <p:cNvPr id="181" name="Прямоугольник 180"/>
          <p:cNvSpPr/>
          <p:nvPr/>
        </p:nvSpPr>
        <p:spPr>
          <a:xfrm>
            <a:off x="4902630" y="920505"/>
            <a:ext cx="857507" cy="584775"/>
          </a:xfrm>
          <a:prstGeom prst="rect">
            <a:avLst/>
          </a:prstGeom>
        </p:spPr>
        <p:txBody>
          <a:bodyPr wrap="square" lIns="28519" rIns="28519" anchor="ctr" anchorCtr="0">
            <a:spAutoFit/>
          </a:bodyPr>
          <a:lstStyle/>
          <a:p>
            <a:pPr algn="ctr"/>
            <a:r>
              <a:rPr lang="en-US" sz="800" dirty="0">
                <a:solidFill>
                  <a:schemeClr val="tx1">
                    <a:lumMod val="95000"/>
                    <a:lumOff val="5000"/>
                  </a:schemeClr>
                </a:solidFill>
                <a:latin typeface="Arial" panose="020B0604020202020204" pitchFamily="34" charset="0"/>
                <a:ea typeface="+mj-ea"/>
                <a:cs typeface="Arial" panose="020B0604020202020204" pitchFamily="34" charset="0"/>
              </a:rPr>
              <a:t>Extract and appointment of rehabilitation course</a:t>
            </a:r>
            <a:endParaRPr lang="ru-RU" sz="800" dirty="0">
              <a:solidFill>
                <a:schemeClr val="tx1">
                  <a:lumMod val="95000"/>
                  <a:lumOff val="5000"/>
                </a:schemeClr>
              </a:solidFill>
              <a:latin typeface="Arial" panose="020B0604020202020204" pitchFamily="34" charset="0"/>
              <a:ea typeface="+mj-ea"/>
              <a:cs typeface="Arial" panose="020B0604020202020204" pitchFamily="34" charset="0"/>
            </a:endParaRPr>
          </a:p>
        </p:txBody>
      </p:sp>
      <p:grpSp>
        <p:nvGrpSpPr>
          <p:cNvPr id="183" name="Группа 203"/>
          <p:cNvGrpSpPr/>
          <p:nvPr/>
        </p:nvGrpSpPr>
        <p:grpSpPr>
          <a:xfrm>
            <a:off x="5964487" y="1482925"/>
            <a:ext cx="301841" cy="319596"/>
            <a:chOff x="1731146" y="1631100"/>
            <a:chExt cx="301841" cy="319596"/>
          </a:xfrm>
        </p:grpSpPr>
        <p:sp>
          <p:nvSpPr>
            <p:cNvPr id="184" name="Овал 183"/>
            <p:cNvSpPr/>
            <p:nvPr/>
          </p:nvSpPr>
          <p:spPr>
            <a:xfrm>
              <a:off x="1731146" y="1631100"/>
              <a:ext cx="301841" cy="31959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latin typeface="Arial" panose="020B0604020202020204" pitchFamily="34" charset="0"/>
                <a:cs typeface="Arial" panose="020B0604020202020204" pitchFamily="34" charset="0"/>
              </a:endParaRPr>
            </a:p>
          </p:txBody>
        </p:sp>
        <p:sp>
          <p:nvSpPr>
            <p:cNvPr id="185" name="TextBox 184"/>
            <p:cNvSpPr txBox="1"/>
            <p:nvPr/>
          </p:nvSpPr>
          <p:spPr>
            <a:xfrm>
              <a:off x="1741429" y="1641225"/>
              <a:ext cx="202859" cy="307777"/>
            </a:xfrm>
            <a:prstGeom prst="rect">
              <a:avLst/>
            </a:prstGeom>
            <a:noFill/>
          </p:spPr>
          <p:txBody>
            <a:bodyPr wrap="square" rtlCol="0">
              <a:spAutoFit/>
            </a:bodyPr>
            <a:lstStyle/>
            <a:p>
              <a:r>
                <a:rPr lang="ru-RU" sz="1400" b="1" dirty="0">
                  <a:solidFill>
                    <a:schemeClr val="bg1"/>
                  </a:solidFill>
                  <a:latin typeface="Arial" panose="020B0604020202020204" pitchFamily="34" charset="0"/>
                  <a:cs typeface="Arial" panose="020B0604020202020204" pitchFamily="34" charset="0"/>
                </a:rPr>
                <a:t>5</a:t>
              </a:r>
            </a:p>
          </p:txBody>
        </p:sp>
      </p:grpSp>
      <p:sp>
        <p:nvSpPr>
          <p:cNvPr id="187" name="Прямоугольник 186"/>
          <p:cNvSpPr/>
          <p:nvPr/>
        </p:nvSpPr>
        <p:spPr>
          <a:xfrm>
            <a:off x="5714488" y="1866017"/>
            <a:ext cx="716864" cy="215444"/>
          </a:xfrm>
          <a:prstGeom prst="rect">
            <a:avLst/>
          </a:prstGeom>
        </p:spPr>
        <p:txBody>
          <a:bodyPr wrap="square" lIns="28519" rIns="28519" anchor="ctr" anchorCtr="0">
            <a:spAutoFit/>
          </a:bodyPr>
          <a:lstStyle/>
          <a:p>
            <a:pPr algn="ctr"/>
            <a:r>
              <a:rPr lang="en-US" sz="800" dirty="0">
                <a:solidFill>
                  <a:schemeClr val="tx1">
                    <a:lumMod val="95000"/>
                    <a:lumOff val="5000"/>
                  </a:schemeClr>
                </a:solidFill>
                <a:latin typeface="Arial" panose="020B0604020202020204" pitchFamily="34" charset="0"/>
                <a:cs typeface="Arial" panose="020B0604020202020204" pitchFamily="34" charset="0"/>
              </a:rPr>
              <a:t>Therapist</a:t>
            </a:r>
            <a:endParaRPr lang="ru-RU" sz="800" dirty="0">
              <a:solidFill>
                <a:schemeClr val="tx1">
                  <a:lumMod val="95000"/>
                  <a:lumOff val="5000"/>
                </a:schemeClr>
              </a:solidFill>
              <a:latin typeface="Arial" panose="020B0604020202020204" pitchFamily="34" charset="0"/>
              <a:cs typeface="Arial" panose="020B0604020202020204" pitchFamily="34" charset="0"/>
            </a:endParaRPr>
          </a:p>
        </p:txBody>
      </p:sp>
      <p:sp>
        <p:nvSpPr>
          <p:cNvPr id="190" name="Прямоугольник 189"/>
          <p:cNvSpPr/>
          <p:nvPr/>
        </p:nvSpPr>
        <p:spPr>
          <a:xfrm>
            <a:off x="5684866" y="723614"/>
            <a:ext cx="857507" cy="707886"/>
          </a:xfrm>
          <a:prstGeom prst="rect">
            <a:avLst/>
          </a:prstGeom>
        </p:spPr>
        <p:txBody>
          <a:bodyPr wrap="square" lIns="28519" rIns="28519" anchor="ctr" anchorCtr="0">
            <a:spAutoFit/>
          </a:bodyPr>
          <a:lstStyle/>
          <a:p>
            <a:pPr algn="ctr"/>
            <a:r>
              <a:rPr lang="en-US" sz="800" dirty="0">
                <a:solidFill>
                  <a:schemeClr val="tx1">
                    <a:lumMod val="95000"/>
                    <a:lumOff val="5000"/>
                  </a:schemeClr>
                </a:solidFill>
                <a:latin typeface="Arial" panose="020B0604020202020204" pitchFamily="34" charset="0"/>
                <a:cs typeface="Arial" panose="020B0604020202020204" pitchFamily="34" charset="0"/>
              </a:rPr>
              <a:t>Inspection, referral and entry to narrow specialists, booking of tests</a:t>
            </a:r>
            <a:endParaRPr lang="ru-RU" sz="800" dirty="0">
              <a:solidFill>
                <a:schemeClr val="tx1">
                  <a:lumMod val="95000"/>
                  <a:lumOff val="5000"/>
                </a:schemeClr>
              </a:solidFill>
              <a:latin typeface="Arial" panose="020B0604020202020204" pitchFamily="34" charset="0"/>
              <a:cs typeface="Arial" panose="020B0604020202020204" pitchFamily="34" charset="0"/>
            </a:endParaRPr>
          </a:p>
        </p:txBody>
      </p:sp>
      <p:sp>
        <p:nvSpPr>
          <p:cNvPr id="191" name="Прямоугольник 190"/>
          <p:cNvSpPr/>
          <p:nvPr/>
        </p:nvSpPr>
        <p:spPr>
          <a:xfrm>
            <a:off x="6363457" y="1824218"/>
            <a:ext cx="930221" cy="215444"/>
          </a:xfrm>
          <a:prstGeom prst="rect">
            <a:avLst/>
          </a:prstGeom>
        </p:spPr>
        <p:txBody>
          <a:bodyPr wrap="square" lIns="28519" rIns="28519" anchor="ctr" anchorCtr="0">
            <a:spAutoFit/>
          </a:bodyPr>
          <a:lstStyle/>
          <a:p>
            <a:pPr algn="ctr"/>
            <a:r>
              <a:rPr lang="en-US" sz="800" dirty="0" err="1" smtClean="0">
                <a:solidFill>
                  <a:schemeClr val="tx1">
                    <a:lumMod val="95000"/>
                    <a:lumOff val="5000"/>
                  </a:schemeClr>
                </a:solidFill>
                <a:latin typeface="Arial" panose="020B0604020202020204" pitchFamily="34" charset="0"/>
                <a:ea typeface="+mj-ea"/>
                <a:cs typeface="Arial" panose="020B0604020202020204" pitchFamily="34" charset="0"/>
              </a:rPr>
              <a:t>Narrowt</a:t>
            </a:r>
            <a:r>
              <a:rPr lang="en-US" sz="800" dirty="0" smtClean="0">
                <a:solidFill>
                  <a:schemeClr val="tx1">
                    <a:lumMod val="95000"/>
                    <a:lumOff val="5000"/>
                  </a:schemeClr>
                </a:solidFill>
                <a:latin typeface="Arial" panose="020B0604020202020204" pitchFamily="34" charset="0"/>
                <a:ea typeface="+mj-ea"/>
                <a:cs typeface="Arial" panose="020B0604020202020204" pitchFamily="34" charset="0"/>
              </a:rPr>
              <a:t> </a:t>
            </a:r>
            <a:r>
              <a:rPr lang="en-US" sz="800" dirty="0">
                <a:solidFill>
                  <a:schemeClr val="tx1">
                    <a:lumMod val="95000"/>
                    <a:lumOff val="5000"/>
                  </a:schemeClr>
                </a:solidFill>
                <a:latin typeface="Arial" panose="020B0604020202020204" pitchFamily="34" charset="0"/>
                <a:ea typeface="+mj-ea"/>
                <a:cs typeface="Arial" panose="020B0604020202020204" pitchFamily="34" charset="0"/>
              </a:rPr>
              <a:t>specialist</a:t>
            </a:r>
            <a:endParaRPr lang="ru-RU" sz="800" dirty="0">
              <a:solidFill>
                <a:schemeClr val="tx1">
                  <a:lumMod val="95000"/>
                  <a:lumOff val="5000"/>
                </a:schemeClr>
              </a:solidFill>
              <a:latin typeface="Arial" panose="020B0604020202020204" pitchFamily="34" charset="0"/>
              <a:ea typeface="+mj-ea"/>
              <a:cs typeface="Arial" panose="020B0604020202020204" pitchFamily="34" charset="0"/>
            </a:endParaRPr>
          </a:p>
        </p:txBody>
      </p:sp>
      <p:sp>
        <p:nvSpPr>
          <p:cNvPr id="194" name="Прямоугольник 193"/>
          <p:cNvSpPr/>
          <p:nvPr/>
        </p:nvSpPr>
        <p:spPr>
          <a:xfrm>
            <a:off x="6439914" y="1247296"/>
            <a:ext cx="788550" cy="215444"/>
          </a:xfrm>
          <a:prstGeom prst="rect">
            <a:avLst/>
          </a:prstGeom>
        </p:spPr>
        <p:txBody>
          <a:bodyPr wrap="square" lIns="28519" rIns="28519" anchor="ctr" anchorCtr="0">
            <a:spAutoFit/>
          </a:bodyPr>
          <a:lstStyle/>
          <a:p>
            <a:pPr algn="ctr"/>
            <a:r>
              <a:rPr lang="en-US" sz="800" dirty="0" smtClean="0">
                <a:solidFill>
                  <a:schemeClr val="tx1">
                    <a:lumMod val="95000"/>
                    <a:lumOff val="5000"/>
                  </a:schemeClr>
                </a:solidFill>
                <a:latin typeface="Arial" panose="020B0604020202020204" pitchFamily="34" charset="0"/>
                <a:ea typeface="+mj-ea"/>
                <a:cs typeface="Arial" panose="020B0604020202020204" pitchFamily="34" charset="0"/>
              </a:rPr>
              <a:t>examination</a:t>
            </a:r>
            <a:endParaRPr lang="ru-RU" sz="800" dirty="0">
              <a:solidFill>
                <a:schemeClr val="tx1">
                  <a:lumMod val="95000"/>
                  <a:lumOff val="5000"/>
                </a:schemeClr>
              </a:solidFill>
              <a:latin typeface="Arial" panose="020B0604020202020204" pitchFamily="34" charset="0"/>
              <a:ea typeface="+mj-ea"/>
              <a:cs typeface="Arial" panose="020B0604020202020204" pitchFamily="34" charset="0"/>
            </a:endParaRPr>
          </a:p>
        </p:txBody>
      </p:sp>
      <p:grpSp>
        <p:nvGrpSpPr>
          <p:cNvPr id="196" name="Группа 206"/>
          <p:cNvGrpSpPr/>
          <p:nvPr/>
        </p:nvGrpSpPr>
        <p:grpSpPr>
          <a:xfrm>
            <a:off x="6697227" y="1482925"/>
            <a:ext cx="301841" cy="319596"/>
            <a:chOff x="1731146" y="1631100"/>
            <a:chExt cx="301841" cy="319596"/>
          </a:xfrm>
        </p:grpSpPr>
        <p:sp>
          <p:nvSpPr>
            <p:cNvPr id="197" name="Овал 196"/>
            <p:cNvSpPr/>
            <p:nvPr/>
          </p:nvSpPr>
          <p:spPr>
            <a:xfrm>
              <a:off x="1731146" y="1631100"/>
              <a:ext cx="301841" cy="31959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latin typeface="Arial" panose="020B0604020202020204" pitchFamily="34" charset="0"/>
                <a:cs typeface="Arial" panose="020B0604020202020204" pitchFamily="34" charset="0"/>
              </a:endParaRPr>
            </a:p>
          </p:txBody>
        </p:sp>
        <p:sp>
          <p:nvSpPr>
            <p:cNvPr id="198" name="TextBox 197"/>
            <p:cNvSpPr txBox="1"/>
            <p:nvPr/>
          </p:nvSpPr>
          <p:spPr>
            <a:xfrm>
              <a:off x="1735040" y="1632579"/>
              <a:ext cx="202859" cy="307777"/>
            </a:xfrm>
            <a:prstGeom prst="rect">
              <a:avLst/>
            </a:prstGeom>
            <a:noFill/>
          </p:spPr>
          <p:txBody>
            <a:bodyPr wrap="square" rtlCol="0">
              <a:spAutoFit/>
            </a:bodyPr>
            <a:lstStyle/>
            <a:p>
              <a:r>
                <a:rPr lang="ru-RU" sz="1400" b="1" dirty="0">
                  <a:solidFill>
                    <a:schemeClr val="bg1"/>
                  </a:solidFill>
                  <a:latin typeface="Arial" panose="020B0604020202020204" pitchFamily="34" charset="0"/>
                  <a:cs typeface="Arial" panose="020B0604020202020204" pitchFamily="34" charset="0"/>
                </a:rPr>
                <a:t>6</a:t>
              </a:r>
            </a:p>
          </p:txBody>
        </p:sp>
      </p:grpSp>
      <p:sp>
        <p:nvSpPr>
          <p:cNvPr id="212" name="Прямоугольник 211"/>
          <p:cNvSpPr/>
          <p:nvPr/>
        </p:nvSpPr>
        <p:spPr>
          <a:xfrm>
            <a:off x="6910268" y="1078018"/>
            <a:ext cx="1348705" cy="338554"/>
          </a:xfrm>
          <a:prstGeom prst="rect">
            <a:avLst/>
          </a:prstGeom>
        </p:spPr>
        <p:txBody>
          <a:bodyPr wrap="square" lIns="28519" rIns="28519" anchor="ctr" anchorCtr="0">
            <a:spAutoFit/>
          </a:bodyPr>
          <a:lstStyle/>
          <a:p>
            <a:pPr algn="ctr"/>
            <a:r>
              <a:rPr lang="en-US" sz="800" dirty="0" smtClean="0">
                <a:solidFill>
                  <a:schemeClr val="tx1">
                    <a:lumMod val="95000"/>
                    <a:lumOff val="5000"/>
                  </a:schemeClr>
                </a:solidFill>
                <a:latin typeface="Arial" panose="020B0604020202020204" pitchFamily="34" charset="0"/>
                <a:cs typeface="Arial" panose="020B0604020202020204" pitchFamily="34" charset="0"/>
              </a:rPr>
              <a:t>Tests passing, treatment </a:t>
            </a:r>
            <a:r>
              <a:rPr lang="en-US" sz="800" dirty="0" err="1" smtClean="0">
                <a:solidFill>
                  <a:schemeClr val="tx1">
                    <a:lumMod val="95000"/>
                    <a:lumOff val="5000"/>
                  </a:schemeClr>
                </a:solidFill>
                <a:latin typeface="Arial" panose="020B0604020202020204" pitchFamily="34" charset="0"/>
                <a:cs typeface="Arial" panose="020B0604020202020204" pitchFamily="34" charset="0"/>
              </a:rPr>
              <a:t>appoinment</a:t>
            </a:r>
            <a:endParaRPr lang="ru-RU" sz="800" dirty="0">
              <a:solidFill>
                <a:schemeClr val="tx1">
                  <a:lumMod val="95000"/>
                  <a:lumOff val="5000"/>
                </a:schemeClr>
              </a:solidFill>
              <a:latin typeface="Arial" panose="020B0604020202020204" pitchFamily="34" charset="0"/>
              <a:cs typeface="Arial" panose="020B0604020202020204" pitchFamily="34" charset="0"/>
            </a:endParaRPr>
          </a:p>
        </p:txBody>
      </p:sp>
      <p:sp>
        <p:nvSpPr>
          <p:cNvPr id="222" name="Прямоугольник 221"/>
          <p:cNvSpPr/>
          <p:nvPr/>
        </p:nvSpPr>
        <p:spPr>
          <a:xfrm>
            <a:off x="4391225" y="1983689"/>
            <a:ext cx="1044556" cy="215444"/>
          </a:xfrm>
          <a:prstGeom prst="rect">
            <a:avLst/>
          </a:prstGeom>
        </p:spPr>
        <p:txBody>
          <a:bodyPr wrap="square">
            <a:spAutoFit/>
          </a:bodyPr>
          <a:lstStyle/>
          <a:p>
            <a:pPr algn="ctr"/>
            <a:r>
              <a:rPr lang="en-US" sz="800" dirty="0" smtClean="0">
                <a:solidFill>
                  <a:srgbClr val="FF0000"/>
                </a:solidFill>
                <a:latin typeface="Arial" panose="020B0604020202020204" pitchFamily="34" charset="0"/>
                <a:ea typeface="+mj-ea"/>
                <a:cs typeface="Arial" panose="020B0604020202020204" pitchFamily="34" charset="0"/>
              </a:rPr>
              <a:t>Hospitalization</a:t>
            </a:r>
            <a:endParaRPr lang="ru-RU" sz="800" dirty="0">
              <a:solidFill>
                <a:srgbClr val="FF0000"/>
              </a:solidFill>
              <a:latin typeface="Arial" panose="020B0604020202020204" pitchFamily="34" charset="0"/>
              <a:ea typeface="+mj-ea"/>
              <a:cs typeface="Arial" panose="020B0604020202020204" pitchFamily="34" charset="0"/>
            </a:endParaRPr>
          </a:p>
        </p:txBody>
      </p:sp>
      <p:sp>
        <p:nvSpPr>
          <p:cNvPr id="223" name="Правая фигурная скобка 222"/>
          <p:cNvSpPr/>
          <p:nvPr/>
        </p:nvSpPr>
        <p:spPr>
          <a:xfrm rot="5400000">
            <a:off x="4814482" y="1236747"/>
            <a:ext cx="92866" cy="1434689"/>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ru-RU">
              <a:latin typeface="Arial" panose="020B0604020202020204" pitchFamily="34" charset="0"/>
              <a:cs typeface="Arial" panose="020B0604020202020204" pitchFamily="34" charset="0"/>
            </a:endParaRPr>
          </a:p>
        </p:txBody>
      </p:sp>
      <p:cxnSp>
        <p:nvCxnSpPr>
          <p:cNvPr id="247" name="Соединительная линия уступом 246"/>
          <p:cNvCxnSpPr/>
          <p:nvPr/>
        </p:nvCxnSpPr>
        <p:spPr>
          <a:xfrm rot="10800000">
            <a:off x="5650725" y="2253959"/>
            <a:ext cx="1863628" cy="1837"/>
          </a:xfrm>
          <a:prstGeom prst="bentConnector3">
            <a:avLst>
              <a:gd name="adj1" fmla="val 50000"/>
            </a:avLst>
          </a:prstGeom>
          <a:ln w="28575">
            <a:prstDash val="sysDash"/>
          </a:ln>
        </p:spPr>
        <p:style>
          <a:lnRef idx="1">
            <a:schemeClr val="accent1"/>
          </a:lnRef>
          <a:fillRef idx="0">
            <a:schemeClr val="accent1"/>
          </a:fillRef>
          <a:effectRef idx="0">
            <a:schemeClr val="accent1"/>
          </a:effectRef>
          <a:fontRef idx="minor">
            <a:schemeClr val="tx1"/>
          </a:fontRef>
        </p:style>
      </p:cxnSp>
      <p:cxnSp>
        <p:nvCxnSpPr>
          <p:cNvPr id="256" name="Соединительная линия уступом 255"/>
          <p:cNvCxnSpPr/>
          <p:nvPr/>
        </p:nvCxnSpPr>
        <p:spPr>
          <a:xfrm rot="5400000">
            <a:off x="5361774" y="1946199"/>
            <a:ext cx="563432" cy="1925"/>
          </a:xfrm>
          <a:prstGeom prst="bentConnector3">
            <a:avLst>
              <a:gd name="adj1" fmla="val 50000"/>
            </a:avLst>
          </a:prstGeom>
          <a:ln w="28575">
            <a:prstDash val="sysDash"/>
          </a:ln>
        </p:spPr>
        <p:style>
          <a:lnRef idx="1">
            <a:schemeClr val="accent1"/>
          </a:lnRef>
          <a:fillRef idx="0">
            <a:schemeClr val="accent1"/>
          </a:fillRef>
          <a:effectRef idx="0">
            <a:schemeClr val="accent1"/>
          </a:effectRef>
          <a:fontRef idx="minor">
            <a:schemeClr val="tx1"/>
          </a:fontRef>
        </p:style>
      </p:cxnSp>
      <p:cxnSp>
        <p:nvCxnSpPr>
          <p:cNvPr id="255" name="Соединительная линия уступом 254"/>
          <p:cNvCxnSpPr/>
          <p:nvPr/>
        </p:nvCxnSpPr>
        <p:spPr>
          <a:xfrm rot="5400000">
            <a:off x="7204876" y="1942536"/>
            <a:ext cx="583843" cy="21"/>
          </a:xfrm>
          <a:prstGeom prst="bentConnector3">
            <a:avLst>
              <a:gd name="adj1" fmla="val 50000"/>
            </a:avLst>
          </a:prstGeom>
          <a:ln w="28575">
            <a:prstDash val="sysDash"/>
          </a:ln>
        </p:spPr>
        <p:style>
          <a:lnRef idx="1">
            <a:schemeClr val="accent1"/>
          </a:lnRef>
          <a:fillRef idx="0">
            <a:schemeClr val="accent1"/>
          </a:fillRef>
          <a:effectRef idx="0">
            <a:schemeClr val="accent1"/>
          </a:effectRef>
          <a:fontRef idx="minor">
            <a:schemeClr val="tx1"/>
          </a:fontRef>
        </p:style>
      </p:cxnSp>
      <p:grpSp>
        <p:nvGrpSpPr>
          <p:cNvPr id="252" name="Группа 206"/>
          <p:cNvGrpSpPr/>
          <p:nvPr/>
        </p:nvGrpSpPr>
        <p:grpSpPr>
          <a:xfrm>
            <a:off x="7342335" y="1482925"/>
            <a:ext cx="301841" cy="319596"/>
            <a:chOff x="1731146" y="1631100"/>
            <a:chExt cx="301841" cy="319596"/>
          </a:xfrm>
        </p:grpSpPr>
        <p:sp>
          <p:nvSpPr>
            <p:cNvPr id="253" name="Овал 252"/>
            <p:cNvSpPr/>
            <p:nvPr/>
          </p:nvSpPr>
          <p:spPr>
            <a:xfrm>
              <a:off x="1731146" y="1631100"/>
              <a:ext cx="301841" cy="31959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latin typeface="Arial" panose="020B0604020202020204" pitchFamily="34" charset="0"/>
                <a:cs typeface="Arial" panose="020B0604020202020204" pitchFamily="34" charset="0"/>
              </a:endParaRPr>
            </a:p>
          </p:txBody>
        </p:sp>
        <p:sp>
          <p:nvSpPr>
            <p:cNvPr id="254" name="TextBox 253"/>
            <p:cNvSpPr txBox="1"/>
            <p:nvPr/>
          </p:nvSpPr>
          <p:spPr>
            <a:xfrm>
              <a:off x="1735040" y="1632579"/>
              <a:ext cx="202859" cy="307777"/>
            </a:xfrm>
            <a:prstGeom prst="rect">
              <a:avLst/>
            </a:prstGeom>
            <a:noFill/>
          </p:spPr>
          <p:txBody>
            <a:bodyPr wrap="square" rtlCol="0">
              <a:spAutoFit/>
            </a:bodyPr>
            <a:lstStyle/>
            <a:p>
              <a:r>
                <a:rPr lang="ru-RU" sz="1400" b="1" dirty="0">
                  <a:solidFill>
                    <a:schemeClr val="bg1"/>
                  </a:solidFill>
                  <a:latin typeface="Arial" panose="020B0604020202020204" pitchFamily="34" charset="0"/>
                  <a:cs typeface="Arial" panose="020B0604020202020204" pitchFamily="34" charset="0"/>
                </a:rPr>
                <a:t>7</a:t>
              </a:r>
            </a:p>
          </p:txBody>
        </p:sp>
      </p:grpSp>
      <p:sp>
        <p:nvSpPr>
          <p:cNvPr id="123" name="Прямоугольник 122"/>
          <p:cNvSpPr/>
          <p:nvPr/>
        </p:nvSpPr>
        <p:spPr>
          <a:xfrm>
            <a:off x="507905" y="4882504"/>
            <a:ext cx="3790326" cy="600164"/>
          </a:xfrm>
          <a:prstGeom prst="rect">
            <a:avLst/>
          </a:prstGeom>
        </p:spPr>
        <p:txBody>
          <a:bodyPr wrap="square">
            <a:spAutoFit/>
          </a:bodyPr>
          <a:lstStyle/>
          <a:p>
            <a:r>
              <a:rPr lang="ru-RU" sz="1100" b="1" dirty="0" smtClean="0">
                <a:solidFill>
                  <a:srgbClr val="0070C0"/>
                </a:solidFill>
                <a:latin typeface="Arial" panose="020B0604020202020204" pitchFamily="34" charset="0"/>
                <a:cs typeface="Arial" panose="020B0604020202020204" pitchFamily="34" charset="0"/>
              </a:rPr>
              <a:t>1</a:t>
            </a:r>
            <a:r>
              <a:rPr lang="en-US" sz="1100" b="1" dirty="0">
                <a:solidFill>
                  <a:srgbClr val="0070C0"/>
                </a:solidFill>
                <a:latin typeface="Arial" panose="020B0604020202020204" pitchFamily="34" charset="0"/>
                <a:cs typeface="Arial" panose="020B0604020202020204" pitchFamily="34" charset="0"/>
              </a:rPr>
              <a:t> SMS alerts and push notifications of screenings for a specific population in all regions</a:t>
            </a:r>
          </a:p>
          <a:p>
            <a:r>
              <a:rPr lang="en-US" sz="1100" b="1" dirty="0">
                <a:solidFill>
                  <a:srgbClr val="0070C0"/>
                </a:solidFill>
                <a:latin typeface="Arial" panose="020B0604020202020204" pitchFamily="34" charset="0"/>
                <a:cs typeface="Arial" panose="020B0604020202020204" pitchFamily="34" charset="0"/>
              </a:rPr>
              <a:t>Duration: June 2018</a:t>
            </a:r>
            <a:r>
              <a:rPr lang="ru-RU" sz="1100" dirty="0" smtClean="0">
                <a:solidFill>
                  <a:srgbClr val="0070C0"/>
                </a:solidFill>
                <a:latin typeface="Arial" panose="020B0604020202020204" pitchFamily="34" charset="0"/>
                <a:cs typeface="Arial" panose="020B0604020202020204" pitchFamily="34" charset="0"/>
              </a:rPr>
              <a:t>. </a:t>
            </a:r>
            <a:endParaRPr lang="ru-RU" sz="1100" dirty="0">
              <a:solidFill>
                <a:srgbClr val="0070C0"/>
              </a:solidFill>
              <a:latin typeface="Arial" panose="020B0604020202020204" pitchFamily="34" charset="0"/>
              <a:cs typeface="Arial" panose="020B0604020202020204" pitchFamily="34" charset="0"/>
            </a:endParaRPr>
          </a:p>
        </p:txBody>
      </p:sp>
      <p:sp>
        <p:nvSpPr>
          <p:cNvPr id="171" name="Прямоугольник 170"/>
          <p:cNvSpPr/>
          <p:nvPr/>
        </p:nvSpPr>
        <p:spPr>
          <a:xfrm>
            <a:off x="2444708" y="2915719"/>
            <a:ext cx="974031" cy="461665"/>
          </a:xfrm>
          <a:prstGeom prst="rect">
            <a:avLst/>
          </a:prstGeom>
        </p:spPr>
        <p:txBody>
          <a:bodyPr wrap="square" lIns="28519" rIns="28519" anchor="ctr" anchorCtr="0">
            <a:spAutoFit/>
          </a:bodyPr>
          <a:lstStyle/>
          <a:p>
            <a:pPr algn="ctr"/>
            <a:r>
              <a:rPr lang="en-US" sz="800" dirty="0">
                <a:solidFill>
                  <a:schemeClr val="tx1">
                    <a:lumMod val="95000"/>
                    <a:lumOff val="5000"/>
                  </a:schemeClr>
                </a:solidFill>
                <a:latin typeface="Arial" panose="020B0604020202020204" pitchFamily="34" charset="0"/>
                <a:ea typeface="+mj-ea"/>
                <a:cs typeface="Arial" panose="020B0604020202020204" pitchFamily="34" charset="0"/>
              </a:rPr>
              <a:t>Automatic list generation through MIS</a:t>
            </a:r>
            <a:endParaRPr lang="ru-RU" sz="800" dirty="0">
              <a:solidFill>
                <a:schemeClr val="tx1">
                  <a:lumMod val="95000"/>
                  <a:lumOff val="5000"/>
                </a:schemeClr>
              </a:solidFill>
              <a:latin typeface="Arial" panose="020B0604020202020204" pitchFamily="34" charset="0"/>
              <a:ea typeface="+mj-ea"/>
              <a:cs typeface="Arial" panose="020B0604020202020204" pitchFamily="34" charset="0"/>
            </a:endParaRPr>
          </a:p>
        </p:txBody>
      </p:sp>
      <p:grpSp>
        <p:nvGrpSpPr>
          <p:cNvPr id="182" name="Группа 203"/>
          <p:cNvGrpSpPr/>
          <p:nvPr/>
        </p:nvGrpSpPr>
        <p:grpSpPr>
          <a:xfrm>
            <a:off x="3864575" y="3466382"/>
            <a:ext cx="301841" cy="319596"/>
            <a:chOff x="1731146" y="1631100"/>
            <a:chExt cx="301841" cy="319596"/>
          </a:xfrm>
        </p:grpSpPr>
        <p:sp>
          <p:nvSpPr>
            <p:cNvPr id="186" name="Овал 185"/>
            <p:cNvSpPr/>
            <p:nvPr/>
          </p:nvSpPr>
          <p:spPr>
            <a:xfrm>
              <a:off x="1731146" y="1631100"/>
              <a:ext cx="301841" cy="31959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latin typeface="Arial" panose="020B0604020202020204" pitchFamily="34" charset="0"/>
                <a:cs typeface="Arial" panose="020B0604020202020204" pitchFamily="34" charset="0"/>
              </a:endParaRPr>
            </a:p>
          </p:txBody>
        </p:sp>
        <p:sp>
          <p:nvSpPr>
            <p:cNvPr id="193" name="TextBox 192"/>
            <p:cNvSpPr txBox="1"/>
            <p:nvPr/>
          </p:nvSpPr>
          <p:spPr>
            <a:xfrm>
              <a:off x="1741429" y="1641225"/>
              <a:ext cx="202859" cy="307777"/>
            </a:xfrm>
            <a:prstGeom prst="rect">
              <a:avLst/>
            </a:prstGeom>
            <a:noFill/>
          </p:spPr>
          <p:txBody>
            <a:bodyPr wrap="square" rtlCol="0">
              <a:spAutoFit/>
            </a:bodyPr>
            <a:lstStyle/>
            <a:p>
              <a:r>
                <a:rPr lang="ru-RU" sz="1400" b="1" dirty="0">
                  <a:solidFill>
                    <a:schemeClr val="bg1"/>
                  </a:solidFill>
                  <a:latin typeface="Arial" panose="020B0604020202020204" pitchFamily="34" charset="0"/>
                  <a:cs typeface="Arial" panose="020B0604020202020204" pitchFamily="34" charset="0"/>
                </a:rPr>
                <a:t>2</a:t>
              </a:r>
            </a:p>
          </p:txBody>
        </p:sp>
      </p:grpSp>
      <p:sp>
        <p:nvSpPr>
          <p:cNvPr id="199" name="Прямоугольник 198"/>
          <p:cNvSpPr>
            <a:spLocks/>
          </p:cNvSpPr>
          <p:nvPr/>
        </p:nvSpPr>
        <p:spPr>
          <a:xfrm>
            <a:off x="3824867" y="5540854"/>
            <a:ext cx="3394728" cy="246221"/>
          </a:xfrm>
          <a:prstGeom prst="rect">
            <a:avLst/>
          </a:prstGeom>
          <a:noFill/>
        </p:spPr>
        <p:txBody>
          <a:bodyPr wrap="square" lIns="0" tIns="0" rIns="0" bIns="0" numCol="1" anchor="ctr" anchorCtr="0">
            <a:spAutoFit/>
          </a:bodyPr>
          <a:lstStyle/>
          <a:p>
            <a:pPr algn="ctr"/>
            <a:r>
              <a:rPr lang="en-US" sz="1600" b="1" dirty="0" smtClean="0">
                <a:solidFill>
                  <a:srgbClr val="0070C0"/>
                </a:solidFill>
                <a:latin typeface="Arial" panose="020B0604020202020204" pitchFamily="34" charset="0"/>
                <a:cs typeface="Arial" panose="020B0604020202020204" pitchFamily="34" charset="0"/>
              </a:rPr>
              <a:t>Events</a:t>
            </a:r>
            <a:endParaRPr lang="ru-RU" sz="1600" b="1" dirty="0">
              <a:solidFill>
                <a:srgbClr val="0070C0"/>
              </a:solidFill>
              <a:latin typeface="Arial" panose="020B0604020202020204" pitchFamily="34" charset="0"/>
              <a:cs typeface="Arial" panose="020B0604020202020204" pitchFamily="34" charset="0"/>
            </a:endParaRPr>
          </a:p>
        </p:txBody>
      </p:sp>
      <p:sp>
        <p:nvSpPr>
          <p:cNvPr id="202" name="Прямоугольник 201"/>
          <p:cNvSpPr/>
          <p:nvPr/>
        </p:nvSpPr>
        <p:spPr>
          <a:xfrm>
            <a:off x="6589377" y="3775359"/>
            <a:ext cx="930221" cy="215444"/>
          </a:xfrm>
          <a:prstGeom prst="rect">
            <a:avLst/>
          </a:prstGeom>
        </p:spPr>
        <p:txBody>
          <a:bodyPr wrap="square" lIns="28519" rIns="28519" anchor="ctr" anchorCtr="0">
            <a:spAutoFit/>
          </a:bodyPr>
          <a:lstStyle/>
          <a:p>
            <a:pPr algn="ctr"/>
            <a:r>
              <a:rPr lang="en-US" sz="800" dirty="0" smtClean="0">
                <a:solidFill>
                  <a:schemeClr val="tx1">
                    <a:lumMod val="95000"/>
                    <a:lumOff val="5000"/>
                  </a:schemeClr>
                </a:solidFill>
                <a:latin typeface="Arial" panose="020B0604020202020204" pitchFamily="34" charset="0"/>
                <a:ea typeface="+mj-ea"/>
                <a:cs typeface="Arial" panose="020B0604020202020204" pitchFamily="34" charset="0"/>
              </a:rPr>
              <a:t>Tests passing</a:t>
            </a:r>
            <a:endParaRPr lang="ru-RU" sz="800" dirty="0">
              <a:solidFill>
                <a:schemeClr val="tx1">
                  <a:lumMod val="95000"/>
                  <a:lumOff val="5000"/>
                </a:schemeClr>
              </a:solidFill>
              <a:latin typeface="Arial" panose="020B0604020202020204" pitchFamily="34" charset="0"/>
              <a:ea typeface="+mj-ea"/>
              <a:cs typeface="Arial" panose="020B0604020202020204" pitchFamily="34" charset="0"/>
            </a:endParaRPr>
          </a:p>
        </p:txBody>
      </p:sp>
      <p:sp>
        <p:nvSpPr>
          <p:cNvPr id="158" name="Дуга 157"/>
          <p:cNvSpPr/>
          <p:nvPr/>
        </p:nvSpPr>
        <p:spPr>
          <a:xfrm rot="2700000">
            <a:off x="6280734" y="-176462"/>
            <a:ext cx="5169398" cy="5169400"/>
          </a:xfrm>
          <a:prstGeom prst="arc">
            <a:avLst>
              <a:gd name="adj1" fmla="val 16287935"/>
              <a:gd name="adj2" fmla="val 21546779"/>
            </a:avLst>
          </a:prstGeom>
          <a:solidFill>
            <a:srgbClr val="0070C0"/>
          </a:solidFill>
          <a:ln>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ru-RU" dirty="0"/>
          </a:p>
        </p:txBody>
      </p:sp>
      <p:sp>
        <p:nvSpPr>
          <p:cNvPr id="160" name="Прямоугольник 159"/>
          <p:cNvSpPr/>
          <p:nvPr/>
        </p:nvSpPr>
        <p:spPr>
          <a:xfrm rot="5400000">
            <a:off x="8357184" y="1200817"/>
            <a:ext cx="3418158" cy="2391887"/>
          </a:xfrm>
          <a:prstGeom prst="rect">
            <a:avLst/>
          </a:prstGeom>
        </p:spPr>
        <p:txBody>
          <a:bodyPr wrap="none">
            <a:prstTxWarp prst="textArchUp">
              <a:avLst/>
            </a:prstTxWarp>
            <a:spAutoFit/>
          </a:bodyPr>
          <a:lstStyle/>
          <a:p>
            <a:pPr algn="ctr"/>
            <a:r>
              <a:rPr lang="en-US" sz="1500" b="1" dirty="0">
                <a:solidFill>
                  <a:schemeClr val="bg1"/>
                </a:solidFill>
                <a:latin typeface="Arial" panose="020B0604020202020204" pitchFamily="34" charset="0"/>
                <a:cs typeface="Arial" panose="020B0604020202020204" pitchFamily="34" charset="0"/>
              </a:rPr>
              <a:t>EARLY DETECTION OF DISEASES</a:t>
            </a:r>
            <a:endParaRPr lang="ru-RU" sz="1500" b="1" dirty="0">
              <a:solidFill>
                <a:schemeClr val="bg1"/>
              </a:solidFill>
              <a:latin typeface="Arial" panose="020B0604020202020204" pitchFamily="34" charset="0"/>
              <a:cs typeface="Arial" panose="020B0604020202020204" pitchFamily="34" charset="0"/>
            </a:endParaRPr>
          </a:p>
        </p:txBody>
      </p:sp>
      <p:sp>
        <p:nvSpPr>
          <p:cNvPr id="161" name="Прямоугольник 160"/>
          <p:cNvSpPr/>
          <p:nvPr/>
        </p:nvSpPr>
        <p:spPr>
          <a:xfrm>
            <a:off x="9793600" y="1456009"/>
            <a:ext cx="1321330" cy="830997"/>
          </a:xfrm>
          <a:prstGeom prst="rect">
            <a:avLst/>
          </a:prstGeom>
        </p:spPr>
        <p:txBody>
          <a:bodyPr wrap="square">
            <a:spAutoFit/>
          </a:bodyPr>
          <a:lstStyle/>
          <a:p>
            <a:r>
              <a:rPr lang="en-US" sz="1200" dirty="0">
                <a:solidFill>
                  <a:schemeClr val="bg1"/>
                </a:solidFill>
                <a:latin typeface="Arial" panose="020B0604020202020204" pitchFamily="34" charset="0"/>
                <a:cs typeface="Arial" panose="020B0604020202020204" pitchFamily="34" charset="0"/>
              </a:rPr>
              <a:t>When to undergo a physical examination</a:t>
            </a:r>
            <a:r>
              <a:rPr lang="ru-RU" sz="1200" dirty="0" smtClean="0">
                <a:solidFill>
                  <a:schemeClr val="bg1"/>
                </a:solidFill>
                <a:latin typeface="Arial" panose="020B0604020202020204" pitchFamily="34" charset="0"/>
                <a:cs typeface="Arial" panose="020B0604020202020204" pitchFamily="34" charset="0"/>
              </a:rPr>
              <a:t>?</a:t>
            </a:r>
            <a:endParaRPr lang="ru-RU" sz="1200" dirty="0">
              <a:solidFill>
                <a:schemeClr val="bg1"/>
              </a:solidFill>
              <a:latin typeface="Arial" panose="020B0604020202020204" pitchFamily="34" charset="0"/>
              <a:cs typeface="Arial" panose="020B0604020202020204" pitchFamily="34" charset="0"/>
            </a:endParaRPr>
          </a:p>
        </p:txBody>
      </p:sp>
      <p:sp>
        <p:nvSpPr>
          <p:cNvPr id="162" name="Прямоугольник 161"/>
          <p:cNvSpPr/>
          <p:nvPr/>
        </p:nvSpPr>
        <p:spPr>
          <a:xfrm>
            <a:off x="9475486" y="2114833"/>
            <a:ext cx="1887837" cy="646331"/>
          </a:xfrm>
          <a:prstGeom prst="rect">
            <a:avLst/>
          </a:prstGeom>
        </p:spPr>
        <p:txBody>
          <a:bodyPr wrap="square">
            <a:spAutoFit/>
          </a:bodyPr>
          <a:lstStyle/>
          <a:p>
            <a:r>
              <a:rPr lang="en-US" sz="1200" dirty="0">
                <a:solidFill>
                  <a:schemeClr val="bg1"/>
                </a:solidFill>
                <a:latin typeface="Arial" panose="020B0604020202020204" pitchFamily="34" charset="0"/>
                <a:cs typeface="Arial" panose="020B0604020202020204" pitchFamily="34" charset="0"/>
              </a:rPr>
              <a:t>How </a:t>
            </a:r>
            <a:r>
              <a:rPr lang="en-US" sz="1200" dirty="0" smtClean="0">
                <a:solidFill>
                  <a:schemeClr val="bg1"/>
                </a:solidFill>
                <a:latin typeface="Arial" panose="020B0604020202020204" pitchFamily="34" charset="0"/>
                <a:cs typeface="Arial" panose="020B0604020202020204" pitchFamily="34" charset="0"/>
              </a:rPr>
              <a:t>to </a:t>
            </a:r>
            <a:r>
              <a:rPr lang="en-US" sz="1200" dirty="0">
                <a:solidFill>
                  <a:schemeClr val="bg1"/>
                </a:solidFill>
                <a:latin typeface="Arial" panose="020B0604020202020204" pitchFamily="34" charset="0"/>
                <a:cs typeface="Arial" panose="020B0604020202020204" pitchFamily="34" charset="0"/>
              </a:rPr>
              <a:t>undergo primary </a:t>
            </a:r>
            <a:r>
              <a:rPr lang="en-US" sz="1200" dirty="0" smtClean="0">
                <a:solidFill>
                  <a:schemeClr val="bg1"/>
                </a:solidFill>
                <a:latin typeface="Arial" panose="020B0604020202020204" pitchFamily="34" charset="0"/>
                <a:cs typeface="Arial" panose="020B0604020202020204" pitchFamily="34" charset="0"/>
              </a:rPr>
              <a:t>diagnosis avoiding visit to the doctor?</a:t>
            </a:r>
            <a:endParaRPr lang="ru-RU" sz="1200" dirty="0">
              <a:solidFill>
                <a:schemeClr val="bg1"/>
              </a:solidFill>
              <a:latin typeface="Arial" panose="020B0604020202020204" pitchFamily="34" charset="0"/>
              <a:cs typeface="Arial" panose="020B0604020202020204" pitchFamily="34" charset="0"/>
            </a:endParaRPr>
          </a:p>
        </p:txBody>
      </p:sp>
      <p:sp>
        <p:nvSpPr>
          <p:cNvPr id="163" name="Прямоугольник 162"/>
          <p:cNvSpPr/>
          <p:nvPr/>
        </p:nvSpPr>
        <p:spPr>
          <a:xfrm>
            <a:off x="9802842" y="2936323"/>
            <a:ext cx="1367471" cy="461665"/>
          </a:xfrm>
          <a:prstGeom prst="rect">
            <a:avLst/>
          </a:prstGeom>
        </p:spPr>
        <p:txBody>
          <a:bodyPr wrap="square">
            <a:spAutoFit/>
          </a:bodyPr>
          <a:lstStyle/>
          <a:p>
            <a:r>
              <a:rPr lang="en-US" sz="1200" dirty="0">
                <a:solidFill>
                  <a:schemeClr val="bg1"/>
                </a:solidFill>
                <a:latin typeface="Arial" panose="020B0604020202020204" pitchFamily="34" charset="0"/>
                <a:cs typeface="Arial" panose="020B0604020202020204" pitchFamily="34" charset="0"/>
              </a:rPr>
              <a:t>How to get to the doctor?</a:t>
            </a:r>
            <a:endParaRPr lang="ru-RU" sz="1200" dirty="0">
              <a:solidFill>
                <a:schemeClr val="bg1"/>
              </a:solidFill>
              <a:latin typeface="Arial" panose="020B0604020202020204" pitchFamily="34" charset="0"/>
              <a:cs typeface="Arial" panose="020B0604020202020204" pitchFamily="34" charset="0"/>
            </a:endParaRPr>
          </a:p>
        </p:txBody>
      </p:sp>
      <p:cxnSp>
        <p:nvCxnSpPr>
          <p:cNvPr id="203" name="Прямая соединительная линия 202"/>
          <p:cNvCxnSpPr/>
          <p:nvPr/>
        </p:nvCxnSpPr>
        <p:spPr>
          <a:xfrm>
            <a:off x="330123" y="5663964"/>
            <a:ext cx="4359351" cy="6793"/>
          </a:xfrm>
          <a:prstGeom prst="line">
            <a:avLst/>
          </a:prstGeom>
          <a:ln w="1905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210" name="Прямая соединительная линия 209"/>
          <p:cNvCxnSpPr/>
          <p:nvPr/>
        </p:nvCxnSpPr>
        <p:spPr>
          <a:xfrm>
            <a:off x="330123" y="4706184"/>
            <a:ext cx="0" cy="968598"/>
          </a:xfrm>
          <a:prstGeom prst="line">
            <a:avLst/>
          </a:prstGeom>
          <a:ln w="19050">
            <a:solidFill>
              <a:srgbClr val="0070C0"/>
            </a:solidFill>
          </a:ln>
        </p:spPr>
        <p:style>
          <a:lnRef idx="1">
            <a:schemeClr val="accent1"/>
          </a:lnRef>
          <a:fillRef idx="0">
            <a:schemeClr val="accent1"/>
          </a:fillRef>
          <a:effectRef idx="0">
            <a:schemeClr val="accent1"/>
          </a:effectRef>
          <a:fontRef idx="minor">
            <a:schemeClr val="tx1"/>
          </a:fontRef>
        </p:style>
      </p:cxnSp>
      <p:sp>
        <p:nvSpPr>
          <p:cNvPr id="214" name="Овал 213"/>
          <p:cNvSpPr/>
          <p:nvPr/>
        </p:nvSpPr>
        <p:spPr>
          <a:xfrm>
            <a:off x="201889" y="4549489"/>
            <a:ext cx="240730" cy="240730"/>
          </a:xfrm>
          <a:prstGeom prst="ellipse">
            <a:avLst/>
          </a:prstGeom>
          <a:solidFill>
            <a:srgbClr val="239CC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latin typeface="Arial" panose="020B0604020202020204" pitchFamily="34" charset="0"/>
              <a:cs typeface="Arial" panose="020B0604020202020204" pitchFamily="34" charset="0"/>
            </a:endParaRPr>
          </a:p>
        </p:txBody>
      </p:sp>
      <p:sp>
        <p:nvSpPr>
          <p:cNvPr id="215" name="Овал 214"/>
          <p:cNvSpPr/>
          <p:nvPr/>
        </p:nvSpPr>
        <p:spPr>
          <a:xfrm>
            <a:off x="152369" y="4505810"/>
            <a:ext cx="343522" cy="325038"/>
          </a:xfrm>
          <a:prstGeom prst="ellipse">
            <a:avLst/>
          </a:prstGeom>
          <a:noFill/>
          <a:ln w="19050">
            <a:solidFill>
              <a:srgbClr val="249BC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latin typeface="Arial" panose="020B0604020202020204" pitchFamily="34" charset="0"/>
              <a:cs typeface="Arial" panose="020B0604020202020204" pitchFamily="34" charset="0"/>
            </a:endParaRPr>
          </a:p>
        </p:txBody>
      </p:sp>
      <p:cxnSp>
        <p:nvCxnSpPr>
          <p:cNvPr id="216" name="Прямая соединительная линия 215"/>
          <p:cNvCxnSpPr/>
          <p:nvPr/>
        </p:nvCxnSpPr>
        <p:spPr>
          <a:xfrm>
            <a:off x="4345516" y="4702159"/>
            <a:ext cx="0" cy="968598"/>
          </a:xfrm>
          <a:prstGeom prst="line">
            <a:avLst/>
          </a:prstGeom>
          <a:ln w="19050">
            <a:solidFill>
              <a:srgbClr val="0070C0"/>
            </a:solidFill>
          </a:ln>
        </p:spPr>
        <p:style>
          <a:lnRef idx="1">
            <a:schemeClr val="accent1"/>
          </a:lnRef>
          <a:fillRef idx="0">
            <a:schemeClr val="accent1"/>
          </a:fillRef>
          <a:effectRef idx="0">
            <a:schemeClr val="accent1"/>
          </a:effectRef>
          <a:fontRef idx="minor">
            <a:schemeClr val="tx1"/>
          </a:fontRef>
        </p:style>
      </p:cxnSp>
      <p:sp>
        <p:nvSpPr>
          <p:cNvPr id="217" name="Овал 216"/>
          <p:cNvSpPr/>
          <p:nvPr/>
        </p:nvSpPr>
        <p:spPr>
          <a:xfrm>
            <a:off x="4217282" y="4545464"/>
            <a:ext cx="240730" cy="240730"/>
          </a:xfrm>
          <a:prstGeom prst="ellipse">
            <a:avLst/>
          </a:prstGeom>
          <a:solidFill>
            <a:srgbClr val="239CC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latin typeface="Arial" panose="020B0604020202020204" pitchFamily="34" charset="0"/>
              <a:cs typeface="Arial" panose="020B0604020202020204" pitchFamily="34" charset="0"/>
            </a:endParaRPr>
          </a:p>
        </p:txBody>
      </p:sp>
      <p:sp>
        <p:nvSpPr>
          <p:cNvPr id="218" name="Овал 217"/>
          <p:cNvSpPr/>
          <p:nvPr/>
        </p:nvSpPr>
        <p:spPr>
          <a:xfrm>
            <a:off x="4167762" y="4501785"/>
            <a:ext cx="343522" cy="325038"/>
          </a:xfrm>
          <a:prstGeom prst="ellipse">
            <a:avLst/>
          </a:prstGeom>
          <a:noFill/>
          <a:ln w="19050">
            <a:solidFill>
              <a:srgbClr val="249BC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latin typeface="Arial" panose="020B0604020202020204" pitchFamily="34" charset="0"/>
              <a:cs typeface="Arial" panose="020B0604020202020204" pitchFamily="34" charset="0"/>
            </a:endParaRPr>
          </a:p>
        </p:txBody>
      </p:sp>
      <p:cxnSp>
        <p:nvCxnSpPr>
          <p:cNvPr id="219" name="Прямая соединительная линия 218"/>
          <p:cNvCxnSpPr/>
          <p:nvPr/>
        </p:nvCxnSpPr>
        <p:spPr>
          <a:xfrm>
            <a:off x="8463813" y="4703527"/>
            <a:ext cx="0" cy="968598"/>
          </a:xfrm>
          <a:prstGeom prst="line">
            <a:avLst/>
          </a:prstGeom>
          <a:ln w="19050">
            <a:solidFill>
              <a:srgbClr val="0070C0"/>
            </a:solidFill>
          </a:ln>
        </p:spPr>
        <p:style>
          <a:lnRef idx="1">
            <a:schemeClr val="accent1"/>
          </a:lnRef>
          <a:fillRef idx="0">
            <a:schemeClr val="accent1"/>
          </a:fillRef>
          <a:effectRef idx="0">
            <a:schemeClr val="accent1"/>
          </a:effectRef>
          <a:fontRef idx="minor">
            <a:schemeClr val="tx1"/>
          </a:fontRef>
        </p:style>
      </p:cxnSp>
      <p:sp>
        <p:nvSpPr>
          <p:cNvPr id="220" name="Овал 219"/>
          <p:cNvSpPr/>
          <p:nvPr/>
        </p:nvSpPr>
        <p:spPr>
          <a:xfrm>
            <a:off x="8335579" y="4546832"/>
            <a:ext cx="240730" cy="240730"/>
          </a:xfrm>
          <a:prstGeom prst="ellipse">
            <a:avLst/>
          </a:prstGeom>
          <a:solidFill>
            <a:srgbClr val="239CC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latin typeface="Arial" panose="020B0604020202020204" pitchFamily="34" charset="0"/>
              <a:cs typeface="Arial" panose="020B0604020202020204" pitchFamily="34" charset="0"/>
            </a:endParaRPr>
          </a:p>
        </p:txBody>
      </p:sp>
      <p:sp>
        <p:nvSpPr>
          <p:cNvPr id="221" name="Овал 220"/>
          <p:cNvSpPr/>
          <p:nvPr/>
        </p:nvSpPr>
        <p:spPr>
          <a:xfrm>
            <a:off x="8286059" y="4503153"/>
            <a:ext cx="343522" cy="325038"/>
          </a:xfrm>
          <a:prstGeom prst="ellipse">
            <a:avLst/>
          </a:prstGeom>
          <a:noFill/>
          <a:ln w="19050">
            <a:solidFill>
              <a:srgbClr val="249BC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latin typeface="Arial" panose="020B0604020202020204" pitchFamily="34" charset="0"/>
              <a:cs typeface="Arial" panose="020B0604020202020204" pitchFamily="34" charset="0"/>
            </a:endParaRPr>
          </a:p>
        </p:txBody>
      </p:sp>
      <p:cxnSp>
        <p:nvCxnSpPr>
          <p:cNvPr id="224" name="Прямая соединительная линия 223"/>
          <p:cNvCxnSpPr>
            <a:endCxn id="225" idx="0"/>
          </p:cNvCxnSpPr>
          <p:nvPr/>
        </p:nvCxnSpPr>
        <p:spPr>
          <a:xfrm>
            <a:off x="1575719" y="5670757"/>
            <a:ext cx="0" cy="759988"/>
          </a:xfrm>
          <a:prstGeom prst="line">
            <a:avLst/>
          </a:prstGeom>
          <a:ln w="19050">
            <a:solidFill>
              <a:srgbClr val="0070C0"/>
            </a:solidFill>
          </a:ln>
        </p:spPr>
        <p:style>
          <a:lnRef idx="1">
            <a:schemeClr val="accent1"/>
          </a:lnRef>
          <a:fillRef idx="0">
            <a:schemeClr val="accent1"/>
          </a:fillRef>
          <a:effectRef idx="0">
            <a:schemeClr val="accent1"/>
          </a:effectRef>
          <a:fontRef idx="minor">
            <a:schemeClr val="tx1"/>
          </a:fontRef>
        </p:style>
      </p:cxnSp>
      <p:sp>
        <p:nvSpPr>
          <p:cNvPr id="225" name="Овал 224"/>
          <p:cNvSpPr/>
          <p:nvPr/>
        </p:nvSpPr>
        <p:spPr>
          <a:xfrm>
            <a:off x="1455354" y="6430745"/>
            <a:ext cx="240730" cy="240730"/>
          </a:xfrm>
          <a:prstGeom prst="ellipse">
            <a:avLst/>
          </a:prstGeom>
          <a:solidFill>
            <a:srgbClr val="239CC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latin typeface="Arial" panose="020B0604020202020204" pitchFamily="34" charset="0"/>
              <a:cs typeface="Arial" panose="020B0604020202020204" pitchFamily="34" charset="0"/>
            </a:endParaRPr>
          </a:p>
        </p:txBody>
      </p:sp>
      <p:sp>
        <p:nvSpPr>
          <p:cNvPr id="226" name="Овал 225"/>
          <p:cNvSpPr/>
          <p:nvPr/>
        </p:nvSpPr>
        <p:spPr>
          <a:xfrm>
            <a:off x="1405834" y="6387066"/>
            <a:ext cx="343522" cy="325038"/>
          </a:xfrm>
          <a:prstGeom prst="ellipse">
            <a:avLst/>
          </a:prstGeom>
          <a:noFill/>
          <a:ln w="19050">
            <a:solidFill>
              <a:srgbClr val="249BC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latin typeface="Arial" panose="020B0604020202020204" pitchFamily="34" charset="0"/>
              <a:cs typeface="Arial" panose="020B0604020202020204" pitchFamily="34" charset="0"/>
            </a:endParaRPr>
          </a:p>
        </p:txBody>
      </p:sp>
      <p:cxnSp>
        <p:nvCxnSpPr>
          <p:cNvPr id="227" name="Прямая соединительная линия 226"/>
          <p:cNvCxnSpPr/>
          <p:nvPr/>
        </p:nvCxnSpPr>
        <p:spPr>
          <a:xfrm>
            <a:off x="6386693" y="5675420"/>
            <a:ext cx="12668" cy="761943"/>
          </a:xfrm>
          <a:prstGeom prst="line">
            <a:avLst/>
          </a:prstGeom>
          <a:ln w="19050">
            <a:solidFill>
              <a:srgbClr val="0070C0"/>
            </a:solidFill>
          </a:ln>
        </p:spPr>
        <p:style>
          <a:lnRef idx="1">
            <a:schemeClr val="accent1"/>
          </a:lnRef>
          <a:fillRef idx="0">
            <a:schemeClr val="accent1"/>
          </a:fillRef>
          <a:effectRef idx="0">
            <a:schemeClr val="accent1"/>
          </a:effectRef>
          <a:fontRef idx="minor">
            <a:schemeClr val="tx1"/>
          </a:fontRef>
        </p:style>
      </p:cxnSp>
      <p:sp>
        <p:nvSpPr>
          <p:cNvPr id="228" name="Овал 227"/>
          <p:cNvSpPr/>
          <p:nvPr/>
        </p:nvSpPr>
        <p:spPr>
          <a:xfrm>
            <a:off x="6266328" y="6435408"/>
            <a:ext cx="240730" cy="240730"/>
          </a:xfrm>
          <a:prstGeom prst="ellipse">
            <a:avLst/>
          </a:prstGeom>
          <a:solidFill>
            <a:srgbClr val="239CC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latin typeface="Arial" panose="020B0604020202020204" pitchFamily="34" charset="0"/>
              <a:cs typeface="Arial" panose="020B0604020202020204" pitchFamily="34" charset="0"/>
            </a:endParaRPr>
          </a:p>
        </p:txBody>
      </p:sp>
      <p:sp>
        <p:nvSpPr>
          <p:cNvPr id="229" name="Овал 228"/>
          <p:cNvSpPr/>
          <p:nvPr/>
        </p:nvSpPr>
        <p:spPr>
          <a:xfrm>
            <a:off x="6216808" y="6391729"/>
            <a:ext cx="343522" cy="325038"/>
          </a:xfrm>
          <a:prstGeom prst="ellipse">
            <a:avLst/>
          </a:prstGeom>
          <a:noFill/>
          <a:ln w="19050">
            <a:solidFill>
              <a:srgbClr val="249BC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latin typeface="Arial" panose="020B0604020202020204" pitchFamily="34" charset="0"/>
              <a:cs typeface="Arial" panose="020B0604020202020204" pitchFamily="34" charset="0"/>
            </a:endParaRPr>
          </a:p>
        </p:txBody>
      </p:sp>
      <p:cxnSp>
        <p:nvCxnSpPr>
          <p:cNvPr id="232" name="Прямая соединительная линия 231"/>
          <p:cNvCxnSpPr/>
          <p:nvPr/>
        </p:nvCxnSpPr>
        <p:spPr>
          <a:xfrm>
            <a:off x="6373071" y="5671385"/>
            <a:ext cx="5695219" cy="21498"/>
          </a:xfrm>
          <a:prstGeom prst="line">
            <a:avLst/>
          </a:prstGeom>
          <a:ln w="19050">
            <a:solidFill>
              <a:srgbClr val="0070C0"/>
            </a:solidFill>
          </a:ln>
        </p:spPr>
        <p:style>
          <a:lnRef idx="1">
            <a:schemeClr val="accent1"/>
          </a:lnRef>
          <a:fillRef idx="0">
            <a:schemeClr val="accent1"/>
          </a:fillRef>
          <a:effectRef idx="0">
            <a:schemeClr val="accent1"/>
          </a:effectRef>
          <a:fontRef idx="minor">
            <a:schemeClr val="tx1"/>
          </a:fontRef>
        </p:style>
      </p:cxnSp>
      <p:sp>
        <p:nvSpPr>
          <p:cNvPr id="234" name="Овал 233"/>
          <p:cNvSpPr/>
          <p:nvPr/>
        </p:nvSpPr>
        <p:spPr>
          <a:xfrm rot="10800000">
            <a:off x="8557404" y="1862730"/>
            <a:ext cx="845422" cy="1091015"/>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197606442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84" name="Прямая соединительная линия 183"/>
          <p:cNvCxnSpPr>
            <a:stCxn id="178" idx="2"/>
            <a:endCxn id="171" idx="6"/>
          </p:cNvCxnSpPr>
          <p:nvPr/>
        </p:nvCxnSpPr>
        <p:spPr>
          <a:xfrm flipV="1">
            <a:off x="2224578" y="3786316"/>
            <a:ext cx="3084344" cy="26312"/>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30" name="Прямая соединительная линия 129"/>
          <p:cNvCxnSpPr/>
          <p:nvPr/>
        </p:nvCxnSpPr>
        <p:spPr>
          <a:xfrm flipV="1">
            <a:off x="5882697" y="3543939"/>
            <a:ext cx="897" cy="867971"/>
          </a:xfrm>
          <a:prstGeom prst="line">
            <a:avLst/>
          </a:prstGeom>
          <a:ln w="28575">
            <a:prstDash val="sysDash"/>
          </a:ln>
        </p:spPr>
        <p:style>
          <a:lnRef idx="1">
            <a:schemeClr val="accent1"/>
          </a:lnRef>
          <a:fillRef idx="0">
            <a:schemeClr val="accent1"/>
          </a:fillRef>
          <a:effectRef idx="0">
            <a:schemeClr val="accent1"/>
          </a:effectRef>
          <a:fontRef idx="minor">
            <a:schemeClr val="tx1"/>
          </a:fontRef>
        </p:style>
      </p:cxnSp>
      <p:cxnSp>
        <p:nvCxnSpPr>
          <p:cNvPr id="144" name="Прямая соединительная линия 143"/>
          <p:cNvCxnSpPr/>
          <p:nvPr/>
        </p:nvCxnSpPr>
        <p:spPr>
          <a:xfrm flipV="1">
            <a:off x="2133935" y="1615474"/>
            <a:ext cx="3208057" cy="21777"/>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45" name="Прямоугольник 44"/>
          <p:cNvSpPr/>
          <p:nvPr/>
        </p:nvSpPr>
        <p:spPr>
          <a:xfrm>
            <a:off x="11487150" y="0"/>
            <a:ext cx="485775" cy="62865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latin typeface="Arial" panose="020B0604020202020204" pitchFamily="34" charset="0"/>
              <a:cs typeface="Arial" panose="020B0604020202020204" pitchFamily="34" charset="0"/>
            </a:endParaRPr>
          </a:p>
        </p:txBody>
      </p:sp>
      <p:sp>
        <p:nvSpPr>
          <p:cNvPr id="46" name="Номер слайда 24"/>
          <p:cNvSpPr>
            <a:spLocks noGrp="1"/>
          </p:cNvSpPr>
          <p:nvPr>
            <p:ph type="sldNum" sz="quarter" idx="12"/>
          </p:nvPr>
        </p:nvSpPr>
        <p:spPr>
          <a:xfrm>
            <a:off x="11487150" y="0"/>
            <a:ext cx="485775" cy="645637"/>
          </a:xfrm>
        </p:spPr>
        <p:txBody>
          <a:bodyPr/>
          <a:lstStyle/>
          <a:p>
            <a:pPr algn="ctr"/>
            <a:r>
              <a:rPr lang="ru-RU" sz="2800" dirty="0">
                <a:solidFill>
                  <a:schemeClr val="bg1"/>
                </a:solidFill>
                <a:latin typeface="Arial" panose="020B0604020202020204" pitchFamily="34" charset="0"/>
                <a:cs typeface="Arial" panose="020B0604020202020204" pitchFamily="34" charset="0"/>
              </a:rPr>
              <a:t>6</a:t>
            </a:r>
          </a:p>
        </p:txBody>
      </p:sp>
      <p:sp>
        <p:nvSpPr>
          <p:cNvPr id="13" name="Прямоугольник 12"/>
          <p:cNvSpPr/>
          <p:nvPr/>
        </p:nvSpPr>
        <p:spPr>
          <a:xfrm>
            <a:off x="809417" y="122417"/>
            <a:ext cx="10399665" cy="523220"/>
          </a:xfrm>
          <a:prstGeom prst="rect">
            <a:avLst/>
          </a:prstGeom>
        </p:spPr>
        <p:txBody>
          <a:bodyPr wrap="square">
            <a:spAutoFit/>
          </a:bodyPr>
          <a:lstStyle/>
          <a:p>
            <a:r>
              <a:rPr lang="en-US" sz="2800" b="1" dirty="0">
                <a:solidFill>
                  <a:srgbClr val="FF0000"/>
                </a:solidFill>
                <a:latin typeface="Arial" panose="020B0604020202020204" pitchFamily="34" charset="0"/>
                <a:cs typeface="Arial" panose="020B0604020202020204" pitchFamily="34" charset="0"/>
              </a:rPr>
              <a:t>RENDERING OF MEDICAL CARE</a:t>
            </a:r>
            <a:endParaRPr lang="ru-RU" sz="2800" b="1" dirty="0">
              <a:solidFill>
                <a:srgbClr val="FF0000"/>
              </a:solidFill>
              <a:latin typeface="Arial" panose="020B0604020202020204" pitchFamily="34" charset="0"/>
              <a:cs typeface="Arial" panose="020B0604020202020204" pitchFamily="34" charset="0"/>
            </a:endParaRPr>
          </a:p>
        </p:txBody>
      </p:sp>
      <p:pic>
        <p:nvPicPr>
          <p:cNvPr id="25" name="Рисунок 24"/>
          <p:cNvPicPr>
            <a:picLocks noChangeAspect="1"/>
          </p:cNvPicPr>
          <p:nvPr/>
        </p:nvPicPr>
        <p:blipFill rotWithShape="1">
          <a:blip r:embed="rId2" cstate="print">
            <a:clrChange>
              <a:clrFrom>
                <a:srgbClr val="000000">
                  <a:alpha val="0"/>
                </a:srgbClr>
              </a:clrFrom>
              <a:clrTo>
                <a:srgbClr val="000000">
                  <a:alpha val="0"/>
                </a:srgbClr>
              </a:clrTo>
            </a:clrChange>
            <a:duotone>
              <a:schemeClr val="accent2">
                <a:shade val="45000"/>
                <a:satMod val="135000"/>
              </a:schemeClr>
              <a:prstClr val="white"/>
            </a:duotone>
            <a:extLst>
              <a:ext uri="{28A0092B-C50C-407E-A947-70E740481C1C}">
                <a14:useLocalDpi xmlns:a14="http://schemas.microsoft.com/office/drawing/2010/main" val="0"/>
              </a:ext>
            </a:extLst>
          </a:blip>
          <a:srcRect b="24445"/>
          <a:stretch/>
        </p:blipFill>
        <p:spPr>
          <a:xfrm>
            <a:off x="123878" y="139469"/>
            <a:ext cx="760879" cy="574881"/>
          </a:xfrm>
          <a:prstGeom prst="rect">
            <a:avLst/>
          </a:prstGeom>
        </p:spPr>
      </p:pic>
      <p:pic>
        <p:nvPicPr>
          <p:cNvPr id="71" name="Рисунок 70"/>
          <p:cNvPicPr>
            <a:picLocks noChangeAspect="1"/>
          </p:cNvPicPr>
          <p:nvPr/>
        </p:nvPicPr>
        <p:blipFill>
          <a:blip r:embed="rId3" cstate="print"/>
          <a:stretch>
            <a:fillRect/>
          </a:stretch>
        </p:blipFill>
        <p:spPr>
          <a:xfrm>
            <a:off x="395564" y="1047099"/>
            <a:ext cx="898445" cy="1041077"/>
          </a:xfrm>
          <a:prstGeom prst="rect">
            <a:avLst/>
          </a:prstGeom>
          <a:effectLst/>
        </p:spPr>
      </p:pic>
      <p:sp>
        <p:nvSpPr>
          <p:cNvPr id="72" name="Прямоугольник 71"/>
          <p:cNvSpPr/>
          <p:nvPr/>
        </p:nvSpPr>
        <p:spPr>
          <a:xfrm>
            <a:off x="-2050106" y="729593"/>
            <a:ext cx="5869726" cy="307777"/>
          </a:xfrm>
          <a:prstGeom prst="rect">
            <a:avLst/>
          </a:prstGeom>
        </p:spPr>
        <p:txBody>
          <a:bodyPr wrap="square" lIns="28519" rIns="28519" anchor="ctr" anchorCtr="0">
            <a:spAutoFit/>
          </a:bodyPr>
          <a:lstStyle/>
          <a:p>
            <a:pPr algn="ctr"/>
            <a:r>
              <a:rPr lang="ru-RU" sz="1400" b="1" dirty="0" smtClean="0">
                <a:solidFill>
                  <a:srgbClr val="0070C0"/>
                </a:solidFill>
                <a:latin typeface="Arial" panose="020B0604020202020204" pitchFamily="34" charset="0"/>
                <a:ea typeface="+mj-ea"/>
                <a:cs typeface="Arial" pitchFamily="34" charset="0"/>
              </a:rPr>
              <a:t>«</a:t>
            </a:r>
            <a:r>
              <a:rPr lang="en-US" sz="1400" b="1" dirty="0">
                <a:solidFill>
                  <a:srgbClr val="0070C0"/>
                </a:solidFill>
                <a:latin typeface="Arial" panose="020B0604020202020204" pitchFamily="34" charset="0"/>
                <a:cs typeface="Arial" pitchFamily="34" charset="0"/>
              </a:rPr>
              <a:t>AS IT IS</a:t>
            </a:r>
            <a:r>
              <a:rPr lang="ru-RU" sz="1400" b="1" dirty="0" smtClean="0">
                <a:solidFill>
                  <a:srgbClr val="0070C0"/>
                </a:solidFill>
                <a:latin typeface="Arial" panose="020B0604020202020204" pitchFamily="34" charset="0"/>
                <a:ea typeface="+mj-ea"/>
                <a:cs typeface="Arial" pitchFamily="34" charset="0"/>
              </a:rPr>
              <a:t>»</a:t>
            </a:r>
            <a:endParaRPr lang="ru-RU" sz="1400" b="1" dirty="0">
              <a:solidFill>
                <a:srgbClr val="0070C0"/>
              </a:solidFill>
              <a:latin typeface="Arial" panose="020B0604020202020204" pitchFamily="34" charset="0"/>
              <a:ea typeface="+mj-ea"/>
              <a:cs typeface="Arial" pitchFamily="34" charset="0"/>
            </a:endParaRPr>
          </a:p>
        </p:txBody>
      </p:sp>
      <p:sp>
        <p:nvSpPr>
          <p:cNvPr id="83" name="Прямоугольник 82"/>
          <p:cNvSpPr/>
          <p:nvPr/>
        </p:nvSpPr>
        <p:spPr>
          <a:xfrm>
            <a:off x="2571501" y="1776902"/>
            <a:ext cx="716864" cy="215444"/>
          </a:xfrm>
          <a:prstGeom prst="rect">
            <a:avLst/>
          </a:prstGeom>
        </p:spPr>
        <p:txBody>
          <a:bodyPr wrap="square" lIns="28519" rIns="28519" anchor="ctr" anchorCtr="0">
            <a:spAutoFit/>
          </a:bodyPr>
          <a:lstStyle/>
          <a:p>
            <a:pPr algn="ctr"/>
            <a:r>
              <a:rPr lang="ru-RU" sz="800" dirty="0" err="1">
                <a:solidFill>
                  <a:schemeClr val="tx1">
                    <a:lumMod val="95000"/>
                    <a:lumOff val="5000"/>
                  </a:schemeClr>
                </a:solidFill>
                <a:latin typeface="Arial" panose="020B0604020202020204" pitchFamily="34" charset="0"/>
                <a:ea typeface="+mj-ea"/>
                <a:cs typeface="Arial" panose="020B0604020202020204" pitchFamily="34" charset="0"/>
              </a:rPr>
              <a:t>Мед.сестра</a:t>
            </a:r>
            <a:endParaRPr lang="ru-RU" sz="800" dirty="0">
              <a:solidFill>
                <a:schemeClr val="tx1">
                  <a:lumMod val="95000"/>
                  <a:lumOff val="5000"/>
                </a:schemeClr>
              </a:solidFill>
              <a:latin typeface="Arial" panose="020B0604020202020204" pitchFamily="34" charset="0"/>
              <a:ea typeface="+mj-ea"/>
              <a:cs typeface="Arial" panose="020B0604020202020204" pitchFamily="34" charset="0"/>
            </a:endParaRPr>
          </a:p>
        </p:txBody>
      </p:sp>
      <p:sp>
        <p:nvSpPr>
          <p:cNvPr id="84" name="Прямоугольник 83"/>
          <p:cNvSpPr/>
          <p:nvPr/>
        </p:nvSpPr>
        <p:spPr>
          <a:xfrm>
            <a:off x="2514897" y="1160884"/>
            <a:ext cx="788550" cy="215444"/>
          </a:xfrm>
          <a:prstGeom prst="rect">
            <a:avLst/>
          </a:prstGeom>
        </p:spPr>
        <p:txBody>
          <a:bodyPr wrap="square" lIns="28519" rIns="28519" anchor="ctr" anchorCtr="0">
            <a:spAutoFit/>
          </a:bodyPr>
          <a:lstStyle/>
          <a:p>
            <a:pPr algn="ctr"/>
            <a:r>
              <a:rPr lang="en-US" sz="800" dirty="0" err="1" smtClean="0">
                <a:solidFill>
                  <a:schemeClr val="tx1">
                    <a:lumMod val="95000"/>
                    <a:lumOff val="5000"/>
                  </a:schemeClr>
                </a:solidFill>
                <a:latin typeface="Arial" panose="020B0604020202020204" pitchFamily="34" charset="0"/>
                <a:ea typeface="+mj-ea"/>
                <a:cs typeface="Arial" panose="020B0604020202020204" pitchFamily="34" charset="0"/>
              </a:rPr>
              <a:t>Appoinment</a:t>
            </a:r>
            <a:endParaRPr lang="ru-RU" sz="800" dirty="0">
              <a:solidFill>
                <a:schemeClr val="tx1">
                  <a:lumMod val="95000"/>
                  <a:lumOff val="5000"/>
                </a:schemeClr>
              </a:solidFill>
              <a:latin typeface="Arial" panose="020B0604020202020204" pitchFamily="34" charset="0"/>
              <a:ea typeface="+mj-ea"/>
              <a:cs typeface="Arial" panose="020B0604020202020204" pitchFamily="34" charset="0"/>
            </a:endParaRPr>
          </a:p>
        </p:txBody>
      </p:sp>
      <p:sp>
        <p:nvSpPr>
          <p:cNvPr id="85" name="Прямоугольник 84"/>
          <p:cNvSpPr/>
          <p:nvPr/>
        </p:nvSpPr>
        <p:spPr>
          <a:xfrm>
            <a:off x="3335846" y="1784577"/>
            <a:ext cx="716864" cy="215444"/>
          </a:xfrm>
          <a:prstGeom prst="rect">
            <a:avLst/>
          </a:prstGeom>
        </p:spPr>
        <p:txBody>
          <a:bodyPr wrap="square" lIns="28519" rIns="28519" anchor="ctr" anchorCtr="0">
            <a:spAutoFit/>
          </a:bodyPr>
          <a:lstStyle/>
          <a:p>
            <a:pPr algn="ctr"/>
            <a:r>
              <a:rPr lang="ru-RU" sz="800" dirty="0">
                <a:solidFill>
                  <a:schemeClr val="tx1">
                    <a:lumMod val="95000"/>
                    <a:lumOff val="5000"/>
                  </a:schemeClr>
                </a:solidFill>
                <a:latin typeface="Arial" panose="020B0604020202020204" pitchFamily="34" charset="0"/>
                <a:ea typeface="+mj-ea"/>
                <a:cs typeface="Arial" panose="020B0604020202020204" pitchFamily="34" charset="0"/>
              </a:rPr>
              <a:t>Терапевт</a:t>
            </a:r>
          </a:p>
        </p:txBody>
      </p:sp>
      <p:sp>
        <p:nvSpPr>
          <p:cNvPr id="86" name="Прямоугольник 85"/>
          <p:cNvSpPr/>
          <p:nvPr/>
        </p:nvSpPr>
        <p:spPr>
          <a:xfrm>
            <a:off x="3278782" y="834921"/>
            <a:ext cx="788550" cy="584775"/>
          </a:xfrm>
          <a:prstGeom prst="rect">
            <a:avLst/>
          </a:prstGeom>
        </p:spPr>
        <p:txBody>
          <a:bodyPr wrap="square" lIns="28519" rIns="28519" anchor="ctr" anchorCtr="0">
            <a:spAutoFit/>
          </a:bodyPr>
          <a:lstStyle/>
          <a:p>
            <a:pPr algn="ctr"/>
            <a:r>
              <a:rPr lang="ru-RU" sz="800" dirty="0">
                <a:solidFill>
                  <a:schemeClr val="tx1">
                    <a:lumMod val="95000"/>
                    <a:lumOff val="5000"/>
                  </a:schemeClr>
                </a:solidFill>
                <a:latin typeface="Arial" panose="020B0604020202020204" pitchFamily="34" charset="0"/>
                <a:cs typeface="Arial" panose="020B0604020202020204" pitchFamily="34" charset="0"/>
              </a:rPr>
              <a:t>Осмотр, направление к узким специалистам</a:t>
            </a:r>
          </a:p>
        </p:txBody>
      </p:sp>
      <p:grpSp>
        <p:nvGrpSpPr>
          <p:cNvPr id="106" name="Группа 203"/>
          <p:cNvGrpSpPr/>
          <p:nvPr/>
        </p:nvGrpSpPr>
        <p:grpSpPr>
          <a:xfrm>
            <a:off x="2774615" y="1467606"/>
            <a:ext cx="301841" cy="319596"/>
            <a:chOff x="1731146" y="1631100"/>
            <a:chExt cx="301841" cy="319596"/>
          </a:xfrm>
        </p:grpSpPr>
        <p:sp>
          <p:nvSpPr>
            <p:cNvPr id="109" name="Овал 108"/>
            <p:cNvSpPr/>
            <p:nvPr/>
          </p:nvSpPr>
          <p:spPr>
            <a:xfrm>
              <a:off x="1731146" y="1631100"/>
              <a:ext cx="301841" cy="31959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latin typeface="Arial" panose="020B0604020202020204" pitchFamily="34" charset="0"/>
                <a:cs typeface="Arial" panose="020B0604020202020204" pitchFamily="34" charset="0"/>
              </a:endParaRPr>
            </a:p>
          </p:txBody>
        </p:sp>
        <p:sp>
          <p:nvSpPr>
            <p:cNvPr id="110" name="TextBox 109"/>
            <p:cNvSpPr txBox="1"/>
            <p:nvPr/>
          </p:nvSpPr>
          <p:spPr>
            <a:xfrm>
              <a:off x="1741429" y="1641225"/>
              <a:ext cx="202859" cy="307777"/>
            </a:xfrm>
            <a:prstGeom prst="rect">
              <a:avLst/>
            </a:prstGeom>
            <a:noFill/>
          </p:spPr>
          <p:txBody>
            <a:bodyPr wrap="square" rtlCol="0">
              <a:spAutoFit/>
            </a:bodyPr>
            <a:lstStyle/>
            <a:p>
              <a:r>
                <a:rPr lang="ru-RU" sz="1400" b="1" dirty="0">
                  <a:solidFill>
                    <a:schemeClr val="bg1"/>
                  </a:solidFill>
                  <a:latin typeface="Arial" panose="020B0604020202020204" pitchFamily="34" charset="0"/>
                  <a:cs typeface="Arial" panose="020B0604020202020204" pitchFamily="34" charset="0"/>
                </a:rPr>
                <a:t>2</a:t>
              </a:r>
            </a:p>
          </p:txBody>
        </p:sp>
      </p:grpSp>
      <p:grpSp>
        <p:nvGrpSpPr>
          <p:cNvPr id="112" name="Группа 206"/>
          <p:cNvGrpSpPr/>
          <p:nvPr/>
        </p:nvGrpSpPr>
        <p:grpSpPr>
          <a:xfrm>
            <a:off x="3526359" y="1467606"/>
            <a:ext cx="301841" cy="319596"/>
            <a:chOff x="1717169" y="1697477"/>
            <a:chExt cx="301841" cy="319596"/>
          </a:xfrm>
        </p:grpSpPr>
        <p:sp>
          <p:nvSpPr>
            <p:cNvPr id="113" name="Овал 112"/>
            <p:cNvSpPr/>
            <p:nvPr/>
          </p:nvSpPr>
          <p:spPr>
            <a:xfrm>
              <a:off x="1717169" y="1697477"/>
              <a:ext cx="301841" cy="31959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latin typeface="Arial" panose="020B0604020202020204" pitchFamily="34" charset="0"/>
                <a:cs typeface="Arial" panose="020B0604020202020204" pitchFamily="34" charset="0"/>
              </a:endParaRPr>
            </a:p>
          </p:txBody>
        </p:sp>
        <p:sp>
          <p:nvSpPr>
            <p:cNvPr id="114" name="TextBox 113"/>
            <p:cNvSpPr txBox="1"/>
            <p:nvPr/>
          </p:nvSpPr>
          <p:spPr>
            <a:xfrm>
              <a:off x="1742626" y="1700304"/>
              <a:ext cx="201487" cy="307777"/>
            </a:xfrm>
            <a:prstGeom prst="rect">
              <a:avLst/>
            </a:prstGeom>
            <a:noFill/>
          </p:spPr>
          <p:txBody>
            <a:bodyPr wrap="square" rtlCol="0">
              <a:spAutoFit/>
            </a:bodyPr>
            <a:lstStyle/>
            <a:p>
              <a:r>
                <a:rPr lang="ru-RU" sz="1400" b="1" dirty="0">
                  <a:solidFill>
                    <a:schemeClr val="bg1"/>
                  </a:solidFill>
                  <a:latin typeface="Arial" panose="020B0604020202020204" pitchFamily="34" charset="0"/>
                  <a:cs typeface="Arial" panose="020B0604020202020204" pitchFamily="34" charset="0"/>
                </a:rPr>
                <a:t>3</a:t>
              </a:r>
            </a:p>
          </p:txBody>
        </p:sp>
      </p:grpSp>
      <p:sp>
        <p:nvSpPr>
          <p:cNvPr id="124" name="Прямоугольник 123"/>
          <p:cNvSpPr/>
          <p:nvPr/>
        </p:nvSpPr>
        <p:spPr>
          <a:xfrm>
            <a:off x="-2" y="2828919"/>
            <a:ext cx="1622719" cy="307777"/>
          </a:xfrm>
          <a:prstGeom prst="rect">
            <a:avLst/>
          </a:prstGeom>
        </p:spPr>
        <p:txBody>
          <a:bodyPr wrap="square" lIns="28519" rIns="28519" anchor="ctr" anchorCtr="0">
            <a:spAutoFit/>
          </a:bodyPr>
          <a:lstStyle/>
          <a:p>
            <a:pPr algn="ctr"/>
            <a:r>
              <a:rPr lang="ru-RU" sz="1400" b="1" dirty="0" smtClean="0">
                <a:solidFill>
                  <a:srgbClr val="0070C0"/>
                </a:solidFill>
                <a:latin typeface="Arial" panose="020B0604020202020204" pitchFamily="34" charset="0"/>
                <a:ea typeface="+mj-ea"/>
                <a:cs typeface="Arial" pitchFamily="34" charset="0"/>
              </a:rPr>
              <a:t>«</a:t>
            </a:r>
            <a:r>
              <a:rPr lang="en-US" sz="1400" b="1" dirty="0">
                <a:solidFill>
                  <a:srgbClr val="0070C0"/>
                </a:solidFill>
                <a:latin typeface="Arial" panose="020B0604020202020204" pitchFamily="34" charset="0"/>
                <a:cs typeface="Arial" pitchFamily="34" charset="0"/>
              </a:rPr>
              <a:t>AS IT WILL BE</a:t>
            </a:r>
            <a:r>
              <a:rPr lang="ru-RU" sz="1400" b="1" dirty="0" smtClean="0">
                <a:solidFill>
                  <a:srgbClr val="0070C0"/>
                </a:solidFill>
                <a:latin typeface="Arial" panose="020B0604020202020204" pitchFamily="34" charset="0"/>
                <a:ea typeface="+mj-ea"/>
                <a:cs typeface="Arial" pitchFamily="34" charset="0"/>
              </a:rPr>
              <a:t>»</a:t>
            </a:r>
            <a:endParaRPr lang="ru-RU" sz="1400" b="1" dirty="0">
              <a:solidFill>
                <a:srgbClr val="0070C0"/>
              </a:solidFill>
              <a:latin typeface="Arial" panose="020B0604020202020204" pitchFamily="34" charset="0"/>
              <a:ea typeface="+mj-ea"/>
              <a:cs typeface="Arial" pitchFamily="34" charset="0"/>
            </a:endParaRPr>
          </a:p>
        </p:txBody>
      </p:sp>
      <p:grpSp>
        <p:nvGrpSpPr>
          <p:cNvPr id="137" name="Группа 206"/>
          <p:cNvGrpSpPr/>
          <p:nvPr/>
        </p:nvGrpSpPr>
        <p:grpSpPr>
          <a:xfrm>
            <a:off x="4352851" y="1467606"/>
            <a:ext cx="301841" cy="319596"/>
            <a:chOff x="1731146" y="1631100"/>
            <a:chExt cx="301841" cy="319596"/>
          </a:xfrm>
        </p:grpSpPr>
        <p:sp>
          <p:nvSpPr>
            <p:cNvPr id="138" name="Овал 137"/>
            <p:cNvSpPr/>
            <p:nvPr/>
          </p:nvSpPr>
          <p:spPr>
            <a:xfrm>
              <a:off x="1731146" y="1631100"/>
              <a:ext cx="301841" cy="31959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latin typeface="Arial" panose="020B0604020202020204" pitchFamily="34" charset="0"/>
                <a:cs typeface="Arial" panose="020B0604020202020204" pitchFamily="34" charset="0"/>
              </a:endParaRPr>
            </a:p>
          </p:txBody>
        </p:sp>
        <p:sp>
          <p:nvSpPr>
            <p:cNvPr id="139" name="TextBox 138"/>
            <p:cNvSpPr txBox="1"/>
            <p:nvPr/>
          </p:nvSpPr>
          <p:spPr>
            <a:xfrm>
              <a:off x="1746880" y="1636052"/>
              <a:ext cx="202859" cy="307777"/>
            </a:xfrm>
            <a:prstGeom prst="rect">
              <a:avLst/>
            </a:prstGeom>
            <a:noFill/>
          </p:spPr>
          <p:txBody>
            <a:bodyPr wrap="square" rtlCol="0">
              <a:spAutoFit/>
            </a:bodyPr>
            <a:lstStyle/>
            <a:p>
              <a:r>
                <a:rPr lang="ru-RU" sz="1400" b="1" dirty="0">
                  <a:solidFill>
                    <a:schemeClr val="bg1"/>
                  </a:solidFill>
                  <a:latin typeface="Arial" panose="020B0604020202020204" pitchFamily="34" charset="0"/>
                  <a:cs typeface="Arial" panose="020B0604020202020204" pitchFamily="34" charset="0"/>
                </a:rPr>
                <a:t>4</a:t>
              </a:r>
            </a:p>
          </p:txBody>
        </p:sp>
      </p:grpSp>
      <p:cxnSp>
        <p:nvCxnSpPr>
          <p:cNvPr id="140" name="Прямая соединительная линия 139"/>
          <p:cNvCxnSpPr>
            <a:endCxn id="149" idx="3"/>
          </p:cNvCxnSpPr>
          <p:nvPr/>
        </p:nvCxnSpPr>
        <p:spPr>
          <a:xfrm flipV="1">
            <a:off x="5367561" y="1040045"/>
            <a:ext cx="509485" cy="584344"/>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141" name="Прямоугольник 140"/>
          <p:cNvSpPr/>
          <p:nvPr/>
        </p:nvSpPr>
        <p:spPr>
          <a:xfrm>
            <a:off x="4130843" y="1736852"/>
            <a:ext cx="746305" cy="338554"/>
          </a:xfrm>
          <a:prstGeom prst="rect">
            <a:avLst/>
          </a:prstGeom>
        </p:spPr>
        <p:txBody>
          <a:bodyPr wrap="square" lIns="28519" rIns="28519" anchor="ctr" anchorCtr="0">
            <a:spAutoFit/>
          </a:bodyPr>
          <a:lstStyle/>
          <a:p>
            <a:pPr algn="ctr"/>
            <a:r>
              <a:rPr lang="ru-RU" sz="800" dirty="0">
                <a:solidFill>
                  <a:schemeClr val="tx1">
                    <a:lumMod val="95000"/>
                    <a:lumOff val="5000"/>
                  </a:schemeClr>
                </a:solidFill>
                <a:latin typeface="Arial" panose="020B0604020202020204" pitchFamily="34" charset="0"/>
                <a:ea typeface="+mj-ea"/>
                <a:cs typeface="Arial" panose="020B0604020202020204" pitchFamily="34" charset="0"/>
              </a:rPr>
              <a:t>Профильный специалист</a:t>
            </a:r>
          </a:p>
        </p:txBody>
      </p:sp>
      <p:sp>
        <p:nvSpPr>
          <p:cNvPr id="147" name="Прямоугольник 146"/>
          <p:cNvSpPr/>
          <p:nvPr/>
        </p:nvSpPr>
        <p:spPr>
          <a:xfrm>
            <a:off x="4109496" y="1068039"/>
            <a:ext cx="788550" cy="461665"/>
          </a:xfrm>
          <a:prstGeom prst="rect">
            <a:avLst/>
          </a:prstGeom>
        </p:spPr>
        <p:txBody>
          <a:bodyPr wrap="square" lIns="28519" rIns="28519" anchor="ctr" anchorCtr="0">
            <a:spAutoFit/>
          </a:bodyPr>
          <a:lstStyle/>
          <a:p>
            <a:pPr algn="ctr"/>
            <a:r>
              <a:rPr lang="en-US" sz="800" dirty="0" smtClean="0">
                <a:solidFill>
                  <a:schemeClr val="tx1">
                    <a:lumMod val="95000"/>
                    <a:lumOff val="5000"/>
                  </a:schemeClr>
                </a:solidFill>
                <a:latin typeface="Arial" panose="020B0604020202020204" pitchFamily="34" charset="0"/>
                <a:cs typeface="Arial" panose="020B0604020202020204" pitchFamily="34" charset="0"/>
              </a:rPr>
              <a:t>Inspection of narrow specialist </a:t>
            </a:r>
            <a:r>
              <a:rPr lang="ru-RU" sz="800" dirty="0" smtClean="0">
                <a:solidFill>
                  <a:schemeClr val="tx1">
                    <a:lumMod val="95000"/>
                    <a:lumOff val="5000"/>
                  </a:schemeClr>
                </a:solidFill>
                <a:latin typeface="Arial" panose="020B0604020202020204" pitchFamily="34" charset="0"/>
                <a:cs typeface="Arial" panose="020B0604020202020204" pitchFamily="34" charset="0"/>
              </a:rPr>
              <a:t> </a:t>
            </a:r>
            <a:endParaRPr lang="ru-RU" sz="800" dirty="0">
              <a:solidFill>
                <a:schemeClr val="tx1">
                  <a:lumMod val="95000"/>
                  <a:lumOff val="5000"/>
                </a:schemeClr>
              </a:solidFill>
              <a:latin typeface="Arial" panose="020B0604020202020204" pitchFamily="34" charset="0"/>
              <a:cs typeface="Arial" panose="020B0604020202020204" pitchFamily="34" charset="0"/>
            </a:endParaRPr>
          </a:p>
        </p:txBody>
      </p:sp>
      <p:grpSp>
        <p:nvGrpSpPr>
          <p:cNvPr id="148" name="Группа 206"/>
          <p:cNvGrpSpPr/>
          <p:nvPr/>
        </p:nvGrpSpPr>
        <p:grpSpPr>
          <a:xfrm>
            <a:off x="5806019" y="731982"/>
            <a:ext cx="520467" cy="360918"/>
            <a:chOff x="1731146" y="1631100"/>
            <a:chExt cx="323911" cy="319596"/>
          </a:xfrm>
        </p:grpSpPr>
        <p:sp>
          <p:nvSpPr>
            <p:cNvPr id="149" name="Овал 148"/>
            <p:cNvSpPr/>
            <p:nvPr/>
          </p:nvSpPr>
          <p:spPr>
            <a:xfrm>
              <a:off x="1731146" y="1631100"/>
              <a:ext cx="301841" cy="31959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latin typeface="Arial" panose="020B0604020202020204" pitchFamily="34" charset="0"/>
                <a:cs typeface="Arial" panose="020B0604020202020204" pitchFamily="34" charset="0"/>
              </a:endParaRPr>
            </a:p>
          </p:txBody>
        </p:sp>
        <p:sp>
          <p:nvSpPr>
            <p:cNvPr id="150" name="TextBox 149"/>
            <p:cNvSpPr txBox="1"/>
            <p:nvPr/>
          </p:nvSpPr>
          <p:spPr>
            <a:xfrm>
              <a:off x="1757927" y="1648844"/>
              <a:ext cx="297130" cy="272539"/>
            </a:xfrm>
            <a:prstGeom prst="rect">
              <a:avLst/>
            </a:prstGeom>
            <a:noFill/>
          </p:spPr>
          <p:txBody>
            <a:bodyPr wrap="square" rtlCol="0">
              <a:spAutoFit/>
            </a:bodyPr>
            <a:lstStyle/>
            <a:p>
              <a:r>
                <a:rPr lang="ru-RU" sz="1400" b="1" dirty="0">
                  <a:solidFill>
                    <a:schemeClr val="bg1"/>
                  </a:solidFill>
                  <a:latin typeface="Arial" panose="020B0604020202020204" pitchFamily="34" charset="0"/>
                  <a:cs typeface="Arial" panose="020B0604020202020204" pitchFamily="34" charset="0"/>
                </a:rPr>
                <a:t>5.1</a:t>
              </a:r>
            </a:p>
          </p:txBody>
        </p:sp>
      </p:grpSp>
      <p:cxnSp>
        <p:nvCxnSpPr>
          <p:cNvPr id="151" name="Прямая соединительная линия 150"/>
          <p:cNvCxnSpPr/>
          <p:nvPr/>
        </p:nvCxnSpPr>
        <p:spPr>
          <a:xfrm flipV="1">
            <a:off x="5329538" y="1415003"/>
            <a:ext cx="646049" cy="16534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52" name="Прямая соединительная линия 151"/>
          <p:cNvCxnSpPr/>
          <p:nvPr/>
        </p:nvCxnSpPr>
        <p:spPr>
          <a:xfrm>
            <a:off x="5329538" y="1580342"/>
            <a:ext cx="672599" cy="306162"/>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153" name="Прямоугольник 152"/>
          <p:cNvSpPr/>
          <p:nvPr/>
        </p:nvSpPr>
        <p:spPr>
          <a:xfrm>
            <a:off x="6332911" y="760371"/>
            <a:ext cx="1367716" cy="215444"/>
          </a:xfrm>
          <a:prstGeom prst="rect">
            <a:avLst/>
          </a:prstGeom>
        </p:spPr>
        <p:txBody>
          <a:bodyPr wrap="square" lIns="28519" rIns="28519" anchor="ctr" anchorCtr="0">
            <a:spAutoFit/>
          </a:bodyPr>
          <a:lstStyle/>
          <a:p>
            <a:pPr algn="ctr"/>
            <a:r>
              <a:rPr lang="en-US" sz="800" dirty="0" smtClean="0">
                <a:solidFill>
                  <a:schemeClr val="tx1">
                    <a:lumMod val="95000"/>
                    <a:lumOff val="5000"/>
                  </a:schemeClr>
                </a:solidFill>
                <a:latin typeface="Arial" panose="020B0604020202020204" pitchFamily="34" charset="0"/>
                <a:cs typeface="Arial" panose="020B0604020202020204" pitchFamily="34" charset="0"/>
              </a:rPr>
              <a:t>Tests passing </a:t>
            </a:r>
            <a:endParaRPr lang="ru-RU" sz="800" dirty="0">
              <a:solidFill>
                <a:schemeClr val="tx1">
                  <a:lumMod val="95000"/>
                  <a:lumOff val="5000"/>
                </a:schemeClr>
              </a:solidFill>
              <a:latin typeface="Arial" panose="020B0604020202020204" pitchFamily="34" charset="0"/>
              <a:cs typeface="Arial" panose="020B0604020202020204" pitchFamily="34" charset="0"/>
            </a:endParaRPr>
          </a:p>
        </p:txBody>
      </p:sp>
      <p:sp>
        <p:nvSpPr>
          <p:cNvPr id="154" name="Прямоугольник 153"/>
          <p:cNvSpPr/>
          <p:nvPr/>
        </p:nvSpPr>
        <p:spPr>
          <a:xfrm>
            <a:off x="6241622" y="1327091"/>
            <a:ext cx="1595244" cy="215444"/>
          </a:xfrm>
          <a:prstGeom prst="rect">
            <a:avLst/>
          </a:prstGeom>
        </p:spPr>
        <p:txBody>
          <a:bodyPr wrap="square" lIns="28519" rIns="28519" anchor="ctr" anchorCtr="0">
            <a:spAutoFit/>
          </a:bodyPr>
          <a:lstStyle/>
          <a:p>
            <a:pPr algn="ctr"/>
            <a:r>
              <a:rPr lang="en-US" sz="800" dirty="0">
                <a:solidFill>
                  <a:schemeClr val="tx1">
                    <a:lumMod val="95000"/>
                    <a:lumOff val="5000"/>
                  </a:schemeClr>
                </a:solidFill>
                <a:latin typeface="Arial" panose="020B0604020202020204" pitchFamily="34" charset="0"/>
                <a:cs typeface="Arial" panose="020B0604020202020204" pitchFamily="34" charset="0"/>
              </a:rPr>
              <a:t>analysis, patient notification</a:t>
            </a:r>
            <a:endParaRPr lang="ru-RU" sz="800" dirty="0">
              <a:solidFill>
                <a:schemeClr val="tx1">
                  <a:lumMod val="95000"/>
                  <a:lumOff val="5000"/>
                </a:schemeClr>
              </a:solidFill>
              <a:latin typeface="Arial" panose="020B0604020202020204" pitchFamily="34" charset="0"/>
              <a:cs typeface="Arial" panose="020B0604020202020204" pitchFamily="34" charset="0"/>
            </a:endParaRPr>
          </a:p>
        </p:txBody>
      </p:sp>
      <p:sp>
        <p:nvSpPr>
          <p:cNvPr id="155" name="Прямоугольник 154"/>
          <p:cNvSpPr/>
          <p:nvPr/>
        </p:nvSpPr>
        <p:spPr>
          <a:xfrm>
            <a:off x="6289070" y="1806647"/>
            <a:ext cx="1641929" cy="338554"/>
          </a:xfrm>
          <a:prstGeom prst="rect">
            <a:avLst/>
          </a:prstGeom>
        </p:spPr>
        <p:txBody>
          <a:bodyPr wrap="square" lIns="28519" rIns="28519" anchor="ctr" anchorCtr="0">
            <a:spAutoFit/>
          </a:bodyPr>
          <a:lstStyle/>
          <a:p>
            <a:pPr algn="ctr"/>
            <a:r>
              <a:rPr lang="en-US" sz="800" dirty="0">
                <a:solidFill>
                  <a:schemeClr val="tx1">
                    <a:lumMod val="95000"/>
                    <a:lumOff val="5000"/>
                  </a:schemeClr>
                </a:solidFill>
                <a:latin typeface="Arial" panose="020B0604020202020204" pitchFamily="34" charset="0"/>
                <a:cs typeface="Arial" panose="020B0604020202020204" pitchFamily="34" charset="0"/>
              </a:rPr>
              <a:t>appointment, treatment, re-admission of the patient</a:t>
            </a:r>
            <a:endParaRPr lang="ru-RU" sz="800" dirty="0">
              <a:solidFill>
                <a:schemeClr val="tx1">
                  <a:lumMod val="95000"/>
                  <a:lumOff val="5000"/>
                </a:schemeClr>
              </a:solidFill>
              <a:latin typeface="Arial" panose="020B0604020202020204" pitchFamily="34" charset="0"/>
              <a:cs typeface="Arial" panose="020B0604020202020204" pitchFamily="34" charset="0"/>
            </a:endParaRPr>
          </a:p>
        </p:txBody>
      </p:sp>
      <p:grpSp>
        <p:nvGrpSpPr>
          <p:cNvPr id="156" name="Группа 206"/>
          <p:cNvGrpSpPr/>
          <p:nvPr/>
        </p:nvGrpSpPr>
        <p:grpSpPr>
          <a:xfrm>
            <a:off x="5795359" y="1212797"/>
            <a:ext cx="514086" cy="360918"/>
            <a:chOff x="1731146" y="1631100"/>
            <a:chExt cx="319940" cy="319596"/>
          </a:xfrm>
        </p:grpSpPr>
        <p:sp>
          <p:nvSpPr>
            <p:cNvPr id="157" name="Овал 156"/>
            <p:cNvSpPr/>
            <p:nvPr/>
          </p:nvSpPr>
          <p:spPr>
            <a:xfrm>
              <a:off x="1731146" y="1631100"/>
              <a:ext cx="301841" cy="31959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latin typeface="Arial" panose="020B0604020202020204" pitchFamily="34" charset="0"/>
                <a:cs typeface="Arial" panose="020B0604020202020204" pitchFamily="34" charset="0"/>
              </a:endParaRPr>
            </a:p>
          </p:txBody>
        </p:sp>
        <p:sp>
          <p:nvSpPr>
            <p:cNvPr id="158" name="TextBox 157"/>
            <p:cNvSpPr txBox="1"/>
            <p:nvPr/>
          </p:nvSpPr>
          <p:spPr>
            <a:xfrm>
              <a:off x="1753956" y="1647750"/>
              <a:ext cx="297130" cy="272539"/>
            </a:xfrm>
            <a:prstGeom prst="rect">
              <a:avLst/>
            </a:prstGeom>
            <a:noFill/>
          </p:spPr>
          <p:txBody>
            <a:bodyPr wrap="square" rtlCol="0">
              <a:spAutoFit/>
            </a:bodyPr>
            <a:lstStyle/>
            <a:p>
              <a:r>
                <a:rPr lang="ru-RU" sz="1400" b="1" dirty="0">
                  <a:solidFill>
                    <a:schemeClr val="bg1"/>
                  </a:solidFill>
                  <a:latin typeface="Arial" panose="020B0604020202020204" pitchFamily="34" charset="0"/>
                  <a:cs typeface="Arial" panose="020B0604020202020204" pitchFamily="34" charset="0"/>
                </a:rPr>
                <a:t>5.2</a:t>
              </a:r>
            </a:p>
          </p:txBody>
        </p:sp>
      </p:grpSp>
      <p:grpSp>
        <p:nvGrpSpPr>
          <p:cNvPr id="159" name="Группа 206"/>
          <p:cNvGrpSpPr/>
          <p:nvPr/>
        </p:nvGrpSpPr>
        <p:grpSpPr>
          <a:xfrm>
            <a:off x="5800504" y="1665522"/>
            <a:ext cx="520467" cy="360918"/>
            <a:chOff x="1731146" y="1631100"/>
            <a:chExt cx="323911" cy="319596"/>
          </a:xfrm>
        </p:grpSpPr>
        <p:sp>
          <p:nvSpPr>
            <p:cNvPr id="160" name="Овал 159"/>
            <p:cNvSpPr/>
            <p:nvPr/>
          </p:nvSpPr>
          <p:spPr>
            <a:xfrm>
              <a:off x="1731146" y="1631100"/>
              <a:ext cx="301841" cy="31959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latin typeface="Arial" panose="020B0604020202020204" pitchFamily="34" charset="0"/>
                <a:cs typeface="Arial" panose="020B0604020202020204" pitchFamily="34" charset="0"/>
              </a:endParaRPr>
            </a:p>
          </p:txBody>
        </p:sp>
        <p:sp>
          <p:nvSpPr>
            <p:cNvPr id="161" name="TextBox 160"/>
            <p:cNvSpPr txBox="1"/>
            <p:nvPr/>
          </p:nvSpPr>
          <p:spPr>
            <a:xfrm>
              <a:off x="1757927" y="1648845"/>
              <a:ext cx="297130" cy="272539"/>
            </a:xfrm>
            <a:prstGeom prst="rect">
              <a:avLst/>
            </a:prstGeom>
            <a:noFill/>
          </p:spPr>
          <p:txBody>
            <a:bodyPr wrap="square" rtlCol="0">
              <a:spAutoFit/>
            </a:bodyPr>
            <a:lstStyle/>
            <a:p>
              <a:r>
                <a:rPr lang="ru-RU" sz="1400" b="1" dirty="0">
                  <a:solidFill>
                    <a:schemeClr val="bg1"/>
                  </a:solidFill>
                  <a:latin typeface="Arial" panose="020B0604020202020204" pitchFamily="34" charset="0"/>
                  <a:cs typeface="Arial" panose="020B0604020202020204" pitchFamily="34" charset="0"/>
                </a:rPr>
                <a:t>5.3</a:t>
              </a:r>
            </a:p>
          </p:txBody>
        </p:sp>
      </p:grpSp>
      <p:sp>
        <p:nvSpPr>
          <p:cNvPr id="162" name="Прямоугольник 161"/>
          <p:cNvSpPr/>
          <p:nvPr/>
        </p:nvSpPr>
        <p:spPr>
          <a:xfrm>
            <a:off x="1622718" y="1219370"/>
            <a:ext cx="716864" cy="215444"/>
          </a:xfrm>
          <a:prstGeom prst="rect">
            <a:avLst/>
          </a:prstGeom>
        </p:spPr>
        <p:txBody>
          <a:bodyPr wrap="square" lIns="28519" rIns="28519" anchor="ctr" anchorCtr="0">
            <a:spAutoFit/>
          </a:bodyPr>
          <a:lstStyle/>
          <a:p>
            <a:pPr algn="ctr"/>
            <a:r>
              <a:rPr lang="en-US" sz="800" dirty="0" smtClean="0">
                <a:solidFill>
                  <a:schemeClr val="tx1">
                    <a:lumMod val="95000"/>
                    <a:lumOff val="5000"/>
                  </a:schemeClr>
                </a:solidFill>
                <a:latin typeface="Arial" panose="020B0604020202020204" pitchFamily="34" charset="0"/>
                <a:ea typeface="+mj-ea"/>
                <a:cs typeface="Arial" panose="020B0604020202020204" pitchFamily="34" charset="0"/>
              </a:rPr>
              <a:t>Appeal</a:t>
            </a:r>
            <a:endParaRPr lang="ru-RU" sz="800" dirty="0">
              <a:solidFill>
                <a:schemeClr val="tx1">
                  <a:lumMod val="95000"/>
                  <a:lumOff val="5000"/>
                </a:schemeClr>
              </a:solidFill>
              <a:latin typeface="Arial" panose="020B0604020202020204" pitchFamily="34" charset="0"/>
              <a:ea typeface="+mj-ea"/>
              <a:cs typeface="Arial" panose="020B0604020202020204" pitchFamily="34" charset="0"/>
            </a:endParaRPr>
          </a:p>
        </p:txBody>
      </p:sp>
      <p:sp>
        <p:nvSpPr>
          <p:cNvPr id="164" name="Прямоугольник 163"/>
          <p:cNvSpPr/>
          <p:nvPr/>
        </p:nvSpPr>
        <p:spPr>
          <a:xfrm>
            <a:off x="3959966" y="3934812"/>
            <a:ext cx="716864" cy="215444"/>
          </a:xfrm>
          <a:prstGeom prst="rect">
            <a:avLst/>
          </a:prstGeom>
        </p:spPr>
        <p:txBody>
          <a:bodyPr wrap="square" lIns="28519" rIns="28519" anchor="ctr" anchorCtr="0">
            <a:spAutoFit/>
          </a:bodyPr>
          <a:lstStyle/>
          <a:p>
            <a:pPr algn="ctr"/>
            <a:r>
              <a:rPr lang="ru-RU" sz="800" dirty="0" smtClean="0">
                <a:solidFill>
                  <a:schemeClr val="tx1">
                    <a:lumMod val="95000"/>
                    <a:lumOff val="5000"/>
                  </a:schemeClr>
                </a:solidFill>
                <a:latin typeface="Arial" panose="020B0604020202020204" pitchFamily="34" charset="0"/>
                <a:ea typeface="+mj-ea"/>
                <a:cs typeface="Arial" panose="020B0604020202020204" pitchFamily="34" charset="0"/>
              </a:rPr>
              <a:t>Т</a:t>
            </a:r>
            <a:r>
              <a:rPr lang="en-US" sz="800" dirty="0" err="1" smtClean="0">
                <a:solidFill>
                  <a:schemeClr val="tx1">
                    <a:lumMod val="95000"/>
                    <a:lumOff val="5000"/>
                  </a:schemeClr>
                </a:solidFill>
                <a:latin typeface="Arial" panose="020B0604020202020204" pitchFamily="34" charset="0"/>
                <a:ea typeface="+mj-ea"/>
                <a:cs typeface="Arial" panose="020B0604020202020204" pitchFamily="34" charset="0"/>
              </a:rPr>
              <a:t>herapist</a:t>
            </a:r>
            <a:endParaRPr lang="ru-RU" sz="800" dirty="0">
              <a:solidFill>
                <a:schemeClr val="tx1">
                  <a:lumMod val="95000"/>
                  <a:lumOff val="5000"/>
                </a:schemeClr>
              </a:solidFill>
              <a:latin typeface="Arial" panose="020B0604020202020204" pitchFamily="34" charset="0"/>
              <a:ea typeface="+mj-ea"/>
              <a:cs typeface="Arial" panose="020B0604020202020204" pitchFamily="34" charset="0"/>
            </a:endParaRPr>
          </a:p>
        </p:txBody>
      </p:sp>
      <p:sp>
        <p:nvSpPr>
          <p:cNvPr id="165" name="Прямоугольник 164"/>
          <p:cNvSpPr/>
          <p:nvPr/>
        </p:nvSpPr>
        <p:spPr>
          <a:xfrm>
            <a:off x="3354500" y="3188602"/>
            <a:ext cx="1661739" cy="461665"/>
          </a:xfrm>
          <a:prstGeom prst="rect">
            <a:avLst/>
          </a:prstGeom>
        </p:spPr>
        <p:txBody>
          <a:bodyPr wrap="square" lIns="28519" rIns="28519" anchor="ctr" anchorCtr="0">
            <a:spAutoFit/>
          </a:bodyPr>
          <a:lstStyle/>
          <a:p>
            <a:pPr algn="ctr"/>
            <a:r>
              <a:rPr lang="en-US" sz="800" dirty="0">
                <a:solidFill>
                  <a:schemeClr val="tx1">
                    <a:lumMod val="95000"/>
                    <a:lumOff val="5000"/>
                  </a:schemeClr>
                </a:solidFill>
                <a:latin typeface="Arial" panose="020B0604020202020204" pitchFamily="34" charset="0"/>
                <a:ea typeface="+mj-ea"/>
                <a:cs typeface="Arial" panose="020B0604020202020204" pitchFamily="34" charset="0"/>
              </a:rPr>
              <a:t>Inspection, direction and </a:t>
            </a:r>
            <a:r>
              <a:rPr lang="en-US" sz="800" dirty="0" smtClean="0">
                <a:solidFill>
                  <a:schemeClr val="tx1">
                    <a:lumMod val="95000"/>
                    <a:lumOff val="5000"/>
                  </a:schemeClr>
                </a:solidFill>
                <a:latin typeface="Arial" panose="020B0604020202020204" pitchFamily="34" charset="0"/>
                <a:ea typeface="+mj-ea"/>
                <a:cs typeface="Arial" panose="020B0604020202020204" pitchFamily="34" charset="0"/>
              </a:rPr>
              <a:t>appointment </a:t>
            </a:r>
            <a:r>
              <a:rPr lang="en-US" sz="800" dirty="0">
                <a:solidFill>
                  <a:schemeClr val="tx1">
                    <a:lumMod val="95000"/>
                    <a:lumOff val="5000"/>
                  </a:schemeClr>
                </a:solidFill>
                <a:latin typeface="Arial" panose="020B0604020202020204" pitchFamily="34" charset="0"/>
                <a:ea typeface="+mj-ea"/>
                <a:cs typeface="Arial" panose="020B0604020202020204" pitchFamily="34" charset="0"/>
              </a:rPr>
              <a:t>to prof. special, booking test </a:t>
            </a:r>
            <a:r>
              <a:rPr lang="en-US" sz="800" dirty="0" smtClean="0">
                <a:solidFill>
                  <a:schemeClr val="tx1">
                    <a:lumMod val="95000"/>
                    <a:lumOff val="5000"/>
                  </a:schemeClr>
                </a:solidFill>
                <a:latin typeface="Arial" panose="020B0604020202020204" pitchFamily="34" charset="0"/>
                <a:ea typeface="+mj-ea"/>
                <a:cs typeface="Arial" panose="020B0604020202020204" pitchFamily="34" charset="0"/>
              </a:rPr>
              <a:t>passing</a:t>
            </a:r>
            <a:endParaRPr lang="ru-RU" sz="800" dirty="0">
              <a:solidFill>
                <a:schemeClr val="tx1">
                  <a:lumMod val="95000"/>
                  <a:lumOff val="5000"/>
                </a:schemeClr>
              </a:solidFill>
              <a:latin typeface="Arial" panose="020B0604020202020204" pitchFamily="34" charset="0"/>
              <a:ea typeface="+mj-ea"/>
              <a:cs typeface="Arial" panose="020B0604020202020204" pitchFamily="34" charset="0"/>
            </a:endParaRPr>
          </a:p>
        </p:txBody>
      </p:sp>
      <p:sp>
        <p:nvSpPr>
          <p:cNvPr id="166" name="Прямоугольник 165"/>
          <p:cNvSpPr/>
          <p:nvPr/>
        </p:nvSpPr>
        <p:spPr>
          <a:xfrm>
            <a:off x="4701559" y="3949917"/>
            <a:ext cx="930221" cy="215444"/>
          </a:xfrm>
          <a:prstGeom prst="rect">
            <a:avLst/>
          </a:prstGeom>
        </p:spPr>
        <p:txBody>
          <a:bodyPr wrap="square" lIns="28519" rIns="28519" anchor="ctr" anchorCtr="0">
            <a:spAutoFit/>
          </a:bodyPr>
          <a:lstStyle/>
          <a:p>
            <a:pPr algn="ctr"/>
            <a:r>
              <a:rPr lang="en-US" sz="800" dirty="0" smtClean="0">
                <a:solidFill>
                  <a:schemeClr val="tx1">
                    <a:lumMod val="95000"/>
                    <a:lumOff val="5000"/>
                  </a:schemeClr>
                </a:solidFill>
                <a:latin typeface="Arial" panose="020B0604020202020204" pitchFamily="34" charset="0"/>
                <a:ea typeface="+mj-ea"/>
                <a:cs typeface="Arial" panose="020B0604020202020204" pitchFamily="34" charset="0"/>
              </a:rPr>
              <a:t>Narrow specialist</a:t>
            </a:r>
            <a:endParaRPr lang="ru-RU" sz="800" dirty="0">
              <a:solidFill>
                <a:schemeClr val="tx1">
                  <a:lumMod val="95000"/>
                  <a:lumOff val="5000"/>
                </a:schemeClr>
              </a:solidFill>
              <a:latin typeface="Arial" panose="020B0604020202020204" pitchFamily="34" charset="0"/>
              <a:ea typeface="+mj-ea"/>
              <a:cs typeface="Arial" panose="020B0604020202020204" pitchFamily="34" charset="0"/>
            </a:endParaRPr>
          </a:p>
        </p:txBody>
      </p:sp>
      <p:grpSp>
        <p:nvGrpSpPr>
          <p:cNvPr id="167" name="Группа 203"/>
          <p:cNvGrpSpPr/>
          <p:nvPr/>
        </p:nvGrpSpPr>
        <p:grpSpPr>
          <a:xfrm>
            <a:off x="4080505" y="3623468"/>
            <a:ext cx="301841" cy="319596"/>
            <a:chOff x="1731146" y="1631100"/>
            <a:chExt cx="301841" cy="319596"/>
          </a:xfrm>
        </p:grpSpPr>
        <p:sp>
          <p:nvSpPr>
            <p:cNvPr id="168" name="Овал 167"/>
            <p:cNvSpPr/>
            <p:nvPr/>
          </p:nvSpPr>
          <p:spPr>
            <a:xfrm>
              <a:off x="1731146" y="1631100"/>
              <a:ext cx="301841" cy="31959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latin typeface="Arial" panose="020B0604020202020204" pitchFamily="34" charset="0"/>
                <a:cs typeface="Arial" panose="020B0604020202020204" pitchFamily="34" charset="0"/>
              </a:endParaRPr>
            </a:p>
          </p:txBody>
        </p:sp>
        <p:sp>
          <p:nvSpPr>
            <p:cNvPr id="169" name="TextBox 168"/>
            <p:cNvSpPr txBox="1"/>
            <p:nvPr/>
          </p:nvSpPr>
          <p:spPr>
            <a:xfrm>
              <a:off x="1741429" y="1641225"/>
              <a:ext cx="202859" cy="307777"/>
            </a:xfrm>
            <a:prstGeom prst="rect">
              <a:avLst/>
            </a:prstGeom>
            <a:noFill/>
          </p:spPr>
          <p:txBody>
            <a:bodyPr wrap="square" rtlCol="0">
              <a:spAutoFit/>
            </a:bodyPr>
            <a:lstStyle/>
            <a:p>
              <a:r>
                <a:rPr lang="ru-RU" sz="1400" b="1" dirty="0">
                  <a:solidFill>
                    <a:schemeClr val="bg1"/>
                  </a:solidFill>
                  <a:latin typeface="Arial" panose="020B0604020202020204" pitchFamily="34" charset="0"/>
                  <a:cs typeface="Arial" panose="020B0604020202020204" pitchFamily="34" charset="0"/>
                </a:rPr>
                <a:t>2</a:t>
              </a:r>
            </a:p>
          </p:txBody>
        </p:sp>
      </p:grpSp>
      <p:grpSp>
        <p:nvGrpSpPr>
          <p:cNvPr id="170" name="Группа 206"/>
          <p:cNvGrpSpPr/>
          <p:nvPr/>
        </p:nvGrpSpPr>
        <p:grpSpPr>
          <a:xfrm>
            <a:off x="5007081" y="3626518"/>
            <a:ext cx="301841" cy="325522"/>
            <a:chOff x="1731146" y="1631100"/>
            <a:chExt cx="301841" cy="325522"/>
          </a:xfrm>
        </p:grpSpPr>
        <p:sp>
          <p:nvSpPr>
            <p:cNvPr id="171" name="Овал 170"/>
            <p:cNvSpPr/>
            <p:nvPr/>
          </p:nvSpPr>
          <p:spPr>
            <a:xfrm>
              <a:off x="1731146" y="1631100"/>
              <a:ext cx="301841" cy="31959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latin typeface="Arial" panose="020B0604020202020204" pitchFamily="34" charset="0"/>
                <a:cs typeface="Arial" panose="020B0604020202020204" pitchFamily="34" charset="0"/>
              </a:endParaRPr>
            </a:p>
          </p:txBody>
        </p:sp>
        <p:sp>
          <p:nvSpPr>
            <p:cNvPr id="172" name="TextBox 171"/>
            <p:cNvSpPr txBox="1"/>
            <p:nvPr/>
          </p:nvSpPr>
          <p:spPr>
            <a:xfrm>
              <a:off x="1757927" y="1648845"/>
              <a:ext cx="202859" cy="307777"/>
            </a:xfrm>
            <a:prstGeom prst="rect">
              <a:avLst/>
            </a:prstGeom>
            <a:noFill/>
          </p:spPr>
          <p:txBody>
            <a:bodyPr wrap="square" rtlCol="0">
              <a:spAutoFit/>
            </a:bodyPr>
            <a:lstStyle/>
            <a:p>
              <a:r>
                <a:rPr lang="ru-RU" sz="1400" b="1" dirty="0">
                  <a:solidFill>
                    <a:schemeClr val="bg1"/>
                  </a:solidFill>
                  <a:latin typeface="Arial" panose="020B0604020202020204" pitchFamily="34" charset="0"/>
                  <a:cs typeface="Arial" panose="020B0604020202020204" pitchFamily="34" charset="0"/>
                </a:rPr>
                <a:t>3</a:t>
              </a:r>
            </a:p>
          </p:txBody>
        </p:sp>
      </p:grpSp>
      <p:grpSp>
        <p:nvGrpSpPr>
          <p:cNvPr id="177" name="Группа 98"/>
          <p:cNvGrpSpPr/>
          <p:nvPr/>
        </p:nvGrpSpPr>
        <p:grpSpPr>
          <a:xfrm>
            <a:off x="2224578" y="3652547"/>
            <a:ext cx="318772" cy="319879"/>
            <a:chOff x="1731146" y="1630817"/>
            <a:chExt cx="301841" cy="319879"/>
          </a:xfrm>
        </p:grpSpPr>
        <p:sp>
          <p:nvSpPr>
            <p:cNvPr id="178" name="Овал 177"/>
            <p:cNvSpPr/>
            <p:nvPr/>
          </p:nvSpPr>
          <p:spPr>
            <a:xfrm>
              <a:off x="1731146" y="1631100"/>
              <a:ext cx="301841" cy="319596"/>
            </a:xfrm>
            <a:prstGeom prst="ellipse">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latin typeface="Arial" panose="020B0604020202020204" pitchFamily="34" charset="0"/>
                <a:cs typeface="Arial" panose="020B0604020202020204" pitchFamily="34" charset="0"/>
              </a:endParaRPr>
            </a:p>
          </p:txBody>
        </p:sp>
        <p:sp>
          <p:nvSpPr>
            <p:cNvPr id="179" name="TextBox 178"/>
            <p:cNvSpPr txBox="1"/>
            <p:nvPr/>
          </p:nvSpPr>
          <p:spPr>
            <a:xfrm>
              <a:off x="1755888" y="1630817"/>
              <a:ext cx="264046" cy="307777"/>
            </a:xfrm>
            <a:prstGeom prst="rect">
              <a:avLst/>
            </a:prstGeom>
            <a:noFill/>
          </p:spPr>
          <p:txBody>
            <a:bodyPr wrap="square" rtlCol="0">
              <a:spAutoFit/>
            </a:bodyPr>
            <a:lstStyle/>
            <a:p>
              <a:r>
                <a:rPr lang="ru-RU" sz="1400" dirty="0">
                  <a:solidFill>
                    <a:schemeClr val="bg1"/>
                  </a:solidFill>
                  <a:latin typeface="Arial" panose="020B0604020202020204" pitchFamily="34" charset="0"/>
                  <a:cs typeface="Arial" panose="020B0604020202020204" pitchFamily="34" charset="0"/>
                </a:rPr>
                <a:t>1</a:t>
              </a:r>
            </a:p>
          </p:txBody>
        </p:sp>
      </p:grpSp>
      <p:sp>
        <p:nvSpPr>
          <p:cNvPr id="180" name="Прямоугольник 179"/>
          <p:cNvSpPr/>
          <p:nvPr/>
        </p:nvSpPr>
        <p:spPr>
          <a:xfrm>
            <a:off x="1905651" y="4304012"/>
            <a:ext cx="980695" cy="215444"/>
          </a:xfrm>
          <a:prstGeom prst="rect">
            <a:avLst/>
          </a:prstGeom>
        </p:spPr>
        <p:txBody>
          <a:bodyPr wrap="square" lIns="28519" rIns="28519" anchor="ctr" anchorCtr="0">
            <a:spAutoFit/>
          </a:bodyPr>
          <a:lstStyle/>
          <a:p>
            <a:r>
              <a:rPr lang="en-US" sz="800" dirty="0" smtClean="0">
                <a:solidFill>
                  <a:schemeClr val="tx1">
                    <a:lumMod val="95000"/>
                    <a:lumOff val="5000"/>
                  </a:schemeClr>
                </a:solidFill>
                <a:latin typeface="Arial" panose="020B0604020202020204" pitchFamily="34" charset="0"/>
                <a:ea typeface="+mj-ea"/>
                <a:cs typeface="Arial" panose="020B0604020202020204" pitchFamily="34" charset="0"/>
              </a:rPr>
              <a:t>Single call canter</a:t>
            </a:r>
            <a:endParaRPr lang="ru-RU" sz="800" dirty="0">
              <a:solidFill>
                <a:schemeClr val="tx1">
                  <a:lumMod val="95000"/>
                  <a:lumOff val="5000"/>
                </a:schemeClr>
              </a:solidFill>
              <a:latin typeface="Arial" panose="020B0604020202020204" pitchFamily="34" charset="0"/>
              <a:ea typeface="+mj-ea"/>
              <a:cs typeface="Arial" panose="020B0604020202020204" pitchFamily="34" charset="0"/>
            </a:endParaRPr>
          </a:p>
        </p:txBody>
      </p:sp>
      <p:pic>
        <p:nvPicPr>
          <p:cNvPr id="186" name="Рисунок 18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222348" y="3248888"/>
            <a:ext cx="352284" cy="352284"/>
          </a:xfrm>
          <a:prstGeom prst="rect">
            <a:avLst/>
          </a:prstGeom>
        </p:spPr>
      </p:pic>
      <p:pic>
        <p:nvPicPr>
          <p:cNvPr id="187" name="Рисунок 18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210596" y="3991643"/>
            <a:ext cx="367381" cy="367381"/>
          </a:xfrm>
          <a:prstGeom prst="rect">
            <a:avLst/>
          </a:prstGeom>
        </p:spPr>
      </p:pic>
      <p:sp>
        <p:nvSpPr>
          <p:cNvPr id="188" name="Прямоугольник 187"/>
          <p:cNvSpPr/>
          <p:nvPr/>
        </p:nvSpPr>
        <p:spPr>
          <a:xfrm>
            <a:off x="1318780" y="2906060"/>
            <a:ext cx="2267984" cy="338554"/>
          </a:xfrm>
          <a:prstGeom prst="rect">
            <a:avLst/>
          </a:prstGeom>
        </p:spPr>
        <p:txBody>
          <a:bodyPr wrap="square" lIns="28519" rIns="28519" anchor="ctr" anchorCtr="0">
            <a:spAutoFit/>
          </a:bodyPr>
          <a:lstStyle/>
          <a:p>
            <a:pPr algn="ctr"/>
            <a:r>
              <a:rPr lang="en-US" sz="800" dirty="0">
                <a:solidFill>
                  <a:schemeClr val="tx1">
                    <a:lumMod val="95000"/>
                    <a:lumOff val="5000"/>
                  </a:schemeClr>
                </a:solidFill>
                <a:latin typeface="Arial" panose="020B0604020202020204" pitchFamily="34" charset="0"/>
                <a:ea typeface="+mj-ea"/>
                <a:cs typeface="Arial" panose="020B0604020202020204" pitchFamily="34" charset="0"/>
              </a:rPr>
              <a:t>Mobile application (</a:t>
            </a:r>
            <a:r>
              <a:rPr lang="en-US" sz="800" dirty="0" err="1">
                <a:solidFill>
                  <a:schemeClr val="tx1">
                    <a:lumMod val="95000"/>
                    <a:lumOff val="5000"/>
                  </a:schemeClr>
                </a:solidFill>
                <a:latin typeface="Arial" panose="020B0604020202020204" pitchFamily="34" charset="0"/>
                <a:ea typeface="+mj-ea"/>
                <a:cs typeface="Arial" panose="020B0604020202020204" pitchFamily="34" charset="0"/>
              </a:rPr>
              <a:t>egov</a:t>
            </a:r>
            <a:r>
              <a:rPr lang="en-US" sz="800" dirty="0">
                <a:solidFill>
                  <a:schemeClr val="tx1">
                    <a:lumMod val="95000"/>
                    <a:lumOff val="5000"/>
                  </a:schemeClr>
                </a:solidFill>
                <a:latin typeface="Arial" panose="020B0604020202020204" pitchFamily="34" charset="0"/>
                <a:ea typeface="+mj-ea"/>
                <a:cs typeface="Arial" panose="020B0604020202020204" pitchFamily="34" charset="0"/>
              </a:rPr>
              <a:t>, medical information systems</a:t>
            </a:r>
            <a:r>
              <a:rPr lang="ru-RU" sz="800" dirty="0" smtClean="0">
                <a:solidFill>
                  <a:schemeClr val="tx1">
                    <a:lumMod val="95000"/>
                    <a:lumOff val="5000"/>
                  </a:schemeClr>
                </a:solidFill>
                <a:latin typeface="Arial" panose="020B0604020202020204" pitchFamily="34" charset="0"/>
                <a:ea typeface="+mj-ea"/>
                <a:cs typeface="Arial" panose="020B0604020202020204" pitchFamily="34" charset="0"/>
              </a:rPr>
              <a:t>)</a:t>
            </a:r>
            <a:endParaRPr lang="ru-RU" sz="800" dirty="0">
              <a:solidFill>
                <a:schemeClr val="tx1">
                  <a:lumMod val="95000"/>
                  <a:lumOff val="5000"/>
                </a:schemeClr>
              </a:solidFill>
              <a:latin typeface="Arial" panose="020B0604020202020204" pitchFamily="34" charset="0"/>
              <a:ea typeface="+mj-ea"/>
              <a:cs typeface="Arial" panose="020B0604020202020204" pitchFamily="34" charset="0"/>
            </a:endParaRPr>
          </a:p>
        </p:txBody>
      </p:sp>
      <p:sp>
        <p:nvSpPr>
          <p:cNvPr id="189" name="Прямоугольник 188"/>
          <p:cNvSpPr/>
          <p:nvPr/>
        </p:nvSpPr>
        <p:spPr>
          <a:xfrm>
            <a:off x="1318780" y="3701949"/>
            <a:ext cx="716864" cy="215444"/>
          </a:xfrm>
          <a:prstGeom prst="rect">
            <a:avLst/>
          </a:prstGeom>
        </p:spPr>
        <p:txBody>
          <a:bodyPr wrap="square" lIns="28519" rIns="28519" anchor="ctr" anchorCtr="0">
            <a:spAutoFit/>
          </a:bodyPr>
          <a:lstStyle/>
          <a:p>
            <a:pPr algn="ctr"/>
            <a:r>
              <a:rPr lang="en-US" sz="800" dirty="0" smtClean="0">
                <a:solidFill>
                  <a:schemeClr val="tx1">
                    <a:lumMod val="95000"/>
                    <a:lumOff val="5000"/>
                  </a:schemeClr>
                </a:solidFill>
                <a:latin typeface="Arial" panose="020B0604020202020204" pitchFamily="34" charset="0"/>
                <a:ea typeface="+mj-ea"/>
                <a:cs typeface="Arial" panose="020B0604020202020204" pitchFamily="34" charset="0"/>
              </a:rPr>
              <a:t>Appeal</a:t>
            </a:r>
            <a:endParaRPr lang="ru-RU" sz="800" dirty="0">
              <a:solidFill>
                <a:schemeClr val="tx1">
                  <a:lumMod val="95000"/>
                  <a:lumOff val="5000"/>
                </a:schemeClr>
              </a:solidFill>
              <a:latin typeface="Arial" panose="020B0604020202020204" pitchFamily="34" charset="0"/>
              <a:ea typeface="+mj-ea"/>
              <a:cs typeface="Arial" panose="020B0604020202020204" pitchFamily="34" charset="0"/>
            </a:endParaRPr>
          </a:p>
        </p:txBody>
      </p:sp>
      <p:grpSp>
        <p:nvGrpSpPr>
          <p:cNvPr id="191" name="Группа 206"/>
          <p:cNvGrpSpPr/>
          <p:nvPr/>
        </p:nvGrpSpPr>
        <p:grpSpPr>
          <a:xfrm>
            <a:off x="5164219" y="1467606"/>
            <a:ext cx="301841" cy="319719"/>
            <a:chOff x="1731146" y="1631100"/>
            <a:chExt cx="301841" cy="319719"/>
          </a:xfrm>
        </p:grpSpPr>
        <p:sp>
          <p:nvSpPr>
            <p:cNvPr id="192" name="Овал 191"/>
            <p:cNvSpPr/>
            <p:nvPr/>
          </p:nvSpPr>
          <p:spPr>
            <a:xfrm>
              <a:off x="1731146" y="1631100"/>
              <a:ext cx="301841" cy="31959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latin typeface="Arial" panose="020B0604020202020204" pitchFamily="34" charset="0"/>
                <a:cs typeface="Arial" panose="020B0604020202020204" pitchFamily="34" charset="0"/>
              </a:endParaRPr>
            </a:p>
          </p:txBody>
        </p:sp>
        <p:sp>
          <p:nvSpPr>
            <p:cNvPr id="193" name="TextBox 192"/>
            <p:cNvSpPr txBox="1"/>
            <p:nvPr/>
          </p:nvSpPr>
          <p:spPr>
            <a:xfrm>
              <a:off x="1746290" y="1643042"/>
              <a:ext cx="202859" cy="307777"/>
            </a:xfrm>
            <a:prstGeom prst="rect">
              <a:avLst/>
            </a:prstGeom>
            <a:noFill/>
          </p:spPr>
          <p:txBody>
            <a:bodyPr wrap="square" rtlCol="0">
              <a:spAutoFit/>
            </a:bodyPr>
            <a:lstStyle/>
            <a:p>
              <a:r>
                <a:rPr lang="ru-RU" sz="1400" b="1" dirty="0">
                  <a:solidFill>
                    <a:schemeClr val="bg1"/>
                  </a:solidFill>
                  <a:latin typeface="Arial" panose="020B0604020202020204" pitchFamily="34" charset="0"/>
                  <a:cs typeface="Arial" panose="020B0604020202020204" pitchFamily="34" charset="0"/>
                </a:rPr>
                <a:t>5</a:t>
              </a:r>
            </a:p>
          </p:txBody>
        </p:sp>
      </p:grpSp>
      <p:sp>
        <p:nvSpPr>
          <p:cNvPr id="194" name="Прямоугольник 193"/>
          <p:cNvSpPr/>
          <p:nvPr/>
        </p:nvSpPr>
        <p:spPr>
          <a:xfrm>
            <a:off x="4880723" y="902472"/>
            <a:ext cx="863101" cy="338554"/>
          </a:xfrm>
          <a:prstGeom prst="rect">
            <a:avLst/>
          </a:prstGeom>
        </p:spPr>
        <p:txBody>
          <a:bodyPr wrap="square" lIns="28519" rIns="28519" anchor="ctr" anchorCtr="0">
            <a:spAutoFit/>
          </a:bodyPr>
          <a:lstStyle/>
          <a:p>
            <a:pPr algn="ctr"/>
            <a:r>
              <a:rPr lang="en-US" sz="800" dirty="0">
                <a:solidFill>
                  <a:schemeClr val="tx1">
                    <a:lumMod val="95000"/>
                    <a:lumOff val="5000"/>
                  </a:schemeClr>
                </a:solidFill>
                <a:latin typeface="Arial" panose="020B0604020202020204" pitchFamily="34" charset="0"/>
                <a:cs typeface="Arial" panose="020B0604020202020204" pitchFamily="34" charset="0"/>
              </a:rPr>
              <a:t>Direction for diagnostic tests</a:t>
            </a:r>
            <a:endParaRPr lang="ru-RU" sz="800" dirty="0">
              <a:solidFill>
                <a:schemeClr val="tx1">
                  <a:lumMod val="95000"/>
                  <a:lumOff val="5000"/>
                </a:schemeClr>
              </a:solidFill>
              <a:latin typeface="Arial" panose="020B0604020202020204" pitchFamily="34" charset="0"/>
              <a:cs typeface="Arial" panose="020B0604020202020204" pitchFamily="34" charset="0"/>
            </a:endParaRPr>
          </a:p>
        </p:txBody>
      </p:sp>
      <p:sp>
        <p:nvSpPr>
          <p:cNvPr id="195" name="Прямоугольник 194"/>
          <p:cNvSpPr/>
          <p:nvPr/>
        </p:nvSpPr>
        <p:spPr>
          <a:xfrm>
            <a:off x="4980673" y="1739427"/>
            <a:ext cx="649870" cy="215444"/>
          </a:xfrm>
          <a:prstGeom prst="rect">
            <a:avLst/>
          </a:prstGeom>
        </p:spPr>
        <p:txBody>
          <a:bodyPr wrap="square" lIns="28519" rIns="28519" anchor="ctr" anchorCtr="0">
            <a:spAutoFit/>
          </a:bodyPr>
          <a:lstStyle/>
          <a:p>
            <a:pPr algn="ctr"/>
            <a:r>
              <a:rPr lang="ru-RU" sz="800" dirty="0">
                <a:solidFill>
                  <a:schemeClr val="tx1">
                    <a:lumMod val="95000"/>
                    <a:lumOff val="5000"/>
                  </a:schemeClr>
                </a:solidFill>
                <a:latin typeface="Arial" panose="020B0604020202020204" pitchFamily="34" charset="0"/>
                <a:ea typeface="+mj-ea"/>
                <a:cs typeface="Arial" panose="020B0604020202020204" pitchFamily="34" charset="0"/>
              </a:rPr>
              <a:t>Мед. сестра</a:t>
            </a:r>
          </a:p>
        </p:txBody>
      </p:sp>
      <p:cxnSp>
        <p:nvCxnSpPr>
          <p:cNvPr id="198" name="Прямая соединительная линия 197"/>
          <p:cNvCxnSpPr>
            <a:stCxn id="172" idx="3"/>
            <a:endCxn id="201" idx="1"/>
          </p:cNvCxnSpPr>
          <p:nvPr/>
        </p:nvCxnSpPr>
        <p:spPr>
          <a:xfrm flipV="1">
            <a:off x="5236721" y="3402575"/>
            <a:ext cx="433906" cy="395577"/>
          </a:xfrm>
          <a:prstGeom prst="line">
            <a:avLst/>
          </a:prstGeom>
          <a:ln w="28575"/>
        </p:spPr>
        <p:style>
          <a:lnRef idx="1">
            <a:schemeClr val="accent1"/>
          </a:lnRef>
          <a:fillRef idx="0">
            <a:schemeClr val="accent1"/>
          </a:fillRef>
          <a:effectRef idx="0">
            <a:schemeClr val="accent1"/>
          </a:effectRef>
          <a:fontRef idx="minor">
            <a:schemeClr val="tx1"/>
          </a:fontRef>
        </p:style>
      </p:cxnSp>
      <p:grpSp>
        <p:nvGrpSpPr>
          <p:cNvPr id="199" name="Группа 206"/>
          <p:cNvGrpSpPr/>
          <p:nvPr/>
        </p:nvGrpSpPr>
        <p:grpSpPr>
          <a:xfrm>
            <a:off x="5627595" y="3228647"/>
            <a:ext cx="520467" cy="360918"/>
            <a:chOff x="1731146" y="1631100"/>
            <a:chExt cx="323911" cy="319596"/>
          </a:xfrm>
        </p:grpSpPr>
        <p:sp>
          <p:nvSpPr>
            <p:cNvPr id="200" name="Овал 199"/>
            <p:cNvSpPr/>
            <p:nvPr/>
          </p:nvSpPr>
          <p:spPr>
            <a:xfrm>
              <a:off x="1731146" y="1631100"/>
              <a:ext cx="301841" cy="31959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latin typeface="Arial" panose="020B0604020202020204" pitchFamily="34" charset="0"/>
                <a:cs typeface="Arial" panose="020B0604020202020204" pitchFamily="34" charset="0"/>
              </a:endParaRPr>
            </a:p>
          </p:txBody>
        </p:sp>
        <p:sp>
          <p:nvSpPr>
            <p:cNvPr id="201" name="TextBox 200"/>
            <p:cNvSpPr txBox="1"/>
            <p:nvPr/>
          </p:nvSpPr>
          <p:spPr>
            <a:xfrm>
              <a:off x="1757927" y="1648845"/>
              <a:ext cx="297130" cy="272539"/>
            </a:xfrm>
            <a:prstGeom prst="rect">
              <a:avLst/>
            </a:prstGeom>
            <a:noFill/>
          </p:spPr>
          <p:txBody>
            <a:bodyPr wrap="square" rtlCol="0">
              <a:spAutoFit/>
            </a:bodyPr>
            <a:lstStyle/>
            <a:p>
              <a:r>
                <a:rPr lang="ru-RU" sz="1400" b="1" dirty="0">
                  <a:solidFill>
                    <a:schemeClr val="bg1"/>
                  </a:solidFill>
                  <a:latin typeface="Arial" panose="020B0604020202020204" pitchFamily="34" charset="0"/>
                  <a:cs typeface="Arial" panose="020B0604020202020204" pitchFamily="34" charset="0"/>
                </a:rPr>
                <a:t>3.1</a:t>
              </a:r>
            </a:p>
          </p:txBody>
        </p:sp>
      </p:grpSp>
      <p:cxnSp>
        <p:nvCxnSpPr>
          <p:cNvPr id="202" name="Прямая соединительная линия 201"/>
          <p:cNvCxnSpPr>
            <a:stCxn id="172" idx="3"/>
            <a:endCxn id="209" idx="1"/>
          </p:cNvCxnSpPr>
          <p:nvPr/>
        </p:nvCxnSpPr>
        <p:spPr>
          <a:xfrm>
            <a:off x="5236721" y="3798152"/>
            <a:ext cx="446063" cy="167807"/>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204" name="Прямоугольник 203"/>
          <p:cNvSpPr/>
          <p:nvPr/>
        </p:nvSpPr>
        <p:spPr>
          <a:xfrm>
            <a:off x="6109616" y="3203155"/>
            <a:ext cx="1348705" cy="338554"/>
          </a:xfrm>
          <a:prstGeom prst="rect">
            <a:avLst/>
          </a:prstGeom>
        </p:spPr>
        <p:txBody>
          <a:bodyPr wrap="square" lIns="28519" rIns="28519" anchor="ctr" anchorCtr="0">
            <a:spAutoFit/>
          </a:bodyPr>
          <a:lstStyle/>
          <a:p>
            <a:pPr algn="ctr"/>
            <a:endParaRPr lang="ru-RU" sz="800" dirty="0">
              <a:solidFill>
                <a:srgbClr val="00B050"/>
              </a:solidFill>
              <a:latin typeface="Arial" panose="020B0604020202020204" pitchFamily="34" charset="0"/>
              <a:cs typeface="Arial" panose="020B0604020202020204" pitchFamily="34" charset="0"/>
            </a:endParaRPr>
          </a:p>
          <a:p>
            <a:pPr algn="ctr"/>
            <a:r>
              <a:rPr lang="ru-RU" sz="800" dirty="0">
                <a:solidFill>
                  <a:srgbClr val="00B050"/>
                </a:solidFill>
                <a:latin typeface="Arial" panose="020B0604020202020204" pitchFamily="34" charset="0"/>
                <a:cs typeface="Arial" panose="020B0604020202020204" pitchFamily="34" charset="0"/>
              </a:rPr>
              <a:t> </a:t>
            </a:r>
            <a:r>
              <a:rPr lang="en-US" sz="800" dirty="0" smtClean="0">
                <a:solidFill>
                  <a:schemeClr val="tx1">
                    <a:lumMod val="95000"/>
                    <a:lumOff val="5000"/>
                  </a:schemeClr>
                </a:solidFill>
                <a:latin typeface="Arial" panose="020B0604020202020204" pitchFamily="34" charset="0"/>
                <a:cs typeface="Arial" panose="020B0604020202020204" pitchFamily="34" charset="0"/>
              </a:rPr>
              <a:t>Tests passing</a:t>
            </a:r>
            <a:endParaRPr lang="ru-RU" sz="800" dirty="0">
              <a:solidFill>
                <a:schemeClr val="tx1">
                  <a:lumMod val="95000"/>
                  <a:lumOff val="5000"/>
                </a:schemeClr>
              </a:solidFill>
              <a:latin typeface="Arial" panose="020B0604020202020204" pitchFamily="34" charset="0"/>
              <a:cs typeface="Arial" panose="020B0604020202020204" pitchFamily="34" charset="0"/>
            </a:endParaRPr>
          </a:p>
        </p:txBody>
      </p:sp>
      <p:sp>
        <p:nvSpPr>
          <p:cNvPr id="206" name="Прямоугольник 205"/>
          <p:cNvSpPr/>
          <p:nvPr/>
        </p:nvSpPr>
        <p:spPr>
          <a:xfrm>
            <a:off x="6109616" y="3731404"/>
            <a:ext cx="1808760" cy="461665"/>
          </a:xfrm>
          <a:prstGeom prst="rect">
            <a:avLst/>
          </a:prstGeom>
        </p:spPr>
        <p:txBody>
          <a:bodyPr wrap="square" lIns="28519" rIns="28519" anchor="ctr" anchorCtr="0">
            <a:spAutoFit/>
          </a:bodyPr>
          <a:lstStyle/>
          <a:p>
            <a:pPr algn="ctr"/>
            <a:r>
              <a:rPr lang="ru-RU" sz="800" dirty="0">
                <a:solidFill>
                  <a:srgbClr val="00B050"/>
                </a:solidFill>
                <a:latin typeface="Arial" panose="020B0604020202020204" pitchFamily="34" charset="0"/>
                <a:cs typeface="Arial" panose="020B0604020202020204" pitchFamily="34" charset="0"/>
              </a:rPr>
              <a:t> </a:t>
            </a:r>
            <a:r>
              <a:rPr lang="en-US" sz="800" dirty="0">
                <a:solidFill>
                  <a:srgbClr val="00B050"/>
                </a:solidFill>
                <a:latin typeface="Arial" panose="020B0604020202020204" pitchFamily="34" charset="0"/>
                <a:cs typeface="Arial" panose="020B0604020202020204" pitchFamily="34" charset="0"/>
              </a:rPr>
              <a:t>appointment, treatment, following the results of the treatment, the patient's repeated admission (if necessary)</a:t>
            </a:r>
            <a:endParaRPr lang="ru-RU" sz="800" dirty="0">
              <a:solidFill>
                <a:srgbClr val="00B050"/>
              </a:solidFill>
              <a:latin typeface="Arial" panose="020B0604020202020204" pitchFamily="34" charset="0"/>
              <a:cs typeface="Arial" panose="020B0604020202020204" pitchFamily="34" charset="0"/>
            </a:endParaRPr>
          </a:p>
        </p:txBody>
      </p:sp>
      <p:grpSp>
        <p:nvGrpSpPr>
          <p:cNvPr id="207" name="Группа 206"/>
          <p:cNvGrpSpPr/>
          <p:nvPr/>
        </p:nvGrpSpPr>
        <p:grpSpPr>
          <a:xfrm>
            <a:off x="5639752" y="3792031"/>
            <a:ext cx="520467" cy="360918"/>
            <a:chOff x="1731146" y="1631100"/>
            <a:chExt cx="323911" cy="319596"/>
          </a:xfrm>
        </p:grpSpPr>
        <p:sp>
          <p:nvSpPr>
            <p:cNvPr id="208" name="Овал 207"/>
            <p:cNvSpPr/>
            <p:nvPr/>
          </p:nvSpPr>
          <p:spPr>
            <a:xfrm>
              <a:off x="1731146" y="1631100"/>
              <a:ext cx="301841" cy="31959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latin typeface="Arial" panose="020B0604020202020204" pitchFamily="34" charset="0"/>
                <a:cs typeface="Arial" panose="020B0604020202020204" pitchFamily="34" charset="0"/>
              </a:endParaRPr>
            </a:p>
          </p:txBody>
        </p:sp>
        <p:sp>
          <p:nvSpPr>
            <p:cNvPr id="209" name="TextBox 208"/>
            <p:cNvSpPr txBox="1"/>
            <p:nvPr/>
          </p:nvSpPr>
          <p:spPr>
            <a:xfrm>
              <a:off x="1757927" y="1648845"/>
              <a:ext cx="297130" cy="272539"/>
            </a:xfrm>
            <a:prstGeom prst="rect">
              <a:avLst/>
            </a:prstGeom>
            <a:noFill/>
          </p:spPr>
          <p:txBody>
            <a:bodyPr wrap="square" rtlCol="0">
              <a:spAutoFit/>
            </a:bodyPr>
            <a:lstStyle/>
            <a:p>
              <a:r>
                <a:rPr lang="ru-RU" sz="1400" b="1" dirty="0">
                  <a:solidFill>
                    <a:schemeClr val="bg1"/>
                  </a:solidFill>
                  <a:latin typeface="Arial" panose="020B0604020202020204" pitchFamily="34" charset="0"/>
                  <a:cs typeface="Arial" panose="020B0604020202020204" pitchFamily="34" charset="0"/>
                </a:rPr>
                <a:t>3.2</a:t>
              </a:r>
            </a:p>
          </p:txBody>
        </p:sp>
      </p:grpSp>
      <p:sp>
        <p:nvSpPr>
          <p:cNvPr id="213" name="Прямоугольник 212"/>
          <p:cNvSpPr/>
          <p:nvPr/>
        </p:nvSpPr>
        <p:spPr>
          <a:xfrm>
            <a:off x="4781663" y="3372432"/>
            <a:ext cx="788550" cy="215444"/>
          </a:xfrm>
          <a:prstGeom prst="rect">
            <a:avLst/>
          </a:prstGeom>
        </p:spPr>
        <p:txBody>
          <a:bodyPr wrap="square" lIns="28519" rIns="28519" anchor="ctr" anchorCtr="0">
            <a:spAutoFit/>
          </a:bodyPr>
          <a:lstStyle/>
          <a:p>
            <a:pPr algn="ctr"/>
            <a:r>
              <a:rPr lang="en-US" sz="800" dirty="0" smtClean="0">
                <a:solidFill>
                  <a:schemeClr val="tx1">
                    <a:lumMod val="95000"/>
                    <a:lumOff val="5000"/>
                  </a:schemeClr>
                </a:solidFill>
                <a:latin typeface="Arial" panose="020B0604020202020204" pitchFamily="34" charset="0"/>
                <a:ea typeface="+mj-ea"/>
                <a:cs typeface="Arial" panose="020B0604020202020204" pitchFamily="34" charset="0"/>
              </a:rPr>
              <a:t>Examination</a:t>
            </a:r>
            <a:endParaRPr lang="ru-RU" sz="800" dirty="0">
              <a:solidFill>
                <a:schemeClr val="tx1">
                  <a:lumMod val="95000"/>
                  <a:lumOff val="5000"/>
                </a:schemeClr>
              </a:solidFill>
              <a:latin typeface="Arial" panose="020B0604020202020204" pitchFamily="34" charset="0"/>
              <a:ea typeface="+mj-ea"/>
              <a:cs typeface="Arial" panose="020B0604020202020204" pitchFamily="34" charset="0"/>
            </a:endParaRPr>
          </a:p>
        </p:txBody>
      </p:sp>
      <p:cxnSp>
        <p:nvCxnSpPr>
          <p:cNvPr id="216" name="Прямая соединительная линия 215"/>
          <p:cNvCxnSpPr>
            <a:endCxn id="149" idx="4"/>
          </p:cNvCxnSpPr>
          <p:nvPr/>
        </p:nvCxnSpPr>
        <p:spPr>
          <a:xfrm flipH="1" flipV="1">
            <a:off x="6048521" y="1092900"/>
            <a:ext cx="7895" cy="1224860"/>
          </a:xfrm>
          <a:prstGeom prst="line">
            <a:avLst/>
          </a:prstGeom>
          <a:ln w="28575">
            <a:prstDash val="sysDash"/>
          </a:ln>
        </p:spPr>
        <p:style>
          <a:lnRef idx="1">
            <a:schemeClr val="accent1"/>
          </a:lnRef>
          <a:fillRef idx="0">
            <a:schemeClr val="accent1"/>
          </a:fillRef>
          <a:effectRef idx="0">
            <a:schemeClr val="accent1"/>
          </a:effectRef>
          <a:fontRef idx="minor">
            <a:schemeClr val="tx1"/>
          </a:fontRef>
        </p:style>
      </p:cxnSp>
      <p:cxnSp>
        <p:nvCxnSpPr>
          <p:cNvPr id="218" name="Прямая соединительная линия 217"/>
          <p:cNvCxnSpPr/>
          <p:nvPr/>
        </p:nvCxnSpPr>
        <p:spPr>
          <a:xfrm>
            <a:off x="1965987" y="2330209"/>
            <a:ext cx="4079646" cy="9288"/>
          </a:xfrm>
          <a:prstGeom prst="line">
            <a:avLst/>
          </a:prstGeom>
          <a:ln w="28575">
            <a:prstDash val="sysDash"/>
          </a:ln>
        </p:spPr>
        <p:style>
          <a:lnRef idx="1">
            <a:schemeClr val="accent1"/>
          </a:lnRef>
          <a:fillRef idx="0">
            <a:schemeClr val="accent1"/>
          </a:fillRef>
          <a:effectRef idx="0">
            <a:schemeClr val="accent1"/>
          </a:effectRef>
          <a:fontRef idx="minor">
            <a:schemeClr val="tx1"/>
          </a:fontRef>
        </p:style>
      </p:cxnSp>
      <p:cxnSp>
        <p:nvCxnSpPr>
          <p:cNvPr id="219" name="Прямая соединительная линия 218"/>
          <p:cNvCxnSpPr/>
          <p:nvPr/>
        </p:nvCxnSpPr>
        <p:spPr>
          <a:xfrm flipV="1">
            <a:off x="1956023" y="1808529"/>
            <a:ext cx="4968" cy="521680"/>
          </a:xfrm>
          <a:prstGeom prst="line">
            <a:avLst/>
          </a:prstGeom>
          <a:ln w="28575">
            <a:prstDash val="sysDash"/>
          </a:ln>
        </p:spPr>
        <p:style>
          <a:lnRef idx="1">
            <a:schemeClr val="accent1"/>
          </a:lnRef>
          <a:fillRef idx="0">
            <a:schemeClr val="accent1"/>
          </a:fillRef>
          <a:effectRef idx="0">
            <a:schemeClr val="accent1"/>
          </a:effectRef>
          <a:fontRef idx="minor">
            <a:schemeClr val="tx1"/>
          </a:fontRef>
        </p:style>
      </p:cxnSp>
      <p:sp>
        <p:nvSpPr>
          <p:cNvPr id="221" name="Прямоугольник 220"/>
          <p:cNvSpPr/>
          <p:nvPr/>
        </p:nvSpPr>
        <p:spPr>
          <a:xfrm>
            <a:off x="4222180" y="2331562"/>
            <a:ext cx="3193174" cy="461665"/>
          </a:xfrm>
          <a:prstGeom prst="rect">
            <a:avLst/>
          </a:prstGeom>
        </p:spPr>
        <p:txBody>
          <a:bodyPr wrap="square">
            <a:spAutoFit/>
          </a:bodyPr>
          <a:lstStyle/>
          <a:p>
            <a:pPr algn="ctr"/>
            <a:r>
              <a:rPr lang="en-US" sz="800" dirty="0">
                <a:solidFill>
                  <a:srgbClr val="FF0000"/>
                </a:solidFill>
                <a:latin typeface="Arial" panose="020B0604020202020204" pitchFamily="34" charset="0"/>
                <a:ea typeface="+mj-ea"/>
                <a:cs typeface="Arial" panose="020B0604020202020204" pitchFamily="34" charset="0"/>
              </a:rPr>
              <a:t>re-appointment</a:t>
            </a:r>
            <a:endParaRPr lang="ru-RU" sz="800" dirty="0">
              <a:solidFill>
                <a:srgbClr val="FF0000"/>
              </a:solidFill>
              <a:latin typeface="Arial" panose="020B0604020202020204" pitchFamily="34" charset="0"/>
              <a:ea typeface="+mj-ea"/>
              <a:cs typeface="Arial" panose="020B0604020202020204" pitchFamily="34" charset="0"/>
            </a:endParaRPr>
          </a:p>
          <a:p>
            <a:pPr algn="ctr"/>
            <a:r>
              <a:rPr lang="en-US" sz="800" dirty="0" smtClean="0">
                <a:solidFill>
                  <a:srgbClr val="FF0000"/>
                </a:solidFill>
                <a:latin typeface="Arial" panose="020B0604020202020204" pitchFamily="34" charset="0"/>
                <a:ea typeface="+mj-ea"/>
                <a:cs typeface="Arial" panose="020B0604020202020204" pitchFamily="34" charset="0"/>
              </a:rPr>
              <a:t>by </a:t>
            </a:r>
            <a:r>
              <a:rPr lang="en-US" sz="800" dirty="0">
                <a:solidFill>
                  <a:srgbClr val="FF0000"/>
                </a:solidFill>
                <a:latin typeface="Arial" panose="020B0604020202020204" pitchFamily="34" charset="0"/>
                <a:ea typeface="+mj-ea"/>
                <a:cs typeface="Arial" panose="020B0604020202020204" pitchFamily="34" charset="0"/>
              </a:rPr>
              <a:t>results of analyzes</a:t>
            </a:r>
          </a:p>
          <a:p>
            <a:pPr algn="ctr"/>
            <a:r>
              <a:rPr lang="en-US" sz="800" dirty="0">
                <a:solidFill>
                  <a:srgbClr val="FF0000"/>
                </a:solidFill>
                <a:latin typeface="Arial" panose="020B0604020202020204" pitchFamily="34" charset="0"/>
                <a:ea typeface="+mj-ea"/>
                <a:cs typeface="Arial" panose="020B0604020202020204" pitchFamily="34" charset="0"/>
              </a:rPr>
              <a:t> </a:t>
            </a:r>
            <a:endParaRPr lang="ru-RU" sz="800" dirty="0">
              <a:solidFill>
                <a:srgbClr val="FF0000"/>
              </a:solidFill>
              <a:latin typeface="Arial" panose="020B0604020202020204" pitchFamily="34" charset="0"/>
              <a:ea typeface="+mj-ea"/>
              <a:cs typeface="Arial" panose="020B0604020202020204" pitchFamily="34" charset="0"/>
            </a:endParaRPr>
          </a:p>
        </p:txBody>
      </p:sp>
      <p:sp>
        <p:nvSpPr>
          <p:cNvPr id="222" name="Прямоугольник 221"/>
          <p:cNvSpPr/>
          <p:nvPr/>
        </p:nvSpPr>
        <p:spPr>
          <a:xfrm>
            <a:off x="1678196" y="2343008"/>
            <a:ext cx="2614005" cy="461665"/>
          </a:xfrm>
          <a:prstGeom prst="rect">
            <a:avLst/>
          </a:prstGeom>
        </p:spPr>
        <p:txBody>
          <a:bodyPr wrap="square">
            <a:spAutoFit/>
          </a:bodyPr>
          <a:lstStyle/>
          <a:p>
            <a:pPr algn="ctr"/>
            <a:r>
              <a:rPr lang="en-US" sz="800" dirty="0">
                <a:solidFill>
                  <a:srgbClr val="FF0000"/>
                </a:solidFill>
                <a:latin typeface="Arial" panose="020B0604020202020204" pitchFamily="34" charset="0"/>
                <a:ea typeface="+mj-ea"/>
                <a:cs typeface="Arial" panose="020B0604020202020204" pitchFamily="34" charset="0"/>
              </a:rPr>
              <a:t>examination of the </a:t>
            </a:r>
            <a:r>
              <a:rPr lang="en-US" sz="800" dirty="0" smtClean="0">
                <a:solidFill>
                  <a:srgbClr val="FF0000"/>
                </a:solidFill>
                <a:latin typeface="Arial" panose="020B0604020202020204" pitchFamily="34" charset="0"/>
                <a:ea typeface="+mj-ea"/>
                <a:cs typeface="Arial" panose="020B0604020202020204" pitchFamily="34" charset="0"/>
              </a:rPr>
              <a:t>therapist by </a:t>
            </a:r>
            <a:r>
              <a:rPr lang="en-US" sz="800" dirty="0">
                <a:solidFill>
                  <a:srgbClr val="FF0000"/>
                </a:solidFill>
                <a:latin typeface="Arial" panose="020B0604020202020204" pitchFamily="34" charset="0"/>
                <a:ea typeface="+mj-ea"/>
                <a:cs typeface="Arial" panose="020B0604020202020204" pitchFamily="34" charset="0"/>
              </a:rPr>
              <a:t>results of analyzes</a:t>
            </a:r>
          </a:p>
          <a:p>
            <a:pPr algn="ctr"/>
            <a:r>
              <a:rPr lang="en-US" sz="800" dirty="0">
                <a:solidFill>
                  <a:srgbClr val="FF0000"/>
                </a:solidFill>
                <a:latin typeface="Arial" panose="020B0604020202020204" pitchFamily="34" charset="0"/>
                <a:ea typeface="+mj-ea"/>
                <a:cs typeface="Arial" panose="020B0604020202020204" pitchFamily="34" charset="0"/>
              </a:rPr>
              <a:t> </a:t>
            </a:r>
          </a:p>
          <a:p>
            <a:pPr algn="ctr"/>
            <a:endParaRPr lang="ru-RU" sz="800" dirty="0">
              <a:solidFill>
                <a:srgbClr val="FF0000"/>
              </a:solidFill>
              <a:latin typeface="Arial" panose="020B0604020202020204" pitchFamily="34" charset="0"/>
              <a:ea typeface="+mj-ea"/>
              <a:cs typeface="Arial" panose="020B0604020202020204" pitchFamily="34" charset="0"/>
            </a:endParaRPr>
          </a:p>
        </p:txBody>
      </p:sp>
      <p:grpSp>
        <p:nvGrpSpPr>
          <p:cNvPr id="224" name="Группа 223"/>
          <p:cNvGrpSpPr/>
          <p:nvPr/>
        </p:nvGrpSpPr>
        <p:grpSpPr>
          <a:xfrm>
            <a:off x="1800127" y="1479794"/>
            <a:ext cx="318772" cy="319879"/>
            <a:chOff x="1731146" y="1630817"/>
            <a:chExt cx="301841" cy="319879"/>
          </a:xfrm>
        </p:grpSpPr>
        <p:sp>
          <p:nvSpPr>
            <p:cNvPr id="225" name="Овал 224"/>
            <p:cNvSpPr/>
            <p:nvPr/>
          </p:nvSpPr>
          <p:spPr>
            <a:xfrm>
              <a:off x="1731146" y="1631100"/>
              <a:ext cx="301841" cy="319596"/>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latin typeface="Arial" panose="020B0604020202020204" pitchFamily="34" charset="0"/>
                <a:cs typeface="Arial" panose="020B0604020202020204" pitchFamily="34" charset="0"/>
              </a:endParaRPr>
            </a:p>
          </p:txBody>
        </p:sp>
        <p:sp>
          <p:nvSpPr>
            <p:cNvPr id="226" name="TextBox 225"/>
            <p:cNvSpPr txBox="1"/>
            <p:nvPr/>
          </p:nvSpPr>
          <p:spPr>
            <a:xfrm>
              <a:off x="1755890" y="1630817"/>
              <a:ext cx="264046" cy="307777"/>
            </a:xfrm>
            <a:prstGeom prst="rect">
              <a:avLst/>
            </a:prstGeom>
            <a:noFill/>
          </p:spPr>
          <p:txBody>
            <a:bodyPr wrap="square" rtlCol="0">
              <a:spAutoFit/>
            </a:bodyPr>
            <a:lstStyle/>
            <a:p>
              <a:r>
                <a:rPr lang="ru-RU" sz="1400" dirty="0">
                  <a:solidFill>
                    <a:schemeClr val="bg1"/>
                  </a:solidFill>
                  <a:latin typeface="Arial" panose="020B0604020202020204" pitchFamily="34" charset="0"/>
                  <a:cs typeface="Arial" panose="020B0604020202020204" pitchFamily="34" charset="0"/>
                </a:rPr>
                <a:t>1</a:t>
              </a:r>
            </a:p>
          </p:txBody>
        </p:sp>
      </p:grpSp>
      <p:sp>
        <p:nvSpPr>
          <p:cNvPr id="286" name="Прямоугольник 285"/>
          <p:cNvSpPr>
            <a:spLocks/>
          </p:cNvSpPr>
          <p:nvPr/>
        </p:nvSpPr>
        <p:spPr>
          <a:xfrm>
            <a:off x="210668" y="2060640"/>
            <a:ext cx="1241394" cy="276999"/>
          </a:xfrm>
          <a:prstGeom prst="rect">
            <a:avLst/>
          </a:prstGeom>
          <a:noFill/>
        </p:spPr>
        <p:txBody>
          <a:bodyPr wrap="square" lIns="0" tIns="0" rIns="0" bIns="0" numCol="1" anchor="ctr" anchorCtr="0">
            <a:spAutoFit/>
          </a:bodyPr>
          <a:lstStyle/>
          <a:p>
            <a:pPr algn="ctr"/>
            <a:r>
              <a:rPr lang="en-US" b="1" dirty="0" smtClean="0">
                <a:solidFill>
                  <a:srgbClr val="0070C0"/>
                </a:solidFill>
                <a:latin typeface="Arial" panose="020B0604020202020204" pitchFamily="34" charset="0"/>
                <a:cs typeface="Arial" panose="020B0604020202020204" pitchFamily="34" charset="0"/>
              </a:rPr>
              <a:t>PATIENT</a:t>
            </a:r>
            <a:endParaRPr lang="ru-RU" b="1" dirty="0">
              <a:solidFill>
                <a:srgbClr val="0070C0"/>
              </a:solidFill>
              <a:latin typeface="Arial" panose="020B0604020202020204" pitchFamily="34" charset="0"/>
              <a:cs typeface="Arial" panose="020B0604020202020204" pitchFamily="34" charset="0"/>
            </a:endParaRPr>
          </a:p>
        </p:txBody>
      </p:sp>
      <p:pic>
        <p:nvPicPr>
          <p:cNvPr id="287" name="Рисунок 286"/>
          <p:cNvPicPr>
            <a:picLocks noChangeAspect="1"/>
          </p:cNvPicPr>
          <p:nvPr/>
        </p:nvPicPr>
        <p:blipFill>
          <a:blip r:embed="rId3" cstate="print"/>
          <a:stretch>
            <a:fillRect/>
          </a:stretch>
        </p:blipFill>
        <p:spPr>
          <a:xfrm>
            <a:off x="385795" y="3132008"/>
            <a:ext cx="898445" cy="1041077"/>
          </a:xfrm>
          <a:prstGeom prst="rect">
            <a:avLst/>
          </a:prstGeom>
          <a:effectLst/>
        </p:spPr>
      </p:pic>
      <p:sp>
        <p:nvSpPr>
          <p:cNvPr id="288" name="Прямоугольник 287"/>
          <p:cNvSpPr>
            <a:spLocks/>
          </p:cNvSpPr>
          <p:nvPr/>
        </p:nvSpPr>
        <p:spPr>
          <a:xfrm>
            <a:off x="200899" y="4145549"/>
            <a:ext cx="1241394" cy="276999"/>
          </a:xfrm>
          <a:prstGeom prst="rect">
            <a:avLst/>
          </a:prstGeom>
          <a:noFill/>
        </p:spPr>
        <p:txBody>
          <a:bodyPr wrap="square" lIns="0" tIns="0" rIns="0" bIns="0" numCol="1" anchor="ctr" anchorCtr="0">
            <a:spAutoFit/>
          </a:bodyPr>
          <a:lstStyle/>
          <a:p>
            <a:pPr algn="ctr"/>
            <a:r>
              <a:rPr lang="en-US" b="1" dirty="0" smtClean="0">
                <a:solidFill>
                  <a:srgbClr val="0070C0"/>
                </a:solidFill>
                <a:latin typeface="Arial" panose="020B0604020202020204" pitchFamily="34" charset="0"/>
                <a:cs typeface="Arial" panose="020B0604020202020204" pitchFamily="34" charset="0"/>
              </a:rPr>
              <a:t>PATIENT</a:t>
            </a:r>
            <a:endParaRPr lang="ru-RU" b="1" dirty="0">
              <a:solidFill>
                <a:srgbClr val="0070C0"/>
              </a:solidFill>
              <a:latin typeface="Arial" panose="020B0604020202020204" pitchFamily="34" charset="0"/>
              <a:cs typeface="Arial" panose="020B0604020202020204" pitchFamily="34" charset="0"/>
            </a:endParaRPr>
          </a:p>
        </p:txBody>
      </p:sp>
      <p:cxnSp>
        <p:nvCxnSpPr>
          <p:cNvPr id="289" name="Прямая соединительная линия 288"/>
          <p:cNvCxnSpPr/>
          <p:nvPr/>
        </p:nvCxnSpPr>
        <p:spPr>
          <a:xfrm>
            <a:off x="884757" y="608304"/>
            <a:ext cx="6767506" cy="0"/>
          </a:xfrm>
          <a:prstGeom prst="line">
            <a:avLst/>
          </a:prstGeom>
          <a:ln w="28575">
            <a:solidFill>
              <a:srgbClr val="FF0000"/>
            </a:solidFill>
          </a:ln>
        </p:spPr>
        <p:style>
          <a:lnRef idx="1">
            <a:schemeClr val="accent6"/>
          </a:lnRef>
          <a:fillRef idx="0">
            <a:schemeClr val="accent6"/>
          </a:fillRef>
          <a:effectRef idx="0">
            <a:schemeClr val="accent6"/>
          </a:effectRef>
          <a:fontRef idx="minor">
            <a:schemeClr val="tx1"/>
          </a:fontRef>
        </p:style>
      </p:cxnSp>
      <p:cxnSp>
        <p:nvCxnSpPr>
          <p:cNvPr id="128" name="Прямая соединительная линия 127"/>
          <p:cNvCxnSpPr/>
          <p:nvPr/>
        </p:nvCxnSpPr>
        <p:spPr>
          <a:xfrm>
            <a:off x="3734913" y="4399359"/>
            <a:ext cx="2135184" cy="0"/>
          </a:xfrm>
          <a:prstGeom prst="line">
            <a:avLst/>
          </a:prstGeom>
          <a:ln w="28575">
            <a:prstDash val="sysDash"/>
          </a:ln>
        </p:spPr>
        <p:style>
          <a:lnRef idx="1">
            <a:schemeClr val="accent1"/>
          </a:lnRef>
          <a:fillRef idx="0">
            <a:schemeClr val="accent1"/>
          </a:fillRef>
          <a:effectRef idx="0">
            <a:schemeClr val="accent1"/>
          </a:effectRef>
          <a:fontRef idx="minor">
            <a:schemeClr val="tx1"/>
          </a:fontRef>
        </p:style>
      </p:cxnSp>
      <p:cxnSp>
        <p:nvCxnSpPr>
          <p:cNvPr id="129" name="Прямая соединительная линия 128"/>
          <p:cNvCxnSpPr/>
          <p:nvPr/>
        </p:nvCxnSpPr>
        <p:spPr>
          <a:xfrm flipV="1">
            <a:off x="3734913" y="3800395"/>
            <a:ext cx="4968" cy="598964"/>
          </a:xfrm>
          <a:prstGeom prst="line">
            <a:avLst/>
          </a:prstGeom>
          <a:ln w="28575">
            <a:prstDash val="sysDash"/>
          </a:ln>
        </p:spPr>
        <p:style>
          <a:lnRef idx="1">
            <a:schemeClr val="accent1"/>
          </a:lnRef>
          <a:fillRef idx="0">
            <a:schemeClr val="accent1"/>
          </a:fillRef>
          <a:effectRef idx="0">
            <a:schemeClr val="accent1"/>
          </a:effectRef>
          <a:fontRef idx="minor">
            <a:schemeClr val="tx1"/>
          </a:fontRef>
        </p:style>
      </p:cxnSp>
      <p:sp>
        <p:nvSpPr>
          <p:cNvPr id="230" name="Прямоугольник 229"/>
          <p:cNvSpPr/>
          <p:nvPr/>
        </p:nvSpPr>
        <p:spPr>
          <a:xfrm>
            <a:off x="1919152" y="5923400"/>
            <a:ext cx="2604053" cy="600164"/>
          </a:xfrm>
          <a:prstGeom prst="rect">
            <a:avLst/>
          </a:prstGeom>
        </p:spPr>
        <p:txBody>
          <a:bodyPr wrap="square">
            <a:spAutoFit/>
          </a:bodyPr>
          <a:lstStyle/>
          <a:p>
            <a:r>
              <a:rPr lang="ru-RU" sz="1100" b="1" dirty="0">
                <a:solidFill>
                  <a:srgbClr val="0070C0"/>
                </a:solidFill>
                <a:latin typeface="Arial" panose="020B0604020202020204" pitchFamily="34" charset="0"/>
                <a:cs typeface="Arial" panose="020B0604020202020204" pitchFamily="34" charset="0"/>
              </a:rPr>
              <a:t>2) </a:t>
            </a:r>
            <a:r>
              <a:rPr lang="en-US" sz="1100" b="1" dirty="0">
                <a:solidFill>
                  <a:srgbClr val="0070C0"/>
                </a:solidFill>
                <a:latin typeface="Arial" panose="020B0604020202020204" pitchFamily="34" charset="0"/>
                <a:cs typeface="Arial" panose="020B0604020202020204" pitchFamily="34" charset="0"/>
              </a:rPr>
              <a:t>Launch of the electronic health passport</a:t>
            </a:r>
          </a:p>
          <a:p>
            <a:r>
              <a:rPr lang="en-US" sz="1100" b="1" dirty="0">
                <a:solidFill>
                  <a:srgbClr val="0070C0"/>
                </a:solidFill>
                <a:latin typeface="Arial" panose="020B0604020202020204" pitchFamily="34" charset="0"/>
                <a:cs typeface="Arial" panose="020B0604020202020204" pitchFamily="34" charset="0"/>
              </a:rPr>
              <a:t>Deadline: August 2018.</a:t>
            </a:r>
            <a:endParaRPr lang="ru-RU" sz="1100" dirty="0">
              <a:solidFill>
                <a:srgbClr val="0070C0"/>
              </a:solidFill>
              <a:latin typeface="Arial" panose="020B0604020202020204" pitchFamily="34" charset="0"/>
              <a:cs typeface="Arial" panose="020B0604020202020204" pitchFamily="34" charset="0"/>
            </a:endParaRPr>
          </a:p>
        </p:txBody>
      </p:sp>
      <p:sp>
        <p:nvSpPr>
          <p:cNvPr id="231" name="Прямоугольник 230"/>
          <p:cNvSpPr/>
          <p:nvPr/>
        </p:nvSpPr>
        <p:spPr>
          <a:xfrm>
            <a:off x="4642921" y="5087355"/>
            <a:ext cx="4636455" cy="600164"/>
          </a:xfrm>
          <a:prstGeom prst="rect">
            <a:avLst/>
          </a:prstGeom>
        </p:spPr>
        <p:txBody>
          <a:bodyPr wrap="square">
            <a:spAutoFit/>
          </a:bodyPr>
          <a:lstStyle/>
          <a:p>
            <a:r>
              <a:rPr lang="ru-RU" sz="1100" b="1" dirty="0">
                <a:solidFill>
                  <a:srgbClr val="0070C0"/>
                </a:solidFill>
                <a:latin typeface="Arial" panose="020B0604020202020204" pitchFamily="34" charset="0"/>
                <a:cs typeface="Arial" panose="020B0604020202020204" pitchFamily="34" charset="0"/>
              </a:rPr>
              <a:t>3) </a:t>
            </a:r>
            <a:r>
              <a:rPr lang="en-US" sz="1100" b="1" dirty="0">
                <a:solidFill>
                  <a:srgbClr val="0070C0"/>
                </a:solidFill>
                <a:latin typeface="Arial" panose="020B0604020202020204" pitchFamily="34" charset="0"/>
                <a:cs typeface="Arial" panose="020B0604020202020204" pitchFamily="34" charset="0"/>
              </a:rPr>
              <a:t>Implementation of optimized medical services (reduction of visits), taking into account digitalization</a:t>
            </a:r>
          </a:p>
          <a:p>
            <a:r>
              <a:rPr lang="en-US" sz="1100" b="1" dirty="0">
                <a:solidFill>
                  <a:srgbClr val="0070C0"/>
                </a:solidFill>
                <a:latin typeface="Arial" panose="020B0604020202020204" pitchFamily="34" charset="0"/>
                <a:cs typeface="Arial" panose="020B0604020202020204" pitchFamily="34" charset="0"/>
              </a:rPr>
              <a:t>Deadline: November 2018.</a:t>
            </a:r>
            <a:endParaRPr lang="ru-RU" sz="1100" dirty="0">
              <a:solidFill>
                <a:srgbClr val="0070C0"/>
              </a:solidFill>
              <a:latin typeface="Arial" panose="020B0604020202020204" pitchFamily="34" charset="0"/>
              <a:cs typeface="Arial" panose="020B0604020202020204" pitchFamily="34" charset="0"/>
            </a:endParaRPr>
          </a:p>
        </p:txBody>
      </p:sp>
      <p:sp>
        <p:nvSpPr>
          <p:cNvPr id="233" name="Прямоугольник 232"/>
          <p:cNvSpPr/>
          <p:nvPr/>
        </p:nvSpPr>
        <p:spPr>
          <a:xfrm>
            <a:off x="8591664" y="6018071"/>
            <a:ext cx="3600336" cy="430887"/>
          </a:xfrm>
          <a:prstGeom prst="rect">
            <a:avLst/>
          </a:prstGeom>
        </p:spPr>
        <p:txBody>
          <a:bodyPr wrap="square">
            <a:spAutoFit/>
          </a:bodyPr>
          <a:lstStyle/>
          <a:p>
            <a:r>
              <a:rPr lang="ru-RU" sz="1100" b="1" dirty="0">
                <a:solidFill>
                  <a:srgbClr val="0070C0"/>
                </a:solidFill>
                <a:latin typeface="Arial" panose="020B0604020202020204" pitchFamily="34" charset="0"/>
                <a:cs typeface="Arial" panose="020B0604020202020204" pitchFamily="34" charset="0"/>
              </a:rPr>
              <a:t>4) </a:t>
            </a:r>
            <a:r>
              <a:rPr lang="en-US" sz="1100" dirty="0">
                <a:solidFill>
                  <a:srgbClr val="0070C0"/>
                </a:solidFill>
                <a:latin typeface="Arial" panose="020B0604020202020204" pitchFamily="34" charset="0"/>
                <a:cs typeface="Arial" panose="020B0604020202020204" pitchFamily="34" charset="0"/>
              </a:rPr>
              <a:t>Conducting medical records in digital format</a:t>
            </a:r>
          </a:p>
          <a:p>
            <a:r>
              <a:rPr lang="en-US" sz="1100" dirty="0">
                <a:solidFill>
                  <a:srgbClr val="0070C0"/>
                </a:solidFill>
                <a:latin typeface="Arial" panose="020B0604020202020204" pitchFamily="34" charset="0"/>
                <a:cs typeface="Arial" panose="020B0604020202020204" pitchFamily="34" charset="0"/>
              </a:rPr>
              <a:t>Deadline: January 2019.</a:t>
            </a:r>
            <a:endParaRPr lang="ru-RU" sz="1100" dirty="0">
              <a:solidFill>
                <a:srgbClr val="0070C0"/>
              </a:solidFill>
              <a:latin typeface="Arial" panose="020B0604020202020204" pitchFamily="34" charset="0"/>
              <a:cs typeface="Arial" panose="020B0604020202020204" pitchFamily="34" charset="0"/>
            </a:endParaRPr>
          </a:p>
        </p:txBody>
      </p:sp>
      <p:sp>
        <p:nvSpPr>
          <p:cNvPr id="234" name="Прямоугольник 233"/>
          <p:cNvSpPr/>
          <p:nvPr/>
        </p:nvSpPr>
        <p:spPr>
          <a:xfrm>
            <a:off x="344792" y="5149573"/>
            <a:ext cx="4059848" cy="430887"/>
          </a:xfrm>
          <a:prstGeom prst="rect">
            <a:avLst/>
          </a:prstGeom>
        </p:spPr>
        <p:txBody>
          <a:bodyPr wrap="square">
            <a:spAutoFit/>
          </a:bodyPr>
          <a:lstStyle/>
          <a:p>
            <a:r>
              <a:rPr lang="ru-RU" sz="1100" b="1" dirty="0">
                <a:solidFill>
                  <a:srgbClr val="0070C0"/>
                </a:solidFill>
                <a:latin typeface="Arial" panose="020B0604020202020204" pitchFamily="34" charset="0"/>
                <a:cs typeface="Arial" panose="020B0604020202020204" pitchFamily="34" charset="0"/>
              </a:rPr>
              <a:t>1) </a:t>
            </a:r>
            <a:r>
              <a:rPr lang="en-US" sz="1100" dirty="0">
                <a:solidFill>
                  <a:srgbClr val="0070C0"/>
                </a:solidFill>
                <a:latin typeface="Arial" panose="020B0604020202020204" pitchFamily="34" charset="0"/>
                <a:cs typeface="Arial" panose="020B0604020202020204" pitchFamily="34" charset="0"/>
              </a:rPr>
              <a:t>Step-by-step introduction of medical information systems</a:t>
            </a:r>
          </a:p>
          <a:p>
            <a:r>
              <a:rPr lang="en-US" sz="1100" dirty="0">
                <a:solidFill>
                  <a:srgbClr val="0070C0"/>
                </a:solidFill>
                <a:latin typeface="Arial" panose="020B0604020202020204" pitchFamily="34" charset="0"/>
                <a:cs typeface="Arial" panose="020B0604020202020204" pitchFamily="34" charset="0"/>
              </a:rPr>
              <a:t>Deadline: December 2018.</a:t>
            </a:r>
            <a:endParaRPr lang="ru-RU" sz="1100" dirty="0">
              <a:solidFill>
                <a:srgbClr val="0070C0"/>
              </a:solidFill>
              <a:latin typeface="Arial" panose="020B0604020202020204" pitchFamily="34" charset="0"/>
              <a:cs typeface="Arial" panose="020B0604020202020204" pitchFamily="34" charset="0"/>
            </a:endParaRPr>
          </a:p>
        </p:txBody>
      </p:sp>
      <p:sp>
        <p:nvSpPr>
          <p:cNvPr id="237" name="Прямоугольник 236"/>
          <p:cNvSpPr/>
          <p:nvPr/>
        </p:nvSpPr>
        <p:spPr>
          <a:xfrm>
            <a:off x="4376534" y="6302926"/>
            <a:ext cx="4315080" cy="292388"/>
          </a:xfrm>
          <a:prstGeom prst="rect">
            <a:avLst/>
          </a:prstGeom>
        </p:spPr>
        <p:txBody>
          <a:bodyPr wrap="square">
            <a:spAutoFit/>
          </a:bodyPr>
          <a:lstStyle/>
          <a:p>
            <a:pPr algn="just"/>
            <a:r>
              <a:rPr lang="ru-RU" sz="1300" dirty="0">
                <a:solidFill>
                  <a:srgbClr val="0070C0"/>
                </a:solidFill>
                <a:latin typeface="Arial" panose="020B0604020202020204" pitchFamily="34" charset="0"/>
                <a:cs typeface="Arial" panose="020B0604020202020204" pitchFamily="34" charset="0"/>
              </a:rPr>
              <a:t> </a:t>
            </a:r>
          </a:p>
        </p:txBody>
      </p:sp>
      <p:sp>
        <p:nvSpPr>
          <p:cNvPr id="135" name="Прямоугольник 134"/>
          <p:cNvSpPr/>
          <p:nvPr/>
        </p:nvSpPr>
        <p:spPr>
          <a:xfrm>
            <a:off x="9698524" y="5159946"/>
            <a:ext cx="2539610" cy="430887"/>
          </a:xfrm>
          <a:prstGeom prst="rect">
            <a:avLst/>
          </a:prstGeom>
        </p:spPr>
        <p:txBody>
          <a:bodyPr wrap="square">
            <a:spAutoFit/>
          </a:bodyPr>
          <a:lstStyle/>
          <a:p>
            <a:r>
              <a:rPr lang="ru-RU" sz="1100" b="1" dirty="0">
                <a:solidFill>
                  <a:srgbClr val="0070C0"/>
                </a:solidFill>
                <a:latin typeface="Arial" panose="020B0604020202020204" pitchFamily="34" charset="0"/>
                <a:cs typeface="Arial" panose="020B0604020202020204" pitchFamily="34" charset="0"/>
              </a:rPr>
              <a:t>5) </a:t>
            </a:r>
            <a:r>
              <a:rPr lang="en-US" sz="1100" b="1" dirty="0">
                <a:solidFill>
                  <a:srgbClr val="0070C0"/>
                </a:solidFill>
                <a:latin typeface="Arial" panose="020B0604020202020204" pitchFamily="34" charset="0"/>
                <a:cs typeface="Arial" panose="020B0604020202020204" pitchFamily="34" charset="0"/>
              </a:rPr>
              <a:t>Voice input of data in the MIS</a:t>
            </a:r>
          </a:p>
          <a:p>
            <a:r>
              <a:rPr lang="en-US" sz="1100" b="1" dirty="0">
                <a:solidFill>
                  <a:srgbClr val="0070C0"/>
                </a:solidFill>
                <a:latin typeface="Arial" panose="020B0604020202020204" pitchFamily="34" charset="0"/>
                <a:cs typeface="Arial" panose="020B0604020202020204" pitchFamily="34" charset="0"/>
              </a:rPr>
              <a:t>Deadline: January 2019.</a:t>
            </a:r>
            <a:endParaRPr lang="ru-RU" sz="1100" dirty="0">
              <a:solidFill>
                <a:srgbClr val="0070C0"/>
              </a:solidFill>
              <a:latin typeface="Arial" panose="020B0604020202020204" pitchFamily="34" charset="0"/>
              <a:cs typeface="Arial" panose="020B0604020202020204" pitchFamily="34" charset="0"/>
            </a:endParaRPr>
          </a:p>
        </p:txBody>
      </p:sp>
      <p:sp>
        <p:nvSpPr>
          <p:cNvPr id="132" name="Дуга 131"/>
          <p:cNvSpPr/>
          <p:nvPr/>
        </p:nvSpPr>
        <p:spPr>
          <a:xfrm rot="8100000">
            <a:off x="7362387" y="-1116766"/>
            <a:ext cx="5169399" cy="5169398"/>
          </a:xfrm>
          <a:prstGeom prst="arc">
            <a:avLst>
              <a:gd name="adj1" fmla="val 16207291"/>
              <a:gd name="adj2" fmla="val 31965"/>
            </a:avLst>
          </a:prstGeom>
          <a:solidFill>
            <a:srgbClr val="FF0000"/>
          </a:solidFill>
          <a:ln>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ru-RU"/>
          </a:p>
        </p:txBody>
      </p:sp>
      <p:sp>
        <p:nvSpPr>
          <p:cNvPr id="146" name="Прямоугольник 145"/>
          <p:cNvSpPr/>
          <p:nvPr/>
        </p:nvSpPr>
        <p:spPr>
          <a:xfrm>
            <a:off x="8063821" y="1466986"/>
            <a:ext cx="3724391" cy="2391887"/>
          </a:xfrm>
          <a:prstGeom prst="rect">
            <a:avLst/>
          </a:prstGeom>
        </p:spPr>
        <p:txBody>
          <a:bodyPr wrap="none">
            <a:prstTxWarp prst="textArchDown">
              <a:avLst>
                <a:gd name="adj" fmla="val 219890"/>
              </a:avLst>
            </a:prstTxWarp>
            <a:spAutoFit/>
          </a:bodyPr>
          <a:lstStyle/>
          <a:p>
            <a:pPr algn="ctr"/>
            <a:r>
              <a:rPr lang="en-US" sz="1500" b="1" dirty="0">
                <a:solidFill>
                  <a:schemeClr val="bg1"/>
                </a:solidFill>
                <a:latin typeface="Arial" panose="020B0604020202020204" pitchFamily="34" charset="0"/>
                <a:cs typeface="Arial" panose="020B0604020202020204" pitchFamily="34" charset="0"/>
              </a:rPr>
              <a:t>RENDERING OF MEDICAL CARE</a:t>
            </a:r>
            <a:endParaRPr lang="ru-RU" sz="1500" b="1" dirty="0">
              <a:solidFill>
                <a:schemeClr val="bg1"/>
              </a:solidFill>
              <a:latin typeface="Arial" panose="020B0604020202020204" pitchFamily="34" charset="0"/>
              <a:cs typeface="Arial" panose="020B0604020202020204" pitchFamily="34" charset="0"/>
            </a:endParaRPr>
          </a:p>
        </p:txBody>
      </p:sp>
      <p:sp>
        <p:nvSpPr>
          <p:cNvPr id="205" name="Прямоугольник 204"/>
          <p:cNvSpPr/>
          <p:nvPr/>
        </p:nvSpPr>
        <p:spPr>
          <a:xfrm>
            <a:off x="8725441" y="3094683"/>
            <a:ext cx="2502981" cy="646331"/>
          </a:xfrm>
          <a:prstGeom prst="rect">
            <a:avLst/>
          </a:prstGeom>
        </p:spPr>
        <p:txBody>
          <a:bodyPr wrap="square">
            <a:spAutoFit/>
          </a:bodyPr>
          <a:lstStyle/>
          <a:p>
            <a:pPr algn="ctr"/>
            <a:r>
              <a:rPr lang="en-US" sz="1200" dirty="0">
                <a:solidFill>
                  <a:schemeClr val="bg1"/>
                </a:solidFill>
                <a:latin typeface="Arial" panose="020B0604020202020204" pitchFamily="34" charset="0"/>
                <a:cs typeface="Arial" panose="020B0604020202020204" pitchFamily="34" charset="0"/>
              </a:rPr>
              <a:t>Where to find out the doctor's prescriptions and recommendations</a:t>
            </a:r>
            <a:r>
              <a:rPr lang="ru-RU" sz="1200" dirty="0" smtClean="0">
                <a:solidFill>
                  <a:schemeClr val="bg1"/>
                </a:solidFill>
                <a:latin typeface="Arial" panose="020B0604020202020204" pitchFamily="34" charset="0"/>
                <a:cs typeface="Arial" panose="020B0604020202020204" pitchFamily="34" charset="0"/>
              </a:rPr>
              <a:t>?</a:t>
            </a:r>
            <a:endParaRPr lang="ru-RU" sz="1200" dirty="0">
              <a:solidFill>
                <a:schemeClr val="bg1"/>
              </a:solidFill>
              <a:latin typeface="Arial" panose="020B0604020202020204" pitchFamily="34" charset="0"/>
              <a:cs typeface="Arial" panose="020B0604020202020204" pitchFamily="34" charset="0"/>
            </a:endParaRPr>
          </a:p>
        </p:txBody>
      </p:sp>
      <p:sp>
        <p:nvSpPr>
          <p:cNvPr id="210" name="Прямоугольник 209"/>
          <p:cNvSpPr/>
          <p:nvPr/>
        </p:nvSpPr>
        <p:spPr>
          <a:xfrm>
            <a:off x="8982071" y="1998219"/>
            <a:ext cx="1856576" cy="276999"/>
          </a:xfrm>
          <a:prstGeom prst="rect">
            <a:avLst/>
          </a:prstGeom>
        </p:spPr>
        <p:txBody>
          <a:bodyPr wrap="square">
            <a:spAutoFit/>
          </a:bodyPr>
          <a:lstStyle/>
          <a:p>
            <a:pPr algn="ctr"/>
            <a:r>
              <a:rPr lang="en-US" sz="1200" dirty="0">
                <a:solidFill>
                  <a:schemeClr val="bg1"/>
                </a:solidFill>
                <a:latin typeface="Arial" panose="020B0604020202020204" pitchFamily="34" charset="0"/>
                <a:cs typeface="Arial" panose="020B0604020202020204" pitchFamily="34" charset="0"/>
              </a:rPr>
              <a:t>How to get test results?</a:t>
            </a:r>
            <a:endParaRPr lang="ru-RU" sz="1200" dirty="0">
              <a:solidFill>
                <a:schemeClr val="bg1"/>
              </a:solidFill>
              <a:latin typeface="Arial" panose="020B0604020202020204" pitchFamily="34" charset="0"/>
              <a:cs typeface="Arial" panose="020B0604020202020204" pitchFamily="34" charset="0"/>
            </a:endParaRPr>
          </a:p>
        </p:txBody>
      </p:sp>
      <p:sp>
        <p:nvSpPr>
          <p:cNvPr id="211" name="Прямоугольник 210"/>
          <p:cNvSpPr/>
          <p:nvPr/>
        </p:nvSpPr>
        <p:spPr>
          <a:xfrm>
            <a:off x="8795246" y="2492862"/>
            <a:ext cx="2458781" cy="276999"/>
          </a:xfrm>
          <a:prstGeom prst="rect">
            <a:avLst/>
          </a:prstGeom>
        </p:spPr>
        <p:txBody>
          <a:bodyPr wrap="square">
            <a:spAutoFit/>
          </a:bodyPr>
          <a:lstStyle/>
          <a:p>
            <a:pPr algn="ctr"/>
            <a:r>
              <a:rPr lang="en-US" sz="1200" dirty="0">
                <a:solidFill>
                  <a:schemeClr val="bg1"/>
                </a:solidFill>
                <a:latin typeface="Arial" panose="020B0604020202020204" pitchFamily="34" charset="0"/>
                <a:cs typeface="Arial" panose="020B0604020202020204" pitchFamily="34" charset="0"/>
              </a:rPr>
              <a:t>Where to look at your diagnoses</a:t>
            </a:r>
            <a:r>
              <a:rPr lang="ru-RU" sz="1200" dirty="0" smtClean="0">
                <a:solidFill>
                  <a:schemeClr val="bg1"/>
                </a:solidFill>
                <a:latin typeface="Arial" panose="020B0604020202020204" pitchFamily="34" charset="0"/>
                <a:cs typeface="Arial" panose="020B0604020202020204" pitchFamily="34" charset="0"/>
              </a:rPr>
              <a:t>?</a:t>
            </a:r>
            <a:endParaRPr lang="ru-RU" sz="1200" dirty="0">
              <a:solidFill>
                <a:schemeClr val="bg1"/>
              </a:solidFill>
              <a:latin typeface="Arial" panose="020B0604020202020204" pitchFamily="34" charset="0"/>
              <a:cs typeface="Arial" panose="020B0604020202020204" pitchFamily="34" charset="0"/>
            </a:endParaRPr>
          </a:p>
        </p:txBody>
      </p:sp>
      <p:sp>
        <p:nvSpPr>
          <p:cNvPr id="212" name="Прямоугольник 211"/>
          <p:cNvSpPr/>
          <p:nvPr/>
        </p:nvSpPr>
        <p:spPr>
          <a:xfrm>
            <a:off x="8457614" y="2800106"/>
            <a:ext cx="3125735" cy="276999"/>
          </a:xfrm>
          <a:prstGeom prst="rect">
            <a:avLst/>
          </a:prstGeom>
        </p:spPr>
        <p:txBody>
          <a:bodyPr wrap="square">
            <a:spAutoFit/>
          </a:bodyPr>
          <a:lstStyle/>
          <a:p>
            <a:pPr algn="ctr"/>
            <a:r>
              <a:rPr lang="en-US" sz="1200" dirty="0">
                <a:solidFill>
                  <a:schemeClr val="bg1"/>
                </a:solidFill>
                <a:latin typeface="Arial" panose="020B0604020202020204" pitchFamily="34" charset="0"/>
                <a:cs typeface="Arial" panose="020B0604020202020204" pitchFamily="34" charset="0"/>
              </a:rPr>
              <a:t>Where to get the prescribed medicine?</a:t>
            </a:r>
            <a:endParaRPr lang="ru-RU" sz="1200" dirty="0">
              <a:solidFill>
                <a:schemeClr val="bg1"/>
              </a:solidFill>
              <a:latin typeface="Arial" panose="020B0604020202020204" pitchFamily="34" charset="0"/>
              <a:cs typeface="Arial" panose="020B0604020202020204" pitchFamily="34" charset="0"/>
            </a:endParaRPr>
          </a:p>
        </p:txBody>
      </p:sp>
      <p:sp>
        <p:nvSpPr>
          <p:cNvPr id="215" name="Прямоугольник 214"/>
          <p:cNvSpPr>
            <a:spLocks/>
          </p:cNvSpPr>
          <p:nvPr/>
        </p:nvSpPr>
        <p:spPr>
          <a:xfrm>
            <a:off x="3766750" y="5814012"/>
            <a:ext cx="3394728" cy="246221"/>
          </a:xfrm>
          <a:prstGeom prst="rect">
            <a:avLst/>
          </a:prstGeom>
          <a:noFill/>
        </p:spPr>
        <p:txBody>
          <a:bodyPr wrap="square" lIns="0" tIns="0" rIns="0" bIns="0" numCol="1" anchor="ctr" anchorCtr="0">
            <a:spAutoFit/>
          </a:bodyPr>
          <a:lstStyle/>
          <a:p>
            <a:pPr algn="ctr"/>
            <a:r>
              <a:rPr lang="en-US" sz="1600" b="1" dirty="0" smtClean="0">
                <a:solidFill>
                  <a:srgbClr val="0070C0"/>
                </a:solidFill>
                <a:latin typeface="Arial" panose="020B0604020202020204" pitchFamily="34" charset="0"/>
                <a:cs typeface="Arial" panose="020B0604020202020204" pitchFamily="34" charset="0"/>
              </a:rPr>
              <a:t>EVENTS</a:t>
            </a:r>
            <a:endParaRPr lang="ru-RU" sz="1600" b="1" dirty="0">
              <a:solidFill>
                <a:srgbClr val="0070C0"/>
              </a:solidFill>
              <a:latin typeface="Arial" panose="020B0604020202020204" pitchFamily="34" charset="0"/>
              <a:cs typeface="Arial" panose="020B0604020202020204" pitchFamily="34" charset="0"/>
            </a:endParaRPr>
          </a:p>
        </p:txBody>
      </p:sp>
      <p:cxnSp>
        <p:nvCxnSpPr>
          <p:cNvPr id="217" name="Прямая соединительная линия 216"/>
          <p:cNvCxnSpPr/>
          <p:nvPr/>
        </p:nvCxnSpPr>
        <p:spPr>
          <a:xfrm>
            <a:off x="255231" y="5892164"/>
            <a:ext cx="4359351" cy="6793"/>
          </a:xfrm>
          <a:prstGeom prst="line">
            <a:avLst/>
          </a:prstGeom>
          <a:ln w="1905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220" name="Прямая соединительная линия 219"/>
          <p:cNvCxnSpPr/>
          <p:nvPr/>
        </p:nvCxnSpPr>
        <p:spPr>
          <a:xfrm>
            <a:off x="260568" y="5065182"/>
            <a:ext cx="0" cy="830379"/>
          </a:xfrm>
          <a:prstGeom prst="line">
            <a:avLst/>
          </a:prstGeom>
          <a:ln w="19050">
            <a:solidFill>
              <a:srgbClr val="0070C0"/>
            </a:solidFill>
          </a:ln>
        </p:spPr>
        <p:style>
          <a:lnRef idx="1">
            <a:schemeClr val="accent1"/>
          </a:lnRef>
          <a:fillRef idx="0">
            <a:schemeClr val="accent1"/>
          </a:fillRef>
          <a:effectRef idx="0">
            <a:schemeClr val="accent1"/>
          </a:effectRef>
          <a:fontRef idx="minor">
            <a:schemeClr val="tx1"/>
          </a:fontRef>
        </p:style>
      </p:cxnSp>
      <p:sp>
        <p:nvSpPr>
          <p:cNvPr id="223" name="Овал 222"/>
          <p:cNvSpPr/>
          <p:nvPr/>
        </p:nvSpPr>
        <p:spPr>
          <a:xfrm>
            <a:off x="141126" y="4855735"/>
            <a:ext cx="240730" cy="240730"/>
          </a:xfrm>
          <a:prstGeom prst="ellipse">
            <a:avLst/>
          </a:prstGeom>
          <a:solidFill>
            <a:srgbClr val="239CC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latin typeface="Arial" panose="020B0604020202020204" pitchFamily="34" charset="0"/>
              <a:cs typeface="Arial" panose="020B0604020202020204" pitchFamily="34" charset="0"/>
            </a:endParaRPr>
          </a:p>
        </p:txBody>
      </p:sp>
      <p:sp>
        <p:nvSpPr>
          <p:cNvPr id="227" name="Овал 226"/>
          <p:cNvSpPr/>
          <p:nvPr/>
        </p:nvSpPr>
        <p:spPr>
          <a:xfrm>
            <a:off x="91606" y="4812056"/>
            <a:ext cx="343522" cy="325038"/>
          </a:xfrm>
          <a:prstGeom prst="ellipse">
            <a:avLst/>
          </a:prstGeom>
          <a:noFill/>
          <a:ln w="19050">
            <a:solidFill>
              <a:srgbClr val="249BC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latin typeface="Arial" panose="020B0604020202020204" pitchFamily="34" charset="0"/>
              <a:cs typeface="Arial" panose="020B0604020202020204" pitchFamily="34" charset="0"/>
            </a:endParaRPr>
          </a:p>
        </p:txBody>
      </p:sp>
      <p:cxnSp>
        <p:nvCxnSpPr>
          <p:cNvPr id="228" name="Прямая соединительная линия 227"/>
          <p:cNvCxnSpPr/>
          <p:nvPr/>
        </p:nvCxnSpPr>
        <p:spPr>
          <a:xfrm flipH="1">
            <a:off x="1902907" y="5898957"/>
            <a:ext cx="6409" cy="691142"/>
          </a:xfrm>
          <a:prstGeom prst="line">
            <a:avLst/>
          </a:prstGeom>
          <a:ln w="19050">
            <a:solidFill>
              <a:srgbClr val="0070C0"/>
            </a:solidFill>
          </a:ln>
        </p:spPr>
        <p:style>
          <a:lnRef idx="1">
            <a:schemeClr val="accent1"/>
          </a:lnRef>
          <a:fillRef idx="0">
            <a:schemeClr val="accent1"/>
          </a:fillRef>
          <a:effectRef idx="0">
            <a:schemeClr val="accent1"/>
          </a:effectRef>
          <a:fontRef idx="minor">
            <a:schemeClr val="tx1"/>
          </a:fontRef>
        </p:style>
      </p:cxnSp>
      <p:sp>
        <p:nvSpPr>
          <p:cNvPr id="229" name="Овал 228"/>
          <p:cNvSpPr/>
          <p:nvPr/>
        </p:nvSpPr>
        <p:spPr>
          <a:xfrm>
            <a:off x="1773750" y="6550343"/>
            <a:ext cx="240730" cy="240730"/>
          </a:xfrm>
          <a:prstGeom prst="ellipse">
            <a:avLst/>
          </a:prstGeom>
          <a:solidFill>
            <a:srgbClr val="239CC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latin typeface="Arial" panose="020B0604020202020204" pitchFamily="34" charset="0"/>
              <a:cs typeface="Arial" panose="020B0604020202020204" pitchFamily="34" charset="0"/>
            </a:endParaRPr>
          </a:p>
        </p:txBody>
      </p:sp>
      <p:sp>
        <p:nvSpPr>
          <p:cNvPr id="232" name="Овал 231"/>
          <p:cNvSpPr/>
          <p:nvPr/>
        </p:nvSpPr>
        <p:spPr>
          <a:xfrm>
            <a:off x="1724230" y="6496725"/>
            <a:ext cx="343522" cy="325038"/>
          </a:xfrm>
          <a:prstGeom prst="ellipse">
            <a:avLst/>
          </a:prstGeom>
          <a:noFill/>
          <a:ln w="19050">
            <a:solidFill>
              <a:srgbClr val="249BC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latin typeface="Arial" panose="020B0604020202020204" pitchFamily="34" charset="0"/>
              <a:cs typeface="Arial" panose="020B0604020202020204" pitchFamily="34" charset="0"/>
            </a:endParaRPr>
          </a:p>
        </p:txBody>
      </p:sp>
      <p:cxnSp>
        <p:nvCxnSpPr>
          <p:cNvPr id="236" name="Прямая соединительная линия 235"/>
          <p:cNvCxnSpPr/>
          <p:nvPr/>
        </p:nvCxnSpPr>
        <p:spPr>
          <a:xfrm>
            <a:off x="4471954" y="5070765"/>
            <a:ext cx="0" cy="830379"/>
          </a:xfrm>
          <a:prstGeom prst="line">
            <a:avLst/>
          </a:prstGeom>
          <a:ln w="19050">
            <a:solidFill>
              <a:srgbClr val="0070C0"/>
            </a:solidFill>
          </a:ln>
        </p:spPr>
        <p:style>
          <a:lnRef idx="1">
            <a:schemeClr val="accent1"/>
          </a:lnRef>
          <a:fillRef idx="0">
            <a:schemeClr val="accent1"/>
          </a:fillRef>
          <a:effectRef idx="0">
            <a:schemeClr val="accent1"/>
          </a:effectRef>
          <a:fontRef idx="minor">
            <a:schemeClr val="tx1"/>
          </a:fontRef>
        </p:style>
      </p:cxnSp>
      <p:sp>
        <p:nvSpPr>
          <p:cNvPr id="238" name="Овал 237"/>
          <p:cNvSpPr/>
          <p:nvPr/>
        </p:nvSpPr>
        <p:spPr>
          <a:xfrm>
            <a:off x="4352512" y="4870110"/>
            <a:ext cx="240730" cy="240730"/>
          </a:xfrm>
          <a:prstGeom prst="ellipse">
            <a:avLst/>
          </a:prstGeom>
          <a:solidFill>
            <a:srgbClr val="239CC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latin typeface="Arial" panose="020B0604020202020204" pitchFamily="34" charset="0"/>
              <a:cs typeface="Arial" panose="020B0604020202020204" pitchFamily="34" charset="0"/>
            </a:endParaRPr>
          </a:p>
        </p:txBody>
      </p:sp>
      <p:sp>
        <p:nvSpPr>
          <p:cNvPr id="241" name="Овал 240"/>
          <p:cNvSpPr/>
          <p:nvPr/>
        </p:nvSpPr>
        <p:spPr>
          <a:xfrm>
            <a:off x="4302992" y="4826431"/>
            <a:ext cx="343522" cy="325038"/>
          </a:xfrm>
          <a:prstGeom prst="ellipse">
            <a:avLst/>
          </a:prstGeom>
          <a:noFill/>
          <a:ln w="19050">
            <a:solidFill>
              <a:srgbClr val="249BC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latin typeface="Arial" panose="020B0604020202020204" pitchFamily="34" charset="0"/>
              <a:cs typeface="Arial" panose="020B0604020202020204" pitchFamily="34" charset="0"/>
            </a:endParaRPr>
          </a:p>
        </p:txBody>
      </p:sp>
      <p:cxnSp>
        <p:nvCxnSpPr>
          <p:cNvPr id="242" name="Прямая соединительная линия 241"/>
          <p:cNvCxnSpPr/>
          <p:nvPr/>
        </p:nvCxnSpPr>
        <p:spPr>
          <a:xfrm>
            <a:off x="6307273" y="5930268"/>
            <a:ext cx="5884727" cy="14331"/>
          </a:xfrm>
          <a:prstGeom prst="line">
            <a:avLst/>
          </a:prstGeom>
          <a:ln w="1905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244" name="Прямая соединительная линия 243"/>
          <p:cNvCxnSpPr/>
          <p:nvPr/>
        </p:nvCxnSpPr>
        <p:spPr>
          <a:xfrm>
            <a:off x="9636295" y="5099889"/>
            <a:ext cx="0" cy="830379"/>
          </a:xfrm>
          <a:prstGeom prst="line">
            <a:avLst/>
          </a:prstGeom>
          <a:ln w="19050">
            <a:solidFill>
              <a:srgbClr val="0070C0"/>
            </a:solidFill>
          </a:ln>
        </p:spPr>
        <p:style>
          <a:lnRef idx="1">
            <a:schemeClr val="accent1"/>
          </a:lnRef>
          <a:fillRef idx="0">
            <a:schemeClr val="accent1"/>
          </a:fillRef>
          <a:effectRef idx="0">
            <a:schemeClr val="accent1"/>
          </a:effectRef>
          <a:fontRef idx="minor">
            <a:schemeClr val="tx1"/>
          </a:fontRef>
        </p:style>
      </p:cxnSp>
      <p:sp>
        <p:nvSpPr>
          <p:cNvPr id="245" name="Овал 244"/>
          <p:cNvSpPr/>
          <p:nvPr/>
        </p:nvSpPr>
        <p:spPr>
          <a:xfrm>
            <a:off x="9516853" y="4899234"/>
            <a:ext cx="240730" cy="240730"/>
          </a:xfrm>
          <a:prstGeom prst="ellipse">
            <a:avLst/>
          </a:prstGeom>
          <a:solidFill>
            <a:srgbClr val="239CC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latin typeface="Arial" panose="020B0604020202020204" pitchFamily="34" charset="0"/>
              <a:cs typeface="Arial" panose="020B0604020202020204" pitchFamily="34" charset="0"/>
            </a:endParaRPr>
          </a:p>
        </p:txBody>
      </p:sp>
      <p:sp>
        <p:nvSpPr>
          <p:cNvPr id="247" name="Овал 246"/>
          <p:cNvSpPr/>
          <p:nvPr/>
        </p:nvSpPr>
        <p:spPr>
          <a:xfrm>
            <a:off x="9467333" y="4855555"/>
            <a:ext cx="343522" cy="325038"/>
          </a:xfrm>
          <a:prstGeom prst="ellipse">
            <a:avLst/>
          </a:prstGeom>
          <a:noFill/>
          <a:ln w="19050">
            <a:solidFill>
              <a:srgbClr val="249BC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latin typeface="Arial" panose="020B0604020202020204" pitchFamily="34" charset="0"/>
              <a:cs typeface="Arial" panose="020B0604020202020204" pitchFamily="34" charset="0"/>
            </a:endParaRPr>
          </a:p>
        </p:txBody>
      </p:sp>
      <p:cxnSp>
        <p:nvCxnSpPr>
          <p:cNvPr id="249" name="Прямая соединительная линия 248"/>
          <p:cNvCxnSpPr/>
          <p:nvPr/>
        </p:nvCxnSpPr>
        <p:spPr>
          <a:xfrm flipH="1">
            <a:off x="8456098" y="5928269"/>
            <a:ext cx="6409" cy="691142"/>
          </a:xfrm>
          <a:prstGeom prst="line">
            <a:avLst/>
          </a:prstGeom>
          <a:ln w="19050">
            <a:solidFill>
              <a:srgbClr val="0070C0"/>
            </a:solidFill>
          </a:ln>
        </p:spPr>
        <p:style>
          <a:lnRef idx="1">
            <a:schemeClr val="accent1"/>
          </a:lnRef>
          <a:fillRef idx="0">
            <a:schemeClr val="accent1"/>
          </a:fillRef>
          <a:effectRef idx="0">
            <a:schemeClr val="accent1"/>
          </a:effectRef>
          <a:fontRef idx="minor">
            <a:schemeClr val="tx1"/>
          </a:fontRef>
        </p:style>
      </p:cxnSp>
      <p:sp>
        <p:nvSpPr>
          <p:cNvPr id="250" name="Овал 249"/>
          <p:cNvSpPr/>
          <p:nvPr/>
        </p:nvSpPr>
        <p:spPr>
          <a:xfrm>
            <a:off x="8326941" y="6529960"/>
            <a:ext cx="240730" cy="240730"/>
          </a:xfrm>
          <a:prstGeom prst="ellipse">
            <a:avLst/>
          </a:prstGeom>
          <a:solidFill>
            <a:srgbClr val="239CC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latin typeface="Arial" panose="020B0604020202020204" pitchFamily="34" charset="0"/>
              <a:cs typeface="Arial" panose="020B0604020202020204" pitchFamily="34" charset="0"/>
            </a:endParaRPr>
          </a:p>
        </p:txBody>
      </p:sp>
      <p:sp>
        <p:nvSpPr>
          <p:cNvPr id="251" name="Овал 250"/>
          <p:cNvSpPr/>
          <p:nvPr/>
        </p:nvSpPr>
        <p:spPr>
          <a:xfrm>
            <a:off x="8277421" y="6476342"/>
            <a:ext cx="343522" cy="325038"/>
          </a:xfrm>
          <a:prstGeom prst="ellipse">
            <a:avLst/>
          </a:prstGeom>
          <a:noFill/>
          <a:ln w="19050">
            <a:solidFill>
              <a:srgbClr val="249BC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latin typeface="Arial" panose="020B0604020202020204" pitchFamily="34" charset="0"/>
              <a:cs typeface="Arial" panose="020B0604020202020204" pitchFamily="34" charset="0"/>
            </a:endParaRPr>
          </a:p>
        </p:txBody>
      </p:sp>
      <p:sp>
        <p:nvSpPr>
          <p:cNvPr id="252" name="Овал 251"/>
          <p:cNvSpPr/>
          <p:nvPr/>
        </p:nvSpPr>
        <p:spPr>
          <a:xfrm rot="16200000">
            <a:off x="9541865" y="962412"/>
            <a:ext cx="845422" cy="1091015"/>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27569195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 name="Прямоугольник 125"/>
          <p:cNvSpPr/>
          <p:nvPr/>
        </p:nvSpPr>
        <p:spPr>
          <a:xfrm>
            <a:off x="3147325" y="6046210"/>
            <a:ext cx="6182845" cy="646331"/>
          </a:xfrm>
          <a:prstGeom prst="rect">
            <a:avLst/>
          </a:prstGeom>
        </p:spPr>
        <p:txBody>
          <a:bodyPr wrap="square">
            <a:spAutoFit/>
          </a:bodyPr>
          <a:lstStyle/>
          <a:p>
            <a:r>
              <a:rPr lang="ru-RU" sz="1200" b="1" dirty="0">
                <a:solidFill>
                  <a:srgbClr val="0070C0"/>
                </a:solidFill>
                <a:latin typeface="Arial" panose="020B0604020202020204" pitchFamily="34" charset="0"/>
                <a:cs typeface="Arial" panose="020B0604020202020204" pitchFamily="34" charset="0"/>
              </a:rPr>
              <a:t>2) </a:t>
            </a:r>
            <a:r>
              <a:rPr lang="en-US" sz="1200" b="1" dirty="0">
                <a:solidFill>
                  <a:srgbClr val="0070C0"/>
                </a:solidFill>
                <a:latin typeface="Arial" panose="020B0604020202020204" pitchFamily="34" charset="0"/>
                <a:cs typeface="Arial" panose="020B0604020202020204" pitchFamily="34" charset="0"/>
              </a:rPr>
              <a:t>"Virtual schools of health." Address notifications for a certain group of citizens on the prevention of complications and the management of a healthy life style</a:t>
            </a:r>
          </a:p>
          <a:p>
            <a:r>
              <a:rPr lang="en-US" sz="1200" b="1" dirty="0">
                <a:solidFill>
                  <a:srgbClr val="0070C0"/>
                </a:solidFill>
                <a:latin typeface="Arial" panose="020B0604020202020204" pitchFamily="34" charset="0"/>
                <a:cs typeface="Arial" panose="020B0604020202020204" pitchFamily="34" charset="0"/>
              </a:rPr>
              <a:t>Deadline: October 2018.</a:t>
            </a:r>
            <a:endParaRPr lang="ru-RU" sz="1200" dirty="0">
              <a:solidFill>
                <a:srgbClr val="0070C0"/>
              </a:solidFill>
              <a:latin typeface="Arial" panose="020B0604020202020204" pitchFamily="34" charset="0"/>
              <a:cs typeface="Arial" panose="020B0604020202020204" pitchFamily="34" charset="0"/>
            </a:endParaRPr>
          </a:p>
        </p:txBody>
      </p:sp>
      <p:sp>
        <p:nvSpPr>
          <p:cNvPr id="127" name="Прямоугольник 126"/>
          <p:cNvSpPr/>
          <p:nvPr/>
        </p:nvSpPr>
        <p:spPr>
          <a:xfrm>
            <a:off x="464579" y="4997730"/>
            <a:ext cx="4871378" cy="646331"/>
          </a:xfrm>
          <a:prstGeom prst="rect">
            <a:avLst/>
          </a:prstGeom>
        </p:spPr>
        <p:txBody>
          <a:bodyPr wrap="square">
            <a:spAutoFit/>
          </a:bodyPr>
          <a:lstStyle/>
          <a:p>
            <a:r>
              <a:rPr lang="ru-RU" sz="1200" b="1" dirty="0">
                <a:solidFill>
                  <a:srgbClr val="0070C0"/>
                </a:solidFill>
                <a:latin typeface="Arial" panose="020B0604020202020204" pitchFamily="34" charset="0"/>
                <a:cs typeface="Arial" panose="020B0604020202020204" pitchFamily="34" charset="0"/>
              </a:rPr>
              <a:t>1</a:t>
            </a:r>
            <a:r>
              <a:rPr lang="ru-RU" sz="1200" b="1" dirty="0" smtClean="0">
                <a:solidFill>
                  <a:srgbClr val="0070C0"/>
                </a:solidFill>
                <a:latin typeface="Arial" panose="020B0604020202020204" pitchFamily="34" charset="0"/>
                <a:cs typeface="Arial" panose="020B0604020202020204" pitchFamily="34" charset="0"/>
              </a:rPr>
              <a:t>)</a:t>
            </a:r>
            <a:r>
              <a:rPr lang="en-US" sz="1200" b="1" dirty="0">
                <a:solidFill>
                  <a:srgbClr val="0070C0"/>
                </a:solidFill>
                <a:latin typeface="Arial" panose="020B0604020202020204" pitchFamily="34" charset="0"/>
                <a:cs typeface="Arial" panose="020B0604020202020204" pitchFamily="34" charset="0"/>
              </a:rPr>
              <a:t> Pilot projects for 3 disease management programs. (Diabetes mellitus, arterial hypertension, circulatory system diseases)</a:t>
            </a:r>
          </a:p>
          <a:p>
            <a:r>
              <a:rPr lang="en-US" sz="1200" b="1" dirty="0">
                <a:solidFill>
                  <a:srgbClr val="0070C0"/>
                </a:solidFill>
                <a:latin typeface="Arial" panose="020B0604020202020204" pitchFamily="34" charset="0"/>
                <a:cs typeface="Arial" panose="020B0604020202020204" pitchFamily="34" charset="0"/>
              </a:rPr>
              <a:t>Deadline: November 2018.</a:t>
            </a:r>
            <a:endParaRPr lang="ru-RU" sz="1200" dirty="0">
              <a:solidFill>
                <a:srgbClr val="0070C0"/>
              </a:solidFill>
              <a:latin typeface="Arial" panose="020B0604020202020204" pitchFamily="34" charset="0"/>
              <a:cs typeface="Arial" panose="020B0604020202020204" pitchFamily="34" charset="0"/>
            </a:endParaRPr>
          </a:p>
        </p:txBody>
      </p:sp>
      <p:sp>
        <p:nvSpPr>
          <p:cNvPr id="134" name="Прямоугольник 133"/>
          <p:cNvSpPr/>
          <p:nvPr/>
        </p:nvSpPr>
        <p:spPr>
          <a:xfrm>
            <a:off x="7429500" y="4920019"/>
            <a:ext cx="4862155" cy="646331"/>
          </a:xfrm>
          <a:prstGeom prst="rect">
            <a:avLst/>
          </a:prstGeom>
        </p:spPr>
        <p:txBody>
          <a:bodyPr wrap="square">
            <a:spAutoFit/>
          </a:bodyPr>
          <a:lstStyle/>
          <a:p>
            <a:r>
              <a:rPr lang="ru-RU" sz="1200" b="1" dirty="0">
                <a:solidFill>
                  <a:srgbClr val="0070C0"/>
                </a:solidFill>
                <a:latin typeface="Arial" panose="020B0604020202020204" pitchFamily="34" charset="0"/>
                <a:cs typeface="Arial" panose="020B0604020202020204" pitchFamily="34" charset="0"/>
              </a:rPr>
              <a:t>3) </a:t>
            </a:r>
            <a:r>
              <a:rPr lang="en-US" sz="1200" dirty="0">
                <a:solidFill>
                  <a:srgbClr val="0070C0"/>
                </a:solidFill>
                <a:latin typeface="Arial" panose="020B0604020202020204" pitchFamily="34" charset="0"/>
                <a:cs typeface="Arial" panose="020B0604020202020204" pitchFamily="34" charset="0"/>
              </a:rPr>
              <a:t>A pilot project to create a virtual health assistant (Bot-med-consultant) on hypertension</a:t>
            </a:r>
          </a:p>
          <a:p>
            <a:r>
              <a:rPr lang="en-US" sz="1200" dirty="0">
                <a:solidFill>
                  <a:srgbClr val="0070C0"/>
                </a:solidFill>
                <a:latin typeface="Arial" panose="020B0604020202020204" pitchFamily="34" charset="0"/>
                <a:cs typeface="Arial" panose="020B0604020202020204" pitchFamily="34" charset="0"/>
              </a:rPr>
              <a:t>Deadline: December 2018.</a:t>
            </a:r>
            <a:endParaRPr lang="ru-RU" sz="1200" dirty="0">
              <a:solidFill>
                <a:srgbClr val="0070C0"/>
              </a:solidFill>
              <a:latin typeface="Arial" panose="020B0604020202020204" pitchFamily="34" charset="0"/>
              <a:cs typeface="Arial" panose="020B0604020202020204" pitchFamily="34" charset="0"/>
            </a:endParaRPr>
          </a:p>
        </p:txBody>
      </p:sp>
      <p:sp>
        <p:nvSpPr>
          <p:cNvPr id="135" name="Прямоугольник 134"/>
          <p:cNvSpPr>
            <a:spLocks/>
          </p:cNvSpPr>
          <p:nvPr/>
        </p:nvSpPr>
        <p:spPr>
          <a:xfrm>
            <a:off x="4506351" y="5822440"/>
            <a:ext cx="3394728" cy="276999"/>
          </a:xfrm>
          <a:prstGeom prst="rect">
            <a:avLst/>
          </a:prstGeom>
          <a:noFill/>
        </p:spPr>
        <p:txBody>
          <a:bodyPr wrap="square" lIns="0" tIns="0" rIns="0" bIns="0" numCol="1" anchor="ctr" anchorCtr="0">
            <a:spAutoFit/>
          </a:bodyPr>
          <a:lstStyle/>
          <a:p>
            <a:pPr algn="ctr"/>
            <a:r>
              <a:rPr lang="en-US" b="1" dirty="0" smtClean="0">
                <a:solidFill>
                  <a:srgbClr val="0070C0"/>
                </a:solidFill>
                <a:latin typeface="Arial" panose="020B0604020202020204" pitchFamily="34" charset="0"/>
                <a:cs typeface="Arial" panose="020B0604020202020204" pitchFamily="34" charset="0"/>
              </a:rPr>
              <a:t>EVENTS</a:t>
            </a:r>
            <a:endParaRPr lang="ru-RU" b="1" dirty="0">
              <a:solidFill>
                <a:srgbClr val="0070C0"/>
              </a:solidFill>
              <a:latin typeface="Arial" panose="020B0604020202020204" pitchFamily="34" charset="0"/>
              <a:cs typeface="Arial" panose="020B0604020202020204" pitchFamily="34" charset="0"/>
            </a:endParaRPr>
          </a:p>
        </p:txBody>
      </p:sp>
      <p:cxnSp>
        <p:nvCxnSpPr>
          <p:cNvPr id="197" name="Прямая соединительная линия 196"/>
          <p:cNvCxnSpPr>
            <a:endCxn id="141" idx="3"/>
          </p:cNvCxnSpPr>
          <p:nvPr/>
        </p:nvCxnSpPr>
        <p:spPr>
          <a:xfrm flipV="1">
            <a:off x="1759260" y="3562564"/>
            <a:ext cx="3588285" cy="8691"/>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45" name="Прямоугольник 44"/>
          <p:cNvSpPr/>
          <p:nvPr/>
        </p:nvSpPr>
        <p:spPr>
          <a:xfrm>
            <a:off x="11578591" y="0"/>
            <a:ext cx="485775" cy="62865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latin typeface="Arial" panose="020B0604020202020204" pitchFamily="34" charset="0"/>
              <a:cs typeface="Arial" panose="020B0604020202020204" pitchFamily="34" charset="0"/>
            </a:endParaRPr>
          </a:p>
        </p:txBody>
      </p:sp>
      <p:sp>
        <p:nvSpPr>
          <p:cNvPr id="46" name="Номер слайда 24"/>
          <p:cNvSpPr>
            <a:spLocks noGrp="1"/>
          </p:cNvSpPr>
          <p:nvPr>
            <p:ph type="sldNum" sz="quarter" idx="12"/>
          </p:nvPr>
        </p:nvSpPr>
        <p:spPr>
          <a:xfrm>
            <a:off x="11646162" y="131762"/>
            <a:ext cx="326763" cy="365125"/>
          </a:xfrm>
        </p:spPr>
        <p:txBody>
          <a:bodyPr/>
          <a:lstStyle/>
          <a:p>
            <a:pPr algn="ctr"/>
            <a:r>
              <a:rPr lang="ru-RU" sz="2800" dirty="0">
                <a:solidFill>
                  <a:schemeClr val="bg1"/>
                </a:solidFill>
                <a:latin typeface="Arial" panose="020B0604020202020204" pitchFamily="34" charset="0"/>
                <a:cs typeface="Arial" panose="020B0604020202020204" pitchFamily="34" charset="0"/>
              </a:rPr>
              <a:t>7</a:t>
            </a:r>
          </a:p>
        </p:txBody>
      </p:sp>
      <p:sp>
        <p:nvSpPr>
          <p:cNvPr id="13" name="Прямоугольник 12"/>
          <p:cNvSpPr/>
          <p:nvPr/>
        </p:nvSpPr>
        <p:spPr>
          <a:xfrm>
            <a:off x="756569" y="122417"/>
            <a:ext cx="11163508" cy="461665"/>
          </a:xfrm>
          <a:prstGeom prst="rect">
            <a:avLst/>
          </a:prstGeom>
        </p:spPr>
        <p:txBody>
          <a:bodyPr wrap="square">
            <a:spAutoFit/>
          </a:bodyPr>
          <a:lstStyle/>
          <a:p>
            <a:r>
              <a:rPr lang="en-US" sz="2400" b="1" dirty="0">
                <a:solidFill>
                  <a:srgbClr val="FFC000"/>
                </a:solidFill>
                <a:latin typeface="Arial" panose="020B0604020202020204" pitchFamily="34" charset="0"/>
                <a:cs typeface="Arial" panose="020B0604020202020204" pitchFamily="34" charset="0"/>
              </a:rPr>
              <a:t>MANAGEMENT OF CHRONIC DISEASES AND REHABILITATION</a:t>
            </a:r>
            <a:endParaRPr lang="ru-RU" sz="2400" b="1" dirty="0">
              <a:solidFill>
                <a:srgbClr val="FFC000"/>
              </a:solidFill>
              <a:latin typeface="Arial" panose="020B0604020202020204" pitchFamily="34" charset="0"/>
              <a:cs typeface="Arial" panose="020B0604020202020204" pitchFamily="34" charset="0"/>
            </a:endParaRPr>
          </a:p>
        </p:txBody>
      </p:sp>
      <p:cxnSp>
        <p:nvCxnSpPr>
          <p:cNvPr id="14" name="Прямая соединительная линия 13"/>
          <p:cNvCxnSpPr/>
          <p:nvPr/>
        </p:nvCxnSpPr>
        <p:spPr>
          <a:xfrm>
            <a:off x="884757" y="608304"/>
            <a:ext cx="9743211" cy="0"/>
          </a:xfrm>
          <a:prstGeom prst="line">
            <a:avLst/>
          </a:prstGeom>
          <a:ln w="28575">
            <a:solidFill>
              <a:srgbClr val="FFC000"/>
            </a:solidFill>
          </a:ln>
        </p:spPr>
        <p:style>
          <a:lnRef idx="1">
            <a:schemeClr val="accent6"/>
          </a:lnRef>
          <a:fillRef idx="0">
            <a:schemeClr val="accent6"/>
          </a:fillRef>
          <a:effectRef idx="0">
            <a:schemeClr val="accent6"/>
          </a:effectRef>
          <a:fontRef idx="minor">
            <a:schemeClr val="tx1"/>
          </a:fontRef>
        </p:style>
      </p:cxnSp>
      <p:pic>
        <p:nvPicPr>
          <p:cNvPr id="34" name="Рисунок 33"/>
          <p:cNvPicPr>
            <a:picLocks noChangeAspect="1"/>
          </p:cNvPicPr>
          <p:nvPr/>
        </p:nvPicPr>
        <p:blipFill rotWithShape="1">
          <a:blip r:embed="rId2" cstate="print">
            <a:clrChange>
              <a:clrFrom>
                <a:srgbClr val="000000">
                  <a:alpha val="0"/>
                </a:srgbClr>
              </a:clrFrom>
              <a:clrTo>
                <a:srgbClr val="000000">
                  <a:alpha val="0"/>
                </a:srgbClr>
              </a:clrTo>
            </a:clrChange>
            <a:duotone>
              <a:schemeClr val="accent4">
                <a:shade val="45000"/>
                <a:satMod val="135000"/>
              </a:schemeClr>
              <a:prstClr val="white"/>
            </a:duotone>
            <a:extLst>
              <a:ext uri="{28A0092B-C50C-407E-A947-70E740481C1C}">
                <a14:useLocalDpi xmlns:a14="http://schemas.microsoft.com/office/drawing/2010/main" val="0"/>
              </a:ext>
            </a:extLst>
          </a:blip>
          <a:srcRect b="27500"/>
          <a:stretch/>
        </p:blipFill>
        <p:spPr>
          <a:xfrm>
            <a:off x="0" y="-45769"/>
            <a:ext cx="993359" cy="720186"/>
          </a:xfrm>
          <a:prstGeom prst="rect">
            <a:avLst/>
          </a:prstGeom>
        </p:spPr>
      </p:pic>
      <p:cxnSp>
        <p:nvCxnSpPr>
          <p:cNvPr id="55" name="Прямая соединительная линия 54"/>
          <p:cNvCxnSpPr>
            <a:endCxn id="86" idx="3"/>
          </p:cNvCxnSpPr>
          <p:nvPr/>
        </p:nvCxnSpPr>
        <p:spPr>
          <a:xfrm flipV="1">
            <a:off x="1672192" y="1456863"/>
            <a:ext cx="5591038" cy="12105"/>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57" name="Прямоугольник 56"/>
          <p:cNvSpPr/>
          <p:nvPr/>
        </p:nvSpPr>
        <p:spPr>
          <a:xfrm>
            <a:off x="2038160" y="797084"/>
            <a:ext cx="1166380" cy="707886"/>
          </a:xfrm>
          <a:prstGeom prst="rect">
            <a:avLst/>
          </a:prstGeom>
        </p:spPr>
        <p:txBody>
          <a:bodyPr wrap="square" lIns="28519" rIns="28519" anchor="ctr" anchorCtr="0">
            <a:spAutoFit/>
          </a:bodyPr>
          <a:lstStyle/>
          <a:p>
            <a:pPr algn="ctr"/>
            <a:r>
              <a:rPr lang="en-US" sz="800" dirty="0" smtClean="0">
                <a:solidFill>
                  <a:srgbClr val="FF0000"/>
                </a:solidFill>
                <a:latin typeface="Arial" panose="020B0604020202020204" pitchFamily="34" charset="0"/>
                <a:cs typeface="Arial" panose="020B0604020202020204" pitchFamily="34" charset="0"/>
              </a:rPr>
              <a:t>registered </a:t>
            </a:r>
            <a:r>
              <a:rPr lang="en-US" sz="800" dirty="0">
                <a:solidFill>
                  <a:srgbClr val="FF0000"/>
                </a:solidFill>
                <a:latin typeface="Arial" panose="020B0604020202020204" pitchFamily="34" charset="0"/>
                <a:cs typeface="Arial" panose="020B0604020202020204" pitchFamily="34" charset="0"/>
              </a:rPr>
              <a:t>with a chronic disease (diabetes, arterial hypertension, oncology</a:t>
            </a:r>
            <a:r>
              <a:rPr lang="ru-RU" sz="800" dirty="0" smtClean="0">
                <a:solidFill>
                  <a:srgbClr val="FF0000"/>
                </a:solidFill>
                <a:latin typeface="Arial" panose="020B0604020202020204" pitchFamily="34" charset="0"/>
                <a:cs typeface="Arial" panose="020B0604020202020204" pitchFamily="34" charset="0"/>
              </a:rPr>
              <a:t>)</a:t>
            </a:r>
            <a:endParaRPr lang="ru-RU" sz="800" dirty="0">
              <a:solidFill>
                <a:schemeClr val="tx1">
                  <a:lumMod val="95000"/>
                  <a:lumOff val="5000"/>
                </a:schemeClr>
              </a:solidFill>
              <a:latin typeface="Arial" panose="020B0604020202020204" pitchFamily="34" charset="0"/>
              <a:cs typeface="Arial" panose="020B0604020202020204" pitchFamily="34" charset="0"/>
            </a:endParaRPr>
          </a:p>
          <a:p>
            <a:pPr algn="ctr"/>
            <a:endParaRPr lang="ru-RU" sz="800" dirty="0">
              <a:solidFill>
                <a:schemeClr val="tx1">
                  <a:lumMod val="95000"/>
                  <a:lumOff val="5000"/>
                </a:schemeClr>
              </a:solidFill>
              <a:latin typeface="Arial" panose="020B0604020202020204" pitchFamily="34" charset="0"/>
              <a:cs typeface="Arial" panose="020B0604020202020204" pitchFamily="34" charset="0"/>
            </a:endParaRPr>
          </a:p>
        </p:txBody>
      </p:sp>
      <p:sp>
        <p:nvSpPr>
          <p:cNvPr id="67" name="Прямоугольник 66"/>
          <p:cNvSpPr/>
          <p:nvPr/>
        </p:nvSpPr>
        <p:spPr>
          <a:xfrm>
            <a:off x="1391093" y="1075345"/>
            <a:ext cx="716864" cy="215444"/>
          </a:xfrm>
          <a:prstGeom prst="rect">
            <a:avLst/>
          </a:prstGeom>
        </p:spPr>
        <p:txBody>
          <a:bodyPr wrap="square" lIns="28519" rIns="28519" anchor="ctr" anchorCtr="0">
            <a:spAutoFit/>
          </a:bodyPr>
          <a:lstStyle/>
          <a:p>
            <a:pPr algn="ctr"/>
            <a:r>
              <a:rPr lang="en-US" sz="800" dirty="0" smtClean="0">
                <a:solidFill>
                  <a:schemeClr val="tx1">
                    <a:lumMod val="95000"/>
                    <a:lumOff val="5000"/>
                  </a:schemeClr>
                </a:solidFill>
                <a:latin typeface="Arial" panose="020B0604020202020204" pitchFamily="34" charset="0"/>
                <a:ea typeface="+mj-ea"/>
                <a:cs typeface="Arial" panose="020B0604020202020204" pitchFamily="34" charset="0"/>
              </a:rPr>
              <a:t>Appeal</a:t>
            </a:r>
            <a:endParaRPr lang="ru-RU" sz="800" dirty="0">
              <a:solidFill>
                <a:schemeClr val="tx1">
                  <a:lumMod val="95000"/>
                  <a:lumOff val="5000"/>
                </a:schemeClr>
              </a:solidFill>
              <a:latin typeface="Arial" panose="020B0604020202020204" pitchFamily="34" charset="0"/>
              <a:ea typeface="+mj-ea"/>
              <a:cs typeface="Arial" panose="020B0604020202020204" pitchFamily="34" charset="0"/>
            </a:endParaRPr>
          </a:p>
        </p:txBody>
      </p:sp>
      <p:grpSp>
        <p:nvGrpSpPr>
          <p:cNvPr id="68" name="Группа 203"/>
          <p:cNvGrpSpPr/>
          <p:nvPr/>
        </p:nvGrpSpPr>
        <p:grpSpPr>
          <a:xfrm>
            <a:off x="3420540" y="1292770"/>
            <a:ext cx="301841" cy="319596"/>
            <a:chOff x="1731146" y="1631100"/>
            <a:chExt cx="301841" cy="319596"/>
          </a:xfrm>
        </p:grpSpPr>
        <p:sp>
          <p:nvSpPr>
            <p:cNvPr id="69" name="Овал 68"/>
            <p:cNvSpPr/>
            <p:nvPr/>
          </p:nvSpPr>
          <p:spPr>
            <a:xfrm>
              <a:off x="1731146" y="1631100"/>
              <a:ext cx="301841" cy="31959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latin typeface="Arial" panose="020B0604020202020204" pitchFamily="34" charset="0"/>
                <a:cs typeface="Arial" panose="020B0604020202020204" pitchFamily="34" charset="0"/>
              </a:endParaRPr>
            </a:p>
          </p:txBody>
        </p:sp>
        <p:sp>
          <p:nvSpPr>
            <p:cNvPr id="70" name="TextBox 69"/>
            <p:cNvSpPr txBox="1"/>
            <p:nvPr/>
          </p:nvSpPr>
          <p:spPr>
            <a:xfrm>
              <a:off x="1741429" y="1641225"/>
              <a:ext cx="202859" cy="307777"/>
            </a:xfrm>
            <a:prstGeom prst="rect">
              <a:avLst/>
            </a:prstGeom>
            <a:noFill/>
          </p:spPr>
          <p:txBody>
            <a:bodyPr wrap="square" rtlCol="0">
              <a:spAutoFit/>
            </a:bodyPr>
            <a:lstStyle/>
            <a:p>
              <a:r>
                <a:rPr lang="ru-RU" sz="1400" b="1" dirty="0">
                  <a:solidFill>
                    <a:schemeClr val="bg1"/>
                  </a:solidFill>
                  <a:latin typeface="Arial" panose="020B0604020202020204" pitchFamily="34" charset="0"/>
                  <a:cs typeface="Arial" panose="020B0604020202020204" pitchFamily="34" charset="0"/>
                </a:rPr>
                <a:t>2</a:t>
              </a:r>
            </a:p>
          </p:txBody>
        </p:sp>
      </p:grpSp>
      <p:sp>
        <p:nvSpPr>
          <p:cNvPr id="75" name="Прямоугольник 74"/>
          <p:cNvSpPr/>
          <p:nvPr/>
        </p:nvSpPr>
        <p:spPr>
          <a:xfrm>
            <a:off x="3163753" y="866157"/>
            <a:ext cx="788550" cy="338554"/>
          </a:xfrm>
          <a:prstGeom prst="rect">
            <a:avLst/>
          </a:prstGeom>
        </p:spPr>
        <p:txBody>
          <a:bodyPr wrap="square" lIns="28519" rIns="28519" anchor="ctr" anchorCtr="0">
            <a:spAutoFit/>
          </a:bodyPr>
          <a:lstStyle/>
          <a:p>
            <a:pPr algn="ctr"/>
            <a:r>
              <a:rPr lang="en-US" sz="800" dirty="0">
                <a:solidFill>
                  <a:schemeClr val="tx1">
                    <a:lumMod val="95000"/>
                    <a:lumOff val="5000"/>
                  </a:schemeClr>
                </a:solidFill>
                <a:latin typeface="Arial" panose="020B0604020202020204" pitchFamily="34" charset="0"/>
                <a:ea typeface="+mj-ea"/>
                <a:cs typeface="Arial" panose="020B0604020202020204" pitchFamily="34" charset="0"/>
              </a:rPr>
              <a:t>Prescription for medicine</a:t>
            </a:r>
            <a:endParaRPr lang="ru-RU" sz="800" dirty="0">
              <a:solidFill>
                <a:schemeClr val="tx1">
                  <a:lumMod val="95000"/>
                  <a:lumOff val="5000"/>
                </a:schemeClr>
              </a:solidFill>
              <a:latin typeface="Arial" panose="020B0604020202020204" pitchFamily="34" charset="0"/>
              <a:ea typeface="+mj-ea"/>
              <a:cs typeface="Arial" panose="020B0604020202020204" pitchFamily="34" charset="0"/>
            </a:endParaRPr>
          </a:p>
        </p:txBody>
      </p:sp>
      <p:grpSp>
        <p:nvGrpSpPr>
          <p:cNvPr id="76" name="Группа 206"/>
          <p:cNvGrpSpPr/>
          <p:nvPr/>
        </p:nvGrpSpPr>
        <p:grpSpPr>
          <a:xfrm>
            <a:off x="4207665" y="1292770"/>
            <a:ext cx="301841" cy="319596"/>
            <a:chOff x="1731146" y="1631100"/>
            <a:chExt cx="301841" cy="319596"/>
          </a:xfrm>
        </p:grpSpPr>
        <p:sp>
          <p:nvSpPr>
            <p:cNvPr id="77" name="Овал 76"/>
            <p:cNvSpPr/>
            <p:nvPr/>
          </p:nvSpPr>
          <p:spPr>
            <a:xfrm>
              <a:off x="1731146" y="1631100"/>
              <a:ext cx="301841" cy="31959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latin typeface="Arial" panose="020B0604020202020204" pitchFamily="34" charset="0"/>
                <a:cs typeface="Arial" panose="020B0604020202020204" pitchFamily="34" charset="0"/>
              </a:endParaRPr>
            </a:p>
          </p:txBody>
        </p:sp>
        <p:sp>
          <p:nvSpPr>
            <p:cNvPr id="78" name="TextBox 77"/>
            <p:cNvSpPr txBox="1"/>
            <p:nvPr/>
          </p:nvSpPr>
          <p:spPr>
            <a:xfrm>
              <a:off x="1743923" y="1642919"/>
              <a:ext cx="202859" cy="307777"/>
            </a:xfrm>
            <a:prstGeom prst="rect">
              <a:avLst/>
            </a:prstGeom>
            <a:noFill/>
          </p:spPr>
          <p:txBody>
            <a:bodyPr wrap="square" rtlCol="0">
              <a:spAutoFit/>
            </a:bodyPr>
            <a:lstStyle/>
            <a:p>
              <a:r>
                <a:rPr lang="ru-RU" sz="1400" b="1" dirty="0">
                  <a:solidFill>
                    <a:schemeClr val="bg1"/>
                  </a:solidFill>
                  <a:latin typeface="Arial" panose="020B0604020202020204" pitchFamily="34" charset="0"/>
                  <a:cs typeface="Arial" panose="020B0604020202020204" pitchFamily="34" charset="0"/>
                </a:rPr>
                <a:t>3</a:t>
              </a:r>
            </a:p>
          </p:txBody>
        </p:sp>
      </p:grpSp>
      <p:grpSp>
        <p:nvGrpSpPr>
          <p:cNvPr id="80" name="Группа 206"/>
          <p:cNvGrpSpPr/>
          <p:nvPr/>
        </p:nvGrpSpPr>
        <p:grpSpPr>
          <a:xfrm>
            <a:off x="6110538" y="1292770"/>
            <a:ext cx="301841" cy="325522"/>
            <a:chOff x="1731146" y="1631100"/>
            <a:chExt cx="301841" cy="325522"/>
          </a:xfrm>
        </p:grpSpPr>
        <p:sp>
          <p:nvSpPr>
            <p:cNvPr id="81" name="Овал 80"/>
            <p:cNvSpPr/>
            <p:nvPr/>
          </p:nvSpPr>
          <p:spPr>
            <a:xfrm>
              <a:off x="1731146" y="1631100"/>
              <a:ext cx="301841" cy="31959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latin typeface="Arial" panose="020B0604020202020204" pitchFamily="34" charset="0"/>
                <a:cs typeface="Arial" panose="020B0604020202020204" pitchFamily="34" charset="0"/>
              </a:endParaRPr>
            </a:p>
          </p:txBody>
        </p:sp>
        <p:sp>
          <p:nvSpPr>
            <p:cNvPr id="82" name="TextBox 81"/>
            <p:cNvSpPr txBox="1"/>
            <p:nvPr/>
          </p:nvSpPr>
          <p:spPr>
            <a:xfrm>
              <a:off x="1757927" y="1648845"/>
              <a:ext cx="202859" cy="307777"/>
            </a:xfrm>
            <a:prstGeom prst="rect">
              <a:avLst/>
            </a:prstGeom>
            <a:noFill/>
          </p:spPr>
          <p:txBody>
            <a:bodyPr wrap="square" rtlCol="0">
              <a:spAutoFit/>
            </a:bodyPr>
            <a:lstStyle/>
            <a:p>
              <a:r>
                <a:rPr lang="ru-RU" sz="1400" b="1" dirty="0">
                  <a:solidFill>
                    <a:schemeClr val="bg1"/>
                  </a:solidFill>
                  <a:latin typeface="Arial" panose="020B0604020202020204" pitchFamily="34" charset="0"/>
                  <a:cs typeface="Arial" panose="020B0604020202020204" pitchFamily="34" charset="0"/>
                </a:rPr>
                <a:t>5</a:t>
              </a:r>
            </a:p>
          </p:txBody>
        </p:sp>
      </p:grpSp>
      <p:grpSp>
        <p:nvGrpSpPr>
          <p:cNvPr id="84" name="Группа 206"/>
          <p:cNvGrpSpPr/>
          <p:nvPr/>
        </p:nvGrpSpPr>
        <p:grpSpPr>
          <a:xfrm>
            <a:off x="7048783" y="1292770"/>
            <a:ext cx="301841" cy="319596"/>
            <a:chOff x="1731146" y="1631100"/>
            <a:chExt cx="301841" cy="319596"/>
          </a:xfrm>
        </p:grpSpPr>
        <p:sp>
          <p:nvSpPr>
            <p:cNvPr id="85" name="Овал 84"/>
            <p:cNvSpPr/>
            <p:nvPr/>
          </p:nvSpPr>
          <p:spPr>
            <a:xfrm>
              <a:off x="1731146" y="1631100"/>
              <a:ext cx="301841" cy="31959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latin typeface="Arial" panose="020B0604020202020204" pitchFamily="34" charset="0"/>
                <a:cs typeface="Arial" panose="020B0604020202020204" pitchFamily="34" charset="0"/>
              </a:endParaRPr>
            </a:p>
          </p:txBody>
        </p:sp>
        <p:sp>
          <p:nvSpPr>
            <p:cNvPr id="86" name="TextBox 85"/>
            <p:cNvSpPr txBox="1"/>
            <p:nvPr/>
          </p:nvSpPr>
          <p:spPr>
            <a:xfrm>
              <a:off x="1742734" y="1641304"/>
              <a:ext cx="202859" cy="307777"/>
            </a:xfrm>
            <a:prstGeom prst="rect">
              <a:avLst/>
            </a:prstGeom>
            <a:noFill/>
          </p:spPr>
          <p:txBody>
            <a:bodyPr wrap="square" rtlCol="0">
              <a:spAutoFit/>
            </a:bodyPr>
            <a:lstStyle/>
            <a:p>
              <a:r>
                <a:rPr lang="ru-RU" sz="1400" b="1" dirty="0">
                  <a:solidFill>
                    <a:schemeClr val="bg1"/>
                  </a:solidFill>
                  <a:latin typeface="Arial" panose="020B0604020202020204" pitchFamily="34" charset="0"/>
                  <a:cs typeface="Arial" panose="020B0604020202020204" pitchFamily="34" charset="0"/>
                </a:rPr>
                <a:t>6</a:t>
              </a:r>
            </a:p>
          </p:txBody>
        </p:sp>
      </p:grpSp>
      <p:sp>
        <p:nvSpPr>
          <p:cNvPr id="88" name="Прямоугольник 87"/>
          <p:cNvSpPr/>
          <p:nvPr/>
        </p:nvSpPr>
        <p:spPr>
          <a:xfrm>
            <a:off x="3882014" y="775707"/>
            <a:ext cx="957760" cy="461665"/>
          </a:xfrm>
          <a:prstGeom prst="rect">
            <a:avLst/>
          </a:prstGeom>
        </p:spPr>
        <p:txBody>
          <a:bodyPr wrap="square" lIns="28519" rIns="28519" anchor="ctr" anchorCtr="0">
            <a:spAutoFit/>
          </a:bodyPr>
          <a:lstStyle/>
          <a:p>
            <a:pPr algn="ctr"/>
            <a:r>
              <a:rPr lang="en-US" sz="800" dirty="0">
                <a:solidFill>
                  <a:schemeClr val="tx1">
                    <a:lumMod val="95000"/>
                    <a:lumOff val="5000"/>
                  </a:schemeClr>
                </a:solidFill>
                <a:latin typeface="Arial" panose="020B0604020202020204" pitchFamily="34" charset="0"/>
                <a:ea typeface="+mj-ea"/>
                <a:cs typeface="Arial" panose="020B0604020202020204" pitchFamily="34" charset="0"/>
              </a:rPr>
              <a:t>Periodic inspection of the patient to monitor </a:t>
            </a:r>
            <a:r>
              <a:rPr lang="en-US" sz="800" dirty="0" smtClean="0">
                <a:solidFill>
                  <a:schemeClr val="tx1">
                    <a:lumMod val="95000"/>
                    <a:lumOff val="5000"/>
                  </a:schemeClr>
                </a:solidFill>
                <a:latin typeface="Arial" panose="020B0604020202020204" pitchFamily="34" charset="0"/>
                <a:ea typeface="+mj-ea"/>
                <a:cs typeface="Arial" panose="020B0604020202020204" pitchFamily="34" charset="0"/>
              </a:rPr>
              <a:t> </a:t>
            </a:r>
            <a:r>
              <a:rPr lang="en-US" sz="800" dirty="0">
                <a:solidFill>
                  <a:schemeClr val="tx1">
                    <a:lumMod val="95000"/>
                    <a:lumOff val="5000"/>
                  </a:schemeClr>
                </a:solidFill>
                <a:latin typeface="Arial" panose="020B0604020202020204" pitchFamily="34" charset="0"/>
                <a:ea typeface="+mj-ea"/>
                <a:cs typeface="Arial" panose="020B0604020202020204" pitchFamily="34" charset="0"/>
              </a:rPr>
              <a:t>condition</a:t>
            </a:r>
            <a:endParaRPr lang="ru-RU" sz="800" dirty="0">
              <a:solidFill>
                <a:schemeClr val="tx1">
                  <a:lumMod val="95000"/>
                  <a:lumOff val="5000"/>
                </a:schemeClr>
              </a:solidFill>
              <a:latin typeface="Arial" panose="020B0604020202020204" pitchFamily="34" charset="0"/>
              <a:ea typeface="+mj-ea"/>
              <a:cs typeface="Arial" panose="020B0604020202020204" pitchFamily="34" charset="0"/>
            </a:endParaRPr>
          </a:p>
        </p:txBody>
      </p:sp>
      <p:sp>
        <p:nvSpPr>
          <p:cNvPr id="90" name="Прямоугольник 89"/>
          <p:cNvSpPr/>
          <p:nvPr/>
        </p:nvSpPr>
        <p:spPr>
          <a:xfrm>
            <a:off x="6791969" y="653693"/>
            <a:ext cx="827991" cy="707886"/>
          </a:xfrm>
          <a:prstGeom prst="rect">
            <a:avLst/>
          </a:prstGeom>
        </p:spPr>
        <p:txBody>
          <a:bodyPr wrap="square" lIns="28519" rIns="28519" anchor="ctr" anchorCtr="0">
            <a:spAutoFit/>
          </a:bodyPr>
          <a:lstStyle/>
          <a:p>
            <a:pPr algn="ctr"/>
            <a:r>
              <a:rPr lang="en-US" sz="800" dirty="0">
                <a:solidFill>
                  <a:schemeClr val="tx1">
                    <a:lumMod val="95000"/>
                    <a:lumOff val="5000"/>
                  </a:schemeClr>
                </a:solidFill>
                <a:latin typeface="Arial" panose="020B0604020202020204" pitchFamily="34" charset="0"/>
                <a:ea typeface="+mj-ea"/>
                <a:cs typeface="Arial" panose="020B0604020202020204" pitchFamily="34" charset="0"/>
              </a:rPr>
              <a:t>Updating the information about the dispensary patient</a:t>
            </a:r>
            <a:endParaRPr lang="ru-RU" sz="800" dirty="0">
              <a:solidFill>
                <a:schemeClr val="tx1">
                  <a:lumMod val="95000"/>
                  <a:lumOff val="5000"/>
                </a:schemeClr>
              </a:solidFill>
              <a:latin typeface="Arial" panose="020B0604020202020204" pitchFamily="34" charset="0"/>
              <a:ea typeface="+mj-ea"/>
              <a:cs typeface="Arial" panose="020B0604020202020204" pitchFamily="34" charset="0"/>
            </a:endParaRPr>
          </a:p>
        </p:txBody>
      </p:sp>
      <p:sp>
        <p:nvSpPr>
          <p:cNvPr id="93" name="Прямоугольник 92"/>
          <p:cNvSpPr/>
          <p:nvPr/>
        </p:nvSpPr>
        <p:spPr>
          <a:xfrm>
            <a:off x="3211681" y="1590222"/>
            <a:ext cx="716864" cy="215444"/>
          </a:xfrm>
          <a:prstGeom prst="rect">
            <a:avLst/>
          </a:prstGeom>
        </p:spPr>
        <p:txBody>
          <a:bodyPr wrap="square" lIns="28519" rIns="28519" anchor="ctr" anchorCtr="0">
            <a:spAutoFit/>
          </a:bodyPr>
          <a:lstStyle/>
          <a:p>
            <a:pPr algn="ctr"/>
            <a:r>
              <a:rPr lang="en-US" sz="800" dirty="0">
                <a:solidFill>
                  <a:schemeClr val="tx1">
                    <a:lumMod val="95000"/>
                    <a:lumOff val="5000"/>
                  </a:schemeClr>
                </a:solidFill>
                <a:latin typeface="Arial" panose="020B0604020202020204" pitchFamily="34" charset="0"/>
                <a:ea typeface="+mj-ea"/>
                <a:cs typeface="Arial" panose="020B0604020202020204" pitchFamily="34" charset="0"/>
              </a:rPr>
              <a:t>Nurse</a:t>
            </a:r>
            <a:endParaRPr lang="ru-RU" sz="800" dirty="0">
              <a:solidFill>
                <a:schemeClr val="tx1">
                  <a:lumMod val="95000"/>
                  <a:lumOff val="5000"/>
                </a:schemeClr>
              </a:solidFill>
              <a:latin typeface="Arial" panose="020B0604020202020204" pitchFamily="34" charset="0"/>
              <a:ea typeface="+mj-ea"/>
              <a:cs typeface="Arial" panose="020B0604020202020204" pitchFamily="34" charset="0"/>
            </a:endParaRPr>
          </a:p>
        </p:txBody>
      </p:sp>
      <p:sp>
        <p:nvSpPr>
          <p:cNvPr id="96" name="Прямоугольник 95"/>
          <p:cNvSpPr/>
          <p:nvPr/>
        </p:nvSpPr>
        <p:spPr>
          <a:xfrm>
            <a:off x="3981382" y="1573206"/>
            <a:ext cx="716864" cy="215444"/>
          </a:xfrm>
          <a:prstGeom prst="rect">
            <a:avLst/>
          </a:prstGeom>
        </p:spPr>
        <p:txBody>
          <a:bodyPr wrap="square" lIns="28519" rIns="28519" anchor="ctr" anchorCtr="0">
            <a:spAutoFit/>
          </a:bodyPr>
          <a:lstStyle/>
          <a:p>
            <a:pPr algn="ctr"/>
            <a:r>
              <a:rPr lang="en-US" sz="800" dirty="0" smtClean="0">
                <a:solidFill>
                  <a:schemeClr val="tx1">
                    <a:lumMod val="95000"/>
                    <a:lumOff val="5000"/>
                  </a:schemeClr>
                </a:solidFill>
                <a:latin typeface="Arial" panose="020B0604020202020204" pitchFamily="34" charset="0"/>
                <a:ea typeface="+mj-ea"/>
                <a:cs typeface="Arial" panose="020B0604020202020204" pitchFamily="34" charset="0"/>
              </a:rPr>
              <a:t>Doctor</a:t>
            </a:r>
            <a:r>
              <a:rPr lang="ru-RU" sz="800" dirty="0" smtClean="0">
                <a:solidFill>
                  <a:schemeClr val="tx1">
                    <a:lumMod val="95000"/>
                    <a:lumOff val="5000"/>
                  </a:schemeClr>
                </a:solidFill>
                <a:latin typeface="Arial" panose="020B0604020202020204" pitchFamily="34" charset="0"/>
                <a:ea typeface="+mj-ea"/>
                <a:cs typeface="Arial" panose="020B0604020202020204" pitchFamily="34" charset="0"/>
              </a:rPr>
              <a:t> </a:t>
            </a:r>
            <a:endParaRPr lang="ru-RU" sz="800" dirty="0">
              <a:solidFill>
                <a:schemeClr val="tx1">
                  <a:lumMod val="95000"/>
                  <a:lumOff val="5000"/>
                </a:schemeClr>
              </a:solidFill>
              <a:latin typeface="Arial" panose="020B0604020202020204" pitchFamily="34" charset="0"/>
              <a:ea typeface="+mj-ea"/>
              <a:cs typeface="Arial" panose="020B0604020202020204" pitchFamily="34" charset="0"/>
            </a:endParaRPr>
          </a:p>
        </p:txBody>
      </p:sp>
      <p:sp>
        <p:nvSpPr>
          <p:cNvPr id="99" name="Прямоугольник 98"/>
          <p:cNvSpPr/>
          <p:nvPr/>
        </p:nvSpPr>
        <p:spPr>
          <a:xfrm>
            <a:off x="5915019" y="1596169"/>
            <a:ext cx="716864" cy="215444"/>
          </a:xfrm>
          <a:prstGeom prst="rect">
            <a:avLst/>
          </a:prstGeom>
        </p:spPr>
        <p:txBody>
          <a:bodyPr wrap="square" lIns="28519" rIns="28519" anchor="ctr" anchorCtr="0">
            <a:spAutoFit/>
          </a:bodyPr>
          <a:lstStyle/>
          <a:p>
            <a:pPr algn="ctr"/>
            <a:r>
              <a:rPr lang="en-US" sz="800" dirty="0" smtClean="0">
                <a:solidFill>
                  <a:schemeClr val="tx1">
                    <a:lumMod val="95000"/>
                    <a:lumOff val="5000"/>
                  </a:schemeClr>
                </a:solidFill>
                <a:latin typeface="Arial" panose="020B0604020202020204" pitchFamily="34" charset="0"/>
                <a:ea typeface="+mj-ea"/>
                <a:cs typeface="Arial" panose="020B0604020202020204" pitchFamily="34" charset="0"/>
              </a:rPr>
              <a:t>Nurse</a:t>
            </a:r>
            <a:endParaRPr lang="ru-RU" sz="800" dirty="0">
              <a:solidFill>
                <a:schemeClr val="tx1">
                  <a:lumMod val="95000"/>
                  <a:lumOff val="5000"/>
                </a:schemeClr>
              </a:solidFill>
              <a:latin typeface="Arial" panose="020B0604020202020204" pitchFamily="34" charset="0"/>
              <a:ea typeface="+mj-ea"/>
              <a:cs typeface="Arial" panose="020B0604020202020204" pitchFamily="34" charset="0"/>
            </a:endParaRPr>
          </a:p>
        </p:txBody>
      </p:sp>
      <p:sp>
        <p:nvSpPr>
          <p:cNvPr id="102" name="Прямоугольник 101"/>
          <p:cNvSpPr/>
          <p:nvPr/>
        </p:nvSpPr>
        <p:spPr>
          <a:xfrm>
            <a:off x="6853915" y="1616072"/>
            <a:ext cx="716864" cy="215444"/>
          </a:xfrm>
          <a:prstGeom prst="rect">
            <a:avLst/>
          </a:prstGeom>
        </p:spPr>
        <p:txBody>
          <a:bodyPr wrap="square" lIns="28519" rIns="28519" anchor="ctr" anchorCtr="0">
            <a:spAutoFit/>
          </a:bodyPr>
          <a:lstStyle/>
          <a:p>
            <a:pPr algn="ctr"/>
            <a:r>
              <a:rPr lang="en-US" sz="800" dirty="0" smtClean="0">
                <a:solidFill>
                  <a:schemeClr val="tx1">
                    <a:lumMod val="95000"/>
                    <a:lumOff val="5000"/>
                  </a:schemeClr>
                </a:solidFill>
                <a:latin typeface="Arial" panose="020B0604020202020204" pitchFamily="34" charset="0"/>
                <a:ea typeface="+mj-ea"/>
                <a:cs typeface="Arial" panose="020B0604020202020204" pitchFamily="34" charset="0"/>
              </a:rPr>
              <a:t>Nurse</a:t>
            </a:r>
            <a:endParaRPr lang="ru-RU" sz="800" dirty="0">
              <a:solidFill>
                <a:schemeClr val="tx1">
                  <a:lumMod val="95000"/>
                  <a:lumOff val="5000"/>
                </a:schemeClr>
              </a:solidFill>
              <a:latin typeface="Arial" panose="020B0604020202020204" pitchFamily="34" charset="0"/>
              <a:ea typeface="+mj-ea"/>
              <a:cs typeface="Arial" panose="020B0604020202020204" pitchFamily="34" charset="0"/>
            </a:endParaRPr>
          </a:p>
        </p:txBody>
      </p:sp>
      <p:sp>
        <p:nvSpPr>
          <p:cNvPr id="103" name="Прямоугольник 102"/>
          <p:cNvSpPr/>
          <p:nvPr/>
        </p:nvSpPr>
        <p:spPr>
          <a:xfrm>
            <a:off x="-78520" y="2802975"/>
            <a:ext cx="1821130" cy="307777"/>
          </a:xfrm>
          <a:prstGeom prst="rect">
            <a:avLst/>
          </a:prstGeom>
        </p:spPr>
        <p:txBody>
          <a:bodyPr wrap="square" lIns="28519" rIns="28519" anchor="ctr" anchorCtr="0">
            <a:spAutoFit/>
          </a:bodyPr>
          <a:lstStyle/>
          <a:p>
            <a:pPr algn="ctr"/>
            <a:r>
              <a:rPr lang="ru-RU" sz="1400" b="1" dirty="0" smtClean="0">
                <a:solidFill>
                  <a:srgbClr val="0070C0"/>
                </a:solidFill>
                <a:latin typeface="Arial" panose="020B0604020202020204" pitchFamily="34" charset="0"/>
                <a:ea typeface="+mj-ea"/>
                <a:cs typeface="Arial" pitchFamily="34" charset="0"/>
              </a:rPr>
              <a:t>«</a:t>
            </a:r>
            <a:r>
              <a:rPr lang="en-US" sz="1400" b="1" dirty="0" smtClean="0">
                <a:solidFill>
                  <a:srgbClr val="0070C0"/>
                </a:solidFill>
                <a:latin typeface="Arial" panose="020B0604020202020204" pitchFamily="34" charset="0"/>
                <a:ea typeface="+mj-ea"/>
                <a:cs typeface="Arial" pitchFamily="34" charset="0"/>
              </a:rPr>
              <a:t>AS IT WILL BE</a:t>
            </a:r>
            <a:r>
              <a:rPr lang="ru-RU" sz="1400" b="1" dirty="0" smtClean="0">
                <a:solidFill>
                  <a:srgbClr val="0070C0"/>
                </a:solidFill>
                <a:latin typeface="Arial" panose="020B0604020202020204" pitchFamily="34" charset="0"/>
                <a:ea typeface="+mj-ea"/>
                <a:cs typeface="Arial" pitchFamily="34" charset="0"/>
              </a:rPr>
              <a:t>»</a:t>
            </a:r>
            <a:endParaRPr lang="ru-RU" sz="1400" b="1" dirty="0">
              <a:solidFill>
                <a:srgbClr val="0070C0"/>
              </a:solidFill>
              <a:latin typeface="Arial" panose="020B0604020202020204" pitchFamily="34" charset="0"/>
              <a:ea typeface="+mj-ea"/>
              <a:cs typeface="Arial" pitchFamily="34" charset="0"/>
            </a:endParaRPr>
          </a:p>
        </p:txBody>
      </p:sp>
      <p:sp>
        <p:nvSpPr>
          <p:cNvPr id="104" name="Прямоугольник 103"/>
          <p:cNvSpPr/>
          <p:nvPr/>
        </p:nvSpPr>
        <p:spPr>
          <a:xfrm>
            <a:off x="-2966616" y="684955"/>
            <a:ext cx="7571933" cy="307777"/>
          </a:xfrm>
          <a:prstGeom prst="rect">
            <a:avLst/>
          </a:prstGeom>
        </p:spPr>
        <p:txBody>
          <a:bodyPr wrap="square" lIns="28519" rIns="28519" anchor="ctr" anchorCtr="0">
            <a:spAutoFit/>
          </a:bodyPr>
          <a:lstStyle/>
          <a:p>
            <a:pPr algn="ctr"/>
            <a:r>
              <a:rPr lang="ru-RU" sz="1400" b="1" dirty="0" smtClean="0">
                <a:solidFill>
                  <a:srgbClr val="0070C0"/>
                </a:solidFill>
                <a:latin typeface="Arial" panose="020B0604020202020204" pitchFamily="34" charset="0"/>
                <a:ea typeface="+mj-ea"/>
                <a:cs typeface="Arial" pitchFamily="34" charset="0"/>
              </a:rPr>
              <a:t>«</a:t>
            </a:r>
            <a:r>
              <a:rPr lang="en-US" sz="1400" b="1" dirty="0" smtClean="0">
                <a:solidFill>
                  <a:srgbClr val="0070C0"/>
                </a:solidFill>
                <a:latin typeface="Arial" panose="020B0604020202020204" pitchFamily="34" charset="0"/>
                <a:ea typeface="+mj-ea"/>
                <a:cs typeface="Arial" pitchFamily="34" charset="0"/>
              </a:rPr>
              <a:t>AS IT IS</a:t>
            </a:r>
            <a:r>
              <a:rPr lang="ru-RU" sz="1400" b="1" dirty="0" smtClean="0">
                <a:solidFill>
                  <a:srgbClr val="0070C0"/>
                </a:solidFill>
                <a:latin typeface="Arial" panose="020B0604020202020204" pitchFamily="34" charset="0"/>
                <a:ea typeface="+mj-ea"/>
                <a:cs typeface="Arial" pitchFamily="34" charset="0"/>
              </a:rPr>
              <a:t>»</a:t>
            </a:r>
            <a:endParaRPr lang="ru-RU" sz="1400" b="1" dirty="0">
              <a:solidFill>
                <a:srgbClr val="0070C0"/>
              </a:solidFill>
              <a:latin typeface="Arial" panose="020B0604020202020204" pitchFamily="34" charset="0"/>
              <a:ea typeface="+mj-ea"/>
              <a:cs typeface="Arial" pitchFamily="34" charset="0"/>
            </a:endParaRPr>
          </a:p>
        </p:txBody>
      </p:sp>
      <p:sp>
        <p:nvSpPr>
          <p:cNvPr id="130" name="Прямоугольник 129"/>
          <p:cNvSpPr/>
          <p:nvPr/>
        </p:nvSpPr>
        <p:spPr>
          <a:xfrm>
            <a:off x="1411185" y="3198837"/>
            <a:ext cx="716864" cy="215444"/>
          </a:xfrm>
          <a:prstGeom prst="rect">
            <a:avLst/>
          </a:prstGeom>
        </p:spPr>
        <p:txBody>
          <a:bodyPr wrap="square" lIns="28519" rIns="28519" anchor="ctr" anchorCtr="0">
            <a:spAutoFit/>
          </a:bodyPr>
          <a:lstStyle/>
          <a:p>
            <a:pPr algn="ctr"/>
            <a:r>
              <a:rPr lang="en-US" sz="800" dirty="0" smtClean="0">
                <a:solidFill>
                  <a:schemeClr val="tx1">
                    <a:lumMod val="95000"/>
                    <a:lumOff val="5000"/>
                  </a:schemeClr>
                </a:solidFill>
                <a:latin typeface="Arial" panose="020B0604020202020204" pitchFamily="34" charset="0"/>
                <a:ea typeface="+mj-ea"/>
                <a:cs typeface="Arial" panose="020B0604020202020204" pitchFamily="34" charset="0"/>
              </a:rPr>
              <a:t>Appeal</a:t>
            </a:r>
            <a:endParaRPr lang="ru-RU" sz="800" dirty="0">
              <a:solidFill>
                <a:schemeClr val="tx1">
                  <a:lumMod val="95000"/>
                  <a:lumOff val="5000"/>
                </a:schemeClr>
              </a:solidFill>
              <a:latin typeface="Arial" panose="020B0604020202020204" pitchFamily="34" charset="0"/>
              <a:ea typeface="+mj-ea"/>
              <a:cs typeface="Arial" panose="020B0604020202020204" pitchFamily="34" charset="0"/>
            </a:endParaRPr>
          </a:p>
        </p:txBody>
      </p:sp>
      <p:grpSp>
        <p:nvGrpSpPr>
          <p:cNvPr id="131" name="Группа 203"/>
          <p:cNvGrpSpPr/>
          <p:nvPr/>
        </p:nvGrpSpPr>
        <p:grpSpPr>
          <a:xfrm>
            <a:off x="3865211" y="3398550"/>
            <a:ext cx="301841" cy="319596"/>
            <a:chOff x="1731146" y="1631100"/>
            <a:chExt cx="301841" cy="319596"/>
          </a:xfrm>
        </p:grpSpPr>
        <p:sp>
          <p:nvSpPr>
            <p:cNvPr id="132" name="Овал 131"/>
            <p:cNvSpPr/>
            <p:nvPr/>
          </p:nvSpPr>
          <p:spPr>
            <a:xfrm>
              <a:off x="1731146" y="1631100"/>
              <a:ext cx="301841" cy="31959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latin typeface="Arial" panose="020B0604020202020204" pitchFamily="34" charset="0"/>
                <a:cs typeface="Arial" panose="020B0604020202020204" pitchFamily="34" charset="0"/>
              </a:endParaRPr>
            </a:p>
          </p:txBody>
        </p:sp>
        <p:sp>
          <p:nvSpPr>
            <p:cNvPr id="133" name="TextBox 132"/>
            <p:cNvSpPr txBox="1"/>
            <p:nvPr/>
          </p:nvSpPr>
          <p:spPr>
            <a:xfrm>
              <a:off x="1741429" y="1641225"/>
              <a:ext cx="202859" cy="307777"/>
            </a:xfrm>
            <a:prstGeom prst="rect">
              <a:avLst/>
            </a:prstGeom>
            <a:noFill/>
          </p:spPr>
          <p:txBody>
            <a:bodyPr wrap="square" rtlCol="0">
              <a:spAutoFit/>
            </a:bodyPr>
            <a:lstStyle/>
            <a:p>
              <a:r>
                <a:rPr lang="ru-RU" sz="1400" b="1" dirty="0">
                  <a:solidFill>
                    <a:schemeClr val="bg1"/>
                  </a:solidFill>
                  <a:latin typeface="Arial" panose="020B0604020202020204" pitchFamily="34" charset="0"/>
                  <a:cs typeface="Arial" panose="020B0604020202020204" pitchFamily="34" charset="0"/>
                </a:rPr>
                <a:t>2</a:t>
              </a:r>
            </a:p>
          </p:txBody>
        </p:sp>
      </p:grpSp>
      <p:sp>
        <p:nvSpPr>
          <p:cNvPr id="138" name="Прямоугольник 137"/>
          <p:cNvSpPr/>
          <p:nvPr/>
        </p:nvSpPr>
        <p:spPr>
          <a:xfrm>
            <a:off x="3498745" y="2996357"/>
            <a:ext cx="1034772" cy="338554"/>
          </a:xfrm>
          <a:prstGeom prst="rect">
            <a:avLst/>
          </a:prstGeom>
        </p:spPr>
        <p:txBody>
          <a:bodyPr wrap="square" lIns="28519" rIns="28519" anchor="ctr" anchorCtr="0">
            <a:spAutoFit/>
          </a:bodyPr>
          <a:lstStyle/>
          <a:p>
            <a:pPr algn="ctr"/>
            <a:r>
              <a:rPr lang="en-US" sz="800" dirty="0">
                <a:solidFill>
                  <a:schemeClr val="tx1">
                    <a:lumMod val="95000"/>
                    <a:lumOff val="5000"/>
                  </a:schemeClr>
                </a:solidFill>
                <a:latin typeface="Arial" panose="020B0604020202020204" pitchFamily="34" charset="0"/>
                <a:ea typeface="+mj-ea"/>
                <a:cs typeface="Arial" panose="020B0604020202020204" pitchFamily="34" charset="0"/>
              </a:rPr>
              <a:t>One-time </a:t>
            </a:r>
            <a:r>
              <a:rPr lang="en-US" sz="800" dirty="0" smtClean="0">
                <a:solidFill>
                  <a:schemeClr val="tx1">
                    <a:lumMod val="95000"/>
                    <a:lumOff val="5000"/>
                  </a:schemeClr>
                </a:solidFill>
                <a:latin typeface="Arial" panose="020B0604020202020204" pitchFamily="34" charset="0"/>
                <a:ea typeface="+mj-ea"/>
                <a:cs typeface="Arial" panose="020B0604020202020204" pitchFamily="34" charset="0"/>
              </a:rPr>
              <a:t>prescription </a:t>
            </a:r>
            <a:r>
              <a:rPr lang="en-US" sz="800" dirty="0">
                <a:solidFill>
                  <a:schemeClr val="tx1">
                    <a:lumMod val="95000"/>
                    <a:lumOff val="5000"/>
                  </a:schemeClr>
                </a:solidFill>
                <a:latin typeface="Arial" panose="020B0604020202020204" pitchFamily="34" charset="0"/>
                <a:ea typeface="+mj-ea"/>
                <a:cs typeface="Arial" panose="020B0604020202020204" pitchFamily="34" charset="0"/>
              </a:rPr>
              <a:t>for medicine</a:t>
            </a:r>
            <a:endParaRPr lang="ru-RU" sz="800" dirty="0">
              <a:solidFill>
                <a:schemeClr val="tx1">
                  <a:lumMod val="95000"/>
                  <a:lumOff val="5000"/>
                </a:schemeClr>
              </a:solidFill>
              <a:latin typeface="Arial" panose="020B0604020202020204" pitchFamily="34" charset="0"/>
              <a:ea typeface="+mj-ea"/>
              <a:cs typeface="Arial" panose="020B0604020202020204" pitchFamily="34" charset="0"/>
            </a:endParaRPr>
          </a:p>
        </p:txBody>
      </p:sp>
      <p:grpSp>
        <p:nvGrpSpPr>
          <p:cNvPr id="139" name="Группа 206"/>
          <p:cNvGrpSpPr/>
          <p:nvPr/>
        </p:nvGrpSpPr>
        <p:grpSpPr>
          <a:xfrm>
            <a:off x="5117905" y="3390930"/>
            <a:ext cx="301841" cy="325522"/>
            <a:chOff x="1731146" y="1631100"/>
            <a:chExt cx="301841" cy="325522"/>
          </a:xfrm>
        </p:grpSpPr>
        <p:sp>
          <p:nvSpPr>
            <p:cNvPr id="140" name="Овал 139"/>
            <p:cNvSpPr/>
            <p:nvPr/>
          </p:nvSpPr>
          <p:spPr>
            <a:xfrm>
              <a:off x="1731146" y="1631100"/>
              <a:ext cx="301841" cy="31959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latin typeface="Arial" panose="020B0604020202020204" pitchFamily="34" charset="0"/>
                <a:cs typeface="Arial" panose="020B0604020202020204" pitchFamily="34" charset="0"/>
              </a:endParaRPr>
            </a:p>
          </p:txBody>
        </p:sp>
        <p:sp>
          <p:nvSpPr>
            <p:cNvPr id="141" name="TextBox 140"/>
            <p:cNvSpPr txBox="1"/>
            <p:nvPr/>
          </p:nvSpPr>
          <p:spPr>
            <a:xfrm>
              <a:off x="1757927" y="1648845"/>
              <a:ext cx="202859" cy="307777"/>
            </a:xfrm>
            <a:prstGeom prst="rect">
              <a:avLst/>
            </a:prstGeom>
            <a:noFill/>
          </p:spPr>
          <p:txBody>
            <a:bodyPr wrap="square" rtlCol="0">
              <a:spAutoFit/>
            </a:bodyPr>
            <a:lstStyle/>
            <a:p>
              <a:r>
                <a:rPr lang="ru-RU" sz="1400" b="1" dirty="0">
                  <a:solidFill>
                    <a:schemeClr val="bg1"/>
                  </a:solidFill>
                  <a:latin typeface="Arial" panose="020B0604020202020204" pitchFamily="34" charset="0"/>
                  <a:cs typeface="Arial" panose="020B0604020202020204" pitchFamily="34" charset="0"/>
                </a:rPr>
                <a:t>3</a:t>
              </a:r>
            </a:p>
          </p:txBody>
        </p:sp>
      </p:grpSp>
      <p:sp>
        <p:nvSpPr>
          <p:cNvPr id="151" name="Прямоугольник 150"/>
          <p:cNvSpPr/>
          <p:nvPr/>
        </p:nvSpPr>
        <p:spPr>
          <a:xfrm>
            <a:off x="4615065" y="2984789"/>
            <a:ext cx="1361105" cy="338554"/>
          </a:xfrm>
          <a:prstGeom prst="rect">
            <a:avLst/>
          </a:prstGeom>
        </p:spPr>
        <p:txBody>
          <a:bodyPr wrap="square" lIns="28519" rIns="28519" anchor="ctr" anchorCtr="0">
            <a:spAutoFit/>
          </a:bodyPr>
          <a:lstStyle/>
          <a:p>
            <a:pPr algn="ctr"/>
            <a:r>
              <a:rPr lang="en-US" sz="800" dirty="0">
                <a:solidFill>
                  <a:schemeClr val="tx1">
                    <a:lumMod val="95000"/>
                    <a:lumOff val="5000"/>
                  </a:schemeClr>
                </a:solidFill>
                <a:latin typeface="Arial" panose="020B0604020202020204" pitchFamily="34" charset="0"/>
                <a:cs typeface="Arial" panose="020B0604020202020204" pitchFamily="34" charset="0"/>
              </a:rPr>
              <a:t>Patient examination only </a:t>
            </a:r>
            <a:r>
              <a:rPr lang="en-US" sz="800" dirty="0" smtClean="0">
                <a:solidFill>
                  <a:schemeClr val="tx1">
                    <a:lumMod val="95000"/>
                    <a:lumOff val="5000"/>
                  </a:schemeClr>
                </a:solidFill>
                <a:latin typeface="Arial" panose="020B0604020202020204" pitchFamily="34" charset="0"/>
                <a:cs typeface="Arial" panose="020B0604020202020204" pitchFamily="34" charset="0"/>
              </a:rPr>
              <a:t>in </a:t>
            </a:r>
            <a:r>
              <a:rPr lang="en-US" sz="800" dirty="0">
                <a:solidFill>
                  <a:schemeClr val="tx1">
                    <a:lumMod val="95000"/>
                    <a:lumOff val="5000"/>
                  </a:schemeClr>
                </a:solidFill>
                <a:latin typeface="Arial" panose="020B0604020202020204" pitchFamily="34" charset="0"/>
                <a:cs typeface="Arial" panose="020B0604020202020204" pitchFamily="34" charset="0"/>
              </a:rPr>
              <a:t>critical conditions</a:t>
            </a:r>
            <a:endParaRPr lang="ru-RU" sz="800" dirty="0">
              <a:solidFill>
                <a:schemeClr val="tx1">
                  <a:lumMod val="95000"/>
                  <a:lumOff val="5000"/>
                </a:schemeClr>
              </a:solidFill>
              <a:latin typeface="Arial" panose="020B0604020202020204" pitchFamily="34" charset="0"/>
              <a:cs typeface="Arial" panose="020B0604020202020204" pitchFamily="34" charset="0"/>
            </a:endParaRPr>
          </a:p>
        </p:txBody>
      </p:sp>
      <p:sp>
        <p:nvSpPr>
          <p:cNvPr id="156" name="Прямоугольник 155"/>
          <p:cNvSpPr/>
          <p:nvPr/>
        </p:nvSpPr>
        <p:spPr>
          <a:xfrm>
            <a:off x="3650009" y="3693753"/>
            <a:ext cx="716864" cy="215444"/>
          </a:xfrm>
          <a:prstGeom prst="rect">
            <a:avLst/>
          </a:prstGeom>
        </p:spPr>
        <p:txBody>
          <a:bodyPr wrap="square" lIns="28519" rIns="28519" anchor="ctr" anchorCtr="0">
            <a:spAutoFit/>
          </a:bodyPr>
          <a:lstStyle/>
          <a:p>
            <a:pPr algn="ctr"/>
            <a:r>
              <a:rPr lang="en-US" sz="800" dirty="0" smtClean="0">
                <a:solidFill>
                  <a:schemeClr val="tx1">
                    <a:lumMod val="95000"/>
                    <a:lumOff val="5000"/>
                  </a:schemeClr>
                </a:solidFill>
                <a:latin typeface="Arial" panose="020B0604020202020204" pitchFamily="34" charset="0"/>
                <a:ea typeface="+mj-ea"/>
                <a:cs typeface="Arial" panose="020B0604020202020204" pitchFamily="34" charset="0"/>
              </a:rPr>
              <a:t>Nurse</a:t>
            </a:r>
            <a:endParaRPr lang="ru-RU" sz="800" dirty="0">
              <a:solidFill>
                <a:schemeClr val="tx1">
                  <a:lumMod val="95000"/>
                  <a:lumOff val="5000"/>
                </a:schemeClr>
              </a:solidFill>
              <a:latin typeface="Arial" panose="020B0604020202020204" pitchFamily="34" charset="0"/>
              <a:ea typeface="+mj-ea"/>
              <a:cs typeface="Arial" panose="020B0604020202020204" pitchFamily="34" charset="0"/>
            </a:endParaRPr>
          </a:p>
        </p:txBody>
      </p:sp>
      <p:sp>
        <p:nvSpPr>
          <p:cNvPr id="159" name="Прямоугольник 158"/>
          <p:cNvSpPr/>
          <p:nvPr/>
        </p:nvSpPr>
        <p:spPr>
          <a:xfrm>
            <a:off x="4891688" y="3664053"/>
            <a:ext cx="716864" cy="215444"/>
          </a:xfrm>
          <a:prstGeom prst="rect">
            <a:avLst/>
          </a:prstGeom>
        </p:spPr>
        <p:txBody>
          <a:bodyPr wrap="square" lIns="28519" rIns="28519" anchor="ctr" anchorCtr="0">
            <a:spAutoFit/>
          </a:bodyPr>
          <a:lstStyle/>
          <a:p>
            <a:pPr algn="ctr"/>
            <a:r>
              <a:rPr lang="en-US" sz="800" dirty="0" smtClean="0">
                <a:solidFill>
                  <a:schemeClr val="tx1">
                    <a:lumMod val="95000"/>
                    <a:lumOff val="5000"/>
                  </a:schemeClr>
                </a:solidFill>
                <a:latin typeface="Arial" panose="020B0604020202020204" pitchFamily="34" charset="0"/>
                <a:ea typeface="+mj-ea"/>
                <a:cs typeface="Arial" panose="020B0604020202020204" pitchFamily="34" charset="0"/>
              </a:rPr>
              <a:t>Doctor</a:t>
            </a:r>
            <a:endParaRPr lang="ru-RU" sz="800" dirty="0">
              <a:solidFill>
                <a:schemeClr val="tx1">
                  <a:lumMod val="95000"/>
                  <a:lumOff val="5000"/>
                </a:schemeClr>
              </a:solidFill>
              <a:latin typeface="Arial" panose="020B0604020202020204" pitchFamily="34" charset="0"/>
              <a:ea typeface="+mj-ea"/>
              <a:cs typeface="Arial" panose="020B0604020202020204" pitchFamily="34" charset="0"/>
            </a:endParaRPr>
          </a:p>
        </p:txBody>
      </p:sp>
      <p:grpSp>
        <p:nvGrpSpPr>
          <p:cNvPr id="170" name="Группа 98"/>
          <p:cNvGrpSpPr/>
          <p:nvPr/>
        </p:nvGrpSpPr>
        <p:grpSpPr>
          <a:xfrm>
            <a:off x="1618134" y="3407448"/>
            <a:ext cx="318772" cy="319879"/>
            <a:chOff x="1731146" y="1630817"/>
            <a:chExt cx="301841" cy="319879"/>
          </a:xfrm>
        </p:grpSpPr>
        <p:sp>
          <p:nvSpPr>
            <p:cNvPr id="171" name="Овал 170"/>
            <p:cNvSpPr/>
            <p:nvPr/>
          </p:nvSpPr>
          <p:spPr>
            <a:xfrm>
              <a:off x="1731146" y="1631100"/>
              <a:ext cx="301841" cy="319596"/>
            </a:xfrm>
            <a:prstGeom prst="ellipse">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latin typeface="Arial" panose="020B0604020202020204" pitchFamily="34" charset="0"/>
                <a:cs typeface="Arial" panose="020B0604020202020204" pitchFamily="34" charset="0"/>
              </a:endParaRPr>
            </a:p>
          </p:txBody>
        </p:sp>
        <p:sp>
          <p:nvSpPr>
            <p:cNvPr id="172" name="TextBox 171"/>
            <p:cNvSpPr txBox="1"/>
            <p:nvPr/>
          </p:nvSpPr>
          <p:spPr>
            <a:xfrm>
              <a:off x="1755888" y="1630817"/>
              <a:ext cx="264046" cy="307777"/>
            </a:xfrm>
            <a:prstGeom prst="rect">
              <a:avLst/>
            </a:prstGeom>
            <a:noFill/>
          </p:spPr>
          <p:txBody>
            <a:bodyPr wrap="square" rtlCol="0">
              <a:spAutoFit/>
            </a:bodyPr>
            <a:lstStyle/>
            <a:p>
              <a:r>
                <a:rPr lang="ru-RU" sz="1400" dirty="0">
                  <a:solidFill>
                    <a:schemeClr val="bg1"/>
                  </a:solidFill>
                  <a:latin typeface="Arial" panose="020B0604020202020204" pitchFamily="34" charset="0"/>
                  <a:cs typeface="Arial" panose="020B0604020202020204" pitchFamily="34" charset="0"/>
                </a:rPr>
                <a:t>1</a:t>
              </a:r>
            </a:p>
          </p:txBody>
        </p:sp>
      </p:grpSp>
      <p:pic>
        <p:nvPicPr>
          <p:cNvPr id="176" name="Рисунок 175"/>
          <p:cNvPicPr>
            <a:picLocks noChangeAspect="1"/>
          </p:cNvPicPr>
          <p:nvPr/>
        </p:nvPicPr>
        <p:blipFill>
          <a:blip r:embed="rId3" cstate="print"/>
          <a:stretch>
            <a:fillRect/>
          </a:stretch>
        </p:blipFill>
        <p:spPr>
          <a:xfrm>
            <a:off x="406899" y="964405"/>
            <a:ext cx="898445" cy="1041077"/>
          </a:xfrm>
          <a:prstGeom prst="rect">
            <a:avLst/>
          </a:prstGeom>
          <a:effectLst/>
        </p:spPr>
      </p:pic>
      <p:sp>
        <p:nvSpPr>
          <p:cNvPr id="177" name="Прямоугольник 176"/>
          <p:cNvSpPr>
            <a:spLocks/>
          </p:cNvSpPr>
          <p:nvPr/>
        </p:nvSpPr>
        <p:spPr>
          <a:xfrm>
            <a:off x="222003" y="1977946"/>
            <a:ext cx="1241394" cy="276999"/>
          </a:xfrm>
          <a:prstGeom prst="rect">
            <a:avLst/>
          </a:prstGeom>
          <a:noFill/>
        </p:spPr>
        <p:txBody>
          <a:bodyPr wrap="square" lIns="0" tIns="0" rIns="0" bIns="0" numCol="1" anchor="ctr" anchorCtr="0">
            <a:spAutoFit/>
          </a:bodyPr>
          <a:lstStyle/>
          <a:p>
            <a:pPr algn="ctr"/>
            <a:r>
              <a:rPr lang="en-US" b="1" dirty="0" smtClean="0">
                <a:solidFill>
                  <a:srgbClr val="0070C0"/>
                </a:solidFill>
                <a:latin typeface="Arial" panose="020B0604020202020204" pitchFamily="34" charset="0"/>
                <a:cs typeface="Arial" panose="020B0604020202020204" pitchFamily="34" charset="0"/>
              </a:rPr>
              <a:t>PATIENT</a:t>
            </a:r>
            <a:endParaRPr lang="ru-RU" b="1" dirty="0">
              <a:solidFill>
                <a:srgbClr val="0070C0"/>
              </a:solidFill>
              <a:latin typeface="Arial" panose="020B0604020202020204" pitchFamily="34" charset="0"/>
              <a:cs typeface="Arial" panose="020B0604020202020204" pitchFamily="34" charset="0"/>
            </a:endParaRPr>
          </a:p>
        </p:txBody>
      </p:sp>
      <p:pic>
        <p:nvPicPr>
          <p:cNvPr id="178" name="Рисунок 177"/>
          <p:cNvPicPr>
            <a:picLocks noChangeAspect="1"/>
          </p:cNvPicPr>
          <p:nvPr/>
        </p:nvPicPr>
        <p:blipFill>
          <a:blip r:embed="rId3" cstate="print"/>
          <a:stretch>
            <a:fillRect/>
          </a:stretch>
        </p:blipFill>
        <p:spPr>
          <a:xfrm>
            <a:off x="406899" y="3087645"/>
            <a:ext cx="898445" cy="1041077"/>
          </a:xfrm>
          <a:prstGeom prst="rect">
            <a:avLst/>
          </a:prstGeom>
          <a:effectLst/>
        </p:spPr>
      </p:pic>
      <p:sp>
        <p:nvSpPr>
          <p:cNvPr id="179" name="Прямоугольник 178"/>
          <p:cNvSpPr>
            <a:spLocks/>
          </p:cNvSpPr>
          <p:nvPr/>
        </p:nvSpPr>
        <p:spPr>
          <a:xfrm>
            <a:off x="222003" y="4101186"/>
            <a:ext cx="1241394" cy="276999"/>
          </a:xfrm>
          <a:prstGeom prst="rect">
            <a:avLst/>
          </a:prstGeom>
          <a:noFill/>
        </p:spPr>
        <p:txBody>
          <a:bodyPr wrap="square" lIns="0" tIns="0" rIns="0" bIns="0" numCol="1" anchor="ctr" anchorCtr="0">
            <a:spAutoFit/>
          </a:bodyPr>
          <a:lstStyle/>
          <a:p>
            <a:pPr algn="ctr"/>
            <a:r>
              <a:rPr lang="en-US" b="1" dirty="0" smtClean="0">
                <a:solidFill>
                  <a:srgbClr val="0070C0"/>
                </a:solidFill>
                <a:latin typeface="Arial" panose="020B0604020202020204" pitchFamily="34" charset="0"/>
                <a:cs typeface="Arial" panose="020B0604020202020204" pitchFamily="34" charset="0"/>
              </a:rPr>
              <a:t>PATIENT</a:t>
            </a:r>
            <a:endParaRPr lang="ru-RU" b="1" dirty="0">
              <a:solidFill>
                <a:srgbClr val="0070C0"/>
              </a:solidFill>
              <a:latin typeface="Arial" panose="020B0604020202020204" pitchFamily="34" charset="0"/>
              <a:cs typeface="Arial" panose="020B0604020202020204" pitchFamily="34" charset="0"/>
            </a:endParaRPr>
          </a:p>
        </p:txBody>
      </p:sp>
      <p:sp>
        <p:nvSpPr>
          <p:cNvPr id="198" name="Прямоугольник 197"/>
          <p:cNvSpPr/>
          <p:nvPr/>
        </p:nvSpPr>
        <p:spPr>
          <a:xfrm>
            <a:off x="2027337" y="2983148"/>
            <a:ext cx="1532737" cy="584775"/>
          </a:xfrm>
          <a:prstGeom prst="rect">
            <a:avLst/>
          </a:prstGeom>
        </p:spPr>
        <p:txBody>
          <a:bodyPr wrap="square" lIns="28519" rIns="28519" anchor="ctr" anchorCtr="0">
            <a:spAutoFit/>
          </a:bodyPr>
          <a:lstStyle/>
          <a:p>
            <a:pPr algn="ctr"/>
            <a:r>
              <a:rPr lang="en-US" sz="800" dirty="0" smtClean="0">
                <a:solidFill>
                  <a:srgbClr val="FF0000"/>
                </a:solidFill>
                <a:latin typeface="Arial" panose="020B0604020202020204" pitchFamily="34" charset="0"/>
                <a:cs typeface="Arial" panose="020B0604020202020204" pitchFamily="34" charset="0"/>
              </a:rPr>
              <a:t>registered </a:t>
            </a:r>
            <a:r>
              <a:rPr lang="en-US" sz="800" dirty="0">
                <a:solidFill>
                  <a:srgbClr val="FF0000"/>
                </a:solidFill>
                <a:latin typeface="Arial" panose="020B0604020202020204" pitchFamily="34" charset="0"/>
                <a:cs typeface="Arial" panose="020B0604020202020204" pitchFamily="34" charset="0"/>
              </a:rPr>
              <a:t>with a chronic disease (diabetes, arterial hypertension, oncology</a:t>
            </a:r>
            <a:r>
              <a:rPr lang="ru-RU" sz="800" dirty="0" smtClean="0">
                <a:solidFill>
                  <a:srgbClr val="FF0000"/>
                </a:solidFill>
                <a:latin typeface="Arial" panose="020B0604020202020204" pitchFamily="34" charset="0"/>
                <a:cs typeface="Arial" panose="020B0604020202020204" pitchFamily="34" charset="0"/>
              </a:rPr>
              <a:t>)</a:t>
            </a:r>
            <a:endParaRPr lang="ru-RU" sz="800" dirty="0">
              <a:solidFill>
                <a:schemeClr val="tx1">
                  <a:lumMod val="95000"/>
                  <a:lumOff val="5000"/>
                </a:schemeClr>
              </a:solidFill>
              <a:latin typeface="Arial" panose="020B0604020202020204" pitchFamily="34" charset="0"/>
              <a:cs typeface="Arial" panose="020B0604020202020204" pitchFamily="34" charset="0"/>
            </a:endParaRPr>
          </a:p>
          <a:p>
            <a:pPr algn="ctr"/>
            <a:endParaRPr lang="ru-RU" sz="800" dirty="0">
              <a:solidFill>
                <a:schemeClr val="tx1">
                  <a:lumMod val="95000"/>
                  <a:lumOff val="5000"/>
                </a:schemeClr>
              </a:solidFill>
              <a:latin typeface="Arial" panose="020B0604020202020204" pitchFamily="34" charset="0"/>
              <a:cs typeface="Arial" panose="020B0604020202020204" pitchFamily="34" charset="0"/>
            </a:endParaRPr>
          </a:p>
        </p:txBody>
      </p:sp>
      <p:pic>
        <p:nvPicPr>
          <p:cNvPr id="199" name="Рисунок 19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92441" y="2795176"/>
            <a:ext cx="352284" cy="352284"/>
          </a:xfrm>
          <a:prstGeom prst="rect">
            <a:avLst/>
          </a:prstGeom>
        </p:spPr>
      </p:pic>
      <p:sp>
        <p:nvSpPr>
          <p:cNvPr id="200" name="Прямоугольник 199"/>
          <p:cNvSpPr/>
          <p:nvPr/>
        </p:nvSpPr>
        <p:spPr>
          <a:xfrm>
            <a:off x="966463" y="2467762"/>
            <a:ext cx="1657706" cy="215444"/>
          </a:xfrm>
          <a:prstGeom prst="rect">
            <a:avLst/>
          </a:prstGeom>
        </p:spPr>
        <p:txBody>
          <a:bodyPr wrap="square" lIns="28519" rIns="28519" anchor="ctr" anchorCtr="0">
            <a:spAutoFit/>
          </a:bodyPr>
          <a:lstStyle/>
          <a:p>
            <a:pPr algn="ctr"/>
            <a:r>
              <a:rPr lang="en-US" sz="800" dirty="0">
                <a:solidFill>
                  <a:schemeClr val="tx1">
                    <a:lumMod val="95000"/>
                    <a:lumOff val="5000"/>
                  </a:schemeClr>
                </a:solidFill>
                <a:latin typeface="Arial" panose="020B0604020202020204" pitchFamily="34" charset="0"/>
                <a:cs typeface="Arial" panose="020B0604020202020204" pitchFamily="34" charset="0"/>
              </a:rPr>
              <a:t>Mobile application (</a:t>
            </a:r>
            <a:r>
              <a:rPr lang="en-US" sz="800" dirty="0" err="1">
                <a:solidFill>
                  <a:schemeClr val="tx1">
                    <a:lumMod val="95000"/>
                    <a:lumOff val="5000"/>
                  </a:schemeClr>
                </a:solidFill>
                <a:latin typeface="Arial" panose="020B0604020202020204" pitchFamily="34" charset="0"/>
                <a:cs typeface="Arial" panose="020B0604020202020204" pitchFamily="34" charset="0"/>
              </a:rPr>
              <a:t>egov</a:t>
            </a:r>
            <a:r>
              <a:rPr lang="en-US" sz="800" dirty="0">
                <a:solidFill>
                  <a:schemeClr val="tx1">
                    <a:lumMod val="95000"/>
                    <a:lumOff val="5000"/>
                  </a:schemeClr>
                </a:solidFill>
                <a:latin typeface="Arial" panose="020B0604020202020204" pitchFamily="34" charset="0"/>
                <a:cs typeface="Arial" panose="020B0604020202020204" pitchFamily="34" charset="0"/>
              </a:rPr>
              <a:t>, medical</a:t>
            </a:r>
            <a:endParaRPr lang="ru-RU" sz="800" dirty="0">
              <a:solidFill>
                <a:schemeClr val="tx1">
                  <a:lumMod val="95000"/>
                  <a:lumOff val="5000"/>
                </a:schemeClr>
              </a:solidFill>
              <a:latin typeface="Arial" panose="020B0604020202020204" pitchFamily="34" charset="0"/>
              <a:ea typeface="+mj-ea"/>
              <a:cs typeface="Arial" panose="020B0604020202020204" pitchFamily="34" charset="0"/>
            </a:endParaRPr>
          </a:p>
        </p:txBody>
      </p:sp>
      <p:sp>
        <p:nvSpPr>
          <p:cNvPr id="206" name="Прямоугольник 205"/>
          <p:cNvSpPr/>
          <p:nvPr/>
        </p:nvSpPr>
        <p:spPr>
          <a:xfrm>
            <a:off x="5799424" y="750427"/>
            <a:ext cx="939845" cy="461665"/>
          </a:xfrm>
          <a:prstGeom prst="rect">
            <a:avLst/>
          </a:prstGeom>
        </p:spPr>
        <p:txBody>
          <a:bodyPr wrap="square" lIns="28519" rIns="28519" anchor="ctr" anchorCtr="0">
            <a:spAutoFit/>
          </a:bodyPr>
          <a:lstStyle/>
          <a:p>
            <a:pPr algn="ctr"/>
            <a:r>
              <a:rPr lang="en-US" sz="800" dirty="0" smtClean="0">
                <a:solidFill>
                  <a:schemeClr val="tx1">
                    <a:lumMod val="95000"/>
                    <a:lumOff val="5000"/>
                  </a:schemeClr>
                </a:solidFill>
                <a:latin typeface="Arial" panose="020B0604020202020204" pitchFamily="34" charset="0"/>
                <a:ea typeface="+mj-ea"/>
                <a:cs typeface="Arial" panose="020B0604020202020204" pitchFamily="34" charset="0"/>
              </a:rPr>
              <a:t>Prescription of medicine </a:t>
            </a:r>
            <a:r>
              <a:rPr lang="en-US" sz="800" dirty="0">
                <a:solidFill>
                  <a:schemeClr val="tx1">
                    <a:lumMod val="95000"/>
                    <a:lumOff val="5000"/>
                  </a:schemeClr>
                </a:solidFill>
                <a:latin typeface="Arial" panose="020B0604020202020204" pitchFamily="34" charset="0"/>
                <a:ea typeface="+mj-ea"/>
                <a:cs typeface="Arial" panose="020B0604020202020204" pitchFamily="34" charset="0"/>
              </a:rPr>
              <a:t>for the next month</a:t>
            </a:r>
            <a:endParaRPr lang="ru-RU" sz="800" dirty="0">
              <a:solidFill>
                <a:schemeClr val="tx1">
                  <a:lumMod val="95000"/>
                  <a:lumOff val="5000"/>
                </a:schemeClr>
              </a:solidFill>
              <a:latin typeface="Arial" panose="020B0604020202020204" pitchFamily="34" charset="0"/>
              <a:ea typeface="+mj-ea"/>
              <a:cs typeface="Arial" panose="020B0604020202020204" pitchFamily="34" charset="0"/>
            </a:endParaRPr>
          </a:p>
        </p:txBody>
      </p:sp>
      <p:cxnSp>
        <p:nvCxnSpPr>
          <p:cNvPr id="208" name="Прямая соединительная линия 207"/>
          <p:cNvCxnSpPr/>
          <p:nvPr/>
        </p:nvCxnSpPr>
        <p:spPr>
          <a:xfrm>
            <a:off x="1745118" y="2198349"/>
            <a:ext cx="5944492" cy="0"/>
          </a:xfrm>
          <a:prstGeom prst="line">
            <a:avLst/>
          </a:prstGeom>
          <a:ln w="28575">
            <a:prstDash val="sysDash"/>
          </a:ln>
        </p:spPr>
        <p:style>
          <a:lnRef idx="1">
            <a:schemeClr val="accent1"/>
          </a:lnRef>
          <a:fillRef idx="0">
            <a:schemeClr val="accent1"/>
          </a:fillRef>
          <a:effectRef idx="0">
            <a:schemeClr val="accent1"/>
          </a:effectRef>
          <a:fontRef idx="minor">
            <a:schemeClr val="tx1"/>
          </a:fontRef>
        </p:style>
      </p:cxnSp>
      <p:cxnSp>
        <p:nvCxnSpPr>
          <p:cNvPr id="209" name="Прямая соединительная линия 208"/>
          <p:cNvCxnSpPr/>
          <p:nvPr/>
        </p:nvCxnSpPr>
        <p:spPr>
          <a:xfrm flipV="1">
            <a:off x="1754264" y="1560732"/>
            <a:ext cx="0" cy="655599"/>
          </a:xfrm>
          <a:prstGeom prst="line">
            <a:avLst/>
          </a:prstGeom>
          <a:ln w="28575">
            <a:prstDash val="sysDash"/>
          </a:ln>
        </p:spPr>
        <p:style>
          <a:lnRef idx="1">
            <a:schemeClr val="accent1"/>
          </a:lnRef>
          <a:fillRef idx="0">
            <a:schemeClr val="accent1"/>
          </a:fillRef>
          <a:effectRef idx="0">
            <a:schemeClr val="accent1"/>
          </a:effectRef>
          <a:fontRef idx="minor">
            <a:schemeClr val="tx1"/>
          </a:fontRef>
        </p:style>
      </p:cxnSp>
      <p:cxnSp>
        <p:nvCxnSpPr>
          <p:cNvPr id="210" name="Прямая соединительная линия 209"/>
          <p:cNvCxnSpPr/>
          <p:nvPr/>
        </p:nvCxnSpPr>
        <p:spPr>
          <a:xfrm flipH="1" flipV="1">
            <a:off x="7670775" y="1438926"/>
            <a:ext cx="12096" cy="733858"/>
          </a:xfrm>
          <a:prstGeom prst="line">
            <a:avLst/>
          </a:prstGeom>
          <a:ln w="28575">
            <a:prstDash val="sysDash"/>
          </a:ln>
        </p:spPr>
        <p:style>
          <a:lnRef idx="1">
            <a:schemeClr val="accent1"/>
          </a:lnRef>
          <a:fillRef idx="0">
            <a:schemeClr val="accent1"/>
          </a:fillRef>
          <a:effectRef idx="0">
            <a:schemeClr val="accent1"/>
          </a:effectRef>
          <a:fontRef idx="minor">
            <a:schemeClr val="tx1"/>
          </a:fontRef>
        </p:style>
      </p:cxnSp>
      <p:cxnSp>
        <p:nvCxnSpPr>
          <p:cNvPr id="212" name="Прямая соединительная линия 211"/>
          <p:cNvCxnSpPr/>
          <p:nvPr/>
        </p:nvCxnSpPr>
        <p:spPr>
          <a:xfrm>
            <a:off x="7278423" y="1452754"/>
            <a:ext cx="415450" cy="0"/>
          </a:xfrm>
          <a:prstGeom prst="line">
            <a:avLst/>
          </a:prstGeom>
          <a:ln w="28575">
            <a:prstDash val="sysDash"/>
          </a:ln>
        </p:spPr>
        <p:style>
          <a:lnRef idx="1">
            <a:schemeClr val="accent1"/>
          </a:lnRef>
          <a:fillRef idx="0">
            <a:schemeClr val="accent1"/>
          </a:fillRef>
          <a:effectRef idx="0">
            <a:schemeClr val="accent1"/>
          </a:effectRef>
          <a:fontRef idx="minor">
            <a:schemeClr val="tx1"/>
          </a:fontRef>
        </p:style>
      </p:cxnSp>
      <p:grpSp>
        <p:nvGrpSpPr>
          <p:cNvPr id="108" name="Группа 107"/>
          <p:cNvGrpSpPr/>
          <p:nvPr/>
        </p:nvGrpSpPr>
        <p:grpSpPr>
          <a:xfrm>
            <a:off x="1588780" y="1292770"/>
            <a:ext cx="318772" cy="319879"/>
            <a:chOff x="1731146" y="1630817"/>
            <a:chExt cx="301841" cy="319879"/>
          </a:xfrm>
        </p:grpSpPr>
        <p:sp>
          <p:nvSpPr>
            <p:cNvPr id="109" name="Овал 108"/>
            <p:cNvSpPr/>
            <p:nvPr/>
          </p:nvSpPr>
          <p:spPr>
            <a:xfrm>
              <a:off x="1731146" y="1631100"/>
              <a:ext cx="301841" cy="319596"/>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latin typeface="Arial" panose="020B0604020202020204" pitchFamily="34" charset="0"/>
                <a:cs typeface="Arial" panose="020B0604020202020204" pitchFamily="34" charset="0"/>
              </a:endParaRPr>
            </a:p>
          </p:txBody>
        </p:sp>
        <p:sp>
          <p:nvSpPr>
            <p:cNvPr id="110" name="TextBox 109"/>
            <p:cNvSpPr txBox="1"/>
            <p:nvPr/>
          </p:nvSpPr>
          <p:spPr>
            <a:xfrm>
              <a:off x="1755890" y="1630817"/>
              <a:ext cx="264046" cy="307777"/>
            </a:xfrm>
            <a:prstGeom prst="rect">
              <a:avLst/>
            </a:prstGeom>
            <a:noFill/>
          </p:spPr>
          <p:txBody>
            <a:bodyPr wrap="square" rtlCol="0">
              <a:spAutoFit/>
            </a:bodyPr>
            <a:lstStyle/>
            <a:p>
              <a:r>
                <a:rPr lang="ru-RU" sz="1400" dirty="0">
                  <a:solidFill>
                    <a:schemeClr val="bg1"/>
                  </a:solidFill>
                  <a:latin typeface="Arial" panose="020B0604020202020204" pitchFamily="34" charset="0"/>
                  <a:cs typeface="Arial" panose="020B0604020202020204" pitchFamily="34" charset="0"/>
                </a:rPr>
                <a:t>1</a:t>
              </a:r>
            </a:p>
          </p:txBody>
        </p:sp>
      </p:grpSp>
      <p:cxnSp>
        <p:nvCxnSpPr>
          <p:cNvPr id="225" name="Прямая соединительная линия 224"/>
          <p:cNvCxnSpPr/>
          <p:nvPr/>
        </p:nvCxnSpPr>
        <p:spPr>
          <a:xfrm>
            <a:off x="1775362" y="4148771"/>
            <a:ext cx="4114413" cy="0"/>
          </a:xfrm>
          <a:prstGeom prst="line">
            <a:avLst/>
          </a:prstGeom>
          <a:ln w="28575">
            <a:prstDash val="sysDash"/>
          </a:ln>
        </p:spPr>
        <p:style>
          <a:lnRef idx="1">
            <a:schemeClr val="accent1"/>
          </a:lnRef>
          <a:fillRef idx="0">
            <a:schemeClr val="accent1"/>
          </a:fillRef>
          <a:effectRef idx="0">
            <a:schemeClr val="accent1"/>
          </a:effectRef>
          <a:fontRef idx="minor">
            <a:schemeClr val="tx1"/>
          </a:fontRef>
        </p:style>
      </p:cxnSp>
      <p:cxnSp>
        <p:nvCxnSpPr>
          <p:cNvPr id="226" name="Прямая соединительная линия 225"/>
          <p:cNvCxnSpPr/>
          <p:nvPr/>
        </p:nvCxnSpPr>
        <p:spPr>
          <a:xfrm flipV="1">
            <a:off x="1784508" y="3709568"/>
            <a:ext cx="0" cy="439203"/>
          </a:xfrm>
          <a:prstGeom prst="line">
            <a:avLst/>
          </a:prstGeom>
          <a:ln w="28575">
            <a:prstDash val="sysDash"/>
          </a:ln>
        </p:spPr>
        <p:style>
          <a:lnRef idx="1">
            <a:schemeClr val="accent1"/>
          </a:lnRef>
          <a:fillRef idx="0">
            <a:schemeClr val="accent1"/>
          </a:fillRef>
          <a:effectRef idx="0">
            <a:schemeClr val="accent1"/>
          </a:effectRef>
          <a:fontRef idx="minor">
            <a:schemeClr val="tx1"/>
          </a:fontRef>
        </p:style>
      </p:cxnSp>
      <p:cxnSp>
        <p:nvCxnSpPr>
          <p:cNvPr id="227" name="Прямая соединительная линия 226"/>
          <p:cNvCxnSpPr/>
          <p:nvPr/>
        </p:nvCxnSpPr>
        <p:spPr>
          <a:xfrm flipV="1">
            <a:off x="5879220" y="3551909"/>
            <a:ext cx="1" cy="596099"/>
          </a:xfrm>
          <a:prstGeom prst="line">
            <a:avLst/>
          </a:prstGeom>
          <a:ln w="28575">
            <a:prstDash val="sysDash"/>
          </a:ln>
        </p:spPr>
        <p:style>
          <a:lnRef idx="1">
            <a:schemeClr val="accent1"/>
          </a:lnRef>
          <a:fillRef idx="0">
            <a:schemeClr val="accent1"/>
          </a:fillRef>
          <a:effectRef idx="0">
            <a:schemeClr val="accent1"/>
          </a:effectRef>
          <a:fontRef idx="minor">
            <a:schemeClr val="tx1"/>
          </a:fontRef>
        </p:style>
      </p:cxnSp>
      <p:cxnSp>
        <p:nvCxnSpPr>
          <p:cNvPr id="228" name="Прямая соединительная линия 227"/>
          <p:cNvCxnSpPr/>
          <p:nvPr/>
        </p:nvCxnSpPr>
        <p:spPr>
          <a:xfrm>
            <a:off x="5422784" y="3569771"/>
            <a:ext cx="415450" cy="0"/>
          </a:xfrm>
          <a:prstGeom prst="line">
            <a:avLst/>
          </a:prstGeom>
          <a:ln w="28575">
            <a:prstDash val="sysDash"/>
          </a:ln>
        </p:spPr>
        <p:style>
          <a:lnRef idx="1">
            <a:schemeClr val="accent1"/>
          </a:lnRef>
          <a:fillRef idx="0">
            <a:schemeClr val="accent1"/>
          </a:fillRef>
          <a:effectRef idx="0">
            <a:schemeClr val="accent1"/>
          </a:effectRef>
          <a:fontRef idx="minor">
            <a:schemeClr val="tx1"/>
          </a:fontRef>
        </p:style>
      </p:cxnSp>
      <p:sp>
        <p:nvSpPr>
          <p:cNvPr id="233" name="Прямоугольник 232"/>
          <p:cNvSpPr/>
          <p:nvPr/>
        </p:nvSpPr>
        <p:spPr>
          <a:xfrm>
            <a:off x="1731391" y="4169343"/>
            <a:ext cx="6020521" cy="400110"/>
          </a:xfrm>
          <a:prstGeom prst="rect">
            <a:avLst/>
          </a:prstGeom>
        </p:spPr>
        <p:txBody>
          <a:bodyPr wrap="square">
            <a:spAutoFit/>
          </a:bodyPr>
          <a:lstStyle/>
          <a:p>
            <a:pPr algn="ctr"/>
            <a:r>
              <a:rPr lang="en-US" sz="1000" dirty="0">
                <a:solidFill>
                  <a:srgbClr val="00B050"/>
                </a:solidFill>
                <a:latin typeface="Arial" panose="020B0604020202020204" pitchFamily="34" charset="0"/>
                <a:ea typeface="+mj-ea"/>
                <a:cs typeface="Arial" panose="020B0604020202020204" pitchFamily="34" charset="0"/>
              </a:rPr>
              <a:t>Without visits - online renewal of prescriptions, online transmission of data on health conditions, update of information about a dispensary patient</a:t>
            </a:r>
            <a:endParaRPr lang="ru-RU" sz="1000" dirty="0">
              <a:solidFill>
                <a:srgbClr val="00B050"/>
              </a:solidFill>
              <a:latin typeface="Arial" panose="020B0604020202020204" pitchFamily="34" charset="0"/>
              <a:ea typeface="+mj-ea"/>
              <a:cs typeface="Arial" panose="020B0604020202020204" pitchFamily="34" charset="0"/>
            </a:endParaRPr>
          </a:p>
        </p:txBody>
      </p:sp>
      <p:grpSp>
        <p:nvGrpSpPr>
          <p:cNvPr id="120" name="Группа 206"/>
          <p:cNvGrpSpPr/>
          <p:nvPr/>
        </p:nvGrpSpPr>
        <p:grpSpPr>
          <a:xfrm>
            <a:off x="5055805" y="1292770"/>
            <a:ext cx="301841" cy="325522"/>
            <a:chOff x="1731146" y="1631100"/>
            <a:chExt cx="301841" cy="325522"/>
          </a:xfrm>
        </p:grpSpPr>
        <p:sp>
          <p:nvSpPr>
            <p:cNvPr id="121" name="Овал 120"/>
            <p:cNvSpPr/>
            <p:nvPr/>
          </p:nvSpPr>
          <p:spPr>
            <a:xfrm>
              <a:off x="1731146" y="1631100"/>
              <a:ext cx="301841" cy="31959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latin typeface="Arial" panose="020B0604020202020204" pitchFamily="34" charset="0"/>
                <a:cs typeface="Arial" panose="020B0604020202020204" pitchFamily="34" charset="0"/>
              </a:endParaRPr>
            </a:p>
          </p:txBody>
        </p:sp>
        <p:sp>
          <p:nvSpPr>
            <p:cNvPr id="122" name="TextBox 121"/>
            <p:cNvSpPr txBox="1"/>
            <p:nvPr/>
          </p:nvSpPr>
          <p:spPr>
            <a:xfrm>
              <a:off x="1757927" y="1648845"/>
              <a:ext cx="202859" cy="307777"/>
            </a:xfrm>
            <a:prstGeom prst="rect">
              <a:avLst/>
            </a:prstGeom>
            <a:noFill/>
          </p:spPr>
          <p:txBody>
            <a:bodyPr wrap="square" rtlCol="0">
              <a:spAutoFit/>
            </a:bodyPr>
            <a:lstStyle/>
            <a:p>
              <a:r>
                <a:rPr lang="ru-RU" sz="1400" b="1" dirty="0">
                  <a:solidFill>
                    <a:schemeClr val="bg1"/>
                  </a:solidFill>
                  <a:latin typeface="Arial" panose="020B0604020202020204" pitchFamily="34" charset="0"/>
                  <a:cs typeface="Arial" panose="020B0604020202020204" pitchFamily="34" charset="0"/>
                </a:rPr>
                <a:t>4</a:t>
              </a:r>
            </a:p>
          </p:txBody>
        </p:sp>
      </p:grpSp>
      <p:sp>
        <p:nvSpPr>
          <p:cNvPr id="124" name="Прямоугольник 123"/>
          <p:cNvSpPr/>
          <p:nvPr/>
        </p:nvSpPr>
        <p:spPr>
          <a:xfrm>
            <a:off x="4860286" y="1534614"/>
            <a:ext cx="716864" cy="338554"/>
          </a:xfrm>
          <a:prstGeom prst="rect">
            <a:avLst/>
          </a:prstGeom>
        </p:spPr>
        <p:txBody>
          <a:bodyPr wrap="square" lIns="28519" rIns="28519" anchor="ctr" anchorCtr="0">
            <a:spAutoFit/>
          </a:bodyPr>
          <a:lstStyle/>
          <a:p>
            <a:pPr algn="ctr"/>
            <a:r>
              <a:rPr lang="en-US" sz="800" dirty="0" smtClean="0">
                <a:solidFill>
                  <a:schemeClr val="tx1">
                    <a:lumMod val="95000"/>
                    <a:lumOff val="5000"/>
                  </a:schemeClr>
                </a:solidFill>
                <a:latin typeface="Arial" panose="020B0604020202020204" pitchFamily="34" charset="0"/>
                <a:ea typeface="+mj-ea"/>
                <a:cs typeface="Arial" panose="020B0604020202020204" pitchFamily="34" charset="0"/>
              </a:rPr>
              <a:t>Narrow specialist</a:t>
            </a:r>
            <a:endParaRPr lang="ru-RU" sz="800" dirty="0">
              <a:solidFill>
                <a:schemeClr val="tx1">
                  <a:lumMod val="95000"/>
                  <a:lumOff val="5000"/>
                </a:schemeClr>
              </a:solidFill>
              <a:latin typeface="Arial" panose="020B0604020202020204" pitchFamily="34" charset="0"/>
              <a:ea typeface="+mj-ea"/>
              <a:cs typeface="Arial" panose="020B0604020202020204" pitchFamily="34" charset="0"/>
            </a:endParaRPr>
          </a:p>
        </p:txBody>
      </p:sp>
      <p:sp>
        <p:nvSpPr>
          <p:cNvPr id="125" name="Прямоугольник 124"/>
          <p:cNvSpPr/>
          <p:nvPr/>
        </p:nvSpPr>
        <p:spPr>
          <a:xfrm>
            <a:off x="4793289" y="781438"/>
            <a:ext cx="925169" cy="461665"/>
          </a:xfrm>
          <a:prstGeom prst="rect">
            <a:avLst/>
          </a:prstGeom>
        </p:spPr>
        <p:txBody>
          <a:bodyPr wrap="square" lIns="28519" rIns="28519" anchor="ctr" anchorCtr="0">
            <a:spAutoFit/>
          </a:bodyPr>
          <a:lstStyle/>
          <a:p>
            <a:pPr algn="ctr"/>
            <a:r>
              <a:rPr lang="en-US" sz="800" dirty="0" smtClean="0">
                <a:solidFill>
                  <a:schemeClr val="tx1">
                    <a:lumMod val="95000"/>
                    <a:lumOff val="5000"/>
                  </a:schemeClr>
                </a:solidFill>
                <a:latin typeface="Arial" panose="020B0604020202020204" pitchFamily="34" charset="0"/>
                <a:ea typeface="+mj-ea"/>
                <a:cs typeface="Arial" panose="020B0604020202020204" pitchFamily="34" charset="0"/>
              </a:rPr>
              <a:t>Tests passing, </a:t>
            </a:r>
            <a:r>
              <a:rPr lang="en-US" sz="800" dirty="0">
                <a:solidFill>
                  <a:schemeClr val="tx1">
                    <a:lumMod val="95000"/>
                    <a:lumOff val="5000"/>
                  </a:schemeClr>
                </a:solidFill>
                <a:latin typeface="Arial" panose="020B0604020202020204" pitchFamily="34" charset="0"/>
                <a:ea typeface="+mj-ea"/>
                <a:cs typeface="Arial" panose="020B0604020202020204" pitchFamily="34" charset="0"/>
              </a:rPr>
              <a:t>the reception of prof. specialist.</a:t>
            </a:r>
            <a:endParaRPr lang="ru-RU" sz="800" dirty="0">
              <a:solidFill>
                <a:schemeClr val="tx1">
                  <a:lumMod val="95000"/>
                  <a:lumOff val="5000"/>
                </a:schemeClr>
              </a:solidFill>
              <a:latin typeface="Arial" panose="020B0604020202020204" pitchFamily="34" charset="0"/>
              <a:ea typeface="+mj-ea"/>
              <a:cs typeface="Arial" panose="020B0604020202020204" pitchFamily="34" charset="0"/>
            </a:endParaRPr>
          </a:p>
        </p:txBody>
      </p:sp>
      <p:pic>
        <p:nvPicPr>
          <p:cNvPr id="1026" name="Picture 2" descr="Картинки по запросу пожилой человек с телефоном"/>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144016" y="2932530"/>
            <a:ext cx="1617493" cy="1111836"/>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cxnSp>
        <p:nvCxnSpPr>
          <p:cNvPr id="136" name="Прямая соединительная линия 135"/>
          <p:cNvCxnSpPr/>
          <p:nvPr/>
        </p:nvCxnSpPr>
        <p:spPr>
          <a:xfrm flipV="1">
            <a:off x="260568" y="5978770"/>
            <a:ext cx="5024877" cy="8486"/>
          </a:xfrm>
          <a:prstGeom prst="line">
            <a:avLst/>
          </a:prstGeom>
          <a:ln w="1905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137" name="Прямая соединительная линия 136"/>
          <p:cNvCxnSpPr/>
          <p:nvPr/>
        </p:nvCxnSpPr>
        <p:spPr>
          <a:xfrm>
            <a:off x="260568" y="5156877"/>
            <a:ext cx="0" cy="830379"/>
          </a:xfrm>
          <a:prstGeom prst="line">
            <a:avLst/>
          </a:prstGeom>
          <a:ln w="19050">
            <a:solidFill>
              <a:srgbClr val="0070C0"/>
            </a:solidFill>
          </a:ln>
        </p:spPr>
        <p:style>
          <a:lnRef idx="1">
            <a:schemeClr val="accent1"/>
          </a:lnRef>
          <a:fillRef idx="0">
            <a:schemeClr val="accent1"/>
          </a:fillRef>
          <a:effectRef idx="0">
            <a:schemeClr val="accent1"/>
          </a:effectRef>
          <a:fontRef idx="minor">
            <a:schemeClr val="tx1"/>
          </a:fontRef>
        </p:style>
      </p:cxnSp>
      <p:sp>
        <p:nvSpPr>
          <p:cNvPr id="145" name="Овал 144"/>
          <p:cNvSpPr/>
          <p:nvPr/>
        </p:nvSpPr>
        <p:spPr>
          <a:xfrm>
            <a:off x="149918" y="4908487"/>
            <a:ext cx="240730" cy="240730"/>
          </a:xfrm>
          <a:prstGeom prst="ellipse">
            <a:avLst/>
          </a:prstGeom>
          <a:solidFill>
            <a:srgbClr val="239CC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latin typeface="Arial" panose="020B0604020202020204" pitchFamily="34" charset="0"/>
              <a:cs typeface="Arial" panose="020B0604020202020204" pitchFamily="34" charset="0"/>
            </a:endParaRPr>
          </a:p>
        </p:txBody>
      </p:sp>
      <p:sp>
        <p:nvSpPr>
          <p:cNvPr id="146" name="Овал 145"/>
          <p:cNvSpPr/>
          <p:nvPr/>
        </p:nvSpPr>
        <p:spPr>
          <a:xfrm>
            <a:off x="100398" y="4864808"/>
            <a:ext cx="343522" cy="325038"/>
          </a:xfrm>
          <a:prstGeom prst="ellipse">
            <a:avLst/>
          </a:prstGeom>
          <a:noFill/>
          <a:ln w="19050">
            <a:solidFill>
              <a:srgbClr val="249BC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latin typeface="Arial" panose="020B0604020202020204" pitchFamily="34" charset="0"/>
              <a:cs typeface="Arial" panose="020B0604020202020204" pitchFamily="34" charset="0"/>
            </a:endParaRPr>
          </a:p>
        </p:txBody>
      </p:sp>
      <p:cxnSp>
        <p:nvCxnSpPr>
          <p:cNvPr id="147" name="Прямая соединительная линия 146"/>
          <p:cNvCxnSpPr/>
          <p:nvPr/>
        </p:nvCxnSpPr>
        <p:spPr>
          <a:xfrm flipH="1">
            <a:off x="3065263" y="5970936"/>
            <a:ext cx="6409" cy="691142"/>
          </a:xfrm>
          <a:prstGeom prst="line">
            <a:avLst/>
          </a:prstGeom>
          <a:ln w="19050">
            <a:solidFill>
              <a:srgbClr val="0070C0"/>
            </a:solidFill>
          </a:ln>
        </p:spPr>
        <p:style>
          <a:lnRef idx="1">
            <a:schemeClr val="accent1"/>
          </a:lnRef>
          <a:fillRef idx="0">
            <a:schemeClr val="accent1"/>
          </a:fillRef>
          <a:effectRef idx="0">
            <a:schemeClr val="accent1"/>
          </a:effectRef>
          <a:fontRef idx="minor">
            <a:schemeClr val="tx1"/>
          </a:fontRef>
        </p:style>
      </p:cxnSp>
      <p:sp>
        <p:nvSpPr>
          <p:cNvPr id="148" name="Овал 147"/>
          <p:cNvSpPr/>
          <p:nvPr/>
        </p:nvSpPr>
        <p:spPr>
          <a:xfrm>
            <a:off x="2936106" y="6552749"/>
            <a:ext cx="240730" cy="240730"/>
          </a:xfrm>
          <a:prstGeom prst="ellipse">
            <a:avLst/>
          </a:prstGeom>
          <a:solidFill>
            <a:srgbClr val="239CC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latin typeface="Arial" panose="020B0604020202020204" pitchFamily="34" charset="0"/>
              <a:cs typeface="Arial" panose="020B0604020202020204" pitchFamily="34" charset="0"/>
            </a:endParaRPr>
          </a:p>
        </p:txBody>
      </p:sp>
      <p:sp>
        <p:nvSpPr>
          <p:cNvPr id="149" name="Овал 148"/>
          <p:cNvSpPr/>
          <p:nvPr/>
        </p:nvSpPr>
        <p:spPr>
          <a:xfrm>
            <a:off x="2886586" y="6489192"/>
            <a:ext cx="343522" cy="325038"/>
          </a:xfrm>
          <a:prstGeom prst="ellipse">
            <a:avLst/>
          </a:prstGeom>
          <a:noFill/>
          <a:ln w="19050">
            <a:solidFill>
              <a:srgbClr val="249BC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latin typeface="Arial" panose="020B0604020202020204" pitchFamily="34" charset="0"/>
              <a:cs typeface="Arial" panose="020B0604020202020204" pitchFamily="34" charset="0"/>
            </a:endParaRPr>
          </a:p>
        </p:txBody>
      </p:sp>
      <p:cxnSp>
        <p:nvCxnSpPr>
          <p:cNvPr id="150" name="Прямая соединительная линия 149"/>
          <p:cNvCxnSpPr/>
          <p:nvPr/>
        </p:nvCxnSpPr>
        <p:spPr>
          <a:xfrm>
            <a:off x="7161800" y="5946357"/>
            <a:ext cx="4871483" cy="13411"/>
          </a:xfrm>
          <a:prstGeom prst="line">
            <a:avLst/>
          </a:prstGeom>
          <a:ln w="1905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152" name="Прямая соединительная линия 151"/>
          <p:cNvCxnSpPr/>
          <p:nvPr/>
        </p:nvCxnSpPr>
        <p:spPr>
          <a:xfrm>
            <a:off x="7324423" y="5115815"/>
            <a:ext cx="0" cy="830379"/>
          </a:xfrm>
          <a:prstGeom prst="line">
            <a:avLst/>
          </a:prstGeom>
          <a:ln w="19050">
            <a:solidFill>
              <a:srgbClr val="0070C0"/>
            </a:solidFill>
          </a:ln>
        </p:spPr>
        <p:style>
          <a:lnRef idx="1">
            <a:schemeClr val="accent1"/>
          </a:lnRef>
          <a:fillRef idx="0">
            <a:schemeClr val="accent1"/>
          </a:fillRef>
          <a:effectRef idx="0">
            <a:schemeClr val="accent1"/>
          </a:effectRef>
          <a:fontRef idx="minor">
            <a:schemeClr val="tx1"/>
          </a:fontRef>
        </p:style>
      </p:cxnSp>
      <p:sp>
        <p:nvSpPr>
          <p:cNvPr id="153" name="Овал 152"/>
          <p:cNvSpPr/>
          <p:nvPr/>
        </p:nvSpPr>
        <p:spPr>
          <a:xfrm>
            <a:off x="7213773" y="4867425"/>
            <a:ext cx="240730" cy="240730"/>
          </a:xfrm>
          <a:prstGeom prst="ellipse">
            <a:avLst/>
          </a:prstGeom>
          <a:solidFill>
            <a:srgbClr val="239CC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latin typeface="Arial" panose="020B0604020202020204" pitchFamily="34" charset="0"/>
              <a:cs typeface="Arial" panose="020B0604020202020204" pitchFamily="34" charset="0"/>
            </a:endParaRPr>
          </a:p>
        </p:txBody>
      </p:sp>
      <p:sp>
        <p:nvSpPr>
          <p:cNvPr id="160" name="Овал 159"/>
          <p:cNvSpPr/>
          <p:nvPr/>
        </p:nvSpPr>
        <p:spPr>
          <a:xfrm>
            <a:off x="7164253" y="4823746"/>
            <a:ext cx="343522" cy="325038"/>
          </a:xfrm>
          <a:prstGeom prst="ellipse">
            <a:avLst/>
          </a:prstGeom>
          <a:noFill/>
          <a:ln w="19050">
            <a:solidFill>
              <a:srgbClr val="249BC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latin typeface="Arial" panose="020B0604020202020204" pitchFamily="34" charset="0"/>
              <a:cs typeface="Arial" panose="020B0604020202020204" pitchFamily="34" charset="0"/>
            </a:endParaRPr>
          </a:p>
        </p:txBody>
      </p:sp>
      <p:sp>
        <p:nvSpPr>
          <p:cNvPr id="161" name="Дуга 160"/>
          <p:cNvSpPr/>
          <p:nvPr/>
        </p:nvSpPr>
        <p:spPr>
          <a:xfrm rot="13500000">
            <a:off x="8404836" y="247668"/>
            <a:ext cx="5169398" cy="5169400"/>
          </a:xfrm>
          <a:prstGeom prst="arc">
            <a:avLst>
              <a:gd name="adj1" fmla="val 16299758"/>
              <a:gd name="adj2" fmla="val 21512532"/>
            </a:avLst>
          </a:prstGeom>
          <a:solidFill>
            <a:srgbClr val="FFC000"/>
          </a:solidFill>
          <a:ln>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ru-RU"/>
          </a:p>
        </p:txBody>
      </p:sp>
      <p:sp>
        <p:nvSpPr>
          <p:cNvPr id="162" name="Прямоугольник 161"/>
          <p:cNvSpPr/>
          <p:nvPr/>
        </p:nvSpPr>
        <p:spPr>
          <a:xfrm rot="16200000">
            <a:off x="8380169" y="1419702"/>
            <a:ext cx="3724391" cy="2807594"/>
          </a:xfrm>
          <a:prstGeom prst="rect">
            <a:avLst/>
          </a:prstGeom>
        </p:spPr>
        <p:txBody>
          <a:bodyPr wrap="none">
            <a:prstTxWarp prst="textArchUp">
              <a:avLst/>
            </a:prstTxWarp>
            <a:spAutoFit/>
          </a:bodyPr>
          <a:lstStyle/>
          <a:p>
            <a:pPr algn="ctr"/>
            <a:r>
              <a:rPr lang="en-US" sz="1500" b="1" dirty="0">
                <a:solidFill>
                  <a:schemeClr val="bg1"/>
                </a:solidFill>
                <a:latin typeface="Arial" panose="020B0604020202020204" pitchFamily="34" charset="0"/>
                <a:cs typeface="Arial" panose="020B0604020202020204" pitchFamily="34" charset="0"/>
              </a:rPr>
              <a:t>DISEASE MANAGEMENT AND</a:t>
            </a:r>
          </a:p>
          <a:p>
            <a:pPr algn="ctr"/>
            <a:r>
              <a:rPr lang="en-US" sz="1500" b="1" dirty="0">
                <a:solidFill>
                  <a:schemeClr val="bg1"/>
                </a:solidFill>
                <a:latin typeface="Arial" panose="020B0604020202020204" pitchFamily="34" charset="0"/>
                <a:cs typeface="Arial" panose="020B0604020202020204" pitchFamily="34" charset="0"/>
              </a:rPr>
              <a:t>REHABILITATION</a:t>
            </a:r>
            <a:endParaRPr lang="ru-RU" sz="1500" b="1" dirty="0">
              <a:solidFill>
                <a:schemeClr val="bg1"/>
              </a:solidFill>
              <a:latin typeface="Arial" panose="020B0604020202020204" pitchFamily="34" charset="0"/>
              <a:cs typeface="Arial" panose="020B0604020202020204" pitchFamily="34" charset="0"/>
            </a:endParaRPr>
          </a:p>
        </p:txBody>
      </p:sp>
      <p:sp>
        <p:nvSpPr>
          <p:cNvPr id="163" name="Прямоугольник 162"/>
          <p:cNvSpPr/>
          <p:nvPr/>
        </p:nvSpPr>
        <p:spPr>
          <a:xfrm>
            <a:off x="9012395" y="1998861"/>
            <a:ext cx="1405045" cy="430887"/>
          </a:xfrm>
          <a:prstGeom prst="rect">
            <a:avLst/>
          </a:prstGeom>
        </p:spPr>
        <p:txBody>
          <a:bodyPr wrap="square">
            <a:spAutoFit/>
          </a:bodyPr>
          <a:lstStyle/>
          <a:p>
            <a:r>
              <a:rPr lang="en-US" sz="1100" dirty="0">
                <a:solidFill>
                  <a:schemeClr val="bg1"/>
                </a:solidFill>
                <a:latin typeface="Arial" panose="020B0604020202020204" pitchFamily="34" charset="0"/>
                <a:cs typeface="Arial" panose="020B0604020202020204" pitchFamily="34" charset="0"/>
              </a:rPr>
              <a:t>How to live with my diagnosis?</a:t>
            </a:r>
            <a:endParaRPr lang="ru-RU" sz="1100" dirty="0">
              <a:solidFill>
                <a:schemeClr val="bg1"/>
              </a:solidFill>
              <a:latin typeface="Arial" panose="020B0604020202020204" pitchFamily="34" charset="0"/>
              <a:cs typeface="Arial" panose="020B0604020202020204" pitchFamily="34" charset="0"/>
            </a:endParaRPr>
          </a:p>
        </p:txBody>
      </p:sp>
      <p:sp>
        <p:nvSpPr>
          <p:cNvPr id="164" name="Прямоугольник 163"/>
          <p:cNvSpPr/>
          <p:nvPr/>
        </p:nvSpPr>
        <p:spPr>
          <a:xfrm>
            <a:off x="9018987" y="2604562"/>
            <a:ext cx="1679193" cy="261610"/>
          </a:xfrm>
          <a:prstGeom prst="rect">
            <a:avLst/>
          </a:prstGeom>
        </p:spPr>
        <p:txBody>
          <a:bodyPr wrap="square">
            <a:spAutoFit/>
          </a:bodyPr>
          <a:lstStyle/>
          <a:p>
            <a:r>
              <a:rPr lang="en-US" sz="1100" dirty="0">
                <a:solidFill>
                  <a:schemeClr val="bg1"/>
                </a:solidFill>
                <a:latin typeface="Arial" panose="020B0604020202020204" pitchFamily="34" charset="0"/>
                <a:cs typeface="Arial" panose="020B0604020202020204" pitchFamily="34" charset="0"/>
              </a:rPr>
              <a:t>What medicine to take?</a:t>
            </a:r>
            <a:endParaRPr lang="ru-RU" sz="1100" dirty="0">
              <a:solidFill>
                <a:schemeClr val="bg1"/>
              </a:solidFill>
              <a:latin typeface="Arial" panose="020B0604020202020204" pitchFamily="34" charset="0"/>
              <a:cs typeface="Arial" panose="020B0604020202020204" pitchFamily="34" charset="0"/>
            </a:endParaRPr>
          </a:p>
        </p:txBody>
      </p:sp>
      <p:sp>
        <p:nvSpPr>
          <p:cNvPr id="165" name="Прямоугольник 164"/>
          <p:cNvSpPr/>
          <p:nvPr/>
        </p:nvSpPr>
        <p:spPr>
          <a:xfrm>
            <a:off x="9038638" y="3048819"/>
            <a:ext cx="1481499" cy="430887"/>
          </a:xfrm>
          <a:prstGeom prst="rect">
            <a:avLst/>
          </a:prstGeom>
        </p:spPr>
        <p:txBody>
          <a:bodyPr wrap="square">
            <a:spAutoFit/>
          </a:bodyPr>
          <a:lstStyle/>
          <a:p>
            <a:r>
              <a:rPr lang="en-US" sz="1100" dirty="0">
                <a:solidFill>
                  <a:schemeClr val="bg1"/>
                </a:solidFill>
                <a:latin typeface="Arial" panose="020B0604020202020204" pitchFamily="34" charset="0"/>
                <a:cs typeface="Arial" panose="020B0604020202020204" pitchFamily="34" charset="0"/>
              </a:rPr>
              <a:t>How to constantly monitor your health?</a:t>
            </a:r>
            <a:endParaRPr lang="ru-RU" sz="1100" dirty="0">
              <a:solidFill>
                <a:schemeClr val="bg1"/>
              </a:solidFill>
              <a:latin typeface="Arial" panose="020B0604020202020204" pitchFamily="34" charset="0"/>
              <a:cs typeface="Arial" panose="020B0604020202020204" pitchFamily="34" charset="0"/>
            </a:endParaRPr>
          </a:p>
        </p:txBody>
      </p:sp>
      <p:sp>
        <p:nvSpPr>
          <p:cNvPr id="166" name="Овал 165"/>
          <p:cNvSpPr/>
          <p:nvPr/>
        </p:nvSpPr>
        <p:spPr>
          <a:xfrm>
            <a:off x="10297497" y="2217712"/>
            <a:ext cx="845422" cy="1091015"/>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14969957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 name="Прямоугольник 57"/>
          <p:cNvSpPr/>
          <p:nvPr/>
        </p:nvSpPr>
        <p:spPr>
          <a:xfrm>
            <a:off x="121677" y="3434855"/>
            <a:ext cx="2538178" cy="334876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latin typeface="Arial" panose="020B0604020202020204" pitchFamily="34" charset="0"/>
              <a:cs typeface="Arial" panose="020B0604020202020204" pitchFamily="34" charset="0"/>
            </a:endParaRPr>
          </a:p>
        </p:txBody>
      </p:sp>
      <p:sp>
        <p:nvSpPr>
          <p:cNvPr id="18" name="Скругленный прямоугольник 17"/>
          <p:cNvSpPr/>
          <p:nvPr/>
        </p:nvSpPr>
        <p:spPr>
          <a:xfrm>
            <a:off x="197525" y="1078541"/>
            <a:ext cx="11797528" cy="219186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71" name="Прямоугольник 70"/>
          <p:cNvSpPr/>
          <p:nvPr/>
        </p:nvSpPr>
        <p:spPr>
          <a:xfrm>
            <a:off x="10017773" y="5063070"/>
            <a:ext cx="1940694" cy="161281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latin typeface="Arial" panose="020B0604020202020204" pitchFamily="34" charset="0"/>
              <a:cs typeface="Arial" panose="020B0604020202020204" pitchFamily="34" charset="0"/>
            </a:endParaRPr>
          </a:p>
        </p:txBody>
      </p:sp>
      <p:sp>
        <p:nvSpPr>
          <p:cNvPr id="51" name="Прямоугольник 50"/>
          <p:cNvSpPr/>
          <p:nvPr/>
        </p:nvSpPr>
        <p:spPr>
          <a:xfrm>
            <a:off x="2816238" y="3372678"/>
            <a:ext cx="2838783" cy="334876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latin typeface="Arial" panose="020B0604020202020204" pitchFamily="34" charset="0"/>
              <a:cs typeface="Arial" panose="020B0604020202020204" pitchFamily="34" charset="0"/>
            </a:endParaRPr>
          </a:p>
        </p:txBody>
      </p:sp>
      <p:sp>
        <p:nvSpPr>
          <p:cNvPr id="49" name="Прямоугольник 48"/>
          <p:cNvSpPr/>
          <p:nvPr/>
        </p:nvSpPr>
        <p:spPr>
          <a:xfrm>
            <a:off x="10017773" y="3367814"/>
            <a:ext cx="1940694" cy="161281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latin typeface="Arial" panose="020B0604020202020204" pitchFamily="34" charset="0"/>
              <a:cs typeface="Arial" panose="020B0604020202020204" pitchFamily="34" charset="0"/>
            </a:endParaRPr>
          </a:p>
        </p:txBody>
      </p:sp>
      <p:sp>
        <p:nvSpPr>
          <p:cNvPr id="45" name="Прямоугольник 44"/>
          <p:cNvSpPr/>
          <p:nvPr/>
        </p:nvSpPr>
        <p:spPr>
          <a:xfrm>
            <a:off x="5942628" y="3367814"/>
            <a:ext cx="3830030" cy="334876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latin typeface="Arial" panose="020B0604020202020204" pitchFamily="34" charset="0"/>
              <a:cs typeface="Arial" panose="020B0604020202020204" pitchFamily="34" charset="0"/>
            </a:endParaRPr>
          </a:p>
        </p:txBody>
      </p:sp>
      <p:sp>
        <p:nvSpPr>
          <p:cNvPr id="32" name="Скругленный прямоугольник 31"/>
          <p:cNvSpPr/>
          <p:nvPr/>
        </p:nvSpPr>
        <p:spPr>
          <a:xfrm>
            <a:off x="422288" y="1619906"/>
            <a:ext cx="11317261" cy="596539"/>
          </a:xfrm>
          <a:prstGeom prst="roundRect">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smtClean="0">
                <a:solidFill>
                  <a:srgbClr val="0070C0"/>
                </a:solidFill>
                <a:latin typeface="Arial" panose="020B0604020202020204" pitchFamily="34" charset="0"/>
                <a:cs typeface="Arial" panose="020B0604020202020204" pitchFamily="34" charset="0"/>
              </a:rPr>
              <a:t>PATIENT </a:t>
            </a:r>
            <a:r>
              <a:rPr lang="en-US" sz="1600" b="1" dirty="0">
                <a:solidFill>
                  <a:srgbClr val="0070C0"/>
                </a:solidFill>
                <a:latin typeface="Arial" panose="020B0604020202020204" pitchFamily="34" charset="0"/>
                <a:cs typeface="Arial" panose="020B0604020202020204" pitchFamily="34" charset="0"/>
              </a:rPr>
              <a:t>AND DOCTOR</a:t>
            </a:r>
          </a:p>
          <a:p>
            <a:pPr algn="ctr"/>
            <a:r>
              <a:rPr lang="en-US" sz="1600" b="1" dirty="0" smtClean="0">
                <a:solidFill>
                  <a:srgbClr val="0070C0"/>
                </a:solidFill>
                <a:latin typeface="Arial" panose="020B0604020202020204" pitchFamily="34" charset="0"/>
                <a:cs typeface="Arial" panose="020B0604020202020204" pitchFamily="34" charset="0"/>
              </a:rPr>
              <a:t>ACCESS TO ELECTRONIC </a:t>
            </a:r>
            <a:r>
              <a:rPr lang="en-US" sz="1600" b="1" dirty="0">
                <a:solidFill>
                  <a:srgbClr val="0070C0"/>
                </a:solidFill>
                <a:latin typeface="Arial" panose="020B0604020202020204" pitchFamily="34" charset="0"/>
                <a:cs typeface="Arial" panose="020B0604020202020204" pitchFamily="34" charset="0"/>
              </a:rPr>
              <a:t>HEALTH PASSPORT</a:t>
            </a:r>
            <a:endParaRPr lang="ru-RU" sz="1600" b="1" dirty="0">
              <a:solidFill>
                <a:srgbClr val="0070C0"/>
              </a:solidFill>
              <a:latin typeface="Arial" panose="020B0604020202020204" pitchFamily="34" charset="0"/>
              <a:cs typeface="Arial" panose="020B0604020202020204" pitchFamily="34" charset="0"/>
            </a:endParaRPr>
          </a:p>
        </p:txBody>
      </p:sp>
      <p:sp>
        <p:nvSpPr>
          <p:cNvPr id="47" name="Прямоугольник 46"/>
          <p:cNvSpPr/>
          <p:nvPr/>
        </p:nvSpPr>
        <p:spPr>
          <a:xfrm>
            <a:off x="11487150" y="0"/>
            <a:ext cx="485775" cy="62865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latin typeface="Arial" panose="020B0604020202020204" pitchFamily="34" charset="0"/>
              <a:cs typeface="Arial" panose="020B0604020202020204" pitchFamily="34" charset="0"/>
            </a:endParaRPr>
          </a:p>
        </p:txBody>
      </p:sp>
      <p:sp>
        <p:nvSpPr>
          <p:cNvPr id="48" name="Номер слайда 24"/>
          <p:cNvSpPr>
            <a:spLocks noGrp="1"/>
          </p:cNvSpPr>
          <p:nvPr>
            <p:ph type="sldNum" sz="quarter" idx="12"/>
          </p:nvPr>
        </p:nvSpPr>
        <p:spPr>
          <a:xfrm>
            <a:off x="11416739" y="131762"/>
            <a:ext cx="672315" cy="365125"/>
          </a:xfrm>
        </p:spPr>
        <p:txBody>
          <a:bodyPr/>
          <a:lstStyle/>
          <a:p>
            <a:pPr algn="ctr"/>
            <a:r>
              <a:rPr lang="ru-RU" sz="2800" dirty="0">
                <a:solidFill>
                  <a:schemeClr val="bg1"/>
                </a:solidFill>
                <a:latin typeface="Arial" panose="020B0604020202020204" pitchFamily="34" charset="0"/>
                <a:cs typeface="Arial" panose="020B0604020202020204" pitchFamily="34" charset="0"/>
              </a:rPr>
              <a:t>9</a:t>
            </a:r>
          </a:p>
        </p:txBody>
      </p:sp>
      <p:sp>
        <p:nvSpPr>
          <p:cNvPr id="43" name="Скругленный прямоугольник 42"/>
          <p:cNvSpPr/>
          <p:nvPr/>
        </p:nvSpPr>
        <p:spPr>
          <a:xfrm>
            <a:off x="435585" y="2732131"/>
            <a:ext cx="11317312" cy="395054"/>
          </a:xfrm>
          <a:prstGeom prst="roundRect">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rgbClr val="0070C0"/>
                </a:solidFill>
                <a:latin typeface="Arial" panose="020B0604020202020204" pitchFamily="34" charset="0"/>
                <a:cs typeface="Arial" panose="020B0604020202020204" pitchFamily="34" charset="0"/>
              </a:rPr>
              <a:t>INTEGRATION PLATFORM</a:t>
            </a:r>
            <a:endParaRPr lang="ru-RU" sz="1600" b="1" dirty="0">
              <a:solidFill>
                <a:srgbClr val="0070C0"/>
              </a:solidFill>
              <a:latin typeface="Arial" panose="020B0604020202020204" pitchFamily="34" charset="0"/>
              <a:cs typeface="Arial" panose="020B0604020202020204" pitchFamily="34" charset="0"/>
            </a:endParaRPr>
          </a:p>
        </p:txBody>
      </p:sp>
      <p:pic>
        <p:nvPicPr>
          <p:cNvPr id="3" name="Рисунок 2"/>
          <p:cNvPicPr>
            <a:picLocks noChangeAspect="1"/>
          </p:cNvPicPr>
          <p:nvPr/>
        </p:nvPicPr>
        <p:blipFill rotWithShape="1">
          <a:blip r:embed="rId3" cstate="print">
            <a:clrChange>
              <a:clrFrom>
                <a:srgbClr val="000000">
                  <a:alpha val="0"/>
                </a:srgbClr>
              </a:clrFrom>
              <a:clrTo>
                <a:srgbClr val="000000">
                  <a:alpha val="0"/>
                </a:srgbClr>
              </a:clrTo>
            </a:clrChange>
            <a:duotone>
              <a:schemeClr val="accent1">
                <a:shade val="45000"/>
                <a:satMod val="135000"/>
              </a:schemeClr>
              <a:prstClr val="white"/>
            </a:duotone>
            <a:extLst>
              <a:ext uri="{28A0092B-C50C-407E-A947-70E740481C1C}">
                <a14:useLocalDpi xmlns:a14="http://schemas.microsoft.com/office/drawing/2010/main" val="0"/>
              </a:ext>
            </a:extLst>
          </a:blip>
          <a:srcRect b="15556"/>
          <a:stretch/>
        </p:blipFill>
        <p:spPr>
          <a:xfrm>
            <a:off x="4031386" y="3448262"/>
            <a:ext cx="583203" cy="492482"/>
          </a:xfrm>
          <a:prstGeom prst="rect">
            <a:avLst/>
          </a:prstGeom>
        </p:spPr>
      </p:pic>
      <p:sp>
        <p:nvSpPr>
          <p:cNvPr id="25" name="Прямоугольник 24"/>
          <p:cNvSpPr/>
          <p:nvPr/>
        </p:nvSpPr>
        <p:spPr>
          <a:xfrm>
            <a:off x="6102224" y="4223788"/>
            <a:ext cx="3670434" cy="461665"/>
          </a:xfrm>
          <a:prstGeom prst="rect">
            <a:avLst/>
          </a:prstGeom>
        </p:spPr>
        <p:txBody>
          <a:bodyPr wrap="square">
            <a:spAutoFit/>
          </a:bodyPr>
          <a:lstStyle/>
          <a:p>
            <a:r>
              <a:rPr lang="en-US" sz="1200" b="1" dirty="0">
                <a:solidFill>
                  <a:srgbClr val="00B050"/>
                </a:solidFill>
                <a:latin typeface="Arial" panose="020B0604020202020204" pitchFamily="34" charset="0"/>
                <a:cs typeface="Arial" panose="020B0604020202020204" pitchFamily="34" charset="0"/>
              </a:rPr>
              <a:t>Mobile applications, social networks for informing citizens about health issues</a:t>
            </a:r>
            <a:endParaRPr lang="ru-RU" sz="1200" b="1" dirty="0">
              <a:solidFill>
                <a:srgbClr val="00B050"/>
              </a:solidFill>
              <a:latin typeface="Arial" panose="020B0604020202020204" pitchFamily="34" charset="0"/>
              <a:cs typeface="Arial" panose="020B0604020202020204" pitchFamily="34" charset="0"/>
            </a:endParaRPr>
          </a:p>
        </p:txBody>
      </p:sp>
      <p:sp>
        <p:nvSpPr>
          <p:cNvPr id="2" name="Прямоугольник 1"/>
          <p:cNvSpPr/>
          <p:nvPr/>
        </p:nvSpPr>
        <p:spPr>
          <a:xfrm>
            <a:off x="6124340" y="4939478"/>
            <a:ext cx="3937585" cy="276999"/>
          </a:xfrm>
          <a:prstGeom prst="rect">
            <a:avLst/>
          </a:prstGeom>
        </p:spPr>
        <p:txBody>
          <a:bodyPr wrap="square">
            <a:spAutoFit/>
          </a:bodyPr>
          <a:lstStyle/>
          <a:p>
            <a:r>
              <a:rPr lang="en-US" sz="1200" b="1" dirty="0">
                <a:solidFill>
                  <a:srgbClr val="00B050"/>
                </a:solidFill>
                <a:latin typeface="Arial" panose="020B0604020202020204" pitchFamily="34" charset="0"/>
                <a:cs typeface="Arial" panose="020B0604020202020204" pitchFamily="34" charset="0"/>
              </a:rPr>
              <a:t>Personalized notifications and recommendations</a:t>
            </a:r>
            <a:endParaRPr lang="ru-RU" sz="1200" b="1" dirty="0">
              <a:solidFill>
                <a:srgbClr val="00B050"/>
              </a:solidFill>
              <a:latin typeface="Arial" panose="020B0604020202020204" pitchFamily="34" charset="0"/>
              <a:cs typeface="Arial" panose="020B0604020202020204" pitchFamily="34" charset="0"/>
            </a:endParaRPr>
          </a:p>
        </p:txBody>
      </p:sp>
      <p:sp>
        <p:nvSpPr>
          <p:cNvPr id="5" name="Прямоугольник 4"/>
          <p:cNvSpPr/>
          <p:nvPr/>
        </p:nvSpPr>
        <p:spPr>
          <a:xfrm>
            <a:off x="10313467" y="4323231"/>
            <a:ext cx="1775587" cy="461665"/>
          </a:xfrm>
          <a:prstGeom prst="rect">
            <a:avLst/>
          </a:prstGeom>
        </p:spPr>
        <p:txBody>
          <a:bodyPr wrap="square">
            <a:spAutoFit/>
          </a:bodyPr>
          <a:lstStyle/>
          <a:p>
            <a:r>
              <a:rPr lang="en-US" sz="1200" b="1" dirty="0">
                <a:solidFill>
                  <a:srgbClr val="00B050"/>
                </a:solidFill>
                <a:latin typeface="Arial" panose="020B0604020202020204" pitchFamily="34" charset="0"/>
                <a:cs typeface="Arial" panose="020B0604020202020204" pitchFamily="34" charset="0"/>
              </a:rPr>
              <a:t>Smart Watches</a:t>
            </a:r>
          </a:p>
          <a:p>
            <a:r>
              <a:rPr lang="en-US" sz="1200" b="1" dirty="0">
                <a:solidFill>
                  <a:srgbClr val="00B050"/>
                </a:solidFill>
                <a:latin typeface="Arial" panose="020B0604020202020204" pitchFamily="34" charset="0"/>
                <a:cs typeface="Arial" panose="020B0604020202020204" pitchFamily="34" charset="0"/>
              </a:rPr>
              <a:t>Fitness Trackers</a:t>
            </a:r>
            <a:endParaRPr lang="ru-RU" sz="1200" b="1" dirty="0">
              <a:solidFill>
                <a:srgbClr val="00B050"/>
              </a:solidFill>
              <a:latin typeface="Arial" panose="020B0604020202020204" pitchFamily="34" charset="0"/>
              <a:cs typeface="Arial" panose="020B0604020202020204" pitchFamily="34" charset="0"/>
            </a:endParaRPr>
          </a:p>
        </p:txBody>
      </p:sp>
      <p:pic>
        <p:nvPicPr>
          <p:cNvPr id="29" name="Shape 334" descr="fitness-bracelet.png"/>
          <p:cNvPicPr preferRelativeResize="0"/>
          <p:nvPr/>
        </p:nvPicPr>
        <p:blipFill>
          <a:blip r:embed="rId4">
            <a:alphaModFix/>
            <a:duotone>
              <a:schemeClr val="accent5">
                <a:shade val="45000"/>
                <a:satMod val="135000"/>
              </a:schemeClr>
              <a:prstClr val="white"/>
            </a:duotone>
            <a:extLst>
              <a:ext uri="{BEBA8EAE-BF5A-486C-A8C5-ECC9F3942E4B}">
                <a14:imgProps xmlns:a14="http://schemas.microsoft.com/office/drawing/2010/main">
                  <a14:imgLayer r:embed="rId5">
                    <a14:imgEffect>
                      <a14:artisticGlowEdges/>
                    </a14:imgEffect>
                  </a14:imgLayer>
                </a14:imgProps>
              </a:ext>
            </a:extLst>
          </a:blip>
          <a:stretch>
            <a:fillRect/>
          </a:stretch>
        </p:blipFill>
        <p:spPr>
          <a:xfrm>
            <a:off x="10576290" y="5267270"/>
            <a:ext cx="601539" cy="601539"/>
          </a:xfrm>
          <a:prstGeom prst="rect">
            <a:avLst/>
          </a:prstGeom>
          <a:noFill/>
          <a:ln>
            <a:noFill/>
          </a:ln>
        </p:spPr>
      </p:pic>
      <p:sp>
        <p:nvSpPr>
          <p:cNvPr id="6" name="Прямоугольник 5"/>
          <p:cNvSpPr/>
          <p:nvPr/>
        </p:nvSpPr>
        <p:spPr>
          <a:xfrm>
            <a:off x="6124340" y="6288444"/>
            <a:ext cx="3560235" cy="276999"/>
          </a:xfrm>
          <a:prstGeom prst="rect">
            <a:avLst/>
          </a:prstGeom>
        </p:spPr>
        <p:txBody>
          <a:bodyPr wrap="square">
            <a:spAutoFit/>
          </a:bodyPr>
          <a:lstStyle/>
          <a:p>
            <a:r>
              <a:rPr lang="en-US" sz="1200" b="1" dirty="0">
                <a:solidFill>
                  <a:srgbClr val="00B050"/>
                </a:solidFill>
                <a:latin typeface="Arial" panose="020B0604020202020204" pitchFamily="34" charset="0"/>
                <a:cs typeface="Arial" panose="020B0604020202020204" pitchFamily="34" charset="0"/>
              </a:rPr>
              <a:t>Online interpretation services for symptoms</a:t>
            </a:r>
            <a:endParaRPr lang="ru-RU" sz="1200" b="1" dirty="0">
              <a:solidFill>
                <a:srgbClr val="00B050"/>
              </a:solidFill>
              <a:latin typeface="Arial" panose="020B0604020202020204" pitchFamily="34" charset="0"/>
              <a:cs typeface="Arial" panose="020B0604020202020204" pitchFamily="34" charset="0"/>
            </a:endParaRPr>
          </a:p>
        </p:txBody>
      </p:sp>
      <p:sp>
        <p:nvSpPr>
          <p:cNvPr id="7" name="Прямоугольник 6"/>
          <p:cNvSpPr/>
          <p:nvPr/>
        </p:nvSpPr>
        <p:spPr>
          <a:xfrm>
            <a:off x="516198" y="1671757"/>
            <a:ext cx="3582863" cy="461665"/>
          </a:xfrm>
          <a:prstGeom prst="rect">
            <a:avLst/>
          </a:prstGeom>
        </p:spPr>
        <p:txBody>
          <a:bodyPr wrap="square">
            <a:spAutoFit/>
          </a:bodyPr>
          <a:lstStyle/>
          <a:p>
            <a:pPr algn="ctr"/>
            <a:r>
              <a:rPr lang="en-US" sz="1200" b="1" dirty="0">
                <a:solidFill>
                  <a:srgbClr val="00B050"/>
                </a:solidFill>
                <a:latin typeface="Arial" panose="020B0604020202020204" pitchFamily="34" charset="0"/>
                <a:cs typeface="Arial" panose="020B0604020202020204" pitchFamily="34" charset="0"/>
              </a:rPr>
              <a:t>Notification of patients about the need for screening and prof. </a:t>
            </a:r>
            <a:r>
              <a:rPr lang="en-US" sz="1200" b="1" dirty="0" smtClean="0">
                <a:solidFill>
                  <a:srgbClr val="00B050"/>
                </a:solidFill>
                <a:latin typeface="Arial" panose="020B0604020202020204" pitchFamily="34" charset="0"/>
                <a:cs typeface="Arial" panose="020B0604020202020204" pitchFamily="34" charset="0"/>
              </a:rPr>
              <a:t>examination</a:t>
            </a:r>
            <a:endParaRPr lang="ru-RU" sz="1200" b="1" dirty="0">
              <a:solidFill>
                <a:srgbClr val="00B050"/>
              </a:solidFill>
              <a:latin typeface="Arial" panose="020B0604020202020204" pitchFamily="34" charset="0"/>
              <a:cs typeface="Arial" panose="020B0604020202020204" pitchFamily="34" charset="0"/>
            </a:endParaRPr>
          </a:p>
        </p:txBody>
      </p:sp>
      <p:sp>
        <p:nvSpPr>
          <p:cNvPr id="8" name="Прямоугольник 7"/>
          <p:cNvSpPr/>
          <p:nvPr/>
        </p:nvSpPr>
        <p:spPr>
          <a:xfrm>
            <a:off x="10017773" y="5902264"/>
            <a:ext cx="1337033" cy="276999"/>
          </a:xfrm>
          <a:prstGeom prst="rect">
            <a:avLst/>
          </a:prstGeom>
        </p:spPr>
        <p:txBody>
          <a:bodyPr wrap="none">
            <a:spAutoFit/>
          </a:bodyPr>
          <a:lstStyle/>
          <a:p>
            <a:r>
              <a:rPr lang="en-US" sz="1200" b="1" dirty="0" err="1">
                <a:solidFill>
                  <a:srgbClr val="00B050"/>
                </a:solidFill>
                <a:latin typeface="Arial" panose="020B0604020202020204" pitchFamily="34" charset="0"/>
                <a:cs typeface="Arial" panose="020B0604020202020204" pitchFamily="34" charset="0"/>
              </a:rPr>
              <a:t>Telediagnostics</a:t>
            </a:r>
            <a:endParaRPr lang="ru-RU" sz="1200" b="1" dirty="0">
              <a:solidFill>
                <a:srgbClr val="00B050"/>
              </a:solidFill>
              <a:latin typeface="Arial" panose="020B0604020202020204" pitchFamily="34" charset="0"/>
              <a:cs typeface="Arial" panose="020B0604020202020204" pitchFamily="34" charset="0"/>
            </a:endParaRPr>
          </a:p>
        </p:txBody>
      </p:sp>
      <p:sp>
        <p:nvSpPr>
          <p:cNvPr id="9" name="Прямоугольник 8"/>
          <p:cNvSpPr/>
          <p:nvPr/>
        </p:nvSpPr>
        <p:spPr>
          <a:xfrm>
            <a:off x="6099784" y="5963942"/>
            <a:ext cx="4223127" cy="276999"/>
          </a:xfrm>
          <a:prstGeom prst="rect">
            <a:avLst/>
          </a:prstGeom>
        </p:spPr>
        <p:txBody>
          <a:bodyPr wrap="square">
            <a:spAutoFit/>
          </a:bodyPr>
          <a:lstStyle/>
          <a:p>
            <a:r>
              <a:rPr lang="en-US" sz="1200" b="1" dirty="0">
                <a:solidFill>
                  <a:srgbClr val="00B050"/>
                </a:solidFill>
                <a:latin typeface="Arial" panose="020B0604020202020204" pitchFamily="34" charset="0"/>
                <a:cs typeface="Arial" panose="020B0604020202020204" pitchFamily="34" charset="0"/>
              </a:rPr>
              <a:t>Remote consultation with a doctor</a:t>
            </a:r>
            <a:endParaRPr lang="ru-RU" sz="1200" b="1" dirty="0">
              <a:solidFill>
                <a:srgbClr val="00B050"/>
              </a:solidFill>
              <a:latin typeface="Arial" panose="020B0604020202020204" pitchFamily="34" charset="0"/>
              <a:cs typeface="Arial" panose="020B0604020202020204" pitchFamily="34" charset="0"/>
            </a:endParaRPr>
          </a:p>
        </p:txBody>
      </p:sp>
      <p:sp>
        <p:nvSpPr>
          <p:cNvPr id="10" name="Прямоугольник 9"/>
          <p:cNvSpPr/>
          <p:nvPr/>
        </p:nvSpPr>
        <p:spPr>
          <a:xfrm>
            <a:off x="2808133" y="4832237"/>
            <a:ext cx="2778270" cy="276999"/>
          </a:xfrm>
          <a:prstGeom prst="rect">
            <a:avLst/>
          </a:prstGeom>
        </p:spPr>
        <p:txBody>
          <a:bodyPr wrap="square">
            <a:spAutoFit/>
          </a:bodyPr>
          <a:lstStyle/>
          <a:p>
            <a:r>
              <a:rPr lang="en-US" sz="1200" b="1" dirty="0">
                <a:solidFill>
                  <a:srgbClr val="00B050"/>
                </a:solidFill>
                <a:latin typeface="Arial" panose="020B0604020202020204" pitchFamily="34" charset="0"/>
                <a:cs typeface="Arial" panose="020B0604020202020204" pitchFamily="34" charset="0"/>
              </a:rPr>
              <a:t>Online appointment with a doctor</a:t>
            </a:r>
            <a:endParaRPr lang="ru-RU" sz="1200" b="1" dirty="0">
              <a:solidFill>
                <a:srgbClr val="00B050"/>
              </a:solidFill>
              <a:latin typeface="Arial" panose="020B0604020202020204" pitchFamily="34" charset="0"/>
              <a:cs typeface="Arial" panose="020B0604020202020204" pitchFamily="34" charset="0"/>
            </a:endParaRPr>
          </a:p>
        </p:txBody>
      </p:sp>
      <p:sp>
        <p:nvSpPr>
          <p:cNvPr id="11" name="Прямоугольник 10"/>
          <p:cNvSpPr/>
          <p:nvPr/>
        </p:nvSpPr>
        <p:spPr>
          <a:xfrm>
            <a:off x="2801118" y="5298484"/>
            <a:ext cx="2736718" cy="276999"/>
          </a:xfrm>
          <a:prstGeom prst="rect">
            <a:avLst/>
          </a:prstGeom>
        </p:spPr>
        <p:txBody>
          <a:bodyPr wrap="square">
            <a:spAutoFit/>
          </a:bodyPr>
          <a:lstStyle/>
          <a:p>
            <a:r>
              <a:rPr lang="en-US" sz="1200" b="1" dirty="0">
                <a:solidFill>
                  <a:srgbClr val="00B050"/>
                </a:solidFill>
                <a:latin typeface="Arial" panose="020B0604020202020204" pitchFamily="34" charset="0"/>
                <a:cs typeface="Arial" panose="020B0604020202020204" pitchFamily="34" charset="0"/>
              </a:rPr>
              <a:t>Clinical decision support systems</a:t>
            </a:r>
            <a:endParaRPr lang="ru-RU" sz="1200" b="1" dirty="0">
              <a:solidFill>
                <a:srgbClr val="00B050"/>
              </a:solidFill>
              <a:latin typeface="Arial" panose="020B0604020202020204" pitchFamily="34" charset="0"/>
              <a:cs typeface="Arial" panose="020B0604020202020204" pitchFamily="34" charset="0"/>
            </a:endParaRPr>
          </a:p>
        </p:txBody>
      </p:sp>
      <p:sp>
        <p:nvSpPr>
          <p:cNvPr id="12" name="Прямоугольник 11"/>
          <p:cNvSpPr/>
          <p:nvPr/>
        </p:nvSpPr>
        <p:spPr>
          <a:xfrm>
            <a:off x="8068579" y="1681257"/>
            <a:ext cx="3639851" cy="461665"/>
          </a:xfrm>
          <a:prstGeom prst="rect">
            <a:avLst/>
          </a:prstGeom>
        </p:spPr>
        <p:txBody>
          <a:bodyPr wrap="square">
            <a:spAutoFit/>
          </a:bodyPr>
          <a:lstStyle/>
          <a:p>
            <a:pPr algn="ctr"/>
            <a:r>
              <a:rPr lang="en-US" sz="1200" b="1" dirty="0">
                <a:solidFill>
                  <a:srgbClr val="00B050"/>
                </a:solidFill>
                <a:latin typeface="Arial" panose="020B0604020202020204" pitchFamily="34" charset="0"/>
                <a:cs typeface="Arial" panose="020B0604020202020204" pitchFamily="34" charset="0"/>
              </a:rPr>
              <a:t>Electronic prescriptions, test results, diagnoses, recommendations)</a:t>
            </a:r>
            <a:endParaRPr lang="ru-RU" sz="1200" b="1" dirty="0">
              <a:solidFill>
                <a:srgbClr val="00B050"/>
              </a:solidFill>
              <a:latin typeface="Arial" panose="020B0604020202020204" pitchFamily="34" charset="0"/>
              <a:cs typeface="Arial" panose="020B0604020202020204" pitchFamily="34" charset="0"/>
            </a:endParaRPr>
          </a:p>
        </p:txBody>
      </p:sp>
      <p:sp>
        <p:nvSpPr>
          <p:cNvPr id="13" name="Прямоугольник 12"/>
          <p:cNvSpPr/>
          <p:nvPr/>
        </p:nvSpPr>
        <p:spPr>
          <a:xfrm>
            <a:off x="2797104" y="5966165"/>
            <a:ext cx="2284194" cy="276999"/>
          </a:xfrm>
          <a:prstGeom prst="rect">
            <a:avLst/>
          </a:prstGeom>
        </p:spPr>
        <p:txBody>
          <a:bodyPr wrap="square">
            <a:spAutoFit/>
          </a:bodyPr>
          <a:lstStyle/>
          <a:p>
            <a:r>
              <a:rPr lang="en-US" sz="1200" b="1" dirty="0" smtClean="0">
                <a:solidFill>
                  <a:srgbClr val="00B050"/>
                </a:solidFill>
                <a:latin typeface="Arial" panose="020B0604020202020204" pitchFamily="34" charset="0"/>
                <a:cs typeface="Arial" panose="020B0604020202020204" pitchFamily="34" charset="0"/>
              </a:rPr>
              <a:t>Electronic </a:t>
            </a:r>
            <a:r>
              <a:rPr lang="en-US" sz="1200" b="1" dirty="0" err="1" smtClean="0">
                <a:solidFill>
                  <a:srgbClr val="00B050"/>
                </a:solidFill>
                <a:latin typeface="Arial" panose="020B0604020202020204" pitchFamily="34" charset="0"/>
                <a:cs typeface="Arial" panose="020B0604020202020204" pitchFamily="34" charset="0"/>
              </a:rPr>
              <a:t>refferal</a:t>
            </a:r>
            <a:endParaRPr lang="ru-RU" sz="1200" b="1" dirty="0">
              <a:solidFill>
                <a:srgbClr val="00B050"/>
              </a:solidFill>
              <a:latin typeface="Arial" panose="020B0604020202020204" pitchFamily="34" charset="0"/>
              <a:cs typeface="Arial" panose="020B0604020202020204" pitchFamily="34" charset="0"/>
            </a:endParaRPr>
          </a:p>
        </p:txBody>
      </p:sp>
      <p:sp>
        <p:nvSpPr>
          <p:cNvPr id="15" name="Прямоугольник 14"/>
          <p:cNvSpPr/>
          <p:nvPr/>
        </p:nvSpPr>
        <p:spPr>
          <a:xfrm>
            <a:off x="6102223" y="5495843"/>
            <a:ext cx="4220688" cy="276999"/>
          </a:xfrm>
          <a:prstGeom prst="rect">
            <a:avLst/>
          </a:prstGeom>
        </p:spPr>
        <p:txBody>
          <a:bodyPr wrap="square">
            <a:spAutoFit/>
          </a:bodyPr>
          <a:lstStyle/>
          <a:p>
            <a:r>
              <a:rPr lang="en-US" sz="1200" b="1" dirty="0">
                <a:solidFill>
                  <a:srgbClr val="00B050"/>
                </a:solidFill>
                <a:latin typeface="Arial" panose="020B0604020202020204" pitchFamily="34" charset="0"/>
                <a:cs typeface="Arial" panose="020B0604020202020204" pitchFamily="34" charset="0"/>
              </a:rPr>
              <a:t>Mobile applications for dispensary patients</a:t>
            </a:r>
            <a:endParaRPr lang="ru-RU" sz="1200" b="1" dirty="0">
              <a:solidFill>
                <a:srgbClr val="00B050"/>
              </a:solidFill>
              <a:latin typeface="Arial" panose="020B0604020202020204" pitchFamily="34" charset="0"/>
              <a:cs typeface="Arial" panose="020B0604020202020204" pitchFamily="34" charset="0"/>
            </a:endParaRPr>
          </a:p>
        </p:txBody>
      </p:sp>
      <p:sp>
        <p:nvSpPr>
          <p:cNvPr id="16" name="Прямоугольник 15"/>
          <p:cNvSpPr/>
          <p:nvPr/>
        </p:nvSpPr>
        <p:spPr>
          <a:xfrm>
            <a:off x="10033048" y="6125345"/>
            <a:ext cx="1480342" cy="461665"/>
          </a:xfrm>
          <a:prstGeom prst="rect">
            <a:avLst/>
          </a:prstGeom>
        </p:spPr>
        <p:txBody>
          <a:bodyPr wrap="none">
            <a:spAutoFit/>
          </a:bodyPr>
          <a:lstStyle/>
          <a:p>
            <a:r>
              <a:rPr lang="en-US" sz="1200" b="1" dirty="0">
                <a:solidFill>
                  <a:srgbClr val="00B050"/>
                </a:solidFill>
                <a:latin typeface="Arial" panose="020B0604020202020204" pitchFamily="34" charset="0"/>
                <a:cs typeface="Arial" panose="020B0604020202020204" pitchFamily="34" charset="0"/>
              </a:rPr>
              <a:t>Wearable medical</a:t>
            </a:r>
          </a:p>
          <a:p>
            <a:r>
              <a:rPr lang="en-US" sz="1200" b="1" dirty="0">
                <a:solidFill>
                  <a:srgbClr val="00B050"/>
                </a:solidFill>
                <a:latin typeface="Arial" panose="020B0604020202020204" pitchFamily="34" charset="0"/>
                <a:cs typeface="Arial" panose="020B0604020202020204" pitchFamily="34" charset="0"/>
              </a:rPr>
              <a:t>devices</a:t>
            </a:r>
            <a:endParaRPr lang="ru-RU" sz="1200" b="1" dirty="0">
              <a:solidFill>
                <a:srgbClr val="00B050"/>
              </a:solidFill>
              <a:latin typeface="Arial" panose="020B0604020202020204" pitchFamily="34" charset="0"/>
              <a:cs typeface="Arial" panose="020B0604020202020204" pitchFamily="34" charset="0"/>
            </a:endParaRPr>
          </a:p>
        </p:txBody>
      </p:sp>
      <p:sp>
        <p:nvSpPr>
          <p:cNvPr id="56" name="Прямоугольник 55"/>
          <p:cNvSpPr/>
          <p:nvPr/>
        </p:nvSpPr>
        <p:spPr>
          <a:xfrm>
            <a:off x="2947035" y="3915175"/>
            <a:ext cx="2710176" cy="461665"/>
          </a:xfrm>
          <a:prstGeom prst="rect">
            <a:avLst/>
          </a:prstGeom>
        </p:spPr>
        <p:txBody>
          <a:bodyPr wrap="square">
            <a:spAutoFit/>
          </a:bodyPr>
          <a:lstStyle/>
          <a:p>
            <a:pPr algn="ctr"/>
            <a:r>
              <a:rPr lang="en-US" sz="1200" b="1" dirty="0">
                <a:solidFill>
                  <a:srgbClr val="0070C0"/>
                </a:solidFill>
                <a:latin typeface="Arial" panose="020B0604020202020204" pitchFamily="34" charset="0"/>
                <a:cs typeface="Arial" panose="020B0604020202020204" pitchFamily="34" charset="0"/>
              </a:rPr>
              <a:t>MEDICAL INFORMATION SYSTEMS</a:t>
            </a:r>
            <a:endParaRPr lang="ru-RU" sz="1200" b="1" dirty="0">
              <a:solidFill>
                <a:srgbClr val="0070C0"/>
              </a:solidFill>
              <a:latin typeface="Arial" panose="020B0604020202020204" pitchFamily="34" charset="0"/>
              <a:cs typeface="Arial" panose="020B0604020202020204" pitchFamily="34" charset="0"/>
            </a:endParaRPr>
          </a:p>
        </p:txBody>
      </p:sp>
      <p:sp>
        <p:nvSpPr>
          <p:cNvPr id="54" name="Прямоугольник 53"/>
          <p:cNvSpPr/>
          <p:nvPr/>
        </p:nvSpPr>
        <p:spPr>
          <a:xfrm>
            <a:off x="809417" y="122417"/>
            <a:ext cx="10399665" cy="954107"/>
          </a:xfrm>
          <a:prstGeom prst="rect">
            <a:avLst/>
          </a:prstGeom>
        </p:spPr>
        <p:txBody>
          <a:bodyPr wrap="square">
            <a:spAutoFit/>
          </a:bodyPr>
          <a:lstStyle/>
          <a:p>
            <a:r>
              <a:rPr lang="en-US" sz="2800" b="1" dirty="0">
                <a:solidFill>
                  <a:srgbClr val="0070C0"/>
                </a:solidFill>
                <a:latin typeface="Arial" panose="020B0604020202020204" pitchFamily="34" charset="0"/>
                <a:cs typeface="Arial" panose="020B0604020202020204" pitchFamily="34" charset="0"/>
              </a:rPr>
              <a:t>DIGITALIZATION OF </a:t>
            </a:r>
            <a:r>
              <a:rPr lang="en-US" sz="2800" b="1" dirty="0" smtClean="0">
                <a:solidFill>
                  <a:srgbClr val="0070C0"/>
                </a:solidFill>
                <a:latin typeface="Arial" panose="020B0604020202020204" pitchFamily="34" charset="0"/>
                <a:cs typeface="Arial" panose="020B0604020202020204" pitchFamily="34" charset="0"/>
              </a:rPr>
              <a:t>THE</a:t>
            </a:r>
            <a:r>
              <a:rPr lang="en-US" sz="2800" b="1" dirty="0">
                <a:solidFill>
                  <a:srgbClr val="0070C0"/>
                </a:solidFill>
                <a:latin typeface="Arial" panose="020B0604020202020204" pitchFamily="34" charset="0"/>
                <a:cs typeface="Arial" panose="020B0604020202020204" pitchFamily="34" charset="0"/>
              </a:rPr>
              <a:t>HEALTH</a:t>
            </a:r>
            <a:endParaRPr lang="ru-RU" sz="2800" b="1" dirty="0">
              <a:solidFill>
                <a:srgbClr val="0070C0"/>
              </a:solidFill>
              <a:latin typeface="Arial" panose="020B0604020202020204" pitchFamily="34" charset="0"/>
              <a:cs typeface="Arial" panose="020B0604020202020204" pitchFamily="34" charset="0"/>
            </a:endParaRPr>
          </a:p>
          <a:p>
            <a:r>
              <a:rPr lang="en-US" sz="2800" b="1" dirty="0" smtClean="0">
                <a:solidFill>
                  <a:srgbClr val="0070C0"/>
                </a:solidFill>
                <a:latin typeface="Arial" panose="020B0604020202020204" pitchFamily="34" charset="0"/>
                <a:cs typeface="Arial" panose="020B0604020202020204" pitchFamily="34" charset="0"/>
              </a:rPr>
              <a:t> </a:t>
            </a:r>
            <a:r>
              <a:rPr lang="en-US" sz="2800" b="1" dirty="0">
                <a:solidFill>
                  <a:srgbClr val="0070C0"/>
                </a:solidFill>
                <a:latin typeface="Arial" panose="020B0604020202020204" pitchFamily="34" charset="0"/>
                <a:cs typeface="Arial" panose="020B0604020202020204" pitchFamily="34" charset="0"/>
              </a:rPr>
              <a:t>ECOSYSTEM </a:t>
            </a:r>
            <a:endParaRPr lang="ru-RU" sz="2800" b="1" dirty="0">
              <a:solidFill>
                <a:srgbClr val="0070C0"/>
              </a:solidFill>
              <a:latin typeface="Arial" panose="020B0604020202020204" pitchFamily="34" charset="0"/>
              <a:cs typeface="Arial" panose="020B0604020202020204" pitchFamily="34" charset="0"/>
            </a:endParaRPr>
          </a:p>
        </p:txBody>
      </p:sp>
      <p:cxnSp>
        <p:nvCxnSpPr>
          <p:cNvPr id="57" name="Прямая соединительная линия 56"/>
          <p:cNvCxnSpPr/>
          <p:nvPr/>
        </p:nvCxnSpPr>
        <p:spPr>
          <a:xfrm>
            <a:off x="884757" y="608304"/>
            <a:ext cx="7265487" cy="0"/>
          </a:xfrm>
          <a:prstGeom prst="line">
            <a:avLst/>
          </a:prstGeom>
          <a:ln w="28575">
            <a:solidFill>
              <a:srgbClr val="00B0F0"/>
            </a:solidFill>
          </a:ln>
        </p:spPr>
        <p:style>
          <a:lnRef idx="1">
            <a:schemeClr val="accent6"/>
          </a:lnRef>
          <a:fillRef idx="0">
            <a:schemeClr val="accent6"/>
          </a:fillRef>
          <a:effectRef idx="0">
            <a:schemeClr val="accent6"/>
          </a:effectRef>
          <a:fontRef idx="minor">
            <a:schemeClr val="tx1"/>
          </a:fontRef>
        </p:style>
      </p:cxnSp>
      <p:pic>
        <p:nvPicPr>
          <p:cNvPr id="62" name="Рисунок 61"/>
          <p:cNvPicPr>
            <a:picLocks noChangeAspect="1"/>
          </p:cNvPicPr>
          <p:nvPr/>
        </p:nvPicPr>
        <p:blipFill rotWithShape="1">
          <a:blip r:embed="rId6" cstate="print">
            <a:clrChange>
              <a:clrFrom>
                <a:srgbClr val="000000">
                  <a:alpha val="0"/>
                </a:srgbClr>
              </a:clrFrom>
              <a:clrTo>
                <a:srgbClr val="000000">
                  <a:alpha val="0"/>
                </a:srgbClr>
              </a:clrTo>
            </a:clrChange>
            <a:duotone>
              <a:schemeClr val="accent1">
                <a:shade val="45000"/>
                <a:satMod val="135000"/>
              </a:schemeClr>
              <a:prstClr val="white"/>
            </a:duotone>
            <a:extLst>
              <a:ext uri="{28A0092B-C50C-407E-A947-70E740481C1C}">
                <a14:useLocalDpi xmlns:a14="http://schemas.microsoft.com/office/drawing/2010/main" val="0"/>
              </a:ext>
            </a:extLst>
          </a:blip>
          <a:srcRect b="13961"/>
          <a:stretch/>
        </p:blipFill>
        <p:spPr>
          <a:xfrm>
            <a:off x="6317443" y="3506818"/>
            <a:ext cx="695453" cy="598358"/>
          </a:xfrm>
          <a:prstGeom prst="rect">
            <a:avLst/>
          </a:prstGeom>
        </p:spPr>
      </p:pic>
      <p:sp>
        <p:nvSpPr>
          <p:cNvPr id="63" name="Прямоугольник 62"/>
          <p:cNvSpPr/>
          <p:nvPr/>
        </p:nvSpPr>
        <p:spPr>
          <a:xfrm>
            <a:off x="6485948" y="3699263"/>
            <a:ext cx="3235299" cy="276999"/>
          </a:xfrm>
          <a:prstGeom prst="rect">
            <a:avLst/>
          </a:prstGeom>
        </p:spPr>
        <p:txBody>
          <a:bodyPr wrap="square">
            <a:spAutoFit/>
          </a:bodyPr>
          <a:lstStyle/>
          <a:p>
            <a:pPr algn="ctr"/>
            <a:r>
              <a:rPr lang="en-US" sz="1200" b="1" dirty="0">
                <a:solidFill>
                  <a:srgbClr val="0070C0"/>
                </a:solidFill>
                <a:latin typeface="Arial" panose="020B0604020202020204" pitchFamily="34" charset="0"/>
                <a:cs typeface="Arial" panose="020B0604020202020204" pitchFamily="34" charset="0"/>
              </a:rPr>
              <a:t>MOBILE APPLICATIONS</a:t>
            </a:r>
            <a:endParaRPr lang="ru-RU" sz="1200" b="1" dirty="0">
              <a:solidFill>
                <a:srgbClr val="0070C0"/>
              </a:solidFill>
              <a:latin typeface="Arial" panose="020B0604020202020204" pitchFamily="34" charset="0"/>
              <a:cs typeface="Arial" panose="020B0604020202020204" pitchFamily="34" charset="0"/>
            </a:endParaRPr>
          </a:p>
        </p:txBody>
      </p:sp>
      <p:pic>
        <p:nvPicPr>
          <p:cNvPr id="69" name="Рисунок 68"/>
          <p:cNvPicPr>
            <a:picLocks noChangeAspect="1"/>
          </p:cNvPicPr>
          <p:nvPr/>
        </p:nvPicPr>
        <p:blipFill rotWithShape="1">
          <a:blip r:embed="rId7" cstate="print">
            <a:clrChange>
              <a:clrFrom>
                <a:srgbClr val="000000">
                  <a:alpha val="0"/>
                </a:srgbClr>
              </a:clrFrom>
              <a:clrTo>
                <a:srgbClr val="000000">
                  <a:alpha val="0"/>
                </a:srgbClr>
              </a:clrTo>
            </a:clrChange>
            <a:duotone>
              <a:schemeClr val="accent1">
                <a:shade val="45000"/>
                <a:satMod val="135000"/>
              </a:schemeClr>
              <a:prstClr val="white"/>
            </a:duotone>
            <a:extLst>
              <a:ext uri="{28A0092B-C50C-407E-A947-70E740481C1C}">
                <a14:useLocalDpi xmlns:a14="http://schemas.microsoft.com/office/drawing/2010/main" val="0"/>
              </a:ext>
            </a:extLst>
          </a:blip>
          <a:srcRect b="15870"/>
          <a:stretch/>
        </p:blipFill>
        <p:spPr>
          <a:xfrm>
            <a:off x="11101067" y="3614113"/>
            <a:ext cx="564853" cy="475212"/>
          </a:xfrm>
          <a:prstGeom prst="rect">
            <a:avLst/>
          </a:prstGeom>
        </p:spPr>
      </p:pic>
      <p:pic>
        <p:nvPicPr>
          <p:cNvPr id="70" name="Рисунок 69"/>
          <p:cNvPicPr>
            <a:picLocks noChangeAspect="1"/>
          </p:cNvPicPr>
          <p:nvPr/>
        </p:nvPicPr>
        <p:blipFill rotWithShape="1">
          <a:blip r:embed="rId8" cstate="print">
            <a:clrChange>
              <a:clrFrom>
                <a:srgbClr val="000000">
                  <a:alpha val="0"/>
                </a:srgbClr>
              </a:clrFrom>
              <a:clrTo>
                <a:srgbClr val="000000">
                  <a:alpha val="0"/>
                </a:srgbClr>
              </a:clrTo>
            </a:clrChange>
            <a:duotone>
              <a:schemeClr val="accent1">
                <a:shade val="45000"/>
                <a:satMod val="135000"/>
              </a:schemeClr>
              <a:prstClr val="white"/>
            </a:duotone>
            <a:extLst>
              <a:ext uri="{28A0092B-C50C-407E-A947-70E740481C1C}">
                <a14:useLocalDpi xmlns:a14="http://schemas.microsoft.com/office/drawing/2010/main" val="0"/>
              </a:ext>
            </a:extLst>
          </a:blip>
          <a:srcRect b="13160"/>
          <a:stretch/>
        </p:blipFill>
        <p:spPr>
          <a:xfrm>
            <a:off x="10341954" y="3672496"/>
            <a:ext cx="564853" cy="490519"/>
          </a:xfrm>
          <a:prstGeom prst="rect">
            <a:avLst/>
          </a:prstGeom>
        </p:spPr>
      </p:pic>
      <p:sp>
        <p:nvSpPr>
          <p:cNvPr id="4" name="Стрелка влево 3"/>
          <p:cNvSpPr/>
          <p:nvPr/>
        </p:nvSpPr>
        <p:spPr>
          <a:xfrm>
            <a:off x="9580225" y="5127166"/>
            <a:ext cx="701731" cy="881745"/>
          </a:xfrm>
          <a:prstGeom prst="leftArrow">
            <a:avLst/>
          </a:prstGeom>
          <a:solidFill>
            <a:srgbClr val="5B9BD5">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72" name="Стрелка влево 71"/>
          <p:cNvSpPr/>
          <p:nvPr/>
        </p:nvSpPr>
        <p:spPr>
          <a:xfrm>
            <a:off x="9574540" y="3825241"/>
            <a:ext cx="701731" cy="881745"/>
          </a:xfrm>
          <a:prstGeom prst="leftArrow">
            <a:avLst/>
          </a:prstGeom>
          <a:solidFill>
            <a:srgbClr val="5B9BD5">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73" name="Стрелка влево 72"/>
          <p:cNvSpPr/>
          <p:nvPr/>
        </p:nvSpPr>
        <p:spPr>
          <a:xfrm>
            <a:off x="5478527" y="5859588"/>
            <a:ext cx="577195" cy="881745"/>
          </a:xfrm>
          <a:prstGeom prst="leftArrow">
            <a:avLst/>
          </a:prstGeom>
          <a:solidFill>
            <a:srgbClr val="5B9BD5">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74" name="Стрелка влево 73"/>
          <p:cNvSpPr/>
          <p:nvPr/>
        </p:nvSpPr>
        <p:spPr>
          <a:xfrm rot="10800000">
            <a:off x="5525029" y="4202116"/>
            <a:ext cx="577195" cy="881745"/>
          </a:xfrm>
          <a:prstGeom prst="leftArrow">
            <a:avLst/>
          </a:prstGeom>
          <a:solidFill>
            <a:srgbClr val="5B9BD5">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75" name="Двойная стрелка влево/вправо 74"/>
          <p:cNvSpPr/>
          <p:nvPr/>
        </p:nvSpPr>
        <p:spPr>
          <a:xfrm rot="5400000">
            <a:off x="8058863" y="2762939"/>
            <a:ext cx="781103" cy="906103"/>
          </a:xfrm>
          <a:prstGeom prst="leftRightArrow">
            <a:avLst>
              <a:gd name="adj1" fmla="val 50000"/>
              <a:gd name="adj2" fmla="val 35283"/>
            </a:avLst>
          </a:prstGeom>
          <a:solidFill>
            <a:srgbClr val="5B9BD5">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76" name="Скругленный прямоугольник 75"/>
          <p:cNvSpPr/>
          <p:nvPr/>
        </p:nvSpPr>
        <p:spPr>
          <a:xfrm>
            <a:off x="435585" y="2276288"/>
            <a:ext cx="11303964" cy="396000"/>
          </a:xfrm>
          <a:prstGeom prst="roundRect">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rgbClr val="0070C0"/>
                </a:solidFill>
                <a:latin typeface="Arial" panose="020B0604020202020204" pitchFamily="34" charset="0"/>
                <a:cs typeface="Arial" panose="020B0604020202020204" pitchFamily="34" charset="0"/>
              </a:rPr>
              <a:t>SINGLE DATA STORAGE</a:t>
            </a:r>
            <a:endParaRPr lang="ru-RU" sz="1600" b="1" dirty="0">
              <a:solidFill>
                <a:srgbClr val="0070C0"/>
              </a:solidFill>
              <a:latin typeface="Arial" panose="020B0604020202020204" pitchFamily="34" charset="0"/>
              <a:cs typeface="Arial" panose="020B0604020202020204" pitchFamily="34" charset="0"/>
            </a:endParaRPr>
          </a:p>
        </p:txBody>
      </p:sp>
      <p:sp>
        <p:nvSpPr>
          <p:cNvPr id="79" name="Скругленный прямоугольник 78"/>
          <p:cNvSpPr/>
          <p:nvPr/>
        </p:nvSpPr>
        <p:spPr>
          <a:xfrm>
            <a:off x="435586" y="1204728"/>
            <a:ext cx="11303964" cy="356671"/>
          </a:xfrm>
          <a:prstGeom prst="roundRect">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rgbClr val="0070C0"/>
                </a:solidFill>
                <a:latin typeface="Arial" panose="020B0604020202020204" pitchFamily="34" charset="0"/>
                <a:cs typeface="Arial" panose="020B0604020202020204" pitchFamily="34" charset="0"/>
              </a:rPr>
              <a:t>ARTIFICIAL INTELLIGENCE</a:t>
            </a:r>
            <a:endParaRPr lang="ru-RU" sz="1600" b="1" dirty="0">
              <a:solidFill>
                <a:srgbClr val="0070C0"/>
              </a:solidFill>
              <a:latin typeface="Arial" panose="020B0604020202020204" pitchFamily="34" charset="0"/>
              <a:cs typeface="Arial" panose="020B0604020202020204" pitchFamily="34" charset="0"/>
            </a:endParaRPr>
          </a:p>
        </p:txBody>
      </p:sp>
      <p:sp>
        <p:nvSpPr>
          <p:cNvPr id="80" name="Двойная стрелка влево/вправо 79"/>
          <p:cNvSpPr/>
          <p:nvPr/>
        </p:nvSpPr>
        <p:spPr>
          <a:xfrm rot="5400000">
            <a:off x="3196132" y="2762939"/>
            <a:ext cx="781103" cy="906103"/>
          </a:xfrm>
          <a:prstGeom prst="leftRightArrow">
            <a:avLst>
              <a:gd name="adj1" fmla="val 50000"/>
              <a:gd name="adj2" fmla="val 35283"/>
            </a:avLst>
          </a:prstGeom>
          <a:solidFill>
            <a:srgbClr val="5B9BD5">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grpSp>
        <p:nvGrpSpPr>
          <p:cNvPr id="46" name="Группа 45"/>
          <p:cNvGrpSpPr/>
          <p:nvPr/>
        </p:nvGrpSpPr>
        <p:grpSpPr>
          <a:xfrm>
            <a:off x="24083" y="136801"/>
            <a:ext cx="823004" cy="685095"/>
            <a:chOff x="24083" y="231019"/>
            <a:chExt cx="823004" cy="685095"/>
          </a:xfrm>
        </p:grpSpPr>
        <p:pic>
          <p:nvPicPr>
            <p:cNvPr id="50" name="Рисунок 49"/>
            <p:cNvPicPr>
              <a:picLocks noChangeAspect="1"/>
            </p:cNvPicPr>
            <p:nvPr/>
          </p:nvPicPr>
          <p:blipFill rotWithShape="1">
            <a:blip r:embed="rId9" cstate="print">
              <a:clrChange>
                <a:clrFrom>
                  <a:srgbClr val="000000">
                    <a:alpha val="0"/>
                  </a:srgbClr>
                </a:clrFrom>
                <a:clrTo>
                  <a:srgbClr val="000000">
                    <a:alpha val="0"/>
                  </a:srgbClr>
                </a:clrTo>
              </a:clrChange>
              <a:duotone>
                <a:schemeClr val="accent1">
                  <a:shade val="45000"/>
                  <a:satMod val="135000"/>
                </a:schemeClr>
                <a:prstClr val="white"/>
              </a:duotone>
              <a:extLst>
                <a:ext uri="{28A0092B-C50C-407E-A947-70E740481C1C}">
                  <a14:useLocalDpi xmlns:a14="http://schemas.microsoft.com/office/drawing/2010/main" val="0"/>
                </a:ext>
              </a:extLst>
            </a:blip>
            <a:srcRect b="16757"/>
            <a:stretch/>
          </p:blipFill>
          <p:spPr>
            <a:xfrm>
              <a:off x="24083" y="231019"/>
              <a:ext cx="823004" cy="685095"/>
            </a:xfrm>
            <a:prstGeom prst="rect">
              <a:avLst/>
            </a:prstGeom>
          </p:spPr>
        </p:pic>
        <p:sp>
          <p:nvSpPr>
            <p:cNvPr id="52" name="Овал 51"/>
            <p:cNvSpPr/>
            <p:nvPr/>
          </p:nvSpPr>
          <p:spPr>
            <a:xfrm>
              <a:off x="265544" y="370689"/>
              <a:ext cx="404839" cy="40483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latin typeface="Arial" panose="020B0604020202020204" pitchFamily="34" charset="0"/>
                <a:cs typeface="Arial" panose="020B0604020202020204" pitchFamily="34" charset="0"/>
              </a:endParaRPr>
            </a:p>
          </p:txBody>
        </p:sp>
        <p:pic>
          <p:nvPicPr>
            <p:cNvPr id="53" name="Рисунок 52"/>
            <p:cNvPicPr>
              <a:picLocks noChangeAspect="1"/>
            </p:cNvPicPr>
            <p:nvPr/>
          </p:nvPicPr>
          <p:blipFill rotWithShape="1">
            <a:blip r:embed="rId10" cstate="print">
              <a:clrChange>
                <a:clrFrom>
                  <a:srgbClr val="000000">
                    <a:alpha val="0"/>
                  </a:srgbClr>
                </a:clrFrom>
                <a:clrTo>
                  <a:srgbClr val="000000">
                    <a:alpha val="0"/>
                  </a:srgbClr>
                </a:clrTo>
              </a:clrChange>
              <a:duotone>
                <a:schemeClr val="accent1">
                  <a:shade val="45000"/>
                  <a:satMod val="135000"/>
                </a:schemeClr>
                <a:prstClr val="white"/>
              </a:duotone>
              <a:extLst>
                <a:ext uri="{28A0092B-C50C-407E-A947-70E740481C1C}">
                  <a14:useLocalDpi xmlns:a14="http://schemas.microsoft.com/office/drawing/2010/main" val="0"/>
                </a:ext>
              </a:extLst>
            </a:blip>
            <a:srcRect b="15405"/>
            <a:stretch/>
          </p:blipFill>
          <p:spPr>
            <a:xfrm>
              <a:off x="224199" y="338106"/>
              <a:ext cx="466702" cy="394807"/>
            </a:xfrm>
            <a:prstGeom prst="rect">
              <a:avLst/>
            </a:prstGeom>
          </p:spPr>
        </p:pic>
        <p:pic>
          <p:nvPicPr>
            <p:cNvPr id="55" name="Рисунок 54"/>
            <p:cNvPicPr>
              <a:picLocks noChangeAspect="1"/>
            </p:cNvPicPr>
            <p:nvPr/>
          </p:nvPicPr>
          <p:blipFill rotWithShape="1">
            <a:blip r:embed="rId11" cstate="print">
              <a:clrChange>
                <a:clrFrom>
                  <a:srgbClr val="000000">
                    <a:alpha val="0"/>
                  </a:srgbClr>
                </a:clrFrom>
                <a:clrTo>
                  <a:srgbClr val="000000">
                    <a:alpha val="0"/>
                  </a:srgbClr>
                </a:clrTo>
              </a:clrChange>
              <a:duotone>
                <a:schemeClr val="accent1">
                  <a:shade val="45000"/>
                  <a:satMod val="135000"/>
                </a:schemeClr>
                <a:prstClr val="white"/>
              </a:duotone>
              <a:extLst>
                <a:ext uri="{28A0092B-C50C-407E-A947-70E740481C1C}">
                  <a14:useLocalDpi xmlns:a14="http://schemas.microsoft.com/office/drawing/2010/main" val="0"/>
                </a:ext>
              </a:extLst>
            </a:blip>
            <a:srcRect l="38819" t="28046" r="38961" b="63581"/>
            <a:stretch/>
          </p:blipFill>
          <p:spPr>
            <a:xfrm>
              <a:off x="422288" y="437819"/>
              <a:ext cx="69510" cy="26195"/>
            </a:xfrm>
            <a:prstGeom prst="rect">
              <a:avLst/>
            </a:prstGeom>
          </p:spPr>
        </p:pic>
      </p:grpSp>
      <p:sp>
        <p:nvSpPr>
          <p:cNvPr id="59" name="Прямоугольник 58"/>
          <p:cNvSpPr/>
          <p:nvPr/>
        </p:nvSpPr>
        <p:spPr>
          <a:xfrm>
            <a:off x="158406" y="3585830"/>
            <a:ext cx="2476201" cy="830997"/>
          </a:xfrm>
          <a:prstGeom prst="rect">
            <a:avLst/>
          </a:prstGeom>
        </p:spPr>
        <p:txBody>
          <a:bodyPr wrap="square">
            <a:spAutoFit/>
          </a:bodyPr>
          <a:lstStyle/>
          <a:p>
            <a:pPr algn="ctr"/>
            <a:r>
              <a:rPr lang="en-US" sz="1200" b="1" dirty="0">
                <a:solidFill>
                  <a:srgbClr val="0070C0"/>
                </a:solidFill>
                <a:latin typeface="Arial" panose="020B0604020202020204" pitchFamily="34" charset="0"/>
                <a:cs typeface="Arial" panose="020B0604020202020204" pitchFamily="34" charset="0"/>
              </a:rPr>
              <a:t>FUND</a:t>
            </a:r>
          </a:p>
          <a:p>
            <a:pPr algn="ctr"/>
            <a:r>
              <a:rPr lang="en-US" sz="1200" b="1" dirty="0">
                <a:solidFill>
                  <a:srgbClr val="0070C0"/>
                </a:solidFill>
                <a:latin typeface="Arial" panose="020B0604020202020204" pitchFamily="34" charset="0"/>
                <a:cs typeface="Arial" panose="020B0604020202020204" pitchFamily="34" charset="0"/>
              </a:rPr>
              <a:t>OF THE SOCIAL HEALTH CARE</a:t>
            </a:r>
          </a:p>
          <a:p>
            <a:pPr algn="ctr"/>
            <a:r>
              <a:rPr lang="en-US" sz="1200" b="1" dirty="0">
                <a:solidFill>
                  <a:srgbClr val="0070C0"/>
                </a:solidFill>
                <a:latin typeface="Arial" panose="020B0604020202020204" pitchFamily="34" charset="0"/>
                <a:cs typeface="Arial" panose="020B0604020202020204" pitchFamily="34" charset="0"/>
              </a:rPr>
              <a:t>INSURANCE</a:t>
            </a:r>
            <a:endParaRPr lang="ru-RU" sz="1200" b="1" dirty="0">
              <a:solidFill>
                <a:srgbClr val="0070C0"/>
              </a:solidFill>
              <a:latin typeface="Arial" panose="020B0604020202020204" pitchFamily="34" charset="0"/>
              <a:cs typeface="Arial" panose="020B0604020202020204" pitchFamily="34" charset="0"/>
            </a:endParaRPr>
          </a:p>
        </p:txBody>
      </p:sp>
      <p:pic>
        <p:nvPicPr>
          <p:cNvPr id="60" name="Рисунок 59"/>
          <p:cNvPicPr>
            <a:picLocks noChangeAspect="1"/>
          </p:cNvPicPr>
          <p:nvPr/>
        </p:nvPicPr>
        <p:blipFill rotWithShape="1">
          <a:blip r:embed="rId12">
            <a:clrChange>
              <a:clrFrom>
                <a:srgbClr val="FFFFFF"/>
              </a:clrFrom>
              <a:clrTo>
                <a:srgbClr val="FFFFFF">
                  <a:alpha val="0"/>
                </a:srgbClr>
              </a:clrTo>
            </a:clrChange>
          </a:blip>
          <a:srcRect r="61866"/>
          <a:stretch/>
        </p:blipFill>
        <p:spPr>
          <a:xfrm>
            <a:off x="24083" y="3866429"/>
            <a:ext cx="548667" cy="510411"/>
          </a:xfrm>
          <a:prstGeom prst="rect">
            <a:avLst/>
          </a:prstGeom>
        </p:spPr>
      </p:pic>
      <p:sp>
        <p:nvSpPr>
          <p:cNvPr id="61" name="Стрелка влево 60"/>
          <p:cNvSpPr/>
          <p:nvPr/>
        </p:nvSpPr>
        <p:spPr>
          <a:xfrm>
            <a:off x="2459722" y="4092229"/>
            <a:ext cx="577195" cy="881745"/>
          </a:xfrm>
          <a:prstGeom prst="leftArrow">
            <a:avLst/>
          </a:prstGeom>
          <a:solidFill>
            <a:srgbClr val="5B9BD5">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64" name="Двойная стрелка влево/вправо 63"/>
          <p:cNvSpPr/>
          <p:nvPr/>
        </p:nvSpPr>
        <p:spPr>
          <a:xfrm rot="5400000">
            <a:off x="1015895" y="2762939"/>
            <a:ext cx="781103" cy="906103"/>
          </a:xfrm>
          <a:prstGeom prst="leftRightArrow">
            <a:avLst>
              <a:gd name="adj1" fmla="val 50000"/>
              <a:gd name="adj2" fmla="val 35283"/>
            </a:avLst>
          </a:prstGeom>
          <a:solidFill>
            <a:srgbClr val="5B9BD5">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65" name="Прямоугольник 64"/>
          <p:cNvSpPr/>
          <p:nvPr/>
        </p:nvSpPr>
        <p:spPr>
          <a:xfrm>
            <a:off x="234631" y="4841918"/>
            <a:ext cx="2778270" cy="276999"/>
          </a:xfrm>
          <a:prstGeom prst="rect">
            <a:avLst/>
          </a:prstGeom>
        </p:spPr>
        <p:txBody>
          <a:bodyPr wrap="square">
            <a:spAutoFit/>
          </a:bodyPr>
          <a:lstStyle/>
          <a:p>
            <a:r>
              <a:rPr lang="en-US" sz="1200" b="1" dirty="0">
                <a:solidFill>
                  <a:srgbClr val="00B050"/>
                </a:solidFill>
                <a:latin typeface="Arial" panose="020B0604020202020204" pitchFamily="34" charset="0"/>
                <a:cs typeface="Arial" panose="020B0604020202020204" pitchFamily="34" charset="0"/>
              </a:rPr>
              <a:t>Online expertise</a:t>
            </a:r>
            <a:endParaRPr lang="ru-RU" sz="1200" b="1" dirty="0">
              <a:solidFill>
                <a:srgbClr val="00B050"/>
              </a:solidFill>
              <a:latin typeface="Arial" panose="020B0604020202020204" pitchFamily="34" charset="0"/>
              <a:cs typeface="Arial" panose="020B0604020202020204" pitchFamily="34" charset="0"/>
            </a:endParaRPr>
          </a:p>
        </p:txBody>
      </p:sp>
      <p:sp>
        <p:nvSpPr>
          <p:cNvPr id="66" name="Прямоугольник 65"/>
          <p:cNvSpPr/>
          <p:nvPr/>
        </p:nvSpPr>
        <p:spPr>
          <a:xfrm>
            <a:off x="234631" y="5123555"/>
            <a:ext cx="2778270" cy="276999"/>
          </a:xfrm>
          <a:prstGeom prst="rect">
            <a:avLst/>
          </a:prstGeom>
        </p:spPr>
        <p:txBody>
          <a:bodyPr wrap="square">
            <a:spAutoFit/>
          </a:bodyPr>
          <a:lstStyle/>
          <a:p>
            <a:r>
              <a:rPr lang="en-US" sz="1200" b="1" dirty="0">
                <a:solidFill>
                  <a:srgbClr val="00B050"/>
                </a:solidFill>
                <a:latin typeface="Arial" panose="020B0604020202020204" pitchFamily="34" charset="0"/>
                <a:cs typeface="Arial" panose="020B0604020202020204" pitchFamily="34" charset="0"/>
              </a:rPr>
              <a:t>Online analytics</a:t>
            </a:r>
            <a:endParaRPr lang="ru-RU" sz="1200" b="1" dirty="0">
              <a:solidFill>
                <a:srgbClr val="00B050"/>
              </a:solidFill>
              <a:latin typeface="Arial" panose="020B0604020202020204" pitchFamily="34" charset="0"/>
              <a:cs typeface="Arial" panose="020B0604020202020204" pitchFamily="34" charset="0"/>
            </a:endParaRPr>
          </a:p>
        </p:txBody>
      </p:sp>
      <p:sp>
        <p:nvSpPr>
          <p:cNvPr id="67" name="Прямоугольник 66"/>
          <p:cNvSpPr/>
          <p:nvPr/>
        </p:nvSpPr>
        <p:spPr>
          <a:xfrm>
            <a:off x="234631" y="5428108"/>
            <a:ext cx="2778270" cy="276999"/>
          </a:xfrm>
          <a:prstGeom prst="rect">
            <a:avLst/>
          </a:prstGeom>
        </p:spPr>
        <p:txBody>
          <a:bodyPr wrap="square">
            <a:spAutoFit/>
          </a:bodyPr>
          <a:lstStyle/>
          <a:p>
            <a:r>
              <a:rPr lang="en-US" sz="1200" b="1" dirty="0">
                <a:solidFill>
                  <a:srgbClr val="00B050"/>
                </a:solidFill>
                <a:latin typeface="Arial" panose="020B0604020202020204" pitchFamily="34" charset="0"/>
                <a:cs typeface="Arial" panose="020B0604020202020204" pitchFamily="34" charset="0"/>
              </a:rPr>
              <a:t>Forecasting</a:t>
            </a:r>
            <a:endParaRPr lang="ru-RU" sz="1200" b="1" dirty="0">
              <a:solidFill>
                <a:srgbClr val="00B050"/>
              </a:solidFill>
              <a:latin typeface="Arial" panose="020B0604020202020204" pitchFamily="34" charset="0"/>
              <a:cs typeface="Arial" panose="020B0604020202020204" pitchFamily="34" charset="0"/>
            </a:endParaRPr>
          </a:p>
        </p:txBody>
      </p:sp>
      <p:sp>
        <p:nvSpPr>
          <p:cNvPr id="78" name="Прямоугольник 77"/>
          <p:cNvSpPr/>
          <p:nvPr/>
        </p:nvSpPr>
        <p:spPr>
          <a:xfrm>
            <a:off x="234631" y="5802615"/>
            <a:ext cx="2778270" cy="276999"/>
          </a:xfrm>
          <a:prstGeom prst="rect">
            <a:avLst/>
          </a:prstGeom>
        </p:spPr>
        <p:txBody>
          <a:bodyPr wrap="square">
            <a:spAutoFit/>
          </a:bodyPr>
          <a:lstStyle/>
          <a:p>
            <a:r>
              <a:rPr lang="en-US" sz="1200" b="1" dirty="0">
                <a:solidFill>
                  <a:srgbClr val="00B050"/>
                </a:solidFill>
                <a:latin typeface="Arial" panose="020B0604020202020204" pitchFamily="34" charset="0"/>
                <a:cs typeface="Arial" panose="020B0604020202020204" pitchFamily="34" charset="0"/>
              </a:rPr>
              <a:t>Dynamic data store</a:t>
            </a:r>
            <a:endParaRPr lang="ru-RU" sz="1200" b="1" dirty="0">
              <a:solidFill>
                <a:srgbClr val="00B05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03330129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 name="Скругленный прямоугольник 56"/>
          <p:cNvSpPr/>
          <p:nvPr/>
        </p:nvSpPr>
        <p:spPr>
          <a:xfrm>
            <a:off x="56481" y="5081344"/>
            <a:ext cx="5952768" cy="1684364"/>
          </a:xfrm>
          <a:prstGeom prst="roundRect">
            <a:avLst/>
          </a:prstGeom>
          <a:solidFill>
            <a:schemeClr val="bg1">
              <a:lumMod val="95000"/>
            </a:schemeClr>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marL="285750" indent="-285750">
              <a:buFontTx/>
              <a:buChar char="-"/>
            </a:pPr>
            <a:r>
              <a:rPr lang="en-US" sz="1400" b="1" dirty="0">
                <a:solidFill>
                  <a:srgbClr val="0070C0"/>
                </a:solidFill>
              </a:rPr>
              <a:t>Rapid access to important patient data for doctors</a:t>
            </a:r>
            <a:endParaRPr lang="ru-RU" sz="1400" b="1" dirty="0" smtClean="0">
              <a:solidFill>
                <a:srgbClr val="0070C0"/>
              </a:solidFill>
            </a:endParaRPr>
          </a:p>
          <a:p>
            <a:pPr marL="285750" indent="-285750">
              <a:buFontTx/>
              <a:buChar char="-"/>
            </a:pPr>
            <a:r>
              <a:rPr lang="en-US" sz="1400" b="1" dirty="0">
                <a:solidFill>
                  <a:srgbClr val="0070C0"/>
                </a:solidFill>
              </a:rPr>
              <a:t>Electronic case history of each patient</a:t>
            </a:r>
            <a:endParaRPr lang="ru-RU" sz="1400" b="1" dirty="0" smtClean="0">
              <a:solidFill>
                <a:srgbClr val="0070C0"/>
              </a:solidFill>
            </a:endParaRPr>
          </a:p>
          <a:p>
            <a:pPr marL="285750" indent="-285750">
              <a:buFontTx/>
              <a:buChar char="-"/>
            </a:pPr>
            <a:r>
              <a:rPr lang="en-US" sz="1400" b="1" dirty="0">
                <a:solidFill>
                  <a:srgbClr val="0070C0"/>
                </a:solidFill>
              </a:rPr>
              <a:t>Machine learning and artificial intelligence based on collected data</a:t>
            </a:r>
            <a:endParaRPr lang="en-US" sz="1400" b="1" dirty="0" smtClean="0">
              <a:solidFill>
                <a:srgbClr val="0070C0"/>
              </a:solidFill>
            </a:endParaRPr>
          </a:p>
          <a:p>
            <a:pPr marL="285750" indent="-285750">
              <a:buFontTx/>
              <a:buChar char="-"/>
            </a:pPr>
            <a:r>
              <a:rPr lang="en-US" sz="1400" b="1" dirty="0">
                <a:solidFill>
                  <a:srgbClr val="0070C0"/>
                </a:solidFill>
              </a:rPr>
              <a:t>Complete refusal of paper outpatient cards and case histories</a:t>
            </a:r>
          </a:p>
          <a:p>
            <a:pPr marL="285750" indent="-285750">
              <a:buFontTx/>
              <a:buChar char="-"/>
            </a:pPr>
            <a:r>
              <a:rPr lang="en-US" sz="1400" b="1" dirty="0">
                <a:solidFill>
                  <a:srgbClr val="0070C0"/>
                </a:solidFill>
              </a:rPr>
              <a:t>Unified research data warehouse</a:t>
            </a:r>
            <a:endParaRPr lang="ru-RU" sz="1400" b="1" dirty="0">
              <a:solidFill>
                <a:srgbClr val="0070C0"/>
              </a:solidFill>
            </a:endParaRPr>
          </a:p>
        </p:txBody>
      </p:sp>
      <p:sp>
        <p:nvSpPr>
          <p:cNvPr id="44" name="Прямоугольник 43"/>
          <p:cNvSpPr/>
          <p:nvPr/>
        </p:nvSpPr>
        <p:spPr>
          <a:xfrm>
            <a:off x="11487150" y="0"/>
            <a:ext cx="485775" cy="62865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latin typeface="Arial" panose="020B0604020202020204" pitchFamily="34" charset="0"/>
              <a:cs typeface="Arial" panose="020B0604020202020204" pitchFamily="34" charset="0"/>
            </a:endParaRPr>
          </a:p>
        </p:txBody>
      </p:sp>
      <p:sp>
        <p:nvSpPr>
          <p:cNvPr id="45" name="Номер слайда 24"/>
          <p:cNvSpPr>
            <a:spLocks noGrp="1"/>
          </p:cNvSpPr>
          <p:nvPr>
            <p:ph type="sldNum" sz="quarter" idx="12"/>
          </p:nvPr>
        </p:nvSpPr>
        <p:spPr>
          <a:xfrm>
            <a:off x="11344108" y="131762"/>
            <a:ext cx="616752" cy="365125"/>
          </a:xfrm>
        </p:spPr>
        <p:txBody>
          <a:bodyPr/>
          <a:lstStyle/>
          <a:p>
            <a:r>
              <a:rPr lang="ru-RU" sz="2800" dirty="0">
                <a:solidFill>
                  <a:schemeClr val="bg1"/>
                </a:solidFill>
                <a:latin typeface="Arial" panose="020B0604020202020204" pitchFamily="34" charset="0"/>
                <a:cs typeface="Arial" panose="020B0604020202020204" pitchFamily="34" charset="0"/>
              </a:rPr>
              <a:t>10</a:t>
            </a:r>
          </a:p>
        </p:txBody>
      </p:sp>
      <p:sp>
        <p:nvSpPr>
          <p:cNvPr id="35" name="Прямоугольник 34"/>
          <p:cNvSpPr/>
          <p:nvPr/>
        </p:nvSpPr>
        <p:spPr>
          <a:xfrm>
            <a:off x="809417" y="122417"/>
            <a:ext cx="10399665" cy="523220"/>
          </a:xfrm>
          <a:prstGeom prst="rect">
            <a:avLst/>
          </a:prstGeom>
        </p:spPr>
        <p:txBody>
          <a:bodyPr wrap="square">
            <a:spAutoFit/>
          </a:bodyPr>
          <a:lstStyle/>
          <a:p>
            <a:r>
              <a:rPr lang="en-US" sz="2800" b="1" dirty="0">
                <a:solidFill>
                  <a:srgbClr val="0070C0"/>
                </a:solidFill>
                <a:latin typeface="Arial" panose="020B0604020202020204" pitchFamily="34" charset="0"/>
                <a:cs typeface="Arial" panose="020B0604020202020204" pitchFamily="34" charset="0"/>
              </a:rPr>
              <a:t>ELECTRONIC HEALTH PASSPORT</a:t>
            </a:r>
            <a:endParaRPr lang="ru-RU" sz="2800" b="1" dirty="0">
              <a:solidFill>
                <a:srgbClr val="0070C0"/>
              </a:solidFill>
              <a:latin typeface="Arial" panose="020B0604020202020204" pitchFamily="34" charset="0"/>
              <a:cs typeface="Arial" panose="020B0604020202020204" pitchFamily="34" charset="0"/>
            </a:endParaRPr>
          </a:p>
        </p:txBody>
      </p:sp>
      <p:cxnSp>
        <p:nvCxnSpPr>
          <p:cNvPr id="43" name="Прямая соединительная линия 42"/>
          <p:cNvCxnSpPr/>
          <p:nvPr/>
        </p:nvCxnSpPr>
        <p:spPr>
          <a:xfrm>
            <a:off x="884757" y="608304"/>
            <a:ext cx="7265487" cy="0"/>
          </a:xfrm>
          <a:prstGeom prst="line">
            <a:avLst/>
          </a:prstGeom>
          <a:ln w="28575">
            <a:solidFill>
              <a:srgbClr val="00B0F0"/>
            </a:solidFill>
          </a:ln>
        </p:spPr>
        <p:style>
          <a:lnRef idx="1">
            <a:schemeClr val="accent6"/>
          </a:lnRef>
          <a:fillRef idx="0">
            <a:schemeClr val="accent6"/>
          </a:fillRef>
          <a:effectRef idx="0">
            <a:schemeClr val="accent6"/>
          </a:effectRef>
          <a:fontRef idx="minor">
            <a:schemeClr val="tx1"/>
          </a:fontRef>
        </p:style>
      </p:cxnSp>
      <p:pic>
        <p:nvPicPr>
          <p:cNvPr id="12" name="Рисунок 11"/>
          <p:cNvPicPr>
            <a:picLocks noChangeAspect="1"/>
          </p:cNvPicPr>
          <p:nvPr/>
        </p:nvPicPr>
        <p:blipFill rotWithShape="1">
          <a:blip r:embed="rId2" cstate="print">
            <a:duotone>
              <a:schemeClr val="accent1">
                <a:shade val="45000"/>
                <a:satMod val="135000"/>
              </a:schemeClr>
              <a:prstClr val="white"/>
            </a:duotone>
            <a:extLst>
              <a:ext uri="{28A0092B-C50C-407E-A947-70E740481C1C}">
                <a14:useLocalDpi xmlns:a14="http://schemas.microsoft.com/office/drawing/2010/main" val="0"/>
              </a:ext>
            </a:extLst>
          </a:blip>
          <a:srcRect b="16693"/>
          <a:stretch/>
        </p:blipFill>
        <p:spPr>
          <a:xfrm>
            <a:off x="56482" y="131762"/>
            <a:ext cx="886191" cy="738255"/>
          </a:xfrm>
          <a:prstGeom prst="rect">
            <a:avLst/>
          </a:prstGeom>
        </p:spPr>
      </p:pic>
      <p:grpSp>
        <p:nvGrpSpPr>
          <p:cNvPr id="16" name="Группа 15"/>
          <p:cNvGrpSpPr/>
          <p:nvPr/>
        </p:nvGrpSpPr>
        <p:grpSpPr>
          <a:xfrm>
            <a:off x="0" y="693942"/>
            <a:ext cx="4753685" cy="4186187"/>
            <a:chOff x="499577" y="1060023"/>
            <a:chExt cx="5623673" cy="4820292"/>
          </a:xfrm>
        </p:grpSpPr>
        <p:pic>
          <p:nvPicPr>
            <p:cNvPr id="1027" name="Picture 3"/>
            <p:cNvPicPr>
              <a:picLocks noChangeAspect="1" noChangeArrowheads="1"/>
            </p:cNvPicPr>
            <p:nvPr/>
          </p:nvPicPr>
          <p:blipFill>
            <a:blip r:embed="rId3">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499577" y="1060023"/>
              <a:ext cx="5623673" cy="48202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TextBox 6"/>
            <p:cNvSpPr txBox="1"/>
            <p:nvPr/>
          </p:nvSpPr>
          <p:spPr>
            <a:xfrm>
              <a:off x="2808652" y="2270036"/>
              <a:ext cx="1366862" cy="602475"/>
            </a:xfrm>
            <a:prstGeom prst="rect">
              <a:avLst/>
            </a:prstGeom>
            <a:noFill/>
          </p:spPr>
          <p:txBody>
            <a:bodyPr wrap="square" rtlCol="0">
              <a:spAutoFit/>
            </a:bodyPr>
            <a:lstStyle/>
            <a:p>
              <a:pPr algn="ctr"/>
              <a:r>
                <a:rPr lang="en-US" sz="1400" b="1" dirty="0"/>
                <a:t>Patient Information</a:t>
              </a:r>
              <a:endParaRPr lang="ru-RU" sz="1400" b="1" dirty="0"/>
            </a:p>
          </p:txBody>
        </p:sp>
        <p:sp>
          <p:nvSpPr>
            <p:cNvPr id="29" name="TextBox 28"/>
            <p:cNvSpPr txBox="1"/>
            <p:nvPr/>
          </p:nvSpPr>
          <p:spPr>
            <a:xfrm>
              <a:off x="2478137" y="3204370"/>
              <a:ext cx="2224415" cy="531596"/>
            </a:xfrm>
            <a:prstGeom prst="rect">
              <a:avLst/>
            </a:prstGeom>
            <a:noFill/>
          </p:spPr>
          <p:txBody>
            <a:bodyPr wrap="square" rtlCol="0">
              <a:spAutoFit/>
            </a:bodyPr>
            <a:lstStyle/>
            <a:p>
              <a:pPr algn="ctr"/>
              <a:r>
                <a:rPr lang="en-US" sz="1200" b="1" dirty="0"/>
                <a:t>Diagnoses given by the attending physician</a:t>
              </a:r>
              <a:endParaRPr lang="ru-RU" sz="1200" b="1" dirty="0"/>
            </a:p>
          </p:txBody>
        </p:sp>
        <p:sp>
          <p:nvSpPr>
            <p:cNvPr id="33" name="TextBox 32"/>
            <p:cNvSpPr txBox="1"/>
            <p:nvPr/>
          </p:nvSpPr>
          <p:spPr>
            <a:xfrm>
              <a:off x="1730353" y="3855330"/>
              <a:ext cx="3719983" cy="602475"/>
            </a:xfrm>
            <a:prstGeom prst="rect">
              <a:avLst/>
            </a:prstGeom>
            <a:noFill/>
          </p:spPr>
          <p:txBody>
            <a:bodyPr wrap="square" rtlCol="0">
              <a:spAutoFit/>
            </a:bodyPr>
            <a:lstStyle/>
            <a:p>
              <a:pPr algn="ctr"/>
              <a:r>
                <a:rPr lang="en-US" sz="1400" b="1" dirty="0"/>
                <a:t>Quality management system of medical services, payment systems</a:t>
              </a:r>
              <a:endParaRPr lang="ru-RU" sz="1400" b="1" dirty="0"/>
            </a:p>
          </p:txBody>
        </p:sp>
        <p:sp>
          <p:nvSpPr>
            <p:cNvPr id="34" name="TextBox 33"/>
            <p:cNvSpPr txBox="1"/>
            <p:nvPr/>
          </p:nvSpPr>
          <p:spPr>
            <a:xfrm>
              <a:off x="1397559" y="4767127"/>
              <a:ext cx="4456975" cy="354398"/>
            </a:xfrm>
            <a:prstGeom prst="rect">
              <a:avLst/>
            </a:prstGeom>
            <a:noFill/>
          </p:spPr>
          <p:txBody>
            <a:bodyPr wrap="square" rtlCol="0">
              <a:spAutoFit/>
            </a:bodyPr>
            <a:lstStyle/>
            <a:p>
              <a:pPr algn="ctr"/>
              <a:r>
                <a:rPr lang="en-US" sz="1400" b="1" dirty="0"/>
                <a:t>Analytical systems, medical statistics, large data</a:t>
              </a:r>
              <a:endParaRPr lang="ru-RU" sz="1400" b="1" dirty="0"/>
            </a:p>
          </p:txBody>
        </p:sp>
      </p:grpSp>
      <p:sp>
        <p:nvSpPr>
          <p:cNvPr id="21" name="Прямоугольник 20"/>
          <p:cNvSpPr/>
          <p:nvPr/>
        </p:nvSpPr>
        <p:spPr>
          <a:xfrm>
            <a:off x="527885" y="4596862"/>
            <a:ext cx="4438255" cy="338554"/>
          </a:xfrm>
          <a:prstGeom prst="rect">
            <a:avLst/>
          </a:prstGeom>
        </p:spPr>
        <p:txBody>
          <a:bodyPr wrap="square">
            <a:spAutoFit/>
          </a:bodyPr>
          <a:lstStyle/>
          <a:p>
            <a:r>
              <a:rPr lang="en-US" sz="1600" b="1" dirty="0">
                <a:solidFill>
                  <a:srgbClr val="0070C0"/>
                </a:solidFill>
                <a:latin typeface="Arial" panose="020B0604020202020204" pitchFamily="34" charset="0"/>
                <a:cs typeface="Arial" panose="020B0604020202020204" pitchFamily="34" charset="0"/>
              </a:rPr>
              <a:t>ELECTRONIC HEALTH PASSPORT</a:t>
            </a:r>
            <a:endParaRPr lang="ru-RU" sz="1600" b="1" dirty="0">
              <a:solidFill>
                <a:srgbClr val="0070C0"/>
              </a:solidFill>
              <a:latin typeface="Arial" panose="020B0604020202020204" pitchFamily="34" charset="0"/>
              <a:cs typeface="Arial" panose="020B0604020202020204" pitchFamily="34" charset="0"/>
            </a:endParaRPr>
          </a:p>
        </p:txBody>
      </p:sp>
      <p:pic>
        <p:nvPicPr>
          <p:cNvPr id="36" name="Picture 4"/>
          <p:cNvPicPr>
            <a:picLocks noChangeAspect="1" noChangeArrowheads="1"/>
          </p:cNvPicPr>
          <p:nvPr/>
        </p:nvPicPr>
        <p:blipFill rotWithShape="1">
          <a:blip r:embed="rId4">
            <a:extLst>
              <a:ext uri="{28A0092B-C50C-407E-A947-70E740481C1C}">
                <a14:useLocalDpi xmlns:a14="http://schemas.microsoft.com/office/drawing/2010/main" val="0"/>
              </a:ext>
            </a:extLst>
          </a:blip>
          <a:srcRect r="2036"/>
          <a:stretch/>
        </p:blipFill>
        <p:spPr bwMode="auto">
          <a:xfrm>
            <a:off x="5321894" y="809520"/>
            <a:ext cx="6651031" cy="4182792"/>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7" name="Скругленный прямоугольник 16"/>
          <p:cNvSpPr/>
          <p:nvPr/>
        </p:nvSpPr>
        <p:spPr>
          <a:xfrm>
            <a:off x="6009249" y="5081344"/>
            <a:ext cx="5572794" cy="1684364"/>
          </a:xfrm>
          <a:prstGeom prst="roundRect">
            <a:avLst/>
          </a:prstGeom>
          <a:solidFill>
            <a:schemeClr val="bg1">
              <a:lumMod val="95000"/>
            </a:schemeClr>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marL="285750" indent="-285750">
              <a:buFontTx/>
              <a:buChar char="-"/>
            </a:pPr>
            <a:r>
              <a:rPr lang="en-US" sz="1400" b="1" dirty="0">
                <a:solidFill>
                  <a:srgbClr val="0070C0"/>
                </a:solidFill>
              </a:rPr>
              <a:t>Collection and storage of data on the patient's health from the moment of birth and throughout his life</a:t>
            </a:r>
            <a:r>
              <a:rPr lang="ru-RU" sz="1400" b="1" dirty="0" smtClean="0">
                <a:solidFill>
                  <a:srgbClr val="0070C0"/>
                </a:solidFill>
              </a:rPr>
              <a:t> </a:t>
            </a:r>
            <a:endParaRPr lang="en-US" sz="1400" b="1" dirty="0" smtClean="0">
              <a:solidFill>
                <a:srgbClr val="0070C0"/>
              </a:solidFill>
            </a:endParaRPr>
          </a:p>
          <a:p>
            <a:pPr marL="285750" indent="-285750">
              <a:buFontTx/>
              <a:buChar char="-"/>
            </a:pPr>
            <a:r>
              <a:rPr lang="en-US" sz="1400" b="1" dirty="0">
                <a:solidFill>
                  <a:srgbClr val="0070C0"/>
                </a:solidFill>
              </a:rPr>
              <a:t>Participation of the patient in the collection and reliability of data on his state of health</a:t>
            </a:r>
            <a:r>
              <a:rPr lang="ru-RU" sz="1400" b="1" dirty="0" smtClean="0">
                <a:solidFill>
                  <a:srgbClr val="0070C0"/>
                </a:solidFill>
              </a:rPr>
              <a:t> </a:t>
            </a:r>
            <a:endParaRPr lang="en-US" sz="1400" b="1" dirty="0" smtClean="0">
              <a:solidFill>
                <a:srgbClr val="0070C0"/>
              </a:solidFill>
            </a:endParaRPr>
          </a:p>
          <a:p>
            <a:pPr marL="285750" indent="-285750">
              <a:buFontTx/>
              <a:buChar char="-"/>
            </a:pPr>
            <a:r>
              <a:rPr lang="en-US" sz="1400" b="1" dirty="0">
                <a:solidFill>
                  <a:srgbClr val="0070C0"/>
                </a:solidFill>
              </a:rPr>
              <a:t>Constant </a:t>
            </a:r>
            <a:r>
              <a:rPr lang="en-US" sz="1400" b="1" dirty="0" smtClean="0">
                <a:solidFill>
                  <a:srgbClr val="0070C0"/>
                </a:solidFill>
              </a:rPr>
              <a:t>24/7 access </a:t>
            </a:r>
            <a:r>
              <a:rPr lang="en-US" sz="1400" b="1" dirty="0">
                <a:solidFill>
                  <a:srgbClr val="0070C0"/>
                </a:solidFill>
              </a:rPr>
              <a:t>to </a:t>
            </a:r>
            <a:r>
              <a:rPr lang="en-US" sz="1400" b="1" dirty="0" smtClean="0">
                <a:solidFill>
                  <a:srgbClr val="0070C0"/>
                </a:solidFill>
              </a:rPr>
              <a:t>data </a:t>
            </a:r>
            <a:r>
              <a:rPr lang="en-US" sz="1400" b="1" dirty="0">
                <a:solidFill>
                  <a:srgbClr val="0070C0"/>
                </a:solidFill>
              </a:rPr>
              <a:t>in electronic form</a:t>
            </a:r>
          </a:p>
          <a:p>
            <a:pPr marL="285750" indent="-285750">
              <a:buFontTx/>
              <a:buChar char="-"/>
            </a:pPr>
            <a:r>
              <a:rPr lang="en-US" sz="1400" b="1" dirty="0">
                <a:solidFill>
                  <a:srgbClr val="0070C0"/>
                </a:solidFill>
              </a:rPr>
              <a:t>The coverage of 20% of the population in 2018</a:t>
            </a:r>
            <a:endParaRPr lang="en-US" sz="1400" b="1" dirty="0" smtClean="0">
              <a:solidFill>
                <a:srgbClr val="0070C0"/>
              </a:solidFill>
            </a:endParaRPr>
          </a:p>
        </p:txBody>
      </p:sp>
    </p:spTree>
    <p:extLst>
      <p:ext uri="{BB962C8B-B14F-4D97-AF65-F5344CB8AC3E}">
        <p14:creationId xmlns:p14="http://schemas.microsoft.com/office/powerpoint/2010/main" val="78411916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 name="Прямоугольник 136"/>
          <p:cNvSpPr/>
          <p:nvPr/>
        </p:nvSpPr>
        <p:spPr>
          <a:xfrm>
            <a:off x="6296977" y="708324"/>
            <a:ext cx="5587923" cy="606163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latin typeface="Arial" panose="020B0604020202020204" pitchFamily="34" charset="0"/>
              <a:cs typeface="Arial" panose="020B0604020202020204" pitchFamily="34" charset="0"/>
            </a:endParaRPr>
          </a:p>
        </p:txBody>
      </p:sp>
      <p:sp>
        <p:nvSpPr>
          <p:cNvPr id="44" name="Прямоугольник 43"/>
          <p:cNvSpPr/>
          <p:nvPr/>
        </p:nvSpPr>
        <p:spPr>
          <a:xfrm>
            <a:off x="11487150" y="0"/>
            <a:ext cx="485775" cy="62865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latin typeface="Arial" panose="020B0604020202020204" pitchFamily="34" charset="0"/>
              <a:cs typeface="Arial" panose="020B0604020202020204" pitchFamily="34" charset="0"/>
            </a:endParaRPr>
          </a:p>
        </p:txBody>
      </p:sp>
      <p:sp>
        <p:nvSpPr>
          <p:cNvPr id="45" name="Номер слайда 24"/>
          <p:cNvSpPr>
            <a:spLocks noGrp="1"/>
          </p:cNvSpPr>
          <p:nvPr>
            <p:ph type="sldNum" sz="quarter" idx="12"/>
          </p:nvPr>
        </p:nvSpPr>
        <p:spPr>
          <a:xfrm>
            <a:off x="11344108" y="131762"/>
            <a:ext cx="616752" cy="365125"/>
          </a:xfrm>
        </p:spPr>
        <p:txBody>
          <a:bodyPr/>
          <a:lstStyle/>
          <a:p>
            <a:r>
              <a:rPr lang="ru-RU" sz="2800" dirty="0">
                <a:solidFill>
                  <a:schemeClr val="bg1"/>
                </a:solidFill>
                <a:latin typeface="Arial" panose="020B0604020202020204" pitchFamily="34" charset="0"/>
                <a:cs typeface="Arial" panose="020B0604020202020204" pitchFamily="34" charset="0"/>
              </a:rPr>
              <a:t>12</a:t>
            </a:r>
          </a:p>
        </p:txBody>
      </p:sp>
      <p:sp>
        <p:nvSpPr>
          <p:cNvPr id="35" name="Прямоугольник 34"/>
          <p:cNvSpPr/>
          <p:nvPr/>
        </p:nvSpPr>
        <p:spPr>
          <a:xfrm>
            <a:off x="809417" y="122417"/>
            <a:ext cx="10399665" cy="523220"/>
          </a:xfrm>
          <a:prstGeom prst="rect">
            <a:avLst/>
          </a:prstGeom>
        </p:spPr>
        <p:txBody>
          <a:bodyPr wrap="square">
            <a:spAutoFit/>
          </a:bodyPr>
          <a:lstStyle/>
          <a:p>
            <a:r>
              <a:rPr lang="en-US" sz="2800" b="1" dirty="0" smtClean="0">
                <a:solidFill>
                  <a:srgbClr val="0070C0"/>
                </a:solidFill>
                <a:latin typeface="Arial" panose="020B0604020202020204" pitchFamily="34" charset="0"/>
                <a:cs typeface="Arial" panose="020B0604020202020204" pitchFamily="34" charset="0"/>
              </a:rPr>
              <a:t>BIG DATA</a:t>
            </a:r>
            <a:endParaRPr lang="ru-RU" sz="2800" b="1" dirty="0">
              <a:solidFill>
                <a:srgbClr val="0070C0"/>
              </a:solidFill>
              <a:latin typeface="Arial" panose="020B0604020202020204" pitchFamily="34" charset="0"/>
              <a:cs typeface="Arial" panose="020B0604020202020204" pitchFamily="34" charset="0"/>
            </a:endParaRPr>
          </a:p>
        </p:txBody>
      </p:sp>
      <p:cxnSp>
        <p:nvCxnSpPr>
          <p:cNvPr id="43" name="Прямая соединительная линия 42"/>
          <p:cNvCxnSpPr/>
          <p:nvPr/>
        </p:nvCxnSpPr>
        <p:spPr>
          <a:xfrm>
            <a:off x="884757" y="608304"/>
            <a:ext cx="7265487" cy="0"/>
          </a:xfrm>
          <a:prstGeom prst="line">
            <a:avLst/>
          </a:prstGeom>
          <a:ln w="28575">
            <a:solidFill>
              <a:srgbClr val="00B0F0"/>
            </a:solidFill>
          </a:ln>
        </p:spPr>
        <p:style>
          <a:lnRef idx="1">
            <a:schemeClr val="accent6"/>
          </a:lnRef>
          <a:fillRef idx="0">
            <a:schemeClr val="accent6"/>
          </a:fillRef>
          <a:effectRef idx="0">
            <a:schemeClr val="accent6"/>
          </a:effectRef>
          <a:fontRef idx="minor">
            <a:schemeClr val="tx1"/>
          </a:fontRef>
        </p:style>
      </p:cxnSp>
      <p:sp>
        <p:nvSpPr>
          <p:cNvPr id="57" name="Прямоугольник 56"/>
          <p:cNvSpPr/>
          <p:nvPr/>
        </p:nvSpPr>
        <p:spPr>
          <a:xfrm>
            <a:off x="11487150" y="0"/>
            <a:ext cx="485775" cy="62865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latin typeface="Arial" panose="020B0604020202020204" pitchFamily="34" charset="0"/>
              <a:cs typeface="Arial" panose="020B0604020202020204" pitchFamily="34" charset="0"/>
            </a:endParaRPr>
          </a:p>
        </p:txBody>
      </p:sp>
      <p:sp>
        <p:nvSpPr>
          <p:cNvPr id="58" name="Номер слайда 24"/>
          <p:cNvSpPr txBox="1">
            <a:spLocks/>
          </p:cNvSpPr>
          <p:nvPr/>
        </p:nvSpPr>
        <p:spPr>
          <a:xfrm>
            <a:off x="11415628" y="0"/>
            <a:ext cx="628817" cy="608304"/>
          </a:xfrm>
          <a:prstGeom prst="rect">
            <a:avLst/>
          </a:prstGeom>
        </p:spPr>
        <p:txBody>
          <a:bodyPr vert="horz" lIns="91440" tIns="45720" rIns="91440" bIns="45720" rtlCol="0" anchor="ctr"/>
          <a:lstStyle>
            <a:defPPr>
              <a:defRPr lang="ru-RU"/>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ru-RU" sz="2800" dirty="0">
                <a:solidFill>
                  <a:schemeClr val="bg1"/>
                </a:solidFill>
                <a:latin typeface="Arial" panose="020B0604020202020204" pitchFamily="34" charset="0"/>
                <a:cs typeface="Arial" panose="020B0604020202020204" pitchFamily="34" charset="0"/>
              </a:rPr>
              <a:t>11</a:t>
            </a:r>
          </a:p>
        </p:txBody>
      </p:sp>
      <p:sp>
        <p:nvSpPr>
          <p:cNvPr id="95" name="Прямоугольник 94"/>
          <p:cNvSpPr/>
          <p:nvPr/>
        </p:nvSpPr>
        <p:spPr>
          <a:xfrm>
            <a:off x="198734" y="708324"/>
            <a:ext cx="5400000" cy="606163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latin typeface="Arial" panose="020B0604020202020204" pitchFamily="34" charset="0"/>
              <a:cs typeface="Arial" panose="020B0604020202020204" pitchFamily="34" charset="0"/>
            </a:endParaRPr>
          </a:p>
        </p:txBody>
      </p:sp>
      <p:sp>
        <p:nvSpPr>
          <p:cNvPr id="105" name="Прямоугольник 104"/>
          <p:cNvSpPr/>
          <p:nvPr/>
        </p:nvSpPr>
        <p:spPr>
          <a:xfrm>
            <a:off x="151820" y="723452"/>
            <a:ext cx="5533961" cy="584775"/>
          </a:xfrm>
          <a:prstGeom prst="rect">
            <a:avLst/>
          </a:prstGeom>
        </p:spPr>
        <p:txBody>
          <a:bodyPr wrap="square">
            <a:spAutoFit/>
          </a:bodyPr>
          <a:lstStyle/>
          <a:p>
            <a:pPr algn="ctr"/>
            <a:r>
              <a:rPr lang="en-US" sz="1600" b="1" dirty="0">
                <a:solidFill>
                  <a:srgbClr val="0070C0"/>
                </a:solidFill>
                <a:latin typeface="Arial" panose="020B0604020202020204" pitchFamily="34" charset="0"/>
                <a:cs typeface="Arial" panose="020B0604020202020204" pitchFamily="34" charset="0"/>
              </a:rPr>
              <a:t>PERIOD OF KEY DATA ACCUMULATION</a:t>
            </a:r>
          </a:p>
          <a:p>
            <a:pPr algn="ctr"/>
            <a:r>
              <a:rPr lang="en-US" sz="1600" b="1" dirty="0">
                <a:solidFill>
                  <a:srgbClr val="0070C0"/>
                </a:solidFill>
                <a:latin typeface="Arial" panose="020B0604020202020204" pitchFamily="34" charset="0"/>
                <a:cs typeface="Arial" panose="020B0604020202020204" pitchFamily="34" charset="0"/>
              </a:rPr>
              <a:t>2011-2018 YEARS</a:t>
            </a:r>
            <a:endParaRPr lang="ru-RU" sz="1600" b="1" dirty="0">
              <a:solidFill>
                <a:srgbClr val="0070C0"/>
              </a:solidFill>
              <a:latin typeface="Arial" panose="020B0604020202020204" pitchFamily="34" charset="0"/>
              <a:cs typeface="Arial" panose="020B0604020202020204" pitchFamily="34" charset="0"/>
            </a:endParaRPr>
          </a:p>
        </p:txBody>
      </p:sp>
      <p:sp>
        <p:nvSpPr>
          <p:cNvPr id="109" name="Прямоугольник 108"/>
          <p:cNvSpPr/>
          <p:nvPr/>
        </p:nvSpPr>
        <p:spPr>
          <a:xfrm>
            <a:off x="6449846" y="683622"/>
            <a:ext cx="5523080" cy="584775"/>
          </a:xfrm>
          <a:prstGeom prst="rect">
            <a:avLst/>
          </a:prstGeom>
        </p:spPr>
        <p:txBody>
          <a:bodyPr wrap="square">
            <a:spAutoFit/>
          </a:bodyPr>
          <a:lstStyle/>
          <a:p>
            <a:pPr algn="ctr"/>
            <a:r>
              <a:rPr lang="en-US" sz="1600" b="1" dirty="0">
                <a:solidFill>
                  <a:srgbClr val="0070C0"/>
                </a:solidFill>
                <a:latin typeface="Arial" panose="020B0604020202020204" pitchFamily="34" charset="0"/>
                <a:cs typeface="Arial" panose="020B0604020202020204" pitchFamily="34" charset="0"/>
              </a:rPr>
              <a:t>BIG </a:t>
            </a:r>
            <a:r>
              <a:rPr lang="en-US" sz="1600" b="1" dirty="0" smtClean="0">
                <a:solidFill>
                  <a:srgbClr val="0070C0"/>
                </a:solidFill>
                <a:latin typeface="Arial" panose="020B0604020202020204" pitchFamily="34" charset="0"/>
                <a:cs typeface="Arial" panose="020B0604020202020204" pitchFamily="34" charset="0"/>
              </a:rPr>
              <a:t>DATA PROCESSING</a:t>
            </a:r>
            <a:endParaRPr lang="en-US" sz="1600" b="1" dirty="0">
              <a:solidFill>
                <a:srgbClr val="0070C0"/>
              </a:solidFill>
              <a:latin typeface="Arial" panose="020B0604020202020204" pitchFamily="34" charset="0"/>
              <a:cs typeface="Arial" panose="020B0604020202020204" pitchFamily="34" charset="0"/>
            </a:endParaRPr>
          </a:p>
          <a:p>
            <a:pPr algn="ctr"/>
            <a:r>
              <a:rPr lang="en-US" sz="1600" b="1" dirty="0">
                <a:solidFill>
                  <a:srgbClr val="0070C0"/>
                </a:solidFill>
                <a:latin typeface="Arial" panose="020B0604020202020204" pitchFamily="34" charset="0"/>
                <a:cs typeface="Arial" panose="020B0604020202020204" pitchFamily="34" charset="0"/>
              </a:rPr>
              <a:t>2019-2021 </a:t>
            </a:r>
            <a:endParaRPr lang="ru-RU" sz="1600" b="1" dirty="0">
              <a:solidFill>
                <a:srgbClr val="0070C0"/>
              </a:solidFill>
              <a:latin typeface="Arial" panose="020B0604020202020204" pitchFamily="34" charset="0"/>
              <a:cs typeface="Arial" panose="020B0604020202020204" pitchFamily="34" charset="0"/>
            </a:endParaRPr>
          </a:p>
        </p:txBody>
      </p:sp>
      <p:sp>
        <p:nvSpPr>
          <p:cNvPr id="123" name="Стрелка влево 122"/>
          <p:cNvSpPr/>
          <p:nvPr/>
        </p:nvSpPr>
        <p:spPr>
          <a:xfrm rot="10800000">
            <a:off x="5598733" y="2078804"/>
            <a:ext cx="747673" cy="881745"/>
          </a:xfrm>
          <a:prstGeom prst="leftArrow">
            <a:avLst/>
          </a:prstGeom>
          <a:solidFill>
            <a:srgbClr val="5B9BD5">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24" name="Стрелка влево 123"/>
          <p:cNvSpPr/>
          <p:nvPr/>
        </p:nvSpPr>
        <p:spPr>
          <a:xfrm rot="10800000">
            <a:off x="5598733" y="3385733"/>
            <a:ext cx="747673" cy="881745"/>
          </a:xfrm>
          <a:prstGeom prst="leftArrow">
            <a:avLst/>
          </a:prstGeom>
          <a:solidFill>
            <a:srgbClr val="5B9BD5">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25" name="Стрелка влево 124"/>
          <p:cNvSpPr/>
          <p:nvPr/>
        </p:nvSpPr>
        <p:spPr>
          <a:xfrm rot="10800000">
            <a:off x="5598733" y="4740509"/>
            <a:ext cx="747673" cy="881745"/>
          </a:xfrm>
          <a:prstGeom prst="leftArrow">
            <a:avLst/>
          </a:prstGeom>
          <a:solidFill>
            <a:srgbClr val="5B9BD5">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36" name="Двойная стрелка влево/вправо 135"/>
          <p:cNvSpPr/>
          <p:nvPr/>
        </p:nvSpPr>
        <p:spPr>
          <a:xfrm rot="5400000">
            <a:off x="847677" y="5087752"/>
            <a:ext cx="507354" cy="387351"/>
          </a:xfrm>
          <a:prstGeom prst="leftRightArrow">
            <a:avLst>
              <a:gd name="adj1" fmla="val 50000"/>
              <a:gd name="adj2" fmla="val 35283"/>
            </a:avLst>
          </a:prstGeom>
          <a:solidFill>
            <a:srgbClr val="5B9BD5">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100"/>
          </a:p>
        </p:txBody>
      </p:sp>
      <p:sp>
        <p:nvSpPr>
          <p:cNvPr id="138" name="Прямоугольник 137"/>
          <p:cNvSpPr/>
          <p:nvPr/>
        </p:nvSpPr>
        <p:spPr>
          <a:xfrm>
            <a:off x="2446515" y="6089856"/>
            <a:ext cx="1658515" cy="276999"/>
          </a:xfrm>
          <a:prstGeom prst="rect">
            <a:avLst/>
          </a:prstGeom>
        </p:spPr>
        <p:txBody>
          <a:bodyPr wrap="square">
            <a:spAutoFit/>
          </a:bodyPr>
          <a:lstStyle/>
          <a:p>
            <a:pPr algn="ctr"/>
            <a:r>
              <a:rPr lang="en-US" sz="1200" b="1" dirty="0" smtClean="0">
                <a:solidFill>
                  <a:srgbClr val="0070C0"/>
                </a:solidFill>
                <a:latin typeface="Arial" panose="020B0604020202020204" pitchFamily="34" charset="0"/>
                <a:cs typeface="Arial" panose="020B0604020202020204" pitchFamily="34" charset="0"/>
              </a:rPr>
              <a:t>E-GOV</a:t>
            </a:r>
            <a:endParaRPr lang="ru-RU" sz="1200" b="1" dirty="0">
              <a:solidFill>
                <a:srgbClr val="0070C0"/>
              </a:solidFill>
              <a:latin typeface="Arial" panose="020B0604020202020204" pitchFamily="34" charset="0"/>
              <a:cs typeface="Arial" panose="020B0604020202020204" pitchFamily="34" charset="0"/>
            </a:endParaRPr>
          </a:p>
        </p:txBody>
      </p:sp>
      <p:pic>
        <p:nvPicPr>
          <p:cNvPr id="139" name="Picture 2" descr="http://egov.kz/cms/sites/all/themes/egov_kz/images/egov_logo_20161229.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40045" y="5713184"/>
            <a:ext cx="707226" cy="283613"/>
          </a:xfrm>
          <a:prstGeom prst="rect">
            <a:avLst/>
          </a:prstGeom>
          <a:noFill/>
          <a:extLst>
            <a:ext uri="{909E8E84-426E-40DD-AFC4-6F175D3DCCD1}">
              <a14:hiddenFill xmlns:a14="http://schemas.microsoft.com/office/drawing/2010/main">
                <a:solidFill>
                  <a:srgbClr val="FFFFFF"/>
                </a:solidFill>
              </a14:hiddenFill>
            </a:ext>
          </a:extLst>
        </p:spPr>
      </p:pic>
      <p:sp>
        <p:nvSpPr>
          <p:cNvPr id="140" name="Прямоугольник 139"/>
          <p:cNvSpPr/>
          <p:nvPr/>
        </p:nvSpPr>
        <p:spPr>
          <a:xfrm>
            <a:off x="3881666" y="6115009"/>
            <a:ext cx="1651864" cy="276999"/>
          </a:xfrm>
          <a:prstGeom prst="rect">
            <a:avLst/>
          </a:prstGeom>
        </p:spPr>
        <p:txBody>
          <a:bodyPr wrap="square">
            <a:spAutoFit/>
          </a:bodyPr>
          <a:lstStyle/>
          <a:p>
            <a:pPr algn="ctr"/>
            <a:r>
              <a:rPr lang="en-US" sz="1200" b="1" dirty="0">
                <a:solidFill>
                  <a:srgbClr val="0070C0"/>
                </a:solidFill>
                <a:latin typeface="Arial" panose="020B0604020202020204" pitchFamily="34" charset="0"/>
                <a:cs typeface="Arial" panose="020B0604020202020204" pitchFamily="34" charset="0"/>
              </a:rPr>
              <a:t>Government bodies</a:t>
            </a:r>
            <a:endParaRPr lang="ru-RU" sz="1200" b="1" dirty="0">
              <a:solidFill>
                <a:srgbClr val="0070C0"/>
              </a:solidFill>
              <a:latin typeface="Arial" panose="020B0604020202020204" pitchFamily="34" charset="0"/>
              <a:cs typeface="Arial" panose="020B0604020202020204" pitchFamily="34" charset="0"/>
            </a:endParaRPr>
          </a:p>
        </p:txBody>
      </p:sp>
      <p:pic>
        <p:nvPicPr>
          <p:cNvPr id="141" name="Рисунок 140"/>
          <p:cNvPicPr>
            <a:picLocks noChangeAspect="1"/>
          </p:cNvPicPr>
          <p:nvPr/>
        </p:nvPicPr>
        <p:blipFill rotWithShape="1">
          <a:blip r:embed="rId3" cstate="print">
            <a:clrChange>
              <a:clrFrom>
                <a:srgbClr val="000000">
                  <a:alpha val="0"/>
                </a:srgbClr>
              </a:clrFrom>
              <a:clrTo>
                <a:srgbClr val="000000">
                  <a:alpha val="0"/>
                </a:srgbClr>
              </a:clrTo>
            </a:clrChange>
            <a:duotone>
              <a:schemeClr val="accent1">
                <a:shade val="45000"/>
                <a:satMod val="135000"/>
              </a:schemeClr>
              <a:prstClr val="white"/>
            </a:duotone>
            <a:extLst>
              <a:ext uri="{28A0092B-C50C-407E-A947-70E740481C1C}">
                <a14:useLocalDpi xmlns:a14="http://schemas.microsoft.com/office/drawing/2010/main" val="0"/>
              </a:ext>
            </a:extLst>
          </a:blip>
          <a:srcRect b="15556"/>
          <a:stretch/>
        </p:blipFill>
        <p:spPr>
          <a:xfrm>
            <a:off x="1956593" y="5693099"/>
            <a:ext cx="583203" cy="492482"/>
          </a:xfrm>
          <a:prstGeom prst="rect">
            <a:avLst/>
          </a:prstGeom>
        </p:spPr>
      </p:pic>
      <p:pic>
        <p:nvPicPr>
          <p:cNvPr id="142" name="Рисунок 141"/>
          <p:cNvPicPr>
            <a:picLocks noChangeAspect="1"/>
          </p:cNvPicPr>
          <p:nvPr/>
        </p:nvPicPr>
        <p:blipFill rotWithShape="1">
          <a:blip r:embed="rId4" cstate="print">
            <a:clrChange>
              <a:clrFrom>
                <a:srgbClr val="000000">
                  <a:alpha val="0"/>
                </a:srgbClr>
              </a:clrFrom>
              <a:clrTo>
                <a:srgbClr val="000000">
                  <a:alpha val="0"/>
                </a:srgbClr>
              </a:clrTo>
            </a:clrChange>
            <a:duotone>
              <a:schemeClr val="accent1">
                <a:shade val="45000"/>
                <a:satMod val="135000"/>
              </a:schemeClr>
              <a:prstClr val="white"/>
            </a:duotone>
            <a:extLst>
              <a:ext uri="{28A0092B-C50C-407E-A947-70E740481C1C}">
                <a14:useLocalDpi xmlns:a14="http://schemas.microsoft.com/office/drawing/2010/main" val="0"/>
              </a:ext>
            </a:extLst>
          </a:blip>
          <a:srcRect b="12673"/>
          <a:stretch/>
        </p:blipFill>
        <p:spPr>
          <a:xfrm>
            <a:off x="4431347" y="5639236"/>
            <a:ext cx="573690" cy="500988"/>
          </a:xfrm>
          <a:prstGeom prst="rect">
            <a:avLst/>
          </a:prstGeom>
        </p:spPr>
      </p:pic>
      <p:sp>
        <p:nvSpPr>
          <p:cNvPr id="147" name="Прямоугольник 146"/>
          <p:cNvSpPr/>
          <p:nvPr/>
        </p:nvSpPr>
        <p:spPr>
          <a:xfrm>
            <a:off x="1861275" y="6240433"/>
            <a:ext cx="818937" cy="276999"/>
          </a:xfrm>
          <a:prstGeom prst="rect">
            <a:avLst/>
          </a:prstGeom>
        </p:spPr>
        <p:txBody>
          <a:bodyPr wrap="square">
            <a:spAutoFit/>
          </a:bodyPr>
          <a:lstStyle/>
          <a:p>
            <a:pPr algn="ctr"/>
            <a:r>
              <a:rPr lang="en-US" sz="1200" b="1" dirty="0" smtClean="0">
                <a:solidFill>
                  <a:srgbClr val="0070C0"/>
                </a:solidFill>
                <a:latin typeface="Arial" panose="020B0604020202020204" pitchFamily="34" charset="0"/>
                <a:cs typeface="Arial" panose="020B0604020202020204" pitchFamily="34" charset="0"/>
              </a:rPr>
              <a:t>MIS</a:t>
            </a:r>
            <a:endParaRPr lang="ru-RU" sz="1200" b="1" dirty="0">
              <a:solidFill>
                <a:srgbClr val="0070C0"/>
              </a:solidFill>
              <a:latin typeface="Arial" panose="020B0604020202020204" pitchFamily="34" charset="0"/>
              <a:cs typeface="Arial" panose="020B0604020202020204" pitchFamily="34" charset="0"/>
            </a:endParaRPr>
          </a:p>
        </p:txBody>
      </p:sp>
      <p:pic>
        <p:nvPicPr>
          <p:cNvPr id="148" name="Shape 334" descr="fitness-bracelet.png"/>
          <p:cNvPicPr preferRelativeResize="0"/>
          <p:nvPr/>
        </p:nvPicPr>
        <p:blipFill>
          <a:blip r:embed="rId5">
            <a:alphaModFix/>
            <a:duotone>
              <a:schemeClr val="accent1">
                <a:shade val="45000"/>
                <a:satMod val="135000"/>
              </a:schemeClr>
              <a:prstClr val="white"/>
            </a:duotone>
            <a:extLst>
              <a:ext uri="{BEBA8EAE-BF5A-486C-A8C5-ECC9F3942E4B}">
                <a14:imgProps xmlns:a14="http://schemas.microsoft.com/office/drawing/2010/main">
                  <a14:imgLayer r:embed="rId6">
                    <a14:imgEffect>
                      <a14:artisticGlowEdges/>
                    </a14:imgEffect>
                  </a14:imgLayer>
                </a14:imgProps>
              </a:ext>
            </a:extLst>
          </a:blip>
          <a:stretch>
            <a:fillRect/>
          </a:stretch>
        </p:blipFill>
        <p:spPr>
          <a:xfrm>
            <a:off x="826561" y="5603683"/>
            <a:ext cx="601539" cy="601539"/>
          </a:xfrm>
          <a:prstGeom prst="rect">
            <a:avLst/>
          </a:prstGeom>
          <a:noFill/>
          <a:ln>
            <a:noFill/>
          </a:ln>
        </p:spPr>
      </p:pic>
      <p:sp>
        <p:nvSpPr>
          <p:cNvPr id="149" name="Прямоугольник 148"/>
          <p:cNvSpPr/>
          <p:nvPr/>
        </p:nvSpPr>
        <p:spPr>
          <a:xfrm>
            <a:off x="409243" y="6225044"/>
            <a:ext cx="1415772" cy="461665"/>
          </a:xfrm>
          <a:prstGeom prst="rect">
            <a:avLst/>
          </a:prstGeom>
        </p:spPr>
        <p:txBody>
          <a:bodyPr wrap="none">
            <a:spAutoFit/>
          </a:bodyPr>
          <a:lstStyle/>
          <a:p>
            <a:pPr algn="ctr"/>
            <a:r>
              <a:rPr lang="en-US" sz="1200" b="1" dirty="0" smtClean="0">
                <a:solidFill>
                  <a:srgbClr val="0070C0"/>
                </a:solidFill>
                <a:latin typeface="Arial" panose="020B0604020202020204" pitchFamily="34" charset="0"/>
                <a:cs typeface="Arial" panose="020B0604020202020204" pitchFamily="34" charset="0"/>
              </a:rPr>
              <a:t>Portable </a:t>
            </a:r>
            <a:r>
              <a:rPr lang="en-US" sz="1200" b="1" dirty="0">
                <a:solidFill>
                  <a:srgbClr val="0070C0"/>
                </a:solidFill>
                <a:latin typeface="Arial" panose="020B0604020202020204" pitchFamily="34" charset="0"/>
                <a:cs typeface="Arial" panose="020B0604020202020204" pitchFamily="34" charset="0"/>
              </a:rPr>
              <a:t>medical</a:t>
            </a:r>
          </a:p>
          <a:p>
            <a:pPr algn="ctr"/>
            <a:r>
              <a:rPr lang="en-US" sz="1200" b="1" dirty="0">
                <a:solidFill>
                  <a:srgbClr val="0070C0"/>
                </a:solidFill>
                <a:latin typeface="Arial" panose="020B0604020202020204" pitchFamily="34" charset="0"/>
                <a:cs typeface="Arial" panose="020B0604020202020204" pitchFamily="34" charset="0"/>
              </a:rPr>
              <a:t>devices</a:t>
            </a:r>
            <a:endParaRPr lang="ru-RU" sz="1200" b="1" dirty="0">
              <a:solidFill>
                <a:srgbClr val="0070C0"/>
              </a:solidFill>
              <a:latin typeface="Arial" panose="020B0604020202020204" pitchFamily="34" charset="0"/>
              <a:cs typeface="Arial" panose="020B0604020202020204" pitchFamily="34" charset="0"/>
            </a:endParaRPr>
          </a:p>
        </p:txBody>
      </p:sp>
      <p:sp>
        <p:nvSpPr>
          <p:cNvPr id="157" name="Двойная стрелка влево/вправо 156"/>
          <p:cNvSpPr/>
          <p:nvPr/>
        </p:nvSpPr>
        <p:spPr>
          <a:xfrm rot="5400000">
            <a:off x="1562594" y="5087753"/>
            <a:ext cx="507354" cy="387351"/>
          </a:xfrm>
          <a:prstGeom prst="leftRightArrow">
            <a:avLst>
              <a:gd name="adj1" fmla="val 50000"/>
              <a:gd name="adj2" fmla="val 35283"/>
            </a:avLst>
          </a:prstGeom>
          <a:solidFill>
            <a:srgbClr val="5B9BD5">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100"/>
          </a:p>
        </p:txBody>
      </p:sp>
      <p:sp>
        <p:nvSpPr>
          <p:cNvPr id="158" name="Двойная стрелка влево/вправо 157"/>
          <p:cNvSpPr/>
          <p:nvPr/>
        </p:nvSpPr>
        <p:spPr>
          <a:xfrm rot="5400000">
            <a:off x="2356368" y="5087753"/>
            <a:ext cx="507354" cy="387351"/>
          </a:xfrm>
          <a:prstGeom prst="leftRightArrow">
            <a:avLst>
              <a:gd name="adj1" fmla="val 50000"/>
              <a:gd name="adj2" fmla="val 35283"/>
            </a:avLst>
          </a:prstGeom>
          <a:solidFill>
            <a:srgbClr val="5B9BD5">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100"/>
          </a:p>
        </p:txBody>
      </p:sp>
      <p:sp>
        <p:nvSpPr>
          <p:cNvPr id="159" name="Двойная стрелка влево/вправо 158"/>
          <p:cNvSpPr/>
          <p:nvPr/>
        </p:nvSpPr>
        <p:spPr>
          <a:xfrm rot="5400000">
            <a:off x="3071285" y="5087754"/>
            <a:ext cx="507354" cy="387351"/>
          </a:xfrm>
          <a:prstGeom prst="leftRightArrow">
            <a:avLst>
              <a:gd name="adj1" fmla="val 50000"/>
              <a:gd name="adj2" fmla="val 35283"/>
            </a:avLst>
          </a:prstGeom>
          <a:solidFill>
            <a:srgbClr val="5B9BD5">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100"/>
          </a:p>
        </p:txBody>
      </p:sp>
      <p:sp>
        <p:nvSpPr>
          <p:cNvPr id="160" name="Двойная стрелка влево/вправо 159"/>
          <p:cNvSpPr/>
          <p:nvPr/>
        </p:nvSpPr>
        <p:spPr>
          <a:xfrm rot="5400000">
            <a:off x="3814414" y="5087754"/>
            <a:ext cx="507354" cy="387351"/>
          </a:xfrm>
          <a:prstGeom prst="leftRightArrow">
            <a:avLst>
              <a:gd name="adj1" fmla="val 50000"/>
              <a:gd name="adj2" fmla="val 35283"/>
            </a:avLst>
          </a:prstGeom>
          <a:solidFill>
            <a:srgbClr val="5B9BD5">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100"/>
          </a:p>
        </p:txBody>
      </p:sp>
      <p:sp>
        <p:nvSpPr>
          <p:cNvPr id="161" name="Двойная стрелка влево/вправо 160"/>
          <p:cNvSpPr/>
          <p:nvPr/>
        </p:nvSpPr>
        <p:spPr>
          <a:xfrm rot="5400000">
            <a:off x="4529331" y="5087755"/>
            <a:ext cx="507354" cy="387351"/>
          </a:xfrm>
          <a:prstGeom prst="leftRightArrow">
            <a:avLst>
              <a:gd name="adj1" fmla="val 50000"/>
              <a:gd name="adj2" fmla="val 35283"/>
            </a:avLst>
          </a:prstGeom>
          <a:solidFill>
            <a:srgbClr val="5B9BD5">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100"/>
          </a:p>
        </p:txBody>
      </p:sp>
      <p:pic>
        <p:nvPicPr>
          <p:cNvPr id="2" name="Рисунок 1"/>
          <p:cNvPicPr>
            <a:picLocks noChangeAspect="1"/>
          </p:cNvPicPr>
          <p:nvPr/>
        </p:nvPicPr>
        <p:blipFill rotWithShape="1">
          <a:blip r:embed="rId7" cstate="print">
            <a:clrChange>
              <a:clrFrom>
                <a:srgbClr val="000000">
                  <a:alpha val="0"/>
                </a:srgbClr>
              </a:clrFrom>
              <a:clrTo>
                <a:srgbClr val="000000">
                  <a:alpha val="0"/>
                </a:srgbClr>
              </a:clrTo>
            </a:clrChange>
            <a:duotone>
              <a:schemeClr val="accent1">
                <a:shade val="45000"/>
                <a:satMod val="135000"/>
              </a:schemeClr>
              <a:prstClr val="white"/>
            </a:duotone>
            <a:extLst>
              <a:ext uri="{28A0092B-C50C-407E-A947-70E740481C1C}">
                <a14:useLocalDpi xmlns:a14="http://schemas.microsoft.com/office/drawing/2010/main" val="0"/>
              </a:ext>
            </a:extLst>
          </a:blip>
          <a:srcRect b="18798"/>
          <a:stretch/>
        </p:blipFill>
        <p:spPr>
          <a:xfrm>
            <a:off x="57778" y="59730"/>
            <a:ext cx="848782" cy="689221"/>
          </a:xfrm>
          <a:prstGeom prst="rect">
            <a:avLst/>
          </a:prstGeom>
        </p:spPr>
      </p:pic>
      <p:pic>
        <p:nvPicPr>
          <p:cNvPr id="3" name="Рисунок 2"/>
          <p:cNvPicPr>
            <a:picLocks noChangeAspect="1"/>
          </p:cNvPicPr>
          <p:nvPr/>
        </p:nvPicPr>
        <p:blipFill rotWithShape="1">
          <a:blip r:embed="rId8" cstate="print">
            <a:clrChange>
              <a:clrFrom>
                <a:srgbClr val="000000">
                  <a:alpha val="0"/>
                </a:srgbClr>
              </a:clrFrom>
              <a:clrTo>
                <a:srgbClr val="000000">
                  <a:alpha val="0"/>
                </a:srgbClr>
              </a:clrTo>
            </a:clrChange>
            <a:duotone>
              <a:schemeClr val="accent1">
                <a:shade val="45000"/>
                <a:satMod val="135000"/>
              </a:schemeClr>
              <a:prstClr val="white"/>
            </a:duotone>
            <a:extLst>
              <a:ext uri="{28A0092B-C50C-407E-A947-70E740481C1C}">
                <a14:useLocalDpi xmlns:a14="http://schemas.microsoft.com/office/drawing/2010/main" val="0"/>
              </a:ext>
            </a:extLst>
          </a:blip>
          <a:srcRect l="4125" t="-14026" r="-4125" b="14026"/>
          <a:stretch/>
        </p:blipFill>
        <p:spPr>
          <a:xfrm>
            <a:off x="289327" y="3195675"/>
            <a:ext cx="1429099" cy="1429099"/>
          </a:xfrm>
          <a:prstGeom prst="rect">
            <a:avLst/>
          </a:prstGeom>
        </p:spPr>
      </p:pic>
      <p:sp>
        <p:nvSpPr>
          <p:cNvPr id="47" name="Прямоугольник 46"/>
          <p:cNvSpPr/>
          <p:nvPr/>
        </p:nvSpPr>
        <p:spPr>
          <a:xfrm>
            <a:off x="7351045" y="1293100"/>
            <a:ext cx="3579663" cy="338554"/>
          </a:xfrm>
          <a:prstGeom prst="rect">
            <a:avLst/>
          </a:prstGeom>
        </p:spPr>
        <p:txBody>
          <a:bodyPr wrap="square">
            <a:spAutoFit/>
          </a:bodyPr>
          <a:lstStyle/>
          <a:p>
            <a:r>
              <a:rPr lang="en-US" sz="1600" dirty="0">
                <a:solidFill>
                  <a:srgbClr val="0070C0"/>
                </a:solidFill>
                <a:latin typeface="Arial" panose="020B0604020202020204" pitchFamily="34" charset="0"/>
                <a:cs typeface="Arial" panose="020B0604020202020204" pitchFamily="34" charset="0"/>
              </a:rPr>
              <a:t>Proactive Services for the Population</a:t>
            </a:r>
            <a:endParaRPr lang="ru-RU" sz="1600" dirty="0">
              <a:solidFill>
                <a:srgbClr val="0070C0"/>
              </a:solidFill>
              <a:latin typeface="Arial" panose="020B0604020202020204" pitchFamily="34" charset="0"/>
              <a:cs typeface="Arial" panose="020B0604020202020204" pitchFamily="34" charset="0"/>
            </a:endParaRPr>
          </a:p>
        </p:txBody>
      </p:sp>
      <p:sp>
        <p:nvSpPr>
          <p:cNvPr id="48" name="Прямоугольник 47"/>
          <p:cNvSpPr/>
          <p:nvPr/>
        </p:nvSpPr>
        <p:spPr>
          <a:xfrm>
            <a:off x="7380805" y="2352808"/>
            <a:ext cx="3579663" cy="584775"/>
          </a:xfrm>
          <a:prstGeom prst="rect">
            <a:avLst/>
          </a:prstGeom>
        </p:spPr>
        <p:txBody>
          <a:bodyPr wrap="square">
            <a:spAutoFit/>
          </a:bodyPr>
          <a:lstStyle/>
          <a:p>
            <a:r>
              <a:rPr lang="en-US" sz="1600" dirty="0">
                <a:solidFill>
                  <a:srgbClr val="0070C0"/>
                </a:solidFill>
                <a:latin typeface="Arial" panose="020B0604020202020204" pitchFamily="34" charset="0"/>
                <a:cs typeface="Arial" panose="020B0604020202020204" pitchFamily="34" charset="0"/>
              </a:rPr>
              <a:t>Prediction of genetic diseases (Watson for Oncology)</a:t>
            </a:r>
            <a:endParaRPr lang="ru-RU" sz="1600" dirty="0">
              <a:solidFill>
                <a:srgbClr val="0070C0"/>
              </a:solidFill>
              <a:latin typeface="Arial" panose="020B0604020202020204" pitchFamily="34" charset="0"/>
              <a:cs typeface="Arial" panose="020B0604020202020204" pitchFamily="34" charset="0"/>
            </a:endParaRPr>
          </a:p>
        </p:txBody>
      </p:sp>
      <p:sp>
        <p:nvSpPr>
          <p:cNvPr id="49" name="Прямоугольник 48"/>
          <p:cNvSpPr/>
          <p:nvPr/>
        </p:nvSpPr>
        <p:spPr>
          <a:xfrm>
            <a:off x="7290556" y="1730563"/>
            <a:ext cx="4555469" cy="584775"/>
          </a:xfrm>
          <a:prstGeom prst="rect">
            <a:avLst/>
          </a:prstGeom>
        </p:spPr>
        <p:txBody>
          <a:bodyPr wrap="square">
            <a:spAutoFit/>
          </a:bodyPr>
          <a:lstStyle/>
          <a:p>
            <a:r>
              <a:rPr lang="en-US" sz="1600" dirty="0">
                <a:solidFill>
                  <a:srgbClr val="0070C0"/>
                </a:solidFill>
                <a:latin typeface="Arial" panose="020B0604020202020204" pitchFamily="34" charset="0"/>
                <a:cs typeface="Arial" panose="020B0604020202020204" pitchFamily="34" charset="0"/>
              </a:rPr>
              <a:t>Support for decision-making for both the doctor and the patient</a:t>
            </a:r>
          </a:p>
        </p:txBody>
      </p:sp>
      <p:sp>
        <p:nvSpPr>
          <p:cNvPr id="4" name="Прямоугольник 3"/>
          <p:cNvSpPr/>
          <p:nvPr/>
        </p:nvSpPr>
        <p:spPr>
          <a:xfrm>
            <a:off x="7290556" y="3021109"/>
            <a:ext cx="4702781" cy="338554"/>
          </a:xfrm>
          <a:prstGeom prst="rect">
            <a:avLst/>
          </a:prstGeom>
        </p:spPr>
        <p:txBody>
          <a:bodyPr wrap="square">
            <a:spAutoFit/>
          </a:bodyPr>
          <a:lstStyle/>
          <a:p>
            <a:r>
              <a:rPr lang="en-US" sz="1600" dirty="0">
                <a:solidFill>
                  <a:srgbClr val="0070C0"/>
                </a:solidFill>
                <a:latin typeface="Arial" panose="020B0604020202020204" pitchFamily="34" charset="0"/>
                <a:cs typeface="Arial" panose="020B0604020202020204" pitchFamily="34" charset="0"/>
              </a:rPr>
              <a:t>Predicting outbreaks</a:t>
            </a:r>
          </a:p>
        </p:txBody>
      </p:sp>
      <p:sp>
        <p:nvSpPr>
          <p:cNvPr id="6" name="Прямоугольник 5"/>
          <p:cNvSpPr/>
          <p:nvPr/>
        </p:nvSpPr>
        <p:spPr>
          <a:xfrm>
            <a:off x="7290557" y="4201119"/>
            <a:ext cx="4555468" cy="338554"/>
          </a:xfrm>
          <a:prstGeom prst="rect">
            <a:avLst/>
          </a:prstGeom>
        </p:spPr>
        <p:txBody>
          <a:bodyPr wrap="square">
            <a:spAutoFit/>
          </a:bodyPr>
          <a:lstStyle/>
          <a:p>
            <a:r>
              <a:rPr lang="en-US" sz="1600" dirty="0">
                <a:solidFill>
                  <a:srgbClr val="0070C0"/>
                </a:solidFill>
                <a:latin typeface="Arial" panose="020B0604020202020204" pitchFamily="34" charset="0"/>
                <a:cs typeface="Arial" panose="020B0604020202020204" pitchFamily="34" charset="0"/>
              </a:rPr>
              <a:t>Forecasting the expenditure of medicines</a:t>
            </a:r>
          </a:p>
        </p:txBody>
      </p:sp>
      <p:sp>
        <p:nvSpPr>
          <p:cNvPr id="7" name="Прямоугольник 6"/>
          <p:cNvSpPr/>
          <p:nvPr/>
        </p:nvSpPr>
        <p:spPr>
          <a:xfrm>
            <a:off x="7290557" y="3522413"/>
            <a:ext cx="4555468" cy="338554"/>
          </a:xfrm>
          <a:prstGeom prst="rect">
            <a:avLst/>
          </a:prstGeom>
        </p:spPr>
        <p:txBody>
          <a:bodyPr wrap="square">
            <a:spAutoFit/>
          </a:bodyPr>
          <a:lstStyle/>
          <a:p>
            <a:r>
              <a:rPr lang="en-US" sz="1600" dirty="0">
                <a:solidFill>
                  <a:srgbClr val="0070C0"/>
                </a:solidFill>
                <a:latin typeface="Arial" panose="020B0604020202020204" pitchFamily="34" charset="0"/>
                <a:cs typeface="Arial" panose="020B0604020202020204" pitchFamily="34" charset="0"/>
              </a:rPr>
              <a:t>Planning of medicines volumes</a:t>
            </a:r>
          </a:p>
        </p:txBody>
      </p:sp>
      <p:sp>
        <p:nvSpPr>
          <p:cNvPr id="8" name="Прямоугольник 7"/>
          <p:cNvSpPr/>
          <p:nvPr/>
        </p:nvSpPr>
        <p:spPr>
          <a:xfrm>
            <a:off x="7335351" y="5430063"/>
            <a:ext cx="5021198" cy="584775"/>
          </a:xfrm>
          <a:prstGeom prst="rect">
            <a:avLst/>
          </a:prstGeom>
        </p:spPr>
        <p:txBody>
          <a:bodyPr wrap="square">
            <a:spAutoFit/>
          </a:bodyPr>
          <a:lstStyle/>
          <a:p>
            <a:r>
              <a:rPr lang="en-US" sz="1600" dirty="0">
                <a:solidFill>
                  <a:srgbClr val="0070C0"/>
                </a:solidFill>
                <a:latin typeface="Arial" panose="020B0604020202020204" pitchFamily="34" charset="0"/>
                <a:cs typeface="Arial" panose="020B0604020202020204" pitchFamily="34" charset="0"/>
              </a:rPr>
              <a:t>Protection from the immutability of data based on technology blockade</a:t>
            </a:r>
          </a:p>
        </p:txBody>
      </p:sp>
      <p:sp>
        <p:nvSpPr>
          <p:cNvPr id="9" name="Прямоугольник 8"/>
          <p:cNvSpPr/>
          <p:nvPr/>
        </p:nvSpPr>
        <p:spPr>
          <a:xfrm>
            <a:off x="7290556" y="4863807"/>
            <a:ext cx="4572013" cy="338554"/>
          </a:xfrm>
          <a:prstGeom prst="rect">
            <a:avLst/>
          </a:prstGeom>
        </p:spPr>
        <p:txBody>
          <a:bodyPr wrap="square">
            <a:spAutoFit/>
          </a:bodyPr>
          <a:lstStyle/>
          <a:p>
            <a:r>
              <a:rPr lang="en-US" sz="1600" dirty="0">
                <a:solidFill>
                  <a:srgbClr val="0070C0"/>
                </a:solidFill>
                <a:latin typeface="Arial" panose="020B0604020202020204" pitchFamily="34" charset="0"/>
                <a:cs typeface="Arial" panose="020B0604020202020204" pitchFamily="34" charset="0"/>
              </a:rPr>
              <a:t>Labeling and tracing of medicines</a:t>
            </a:r>
            <a:endParaRPr lang="ru-RU" sz="1600" dirty="0">
              <a:solidFill>
                <a:srgbClr val="0070C0"/>
              </a:solidFill>
              <a:latin typeface="Arial" panose="020B0604020202020204" pitchFamily="34" charset="0"/>
              <a:cs typeface="Arial" panose="020B0604020202020204" pitchFamily="34" charset="0"/>
            </a:endParaRPr>
          </a:p>
        </p:txBody>
      </p:sp>
      <p:pic>
        <p:nvPicPr>
          <p:cNvPr id="55" name="Рисунок 54"/>
          <p:cNvPicPr>
            <a:picLocks noChangeAspect="1"/>
          </p:cNvPicPr>
          <p:nvPr/>
        </p:nvPicPr>
        <p:blipFill rotWithShape="1">
          <a:blip r:embed="rId9" cstate="print">
            <a:clrChange>
              <a:clrFrom>
                <a:srgbClr val="000000">
                  <a:alpha val="0"/>
                </a:srgbClr>
              </a:clrFrom>
              <a:clrTo>
                <a:srgbClr val="000000">
                  <a:alpha val="0"/>
                </a:srgbClr>
              </a:clrTo>
            </a:clrChange>
            <a:duotone>
              <a:schemeClr val="accent1">
                <a:shade val="45000"/>
                <a:satMod val="135000"/>
              </a:schemeClr>
              <a:prstClr val="white"/>
            </a:duotone>
            <a:extLst>
              <a:ext uri="{28A0092B-C50C-407E-A947-70E740481C1C}">
                <a14:useLocalDpi xmlns:a14="http://schemas.microsoft.com/office/drawing/2010/main" val="0"/>
              </a:ext>
            </a:extLst>
          </a:blip>
          <a:srcRect b="13001"/>
          <a:stretch/>
        </p:blipFill>
        <p:spPr>
          <a:xfrm>
            <a:off x="6821141" y="2314504"/>
            <a:ext cx="545159" cy="474281"/>
          </a:xfrm>
          <a:prstGeom prst="rect">
            <a:avLst/>
          </a:prstGeom>
        </p:spPr>
      </p:pic>
      <p:pic>
        <p:nvPicPr>
          <p:cNvPr id="11" name="Рисунок 10"/>
          <p:cNvPicPr>
            <a:picLocks noChangeAspect="1"/>
          </p:cNvPicPr>
          <p:nvPr/>
        </p:nvPicPr>
        <p:blipFill rotWithShape="1">
          <a:blip r:embed="rId10" cstate="print">
            <a:clrChange>
              <a:clrFrom>
                <a:srgbClr val="000000">
                  <a:alpha val="0"/>
                </a:srgbClr>
              </a:clrFrom>
              <a:clrTo>
                <a:srgbClr val="000000">
                  <a:alpha val="0"/>
                </a:srgbClr>
              </a:clrTo>
            </a:clrChange>
            <a:duotone>
              <a:schemeClr val="accent1">
                <a:shade val="45000"/>
                <a:satMod val="135000"/>
              </a:schemeClr>
              <a:prstClr val="white"/>
            </a:duotone>
            <a:extLst>
              <a:ext uri="{28A0092B-C50C-407E-A947-70E740481C1C}">
                <a14:useLocalDpi xmlns:a14="http://schemas.microsoft.com/office/drawing/2010/main" val="0"/>
              </a:ext>
            </a:extLst>
          </a:blip>
          <a:srcRect b="15531"/>
          <a:stretch/>
        </p:blipFill>
        <p:spPr>
          <a:xfrm>
            <a:off x="6859262" y="4827460"/>
            <a:ext cx="521543" cy="440545"/>
          </a:xfrm>
          <a:prstGeom prst="rect">
            <a:avLst/>
          </a:prstGeom>
        </p:spPr>
      </p:pic>
      <p:pic>
        <p:nvPicPr>
          <p:cNvPr id="12" name="Рисунок 11"/>
          <p:cNvPicPr>
            <a:picLocks noChangeAspect="1"/>
          </p:cNvPicPr>
          <p:nvPr/>
        </p:nvPicPr>
        <p:blipFill rotWithShape="1">
          <a:blip r:embed="rId11" cstate="print">
            <a:clrChange>
              <a:clrFrom>
                <a:srgbClr val="000000">
                  <a:alpha val="0"/>
                </a:srgbClr>
              </a:clrFrom>
              <a:clrTo>
                <a:srgbClr val="000000">
                  <a:alpha val="0"/>
                </a:srgbClr>
              </a:clrTo>
            </a:clrChange>
            <a:duotone>
              <a:schemeClr val="accent1">
                <a:shade val="45000"/>
                <a:satMod val="135000"/>
              </a:schemeClr>
              <a:prstClr val="white"/>
            </a:duotone>
            <a:extLst>
              <a:ext uri="{28A0092B-C50C-407E-A947-70E740481C1C}">
                <a14:useLocalDpi xmlns:a14="http://schemas.microsoft.com/office/drawing/2010/main" val="0"/>
              </a:ext>
            </a:extLst>
          </a:blip>
          <a:srcRect b="17007"/>
          <a:stretch/>
        </p:blipFill>
        <p:spPr>
          <a:xfrm>
            <a:off x="6854680" y="3609724"/>
            <a:ext cx="526125" cy="436650"/>
          </a:xfrm>
          <a:prstGeom prst="rect">
            <a:avLst/>
          </a:prstGeom>
        </p:spPr>
      </p:pic>
      <p:pic>
        <p:nvPicPr>
          <p:cNvPr id="13" name="Рисунок 12"/>
          <p:cNvPicPr>
            <a:picLocks noChangeAspect="1"/>
          </p:cNvPicPr>
          <p:nvPr/>
        </p:nvPicPr>
        <p:blipFill rotWithShape="1">
          <a:blip r:embed="rId12" cstate="print">
            <a:clrChange>
              <a:clrFrom>
                <a:srgbClr val="000000">
                  <a:alpha val="0"/>
                </a:srgbClr>
              </a:clrFrom>
              <a:clrTo>
                <a:srgbClr val="000000">
                  <a:alpha val="0"/>
                </a:srgbClr>
              </a:clrTo>
            </a:clrChange>
            <a:duotone>
              <a:schemeClr val="accent1">
                <a:shade val="45000"/>
                <a:satMod val="135000"/>
              </a:schemeClr>
              <a:prstClr val="white"/>
            </a:duotone>
            <a:extLst>
              <a:ext uri="{28A0092B-C50C-407E-A947-70E740481C1C}">
                <a14:useLocalDpi xmlns:a14="http://schemas.microsoft.com/office/drawing/2010/main" val="0"/>
              </a:ext>
            </a:extLst>
          </a:blip>
          <a:srcRect b="15183"/>
          <a:stretch/>
        </p:blipFill>
        <p:spPr>
          <a:xfrm>
            <a:off x="6859262" y="2965917"/>
            <a:ext cx="512031" cy="434289"/>
          </a:xfrm>
          <a:prstGeom prst="rect">
            <a:avLst/>
          </a:prstGeom>
        </p:spPr>
      </p:pic>
      <p:pic>
        <p:nvPicPr>
          <p:cNvPr id="14" name="Рисунок 13"/>
          <p:cNvPicPr>
            <a:picLocks noChangeAspect="1"/>
          </p:cNvPicPr>
          <p:nvPr/>
        </p:nvPicPr>
        <p:blipFill rotWithShape="1">
          <a:blip r:embed="rId13" cstate="print">
            <a:clrChange>
              <a:clrFrom>
                <a:srgbClr val="000000">
                  <a:alpha val="0"/>
                </a:srgbClr>
              </a:clrFrom>
              <a:clrTo>
                <a:srgbClr val="000000">
                  <a:alpha val="0"/>
                </a:srgbClr>
              </a:clrTo>
            </a:clrChange>
            <a:duotone>
              <a:schemeClr val="accent1">
                <a:shade val="45000"/>
                <a:satMod val="135000"/>
              </a:schemeClr>
              <a:prstClr val="white"/>
            </a:duotone>
            <a:extLst>
              <a:ext uri="{28A0092B-C50C-407E-A947-70E740481C1C}">
                <a14:useLocalDpi xmlns:a14="http://schemas.microsoft.com/office/drawing/2010/main" val="0"/>
              </a:ext>
            </a:extLst>
          </a:blip>
          <a:srcRect b="14881"/>
          <a:stretch/>
        </p:blipFill>
        <p:spPr>
          <a:xfrm>
            <a:off x="6800188" y="1761605"/>
            <a:ext cx="508302" cy="432660"/>
          </a:xfrm>
          <a:prstGeom prst="rect">
            <a:avLst/>
          </a:prstGeom>
        </p:spPr>
      </p:pic>
      <p:pic>
        <p:nvPicPr>
          <p:cNvPr id="15" name="Рисунок 14"/>
          <p:cNvPicPr>
            <a:picLocks noChangeAspect="1"/>
          </p:cNvPicPr>
          <p:nvPr/>
        </p:nvPicPr>
        <p:blipFill rotWithShape="1">
          <a:blip r:embed="rId14" cstate="print">
            <a:clrChange>
              <a:clrFrom>
                <a:srgbClr val="000000">
                  <a:alpha val="0"/>
                </a:srgbClr>
              </a:clrFrom>
              <a:clrTo>
                <a:srgbClr val="000000">
                  <a:alpha val="0"/>
                </a:srgbClr>
              </a:clrTo>
            </a:clrChange>
            <a:duotone>
              <a:schemeClr val="accent1">
                <a:shade val="45000"/>
                <a:satMod val="135000"/>
              </a:schemeClr>
              <a:prstClr val="white"/>
            </a:duotone>
            <a:extLst>
              <a:ext uri="{28A0092B-C50C-407E-A947-70E740481C1C}">
                <a14:useLocalDpi xmlns:a14="http://schemas.microsoft.com/office/drawing/2010/main" val="0"/>
              </a:ext>
            </a:extLst>
          </a:blip>
          <a:srcRect l="788" t="-16552" r="-788" b="16552"/>
          <a:stretch/>
        </p:blipFill>
        <p:spPr>
          <a:xfrm>
            <a:off x="6783661" y="1072456"/>
            <a:ext cx="587665" cy="587665"/>
          </a:xfrm>
          <a:prstGeom prst="rect">
            <a:avLst/>
          </a:prstGeom>
        </p:spPr>
      </p:pic>
      <p:pic>
        <p:nvPicPr>
          <p:cNvPr id="19" name="Рисунок 18"/>
          <p:cNvPicPr>
            <a:picLocks noChangeAspect="1"/>
          </p:cNvPicPr>
          <p:nvPr/>
        </p:nvPicPr>
        <p:blipFill rotWithShape="1">
          <a:blip r:embed="rId15" cstate="print">
            <a:clrChange>
              <a:clrFrom>
                <a:srgbClr val="000000">
                  <a:alpha val="0"/>
                </a:srgbClr>
              </a:clrFrom>
              <a:clrTo>
                <a:srgbClr val="000000">
                  <a:alpha val="0"/>
                </a:srgbClr>
              </a:clrTo>
            </a:clrChange>
            <a:duotone>
              <a:schemeClr val="accent1">
                <a:shade val="45000"/>
                <a:satMod val="135000"/>
              </a:schemeClr>
              <a:prstClr val="white"/>
            </a:duotone>
            <a:extLst>
              <a:ext uri="{28A0092B-C50C-407E-A947-70E740481C1C}">
                <a14:useLocalDpi xmlns:a14="http://schemas.microsoft.com/office/drawing/2010/main" val="0"/>
              </a:ext>
            </a:extLst>
          </a:blip>
          <a:srcRect b="14317"/>
          <a:stretch/>
        </p:blipFill>
        <p:spPr>
          <a:xfrm>
            <a:off x="6875248" y="5447811"/>
            <a:ext cx="489344" cy="419284"/>
          </a:xfrm>
          <a:prstGeom prst="rect">
            <a:avLst/>
          </a:prstGeom>
        </p:spPr>
      </p:pic>
      <p:grpSp>
        <p:nvGrpSpPr>
          <p:cNvPr id="21" name="Группа 20"/>
          <p:cNvGrpSpPr/>
          <p:nvPr/>
        </p:nvGrpSpPr>
        <p:grpSpPr>
          <a:xfrm>
            <a:off x="6874057" y="4290666"/>
            <a:ext cx="526125" cy="436650"/>
            <a:chOff x="5884088" y="5368649"/>
            <a:chExt cx="640203" cy="531327"/>
          </a:xfrm>
        </p:grpSpPr>
        <p:pic>
          <p:nvPicPr>
            <p:cNvPr id="65" name="Рисунок 64"/>
            <p:cNvPicPr>
              <a:picLocks noChangeAspect="1"/>
            </p:cNvPicPr>
            <p:nvPr/>
          </p:nvPicPr>
          <p:blipFill rotWithShape="1">
            <a:blip r:embed="rId11" cstate="print">
              <a:clrChange>
                <a:clrFrom>
                  <a:srgbClr val="000000">
                    <a:alpha val="0"/>
                  </a:srgbClr>
                </a:clrFrom>
                <a:clrTo>
                  <a:srgbClr val="000000">
                    <a:alpha val="0"/>
                  </a:srgbClr>
                </a:clrTo>
              </a:clrChange>
              <a:duotone>
                <a:schemeClr val="accent1">
                  <a:shade val="45000"/>
                  <a:satMod val="135000"/>
                </a:schemeClr>
                <a:prstClr val="white"/>
              </a:duotone>
              <a:extLst>
                <a:ext uri="{28A0092B-C50C-407E-A947-70E740481C1C}">
                  <a14:useLocalDpi xmlns:a14="http://schemas.microsoft.com/office/drawing/2010/main" val="0"/>
                </a:ext>
              </a:extLst>
            </a:blip>
            <a:srcRect b="17007"/>
            <a:stretch/>
          </p:blipFill>
          <p:spPr>
            <a:xfrm>
              <a:off x="5884088" y="5368649"/>
              <a:ext cx="640203" cy="531327"/>
            </a:xfrm>
            <a:prstGeom prst="rect">
              <a:avLst/>
            </a:prstGeom>
          </p:spPr>
        </p:pic>
        <p:sp>
          <p:nvSpPr>
            <p:cNvPr id="20" name="Полилиния 19"/>
            <p:cNvSpPr/>
            <p:nvPr/>
          </p:nvSpPr>
          <p:spPr>
            <a:xfrm>
              <a:off x="6142089" y="5402155"/>
              <a:ext cx="176409" cy="190098"/>
            </a:xfrm>
            <a:custGeom>
              <a:avLst/>
              <a:gdLst>
                <a:gd name="connsiteX0" fmla="*/ 18265 w 176409"/>
                <a:gd name="connsiteY0" fmla="*/ 22333 h 190098"/>
                <a:gd name="connsiteX1" fmla="*/ 111134 w 176409"/>
                <a:gd name="connsiteY1" fmla="*/ 5664 h 190098"/>
                <a:gd name="connsiteX2" fmla="*/ 175427 w 176409"/>
                <a:gd name="connsiteY2" fmla="*/ 84245 h 190098"/>
                <a:gd name="connsiteX3" fmla="*/ 144471 w 176409"/>
                <a:gd name="connsiteY3" fmla="*/ 177114 h 190098"/>
                <a:gd name="connsiteX4" fmla="*/ 70652 w 176409"/>
                <a:gd name="connsiteY4" fmla="*/ 186639 h 190098"/>
                <a:gd name="connsiteX5" fmla="*/ 3977 w 176409"/>
                <a:gd name="connsiteY5" fmla="*/ 150920 h 190098"/>
                <a:gd name="connsiteX6" fmla="*/ 18265 w 176409"/>
                <a:gd name="connsiteY6" fmla="*/ 22333 h 190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6409" h="190098">
                  <a:moveTo>
                    <a:pt x="18265" y="22333"/>
                  </a:moveTo>
                  <a:cubicBezTo>
                    <a:pt x="36124" y="-1876"/>
                    <a:pt x="84940" y="-4655"/>
                    <a:pt x="111134" y="5664"/>
                  </a:cubicBezTo>
                  <a:cubicBezTo>
                    <a:pt x="137328" y="15983"/>
                    <a:pt x="169871" y="55670"/>
                    <a:pt x="175427" y="84245"/>
                  </a:cubicBezTo>
                  <a:cubicBezTo>
                    <a:pt x="180983" y="112820"/>
                    <a:pt x="161933" y="160048"/>
                    <a:pt x="144471" y="177114"/>
                  </a:cubicBezTo>
                  <a:cubicBezTo>
                    <a:pt x="127009" y="194180"/>
                    <a:pt x="94068" y="191005"/>
                    <a:pt x="70652" y="186639"/>
                  </a:cubicBezTo>
                  <a:cubicBezTo>
                    <a:pt x="47236" y="182273"/>
                    <a:pt x="12311" y="175526"/>
                    <a:pt x="3977" y="150920"/>
                  </a:cubicBezTo>
                  <a:cubicBezTo>
                    <a:pt x="-4357" y="126314"/>
                    <a:pt x="406" y="46542"/>
                    <a:pt x="18265" y="22333"/>
                  </a:cubicBezTo>
                  <a:close/>
                </a:path>
              </a:pathLst>
            </a:cu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18" name="Рисунок 17"/>
            <p:cNvPicPr>
              <a:picLocks noChangeAspect="1"/>
            </p:cNvPicPr>
            <p:nvPr/>
          </p:nvPicPr>
          <p:blipFill rotWithShape="1">
            <a:blip r:embed="rId16" cstate="print">
              <a:clrChange>
                <a:clrFrom>
                  <a:srgbClr val="000000">
                    <a:alpha val="0"/>
                  </a:srgbClr>
                </a:clrFrom>
                <a:clrTo>
                  <a:srgbClr val="000000">
                    <a:alpha val="0"/>
                  </a:srgbClr>
                </a:clrTo>
              </a:clrChange>
              <a:duotone>
                <a:schemeClr val="accent1">
                  <a:shade val="45000"/>
                  <a:satMod val="135000"/>
                </a:schemeClr>
                <a:prstClr val="white"/>
              </a:duotone>
              <a:extLst>
                <a:ext uri="{28A0092B-C50C-407E-A947-70E740481C1C}">
                  <a14:useLocalDpi xmlns:a14="http://schemas.microsoft.com/office/drawing/2010/main" val="0"/>
                </a:ext>
              </a:extLst>
            </a:blip>
            <a:srcRect b="18056"/>
            <a:stretch/>
          </p:blipFill>
          <p:spPr>
            <a:xfrm>
              <a:off x="6119188" y="5428930"/>
              <a:ext cx="199310" cy="163323"/>
            </a:xfrm>
            <a:prstGeom prst="rect">
              <a:avLst/>
            </a:prstGeom>
          </p:spPr>
        </p:pic>
      </p:grpSp>
      <p:pic>
        <p:nvPicPr>
          <p:cNvPr id="10" name="Рисунок 9"/>
          <p:cNvPicPr>
            <a:picLocks noChangeAspect="1"/>
          </p:cNvPicPr>
          <p:nvPr/>
        </p:nvPicPr>
        <p:blipFill rotWithShape="1">
          <a:blip r:embed="rId17">
            <a:duotone>
              <a:schemeClr val="accent1">
                <a:shade val="45000"/>
                <a:satMod val="135000"/>
              </a:schemeClr>
              <a:prstClr val="white"/>
            </a:duotone>
            <a:extLst>
              <a:ext uri="{28A0092B-C50C-407E-A947-70E740481C1C}">
                <a14:useLocalDpi xmlns:a14="http://schemas.microsoft.com/office/drawing/2010/main" val="0"/>
              </a:ext>
            </a:extLst>
          </a:blip>
          <a:srcRect l="-1682" t="29963" r="1682" b="13213"/>
          <a:stretch/>
        </p:blipFill>
        <p:spPr>
          <a:xfrm>
            <a:off x="1317999" y="1845557"/>
            <a:ext cx="2971443" cy="1688487"/>
          </a:xfrm>
          <a:prstGeom prst="rect">
            <a:avLst/>
          </a:prstGeom>
        </p:spPr>
      </p:pic>
      <p:pic>
        <p:nvPicPr>
          <p:cNvPr id="59" name="Рисунок 58"/>
          <p:cNvPicPr>
            <a:picLocks noChangeAspect="1"/>
          </p:cNvPicPr>
          <p:nvPr/>
        </p:nvPicPr>
        <p:blipFill rotWithShape="1">
          <a:blip r:embed="rId8" cstate="print">
            <a:clrChange>
              <a:clrFrom>
                <a:srgbClr val="000000">
                  <a:alpha val="0"/>
                </a:srgbClr>
              </a:clrFrom>
              <a:clrTo>
                <a:srgbClr val="000000">
                  <a:alpha val="0"/>
                </a:srgbClr>
              </a:clrTo>
            </a:clrChange>
            <a:duotone>
              <a:schemeClr val="accent1">
                <a:shade val="45000"/>
                <a:satMod val="135000"/>
              </a:schemeClr>
              <a:prstClr val="white"/>
            </a:duotone>
            <a:extLst>
              <a:ext uri="{28A0092B-C50C-407E-A947-70E740481C1C}">
                <a14:useLocalDpi xmlns:a14="http://schemas.microsoft.com/office/drawing/2010/main" val="0"/>
              </a:ext>
            </a:extLst>
          </a:blip>
          <a:srcRect l="4125" t="-14026" r="-4125" b="14026"/>
          <a:stretch/>
        </p:blipFill>
        <p:spPr>
          <a:xfrm>
            <a:off x="4120383" y="3166091"/>
            <a:ext cx="1574419" cy="1574419"/>
          </a:xfrm>
          <a:prstGeom prst="rect">
            <a:avLst/>
          </a:prstGeom>
        </p:spPr>
      </p:pic>
      <p:sp>
        <p:nvSpPr>
          <p:cNvPr id="60" name="Прямоугольник 59"/>
          <p:cNvSpPr/>
          <p:nvPr/>
        </p:nvSpPr>
        <p:spPr>
          <a:xfrm>
            <a:off x="198734" y="4650811"/>
            <a:ext cx="5386444" cy="338554"/>
          </a:xfrm>
          <a:prstGeom prst="rect">
            <a:avLst/>
          </a:prstGeom>
        </p:spPr>
        <p:txBody>
          <a:bodyPr wrap="square">
            <a:spAutoFit/>
          </a:bodyPr>
          <a:lstStyle/>
          <a:p>
            <a:pPr algn="ctr"/>
            <a:r>
              <a:rPr lang="en-US" sz="1600" b="1" dirty="0">
                <a:solidFill>
                  <a:srgbClr val="0070C0"/>
                </a:solidFill>
                <a:latin typeface="Arial" panose="020B0604020202020204" pitchFamily="34" charset="0"/>
                <a:cs typeface="Arial" panose="020B0604020202020204" pitchFamily="34" charset="0"/>
              </a:rPr>
              <a:t>Data Centers</a:t>
            </a:r>
            <a:endParaRPr lang="ru-RU" sz="1600" b="1" dirty="0">
              <a:solidFill>
                <a:srgbClr val="0070C0"/>
              </a:solidFill>
              <a:latin typeface="Arial" panose="020B0604020202020204" pitchFamily="34" charset="0"/>
              <a:cs typeface="Arial" panose="020B0604020202020204" pitchFamily="34" charset="0"/>
            </a:endParaRPr>
          </a:p>
        </p:txBody>
      </p:sp>
      <p:sp>
        <p:nvSpPr>
          <p:cNvPr id="61" name="Прямоугольник 60"/>
          <p:cNvSpPr/>
          <p:nvPr/>
        </p:nvSpPr>
        <p:spPr>
          <a:xfrm>
            <a:off x="1521501" y="2670187"/>
            <a:ext cx="894955" cy="307777"/>
          </a:xfrm>
          <a:prstGeom prst="rect">
            <a:avLst/>
          </a:prstGeom>
        </p:spPr>
        <p:txBody>
          <a:bodyPr wrap="square">
            <a:spAutoFit/>
          </a:bodyPr>
          <a:lstStyle/>
          <a:p>
            <a:pPr algn="ctr"/>
            <a:r>
              <a:rPr lang="ru-RU" sz="1400" b="1" dirty="0">
                <a:solidFill>
                  <a:srgbClr val="0070C0"/>
                </a:solidFill>
                <a:latin typeface="Arial" panose="020B0604020202020204" pitchFamily="34" charset="0"/>
                <a:cs typeface="Arial" panose="020B0604020202020204" pitchFamily="34" charset="0"/>
              </a:rPr>
              <a:t>22 </a:t>
            </a:r>
            <a:r>
              <a:rPr lang="ru-RU" sz="1400" b="1" dirty="0" smtClean="0">
                <a:solidFill>
                  <a:srgbClr val="0070C0"/>
                </a:solidFill>
                <a:latin typeface="Arial" panose="020B0604020202020204" pitchFamily="34" charset="0"/>
                <a:cs typeface="Arial" panose="020B0604020202020204" pitchFamily="34" charset="0"/>
              </a:rPr>
              <a:t>Т</a:t>
            </a:r>
            <a:r>
              <a:rPr lang="en-US" sz="1400" b="1" dirty="0" smtClean="0">
                <a:solidFill>
                  <a:srgbClr val="0070C0"/>
                </a:solidFill>
                <a:latin typeface="Arial" panose="020B0604020202020204" pitchFamily="34" charset="0"/>
                <a:cs typeface="Arial" panose="020B0604020202020204" pitchFamily="34" charset="0"/>
              </a:rPr>
              <a:t>B</a:t>
            </a:r>
            <a:endParaRPr lang="ru-RU" sz="1400" b="1" dirty="0">
              <a:solidFill>
                <a:srgbClr val="0070C0"/>
              </a:solidFill>
              <a:latin typeface="Arial" panose="020B0604020202020204" pitchFamily="34" charset="0"/>
              <a:cs typeface="Arial" panose="020B0604020202020204" pitchFamily="34" charset="0"/>
            </a:endParaRPr>
          </a:p>
        </p:txBody>
      </p:sp>
      <p:sp>
        <p:nvSpPr>
          <p:cNvPr id="62" name="Прямоугольник 61"/>
          <p:cNvSpPr/>
          <p:nvPr/>
        </p:nvSpPr>
        <p:spPr>
          <a:xfrm>
            <a:off x="2107720" y="2298467"/>
            <a:ext cx="894955" cy="307777"/>
          </a:xfrm>
          <a:prstGeom prst="rect">
            <a:avLst/>
          </a:prstGeom>
        </p:spPr>
        <p:txBody>
          <a:bodyPr wrap="square">
            <a:spAutoFit/>
          </a:bodyPr>
          <a:lstStyle/>
          <a:p>
            <a:pPr algn="ctr"/>
            <a:r>
              <a:rPr lang="en-US" sz="1400" b="1" dirty="0">
                <a:solidFill>
                  <a:srgbClr val="0070C0"/>
                </a:solidFill>
                <a:latin typeface="Arial" panose="020B0604020202020204" pitchFamily="34" charset="0"/>
                <a:cs typeface="Arial" panose="020B0604020202020204" pitchFamily="34" charset="0"/>
              </a:rPr>
              <a:t>484</a:t>
            </a:r>
            <a:r>
              <a:rPr lang="ru-RU" sz="1400" b="1" dirty="0">
                <a:solidFill>
                  <a:srgbClr val="0070C0"/>
                </a:solidFill>
                <a:latin typeface="Arial" panose="020B0604020202020204" pitchFamily="34" charset="0"/>
                <a:cs typeface="Arial" panose="020B0604020202020204" pitchFamily="34" charset="0"/>
              </a:rPr>
              <a:t> </a:t>
            </a:r>
            <a:r>
              <a:rPr lang="ru-RU" sz="1400" b="1" dirty="0" smtClean="0">
                <a:solidFill>
                  <a:srgbClr val="0070C0"/>
                </a:solidFill>
                <a:latin typeface="Arial" panose="020B0604020202020204" pitchFamily="34" charset="0"/>
                <a:cs typeface="Arial" panose="020B0604020202020204" pitchFamily="34" charset="0"/>
              </a:rPr>
              <a:t>Т</a:t>
            </a:r>
            <a:r>
              <a:rPr lang="en-US" sz="1400" b="1" dirty="0" smtClean="0">
                <a:solidFill>
                  <a:srgbClr val="0070C0"/>
                </a:solidFill>
                <a:latin typeface="Arial" panose="020B0604020202020204" pitchFamily="34" charset="0"/>
                <a:cs typeface="Arial" panose="020B0604020202020204" pitchFamily="34" charset="0"/>
              </a:rPr>
              <a:t>B</a:t>
            </a:r>
            <a:endParaRPr lang="ru-RU" sz="1400" b="1" dirty="0">
              <a:solidFill>
                <a:srgbClr val="0070C0"/>
              </a:solidFill>
              <a:latin typeface="Arial" panose="020B0604020202020204" pitchFamily="34" charset="0"/>
              <a:cs typeface="Arial" panose="020B0604020202020204" pitchFamily="34" charset="0"/>
            </a:endParaRPr>
          </a:p>
        </p:txBody>
      </p:sp>
      <p:sp>
        <p:nvSpPr>
          <p:cNvPr id="64" name="Прямоугольник 63"/>
          <p:cNvSpPr/>
          <p:nvPr/>
        </p:nvSpPr>
        <p:spPr>
          <a:xfrm>
            <a:off x="3227231" y="1578040"/>
            <a:ext cx="1243191" cy="307777"/>
          </a:xfrm>
          <a:prstGeom prst="rect">
            <a:avLst/>
          </a:prstGeom>
        </p:spPr>
        <p:txBody>
          <a:bodyPr wrap="square">
            <a:spAutoFit/>
          </a:bodyPr>
          <a:lstStyle/>
          <a:p>
            <a:pPr algn="ctr"/>
            <a:r>
              <a:rPr lang="en-US" sz="1400" b="1" dirty="0">
                <a:solidFill>
                  <a:srgbClr val="0070C0"/>
                </a:solidFill>
                <a:latin typeface="Arial" panose="020B0604020202020204" pitchFamily="34" charset="0"/>
                <a:cs typeface="Arial" panose="020B0604020202020204" pitchFamily="34" charset="0"/>
              </a:rPr>
              <a:t>1000..</a:t>
            </a:r>
            <a:r>
              <a:rPr lang="ru-RU" sz="1400" b="1" dirty="0">
                <a:solidFill>
                  <a:srgbClr val="0070C0"/>
                </a:solidFill>
                <a:latin typeface="Arial" panose="020B0604020202020204" pitchFamily="34" charset="0"/>
                <a:cs typeface="Arial" panose="020B0604020202020204" pitchFamily="34" charset="0"/>
              </a:rPr>
              <a:t> </a:t>
            </a:r>
            <a:r>
              <a:rPr lang="en-US" sz="1400" b="1" dirty="0" smtClean="0">
                <a:solidFill>
                  <a:srgbClr val="0070C0"/>
                </a:solidFill>
                <a:latin typeface="Arial" panose="020B0604020202020204" pitchFamily="34" charset="0"/>
                <a:cs typeface="Arial" panose="020B0604020202020204" pitchFamily="34" charset="0"/>
              </a:rPr>
              <a:t>TB</a:t>
            </a:r>
            <a:endParaRPr lang="ru-RU" sz="1400" b="1" dirty="0">
              <a:solidFill>
                <a:srgbClr val="0070C0"/>
              </a:solidFill>
              <a:latin typeface="Arial" panose="020B0604020202020204" pitchFamily="34" charset="0"/>
              <a:cs typeface="Arial" panose="020B0604020202020204" pitchFamily="34" charset="0"/>
            </a:endParaRPr>
          </a:p>
        </p:txBody>
      </p:sp>
      <p:sp>
        <p:nvSpPr>
          <p:cNvPr id="66" name="Прямоугольник 65"/>
          <p:cNvSpPr/>
          <p:nvPr/>
        </p:nvSpPr>
        <p:spPr>
          <a:xfrm>
            <a:off x="1529748" y="3508016"/>
            <a:ext cx="894955" cy="523220"/>
          </a:xfrm>
          <a:prstGeom prst="rect">
            <a:avLst/>
          </a:prstGeom>
        </p:spPr>
        <p:txBody>
          <a:bodyPr wrap="square">
            <a:spAutoFit/>
          </a:bodyPr>
          <a:lstStyle/>
          <a:p>
            <a:pPr algn="ctr"/>
            <a:r>
              <a:rPr lang="en-US" sz="1400" b="1" dirty="0">
                <a:solidFill>
                  <a:srgbClr val="0070C0"/>
                </a:solidFill>
                <a:latin typeface="Arial" panose="020B0604020202020204" pitchFamily="34" charset="0"/>
                <a:cs typeface="Arial" panose="020B0604020202020204" pitchFamily="34" charset="0"/>
              </a:rPr>
              <a:t>2018</a:t>
            </a:r>
            <a:endParaRPr lang="ru-RU" sz="1400" b="1" dirty="0">
              <a:solidFill>
                <a:srgbClr val="0070C0"/>
              </a:solidFill>
              <a:latin typeface="Arial" panose="020B0604020202020204" pitchFamily="34" charset="0"/>
              <a:cs typeface="Arial" panose="020B0604020202020204" pitchFamily="34" charset="0"/>
            </a:endParaRPr>
          </a:p>
          <a:p>
            <a:pPr algn="ctr"/>
            <a:endParaRPr lang="ru-RU" sz="1400" b="1" dirty="0">
              <a:solidFill>
                <a:srgbClr val="0070C0"/>
              </a:solidFill>
              <a:latin typeface="Arial" panose="020B0604020202020204" pitchFamily="34" charset="0"/>
              <a:cs typeface="Arial" panose="020B0604020202020204" pitchFamily="34" charset="0"/>
            </a:endParaRPr>
          </a:p>
        </p:txBody>
      </p:sp>
      <p:sp>
        <p:nvSpPr>
          <p:cNvPr id="71" name="Прямоугольник 70"/>
          <p:cNvSpPr/>
          <p:nvPr/>
        </p:nvSpPr>
        <p:spPr>
          <a:xfrm>
            <a:off x="2137778" y="3508016"/>
            <a:ext cx="894955" cy="523220"/>
          </a:xfrm>
          <a:prstGeom prst="rect">
            <a:avLst/>
          </a:prstGeom>
        </p:spPr>
        <p:txBody>
          <a:bodyPr wrap="square">
            <a:spAutoFit/>
          </a:bodyPr>
          <a:lstStyle/>
          <a:p>
            <a:pPr algn="ctr"/>
            <a:r>
              <a:rPr lang="en-US" sz="1400" b="1" dirty="0">
                <a:solidFill>
                  <a:srgbClr val="0070C0"/>
                </a:solidFill>
                <a:latin typeface="Arial" panose="020B0604020202020204" pitchFamily="34" charset="0"/>
                <a:cs typeface="Arial" panose="020B0604020202020204" pitchFamily="34" charset="0"/>
              </a:rPr>
              <a:t>2019</a:t>
            </a:r>
            <a:endParaRPr lang="ru-RU" sz="1400" b="1" dirty="0">
              <a:solidFill>
                <a:srgbClr val="0070C0"/>
              </a:solidFill>
              <a:latin typeface="Arial" panose="020B0604020202020204" pitchFamily="34" charset="0"/>
              <a:cs typeface="Arial" panose="020B0604020202020204" pitchFamily="34" charset="0"/>
            </a:endParaRPr>
          </a:p>
          <a:p>
            <a:pPr algn="ctr"/>
            <a:endParaRPr lang="ru-RU" sz="1400" b="1" dirty="0">
              <a:solidFill>
                <a:srgbClr val="0070C0"/>
              </a:solidFill>
              <a:latin typeface="Arial" panose="020B0604020202020204" pitchFamily="34" charset="0"/>
              <a:cs typeface="Arial" panose="020B0604020202020204" pitchFamily="34" charset="0"/>
            </a:endParaRPr>
          </a:p>
        </p:txBody>
      </p:sp>
      <p:sp>
        <p:nvSpPr>
          <p:cNvPr id="72" name="Прямоугольник 71"/>
          <p:cNvSpPr/>
          <p:nvPr/>
        </p:nvSpPr>
        <p:spPr>
          <a:xfrm>
            <a:off x="2700270" y="3508016"/>
            <a:ext cx="894955" cy="523220"/>
          </a:xfrm>
          <a:prstGeom prst="rect">
            <a:avLst/>
          </a:prstGeom>
        </p:spPr>
        <p:txBody>
          <a:bodyPr wrap="square">
            <a:spAutoFit/>
          </a:bodyPr>
          <a:lstStyle/>
          <a:p>
            <a:pPr algn="ctr"/>
            <a:r>
              <a:rPr lang="en-US" sz="1400" b="1" dirty="0">
                <a:solidFill>
                  <a:srgbClr val="0070C0"/>
                </a:solidFill>
                <a:latin typeface="Arial" panose="020B0604020202020204" pitchFamily="34" charset="0"/>
                <a:cs typeface="Arial" panose="020B0604020202020204" pitchFamily="34" charset="0"/>
              </a:rPr>
              <a:t>2020</a:t>
            </a:r>
            <a:endParaRPr lang="ru-RU" sz="1400" b="1" dirty="0">
              <a:solidFill>
                <a:srgbClr val="0070C0"/>
              </a:solidFill>
              <a:latin typeface="Arial" panose="020B0604020202020204" pitchFamily="34" charset="0"/>
              <a:cs typeface="Arial" panose="020B0604020202020204" pitchFamily="34" charset="0"/>
            </a:endParaRPr>
          </a:p>
          <a:p>
            <a:pPr algn="ctr"/>
            <a:endParaRPr lang="ru-RU" sz="1400" b="1" dirty="0">
              <a:solidFill>
                <a:srgbClr val="0070C0"/>
              </a:solidFill>
              <a:latin typeface="Arial" panose="020B0604020202020204" pitchFamily="34" charset="0"/>
              <a:cs typeface="Arial" panose="020B0604020202020204" pitchFamily="34" charset="0"/>
            </a:endParaRPr>
          </a:p>
        </p:txBody>
      </p:sp>
      <p:sp>
        <p:nvSpPr>
          <p:cNvPr id="73" name="Прямоугольник 72"/>
          <p:cNvSpPr/>
          <p:nvPr/>
        </p:nvSpPr>
        <p:spPr>
          <a:xfrm>
            <a:off x="3374325" y="3508016"/>
            <a:ext cx="894955" cy="523220"/>
          </a:xfrm>
          <a:prstGeom prst="rect">
            <a:avLst/>
          </a:prstGeom>
        </p:spPr>
        <p:txBody>
          <a:bodyPr wrap="square">
            <a:spAutoFit/>
          </a:bodyPr>
          <a:lstStyle/>
          <a:p>
            <a:pPr algn="ctr"/>
            <a:r>
              <a:rPr lang="en-US" sz="1400" b="1" dirty="0">
                <a:solidFill>
                  <a:srgbClr val="0070C0"/>
                </a:solidFill>
                <a:latin typeface="Arial" panose="020B0604020202020204" pitchFamily="34" charset="0"/>
                <a:cs typeface="Arial" panose="020B0604020202020204" pitchFamily="34" charset="0"/>
              </a:rPr>
              <a:t>2021-…</a:t>
            </a:r>
            <a:endParaRPr lang="ru-RU" sz="1400" b="1" dirty="0">
              <a:solidFill>
                <a:srgbClr val="0070C0"/>
              </a:solidFill>
              <a:latin typeface="Arial" panose="020B0604020202020204" pitchFamily="34" charset="0"/>
              <a:cs typeface="Arial" panose="020B0604020202020204" pitchFamily="34" charset="0"/>
            </a:endParaRPr>
          </a:p>
          <a:p>
            <a:pPr algn="ctr"/>
            <a:endParaRPr lang="ru-RU" sz="1400" b="1" dirty="0">
              <a:solidFill>
                <a:srgbClr val="0070C0"/>
              </a:solidFill>
              <a:latin typeface="Arial" panose="020B0604020202020204" pitchFamily="34" charset="0"/>
              <a:cs typeface="Arial" panose="020B0604020202020204" pitchFamily="34" charset="0"/>
            </a:endParaRPr>
          </a:p>
        </p:txBody>
      </p:sp>
      <p:sp>
        <p:nvSpPr>
          <p:cNvPr id="63" name="Прямоугольник 62"/>
          <p:cNvSpPr/>
          <p:nvPr/>
        </p:nvSpPr>
        <p:spPr>
          <a:xfrm>
            <a:off x="1428100" y="1360387"/>
            <a:ext cx="1492650" cy="73319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latin typeface="Arial" panose="020B0604020202020204" pitchFamily="34" charset="0"/>
              <a:cs typeface="Arial" panose="020B0604020202020204" pitchFamily="34" charset="0"/>
            </a:endParaRPr>
          </a:p>
        </p:txBody>
      </p:sp>
      <p:sp>
        <p:nvSpPr>
          <p:cNvPr id="74" name="Прямоугольник 73"/>
          <p:cNvSpPr/>
          <p:nvPr/>
        </p:nvSpPr>
        <p:spPr>
          <a:xfrm>
            <a:off x="2570293" y="1968341"/>
            <a:ext cx="1039886" cy="307777"/>
          </a:xfrm>
          <a:prstGeom prst="rect">
            <a:avLst/>
          </a:prstGeom>
        </p:spPr>
        <p:txBody>
          <a:bodyPr wrap="square">
            <a:spAutoFit/>
          </a:bodyPr>
          <a:lstStyle/>
          <a:p>
            <a:pPr algn="ctr"/>
            <a:r>
              <a:rPr lang="en-US" sz="1400" b="1" dirty="0">
                <a:solidFill>
                  <a:srgbClr val="0070C0"/>
                </a:solidFill>
                <a:latin typeface="Arial" panose="020B0604020202020204" pitchFamily="34" charset="0"/>
                <a:cs typeface="Arial" panose="020B0604020202020204" pitchFamily="34" charset="0"/>
              </a:rPr>
              <a:t>1024</a:t>
            </a:r>
            <a:r>
              <a:rPr lang="ru-RU" sz="1400" b="1" dirty="0">
                <a:solidFill>
                  <a:srgbClr val="0070C0"/>
                </a:solidFill>
                <a:latin typeface="Arial" panose="020B0604020202020204" pitchFamily="34" charset="0"/>
                <a:cs typeface="Arial" panose="020B0604020202020204" pitchFamily="34" charset="0"/>
              </a:rPr>
              <a:t> </a:t>
            </a:r>
            <a:r>
              <a:rPr lang="ru-RU" sz="1400" b="1" dirty="0" smtClean="0">
                <a:solidFill>
                  <a:srgbClr val="0070C0"/>
                </a:solidFill>
                <a:latin typeface="Arial" panose="020B0604020202020204" pitchFamily="34" charset="0"/>
                <a:cs typeface="Arial" panose="020B0604020202020204" pitchFamily="34" charset="0"/>
              </a:rPr>
              <a:t>Т</a:t>
            </a:r>
            <a:r>
              <a:rPr lang="en-US" sz="1400" b="1" dirty="0" smtClean="0">
                <a:solidFill>
                  <a:srgbClr val="0070C0"/>
                </a:solidFill>
                <a:latin typeface="Arial" panose="020B0604020202020204" pitchFamily="34" charset="0"/>
                <a:cs typeface="Arial" panose="020B0604020202020204" pitchFamily="34" charset="0"/>
              </a:rPr>
              <a:t>B</a:t>
            </a:r>
            <a:endParaRPr lang="ru-RU" sz="1400" b="1" dirty="0">
              <a:solidFill>
                <a:srgbClr val="0070C0"/>
              </a:solidFill>
              <a:latin typeface="Arial" panose="020B0604020202020204" pitchFamily="34" charset="0"/>
              <a:cs typeface="Arial" panose="020B0604020202020204" pitchFamily="34" charset="0"/>
            </a:endParaRPr>
          </a:p>
        </p:txBody>
      </p:sp>
      <p:sp>
        <p:nvSpPr>
          <p:cNvPr id="67" name="Прямоугольник 66"/>
          <p:cNvSpPr/>
          <p:nvPr/>
        </p:nvSpPr>
        <p:spPr>
          <a:xfrm>
            <a:off x="6296977" y="6185185"/>
            <a:ext cx="5895023" cy="584775"/>
          </a:xfrm>
          <a:prstGeom prst="rect">
            <a:avLst/>
          </a:prstGeom>
        </p:spPr>
        <p:txBody>
          <a:bodyPr wrap="square">
            <a:spAutoFit/>
          </a:bodyPr>
          <a:lstStyle/>
          <a:p>
            <a:pPr algn="ctr"/>
            <a:r>
              <a:rPr lang="en-US" sz="1600" b="1" dirty="0" smtClean="0">
                <a:solidFill>
                  <a:srgbClr val="0070C0"/>
                </a:solidFill>
                <a:latin typeface="Arial" panose="020B0604020202020204" pitchFamily="34" charset="0"/>
                <a:cs typeface="Arial" panose="020B0604020202020204" pitchFamily="34" charset="0"/>
              </a:rPr>
              <a:t>A roadmap </a:t>
            </a:r>
            <a:r>
              <a:rPr lang="en-US" sz="1600" b="1" dirty="0">
                <a:solidFill>
                  <a:srgbClr val="0070C0"/>
                </a:solidFill>
                <a:latin typeface="Arial" panose="020B0604020202020204" pitchFamily="34" charset="0"/>
                <a:cs typeface="Arial" panose="020B0604020202020204" pitchFamily="34" charset="0"/>
              </a:rPr>
              <a:t>for the implementation of </a:t>
            </a:r>
            <a:r>
              <a:rPr lang="en-US" sz="1600" b="1" dirty="0" smtClean="0">
                <a:solidFill>
                  <a:srgbClr val="0070C0"/>
                </a:solidFill>
                <a:latin typeface="Arial" panose="020B0604020202020204" pitchFamily="34" charset="0"/>
                <a:cs typeface="Arial" panose="020B0604020202020204" pitchFamily="34" charset="0"/>
              </a:rPr>
              <a:t>“Big </a:t>
            </a:r>
            <a:r>
              <a:rPr lang="en-US" sz="1600" b="1" dirty="0">
                <a:solidFill>
                  <a:srgbClr val="0070C0"/>
                </a:solidFill>
                <a:latin typeface="Arial" panose="020B0604020202020204" pitchFamily="34" charset="0"/>
                <a:cs typeface="Arial" panose="020B0604020202020204" pitchFamily="34" charset="0"/>
              </a:rPr>
              <a:t>data" technology will be developed</a:t>
            </a:r>
          </a:p>
        </p:txBody>
      </p:sp>
    </p:spTree>
    <p:extLst>
      <p:ext uri="{BB962C8B-B14F-4D97-AF65-F5344CB8AC3E}">
        <p14:creationId xmlns:p14="http://schemas.microsoft.com/office/powerpoint/2010/main" val="41508079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Прямоугольник 44"/>
          <p:cNvSpPr/>
          <p:nvPr/>
        </p:nvSpPr>
        <p:spPr>
          <a:xfrm>
            <a:off x="11487150" y="0"/>
            <a:ext cx="485775" cy="62865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ru-RU" dirty="0"/>
          </a:p>
        </p:txBody>
      </p:sp>
      <p:sp>
        <p:nvSpPr>
          <p:cNvPr id="20485" name="Номер слайда 24"/>
          <p:cNvSpPr>
            <a:spLocks noGrp="1"/>
          </p:cNvSpPr>
          <p:nvPr>
            <p:ph type="sldNum" sz="quarter" idx="12"/>
          </p:nvPr>
        </p:nvSpPr>
        <p:spPr bwMode="auto">
          <a:xfrm>
            <a:off x="11361738" y="115888"/>
            <a:ext cx="619125"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fontAlgn="base">
              <a:lnSpc>
                <a:spcPct val="100000"/>
              </a:lnSpc>
              <a:spcBef>
                <a:spcPct val="0"/>
              </a:spcBef>
              <a:spcAft>
                <a:spcPct val="0"/>
              </a:spcAft>
              <a:buFontTx/>
              <a:buNone/>
            </a:pPr>
            <a:r>
              <a:rPr lang="ru-RU" altLang="ru-RU" dirty="0">
                <a:solidFill>
                  <a:schemeClr val="bg1"/>
                </a:solidFill>
                <a:latin typeface="Arial" panose="020B0604020202020204" pitchFamily="34" charset="0"/>
                <a:cs typeface="Arial" panose="020B0604020202020204" pitchFamily="34" charset="0"/>
              </a:rPr>
              <a:t>12</a:t>
            </a:r>
          </a:p>
        </p:txBody>
      </p:sp>
      <p:sp>
        <p:nvSpPr>
          <p:cNvPr id="20490" name="Прямоугольник 35"/>
          <p:cNvSpPr>
            <a:spLocks noChangeArrowheads="1"/>
          </p:cNvSpPr>
          <p:nvPr/>
        </p:nvSpPr>
        <p:spPr bwMode="auto">
          <a:xfrm>
            <a:off x="881521" y="126414"/>
            <a:ext cx="102489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None/>
            </a:pPr>
            <a:r>
              <a:rPr lang="en-US" altLang="ru-RU" b="1" dirty="0" smtClean="0">
                <a:solidFill>
                  <a:srgbClr val="00B050"/>
                </a:solidFill>
                <a:latin typeface="Arial" panose="020B0604020202020204" pitchFamily="34" charset="0"/>
                <a:cs typeface="Arial" panose="020B0604020202020204" pitchFamily="34" charset="0"/>
              </a:rPr>
              <a:t>ANTICIPATED </a:t>
            </a:r>
            <a:r>
              <a:rPr lang="en-US" altLang="ru-RU" b="1" dirty="0">
                <a:solidFill>
                  <a:srgbClr val="00B050"/>
                </a:solidFill>
                <a:latin typeface="Arial" panose="020B0604020202020204" pitchFamily="34" charset="0"/>
                <a:cs typeface="Arial" panose="020B0604020202020204" pitchFamily="34" charset="0"/>
              </a:rPr>
              <a:t>EFFECT</a:t>
            </a:r>
            <a:endParaRPr lang="ru-RU" altLang="ru-RU" b="1" dirty="0">
              <a:solidFill>
                <a:srgbClr val="00B050"/>
              </a:solidFill>
              <a:latin typeface="Arial" panose="020B0604020202020204" pitchFamily="34" charset="0"/>
              <a:cs typeface="Arial" panose="020B0604020202020204" pitchFamily="34" charset="0"/>
            </a:endParaRPr>
          </a:p>
        </p:txBody>
      </p:sp>
      <p:sp>
        <p:nvSpPr>
          <p:cNvPr id="37" name="Freeform 96"/>
          <p:cNvSpPr/>
          <p:nvPr/>
        </p:nvSpPr>
        <p:spPr>
          <a:xfrm rot="1569762">
            <a:off x="216359" y="-56149"/>
            <a:ext cx="541337" cy="798513"/>
          </a:xfrm>
          <a:custGeom>
            <a:avLst/>
            <a:gdLst>
              <a:gd name="connsiteX0" fmla="*/ 79806 w 379137"/>
              <a:gd name="connsiteY0" fmla="*/ 423277 h 543316"/>
              <a:gd name="connsiteX1" fmla="*/ 159278 w 379137"/>
              <a:gd name="connsiteY1" fmla="*/ 461179 h 543316"/>
              <a:gd name="connsiteX2" fmla="*/ 77361 w 379137"/>
              <a:gd name="connsiteY2" fmla="*/ 543316 h 543316"/>
              <a:gd name="connsiteX3" fmla="*/ 79806 w 379137"/>
              <a:gd name="connsiteY3" fmla="*/ 423277 h 543316"/>
              <a:gd name="connsiteX4" fmla="*/ 273620 w 379137"/>
              <a:gd name="connsiteY4" fmla="*/ 64819 h 543316"/>
              <a:gd name="connsiteX5" fmla="*/ 241274 w 379137"/>
              <a:gd name="connsiteY5" fmla="*/ 121752 h 543316"/>
              <a:gd name="connsiteX6" fmla="*/ 298206 w 379137"/>
              <a:gd name="connsiteY6" fmla="*/ 154098 h 543316"/>
              <a:gd name="connsiteX7" fmla="*/ 330552 w 379137"/>
              <a:gd name="connsiteY7" fmla="*/ 97166 h 543316"/>
              <a:gd name="connsiteX8" fmla="*/ 273620 w 379137"/>
              <a:gd name="connsiteY8" fmla="*/ 64819 h 543316"/>
              <a:gd name="connsiteX9" fmla="*/ 296609 w 379137"/>
              <a:gd name="connsiteY9" fmla="*/ 2439 h 543316"/>
              <a:gd name="connsiteX10" fmla="*/ 340687 w 379137"/>
              <a:gd name="connsiteY10" fmla="*/ 5763 h 543316"/>
              <a:gd name="connsiteX11" fmla="*/ 339085 w 379137"/>
              <a:gd name="connsiteY11" fmla="*/ 243588 h 543316"/>
              <a:gd name="connsiteX12" fmla="*/ 302650 w 379137"/>
              <a:gd name="connsiteY12" fmla="*/ 324871 h 543316"/>
              <a:gd name="connsiteX13" fmla="*/ 286907 w 379137"/>
              <a:gd name="connsiteY13" fmla="*/ 358052 h 543316"/>
              <a:gd name="connsiteX14" fmla="*/ 316677 w 379137"/>
              <a:gd name="connsiteY14" fmla="*/ 376226 h 543316"/>
              <a:gd name="connsiteX15" fmla="*/ 190466 w 379137"/>
              <a:gd name="connsiteY15" fmla="*/ 520705 h 543316"/>
              <a:gd name="connsiteX16" fmla="*/ 158591 w 379137"/>
              <a:gd name="connsiteY16" fmla="*/ 393906 h 543316"/>
              <a:gd name="connsiteX17" fmla="*/ 149587 w 379137"/>
              <a:gd name="connsiteY17" fmla="*/ 387301 h 543316"/>
              <a:gd name="connsiteX18" fmla="*/ 134047 w 379137"/>
              <a:gd name="connsiteY18" fmla="*/ 379395 h 543316"/>
              <a:gd name="connsiteX19" fmla="*/ 0 w 379137"/>
              <a:gd name="connsiteY19" fmla="*/ 416823 h 543316"/>
              <a:gd name="connsiteX20" fmla="*/ 61549 w 379137"/>
              <a:gd name="connsiteY20" fmla="*/ 247998 h 543316"/>
              <a:gd name="connsiteX21" fmla="*/ 93810 w 379137"/>
              <a:gd name="connsiteY21" fmla="*/ 262500 h 543316"/>
              <a:gd name="connsiteX22" fmla="*/ 95001 w 379137"/>
              <a:gd name="connsiteY22" fmla="*/ 258933 h 543316"/>
              <a:gd name="connsiteX23" fmla="*/ 151189 w 379137"/>
              <a:gd name="connsiteY23" fmla="*/ 149477 h 543316"/>
              <a:gd name="connsiteX24" fmla="*/ 296609 w 379137"/>
              <a:gd name="connsiteY24" fmla="*/ 2439 h 543316"/>
              <a:gd name="connsiteX0" fmla="*/ 79806 w 379137"/>
              <a:gd name="connsiteY0" fmla="*/ 423277 h 543316"/>
              <a:gd name="connsiteX1" fmla="*/ 159278 w 379137"/>
              <a:gd name="connsiteY1" fmla="*/ 461179 h 543316"/>
              <a:gd name="connsiteX2" fmla="*/ 77361 w 379137"/>
              <a:gd name="connsiteY2" fmla="*/ 543316 h 543316"/>
              <a:gd name="connsiteX3" fmla="*/ 79806 w 379137"/>
              <a:gd name="connsiteY3" fmla="*/ 423277 h 543316"/>
              <a:gd name="connsiteX4" fmla="*/ 273620 w 379137"/>
              <a:gd name="connsiteY4" fmla="*/ 64819 h 543316"/>
              <a:gd name="connsiteX5" fmla="*/ 241274 w 379137"/>
              <a:gd name="connsiteY5" fmla="*/ 121752 h 543316"/>
              <a:gd name="connsiteX6" fmla="*/ 298206 w 379137"/>
              <a:gd name="connsiteY6" fmla="*/ 154098 h 543316"/>
              <a:gd name="connsiteX7" fmla="*/ 330552 w 379137"/>
              <a:gd name="connsiteY7" fmla="*/ 97166 h 543316"/>
              <a:gd name="connsiteX8" fmla="*/ 273620 w 379137"/>
              <a:gd name="connsiteY8" fmla="*/ 64819 h 543316"/>
              <a:gd name="connsiteX9" fmla="*/ 296609 w 379137"/>
              <a:gd name="connsiteY9" fmla="*/ 2439 h 543316"/>
              <a:gd name="connsiteX10" fmla="*/ 340687 w 379137"/>
              <a:gd name="connsiteY10" fmla="*/ 5763 h 543316"/>
              <a:gd name="connsiteX11" fmla="*/ 339085 w 379137"/>
              <a:gd name="connsiteY11" fmla="*/ 243588 h 543316"/>
              <a:gd name="connsiteX12" fmla="*/ 302650 w 379137"/>
              <a:gd name="connsiteY12" fmla="*/ 324871 h 543316"/>
              <a:gd name="connsiteX13" fmla="*/ 286907 w 379137"/>
              <a:gd name="connsiteY13" fmla="*/ 358052 h 543316"/>
              <a:gd name="connsiteX14" fmla="*/ 316677 w 379137"/>
              <a:gd name="connsiteY14" fmla="*/ 376226 h 543316"/>
              <a:gd name="connsiteX15" fmla="*/ 190466 w 379137"/>
              <a:gd name="connsiteY15" fmla="*/ 520705 h 543316"/>
              <a:gd name="connsiteX16" fmla="*/ 158591 w 379137"/>
              <a:gd name="connsiteY16" fmla="*/ 393906 h 543316"/>
              <a:gd name="connsiteX17" fmla="*/ 149587 w 379137"/>
              <a:gd name="connsiteY17" fmla="*/ 387301 h 543316"/>
              <a:gd name="connsiteX18" fmla="*/ 134047 w 379137"/>
              <a:gd name="connsiteY18" fmla="*/ 379395 h 543316"/>
              <a:gd name="connsiteX19" fmla="*/ 0 w 379137"/>
              <a:gd name="connsiteY19" fmla="*/ 416823 h 543316"/>
              <a:gd name="connsiteX20" fmla="*/ 61549 w 379137"/>
              <a:gd name="connsiteY20" fmla="*/ 247998 h 543316"/>
              <a:gd name="connsiteX21" fmla="*/ 93810 w 379137"/>
              <a:gd name="connsiteY21" fmla="*/ 262500 h 543316"/>
              <a:gd name="connsiteX22" fmla="*/ 87375 w 379137"/>
              <a:gd name="connsiteY22" fmla="*/ 261609 h 543316"/>
              <a:gd name="connsiteX23" fmla="*/ 151189 w 379137"/>
              <a:gd name="connsiteY23" fmla="*/ 149477 h 543316"/>
              <a:gd name="connsiteX24" fmla="*/ 296609 w 379137"/>
              <a:gd name="connsiteY24" fmla="*/ 2439 h 543316"/>
              <a:gd name="connsiteX0" fmla="*/ 79806 w 379137"/>
              <a:gd name="connsiteY0" fmla="*/ 423277 h 543316"/>
              <a:gd name="connsiteX1" fmla="*/ 159278 w 379137"/>
              <a:gd name="connsiteY1" fmla="*/ 461179 h 543316"/>
              <a:gd name="connsiteX2" fmla="*/ 77361 w 379137"/>
              <a:gd name="connsiteY2" fmla="*/ 543316 h 543316"/>
              <a:gd name="connsiteX3" fmla="*/ 79806 w 379137"/>
              <a:gd name="connsiteY3" fmla="*/ 423277 h 543316"/>
              <a:gd name="connsiteX4" fmla="*/ 273620 w 379137"/>
              <a:gd name="connsiteY4" fmla="*/ 64819 h 543316"/>
              <a:gd name="connsiteX5" fmla="*/ 241274 w 379137"/>
              <a:gd name="connsiteY5" fmla="*/ 121752 h 543316"/>
              <a:gd name="connsiteX6" fmla="*/ 298206 w 379137"/>
              <a:gd name="connsiteY6" fmla="*/ 154098 h 543316"/>
              <a:gd name="connsiteX7" fmla="*/ 330552 w 379137"/>
              <a:gd name="connsiteY7" fmla="*/ 97166 h 543316"/>
              <a:gd name="connsiteX8" fmla="*/ 273620 w 379137"/>
              <a:gd name="connsiteY8" fmla="*/ 64819 h 543316"/>
              <a:gd name="connsiteX9" fmla="*/ 296609 w 379137"/>
              <a:gd name="connsiteY9" fmla="*/ 2439 h 543316"/>
              <a:gd name="connsiteX10" fmla="*/ 340687 w 379137"/>
              <a:gd name="connsiteY10" fmla="*/ 5763 h 543316"/>
              <a:gd name="connsiteX11" fmla="*/ 339085 w 379137"/>
              <a:gd name="connsiteY11" fmla="*/ 243588 h 543316"/>
              <a:gd name="connsiteX12" fmla="*/ 302650 w 379137"/>
              <a:gd name="connsiteY12" fmla="*/ 324871 h 543316"/>
              <a:gd name="connsiteX13" fmla="*/ 286907 w 379137"/>
              <a:gd name="connsiteY13" fmla="*/ 358052 h 543316"/>
              <a:gd name="connsiteX14" fmla="*/ 316677 w 379137"/>
              <a:gd name="connsiteY14" fmla="*/ 376226 h 543316"/>
              <a:gd name="connsiteX15" fmla="*/ 190466 w 379137"/>
              <a:gd name="connsiteY15" fmla="*/ 520705 h 543316"/>
              <a:gd name="connsiteX16" fmla="*/ 158591 w 379137"/>
              <a:gd name="connsiteY16" fmla="*/ 393906 h 543316"/>
              <a:gd name="connsiteX17" fmla="*/ 149587 w 379137"/>
              <a:gd name="connsiteY17" fmla="*/ 387301 h 543316"/>
              <a:gd name="connsiteX18" fmla="*/ 134047 w 379137"/>
              <a:gd name="connsiteY18" fmla="*/ 379395 h 543316"/>
              <a:gd name="connsiteX19" fmla="*/ 0 w 379137"/>
              <a:gd name="connsiteY19" fmla="*/ 416823 h 543316"/>
              <a:gd name="connsiteX20" fmla="*/ 61549 w 379137"/>
              <a:gd name="connsiteY20" fmla="*/ 247998 h 543316"/>
              <a:gd name="connsiteX21" fmla="*/ 93810 w 379137"/>
              <a:gd name="connsiteY21" fmla="*/ 262500 h 543316"/>
              <a:gd name="connsiteX22" fmla="*/ 151189 w 379137"/>
              <a:gd name="connsiteY22" fmla="*/ 149477 h 543316"/>
              <a:gd name="connsiteX23" fmla="*/ 296609 w 379137"/>
              <a:gd name="connsiteY23" fmla="*/ 2439 h 543316"/>
              <a:gd name="connsiteX0" fmla="*/ 79806 w 379137"/>
              <a:gd name="connsiteY0" fmla="*/ 423277 h 543316"/>
              <a:gd name="connsiteX1" fmla="*/ 159278 w 379137"/>
              <a:gd name="connsiteY1" fmla="*/ 461179 h 543316"/>
              <a:gd name="connsiteX2" fmla="*/ 77361 w 379137"/>
              <a:gd name="connsiteY2" fmla="*/ 543316 h 543316"/>
              <a:gd name="connsiteX3" fmla="*/ 79806 w 379137"/>
              <a:gd name="connsiteY3" fmla="*/ 423277 h 543316"/>
              <a:gd name="connsiteX4" fmla="*/ 273620 w 379137"/>
              <a:gd name="connsiteY4" fmla="*/ 64819 h 543316"/>
              <a:gd name="connsiteX5" fmla="*/ 241274 w 379137"/>
              <a:gd name="connsiteY5" fmla="*/ 121752 h 543316"/>
              <a:gd name="connsiteX6" fmla="*/ 298206 w 379137"/>
              <a:gd name="connsiteY6" fmla="*/ 154098 h 543316"/>
              <a:gd name="connsiteX7" fmla="*/ 330552 w 379137"/>
              <a:gd name="connsiteY7" fmla="*/ 97166 h 543316"/>
              <a:gd name="connsiteX8" fmla="*/ 273620 w 379137"/>
              <a:gd name="connsiteY8" fmla="*/ 64819 h 543316"/>
              <a:gd name="connsiteX9" fmla="*/ 296609 w 379137"/>
              <a:gd name="connsiteY9" fmla="*/ 2439 h 543316"/>
              <a:gd name="connsiteX10" fmla="*/ 340687 w 379137"/>
              <a:gd name="connsiteY10" fmla="*/ 5763 h 543316"/>
              <a:gd name="connsiteX11" fmla="*/ 339085 w 379137"/>
              <a:gd name="connsiteY11" fmla="*/ 243588 h 543316"/>
              <a:gd name="connsiteX12" fmla="*/ 302650 w 379137"/>
              <a:gd name="connsiteY12" fmla="*/ 324871 h 543316"/>
              <a:gd name="connsiteX13" fmla="*/ 286907 w 379137"/>
              <a:gd name="connsiteY13" fmla="*/ 358052 h 543316"/>
              <a:gd name="connsiteX14" fmla="*/ 316677 w 379137"/>
              <a:gd name="connsiteY14" fmla="*/ 376226 h 543316"/>
              <a:gd name="connsiteX15" fmla="*/ 190466 w 379137"/>
              <a:gd name="connsiteY15" fmla="*/ 520705 h 543316"/>
              <a:gd name="connsiteX16" fmla="*/ 158591 w 379137"/>
              <a:gd name="connsiteY16" fmla="*/ 393906 h 543316"/>
              <a:gd name="connsiteX17" fmla="*/ 149587 w 379137"/>
              <a:gd name="connsiteY17" fmla="*/ 387301 h 543316"/>
              <a:gd name="connsiteX18" fmla="*/ 134047 w 379137"/>
              <a:gd name="connsiteY18" fmla="*/ 379395 h 543316"/>
              <a:gd name="connsiteX19" fmla="*/ 0 w 379137"/>
              <a:gd name="connsiteY19" fmla="*/ 416823 h 543316"/>
              <a:gd name="connsiteX20" fmla="*/ 61549 w 379137"/>
              <a:gd name="connsiteY20" fmla="*/ 247998 h 543316"/>
              <a:gd name="connsiteX21" fmla="*/ 82749 w 379137"/>
              <a:gd name="connsiteY21" fmla="*/ 263526 h 543316"/>
              <a:gd name="connsiteX22" fmla="*/ 151189 w 379137"/>
              <a:gd name="connsiteY22" fmla="*/ 149477 h 543316"/>
              <a:gd name="connsiteX23" fmla="*/ 296609 w 379137"/>
              <a:gd name="connsiteY23" fmla="*/ 2439 h 543316"/>
              <a:gd name="connsiteX0" fmla="*/ 79806 w 379137"/>
              <a:gd name="connsiteY0" fmla="*/ 423277 h 543316"/>
              <a:gd name="connsiteX1" fmla="*/ 159278 w 379137"/>
              <a:gd name="connsiteY1" fmla="*/ 461179 h 543316"/>
              <a:gd name="connsiteX2" fmla="*/ 77361 w 379137"/>
              <a:gd name="connsiteY2" fmla="*/ 543316 h 543316"/>
              <a:gd name="connsiteX3" fmla="*/ 79806 w 379137"/>
              <a:gd name="connsiteY3" fmla="*/ 423277 h 543316"/>
              <a:gd name="connsiteX4" fmla="*/ 273620 w 379137"/>
              <a:gd name="connsiteY4" fmla="*/ 64819 h 543316"/>
              <a:gd name="connsiteX5" fmla="*/ 241274 w 379137"/>
              <a:gd name="connsiteY5" fmla="*/ 121752 h 543316"/>
              <a:gd name="connsiteX6" fmla="*/ 298206 w 379137"/>
              <a:gd name="connsiteY6" fmla="*/ 154098 h 543316"/>
              <a:gd name="connsiteX7" fmla="*/ 330552 w 379137"/>
              <a:gd name="connsiteY7" fmla="*/ 97166 h 543316"/>
              <a:gd name="connsiteX8" fmla="*/ 273620 w 379137"/>
              <a:gd name="connsiteY8" fmla="*/ 64819 h 543316"/>
              <a:gd name="connsiteX9" fmla="*/ 296609 w 379137"/>
              <a:gd name="connsiteY9" fmla="*/ 2439 h 543316"/>
              <a:gd name="connsiteX10" fmla="*/ 340687 w 379137"/>
              <a:gd name="connsiteY10" fmla="*/ 5763 h 543316"/>
              <a:gd name="connsiteX11" fmla="*/ 339085 w 379137"/>
              <a:gd name="connsiteY11" fmla="*/ 243588 h 543316"/>
              <a:gd name="connsiteX12" fmla="*/ 302650 w 379137"/>
              <a:gd name="connsiteY12" fmla="*/ 324871 h 543316"/>
              <a:gd name="connsiteX13" fmla="*/ 298101 w 379137"/>
              <a:gd name="connsiteY13" fmla="*/ 365545 h 543316"/>
              <a:gd name="connsiteX14" fmla="*/ 316677 w 379137"/>
              <a:gd name="connsiteY14" fmla="*/ 376226 h 543316"/>
              <a:gd name="connsiteX15" fmla="*/ 190466 w 379137"/>
              <a:gd name="connsiteY15" fmla="*/ 520705 h 543316"/>
              <a:gd name="connsiteX16" fmla="*/ 158591 w 379137"/>
              <a:gd name="connsiteY16" fmla="*/ 393906 h 543316"/>
              <a:gd name="connsiteX17" fmla="*/ 149587 w 379137"/>
              <a:gd name="connsiteY17" fmla="*/ 387301 h 543316"/>
              <a:gd name="connsiteX18" fmla="*/ 134047 w 379137"/>
              <a:gd name="connsiteY18" fmla="*/ 379395 h 543316"/>
              <a:gd name="connsiteX19" fmla="*/ 0 w 379137"/>
              <a:gd name="connsiteY19" fmla="*/ 416823 h 543316"/>
              <a:gd name="connsiteX20" fmla="*/ 61549 w 379137"/>
              <a:gd name="connsiteY20" fmla="*/ 247998 h 543316"/>
              <a:gd name="connsiteX21" fmla="*/ 82749 w 379137"/>
              <a:gd name="connsiteY21" fmla="*/ 263526 h 543316"/>
              <a:gd name="connsiteX22" fmla="*/ 151189 w 379137"/>
              <a:gd name="connsiteY22" fmla="*/ 149477 h 543316"/>
              <a:gd name="connsiteX23" fmla="*/ 296609 w 379137"/>
              <a:gd name="connsiteY23" fmla="*/ 2439 h 543316"/>
              <a:gd name="connsiteX0" fmla="*/ 79806 w 379137"/>
              <a:gd name="connsiteY0" fmla="*/ 423277 h 543316"/>
              <a:gd name="connsiteX1" fmla="*/ 159278 w 379137"/>
              <a:gd name="connsiteY1" fmla="*/ 461179 h 543316"/>
              <a:gd name="connsiteX2" fmla="*/ 77361 w 379137"/>
              <a:gd name="connsiteY2" fmla="*/ 543316 h 543316"/>
              <a:gd name="connsiteX3" fmla="*/ 79806 w 379137"/>
              <a:gd name="connsiteY3" fmla="*/ 423277 h 543316"/>
              <a:gd name="connsiteX4" fmla="*/ 273620 w 379137"/>
              <a:gd name="connsiteY4" fmla="*/ 64819 h 543316"/>
              <a:gd name="connsiteX5" fmla="*/ 241274 w 379137"/>
              <a:gd name="connsiteY5" fmla="*/ 121752 h 543316"/>
              <a:gd name="connsiteX6" fmla="*/ 298206 w 379137"/>
              <a:gd name="connsiteY6" fmla="*/ 154098 h 543316"/>
              <a:gd name="connsiteX7" fmla="*/ 330552 w 379137"/>
              <a:gd name="connsiteY7" fmla="*/ 97166 h 543316"/>
              <a:gd name="connsiteX8" fmla="*/ 273620 w 379137"/>
              <a:gd name="connsiteY8" fmla="*/ 64819 h 543316"/>
              <a:gd name="connsiteX9" fmla="*/ 296609 w 379137"/>
              <a:gd name="connsiteY9" fmla="*/ 2439 h 543316"/>
              <a:gd name="connsiteX10" fmla="*/ 340687 w 379137"/>
              <a:gd name="connsiteY10" fmla="*/ 5763 h 543316"/>
              <a:gd name="connsiteX11" fmla="*/ 339085 w 379137"/>
              <a:gd name="connsiteY11" fmla="*/ 243588 h 543316"/>
              <a:gd name="connsiteX12" fmla="*/ 302650 w 379137"/>
              <a:gd name="connsiteY12" fmla="*/ 324871 h 543316"/>
              <a:gd name="connsiteX13" fmla="*/ 298101 w 379137"/>
              <a:gd name="connsiteY13" fmla="*/ 365545 h 543316"/>
              <a:gd name="connsiteX14" fmla="*/ 316677 w 379137"/>
              <a:gd name="connsiteY14" fmla="*/ 376226 h 543316"/>
              <a:gd name="connsiteX15" fmla="*/ 190466 w 379137"/>
              <a:gd name="connsiteY15" fmla="*/ 520705 h 543316"/>
              <a:gd name="connsiteX16" fmla="*/ 158591 w 379137"/>
              <a:gd name="connsiteY16" fmla="*/ 393906 h 543316"/>
              <a:gd name="connsiteX17" fmla="*/ 149587 w 379137"/>
              <a:gd name="connsiteY17" fmla="*/ 387301 h 543316"/>
              <a:gd name="connsiteX18" fmla="*/ 134047 w 379137"/>
              <a:gd name="connsiteY18" fmla="*/ 379395 h 543316"/>
              <a:gd name="connsiteX19" fmla="*/ 0 w 379137"/>
              <a:gd name="connsiteY19" fmla="*/ 416823 h 543316"/>
              <a:gd name="connsiteX20" fmla="*/ 61549 w 379137"/>
              <a:gd name="connsiteY20" fmla="*/ 247998 h 543316"/>
              <a:gd name="connsiteX21" fmla="*/ 82749 w 379137"/>
              <a:gd name="connsiteY21" fmla="*/ 263526 h 543316"/>
              <a:gd name="connsiteX22" fmla="*/ 151189 w 379137"/>
              <a:gd name="connsiteY22" fmla="*/ 149477 h 543316"/>
              <a:gd name="connsiteX23" fmla="*/ 296609 w 379137"/>
              <a:gd name="connsiteY23" fmla="*/ 2439 h 543316"/>
              <a:gd name="connsiteX0" fmla="*/ 79806 w 379137"/>
              <a:gd name="connsiteY0" fmla="*/ 423277 h 543316"/>
              <a:gd name="connsiteX1" fmla="*/ 159278 w 379137"/>
              <a:gd name="connsiteY1" fmla="*/ 461179 h 543316"/>
              <a:gd name="connsiteX2" fmla="*/ 77361 w 379137"/>
              <a:gd name="connsiteY2" fmla="*/ 543316 h 543316"/>
              <a:gd name="connsiteX3" fmla="*/ 79806 w 379137"/>
              <a:gd name="connsiteY3" fmla="*/ 423277 h 543316"/>
              <a:gd name="connsiteX4" fmla="*/ 273620 w 379137"/>
              <a:gd name="connsiteY4" fmla="*/ 64819 h 543316"/>
              <a:gd name="connsiteX5" fmla="*/ 241274 w 379137"/>
              <a:gd name="connsiteY5" fmla="*/ 121752 h 543316"/>
              <a:gd name="connsiteX6" fmla="*/ 298206 w 379137"/>
              <a:gd name="connsiteY6" fmla="*/ 154098 h 543316"/>
              <a:gd name="connsiteX7" fmla="*/ 330552 w 379137"/>
              <a:gd name="connsiteY7" fmla="*/ 97166 h 543316"/>
              <a:gd name="connsiteX8" fmla="*/ 273620 w 379137"/>
              <a:gd name="connsiteY8" fmla="*/ 64819 h 543316"/>
              <a:gd name="connsiteX9" fmla="*/ 296609 w 379137"/>
              <a:gd name="connsiteY9" fmla="*/ 2439 h 543316"/>
              <a:gd name="connsiteX10" fmla="*/ 340687 w 379137"/>
              <a:gd name="connsiteY10" fmla="*/ 5763 h 543316"/>
              <a:gd name="connsiteX11" fmla="*/ 339085 w 379137"/>
              <a:gd name="connsiteY11" fmla="*/ 243588 h 543316"/>
              <a:gd name="connsiteX12" fmla="*/ 302650 w 379137"/>
              <a:gd name="connsiteY12" fmla="*/ 324871 h 543316"/>
              <a:gd name="connsiteX13" fmla="*/ 298101 w 379137"/>
              <a:gd name="connsiteY13" fmla="*/ 365545 h 543316"/>
              <a:gd name="connsiteX14" fmla="*/ 316677 w 379137"/>
              <a:gd name="connsiteY14" fmla="*/ 376226 h 543316"/>
              <a:gd name="connsiteX15" fmla="*/ 190466 w 379137"/>
              <a:gd name="connsiteY15" fmla="*/ 520705 h 543316"/>
              <a:gd name="connsiteX16" fmla="*/ 158591 w 379137"/>
              <a:gd name="connsiteY16" fmla="*/ 393906 h 543316"/>
              <a:gd name="connsiteX17" fmla="*/ 149587 w 379137"/>
              <a:gd name="connsiteY17" fmla="*/ 387301 h 543316"/>
              <a:gd name="connsiteX18" fmla="*/ 134047 w 379137"/>
              <a:gd name="connsiteY18" fmla="*/ 379395 h 543316"/>
              <a:gd name="connsiteX19" fmla="*/ 0 w 379137"/>
              <a:gd name="connsiteY19" fmla="*/ 416823 h 543316"/>
              <a:gd name="connsiteX20" fmla="*/ 61549 w 379137"/>
              <a:gd name="connsiteY20" fmla="*/ 247998 h 543316"/>
              <a:gd name="connsiteX21" fmla="*/ 82749 w 379137"/>
              <a:gd name="connsiteY21" fmla="*/ 263526 h 543316"/>
              <a:gd name="connsiteX22" fmla="*/ 151189 w 379137"/>
              <a:gd name="connsiteY22" fmla="*/ 149477 h 543316"/>
              <a:gd name="connsiteX23" fmla="*/ 296609 w 379137"/>
              <a:gd name="connsiteY23" fmla="*/ 2439 h 543316"/>
              <a:gd name="connsiteX0" fmla="*/ 79806 w 376365"/>
              <a:gd name="connsiteY0" fmla="*/ 423277 h 543316"/>
              <a:gd name="connsiteX1" fmla="*/ 159278 w 376365"/>
              <a:gd name="connsiteY1" fmla="*/ 461179 h 543316"/>
              <a:gd name="connsiteX2" fmla="*/ 77361 w 376365"/>
              <a:gd name="connsiteY2" fmla="*/ 543316 h 543316"/>
              <a:gd name="connsiteX3" fmla="*/ 79806 w 376365"/>
              <a:gd name="connsiteY3" fmla="*/ 423277 h 543316"/>
              <a:gd name="connsiteX4" fmla="*/ 273620 w 376365"/>
              <a:gd name="connsiteY4" fmla="*/ 64819 h 543316"/>
              <a:gd name="connsiteX5" fmla="*/ 241274 w 376365"/>
              <a:gd name="connsiteY5" fmla="*/ 121752 h 543316"/>
              <a:gd name="connsiteX6" fmla="*/ 298206 w 376365"/>
              <a:gd name="connsiteY6" fmla="*/ 154098 h 543316"/>
              <a:gd name="connsiteX7" fmla="*/ 330552 w 376365"/>
              <a:gd name="connsiteY7" fmla="*/ 97166 h 543316"/>
              <a:gd name="connsiteX8" fmla="*/ 273620 w 376365"/>
              <a:gd name="connsiteY8" fmla="*/ 64819 h 543316"/>
              <a:gd name="connsiteX9" fmla="*/ 296609 w 376365"/>
              <a:gd name="connsiteY9" fmla="*/ 2439 h 543316"/>
              <a:gd name="connsiteX10" fmla="*/ 340687 w 376365"/>
              <a:gd name="connsiteY10" fmla="*/ 5763 h 543316"/>
              <a:gd name="connsiteX11" fmla="*/ 339085 w 376365"/>
              <a:gd name="connsiteY11" fmla="*/ 243588 h 543316"/>
              <a:gd name="connsiteX12" fmla="*/ 302650 w 376365"/>
              <a:gd name="connsiteY12" fmla="*/ 324871 h 543316"/>
              <a:gd name="connsiteX13" fmla="*/ 298101 w 376365"/>
              <a:gd name="connsiteY13" fmla="*/ 365545 h 543316"/>
              <a:gd name="connsiteX14" fmla="*/ 316677 w 376365"/>
              <a:gd name="connsiteY14" fmla="*/ 376226 h 543316"/>
              <a:gd name="connsiteX15" fmla="*/ 190466 w 376365"/>
              <a:gd name="connsiteY15" fmla="*/ 520705 h 543316"/>
              <a:gd name="connsiteX16" fmla="*/ 158591 w 376365"/>
              <a:gd name="connsiteY16" fmla="*/ 393906 h 543316"/>
              <a:gd name="connsiteX17" fmla="*/ 149587 w 376365"/>
              <a:gd name="connsiteY17" fmla="*/ 387301 h 543316"/>
              <a:gd name="connsiteX18" fmla="*/ 134047 w 376365"/>
              <a:gd name="connsiteY18" fmla="*/ 379395 h 543316"/>
              <a:gd name="connsiteX19" fmla="*/ 0 w 376365"/>
              <a:gd name="connsiteY19" fmla="*/ 416823 h 543316"/>
              <a:gd name="connsiteX20" fmla="*/ 61549 w 376365"/>
              <a:gd name="connsiteY20" fmla="*/ 247998 h 543316"/>
              <a:gd name="connsiteX21" fmla="*/ 82749 w 376365"/>
              <a:gd name="connsiteY21" fmla="*/ 263526 h 543316"/>
              <a:gd name="connsiteX22" fmla="*/ 151189 w 376365"/>
              <a:gd name="connsiteY22" fmla="*/ 149477 h 543316"/>
              <a:gd name="connsiteX23" fmla="*/ 296609 w 376365"/>
              <a:gd name="connsiteY23" fmla="*/ 2439 h 543316"/>
              <a:gd name="connsiteX0" fmla="*/ 79806 w 364949"/>
              <a:gd name="connsiteY0" fmla="*/ 423277 h 543316"/>
              <a:gd name="connsiteX1" fmla="*/ 159278 w 364949"/>
              <a:gd name="connsiteY1" fmla="*/ 461179 h 543316"/>
              <a:gd name="connsiteX2" fmla="*/ 77361 w 364949"/>
              <a:gd name="connsiteY2" fmla="*/ 543316 h 543316"/>
              <a:gd name="connsiteX3" fmla="*/ 79806 w 364949"/>
              <a:gd name="connsiteY3" fmla="*/ 423277 h 543316"/>
              <a:gd name="connsiteX4" fmla="*/ 273620 w 364949"/>
              <a:gd name="connsiteY4" fmla="*/ 64819 h 543316"/>
              <a:gd name="connsiteX5" fmla="*/ 241274 w 364949"/>
              <a:gd name="connsiteY5" fmla="*/ 121752 h 543316"/>
              <a:gd name="connsiteX6" fmla="*/ 298206 w 364949"/>
              <a:gd name="connsiteY6" fmla="*/ 154098 h 543316"/>
              <a:gd name="connsiteX7" fmla="*/ 330552 w 364949"/>
              <a:gd name="connsiteY7" fmla="*/ 97166 h 543316"/>
              <a:gd name="connsiteX8" fmla="*/ 273620 w 364949"/>
              <a:gd name="connsiteY8" fmla="*/ 64819 h 543316"/>
              <a:gd name="connsiteX9" fmla="*/ 296609 w 364949"/>
              <a:gd name="connsiteY9" fmla="*/ 2439 h 543316"/>
              <a:gd name="connsiteX10" fmla="*/ 340687 w 364949"/>
              <a:gd name="connsiteY10" fmla="*/ 5763 h 543316"/>
              <a:gd name="connsiteX11" fmla="*/ 339085 w 364949"/>
              <a:gd name="connsiteY11" fmla="*/ 243588 h 543316"/>
              <a:gd name="connsiteX12" fmla="*/ 298101 w 364949"/>
              <a:gd name="connsiteY12" fmla="*/ 365545 h 543316"/>
              <a:gd name="connsiteX13" fmla="*/ 316677 w 364949"/>
              <a:gd name="connsiteY13" fmla="*/ 376226 h 543316"/>
              <a:gd name="connsiteX14" fmla="*/ 190466 w 364949"/>
              <a:gd name="connsiteY14" fmla="*/ 520705 h 543316"/>
              <a:gd name="connsiteX15" fmla="*/ 158591 w 364949"/>
              <a:gd name="connsiteY15" fmla="*/ 393906 h 543316"/>
              <a:gd name="connsiteX16" fmla="*/ 149587 w 364949"/>
              <a:gd name="connsiteY16" fmla="*/ 387301 h 543316"/>
              <a:gd name="connsiteX17" fmla="*/ 134047 w 364949"/>
              <a:gd name="connsiteY17" fmla="*/ 379395 h 543316"/>
              <a:gd name="connsiteX18" fmla="*/ 0 w 364949"/>
              <a:gd name="connsiteY18" fmla="*/ 416823 h 543316"/>
              <a:gd name="connsiteX19" fmla="*/ 61549 w 364949"/>
              <a:gd name="connsiteY19" fmla="*/ 247998 h 543316"/>
              <a:gd name="connsiteX20" fmla="*/ 82749 w 364949"/>
              <a:gd name="connsiteY20" fmla="*/ 263526 h 543316"/>
              <a:gd name="connsiteX21" fmla="*/ 151189 w 364949"/>
              <a:gd name="connsiteY21" fmla="*/ 149477 h 543316"/>
              <a:gd name="connsiteX22" fmla="*/ 296609 w 364949"/>
              <a:gd name="connsiteY22" fmla="*/ 2439 h 543316"/>
              <a:gd name="connsiteX0" fmla="*/ 79806 w 367731"/>
              <a:gd name="connsiteY0" fmla="*/ 423277 h 543316"/>
              <a:gd name="connsiteX1" fmla="*/ 159278 w 367731"/>
              <a:gd name="connsiteY1" fmla="*/ 461179 h 543316"/>
              <a:gd name="connsiteX2" fmla="*/ 77361 w 367731"/>
              <a:gd name="connsiteY2" fmla="*/ 543316 h 543316"/>
              <a:gd name="connsiteX3" fmla="*/ 79806 w 367731"/>
              <a:gd name="connsiteY3" fmla="*/ 423277 h 543316"/>
              <a:gd name="connsiteX4" fmla="*/ 273620 w 367731"/>
              <a:gd name="connsiteY4" fmla="*/ 64819 h 543316"/>
              <a:gd name="connsiteX5" fmla="*/ 241274 w 367731"/>
              <a:gd name="connsiteY5" fmla="*/ 121752 h 543316"/>
              <a:gd name="connsiteX6" fmla="*/ 298206 w 367731"/>
              <a:gd name="connsiteY6" fmla="*/ 154098 h 543316"/>
              <a:gd name="connsiteX7" fmla="*/ 330552 w 367731"/>
              <a:gd name="connsiteY7" fmla="*/ 97166 h 543316"/>
              <a:gd name="connsiteX8" fmla="*/ 273620 w 367731"/>
              <a:gd name="connsiteY8" fmla="*/ 64819 h 543316"/>
              <a:gd name="connsiteX9" fmla="*/ 296609 w 367731"/>
              <a:gd name="connsiteY9" fmla="*/ 2439 h 543316"/>
              <a:gd name="connsiteX10" fmla="*/ 340687 w 367731"/>
              <a:gd name="connsiteY10" fmla="*/ 5763 h 543316"/>
              <a:gd name="connsiteX11" fmla="*/ 339085 w 367731"/>
              <a:gd name="connsiteY11" fmla="*/ 243588 h 543316"/>
              <a:gd name="connsiteX12" fmla="*/ 298101 w 367731"/>
              <a:gd name="connsiteY12" fmla="*/ 365545 h 543316"/>
              <a:gd name="connsiteX13" fmla="*/ 316677 w 367731"/>
              <a:gd name="connsiteY13" fmla="*/ 376226 h 543316"/>
              <a:gd name="connsiteX14" fmla="*/ 190466 w 367731"/>
              <a:gd name="connsiteY14" fmla="*/ 520705 h 543316"/>
              <a:gd name="connsiteX15" fmla="*/ 158591 w 367731"/>
              <a:gd name="connsiteY15" fmla="*/ 393906 h 543316"/>
              <a:gd name="connsiteX16" fmla="*/ 149587 w 367731"/>
              <a:gd name="connsiteY16" fmla="*/ 387301 h 543316"/>
              <a:gd name="connsiteX17" fmla="*/ 134047 w 367731"/>
              <a:gd name="connsiteY17" fmla="*/ 379395 h 543316"/>
              <a:gd name="connsiteX18" fmla="*/ 0 w 367731"/>
              <a:gd name="connsiteY18" fmla="*/ 416823 h 543316"/>
              <a:gd name="connsiteX19" fmla="*/ 61549 w 367731"/>
              <a:gd name="connsiteY19" fmla="*/ 247998 h 543316"/>
              <a:gd name="connsiteX20" fmla="*/ 82749 w 367731"/>
              <a:gd name="connsiteY20" fmla="*/ 263526 h 543316"/>
              <a:gd name="connsiteX21" fmla="*/ 151189 w 367731"/>
              <a:gd name="connsiteY21" fmla="*/ 149477 h 543316"/>
              <a:gd name="connsiteX22" fmla="*/ 296609 w 367731"/>
              <a:gd name="connsiteY22" fmla="*/ 2439 h 543316"/>
              <a:gd name="connsiteX0" fmla="*/ 79806 w 367731"/>
              <a:gd name="connsiteY0" fmla="*/ 423277 h 543316"/>
              <a:gd name="connsiteX1" fmla="*/ 159278 w 367731"/>
              <a:gd name="connsiteY1" fmla="*/ 461179 h 543316"/>
              <a:gd name="connsiteX2" fmla="*/ 77361 w 367731"/>
              <a:gd name="connsiteY2" fmla="*/ 543316 h 543316"/>
              <a:gd name="connsiteX3" fmla="*/ 79806 w 367731"/>
              <a:gd name="connsiteY3" fmla="*/ 423277 h 543316"/>
              <a:gd name="connsiteX4" fmla="*/ 273620 w 367731"/>
              <a:gd name="connsiteY4" fmla="*/ 64819 h 543316"/>
              <a:gd name="connsiteX5" fmla="*/ 241274 w 367731"/>
              <a:gd name="connsiteY5" fmla="*/ 121752 h 543316"/>
              <a:gd name="connsiteX6" fmla="*/ 298206 w 367731"/>
              <a:gd name="connsiteY6" fmla="*/ 154098 h 543316"/>
              <a:gd name="connsiteX7" fmla="*/ 330552 w 367731"/>
              <a:gd name="connsiteY7" fmla="*/ 97166 h 543316"/>
              <a:gd name="connsiteX8" fmla="*/ 273620 w 367731"/>
              <a:gd name="connsiteY8" fmla="*/ 64819 h 543316"/>
              <a:gd name="connsiteX9" fmla="*/ 296609 w 367731"/>
              <a:gd name="connsiteY9" fmla="*/ 2439 h 543316"/>
              <a:gd name="connsiteX10" fmla="*/ 340687 w 367731"/>
              <a:gd name="connsiteY10" fmla="*/ 5763 h 543316"/>
              <a:gd name="connsiteX11" fmla="*/ 339085 w 367731"/>
              <a:gd name="connsiteY11" fmla="*/ 243588 h 543316"/>
              <a:gd name="connsiteX12" fmla="*/ 298101 w 367731"/>
              <a:gd name="connsiteY12" fmla="*/ 365545 h 543316"/>
              <a:gd name="connsiteX13" fmla="*/ 316677 w 367731"/>
              <a:gd name="connsiteY13" fmla="*/ 376226 h 543316"/>
              <a:gd name="connsiteX14" fmla="*/ 190466 w 367731"/>
              <a:gd name="connsiteY14" fmla="*/ 520705 h 543316"/>
              <a:gd name="connsiteX15" fmla="*/ 158591 w 367731"/>
              <a:gd name="connsiteY15" fmla="*/ 393906 h 543316"/>
              <a:gd name="connsiteX16" fmla="*/ 149587 w 367731"/>
              <a:gd name="connsiteY16" fmla="*/ 387301 h 543316"/>
              <a:gd name="connsiteX17" fmla="*/ 134047 w 367731"/>
              <a:gd name="connsiteY17" fmla="*/ 379395 h 543316"/>
              <a:gd name="connsiteX18" fmla="*/ 0 w 367731"/>
              <a:gd name="connsiteY18" fmla="*/ 416823 h 543316"/>
              <a:gd name="connsiteX19" fmla="*/ 61549 w 367731"/>
              <a:gd name="connsiteY19" fmla="*/ 247998 h 543316"/>
              <a:gd name="connsiteX20" fmla="*/ 82749 w 367731"/>
              <a:gd name="connsiteY20" fmla="*/ 263526 h 543316"/>
              <a:gd name="connsiteX21" fmla="*/ 151189 w 367731"/>
              <a:gd name="connsiteY21" fmla="*/ 149477 h 543316"/>
              <a:gd name="connsiteX22" fmla="*/ 296609 w 367731"/>
              <a:gd name="connsiteY22" fmla="*/ 2439 h 543316"/>
              <a:gd name="connsiteX0" fmla="*/ 79806 w 367731"/>
              <a:gd name="connsiteY0" fmla="*/ 423277 h 543316"/>
              <a:gd name="connsiteX1" fmla="*/ 159278 w 367731"/>
              <a:gd name="connsiteY1" fmla="*/ 461179 h 543316"/>
              <a:gd name="connsiteX2" fmla="*/ 77361 w 367731"/>
              <a:gd name="connsiteY2" fmla="*/ 543316 h 543316"/>
              <a:gd name="connsiteX3" fmla="*/ 79806 w 367731"/>
              <a:gd name="connsiteY3" fmla="*/ 423277 h 543316"/>
              <a:gd name="connsiteX4" fmla="*/ 273620 w 367731"/>
              <a:gd name="connsiteY4" fmla="*/ 64819 h 543316"/>
              <a:gd name="connsiteX5" fmla="*/ 241274 w 367731"/>
              <a:gd name="connsiteY5" fmla="*/ 121752 h 543316"/>
              <a:gd name="connsiteX6" fmla="*/ 298206 w 367731"/>
              <a:gd name="connsiteY6" fmla="*/ 154098 h 543316"/>
              <a:gd name="connsiteX7" fmla="*/ 330552 w 367731"/>
              <a:gd name="connsiteY7" fmla="*/ 97166 h 543316"/>
              <a:gd name="connsiteX8" fmla="*/ 273620 w 367731"/>
              <a:gd name="connsiteY8" fmla="*/ 64819 h 543316"/>
              <a:gd name="connsiteX9" fmla="*/ 296609 w 367731"/>
              <a:gd name="connsiteY9" fmla="*/ 2439 h 543316"/>
              <a:gd name="connsiteX10" fmla="*/ 340687 w 367731"/>
              <a:gd name="connsiteY10" fmla="*/ 5763 h 543316"/>
              <a:gd name="connsiteX11" fmla="*/ 339085 w 367731"/>
              <a:gd name="connsiteY11" fmla="*/ 243588 h 543316"/>
              <a:gd name="connsiteX12" fmla="*/ 298101 w 367731"/>
              <a:gd name="connsiteY12" fmla="*/ 365545 h 543316"/>
              <a:gd name="connsiteX13" fmla="*/ 316677 w 367731"/>
              <a:gd name="connsiteY13" fmla="*/ 376226 h 543316"/>
              <a:gd name="connsiteX14" fmla="*/ 190466 w 367731"/>
              <a:gd name="connsiteY14" fmla="*/ 520705 h 543316"/>
              <a:gd name="connsiteX15" fmla="*/ 158591 w 367731"/>
              <a:gd name="connsiteY15" fmla="*/ 393906 h 543316"/>
              <a:gd name="connsiteX16" fmla="*/ 149587 w 367731"/>
              <a:gd name="connsiteY16" fmla="*/ 387301 h 543316"/>
              <a:gd name="connsiteX17" fmla="*/ 134047 w 367731"/>
              <a:gd name="connsiteY17" fmla="*/ 379395 h 543316"/>
              <a:gd name="connsiteX18" fmla="*/ 0 w 367731"/>
              <a:gd name="connsiteY18" fmla="*/ 416823 h 543316"/>
              <a:gd name="connsiteX19" fmla="*/ 61549 w 367731"/>
              <a:gd name="connsiteY19" fmla="*/ 247998 h 543316"/>
              <a:gd name="connsiteX20" fmla="*/ 82749 w 367731"/>
              <a:gd name="connsiteY20" fmla="*/ 263526 h 543316"/>
              <a:gd name="connsiteX21" fmla="*/ 151189 w 367731"/>
              <a:gd name="connsiteY21" fmla="*/ 149477 h 543316"/>
              <a:gd name="connsiteX22" fmla="*/ 296609 w 367731"/>
              <a:gd name="connsiteY22" fmla="*/ 2439 h 543316"/>
              <a:gd name="connsiteX0" fmla="*/ 79806 w 367731"/>
              <a:gd name="connsiteY0" fmla="*/ 423277 h 543316"/>
              <a:gd name="connsiteX1" fmla="*/ 159278 w 367731"/>
              <a:gd name="connsiteY1" fmla="*/ 461179 h 543316"/>
              <a:gd name="connsiteX2" fmla="*/ 77361 w 367731"/>
              <a:gd name="connsiteY2" fmla="*/ 543316 h 543316"/>
              <a:gd name="connsiteX3" fmla="*/ 79806 w 367731"/>
              <a:gd name="connsiteY3" fmla="*/ 423277 h 543316"/>
              <a:gd name="connsiteX4" fmla="*/ 273620 w 367731"/>
              <a:gd name="connsiteY4" fmla="*/ 64819 h 543316"/>
              <a:gd name="connsiteX5" fmla="*/ 241274 w 367731"/>
              <a:gd name="connsiteY5" fmla="*/ 121752 h 543316"/>
              <a:gd name="connsiteX6" fmla="*/ 298206 w 367731"/>
              <a:gd name="connsiteY6" fmla="*/ 154098 h 543316"/>
              <a:gd name="connsiteX7" fmla="*/ 330552 w 367731"/>
              <a:gd name="connsiteY7" fmla="*/ 97166 h 543316"/>
              <a:gd name="connsiteX8" fmla="*/ 273620 w 367731"/>
              <a:gd name="connsiteY8" fmla="*/ 64819 h 543316"/>
              <a:gd name="connsiteX9" fmla="*/ 296609 w 367731"/>
              <a:gd name="connsiteY9" fmla="*/ 2439 h 543316"/>
              <a:gd name="connsiteX10" fmla="*/ 340687 w 367731"/>
              <a:gd name="connsiteY10" fmla="*/ 5763 h 543316"/>
              <a:gd name="connsiteX11" fmla="*/ 339085 w 367731"/>
              <a:gd name="connsiteY11" fmla="*/ 243588 h 543316"/>
              <a:gd name="connsiteX12" fmla="*/ 298101 w 367731"/>
              <a:gd name="connsiteY12" fmla="*/ 365545 h 543316"/>
              <a:gd name="connsiteX13" fmla="*/ 316677 w 367731"/>
              <a:gd name="connsiteY13" fmla="*/ 376226 h 543316"/>
              <a:gd name="connsiteX14" fmla="*/ 190466 w 367731"/>
              <a:gd name="connsiteY14" fmla="*/ 520705 h 543316"/>
              <a:gd name="connsiteX15" fmla="*/ 158591 w 367731"/>
              <a:gd name="connsiteY15" fmla="*/ 393906 h 543316"/>
              <a:gd name="connsiteX16" fmla="*/ 149587 w 367731"/>
              <a:gd name="connsiteY16" fmla="*/ 387301 h 543316"/>
              <a:gd name="connsiteX17" fmla="*/ 108880 w 367731"/>
              <a:gd name="connsiteY17" fmla="*/ 369517 h 543316"/>
              <a:gd name="connsiteX18" fmla="*/ 0 w 367731"/>
              <a:gd name="connsiteY18" fmla="*/ 416823 h 543316"/>
              <a:gd name="connsiteX19" fmla="*/ 61549 w 367731"/>
              <a:gd name="connsiteY19" fmla="*/ 247998 h 543316"/>
              <a:gd name="connsiteX20" fmla="*/ 82749 w 367731"/>
              <a:gd name="connsiteY20" fmla="*/ 263526 h 543316"/>
              <a:gd name="connsiteX21" fmla="*/ 151189 w 367731"/>
              <a:gd name="connsiteY21" fmla="*/ 149477 h 543316"/>
              <a:gd name="connsiteX22" fmla="*/ 296609 w 367731"/>
              <a:gd name="connsiteY22" fmla="*/ 2439 h 543316"/>
              <a:gd name="connsiteX0" fmla="*/ 79806 w 367731"/>
              <a:gd name="connsiteY0" fmla="*/ 423277 h 543316"/>
              <a:gd name="connsiteX1" fmla="*/ 159278 w 367731"/>
              <a:gd name="connsiteY1" fmla="*/ 461179 h 543316"/>
              <a:gd name="connsiteX2" fmla="*/ 77361 w 367731"/>
              <a:gd name="connsiteY2" fmla="*/ 543316 h 543316"/>
              <a:gd name="connsiteX3" fmla="*/ 79806 w 367731"/>
              <a:gd name="connsiteY3" fmla="*/ 423277 h 543316"/>
              <a:gd name="connsiteX4" fmla="*/ 273620 w 367731"/>
              <a:gd name="connsiteY4" fmla="*/ 64819 h 543316"/>
              <a:gd name="connsiteX5" fmla="*/ 241274 w 367731"/>
              <a:gd name="connsiteY5" fmla="*/ 121752 h 543316"/>
              <a:gd name="connsiteX6" fmla="*/ 298206 w 367731"/>
              <a:gd name="connsiteY6" fmla="*/ 154098 h 543316"/>
              <a:gd name="connsiteX7" fmla="*/ 330552 w 367731"/>
              <a:gd name="connsiteY7" fmla="*/ 97166 h 543316"/>
              <a:gd name="connsiteX8" fmla="*/ 273620 w 367731"/>
              <a:gd name="connsiteY8" fmla="*/ 64819 h 543316"/>
              <a:gd name="connsiteX9" fmla="*/ 296609 w 367731"/>
              <a:gd name="connsiteY9" fmla="*/ 2439 h 543316"/>
              <a:gd name="connsiteX10" fmla="*/ 340687 w 367731"/>
              <a:gd name="connsiteY10" fmla="*/ 5763 h 543316"/>
              <a:gd name="connsiteX11" fmla="*/ 339085 w 367731"/>
              <a:gd name="connsiteY11" fmla="*/ 243588 h 543316"/>
              <a:gd name="connsiteX12" fmla="*/ 298101 w 367731"/>
              <a:gd name="connsiteY12" fmla="*/ 365545 h 543316"/>
              <a:gd name="connsiteX13" fmla="*/ 316677 w 367731"/>
              <a:gd name="connsiteY13" fmla="*/ 376226 h 543316"/>
              <a:gd name="connsiteX14" fmla="*/ 190466 w 367731"/>
              <a:gd name="connsiteY14" fmla="*/ 520705 h 543316"/>
              <a:gd name="connsiteX15" fmla="*/ 185629 w 367731"/>
              <a:gd name="connsiteY15" fmla="*/ 409114 h 543316"/>
              <a:gd name="connsiteX16" fmla="*/ 149587 w 367731"/>
              <a:gd name="connsiteY16" fmla="*/ 387301 h 543316"/>
              <a:gd name="connsiteX17" fmla="*/ 108880 w 367731"/>
              <a:gd name="connsiteY17" fmla="*/ 369517 h 543316"/>
              <a:gd name="connsiteX18" fmla="*/ 0 w 367731"/>
              <a:gd name="connsiteY18" fmla="*/ 416823 h 543316"/>
              <a:gd name="connsiteX19" fmla="*/ 61549 w 367731"/>
              <a:gd name="connsiteY19" fmla="*/ 247998 h 543316"/>
              <a:gd name="connsiteX20" fmla="*/ 82749 w 367731"/>
              <a:gd name="connsiteY20" fmla="*/ 263526 h 543316"/>
              <a:gd name="connsiteX21" fmla="*/ 151189 w 367731"/>
              <a:gd name="connsiteY21" fmla="*/ 149477 h 543316"/>
              <a:gd name="connsiteX22" fmla="*/ 296609 w 367731"/>
              <a:gd name="connsiteY22" fmla="*/ 2439 h 543316"/>
              <a:gd name="connsiteX0" fmla="*/ 79806 w 367731"/>
              <a:gd name="connsiteY0" fmla="*/ 423277 h 543316"/>
              <a:gd name="connsiteX1" fmla="*/ 159278 w 367731"/>
              <a:gd name="connsiteY1" fmla="*/ 461179 h 543316"/>
              <a:gd name="connsiteX2" fmla="*/ 77361 w 367731"/>
              <a:gd name="connsiteY2" fmla="*/ 543316 h 543316"/>
              <a:gd name="connsiteX3" fmla="*/ 79806 w 367731"/>
              <a:gd name="connsiteY3" fmla="*/ 423277 h 543316"/>
              <a:gd name="connsiteX4" fmla="*/ 273620 w 367731"/>
              <a:gd name="connsiteY4" fmla="*/ 64819 h 543316"/>
              <a:gd name="connsiteX5" fmla="*/ 241274 w 367731"/>
              <a:gd name="connsiteY5" fmla="*/ 121752 h 543316"/>
              <a:gd name="connsiteX6" fmla="*/ 298206 w 367731"/>
              <a:gd name="connsiteY6" fmla="*/ 154098 h 543316"/>
              <a:gd name="connsiteX7" fmla="*/ 330552 w 367731"/>
              <a:gd name="connsiteY7" fmla="*/ 97166 h 543316"/>
              <a:gd name="connsiteX8" fmla="*/ 273620 w 367731"/>
              <a:gd name="connsiteY8" fmla="*/ 64819 h 543316"/>
              <a:gd name="connsiteX9" fmla="*/ 296609 w 367731"/>
              <a:gd name="connsiteY9" fmla="*/ 2439 h 543316"/>
              <a:gd name="connsiteX10" fmla="*/ 340687 w 367731"/>
              <a:gd name="connsiteY10" fmla="*/ 5763 h 543316"/>
              <a:gd name="connsiteX11" fmla="*/ 339085 w 367731"/>
              <a:gd name="connsiteY11" fmla="*/ 243588 h 543316"/>
              <a:gd name="connsiteX12" fmla="*/ 298101 w 367731"/>
              <a:gd name="connsiteY12" fmla="*/ 365545 h 543316"/>
              <a:gd name="connsiteX13" fmla="*/ 316677 w 367731"/>
              <a:gd name="connsiteY13" fmla="*/ 376226 h 543316"/>
              <a:gd name="connsiteX14" fmla="*/ 190466 w 367731"/>
              <a:gd name="connsiteY14" fmla="*/ 520705 h 543316"/>
              <a:gd name="connsiteX15" fmla="*/ 189194 w 367731"/>
              <a:gd name="connsiteY15" fmla="*/ 408611 h 543316"/>
              <a:gd name="connsiteX16" fmla="*/ 149587 w 367731"/>
              <a:gd name="connsiteY16" fmla="*/ 387301 h 543316"/>
              <a:gd name="connsiteX17" fmla="*/ 108880 w 367731"/>
              <a:gd name="connsiteY17" fmla="*/ 369517 h 543316"/>
              <a:gd name="connsiteX18" fmla="*/ 0 w 367731"/>
              <a:gd name="connsiteY18" fmla="*/ 416823 h 543316"/>
              <a:gd name="connsiteX19" fmla="*/ 61549 w 367731"/>
              <a:gd name="connsiteY19" fmla="*/ 247998 h 543316"/>
              <a:gd name="connsiteX20" fmla="*/ 82749 w 367731"/>
              <a:gd name="connsiteY20" fmla="*/ 263526 h 543316"/>
              <a:gd name="connsiteX21" fmla="*/ 151189 w 367731"/>
              <a:gd name="connsiteY21" fmla="*/ 149477 h 543316"/>
              <a:gd name="connsiteX22" fmla="*/ 296609 w 367731"/>
              <a:gd name="connsiteY22" fmla="*/ 2439 h 543316"/>
              <a:gd name="connsiteX0" fmla="*/ 79806 w 367731"/>
              <a:gd name="connsiteY0" fmla="*/ 423277 h 543316"/>
              <a:gd name="connsiteX1" fmla="*/ 159278 w 367731"/>
              <a:gd name="connsiteY1" fmla="*/ 461179 h 543316"/>
              <a:gd name="connsiteX2" fmla="*/ 77361 w 367731"/>
              <a:gd name="connsiteY2" fmla="*/ 543316 h 543316"/>
              <a:gd name="connsiteX3" fmla="*/ 79806 w 367731"/>
              <a:gd name="connsiteY3" fmla="*/ 423277 h 543316"/>
              <a:gd name="connsiteX4" fmla="*/ 273620 w 367731"/>
              <a:gd name="connsiteY4" fmla="*/ 64819 h 543316"/>
              <a:gd name="connsiteX5" fmla="*/ 241274 w 367731"/>
              <a:gd name="connsiteY5" fmla="*/ 121752 h 543316"/>
              <a:gd name="connsiteX6" fmla="*/ 298206 w 367731"/>
              <a:gd name="connsiteY6" fmla="*/ 154098 h 543316"/>
              <a:gd name="connsiteX7" fmla="*/ 330552 w 367731"/>
              <a:gd name="connsiteY7" fmla="*/ 97166 h 543316"/>
              <a:gd name="connsiteX8" fmla="*/ 273620 w 367731"/>
              <a:gd name="connsiteY8" fmla="*/ 64819 h 543316"/>
              <a:gd name="connsiteX9" fmla="*/ 296609 w 367731"/>
              <a:gd name="connsiteY9" fmla="*/ 2439 h 543316"/>
              <a:gd name="connsiteX10" fmla="*/ 340687 w 367731"/>
              <a:gd name="connsiteY10" fmla="*/ 5763 h 543316"/>
              <a:gd name="connsiteX11" fmla="*/ 339085 w 367731"/>
              <a:gd name="connsiteY11" fmla="*/ 243588 h 543316"/>
              <a:gd name="connsiteX12" fmla="*/ 298101 w 367731"/>
              <a:gd name="connsiteY12" fmla="*/ 365545 h 543316"/>
              <a:gd name="connsiteX13" fmla="*/ 316677 w 367731"/>
              <a:gd name="connsiteY13" fmla="*/ 376226 h 543316"/>
              <a:gd name="connsiteX14" fmla="*/ 190466 w 367731"/>
              <a:gd name="connsiteY14" fmla="*/ 520705 h 543316"/>
              <a:gd name="connsiteX15" fmla="*/ 189194 w 367731"/>
              <a:gd name="connsiteY15" fmla="*/ 408611 h 543316"/>
              <a:gd name="connsiteX16" fmla="*/ 149587 w 367731"/>
              <a:gd name="connsiteY16" fmla="*/ 387301 h 543316"/>
              <a:gd name="connsiteX17" fmla="*/ 108880 w 367731"/>
              <a:gd name="connsiteY17" fmla="*/ 369517 h 543316"/>
              <a:gd name="connsiteX18" fmla="*/ 0 w 367731"/>
              <a:gd name="connsiteY18" fmla="*/ 416823 h 543316"/>
              <a:gd name="connsiteX19" fmla="*/ 61549 w 367731"/>
              <a:gd name="connsiteY19" fmla="*/ 247998 h 543316"/>
              <a:gd name="connsiteX20" fmla="*/ 82749 w 367731"/>
              <a:gd name="connsiteY20" fmla="*/ 263526 h 543316"/>
              <a:gd name="connsiteX21" fmla="*/ 151189 w 367731"/>
              <a:gd name="connsiteY21" fmla="*/ 149477 h 543316"/>
              <a:gd name="connsiteX22" fmla="*/ 296609 w 367731"/>
              <a:gd name="connsiteY22" fmla="*/ 2439 h 543316"/>
              <a:gd name="connsiteX0" fmla="*/ 79806 w 367731"/>
              <a:gd name="connsiteY0" fmla="*/ 423277 h 543316"/>
              <a:gd name="connsiteX1" fmla="*/ 159278 w 367731"/>
              <a:gd name="connsiteY1" fmla="*/ 461179 h 543316"/>
              <a:gd name="connsiteX2" fmla="*/ 77361 w 367731"/>
              <a:gd name="connsiteY2" fmla="*/ 543316 h 543316"/>
              <a:gd name="connsiteX3" fmla="*/ 79806 w 367731"/>
              <a:gd name="connsiteY3" fmla="*/ 423277 h 543316"/>
              <a:gd name="connsiteX4" fmla="*/ 273620 w 367731"/>
              <a:gd name="connsiteY4" fmla="*/ 64819 h 543316"/>
              <a:gd name="connsiteX5" fmla="*/ 241274 w 367731"/>
              <a:gd name="connsiteY5" fmla="*/ 121752 h 543316"/>
              <a:gd name="connsiteX6" fmla="*/ 298206 w 367731"/>
              <a:gd name="connsiteY6" fmla="*/ 154098 h 543316"/>
              <a:gd name="connsiteX7" fmla="*/ 330552 w 367731"/>
              <a:gd name="connsiteY7" fmla="*/ 97166 h 543316"/>
              <a:gd name="connsiteX8" fmla="*/ 273620 w 367731"/>
              <a:gd name="connsiteY8" fmla="*/ 64819 h 543316"/>
              <a:gd name="connsiteX9" fmla="*/ 296609 w 367731"/>
              <a:gd name="connsiteY9" fmla="*/ 2439 h 543316"/>
              <a:gd name="connsiteX10" fmla="*/ 340687 w 367731"/>
              <a:gd name="connsiteY10" fmla="*/ 5763 h 543316"/>
              <a:gd name="connsiteX11" fmla="*/ 339085 w 367731"/>
              <a:gd name="connsiteY11" fmla="*/ 243588 h 543316"/>
              <a:gd name="connsiteX12" fmla="*/ 298101 w 367731"/>
              <a:gd name="connsiteY12" fmla="*/ 365545 h 543316"/>
              <a:gd name="connsiteX13" fmla="*/ 316677 w 367731"/>
              <a:gd name="connsiteY13" fmla="*/ 376226 h 543316"/>
              <a:gd name="connsiteX14" fmla="*/ 190466 w 367731"/>
              <a:gd name="connsiteY14" fmla="*/ 520705 h 543316"/>
              <a:gd name="connsiteX15" fmla="*/ 189194 w 367731"/>
              <a:gd name="connsiteY15" fmla="*/ 408611 h 543316"/>
              <a:gd name="connsiteX16" fmla="*/ 149587 w 367731"/>
              <a:gd name="connsiteY16" fmla="*/ 387301 h 543316"/>
              <a:gd name="connsiteX17" fmla="*/ 108880 w 367731"/>
              <a:gd name="connsiteY17" fmla="*/ 369517 h 543316"/>
              <a:gd name="connsiteX18" fmla="*/ 0 w 367731"/>
              <a:gd name="connsiteY18" fmla="*/ 416823 h 543316"/>
              <a:gd name="connsiteX19" fmla="*/ 61549 w 367731"/>
              <a:gd name="connsiteY19" fmla="*/ 247998 h 543316"/>
              <a:gd name="connsiteX20" fmla="*/ 82749 w 367731"/>
              <a:gd name="connsiteY20" fmla="*/ 263526 h 543316"/>
              <a:gd name="connsiteX21" fmla="*/ 151189 w 367731"/>
              <a:gd name="connsiteY21" fmla="*/ 149477 h 543316"/>
              <a:gd name="connsiteX22" fmla="*/ 296609 w 367731"/>
              <a:gd name="connsiteY22" fmla="*/ 2439 h 5433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367731" h="543316">
                <a:moveTo>
                  <a:pt x="79806" y="423277"/>
                </a:moveTo>
                <a:lnTo>
                  <a:pt x="159278" y="461179"/>
                </a:lnTo>
                <a:cubicBezTo>
                  <a:pt x="123821" y="511788"/>
                  <a:pt x="122367" y="494447"/>
                  <a:pt x="77361" y="543316"/>
                </a:cubicBezTo>
                <a:cubicBezTo>
                  <a:pt x="69291" y="478902"/>
                  <a:pt x="82251" y="473886"/>
                  <a:pt x="79806" y="423277"/>
                </a:cubicBezTo>
                <a:close/>
                <a:moveTo>
                  <a:pt x="273620" y="64819"/>
                </a:moveTo>
                <a:cubicBezTo>
                  <a:pt x="248967" y="71609"/>
                  <a:pt x="234484" y="97099"/>
                  <a:pt x="241274" y="121752"/>
                </a:cubicBezTo>
                <a:cubicBezTo>
                  <a:pt x="248063" y="146406"/>
                  <a:pt x="273551" y="160887"/>
                  <a:pt x="298206" y="154098"/>
                </a:cubicBezTo>
                <a:cubicBezTo>
                  <a:pt x="322858" y="147309"/>
                  <a:pt x="337341" y="121820"/>
                  <a:pt x="330552" y="97166"/>
                </a:cubicBezTo>
                <a:cubicBezTo>
                  <a:pt x="323762" y="72513"/>
                  <a:pt x="298273" y="58030"/>
                  <a:pt x="273620" y="64819"/>
                </a:cubicBezTo>
                <a:close/>
                <a:moveTo>
                  <a:pt x="296609" y="2439"/>
                </a:moveTo>
                <a:cubicBezTo>
                  <a:pt x="312684" y="-1586"/>
                  <a:pt x="327715" y="-734"/>
                  <a:pt x="340687" y="5763"/>
                </a:cubicBezTo>
                <a:cubicBezTo>
                  <a:pt x="392573" y="31752"/>
                  <a:pt x="357030" y="185934"/>
                  <a:pt x="339085" y="243588"/>
                </a:cubicBezTo>
                <a:cubicBezTo>
                  <a:pt x="319526" y="306427"/>
                  <a:pt x="301836" y="343439"/>
                  <a:pt x="298101" y="365545"/>
                </a:cubicBezTo>
                <a:lnTo>
                  <a:pt x="316677" y="376226"/>
                </a:lnTo>
                <a:cubicBezTo>
                  <a:pt x="282345" y="433644"/>
                  <a:pt x="232536" y="472545"/>
                  <a:pt x="190466" y="520705"/>
                </a:cubicBezTo>
                <a:lnTo>
                  <a:pt x="189194" y="408611"/>
                </a:lnTo>
                <a:lnTo>
                  <a:pt x="149587" y="387301"/>
                </a:lnTo>
                <a:lnTo>
                  <a:pt x="108880" y="369517"/>
                </a:lnTo>
                <a:lnTo>
                  <a:pt x="0" y="416823"/>
                </a:lnTo>
                <a:cubicBezTo>
                  <a:pt x="20516" y="360548"/>
                  <a:pt x="30302" y="303548"/>
                  <a:pt x="61549" y="247998"/>
                </a:cubicBezTo>
                <a:lnTo>
                  <a:pt x="82749" y="263526"/>
                </a:lnTo>
                <a:cubicBezTo>
                  <a:pt x="97689" y="247106"/>
                  <a:pt x="120662" y="202149"/>
                  <a:pt x="151189" y="149477"/>
                </a:cubicBezTo>
                <a:cubicBezTo>
                  <a:pt x="198434" y="75251"/>
                  <a:pt x="248385" y="14510"/>
                  <a:pt x="296609" y="2439"/>
                </a:cubicBezTo>
                <a:close/>
              </a:path>
            </a:pathLst>
          </a:custGeom>
          <a:solidFill>
            <a:schemeClr val="bg1"/>
          </a:solidFill>
          <a:ln w="28575" cap="flat" cmpd="sng" algn="ctr">
            <a:solidFill>
              <a:srgbClr val="0070C0"/>
            </a:solidFill>
            <a:prstDash val="solid"/>
            <a:miter lim="800000"/>
          </a:ln>
          <a:effectLst/>
          <a:ex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fontAlgn="auto" hangingPunct="1">
              <a:spcBef>
                <a:spcPts val="0"/>
              </a:spcBef>
              <a:spcAft>
                <a:spcPts val="0"/>
              </a:spcAft>
              <a:defRPr/>
            </a:pPr>
            <a:endParaRPr lang="en-US" sz="900" dirty="0">
              <a:solidFill>
                <a:srgbClr val="FFFFFF"/>
              </a:solidFill>
              <a:latin typeface="Arial" panose="020B0604020202020204" pitchFamily="34" charset="0"/>
            </a:endParaRPr>
          </a:p>
        </p:txBody>
      </p:sp>
      <p:sp>
        <p:nvSpPr>
          <p:cNvPr id="35" name="Прямоугольник 34"/>
          <p:cNvSpPr/>
          <p:nvPr/>
        </p:nvSpPr>
        <p:spPr>
          <a:xfrm>
            <a:off x="68049" y="1001957"/>
            <a:ext cx="615553" cy="5820276"/>
          </a:xfrm>
          <a:prstGeom prst="rect">
            <a:avLst/>
          </a:prstGeom>
        </p:spPr>
        <p:style>
          <a:lnRef idx="2">
            <a:schemeClr val="accent1"/>
          </a:lnRef>
          <a:fillRef idx="1">
            <a:schemeClr val="lt1"/>
          </a:fillRef>
          <a:effectRef idx="0">
            <a:schemeClr val="accent1"/>
          </a:effectRef>
          <a:fontRef idx="minor">
            <a:schemeClr val="dk1"/>
          </a:fontRef>
        </p:style>
        <p:txBody>
          <a:bodyPr vert="vert270" wrap="square">
            <a:spAutoFit/>
          </a:bodyPr>
          <a:lstStyle/>
          <a:p>
            <a:pPr algn="ctr">
              <a:spcBef>
                <a:spcPct val="0"/>
              </a:spcBef>
            </a:pPr>
            <a:r>
              <a:rPr lang="en-US" altLang="ru-RU" sz="2800" b="1" dirty="0">
                <a:solidFill>
                  <a:srgbClr val="0070C0"/>
                </a:solidFill>
                <a:latin typeface="Arial" panose="020B0604020202020204" pitchFamily="34" charset="0"/>
                <a:cs typeface="Arial" panose="020B0604020202020204" pitchFamily="34" charset="0"/>
              </a:rPr>
              <a:t>STATE</a:t>
            </a:r>
            <a:endParaRPr lang="ru-RU" altLang="ru-RU" sz="2800" b="1" dirty="0">
              <a:solidFill>
                <a:srgbClr val="0070C0"/>
              </a:solidFill>
              <a:latin typeface="Arial" panose="020B0604020202020204" pitchFamily="34" charset="0"/>
              <a:cs typeface="Arial" panose="020B0604020202020204" pitchFamily="34" charset="0"/>
            </a:endParaRPr>
          </a:p>
        </p:txBody>
      </p:sp>
      <p:sp>
        <p:nvSpPr>
          <p:cNvPr id="36" name="Стрелка вправо 35"/>
          <p:cNvSpPr/>
          <p:nvPr/>
        </p:nvSpPr>
        <p:spPr>
          <a:xfrm flipH="1">
            <a:off x="687618" y="3337379"/>
            <a:ext cx="833173" cy="655428"/>
          </a:xfrm>
          <a:prstGeom prst="rightArrow">
            <a:avLst/>
          </a:prstGeom>
          <a:gradFill flip="none" rotWithShape="1">
            <a:gsLst>
              <a:gs pos="0">
                <a:srgbClr val="5891C5"/>
              </a:gs>
              <a:gs pos="64000">
                <a:schemeClr val="accent1">
                  <a:tint val="44500"/>
                  <a:satMod val="160000"/>
                </a:schemeClr>
              </a:gs>
              <a:gs pos="100000">
                <a:schemeClr val="bg1"/>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463" dirty="0">
              <a:latin typeface="Arial" panose="020B0604020202020204" pitchFamily="34" charset="0"/>
              <a:cs typeface="Arial" panose="020B0604020202020204" pitchFamily="34" charset="0"/>
            </a:endParaRPr>
          </a:p>
        </p:txBody>
      </p:sp>
      <p:sp>
        <p:nvSpPr>
          <p:cNvPr id="49" name="Стрелка вправо 48"/>
          <p:cNvSpPr/>
          <p:nvPr/>
        </p:nvSpPr>
        <p:spPr>
          <a:xfrm flipH="1">
            <a:off x="687618" y="4083647"/>
            <a:ext cx="833173" cy="655428"/>
          </a:xfrm>
          <a:prstGeom prst="rightArrow">
            <a:avLst/>
          </a:prstGeom>
          <a:gradFill flip="none" rotWithShape="1">
            <a:gsLst>
              <a:gs pos="0">
                <a:srgbClr val="5891C5"/>
              </a:gs>
              <a:gs pos="64000">
                <a:schemeClr val="accent1">
                  <a:tint val="44500"/>
                  <a:satMod val="160000"/>
                </a:schemeClr>
              </a:gs>
              <a:gs pos="100000">
                <a:schemeClr val="bg1"/>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463" dirty="0">
              <a:latin typeface="Arial" panose="020B0604020202020204" pitchFamily="34" charset="0"/>
              <a:cs typeface="Arial" panose="020B0604020202020204" pitchFamily="34" charset="0"/>
            </a:endParaRPr>
          </a:p>
        </p:txBody>
      </p:sp>
      <p:sp>
        <p:nvSpPr>
          <p:cNvPr id="51" name="Стрелка вправо 50"/>
          <p:cNvSpPr/>
          <p:nvPr/>
        </p:nvSpPr>
        <p:spPr>
          <a:xfrm flipH="1">
            <a:off x="673208" y="4880537"/>
            <a:ext cx="833173" cy="655428"/>
          </a:xfrm>
          <a:prstGeom prst="rightArrow">
            <a:avLst/>
          </a:prstGeom>
          <a:gradFill flip="none" rotWithShape="1">
            <a:gsLst>
              <a:gs pos="0">
                <a:srgbClr val="5891C5"/>
              </a:gs>
              <a:gs pos="64000">
                <a:schemeClr val="accent1">
                  <a:tint val="44500"/>
                  <a:satMod val="160000"/>
                </a:schemeClr>
              </a:gs>
              <a:gs pos="100000">
                <a:schemeClr val="bg1"/>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463" dirty="0">
              <a:latin typeface="Arial" panose="020B0604020202020204" pitchFamily="34" charset="0"/>
              <a:cs typeface="Arial" panose="020B0604020202020204" pitchFamily="34" charset="0"/>
            </a:endParaRPr>
          </a:p>
        </p:txBody>
      </p:sp>
      <p:sp>
        <p:nvSpPr>
          <p:cNvPr id="52" name="Стрелка вправо 51"/>
          <p:cNvSpPr/>
          <p:nvPr/>
        </p:nvSpPr>
        <p:spPr>
          <a:xfrm flipH="1">
            <a:off x="673208" y="5674923"/>
            <a:ext cx="833173" cy="655428"/>
          </a:xfrm>
          <a:prstGeom prst="rightArrow">
            <a:avLst/>
          </a:prstGeom>
          <a:gradFill flip="none" rotWithShape="1">
            <a:gsLst>
              <a:gs pos="0">
                <a:srgbClr val="5891C5"/>
              </a:gs>
              <a:gs pos="64000">
                <a:schemeClr val="accent1">
                  <a:tint val="44500"/>
                  <a:satMod val="160000"/>
                </a:schemeClr>
              </a:gs>
              <a:gs pos="100000">
                <a:schemeClr val="bg1"/>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463" dirty="0">
              <a:latin typeface="Arial" panose="020B0604020202020204" pitchFamily="34" charset="0"/>
              <a:cs typeface="Arial" panose="020B0604020202020204" pitchFamily="34" charset="0"/>
            </a:endParaRPr>
          </a:p>
        </p:txBody>
      </p:sp>
      <p:sp>
        <p:nvSpPr>
          <p:cNvPr id="57" name="Прямоугольник 56"/>
          <p:cNvSpPr/>
          <p:nvPr/>
        </p:nvSpPr>
        <p:spPr>
          <a:xfrm rot="10800000">
            <a:off x="11390847" y="1523999"/>
            <a:ext cx="615553" cy="4995421"/>
          </a:xfrm>
          <a:prstGeom prst="rect">
            <a:avLst/>
          </a:prstGeom>
        </p:spPr>
        <p:style>
          <a:lnRef idx="2">
            <a:schemeClr val="accent1"/>
          </a:lnRef>
          <a:fillRef idx="1">
            <a:schemeClr val="lt1"/>
          </a:fillRef>
          <a:effectRef idx="0">
            <a:schemeClr val="accent1"/>
          </a:effectRef>
          <a:fontRef idx="minor">
            <a:schemeClr val="dk1"/>
          </a:fontRef>
        </p:style>
        <p:txBody>
          <a:bodyPr vert="vert270" wrap="square">
            <a:spAutoFit/>
          </a:bodyPr>
          <a:lstStyle/>
          <a:p>
            <a:pPr algn="ctr">
              <a:spcBef>
                <a:spcPct val="0"/>
              </a:spcBef>
            </a:pPr>
            <a:r>
              <a:rPr lang="en-US" altLang="ru-RU" sz="2800" b="1" dirty="0" smtClean="0">
                <a:solidFill>
                  <a:srgbClr val="0070C0"/>
                </a:solidFill>
                <a:latin typeface="Arial" panose="020B0604020202020204" pitchFamily="34" charset="0"/>
                <a:cs typeface="Arial" panose="020B0604020202020204" pitchFamily="34" charset="0"/>
              </a:rPr>
              <a:t>BUSINESS</a:t>
            </a:r>
            <a:endParaRPr lang="ru-RU" altLang="ru-RU" sz="2800" b="1" dirty="0">
              <a:solidFill>
                <a:srgbClr val="0070C0"/>
              </a:solidFill>
              <a:latin typeface="Arial" panose="020B0604020202020204" pitchFamily="34" charset="0"/>
              <a:cs typeface="Arial" panose="020B0604020202020204" pitchFamily="34" charset="0"/>
            </a:endParaRPr>
          </a:p>
        </p:txBody>
      </p:sp>
      <p:sp>
        <p:nvSpPr>
          <p:cNvPr id="59" name="Стрелка вправо 58"/>
          <p:cNvSpPr/>
          <p:nvPr/>
        </p:nvSpPr>
        <p:spPr>
          <a:xfrm rot="10800000" flipH="1">
            <a:off x="10214988" y="1909143"/>
            <a:ext cx="1158117" cy="655428"/>
          </a:xfrm>
          <a:prstGeom prst="rightArrow">
            <a:avLst/>
          </a:prstGeom>
          <a:gradFill flip="none" rotWithShape="1">
            <a:gsLst>
              <a:gs pos="0">
                <a:srgbClr val="5891C5"/>
              </a:gs>
              <a:gs pos="64000">
                <a:schemeClr val="accent1">
                  <a:tint val="44500"/>
                  <a:satMod val="160000"/>
                </a:schemeClr>
              </a:gs>
              <a:gs pos="100000">
                <a:schemeClr val="bg1"/>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463" dirty="0">
              <a:latin typeface="Arial" panose="020B0604020202020204" pitchFamily="34" charset="0"/>
              <a:cs typeface="Arial" panose="020B0604020202020204" pitchFamily="34" charset="0"/>
            </a:endParaRPr>
          </a:p>
        </p:txBody>
      </p:sp>
      <p:sp>
        <p:nvSpPr>
          <p:cNvPr id="60" name="Стрелка вправо 59"/>
          <p:cNvSpPr/>
          <p:nvPr/>
        </p:nvSpPr>
        <p:spPr>
          <a:xfrm rot="10800000" flipH="1">
            <a:off x="10244464" y="2717113"/>
            <a:ext cx="1158117" cy="655428"/>
          </a:xfrm>
          <a:prstGeom prst="rightArrow">
            <a:avLst/>
          </a:prstGeom>
          <a:gradFill flip="none" rotWithShape="1">
            <a:gsLst>
              <a:gs pos="0">
                <a:srgbClr val="5891C5"/>
              </a:gs>
              <a:gs pos="64000">
                <a:schemeClr val="accent1">
                  <a:tint val="44500"/>
                  <a:satMod val="160000"/>
                </a:schemeClr>
              </a:gs>
              <a:gs pos="100000">
                <a:schemeClr val="bg1"/>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463" dirty="0">
              <a:latin typeface="Arial" panose="020B0604020202020204" pitchFamily="34" charset="0"/>
              <a:cs typeface="Arial" panose="020B0604020202020204" pitchFamily="34" charset="0"/>
            </a:endParaRPr>
          </a:p>
        </p:txBody>
      </p:sp>
      <p:sp>
        <p:nvSpPr>
          <p:cNvPr id="40" name="Стрелка вправо 39"/>
          <p:cNvSpPr/>
          <p:nvPr/>
        </p:nvSpPr>
        <p:spPr>
          <a:xfrm rot="10800000" flipH="1">
            <a:off x="10290976" y="4384415"/>
            <a:ext cx="1158117" cy="655428"/>
          </a:xfrm>
          <a:prstGeom prst="rightArrow">
            <a:avLst/>
          </a:prstGeom>
          <a:gradFill flip="none" rotWithShape="1">
            <a:gsLst>
              <a:gs pos="0">
                <a:srgbClr val="5891C5"/>
              </a:gs>
              <a:gs pos="64000">
                <a:schemeClr val="accent1">
                  <a:tint val="44500"/>
                  <a:satMod val="160000"/>
                </a:schemeClr>
              </a:gs>
              <a:gs pos="100000">
                <a:schemeClr val="bg1"/>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463" dirty="0">
              <a:latin typeface="Arial" panose="020B0604020202020204" pitchFamily="34" charset="0"/>
              <a:cs typeface="Arial" panose="020B0604020202020204" pitchFamily="34" charset="0"/>
            </a:endParaRPr>
          </a:p>
        </p:txBody>
      </p:sp>
      <p:sp>
        <p:nvSpPr>
          <p:cNvPr id="41" name="Стрелка вправо 40"/>
          <p:cNvSpPr/>
          <p:nvPr/>
        </p:nvSpPr>
        <p:spPr>
          <a:xfrm rot="10800000" flipH="1">
            <a:off x="10275961" y="5274949"/>
            <a:ext cx="1158117" cy="655428"/>
          </a:xfrm>
          <a:prstGeom prst="rightArrow">
            <a:avLst/>
          </a:prstGeom>
          <a:gradFill flip="none" rotWithShape="1">
            <a:gsLst>
              <a:gs pos="0">
                <a:srgbClr val="5891C5"/>
              </a:gs>
              <a:gs pos="64000">
                <a:schemeClr val="accent1">
                  <a:tint val="44500"/>
                  <a:satMod val="160000"/>
                </a:schemeClr>
              </a:gs>
              <a:gs pos="100000">
                <a:schemeClr val="bg1"/>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463" dirty="0">
              <a:latin typeface="Arial" panose="020B0604020202020204" pitchFamily="34" charset="0"/>
              <a:cs typeface="Arial" panose="020B0604020202020204" pitchFamily="34" charset="0"/>
            </a:endParaRPr>
          </a:p>
        </p:txBody>
      </p:sp>
      <p:sp>
        <p:nvSpPr>
          <p:cNvPr id="30" name="Прямоугольник 61"/>
          <p:cNvSpPr>
            <a:spLocks/>
          </p:cNvSpPr>
          <p:nvPr/>
        </p:nvSpPr>
        <p:spPr bwMode="auto">
          <a:xfrm>
            <a:off x="6832110" y="2685173"/>
            <a:ext cx="3408362"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a:lnSpc>
                <a:spcPct val="100000"/>
              </a:lnSpc>
              <a:spcBef>
                <a:spcPct val="0"/>
              </a:spcBef>
              <a:buNone/>
            </a:pPr>
            <a:r>
              <a:rPr lang="en-US" altLang="ru-RU" sz="1600" b="1" dirty="0">
                <a:solidFill>
                  <a:srgbClr val="0070C0"/>
                </a:solidFill>
                <a:latin typeface="Arial" panose="020B0604020202020204" pitchFamily="34" charset="0"/>
                <a:cs typeface="Arial" panose="020B0604020202020204" pitchFamily="34" charset="0"/>
              </a:rPr>
              <a:t>Development of the "Health" and "prevention"</a:t>
            </a:r>
            <a:endParaRPr lang="ru-RU" altLang="ru-RU" sz="1600" b="1" dirty="0">
              <a:solidFill>
                <a:srgbClr val="0070C0"/>
              </a:solidFill>
              <a:latin typeface="Arial" panose="020B0604020202020204" pitchFamily="34" charset="0"/>
              <a:cs typeface="Arial" panose="020B0604020202020204" pitchFamily="34" charset="0"/>
            </a:endParaRPr>
          </a:p>
          <a:p>
            <a:pPr algn="r">
              <a:lnSpc>
                <a:spcPct val="100000"/>
              </a:lnSpc>
              <a:spcBef>
                <a:spcPct val="0"/>
              </a:spcBef>
              <a:buNone/>
            </a:pPr>
            <a:r>
              <a:rPr lang="en-US" altLang="ru-RU" sz="1600" b="1" dirty="0" smtClean="0">
                <a:solidFill>
                  <a:srgbClr val="0070C0"/>
                </a:solidFill>
                <a:latin typeface="Arial" panose="020B0604020202020204" pitchFamily="34" charset="0"/>
                <a:cs typeface="Arial" panose="020B0604020202020204" pitchFamily="34" charset="0"/>
              </a:rPr>
              <a:t>industry</a:t>
            </a:r>
            <a:endParaRPr lang="en-US" altLang="ru-RU" sz="1600" b="1" dirty="0">
              <a:solidFill>
                <a:srgbClr val="0070C0"/>
              </a:solidFill>
              <a:latin typeface="Arial" panose="020B0604020202020204" pitchFamily="34" charset="0"/>
              <a:cs typeface="Arial" panose="020B0604020202020204" pitchFamily="34" charset="0"/>
            </a:endParaRPr>
          </a:p>
        </p:txBody>
      </p:sp>
      <p:sp>
        <p:nvSpPr>
          <p:cNvPr id="32" name="Прямоугольник 61"/>
          <p:cNvSpPr>
            <a:spLocks/>
          </p:cNvSpPr>
          <p:nvPr/>
        </p:nvSpPr>
        <p:spPr bwMode="auto">
          <a:xfrm>
            <a:off x="6832110" y="1968975"/>
            <a:ext cx="3408362"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a:lnSpc>
                <a:spcPct val="100000"/>
              </a:lnSpc>
              <a:spcBef>
                <a:spcPct val="0"/>
              </a:spcBef>
              <a:buNone/>
            </a:pPr>
            <a:r>
              <a:rPr lang="en-US" altLang="ru-RU" sz="1600" b="1" dirty="0">
                <a:solidFill>
                  <a:srgbClr val="0070C0"/>
                </a:solidFill>
                <a:latin typeface="Arial" panose="020B0604020202020204" pitchFamily="34" charset="0"/>
                <a:cs typeface="Arial" panose="020B0604020202020204" pitchFamily="34" charset="0"/>
              </a:rPr>
              <a:t>Online sales of services and products in </a:t>
            </a:r>
            <a:r>
              <a:rPr lang="en-US" altLang="ru-RU" sz="1600" b="1" dirty="0" smtClean="0">
                <a:solidFill>
                  <a:srgbClr val="0070C0"/>
                </a:solidFill>
                <a:latin typeface="Arial" panose="020B0604020202020204" pitchFamily="34" charset="0"/>
                <a:cs typeface="Arial" panose="020B0604020202020204" pitchFamily="34" charset="0"/>
              </a:rPr>
              <a:t>healthcare</a:t>
            </a:r>
            <a:endParaRPr lang="ru-RU" altLang="ru-RU" sz="1600" b="1" dirty="0">
              <a:solidFill>
                <a:srgbClr val="0070C0"/>
              </a:solidFill>
              <a:latin typeface="Arial" panose="020B0604020202020204" pitchFamily="34" charset="0"/>
              <a:cs typeface="Arial" panose="020B0604020202020204" pitchFamily="34" charset="0"/>
            </a:endParaRPr>
          </a:p>
        </p:txBody>
      </p:sp>
      <p:sp>
        <p:nvSpPr>
          <p:cNvPr id="34" name="Прямоугольник 60"/>
          <p:cNvSpPr>
            <a:spLocks/>
          </p:cNvSpPr>
          <p:nvPr/>
        </p:nvSpPr>
        <p:spPr bwMode="auto">
          <a:xfrm>
            <a:off x="6832110" y="4271909"/>
            <a:ext cx="3408362"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a:lnSpc>
                <a:spcPct val="100000"/>
              </a:lnSpc>
              <a:spcBef>
                <a:spcPct val="0"/>
              </a:spcBef>
              <a:buNone/>
            </a:pPr>
            <a:r>
              <a:rPr lang="en-US" altLang="ru-RU" sz="1600" b="1" dirty="0">
                <a:solidFill>
                  <a:srgbClr val="0070C0"/>
                </a:solidFill>
                <a:latin typeface="Arial" panose="020B0604020202020204" pitchFamily="34" charset="0"/>
                <a:cs typeface="Arial" panose="020B0604020202020204" pitchFamily="34" charset="0"/>
              </a:rPr>
              <a:t>Development of the </a:t>
            </a:r>
            <a:r>
              <a:rPr lang="en-US" altLang="ru-RU" sz="1600" b="1" dirty="0" smtClean="0">
                <a:solidFill>
                  <a:srgbClr val="0070C0"/>
                </a:solidFill>
                <a:latin typeface="Arial" panose="020B0604020202020204" pitchFamily="34" charset="0"/>
                <a:cs typeface="Arial" panose="020B0604020202020204" pitchFamily="34" charset="0"/>
              </a:rPr>
              <a:t>MICT </a:t>
            </a:r>
            <a:r>
              <a:rPr lang="en-US" altLang="ru-RU" sz="1600" b="1" dirty="0">
                <a:solidFill>
                  <a:srgbClr val="0070C0"/>
                </a:solidFill>
                <a:latin typeface="Arial" panose="020B0604020202020204" pitchFamily="34" charset="0"/>
                <a:cs typeface="Arial" panose="020B0604020202020204" pitchFamily="34" charset="0"/>
              </a:rPr>
              <a:t>in healthcare, start-ups</a:t>
            </a:r>
            <a:endParaRPr lang="ru-RU" altLang="ru-RU" sz="1600" b="1" dirty="0">
              <a:solidFill>
                <a:srgbClr val="0070C0"/>
              </a:solidFill>
              <a:latin typeface="Arial" panose="020B0604020202020204" pitchFamily="34" charset="0"/>
              <a:cs typeface="Arial" panose="020B0604020202020204" pitchFamily="34" charset="0"/>
            </a:endParaRPr>
          </a:p>
        </p:txBody>
      </p:sp>
      <p:sp>
        <p:nvSpPr>
          <p:cNvPr id="38" name="Прямоугольник 61"/>
          <p:cNvSpPr>
            <a:spLocks/>
          </p:cNvSpPr>
          <p:nvPr/>
        </p:nvSpPr>
        <p:spPr bwMode="auto">
          <a:xfrm>
            <a:off x="6832110" y="5080438"/>
            <a:ext cx="3408362" cy="9848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a:lnSpc>
                <a:spcPct val="100000"/>
              </a:lnSpc>
              <a:spcBef>
                <a:spcPct val="0"/>
              </a:spcBef>
              <a:buNone/>
            </a:pPr>
            <a:r>
              <a:rPr lang="en-US" altLang="ru-RU" sz="1600" b="1" dirty="0">
                <a:solidFill>
                  <a:srgbClr val="0070C0"/>
                </a:solidFill>
                <a:latin typeface="Arial" panose="020B0604020202020204" pitchFamily="34" charset="0"/>
                <a:cs typeface="Arial" panose="020B0604020202020204" pitchFamily="34" charset="0"/>
              </a:rPr>
              <a:t>The volume of the market in </a:t>
            </a:r>
            <a:r>
              <a:rPr lang="en-US" altLang="ru-RU" sz="1600" b="1" dirty="0" err="1">
                <a:solidFill>
                  <a:srgbClr val="0070C0"/>
                </a:solidFill>
                <a:latin typeface="Arial" panose="020B0604020202020204" pitchFamily="34" charset="0"/>
                <a:cs typeface="Arial" panose="020B0604020202020204" pitchFamily="34" charset="0"/>
              </a:rPr>
              <a:t>infocommunication</a:t>
            </a:r>
            <a:r>
              <a:rPr lang="en-US" altLang="ru-RU" sz="1600" b="1" dirty="0">
                <a:solidFill>
                  <a:srgbClr val="0070C0"/>
                </a:solidFill>
                <a:latin typeface="Arial" panose="020B0604020202020204" pitchFamily="34" charset="0"/>
                <a:cs typeface="Arial" panose="020B0604020202020204" pitchFamily="34" charset="0"/>
              </a:rPr>
              <a:t> technologies of health care is about 3.5 billion a year</a:t>
            </a:r>
            <a:endParaRPr lang="ru-RU" altLang="ru-RU" sz="1600" b="1" dirty="0">
              <a:solidFill>
                <a:srgbClr val="0070C0"/>
              </a:solidFill>
              <a:latin typeface="Arial" panose="020B0604020202020204" pitchFamily="34" charset="0"/>
              <a:cs typeface="Arial" panose="020B0604020202020204" pitchFamily="34" charset="0"/>
            </a:endParaRPr>
          </a:p>
        </p:txBody>
      </p:sp>
      <p:sp>
        <p:nvSpPr>
          <p:cNvPr id="39" name="Прямоугольник 62"/>
          <p:cNvSpPr>
            <a:spLocks/>
          </p:cNvSpPr>
          <p:nvPr/>
        </p:nvSpPr>
        <p:spPr bwMode="auto">
          <a:xfrm>
            <a:off x="6833697" y="3663207"/>
            <a:ext cx="3406775"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a:lnSpc>
                <a:spcPct val="100000"/>
              </a:lnSpc>
              <a:spcBef>
                <a:spcPct val="0"/>
              </a:spcBef>
              <a:buNone/>
            </a:pPr>
            <a:r>
              <a:rPr lang="en-US" altLang="ru-RU" sz="1600" b="1" dirty="0">
                <a:solidFill>
                  <a:srgbClr val="0070C0"/>
                </a:solidFill>
                <a:latin typeface="Arial" panose="020B0604020202020204" pitchFamily="34" charset="0"/>
                <a:cs typeface="Arial" panose="020B0604020202020204" pitchFamily="34" charset="0"/>
              </a:rPr>
              <a:t>New workplaces</a:t>
            </a:r>
            <a:endParaRPr lang="ru-RU" altLang="ru-RU" sz="1600" b="1" dirty="0">
              <a:solidFill>
                <a:srgbClr val="0070C0"/>
              </a:solidFill>
              <a:latin typeface="Arial" panose="020B0604020202020204" pitchFamily="34" charset="0"/>
              <a:cs typeface="Arial" panose="020B0604020202020204" pitchFamily="34" charset="0"/>
            </a:endParaRPr>
          </a:p>
        </p:txBody>
      </p:sp>
      <p:sp>
        <p:nvSpPr>
          <p:cNvPr id="42" name="Стрелка вправо 41"/>
          <p:cNvSpPr/>
          <p:nvPr/>
        </p:nvSpPr>
        <p:spPr>
          <a:xfrm rot="10800000" flipH="1">
            <a:off x="10244464" y="3509843"/>
            <a:ext cx="1158117" cy="655428"/>
          </a:xfrm>
          <a:prstGeom prst="rightArrow">
            <a:avLst/>
          </a:prstGeom>
          <a:gradFill flip="none" rotWithShape="1">
            <a:gsLst>
              <a:gs pos="0">
                <a:srgbClr val="5891C5"/>
              </a:gs>
              <a:gs pos="64000">
                <a:schemeClr val="accent1">
                  <a:tint val="44500"/>
                  <a:satMod val="160000"/>
                </a:schemeClr>
              </a:gs>
              <a:gs pos="100000">
                <a:schemeClr val="bg1"/>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463" dirty="0">
              <a:latin typeface="Arial" panose="020B0604020202020204" pitchFamily="34" charset="0"/>
              <a:cs typeface="Arial" panose="020B0604020202020204" pitchFamily="34" charset="0"/>
            </a:endParaRPr>
          </a:p>
        </p:txBody>
      </p:sp>
      <p:sp>
        <p:nvSpPr>
          <p:cNvPr id="48" name="Стрелка вправо 47"/>
          <p:cNvSpPr/>
          <p:nvPr/>
        </p:nvSpPr>
        <p:spPr>
          <a:xfrm flipH="1">
            <a:off x="687618" y="2568572"/>
            <a:ext cx="833173" cy="655428"/>
          </a:xfrm>
          <a:prstGeom prst="rightArrow">
            <a:avLst/>
          </a:prstGeom>
          <a:gradFill flip="none" rotWithShape="1">
            <a:gsLst>
              <a:gs pos="0">
                <a:srgbClr val="5891C5"/>
              </a:gs>
              <a:gs pos="64000">
                <a:schemeClr val="accent1">
                  <a:tint val="44500"/>
                  <a:satMod val="160000"/>
                </a:schemeClr>
              </a:gs>
              <a:gs pos="100000">
                <a:schemeClr val="bg1"/>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463" dirty="0">
              <a:latin typeface="Arial" panose="020B0604020202020204" pitchFamily="34" charset="0"/>
              <a:cs typeface="Arial" panose="020B0604020202020204" pitchFamily="34" charset="0"/>
            </a:endParaRPr>
          </a:p>
        </p:txBody>
      </p:sp>
      <p:sp>
        <p:nvSpPr>
          <p:cNvPr id="50" name="Стрелка вправо 49"/>
          <p:cNvSpPr/>
          <p:nvPr/>
        </p:nvSpPr>
        <p:spPr>
          <a:xfrm flipH="1">
            <a:off x="700518" y="1743978"/>
            <a:ext cx="833173" cy="655428"/>
          </a:xfrm>
          <a:prstGeom prst="rightArrow">
            <a:avLst/>
          </a:prstGeom>
          <a:gradFill flip="none" rotWithShape="1">
            <a:gsLst>
              <a:gs pos="0">
                <a:srgbClr val="5891C5"/>
              </a:gs>
              <a:gs pos="64000">
                <a:schemeClr val="accent1">
                  <a:tint val="44500"/>
                  <a:satMod val="160000"/>
                </a:schemeClr>
              </a:gs>
              <a:gs pos="100000">
                <a:schemeClr val="bg1"/>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463" dirty="0">
              <a:latin typeface="Arial" panose="020B0604020202020204" pitchFamily="34" charset="0"/>
              <a:cs typeface="Arial" panose="020B0604020202020204" pitchFamily="34" charset="0"/>
            </a:endParaRPr>
          </a:p>
        </p:txBody>
      </p:sp>
      <p:cxnSp>
        <p:nvCxnSpPr>
          <p:cNvPr id="43" name="Прямая соединительная линия 42"/>
          <p:cNvCxnSpPr/>
          <p:nvPr/>
        </p:nvCxnSpPr>
        <p:spPr>
          <a:xfrm>
            <a:off x="884757" y="608304"/>
            <a:ext cx="7265487" cy="0"/>
          </a:xfrm>
          <a:prstGeom prst="line">
            <a:avLst/>
          </a:prstGeom>
          <a:ln w="28575">
            <a:solidFill>
              <a:srgbClr val="00B0F0"/>
            </a:solidFill>
          </a:ln>
        </p:spPr>
        <p:style>
          <a:lnRef idx="1">
            <a:schemeClr val="accent6"/>
          </a:lnRef>
          <a:fillRef idx="0">
            <a:schemeClr val="accent6"/>
          </a:fillRef>
          <a:effectRef idx="0">
            <a:schemeClr val="accent6"/>
          </a:effectRef>
          <a:fontRef idx="minor">
            <a:schemeClr val="tx1"/>
          </a:fontRef>
        </p:style>
      </p:cxnSp>
      <p:sp>
        <p:nvSpPr>
          <p:cNvPr id="20492" name="Прямоугольник 39"/>
          <p:cNvSpPr>
            <a:spLocks/>
          </p:cNvSpPr>
          <p:nvPr/>
        </p:nvSpPr>
        <p:spPr bwMode="auto">
          <a:xfrm>
            <a:off x="1407788" y="5813303"/>
            <a:ext cx="4323200"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None/>
            </a:pPr>
            <a:r>
              <a:rPr lang="ru-RU" altLang="ru-RU" sz="1600" b="1" dirty="0" smtClean="0">
                <a:solidFill>
                  <a:srgbClr val="00B050"/>
                </a:solidFill>
                <a:latin typeface="Arial" panose="020B0604020202020204" pitchFamily="34" charset="0"/>
                <a:cs typeface="Arial" panose="020B0604020202020204" pitchFamily="34" charset="0"/>
              </a:rPr>
              <a:t>О</a:t>
            </a:r>
            <a:r>
              <a:rPr lang="en-US" altLang="ru-RU" sz="1600" b="1" dirty="0">
                <a:solidFill>
                  <a:srgbClr val="00B050"/>
                </a:solidFill>
                <a:latin typeface="Arial" panose="020B0604020202020204" pitchFamily="34" charset="0"/>
                <a:cs typeface="Arial" panose="020B0604020202020204" pitchFamily="34" charset="0"/>
              </a:rPr>
              <a:t>optimization of pharmaceutical expenditures of about 28 billion </a:t>
            </a:r>
            <a:r>
              <a:rPr lang="en-US" altLang="ru-RU" sz="1600" b="1" dirty="0" err="1">
                <a:solidFill>
                  <a:srgbClr val="00B050"/>
                </a:solidFill>
                <a:latin typeface="Arial" panose="020B0604020202020204" pitchFamily="34" charset="0"/>
                <a:cs typeface="Arial" panose="020B0604020202020204" pitchFamily="34" charset="0"/>
              </a:rPr>
              <a:t>tenge</a:t>
            </a:r>
            <a:r>
              <a:rPr lang="en-US" altLang="ru-RU" sz="1600" b="1" dirty="0">
                <a:solidFill>
                  <a:srgbClr val="00B050"/>
                </a:solidFill>
                <a:latin typeface="Arial" panose="020B0604020202020204" pitchFamily="34" charset="0"/>
                <a:cs typeface="Arial" panose="020B0604020202020204" pitchFamily="34" charset="0"/>
              </a:rPr>
              <a:t> for 2018-2020</a:t>
            </a:r>
            <a:endParaRPr lang="ru-RU" altLang="ru-RU" sz="1600" b="1" dirty="0">
              <a:solidFill>
                <a:srgbClr val="00B050"/>
              </a:solidFill>
              <a:latin typeface="Arial" panose="020B0604020202020204" pitchFamily="34" charset="0"/>
              <a:cs typeface="Arial" panose="020B0604020202020204" pitchFamily="34" charset="0"/>
            </a:endParaRPr>
          </a:p>
        </p:txBody>
      </p:sp>
      <p:sp>
        <p:nvSpPr>
          <p:cNvPr id="20494" name="Прямоугольник 46"/>
          <p:cNvSpPr>
            <a:spLocks/>
          </p:cNvSpPr>
          <p:nvPr/>
        </p:nvSpPr>
        <p:spPr bwMode="auto">
          <a:xfrm>
            <a:off x="1437411" y="4053241"/>
            <a:ext cx="4906050"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None/>
            </a:pPr>
            <a:r>
              <a:rPr lang="en-US" altLang="ru-RU" sz="1600" b="1" dirty="0">
                <a:solidFill>
                  <a:srgbClr val="00B050"/>
                </a:solidFill>
                <a:latin typeface="Arial" panose="020B0604020202020204" pitchFamily="34" charset="0"/>
                <a:cs typeface="Arial" panose="020B0604020202020204" pitchFamily="34" charset="0"/>
              </a:rPr>
              <a:t>Optimization of non-productive work of average medical personnel about 6 billion </a:t>
            </a:r>
            <a:r>
              <a:rPr lang="en-US" altLang="ru-RU" sz="1600" b="1" dirty="0" err="1">
                <a:solidFill>
                  <a:srgbClr val="00B050"/>
                </a:solidFill>
                <a:latin typeface="Arial" panose="020B0604020202020204" pitchFamily="34" charset="0"/>
                <a:cs typeface="Arial" panose="020B0604020202020204" pitchFamily="34" charset="0"/>
              </a:rPr>
              <a:t>tenge</a:t>
            </a:r>
            <a:r>
              <a:rPr lang="en-US" altLang="ru-RU" sz="1600" b="1" dirty="0">
                <a:solidFill>
                  <a:srgbClr val="00B050"/>
                </a:solidFill>
                <a:latin typeface="Arial" panose="020B0604020202020204" pitchFamily="34" charset="0"/>
                <a:cs typeface="Arial" panose="020B0604020202020204" pitchFamily="34" charset="0"/>
              </a:rPr>
              <a:t> for 2018-2020</a:t>
            </a:r>
            <a:endParaRPr lang="ru-RU" altLang="ru-RU" sz="1600" b="1" dirty="0">
              <a:solidFill>
                <a:srgbClr val="00B050"/>
              </a:solidFill>
              <a:latin typeface="Arial" panose="020B0604020202020204" pitchFamily="34" charset="0"/>
              <a:cs typeface="Arial" panose="020B0604020202020204" pitchFamily="34" charset="0"/>
            </a:endParaRPr>
          </a:p>
        </p:txBody>
      </p:sp>
      <p:sp>
        <p:nvSpPr>
          <p:cNvPr id="20496" name="Прямоугольник 48"/>
          <p:cNvSpPr>
            <a:spLocks/>
          </p:cNvSpPr>
          <p:nvPr/>
        </p:nvSpPr>
        <p:spPr bwMode="auto">
          <a:xfrm>
            <a:off x="1435620" y="4974156"/>
            <a:ext cx="4323202"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None/>
            </a:pPr>
            <a:r>
              <a:rPr lang="en-US" altLang="ru-RU" sz="1600" b="1" dirty="0">
                <a:solidFill>
                  <a:srgbClr val="00B050"/>
                </a:solidFill>
                <a:latin typeface="Arial" panose="020B0604020202020204" pitchFamily="34" charset="0"/>
                <a:cs typeface="Arial" panose="020B0604020202020204" pitchFamily="34" charset="0"/>
              </a:rPr>
              <a:t>Optimization of the effectiveness of medical organizations IN THE COLLECTIVITY 150 BILLION. </a:t>
            </a:r>
            <a:r>
              <a:rPr lang="en-US" altLang="ru-RU" sz="1600" b="1" dirty="0" err="1">
                <a:solidFill>
                  <a:srgbClr val="00B050"/>
                </a:solidFill>
                <a:latin typeface="Arial" panose="020B0604020202020204" pitchFamily="34" charset="0"/>
                <a:cs typeface="Arial" panose="020B0604020202020204" pitchFamily="34" charset="0"/>
              </a:rPr>
              <a:t>tenge</a:t>
            </a:r>
            <a:r>
              <a:rPr lang="en-US" altLang="ru-RU" sz="1600" b="1" dirty="0">
                <a:solidFill>
                  <a:srgbClr val="00B050"/>
                </a:solidFill>
                <a:latin typeface="Arial" panose="020B0604020202020204" pitchFamily="34" charset="0"/>
                <a:cs typeface="Arial" panose="020B0604020202020204" pitchFamily="34" charset="0"/>
              </a:rPr>
              <a:t> for the </a:t>
            </a:r>
            <a:r>
              <a:rPr lang="en-US" altLang="ru-RU" sz="1600" b="1" dirty="0" smtClean="0">
                <a:solidFill>
                  <a:srgbClr val="00B050"/>
                </a:solidFill>
                <a:latin typeface="Arial" panose="020B0604020202020204" pitchFamily="34" charset="0"/>
                <a:cs typeface="Arial" panose="020B0604020202020204" pitchFamily="34" charset="0"/>
              </a:rPr>
              <a:t>years of </a:t>
            </a:r>
            <a:r>
              <a:rPr lang="en-US" altLang="ru-RU" sz="1600" b="1" dirty="0">
                <a:solidFill>
                  <a:srgbClr val="00B050"/>
                </a:solidFill>
                <a:latin typeface="Arial" panose="020B0604020202020204" pitchFamily="34" charset="0"/>
                <a:cs typeface="Arial" panose="020B0604020202020204" pitchFamily="34" charset="0"/>
              </a:rPr>
              <a:t>2018-2020</a:t>
            </a:r>
            <a:endParaRPr lang="ru-RU" altLang="ru-RU" sz="1600" b="1" dirty="0">
              <a:solidFill>
                <a:srgbClr val="00B050"/>
              </a:solidFill>
              <a:latin typeface="Arial" panose="020B0604020202020204" pitchFamily="34" charset="0"/>
              <a:cs typeface="Arial" panose="020B0604020202020204" pitchFamily="34" charset="0"/>
            </a:endParaRPr>
          </a:p>
        </p:txBody>
      </p:sp>
      <p:sp>
        <p:nvSpPr>
          <p:cNvPr id="25" name="Прямоугольник 46"/>
          <p:cNvSpPr>
            <a:spLocks/>
          </p:cNvSpPr>
          <p:nvPr/>
        </p:nvSpPr>
        <p:spPr bwMode="auto">
          <a:xfrm>
            <a:off x="1427816" y="2242785"/>
            <a:ext cx="4467198"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None/>
            </a:pPr>
            <a:r>
              <a:rPr lang="en-US" altLang="ru-RU" sz="1600" b="1" dirty="0">
                <a:solidFill>
                  <a:srgbClr val="00B050"/>
                </a:solidFill>
                <a:latin typeface="Arial" panose="020B0604020202020204" pitchFamily="34" charset="0"/>
                <a:cs typeface="Arial" panose="020B0604020202020204" pitchFamily="34" charset="0"/>
              </a:rPr>
              <a:t>Increasing trust in health services (CRM-approach)</a:t>
            </a:r>
            <a:endParaRPr lang="ru-RU" altLang="ru-RU" sz="1600" b="1" dirty="0">
              <a:solidFill>
                <a:srgbClr val="00B050"/>
              </a:solidFill>
              <a:latin typeface="Arial" panose="020B0604020202020204" pitchFamily="34" charset="0"/>
              <a:cs typeface="Arial" panose="020B0604020202020204" pitchFamily="34" charset="0"/>
            </a:endParaRPr>
          </a:p>
        </p:txBody>
      </p:sp>
      <p:sp>
        <p:nvSpPr>
          <p:cNvPr id="46" name="Прямоугольник 46"/>
          <p:cNvSpPr>
            <a:spLocks/>
          </p:cNvSpPr>
          <p:nvPr/>
        </p:nvSpPr>
        <p:spPr bwMode="auto">
          <a:xfrm>
            <a:off x="1424901" y="2859650"/>
            <a:ext cx="4398629"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None/>
            </a:pPr>
            <a:r>
              <a:rPr lang="en-US" altLang="ru-RU" sz="1600" b="1" dirty="0">
                <a:solidFill>
                  <a:srgbClr val="00B050"/>
                </a:solidFill>
                <a:latin typeface="Arial" panose="020B0604020202020204" pitchFamily="34" charset="0"/>
                <a:cs typeface="Arial" panose="020B0604020202020204" pitchFamily="34" charset="0"/>
              </a:rPr>
              <a:t>Expansion of </a:t>
            </a:r>
            <a:r>
              <a:rPr lang="en-US" altLang="ru-RU" sz="1600" b="1" dirty="0" smtClean="0">
                <a:solidFill>
                  <a:srgbClr val="00B050"/>
                </a:solidFill>
                <a:latin typeface="Arial" panose="020B0604020202020204" pitchFamily="34" charset="0"/>
                <a:cs typeface="Arial" panose="020B0604020202020204" pitchFamily="34" charset="0"/>
              </a:rPr>
              <a:t>GFMH </a:t>
            </a:r>
            <a:r>
              <a:rPr lang="en-US" altLang="ru-RU" sz="1600" b="1" dirty="0">
                <a:solidFill>
                  <a:srgbClr val="00B050"/>
                </a:solidFill>
                <a:latin typeface="Arial" panose="020B0604020202020204" pitchFamily="34" charset="0"/>
                <a:cs typeface="Arial" panose="020B0604020202020204" pitchFamily="34" charset="0"/>
              </a:rPr>
              <a:t>by optimizing costly medical services</a:t>
            </a:r>
            <a:endParaRPr lang="ru-RU" altLang="ru-RU" sz="1600" b="1" dirty="0">
              <a:solidFill>
                <a:srgbClr val="00B050"/>
              </a:solidFill>
              <a:latin typeface="Arial" panose="020B0604020202020204" pitchFamily="34" charset="0"/>
              <a:cs typeface="Arial" panose="020B0604020202020204" pitchFamily="34" charset="0"/>
            </a:endParaRPr>
          </a:p>
        </p:txBody>
      </p:sp>
      <p:sp>
        <p:nvSpPr>
          <p:cNvPr id="47" name="Прямоугольник 46"/>
          <p:cNvSpPr>
            <a:spLocks/>
          </p:cNvSpPr>
          <p:nvPr/>
        </p:nvSpPr>
        <p:spPr bwMode="auto">
          <a:xfrm>
            <a:off x="1435620" y="1611384"/>
            <a:ext cx="4323202"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None/>
            </a:pPr>
            <a:r>
              <a:rPr lang="en-US" altLang="ru-RU" sz="1600" b="1" dirty="0">
                <a:solidFill>
                  <a:srgbClr val="00B050"/>
                </a:solidFill>
                <a:latin typeface="Arial" panose="020B0604020202020204" pitchFamily="34" charset="0"/>
                <a:cs typeface="Arial" panose="020B0604020202020204" pitchFamily="34" charset="0"/>
              </a:rPr>
              <a:t>Increase the patient's activity in managing his own health</a:t>
            </a:r>
            <a:endParaRPr lang="ru-RU" altLang="ru-RU" sz="1600" b="1" dirty="0">
              <a:solidFill>
                <a:srgbClr val="00B050"/>
              </a:solidFill>
              <a:latin typeface="Arial" panose="020B0604020202020204" pitchFamily="34" charset="0"/>
              <a:cs typeface="Arial" panose="020B0604020202020204" pitchFamily="34" charset="0"/>
            </a:endParaRPr>
          </a:p>
        </p:txBody>
      </p:sp>
      <p:sp>
        <p:nvSpPr>
          <p:cNvPr id="44" name="Прямоугольник 43"/>
          <p:cNvSpPr>
            <a:spLocks/>
          </p:cNvSpPr>
          <p:nvPr/>
        </p:nvSpPr>
        <p:spPr bwMode="auto">
          <a:xfrm>
            <a:off x="1437411" y="3476513"/>
            <a:ext cx="4323202"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None/>
            </a:pPr>
            <a:r>
              <a:rPr lang="en-US" altLang="ru-RU" sz="1600" b="1" dirty="0">
                <a:solidFill>
                  <a:srgbClr val="00B050"/>
                </a:solidFill>
                <a:latin typeface="Arial" panose="020B0604020202020204" pitchFamily="34" charset="0"/>
                <a:cs typeface="Arial" panose="020B0604020202020204" pitchFamily="34" charset="0"/>
              </a:rPr>
              <a:t>Savings of around 3,200 tons of paper per year on medical paper records</a:t>
            </a:r>
            <a:endParaRPr lang="ru-RU" altLang="ru-RU" sz="1600" b="1" dirty="0">
              <a:solidFill>
                <a:srgbClr val="00B05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00891579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 name="Прямоугольник 77"/>
          <p:cNvSpPr/>
          <p:nvPr/>
        </p:nvSpPr>
        <p:spPr>
          <a:xfrm>
            <a:off x="5487899" y="53171"/>
            <a:ext cx="10399665" cy="461665"/>
          </a:xfrm>
          <a:prstGeom prst="rect">
            <a:avLst/>
          </a:prstGeom>
        </p:spPr>
        <p:txBody>
          <a:bodyPr wrap="square">
            <a:spAutoFit/>
          </a:bodyPr>
          <a:lstStyle/>
          <a:p>
            <a:pPr>
              <a:spcBef>
                <a:spcPct val="0"/>
              </a:spcBef>
            </a:pPr>
            <a:r>
              <a:rPr lang="en-US" altLang="ru-RU" sz="2400" b="1" dirty="0">
                <a:solidFill>
                  <a:srgbClr val="00B050"/>
                </a:solidFill>
                <a:latin typeface="Arial" panose="020B0604020202020204" pitchFamily="34" charset="0"/>
                <a:cs typeface="Arial" panose="020B0604020202020204" pitchFamily="34" charset="0"/>
              </a:rPr>
              <a:t> PATIENTS SATISFACTION</a:t>
            </a:r>
            <a:endParaRPr lang="ru-RU" altLang="ru-RU" sz="2400" b="1" dirty="0">
              <a:solidFill>
                <a:srgbClr val="00B050"/>
              </a:solidFill>
              <a:latin typeface="Arial" panose="020B0604020202020204" pitchFamily="34" charset="0"/>
              <a:cs typeface="Arial" panose="020B0604020202020204" pitchFamily="34" charset="0"/>
            </a:endParaRPr>
          </a:p>
        </p:txBody>
      </p:sp>
      <p:sp>
        <p:nvSpPr>
          <p:cNvPr id="60" name="Прямоугольник 59"/>
          <p:cNvSpPr/>
          <p:nvPr/>
        </p:nvSpPr>
        <p:spPr>
          <a:xfrm>
            <a:off x="11487150" y="0"/>
            <a:ext cx="485775" cy="62865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latin typeface="Arial" panose="020B0604020202020204" pitchFamily="34" charset="0"/>
              <a:cs typeface="Arial" panose="020B0604020202020204" pitchFamily="34" charset="0"/>
            </a:endParaRPr>
          </a:p>
        </p:txBody>
      </p:sp>
      <p:sp>
        <p:nvSpPr>
          <p:cNvPr id="66" name="Номер слайда 24"/>
          <p:cNvSpPr>
            <a:spLocks noGrp="1"/>
          </p:cNvSpPr>
          <p:nvPr>
            <p:ph type="sldNum" sz="quarter" idx="12"/>
          </p:nvPr>
        </p:nvSpPr>
        <p:spPr>
          <a:xfrm>
            <a:off x="11409349" y="0"/>
            <a:ext cx="641376" cy="608304"/>
          </a:xfrm>
        </p:spPr>
        <p:txBody>
          <a:bodyPr/>
          <a:lstStyle/>
          <a:p>
            <a:pPr algn="ctr"/>
            <a:r>
              <a:rPr lang="ru-RU" sz="2800" dirty="0">
                <a:solidFill>
                  <a:schemeClr val="bg1"/>
                </a:solidFill>
                <a:latin typeface="Arial" panose="020B0604020202020204" pitchFamily="34" charset="0"/>
                <a:cs typeface="Arial" panose="020B0604020202020204" pitchFamily="34" charset="0"/>
              </a:rPr>
              <a:t>18</a:t>
            </a:r>
          </a:p>
        </p:txBody>
      </p:sp>
      <p:sp>
        <p:nvSpPr>
          <p:cNvPr id="90" name="Прямоугольник 89"/>
          <p:cNvSpPr/>
          <p:nvPr/>
        </p:nvSpPr>
        <p:spPr>
          <a:xfrm>
            <a:off x="7521910" y="530771"/>
            <a:ext cx="4451015" cy="388677"/>
          </a:xfrm>
          <a:prstGeom prst="rect">
            <a:avLst/>
          </a:prstGeom>
          <a:solidFill>
            <a:schemeClr val="bg1">
              <a:lumMod val="95000"/>
            </a:schemeClr>
          </a:solidFill>
          <a:ln>
            <a:solidFill>
              <a:srgbClr val="00B0F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600" dirty="0">
              <a:latin typeface="Arial" panose="020B0604020202020204" pitchFamily="34" charset="0"/>
              <a:cs typeface="Arial" panose="020B0604020202020204" pitchFamily="34" charset="0"/>
            </a:endParaRPr>
          </a:p>
        </p:txBody>
      </p:sp>
      <p:sp>
        <p:nvSpPr>
          <p:cNvPr id="96" name="Прямоугольник 95"/>
          <p:cNvSpPr/>
          <p:nvPr/>
        </p:nvSpPr>
        <p:spPr>
          <a:xfrm>
            <a:off x="7805436" y="558662"/>
            <a:ext cx="3954763" cy="338554"/>
          </a:xfrm>
          <a:prstGeom prst="rect">
            <a:avLst/>
          </a:prstGeom>
        </p:spPr>
        <p:txBody>
          <a:bodyPr wrap="square">
            <a:spAutoFit/>
          </a:bodyPr>
          <a:lstStyle/>
          <a:p>
            <a:pPr algn="ctr"/>
            <a:r>
              <a:rPr lang="en-US" sz="1600" b="1" dirty="0" smtClean="0">
                <a:solidFill>
                  <a:srgbClr val="00B050"/>
                </a:solidFill>
                <a:latin typeface="Arial" panose="020B0604020202020204" pitchFamily="34" charset="0"/>
                <a:cs typeface="Arial" panose="020B0604020202020204" pitchFamily="34" charset="0"/>
              </a:rPr>
              <a:t>Anticipated effect</a:t>
            </a:r>
            <a:endParaRPr lang="ru-RU" sz="1600" b="1" dirty="0">
              <a:solidFill>
                <a:srgbClr val="00B050"/>
              </a:solidFill>
              <a:latin typeface="Arial" panose="020B0604020202020204" pitchFamily="34" charset="0"/>
              <a:cs typeface="Arial" panose="020B0604020202020204" pitchFamily="34" charset="0"/>
            </a:endParaRPr>
          </a:p>
        </p:txBody>
      </p:sp>
      <p:sp>
        <p:nvSpPr>
          <p:cNvPr id="37" name="Прямоугольник 36"/>
          <p:cNvSpPr/>
          <p:nvPr/>
        </p:nvSpPr>
        <p:spPr>
          <a:xfrm>
            <a:off x="7521910" y="949998"/>
            <a:ext cx="4451015" cy="899540"/>
          </a:xfrm>
          <a:prstGeom prst="rect">
            <a:avLst/>
          </a:prstGeom>
          <a:solidFill>
            <a:schemeClr val="bg1">
              <a:lumMod val="95000"/>
            </a:schemeClr>
          </a:solidFill>
          <a:ln w="3175">
            <a:solidFill>
              <a:srgbClr val="FFC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rgbClr val="00B050"/>
                </a:solidFill>
                <a:latin typeface="Arial" panose="020B0604020202020204" pitchFamily="34" charset="0"/>
                <a:cs typeface="Arial" panose="020B0604020202020204" pitchFamily="34" charset="0"/>
              </a:rPr>
              <a:t>Raising the level of population satisfaction with the quality of medical care:</a:t>
            </a:r>
          </a:p>
          <a:p>
            <a:pPr algn="ctr"/>
            <a:r>
              <a:rPr lang="en-US" sz="1600" dirty="0">
                <a:solidFill>
                  <a:srgbClr val="00B050"/>
                </a:solidFill>
                <a:latin typeface="Arial" panose="020B0604020202020204" pitchFamily="34" charset="0"/>
                <a:cs typeface="Arial" panose="020B0604020202020204" pitchFamily="34" charset="0"/>
              </a:rPr>
              <a:t>2018 - 44%, 2019 - 49%,</a:t>
            </a:r>
          </a:p>
          <a:p>
            <a:pPr algn="ctr"/>
            <a:r>
              <a:rPr lang="en-US" sz="1600" dirty="0">
                <a:solidFill>
                  <a:srgbClr val="00B050"/>
                </a:solidFill>
                <a:latin typeface="Arial" panose="020B0604020202020204" pitchFamily="34" charset="0"/>
                <a:cs typeface="Arial" panose="020B0604020202020204" pitchFamily="34" charset="0"/>
              </a:rPr>
              <a:t>2020 - 55%</a:t>
            </a:r>
            <a:endParaRPr lang="ru-RU" sz="1600" b="1" dirty="0">
              <a:solidFill>
                <a:srgbClr val="00B050"/>
              </a:solidFill>
              <a:latin typeface="Arial" panose="020B0604020202020204" pitchFamily="34" charset="0"/>
              <a:cs typeface="Arial" panose="020B0604020202020204" pitchFamily="34" charset="0"/>
            </a:endParaRPr>
          </a:p>
        </p:txBody>
      </p:sp>
      <p:sp>
        <p:nvSpPr>
          <p:cNvPr id="39" name="Прямоугольник 38"/>
          <p:cNvSpPr/>
          <p:nvPr/>
        </p:nvSpPr>
        <p:spPr>
          <a:xfrm>
            <a:off x="7521910" y="1868446"/>
            <a:ext cx="4451015" cy="510560"/>
          </a:xfrm>
          <a:prstGeom prst="rect">
            <a:avLst/>
          </a:prstGeom>
          <a:solidFill>
            <a:schemeClr val="bg1">
              <a:lumMod val="95000"/>
            </a:schemeClr>
          </a:solidFill>
          <a:ln w="3175">
            <a:solidFill>
              <a:srgbClr val="FFC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rgbClr val="00B050"/>
                </a:solidFill>
                <a:latin typeface="Arial" panose="020B0604020202020204" pitchFamily="34" charset="0"/>
                <a:cs typeface="Arial" panose="020B0604020202020204" pitchFamily="34" charset="0"/>
              </a:rPr>
              <a:t>Reduction in reception time</a:t>
            </a:r>
          </a:p>
          <a:p>
            <a:pPr algn="ctr"/>
            <a:r>
              <a:rPr lang="en-US" sz="1600" dirty="0">
                <a:solidFill>
                  <a:srgbClr val="00B050"/>
                </a:solidFill>
                <a:latin typeface="Arial" panose="020B0604020202020204" pitchFamily="34" charset="0"/>
                <a:cs typeface="Arial" panose="020B0604020202020204" pitchFamily="34" charset="0"/>
              </a:rPr>
              <a:t>  at the doctor's</a:t>
            </a:r>
            <a:endParaRPr lang="ru-RU" sz="1600" dirty="0">
              <a:solidFill>
                <a:srgbClr val="00B050"/>
              </a:solidFill>
              <a:latin typeface="Arial" panose="020B0604020202020204" pitchFamily="34" charset="0"/>
              <a:cs typeface="Arial" panose="020B0604020202020204" pitchFamily="34" charset="0"/>
            </a:endParaRPr>
          </a:p>
        </p:txBody>
      </p:sp>
      <p:sp>
        <p:nvSpPr>
          <p:cNvPr id="41" name="Прямоугольник 40"/>
          <p:cNvSpPr/>
          <p:nvPr/>
        </p:nvSpPr>
        <p:spPr>
          <a:xfrm>
            <a:off x="7521910" y="2405152"/>
            <a:ext cx="4451015" cy="555631"/>
          </a:xfrm>
          <a:prstGeom prst="rect">
            <a:avLst/>
          </a:prstGeom>
          <a:solidFill>
            <a:schemeClr val="bg1">
              <a:lumMod val="95000"/>
            </a:schemeClr>
          </a:solidFill>
          <a:ln w="3175">
            <a:solidFill>
              <a:srgbClr val="FFC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rgbClr val="00B050"/>
                </a:solidFill>
                <a:latin typeface="Arial" panose="020B0604020202020204" pitchFamily="34" charset="0"/>
                <a:cs typeface="Arial" panose="020B0604020202020204" pitchFamily="34" charset="0"/>
              </a:rPr>
              <a:t>Reduction of the time for obtaining the results of the study</a:t>
            </a:r>
            <a:endParaRPr lang="ru-RU" sz="1600" dirty="0">
              <a:solidFill>
                <a:srgbClr val="00B050"/>
              </a:solidFill>
              <a:latin typeface="Arial" panose="020B0604020202020204" pitchFamily="34" charset="0"/>
              <a:cs typeface="Arial" panose="020B0604020202020204" pitchFamily="34" charset="0"/>
            </a:endParaRPr>
          </a:p>
        </p:txBody>
      </p:sp>
      <p:sp>
        <p:nvSpPr>
          <p:cNvPr id="43" name="Прямоугольник 42"/>
          <p:cNvSpPr/>
          <p:nvPr/>
        </p:nvSpPr>
        <p:spPr>
          <a:xfrm>
            <a:off x="7521910" y="2978384"/>
            <a:ext cx="4451015" cy="249938"/>
          </a:xfrm>
          <a:prstGeom prst="rect">
            <a:avLst/>
          </a:prstGeom>
          <a:solidFill>
            <a:schemeClr val="bg1">
              <a:lumMod val="95000"/>
            </a:schemeClr>
          </a:solidFill>
          <a:ln w="3175">
            <a:solidFill>
              <a:srgbClr val="FFC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rgbClr val="00B050"/>
                </a:solidFill>
                <a:latin typeface="Arial" panose="020B0604020202020204" pitchFamily="34" charset="0"/>
                <a:cs typeface="Arial" panose="020B0604020202020204" pitchFamily="34" charset="0"/>
              </a:rPr>
              <a:t>Reduction of "live" queues</a:t>
            </a:r>
            <a:endParaRPr lang="ru-RU" sz="1600" dirty="0">
              <a:solidFill>
                <a:srgbClr val="00B050"/>
              </a:solidFill>
              <a:latin typeface="Arial" panose="020B0604020202020204" pitchFamily="34" charset="0"/>
              <a:cs typeface="Arial" panose="020B0604020202020204" pitchFamily="34" charset="0"/>
            </a:endParaRPr>
          </a:p>
        </p:txBody>
      </p:sp>
      <p:sp>
        <p:nvSpPr>
          <p:cNvPr id="53" name="Прямоугольник 52"/>
          <p:cNvSpPr/>
          <p:nvPr/>
        </p:nvSpPr>
        <p:spPr>
          <a:xfrm>
            <a:off x="7521910" y="3810472"/>
            <a:ext cx="4451015" cy="431865"/>
          </a:xfrm>
          <a:prstGeom prst="rect">
            <a:avLst/>
          </a:prstGeom>
          <a:solidFill>
            <a:schemeClr val="bg1">
              <a:lumMod val="95000"/>
            </a:schemeClr>
          </a:solidFill>
          <a:ln w="3175">
            <a:solidFill>
              <a:srgbClr val="FFC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rgbClr val="00B050"/>
                </a:solidFill>
                <a:latin typeface="Arial" panose="020B0604020202020204" pitchFamily="34" charset="0"/>
                <a:cs typeface="Arial" panose="020B0604020202020204" pitchFamily="34" charset="0"/>
              </a:rPr>
              <a:t>Reduction of visits to the doctor</a:t>
            </a:r>
            <a:endParaRPr lang="ru-RU" sz="1600" dirty="0">
              <a:solidFill>
                <a:srgbClr val="00B050"/>
              </a:solidFill>
              <a:latin typeface="Arial" panose="020B0604020202020204" pitchFamily="34" charset="0"/>
              <a:cs typeface="Arial" panose="020B0604020202020204" pitchFamily="34" charset="0"/>
            </a:endParaRPr>
          </a:p>
        </p:txBody>
      </p:sp>
      <p:sp>
        <p:nvSpPr>
          <p:cNvPr id="55" name="Прямоугольник 54"/>
          <p:cNvSpPr/>
          <p:nvPr/>
        </p:nvSpPr>
        <p:spPr>
          <a:xfrm>
            <a:off x="7521910" y="4282593"/>
            <a:ext cx="4451015" cy="417478"/>
          </a:xfrm>
          <a:prstGeom prst="rect">
            <a:avLst/>
          </a:prstGeom>
          <a:solidFill>
            <a:schemeClr val="bg1">
              <a:lumMod val="95000"/>
            </a:schemeClr>
          </a:solidFill>
          <a:ln w="3175">
            <a:solidFill>
              <a:srgbClr val="FFC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rgbClr val="00B050"/>
                </a:solidFill>
                <a:latin typeface="Arial" panose="020B0604020202020204" pitchFamily="34" charset="0"/>
                <a:cs typeface="Arial" panose="020B0604020202020204" pitchFamily="34" charset="0"/>
              </a:rPr>
              <a:t>Managing Your Own Health</a:t>
            </a:r>
            <a:endParaRPr lang="ru-RU" sz="1600" dirty="0">
              <a:solidFill>
                <a:srgbClr val="00B050"/>
              </a:solidFill>
              <a:latin typeface="Arial" panose="020B0604020202020204" pitchFamily="34" charset="0"/>
              <a:cs typeface="Arial" panose="020B0604020202020204" pitchFamily="34" charset="0"/>
            </a:endParaRPr>
          </a:p>
        </p:txBody>
      </p:sp>
      <p:sp>
        <p:nvSpPr>
          <p:cNvPr id="56" name="Прямоугольник 55"/>
          <p:cNvSpPr/>
          <p:nvPr/>
        </p:nvSpPr>
        <p:spPr>
          <a:xfrm>
            <a:off x="7521910" y="4730034"/>
            <a:ext cx="4451015" cy="555631"/>
          </a:xfrm>
          <a:prstGeom prst="rect">
            <a:avLst/>
          </a:prstGeom>
          <a:solidFill>
            <a:schemeClr val="bg1">
              <a:lumMod val="95000"/>
            </a:schemeClr>
          </a:solidFill>
          <a:ln w="3175">
            <a:solidFill>
              <a:srgbClr val="FFC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rgbClr val="00B050"/>
                </a:solidFill>
                <a:latin typeface="Arial" panose="020B0604020202020204" pitchFamily="34" charset="0"/>
                <a:cs typeface="Arial" panose="020B0604020202020204" pitchFamily="34" charset="0"/>
              </a:rPr>
              <a:t>Availability and efficiency of medical services</a:t>
            </a:r>
            <a:endParaRPr lang="ru-RU" sz="1600" dirty="0">
              <a:solidFill>
                <a:srgbClr val="00B050"/>
              </a:solidFill>
              <a:latin typeface="Arial" panose="020B0604020202020204" pitchFamily="34" charset="0"/>
              <a:cs typeface="Arial" panose="020B0604020202020204" pitchFamily="34" charset="0"/>
            </a:endParaRPr>
          </a:p>
        </p:txBody>
      </p:sp>
      <p:sp>
        <p:nvSpPr>
          <p:cNvPr id="57" name="Прямоугольник 56"/>
          <p:cNvSpPr/>
          <p:nvPr/>
        </p:nvSpPr>
        <p:spPr>
          <a:xfrm>
            <a:off x="7521910" y="5325647"/>
            <a:ext cx="4451015" cy="912571"/>
          </a:xfrm>
          <a:prstGeom prst="rect">
            <a:avLst/>
          </a:prstGeom>
          <a:solidFill>
            <a:schemeClr val="bg1">
              <a:lumMod val="95000"/>
            </a:schemeClr>
          </a:solidFill>
          <a:ln w="3175">
            <a:solidFill>
              <a:srgbClr val="FFC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rgbClr val="00B050"/>
                </a:solidFill>
                <a:latin typeface="Arial" panose="020B0604020202020204" pitchFamily="34" charset="0"/>
                <a:cs typeface="Arial" panose="020B0604020202020204" pitchFamily="34" charset="0"/>
              </a:rPr>
              <a:t>Coverage of </a:t>
            </a:r>
            <a:r>
              <a:rPr lang="en-US" sz="1600" dirty="0" smtClean="0">
                <a:solidFill>
                  <a:srgbClr val="00B050"/>
                </a:solidFill>
                <a:latin typeface="Arial" panose="020B0604020202020204" pitchFamily="34" charset="0"/>
                <a:cs typeface="Arial" panose="020B0604020202020204" pitchFamily="34" charset="0"/>
              </a:rPr>
              <a:t>digital h-passports among population </a:t>
            </a:r>
            <a:r>
              <a:rPr lang="ru-RU" sz="1600" dirty="0" smtClean="0">
                <a:solidFill>
                  <a:srgbClr val="00B050"/>
                </a:solidFill>
                <a:latin typeface="Arial" panose="020B0604020202020204" pitchFamily="34" charset="0"/>
                <a:cs typeface="Arial" panose="020B0604020202020204" pitchFamily="34" charset="0"/>
              </a:rPr>
              <a:t>:</a:t>
            </a:r>
            <a:endParaRPr lang="ru-RU" sz="1600" dirty="0">
              <a:solidFill>
                <a:srgbClr val="00B050"/>
              </a:solidFill>
              <a:latin typeface="Arial" panose="020B0604020202020204" pitchFamily="34" charset="0"/>
              <a:cs typeface="Arial" panose="020B0604020202020204" pitchFamily="34" charset="0"/>
            </a:endParaRPr>
          </a:p>
          <a:p>
            <a:pPr algn="ctr"/>
            <a:r>
              <a:rPr lang="ru-RU" sz="1600" dirty="0">
                <a:solidFill>
                  <a:srgbClr val="00B050"/>
                </a:solidFill>
                <a:latin typeface="Arial" panose="020B0604020202020204" pitchFamily="34" charset="0"/>
                <a:cs typeface="Arial" panose="020B0604020202020204" pitchFamily="34" charset="0"/>
              </a:rPr>
              <a:t>2018 </a:t>
            </a:r>
            <a:r>
              <a:rPr lang="ru-RU" sz="1600" dirty="0" smtClean="0">
                <a:solidFill>
                  <a:srgbClr val="00B050"/>
                </a:solidFill>
                <a:latin typeface="Arial" panose="020B0604020202020204" pitchFamily="34" charset="0"/>
                <a:cs typeface="Arial" panose="020B0604020202020204" pitchFamily="34" charset="0"/>
              </a:rPr>
              <a:t>– </a:t>
            </a:r>
            <a:r>
              <a:rPr lang="ru-RU" sz="1600" dirty="0">
                <a:solidFill>
                  <a:srgbClr val="00B050"/>
                </a:solidFill>
                <a:latin typeface="Arial" panose="020B0604020202020204" pitchFamily="34" charset="0"/>
                <a:cs typeface="Arial" panose="020B0604020202020204" pitchFamily="34" charset="0"/>
              </a:rPr>
              <a:t>10%, </a:t>
            </a:r>
            <a:r>
              <a:rPr lang="ru-RU" sz="1600" dirty="0" smtClean="0">
                <a:solidFill>
                  <a:srgbClr val="00B050"/>
                </a:solidFill>
                <a:latin typeface="Arial" panose="020B0604020202020204" pitchFamily="34" charset="0"/>
                <a:cs typeface="Arial" panose="020B0604020202020204" pitchFamily="34" charset="0"/>
              </a:rPr>
              <a:t>2019 </a:t>
            </a:r>
            <a:r>
              <a:rPr lang="ru-RU" sz="1600" dirty="0">
                <a:solidFill>
                  <a:srgbClr val="00B050"/>
                </a:solidFill>
                <a:latin typeface="Arial" panose="020B0604020202020204" pitchFamily="34" charset="0"/>
                <a:cs typeface="Arial" panose="020B0604020202020204" pitchFamily="34" charset="0"/>
              </a:rPr>
              <a:t>– 40%,  </a:t>
            </a:r>
          </a:p>
          <a:p>
            <a:pPr algn="ctr"/>
            <a:r>
              <a:rPr lang="ru-RU" sz="1600" dirty="0">
                <a:solidFill>
                  <a:srgbClr val="00B050"/>
                </a:solidFill>
                <a:latin typeface="Arial" panose="020B0604020202020204" pitchFamily="34" charset="0"/>
                <a:cs typeface="Arial" panose="020B0604020202020204" pitchFamily="34" charset="0"/>
              </a:rPr>
              <a:t>2020 </a:t>
            </a:r>
            <a:r>
              <a:rPr lang="ru-RU" sz="1600" dirty="0" smtClean="0">
                <a:solidFill>
                  <a:srgbClr val="00B050"/>
                </a:solidFill>
                <a:latin typeface="Arial" panose="020B0604020202020204" pitchFamily="34" charset="0"/>
                <a:cs typeface="Arial" panose="020B0604020202020204" pitchFamily="34" charset="0"/>
              </a:rPr>
              <a:t>– </a:t>
            </a:r>
            <a:r>
              <a:rPr lang="ru-RU" sz="1600" dirty="0">
                <a:solidFill>
                  <a:srgbClr val="00B050"/>
                </a:solidFill>
                <a:latin typeface="Arial" panose="020B0604020202020204" pitchFamily="34" charset="0"/>
                <a:cs typeface="Arial" panose="020B0604020202020204" pitchFamily="34" charset="0"/>
              </a:rPr>
              <a:t>50%</a:t>
            </a:r>
            <a:r>
              <a:rPr lang="en-US" sz="1600" dirty="0">
                <a:solidFill>
                  <a:srgbClr val="00B050"/>
                </a:solidFill>
                <a:latin typeface="Arial" panose="020B0604020202020204" pitchFamily="34" charset="0"/>
                <a:cs typeface="Arial" panose="020B0604020202020204" pitchFamily="34" charset="0"/>
              </a:rPr>
              <a:t>, </a:t>
            </a:r>
            <a:r>
              <a:rPr lang="ru-RU" sz="1600" dirty="0" smtClean="0">
                <a:solidFill>
                  <a:srgbClr val="00B050"/>
                </a:solidFill>
                <a:latin typeface="Arial" panose="020B0604020202020204" pitchFamily="34" charset="0"/>
                <a:cs typeface="Arial" panose="020B0604020202020204" pitchFamily="34" charset="0"/>
              </a:rPr>
              <a:t>2021 </a:t>
            </a:r>
            <a:r>
              <a:rPr lang="ru-RU" sz="1600" dirty="0">
                <a:solidFill>
                  <a:srgbClr val="00B050"/>
                </a:solidFill>
                <a:latin typeface="Arial" panose="020B0604020202020204" pitchFamily="34" charset="0"/>
                <a:cs typeface="Arial" panose="020B0604020202020204" pitchFamily="34" charset="0"/>
              </a:rPr>
              <a:t>– 70%</a:t>
            </a:r>
          </a:p>
        </p:txBody>
      </p:sp>
      <p:cxnSp>
        <p:nvCxnSpPr>
          <p:cNvPr id="79" name="Прямая соединительная линия 78"/>
          <p:cNvCxnSpPr/>
          <p:nvPr/>
        </p:nvCxnSpPr>
        <p:spPr>
          <a:xfrm>
            <a:off x="5487899" y="514836"/>
            <a:ext cx="5678379" cy="0"/>
          </a:xfrm>
          <a:prstGeom prst="line">
            <a:avLst/>
          </a:prstGeom>
          <a:ln w="28575">
            <a:solidFill>
              <a:srgbClr val="00B0F0"/>
            </a:solidFill>
          </a:ln>
        </p:spPr>
        <p:style>
          <a:lnRef idx="1">
            <a:schemeClr val="accent6"/>
          </a:lnRef>
          <a:fillRef idx="0">
            <a:schemeClr val="accent6"/>
          </a:fillRef>
          <a:effectRef idx="0">
            <a:schemeClr val="accent6"/>
          </a:effectRef>
          <a:fontRef idx="minor">
            <a:schemeClr val="tx1"/>
          </a:fontRef>
        </p:style>
      </p:cxnSp>
      <p:sp>
        <p:nvSpPr>
          <p:cNvPr id="80" name="Скругленный прямоугольник 79"/>
          <p:cNvSpPr/>
          <p:nvPr/>
        </p:nvSpPr>
        <p:spPr>
          <a:xfrm>
            <a:off x="3033942" y="182167"/>
            <a:ext cx="1412280" cy="415063"/>
          </a:xfrm>
          <a:prstGeom prst="roundRect">
            <a:avLst/>
          </a:prstGeom>
          <a:solidFill>
            <a:srgbClr val="92D050"/>
          </a:solidFill>
          <a:ln>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ru-RU">
              <a:solidFill>
                <a:schemeClr val="tx1"/>
              </a:solidFill>
            </a:endParaRPr>
          </a:p>
        </p:txBody>
      </p:sp>
      <p:sp>
        <p:nvSpPr>
          <p:cNvPr id="81" name="Прямоугольник 80"/>
          <p:cNvSpPr/>
          <p:nvPr/>
        </p:nvSpPr>
        <p:spPr>
          <a:xfrm rot="4831">
            <a:off x="3406428" y="176173"/>
            <a:ext cx="710836" cy="369332"/>
          </a:xfrm>
          <a:prstGeom prst="rect">
            <a:avLst/>
          </a:prstGeom>
        </p:spPr>
        <p:txBody>
          <a:bodyPr wrap="none">
            <a:spAutoFit/>
          </a:bodyPr>
          <a:lstStyle/>
          <a:p>
            <a:r>
              <a:rPr lang="ru-RU" b="1" dirty="0">
                <a:solidFill>
                  <a:srgbClr val="0070C0"/>
                </a:solidFill>
                <a:latin typeface="Arial" panose="020B0604020202020204" pitchFamily="34" charset="0"/>
                <a:cs typeface="Arial" panose="020B0604020202020204" pitchFamily="34" charset="0"/>
              </a:rPr>
              <a:t>ЗОЖ</a:t>
            </a:r>
            <a:endParaRPr lang="ru-RU" b="1" dirty="0">
              <a:solidFill>
                <a:srgbClr val="00B050"/>
              </a:solidFill>
              <a:latin typeface="Arial" panose="020B0604020202020204" pitchFamily="34" charset="0"/>
              <a:cs typeface="Arial" panose="020B0604020202020204" pitchFamily="34" charset="0"/>
            </a:endParaRPr>
          </a:p>
        </p:txBody>
      </p:sp>
      <p:sp>
        <p:nvSpPr>
          <p:cNvPr id="83" name="Скругленный прямоугольник 82"/>
          <p:cNvSpPr/>
          <p:nvPr/>
        </p:nvSpPr>
        <p:spPr>
          <a:xfrm rot="5400000">
            <a:off x="6197574" y="3059801"/>
            <a:ext cx="1412280" cy="559120"/>
          </a:xfrm>
          <a:prstGeom prst="roundRect">
            <a:avLst/>
          </a:prstGeom>
          <a:solidFill>
            <a:schemeClr val="accent1">
              <a:lumMod val="75000"/>
            </a:schemeClr>
          </a:solidFill>
          <a:ln>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ru-RU"/>
          </a:p>
        </p:txBody>
      </p:sp>
      <p:sp>
        <p:nvSpPr>
          <p:cNvPr id="84" name="Прямоугольник 83"/>
          <p:cNvSpPr/>
          <p:nvPr/>
        </p:nvSpPr>
        <p:spPr>
          <a:xfrm rot="5404831">
            <a:off x="6288033" y="3139621"/>
            <a:ext cx="1268296" cy="369332"/>
          </a:xfrm>
          <a:prstGeom prst="rect">
            <a:avLst/>
          </a:prstGeom>
        </p:spPr>
        <p:txBody>
          <a:bodyPr wrap="none">
            <a:spAutoFit/>
          </a:bodyPr>
          <a:lstStyle/>
          <a:p>
            <a:r>
              <a:rPr lang="ru-RU" b="1" dirty="0">
                <a:solidFill>
                  <a:schemeClr val="bg1"/>
                </a:solidFill>
                <a:latin typeface="Arial" panose="020B0604020202020204" pitchFamily="34" charset="0"/>
                <a:cs typeface="Arial" panose="020B0604020202020204" pitchFamily="34" charset="0"/>
              </a:rPr>
              <a:t>Скрининг</a:t>
            </a:r>
          </a:p>
        </p:txBody>
      </p:sp>
      <p:sp>
        <p:nvSpPr>
          <p:cNvPr id="85" name="Скругленный прямоугольник 84"/>
          <p:cNvSpPr/>
          <p:nvPr/>
        </p:nvSpPr>
        <p:spPr>
          <a:xfrm>
            <a:off x="1349448" y="6272633"/>
            <a:ext cx="4813326" cy="585368"/>
          </a:xfrm>
          <a:prstGeom prst="roundRect">
            <a:avLst/>
          </a:prstGeom>
          <a:solidFill>
            <a:srgbClr val="FF0000"/>
          </a:solidFill>
          <a:ln>
            <a:noFill/>
          </a:ln>
        </p:spPr>
        <p:style>
          <a:lnRef idx="1">
            <a:schemeClr val="accent1"/>
          </a:lnRef>
          <a:fillRef idx="0">
            <a:schemeClr val="accent1"/>
          </a:fillRef>
          <a:effectRef idx="0">
            <a:schemeClr val="accent1"/>
          </a:effectRef>
          <a:fontRef idx="minor">
            <a:schemeClr val="tx1"/>
          </a:fontRef>
        </p:style>
        <p:txBody>
          <a:bodyPr rtlCol="0" anchor="ctr"/>
          <a:lstStyle/>
          <a:p>
            <a:pPr algn="ctr"/>
            <a:r>
              <a:rPr lang="ru-RU" b="1" dirty="0">
                <a:solidFill>
                  <a:schemeClr val="bg1"/>
                </a:solidFill>
                <a:latin typeface="Arial" panose="020B0604020202020204" pitchFamily="34" charset="0"/>
                <a:cs typeface="Arial" panose="020B0604020202020204" pitchFamily="34" charset="0"/>
              </a:rPr>
              <a:t>Мобильные приложения, медицинские информационные системы, ЭПЗ</a:t>
            </a:r>
            <a:endParaRPr lang="ru-RU" dirty="0"/>
          </a:p>
        </p:txBody>
      </p:sp>
      <p:sp>
        <p:nvSpPr>
          <p:cNvPr id="68" name="Дуга 67"/>
          <p:cNvSpPr/>
          <p:nvPr/>
        </p:nvSpPr>
        <p:spPr>
          <a:xfrm rot="2700000">
            <a:off x="32211" y="459100"/>
            <a:ext cx="6924570" cy="6924570"/>
          </a:xfrm>
          <a:prstGeom prst="arc">
            <a:avLst>
              <a:gd name="adj1" fmla="val 19259947"/>
              <a:gd name="adj2" fmla="val 21275278"/>
            </a:avLst>
          </a:prstGeom>
          <a:ln w="165100">
            <a:solidFill>
              <a:srgbClr val="0070C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ru-RU"/>
          </a:p>
        </p:txBody>
      </p:sp>
      <p:sp>
        <p:nvSpPr>
          <p:cNvPr id="69" name="Дуга 68"/>
          <p:cNvSpPr/>
          <p:nvPr/>
        </p:nvSpPr>
        <p:spPr>
          <a:xfrm rot="14400000">
            <a:off x="708513" y="0"/>
            <a:ext cx="6924570" cy="6924570"/>
          </a:xfrm>
          <a:prstGeom prst="arc">
            <a:avLst>
              <a:gd name="adj1" fmla="val 19934363"/>
              <a:gd name="adj2" fmla="val 476839"/>
            </a:avLst>
          </a:prstGeom>
          <a:ln w="165100">
            <a:solidFill>
              <a:srgbClr val="0070C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ru-RU"/>
          </a:p>
        </p:txBody>
      </p:sp>
      <p:sp>
        <p:nvSpPr>
          <p:cNvPr id="70" name="Дуга 69"/>
          <p:cNvSpPr/>
          <p:nvPr/>
        </p:nvSpPr>
        <p:spPr>
          <a:xfrm rot="20464900">
            <a:off x="32211" y="171990"/>
            <a:ext cx="6924570" cy="6924570"/>
          </a:xfrm>
          <a:prstGeom prst="arc">
            <a:avLst>
              <a:gd name="adj1" fmla="val 18487204"/>
              <a:gd name="adj2" fmla="val 0"/>
            </a:avLst>
          </a:prstGeom>
          <a:ln w="165100">
            <a:solidFill>
              <a:srgbClr val="0070C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ru-RU"/>
          </a:p>
        </p:txBody>
      </p:sp>
      <p:grpSp>
        <p:nvGrpSpPr>
          <p:cNvPr id="4" name="Группа 3"/>
          <p:cNvGrpSpPr/>
          <p:nvPr/>
        </p:nvGrpSpPr>
        <p:grpSpPr>
          <a:xfrm>
            <a:off x="1117707" y="757505"/>
            <a:ext cx="5466599" cy="5489819"/>
            <a:chOff x="-6349387" y="247098"/>
            <a:chExt cx="6336559" cy="6363475"/>
          </a:xfrm>
        </p:grpSpPr>
        <p:sp>
          <p:nvSpPr>
            <p:cNvPr id="109" name="Дуга 108"/>
            <p:cNvSpPr/>
            <p:nvPr/>
          </p:nvSpPr>
          <p:spPr>
            <a:xfrm rot="2700000">
              <a:off x="-5898008" y="518618"/>
              <a:ext cx="5885180" cy="5885180"/>
            </a:xfrm>
            <a:prstGeom prst="arc">
              <a:avLst>
                <a:gd name="adj1" fmla="val 16287935"/>
                <a:gd name="adj2" fmla="val 21546779"/>
              </a:avLst>
            </a:prstGeom>
            <a:solidFill>
              <a:schemeClr val="accent1">
                <a:lumMod val="75000"/>
              </a:schemeClr>
            </a:solidFill>
            <a:ln>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ru-RU"/>
            </a:p>
          </p:txBody>
        </p:sp>
        <p:sp>
          <p:nvSpPr>
            <p:cNvPr id="110" name="Дуга 109"/>
            <p:cNvSpPr/>
            <p:nvPr/>
          </p:nvSpPr>
          <p:spPr>
            <a:xfrm rot="8100000">
              <a:off x="-6104782" y="725393"/>
              <a:ext cx="5885180" cy="5885180"/>
            </a:xfrm>
            <a:prstGeom prst="arc">
              <a:avLst>
                <a:gd name="adj1" fmla="val 16207291"/>
                <a:gd name="adj2" fmla="val 31965"/>
              </a:avLst>
            </a:prstGeom>
            <a:solidFill>
              <a:srgbClr val="FF0000"/>
            </a:solidFill>
            <a:ln>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ru-RU"/>
            </a:p>
          </p:txBody>
        </p:sp>
        <p:sp>
          <p:nvSpPr>
            <p:cNvPr id="111" name="Дуга 110"/>
            <p:cNvSpPr/>
            <p:nvPr/>
          </p:nvSpPr>
          <p:spPr>
            <a:xfrm rot="13500000">
              <a:off x="-6349387" y="426955"/>
              <a:ext cx="5885180" cy="5885180"/>
            </a:xfrm>
            <a:prstGeom prst="arc">
              <a:avLst>
                <a:gd name="adj1" fmla="val 16299758"/>
                <a:gd name="adj2" fmla="val 21512532"/>
              </a:avLst>
            </a:prstGeom>
            <a:solidFill>
              <a:srgbClr val="FFC000"/>
            </a:solidFill>
            <a:ln>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ru-RU"/>
            </a:p>
          </p:txBody>
        </p:sp>
        <p:sp>
          <p:nvSpPr>
            <p:cNvPr id="112" name="Дуга 111"/>
            <p:cNvSpPr/>
            <p:nvPr/>
          </p:nvSpPr>
          <p:spPr>
            <a:xfrm rot="18900000">
              <a:off x="-6169527" y="247098"/>
              <a:ext cx="5885180" cy="5885180"/>
            </a:xfrm>
            <a:prstGeom prst="arc">
              <a:avLst>
                <a:gd name="adj1" fmla="val 16200751"/>
                <a:gd name="adj2" fmla="val 46810"/>
              </a:avLst>
            </a:prstGeom>
            <a:solidFill>
              <a:srgbClr val="92D050"/>
            </a:solidFill>
            <a:ln>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ru-RU"/>
            </a:p>
          </p:txBody>
        </p:sp>
        <p:sp>
          <p:nvSpPr>
            <p:cNvPr id="113" name="Овал 112"/>
            <p:cNvSpPr/>
            <p:nvPr/>
          </p:nvSpPr>
          <p:spPr>
            <a:xfrm rot="2700000">
              <a:off x="-4054748" y="2536909"/>
              <a:ext cx="1805786" cy="180578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14" name="Овал 113"/>
            <p:cNvSpPr/>
            <p:nvPr/>
          </p:nvSpPr>
          <p:spPr>
            <a:xfrm rot="2700000">
              <a:off x="-3886421" y="2705237"/>
              <a:ext cx="1447710" cy="1447710"/>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15" name="Прямоугольник 114"/>
            <p:cNvSpPr>
              <a:spLocks/>
            </p:cNvSpPr>
            <p:nvPr/>
          </p:nvSpPr>
          <p:spPr>
            <a:xfrm>
              <a:off x="-3750685" y="3843054"/>
              <a:ext cx="1285206" cy="184666"/>
            </a:xfrm>
            <a:prstGeom prst="rect">
              <a:avLst/>
            </a:prstGeom>
            <a:noFill/>
          </p:spPr>
          <p:txBody>
            <a:bodyPr wrap="square" lIns="0" tIns="0" rIns="0" bIns="0" numCol="1" anchor="ctr" anchorCtr="0">
              <a:spAutoFit/>
            </a:bodyPr>
            <a:lstStyle/>
            <a:p>
              <a:pPr algn="ctr"/>
              <a:r>
                <a:rPr lang="ru-RU" sz="1200" b="1" dirty="0">
                  <a:solidFill>
                    <a:srgbClr val="0070C0"/>
                  </a:solidFill>
                  <a:latin typeface="Arial" panose="020B0604020202020204" pitchFamily="34" charset="0"/>
                  <a:cs typeface="Arial" panose="020B0604020202020204" pitchFamily="34" charset="0"/>
                </a:rPr>
                <a:t>ПАЦИЕНТ</a:t>
              </a:r>
            </a:p>
          </p:txBody>
        </p:sp>
        <p:sp>
          <p:nvSpPr>
            <p:cNvPr id="116" name="Прямоугольник 115"/>
            <p:cNvSpPr/>
            <p:nvPr/>
          </p:nvSpPr>
          <p:spPr>
            <a:xfrm rot="120000">
              <a:off x="-5222306" y="403142"/>
              <a:ext cx="4070541" cy="2723080"/>
            </a:xfrm>
            <a:prstGeom prst="rect">
              <a:avLst/>
            </a:prstGeom>
          </p:spPr>
          <p:txBody>
            <a:bodyPr wrap="none">
              <a:prstTxWarp prst="textArchUp">
                <a:avLst>
                  <a:gd name="adj" fmla="val 11585482"/>
                </a:avLst>
              </a:prstTxWarp>
              <a:spAutoFit/>
            </a:bodyPr>
            <a:lstStyle/>
            <a:p>
              <a:pPr algn="ctr"/>
              <a:r>
                <a:rPr lang="ru-RU" sz="1500" b="1" dirty="0">
                  <a:solidFill>
                    <a:schemeClr val="bg1"/>
                  </a:solidFill>
                  <a:latin typeface="Arial" panose="020B0604020202020204" pitchFamily="34" charset="0"/>
                  <a:cs typeface="Arial" panose="020B0604020202020204" pitchFamily="34" charset="0"/>
                </a:rPr>
                <a:t>ОЗДОРОВЛЕНИЕ И</a:t>
              </a:r>
              <a:r>
                <a:rPr lang="en-US" sz="1500" b="1" dirty="0">
                  <a:solidFill>
                    <a:schemeClr val="bg1"/>
                  </a:solidFill>
                  <a:latin typeface="Arial" panose="020B0604020202020204" pitchFamily="34" charset="0"/>
                  <a:cs typeface="Arial" panose="020B0604020202020204" pitchFamily="34" charset="0"/>
                </a:rPr>
                <a:t> </a:t>
              </a:r>
              <a:r>
                <a:rPr lang="ru-RU" sz="1500" b="1" dirty="0">
                  <a:solidFill>
                    <a:schemeClr val="bg1"/>
                  </a:solidFill>
                  <a:latin typeface="Arial" panose="020B0604020202020204" pitchFamily="34" charset="0"/>
                  <a:cs typeface="Arial" panose="020B0604020202020204" pitchFamily="34" charset="0"/>
                </a:rPr>
                <a:t>ПРОФИЛАКТИКА</a:t>
              </a:r>
            </a:p>
          </p:txBody>
        </p:sp>
        <p:sp>
          <p:nvSpPr>
            <p:cNvPr id="117" name="Прямоугольник 116"/>
            <p:cNvSpPr/>
            <p:nvPr/>
          </p:nvSpPr>
          <p:spPr>
            <a:xfrm rot="5400000">
              <a:off x="-3534043" y="2086601"/>
              <a:ext cx="3891454" cy="2723080"/>
            </a:xfrm>
            <a:prstGeom prst="rect">
              <a:avLst/>
            </a:prstGeom>
          </p:spPr>
          <p:txBody>
            <a:bodyPr wrap="none">
              <a:prstTxWarp prst="textArchUp">
                <a:avLst/>
              </a:prstTxWarp>
              <a:spAutoFit/>
            </a:bodyPr>
            <a:lstStyle/>
            <a:p>
              <a:pPr algn="ctr"/>
              <a:r>
                <a:rPr lang="ru-RU" sz="1500" b="1" dirty="0">
                  <a:solidFill>
                    <a:schemeClr val="bg1"/>
                  </a:solidFill>
                  <a:latin typeface="Arial" panose="020B0604020202020204" pitchFamily="34" charset="0"/>
                  <a:cs typeface="Arial" panose="020B0604020202020204" pitchFamily="34" charset="0"/>
                </a:rPr>
                <a:t>РАННЕЕ ВЫЯВЛЕНИЕ</a:t>
              </a:r>
              <a:r>
                <a:rPr lang="en-US" sz="1500" b="1" dirty="0">
                  <a:solidFill>
                    <a:schemeClr val="bg1"/>
                  </a:solidFill>
                  <a:latin typeface="Arial" panose="020B0604020202020204" pitchFamily="34" charset="0"/>
                  <a:cs typeface="Arial" panose="020B0604020202020204" pitchFamily="34" charset="0"/>
                </a:rPr>
                <a:t> </a:t>
              </a:r>
              <a:r>
                <a:rPr lang="ru-RU" sz="1500" b="1" dirty="0">
                  <a:solidFill>
                    <a:schemeClr val="bg1"/>
                  </a:solidFill>
                  <a:latin typeface="Arial" panose="020B0604020202020204" pitchFamily="34" charset="0"/>
                  <a:cs typeface="Arial" panose="020B0604020202020204" pitchFamily="34" charset="0"/>
                </a:rPr>
                <a:t>БОЛЕЗНЕЙ</a:t>
              </a:r>
            </a:p>
          </p:txBody>
        </p:sp>
        <p:sp>
          <p:nvSpPr>
            <p:cNvPr id="118" name="Прямоугольник 117"/>
            <p:cNvSpPr/>
            <p:nvPr/>
          </p:nvSpPr>
          <p:spPr>
            <a:xfrm>
              <a:off x="-5306224" y="3736972"/>
              <a:ext cx="4240089" cy="2723080"/>
            </a:xfrm>
            <a:prstGeom prst="rect">
              <a:avLst/>
            </a:prstGeom>
          </p:spPr>
          <p:txBody>
            <a:bodyPr wrap="none">
              <a:prstTxWarp prst="textArchDown">
                <a:avLst>
                  <a:gd name="adj" fmla="val 219890"/>
                </a:avLst>
              </a:prstTxWarp>
              <a:spAutoFit/>
            </a:bodyPr>
            <a:lstStyle/>
            <a:p>
              <a:pPr algn="ctr"/>
              <a:r>
                <a:rPr lang="ru-RU" sz="1500" b="1" dirty="0">
                  <a:solidFill>
                    <a:schemeClr val="bg1"/>
                  </a:solidFill>
                  <a:latin typeface="Arial" panose="020B0604020202020204" pitchFamily="34" charset="0"/>
                  <a:cs typeface="Arial" panose="020B0604020202020204" pitchFamily="34" charset="0"/>
                </a:rPr>
                <a:t>ОКАЗАНИЕ МЕДИЦИНСКОЙ ПОМОЩИ</a:t>
              </a:r>
            </a:p>
          </p:txBody>
        </p:sp>
        <p:sp>
          <p:nvSpPr>
            <p:cNvPr id="119" name="Прямоугольник 118"/>
            <p:cNvSpPr/>
            <p:nvPr/>
          </p:nvSpPr>
          <p:spPr>
            <a:xfrm rot="16200000">
              <a:off x="-6614102" y="1997909"/>
              <a:ext cx="4240089" cy="2723080"/>
            </a:xfrm>
            <a:prstGeom prst="rect">
              <a:avLst/>
            </a:prstGeom>
          </p:spPr>
          <p:txBody>
            <a:bodyPr wrap="none">
              <a:prstTxWarp prst="textArchUp">
                <a:avLst/>
              </a:prstTxWarp>
              <a:spAutoFit/>
            </a:bodyPr>
            <a:lstStyle/>
            <a:p>
              <a:pPr algn="ctr"/>
              <a:r>
                <a:rPr lang="ru-RU" sz="1500" b="1" dirty="0">
                  <a:solidFill>
                    <a:schemeClr val="bg1"/>
                  </a:solidFill>
                  <a:latin typeface="Arial" panose="020B0604020202020204" pitchFamily="34" charset="0"/>
                  <a:cs typeface="Arial" panose="020B0604020202020204" pitchFamily="34" charset="0"/>
                </a:rPr>
                <a:t>УПРАВЛЕНИЕ ЗАБОЛЕВАНИЕМ И </a:t>
              </a:r>
              <a:endParaRPr lang="en-US" sz="1500" b="1" dirty="0">
                <a:solidFill>
                  <a:schemeClr val="bg1"/>
                </a:solidFill>
                <a:latin typeface="Arial" panose="020B0604020202020204" pitchFamily="34" charset="0"/>
                <a:cs typeface="Arial" panose="020B0604020202020204" pitchFamily="34" charset="0"/>
              </a:endParaRPr>
            </a:p>
            <a:p>
              <a:pPr algn="ctr"/>
              <a:r>
                <a:rPr lang="ru-RU" sz="1500" b="1" dirty="0">
                  <a:solidFill>
                    <a:schemeClr val="bg1"/>
                  </a:solidFill>
                  <a:latin typeface="Arial" panose="020B0604020202020204" pitchFamily="34" charset="0"/>
                  <a:cs typeface="Arial" panose="020B0604020202020204" pitchFamily="34" charset="0"/>
                </a:rPr>
                <a:t>РЕАБИЛИТАЦИЯ</a:t>
              </a:r>
            </a:p>
          </p:txBody>
        </p:sp>
        <p:sp>
          <p:nvSpPr>
            <p:cNvPr id="120" name="Прямоугольник 119"/>
            <p:cNvSpPr/>
            <p:nvPr/>
          </p:nvSpPr>
          <p:spPr>
            <a:xfrm>
              <a:off x="-4600275" y="763117"/>
              <a:ext cx="2896837" cy="499459"/>
            </a:xfrm>
            <a:prstGeom prst="rect">
              <a:avLst/>
            </a:prstGeom>
          </p:spPr>
          <p:txBody>
            <a:bodyPr wrap="square">
              <a:spAutoFit/>
            </a:bodyPr>
            <a:lstStyle/>
            <a:p>
              <a:pPr algn="ctr"/>
              <a:r>
                <a:rPr lang="ru-RU" sz="1100" dirty="0">
                  <a:solidFill>
                    <a:schemeClr val="bg1"/>
                  </a:solidFill>
                  <a:latin typeface="Arial" panose="020B0604020202020204" pitchFamily="34" charset="0"/>
                  <a:cs typeface="Arial" panose="020B0604020202020204" pitchFamily="34" charset="0"/>
                </a:rPr>
                <a:t>Информация о здоровом образе жизни в моем телефоне</a:t>
              </a:r>
            </a:p>
          </p:txBody>
        </p:sp>
        <p:sp>
          <p:nvSpPr>
            <p:cNvPr id="121" name="Прямоугольник 120"/>
            <p:cNvSpPr/>
            <p:nvPr/>
          </p:nvSpPr>
          <p:spPr>
            <a:xfrm>
              <a:off x="-4225047" y="1984090"/>
              <a:ext cx="1932375" cy="499459"/>
            </a:xfrm>
            <a:prstGeom prst="rect">
              <a:avLst/>
            </a:prstGeom>
          </p:spPr>
          <p:txBody>
            <a:bodyPr wrap="square">
              <a:spAutoFit/>
            </a:bodyPr>
            <a:lstStyle/>
            <a:p>
              <a:pPr algn="ctr"/>
              <a:r>
                <a:rPr lang="ru-RU" sz="1100" dirty="0">
                  <a:solidFill>
                    <a:schemeClr val="bg1"/>
                  </a:solidFill>
                  <a:latin typeface="Arial" panose="020B0604020202020204" pitchFamily="34" charset="0"/>
                  <a:cs typeface="Arial" panose="020B0604020202020204" pitchFamily="34" charset="0"/>
                </a:rPr>
                <a:t>Веду активный образ жизни</a:t>
              </a:r>
            </a:p>
          </p:txBody>
        </p:sp>
        <p:sp>
          <p:nvSpPr>
            <p:cNvPr id="122" name="Прямоугольник 121"/>
            <p:cNvSpPr/>
            <p:nvPr/>
          </p:nvSpPr>
          <p:spPr>
            <a:xfrm>
              <a:off x="-4679516" y="1627986"/>
              <a:ext cx="3051210" cy="303243"/>
            </a:xfrm>
            <a:prstGeom prst="rect">
              <a:avLst/>
            </a:prstGeom>
          </p:spPr>
          <p:txBody>
            <a:bodyPr wrap="square">
              <a:spAutoFit/>
            </a:bodyPr>
            <a:lstStyle/>
            <a:p>
              <a:pPr algn="ctr"/>
              <a:r>
                <a:rPr lang="ru-RU" sz="1100" dirty="0">
                  <a:solidFill>
                    <a:schemeClr val="bg1"/>
                  </a:solidFill>
                  <a:latin typeface="Arial" panose="020B0604020202020204" pitchFamily="34" charset="0"/>
                  <a:cs typeface="Arial" panose="020B0604020202020204" pitchFamily="34" charset="0"/>
                </a:rPr>
                <a:t>Управление диетой</a:t>
              </a:r>
            </a:p>
          </p:txBody>
        </p:sp>
        <p:sp>
          <p:nvSpPr>
            <p:cNvPr id="123" name="Прямоугольник 122"/>
            <p:cNvSpPr/>
            <p:nvPr/>
          </p:nvSpPr>
          <p:spPr>
            <a:xfrm>
              <a:off x="-4674207" y="1198993"/>
              <a:ext cx="3040591" cy="303243"/>
            </a:xfrm>
            <a:prstGeom prst="rect">
              <a:avLst/>
            </a:prstGeom>
          </p:spPr>
          <p:txBody>
            <a:bodyPr wrap="square">
              <a:spAutoFit/>
            </a:bodyPr>
            <a:lstStyle/>
            <a:p>
              <a:pPr algn="ctr"/>
              <a:r>
                <a:rPr lang="ru-RU" sz="1100" dirty="0">
                  <a:solidFill>
                    <a:schemeClr val="bg1"/>
                  </a:solidFill>
                  <a:latin typeface="Arial" panose="020B0604020202020204" pitchFamily="34" charset="0"/>
                  <a:cs typeface="Arial" panose="020B0604020202020204" pitchFamily="34" charset="0"/>
                </a:rPr>
                <a:t>Уведомления о вакцинациях</a:t>
              </a:r>
            </a:p>
          </p:txBody>
        </p:sp>
        <p:sp>
          <p:nvSpPr>
            <p:cNvPr id="124" name="Прямоугольник 123"/>
            <p:cNvSpPr/>
            <p:nvPr/>
          </p:nvSpPr>
          <p:spPr>
            <a:xfrm>
              <a:off x="-2200263" y="2672619"/>
              <a:ext cx="1928245" cy="695675"/>
            </a:xfrm>
            <a:prstGeom prst="rect">
              <a:avLst/>
            </a:prstGeom>
          </p:spPr>
          <p:txBody>
            <a:bodyPr wrap="square">
              <a:spAutoFit/>
            </a:bodyPr>
            <a:lstStyle/>
            <a:p>
              <a:r>
                <a:rPr lang="ru-RU" sz="1100" dirty="0">
                  <a:solidFill>
                    <a:schemeClr val="bg1"/>
                  </a:solidFill>
                  <a:latin typeface="Arial" panose="020B0604020202020204" pitchFamily="34" charset="0"/>
                  <a:cs typeface="Arial" panose="020B0604020202020204" pitchFamily="34" charset="0"/>
                </a:rPr>
                <a:t>Получаю приглашения на скрининг</a:t>
              </a:r>
            </a:p>
          </p:txBody>
        </p:sp>
        <p:sp>
          <p:nvSpPr>
            <p:cNvPr id="125" name="Прямоугольник 124"/>
            <p:cNvSpPr/>
            <p:nvPr/>
          </p:nvSpPr>
          <p:spPr>
            <a:xfrm>
              <a:off x="-2230716" y="3322143"/>
              <a:ext cx="2120275" cy="499459"/>
            </a:xfrm>
            <a:prstGeom prst="rect">
              <a:avLst/>
            </a:prstGeom>
          </p:spPr>
          <p:txBody>
            <a:bodyPr wrap="square">
              <a:spAutoFit/>
            </a:bodyPr>
            <a:lstStyle/>
            <a:p>
              <a:r>
                <a:rPr lang="ru-RU" sz="1100" dirty="0">
                  <a:solidFill>
                    <a:schemeClr val="bg1"/>
                  </a:solidFill>
                  <a:latin typeface="Arial" panose="020B0604020202020204" pitchFamily="34" charset="0"/>
                  <a:cs typeface="Arial" panose="020B0604020202020204" pitchFamily="34" charset="0"/>
                </a:rPr>
                <a:t>Онлайн консультация с врачом</a:t>
              </a:r>
            </a:p>
          </p:txBody>
        </p:sp>
        <p:sp>
          <p:nvSpPr>
            <p:cNvPr id="126" name="Прямоугольник 125"/>
            <p:cNvSpPr/>
            <p:nvPr/>
          </p:nvSpPr>
          <p:spPr>
            <a:xfrm>
              <a:off x="-1890973" y="4007787"/>
              <a:ext cx="1556818" cy="499459"/>
            </a:xfrm>
            <a:prstGeom prst="rect">
              <a:avLst/>
            </a:prstGeom>
          </p:spPr>
          <p:txBody>
            <a:bodyPr wrap="square">
              <a:spAutoFit/>
            </a:bodyPr>
            <a:lstStyle/>
            <a:p>
              <a:r>
                <a:rPr lang="ru-RU" sz="1100" dirty="0">
                  <a:solidFill>
                    <a:schemeClr val="bg1"/>
                  </a:solidFill>
                  <a:latin typeface="Arial" panose="020B0604020202020204" pitchFamily="34" charset="0"/>
                  <a:cs typeface="Arial" panose="020B0604020202020204" pitchFamily="34" charset="0"/>
                </a:rPr>
                <a:t>Записался онлайн к врачу</a:t>
              </a:r>
            </a:p>
          </p:txBody>
        </p:sp>
        <p:pic>
          <p:nvPicPr>
            <p:cNvPr id="127" name="Рисунок 126"/>
            <p:cNvPicPr>
              <a:picLocks noChangeAspect="1"/>
            </p:cNvPicPr>
            <p:nvPr/>
          </p:nvPicPr>
          <p:blipFill rotWithShape="1">
            <a:blip r:embed="rId2" cstate="print">
              <a:clrChange>
                <a:clrFrom>
                  <a:srgbClr val="000000">
                    <a:alpha val="0"/>
                  </a:srgbClr>
                </a:clrFrom>
                <a:clrTo>
                  <a:srgbClr val="000000">
                    <a:alpha val="0"/>
                  </a:srgbClr>
                </a:clrTo>
              </a:clrChange>
              <a:duotone>
                <a:schemeClr val="accent1">
                  <a:shade val="45000"/>
                  <a:satMod val="135000"/>
                </a:schemeClr>
                <a:prstClr val="white"/>
              </a:duotone>
              <a:extLst>
                <a:ext uri="{28A0092B-C50C-407E-A947-70E740481C1C}">
                  <a14:useLocalDpi xmlns:a14="http://schemas.microsoft.com/office/drawing/2010/main" val="0"/>
                </a:ext>
              </a:extLst>
            </a:blip>
            <a:srcRect b="15405"/>
            <a:stretch/>
          </p:blipFill>
          <p:spPr>
            <a:xfrm>
              <a:off x="-3824273" y="2729767"/>
              <a:ext cx="1353286" cy="1144813"/>
            </a:xfrm>
            <a:prstGeom prst="rect">
              <a:avLst/>
            </a:prstGeom>
          </p:spPr>
        </p:pic>
        <p:sp>
          <p:nvSpPr>
            <p:cNvPr id="128" name="Прямоугольник 127"/>
            <p:cNvSpPr/>
            <p:nvPr/>
          </p:nvSpPr>
          <p:spPr>
            <a:xfrm>
              <a:off x="-4552993" y="5665388"/>
              <a:ext cx="2849556" cy="499459"/>
            </a:xfrm>
            <a:prstGeom prst="rect">
              <a:avLst/>
            </a:prstGeom>
          </p:spPr>
          <p:txBody>
            <a:bodyPr wrap="square">
              <a:spAutoFit/>
            </a:bodyPr>
            <a:lstStyle/>
            <a:p>
              <a:pPr algn="ctr"/>
              <a:r>
                <a:rPr lang="ru-RU" sz="1100" dirty="0">
                  <a:solidFill>
                    <a:schemeClr val="bg1"/>
                  </a:solidFill>
                  <a:latin typeface="Arial" panose="020B0604020202020204" pitchFamily="34" charset="0"/>
                  <a:cs typeface="Arial" panose="020B0604020202020204" pitchFamily="34" charset="0"/>
                </a:rPr>
                <a:t>В личном кабинете найду рекомендации моего врача</a:t>
              </a:r>
            </a:p>
          </p:txBody>
        </p:sp>
        <p:sp>
          <p:nvSpPr>
            <p:cNvPr id="129" name="Прямоугольник 128"/>
            <p:cNvSpPr/>
            <p:nvPr/>
          </p:nvSpPr>
          <p:spPr>
            <a:xfrm>
              <a:off x="-4203488" y="4447002"/>
              <a:ext cx="2113647" cy="499459"/>
            </a:xfrm>
            <a:prstGeom prst="rect">
              <a:avLst/>
            </a:prstGeom>
          </p:spPr>
          <p:txBody>
            <a:bodyPr wrap="square">
              <a:spAutoFit/>
            </a:bodyPr>
            <a:lstStyle/>
            <a:p>
              <a:pPr algn="ctr"/>
              <a:r>
                <a:rPr lang="ru-RU" sz="1100" dirty="0">
                  <a:solidFill>
                    <a:schemeClr val="bg1"/>
                  </a:solidFill>
                  <a:latin typeface="Arial" panose="020B0604020202020204" pitchFamily="34" charset="0"/>
                  <a:cs typeface="Arial" panose="020B0604020202020204" pitchFamily="34" charset="0"/>
                </a:rPr>
                <a:t>Получил уведомление с результатами анализов</a:t>
              </a:r>
            </a:p>
          </p:txBody>
        </p:sp>
        <p:sp>
          <p:nvSpPr>
            <p:cNvPr id="130" name="Прямоугольник 129"/>
            <p:cNvSpPr/>
            <p:nvPr/>
          </p:nvSpPr>
          <p:spPr>
            <a:xfrm>
              <a:off x="-4473522" y="4956657"/>
              <a:ext cx="2799236" cy="276999"/>
            </a:xfrm>
            <a:prstGeom prst="rect">
              <a:avLst/>
            </a:prstGeom>
          </p:spPr>
          <p:txBody>
            <a:bodyPr wrap="square">
              <a:spAutoFit/>
            </a:bodyPr>
            <a:lstStyle/>
            <a:p>
              <a:pPr algn="ctr"/>
              <a:r>
                <a:rPr lang="ru-RU" sz="1200" dirty="0">
                  <a:solidFill>
                    <a:schemeClr val="bg1"/>
                  </a:solidFill>
                  <a:latin typeface="Arial" panose="020B0604020202020204" pitchFamily="34" charset="0"/>
                  <a:cs typeface="Arial" panose="020B0604020202020204" pitchFamily="34" charset="0"/>
                </a:rPr>
                <a:t>Все диагнозы в личном кабинете</a:t>
              </a:r>
            </a:p>
          </p:txBody>
        </p:sp>
        <p:sp>
          <p:nvSpPr>
            <p:cNvPr id="131" name="Прямоугольник 130"/>
            <p:cNvSpPr/>
            <p:nvPr/>
          </p:nvSpPr>
          <p:spPr>
            <a:xfrm>
              <a:off x="-4857904" y="5410410"/>
              <a:ext cx="3558540" cy="303243"/>
            </a:xfrm>
            <a:prstGeom prst="rect">
              <a:avLst/>
            </a:prstGeom>
          </p:spPr>
          <p:txBody>
            <a:bodyPr wrap="square">
              <a:spAutoFit/>
            </a:bodyPr>
            <a:lstStyle/>
            <a:p>
              <a:pPr algn="ctr"/>
              <a:r>
                <a:rPr lang="ru-RU" sz="1100" dirty="0">
                  <a:solidFill>
                    <a:schemeClr val="bg1"/>
                  </a:solidFill>
                  <a:latin typeface="Arial" panose="020B0604020202020204" pitchFamily="34" charset="0"/>
                  <a:cs typeface="Arial" panose="020B0604020202020204" pitchFamily="34" charset="0"/>
                </a:rPr>
                <a:t>Получил рецепт и место выдачи лекарств</a:t>
              </a:r>
            </a:p>
          </p:txBody>
        </p:sp>
        <p:sp>
          <p:nvSpPr>
            <p:cNvPr id="132" name="Прямоугольник 131"/>
            <p:cNvSpPr/>
            <p:nvPr/>
          </p:nvSpPr>
          <p:spPr>
            <a:xfrm>
              <a:off x="-5750776" y="2194056"/>
              <a:ext cx="1599595" cy="891891"/>
            </a:xfrm>
            <a:prstGeom prst="rect">
              <a:avLst/>
            </a:prstGeom>
          </p:spPr>
          <p:txBody>
            <a:bodyPr wrap="square">
              <a:spAutoFit/>
            </a:bodyPr>
            <a:lstStyle/>
            <a:p>
              <a:r>
                <a:rPr lang="ru-RU" sz="1100" dirty="0">
                  <a:solidFill>
                    <a:schemeClr val="bg1"/>
                  </a:solidFill>
                  <a:latin typeface="Arial" panose="020B0604020202020204" pitchFamily="34" charset="0"/>
                  <a:cs typeface="Arial" panose="020B0604020202020204" pitchFamily="34" charset="0"/>
                </a:rPr>
                <a:t>С моим заболеванием я теперь должен больше ходить </a:t>
              </a:r>
            </a:p>
          </p:txBody>
        </p:sp>
        <p:sp>
          <p:nvSpPr>
            <p:cNvPr id="133" name="Прямоугольник 132"/>
            <p:cNvSpPr/>
            <p:nvPr/>
          </p:nvSpPr>
          <p:spPr>
            <a:xfrm>
              <a:off x="-5674504" y="3056140"/>
              <a:ext cx="1847287" cy="695675"/>
            </a:xfrm>
            <a:prstGeom prst="rect">
              <a:avLst/>
            </a:prstGeom>
          </p:spPr>
          <p:txBody>
            <a:bodyPr wrap="square">
              <a:spAutoFit/>
            </a:bodyPr>
            <a:lstStyle/>
            <a:p>
              <a:r>
                <a:rPr lang="ru-RU" sz="1100" dirty="0">
                  <a:solidFill>
                    <a:schemeClr val="bg1"/>
                  </a:solidFill>
                  <a:latin typeface="Arial" panose="020B0604020202020204" pitchFamily="34" charset="0"/>
                  <a:cs typeface="Arial" panose="020B0604020202020204" pitchFamily="34" charset="0"/>
                </a:rPr>
                <a:t>Получаю уведомления принять  лекарства</a:t>
              </a:r>
            </a:p>
          </p:txBody>
        </p:sp>
        <p:sp>
          <p:nvSpPr>
            <p:cNvPr id="134" name="Прямоугольник 133"/>
            <p:cNvSpPr/>
            <p:nvPr/>
          </p:nvSpPr>
          <p:spPr>
            <a:xfrm>
              <a:off x="-5625581" y="3751815"/>
              <a:ext cx="1304711" cy="1088108"/>
            </a:xfrm>
            <a:prstGeom prst="rect">
              <a:avLst/>
            </a:prstGeom>
          </p:spPr>
          <p:txBody>
            <a:bodyPr wrap="square">
              <a:spAutoFit/>
            </a:bodyPr>
            <a:lstStyle/>
            <a:p>
              <a:r>
                <a:rPr lang="ru-RU" sz="1100" dirty="0">
                  <a:solidFill>
                    <a:schemeClr val="bg1"/>
                  </a:solidFill>
                  <a:latin typeface="Arial" panose="020B0604020202020204" pitchFamily="34" charset="0"/>
                  <a:cs typeface="Arial" panose="020B0604020202020204" pitchFamily="34" charset="0"/>
                </a:rPr>
                <a:t>Постоянно имею данные о моем состоянии здоровья</a:t>
              </a:r>
            </a:p>
          </p:txBody>
        </p:sp>
        <p:pic>
          <p:nvPicPr>
            <p:cNvPr id="135" name="Рисунок 134"/>
            <p:cNvPicPr>
              <a:picLocks noChangeAspect="1"/>
            </p:cNvPicPr>
            <p:nvPr/>
          </p:nvPicPr>
          <p:blipFill rotWithShape="1">
            <a:blip r:embed="rId3" cstate="print">
              <a:clrChange>
                <a:clrFrom>
                  <a:srgbClr val="000000">
                    <a:alpha val="0"/>
                  </a:srgbClr>
                </a:clrFrom>
                <a:clrTo>
                  <a:srgbClr val="000000">
                    <a:alpha val="0"/>
                  </a:srgbClr>
                </a:clrTo>
              </a:clrChange>
              <a:duotone>
                <a:schemeClr val="accent1">
                  <a:shade val="45000"/>
                  <a:satMod val="135000"/>
                </a:schemeClr>
                <a:prstClr val="white"/>
              </a:duotone>
              <a:extLst>
                <a:ext uri="{28A0092B-C50C-407E-A947-70E740481C1C}">
                  <a14:useLocalDpi xmlns:a14="http://schemas.microsoft.com/office/drawing/2010/main" val="0"/>
                </a:ext>
              </a:extLst>
            </a:blip>
            <a:srcRect l="38819" t="28046" r="38961" b="63581"/>
            <a:stretch/>
          </p:blipFill>
          <p:spPr>
            <a:xfrm>
              <a:off x="-3241793" y="2984103"/>
              <a:ext cx="187643" cy="70712"/>
            </a:xfrm>
            <a:prstGeom prst="rect">
              <a:avLst/>
            </a:prstGeom>
          </p:spPr>
        </p:pic>
        <p:pic>
          <p:nvPicPr>
            <p:cNvPr id="136" name="Рисунок 135"/>
            <p:cNvPicPr>
              <a:picLocks noChangeAspect="1"/>
            </p:cNvPicPr>
            <p:nvPr/>
          </p:nvPicPr>
          <p:blipFill rotWithShape="1">
            <a:blip r:embed="rId4" cstate="print">
              <a:clrChange>
                <a:clrFrom>
                  <a:srgbClr val="000000">
                    <a:alpha val="0"/>
                  </a:srgbClr>
                </a:clrFrom>
                <a:clrTo>
                  <a:srgbClr val="000000">
                    <a:alpha val="0"/>
                  </a:srgbClr>
                </a:clrTo>
              </a:clrChange>
              <a:duotone>
                <a:schemeClr val="accent1">
                  <a:shade val="45000"/>
                  <a:satMod val="135000"/>
                </a:schemeClr>
                <a:prstClr val="white"/>
              </a:duotone>
              <a:extLst>
                <a:ext uri="{28A0092B-C50C-407E-A947-70E740481C1C}">
                  <a14:useLocalDpi xmlns:a14="http://schemas.microsoft.com/office/drawing/2010/main" val="0"/>
                </a:ext>
              </a:extLst>
            </a:blip>
            <a:srcRect l="38819" t="38133" r="38961" b="48695"/>
            <a:stretch/>
          </p:blipFill>
          <p:spPr>
            <a:xfrm>
              <a:off x="-3240485" y="3111122"/>
              <a:ext cx="187643" cy="111237"/>
            </a:xfrm>
            <a:prstGeom prst="rect">
              <a:avLst/>
            </a:prstGeom>
          </p:spPr>
        </p:pic>
      </p:grpSp>
      <p:sp>
        <p:nvSpPr>
          <p:cNvPr id="137" name="Дуга 136"/>
          <p:cNvSpPr/>
          <p:nvPr/>
        </p:nvSpPr>
        <p:spPr>
          <a:xfrm rot="10800000">
            <a:off x="839492" y="-45127"/>
            <a:ext cx="6924570" cy="6924570"/>
          </a:xfrm>
          <a:prstGeom prst="arc">
            <a:avLst>
              <a:gd name="adj1" fmla="val 18687733"/>
              <a:gd name="adj2" fmla="val 20056584"/>
            </a:avLst>
          </a:prstGeom>
          <a:ln w="165100">
            <a:solidFill>
              <a:srgbClr val="0070C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ru-RU"/>
          </a:p>
        </p:txBody>
      </p:sp>
      <p:sp>
        <p:nvSpPr>
          <p:cNvPr id="138" name="Скругленный прямоугольник 137"/>
          <p:cNvSpPr/>
          <p:nvPr/>
        </p:nvSpPr>
        <p:spPr>
          <a:xfrm rot="16200000">
            <a:off x="-1174313" y="2801573"/>
            <a:ext cx="3456523" cy="976320"/>
          </a:xfrm>
          <a:prstGeom prst="roundRect">
            <a:avLst/>
          </a:prstGeom>
          <a:solidFill>
            <a:srgbClr val="FFC000"/>
          </a:solidFill>
          <a:ln>
            <a:noFill/>
          </a:ln>
        </p:spPr>
        <p:style>
          <a:lnRef idx="1">
            <a:schemeClr val="accent1"/>
          </a:lnRef>
          <a:fillRef idx="0">
            <a:schemeClr val="accent1"/>
          </a:fillRef>
          <a:effectRef idx="0">
            <a:schemeClr val="accent1"/>
          </a:effectRef>
          <a:fontRef idx="minor">
            <a:schemeClr val="tx1"/>
          </a:fontRef>
        </p:style>
        <p:txBody>
          <a:bodyPr rtlCol="0" anchor="ctr"/>
          <a:lstStyle/>
          <a:p>
            <a:pPr algn="ctr"/>
            <a:r>
              <a:rPr lang="ru-RU" b="1" dirty="0">
                <a:solidFill>
                  <a:schemeClr val="bg1"/>
                </a:solidFill>
                <a:latin typeface="Arial" panose="020B0604020202020204" pitchFamily="34" charset="0"/>
                <a:cs typeface="Arial" panose="020B0604020202020204" pitchFamily="34" charset="0"/>
              </a:rPr>
              <a:t>Мобильные приложения по управлению заболеваниями</a:t>
            </a:r>
            <a:endParaRPr lang="ru-RU" dirty="0">
              <a:solidFill>
                <a:schemeClr val="bg1"/>
              </a:solidFill>
            </a:endParaRPr>
          </a:p>
        </p:txBody>
      </p:sp>
      <p:sp>
        <p:nvSpPr>
          <p:cNvPr id="58" name="Прямоугольник 57"/>
          <p:cNvSpPr/>
          <p:nvPr/>
        </p:nvSpPr>
        <p:spPr>
          <a:xfrm>
            <a:off x="7521909" y="6289494"/>
            <a:ext cx="4451015" cy="555631"/>
          </a:xfrm>
          <a:prstGeom prst="rect">
            <a:avLst/>
          </a:prstGeom>
          <a:solidFill>
            <a:schemeClr val="bg1">
              <a:lumMod val="95000"/>
            </a:schemeClr>
          </a:solidFill>
          <a:ln w="3175">
            <a:solidFill>
              <a:srgbClr val="FFC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rgbClr val="00B050"/>
                </a:solidFill>
                <a:latin typeface="Arial" panose="020B0604020202020204" pitchFamily="34" charset="0"/>
                <a:cs typeface="Arial" panose="020B0604020202020204" pitchFamily="34" charset="0"/>
              </a:rPr>
              <a:t>All information about health is available online</a:t>
            </a:r>
            <a:endParaRPr lang="ru-RU" sz="1600" dirty="0">
              <a:solidFill>
                <a:srgbClr val="00B050"/>
              </a:solidFill>
              <a:latin typeface="Arial" panose="020B0604020202020204" pitchFamily="34" charset="0"/>
              <a:cs typeface="Arial" panose="020B0604020202020204" pitchFamily="34" charset="0"/>
            </a:endParaRPr>
          </a:p>
        </p:txBody>
      </p:sp>
      <p:sp>
        <p:nvSpPr>
          <p:cNvPr id="59" name="Прямоугольник 58"/>
          <p:cNvSpPr/>
          <p:nvPr/>
        </p:nvSpPr>
        <p:spPr>
          <a:xfrm>
            <a:off x="7517191" y="3242970"/>
            <a:ext cx="4451015" cy="525276"/>
          </a:xfrm>
          <a:prstGeom prst="rect">
            <a:avLst/>
          </a:prstGeom>
          <a:solidFill>
            <a:schemeClr val="bg1">
              <a:lumMod val="95000"/>
            </a:schemeClr>
          </a:solidFill>
          <a:ln w="3175">
            <a:solidFill>
              <a:srgbClr val="FFC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600" dirty="0">
                <a:solidFill>
                  <a:srgbClr val="00B050"/>
                </a:solidFill>
                <a:latin typeface="Arial" panose="020B0604020202020204" pitchFamily="34" charset="0"/>
                <a:cs typeface="Arial" panose="020B0604020202020204" pitchFamily="34" charset="0"/>
              </a:rPr>
              <a:t> </a:t>
            </a:r>
            <a:r>
              <a:rPr lang="en-US" sz="1600" dirty="0">
                <a:solidFill>
                  <a:srgbClr val="00B050"/>
                </a:solidFill>
                <a:latin typeface="Arial" panose="020B0604020202020204" pitchFamily="34" charset="0"/>
                <a:cs typeface="Arial" panose="020B0604020202020204" pitchFamily="34" charset="0"/>
              </a:rPr>
              <a:t>100% electronic prescription for free medicines</a:t>
            </a:r>
            <a:endParaRPr lang="ru-RU" sz="1600" dirty="0">
              <a:solidFill>
                <a:srgbClr val="00B05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84836834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Номер слайда 3">
            <a:extLst>
              <a:ext uri="{FF2B5EF4-FFF2-40B4-BE49-F238E27FC236}">
                <a16:creationId xmlns:a16="http://schemas.microsoft.com/office/drawing/2014/main" xmlns="" id="{A324D8DD-1ACC-444C-8690-4B82FF7EE743}"/>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DFF6BA7-A5E5-4854-A3E9-6AABB6060E2D}" type="slidenum">
              <a:rPr kumimoji="0" lang="ru-RU"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ru-RU"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pic>
        <p:nvPicPr>
          <p:cNvPr id="6" name="Рисунок 5">
            <a:extLst>
              <a:ext uri="{FF2B5EF4-FFF2-40B4-BE49-F238E27FC236}">
                <a16:creationId xmlns:a16="http://schemas.microsoft.com/office/drawing/2014/main" xmlns="" id="{BCC3B32A-21C3-4EC1-93C7-91FAEC6A53A6}"/>
              </a:ext>
            </a:extLst>
          </p:cNvPr>
          <p:cNvPicPr/>
          <p:nvPr/>
        </p:nvPicPr>
        <p:blipFill rotWithShape="1">
          <a:blip r:embed="rId2"/>
          <a:srcRect l="29503" t="10833" r="39070" b="25884"/>
          <a:stretch/>
        </p:blipFill>
        <p:spPr bwMode="auto">
          <a:xfrm>
            <a:off x="1456661" y="1095818"/>
            <a:ext cx="4639339" cy="4349750"/>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a:extLst>
            <a:ext uri="{53640926-AAD7-44D8-BBD7-CCE9431645EC}">
              <a14:shadowObscured xmlns:a14="http://schemas.microsoft.com/office/drawing/2010/main"/>
            </a:ext>
          </a:extLst>
        </p:spPr>
      </p:pic>
      <p:sp>
        <p:nvSpPr>
          <p:cNvPr id="2" name="TextBox 1">
            <a:extLst>
              <a:ext uri="{FF2B5EF4-FFF2-40B4-BE49-F238E27FC236}">
                <a16:creationId xmlns:a16="http://schemas.microsoft.com/office/drawing/2014/main" xmlns="" id="{D73850B6-7607-4102-BD9D-2AF130CBAB3F}"/>
              </a:ext>
            </a:extLst>
          </p:cNvPr>
          <p:cNvSpPr txBox="1"/>
          <p:nvPr/>
        </p:nvSpPr>
        <p:spPr>
          <a:xfrm>
            <a:off x="6581553" y="2275367"/>
            <a:ext cx="5178056" cy="707886"/>
          </a:xfrm>
          <a:prstGeom prst="rect">
            <a:avLst/>
          </a:prstGeom>
          <a:noFill/>
        </p:spPr>
        <p:txBody>
          <a:bodyPr wrap="square" rtlCol="0">
            <a:spAutoFit/>
          </a:bodyPr>
          <a:lstStyle/>
          <a:p>
            <a:r>
              <a:rPr lang="en-US" sz="4000" dirty="0" smtClean="0">
                <a:solidFill>
                  <a:schemeClr val="accent1">
                    <a:lumMod val="75000"/>
                  </a:schemeClr>
                </a:solidFill>
              </a:rPr>
              <a:t>Thanks for attention</a:t>
            </a:r>
            <a:r>
              <a:rPr lang="ru-RU" sz="4000" dirty="0" smtClean="0">
                <a:solidFill>
                  <a:schemeClr val="accent1">
                    <a:lumMod val="75000"/>
                  </a:schemeClr>
                </a:solidFill>
              </a:rPr>
              <a:t>!</a:t>
            </a:r>
            <a:endParaRPr lang="ru-RU" sz="4000" dirty="0">
              <a:solidFill>
                <a:schemeClr val="accent1">
                  <a:lumMod val="75000"/>
                </a:schemeClr>
              </a:solidFill>
            </a:endParaRPr>
          </a:p>
        </p:txBody>
      </p:sp>
    </p:spTree>
    <p:extLst>
      <p:ext uri="{BB962C8B-B14F-4D97-AF65-F5344CB8AC3E}">
        <p14:creationId xmlns:p14="http://schemas.microsoft.com/office/powerpoint/2010/main" val="3495363054"/>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1_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14404</TotalTime>
  <Words>1935</Words>
  <Application>Microsoft Office PowerPoint</Application>
  <PresentationFormat>Custom</PresentationFormat>
  <Paragraphs>354</Paragraphs>
  <Slides>13</Slides>
  <Notes>3</Notes>
  <HiddenSlides>0</HiddenSlides>
  <MMClips>0</MMClips>
  <ScaleCrop>false</ScaleCrop>
  <HeadingPairs>
    <vt:vector size="4" baseType="variant">
      <vt:variant>
        <vt:lpstr>Theme</vt:lpstr>
      </vt:variant>
      <vt:variant>
        <vt:i4>2</vt:i4>
      </vt:variant>
      <vt:variant>
        <vt:lpstr>Slide Titles</vt:lpstr>
      </vt:variant>
      <vt:variant>
        <vt:i4>13</vt:i4>
      </vt:variant>
    </vt:vector>
  </HeadingPairs>
  <TitlesOfParts>
    <vt:vector size="15" baseType="lpstr">
      <vt:lpstr>Тема Office</vt:lpstr>
      <vt:lpstr>1_Тема Office</vt:lpstr>
      <vt:lpstr>PowerPoint Presentation</vt:lpstr>
      <vt:lpstr>Global trend: rising health care costs due to increased burden of chronic diseases, population aging and rising costs of technology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Beybut S. Esenbaev</dc:creator>
  <cp:lastModifiedBy>ALLIOD, Marie-pierre</cp:lastModifiedBy>
  <cp:revision>1137</cp:revision>
  <cp:lastPrinted>2018-03-12T06:04:50Z</cp:lastPrinted>
  <dcterms:created xsi:type="dcterms:W3CDTF">2017-06-19T05:07:51Z</dcterms:created>
  <dcterms:modified xsi:type="dcterms:W3CDTF">2018-08-02T08:56:46Z</dcterms:modified>
</cp:coreProperties>
</file>