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61" r:id="rId7"/>
    <p:sldId id="262" r:id="rId8"/>
    <p:sldId id="263" r:id="rId9"/>
    <p:sldId id="264" r:id="rId10"/>
    <p:sldId id="265" r:id="rId11"/>
    <p:sldId id="277" r:id="rId12"/>
    <p:sldId id="266" r:id="rId13"/>
    <p:sldId id="267" r:id="rId14"/>
    <p:sldId id="268" r:id="rId15"/>
    <p:sldId id="270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6D75"/>
    <a:srgbClr val="C2B8BB"/>
    <a:srgbClr val="165359"/>
    <a:srgbClr val="CB7627"/>
    <a:srgbClr val="C27024"/>
    <a:srgbClr val="144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2" autoAdjust="0"/>
    <p:restoredTop sz="94660"/>
  </p:normalViewPr>
  <p:slideViewPr>
    <p:cSldViewPr snapToGrid="0" snapToObjects="1">
      <p:cViewPr>
        <p:scale>
          <a:sx n="77" d="100"/>
          <a:sy n="77" d="100"/>
        </p:scale>
        <p:origin x="-1206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9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4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2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4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91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543278" y="87488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43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3833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68768" y="2472323"/>
            <a:ext cx="7155743" cy="1143000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329506"/>
            <a:ext cx="1255051" cy="145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9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13833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662" y="267582"/>
            <a:ext cx="7388578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17078"/>
            <a:ext cx="1080660" cy="125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65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1383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3600" y="2407813"/>
            <a:ext cx="1930400" cy="373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7745058" y="3435764"/>
            <a:ext cx="1398942" cy="27058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0800000">
            <a:off x="1128888" y="-1"/>
            <a:ext cx="1287286" cy="125588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14465" y="1294686"/>
            <a:ext cx="7155743" cy="1143000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 algn="l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0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1383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18667" y="-3103"/>
            <a:ext cx="3725333" cy="61409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8088098" y="4091580"/>
            <a:ext cx="1055899" cy="20423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0800000">
            <a:off x="1128888" y="-1"/>
            <a:ext cx="1287286" cy="125588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14465" y="1294686"/>
            <a:ext cx="7155743" cy="1143000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 algn="l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9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13833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70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33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5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41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37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D72354-B91A-8D4F-97A6-CBA9EA603DE0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C669-2C86-F14F-A979-5857E6995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3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LN-logo-final-small-horizontal.eps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968" y="5984670"/>
            <a:ext cx="1955808" cy="10073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8888" y="274638"/>
            <a:ext cx="755791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1786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ill Sans"/>
                <a:cs typeface="Gill Sans"/>
              </a:defRPr>
            </a:lvl1pPr>
          </a:lstStyle>
          <a:p>
            <a:fld id="{A9ECC669-2C86-F14F-A979-5857E69950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289264"/>
            <a:ext cx="957329" cy="11051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44120" y="0"/>
            <a:ext cx="2299879" cy="13327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7653762" y="1"/>
            <a:ext cx="1490237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4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2" r:id="rId8"/>
    <p:sldLayoutId id="2147483663" r:id="rId9"/>
    <p:sldLayoutId id="2147483664" r:id="rId10"/>
    <p:sldLayoutId id="2147483661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14417E"/>
          </a:solidFill>
          <a:latin typeface="Gill Sans"/>
          <a:ea typeface="+mj-ea"/>
          <a:cs typeface="Gill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Gill Sans"/>
          <a:ea typeface="+mn-ea"/>
          <a:cs typeface="Gill San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Gill Sans"/>
          <a:ea typeface="+mn-ea"/>
          <a:cs typeface="Gill San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Gill Sans"/>
          <a:ea typeface="+mn-ea"/>
          <a:cs typeface="Gill San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Gill Sans"/>
          <a:ea typeface="+mn-ea"/>
          <a:cs typeface="Gill San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Gill Sans"/>
          <a:ea typeface="+mn-ea"/>
          <a:cs typeface="Gill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emf"/><Relationship Id="rId5" Type="http://schemas.openxmlformats.org/officeDocument/2006/relationships/image" Target="../media/image10.emf"/><Relationship Id="rId4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emf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7" Type="http://schemas.openxmlformats.org/officeDocument/2006/relationships/image" Target="../media/image58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5612581" y="5268452"/>
            <a:ext cx="3531419" cy="15895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0665"/>
            <a:ext cx="9144000" cy="4948903"/>
          </a:xfrm>
          <a:prstGeom prst="rect">
            <a:avLst/>
          </a:prstGeom>
        </p:spPr>
      </p:pic>
      <p:pic>
        <p:nvPicPr>
          <p:cNvPr id="18" name="Picture 17" descr="28112007133_6bdb7e962e_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69" y="-10168"/>
            <a:ext cx="10313798" cy="687586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297" y="3131897"/>
            <a:ext cx="1930400" cy="37338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1297" y="5849375"/>
            <a:ext cx="1041400" cy="1016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04707" y="-17865"/>
            <a:ext cx="5653798" cy="6893986"/>
          </a:xfrm>
          <a:prstGeom prst="rect">
            <a:avLst/>
          </a:prstGeom>
        </p:spPr>
      </p:pic>
      <p:pic>
        <p:nvPicPr>
          <p:cNvPr id="9" name="Picture 8" descr="JLN-logo-final_reverse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665018"/>
            <a:ext cx="3491347" cy="115310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49380" y="2374282"/>
            <a:ext cx="2875590" cy="1485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  <a:latin typeface="Gill Sans"/>
                <a:cs typeface="Gill Sans"/>
              </a:rPr>
              <a:t>Accelerating Progress toward Universal Health Coverage </a:t>
            </a:r>
          </a:p>
        </p:txBody>
      </p:sp>
    </p:spTree>
    <p:extLst>
      <p:ext uri="{BB962C8B-B14F-4D97-AF65-F5344CB8AC3E}">
        <p14:creationId xmlns:p14="http://schemas.microsoft.com/office/powerpoint/2010/main" val="63917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871818" y="1400791"/>
            <a:ext cx="7285815" cy="2178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14417E"/>
                </a:solidFill>
                <a:latin typeface="Gill Sans"/>
                <a:ea typeface="+mj-ea"/>
                <a:cs typeface="Gill Sans"/>
              </a:defRPr>
            </a:lvl1pPr>
          </a:lstStyle>
          <a:p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14465" y="3866768"/>
            <a:ext cx="4974677" cy="2232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Myriad Pro"/>
                <a:cs typeface="Myriad Pro"/>
              </a:rPr>
              <a:t>Dr. Israel </a:t>
            </a:r>
            <a:r>
              <a:rPr lang="en-US" sz="2000" b="1" dirty="0" err="1">
                <a:solidFill>
                  <a:schemeClr val="bg1"/>
                </a:solidFill>
                <a:latin typeface="Myriad Pro"/>
                <a:cs typeface="Myriad Pro"/>
              </a:rPr>
              <a:t>Pargas</a:t>
            </a:r>
            <a:r>
              <a:rPr lang="en-US" sz="2000" b="1" dirty="0">
                <a:solidFill>
                  <a:schemeClr val="bg1"/>
                </a:solidFill>
                <a:latin typeface="Myriad Pro"/>
                <a:cs typeface="Myriad Pro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Myriad Pro"/>
                <a:cs typeface="Myriad Pro"/>
              </a:rPr>
            </a:br>
            <a:r>
              <a:rPr lang="en-US" sz="2000" dirty="0">
                <a:solidFill>
                  <a:schemeClr val="bg1"/>
                </a:solidFill>
                <a:latin typeface="Myriad Pro"/>
              </a:rPr>
              <a:t>Senior Vice President</a:t>
            </a:r>
            <a:br>
              <a:rPr lang="en-US" sz="2000" dirty="0">
                <a:solidFill>
                  <a:schemeClr val="bg1"/>
                </a:solidFill>
                <a:latin typeface="Myriad Pro"/>
              </a:rPr>
            </a:br>
            <a:r>
              <a:rPr lang="en-US" sz="2000" dirty="0">
                <a:solidFill>
                  <a:schemeClr val="bg1"/>
                </a:solidFill>
                <a:latin typeface="Myriad Pro"/>
              </a:rPr>
              <a:t>Health Finance Policy Sector</a:t>
            </a:r>
            <a:br>
              <a:rPr lang="en-US" sz="2000" dirty="0">
                <a:solidFill>
                  <a:schemeClr val="bg1"/>
                </a:solidFill>
                <a:latin typeface="Myriad Pro"/>
              </a:rPr>
            </a:br>
            <a:r>
              <a:rPr lang="en-US" sz="2000" dirty="0">
                <a:solidFill>
                  <a:schemeClr val="bg1"/>
                </a:solidFill>
                <a:latin typeface="Myriad Pro"/>
              </a:rPr>
              <a:t>PhilHealth, Philippines</a:t>
            </a:r>
            <a:br>
              <a:rPr lang="en-US" sz="2000" dirty="0">
                <a:solidFill>
                  <a:schemeClr val="bg1"/>
                </a:solidFill>
                <a:latin typeface="Myriad Pro"/>
              </a:rPr>
            </a:br>
            <a:r>
              <a:rPr lang="en-US" sz="2000" dirty="0">
                <a:solidFill>
                  <a:schemeClr val="bg1"/>
                </a:solidFill>
                <a:latin typeface="Myriad Pro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Myriad Pro"/>
              </a:rPr>
            </a:br>
            <a:r>
              <a:rPr lang="en-US" sz="2000" dirty="0">
                <a:solidFill>
                  <a:schemeClr val="bg1"/>
                </a:solidFill>
                <a:latin typeface="Myriad Pro"/>
              </a:rPr>
              <a:t>June 20, 2018</a:t>
            </a:r>
            <a:endParaRPr lang="en-US" sz="2000" dirty="0">
              <a:solidFill>
                <a:schemeClr val="bg1"/>
              </a:solidFill>
              <a:latin typeface="Myriad Pro"/>
              <a:cs typeface="Myriad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1758" y="21243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465" y="1294686"/>
            <a:ext cx="7155743" cy="1143000"/>
          </a:xfrm>
        </p:spPr>
        <p:txBody>
          <a:bodyPr>
            <a:noAutofit/>
          </a:bodyPr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The Joint Learning Network: Practitioners and Policymakers Bridging the Gap Between Theory and Practice</a:t>
            </a:r>
          </a:p>
        </p:txBody>
      </p:sp>
    </p:spTree>
    <p:extLst>
      <p:ext uri="{BB962C8B-B14F-4D97-AF65-F5344CB8AC3E}">
        <p14:creationId xmlns:p14="http://schemas.microsoft.com/office/powerpoint/2010/main" val="831211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78368" y="3478923"/>
            <a:ext cx="8214076" cy="2327804"/>
          </a:xfrm>
          <a:prstGeom prst="rect">
            <a:avLst/>
          </a:prstGeom>
          <a:solidFill>
            <a:srgbClr val="1B6D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About The Joint Learning Network (JLN)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839610" y="3654782"/>
            <a:ext cx="7616021" cy="19921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Our mission is to provide countries with a </a:t>
            </a:r>
            <a:r>
              <a:rPr lang="en-US" sz="2800" b="1" dirty="0">
                <a:solidFill>
                  <a:schemeClr val="accent6"/>
                </a:solidFill>
                <a:latin typeface="Gill Sans MT" panose="020B0502020104020203" pitchFamily="34" charset="0"/>
              </a:rPr>
              <a:t>self-governed</a:t>
            </a:r>
            <a:r>
              <a:rPr lang="en-U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 collaborative learning environment for harnessing </a:t>
            </a:r>
            <a:r>
              <a:rPr lang="en-US" sz="2800" b="1" dirty="0">
                <a:solidFill>
                  <a:schemeClr val="accent6"/>
                </a:solidFill>
                <a:latin typeface="Gill Sans MT" panose="020B0502020104020203" pitchFamily="34" charset="0"/>
              </a:rPr>
              <a:t>collective</a:t>
            </a:r>
            <a:r>
              <a:rPr lang="en-U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 expertise and experiences to: 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accelerate progress of </a:t>
            </a:r>
            <a:r>
              <a:rPr lang="en-US" b="1" dirty="0">
                <a:solidFill>
                  <a:schemeClr val="accent6"/>
                </a:solidFill>
                <a:latin typeface="Gill Sans MT" panose="020B0502020104020203" pitchFamily="34" charset="0"/>
              </a:rPr>
              <a:t>individual countries </a:t>
            </a:r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toward UHC and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contribute pragmatic solutions and tools as </a:t>
            </a:r>
            <a:r>
              <a:rPr lang="en-US" b="1" dirty="0">
                <a:solidFill>
                  <a:schemeClr val="accent6"/>
                </a:solidFill>
                <a:latin typeface="Gill Sans MT" panose="020B0502020104020203" pitchFamily="34" charset="0"/>
              </a:rPr>
              <a:t>global public goods </a:t>
            </a:r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toward achieving UHC.</a:t>
            </a:r>
            <a:endParaRPr lang="en-US" sz="2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D9E92FA-75D0-4FF4-BE84-37D01760CC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110" y="1684351"/>
            <a:ext cx="2229982" cy="14866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64BD608-C9CD-4307-9F16-49DAE6116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58" y="1684351"/>
            <a:ext cx="2182700" cy="14866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5633BA5-5636-4572-8535-5877DBB85C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688" y="1686404"/>
            <a:ext cx="2235312" cy="1484601"/>
          </a:xfrm>
          <a:prstGeom prst="rect">
            <a:avLst/>
          </a:prstGeom>
        </p:spPr>
      </p:pic>
      <p:pic>
        <p:nvPicPr>
          <p:cNvPr id="7" name="Picture 6" descr="28131219503_f72c08c1f4_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6404"/>
            <a:ext cx="2226902" cy="148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33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1679359"/>
            <a:ext cx="7340600" cy="4013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JLN’s Ultimate Goal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0581" y="2040193"/>
            <a:ext cx="1614129" cy="163871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yriad Pro"/>
                <a:cs typeface="Myriad Pro"/>
              </a:rPr>
              <a:t>Expand health coverage </a:t>
            </a:r>
            <a:r>
              <a:rPr lang="en-US" sz="1200" dirty="0">
                <a:solidFill>
                  <a:srgbClr val="FFFFFF"/>
                </a:solidFill>
                <a:latin typeface="Myriad Pro"/>
                <a:cs typeface="Myriad Pro"/>
              </a:rPr>
              <a:t/>
            </a:r>
            <a:br>
              <a:rPr lang="en-US" sz="1200" dirty="0">
                <a:solidFill>
                  <a:srgbClr val="FFFFFF"/>
                </a:solidFill>
                <a:latin typeface="Myriad Pro"/>
                <a:cs typeface="Myriad Pro"/>
              </a:rPr>
            </a:br>
            <a:r>
              <a:rPr lang="en-US" sz="1200" dirty="0">
                <a:solidFill>
                  <a:srgbClr val="FFFFFF"/>
                </a:solidFill>
                <a:latin typeface="Myriad Pro"/>
                <a:cs typeface="Myriad Pro"/>
              </a:rPr>
              <a:t>to reach target populations, especially the poor and informal sector 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489290" y="2335161"/>
            <a:ext cx="1614129" cy="884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yriad Pro"/>
                <a:cs typeface="Myriad Pro"/>
              </a:rPr>
              <a:t>Promote financial sustainability </a:t>
            </a:r>
            <a:r>
              <a:rPr lang="en-US" sz="1200" dirty="0">
                <a:solidFill>
                  <a:srgbClr val="FFFFFF"/>
                </a:solidFill>
                <a:latin typeface="Myriad Pro"/>
                <a:cs typeface="Myriad Pro"/>
              </a:rPr>
              <a:t>of UHC systems</a:t>
            </a: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1081546" y="4305022"/>
            <a:ext cx="1532194" cy="1450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yriad Pro"/>
                <a:cs typeface="Myriad Pro"/>
              </a:rPr>
              <a:t>Increase access to and utilization </a:t>
            </a:r>
            <a:r>
              <a:rPr lang="en-US" sz="1200" dirty="0">
                <a:solidFill>
                  <a:srgbClr val="FFFFFF"/>
                </a:solidFill>
                <a:latin typeface="Myriad Pro"/>
                <a:cs typeface="Myriad Pro"/>
              </a:rPr>
              <a:t>of essential health services, especially primary care</a:t>
            </a: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6489290" y="4522846"/>
            <a:ext cx="1614129" cy="1450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yriad Pro"/>
                <a:cs typeface="Myriad Pro"/>
              </a:rPr>
              <a:t>Improve quality </a:t>
            </a:r>
            <a:r>
              <a:rPr lang="en-US" sz="1200" dirty="0">
                <a:solidFill>
                  <a:srgbClr val="FFFFFF"/>
                </a:solidFill>
                <a:latin typeface="Myriad Pro"/>
                <a:cs typeface="Myriad Pro"/>
              </a:rPr>
              <a:t>of care and patient safety</a:t>
            </a: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3437194" y="2928056"/>
            <a:ext cx="2277806" cy="2085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Myriad Pro"/>
                <a:cs typeface="Myriad Pro"/>
              </a:rPr>
              <a:t>UHC for All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Myriad Pro"/>
                <a:cs typeface="Myriad Pro"/>
              </a:rPr>
              <a:t>Extend health coverage to more than 3 billion people and ensure financial protection</a:t>
            </a:r>
          </a:p>
        </p:txBody>
      </p:sp>
    </p:spTree>
    <p:extLst>
      <p:ext uri="{BB962C8B-B14F-4D97-AF65-F5344CB8AC3E}">
        <p14:creationId xmlns:p14="http://schemas.microsoft.com/office/powerpoint/2010/main" val="3622170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85333" y="274638"/>
            <a:ext cx="6909892" cy="114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A Growing Network of Policymakers and Practitioners</a:t>
            </a: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360516" y="1421032"/>
            <a:ext cx="1974645" cy="3195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1B6D75"/>
                </a:solidFill>
              </a:rPr>
              <a:t>Full Members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Bangladesh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Ethiopia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Ghana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Indonesia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India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Kenya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Liberia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Philippines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Malaysia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Mali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Mexico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Mongolia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Nigeria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Senegal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South Korea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Sudan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1B6D75"/>
                </a:solidFill>
              </a:rPr>
              <a:t>Vietnam</a:t>
            </a: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360516" y="4442550"/>
            <a:ext cx="2627400" cy="3425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+mn-ea"/>
                <a:cs typeface="Gill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CB7627"/>
                </a:solidFill>
              </a:rPr>
              <a:t>Associate Members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Bahrain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Colombia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Egypt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Japan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Kosovo</a:t>
            </a:r>
            <a:br>
              <a:rPr lang="en-US" sz="1050" dirty="0">
                <a:solidFill>
                  <a:srgbClr val="CB7627"/>
                </a:solidFill>
              </a:rPr>
            </a:br>
            <a:r>
              <a:rPr lang="en-US" sz="1050" dirty="0">
                <a:solidFill>
                  <a:srgbClr val="CB7627"/>
                </a:solidFill>
              </a:rPr>
              <a:t>Laos</a:t>
            </a:r>
            <a:br>
              <a:rPr lang="en-US" sz="1050" dirty="0">
                <a:solidFill>
                  <a:srgbClr val="CB7627"/>
                </a:solidFill>
              </a:rPr>
            </a:br>
            <a:r>
              <a:rPr lang="en-US" sz="1050" dirty="0">
                <a:solidFill>
                  <a:srgbClr val="CB7627"/>
                </a:solidFill>
              </a:rPr>
              <a:t>Lebanon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Moldova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Morocco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Namibia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Peru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050" dirty="0">
                <a:solidFill>
                  <a:srgbClr val="CB7627"/>
                </a:solidFill>
              </a:rPr>
              <a:t>South Africa</a:t>
            </a:r>
            <a:br>
              <a:rPr lang="en-US" sz="1050" dirty="0">
                <a:solidFill>
                  <a:srgbClr val="CB7627"/>
                </a:solidFill>
              </a:rPr>
            </a:br>
            <a:r>
              <a:rPr lang="en-US" sz="1050" dirty="0">
                <a:solidFill>
                  <a:srgbClr val="CB7627"/>
                </a:solidFill>
              </a:rPr>
              <a:t>Yemen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7E17A57-83BF-4AD2-9CFD-6E9E5FDA8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60" y="581720"/>
            <a:ext cx="9144000" cy="608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71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MG_00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068" y="1686405"/>
            <a:ext cx="2236932" cy="148460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Vibrant Community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408917"/>
            <a:ext cx="8229600" cy="2604908"/>
          </a:xfrm>
        </p:spPr>
        <p:txBody>
          <a:bodyPr>
            <a:normAutofit/>
          </a:bodyPr>
          <a:lstStyle/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1600" dirty="0"/>
              <a:t>The JLN is a vibrant community of country members deeply engaged in practitioner-to-practitioner learning to jointly problem solve, generate global knowledge, adapt pragmatic tools to a country-specific context and innovate pathways in their countries toward the goal of universal health coverage.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As a country-driven and country-owned network, JLN members work closely together, often developing life-long friendships, while pursuing UHC in their respective countries.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0D3A24F-1F0C-4AE8-8E80-E7B65F1A02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6403"/>
            <a:ext cx="2226902" cy="1484601"/>
          </a:xfrm>
          <a:prstGeom prst="rect">
            <a:avLst/>
          </a:prstGeom>
        </p:spPr>
      </p:pic>
      <p:pic>
        <p:nvPicPr>
          <p:cNvPr id="13" name="Picture 12" descr="Cover 1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128" y="1686404"/>
            <a:ext cx="2162601" cy="1491840"/>
          </a:xfrm>
          <a:prstGeom prst="rect">
            <a:avLst/>
          </a:prstGeom>
        </p:spPr>
      </p:pic>
      <p:pic>
        <p:nvPicPr>
          <p:cNvPr id="16" name="Picture 15" descr="TF Meeting - 201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047" y="1686405"/>
            <a:ext cx="1989119" cy="149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2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30" y="3740786"/>
            <a:ext cx="7918340" cy="194107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441869" y="3519483"/>
            <a:ext cx="108827" cy="32089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824758" y="3519483"/>
            <a:ext cx="108827" cy="32089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179424" y="3519483"/>
            <a:ext cx="108827" cy="32089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576424" y="3519483"/>
            <a:ext cx="108827" cy="32089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938146" y="3519483"/>
            <a:ext cx="108827" cy="32089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101313" y="3519483"/>
            <a:ext cx="108827" cy="3208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0140" y="253984"/>
            <a:ext cx="7441379" cy="118533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JLN’s Learning Priorities:</a:t>
            </a:r>
            <a:br>
              <a:rPr lang="en-US" sz="3200" dirty="0"/>
            </a:br>
            <a:r>
              <a:rPr lang="en-US" sz="3200" dirty="0"/>
              <a:t>Technical Initiatives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6C5A5C5-2099-4955-8B81-2888CE879B86}"/>
              </a:ext>
            </a:extLst>
          </p:cNvPr>
          <p:cNvSpPr txBox="1"/>
          <p:nvPr/>
        </p:nvSpPr>
        <p:spPr>
          <a:xfrm>
            <a:off x="457200" y="2899934"/>
            <a:ext cx="137015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14417E"/>
                </a:solidFill>
                <a:latin typeface="Myriad Pro"/>
                <a:ea typeface="Arial" charset="0"/>
                <a:cs typeface="Myriad Pro"/>
              </a:rPr>
              <a:t>Population Coverage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45E84FB1-4757-4A8D-BD2C-95DD31B3CE01}"/>
              </a:ext>
            </a:extLst>
          </p:cNvPr>
          <p:cNvSpPr txBox="1"/>
          <p:nvPr/>
        </p:nvSpPr>
        <p:spPr>
          <a:xfrm>
            <a:off x="1816915" y="2926700"/>
            <a:ext cx="136422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14417E"/>
                </a:solidFill>
                <a:latin typeface="Myriad Pro"/>
                <a:ea typeface="Arial" charset="0"/>
                <a:cs typeface="Myriad Pro"/>
              </a:rPr>
              <a:t>Primary Health Care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AFA69F51-1C83-4D1A-AE28-C9D8B19DE5FB}"/>
              </a:ext>
            </a:extLst>
          </p:cNvPr>
          <p:cNvSpPr/>
          <p:nvPr/>
        </p:nvSpPr>
        <p:spPr>
          <a:xfrm>
            <a:off x="3279470" y="2899934"/>
            <a:ext cx="1172066" cy="57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14417E"/>
                </a:solidFill>
                <a:latin typeface="Myriad Pro"/>
                <a:ea typeface="Arial" charset="0"/>
                <a:cs typeface="Myriad Pro"/>
              </a:rPr>
              <a:t>Provider</a:t>
            </a:r>
          </a:p>
          <a:p>
            <a:pPr algn="ctr"/>
            <a:r>
              <a:rPr lang="en-US" sz="1400" dirty="0">
                <a:solidFill>
                  <a:srgbClr val="14417E"/>
                </a:solidFill>
                <a:latin typeface="Myriad Pro"/>
                <a:ea typeface="Arial" charset="0"/>
                <a:cs typeface="Myriad Pro"/>
              </a:rPr>
              <a:t>Payment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3D97EABF-3A6D-47B7-9D4C-6050C9F5CBE3}"/>
              </a:ext>
            </a:extLst>
          </p:cNvPr>
          <p:cNvSpPr/>
          <p:nvPr/>
        </p:nvSpPr>
        <p:spPr>
          <a:xfrm>
            <a:off x="4585934" y="2895661"/>
            <a:ext cx="1305208" cy="576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14417E"/>
                </a:solidFill>
                <a:latin typeface="Myriad Pro"/>
                <a:ea typeface="Arial" charset="0"/>
                <a:cs typeface="Myriad Pro"/>
              </a:rPr>
              <a:t>Information</a:t>
            </a:r>
          </a:p>
          <a:p>
            <a:pPr algn="ctr"/>
            <a:r>
              <a:rPr lang="en-US" sz="1400" dirty="0">
                <a:solidFill>
                  <a:srgbClr val="14417E"/>
                </a:solidFill>
                <a:latin typeface="Myriad Pro"/>
                <a:ea typeface="Arial" charset="0"/>
                <a:cs typeface="Myriad Pro"/>
              </a:rPr>
              <a:t>Technology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94C5F813-E0EC-40C5-A21D-EDC163DBA59B}"/>
              </a:ext>
            </a:extLst>
          </p:cNvPr>
          <p:cNvSpPr/>
          <p:nvPr/>
        </p:nvSpPr>
        <p:spPr>
          <a:xfrm>
            <a:off x="5943600" y="2895177"/>
            <a:ext cx="1305208" cy="576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14417E"/>
                </a:solidFill>
                <a:latin typeface="Myriad Pro"/>
                <a:ea typeface="Arial" charset="0"/>
                <a:cs typeface="Myriad Pro"/>
              </a:rPr>
              <a:t>Quality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80DBFEEF-8549-4C0A-917B-8B918DCBB527}"/>
              </a:ext>
            </a:extLst>
          </p:cNvPr>
          <p:cNvSpPr/>
          <p:nvPr/>
        </p:nvSpPr>
        <p:spPr>
          <a:xfrm>
            <a:off x="6964533" y="2895177"/>
            <a:ext cx="1989383" cy="576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14417E"/>
                </a:solidFill>
                <a:latin typeface="Myriad Pro"/>
                <a:ea typeface="Arial" charset="0"/>
                <a:cs typeface="Myriad Pro"/>
              </a:rPr>
              <a:t>Revisiting Health Financing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7022B462-1736-479E-9C90-6E93B2EFAA84}"/>
              </a:ext>
            </a:extLst>
          </p:cNvPr>
          <p:cNvSpPr txBox="1"/>
          <p:nvPr/>
        </p:nvSpPr>
        <p:spPr>
          <a:xfrm>
            <a:off x="612831" y="3814707"/>
            <a:ext cx="108323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595959"/>
                </a:solidFill>
                <a:latin typeface="Myriad Pro"/>
                <a:cs typeface="Myriad Pro"/>
              </a:rPr>
              <a:t>Extend equitable health coverage to all, with a focus on the poor and informal sector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F784C987-D4D2-4A90-8A0B-56AF3EAFCE5E}"/>
              </a:ext>
            </a:extLst>
          </p:cNvPr>
          <p:cNvSpPr txBox="1"/>
          <p:nvPr/>
        </p:nvSpPr>
        <p:spPr>
          <a:xfrm>
            <a:off x="1962775" y="3767552"/>
            <a:ext cx="11044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/>
                <a:cs typeface="Myriad Pro"/>
              </a:rPr>
              <a:t>Improve service delivery and utilization of preventive care by aligning primary care and health financing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Myriad Pro"/>
              <a:cs typeface="Myriad Pro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73C49FBD-26CF-41C4-8CF7-5B1EA9E1B3A7}"/>
              </a:ext>
            </a:extLst>
          </p:cNvPr>
          <p:cNvSpPr txBox="1"/>
          <p:nvPr/>
        </p:nvSpPr>
        <p:spPr>
          <a:xfrm>
            <a:off x="3335912" y="3790046"/>
            <a:ext cx="110856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595959"/>
                </a:solidFill>
                <a:latin typeface="Myriad Pro"/>
                <a:cs typeface="Myriad Pro"/>
              </a:rPr>
              <a:t>Ensure financial sustainability, efficiency and quality through effective provider payment mechanisms</a:t>
            </a:r>
            <a:endParaRPr lang="en-US" sz="1200" dirty="0">
              <a:solidFill>
                <a:srgbClr val="595959"/>
              </a:solidFill>
              <a:latin typeface="Myriad Pro"/>
              <a:cs typeface="Myriad Pro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2099DD6A-DE10-477D-AEB1-A5F082746EA4}"/>
              </a:ext>
            </a:extLst>
          </p:cNvPr>
          <p:cNvSpPr txBox="1"/>
          <p:nvPr/>
        </p:nvSpPr>
        <p:spPr>
          <a:xfrm>
            <a:off x="4652886" y="3814707"/>
            <a:ext cx="122329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595959"/>
                </a:solidFill>
                <a:latin typeface="Myriad Pro"/>
                <a:cs typeface="Myriad Pro"/>
              </a:rPr>
              <a:t>Enable data interoperability across health systems to support quality health care and responsible financial management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33AC92EE-52AB-46ED-AF4A-F6D35B455528}"/>
              </a:ext>
            </a:extLst>
          </p:cNvPr>
          <p:cNvSpPr txBox="1"/>
          <p:nvPr/>
        </p:nvSpPr>
        <p:spPr>
          <a:xfrm>
            <a:off x="6166411" y="3845012"/>
            <a:ext cx="9258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595959"/>
                </a:solidFill>
                <a:latin typeface="Myriad Pro"/>
                <a:cs typeface="Myriad Pro"/>
              </a:rPr>
              <a:t>Incentivize  health care providers to improve quality of services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E21167AE-3287-4DBB-9A7F-506EE9188B0F}"/>
              </a:ext>
            </a:extLst>
          </p:cNvPr>
          <p:cNvSpPr txBox="1"/>
          <p:nvPr/>
        </p:nvSpPr>
        <p:spPr>
          <a:xfrm>
            <a:off x="7464408" y="3840383"/>
            <a:ext cx="1066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595959"/>
                </a:solidFill>
                <a:latin typeface="Myriad Pro"/>
                <a:cs typeface="Myriad Pro"/>
              </a:rPr>
              <a:t>Navigate resource needs, availability and utilization of priority health services</a:t>
            </a:r>
          </a:p>
        </p:txBody>
      </p:sp>
      <p:pic>
        <p:nvPicPr>
          <p:cNvPr id="7" name="Picture 6" descr="diploma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364" y="2251774"/>
            <a:ext cx="441666" cy="567856"/>
          </a:xfrm>
          <a:prstGeom prst="rect">
            <a:avLst/>
          </a:prstGeom>
        </p:spPr>
      </p:pic>
      <p:pic>
        <p:nvPicPr>
          <p:cNvPr id="8" name="Picture 7" descr="dollar-paper-bills-stack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708" y="2385302"/>
            <a:ext cx="653344" cy="435563"/>
          </a:xfrm>
          <a:prstGeom prst="rect">
            <a:avLst/>
          </a:prstGeom>
        </p:spPr>
      </p:pic>
      <p:pic>
        <p:nvPicPr>
          <p:cNvPr id="9" name="Picture 8" descr="dollar-sacks-filled-with-money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549" y="2222504"/>
            <a:ext cx="423839" cy="598361"/>
          </a:xfrm>
          <a:prstGeom prst="rect">
            <a:avLst/>
          </a:prstGeom>
        </p:spPr>
      </p:pic>
      <p:pic>
        <p:nvPicPr>
          <p:cNvPr id="10" name="Picture 9" descr="family-in-home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61" y="2251773"/>
            <a:ext cx="624642" cy="567857"/>
          </a:xfrm>
          <a:prstGeom prst="rect">
            <a:avLst/>
          </a:prstGeom>
        </p:spPr>
      </p:pic>
      <p:pic>
        <p:nvPicPr>
          <p:cNvPr id="11" name="Picture 10" descr="hospital-building.eps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36" y="2251774"/>
            <a:ext cx="571693" cy="567856"/>
          </a:xfrm>
          <a:prstGeom prst="rect">
            <a:avLst/>
          </a:prstGeom>
        </p:spPr>
      </p:pic>
      <p:pic>
        <p:nvPicPr>
          <p:cNvPr id="12" name="Picture 11" descr="hospitals-computer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792" y="2333925"/>
            <a:ext cx="537702" cy="48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43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7C96FA-B0ED-4B81-AF3D-169369C19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JLN Health Financing Collaboratives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BD00ACE2-C9F6-4FA3-82A5-4EE86BF377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66248"/>
              </p:ext>
            </p:extLst>
          </p:nvPr>
        </p:nvGraphicFramePr>
        <p:xfrm>
          <a:off x="392986" y="2024746"/>
          <a:ext cx="8395954" cy="297131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42626">
                  <a:extLst>
                    <a:ext uri="{9D8B030D-6E8A-4147-A177-3AD203B41FA5}">
                      <a16:colId xmlns="" xmlns:a16="http://schemas.microsoft.com/office/drawing/2014/main" val="751118437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1541058592"/>
                    </a:ext>
                  </a:extLst>
                </a:gridCol>
                <a:gridCol w="2732926">
                  <a:extLst>
                    <a:ext uri="{9D8B030D-6E8A-4147-A177-3AD203B41FA5}">
                      <a16:colId xmlns="" xmlns:a16="http://schemas.microsoft.com/office/drawing/2014/main" val="1049924378"/>
                    </a:ext>
                  </a:extLst>
                </a:gridCol>
                <a:gridCol w="256854">
                  <a:extLst>
                    <a:ext uri="{9D8B030D-6E8A-4147-A177-3AD203B41FA5}">
                      <a16:colId xmlns="" xmlns:a16="http://schemas.microsoft.com/office/drawing/2014/main" val="3684974474"/>
                    </a:ext>
                  </a:extLst>
                </a:gridCol>
                <a:gridCol w="2655268">
                  <a:extLst>
                    <a:ext uri="{9D8B030D-6E8A-4147-A177-3AD203B41FA5}">
                      <a16:colId xmlns="" xmlns:a16="http://schemas.microsoft.com/office/drawing/2014/main" val="2074569372"/>
                    </a:ext>
                  </a:extLst>
                </a:gridCol>
              </a:tblGrid>
              <a:tr h="793084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Gill Sans"/>
                        </a:rPr>
                        <a:t>Leveraging Resources </a:t>
                      </a:r>
                      <a:br>
                        <a:rPr lang="en-US" sz="2000" b="0" dirty="0">
                          <a:latin typeface="Gill Sans"/>
                        </a:rPr>
                      </a:br>
                      <a:r>
                        <a:rPr lang="en-US" sz="2000" b="0" dirty="0">
                          <a:latin typeface="Gill Sans"/>
                        </a:rPr>
                        <a:t>for Efficiency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B6D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Gill San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Gill Sans"/>
                        </a:rPr>
                        <a:t>Domestic Resource Mobilization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B6D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latin typeface="Gill San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Gill Sans"/>
                        </a:rPr>
                        <a:t>Fiscal Policy for </a:t>
                      </a:r>
                      <a:br>
                        <a:rPr lang="en-US" sz="2000" b="0" dirty="0">
                          <a:latin typeface="Gill Sans"/>
                        </a:rPr>
                      </a:br>
                      <a:r>
                        <a:rPr lang="en-US" sz="2000" b="0" dirty="0">
                          <a:latin typeface="Gill Sans"/>
                        </a:rPr>
                        <a:t>Public Health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B6D7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47188491"/>
                  </a:ext>
                </a:extLst>
              </a:tr>
              <a:tr h="1965471"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Gill Sans"/>
                          <a:ea typeface="+mn-ea"/>
                          <a:cs typeface="+mn-cs"/>
                        </a:rPr>
                        <a:t>Addresses challenges faced by countries in leveraging existing resources for health. </a:t>
                      </a:r>
                      <a:endParaRPr lang="en-US" dirty="0">
                        <a:latin typeface="Gill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latin typeface="Gill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Deliberates the challenges that countries face when mobilizing domestic resources for health. </a:t>
                      </a:r>
                      <a:endParaRPr lang="en-US" dirty="0">
                        <a:latin typeface="Gill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Examines the use of fiscal policy—such as tobacco taxes—to discourage consumption and gain positive health outcomes.</a:t>
                      </a:r>
                      <a:endParaRPr lang="en-US" dirty="0">
                        <a:latin typeface="Gill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99773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594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75834" y="2405942"/>
            <a:ext cx="7310966" cy="1950219"/>
          </a:xfrm>
        </p:spPr>
        <p:txBody>
          <a:bodyPr>
            <a:normAutofit/>
          </a:bodyPr>
          <a:lstStyle/>
          <a:p>
            <a:r>
              <a:rPr lang="en-US" dirty="0"/>
              <a:t>The Joint Learning Approach: </a:t>
            </a:r>
            <a:br>
              <a:rPr lang="en-US" dirty="0"/>
            </a:br>
            <a:r>
              <a:rPr lang="en-US" dirty="0"/>
              <a:t>Co-producing Practical Knowledge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713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288" y="423085"/>
            <a:ext cx="6477000" cy="54864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392850" y="983057"/>
            <a:ext cx="6122551" cy="5802738"/>
            <a:chOff x="1868724" y="1393365"/>
            <a:chExt cx="5178209" cy="4907721"/>
          </a:xfrm>
        </p:grpSpPr>
        <p:grpSp>
          <p:nvGrpSpPr>
            <p:cNvPr id="5" name="Group 4"/>
            <p:cNvGrpSpPr/>
            <p:nvPr/>
          </p:nvGrpSpPr>
          <p:grpSpPr>
            <a:xfrm>
              <a:off x="1868724" y="1393365"/>
              <a:ext cx="5178209" cy="4310312"/>
              <a:chOff x="1868724" y="1393365"/>
              <a:chExt cx="5178209" cy="4310312"/>
            </a:xfrm>
          </p:grpSpPr>
          <p:sp>
            <p:nvSpPr>
              <p:cNvPr id="24" name="Content Placeholder 2">
                <a:extLst>
                  <a:ext uri="{FF2B5EF4-FFF2-40B4-BE49-F238E27FC236}">
                    <a16:creationId xmlns="" xmlns:a16="http://schemas.microsoft.com/office/drawing/2014/main" id="{BC32D79E-BF9F-4BD2-BBCE-D85DD02C3B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68724" y="4089548"/>
                <a:ext cx="1196258" cy="161412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400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1400" kern="0" dirty="0">
                    <a:solidFill>
                      <a:srgbClr val="595959"/>
                    </a:solidFill>
                    <a:latin typeface="Myriad Pro"/>
                  </a:rPr>
                  <a:t>Centers on country ownership</a:t>
                </a:r>
              </a:p>
            </p:txBody>
          </p:sp>
          <p:sp>
            <p:nvSpPr>
              <p:cNvPr id="26" name="Content Placeholder 2">
                <a:extLst>
                  <a:ext uri="{FF2B5EF4-FFF2-40B4-BE49-F238E27FC236}">
                    <a16:creationId xmlns="" xmlns:a16="http://schemas.microsoft.com/office/drawing/2014/main" id="{BC32D79E-BF9F-4BD2-BBCE-D85DD02C3B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41741" y="2557594"/>
                <a:ext cx="1130710" cy="11389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400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1400" kern="0" dirty="0">
                    <a:latin typeface="Myriad Pro"/>
                    <a:cs typeface="Myriad Pro"/>
                  </a:rPr>
                  <a:t>Highly relevant to countries’ reform priorities</a:t>
                </a:r>
              </a:p>
            </p:txBody>
          </p:sp>
          <p:sp>
            <p:nvSpPr>
              <p:cNvPr id="27" name="Content Placeholder 2">
                <a:extLst>
                  <a:ext uri="{FF2B5EF4-FFF2-40B4-BE49-F238E27FC236}">
                    <a16:creationId xmlns="" xmlns:a16="http://schemas.microsoft.com/office/drawing/2014/main" id="{BC32D79E-BF9F-4BD2-BBCE-D85DD02C3B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68939" y="1393368"/>
                <a:ext cx="1351936" cy="11880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400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1400" kern="0" dirty="0">
                    <a:solidFill>
                      <a:srgbClr val="595959"/>
                    </a:solidFill>
                    <a:latin typeface="Myriad Pro"/>
                    <a:cs typeface="Myriad Pro"/>
                  </a:rPr>
                  <a:t>Creates space to analyze root causes of UHC challenges</a:t>
                </a:r>
              </a:p>
            </p:txBody>
          </p:sp>
          <p:sp>
            <p:nvSpPr>
              <p:cNvPr id="28" name="Content Placeholder 2">
                <a:extLst>
                  <a:ext uri="{FF2B5EF4-FFF2-40B4-BE49-F238E27FC236}">
                    <a16:creationId xmlns="" xmlns:a16="http://schemas.microsoft.com/office/drawing/2014/main" id="{BC32D79E-BF9F-4BD2-BBCE-D85DD02C3B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86467" y="1393365"/>
                <a:ext cx="1474839" cy="110454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400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1400" kern="0" dirty="0">
                    <a:solidFill>
                      <a:srgbClr val="595959"/>
                    </a:solidFill>
                    <a:latin typeface="Myriad Pro"/>
                    <a:cs typeface="Myriad Pro"/>
                  </a:rPr>
                  <a:t>Builds trust, safe space and community among members</a:t>
                </a:r>
              </a:p>
            </p:txBody>
          </p:sp>
          <p:sp>
            <p:nvSpPr>
              <p:cNvPr id="29" name="Content Placeholder 2">
                <a:extLst>
                  <a:ext uri="{FF2B5EF4-FFF2-40B4-BE49-F238E27FC236}">
                    <a16:creationId xmlns="" xmlns:a16="http://schemas.microsoft.com/office/drawing/2014/main" id="{BC32D79E-BF9F-4BD2-BBCE-D85DD02C3B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55625" y="2394251"/>
                <a:ext cx="1191308" cy="136889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"/>
                    <a:ea typeface="+mn-ea"/>
                    <a:cs typeface="Gill San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914400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1400" kern="0" dirty="0">
                    <a:solidFill>
                      <a:srgbClr val="595959"/>
                    </a:solidFill>
                    <a:latin typeface="Myriad Pro"/>
                    <a:cs typeface="Myriad Pro"/>
                  </a:rPr>
                  <a:t>Results in practical tools and knowledge that can be shared and applied</a:t>
                </a:r>
              </a:p>
            </p:txBody>
          </p:sp>
        </p:grpSp>
        <p:sp>
          <p:nvSpPr>
            <p:cNvPr id="31" name="Title 3"/>
            <p:cNvSpPr txBox="1">
              <a:spLocks/>
            </p:cNvSpPr>
            <p:nvPr/>
          </p:nvSpPr>
          <p:spPr>
            <a:xfrm>
              <a:off x="3060088" y="4368857"/>
              <a:ext cx="2809489" cy="193222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rgbClr val="14417E"/>
                  </a:solidFill>
                  <a:latin typeface="Gill Sans"/>
                  <a:ea typeface="+mj-ea"/>
                  <a:cs typeface="Gill Sans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en-US" sz="2800" dirty="0"/>
                <a:t>THE VALUE OF COUNTRY-DRIVEN JOINT LEARNING</a:t>
              </a:r>
            </a:p>
          </p:txBody>
        </p:sp>
      </p:grpSp>
      <p:sp>
        <p:nvSpPr>
          <p:cNvPr id="23" name="Content Placeholder 2">
            <a:extLst>
              <a:ext uri="{FF2B5EF4-FFF2-40B4-BE49-F238E27FC236}">
                <a16:creationId xmlns="" xmlns:a16="http://schemas.microsoft.com/office/drawing/2014/main" id="{BC32D79E-BF9F-4BD2-BBCE-D85DD02C3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414" y="4074615"/>
            <a:ext cx="1306012" cy="1269997"/>
          </a:xfrm>
        </p:spPr>
        <p:txBody>
          <a:bodyPr>
            <a:normAutofit/>
          </a:bodyPr>
          <a:lstStyle/>
          <a:p>
            <a:pPr marL="0" indent="0" algn="ctr" defTabSz="914400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1400" kern="0" dirty="0">
                <a:solidFill>
                  <a:srgbClr val="595959"/>
                </a:solidFill>
                <a:latin typeface="Myriad Pro"/>
                <a:cs typeface="Myriad Pro"/>
              </a:rPr>
              <a:t>Creates opportunities for responsive follow-up by partners</a:t>
            </a:r>
          </a:p>
        </p:txBody>
      </p:sp>
      <p:pic>
        <p:nvPicPr>
          <p:cNvPr id="2" name="Picture 1" descr="12226580844_66d1b51cd0_o.jpg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2" r="8690"/>
          <a:stretch/>
        </p:blipFill>
        <p:spPr>
          <a:xfrm>
            <a:off x="3330967" y="2485403"/>
            <a:ext cx="2313738" cy="2315198"/>
          </a:xfrm>
          <a:prstGeom prst="ellipse">
            <a:avLst/>
          </a:prstGeom>
          <a:ln w="190500" cap="rnd">
            <a:noFill/>
            <a:prstDash val="solid"/>
          </a:ln>
          <a:effectLst/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92789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G_18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355" y="3833409"/>
            <a:ext cx="2447494" cy="16094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118" y="3646118"/>
            <a:ext cx="4183944" cy="20919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0056" y="274639"/>
            <a:ext cx="7536744" cy="995361"/>
          </a:xfrm>
        </p:spPr>
        <p:txBody>
          <a:bodyPr>
            <a:normAutofit/>
          </a:bodyPr>
          <a:lstStyle/>
          <a:p>
            <a:r>
              <a:rPr lang="en-US" dirty="0"/>
              <a:t>Joint Learning in Practice</a:t>
            </a:r>
          </a:p>
        </p:txBody>
      </p:sp>
      <p:pic>
        <p:nvPicPr>
          <p:cNvPr id="12" name="Content Placeholder 6">
            <a:extLst>
              <a:ext uri="{FF2B5EF4-FFF2-40B4-BE49-F238E27FC236}">
                <a16:creationId xmlns="" xmlns:a16="http://schemas.microsoft.com/office/drawing/2014/main" id="{8740E9BA-204A-431C-A8AE-3C3A4724C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723" y="3836136"/>
            <a:ext cx="2447494" cy="1606686"/>
          </a:xfr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64758226-18B9-432E-800D-13C7250492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354" y="1961363"/>
            <a:ext cx="2447494" cy="16620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F3FE71B-4A1B-40CC-BBC1-1C2E2502B4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724" y="1961363"/>
            <a:ext cx="2447494" cy="16620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D66B7D66-71F6-41A1-9BC1-EF58427424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6" y="1961364"/>
            <a:ext cx="2419176" cy="1662020"/>
          </a:xfrm>
          <a:prstGeom prst="rect">
            <a:avLst/>
          </a:prstGeom>
        </p:spPr>
      </p:pic>
      <p:pic>
        <p:nvPicPr>
          <p:cNvPr id="2" name="Picture 1" descr="28714606216_e856b1f78e_o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6" y="3833409"/>
            <a:ext cx="2414120" cy="16094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89828" y="1669666"/>
            <a:ext cx="4183944" cy="20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68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JLN as a Global Source of UHC </a:t>
            </a:r>
            <a:br>
              <a:rPr lang="en-US" sz="3200" dirty="0"/>
            </a:br>
            <a:r>
              <a:rPr lang="en-US" sz="3200" dirty="0"/>
              <a:t>Knowledge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dirty="0"/>
              <a:t>The JLN and its member countries have published over 20 knowledge products that address the practical how-</a:t>
            </a:r>
            <a:r>
              <a:rPr lang="en-US" sz="2200" dirty="0" err="1"/>
              <a:t>to’s</a:t>
            </a:r>
            <a:r>
              <a:rPr lang="en-US" sz="2200" dirty="0"/>
              <a:t> of universal health coverage reforms.</a:t>
            </a:r>
            <a:r>
              <a:rPr lang="en-US" sz="2000" dirty="0"/>
              <a:t> 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pPr marL="0" indent="0" algn="ctr">
              <a:buNone/>
            </a:pPr>
            <a:r>
              <a:rPr lang="en-US" sz="1600" dirty="0"/>
              <a:t>Visit </a:t>
            </a:r>
            <a:r>
              <a:rPr lang="en-US" sz="1600" dirty="0" err="1">
                <a:solidFill>
                  <a:srgbClr val="C27024"/>
                </a:solidFill>
              </a:rPr>
              <a:t>jointlearningnetwork.org</a:t>
            </a:r>
            <a:r>
              <a:rPr lang="en-US" sz="1600" dirty="0">
                <a:solidFill>
                  <a:srgbClr val="C27024"/>
                </a:solidFill>
              </a:rPr>
              <a:t>/resources </a:t>
            </a:r>
            <a:r>
              <a:rPr lang="en-US" sz="1600" dirty="0"/>
              <a:t>to explore JLN’s resource library. 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AC0CE52-03FC-417B-9F1B-8896BC615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00" y="3359205"/>
            <a:ext cx="1749000" cy="2569468"/>
          </a:xfrm>
          <a:prstGeom prst="rect">
            <a:avLst/>
          </a:prstGeom>
          <a:effectLst>
            <a:reflection blurRad="6350" stA="33000" endA="300" endPos="24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7DEC884-3EB8-4D2F-8EE4-B236DECD6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374" y="3356595"/>
            <a:ext cx="1792192" cy="2571866"/>
          </a:xfrm>
          <a:prstGeom prst="rect">
            <a:avLst/>
          </a:prstGeom>
          <a:effectLst>
            <a:reflection blurRad="6350" stA="28000" endA="300" endPos="24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D0A488F-9462-401F-BF72-D737EA0C9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009" y="3521679"/>
            <a:ext cx="1749000" cy="2246221"/>
          </a:xfrm>
          <a:prstGeom prst="rect">
            <a:avLst/>
          </a:prstGeom>
          <a:effectLst>
            <a:reflection blurRad="6350" stA="28000" endA="300" endPos="24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D32830B-20C7-4D63-A723-2EEB046C91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54" y="3358507"/>
            <a:ext cx="1843246" cy="2569954"/>
          </a:xfrm>
          <a:prstGeom prst="rect">
            <a:avLst/>
          </a:prstGeom>
          <a:effectLst>
            <a:reflection blurRad="6350" stA="28000" endA="300" endPos="24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98135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691" y="2562712"/>
            <a:ext cx="6628999" cy="335562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JLN: A Country-Driven and </a:t>
            </a:r>
            <a:br>
              <a:rPr lang="en-US" sz="3200" dirty="0"/>
            </a:br>
            <a:r>
              <a:rPr lang="en-US" sz="3200" dirty="0"/>
              <a:t>Country-Owned Model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  <a:defRPr/>
            </a:pPr>
            <a:r>
              <a:rPr lang="en-US" sz="1600" dirty="0"/>
              <a:t>The JLN is governed by a global Steering Group comprised of representatives from full member countries and partner organizations. </a:t>
            </a:r>
          </a:p>
        </p:txBody>
      </p:sp>
    </p:spTree>
    <p:extLst>
      <p:ext uri="{BB962C8B-B14F-4D97-AF65-F5344CB8AC3E}">
        <p14:creationId xmlns:p14="http://schemas.microsoft.com/office/powerpoint/2010/main" val="213001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ill__and__Melinda_Gates_Foundat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73" y="2298418"/>
            <a:ext cx="2044982" cy="204498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28888" y="260526"/>
            <a:ext cx="7557911" cy="1143000"/>
          </a:xfrm>
        </p:spPr>
        <p:txBody>
          <a:bodyPr>
            <a:normAutofit/>
          </a:bodyPr>
          <a:lstStyle/>
          <a:p>
            <a:r>
              <a:rPr lang="en-US" dirty="0"/>
              <a:t>JLN Development Partners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4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latin typeface="Gill Sans MT" panose="020B0502020104020203" pitchFamily="34" charset="0"/>
              </a:rPr>
              <a:t>The JLN receives generous funding from the following partner organizations:</a:t>
            </a:r>
          </a:p>
        </p:txBody>
      </p:sp>
      <p:pic>
        <p:nvPicPr>
          <p:cNvPr id="3" name="Picture 2" descr="The_Rockefeller_Foundation_Logo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581" y="3071707"/>
            <a:ext cx="1436510" cy="480034"/>
          </a:xfrm>
          <a:prstGeom prst="rect">
            <a:avLst/>
          </a:prstGeom>
        </p:spPr>
      </p:pic>
      <p:pic>
        <p:nvPicPr>
          <p:cNvPr id="8" name="Picture 7" descr="Coop-Logo-with-GIZ-Logo-Implemented-by-1024x311 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177" y="3956019"/>
            <a:ext cx="2734732" cy="1153716"/>
          </a:xfrm>
          <a:prstGeom prst="rect">
            <a:avLst/>
          </a:prstGeom>
        </p:spPr>
      </p:pic>
      <p:pic>
        <p:nvPicPr>
          <p:cNvPr id="7" name="Picture 6" descr="theworldbank2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579" y="2664742"/>
            <a:ext cx="1787213" cy="82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52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" y="-23850"/>
            <a:ext cx="9144000" cy="19090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68286"/>
            <a:ext cx="1838762" cy="355655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6216" y="4661419"/>
            <a:ext cx="679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595959"/>
                </a:solidFill>
                <a:latin typeface="Gill Sans SemiBold"/>
                <a:cs typeface="Gill Sans SemiBold"/>
              </a:rPr>
              <a:t>Stay Connected</a:t>
            </a:r>
            <a:endParaRPr lang="en-US" dirty="0">
              <a:solidFill>
                <a:srgbClr val="595959"/>
              </a:solidFill>
              <a:latin typeface="Gill Sans Light"/>
              <a:cs typeface="Gill Sans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" y="3819159"/>
            <a:ext cx="914400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rgbClr val="14417E"/>
                </a:solidFill>
                <a:latin typeface="Gill Sans"/>
                <a:cs typeface="Gill Sans"/>
              </a:rPr>
              <a:t>Thank You!</a:t>
            </a:r>
          </a:p>
        </p:txBody>
      </p:sp>
      <p:pic>
        <p:nvPicPr>
          <p:cNvPr id="10" name="Picture 9" descr="JLN-logo-final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181" y="1042814"/>
            <a:ext cx="5810144" cy="29336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600" y="3124200"/>
            <a:ext cx="1930400" cy="3733800"/>
          </a:xfrm>
          <a:prstGeom prst="rect">
            <a:avLst/>
          </a:prstGeom>
        </p:spPr>
      </p:pic>
      <p:pic>
        <p:nvPicPr>
          <p:cNvPr id="5" name="Picture 4" descr="Twitter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2" y="5542413"/>
            <a:ext cx="365478" cy="365478"/>
          </a:xfrm>
          <a:prstGeom prst="rect">
            <a:avLst/>
          </a:prstGeom>
        </p:spPr>
      </p:pic>
      <p:pic>
        <p:nvPicPr>
          <p:cNvPr id="6" name="Picture 5" descr="Facebook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2" y="5978863"/>
            <a:ext cx="365478" cy="3654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72001" y="5065838"/>
            <a:ext cx="679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Light"/>
                <a:cs typeface="Gill Sans Light"/>
              </a:rPr>
              <a:t>jointlearningnetwork.org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2001" y="5514151"/>
            <a:ext cx="679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/>
                <a:cs typeface="Gill Sans Light"/>
              </a:rPr>
              <a:t>@JLN4UHC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2001" y="5950639"/>
            <a:ext cx="679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Light"/>
                <a:cs typeface="Gill Sans Light"/>
              </a:rPr>
              <a:t>@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ill Sans Light"/>
                <a:cs typeface="Gill Sans Light"/>
              </a:rPr>
              <a:t>jointlearningnetwork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Gill Sans Light"/>
              <a:cs typeface="Gill Sans Light"/>
            </a:endParaRPr>
          </a:p>
        </p:txBody>
      </p:sp>
      <p:pic>
        <p:nvPicPr>
          <p:cNvPr id="3" name="Picture 2" descr="Web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3" y="5110187"/>
            <a:ext cx="365479" cy="36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83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W-Document" ma:contentTypeID="0x010100C4C8B401AAE50B4896808F1C5415D9AD002A79F4DAE627F54A9026D617F1F85ED0" ma:contentTypeVersion="12" ma:contentTypeDescription="Create a new document." ma:contentTypeScope="" ma:versionID="deb99fa79042791deae50ae7df95394d">
  <xsd:schema xmlns:xsd="http://www.w3.org/2001/XMLSchema" xmlns:xs="http://www.w3.org/2001/XMLSchema" xmlns:p="http://schemas.microsoft.com/office/2006/metadata/properties" xmlns:ns2="2af4539b-39f3-4771-ac1a-16de5a20c394" xmlns:ns3="4d1bb35a-87b8-4041-bf33-e481571be6fc" xmlns:ns4="21afc5aa-da13-4d33-aa9b-2596e169de6d" targetNamespace="http://schemas.microsoft.com/office/2006/metadata/properties" ma:root="true" ma:fieldsID="721517561834f4fdd0a32d83d945b9db" ns2:_="" ns3:_="" ns4:_="">
    <xsd:import namespace="2af4539b-39f3-4771-ac1a-16de5a20c394"/>
    <xsd:import namespace="4d1bb35a-87b8-4041-bf33-e481571be6fc"/>
    <xsd:import namespace="21afc5aa-da13-4d33-aa9b-2596e169de6d"/>
    <xsd:element name="properties">
      <xsd:complexType>
        <xsd:sequence>
          <xsd:element name="documentManagement">
            <xsd:complexType>
              <xsd:all>
                <xsd:element ref="ns2:kd16009dc51444af92aa78db77815af5" minOccurs="0"/>
                <xsd:element ref="ns2:TaxCatchAll" minOccurs="0"/>
                <xsd:element ref="ns2:TaxCatchAllLabel" minOccurs="0"/>
                <xsd:element ref="ns2:OW-Author" minOccurs="0"/>
                <xsd:element ref="ns2:OW-BriefDescrip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f4539b-39f3-4771-ac1a-16de5a20c394" elementFormDefault="qualified">
    <xsd:import namespace="http://schemas.microsoft.com/office/2006/documentManagement/types"/>
    <xsd:import namespace="http://schemas.microsoft.com/office/infopath/2007/PartnerControls"/>
    <xsd:element name="kd16009dc51444af92aa78db77815af5" ma:index="8" nillable="true" ma:taxonomy="true" ma:internalName="kd16009dc51444af92aa78db77815af5" ma:taxonomyFieldName="OW_x002d_Topics" ma:displayName="OW-Topics" ma:default="123;#Health|dc69edcd-43cc-4690-a0cd-73f1415cf1ed" ma:fieldId="{4d16009d-c514-44af-92aa-78db77815af5}" ma:taxonomyMulti="true" ma:sspId="99a65aa6-ac8d-46e4-9aa8-b40f8e8101fc" ma:termSetId="a91bfab0-4954-4226-aefc-bfb92684985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32858f98-1365-490f-9ce0-cc7840cd00c3}" ma:internalName="TaxCatchAll" ma:showField="CatchAllData" ma:web="2af4539b-39f3-4771-ac1a-16de5a20c3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32858f98-1365-490f-9ce0-cc7840cd00c3}" ma:internalName="TaxCatchAllLabel" ma:readOnly="true" ma:showField="CatchAllDataLabel" ma:web="2af4539b-39f3-4771-ac1a-16de5a20c3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W-Author" ma:index="12" nillable="true" ma:displayName="OW-Author" ma:list="UserInfo" ma:SharePointGroup="0" ma:internalName="OW_x002d_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W-BriefDescription" ma:index="13" nillable="true" ma:displayName="OW-Brief Description" ma:internalName="OW_x002d_Brief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bb35a-87b8-4041-bf33-e481571be6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afc5aa-da13-4d33-aa9b-2596e169de6d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-Author xmlns="2af4539b-39f3-4771-ac1a-16de5a20c394">
      <UserInfo>
        <DisplayName/>
        <AccountId xsi:nil="true"/>
        <AccountType/>
      </UserInfo>
    </OW-Author>
    <OW-BriefDescription xmlns="2af4539b-39f3-4771-ac1a-16de5a20c394" xsi:nil="true"/>
    <kd16009dc51444af92aa78db77815af5 xmlns="2af4539b-39f3-4771-ac1a-16de5a20c394">
      <Terms xmlns="http://schemas.microsoft.com/office/infopath/2007/PartnerControls"/>
    </kd16009dc51444af92aa78db77815af5>
    <TaxCatchAll xmlns="2af4539b-39f3-4771-ac1a-16de5a20c394"/>
  </documentManagement>
</p:properties>
</file>

<file path=customXml/itemProps1.xml><?xml version="1.0" encoding="utf-8"?>
<ds:datastoreItem xmlns:ds="http://schemas.openxmlformats.org/officeDocument/2006/customXml" ds:itemID="{3E2B83AF-250A-4B1C-A6E0-C239EDE1778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5F2F29-D3EB-4429-88F5-93857D28FC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f4539b-39f3-4771-ac1a-16de5a20c394"/>
    <ds:schemaRef ds:uri="4d1bb35a-87b8-4041-bf33-e481571be6fc"/>
    <ds:schemaRef ds:uri="21afc5aa-da13-4d33-aa9b-2596e169de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0031CF-F6E8-45C6-8896-8910BD5FF9BF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21afc5aa-da13-4d33-aa9b-2596e169de6d"/>
    <ds:schemaRef ds:uri="4d1bb35a-87b8-4041-bf33-e481571be6fc"/>
    <ds:schemaRef ds:uri="2af4539b-39f3-4771-ac1a-16de5a20c39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8136</TotalTime>
  <Words>463</Words>
  <Application>Microsoft Office PowerPoint</Application>
  <PresentationFormat>On-screen Show (4:3)</PresentationFormat>
  <Paragraphs>90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 The Joint Learning Network: Practitioners and Policymakers Bridging the Gap Between Theory and Practice</vt:lpstr>
      <vt:lpstr>About The Joint Learning Network (JLN)</vt:lpstr>
      <vt:lpstr>JLN’s Ultimate Goal</vt:lpstr>
      <vt:lpstr>A Growing Network of Policymakers and Practitioners</vt:lpstr>
      <vt:lpstr>A Vibrant Community</vt:lpstr>
      <vt:lpstr>JLN’s Learning Priorities: Technical Initiatives</vt:lpstr>
      <vt:lpstr>JLN Health Financing Collaboratives</vt:lpstr>
      <vt:lpstr>The Joint Learning Approach:  Co-producing Practical Knowledge </vt:lpstr>
      <vt:lpstr>PowerPoint Presentation</vt:lpstr>
      <vt:lpstr>Joint Learning in Practice</vt:lpstr>
      <vt:lpstr>JLN as a Global Source of UHC  Knowledge</vt:lpstr>
      <vt:lpstr>The JLN: A Country-Driven and  Country-Owned Model</vt:lpstr>
      <vt:lpstr>JLN Development Partners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ALLIOD, Marie-pierre</cp:lastModifiedBy>
  <cp:revision>216</cp:revision>
  <cp:lastPrinted>2017-11-02T23:14:18Z</cp:lastPrinted>
  <dcterms:created xsi:type="dcterms:W3CDTF">2017-10-18T04:39:52Z</dcterms:created>
  <dcterms:modified xsi:type="dcterms:W3CDTF">2018-08-02T08:57:44Z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0x010100C4C8B401AAE50B4896808F1C5415D9AD002A79F4DAE627F54A9026D617F1F85ED0</vt:lpwstr>
  </property>
  <property fmtid="{D5CDD505-2E9C-101B-9397-08002B2CF9AE}" pid="3" name="OW-Topics">
    <vt:lpwstr/>
  </property>
</Properties>
</file>