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handoutMasterIdLst>
    <p:handoutMasterId r:id="rId18"/>
  </p:handoutMasterIdLst>
  <p:sldIdLst>
    <p:sldId id="257" r:id="rId2"/>
    <p:sldId id="266" r:id="rId3"/>
    <p:sldId id="260" r:id="rId4"/>
    <p:sldId id="258" r:id="rId5"/>
    <p:sldId id="275" r:id="rId6"/>
    <p:sldId id="271" r:id="rId7"/>
    <p:sldId id="264" r:id="rId8"/>
    <p:sldId id="263" r:id="rId9"/>
    <p:sldId id="281" r:id="rId10"/>
    <p:sldId id="279" r:id="rId11"/>
    <p:sldId id="277" r:id="rId12"/>
    <p:sldId id="276" r:id="rId13"/>
    <p:sldId id="265" r:id="rId14"/>
    <p:sldId id="280" r:id="rId15"/>
    <p:sldId id="272" r:id="rId16"/>
  </p:sldIdLst>
  <p:sldSz cx="9144000" cy="6858000" type="screen4x3"/>
  <p:notesSz cx="6808788" cy="9940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252" autoAdjust="0"/>
  </p:normalViewPr>
  <p:slideViewPr>
    <p:cSldViewPr>
      <p:cViewPr>
        <p:scale>
          <a:sx n="81" d="100"/>
          <a:sy n="81" d="100"/>
        </p:scale>
        <p:origin x="-1242" y="-23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1163" cy="4968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56038" y="0"/>
            <a:ext cx="2951162" cy="496888"/>
          </a:xfrm>
          <a:prstGeom prst="rect">
            <a:avLst/>
          </a:prstGeom>
        </p:spPr>
        <p:txBody>
          <a:bodyPr vert="horz" lIns="91440" tIns="45720" rIns="91440" bIns="45720" rtlCol="0"/>
          <a:lstStyle>
            <a:lvl1pPr algn="r">
              <a:defRPr sz="1200"/>
            </a:lvl1pPr>
          </a:lstStyle>
          <a:p>
            <a:fld id="{90D3F3E1-8853-4719-B372-4674FD1ECF2F}" type="datetimeFigureOut">
              <a:rPr lang="en-US" smtClean="0"/>
              <a:t>8/2/2018</a:t>
            </a:fld>
            <a:endParaRPr lang="en-US"/>
          </a:p>
        </p:txBody>
      </p:sp>
      <p:sp>
        <p:nvSpPr>
          <p:cNvPr id="4" name="Footer Placeholder 3"/>
          <p:cNvSpPr>
            <a:spLocks noGrp="1"/>
          </p:cNvSpPr>
          <p:nvPr>
            <p:ph type="ftr" sz="quarter" idx="2"/>
          </p:nvPr>
        </p:nvSpPr>
        <p:spPr>
          <a:xfrm>
            <a:off x="0" y="9442450"/>
            <a:ext cx="2951163" cy="49688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56038" y="9442450"/>
            <a:ext cx="2951162" cy="496888"/>
          </a:xfrm>
          <a:prstGeom prst="rect">
            <a:avLst/>
          </a:prstGeom>
        </p:spPr>
        <p:txBody>
          <a:bodyPr vert="horz" lIns="91440" tIns="45720" rIns="91440" bIns="45720" rtlCol="0" anchor="b"/>
          <a:lstStyle>
            <a:lvl1pPr algn="r">
              <a:defRPr sz="1200"/>
            </a:lvl1pPr>
          </a:lstStyle>
          <a:p>
            <a:fld id="{A953AF9B-5028-47E6-81D6-A71BF83637EC}" type="slidenum">
              <a:rPr lang="en-US" smtClean="0"/>
              <a:t>‹#›</a:t>
            </a:fld>
            <a:endParaRPr lang="en-US"/>
          </a:p>
        </p:txBody>
      </p:sp>
    </p:spTree>
    <p:extLst>
      <p:ext uri="{BB962C8B-B14F-4D97-AF65-F5344CB8AC3E}">
        <p14:creationId xmlns:p14="http://schemas.microsoft.com/office/powerpoint/2010/main" val="28878487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704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6737" y="0"/>
            <a:ext cx="2950475" cy="497046"/>
          </a:xfrm>
          <a:prstGeom prst="rect">
            <a:avLst/>
          </a:prstGeom>
        </p:spPr>
        <p:txBody>
          <a:bodyPr vert="horz" lIns="91440" tIns="45720" rIns="91440" bIns="45720" rtlCol="0"/>
          <a:lstStyle>
            <a:lvl1pPr algn="r">
              <a:defRPr sz="1200"/>
            </a:lvl1pPr>
          </a:lstStyle>
          <a:p>
            <a:fld id="{56359F01-964F-4524-88AB-4A0E44CDD5F8}" type="datetimeFigureOut">
              <a:rPr lang="en-US" smtClean="0"/>
              <a:t>8/2/2018</a:t>
            </a:fld>
            <a:endParaRPr lang="en-US"/>
          </a:p>
        </p:txBody>
      </p:sp>
      <p:sp>
        <p:nvSpPr>
          <p:cNvPr id="4" name="Slide Image Placeholder 3"/>
          <p:cNvSpPr>
            <a:spLocks noGrp="1" noRot="1" noChangeAspect="1"/>
          </p:cNvSpPr>
          <p:nvPr>
            <p:ph type="sldImg" idx="2"/>
          </p:nvPr>
        </p:nvSpPr>
        <p:spPr>
          <a:xfrm>
            <a:off x="920750" y="746125"/>
            <a:ext cx="4967288" cy="37274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0879" y="4721940"/>
            <a:ext cx="5447030" cy="4473416"/>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442154"/>
            <a:ext cx="2950475" cy="497046"/>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6737" y="9442154"/>
            <a:ext cx="2950475" cy="497046"/>
          </a:xfrm>
          <a:prstGeom prst="rect">
            <a:avLst/>
          </a:prstGeom>
        </p:spPr>
        <p:txBody>
          <a:bodyPr vert="horz" lIns="91440" tIns="45720" rIns="91440" bIns="45720" rtlCol="0" anchor="b"/>
          <a:lstStyle>
            <a:lvl1pPr algn="r">
              <a:defRPr sz="1200"/>
            </a:lvl1pPr>
          </a:lstStyle>
          <a:p>
            <a:fld id="{0359C6AF-106A-4639-8DAF-4C0C3432D439}" type="slidenum">
              <a:rPr lang="en-US" smtClean="0"/>
              <a:t>‹#›</a:t>
            </a:fld>
            <a:endParaRPr lang="en-US"/>
          </a:p>
        </p:txBody>
      </p:sp>
    </p:spTree>
    <p:extLst>
      <p:ext uri="{BB962C8B-B14F-4D97-AF65-F5344CB8AC3E}">
        <p14:creationId xmlns:p14="http://schemas.microsoft.com/office/powerpoint/2010/main" val="41151063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0" y="746125"/>
            <a:ext cx="4967288" cy="3727450"/>
          </a:xfrm>
        </p:spPr>
      </p:sp>
      <p:sp>
        <p:nvSpPr>
          <p:cNvPr id="3" name="Notes Placeholder 2"/>
          <p:cNvSpPr>
            <a:spLocks noGrp="1"/>
          </p:cNvSpPr>
          <p:nvPr>
            <p:ph type="body" idx="1"/>
          </p:nvPr>
        </p:nvSpPr>
        <p:spPr/>
        <p:txBody>
          <a:bodyPr/>
          <a:lstStyle/>
          <a:p>
            <a:endParaRPr lang="mn-MN" baseline="0" dirty="0" smtClean="0"/>
          </a:p>
        </p:txBody>
      </p:sp>
      <p:sp>
        <p:nvSpPr>
          <p:cNvPr id="4" name="Slide Number Placeholder 3"/>
          <p:cNvSpPr>
            <a:spLocks noGrp="1"/>
          </p:cNvSpPr>
          <p:nvPr>
            <p:ph type="sldNum" sz="quarter" idx="10"/>
          </p:nvPr>
        </p:nvSpPr>
        <p:spPr/>
        <p:txBody>
          <a:bodyPr/>
          <a:lstStyle/>
          <a:p>
            <a:fld id="{A16CFAD1-D197-4A88-B173-A6412E995EE5}" type="slidenum">
              <a:rPr lang="en-GB" smtClean="0"/>
              <a:t>1</a:t>
            </a:fld>
            <a:endParaRPr lang="en-GB"/>
          </a:p>
        </p:txBody>
      </p:sp>
    </p:spTree>
    <p:extLst>
      <p:ext uri="{BB962C8B-B14F-4D97-AF65-F5344CB8AC3E}">
        <p14:creationId xmlns:p14="http://schemas.microsoft.com/office/powerpoint/2010/main" val="6823163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359C6AF-106A-4639-8DAF-4C0C3432D439}" type="slidenum">
              <a:rPr lang="en-US" smtClean="0"/>
              <a:t>2</a:t>
            </a:fld>
            <a:endParaRPr lang="en-US"/>
          </a:p>
        </p:txBody>
      </p:sp>
    </p:spTree>
    <p:extLst>
      <p:ext uri="{BB962C8B-B14F-4D97-AF65-F5344CB8AC3E}">
        <p14:creationId xmlns:p14="http://schemas.microsoft.com/office/powerpoint/2010/main" val="906291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359C6AF-106A-4639-8DAF-4C0C3432D439}" type="slidenum">
              <a:rPr lang="en-US" smtClean="0"/>
              <a:t>3</a:t>
            </a:fld>
            <a:endParaRPr lang="en-US"/>
          </a:p>
        </p:txBody>
      </p:sp>
    </p:spTree>
    <p:extLst>
      <p:ext uri="{BB962C8B-B14F-4D97-AF65-F5344CB8AC3E}">
        <p14:creationId xmlns:p14="http://schemas.microsoft.com/office/powerpoint/2010/main" val="31886438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359C6AF-106A-4639-8DAF-4C0C3432D439}" type="slidenum">
              <a:rPr lang="en-US" smtClean="0"/>
              <a:t>4</a:t>
            </a:fld>
            <a:endParaRPr lang="en-US"/>
          </a:p>
        </p:txBody>
      </p:sp>
    </p:spTree>
    <p:extLst>
      <p:ext uri="{BB962C8B-B14F-4D97-AF65-F5344CB8AC3E}">
        <p14:creationId xmlns:p14="http://schemas.microsoft.com/office/powerpoint/2010/main" val="24806615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359C6AF-106A-4639-8DAF-4C0C3432D439}" type="slidenum">
              <a:rPr lang="en-US" smtClean="0"/>
              <a:t>5</a:t>
            </a:fld>
            <a:endParaRPr lang="en-US"/>
          </a:p>
        </p:txBody>
      </p:sp>
    </p:spTree>
    <p:extLst>
      <p:ext uri="{BB962C8B-B14F-4D97-AF65-F5344CB8AC3E}">
        <p14:creationId xmlns:p14="http://schemas.microsoft.com/office/powerpoint/2010/main" val="35155976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359C6AF-106A-4639-8DAF-4C0C3432D439}" type="slidenum">
              <a:rPr lang="en-US" smtClean="0"/>
              <a:t>6</a:t>
            </a:fld>
            <a:endParaRPr lang="en-US"/>
          </a:p>
        </p:txBody>
      </p:sp>
    </p:spTree>
    <p:extLst>
      <p:ext uri="{BB962C8B-B14F-4D97-AF65-F5344CB8AC3E}">
        <p14:creationId xmlns:p14="http://schemas.microsoft.com/office/powerpoint/2010/main" val="35155976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359C6AF-106A-4639-8DAF-4C0C3432D439}" type="slidenum">
              <a:rPr lang="en-US" smtClean="0"/>
              <a:t>7</a:t>
            </a:fld>
            <a:endParaRPr lang="en-US"/>
          </a:p>
        </p:txBody>
      </p:sp>
    </p:spTree>
    <p:extLst>
      <p:ext uri="{BB962C8B-B14F-4D97-AF65-F5344CB8AC3E}">
        <p14:creationId xmlns:p14="http://schemas.microsoft.com/office/powerpoint/2010/main" val="36610392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359C6AF-106A-4639-8DAF-4C0C3432D439}" type="slidenum">
              <a:rPr lang="en-US" smtClean="0"/>
              <a:t>8</a:t>
            </a:fld>
            <a:endParaRPr lang="en-US"/>
          </a:p>
        </p:txBody>
      </p:sp>
    </p:spTree>
    <p:extLst>
      <p:ext uri="{BB962C8B-B14F-4D97-AF65-F5344CB8AC3E}">
        <p14:creationId xmlns:p14="http://schemas.microsoft.com/office/powerpoint/2010/main" val="6656535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359C6AF-106A-4639-8DAF-4C0C3432D439}" type="slidenum">
              <a:rPr lang="en-US" smtClean="0"/>
              <a:t>9</a:t>
            </a:fld>
            <a:endParaRPr lang="en-US"/>
          </a:p>
        </p:txBody>
      </p:sp>
    </p:spTree>
    <p:extLst>
      <p:ext uri="{BB962C8B-B14F-4D97-AF65-F5344CB8AC3E}">
        <p14:creationId xmlns:p14="http://schemas.microsoft.com/office/powerpoint/2010/main" val="6656535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359C6AF-106A-4639-8DAF-4C0C3432D439}" type="slidenum">
              <a:rPr lang="en-US" smtClean="0"/>
              <a:t>10</a:t>
            </a:fld>
            <a:endParaRPr lang="en-US"/>
          </a:p>
        </p:txBody>
      </p:sp>
    </p:spTree>
    <p:extLst>
      <p:ext uri="{BB962C8B-B14F-4D97-AF65-F5344CB8AC3E}">
        <p14:creationId xmlns:p14="http://schemas.microsoft.com/office/powerpoint/2010/main" val="6656535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359C6AF-106A-4639-8DAF-4C0C3432D439}" type="slidenum">
              <a:rPr lang="en-US" smtClean="0"/>
              <a:t>11</a:t>
            </a:fld>
            <a:endParaRPr lang="en-US"/>
          </a:p>
        </p:txBody>
      </p:sp>
    </p:spTree>
    <p:extLst>
      <p:ext uri="{BB962C8B-B14F-4D97-AF65-F5344CB8AC3E}">
        <p14:creationId xmlns:p14="http://schemas.microsoft.com/office/powerpoint/2010/main" val="6656535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359C6AF-106A-4639-8DAF-4C0C3432D439}" type="slidenum">
              <a:rPr lang="en-US" smtClean="0"/>
              <a:t>12</a:t>
            </a:fld>
            <a:endParaRPr lang="en-US"/>
          </a:p>
        </p:txBody>
      </p:sp>
    </p:spTree>
    <p:extLst>
      <p:ext uri="{BB962C8B-B14F-4D97-AF65-F5344CB8AC3E}">
        <p14:creationId xmlns:p14="http://schemas.microsoft.com/office/powerpoint/2010/main" val="6656535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359C6AF-106A-4639-8DAF-4C0C3432D439}" type="slidenum">
              <a:rPr lang="en-US" smtClean="0"/>
              <a:t>13</a:t>
            </a:fld>
            <a:endParaRPr lang="en-US"/>
          </a:p>
        </p:txBody>
      </p:sp>
    </p:spTree>
    <p:extLst>
      <p:ext uri="{BB962C8B-B14F-4D97-AF65-F5344CB8AC3E}">
        <p14:creationId xmlns:p14="http://schemas.microsoft.com/office/powerpoint/2010/main" val="31703477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359C6AF-106A-4639-8DAF-4C0C3432D439}" type="slidenum">
              <a:rPr lang="en-US" smtClean="0"/>
              <a:t>14</a:t>
            </a:fld>
            <a:endParaRPr lang="en-US"/>
          </a:p>
        </p:txBody>
      </p:sp>
    </p:spTree>
    <p:extLst>
      <p:ext uri="{BB962C8B-B14F-4D97-AF65-F5344CB8AC3E}">
        <p14:creationId xmlns:p14="http://schemas.microsoft.com/office/powerpoint/2010/main" val="6656535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359C6AF-106A-4639-8DAF-4C0C3432D439}" type="slidenum">
              <a:rPr lang="en-US" smtClean="0"/>
              <a:t>15</a:t>
            </a:fld>
            <a:endParaRPr lang="en-US"/>
          </a:p>
        </p:txBody>
      </p:sp>
    </p:spTree>
    <p:extLst>
      <p:ext uri="{BB962C8B-B14F-4D97-AF65-F5344CB8AC3E}">
        <p14:creationId xmlns:p14="http://schemas.microsoft.com/office/powerpoint/2010/main" val="30139530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064C9EF-2885-430A-A81B-287A5EE067D9}" type="datetimeFigureOut">
              <a:rPr lang="en-US" smtClean="0"/>
              <a:t>8/2/2018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B84D56-9852-4C4B-AB6D-5DCC0FAC51E1}" type="slidenum">
              <a:rPr lang="en-US" smtClean="0"/>
              <a:t>‹#›</a:t>
            </a:fld>
            <a:endParaRPr lang="en-US"/>
          </a:p>
        </p:txBody>
      </p:sp>
    </p:spTree>
    <p:extLst>
      <p:ext uri="{BB962C8B-B14F-4D97-AF65-F5344CB8AC3E}">
        <p14:creationId xmlns:p14="http://schemas.microsoft.com/office/powerpoint/2010/main" val="10048293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064C9EF-2885-430A-A81B-287A5EE067D9}" type="datetimeFigureOut">
              <a:rPr lang="en-US" smtClean="0"/>
              <a:t>8/2/2018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B84D56-9852-4C4B-AB6D-5DCC0FAC51E1}" type="slidenum">
              <a:rPr lang="en-US" smtClean="0"/>
              <a:t>‹#›</a:t>
            </a:fld>
            <a:endParaRPr lang="en-US"/>
          </a:p>
        </p:txBody>
      </p:sp>
    </p:spTree>
    <p:extLst>
      <p:ext uri="{BB962C8B-B14F-4D97-AF65-F5344CB8AC3E}">
        <p14:creationId xmlns:p14="http://schemas.microsoft.com/office/powerpoint/2010/main" val="30168964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064C9EF-2885-430A-A81B-287A5EE067D9}" type="datetimeFigureOut">
              <a:rPr lang="en-US" smtClean="0"/>
              <a:t>8/2/2018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B84D56-9852-4C4B-AB6D-5DCC0FAC51E1}" type="slidenum">
              <a:rPr lang="en-US" smtClean="0"/>
              <a:t>‹#›</a:t>
            </a:fld>
            <a:endParaRPr lang="en-US"/>
          </a:p>
        </p:txBody>
      </p:sp>
    </p:spTree>
    <p:extLst>
      <p:ext uri="{BB962C8B-B14F-4D97-AF65-F5344CB8AC3E}">
        <p14:creationId xmlns:p14="http://schemas.microsoft.com/office/powerpoint/2010/main" val="33607488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064C9EF-2885-430A-A81B-287A5EE067D9}" type="datetimeFigureOut">
              <a:rPr lang="en-US" smtClean="0"/>
              <a:t>8/2/2018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B84D56-9852-4C4B-AB6D-5DCC0FAC51E1}" type="slidenum">
              <a:rPr lang="en-US" smtClean="0"/>
              <a:t>‹#›</a:t>
            </a:fld>
            <a:endParaRPr lang="en-US"/>
          </a:p>
        </p:txBody>
      </p:sp>
    </p:spTree>
    <p:extLst>
      <p:ext uri="{BB962C8B-B14F-4D97-AF65-F5344CB8AC3E}">
        <p14:creationId xmlns:p14="http://schemas.microsoft.com/office/powerpoint/2010/main" val="11745515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064C9EF-2885-430A-A81B-287A5EE067D9}" type="datetimeFigureOut">
              <a:rPr lang="en-US" smtClean="0"/>
              <a:t>8/2/2018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9B84D56-9852-4C4B-AB6D-5DCC0FAC51E1}" type="slidenum">
              <a:rPr lang="en-US" smtClean="0"/>
              <a:t>‹#›</a:t>
            </a:fld>
            <a:endParaRPr lang="en-US"/>
          </a:p>
        </p:txBody>
      </p:sp>
    </p:spTree>
    <p:extLst>
      <p:ext uri="{BB962C8B-B14F-4D97-AF65-F5344CB8AC3E}">
        <p14:creationId xmlns:p14="http://schemas.microsoft.com/office/powerpoint/2010/main" val="27786908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064C9EF-2885-430A-A81B-287A5EE067D9}" type="datetimeFigureOut">
              <a:rPr lang="en-US" smtClean="0"/>
              <a:t>8/2/2018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9B84D56-9852-4C4B-AB6D-5DCC0FAC51E1}" type="slidenum">
              <a:rPr lang="en-US" smtClean="0"/>
              <a:t>‹#›</a:t>
            </a:fld>
            <a:endParaRPr lang="en-US"/>
          </a:p>
        </p:txBody>
      </p:sp>
    </p:spTree>
    <p:extLst>
      <p:ext uri="{BB962C8B-B14F-4D97-AF65-F5344CB8AC3E}">
        <p14:creationId xmlns:p14="http://schemas.microsoft.com/office/powerpoint/2010/main" val="7667743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064C9EF-2885-430A-A81B-287A5EE067D9}" type="datetimeFigureOut">
              <a:rPr lang="en-US" smtClean="0"/>
              <a:t>8/2/2018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9B84D56-9852-4C4B-AB6D-5DCC0FAC51E1}" type="slidenum">
              <a:rPr lang="en-US" smtClean="0"/>
              <a:t>‹#›</a:t>
            </a:fld>
            <a:endParaRPr lang="en-US"/>
          </a:p>
        </p:txBody>
      </p:sp>
    </p:spTree>
    <p:extLst>
      <p:ext uri="{BB962C8B-B14F-4D97-AF65-F5344CB8AC3E}">
        <p14:creationId xmlns:p14="http://schemas.microsoft.com/office/powerpoint/2010/main" val="29724910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064C9EF-2885-430A-A81B-287A5EE067D9}" type="datetimeFigureOut">
              <a:rPr lang="en-US" smtClean="0"/>
              <a:t>8/2/2018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B84D56-9852-4C4B-AB6D-5DCC0FAC51E1}" type="slidenum">
              <a:rPr lang="en-US" smtClean="0"/>
              <a:t>‹#›</a:t>
            </a:fld>
            <a:endParaRPr lang="en-US"/>
          </a:p>
        </p:txBody>
      </p:sp>
    </p:spTree>
    <p:extLst>
      <p:ext uri="{BB962C8B-B14F-4D97-AF65-F5344CB8AC3E}">
        <p14:creationId xmlns:p14="http://schemas.microsoft.com/office/powerpoint/2010/main" val="30335104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064C9EF-2885-430A-A81B-287A5EE067D9}" type="datetimeFigureOut">
              <a:rPr lang="en-US" smtClean="0"/>
              <a:t>8/2/2018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B84D56-9852-4C4B-AB6D-5DCC0FAC51E1}" type="slidenum">
              <a:rPr lang="en-US" smtClean="0"/>
              <a:t>‹#›</a:t>
            </a:fld>
            <a:endParaRPr lang="en-US"/>
          </a:p>
        </p:txBody>
      </p:sp>
    </p:spTree>
    <p:extLst>
      <p:ext uri="{BB962C8B-B14F-4D97-AF65-F5344CB8AC3E}">
        <p14:creationId xmlns:p14="http://schemas.microsoft.com/office/powerpoint/2010/main" val="1467606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064C9EF-2885-430A-A81B-287A5EE067D9}" type="datetimeFigureOut">
              <a:rPr lang="en-US" smtClean="0"/>
              <a:t>8/2/2018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B84D56-9852-4C4B-AB6D-5DCC0FAC51E1}" type="slidenum">
              <a:rPr lang="en-US" smtClean="0"/>
              <a:t>‹#›</a:t>
            </a:fld>
            <a:endParaRPr lang="en-US"/>
          </a:p>
        </p:txBody>
      </p:sp>
    </p:spTree>
    <p:extLst>
      <p:ext uri="{BB962C8B-B14F-4D97-AF65-F5344CB8AC3E}">
        <p14:creationId xmlns:p14="http://schemas.microsoft.com/office/powerpoint/2010/main" val="34984384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064C9EF-2885-430A-A81B-287A5EE067D9}" type="datetimeFigureOut">
              <a:rPr lang="en-US" smtClean="0"/>
              <a:t>8/2/2018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B84D56-9852-4C4B-AB6D-5DCC0FAC51E1}" type="slidenum">
              <a:rPr lang="en-US" smtClean="0"/>
              <a:t>‹#›</a:t>
            </a:fld>
            <a:endParaRPr lang="en-US"/>
          </a:p>
        </p:txBody>
      </p:sp>
    </p:spTree>
    <p:extLst>
      <p:ext uri="{BB962C8B-B14F-4D97-AF65-F5344CB8AC3E}">
        <p14:creationId xmlns:p14="http://schemas.microsoft.com/office/powerpoint/2010/main" val="34869960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Title slide A">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722125" y="1131633"/>
            <a:ext cx="6900806" cy="1372945"/>
          </a:xfrm>
        </p:spPr>
        <p:txBody>
          <a:bodyPr anchor="t" anchorCtr="0"/>
          <a:lstStyle>
            <a:lvl1pPr algn="l">
              <a:defRPr sz="5400" cap="all" baseline="0">
                <a:solidFill>
                  <a:schemeClr val="bg1"/>
                </a:solidFill>
              </a:defRPr>
            </a:lvl1pPr>
          </a:lstStyle>
          <a:p>
            <a:r>
              <a:rPr lang="de-DE" smtClean="0"/>
              <a:t>Titelmasterformat durch Klicken bearbeiten</a:t>
            </a:r>
            <a:endParaRPr lang="en-GB" dirty="0"/>
          </a:p>
        </p:txBody>
      </p:sp>
      <p:sp>
        <p:nvSpPr>
          <p:cNvPr id="3" name="Subtitle 2"/>
          <p:cNvSpPr>
            <a:spLocks noGrp="1"/>
          </p:cNvSpPr>
          <p:nvPr>
            <p:ph type="subTitle" idx="1" hasCustomPrompt="1"/>
          </p:nvPr>
        </p:nvSpPr>
        <p:spPr>
          <a:xfrm>
            <a:off x="729000" y="2661995"/>
            <a:ext cx="6895800" cy="678560"/>
          </a:xfrm>
        </p:spPr>
        <p:txBody>
          <a:bodyPr anchor="b" anchorCtr="0">
            <a:normAutofit/>
          </a:bodyPr>
          <a:lstStyle>
            <a:lvl1pPr marL="0" indent="0" algn="l">
              <a:spcBef>
                <a:spcPts val="0"/>
              </a:spcBef>
              <a:buFont typeface="Arial" panose="020B0604020202020204" pitchFamily="34" charset="0"/>
              <a:buChar char="​"/>
              <a:defRPr sz="4400" b="1" baseline="0">
                <a:solidFill>
                  <a:schemeClr val="bg1"/>
                </a:solidFill>
              </a:defRPr>
            </a:lvl1pPr>
            <a:lvl2pPr marL="0" indent="0" algn="l">
              <a:spcBef>
                <a:spcPts val="0"/>
              </a:spcBef>
              <a:buFont typeface="Arial" panose="020B0604020202020204" pitchFamily="34" charset="0"/>
              <a:buNone/>
              <a:defRPr sz="2000"/>
            </a:lvl2pPr>
            <a:lvl3pPr marL="0" indent="0" algn="l">
              <a:spcBef>
                <a:spcPts val="0"/>
              </a:spcBef>
              <a:buFont typeface="Arial" panose="020B0604020202020204" pitchFamily="34" charset="0"/>
              <a:buChar char="​"/>
              <a:defRPr sz="2000"/>
            </a:lvl3pPr>
            <a:lvl4pPr marL="0" indent="0" algn="l">
              <a:spcBef>
                <a:spcPts val="0"/>
              </a:spcBef>
              <a:buFont typeface="Arial" panose="020B0604020202020204" pitchFamily="34" charset="0"/>
              <a:buChar char="​"/>
              <a:defRPr sz="2000"/>
            </a:lvl4pPr>
            <a:lvl5pPr marL="0" indent="0" algn="l">
              <a:spcBef>
                <a:spcPts val="0"/>
              </a:spcBef>
              <a:buFont typeface="Arial" panose="020B0604020202020204" pitchFamily="34" charset="0"/>
              <a:buChar char="​"/>
              <a:defRPr sz="2000"/>
            </a:lvl5pPr>
            <a:lvl6pPr marL="0" indent="0" algn="l">
              <a:spcBef>
                <a:spcPts val="0"/>
              </a:spcBef>
              <a:buFont typeface="Arial" panose="020B0604020202020204" pitchFamily="34" charset="0"/>
              <a:buChar char="​"/>
              <a:defRPr sz="2000"/>
            </a:lvl6pPr>
            <a:lvl7pPr marL="0" indent="0" algn="l">
              <a:spcBef>
                <a:spcPts val="0"/>
              </a:spcBef>
              <a:buFont typeface="Arial" panose="020B0604020202020204" pitchFamily="34" charset="0"/>
              <a:buChar char="​"/>
              <a:defRPr sz="2000"/>
            </a:lvl7pPr>
            <a:lvl8pPr marL="0" indent="0" algn="l">
              <a:spcBef>
                <a:spcPts val="0"/>
              </a:spcBef>
              <a:buFont typeface="Arial" panose="020B0604020202020204" pitchFamily="34" charset="0"/>
              <a:buChar char="​"/>
              <a:defRPr sz="2000"/>
            </a:lvl8pPr>
            <a:lvl9pPr marL="0" indent="0" algn="l">
              <a:spcBef>
                <a:spcPts val="0"/>
              </a:spcBef>
              <a:buFont typeface="Arial" panose="020B0604020202020204" pitchFamily="34" charset="0"/>
              <a:buChar char="​"/>
              <a:defRPr sz="2000"/>
            </a:lvl9pPr>
          </a:lstStyle>
          <a:p>
            <a:r>
              <a:rPr lang="en-GB" dirty="0"/>
              <a:t>Click to add text in one line</a:t>
            </a:r>
          </a:p>
        </p:txBody>
      </p:sp>
      <p:sp>
        <p:nvSpPr>
          <p:cNvPr id="4" name="Date_DateCustomA"/>
          <p:cNvSpPr>
            <a:spLocks noGrp="1"/>
          </p:cNvSpPr>
          <p:nvPr>
            <p:ph type="dt" sz="half" idx="10"/>
          </p:nvPr>
        </p:nvSpPr>
        <p:spPr>
          <a:xfrm>
            <a:off x="729000" y="3935872"/>
            <a:ext cx="6895800" cy="680400"/>
          </a:xfrm>
        </p:spPr>
        <p:txBody>
          <a:bodyPr/>
          <a:lstStyle>
            <a:lvl1pPr algn="l">
              <a:defRPr sz="4400">
                <a:solidFill>
                  <a:schemeClr val="bg1"/>
                </a:solidFill>
              </a:defRPr>
            </a:lvl1pPr>
          </a:lstStyle>
          <a:p>
            <a:fld id="{8E39A19A-2268-4FB8-8418-6E39CDD43E23}" type="datetime4">
              <a:rPr lang="en-GB" smtClean="0"/>
              <a:t>02 August 2018</a:t>
            </a:fld>
            <a:endParaRPr lang="en-GB" dirty="0"/>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911000" y="259934"/>
            <a:ext cx="972748" cy="541341"/>
          </a:xfrm>
          <a:prstGeom prst="rect">
            <a:avLst/>
          </a:prstGeom>
        </p:spPr>
      </p:pic>
      <p:cxnSp>
        <p:nvCxnSpPr>
          <p:cNvPr id="14" name="Straight Connector 13"/>
          <p:cNvCxnSpPr/>
          <p:nvPr userDrawn="1"/>
        </p:nvCxnSpPr>
        <p:spPr>
          <a:xfrm>
            <a:off x="764381" y="2445510"/>
            <a:ext cx="3834266" cy="0"/>
          </a:xfrm>
          <a:prstGeom prst="line">
            <a:avLst/>
          </a:prstGeom>
          <a:ln w="34925">
            <a:solidFill>
              <a:srgbClr val="EA3A32"/>
            </a:solidFill>
          </a:ln>
        </p:spPr>
        <p:style>
          <a:lnRef idx="1">
            <a:schemeClr val="accent1"/>
          </a:lnRef>
          <a:fillRef idx="0">
            <a:schemeClr val="accent1"/>
          </a:fillRef>
          <a:effectRef idx="0">
            <a:schemeClr val="accent1"/>
          </a:effectRef>
          <a:fontRef idx="minor">
            <a:schemeClr val="tx1"/>
          </a:fontRef>
        </p:style>
      </p:cxnSp>
      <p:sp>
        <p:nvSpPr>
          <p:cNvPr id="17" name="Text Placeholder 16"/>
          <p:cNvSpPr>
            <a:spLocks noGrp="1"/>
          </p:cNvSpPr>
          <p:nvPr>
            <p:ph type="body" sz="quarter" idx="13" hasCustomPrompt="1"/>
          </p:nvPr>
        </p:nvSpPr>
        <p:spPr>
          <a:xfrm>
            <a:off x="729000" y="3306304"/>
            <a:ext cx="6895800" cy="663575"/>
          </a:xfrm>
        </p:spPr>
        <p:txBody>
          <a:bodyPr>
            <a:normAutofit/>
          </a:bodyPr>
          <a:lstStyle>
            <a:lvl1pPr marL="0" indent="0">
              <a:buClrTx/>
              <a:buFont typeface="Arial" panose="020B0604020202020204" pitchFamily="34" charset="0"/>
              <a:buChar char="​"/>
              <a:defRPr sz="4400">
                <a:solidFill>
                  <a:schemeClr val="bg1"/>
                </a:solidFill>
              </a:defRPr>
            </a:lvl1pPr>
            <a:lvl2pPr marL="0" indent="0">
              <a:buClrTx/>
              <a:buFont typeface="Arial" panose="020B0604020202020204" pitchFamily="34" charset="0"/>
              <a:buNone/>
              <a:defRPr sz="4400" b="0"/>
            </a:lvl2pPr>
            <a:lvl3pPr marL="0" indent="0">
              <a:buClrTx/>
              <a:buFont typeface="Arial" panose="020B0604020202020204" pitchFamily="34" charset="0"/>
              <a:buChar char="​"/>
              <a:defRPr sz="4400"/>
            </a:lvl3pPr>
            <a:lvl4pPr marL="0" indent="0">
              <a:buClrTx/>
              <a:buFont typeface="Arial" panose="020B0604020202020204" pitchFamily="34" charset="0"/>
              <a:buChar char="​"/>
              <a:defRPr sz="4400"/>
            </a:lvl4pPr>
            <a:lvl5pPr marL="0" indent="0">
              <a:buClrTx/>
              <a:buFont typeface="Arial" panose="020B0604020202020204" pitchFamily="34" charset="0"/>
              <a:buChar char="​"/>
              <a:defRPr sz="4400"/>
            </a:lvl5pPr>
            <a:lvl6pPr marL="0" indent="0">
              <a:buClrTx/>
              <a:buFont typeface="Arial" panose="020B0604020202020204" pitchFamily="34" charset="0"/>
              <a:buChar char="​"/>
              <a:defRPr sz="4400"/>
            </a:lvl6pPr>
            <a:lvl7pPr marL="0" indent="0">
              <a:buClrTx/>
              <a:buFont typeface="Arial" panose="020B0604020202020204" pitchFamily="34" charset="0"/>
              <a:buChar char="​"/>
              <a:defRPr sz="4400"/>
            </a:lvl7pPr>
            <a:lvl8pPr marL="0" indent="0">
              <a:buClrTx/>
              <a:buFont typeface="Arial" panose="020B0604020202020204" pitchFamily="34" charset="0"/>
              <a:buChar char="​"/>
              <a:defRPr sz="4400"/>
            </a:lvl8pPr>
            <a:lvl9pPr marL="0" indent="0">
              <a:buClrTx/>
              <a:buFont typeface="Arial" panose="020B0604020202020204" pitchFamily="34" charset="0"/>
              <a:buChar char="​"/>
              <a:defRPr sz="4400"/>
            </a:lvl9pPr>
          </a:lstStyle>
          <a:p>
            <a:pPr lvl="0"/>
            <a:r>
              <a:rPr lang="en-GB" dirty="0"/>
              <a:t>Click to add name in one line</a:t>
            </a:r>
          </a:p>
        </p:txBody>
      </p:sp>
      <p:sp>
        <p:nvSpPr>
          <p:cNvPr id="18" name="Footer Placeholder 4"/>
          <p:cNvSpPr>
            <a:spLocks noGrp="1"/>
          </p:cNvSpPr>
          <p:nvPr>
            <p:ph type="ftr" sz="quarter" idx="3"/>
          </p:nvPr>
        </p:nvSpPr>
        <p:spPr>
          <a:xfrm>
            <a:off x="0" y="6912000"/>
            <a:ext cx="0" cy="0"/>
          </a:xfrm>
          <a:prstGeom prst="rect">
            <a:avLst/>
          </a:prstGeom>
        </p:spPr>
        <p:txBody>
          <a:bodyPr vert="horz" lIns="0" tIns="0" rIns="0" bIns="0" rtlCol="0" anchor="b" anchorCtr="0"/>
          <a:lstStyle>
            <a:lvl1pPr algn="ctr">
              <a:defRPr sz="100">
                <a:noFill/>
              </a:defRPr>
            </a:lvl1pPr>
          </a:lstStyle>
          <a:p>
            <a:endParaRPr lang="en-GB" dirty="0"/>
          </a:p>
        </p:txBody>
      </p:sp>
    </p:spTree>
    <p:extLst>
      <p:ext uri="{BB962C8B-B14F-4D97-AF65-F5344CB8AC3E}">
        <p14:creationId xmlns:p14="http://schemas.microsoft.com/office/powerpoint/2010/main" val="8581500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ext and picture">
    <p:spTree>
      <p:nvGrpSpPr>
        <p:cNvPr id="1" name=""/>
        <p:cNvGrpSpPr/>
        <p:nvPr/>
      </p:nvGrpSpPr>
      <p:grpSpPr>
        <a:xfrm>
          <a:off x="0" y="0"/>
          <a:ext cx="0" cy="0"/>
          <a:chOff x="0" y="0"/>
          <a:chExt cx="0" cy="0"/>
        </a:xfrm>
      </p:grpSpPr>
      <p:pic>
        <p:nvPicPr>
          <p:cNvPr id="8" name="Picture 7" hidden="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37" y="0"/>
            <a:ext cx="9141527" cy="6858000"/>
          </a:xfrm>
          <a:prstGeom prst="rect">
            <a:avLst/>
          </a:prstGeom>
        </p:spPr>
      </p:pic>
      <p:sp>
        <p:nvSpPr>
          <p:cNvPr id="2" name="Title 1"/>
          <p:cNvSpPr>
            <a:spLocks noGrp="1"/>
          </p:cNvSpPr>
          <p:nvPr>
            <p:ph type="title"/>
          </p:nvPr>
        </p:nvSpPr>
        <p:spPr/>
        <p:txBody>
          <a:bodyPr/>
          <a:lstStyle/>
          <a:p>
            <a:r>
              <a:rPr lang="de-DE" noProof="0" smtClean="0"/>
              <a:t>Titelmasterformat durch Klicken bearbeiten</a:t>
            </a:r>
            <a:endParaRPr lang="en-GB" noProof="0" dirty="0"/>
          </a:p>
        </p:txBody>
      </p:sp>
      <p:sp>
        <p:nvSpPr>
          <p:cNvPr id="7" name="Content Placeholder 2"/>
          <p:cNvSpPr>
            <a:spLocks noGrp="1"/>
          </p:cNvSpPr>
          <p:nvPr>
            <p:ph sz="quarter" idx="13"/>
          </p:nvPr>
        </p:nvSpPr>
        <p:spPr>
          <a:xfrm>
            <a:off x="764382" y="2141538"/>
            <a:ext cx="3720704" cy="3708000"/>
          </a:xfrm>
        </p:spPr>
        <p:txBody>
          <a:bodyPr/>
          <a:lstStyle>
            <a:lvl1pPr>
              <a:defRPr/>
            </a:lvl1pPr>
            <a:lvl2pPr>
              <a:defRPr>
                <a:solidFill>
                  <a:srgbClr val="8C2222"/>
                </a:solidFill>
              </a:defRPr>
            </a:lvl2pPr>
            <a:lvl5pPr>
              <a:defRPr/>
            </a:lvl5pPr>
          </a:lstStyle>
          <a:p>
            <a:pPr lvl="0"/>
            <a:r>
              <a:rPr lang="de-DE" noProof="0" smtClean="0"/>
              <a:t>Formatvorlagen des Textmasters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endParaRPr lang="en-GB" noProof="0" dirty="0"/>
          </a:p>
        </p:txBody>
      </p:sp>
      <p:sp>
        <p:nvSpPr>
          <p:cNvPr id="23" name="Picture Placeholder 3"/>
          <p:cNvSpPr>
            <a:spLocks noGrp="1"/>
          </p:cNvSpPr>
          <p:nvPr>
            <p:ph type="pic" sz="quarter" idx="14"/>
          </p:nvPr>
        </p:nvSpPr>
        <p:spPr>
          <a:xfrm>
            <a:off x="5892403" y="2016126"/>
            <a:ext cx="2014538" cy="3737669"/>
          </a:xfrm>
        </p:spPr>
        <p:txBody>
          <a:bodyPr tIns="648000" anchor="ctr" anchorCtr="0"/>
          <a:lstStyle>
            <a:lvl1pPr marL="0" indent="0" algn="ctr">
              <a:buNone/>
              <a:defRPr sz="1600"/>
            </a:lvl1pPr>
          </a:lstStyle>
          <a:p>
            <a:r>
              <a:rPr lang="de-DE" noProof="0" smtClean="0"/>
              <a:t>Bild durch Klicken auf Symbol hinzufügen</a:t>
            </a:r>
            <a:endParaRPr lang="en-GB" noProof="0" dirty="0"/>
          </a:p>
        </p:txBody>
      </p:sp>
      <p:sp>
        <p:nvSpPr>
          <p:cNvPr id="6" name="Pladsholder til dato 5"/>
          <p:cNvSpPr>
            <a:spLocks noGrp="1"/>
          </p:cNvSpPr>
          <p:nvPr>
            <p:ph type="dt" sz="half" idx="15"/>
          </p:nvPr>
        </p:nvSpPr>
        <p:spPr/>
        <p:txBody>
          <a:bodyPr/>
          <a:lstStyle/>
          <a:p>
            <a:fld id="{F0017153-C9A2-489B-B76C-456D80D9CEB1}" type="datetime4">
              <a:rPr lang="en-GB" smtClean="0"/>
              <a:t>02 August 2018</a:t>
            </a:fld>
            <a:endParaRPr lang="en-GB" dirty="0"/>
          </a:p>
        </p:txBody>
      </p:sp>
      <p:sp>
        <p:nvSpPr>
          <p:cNvPr id="9" name="Pladsholder til sidefod 8"/>
          <p:cNvSpPr>
            <a:spLocks noGrp="1"/>
          </p:cNvSpPr>
          <p:nvPr>
            <p:ph type="ftr" sz="quarter" idx="16"/>
          </p:nvPr>
        </p:nvSpPr>
        <p:spPr/>
        <p:txBody>
          <a:bodyPr/>
          <a:lstStyle/>
          <a:p>
            <a:endParaRPr lang="en-GB" dirty="0"/>
          </a:p>
        </p:txBody>
      </p:sp>
    </p:spTree>
    <p:extLst>
      <p:ext uri="{BB962C8B-B14F-4D97-AF65-F5344CB8AC3E}">
        <p14:creationId xmlns:p14="http://schemas.microsoft.com/office/powerpoint/2010/main" val="22511399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Quote B">
    <p:spTree>
      <p:nvGrpSpPr>
        <p:cNvPr id="1" name=""/>
        <p:cNvGrpSpPr/>
        <p:nvPr/>
      </p:nvGrpSpPr>
      <p:grpSpPr>
        <a:xfrm>
          <a:off x="0" y="0"/>
          <a:ext cx="0" cy="0"/>
          <a:chOff x="0" y="0"/>
          <a:chExt cx="0" cy="0"/>
        </a:xfrm>
      </p:grpSpPr>
      <p:pic>
        <p:nvPicPr>
          <p:cNvPr id="17" name="Second element"/>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4382" y="1404360"/>
            <a:ext cx="544120" cy="779468"/>
          </a:xfrm>
          <a:prstGeom prst="rect">
            <a:avLst/>
          </a:prstGeom>
        </p:spPr>
      </p:pic>
      <p:sp>
        <p:nvSpPr>
          <p:cNvPr id="20" name="Subtitle 2"/>
          <p:cNvSpPr>
            <a:spLocks noGrp="1"/>
          </p:cNvSpPr>
          <p:nvPr>
            <p:ph type="subTitle" idx="1" hasCustomPrompt="1"/>
          </p:nvPr>
        </p:nvSpPr>
        <p:spPr>
          <a:xfrm>
            <a:off x="1376830" y="2116752"/>
            <a:ext cx="6531617" cy="3708401"/>
          </a:xfrm>
        </p:spPr>
        <p:txBody>
          <a:bodyPr/>
          <a:lstStyle>
            <a:lvl1pPr marL="0" marR="0" indent="0" algn="l" defTabSz="914400" rtl="0" eaLnBrk="1" fontAlgn="auto" latinLnBrk="0" hangingPunct="1">
              <a:lnSpc>
                <a:spcPct val="105000"/>
              </a:lnSpc>
              <a:spcBef>
                <a:spcPts val="0"/>
              </a:spcBef>
              <a:spcAft>
                <a:spcPts val="0"/>
              </a:spcAft>
              <a:buClr>
                <a:srgbClr val="8C2222"/>
              </a:buClr>
              <a:buSzTx/>
              <a:buFont typeface="Arial" panose="020B0604020202020204" pitchFamily="34" charset="0"/>
              <a:buChar char="​"/>
              <a:tabLst/>
              <a:defRPr sz="2400" b="1">
                <a:solidFill>
                  <a:srgbClr val="5EAABC"/>
                </a:solidFill>
              </a:defRPr>
            </a:lvl1pPr>
            <a:lvl2pPr marL="126000" indent="-126000" algn="r">
              <a:spcBef>
                <a:spcPts val="2600"/>
              </a:spcBef>
              <a:buFont typeface="Trebuchet MS" panose="020B0603020202020204" pitchFamily="34" charset="0"/>
              <a:buChar char="-"/>
              <a:defRPr sz="1800" b="0">
                <a:solidFill>
                  <a:srgbClr val="2D424C"/>
                </a:solidFill>
              </a:defRPr>
            </a:lvl2pPr>
            <a:lvl3pPr marL="0" indent="0" algn="r">
              <a:spcBef>
                <a:spcPts val="2600"/>
              </a:spcBef>
              <a:buClrTx/>
              <a:buFont typeface="Trebuchet MS" panose="020B0603020202020204" pitchFamily="34" charset="0"/>
              <a:buNone/>
              <a:defRPr sz="1800">
                <a:solidFill>
                  <a:srgbClr val="2D424C"/>
                </a:solidFill>
              </a:defRPr>
            </a:lvl3pPr>
            <a:lvl4pPr marL="126000" indent="-126000" algn="r">
              <a:spcBef>
                <a:spcPts val="2600"/>
              </a:spcBef>
              <a:buClrTx/>
              <a:buFont typeface="Trebuchet MS" panose="020B0603020202020204" pitchFamily="34" charset="0"/>
              <a:buChar char="-"/>
              <a:defRPr sz="1800">
                <a:solidFill>
                  <a:srgbClr val="2D424C"/>
                </a:solidFill>
              </a:defRPr>
            </a:lvl4pPr>
            <a:lvl5pPr marL="126000" indent="-126000" algn="r">
              <a:spcBef>
                <a:spcPts val="2600"/>
              </a:spcBef>
              <a:buClrTx/>
              <a:buFont typeface="Trebuchet MS" panose="020B0603020202020204" pitchFamily="34" charset="0"/>
              <a:buChar char="-"/>
              <a:defRPr sz="1800">
                <a:solidFill>
                  <a:srgbClr val="2D424C"/>
                </a:solidFill>
              </a:defRPr>
            </a:lvl5pPr>
            <a:lvl6pPr marL="126000" indent="-126000" algn="r">
              <a:spcBef>
                <a:spcPts val="2600"/>
              </a:spcBef>
              <a:buClrTx/>
              <a:buFont typeface="Trebuchet MS" panose="020B0603020202020204" pitchFamily="34" charset="0"/>
              <a:buChar char="-"/>
              <a:defRPr sz="1800">
                <a:solidFill>
                  <a:srgbClr val="2D424C"/>
                </a:solidFill>
              </a:defRPr>
            </a:lvl6pPr>
            <a:lvl7pPr marL="126000" indent="-126000" algn="r">
              <a:spcBef>
                <a:spcPts val="2600"/>
              </a:spcBef>
              <a:buClrTx/>
              <a:buFont typeface="Trebuchet MS" panose="020B0603020202020204" pitchFamily="34" charset="0"/>
              <a:buChar char="-"/>
              <a:defRPr sz="1800">
                <a:solidFill>
                  <a:srgbClr val="2D424C"/>
                </a:solidFill>
              </a:defRPr>
            </a:lvl7pPr>
            <a:lvl8pPr marL="126000" indent="-126000" algn="r">
              <a:spcBef>
                <a:spcPts val="2600"/>
              </a:spcBef>
              <a:buClrTx/>
              <a:buFont typeface="Trebuchet MS" panose="020B0603020202020204" pitchFamily="34" charset="0"/>
              <a:buChar char="-"/>
              <a:defRPr sz="1800">
                <a:solidFill>
                  <a:srgbClr val="2D424C"/>
                </a:solidFill>
              </a:defRPr>
            </a:lvl8pPr>
            <a:lvl9pPr marL="126000" indent="-126000" algn="r">
              <a:spcBef>
                <a:spcPts val="2600"/>
              </a:spcBef>
              <a:buClrTx/>
              <a:buFont typeface="Trebuchet MS" panose="020B0603020202020204" pitchFamily="34" charset="0"/>
              <a:buChar char="-"/>
              <a:defRPr sz="1800">
                <a:solidFill>
                  <a:srgbClr val="2D424C"/>
                </a:solidFill>
              </a:defRPr>
            </a:lvl9pPr>
          </a:lstStyle>
          <a:p>
            <a:pPr marL="0" marR="0" lvl="0" indent="0" algn="l" defTabSz="914400" rtl="0" eaLnBrk="1" fontAlgn="auto" latinLnBrk="0" hangingPunct="1">
              <a:lnSpc>
                <a:spcPct val="105000"/>
              </a:lnSpc>
              <a:spcBef>
                <a:spcPts val="0"/>
              </a:spcBef>
              <a:spcAft>
                <a:spcPts val="0"/>
              </a:spcAft>
              <a:buClr>
                <a:srgbClr val="8C2222"/>
              </a:buClr>
              <a:buSzTx/>
              <a:buFont typeface="Arial" panose="020B0604020202020204" pitchFamily="34" charset="0"/>
              <a:buChar char="​"/>
              <a:tabLst/>
              <a:defRPr/>
            </a:pPr>
            <a:r>
              <a:rPr lang="en-GB" dirty="0"/>
              <a:t>Insert quotation, click ENTER for new line and then TAB to get the correct text style for authors name or source</a:t>
            </a:r>
          </a:p>
          <a:p>
            <a:endParaRPr lang="en-GB" noProof="0" dirty="0"/>
          </a:p>
          <a:p>
            <a:pPr lvl="1"/>
            <a:r>
              <a:rPr lang="en-GB" noProof="0" dirty="0"/>
              <a:t>Source or note</a:t>
            </a:r>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911000" y="259934"/>
            <a:ext cx="972748" cy="541341"/>
          </a:xfrm>
          <a:prstGeom prst="rect">
            <a:avLst/>
          </a:prstGeom>
        </p:spPr>
      </p:pic>
      <p:cxnSp>
        <p:nvCxnSpPr>
          <p:cNvPr id="8" name="Straight Connector 23"/>
          <p:cNvCxnSpPr/>
          <p:nvPr userDrawn="1"/>
        </p:nvCxnSpPr>
        <p:spPr>
          <a:xfrm>
            <a:off x="764382" y="6238158"/>
            <a:ext cx="1755749" cy="0"/>
          </a:xfrm>
          <a:prstGeom prst="line">
            <a:avLst/>
          </a:prstGeom>
          <a:ln w="15875">
            <a:solidFill>
              <a:srgbClr val="2D424C"/>
            </a:solidFill>
          </a:ln>
        </p:spPr>
        <p:style>
          <a:lnRef idx="1">
            <a:schemeClr val="accent1"/>
          </a:lnRef>
          <a:fillRef idx="0">
            <a:schemeClr val="accent1"/>
          </a:fillRef>
          <a:effectRef idx="0">
            <a:schemeClr val="accent1"/>
          </a:effectRef>
          <a:fontRef idx="minor">
            <a:schemeClr val="tx1"/>
          </a:fontRef>
        </p:style>
      </p:cxnSp>
      <p:sp>
        <p:nvSpPr>
          <p:cNvPr id="2" name="Pladsholder til dato 1"/>
          <p:cNvSpPr>
            <a:spLocks noGrp="1"/>
          </p:cNvSpPr>
          <p:nvPr>
            <p:ph type="dt" sz="half" idx="10"/>
          </p:nvPr>
        </p:nvSpPr>
        <p:spPr/>
        <p:txBody>
          <a:bodyPr/>
          <a:lstStyle/>
          <a:p>
            <a:fld id="{D7D8D7F9-D010-41CC-A679-785F0F5E5F2D}" type="datetime4">
              <a:rPr lang="en-GB" smtClean="0"/>
              <a:t>02 August 2018</a:t>
            </a:fld>
            <a:endParaRPr lang="en-GB" dirty="0"/>
          </a:p>
        </p:txBody>
      </p:sp>
      <p:sp>
        <p:nvSpPr>
          <p:cNvPr id="6" name="Pladsholder til sidefod 5"/>
          <p:cNvSpPr>
            <a:spLocks noGrp="1"/>
          </p:cNvSpPr>
          <p:nvPr>
            <p:ph type="ftr" sz="quarter" idx="11"/>
          </p:nvPr>
        </p:nvSpPr>
        <p:spPr/>
        <p:txBody>
          <a:bodyPr/>
          <a:lstStyle/>
          <a:p>
            <a:endParaRPr lang="en-GB" dirty="0"/>
          </a:p>
        </p:txBody>
      </p:sp>
      <p:sp>
        <p:nvSpPr>
          <p:cNvPr id="10" name="Slide Number Placeholder 5 (FAST)"/>
          <p:cNvSpPr txBox="1">
            <a:spLocks/>
          </p:cNvSpPr>
          <p:nvPr userDrawn="1"/>
        </p:nvSpPr>
        <p:spPr>
          <a:xfrm>
            <a:off x="7910513" y="6364530"/>
            <a:ext cx="970359" cy="180000"/>
          </a:xfrm>
          <a:prstGeom prst="rect">
            <a:avLst/>
          </a:prstGeom>
        </p:spPr>
        <p:txBody>
          <a:bodyPr vert="horz" lIns="0" tIns="0" rIns="0" bIns="0" rtlCol="0" anchor="t" anchorCtr="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4C7E96"/>
                </a:solidFill>
                <a:effectLst/>
                <a:uLnTx/>
                <a:uFillTx/>
                <a:latin typeface="+mn-lt"/>
                <a:ea typeface="+mn-ea"/>
                <a:cs typeface="+mn-cs"/>
              </a:rPr>
              <a:t>Slide </a:t>
            </a:r>
            <a:fld id="{83DFD3FF-FAEA-D841-BBBA-173DB513EC35}" type="slidenum">
              <a:rPr kumimoji="0" lang="en-GB" sz="1000" b="0" i="0" u="none" strike="noStrike" kern="1200" cap="none" spc="0" normalizeH="0" baseline="0" noProof="0" smtClean="0">
                <a:ln>
                  <a:noFill/>
                </a:ln>
                <a:solidFill>
                  <a:srgbClr val="4C7E96"/>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GB" sz="1000" b="0" i="0" u="none" strike="noStrike" kern="1200" cap="none" spc="0" normalizeH="0" baseline="0" noProof="0" dirty="0">
              <a:ln>
                <a:noFill/>
              </a:ln>
              <a:solidFill>
                <a:srgbClr val="4C7E96"/>
              </a:solidFill>
              <a:effectLst/>
              <a:uLnTx/>
              <a:uFillTx/>
              <a:latin typeface="+mn-lt"/>
              <a:ea typeface="+mn-ea"/>
              <a:cs typeface="+mn-cs"/>
            </a:endParaRPr>
          </a:p>
        </p:txBody>
      </p:sp>
    </p:spTree>
    <p:extLst>
      <p:ext uri="{BB962C8B-B14F-4D97-AF65-F5344CB8AC3E}">
        <p14:creationId xmlns:p14="http://schemas.microsoft.com/office/powerpoint/2010/main" val="35155701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64C9EF-2885-430A-A81B-287A5EE067D9}" type="datetimeFigureOut">
              <a:rPr lang="en-US" smtClean="0"/>
              <a:t>8/2/2018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B84D56-9852-4C4B-AB6D-5DCC0FAC51E1}" type="slidenum">
              <a:rPr lang="en-US" smtClean="0"/>
              <a:t>‹#›</a:t>
            </a:fld>
            <a:endParaRPr lang="en-US"/>
          </a:p>
        </p:txBody>
      </p:sp>
    </p:spTree>
    <p:extLst>
      <p:ext uri="{BB962C8B-B14F-4D97-AF65-F5344CB8AC3E}">
        <p14:creationId xmlns:p14="http://schemas.microsoft.com/office/powerpoint/2010/main" val="41730031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hyperlink" Target="https://p4h.world/en/" TargetMode="External"/><Relationship Id="rId2" Type="http://schemas.openxmlformats.org/officeDocument/2006/relationships/notesSlide" Target="../notesSlides/notesSlide8.xml"/><Relationship Id="rId1" Type="http://schemas.openxmlformats.org/officeDocument/2006/relationships/slideLayout" Target="../slideLayouts/slideLayout14.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hyperlink" Target="https://p4h.world/en/" TargetMode="External"/><Relationship Id="rId2" Type="http://schemas.openxmlformats.org/officeDocument/2006/relationships/notesSlide" Target="../notesSlides/notesSlide9.xml"/><Relationship Id="rId1" Type="http://schemas.openxmlformats.org/officeDocument/2006/relationships/slideLayout" Target="../slideLayouts/slideLayout14.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hyperlink" Target="https://p4h.world/en/" TargetMode="External"/><Relationship Id="rId2" Type="http://schemas.openxmlformats.org/officeDocument/2006/relationships/notesSlide" Target="../notesSlides/notesSlide10.xml"/><Relationship Id="rId1" Type="http://schemas.openxmlformats.org/officeDocument/2006/relationships/slideLayout" Target="../slideLayouts/slideLayout14.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hyperlink" Target="https://p4h.world/en/" TargetMode="External"/><Relationship Id="rId2" Type="http://schemas.openxmlformats.org/officeDocument/2006/relationships/notesSlide" Target="../notesSlides/notesSlide11.xml"/><Relationship Id="rId1" Type="http://schemas.openxmlformats.org/officeDocument/2006/relationships/slideLayout" Target="../slideLayouts/slideLayout14.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hyperlink" Target="https://p4h.world/en/" TargetMode="External"/><Relationship Id="rId2" Type="http://schemas.openxmlformats.org/officeDocument/2006/relationships/notesSlide" Target="../notesSlides/notesSlide12.xml"/><Relationship Id="rId1" Type="http://schemas.openxmlformats.org/officeDocument/2006/relationships/slideLayout" Target="../slideLayouts/slideLayout14.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5.jpeg"/></Relationships>
</file>

<file path=ppt/slides/_rels/slide14.xml.rels><?xml version="1.0" encoding="UTF-8" standalone="yes"?>
<Relationships xmlns="http://schemas.openxmlformats.org/package/2006/relationships"><Relationship Id="rId3" Type="http://schemas.openxmlformats.org/officeDocument/2006/relationships/hyperlink" Target="https://p4h.world/en/" TargetMode="External"/><Relationship Id="rId2" Type="http://schemas.openxmlformats.org/officeDocument/2006/relationships/notesSlide" Target="../notesSlides/notesSlide14.xml"/><Relationship Id="rId1" Type="http://schemas.openxmlformats.org/officeDocument/2006/relationships/slideLayout" Target="../slideLayouts/slideLayout14.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ctrTitle"/>
          </p:nvPr>
        </p:nvSpPr>
        <p:spPr>
          <a:xfrm>
            <a:off x="107504" y="908720"/>
            <a:ext cx="7776864" cy="1254642"/>
          </a:xfrm>
        </p:spPr>
        <p:txBody>
          <a:bodyPr>
            <a:noAutofit/>
          </a:bodyPr>
          <a:lstStyle/>
          <a:p>
            <a:pPr algn="ctr">
              <a:lnSpc>
                <a:spcPct val="100000"/>
              </a:lnSpc>
              <a:spcBef>
                <a:spcPts val="0"/>
              </a:spcBef>
              <a:buClr>
                <a:srgbClr val="8C2222"/>
              </a:buClr>
              <a:buFont typeface="Arial" panose="020B0604020202020204" pitchFamily="34" charset="0"/>
              <a:buChar char="​"/>
            </a:pPr>
            <a:r>
              <a:rPr lang="en-US" sz="2400" dirty="0" smtClean="0"/>
              <a:t>Intercountry Conference on partnership collaboration</a:t>
            </a:r>
            <a:r>
              <a:rPr lang="en-GB" sz="2400" dirty="0" smtClean="0"/>
              <a:t>: health financing reforms for universal health coverage, </a:t>
            </a:r>
            <a:r>
              <a:rPr lang="mn-MN" sz="2400" dirty="0" smtClean="0"/>
              <a:t> 19-20 </a:t>
            </a:r>
            <a:r>
              <a:rPr lang="en-GB" sz="2400" dirty="0" smtClean="0"/>
              <a:t>June </a:t>
            </a:r>
            <a:r>
              <a:rPr lang="mn-MN" sz="2400" dirty="0" smtClean="0"/>
              <a:t>2018, </a:t>
            </a:r>
            <a:r>
              <a:rPr lang="en-GB" sz="2400" dirty="0" err="1" smtClean="0"/>
              <a:t>astana</a:t>
            </a:r>
            <a:r>
              <a:rPr lang="en-GB" sz="2400" dirty="0" smtClean="0"/>
              <a:t>, Republic of </a:t>
            </a:r>
            <a:r>
              <a:rPr lang="en-GB" sz="2400" dirty="0" err="1" smtClean="0"/>
              <a:t>kazakhstan</a:t>
            </a:r>
            <a:endParaRPr lang="en-GB" sz="2400" dirty="0"/>
          </a:p>
        </p:txBody>
      </p:sp>
      <p:sp>
        <p:nvSpPr>
          <p:cNvPr id="12" name="Text Placeholder 11"/>
          <p:cNvSpPr>
            <a:spLocks noGrp="1"/>
          </p:cNvSpPr>
          <p:nvPr>
            <p:ph type="body" sz="quarter" idx="13"/>
          </p:nvPr>
        </p:nvSpPr>
        <p:spPr>
          <a:xfrm>
            <a:off x="323528" y="2996952"/>
            <a:ext cx="7289875" cy="1382654"/>
          </a:xfrm>
        </p:spPr>
        <p:txBody>
          <a:bodyPr>
            <a:noAutofit/>
          </a:bodyPr>
          <a:lstStyle/>
          <a:p>
            <a:pPr algn="ctr"/>
            <a:r>
              <a:rPr lang="en-GB" sz="3600" dirty="0" smtClean="0"/>
              <a:t>“Asia regional networking platform for sharing knowledge and practice”</a:t>
            </a:r>
            <a:endParaRPr lang="en-GB" sz="3600" dirty="0"/>
          </a:p>
        </p:txBody>
      </p:sp>
      <p:sp>
        <p:nvSpPr>
          <p:cNvPr id="2" name="Pladsholder til dato 1"/>
          <p:cNvSpPr>
            <a:spLocks noGrp="1"/>
          </p:cNvSpPr>
          <p:nvPr>
            <p:ph type="dt" sz="half" idx="10"/>
          </p:nvPr>
        </p:nvSpPr>
        <p:spPr>
          <a:xfrm>
            <a:off x="3923928" y="5229200"/>
            <a:ext cx="3600400" cy="1306933"/>
          </a:xfrm>
        </p:spPr>
        <p:txBody>
          <a:bodyPr/>
          <a:lstStyle/>
          <a:p>
            <a:r>
              <a:rPr lang="en-GB" sz="2000" dirty="0" smtClean="0"/>
              <a:t>Bayarsaikhan Dorjsuren</a:t>
            </a:r>
            <a:r>
              <a:rPr lang="mn-MN" sz="2000" dirty="0" smtClean="0"/>
              <a:t>, </a:t>
            </a:r>
          </a:p>
          <a:p>
            <a:r>
              <a:rPr lang="en-GB" sz="2000" dirty="0" smtClean="0"/>
              <a:t>Senior health system advisor</a:t>
            </a:r>
            <a:r>
              <a:rPr lang="mn-MN" sz="2000" dirty="0" smtClean="0"/>
              <a:t>,</a:t>
            </a:r>
            <a:r>
              <a:rPr lang="en-GB" sz="2000" dirty="0" smtClean="0"/>
              <a:t> </a:t>
            </a:r>
            <a:r>
              <a:rPr lang="en-GB" sz="2000" dirty="0"/>
              <a:t>P4H</a:t>
            </a:r>
            <a:r>
              <a:rPr lang="mn-MN" sz="2000" dirty="0" smtClean="0"/>
              <a:t>,</a:t>
            </a:r>
            <a:r>
              <a:rPr lang="en-GB" sz="2000" dirty="0" smtClean="0"/>
              <a:t> WHO Geneva</a:t>
            </a:r>
            <a:r>
              <a:rPr lang="mn-MN" sz="2000" dirty="0" smtClean="0"/>
              <a:t> </a:t>
            </a:r>
            <a:endParaRPr lang="en-GB" sz="2000" dirty="0"/>
          </a:p>
          <a:p>
            <a:pPr lvl="0"/>
            <a:endParaRPr lang="en-GB" sz="2800" dirty="0"/>
          </a:p>
        </p:txBody>
      </p:sp>
      <p:sp>
        <p:nvSpPr>
          <p:cNvPr id="3" name="Pladsholder til sidefod 2"/>
          <p:cNvSpPr>
            <a:spLocks noGrp="1"/>
          </p:cNvSpPr>
          <p:nvPr>
            <p:ph type="ftr" sz="quarter" idx="3"/>
          </p:nvPr>
        </p:nvSpPr>
        <p:spPr/>
        <p:txBody>
          <a:bodyPr/>
          <a:lstStyle/>
          <a:p>
            <a:endParaRPr lang="en-GB" dirty="0"/>
          </a:p>
        </p:txBody>
      </p:sp>
    </p:spTree>
    <p:extLst>
      <p:ext uri="{BB962C8B-B14F-4D97-AF65-F5344CB8AC3E}">
        <p14:creationId xmlns:p14="http://schemas.microsoft.com/office/powerpoint/2010/main" val="1513808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19" y="260648"/>
            <a:ext cx="7844003" cy="1143000"/>
          </a:xfrm>
        </p:spPr>
        <p:txBody>
          <a:bodyPr>
            <a:normAutofit/>
          </a:bodyPr>
          <a:lstStyle/>
          <a:p>
            <a:r>
              <a:rPr lang="en-GB" sz="3200" b="1" dirty="0" smtClean="0">
                <a:solidFill>
                  <a:schemeClr val="tx2">
                    <a:lumMod val="60000"/>
                    <a:lumOff val="40000"/>
                  </a:schemeClr>
                </a:solidFill>
                <a:effectLst>
                  <a:outerShdw blurRad="38100" dist="38100" dir="2700000" algn="tl">
                    <a:srgbClr val="000000">
                      <a:alpha val="43137"/>
                    </a:srgbClr>
                  </a:outerShdw>
                </a:effectLst>
              </a:rPr>
              <a:t>Some data at global and Asia regional levels</a:t>
            </a:r>
            <a:endParaRPr lang="en-US" sz="3200" b="1" dirty="0">
              <a:solidFill>
                <a:schemeClr val="tx2">
                  <a:lumMod val="60000"/>
                  <a:lumOff val="40000"/>
                </a:schemeClr>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323528" y="1628799"/>
            <a:ext cx="3960440" cy="4581634"/>
          </a:xfrm>
          <a:ln w="6350">
            <a:solidFill>
              <a:schemeClr val="tx1"/>
            </a:solidFill>
          </a:ln>
        </p:spPr>
        <p:txBody>
          <a:bodyPr>
            <a:normAutofit fontScale="47500" lnSpcReduction="20000"/>
          </a:bodyPr>
          <a:lstStyle/>
          <a:p>
            <a:pPr marL="0" indent="0" algn="ctr">
              <a:buNone/>
            </a:pPr>
            <a:r>
              <a:rPr lang="en-GB" b="1" dirty="0" smtClean="0"/>
              <a:t>Globally</a:t>
            </a:r>
            <a:endParaRPr lang="mn-MN" b="1" dirty="0" smtClean="0"/>
          </a:p>
          <a:p>
            <a:r>
              <a:rPr lang="en-GB" sz="3400" dirty="0" smtClean="0"/>
              <a:t>Every year</a:t>
            </a:r>
            <a:r>
              <a:rPr lang="mn-MN" sz="3400" dirty="0" smtClean="0"/>
              <a:t>, </a:t>
            </a:r>
            <a:r>
              <a:rPr lang="ru-RU" sz="3400" b="1" dirty="0" smtClean="0">
                <a:solidFill>
                  <a:schemeClr val="tx2">
                    <a:lumMod val="60000"/>
                    <a:lumOff val="40000"/>
                  </a:schemeClr>
                </a:solidFill>
              </a:rPr>
              <a:t>150 </a:t>
            </a:r>
            <a:r>
              <a:rPr lang="en-GB" sz="3400" b="1" dirty="0" err="1" smtClean="0">
                <a:solidFill>
                  <a:schemeClr val="tx2">
                    <a:lumMod val="60000"/>
                    <a:lumOff val="40000"/>
                  </a:schemeClr>
                </a:solidFill>
              </a:rPr>
              <a:t>mln</a:t>
            </a:r>
            <a:r>
              <a:rPr lang="mn-MN" sz="3400" b="1" dirty="0" smtClean="0">
                <a:solidFill>
                  <a:schemeClr val="tx2">
                    <a:lumMod val="60000"/>
                    <a:lumOff val="40000"/>
                  </a:schemeClr>
                </a:solidFill>
              </a:rPr>
              <a:t>.</a:t>
            </a:r>
            <a:r>
              <a:rPr lang="ru-RU" sz="3400" b="1" dirty="0" smtClean="0">
                <a:solidFill>
                  <a:schemeClr val="tx2">
                    <a:lumMod val="60000"/>
                    <a:lumOff val="40000"/>
                  </a:schemeClr>
                </a:solidFill>
              </a:rPr>
              <a:t> </a:t>
            </a:r>
            <a:r>
              <a:rPr lang="en-GB" sz="3400" dirty="0"/>
              <a:t>p</a:t>
            </a:r>
            <a:r>
              <a:rPr lang="en-GB" sz="3400" dirty="0" smtClean="0"/>
              <a:t>eople suffer from catastrophic health expenditure and about </a:t>
            </a:r>
            <a:r>
              <a:rPr lang="ru-RU" sz="3400" b="1" dirty="0" smtClean="0">
                <a:solidFill>
                  <a:schemeClr val="tx2">
                    <a:lumMod val="60000"/>
                    <a:lumOff val="40000"/>
                  </a:schemeClr>
                </a:solidFill>
              </a:rPr>
              <a:t>100 </a:t>
            </a:r>
            <a:r>
              <a:rPr lang="en-GB" sz="3400" b="1" dirty="0" err="1" smtClean="0">
                <a:solidFill>
                  <a:schemeClr val="tx2">
                    <a:lumMod val="60000"/>
                    <a:lumOff val="40000"/>
                  </a:schemeClr>
                </a:solidFill>
              </a:rPr>
              <a:t>mln</a:t>
            </a:r>
            <a:r>
              <a:rPr lang="mn-MN" sz="3400" b="1" dirty="0" smtClean="0">
                <a:solidFill>
                  <a:schemeClr val="tx2">
                    <a:lumMod val="60000"/>
                    <a:lumOff val="40000"/>
                  </a:schemeClr>
                </a:solidFill>
              </a:rPr>
              <a:t>.</a:t>
            </a:r>
            <a:r>
              <a:rPr lang="ru-RU" sz="3400" dirty="0" smtClean="0">
                <a:solidFill>
                  <a:schemeClr val="tx2">
                    <a:lumMod val="60000"/>
                    <a:lumOff val="40000"/>
                  </a:schemeClr>
                </a:solidFill>
              </a:rPr>
              <a:t> </a:t>
            </a:r>
            <a:r>
              <a:rPr lang="en-GB" sz="3400" dirty="0" smtClean="0"/>
              <a:t>fall into poverty because of the use of health services. </a:t>
            </a:r>
            <a:endParaRPr lang="mn-MN" sz="3400" dirty="0" smtClean="0"/>
          </a:p>
          <a:p>
            <a:endParaRPr lang="en-GB" sz="3400" dirty="0" smtClean="0"/>
          </a:p>
          <a:p>
            <a:r>
              <a:rPr lang="en-GB" sz="3400" dirty="0" smtClean="0"/>
              <a:t>ILO estimates that in some countries of the world </a:t>
            </a:r>
            <a:r>
              <a:rPr lang="ru-RU" sz="3400" b="1" dirty="0" smtClean="0">
                <a:solidFill>
                  <a:schemeClr val="tx2">
                    <a:lumMod val="60000"/>
                    <a:lumOff val="40000"/>
                  </a:schemeClr>
                </a:solidFill>
              </a:rPr>
              <a:t>90 </a:t>
            </a:r>
            <a:r>
              <a:rPr lang="mn-MN" sz="3400" b="1" dirty="0" smtClean="0">
                <a:solidFill>
                  <a:schemeClr val="tx2">
                    <a:lumMod val="60000"/>
                    <a:lumOff val="40000"/>
                  </a:schemeClr>
                </a:solidFill>
              </a:rPr>
              <a:t>%</a:t>
            </a:r>
            <a:r>
              <a:rPr lang="mn-MN" sz="3400" dirty="0" smtClean="0"/>
              <a:t> </a:t>
            </a:r>
            <a:r>
              <a:rPr lang="en-GB" sz="3400" dirty="0" smtClean="0"/>
              <a:t>of their population have to pay for health services from out of pocket without any social and financial protection.</a:t>
            </a:r>
            <a:endParaRPr lang="mn-MN" sz="3400" dirty="0" smtClean="0"/>
          </a:p>
          <a:p>
            <a:endParaRPr lang="en-GB" sz="3400" dirty="0" smtClean="0"/>
          </a:p>
          <a:p>
            <a:r>
              <a:rPr lang="en-GB" sz="3400" dirty="0" smtClean="0"/>
              <a:t>Recent data suggests that more than</a:t>
            </a:r>
            <a:r>
              <a:rPr lang="ru-RU" sz="3400" dirty="0" smtClean="0"/>
              <a:t> </a:t>
            </a:r>
            <a:r>
              <a:rPr lang="ru-RU" sz="3400" b="1" dirty="0">
                <a:solidFill>
                  <a:schemeClr val="tx2">
                    <a:lumMod val="60000"/>
                    <a:lumOff val="40000"/>
                  </a:schemeClr>
                </a:solidFill>
              </a:rPr>
              <a:t>800 </a:t>
            </a:r>
            <a:r>
              <a:rPr lang="en-GB" sz="3400" b="1" dirty="0" err="1" smtClean="0">
                <a:solidFill>
                  <a:schemeClr val="tx2">
                    <a:lumMod val="60000"/>
                    <a:lumOff val="40000"/>
                  </a:schemeClr>
                </a:solidFill>
              </a:rPr>
              <a:t>mln</a:t>
            </a:r>
            <a:r>
              <a:rPr lang="mn-MN" sz="3400" b="1" dirty="0" smtClean="0">
                <a:solidFill>
                  <a:schemeClr val="tx2">
                    <a:lumMod val="60000"/>
                    <a:lumOff val="40000"/>
                  </a:schemeClr>
                </a:solidFill>
              </a:rPr>
              <a:t>.</a:t>
            </a:r>
            <a:r>
              <a:rPr lang="ru-RU" sz="3400" b="1" dirty="0" smtClean="0">
                <a:solidFill>
                  <a:schemeClr val="tx2">
                    <a:lumMod val="60000"/>
                    <a:lumOff val="40000"/>
                  </a:schemeClr>
                </a:solidFill>
              </a:rPr>
              <a:t> </a:t>
            </a:r>
            <a:r>
              <a:rPr lang="en-GB" sz="3400" dirty="0" smtClean="0"/>
              <a:t>people </a:t>
            </a:r>
            <a:r>
              <a:rPr lang="ru-RU" sz="3400" dirty="0" smtClean="0"/>
              <a:t>(</a:t>
            </a:r>
            <a:r>
              <a:rPr lang="en-GB" sz="3400" dirty="0" smtClean="0"/>
              <a:t>almost </a:t>
            </a:r>
            <a:r>
              <a:rPr lang="ru-RU" sz="3400" b="1" dirty="0" smtClean="0">
                <a:solidFill>
                  <a:schemeClr val="tx2">
                    <a:lumMod val="60000"/>
                    <a:lumOff val="40000"/>
                  </a:schemeClr>
                </a:solidFill>
              </a:rPr>
              <a:t>12</a:t>
            </a:r>
            <a:r>
              <a:rPr lang="mn-MN" sz="3400" b="1" dirty="0" smtClean="0">
                <a:solidFill>
                  <a:schemeClr val="tx2">
                    <a:lumMod val="60000"/>
                    <a:lumOff val="40000"/>
                  </a:schemeClr>
                </a:solidFill>
              </a:rPr>
              <a:t>%</a:t>
            </a:r>
            <a:r>
              <a:rPr lang="ru-RU" sz="3400" dirty="0" smtClean="0"/>
              <a:t> </a:t>
            </a:r>
            <a:r>
              <a:rPr lang="en-GB" sz="3400" dirty="0" smtClean="0"/>
              <a:t>of world`s population</a:t>
            </a:r>
            <a:r>
              <a:rPr lang="ru-RU" sz="3400" dirty="0" smtClean="0"/>
              <a:t>) </a:t>
            </a:r>
            <a:r>
              <a:rPr lang="en-GB" sz="3400" dirty="0" smtClean="0"/>
              <a:t>spend at least </a:t>
            </a:r>
            <a:r>
              <a:rPr lang="ru-RU" sz="3400" b="1" dirty="0" smtClean="0">
                <a:solidFill>
                  <a:schemeClr val="tx2">
                    <a:lumMod val="60000"/>
                    <a:lumOff val="40000"/>
                  </a:schemeClr>
                </a:solidFill>
              </a:rPr>
              <a:t>10</a:t>
            </a:r>
            <a:r>
              <a:rPr lang="mn-MN" sz="3400" b="1" dirty="0" smtClean="0">
                <a:solidFill>
                  <a:schemeClr val="tx2">
                    <a:lumMod val="60000"/>
                    <a:lumOff val="40000"/>
                  </a:schemeClr>
                </a:solidFill>
              </a:rPr>
              <a:t> %</a:t>
            </a:r>
            <a:r>
              <a:rPr lang="ru-RU" sz="3400" dirty="0" smtClean="0"/>
              <a:t> </a:t>
            </a:r>
            <a:r>
              <a:rPr lang="en-GB" sz="3400" dirty="0" smtClean="0"/>
              <a:t>of their household budgets on health expenses for themselves, a sick child or family member. They bear </a:t>
            </a:r>
            <a:r>
              <a:rPr lang="en-GB" sz="3400" b="1" dirty="0" smtClean="0">
                <a:solidFill>
                  <a:schemeClr val="tx2">
                    <a:lumMod val="60000"/>
                    <a:lumOff val="40000"/>
                  </a:schemeClr>
                </a:solidFill>
              </a:rPr>
              <a:t>“</a:t>
            </a:r>
            <a:r>
              <a:rPr lang="en-GB" sz="3400" b="1" u="sng" dirty="0" smtClean="0">
                <a:solidFill>
                  <a:schemeClr val="tx2">
                    <a:lumMod val="60000"/>
                    <a:lumOff val="40000"/>
                  </a:schemeClr>
                </a:solidFill>
              </a:rPr>
              <a:t>catastrophic health expenditure</a:t>
            </a:r>
            <a:r>
              <a:rPr lang="en-GB" sz="3400" b="1" i="1" u="sng" dirty="0" smtClean="0">
                <a:solidFill>
                  <a:schemeClr val="tx2">
                    <a:lumMod val="60000"/>
                    <a:lumOff val="40000"/>
                  </a:schemeClr>
                </a:solidFill>
              </a:rPr>
              <a:t>”</a:t>
            </a:r>
            <a:r>
              <a:rPr lang="ru-RU" sz="3400" dirty="0" smtClean="0">
                <a:solidFill>
                  <a:schemeClr val="tx2">
                    <a:lumMod val="60000"/>
                    <a:lumOff val="40000"/>
                  </a:schemeClr>
                </a:solidFill>
              </a:rPr>
              <a:t>.</a:t>
            </a:r>
            <a:endParaRPr lang="en-US" sz="3400" dirty="0">
              <a:solidFill>
                <a:schemeClr val="tx2">
                  <a:lumMod val="60000"/>
                  <a:lumOff val="40000"/>
                </a:schemeClr>
              </a:solidFill>
            </a:endParaRPr>
          </a:p>
        </p:txBody>
      </p:sp>
      <p:pic>
        <p:nvPicPr>
          <p:cNvPr id="4" name="Picture 3" descr="C:\Users\bayarsaikhand\AppData\Local\Microsoft\Windows\Temporary Internet Files\Content.Outlook\HEXODLG9\P4H_logotype_variation1_colors_RGB.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00392" y="116632"/>
            <a:ext cx="924694" cy="955517"/>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p:cNvSpPr txBox="1">
            <a:spLocks/>
          </p:cNvSpPr>
          <p:nvPr/>
        </p:nvSpPr>
        <p:spPr>
          <a:xfrm>
            <a:off x="4427984" y="1628799"/>
            <a:ext cx="4464496" cy="4581634"/>
          </a:xfrm>
          <a:prstGeom prst="rect">
            <a:avLst/>
          </a:prstGeom>
          <a:ln w="6350">
            <a:solidFill>
              <a:schemeClr val="tx1"/>
            </a:solidFill>
          </a:ln>
        </p:spPr>
        <p:txBody>
          <a:bodyPr vert="horz" lIns="91440" tIns="45720" rIns="91440" bIns="45720" rtlCol="0">
            <a:normAutofit fontScale="475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GB" b="1" dirty="0" smtClean="0"/>
              <a:t>Asia region</a:t>
            </a:r>
            <a:endParaRPr lang="mn-MN" b="1" dirty="0" smtClean="0"/>
          </a:p>
          <a:p>
            <a:r>
              <a:rPr lang="en-GB" dirty="0" smtClean="0"/>
              <a:t>About </a:t>
            </a:r>
            <a:r>
              <a:rPr lang="mn-MN" b="1" dirty="0" smtClean="0">
                <a:solidFill>
                  <a:schemeClr val="tx2">
                    <a:lumMod val="60000"/>
                    <a:lumOff val="40000"/>
                  </a:schemeClr>
                </a:solidFill>
              </a:rPr>
              <a:t>76.2 </a:t>
            </a:r>
            <a:r>
              <a:rPr lang="en-GB" b="1" dirty="0" err="1" smtClean="0">
                <a:solidFill>
                  <a:schemeClr val="tx2">
                    <a:lumMod val="60000"/>
                    <a:lumOff val="40000"/>
                  </a:schemeClr>
                </a:solidFill>
              </a:rPr>
              <a:t>mln</a:t>
            </a:r>
            <a:r>
              <a:rPr lang="mn-MN" b="1" dirty="0" smtClean="0">
                <a:solidFill>
                  <a:schemeClr val="tx2">
                    <a:lumMod val="60000"/>
                    <a:lumOff val="40000"/>
                  </a:schemeClr>
                </a:solidFill>
              </a:rPr>
              <a:t>. </a:t>
            </a:r>
            <a:r>
              <a:rPr lang="en-GB" dirty="0" smtClean="0"/>
              <a:t>of </a:t>
            </a:r>
            <a:r>
              <a:rPr lang="mn-MN" b="1" dirty="0" smtClean="0">
                <a:solidFill>
                  <a:schemeClr val="tx2">
                    <a:lumMod val="60000"/>
                    <a:lumOff val="40000"/>
                  </a:schemeClr>
                </a:solidFill>
              </a:rPr>
              <a:t>100 </a:t>
            </a:r>
            <a:r>
              <a:rPr lang="en-GB" b="1" dirty="0" err="1" smtClean="0">
                <a:solidFill>
                  <a:schemeClr val="tx2">
                    <a:lumMod val="60000"/>
                    <a:lumOff val="40000"/>
                  </a:schemeClr>
                </a:solidFill>
              </a:rPr>
              <a:t>mln</a:t>
            </a:r>
            <a:r>
              <a:rPr lang="mn-MN" b="1" dirty="0" smtClean="0">
                <a:solidFill>
                  <a:schemeClr val="tx2">
                    <a:lumMod val="60000"/>
                    <a:lumOff val="40000"/>
                  </a:schemeClr>
                </a:solidFill>
              </a:rPr>
              <a:t>. </a:t>
            </a:r>
            <a:r>
              <a:rPr lang="en-GB" dirty="0" smtClean="0"/>
              <a:t>fall into poverty because of the use of health services. </a:t>
            </a:r>
            <a:endParaRPr lang="mn-MN" dirty="0" smtClean="0"/>
          </a:p>
          <a:p>
            <a:endParaRPr lang="en-GB" dirty="0" smtClean="0"/>
          </a:p>
          <a:p>
            <a:r>
              <a:rPr lang="en-GB" dirty="0" smtClean="0"/>
              <a:t>Approximately </a:t>
            </a:r>
            <a:r>
              <a:rPr lang="mn-MN" b="1" dirty="0" smtClean="0">
                <a:solidFill>
                  <a:schemeClr val="tx2">
                    <a:lumMod val="60000"/>
                    <a:lumOff val="40000"/>
                  </a:schemeClr>
                </a:solidFill>
              </a:rPr>
              <a:t>5</a:t>
            </a:r>
            <a:r>
              <a:rPr lang="ru-RU" b="1" dirty="0" smtClean="0">
                <a:solidFill>
                  <a:schemeClr val="tx2">
                    <a:lumMod val="60000"/>
                    <a:lumOff val="40000"/>
                  </a:schemeClr>
                </a:solidFill>
              </a:rPr>
              <a:t>00 </a:t>
            </a:r>
            <a:r>
              <a:rPr lang="en-GB" b="1" dirty="0" err="1" smtClean="0">
                <a:solidFill>
                  <a:schemeClr val="tx2">
                    <a:lumMod val="60000"/>
                    <a:lumOff val="40000"/>
                  </a:schemeClr>
                </a:solidFill>
              </a:rPr>
              <a:t>mln</a:t>
            </a:r>
            <a:r>
              <a:rPr lang="mn-MN" b="1" dirty="0" smtClean="0">
                <a:solidFill>
                  <a:schemeClr val="tx2">
                    <a:lumMod val="60000"/>
                    <a:lumOff val="40000"/>
                  </a:schemeClr>
                </a:solidFill>
              </a:rPr>
              <a:t>.</a:t>
            </a:r>
            <a:r>
              <a:rPr lang="ru-RU" b="1" dirty="0" smtClean="0">
                <a:solidFill>
                  <a:schemeClr val="tx2">
                    <a:lumMod val="60000"/>
                    <a:lumOff val="40000"/>
                  </a:schemeClr>
                </a:solidFill>
              </a:rPr>
              <a:t> </a:t>
            </a:r>
            <a:r>
              <a:rPr lang="en-GB" dirty="0" smtClean="0"/>
              <a:t>people </a:t>
            </a:r>
            <a:r>
              <a:rPr lang="ru-RU" dirty="0" smtClean="0"/>
              <a:t>(</a:t>
            </a:r>
            <a:r>
              <a:rPr lang="en-GB" dirty="0" smtClean="0"/>
              <a:t>more than </a:t>
            </a:r>
            <a:r>
              <a:rPr lang="mn-MN" b="1" dirty="0" smtClean="0">
                <a:solidFill>
                  <a:schemeClr val="tx2">
                    <a:lumMod val="60000"/>
                    <a:lumOff val="40000"/>
                  </a:schemeClr>
                </a:solidFill>
              </a:rPr>
              <a:t>60%</a:t>
            </a:r>
            <a:r>
              <a:rPr lang="mn-MN" b="1" dirty="0" smtClean="0">
                <a:solidFill>
                  <a:schemeClr val="accent2"/>
                </a:solidFill>
              </a:rPr>
              <a:t> </a:t>
            </a:r>
            <a:r>
              <a:rPr lang="en-GB" dirty="0" smtClean="0"/>
              <a:t>of </a:t>
            </a:r>
            <a:r>
              <a:rPr lang="mn-MN" b="1" dirty="0" smtClean="0">
                <a:solidFill>
                  <a:schemeClr val="tx2">
                    <a:lumMod val="60000"/>
                    <a:lumOff val="40000"/>
                  </a:schemeClr>
                </a:solidFill>
              </a:rPr>
              <a:t>800 </a:t>
            </a:r>
            <a:r>
              <a:rPr lang="en-GB" b="1" dirty="0" err="1" smtClean="0">
                <a:solidFill>
                  <a:schemeClr val="tx2">
                    <a:lumMod val="60000"/>
                    <a:lumOff val="40000"/>
                  </a:schemeClr>
                </a:solidFill>
              </a:rPr>
              <a:t>mln</a:t>
            </a:r>
            <a:r>
              <a:rPr lang="mn-MN" b="1" dirty="0" smtClean="0">
                <a:solidFill>
                  <a:schemeClr val="tx2">
                    <a:lumMod val="60000"/>
                    <a:lumOff val="40000"/>
                  </a:schemeClr>
                </a:solidFill>
              </a:rPr>
              <a:t>.</a:t>
            </a:r>
            <a:r>
              <a:rPr lang="ru-RU" dirty="0" smtClean="0"/>
              <a:t>) </a:t>
            </a:r>
            <a:r>
              <a:rPr lang="en-GB" dirty="0" smtClean="0"/>
              <a:t>spend at least </a:t>
            </a:r>
            <a:r>
              <a:rPr lang="ru-RU" b="1" dirty="0" smtClean="0">
                <a:solidFill>
                  <a:schemeClr val="tx2">
                    <a:lumMod val="60000"/>
                    <a:lumOff val="40000"/>
                  </a:schemeClr>
                </a:solidFill>
              </a:rPr>
              <a:t>10</a:t>
            </a:r>
            <a:r>
              <a:rPr lang="mn-MN" b="1" dirty="0" smtClean="0">
                <a:solidFill>
                  <a:schemeClr val="tx2">
                    <a:lumMod val="60000"/>
                    <a:lumOff val="40000"/>
                  </a:schemeClr>
                </a:solidFill>
              </a:rPr>
              <a:t> %</a:t>
            </a:r>
            <a:r>
              <a:rPr lang="ru-RU" dirty="0" smtClean="0"/>
              <a:t> </a:t>
            </a:r>
            <a:r>
              <a:rPr lang="en-GB" dirty="0" smtClean="0"/>
              <a:t>of their household budget on health. </a:t>
            </a:r>
            <a:r>
              <a:rPr lang="mn-MN" dirty="0" smtClean="0"/>
              <a:t> </a:t>
            </a:r>
          </a:p>
          <a:p>
            <a:endParaRPr lang="en-GB" dirty="0" smtClean="0"/>
          </a:p>
          <a:p>
            <a:r>
              <a:rPr lang="en-GB" dirty="0" smtClean="0"/>
              <a:t>Out of pocket payment (OOP) as % of current health expenditure accounts for </a:t>
            </a:r>
            <a:r>
              <a:rPr lang="ru-RU" b="1" dirty="0" smtClean="0">
                <a:solidFill>
                  <a:schemeClr val="tx2">
                    <a:lumMod val="60000"/>
                    <a:lumOff val="40000"/>
                  </a:schemeClr>
                </a:solidFill>
              </a:rPr>
              <a:t>56</a:t>
            </a:r>
            <a:r>
              <a:rPr lang="ru-RU" b="1" dirty="0">
                <a:solidFill>
                  <a:schemeClr val="tx2">
                    <a:lumMod val="60000"/>
                    <a:lumOff val="40000"/>
                  </a:schemeClr>
                </a:solidFill>
              </a:rPr>
              <a:t>%</a:t>
            </a:r>
            <a:r>
              <a:rPr lang="ru-RU" dirty="0"/>
              <a:t> </a:t>
            </a:r>
            <a:r>
              <a:rPr lang="en-GB" dirty="0" smtClean="0"/>
              <a:t>in South-East Asian countries and </a:t>
            </a:r>
            <a:r>
              <a:rPr lang="ru-RU" b="1" dirty="0" smtClean="0">
                <a:solidFill>
                  <a:schemeClr val="tx2">
                    <a:lumMod val="60000"/>
                    <a:lumOff val="40000"/>
                  </a:schemeClr>
                </a:solidFill>
              </a:rPr>
              <a:t>46</a:t>
            </a:r>
            <a:r>
              <a:rPr lang="ru-RU" b="1" dirty="0">
                <a:solidFill>
                  <a:schemeClr val="tx2">
                    <a:lumMod val="60000"/>
                    <a:lumOff val="40000"/>
                  </a:schemeClr>
                </a:solidFill>
              </a:rPr>
              <a:t>%</a:t>
            </a:r>
            <a:r>
              <a:rPr lang="ru-RU" dirty="0">
                <a:solidFill>
                  <a:schemeClr val="tx2">
                    <a:lumMod val="60000"/>
                    <a:lumOff val="40000"/>
                  </a:schemeClr>
                </a:solidFill>
              </a:rPr>
              <a:t> </a:t>
            </a:r>
            <a:r>
              <a:rPr lang="en-GB" dirty="0" smtClean="0"/>
              <a:t>in </a:t>
            </a:r>
            <a:r>
              <a:rPr lang="ru-RU" dirty="0" smtClean="0"/>
              <a:t>5 </a:t>
            </a:r>
            <a:r>
              <a:rPr lang="en-GB" dirty="0" smtClean="0"/>
              <a:t>Central Asian republics. </a:t>
            </a:r>
            <a:endParaRPr lang="mn-MN" dirty="0" smtClean="0"/>
          </a:p>
          <a:p>
            <a:endParaRPr lang="en-GB" dirty="0" smtClean="0"/>
          </a:p>
          <a:p>
            <a:r>
              <a:rPr lang="en-GB" dirty="0" smtClean="0"/>
              <a:t>Share of OOP as % of private health expenditure accounts for </a:t>
            </a:r>
            <a:r>
              <a:rPr lang="ru-RU" b="1" dirty="0" smtClean="0">
                <a:solidFill>
                  <a:schemeClr val="tx2">
                    <a:lumMod val="60000"/>
                    <a:lumOff val="40000"/>
                  </a:schemeClr>
                </a:solidFill>
              </a:rPr>
              <a:t>84</a:t>
            </a:r>
            <a:r>
              <a:rPr lang="ru-RU" b="1" dirty="0">
                <a:solidFill>
                  <a:schemeClr val="tx2">
                    <a:lumMod val="60000"/>
                    <a:lumOff val="40000"/>
                  </a:schemeClr>
                </a:solidFill>
              </a:rPr>
              <a:t>%</a:t>
            </a:r>
            <a:r>
              <a:rPr lang="ru-RU" dirty="0"/>
              <a:t> </a:t>
            </a:r>
            <a:r>
              <a:rPr lang="en-GB" dirty="0"/>
              <a:t>in South-East Asian countries </a:t>
            </a:r>
            <a:r>
              <a:rPr lang="en-GB" dirty="0" smtClean="0"/>
              <a:t>and </a:t>
            </a:r>
            <a:r>
              <a:rPr lang="ru-RU" b="1" dirty="0" smtClean="0">
                <a:solidFill>
                  <a:schemeClr val="tx2">
                    <a:lumMod val="60000"/>
                    <a:lumOff val="40000"/>
                  </a:schemeClr>
                </a:solidFill>
              </a:rPr>
              <a:t>95</a:t>
            </a:r>
            <a:r>
              <a:rPr lang="ru-RU" b="1" dirty="0">
                <a:solidFill>
                  <a:schemeClr val="tx2">
                    <a:lumMod val="60000"/>
                    <a:lumOff val="40000"/>
                  </a:schemeClr>
                </a:solidFill>
              </a:rPr>
              <a:t>%</a:t>
            </a:r>
            <a:r>
              <a:rPr lang="ru-RU" b="1" dirty="0">
                <a:solidFill>
                  <a:schemeClr val="accent2"/>
                </a:solidFill>
              </a:rPr>
              <a:t> </a:t>
            </a:r>
            <a:r>
              <a:rPr lang="en-US" dirty="0" smtClean="0"/>
              <a:t>in the same 5 </a:t>
            </a:r>
            <a:r>
              <a:rPr lang="en-US" dirty="0"/>
              <a:t>Central Asian </a:t>
            </a:r>
            <a:r>
              <a:rPr lang="en-US" dirty="0" smtClean="0"/>
              <a:t>republics. </a:t>
            </a:r>
            <a:endParaRPr lang="mn-MN" dirty="0" smtClean="0"/>
          </a:p>
          <a:p>
            <a:endParaRPr lang="en-GB" dirty="0" smtClean="0"/>
          </a:p>
          <a:p>
            <a:r>
              <a:rPr lang="en-GB" dirty="0" smtClean="0"/>
              <a:t>It shows that health system financing is a central issue to improve access to quality health services and social protection thus make progress towards </a:t>
            </a:r>
            <a:r>
              <a:rPr lang="en-GB" b="1" dirty="0" smtClean="0">
                <a:solidFill>
                  <a:schemeClr val="tx2">
                    <a:lumMod val="60000"/>
                    <a:lumOff val="40000"/>
                  </a:schemeClr>
                </a:solidFill>
              </a:rPr>
              <a:t>“</a:t>
            </a:r>
            <a:r>
              <a:rPr lang="en-GB" b="1" u="sng" dirty="0" smtClean="0">
                <a:solidFill>
                  <a:schemeClr val="tx2">
                    <a:lumMod val="60000"/>
                    <a:lumOff val="40000"/>
                  </a:schemeClr>
                </a:solidFill>
              </a:rPr>
              <a:t>universal health coverage</a:t>
            </a:r>
            <a:r>
              <a:rPr lang="en-GB" b="1" dirty="0" smtClean="0">
                <a:solidFill>
                  <a:schemeClr val="tx2">
                    <a:lumMod val="60000"/>
                    <a:lumOff val="40000"/>
                  </a:schemeClr>
                </a:solidFill>
              </a:rPr>
              <a:t>”</a:t>
            </a:r>
            <a:r>
              <a:rPr lang="ru-RU" dirty="0" smtClean="0"/>
              <a:t>.</a:t>
            </a:r>
            <a:endParaRPr lang="en-US" dirty="0"/>
          </a:p>
        </p:txBody>
      </p:sp>
      <p:sp>
        <p:nvSpPr>
          <p:cNvPr id="6" name="TextBox 5"/>
          <p:cNvSpPr txBox="1"/>
          <p:nvPr/>
        </p:nvSpPr>
        <p:spPr>
          <a:xfrm>
            <a:off x="323528" y="6210433"/>
            <a:ext cx="8568952" cy="523220"/>
          </a:xfrm>
          <a:prstGeom prst="rect">
            <a:avLst/>
          </a:prstGeom>
          <a:noFill/>
        </p:spPr>
        <p:txBody>
          <a:bodyPr wrap="square" rtlCol="0">
            <a:spAutoFit/>
          </a:bodyPr>
          <a:lstStyle/>
          <a:p>
            <a:r>
              <a:rPr lang="en-GB" sz="1400" i="1" dirty="0" smtClean="0"/>
              <a:t>Sources:</a:t>
            </a:r>
            <a:r>
              <a:rPr lang="mn-MN" sz="1400" i="1" dirty="0" smtClean="0"/>
              <a:t> </a:t>
            </a:r>
            <a:r>
              <a:rPr lang="en-GB" sz="1400" i="1" dirty="0" smtClean="0"/>
              <a:t>-Tracking Universal Coverage, 2017 Global Monitoring Report, WHO and WB.</a:t>
            </a:r>
          </a:p>
          <a:p>
            <a:r>
              <a:rPr lang="en-GB" sz="1400" i="1" dirty="0"/>
              <a:t> </a:t>
            </a:r>
            <a:r>
              <a:rPr lang="en-GB" sz="1400" i="1" dirty="0" smtClean="0"/>
              <a:t>             -  Global Health Expenditure Database, WHO 2018.</a:t>
            </a:r>
            <a:endParaRPr lang="en-US" sz="1400" i="1" dirty="0"/>
          </a:p>
        </p:txBody>
      </p:sp>
    </p:spTree>
    <p:extLst>
      <p:ext uri="{BB962C8B-B14F-4D97-AF65-F5344CB8AC3E}">
        <p14:creationId xmlns:p14="http://schemas.microsoft.com/office/powerpoint/2010/main" val="21570725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16632"/>
            <a:ext cx="6408712" cy="1143000"/>
          </a:xfrm>
        </p:spPr>
        <p:txBody>
          <a:bodyPr>
            <a:normAutofit/>
          </a:bodyPr>
          <a:lstStyle/>
          <a:p>
            <a:r>
              <a:rPr lang="en-GB" sz="3200" b="1" dirty="0" smtClean="0">
                <a:solidFill>
                  <a:schemeClr val="tx2">
                    <a:lumMod val="60000"/>
                    <a:lumOff val="40000"/>
                  </a:schemeClr>
                </a:solidFill>
                <a:effectLst>
                  <a:outerShdw blurRad="38100" dist="38100" dir="2700000" algn="tl">
                    <a:srgbClr val="000000">
                      <a:alpha val="43137"/>
                    </a:srgbClr>
                  </a:outerShdw>
                </a:effectLst>
              </a:rPr>
              <a:t>Universal health coverage (UHC)</a:t>
            </a:r>
            <a:endParaRPr lang="en-US" sz="3200" b="1" dirty="0">
              <a:solidFill>
                <a:schemeClr val="tx2">
                  <a:lumMod val="60000"/>
                  <a:lumOff val="40000"/>
                </a:schemeClr>
              </a:solidFill>
              <a:effectLst>
                <a:outerShdw blurRad="38100" dist="38100" dir="2700000" algn="tl">
                  <a:srgbClr val="000000">
                    <a:alpha val="43137"/>
                  </a:srgbClr>
                </a:outerShdw>
              </a:effectLst>
            </a:endParaRPr>
          </a:p>
        </p:txBody>
      </p:sp>
      <p:pic>
        <p:nvPicPr>
          <p:cNvPr id="1027" name="Picture 3" descr="C:\Users\bayarsaikhand\AppData\Local\Microsoft\Windows\Temporary Internet Files\Content.Outlook\HEXODLG9\P4H_logotype_variation1_colors_RGB.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00392" y="116632"/>
            <a:ext cx="924694" cy="95551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4224" y="2492896"/>
            <a:ext cx="2501930" cy="32374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3029533" y="1412776"/>
            <a:ext cx="5934955" cy="4893647"/>
          </a:xfrm>
          <a:prstGeom prst="rect">
            <a:avLst/>
          </a:prstGeom>
          <a:noFill/>
        </p:spPr>
        <p:txBody>
          <a:bodyPr wrap="square" rtlCol="0">
            <a:spAutoFit/>
          </a:bodyPr>
          <a:lstStyle/>
          <a:p>
            <a:pPr marL="457200" indent="-457200">
              <a:buFont typeface="Arial" panose="020B0604020202020204" pitchFamily="34" charset="0"/>
              <a:buChar char="•"/>
            </a:pPr>
            <a:r>
              <a:rPr lang="en-GB" sz="2400" dirty="0" smtClean="0"/>
              <a:t>Access to comprehensive and quality health services </a:t>
            </a:r>
            <a:r>
              <a:rPr lang="mn-MN" sz="2400" dirty="0" smtClean="0"/>
              <a:t>(</a:t>
            </a:r>
            <a:r>
              <a:rPr lang="en-GB" sz="2400" dirty="0" smtClean="0"/>
              <a:t>promotion, prevention, treatment, palliative and rehabilitative care</a:t>
            </a:r>
            <a:r>
              <a:rPr lang="mn-MN" sz="2400" dirty="0" smtClean="0"/>
              <a:t>)</a:t>
            </a:r>
            <a:endParaRPr lang="mn-MN" sz="2400" dirty="0"/>
          </a:p>
          <a:p>
            <a:pPr marL="457200" indent="-457200">
              <a:buFont typeface="Arial" panose="020B0604020202020204" pitchFamily="34" charset="0"/>
              <a:buChar char="•"/>
            </a:pPr>
            <a:endParaRPr lang="mn-MN" sz="2400" dirty="0"/>
          </a:p>
          <a:p>
            <a:pPr marL="457200" indent="-457200">
              <a:buFont typeface="Arial" panose="020B0604020202020204" pitchFamily="34" charset="0"/>
              <a:buChar char="•"/>
            </a:pPr>
            <a:r>
              <a:rPr lang="en-GB" sz="2400" dirty="0" smtClean="0"/>
              <a:t>No one should be exposed to the risk to become poor due to health payments. </a:t>
            </a:r>
            <a:endParaRPr lang="mn-MN" sz="2400" dirty="0" smtClean="0"/>
          </a:p>
          <a:p>
            <a:endParaRPr lang="en-US" sz="2400" dirty="0"/>
          </a:p>
          <a:p>
            <a:pPr marL="342900" indent="-342900">
              <a:buFont typeface="Arial" panose="020B0604020202020204" pitchFamily="34" charset="0"/>
              <a:buChar char="•"/>
            </a:pPr>
            <a:r>
              <a:rPr lang="en-GB" sz="2400" dirty="0" smtClean="0"/>
              <a:t>Health financing needs to be designed and organized to ensure that it provides access to all people to use comprehensive and quality health services without financial hardship</a:t>
            </a:r>
            <a:r>
              <a:rPr lang="ru-RU" sz="2400" dirty="0" smtClean="0"/>
              <a:t>.</a:t>
            </a:r>
            <a:endParaRPr lang="mn-MN" sz="2400" dirty="0"/>
          </a:p>
        </p:txBody>
      </p:sp>
      <p:sp>
        <p:nvSpPr>
          <p:cNvPr id="4" name="TextBox 3"/>
          <p:cNvSpPr txBox="1"/>
          <p:nvPr/>
        </p:nvSpPr>
        <p:spPr>
          <a:xfrm>
            <a:off x="251520" y="1484784"/>
            <a:ext cx="2501930" cy="646331"/>
          </a:xfrm>
          <a:prstGeom prst="rect">
            <a:avLst/>
          </a:prstGeom>
          <a:noFill/>
          <a:ln>
            <a:solidFill>
              <a:schemeClr val="accent3">
                <a:lumMod val="50000"/>
              </a:schemeClr>
            </a:solidFill>
          </a:ln>
        </p:spPr>
        <p:txBody>
          <a:bodyPr wrap="square" rtlCol="0">
            <a:spAutoFit/>
          </a:bodyPr>
          <a:lstStyle/>
          <a:p>
            <a:pPr algn="ctr"/>
            <a:r>
              <a:rPr lang="en-GB" b="1" dirty="0" smtClean="0">
                <a:solidFill>
                  <a:schemeClr val="accent3">
                    <a:lumMod val="75000"/>
                  </a:schemeClr>
                </a:solidFill>
              </a:rPr>
              <a:t>World Health Report</a:t>
            </a:r>
            <a:r>
              <a:rPr lang="mn-MN" b="1" dirty="0" smtClean="0">
                <a:solidFill>
                  <a:schemeClr val="accent3">
                    <a:lumMod val="75000"/>
                  </a:schemeClr>
                </a:solidFill>
              </a:rPr>
              <a:t> 2010. </a:t>
            </a:r>
            <a:endParaRPr lang="en-US" b="1" dirty="0">
              <a:solidFill>
                <a:schemeClr val="accent3">
                  <a:lumMod val="75000"/>
                </a:schemeClr>
              </a:solidFill>
            </a:endParaRPr>
          </a:p>
        </p:txBody>
      </p:sp>
    </p:spTree>
    <p:extLst>
      <p:ext uri="{BB962C8B-B14F-4D97-AF65-F5344CB8AC3E}">
        <p14:creationId xmlns:p14="http://schemas.microsoft.com/office/powerpoint/2010/main" val="7675905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2890"/>
            <a:ext cx="7344816" cy="1143000"/>
          </a:xfrm>
        </p:spPr>
        <p:txBody>
          <a:bodyPr>
            <a:normAutofit/>
          </a:bodyPr>
          <a:lstStyle/>
          <a:p>
            <a:r>
              <a:rPr lang="en-GB" sz="3200" b="1" dirty="0" smtClean="0">
                <a:solidFill>
                  <a:schemeClr val="tx2">
                    <a:lumMod val="60000"/>
                    <a:lumOff val="40000"/>
                  </a:schemeClr>
                </a:solidFill>
                <a:effectLst>
                  <a:outerShdw blurRad="38100" dist="38100" dir="2700000" algn="tl">
                    <a:srgbClr val="000000">
                      <a:alpha val="43137"/>
                    </a:srgbClr>
                  </a:outerShdw>
                </a:effectLst>
              </a:rPr>
              <a:t>System approach to UHC</a:t>
            </a:r>
            <a:endParaRPr lang="en-US" sz="3200" b="1" dirty="0">
              <a:solidFill>
                <a:schemeClr val="tx2">
                  <a:lumMod val="60000"/>
                  <a:lumOff val="40000"/>
                </a:schemeClr>
              </a:solidFill>
              <a:effectLst>
                <a:outerShdw blurRad="38100" dist="38100" dir="2700000" algn="tl">
                  <a:srgbClr val="000000">
                    <a:alpha val="43137"/>
                  </a:srgbClr>
                </a:outerShdw>
              </a:effectLst>
            </a:endParaRPr>
          </a:p>
        </p:txBody>
      </p:sp>
      <p:pic>
        <p:nvPicPr>
          <p:cNvPr id="1027" name="Picture 3" descr="C:\Users\bayarsaikhand\AppData\Local\Microsoft\Windows\Temporary Internet Files\Content.Outlook\HEXODLG9\P4H_logotype_variation1_colors_RGB.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00392" y="116632"/>
            <a:ext cx="924694" cy="95551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28700" y="1272624"/>
            <a:ext cx="5205660" cy="3970318"/>
          </a:xfrm>
          <a:prstGeom prst="rect">
            <a:avLst/>
          </a:prstGeom>
          <a:noFill/>
        </p:spPr>
        <p:txBody>
          <a:bodyPr wrap="square" rtlCol="0">
            <a:spAutoFit/>
          </a:bodyPr>
          <a:lstStyle/>
          <a:p>
            <a:pPr marL="285750" indent="-285750">
              <a:buFont typeface="Arial" panose="020B0604020202020204" pitchFamily="34" charset="0"/>
              <a:buChar char="•"/>
            </a:pPr>
            <a:r>
              <a:rPr lang="en-GB" altLang="en-US" dirty="0" smtClean="0">
                <a:latin typeface="Times" charset="0"/>
              </a:rPr>
              <a:t>Health system strengthening – the main strategy and policy to attain UHC related goals and objectives.</a:t>
            </a:r>
            <a:endParaRPr lang="mn-MN" altLang="en-US" dirty="0" smtClean="0">
              <a:latin typeface="Times" charset="0"/>
            </a:endParaRPr>
          </a:p>
          <a:p>
            <a:pPr marL="285750" indent="-285750">
              <a:buFont typeface="Arial" panose="020B0604020202020204" pitchFamily="34" charset="0"/>
              <a:buChar char="•"/>
            </a:pPr>
            <a:endParaRPr lang="mn-MN" altLang="en-US" dirty="0" smtClean="0">
              <a:latin typeface="Times" charset="0"/>
            </a:endParaRPr>
          </a:p>
          <a:p>
            <a:pPr marL="285750" indent="-285750">
              <a:buFont typeface="Arial" panose="020B0604020202020204" pitchFamily="34" charset="0"/>
              <a:buChar char="•"/>
            </a:pPr>
            <a:r>
              <a:rPr lang="en-GB" altLang="en-US" dirty="0" smtClean="0">
                <a:latin typeface="Times" charset="0"/>
              </a:rPr>
              <a:t>Health financing is one of the core health system components.  Practically, it connects all other components. </a:t>
            </a:r>
            <a:endParaRPr lang="mn-MN" altLang="en-US" dirty="0" smtClean="0">
              <a:latin typeface="Times" charset="0"/>
            </a:endParaRPr>
          </a:p>
          <a:p>
            <a:pPr marL="285750" indent="-285750">
              <a:buFont typeface="Arial" panose="020B0604020202020204" pitchFamily="34" charset="0"/>
              <a:buChar char="•"/>
            </a:pPr>
            <a:endParaRPr lang="mn-MN" altLang="en-US" dirty="0">
              <a:latin typeface="Times" charset="0"/>
            </a:endParaRPr>
          </a:p>
          <a:p>
            <a:pPr marL="285750" indent="-285750">
              <a:buFont typeface="Arial" panose="020B0604020202020204" pitchFamily="34" charset="0"/>
              <a:buChar char="•"/>
            </a:pPr>
            <a:r>
              <a:rPr lang="ru-RU" altLang="en-US" dirty="0" smtClean="0">
                <a:latin typeface="Times" charset="0"/>
              </a:rPr>
              <a:t>М</a:t>
            </a:r>
            <a:r>
              <a:rPr lang="en-GB" altLang="en-US" dirty="0" smtClean="0">
                <a:latin typeface="Times" charset="0"/>
              </a:rPr>
              <a:t>any countries in the world need to mobilize more monies for health and increase the share prepaid and pooled fund and their efficiencies.</a:t>
            </a:r>
          </a:p>
          <a:p>
            <a:pPr marL="285750" indent="-285750">
              <a:buFont typeface="Arial" panose="020B0604020202020204" pitchFamily="34" charset="0"/>
              <a:buChar char="•"/>
            </a:pPr>
            <a:endParaRPr lang="mn-MN" altLang="en-US" dirty="0">
              <a:latin typeface="Times" charset="0"/>
            </a:endParaRPr>
          </a:p>
          <a:p>
            <a:pPr marL="285750" indent="-285750">
              <a:buFont typeface="Arial" panose="020B0604020202020204" pitchFamily="34" charset="0"/>
              <a:buChar char="•"/>
            </a:pPr>
            <a:r>
              <a:rPr lang="en-GB" altLang="en-US" dirty="0" smtClean="0">
                <a:latin typeface="Times" charset="0"/>
              </a:rPr>
              <a:t>There is no single answer for all and no country starts from zero ground.</a:t>
            </a:r>
            <a:endParaRPr lang="mn-MN" altLang="en-US" dirty="0" smtClean="0">
              <a:latin typeface="Times" charset="0"/>
            </a:endParaRPr>
          </a:p>
        </p:txBody>
      </p:sp>
      <p:pic>
        <p:nvPicPr>
          <p:cNvPr id="8" name="Picture 6" descr="C:\Users\bayarsaikhand\Pictures\HF and HS.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32535" y="1484784"/>
            <a:ext cx="3542231" cy="3545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6365558" y="2951656"/>
            <a:ext cx="1598375" cy="369332"/>
          </a:xfrm>
          <a:prstGeom prst="rect">
            <a:avLst/>
          </a:prstGeom>
          <a:noFill/>
        </p:spPr>
        <p:txBody>
          <a:bodyPr wrap="square" rtlCol="0">
            <a:spAutoFit/>
          </a:bodyPr>
          <a:lstStyle/>
          <a:p>
            <a:r>
              <a:rPr lang="az-Cyrl-AZ" sz="1400" b="1" u="sng" dirty="0">
                <a:solidFill>
                  <a:schemeClr val="accent6">
                    <a:lumMod val="75000"/>
                  </a:schemeClr>
                </a:solidFill>
              </a:rPr>
              <a:t>Финансирование</a:t>
            </a:r>
            <a:r>
              <a:rPr lang="az-Cyrl-AZ" dirty="0"/>
              <a:t> </a:t>
            </a:r>
            <a:endParaRPr lang="en-US" dirty="0"/>
          </a:p>
        </p:txBody>
      </p:sp>
      <p:sp>
        <p:nvSpPr>
          <p:cNvPr id="7" name="Rounded Rectangle 6"/>
          <p:cNvSpPr/>
          <p:nvPr/>
        </p:nvSpPr>
        <p:spPr>
          <a:xfrm>
            <a:off x="5520764" y="2492895"/>
            <a:ext cx="995451" cy="229194"/>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p:cNvSpPr/>
          <p:nvPr/>
        </p:nvSpPr>
        <p:spPr>
          <a:xfrm>
            <a:off x="6724816" y="1743877"/>
            <a:ext cx="1239117" cy="432048"/>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p:cNvSpPr/>
          <p:nvPr/>
        </p:nvSpPr>
        <p:spPr>
          <a:xfrm>
            <a:off x="7199244" y="4132414"/>
            <a:ext cx="973155" cy="441920"/>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p:cNvSpPr/>
          <p:nvPr/>
        </p:nvSpPr>
        <p:spPr>
          <a:xfrm>
            <a:off x="5652120" y="3861048"/>
            <a:ext cx="720080" cy="307298"/>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6617732" y="1698291"/>
            <a:ext cx="1453283" cy="523220"/>
          </a:xfrm>
          <a:prstGeom prst="rect">
            <a:avLst/>
          </a:prstGeom>
          <a:noFill/>
        </p:spPr>
        <p:txBody>
          <a:bodyPr wrap="none" rtlCol="0">
            <a:spAutoFit/>
          </a:bodyPr>
          <a:lstStyle/>
          <a:p>
            <a:pPr algn="ctr"/>
            <a:r>
              <a:rPr lang="az-Cyrl-AZ" sz="1400" dirty="0" smtClean="0"/>
              <a:t>Предоставление</a:t>
            </a:r>
            <a:endParaRPr lang="mn-MN" sz="1400" dirty="0" smtClean="0"/>
          </a:p>
          <a:p>
            <a:pPr algn="ctr"/>
            <a:r>
              <a:rPr lang="az-Cyrl-AZ" sz="1400" dirty="0" smtClean="0"/>
              <a:t> </a:t>
            </a:r>
            <a:r>
              <a:rPr lang="az-Cyrl-AZ" sz="1400" dirty="0"/>
              <a:t>услуг</a:t>
            </a:r>
            <a:endParaRPr lang="en-US" sz="1400" dirty="0"/>
          </a:p>
        </p:txBody>
      </p:sp>
      <p:sp>
        <p:nvSpPr>
          <p:cNvPr id="18" name="Rounded Rectangle 17"/>
          <p:cNvSpPr/>
          <p:nvPr/>
        </p:nvSpPr>
        <p:spPr>
          <a:xfrm>
            <a:off x="7847316" y="2722089"/>
            <a:ext cx="901147" cy="494474"/>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7812577" y="2828545"/>
            <a:ext cx="1050031" cy="307777"/>
          </a:xfrm>
          <a:prstGeom prst="rect">
            <a:avLst/>
          </a:prstGeom>
          <a:noFill/>
        </p:spPr>
        <p:txBody>
          <a:bodyPr wrap="none" rtlCol="0">
            <a:spAutoFit/>
          </a:bodyPr>
          <a:lstStyle/>
          <a:p>
            <a:r>
              <a:rPr lang="mn-MN" sz="1400" dirty="0" smtClean="0"/>
              <a:t>Мед.к</a:t>
            </a:r>
            <a:r>
              <a:rPr lang="ru-RU" sz="1400" dirty="0" err="1" smtClean="0"/>
              <a:t>адр</a:t>
            </a:r>
            <a:r>
              <a:rPr lang="mn-MN" sz="1400" dirty="0" smtClean="0"/>
              <a:t>ы</a:t>
            </a:r>
            <a:endParaRPr lang="en-US" sz="1400" dirty="0"/>
          </a:p>
        </p:txBody>
      </p:sp>
      <p:sp>
        <p:nvSpPr>
          <p:cNvPr id="20" name="TextBox 19"/>
          <p:cNvSpPr txBox="1"/>
          <p:nvPr/>
        </p:nvSpPr>
        <p:spPr>
          <a:xfrm>
            <a:off x="5457180" y="2453603"/>
            <a:ext cx="1224136" cy="307777"/>
          </a:xfrm>
          <a:prstGeom prst="rect">
            <a:avLst/>
          </a:prstGeom>
          <a:noFill/>
        </p:spPr>
        <p:txBody>
          <a:bodyPr wrap="square" rtlCol="0">
            <a:spAutoFit/>
          </a:bodyPr>
          <a:lstStyle/>
          <a:p>
            <a:r>
              <a:rPr lang="mn-MN" sz="1400" dirty="0" smtClean="0"/>
              <a:t>Информация</a:t>
            </a:r>
            <a:endParaRPr lang="en-US" dirty="0"/>
          </a:p>
        </p:txBody>
      </p:sp>
      <p:sp>
        <p:nvSpPr>
          <p:cNvPr id="12" name="TextBox 11"/>
          <p:cNvSpPr txBox="1"/>
          <p:nvPr/>
        </p:nvSpPr>
        <p:spPr>
          <a:xfrm>
            <a:off x="5520765" y="3820613"/>
            <a:ext cx="1096967" cy="307777"/>
          </a:xfrm>
          <a:prstGeom prst="rect">
            <a:avLst/>
          </a:prstGeom>
          <a:noFill/>
        </p:spPr>
        <p:txBody>
          <a:bodyPr wrap="none" rtlCol="0">
            <a:spAutoFit/>
          </a:bodyPr>
          <a:lstStyle/>
          <a:p>
            <a:r>
              <a:rPr lang="mn-MN" sz="1400" dirty="0" smtClean="0"/>
              <a:t>Управление</a:t>
            </a:r>
            <a:endParaRPr lang="en-US" sz="1400" dirty="0"/>
          </a:p>
        </p:txBody>
      </p:sp>
      <p:sp>
        <p:nvSpPr>
          <p:cNvPr id="22" name="TextBox 21"/>
          <p:cNvSpPr txBox="1"/>
          <p:nvPr/>
        </p:nvSpPr>
        <p:spPr>
          <a:xfrm>
            <a:off x="7161907" y="4138805"/>
            <a:ext cx="1175686" cy="523220"/>
          </a:xfrm>
          <a:prstGeom prst="rect">
            <a:avLst/>
          </a:prstGeom>
          <a:noFill/>
        </p:spPr>
        <p:txBody>
          <a:bodyPr wrap="square" rtlCol="0">
            <a:spAutoFit/>
          </a:bodyPr>
          <a:lstStyle/>
          <a:p>
            <a:r>
              <a:rPr lang="ru-RU" sz="1400" dirty="0"/>
              <a:t>Лекарства и технологии</a:t>
            </a:r>
            <a:endParaRPr lang="en-US" sz="1400" dirty="0"/>
          </a:p>
        </p:txBody>
      </p:sp>
      <p:sp>
        <p:nvSpPr>
          <p:cNvPr id="3" name="TextBox 2"/>
          <p:cNvSpPr txBox="1"/>
          <p:nvPr/>
        </p:nvSpPr>
        <p:spPr>
          <a:xfrm>
            <a:off x="251520" y="5373216"/>
            <a:ext cx="8773566" cy="1015663"/>
          </a:xfrm>
          <a:prstGeom prst="rect">
            <a:avLst/>
          </a:prstGeom>
          <a:noFill/>
        </p:spPr>
        <p:txBody>
          <a:bodyPr wrap="square" rtlCol="0">
            <a:spAutoFit/>
          </a:bodyPr>
          <a:lstStyle/>
          <a:p>
            <a:r>
              <a:rPr lang="en-GB" sz="2000" dirty="0" smtClean="0">
                <a:solidFill>
                  <a:schemeClr val="tx2">
                    <a:lumMod val="75000"/>
                  </a:schemeClr>
                </a:solidFill>
              </a:rPr>
              <a:t>Every country has own system and there is something to do in order to improve the health system. It is also important to share information, experiences, knowledge and lessons learnt including failures among each other. </a:t>
            </a:r>
            <a:endParaRPr lang="ru-RU" sz="2000" dirty="0">
              <a:solidFill>
                <a:schemeClr val="tx2">
                  <a:lumMod val="75000"/>
                </a:schemeClr>
              </a:solidFill>
            </a:endParaRPr>
          </a:p>
        </p:txBody>
      </p:sp>
    </p:spTree>
    <p:extLst>
      <p:ext uri="{BB962C8B-B14F-4D97-AF65-F5344CB8AC3E}">
        <p14:creationId xmlns:p14="http://schemas.microsoft.com/office/powerpoint/2010/main" val="3920693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51520" y="116632"/>
            <a:ext cx="7560840" cy="980727"/>
          </a:xfrm>
        </p:spPr>
        <p:txBody>
          <a:bodyPr>
            <a:normAutofit/>
          </a:bodyPr>
          <a:lstStyle/>
          <a:p>
            <a:r>
              <a:rPr lang="en-GB" sz="3200" b="1" dirty="0" smtClean="0">
                <a:solidFill>
                  <a:schemeClr val="tx2">
                    <a:lumMod val="60000"/>
                    <a:lumOff val="40000"/>
                  </a:schemeClr>
                </a:solidFill>
                <a:effectLst>
                  <a:outerShdw blurRad="38100" dist="38100" dir="2700000" algn="tl">
                    <a:srgbClr val="000000">
                      <a:alpha val="43137"/>
                    </a:srgbClr>
                  </a:outerShdw>
                </a:effectLst>
              </a:rPr>
              <a:t>Asian region</a:t>
            </a:r>
            <a:endParaRPr lang="de-DE" sz="3200" b="1" dirty="0">
              <a:solidFill>
                <a:schemeClr val="tx2">
                  <a:lumMod val="60000"/>
                  <a:lumOff val="40000"/>
                </a:schemeClr>
              </a:solidFill>
              <a:effectLst>
                <a:outerShdw blurRad="38100" dist="38100" dir="2700000" algn="tl">
                  <a:srgbClr val="000000">
                    <a:alpha val="43137"/>
                  </a:srgbClr>
                </a:outerShdw>
              </a:effectLst>
            </a:endParaRPr>
          </a:p>
        </p:txBody>
      </p:sp>
      <p:sp>
        <p:nvSpPr>
          <p:cNvPr id="4" name="Datumsplatzhalter 3"/>
          <p:cNvSpPr>
            <a:spLocks noGrp="1"/>
          </p:cNvSpPr>
          <p:nvPr>
            <p:ph type="dt" sz="half" idx="10"/>
          </p:nvPr>
        </p:nvSpPr>
        <p:spPr/>
        <p:txBody>
          <a:bodyPr/>
          <a:lstStyle/>
          <a:p>
            <a:fld id="{D74BF81F-64A3-4452-92F5-1D8E4FC0572C}" type="datetime4">
              <a:rPr lang="en-GB" smtClean="0"/>
              <a:t>02 August 2018</a:t>
            </a:fld>
            <a:endParaRPr lang="en-GB" dirty="0"/>
          </a:p>
        </p:txBody>
      </p:sp>
      <p:pic>
        <p:nvPicPr>
          <p:cNvPr id="6" name="Picture 3" descr="C:\Users\bayarsaikhand\AppData\Local\Microsoft\Windows\Temporary Internet Files\Content.Outlook\HEXODLG9\P4H_logotype_variation1_colors_RGB.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00392" y="116632"/>
            <a:ext cx="924694" cy="95551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511" y="1196751"/>
            <a:ext cx="8845575" cy="54728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666877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51520" y="260648"/>
            <a:ext cx="7560840" cy="980727"/>
          </a:xfrm>
        </p:spPr>
        <p:txBody>
          <a:bodyPr>
            <a:normAutofit/>
          </a:bodyPr>
          <a:lstStyle/>
          <a:p>
            <a:r>
              <a:rPr lang="en-GB" sz="3200" b="1" dirty="0" smtClean="0">
                <a:solidFill>
                  <a:schemeClr val="tx2">
                    <a:lumMod val="60000"/>
                    <a:lumOff val="40000"/>
                  </a:schemeClr>
                </a:solidFill>
                <a:effectLst>
                  <a:outerShdw blurRad="38100" dist="38100" dir="2700000" algn="tl">
                    <a:srgbClr val="000000">
                      <a:alpha val="43137"/>
                    </a:srgbClr>
                  </a:outerShdw>
                </a:effectLst>
              </a:rPr>
              <a:t>Main aims for partnership</a:t>
            </a:r>
            <a:endParaRPr lang="de-DE" sz="3200" b="1" dirty="0">
              <a:solidFill>
                <a:schemeClr val="tx2">
                  <a:lumMod val="60000"/>
                  <a:lumOff val="40000"/>
                </a:schemeClr>
              </a:solidFill>
              <a:effectLst>
                <a:outerShdw blurRad="38100" dist="38100" dir="2700000" algn="tl">
                  <a:srgbClr val="000000">
                    <a:alpha val="43137"/>
                  </a:srgbClr>
                </a:outerShdw>
              </a:effectLst>
            </a:endParaRPr>
          </a:p>
        </p:txBody>
      </p:sp>
      <p:sp>
        <p:nvSpPr>
          <p:cNvPr id="4" name="Datumsplatzhalter 3"/>
          <p:cNvSpPr>
            <a:spLocks noGrp="1"/>
          </p:cNvSpPr>
          <p:nvPr>
            <p:ph type="dt" sz="half" idx="10"/>
          </p:nvPr>
        </p:nvSpPr>
        <p:spPr/>
        <p:txBody>
          <a:bodyPr/>
          <a:lstStyle/>
          <a:p>
            <a:fld id="{D74BF81F-64A3-4452-92F5-1D8E4FC0572C}" type="datetime4">
              <a:rPr lang="en-GB" smtClean="0"/>
              <a:t>02 August 2018</a:t>
            </a:fld>
            <a:endParaRPr lang="en-GB" dirty="0"/>
          </a:p>
        </p:txBody>
      </p:sp>
      <p:sp>
        <p:nvSpPr>
          <p:cNvPr id="5" name="Content Placeholder 4"/>
          <p:cNvSpPr>
            <a:spLocks noGrp="1"/>
          </p:cNvSpPr>
          <p:nvPr>
            <p:ph idx="1"/>
          </p:nvPr>
        </p:nvSpPr>
        <p:spPr>
          <a:xfrm>
            <a:off x="0" y="1196752"/>
            <a:ext cx="9025086" cy="5400600"/>
          </a:xfrm>
        </p:spPr>
        <p:txBody>
          <a:bodyPr>
            <a:noAutofit/>
          </a:bodyPr>
          <a:lstStyle/>
          <a:p>
            <a:pPr marL="285750" indent="-285750"/>
            <a:r>
              <a:rPr lang="en-GB" sz="2400" dirty="0" smtClean="0"/>
              <a:t>Create a particular space for communication and partnership (connect, inform and involve) on issues relating to health, social protection, finance and other related sectors. </a:t>
            </a:r>
            <a:endParaRPr lang="en-US" sz="2400" dirty="0"/>
          </a:p>
          <a:p>
            <a:pPr marL="285750" indent="-285750"/>
            <a:r>
              <a:rPr lang="en-GB" sz="2400" dirty="0" smtClean="0"/>
              <a:t>Support universal and inclusive partnership open for all interested organizations, institutions, non-governmental and civil society organizations and other potential, non-traditional partners. </a:t>
            </a:r>
            <a:endParaRPr lang="mn-MN" sz="2400" dirty="0" smtClean="0"/>
          </a:p>
          <a:p>
            <a:pPr marL="285750" indent="-285750"/>
            <a:r>
              <a:rPr lang="en-GB" sz="2400" dirty="0" smtClean="0"/>
              <a:t>Build on existing mutually beneficial and equal partnership relations and activities to heighten potentials and synergies to attain common goals and tasks.</a:t>
            </a:r>
          </a:p>
          <a:p>
            <a:pPr marL="285750" indent="-285750"/>
            <a:r>
              <a:rPr lang="en-GB" sz="2400" dirty="0" smtClean="0"/>
              <a:t>Expand regional pool of experts and use their professional and practical knowledge. </a:t>
            </a:r>
            <a:endParaRPr lang="ru-RU" sz="2400" dirty="0"/>
          </a:p>
          <a:p>
            <a:pPr marL="285750" indent="-285750"/>
            <a:r>
              <a:rPr lang="en-GB" sz="2400" dirty="0" smtClean="0"/>
              <a:t>Increase access to relevant analytical work, reports, evidence, best practices and systematic information at regional and country levels. </a:t>
            </a:r>
            <a:endParaRPr lang="en-US" sz="2400" dirty="0"/>
          </a:p>
        </p:txBody>
      </p:sp>
      <p:pic>
        <p:nvPicPr>
          <p:cNvPr id="6" name="Picture 3" descr="C:\Users\bayarsaikhand\AppData\Local\Microsoft\Windows\Temporary Internet Files\Content.Outlook\HEXODLG9\P4H_logotype_variation1_colors_RGB.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00392" y="116632"/>
            <a:ext cx="924694" cy="955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227379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755576" y="116632"/>
            <a:ext cx="6878567" cy="831203"/>
          </a:xfrm>
        </p:spPr>
        <p:txBody>
          <a:bodyPr>
            <a:normAutofit/>
          </a:bodyPr>
          <a:lstStyle/>
          <a:p>
            <a:r>
              <a:rPr lang="en-GB" sz="3600" b="1" dirty="0" smtClean="0">
                <a:solidFill>
                  <a:schemeClr val="tx2">
                    <a:lumMod val="60000"/>
                    <a:lumOff val="40000"/>
                  </a:schemeClr>
                </a:solidFill>
                <a:effectLst>
                  <a:outerShdw blurRad="38100" dist="38100" dir="2700000" algn="tl">
                    <a:srgbClr val="000000">
                      <a:alpha val="43137"/>
                    </a:srgbClr>
                  </a:outerShdw>
                </a:effectLst>
              </a:rPr>
              <a:t>Network initiative</a:t>
            </a:r>
            <a:endParaRPr lang="de-DE" sz="3600" b="1" dirty="0">
              <a:solidFill>
                <a:schemeClr val="tx2">
                  <a:lumMod val="60000"/>
                  <a:lumOff val="40000"/>
                </a:schemeClr>
              </a:solidFill>
              <a:effectLst>
                <a:outerShdw blurRad="38100" dist="38100" dir="2700000" algn="tl">
                  <a:srgbClr val="000000">
                    <a:alpha val="43137"/>
                  </a:srgbClr>
                </a:outerShdw>
              </a:effectLst>
            </a:endParaRPr>
          </a:p>
        </p:txBody>
      </p:sp>
      <p:sp>
        <p:nvSpPr>
          <p:cNvPr id="5" name="Inhaltsplatzhalter 4"/>
          <p:cNvSpPr>
            <a:spLocks noGrp="1"/>
          </p:cNvSpPr>
          <p:nvPr>
            <p:ph sz="quarter" idx="13"/>
          </p:nvPr>
        </p:nvSpPr>
        <p:spPr>
          <a:xfrm>
            <a:off x="18859" y="2204864"/>
            <a:ext cx="4309649" cy="4464496"/>
          </a:xfrm>
        </p:spPr>
        <p:txBody>
          <a:bodyPr>
            <a:noAutofit/>
          </a:bodyPr>
          <a:lstStyle/>
          <a:p>
            <a:pPr>
              <a:buFont typeface="Wingdings" panose="05000000000000000000" pitchFamily="2" charset="2"/>
              <a:buChar char="ü"/>
            </a:pPr>
            <a:r>
              <a:rPr lang="en-GB" sz="1800" dirty="0" smtClean="0"/>
              <a:t>Expert meeting to hear innovative and critical thinking and dialogue.</a:t>
            </a:r>
          </a:p>
          <a:p>
            <a:pPr>
              <a:buFont typeface="Wingdings" panose="05000000000000000000" pitchFamily="2" charset="2"/>
              <a:buChar char="ü"/>
            </a:pPr>
            <a:endParaRPr lang="ru-RU" sz="1800" dirty="0"/>
          </a:p>
          <a:p>
            <a:pPr>
              <a:buFont typeface="Wingdings" panose="05000000000000000000" pitchFamily="2" charset="2"/>
              <a:buChar char="ü"/>
            </a:pPr>
            <a:r>
              <a:rPr lang="en-GB" sz="1800" dirty="0" smtClean="0"/>
              <a:t>Sub-regional consultation to promote the Network among Asian countries.</a:t>
            </a:r>
          </a:p>
          <a:p>
            <a:pPr marL="0" indent="0">
              <a:buNone/>
            </a:pPr>
            <a:r>
              <a:rPr lang="en-GB" sz="1800" dirty="0" smtClean="0"/>
              <a:t> </a:t>
            </a:r>
            <a:endParaRPr lang="ru-RU" sz="1800" dirty="0" smtClean="0"/>
          </a:p>
          <a:p>
            <a:pPr>
              <a:buFont typeface="Wingdings" panose="05000000000000000000" pitchFamily="2" charset="2"/>
              <a:buChar char="ü"/>
            </a:pPr>
            <a:r>
              <a:rPr lang="en-GB" sz="1800" dirty="0" smtClean="0"/>
              <a:t>Expansion to countries </a:t>
            </a:r>
            <a:r>
              <a:rPr lang="ru-RU" sz="1800" dirty="0" smtClean="0"/>
              <a:t>(</a:t>
            </a:r>
            <a:r>
              <a:rPr lang="en-GB" sz="1800" dirty="0" smtClean="0"/>
              <a:t>South Korea, Malaysia, the Philippines, Russian Federation</a:t>
            </a:r>
            <a:r>
              <a:rPr lang="mn-MN" sz="1800" dirty="0" smtClean="0"/>
              <a:t>) </a:t>
            </a:r>
            <a:r>
              <a:rPr lang="en-GB" sz="1800" dirty="0" smtClean="0"/>
              <a:t>and other networks such as Joint Learning Network </a:t>
            </a:r>
            <a:r>
              <a:rPr lang="ru-RU" sz="1800" dirty="0" smtClean="0"/>
              <a:t>(JLN</a:t>
            </a:r>
            <a:r>
              <a:rPr lang="mn-MN" sz="1800" dirty="0" smtClean="0"/>
              <a:t>)</a:t>
            </a:r>
            <a:r>
              <a:rPr lang="ru-RU" sz="1800" dirty="0" smtClean="0"/>
              <a:t>, </a:t>
            </a:r>
            <a:r>
              <a:rPr lang="en-GB" sz="1800" dirty="0" smtClean="0"/>
              <a:t>Asian Network for Health System Strengthening </a:t>
            </a:r>
            <a:r>
              <a:rPr lang="mn-MN" sz="1800" dirty="0" smtClean="0"/>
              <a:t>(</a:t>
            </a:r>
            <a:r>
              <a:rPr lang="ru-RU" sz="1800" dirty="0" smtClean="0"/>
              <a:t>ANHSS</a:t>
            </a:r>
            <a:r>
              <a:rPr lang="mn-MN" sz="1800" dirty="0" smtClean="0"/>
              <a:t>)</a:t>
            </a:r>
            <a:r>
              <a:rPr lang="ru-RU" sz="1800" dirty="0" smtClean="0"/>
              <a:t>, </a:t>
            </a:r>
            <a:r>
              <a:rPr lang="en-GB" sz="1800" dirty="0" smtClean="0"/>
              <a:t>Asia-Pacific Network for National Health Accounts </a:t>
            </a:r>
            <a:r>
              <a:rPr lang="mn-MN" sz="1800" dirty="0" smtClean="0"/>
              <a:t>(</a:t>
            </a:r>
            <a:r>
              <a:rPr lang="ru-RU" sz="1800" dirty="0" smtClean="0"/>
              <a:t>APNHA) </a:t>
            </a:r>
            <a:r>
              <a:rPr lang="en-GB" sz="1800" dirty="0" smtClean="0"/>
              <a:t>and other organizations </a:t>
            </a:r>
            <a:r>
              <a:rPr lang="ru-RU" sz="1800" dirty="0" smtClean="0"/>
              <a:t>(</a:t>
            </a:r>
            <a:r>
              <a:rPr lang="en-GB" sz="1800" dirty="0" smtClean="0"/>
              <a:t>ASEAN)</a:t>
            </a:r>
            <a:r>
              <a:rPr lang="ru-RU" sz="1800" dirty="0" smtClean="0"/>
              <a:t>.</a:t>
            </a:r>
            <a:endParaRPr lang="de-DE" sz="1800" dirty="0"/>
          </a:p>
        </p:txBody>
      </p:sp>
      <p:sp>
        <p:nvSpPr>
          <p:cNvPr id="2" name="Datumsplatzhalter 1"/>
          <p:cNvSpPr>
            <a:spLocks noGrp="1"/>
          </p:cNvSpPr>
          <p:nvPr>
            <p:ph type="dt" sz="half" idx="4294967295"/>
          </p:nvPr>
        </p:nvSpPr>
        <p:spPr>
          <a:xfrm>
            <a:off x="0" y="6911975"/>
            <a:ext cx="0" cy="0"/>
          </a:xfrm>
        </p:spPr>
        <p:txBody>
          <a:bodyPr/>
          <a:lstStyle/>
          <a:p>
            <a:endParaRPr lang="en-GB" dirty="0"/>
          </a:p>
        </p:txBody>
      </p:sp>
      <p:pic>
        <p:nvPicPr>
          <p:cNvPr id="7" name="Picture 3" descr="C:\Users\bayarsaikhand\AppData\Local\Microsoft\Windows\Temporary Internet Files\Content.Outlook\HEXODLG9\P4H_logotype_variation1_colors_RGB.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00392" y="116632"/>
            <a:ext cx="924694" cy="95551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94395" y="1086569"/>
            <a:ext cx="8239211" cy="1015663"/>
          </a:xfrm>
          <a:prstGeom prst="rect">
            <a:avLst/>
          </a:prstGeom>
          <a:noFill/>
        </p:spPr>
        <p:txBody>
          <a:bodyPr wrap="square" rtlCol="0">
            <a:spAutoFit/>
          </a:bodyPr>
          <a:lstStyle/>
          <a:p>
            <a:r>
              <a:rPr lang="en-GB" sz="2000" dirty="0" smtClean="0"/>
              <a:t>The initiative for Asia regional partnership was started in 2017. Strengthening, expansion, operationalisation are the network activities for Asian in 2018. These include:</a:t>
            </a:r>
            <a:endParaRPr lang="mn-MN" dirty="0"/>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83968" y="2102232"/>
            <a:ext cx="4534268" cy="4207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0994702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7D8D7F9-D010-41CC-A679-785F0F5E5F2D}" type="datetime4">
              <a:rPr lang="en-GB" smtClean="0"/>
              <a:t>02 August 2018</a:t>
            </a:fld>
            <a:endParaRPr lang="en-GB" dirty="0"/>
          </a:p>
        </p:txBody>
      </p:sp>
      <p:sp>
        <p:nvSpPr>
          <p:cNvPr id="4" name="Footer Placeholder 3"/>
          <p:cNvSpPr>
            <a:spLocks noGrp="1"/>
          </p:cNvSpPr>
          <p:nvPr>
            <p:ph type="ftr" sz="quarter" idx="11"/>
          </p:nvPr>
        </p:nvSpPr>
        <p:spPr/>
        <p:txBody>
          <a:bodyPr/>
          <a:lstStyle/>
          <a:p>
            <a:r>
              <a:rPr lang="en-GB" dirty="0">
                <a:hlinkClick r:id="rId3"/>
              </a:rPr>
              <a:t>https://p4h.world/en</a:t>
            </a:r>
            <a:r>
              <a:rPr lang="en-GB" dirty="0" smtClean="0">
                <a:hlinkClick r:id="rId3"/>
              </a:rPr>
              <a:t>/</a:t>
            </a:r>
            <a:endParaRPr lang="en-GB" dirty="0" smtClean="0"/>
          </a:p>
          <a:p>
            <a:endParaRPr lang="en-GB" dirty="0" smtClean="0"/>
          </a:p>
          <a:p>
            <a:endParaRPr lang="en-GB" dirty="0"/>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9489" y="1095153"/>
            <a:ext cx="8636296" cy="4827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2771800" y="350874"/>
            <a:ext cx="3936666" cy="584775"/>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cene3d>
            <a:camera prst="orthographicFront"/>
            <a:lightRig rig="threePt" dir="t"/>
          </a:scene3d>
          <a:sp3d>
            <a:bevelT/>
          </a:sp3d>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ru-RU" sz="3200" b="1" dirty="0" smtClean="0">
                <a:solidFill>
                  <a:schemeClr val="tx2">
                    <a:lumMod val="60000"/>
                    <a:lumOff val="40000"/>
                  </a:schemeClr>
                </a:solidFill>
                <a:effectLst>
                  <a:outerShdw blurRad="38100" dist="38100" dir="2700000" algn="tl">
                    <a:srgbClr val="000000">
                      <a:alpha val="43137"/>
                    </a:srgbClr>
                  </a:outerShdw>
                </a:effectLst>
              </a:rPr>
              <a:t>P4H</a:t>
            </a:r>
            <a:r>
              <a:rPr lang="en-GB" sz="3200" b="1" dirty="0" smtClean="0">
                <a:solidFill>
                  <a:schemeClr val="tx2">
                    <a:lumMod val="60000"/>
                    <a:lumOff val="40000"/>
                  </a:schemeClr>
                </a:solidFill>
                <a:effectLst>
                  <a:outerShdw blurRad="38100" dist="38100" dir="2700000" algn="tl">
                    <a:srgbClr val="000000">
                      <a:alpha val="43137"/>
                    </a:srgbClr>
                  </a:outerShdw>
                </a:effectLst>
              </a:rPr>
              <a:t> web-platform</a:t>
            </a:r>
            <a:endParaRPr lang="en-US" sz="3200" b="1" dirty="0">
              <a:ln w="0"/>
              <a:solidFill>
                <a:schemeClr val="tx2">
                  <a:lumMod val="60000"/>
                  <a:lumOff val="4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9971085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7D8D7F9-D010-41CC-A679-785F0F5E5F2D}" type="datetime4">
              <a:rPr lang="en-GB" smtClean="0"/>
              <a:t>02 August 2018</a:t>
            </a:fld>
            <a:endParaRPr lang="en-GB" dirty="0"/>
          </a:p>
        </p:txBody>
      </p:sp>
      <p:sp>
        <p:nvSpPr>
          <p:cNvPr id="4" name="Footer Placeholder 3"/>
          <p:cNvSpPr>
            <a:spLocks noGrp="1"/>
          </p:cNvSpPr>
          <p:nvPr>
            <p:ph type="ftr" sz="quarter" idx="11"/>
          </p:nvPr>
        </p:nvSpPr>
        <p:spPr/>
        <p:txBody>
          <a:bodyPr/>
          <a:lstStyle/>
          <a:p>
            <a:r>
              <a:rPr lang="en-GB" dirty="0">
                <a:hlinkClick r:id="rId3"/>
              </a:rPr>
              <a:t>https://p4h.world/en</a:t>
            </a:r>
            <a:r>
              <a:rPr lang="en-GB" dirty="0" smtClean="0">
                <a:hlinkClick r:id="rId3"/>
              </a:rPr>
              <a:t>/</a:t>
            </a:r>
            <a:endParaRPr lang="en-GB" dirty="0" smtClean="0"/>
          </a:p>
          <a:p>
            <a:endParaRPr lang="en-GB" dirty="0" smtClean="0"/>
          </a:p>
          <a:p>
            <a:endParaRPr lang="en-GB" dirty="0"/>
          </a:p>
        </p:txBody>
      </p:sp>
      <p:sp>
        <p:nvSpPr>
          <p:cNvPr id="7" name="TextBox 6"/>
          <p:cNvSpPr txBox="1"/>
          <p:nvPr/>
        </p:nvSpPr>
        <p:spPr>
          <a:xfrm>
            <a:off x="107504" y="188640"/>
            <a:ext cx="7632848" cy="584775"/>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cene3d>
            <a:camera prst="orthographicFront"/>
            <a:lightRig rig="threePt" dir="t"/>
          </a:scene3d>
          <a:sp3d>
            <a:bevelT/>
          </a:sp3d>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en-GB" sz="3200" b="1" dirty="0" smtClean="0">
                <a:solidFill>
                  <a:schemeClr val="tx2">
                    <a:lumMod val="60000"/>
                    <a:lumOff val="40000"/>
                  </a:schemeClr>
                </a:solidFill>
                <a:effectLst>
                  <a:outerShdw blurRad="38100" dist="38100" dir="2700000" algn="tl">
                    <a:srgbClr val="000000">
                      <a:alpha val="43137"/>
                    </a:srgbClr>
                  </a:outerShdw>
                </a:effectLst>
              </a:rPr>
              <a:t>P4H web platform: </a:t>
            </a:r>
            <a:r>
              <a:rPr lang="en-GB" sz="3200" b="1" dirty="0" smtClean="0">
                <a:solidFill>
                  <a:schemeClr val="accent1">
                    <a:lumMod val="20000"/>
                    <a:lumOff val="80000"/>
                  </a:schemeClr>
                </a:solidFill>
                <a:effectLst>
                  <a:outerShdw blurRad="38100" dist="38100" dir="2700000" algn="tl">
                    <a:srgbClr val="000000">
                      <a:alpha val="43137"/>
                    </a:srgbClr>
                  </a:outerShdw>
                </a:effectLst>
              </a:rPr>
              <a:t>Contacts</a:t>
            </a:r>
            <a:endParaRPr lang="en-US" sz="3200" b="1" dirty="0">
              <a:ln w="0"/>
              <a:solidFill>
                <a:schemeClr val="accent1">
                  <a:lumMod val="20000"/>
                  <a:lumOff val="80000"/>
                </a:schemeClr>
              </a:solidFill>
              <a:effectLst>
                <a:outerShdw blurRad="38100" dist="38100" dir="2700000" algn="tl">
                  <a:srgbClr val="000000">
                    <a:alpha val="43137"/>
                  </a:srgbClr>
                </a:outerShdw>
              </a:effectLst>
            </a:endParaRP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512" y="908720"/>
            <a:ext cx="8784976" cy="54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7602795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7D8D7F9-D010-41CC-A679-785F0F5E5F2D}" type="datetime4">
              <a:rPr lang="en-GB" smtClean="0"/>
              <a:t>02 August 2018</a:t>
            </a:fld>
            <a:endParaRPr lang="en-GB" dirty="0"/>
          </a:p>
        </p:txBody>
      </p:sp>
      <p:sp>
        <p:nvSpPr>
          <p:cNvPr id="4" name="Footer Placeholder 3"/>
          <p:cNvSpPr>
            <a:spLocks noGrp="1"/>
          </p:cNvSpPr>
          <p:nvPr>
            <p:ph type="ftr" sz="quarter" idx="11"/>
          </p:nvPr>
        </p:nvSpPr>
        <p:spPr/>
        <p:txBody>
          <a:bodyPr/>
          <a:lstStyle/>
          <a:p>
            <a:r>
              <a:rPr lang="en-GB" dirty="0">
                <a:hlinkClick r:id="rId3"/>
              </a:rPr>
              <a:t>https://p4h.world/en</a:t>
            </a:r>
            <a:r>
              <a:rPr lang="en-GB" dirty="0" smtClean="0">
                <a:hlinkClick r:id="rId3"/>
              </a:rPr>
              <a:t>/</a:t>
            </a:r>
            <a:endParaRPr lang="en-GB" dirty="0" smtClean="0"/>
          </a:p>
          <a:p>
            <a:endParaRPr lang="en-GB" dirty="0" smtClean="0"/>
          </a:p>
          <a:p>
            <a:endParaRPr lang="en-GB" dirty="0"/>
          </a:p>
        </p:txBody>
      </p:sp>
      <p:sp>
        <p:nvSpPr>
          <p:cNvPr id="7" name="TextBox 6"/>
          <p:cNvSpPr txBox="1"/>
          <p:nvPr/>
        </p:nvSpPr>
        <p:spPr>
          <a:xfrm>
            <a:off x="179512" y="90176"/>
            <a:ext cx="7632848" cy="1077218"/>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cene3d>
            <a:camera prst="orthographicFront"/>
            <a:lightRig rig="threePt" dir="t"/>
          </a:scene3d>
          <a:sp3d>
            <a:bevelT/>
          </a:sp3d>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en-GB" sz="3200" b="1" dirty="0" smtClean="0">
                <a:solidFill>
                  <a:schemeClr val="tx2">
                    <a:lumMod val="60000"/>
                    <a:lumOff val="40000"/>
                  </a:schemeClr>
                </a:solidFill>
                <a:effectLst>
                  <a:outerShdw blurRad="38100" dist="38100" dir="2700000" algn="tl">
                    <a:srgbClr val="000000">
                      <a:alpha val="43137"/>
                    </a:srgbClr>
                  </a:outerShdw>
                </a:effectLst>
              </a:rPr>
              <a:t>Access to P4H products: </a:t>
            </a:r>
            <a:r>
              <a:rPr lang="en-GB" sz="3200" b="1" dirty="0" smtClean="0">
                <a:solidFill>
                  <a:schemeClr val="accent1">
                    <a:lumMod val="20000"/>
                    <a:lumOff val="80000"/>
                  </a:schemeClr>
                </a:solidFill>
                <a:effectLst>
                  <a:outerShdw blurRad="38100" dist="38100" dir="2700000" algn="tl">
                    <a:srgbClr val="000000">
                      <a:alpha val="43137"/>
                    </a:srgbClr>
                  </a:outerShdw>
                </a:effectLst>
              </a:rPr>
              <a:t>UHC interactive platform</a:t>
            </a:r>
            <a:endParaRPr lang="en-US" sz="3200" b="1" dirty="0">
              <a:ln w="0"/>
              <a:solidFill>
                <a:schemeClr val="accent1">
                  <a:lumMod val="20000"/>
                  <a:lumOff val="80000"/>
                </a:schemeClr>
              </a:solidFill>
              <a:effectLst>
                <a:outerShdw blurRad="38100" dist="38100" dir="2700000" algn="tl">
                  <a:srgbClr val="000000">
                    <a:alpha val="43137"/>
                  </a:srgbClr>
                </a:outerShdw>
              </a:effectLst>
            </a:endParaRPr>
          </a:p>
        </p:txBody>
      </p:sp>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512" y="1167394"/>
            <a:ext cx="8568952" cy="4896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1494984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7D8D7F9-D010-41CC-A679-785F0F5E5F2D}" type="datetime4">
              <a:rPr lang="en-GB" smtClean="0"/>
              <a:t>02 August 2018</a:t>
            </a:fld>
            <a:endParaRPr lang="en-GB" dirty="0"/>
          </a:p>
        </p:txBody>
      </p:sp>
      <p:sp>
        <p:nvSpPr>
          <p:cNvPr id="4" name="Footer Placeholder 3"/>
          <p:cNvSpPr>
            <a:spLocks noGrp="1"/>
          </p:cNvSpPr>
          <p:nvPr>
            <p:ph type="ftr" sz="quarter" idx="11"/>
          </p:nvPr>
        </p:nvSpPr>
        <p:spPr/>
        <p:txBody>
          <a:bodyPr/>
          <a:lstStyle/>
          <a:p>
            <a:r>
              <a:rPr lang="en-GB" dirty="0">
                <a:hlinkClick r:id="rId3"/>
              </a:rPr>
              <a:t>https://p4h.world/en</a:t>
            </a:r>
            <a:r>
              <a:rPr lang="en-GB" dirty="0" smtClean="0">
                <a:hlinkClick r:id="rId3"/>
              </a:rPr>
              <a:t>/</a:t>
            </a:r>
            <a:endParaRPr lang="en-GB" dirty="0" smtClean="0"/>
          </a:p>
          <a:p>
            <a:endParaRPr lang="en-GB" dirty="0" smtClean="0"/>
          </a:p>
          <a:p>
            <a:endParaRPr lang="en-GB" dirty="0"/>
          </a:p>
        </p:txBody>
      </p:sp>
      <p:sp>
        <p:nvSpPr>
          <p:cNvPr id="7" name="TextBox 6"/>
          <p:cNvSpPr txBox="1"/>
          <p:nvPr/>
        </p:nvSpPr>
        <p:spPr>
          <a:xfrm>
            <a:off x="323528" y="0"/>
            <a:ext cx="7416824" cy="1077218"/>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cene3d>
            <a:camera prst="orthographicFront"/>
            <a:lightRig rig="threePt" dir="t"/>
          </a:scene3d>
          <a:sp3d>
            <a:bevelT/>
          </a:sp3d>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sz="3200" b="1" dirty="0" smtClean="0">
                <a:solidFill>
                  <a:schemeClr val="tx2">
                    <a:lumMod val="60000"/>
                    <a:lumOff val="40000"/>
                  </a:schemeClr>
                </a:solidFill>
                <a:effectLst>
                  <a:outerShdw blurRad="38100" dist="38100" dir="2700000" algn="tl">
                    <a:srgbClr val="000000">
                      <a:alpha val="43137"/>
                    </a:srgbClr>
                  </a:outerShdw>
                </a:effectLst>
              </a:rPr>
              <a:t>Interactive platform:</a:t>
            </a:r>
            <a:r>
              <a:rPr lang="mn-MN" sz="3200" b="1" dirty="0" smtClean="0">
                <a:solidFill>
                  <a:schemeClr val="tx2">
                    <a:lumMod val="60000"/>
                    <a:lumOff val="40000"/>
                  </a:schemeClr>
                </a:solidFill>
                <a:effectLst>
                  <a:outerShdw blurRad="38100" dist="38100" dir="2700000" algn="tl">
                    <a:srgbClr val="000000">
                      <a:alpha val="43137"/>
                    </a:srgbClr>
                  </a:outerShdw>
                </a:effectLst>
              </a:rPr>
              <a:t> </a:t>
            </a:r>
            <a:endParaRPr lang="mn-MN" sz="3200" b="1" dirty="0">
              <a:solidFill>
                <a:schemeClr val="tx2">
                  <a:lumMod val="60000"/>
                  <a:lumOff val="40000"/>
                </a:schemeClr>
              </a:solidFill>
              <a:effectLst>
                <a:outerShdw blurRad="38100" dist="38100" dir="2700000" algn="tl">
                  <a:srgbClr val="000000">
                    <a:alpha val="43137"/>
                  </a:srgbClr>
                </a:outerShdw>
              </a:effectLst>
            </a:endParaRPr>
          </a:p>
          <a:p>
            <a:pPr algn="ctr"/>
            <a:r>
              <a:rPr lang="en-GB" sz="3200" b="1" dirty="0" smtClean="0">
                <a:solidFill>
                  <a:schemeClr val="accent1">
                    <a:lumMod val="20000"/>
                    <a:lumOff val="80000"/>
                  </a:schemeClr>
                </a:solidFill>
                <a:effectLst>
                  <a:outerShdw blurRad="38100" dist="38100" dir="2700000" algn="tl">
                    <a:srgbClr val="000000">
                      <a:alpha val="43137"/>
                    </a:srgbClr>
                  </a:outerShdw>
                </a:effectLst>
              </a:rPr>
              <a:t>Partnership collaborations</a:t>
            </a:r>
            <a:endParaRPr lang="en-US" sz="3200" b="1" dirty="0">
              <a:ln w="0"/>
              <a:solidFill>
                <a:schemeClr val="accent1">
                  <a:lumMod val="20000"/>
                  <a:lumOff val="80000"/>
                </a:schemeClr>
              </a:solidFill>
              <a:effectLst>
                <a:outerShdw blurRad="38100" dist="38100" dir="2700000" algn="tl">
                  <a:srgbClr val="000000">
                    <a:alpha val="43137"/>
                  </a:srgbClr>
                </a:outerShdw>
              </a:effectLst>
            </a:endParaRPr>
          </a:p>
        </p:txBody>
      </p:sp>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504" y="1340768"/>
            <a:ext cx="8784976" cy="4824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117713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7D8D7F9-D010-41CC-A679-785F0F5E5F2D}" type="datetime4">
              <a:rPr lang="en-GB" smtClean="0"/>
              <a:t>02 August 2018</a:t>
            </a:fld>
            <a:endParaRPr lang="en-GB" dirty="0"/>
          </a:p>
        </p:txBody>
      </p:sp>
      <p:sp>
        <p:nvSpPr>
          <p:cNvPr id="4" name="Footer Placeholder 3"/>
          <p:cNvSpPr>
            <a:spLocks noGrp="1"/>
          </p:cNvSpPr>
          <p:nvPr>
            <p:ph type="ftr" sz="quarter" idx="11"/>
          </p:nvPr>
        </p:nvSpPr>
        <p:spPr/>
        <p:txBody>
          <a:bodyPr/>
          <a:lstStyle/>
          <a:p>
            <a:r>
              <a:rPr lang="en-GB" dirty="0">
                <a:hlinkClick r:id="rId3"/>
              </a:rPr>
              <a:t>https://p4h.world/en</a:t>
            </a:r>
            <a:r>
              <a:rPr lang="en-GB" dirty="0" smtClean="0">
                <a:hlinkClick r:id="rId3"/>
              </a:rPr>
              <a:t>/</a:t>
            </a:r>
            <a:endParaRPr lang="en-GB" dirty="0" smtClean="0"/>
          </a:p>
          <a:p>
            <a:endParaRPr lang="en-GB" dirty="0" smtClean="0"/>
          </a:p>
          <a:p>
            <a:endParaRPr lang="en-GB" dirty="0"/>
          </a:p>
        </p:txBody>
      </p:sp>
      <p:sp>
        <p:nvSpPr>
          <p:cNvPr id="7" name="TextBox 6"/>
          <p:cNvSpPr txBox="1"/>
          <p:nvPr/>
        </p:nvSpPr>
        <p:spPr>
          <a:xfrm>
            <a:off x="1427422" y="350875"/>
            <a:ext cx="6315740" cy="584775"/>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cene3d>
            <a:camera prst="orthographicFront"/>
            <a:lightRig rig="threePt" dir="t"/>
          </a:scene3d>
          <a:sp3d>
            <a:bevelT/>
          </a:sp3d>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sz="3200" b="1" dirty="0" smtClean="0">
                <a:solidFill>
                  <a:schemeClr val="tx2">
                    <a:lumMod val="60000"/>
                    <a:lumOff val="40000"/>
                  </a:schemeClr>
                </a:solidFill>
                <a:effectLst>
                  <a:outerShdw blurRad="38100" dist="38100" dir="2700000" algn="tl">
                    <a:srgbClr val="000000">
                      <a:alpha val="43137"/>
                    </a:srgbClr>
                  </a:outerShdw>
                </a:effectLst>
              </a:rPr>
              <a:t>Asia network: </a:t>
            </a:r>
            <a:r>
              <a:rPr lang="en-GB" sz="3200" b="1" dirty="0" err="1" smtClean="0">
                <a:solidFill>
                  <a:schemeClr val="accent1">
                    <a:lumMod val="20000"/>
                    <a:lumOff val="80000"/>
                  </a:schemeClr>
                </a:solidFill>
                <a:effectLst>
                  <a:outerShdw blurRad="38100" dist="38100" dir="2700000" algn="tl">
                    <a:srgbClr val="000000">
                      <a:alpha val="43137"/>
                    </a:srgbClr>
                  </a:outerShdw>
                </a:effectLst>
              </a:rPr>
              <a:t>Counrties</a:t>
            </a:r>
            <a:endParaRPr lang="en-US" sz="3200" b="1" dirty="0">
              <a:ln w="0"/>
              <a:solidFill>
                <a:schemeClr val="accent1">
                  <a:lumMod val="20000"/>
                  <a:lumOff val="80000"/>
                </a:schemeClr>
              </a:solidFill>
              <a:effectLst>
                <a:outerShdw blurRad="38100" dist="38100" dir="2700000" algn="tl">
                  <a:srgbClr val="000000">
                    <a:alpha val="43137"/>
                  </a:srgbClr>
                </a:outerShdw>
              </a:effectLst>
            </a:endParaRPr>
          </a:p>
        </p:txBody>
      </p:sp>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836" y="1268760"/>
            <a:ext cx="8208912" cy="47675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117713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88640"/>
            <a:ext cx="8606680" cy="1143000"/>
          </a:xfrm>
        </p:spPr>
        <p:txBody>
          <a:bodyPr>
            <a:normAutofit/>
          </a:bodyPr>
          <a:lstStyle/>
          <a:p>
            <a:r>
              <a:rPr lang="en-GB" sz="3200" b="1" dirty="0" smtClean="0">
                <a:solidFill>
                  <a:schemeClr val="tx2">
                    <a:lumMod val="60000"/>
                    <a:lumOff val="40000"/>
                  </a:schemeClr>
                </a:solidFill>
                <a:effectLst>
                  <a:outerShdw blurRad="38100" dist="38100" dir="2700000" algn="tl">
                    <a:srgbClr val="000000">
                      <a:alpha val="43137"/>
                    </a:srgbClr>
                  </a:outerShdw>
                </a:effectLst>
              </a:rPr>
              <a:t>Countries: </a:t>
            </a:r>
            <a:r>
              <a:rPr lang="en-GB" sz="3200" b="1" dirty="0" smtClean="0">
                <a:solidFill>
                  <a:schemeClr val="accent1">
                    <a:lumMod val="20000"/>
                    <a:lumOff val="80000"/>
                  </a:schemeClr>
                </a:solidFill>
                <a:effectLst>
                  <a:outerShdw blurRad="38100" dist="38100" dir="2700000" algn="tl">
                    <a:srgbClr val="000000">
                      <a:alpha val="43137"/>
                    </a:srgbClr>
                  </a:outerShdw>
                </a:effectLst>
              </a:rPr>
              <a:t>Republic of Kazakhstan</a:t>
            </a:r>
            <a:endParaRPr lang="en-US" sz="3200" b="1" dirty="0">
              <a:solidFill>
                <a:schemeClr val="accent1">
                  <a:lumMod val="20000"/>
                  <a:lumOff val="80000"/>
                </a:schemeClr>
              </a:solidFill>
              <a:effectLst>
                <a:outerShdw blurRad="38100" dist="38100" dir="2700000" algn="tl">
                  <a:srgbClr val="000000">
                    <a:alpha val="43137"/>
                  </a:srgbClr>
                </a:outerShdw>
              </a:effectLst>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896" y="1484784"/>
            <a:ext cx="8784976" cy="49509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descr="C:\Users\bayarsaikhand\AppData\Local\Microsoft\Windows\Temporary Internet Files\Content.Outlook\HEXODLG9\P4H_logotype_variation1_colors_RGB.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00392" y="116632"/>
            <a:ext cx="924694" cy="955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58727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7D8D7F9-D010-41CC-A679-785F0F5E5F2D}" type="datetime4">
              <a:rPr lang="en-GB" smtClean="0"/>
              <a:t>02 August 2018</a:t>
            </a:fld>
            <a:endParaRPr lang="en-GB" dirty="0"/>
          </a:p>
        </p:txBody>
      </p:sp>
      <p:sp>
        <p:nvSpPr>
          <p:cNvPr id="4" name="Footer Placeholder 3"/>
          <p:cNvSpPr>
            <a:spLocks noGrp="1"/>
          </p:cNvSpPr>
          <p:nvPr>
            <p:ph type="ftr" sz="quarter" idx="11"/>
          </p:nvPr>
        </p:nvSpPr>
        <p:spPr/>
        <p:txBody>
          <a:bodyPr/>
          <a:lstStyle/>
          <a:p>
            <a:r>
              <a:rPr lang="en-GB" dirty="0">
                <a:hlinkClick r:id="rId3"/>
              </a:rPr>
              <a:t>https://p4h.world/en</a:t>
            </a:r>
            <a:r>
              <a:rPr lang="en-GB" dirty="0" smtClean="0">
                <a:hlinkClick r:id="rId3"/>
              </a:rPr>
              <a:t>/</a:t>
            </a:r>
            <a:endParaRPr lang="en-GB" dirty="0" smtClean="0"/>
          </a:p>
          <a:p>
            <a:endParaRPr lang="en-GB" dirty="0" smtClean="0"/>
          </a:p>
          <a:p>
            <a:endParaRPr lang="en-GB" dirty="0"/>
          </a:p>
        </p:txBody>
      </p:sp>
      <p:sp>
        <p:nvSpPr>
          <p:cNvPr id="7" name="TextBox 6"/>
          <p:cNvSpPr txBox="1"/>
          <p:nvPr/>
        </p:nvSpPr>
        <p:spPr>
          <a:xfrm>
            <a:off x="107504" y="116632"/>
            <a:ext cx="7560840" cy="584775"/>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cene3d>
            <a:camera prst="orthographicFront"/>
            <a:lightRig rig="threePt" dir="t"/>
          </a:scene3d>
          <a:sp3d>
            <a:bevelT/>
          </a:sp3d>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en-GB" sz="3200" b="1" dirty="0" smtClean="0">
                <a:solidFill>
                  <a:schemeClr val="tx2">
                    <a:lumMod val="60000"/>
                    <a:lumOff val="40000"/>
                  </a:schemeClr>
                </a:solidFill>
                <a:effectLst>
                  <a:outerShdw blurRad="38100" dist="38100" dir="2700000" algn="tl">
                    <a:srgbClr val="000000">
                      <a:alpha val="43137"/>
                    </a:srgbClr>
                  </a:outerShdw>
                </a:effectLst>
              </a:rPr>
              <a:t>Republic of Kazakhstan:</a:t>
            </a:r>
            <a:r>
              <a:rPr lang="en-GB" sz="3200" dirty="0" smtClean="0">
                <a:solidFill>
                  <a:schemeClr val="accent1">
                    <a:lumMod val="20000"/>
                    <a:lumOff val="80000"/>
                  </a:schemeClr>
                </a:solidFill>
                <a:effectLst>
                  <a:outerShdw blurRad="38100" dist="38100" dir="2700000" algn="tl">
                    <a:srgbClr val="000000">
                      <a:alpha val="43137"/>
                    </a:srgbClr>
                  </a:outerShdw>
                </a:effectLst>
              </a:rPr>
              <a:t> </a:t>
            </a:r>
            <a:r>
              <a:rPr lang="en-GB" sz="3200" b="1" dirty="0" smtClean="0">
                <a:solidFill>
                  <a:schemeClr val="accent1">
                    <a:lumMod val="20000"/>
                    <a:lumOff val="80000"/>
                  </a:schemeClr>
                </a:solidFill>
                <a:effectLst>
                  <a:outerShdw blurRad="38100" dist="38100" dir="2700000" algn="tl">
                    <a:srgbClr val="000000">
                      <a:alpha val="43137"/>
                    </a:srgbClr>
                  </a:outerShdw>
                </a:effectLst>
              </a:rPr>
              <a:t>News and events</a:t>
            </a:r>
            <a:endParaRPr lang="en-US" sz="3200" b="1" dirty="0">
              <a:ln w="0"/>
              <a:solidFill>
                <a:schemeClr val="accent1">
                  <a:lumMod val="20000"/>
                  <a:lumOff val="80000"/>
                </a:schemeClr>
              </a:solidFill>
              <a:effectLst>
                <a:outerShdw blurRad="38100" dist="38100" dir="2700000" algn="tl">
                  <a:srgbClr val="000000">
                    <a:alpha val="43137"/>
                  </a:srgbClr>
                </a:outerShdw>
              </a:effectLst>
            </a:endParaRPr>
          </a:p>
        </p:txBody>
      </p:sp>
      <p:pic>
        <p:nvPicPr>
          <p:cNvPr id="61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504" y="1268760"/>
            <a:ext cx="8856984" cy="4896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5241110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Untertitel 4"/>
          <p:cNvSpPr>
            <a:spLocks noGrp="1"/>
          </p:cNvSpPr>
          <p:nvPr>
            <p:ph type="subTitle" idx="1"/>
          </p:nvPr>
        </p:nvSpPr>
        <p:spPr>
          <a:xfrm>
            <a:off x="1376829" y="1700808"/>
            <a:ext cx="6531617" cy="3708401"/>
          </a:xfrm>
        </p:spPr>
        <p:txBody>
          <a:bodyPr>
            <a:normAutofit/>
          </a:bodyPr>
          <a:lstStyle/>
          <a:p>
            <a:pPr algn="ctr"/>
            <a:r>
              <a:rPr lang="en-GB" sz="5400" dirty="0" smtClean="0">
                <a:solidFill>
                  <a:schemeClr val="tx2">
                    <a:lumMod val="60000"/>
                    <a:lumOff val="40000"/>
                  </a:schemeClr>
                </a:solidFill>
                <a:effectLst>
                  <a:outerShdw blurRad="38100" dist="38100" dir="2700000" algn="tl">
                    <a:srgbClr val="000000">
                      <a:alpha val="43137"/>
                    </a:srgbClr>
                  </a:outerShdw>
                </a:effectLst>
              </a:rPr>
              <a:t>Thank you for attention</a:t>
            </a:r>
            <a:endParaRPr lang="de-DE" sz="5400" dirty="0" smtClean="0">
              <a:solidFill>
                <a:schemeClr val="tx2">
                  <a:lumMod val="60000"/>
                  <a:lumOff val="40000"/>
                </a:schemeClr>
              </a:solidFill>
              <a:effectLst>
                <a:outerShdw blurRad="38100" dist="38100" dir="2700000" algn="tl">
                  <a:srgbClr val="000000">
                    <a:alpha val="43137"/>
                  </a:srgbClr>
                </a:outerShdw>
              </a:effectLst>
            </a:endParaRPr>
          </a:p>
          <a:p>
            <a:endParaRPr lang="de-DE" dirty="0">
              <a:solidFill>
                <a:schemeClr val="tx2">
                  <a:lumMod val="60000"/>
                  <a:lumOff val="40000"/>
                </a:schemeClr>
              </a:solidFill>
            </a:endParaRPr>
          </a:p>
          <a:p>
            <a:endParaRPr lang="de-DE" dirty="0" smtClean="0">
              <a:solidFill>
                <a:schemeClr val="tx2">
                  <a:lumMod val="60000"/>
                  <a:lumOff val="40000"/>
                </a:schemeClr>
              </a:solidFill>
            </a:endParaRPr>
          </a:p>
          <a:p>
            <a:pPr algn="ctr"/>
            <a:r>
              <a:rPr lang="en-GB" sz="3600" dirty="0" smtClean="0">
                <a:solidFill>
                  <a:schemeClr val="tx2">
                    <a:lumMod val="60000"/>
                    <a:lumOff val="40000"/>
                  </a:schemeClr>
                </a:solidFill>
              </a:rPr>
              <a:t>Connect us</a:t>
            </a:r>
            <a:r>
              <a:rPr lang="de-DE" sz="3600" dirty="0" smtClean="0">
                <a:solidFill>
                  <a:schemeClr val="tx2">
                    <a:lumMod val="60000"/>
                    <a:lumOff val="40000"/>
                  </a:schemeClr>
                </a:solidFill>
              </a:rPr>
              <a:t>: </a:t>
            </a:r>
            <a:r>
              <a:rPr lang="de-DE" sz="3600" dirty="0" smtClean="0">
                <a:solidFill>
                  <a:srgbClr val="2D424C"/>
                </a:solidFill>
              </a:rPr>
              <a:t>www.p</a:t>
            </a:r>
            <a:r>
              <a:rPr lang="de-DE" sz="3600" dirty="0" smtClean="0">
                <a:solidFill>
                  <a:srgbClr val="EA3A32"/>
                </a:solidFill>
              </a:rPr>
              <a:t>4</a:t>
            </a:r>
            <a:r>
              <a:rPr lang="de-DE" sz="3600" dirty="0" smtClean="0">
                <a:solidFill>
                  <a:srgbClr val="2D424C"/>
                </a:solidFill>
              </a:rPr>
              <a:t>h.world</a:t>
            </a:r>
            <a:endParaRPr lang="de-DE" sz="3600" dirty="0">
              <a:solidFill>
                <a:srgbClr val="2D424C"/>
              </a:solidFill>
            </a:endParaRPr>
          </a:p>
        </p:txBody>
      </p:sp>
      <p:sp>
        <p:nvSpPr>
          <p:cNvPr id="3" name="Datumsplatzhalter 2"/>
          <p:cNvSpPr>
            <a:spLocks noGrp="1"/>
          </p:cNvSpPr>
          <p:nvPr>
            <p:ph type="dt" sz="half" idx="10"/>
          </p:nvPr>
        </p:nvSpPr>
        <p:spPr/>
        <p:txBody>
          <a:bodyPr/>
          <a:lstStyle/>
          <a:p>
            <a:fld id="{E5D7BC57-7AC4-4530-B32D-20E1DD0460B4}" type="datetime4">
              <a:rPr lang="en-GB" smtClean="0"/>
              <a:t>02 August 2018</a:t>
            </a:fld>
            <a:endParaRPr lang="en-GB" dirty="0"/>
          </a:p>
        </p:txBody>
      </p:sp>
      <p:pic>
        <p:nvPicPr>
          <p:cNvPr id="6" name="Picture 6" descr="Bildergebnis für linkedin signature site button"/>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25212"/>
          <a:stretch/>
        </p:blipFill>
        <p:spPr bwMode="auto">
          <a:xfrm>
            <a:off x="3840601" y="5301208"/>
            <a:ext cx="1604075" cy="714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908352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2052</TotalTime>
  <Words>846</Words>
  <Application>Microsoft Office PowerPoint</Application>
  <PresentationFormat>On-screen Show (4:3)</PresentationFormat>
  <Paragraphs>102</Paragraphs>
  <Slides>15</Slides>
  <Notes>15</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Intercountry Conference on partnership collaboration: health financing reforms for universal health coverage,  19-20 June 2018, astana, Republic of kazakhstan</vt:lpstr>
      <vt:lpstr>Some data at global and Asia regional levels</vt:lpstr>
      <vt:lpstr>Universal health coverage (UHC)</vt:lpstr>
      <vt:lpstr>System approach to UHC</vt:lpstr>
      <vt:lpstr>Asian region</vt:lpstr>
      <vt:lpstr>Main aims for partnership</vt:lpstr>
      <vt:lpstr>Network initiative</vt:lpstr>
      <vt:lpstr>PowerPoint Presentation</vt:lpstr>
      <vt:lpstr>PowerPoint Presentation</vt:lpstr>
      <vt:lpstr>PowerPoint Presentation</vt:lpstr>
      <vt:lpstr>PowerPoint Presentation</vt:lpstr>
      <vt:lpstr>PowerPoint Presentation</vt:lpstr>
      <vt:lpstr>Countries: Republic of Kazakhstan</vt:lpstr>
      <vt:lpstr>PowerPoint Presentation</vt:lpstr>
      <vt:lpstr>PowerPoint Presentation</vt:lpstr>
    </vt:vector>
  </TitlesOfParts>
  <Company>WHO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заседание Межгосударственной комиссии  государств-участников СНГ по взаимодействию с Всемирной организацией здравоохранения,  Астана, 2018-04-25</dc:title>
  <dc:creator>BAYARSAIKHAN, Dorjsuren</dc:creator>
  <cp:lastModifiedBy>ALLIOD, Marie-pierre</cp:lastModifiedBy>
  <cp:revision>88</cp:revision>
  <cp:lastPrinted>2018-04-21T09:40:31Z</cp:lastPrinted>
  <dcterms:created xsi:type="dcterms:W3CDTF">2018-04-20T12:05:20Z</dcterms:created>
  <dcterms:modified xsi:type="dcterms:W3CDTF">2018-08-02T08:59:21Z</dcterms:modified>
</cp:coreProperties>
</file>