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theme/themeOverride23.xml" ContentType="application/vnd.openxmlformats-officedocument.themeOverride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charts/chart10.xml" ContentType="application/vnd.openxmlformats-officedocument.drawingml.chart+xml"/>
  <Override PartName="/ppt/theme/themeOverride27.xml" ContentType="application/vnd.openxmlformats-officedocument.themeOverride+xml"/>
  <Override PartName="/ppt/charts/chart11.xml" ContentType="application/vnd.openxmlformats-officedocument.drawingml.chart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51"/>
  </p:notesMasterIdLst>
  <p:handoutMasterIdLst>
    <p:handoutMasterId r:id="rId52"/>
  </p:handoutMasterIdLst>
  <p:sldIdLst>
    <p:sldId id="257" r:id="rId2"/>
    <p:sldId id="258" r:id="rId3"/>
    <p:sldId id="259" r:id="rId4"/>
    <p:sldId id="376" r:id="rId5"/>
    <p:sldId id="321" r:id="rId6"/>
    <p:sldId id="334" r:id="rId7"/>
    <p:sldId id="342" r:id="rId8"/>
    <p:sldId id="266" r:id="rId9"/>
    <p:sldId id="268" r:id="rId10"/>
    <p:sldId id="270" r:id="rId11"/>
    <p:sldId id="271" r:id="rId12"/>
    <p:sldId id="320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337" r:id="rId22"/>
    <p:sldId id="281" r:id="rId23"/>
    <p:sldId id="282" r:id="rId24"/>
    <p:sldId id="283" r:id="rId25"/>
    <p:sldId id="284" r:id="rId26"/>
    <p:sldId id="286" r:id="rId27"/>
    <p:sldId id="289" r:id="rId28"/>
    <p:sldId id="366" r:id="rId29"/>
    <p:sldId id="367" r:id="rId30"/>
    <p:sldId id="368" r:id="rId31"/>
    <p:sldId id="369" r:id="rId32"/>
    <p:sldId id="374" r:id="rId33"/>
    <p:sldId id="370" r:id="rId34"/>
    <p:sldId id="371" r:id="rId35"/>
    <p:sldId id="372" r:id="rId36"/>
    <p:sldId id="339" r:id="rId37"/>
    <p:sldId id="302" r:id="rId38"/>
    <p:sldId id="315" r:id="rId39"/>
    <p:sldId id="341" r:id="rId40"/>
    <p:sldId id="355" r:id="rId41"/>
    <p:sldId id="358" r:id="rId42"/>
    <p:sldId id="359" r:id="rId43"/>
    <p:sldId id="360" r:id="rId44"/>
    <p:sldId id="361" r:id="rId45"/>
    <p:sldId id="362" r:id="rId46"/>
    <p:sldId id="363" r:id="rId47"/>
    <p:sldId id="375" r:id="rId48"/>
    <p:sldId id="304" r:id="rId49"/>
    <p:sldId id="340" r:id="rId50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6"/>
    <p:restoredTop sz="50000" autoAdjust="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Feuille_de_calcul_Microsoft_Excel2.xlsx"/><Relationship Id="rId1" Type="http://schemas.openxmlformats.org/officeDocument/2006/relationships/themeOverride" Target="../theme/themeOverrid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\Documents\SAWADOGO\Sauvegarde%20Issaka\PLAN%202017\Tableau%20de%20bord%20indicateurs%20de%20suivi%20S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\Documents\SAWADOGO\Sauvegarde%20Issaka\PLAN%202017\Tableau%20de%20bord%20indicateurs%20de%20suivi%20SR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euille%20de%20calcul%20dans%20Presentation%20DSF%20finale%20%20comite&#769;%20SRMNI%202016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\Documents\SAWADOGO\Sauvegarde%20Issaka\PLAN%202017\Tableau%20de%20bord%20indicateurs%20de%20suivi%20S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Classeur1" TargetMode="External"/><Relationship Id="rId1" Type="http://schemas.openxmlformats.org/officeDocument/2006/relationships/themeOverride" Target="../theme/themeOverride2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Feuille_de_calcul_Microsoft_Excel4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773186562395698E-2"/>
          <c:y val="7.4818726738695704E-2"/>
          <c:w val="0.66496750085305101"/>
          <c:h val="0.8617874923619599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pattFill prst="lgCheck">
                <a:fgClr>
                  <a:srgbClr val="00B0F0"/>
                </a:fgClr>
                <a:bgClr>
                  <a:schemeClr val="bg1"/>
                </a:bgClr>
              </a:patt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6"/>
            <c:bubble3D val="0"/>
            <c:spPr>
              <a:solidFill>
                <a:srgbClr val="00B0F0"/>
              </a:solidFill>
            </c:spPr>
          </c:dPt>
          <c:dPt>
            <c:idx val="7"/>
            <c:bubble3D val="0"/>
            <c:spPr>
              <a:solidFill>
                <a:srgbClr val="92D050"/>
              </a:solidFill>
            </c:spPr>
          </c:dPt>
          <c:dPt>
            <c:idx val="8"/>
            <c:bubble3D val="0"/>
            <c:spPr>
              <a:solidFill>
                <a:srgbClr val="FF0000"/>
              </a:solidFill>
            </c:spPr>
          </c:dPt>
          <c:dPt>
            <c:idx val="9"/>
            <c:bubble3D val="0"/>
            <c:explosion val="9"/>
            <c:spPr>
              <a:solidFill>
                <a:schemeClr val="accent3">
                  <a:lumMod val="95000"/>
                </a:schemeClr>
              </a:solidFill>
            </c:spPr>
          </c:dPt>
          <c:dLbls>
            <c:dLbl>
              <c:idx val="0"/>
              <c:layout>
                <c:manualLayout>
                  <c:x val="-6.6259606644269997E-2"/>
                  <c:y val="1.9914887929119E-2"/>
                </c:manualLayout>
              </c:layout>
              <c:spPr>
                <a:solidFill>
                  <a:schemeClr val="accent3">
                    <a:lumMod val="95000"/>
                  </a:schemeClr>
                </a:solidFill>
              </c:spPr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2837223151561903E-2"/>
                  <c:y val="-5.0115959337851401E-3"/>
                </c:manualLayout>
              </c:layout>
              <c:spPr>
                <a:solidFill>
                  <a:schemeClr val="accent3">
                    <a:lumMod val="95000"/>
                  </a:schemeClr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5345164150976505E-2"/>
                  <c:y val="-0.17632220551883099"/>
                </c:manualLayout>
              </c:layout>
              <c:spPr>
                <a:solidFill>
                  <a:schemeClr val="accent3">
                    <a:lumMod val="95000"/>
                  </a:schemeClr>
                </a:solidFill>
                <a:ln>
                  <a:solidFill>
                    <a:schemeClr val="accent1"/>
                  </a:solidFill>
                </a:ln>
              </c:spPr>
              <c:txPr>
                <a:bodyPr/>
                <a:lstStyle/>
                <a:p>
                  <a:pPr>
                    <a:defRPr sz="20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7787593639063E-2"/>
                  <c:y val="-0.151543925674925"/>
                </c:manualLayout>
              </c:layout>
              <c:spPr>
                <a:solidFill>
                  <a:schemeClr val="accent3">
                    <a:lumMod val="95000"/>
                  </a:schemeClr>
                </a:solidFill>
              </c:spPr>
              <c:txPr>
                <a:bodyPr/>
                <a:lstStyle/>
                <a:p>
                  <a:pPr>
                    <a:defRPr sz="1400" b="1"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588675649358798E-2"/>
                  <c:y val="8.4795916773136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4.6579105300195198E-2"/>
                  <c:y val="3.6095815742695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accent3">
                  <a:lumMod val="95000"/>
                </a:schemeClr>
              </a:solidFill>
            </c:spPr>
            <c:txPr>
              <a:bodyPr/>
              <a:lstStyle/>
              <a:p>
                <a:pPr>
                  <a:defRPr sz="11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Feuil1!$A$2:$A$11</c:f>
              <c:strCache>
                <c:ptCount val="10"/>
                <c:pt idx="0">
                  <c:v>éclampsie</c:v>
                </c:pt>
                <c:pt idx="1">
                  <c:v>infection</c:v>
                </c:pt>
                <c:pt idx="2">
                  <c:v>hémorragie</c:v>
                </c:pt>
                <c:pt idx="3">
                  <c:v>GEU</c:v>
                </c:pt>
                <c:pt idx="4">
                  <c:v>Présentations vicieuses</c:v>
                </c:pt>
                <c:pt idx="5">
                  <c:v>Complications d'avortement</c:v>
                </c:pt>
                <c:pt idx="6">
                  <c:v>Dysproportions</c:v>
                </c:pt>
                <c:pt idx="7">
                  <c:v>retention placentaire</c:v>
                </c:pt>
                <c:pt idx="8">
                  <c:v>rupture utérine</c:v>
                </c:pt>
                <c:pt idx="9">
                  <c:v>autres</c:v>
                </c:pt>
              </c:strCache>
            </c:strRef>
          </c:cat>
          <c:val>
            <c:numRef>
              <c:f>Feuil1!$C$2:$C$11</c:f>
              <c:numCache>
                <c:formatCode>0%</c:formatCode>
                <c:ptCount val="10"/>
                <c:pt idx="0">
                  <c:v>0.11184210526315801</c:v>
                </c:pt>
                <c:pt idx="1">
                  <c:v>0.11184210526315801</c:v>
                </c:pt>
                <c:pt idx="2">
                  <c:v>0.28947368421052599</c:v>
                </c:pt>
                <c:pt idx="3">
                  <c:v>5.5263157894736903E-2</c:v>
                </c:pt>
                <c:pt idx="4">
                  <c:v>1.05263157894737E-2</c:v>
                </c:pt>
                <c:pt idx="5">
                  <c:v>1.05263157894737E-2</c:v>
                </c:pt>
                <c:pt idx="6">
                  <c:v>4.07894736842105E-2</c:v>
                </c:pt>
                <c:pt idx="7">
                  <c:v>9.2105263157894694E-3</c:v>
                </c:pt>
                <c:pt idx="8">
                  <c:v>5.2631578947368403E-3</c:v>
                </c:pt>
                <c:pt idx="9">
                  <c:v>0.355263157894737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139713504461302"/>
          <c:y val="1.64382776913676E-2"/>
          <c:w val="0.25860286495538698"/>
          <c:h val="0.96683463122153102"/>
        </c:manualLayout>
      </c:layout>
      <c:overlay val="0"/>
      <c:txPr>
        <a:bodyPr/>
        <a:lstStyle/>
        <a:p>
          <a:pPr>
            <a:defRPr sz="1400" b="1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>
          <a:latin typeface="Calisto MT" pitchFamily="18" charset="0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73073818505"/>
          <c:y val="0.118382098886649"/>
          <c:w val="0.52528724296379603"/>
          <c:h val="0.86609337830817401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/>
            </a:solidFill>
            <a:ln w="11799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FF0000"/>
              </a:solidFill>
              <a:ln w="35396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FF00"/>
              </a:solidFill>
              <a:ln w="35396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pattFill prst="smGrid">
                <a:fgClr>
                  <a:srgbClr xmlns:mc="http://schemas.openxmlformats.org/markup-compatibility/2006" xmlns:a14="http://schemas.microsoft.com/office/drawing/2010/main" val="009999" mc:Ignorable="a14" a14:legacySpreadsheetColorIndex="26"/>
                </a:fgClr>
                <a:bgClr>
                  <a:srgbClr xmlns:mc="http://schemas.openxmlformats.org/markup-compatibility/2006" xmlns:a14="http://schemas.microsoft.com/office/drawing/2010/main" val="FFFFFF" mc:Ignorable="a14" a14:legacySpreadsheetColorIndex="9"/>
                </a:bgClr>
              </a:pattFill>
              <a:ln w="35396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00B0F0"/>
              </a:solidFill>
              <a:ln w="35396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92D050"/>
              </a:solidFill>
              <a:ln w="35396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chemeClr val="tx2"/>
              </a:solidFill>
              <a:ln w="35396">
                <a:solidFill>
                  <a:schemeClr val="tx1"/>
                </a:solidFill>
                <a:prstDash val="solid"/>
              </a:ln>
            </c:spPr>
          </c:dPt>
          <c:dPt>
            <c:idx val="6"/>
            <c:bubble3D val="0"/>
            <c:spPr>
              <a:pattFill prst="shingle">
                <a:fgClr>
                  <a:srgbClr xmlns:mc="http://schemas.openxmlformats.org/markup-compatibility/2006" xmlns:a14="http://schemas.microsoft.com/office/drawing/2010/main" val="0066CC" mc:Ignorable="a14" a14:legacySpreadsheetColorIndex="30"/>
                </a:fgClr>
                <a:bgClr>
                  <a:srgbClr xmlns:mc="http://schemas.openxmlformats.org/markup-compatibility/2006" xmlns:a14="http://schemas.microsoft.com/office/drawing/2010/main" val="FFFFFF" mc:Ignorable="a14" a14:legacySpreadsheetColorIndex="9"/>
                </a:bgClr>
              </a:pattFill>
              <a:ln w="35396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D0EF225F-1802-4EDE-A8F1-BE48C597A49A}" type="CATEGORYNAME">
                      <a:rPr lang="en-US" smtClean="0"/>
                      <a:pPr/>
                      <a:t>[NOM DE CATÉGORIE]</a:t>
                    </a:fld>
                    <a:r>
                      <a:rPr lang="en-US" baseline="0" smtClean="0"/>
                      <a:t> </a:t>
                    </a:r>
                    <a:fld id="{E1C190C3-604A-4799-8C9F-7AB5C72C305C}" type="VALUE">
                      <a:rPr lang="en-US" baseline="0"/>
                      <a:pPr/>
                      <a:t>[VALEUR]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A66BF69-9424-49C7-8539-6A09B92B241B}" type="CATEGORYNAME">
                      <a:rPr lang="en-US" smtClean="0"/>
                      <a:pPr/>
                      <a:t>[NOM DE CATÉGORIE]</a:t>
                    </a:fld>
                    <a:r>
                      <a:rPr lang="en-US" baseline="0" smtClean="0"/>
                      <a:t> </a:t>
                    </a:r>
                    <a:fld id="{DACF2A0B-5E67-4411-BE80-CE3D89F49D14}" type="VALUE">
                      <a:rPr lang="en-US" baseline="0"/>
                      <a:pPr/>
                      <a:t>[VALEUR]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CA1B3B76-530A-4746-9EAA-416DC247563F}" type="CATEGORYNAME">
                      <a:rPr lang="en-US" smtClean="0"/>
                      <a:pPr/>
                      <a:t>[NOM DE CATÉGORIE]</a:t>
                    </a:fld>
                    <a:r>
                      <a:rPr lang="en-US" baseline="0" smtClean="0"/>
                      <a:t> </a:t>
                    </a:r>
                    <a:fld id="{45F75CE1-3593-4877-8DE1-5278BFB8EA8B}" type="VALUE">
                      <a:rPr lang="en-US" baseline="0"/>
                      <a:pPr/>
                      <a:t>[VALEUR]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0598895-3094-4D92-AD4F-8C397DD3D016}" type="CATEGORYNAME">
                      <a:rPr lang="fr-FR" smtClean="0"/>
                      <a:pPr/>
                      <a:t>[NOM DE CATÉGORIE]</a:t>
                    </a:fld>
                    <a:r>
                      <a:rPr lang="fr-FR" baseline="0" smtClean="0"/>
                      <a:t> </a:t>
                    </a:r>
                    <a:fld id="{32C56F59-7828-48D4-B8DC-39707068AFBC}" type="VALUE">
                      <a:rPr lang="fr-FR" baseline="0"/>
                      <a:pPr/>
                      <a:t>[VALEUR]</a:t>
                    </a:fld>
                    <a:endParaRPr lang="fr-FR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14AB60E-6C79-4E9F-828F-433F7DBE4DA1}" type="CATEGORYNAME">
                      <a:rPr lang="en-US" smtClean="0"/>
                      <a:pPr/>
                      <a:t>[NOM DE CATÉGORIE]</a:t>
                    </a:fld>
                    <a:r>
                      <a:rPr lang="en-US" baseline="0" smtClean="0"/>
                      <a:t> </a:t>
                    </a:r>
                    <a:fld id="{47EECC5C-496B-48B8-901B-6968DF4FF558}" type="VALUE">
                      <a:rPr lang="en-US" baseline="0"/>
                      <a:pPr/>
                      <a:t>[VALEUR]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BD79DAB0-15C9-47C9-A525-0EBA05C50B43}" type="CATEGORYNAME">
                      <a:rPr lang="en-US" smtClean="0"/>
                      <a:pPr/>
                      <a:t>[NOM DE CATÉGORIE]</a:t>
                    </a:fld>
                    <a:r>
                      <a:rPr lang="en-US" baseline="0" smtClean="0"/>
                      <a:t>  </a:t>
                    </a:r>
                    <a:fld id="{9D80A09C-7C8C-40C6-9379-567B636AE0B2}" type="VALUE">
                      <a:rPr lang="en-US" baseline="0"/>
                      <a:pPr/>
                      <a:t>[VALEUR]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3.2599869970382139E-2"/>
                  <c:y val="-3.3917351687840804E-2"/>
                </c:manualLayout>
              </c:layout>
              <c:tx>
                <c:rich>
                  <a:bodyPr/>
                  <a:lstStyle/>
                  <a:p>
                    <a:fld id="{03D1FAC0-291C-48A9-BC36-7434C9227D2D}" type="CATEGORYNAME">
                      <a:rPr lang="en-US" smtClean="0"/>
                      <a:pPr/>
                      <a:t>[NOM DE CATÉGORIE]</a:t>
                    </a:fld>
                    <a:r>
                      <a:rPr lang="en-US" baseline="0" dirty="0" smtClean="0"/>
                      <a:t> </a:t>
                    </a:r>
                    <a:fld id="{FCEF8C7C-39BF-4F63-8BEC-0E52A019B604}" type="VALUE">
                      <a:rPr lang="en-US" baseline="0"/>
                      <a:pPr/>
                      <a:t>[VALEUR]</a:t>
                    </a:fld>
                    <a:endParaRPr lang="en-US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 w="23597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Sheet1!$B$1:$H$1</c:f>
              <c:strCache>
                <c:ptCount val="7"/>
                <c:pt idx="0">
                  <c:v>Infections graves</c:v>
                </c:pt>
                <c:pt idx="1">
                  <c:v>Prématurité</c:v>
                </c:pt>
                <c:pt idx="2">
                  <c:v>Anomalies congénitales</c:v>
                </c:pt>
                <c:pt idx="3">
                  <c:v>Etat de mort apparente</c:v>
                </c:pt>
                <c:pt idx="4">
                  <c:v>TNM</c:v>
                </c:pt>
                <c:pt idx="5">
                  <c:v>Maladies diarrhéiques</c:v>
                </c:pt>
                <c:pt idx="6">
                  <c:v>Autres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0.32</c:v>
                </c:pt>
                <c:pt idx="1">
                  <c:v>0.22</c:v>
                </c:pt>
                <c:pt idx="2">
                  <c:v>0.05</c:v>
                </c:pt>
                <c:pt idx="3">
                  <c:v>0.21</c:v>
                </c:pt>
                <c:pt idx="4">
                  <c:v>0.12</c:v>
                </c:pt>
                <c:pt idx="5">
                  <c:v>0.02</c:v>
                </c:pt>
                <c:pt idx="6">
                  <c:v>0.06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 w="2359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6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01808960797728E-2"/>
          <c:y val="2.7324819933935353E-2"/>
          <c:w val="0.74087223739272634"/>
          <c:h val="0.94535036013212925"/>
        </c:manualLayout>
      </c:layout>
      <c:pie3DChart>
        <c:varyColors val="1"/>
        <c:ser>
          <c:idx val="0"/>
          <c:order val="0"/>
          <c:explosion val="8"/>
          <c:dPt>
            <c:idx val="2"/>
            <c:bubble3D val="0"/>
            <c:spPr>
              <a:solidFill>
                <a:srgbClr val="00B050"/>
              </a:solidFill>
            </c:spPr>
          </c:dPt>
          <c:dLbls>
            <c:dLbl>
              <c:idx val="4"/>
              <c:layout>
                <c:manualLayout>
                  <c:x val="7.9003161442100997E-2"/>
                  <c:y val="-0.1129264197561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14200517681271"/>
                  <c:y val="2.2527817722913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2939020420732997E-2"/>
                  <c:y val="3.50010014536726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5.50452971112372E-2"/>
                  <c:y val="4.90880512493917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5.2806510777554903E-2"/>
                  <c:y val="8.14469362559089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Feuil1!$A$2:$A$10</c:f>
              <c:strCache>
                <c:ptCount val="9"/>
                <c:pt idx="0">
                  <c:v>IRA</c:v>
                </c:pt>
                <c:pt idx="1">
                  <c:v>Diarrhée</c:v>
                </c:pt>
                <c:pt idx="2">
                  <c:v>Maladies PEV</c:v>
                </c:pt>
                <c:pt idx="3">
                  <c:v>Palu</c:v>
                </c:pt>
                <c:pt idx="4">
                  <c:v>Sepsis néonatal</c:v>
                </c:pt>
                <c:pt idx="5">
                  <c:v>Prématurité</c:v>
                </c:pt>
                <c:pt idx="6">
                  <c:v>Tétanos NN</c:v>
                </c:pt>
                <c:pt idx="7">
                  <c:v>VIH/SIDA</c:v>
                </c:pt>
                <c:pt idx="8">
                  <c:v>Autres </c:v>
                </c:pt>
              </c:strCache>
            </c:strRef>
          </c:cat>
          <c:val>
            <c:numRef>
              <c:f>Feuil1!$B$2:$B$10</c:f>
              <c:numCache>
                <c:formatCode>0%</c:formatCode>
                <c:ptCount val="9"/>
                <c:pt idx="0">
                  <c:v>0.15</c:v>
                </c:pt>
                <c:pt idx="1">
                  <c:v>0.15</c:v>
                </c:pt>
                <c:pt idx="2">
                  <c:v>0.2</c:v>
                </c:pt>
                <c:pt idx="3">
                  <c:v>0.2</c:v>
                </c:pt>
                <c:pt idx="4">
                  <c:v>0.02</c:v>
                </c:pt>
                <c:pt idx="5">
                  <c:v>7.0000000000000007E-2</c:v>
                </c:pt>
                <c:pt idx="6">
                  <c:v>0.03</c:v>
                </c:pt>
                <c:pt idx="7">
                  <c:v>0.05</c:v>
                </c:pt>
                <c:pt idx="8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6199196677951997"/>
          <c:y val="8.4823126068934496E-2"/>
          <c:w val="0.22872543888885599"/>
          <c:h val="0.85767837219964604"/>
        </c:manualLayout>
      </c:layout>
      <c:overlay val="0"/>
      <c:txPr>
        <a:bodyPr/>
        <a:lstStyle/>
        <a:p>
          <a:pPr>
            <a:defRPr sz="18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542969548668264E-2"/>
          <c:y val="8.2717566528889078E-2"/>
          <c:w val="0.94815398662520223"/>
          <c:h val="0.836185718593625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Feuil1!$R$4</c:f>
              <c:strCache>
                <c:ptCount val="1"/>
                <c:pt idx="0">
                  <c:v>PF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Feuil1!$S$1:$X$1</c:f>
              <c:numCache>
                <c:formatCode>@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Feuil1!$S$4:$X$4</c:f>
              <c:numCache>
                <c:formatCode>General</c:formatCode>
                <c:ptCount val="6"/>
                <c:pt idx="0">
                  <c:v>34.200000000000003</c:v>
                </c:pt>
                <c:pt idx="1">
                  <c:v>32.700000000000003</c:v>
                </c:pt>
                <c:pt idx="2">
                  <c:v>32.4</c:v>
                </c:pt>
                <c:pt idx="3">
                  <c:v>34.299999999999997</c:v>
                </c:pt>
                <c:pt idx="4">
                  <c:v>31.1</c:v>
                </c:pt>
                <c:pt idx="5">
                  <c:v>32.200000000000003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40488792"/>
        <c:axId val="140490360"/>
      </c:barChart>
      <c:catAx>
        <c:axId val="140488792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90360"/>
        <c:crosses val="autoZero"/>
        <c:auto val="1"/>
        <c:lblAlgn val="ctr"/>
        <c:lblOffset val="100"/>
        <c:noMultiLvlLbl val="0"/>
      </c:catAx>
      <c:valAx>
        <c:axId val="140490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8879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273753896625875E-2"/>
          <c:y val="3.9554453202863098E-2"/>
          <c:w val="0.93135158185038269"/>
          <c:h val="0.79888839811542989"/>
        </c:manualLayout>
      </c:layout>
      <c:lineChart>
        <c:grouping val="standard"/>
        <c:varyColors val="0"/>
        <c:ser>
          <c:idx val="0"/>
          <c:order val="0"/>
          <c:tx>
            <c:strRef>
              <c:f>Feuil1!$R$2</c:f>
              <c:strCache>
                <c:ptCount val="1"/>
                <c:pt idx="0">
                  <c:v>CPN1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5849998397091883E-17"/>
                  <c:y val="2.8766875056627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291107088319164E-2"/>
                  <c:y val="4.6746171967020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4207549923646828E-2"/>
                  <c:y val="4.3150312584941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2853103467806476E-2"/>
                  <c:y val="3.2362734438706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1498657011965992E-2"/>
                  <c:y val="2.87668750566277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841509984729378E-2"/>
                  <c:y val="3.9554453202863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Feuil1!$S$1:$X$1</c:f>
              <c:numCache>
                <c:formatCode>@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Feuil1!$S$2:$X$2</c:f>
              <c:numCache>
                <c:formatCode>General</c:formatCode>
                <c:ptCount val="6"/>
                <c:pt idx="0">
                  <c:v>87.7</c:v>
                </c:pt>
                <c:pt idx="1">
                  <c:v>87.2</c:v>
                </c:pt>
                <c:pt idx="2">
                  <c:v>83.6</c:v>
                </c:pt>
                <c:pt idx="3">
                  <c:v>84.8</c:v>
                </c:pt>
                <c:pt idx="4">
                  <c:v>82.3</c:v>
                </c:pt>
                <c:pt idx="5">
                  <c:v>81.400000000000006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Feuil1!$R$3</c:f>
              <c:strCache>
                <c:ptCount val="1"/>
                <c:pt idx="0">
                  <c:v>CPNT1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7665771341310659E-2"/>
                  <c:y val="4.3150312584941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936660632478774E-2"/>
                  <c:y val="5.0342031349098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853103467806406E-2"/>
                  <c:y val="5.3937890731176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4582214176639594E-3"/>
                  <c:y val="3.9554453202863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7291107088319162E-3"/>
                  <c:y val="2.87668750566275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9394882050142703E-2"/>
                  <c:y val="5.0342031349098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Feuil1!$S$1:$X$1</c:f>
              <c:numCache>
                <c:formatCode>@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Feuil1!$S$3:$X$3</c:f>
              <c:numCache>
                <c:formatCode>General</c:formatCode>
                <c:ptCount val="6"/>
                <c:pt idx="0">
                  <c:v>27.5</c:v>
                </c:pt>
                <c:pt idx="1">
                  <c:v>28.3</c:v>
                </c:pt>
                <c:pt idx="2">
                  <c:v>28.6</c:v>
                </c:pt>
                <c:pt idx="3">
                  <c:v>29.8</c:v>
                </c:pt>
                <c:pt idx="4">
                  <c:v>31</c:v>
                </c:pt>
                <c:pt idx="5">
                  <c:v>33.299999999999997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490752"/>
        <c:axId val="140493496"/>
      </c:lineChart>
      <c:catAx>
        <c:axId val="140490752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93496"/>
        <c:crosses val="autoZero"/>
        <c:auto val="1"/>
        <c:lblAlgn val="ctr"/>
        <c:lblOffset val="100"/>
        <c:noMultiLvlLbl val="0"/>
      </c:catAx>
      <c:valAx>
        <c:axId val="140493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9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827486246384142E-2"/>
          <c:y val="0.23071320448521593"/>
          <c:w val="0.91320897472297313"/>
          <c:h val="0.698162009776691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'[Feuille de calcul dans Presentation DSF finale  comité SRMNI 2016]Feuil1'!$K$1</c:f>
              <c:strCache>
                <c:ptCount val="1"/>
                <c:pt idx="0">
                  <c:v>Acchts assistés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'[Feuille de calcul dans Presentation DSF finale  comité SRMNI 2016]Feuil1'!$G$2:$G$8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'[Feuille de calcul dans Presentation DSF finale  comité SRMNI 2016]Feuil1'!$K$2:$K$8</c:f>
              <c:numCache>
                <c:formatCode>General</c:formatCode>
                <c:ptCount val="7"/>
                <c:pt idx="0" formatCode="_(* #,##0.00_);_(* \(#,##0.00\);_(* &quot;-&quot;??_);_(@_)">
                  <c:v>78.3</c:v>
                </c:pt>
                <c:pt idx="1">
                  <c:v>82.1</c:v>
                </c:pt>
                <c:pt idx="2">
                  <c:v>80.5</c:v>
                </c:pt>
                <c:pt idx="3">
                  <c:v>86.2</c:v>
                </c:pt>
                <c:pt idx="4">
                  <c:v>83.4</c:v>
                </c:pt>
                <c:pt idx="5">
                  <c:v>81.900000000000006</c:v>
                </c:pt>
                <c:pt idx="6">
                  <c:v>82.9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40493888"/>
        <c:axId val="140491536"/>
      </c:barChart>
      <c:catAx>
        <c:axId val="14049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91536"/>
        <c:crosses val="autoZero"/>
        <c:auto val="1"/>
        <c:lblAlgn val="ctr"/>
        <c:lblOffset val="100"/>
        <c:noMultiLvlLbl val="0"/>
      </c:catAx>
      <c:valAx>
        <c:axId val="140491536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93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Nombre de décès maternels notifiés de 2015 à 2017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351856929250471"/>
          <c:y val="0.34386911555281741"/>
          <c:w val="0.89019685039370078"/>
          <c:h val="0.49292502853218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Feuil1!$AA$20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Feuil1!$Z$21:$Z$33</c:f>
              <c:strCache>
                <c:ptCount val="13"/>
                <c:pt idx="0">
                  <c:v>BMH</c:v>
                </c:pt>
                <c:pt idx="1">
                  <c:v>CASCADES</c:v>
                </c:pt>
                <c:pt idx="2">
                  <c:v>CENTRE</c:v>
                </c:pt>
                <c:pt idx="3">
                  <c:v>CENTRE EST</c:v>
                </c:pt>
                <c:pt idx="4">
                  <c:v>CENTRE NORD</c:v>
                </c:pt>
                <c:pt idx="5">
                  <c:v>CENTRE OUEST</c:v>
                </c:pt>
                <c:pt idx="6">
                  <c:v>CENTRE SUD</c:v>
                </c:pt>
                <c:pt idx="7">
                  <c:v>EST</c:v>
                </c:pt>
                <c:pt idx="8">
                  <c:v>Hauts Bassins</c:v>
                </c:pt>
                <c:pt idx="9">
                  <c:v>NORD</c:v>
                </c:pt>
                <c:pt idx="10">
                  <c:v>Plateau central</c:v>
                </c:pt>
                <c:pt idx="11">
                  <c:v>SAHEL</c:v>
                </c:pt>
                <c:pt idx="12">
                  <c:v>SUD OUEST</c:v>
                </c:pt>
              </c:strCache>
            </c:strRef>
          </c:cat>
          <c:val>
            <c:numRef>
              <c:f>Feuil1!$AA$21:$AA$33</c:f>
              <c:numCache>
                <c:formatCode>General</c:formatCode>
                <c:ptCount val="13"/>
                <c:pt idx="0">
                  <c:v>76</c:v>
                </c:pt>
                <c:pt idx="1">
                  <c:v>34</c:v>
                </c:pt>
                <c:pt idx="2">
                  <c:v>193</c:v>
                </c:pt>
                <c:pt idx="3">
                  <c:v>42</c:v>
                </c:pt>
                <c:pt idx="4">
                  <c:v>29</c:v>
                </c:pt>
                <c:pt idx="5">
                  <c:v>25</c:v>
                </c:pt>
                <c:pt idx="6">
                  <c:v>18</c:v>
                </c:pt>
                <c:pt idx="7">
                  <c:v>69</c:v>
                </c:pt>
                <c:pt idx="8">
                  <c:v>26</c:v>
                </c:pt>
                <c:pt idx="9">
                  <c:v>59</c:v>
                </c:pt>
                <c:pt idx="10">
                  <c:v>15</c:v>
                </c:pt>
                <c:pt idx="11">
                  <c:v>78</c:v>
                </c:pt>
                <c:pt idx="12">
                  <c:v>25</c:v>
                </c:pt>
              </c:numCache>
            </c:numRef>
          </c:val>
        </c:ser>
        <c:ser>
          <c:idx val="1"/>
          <c:order val="1"/>
          <c:tx>
            <c:strRef>
              <c:f>Feuil1!$AB$20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Feuil1!$Z$21:$Z$33</c:f>
              <c:strCache>
                <c:ptCount val="13"/>
                <c:pt idx="0">
                  <c:v>BMH</c:v>
                </c:pt>
                <c:pt idx="1">
                  <c:v>CASCADES</c:v>
                </c:pt>
                <c:pt idx="2">
                  <c:v>CENTRE</c:v>
                </c:pt>
                <c:pt idx="3">
                  <c:v>CENTRE EST</c:v>
                </c:pt>
                <c:pt idx="4">
                  <c:v>CENTRE NORD</c:v>
                </c:pt>
                <c:pt idx="5">
                  <c:v>CENTRE OUEST</c:v>
                </c:pt>
                <c:pt idx="6">
                  <c:v>CENTRE SUD</c:v>
                </c:pt>
                <c:pt idx="7">
                  <c:v>EST</c:v>
                </c:pt>
                <c:pt idx="8">
                  <c:v>Hauts Bassins</c:v>
                </c:pt>
                <c:pt idx="9">
                  <c:v>NORD</c:v>
                </c:pt>
                <c:pt idx="10">
                  <c:v>Plateau central</c:v>
                </c:pt>
                <c:pt idx="11">
                  <c:v>SAHEL</c:v>
                </c:pt>
                <c:pt idx="12">
                  <c:v>SUD OUEST</c:v>
                </c:pt>
              </c:strCache>
            </c:strRef>
          </c:cat>
          <c:val>
            <c:numRef>
              <c:f>Feuil1!$AB$21:$AB$33</c:f>
              <c:numCache>
                <c:formatCode>General</c:formatCode>
                <c:ptCount val="13"/>
                <c:pt idx="0">
                  <c:v>54</c:v>
                </c:pt>
                <c:pt idx="1">
                  <c:v>35</c:v>
                </c:pt>
                <c:pt idx="2">
                  <c:v>270</c:v>
                </c:pt>
                <c:pt idx="3">
                  <c:v>43</c:v>
                </c:pt>
                <c:pt idx="4">
                  <c:v>40</c:v>
                </c:pt>
                <c:pt idx="5">
                  <c:v>30</c:v>
                </c:pt>
                <c:pt idx="6">
                  <c:v>12</c:v>
                </c:pt>
                <c:pt idx="7">
                  <c:v>84</c:v>
                </c:pt>
                <c:pt idx="8">
                  <c:v>35</c:v>
                </c:pt>
                <c:pt idx="9">
                  <c:v>49</c:v>
                </c:pt>
                <c:pt idx="10">
                  <c:v>11</c:v>
                </c:pt>
                <c:pt idx="11">
                  <c:v>94</c:v>
                </c:pt>
                <c:pt idx="12">
                  <c:v>38</c:v>
                </c:pt>
              </c:numCache>
            </c:numRef>
          </c:val>
        </c:ser>
        <c:ser>
          <c:idx val="2"/>
          <c:order val="2"/>
          <c:tx>
            <c:strRef>
              <c:f>Feuil1!$AC$20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Feuil1!$Z$21:$Z$33</c:f>
              <c:strCache>
                <c:ptCount val="13"/>
                <c:pt idx="0">
                  <c:v>BMH</c:v>
                </c:pt>
                <c:pt idx="1">
                  <c:v>CASCADES</c:v>
                </c:pt>
                <c:pt idx="2">
                  <c:v>CENTRE</c:v>
                </c:pt>
                <c:pt idx="3">
                  <c:v>CENTRE EST</c:v>
                </c:pt>
                <c:pt idx="4">
                  <c:v>CENTRE NORD</c:v>
                </c:pt>
                <c:pt idx="5">
                  <c:v>CENTRE OUEST</c:v>
                </c:pt>
                <c:pt idx="6">
                  <c:v>CENTRE SUD</c:v>
                </c:pt>
                <c:pt idx="7">
                  <c:v>EST</c:v>
                </c:pt>
                <c:pt idx="8">
                  <c:v>Hauts Bassins</c:v>
                </c:pt>
                <c:pt idx="9">
                  <c:v>NORD</c:v>
                </c:pt>
                <c:pt idx="10">
                  <c:v>Plateau central</c:v>
                </c:pt>
                <c:pt idx="11">
                  <c:v>SAHEL</c:v>
                </c:pt>
                <c:pt idx="12">
                  <c:v>SUD OUEST</c:v>
                </c:pt>
              </c:strCache>
            </c:strRef>
          </c:cat>
          <c:val>
            <c:numRef>
              <c:f>Feuil1!$AC$21:$AC$33</c:f>
              <c:numCache>
                <c:formatCode>General</c:formatCode>
                <c:ptCount val="13"/>
                <c:pt idx="0">
                  <c:v>62</c:v>
                </c:pt>
                <c:pt idx="1">
                  <c:v>26</c:v>
                </c:pt>
                <c:pt idx="2">
                  <c:v>260</c:v>
                </c:pt>
                <c:pt idx="3">
                  <c:v>26</c:v>
                </c:pt>
                <c:pt idx="4">
                  <c:v>40</c:v>
                </c:pt>
                <c:pt idx="5">
                  <c:v>21</c:v>
                </c:pt>
                <c:pt idx="6">
                  <c:v>9</c:v>
                </c:pt>
                <c:pt idx="7">
                  <c:v>80</c:v>
                </c:pt>
                <c:pt idx="8">
                  <c:v>28</c:v>
                </c:pt>
                <c:pt idx="9">
                  <c:v>50</c:v>
                </c:pt>
                <c:pt idx="10">
                  <c:v>17</c:v>
                </c:pt>
                <c:pt idx="11">
                  <c:v>117</c:v>
                </c:pt>
                <c:pt idx="12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0491144"/>
        <c:axId val="140492712"/>
      </c:barChart>
      <c:catAx>
        <c:axId val="14049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92712"/>
        <c:crosses val="autoZero"/>
        <c:auto val="1"/>
        <c:lblAlgn val="ctr"/>
        <c:lblOffset val="100"/>
        <c:noMultiLvlLbl val="0"/>
      </c:catAx>
      <c:valAx>
        <c:axId val="140492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049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606588063511103E-2"/>
          <c:y val="0.14256787720698999"/>
          <c:w val="0.95295795798599403"/>
          <c:h val="0.53840012080071897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0"/>
                  <c:y val="-4.7031811280228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Feuil1!$A$1:$A$7</c:f>
              <c:strCache>
                <c:ptCount val="7"/>
                <c:pt idx="0">
                  <c:v>Accouchement assisté par voie basse</c:v>
                </c:pt>
                <c:pt idx="1">
                  <c:v>Réanimation du nouveau-né</c:v>
                </c:pt>
                <c:pt idx="2">
                  <c:v>Extraction manuelle du placenta.</c:v>
                </c:pt>
                <c:pt idx="3">
                  <c:v>Anticonvulsivants par voie parentérale</c:v>
                </c:pt>
                <c:pt idx="4">
                  <c:v>Evacuation des produits résiduels de conception</c:v>
                </c:pt>
                <c:pt idx="5">
                  <c:v>Antibiotiques par voie parentérale</c:v>
                </c:pt>
                <c:pt idx="6">
                  <c:v>Utéro toniques par voie parentérale</c:v>
                </c:pt>
              </c:strCache>
            </c:strRef>
          </c:cat>
          <c:val>
            <c:numRef>
              <c:f>Feuil1!$B$1:$B$7</c:f>
              <c:numCache>
                <c:formatCode>General</c:formatCode>
                <c:ptCount val="7"/>
                <c:pt idx="0">
                  <c:v>0.5</c:v>
                </c:pt>
                <c:pt idx="1">
                  <c:v>21.6</c:v>
                </c:pt>
                <c:pt idx="2">
                  <c:v>49.1</c:v>
                </c:pt>
                <c:pt idx="3">
                  <c:v>49.5</c:v>
                </c:pt>
                <c:pt idx="4">
                  <c:v>67.3</c:v>
                </c:pt>
                <c:pt idx="5">
                  <c:v>84.5</c:v>
                </c:pt>
                <c:pt idx="6">
                  <c:v>99.8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0492320"/>
        <c:axId val="140494280"/>
        <c:axId val="0"/>
      </c:bar3DChart>
      <c:catAx>
        <c:axId val="140492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140494280"/>
        <c:crosses val="autoZero"/>
        <c:auto val="1"/>
        <c:lblAlgn val="ctr"/>
        <c:lblOffset val="100"/>
        <c:noMultiLvlLbl val="0"/>
      </c:catAx>
      <c:valAx>
        <c:axId val="140494280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crossAx val="1404923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613510928164299E-2"/>
          <c:y val="0.14263930991794599"/>
          <c:w val="0.92097735374035605"/>
          <c:h val="0.58570258066563996"/>
        </c:manualLayout>
      </c:layout>
      <c:lineChart>
        <c:grouping val="standard"/>
        <c:varyColors val="0"/>
        <c:ser>
          <c:idx val="0"/>
          <c:order val="0"/>
          <c:tx>
            <c:strRef>
              <c:f>Feuil1!$H$1</c:f>
              <c:strCache>
                <c:ptCount val="1"/>
                <c:pt idx="0">
                  <c:v>Rougeole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dLbls>
            <c:dLbl>
              <c:idx val="2"/>
              <c:layout>
                <c:manualLayout>
                  <c:x val="-4.4839650584963297E-3"/>
                  <c:y val="-5.611750209572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Feuil1!$G$2:$G$6</c:f>
              <c:strCache>
                <c:ptCount val="5"/>
                <c:pt idx="0">
                  <c:v>2011'</c:v>
                </c:pt>
                <c:pt idx="1">
                  <c:v>2012'</c:v>
                </c:pt>
                <c:pt idx="2">
                  <c:v>2013'</c:v>
                </c:pt>
                <c:pt idx="3">
                  <c:v>2014'</c:v>
                </c:pt>
                <c:pt idx="4">
                  <c:v>2015'</c:v>
                </c:pt>
              </c:strCache>
            </c:strRef>
          </c:cat>
          <c:val>
            <c:numRef>
              <c:f>Feuil1!$H$2:$H$6</c:f>
              <c:numCache>
                <c:formatCode>_(* #,##0.00_);_(* \(#,##0.00\);_(* "-"??_);_(@_)</c:formatCode>
                <c:ptCount val="5"/>
                <c:pt idx="0">
                  <c:v>0.2</c:v>
                </c:pt>
                <c:pt idx="1">
                  <c:v>1.04</c:v>
                </c:pt>
                <c:pt idx="2">
                  <c:v>0.28999999999999998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Feuil1!$I$1</c:f>
              <c:strCache>
                <c:ptCount val="1"/>
                <c:pt idx="0">
                  <c:v>Palu grave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1.4946550194987801E-3"/>
                  <c:y val="-2.9394882050142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9465501949878E-2"/>
                  <c:y val="-4.8100716082051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4732750974938799E-3"/>
                  <c:y val="-5.34452400911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3914480311980402E-2"/>
                  <c:y val="-6.6806550113960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Feuil1!$G$2:$G$6</c:f>
              <c:strCache>
                <c:ptCount val="5"/>
                <c:pt idx="0">
                  <c:v>2011'</c:v>
                </c:pt>
                <c:pt idx="1">
                  <c:v>2012'</c:v>
                </c:pt>
                <c:pt idx="2">
                  <c:v>2013'</c:v>
                </c:pt>
                <c:pt idx="3">
                  <c:v>2014'</c:v>
                </c:pt>
                <c:pt idx="4">
                  <c:v>2015'</c:v>
                </c:pt>
              </c:strCache>
            </c:strRef>
          </c:cat>
          <c:val>
            <c:numRef>
              <c:f>Feuil1!$I$2:$I$6</c:f>
              <c:numCache>
                <c:formatCode>_(* #,##0.00_);_(* \(#,##0.00\);_(* "-"??_);_(@_)</c:formatCode>
                <c:ptCount val="5"/>
                <c:pt idx="0">
                  <c:v>2.9</c:v>
                </c:pt>
                <c:pt idx="1">
                  <c:v>2.7</c:v>
                </c:pt>
                <c:pt idx="2">
                  <c:v>2.2999999999999998</c:v>
                </c:pt>
                <c:pt idx="3">
                  <c:v>2.02</c:v>
                </c:pt>
                <c:pt idx="4">
                  <c:v>1.9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304440"/>
        <c:axId val="186301696"/>
      </c:lineChart>
      <c:catAx>
        <c:axId val="186304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186301696"/>
        <c:crosses val="autoZero"/>
        <c:auto val="1"/>
        <c:lblAlgn val="ctr"/>
        <c:lblOffset val="100"/>
        <c:noMultiLvlLbl val="0"/>
      </c:catAx>
      <c:valAx>
        <c:axId val="186301696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out"/>
        <c:minorTickMark val="none"/>
        <c:tickLblPos val="nextTo"/>
        <c:crossAx val="186304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60888032214876"/>
          <c:y val="3.6653178769320498E-2"/>
          <c:w val="0.61113207289585503"/>
          <c:h val="9.6745366712859299E-2"/>
        </c:manualLayout>
      </c:layout>
      <c:overlay val="0"/>
      <c:txPr>
        <a:bodyPr/>
        <a:lstStyle/>
        <a:p>
          <a:pPr>
            <a:defRPr sz="1600" b="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7597737981076298E-2"/>
          <c:y val="5.0398213925569903E-2"/>
          <c:w val="0.78713665286479495"/>
          <c:h val="0.87031786890625995"/>
        </c:manualLayout>
      </c:layout>
      <c:lineChart>
        <c:grouping val="stacked"/>
        <c:varyColors val="0"/>
        <c:ser>
          <c:idx val="0"/>
          <c:order val="0"/>
          <c:tx>
            <c:strRef>
              <c:f>Feuil1!$L$10</c:f>
              <c:strCache>
                <c:ptCount val="1"/>
                <c:pt idx="0">
                  <c:v>MAG</c:v>
                </c:pt>
              </c:strCache>
            </c:strRef>
          </c:tx>
          <c:dLbls>
            <c:dLbl>
              <c:idx val="0"/>
              <c:layout>
                <c:manualLayout>
                  <c:x val="-3.8684719535783403E-2"/>
                  <c:y val="-3.9405337632097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576719699940499E-2"/>
                  <c:y val="-3.5869201122282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576719699940499E-2"/>
                  <c:y val="4.3043041346738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8677248838383797E-2"/>
                  <c:y val="-2.51084407855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6402116553772901E-2"/>
                  <c:y val="3.5869201122282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6402116553772901E-2"/>
                  <c:y val="-2.51084407855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6402116553772901E-2"/>
                  <c:y val="4.6629961458967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4126984269161997E-2"/>
                  <c:y val="-3.5869201122282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2751322846108101E-2"/>
                  <c:y val="2.86953608978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Feuil1!$M$9:$U$9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Feuil1!$M$10:$U$10</c:f>
              <c:numCache>
                <c:formatCode>General</c:formatCode>
                <c:ptCount val="9"/>
                <c:pt idx="0">
                  <c:v>11.3</c:v>
                </c:pt>
                <c:pt idx="1">
                  <c:v>11.1</c:v>
                </c:pt>
                <c:pt idx="2">
                  <c:v>10.199999999999999</c:v>
                </c:pt>
                <c:pt idx="3">
                  <c:v>10.9</c:v>
                </c:pt>
                <c:pt idx="4">
                  <c:v>8.2000000000000011</c:v>
                </c:pt>
                <c:pt idx="5">
                  <c:v>8.6</c:v>
                </c:pt>
                <c:pt idx="6">
                  <c:v>10.4</c:v>
                </c:pt>
                <c:pt idx="7">
                  <c:v>7.6</c:v>
                </c:pt>
                <c:pt idx="8">
                  <c:v>8.6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45B9-4CE9-AB3F-AB192B75E1FA}"/>
            </c:ext>
          </c:extLst>
        </c:ser>
        <c:ser>
          <c:idx val="1"/>
          <c:order val="1"/>
          <c:tx>
            <c:strRef>
              <c:f>Feuil1!$L$11</c:f>
              <c:strCache>
                <c:ptCount val="1"/>
                <c:pt idx="0">
                  <c:v>IP</c:v>
                </c:pt>
              </c:strCache>
            </c:strRef>
          </c:tx>
          <c:dLbls>
            <c:dLbl>
              <c:idx val="0"/>
              <c:layout>
                <c:manualLayout>
                  <c:x val="-3.1158706421359601E-2"/>
                  <c:y val="-3.269977308417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6402116553772901E-2"/>
                  <c:y val="4.6629961458967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126984269162101E-2"/>
                  <c:y val="-2.8695360897825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0952381122994597E-2"/>
                  <c:y val="4.3043041346738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2751322846108101E-2"/>
                  <c:y val="-3.9456121234510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9576719699940499E-2"/>
                  <c:y val="2.86953608978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9576719699940499E-2"/>
                  <c:y val="-2.1521520673369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4126984269161997E-2"/>
                  <c:y val="4.3043041346738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73015874153297E-2"/>
                  <c:y val="-3.5869201122282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Feuil1!$M$9:$U$9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Feuil1!$M$11:$U$11</c:f>
              <c:numCache>
                <c:formatCode>General</c:formatCode>
                <c:ptCount val="9"/>
                <c:pt idx="0">
                  <c:v>26</c:v>
                </c:pt>
                <c:pt idx="1">
                  <c:v>25.7</c:v>
                </c:pt>
                <c:pt idx="2">
                  <c:v>24.4</c:v>
                </c:pt>
                <c:pt idx="3">
                  <c:v>24.4</c:v>
                </c:pt>
                <c:pt idx="4">
                  <c:v>21</c:v>
                </c:pt>
                <c:pt idx="5">
                  <c:v>20.100000000000001</c:v>
                </c:pt>
                <c:pt idx="6">
                  <c:v>23</c:v>
                </c:pt>
                <c:pt idx="7">
                  <c:v>19.2</c:v>
                </c:pt>
                <c:pt idx="8">
                  <c:v>16.2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3-45B9-4CE9-AB3F-AB192B75E1FA}"/>
            </c:ext>
          </c:extLst>
        </c:ser>
        <c:ser>
          <c:idx val="2"/>
          <c:order val="2"/>
          <c:tx>
            <c:strRef>
              <c:f>Feuil1!$L$12</c:f>
              <c:strCache>
                <c:ptCount val="1"/>
                <c:pt idx="0">
                  <c:v>MC</c:v>
                </c:pt>
              </c:strCache>
            </c:strRef>
          </c:tx>
          <c:dLbls>
            <c:dLbl>
              <c:idx val="0"/>
              <c:layout>
                <c:manualLayout>
                  <c:x val="-2.9576719699940499E-2"/>
                  <c:y val="-3.2282281010054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4126984269162101E-2"/>
                  <c:y val="5.73907217956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576719699940499E-2"/>
                  <c:y val="-2.51084407855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1851851984551399E-2"/>
                  <c:y val="3.9456121234510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9576719699940499E-2"/>
                  <c:y val="-3.2282281010054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73015874153297E-2"/>
                  <c:y val="3.9456121234510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4126984269161997E-2"/>
                  <c:y val="5.3803801683423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2751322846108101E-2"/>
                  <c:y val="-5.3803801683423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45B9-4CE9-AB3F-AB192B75E1F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Feuil1!$M$9:$U$9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Feuil1!$M$12:$U$12</c:f>
              <c:numCache>
                <c:formatCode>General</c:formatCode>
                <c:ptCount val="9"/>
                <c:pt idx="0">
                  <c:v>35.1</c:v>
                </c:pt>
                <c:pt idx="1">
                  <c:v>35</c:v>
                </c:pt>
                <c:pt idx="2">
                  <c:v>34.1</c:v>
                </c:pt>
                <c:pt idx="3">
                  <c:v>32.9</c:v>
                </c:pt>
                <c:pt idx="4">
                  <c:v>31.5</c:v>
                </c:pt>
                <c:pt idx="5">
                  <c:v>29.1</c:v>
                </c:pt>
                <c:pt idx="6">
                  <c:v>30.2</c:v>
                </c:pt>
                <c:pt idx="7">
                  <c:v>27.3</c:v>
                </c:pt>
                <c:pt idx="8">
                  <c:v>21.2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C-45B9-4CE9-AB3F-AB192B75E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922112"/>
        <c:axId val="190529984"/>
      </c:lineChart>
      <c:catAx>
        <c:axId val="140922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90529984"/>
        <c:crosses val="autoZero"/>
        <c:auto val="1"/>
        <c:lblAlgn val="ctr"/>
        <c:lblOffset val="100"/>
        <c:noMultiLvlLbl val="0"/>
      </c:catAx>
      <c:valAx>
        <c:axId val="1905299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409221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fr-FR"/>
              <a:t>Evolution des indicateurs ANJE de 2012 à 2017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1024409055314795E-2"/>
          <c:y val="6.8319559228650101E-2"/>
          <c:w val="0.86899558094968299"/>
          <c:h val="0.551177053281562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Feuil2!$B$7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 sz="8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Feuil2!$C$6:$I$6</c:f>
              <c:strCache>
                <c:ptCount val="7"/>
                <c:pt idx="0">
                  <c:v>Initiation précoce au sein</c:v>
                </c:pt>
                <c:pt idx="1">
                  <c:v>Allaitement exclusif</c:v>
                </c:pt>
                <c:pt idx="2">
                  <c:v>Don du colostrum</c:v>
                </c:pt>
                <c:pt idx="3">
                  <c:v>Poursuite de l'allaitement</c:v>
                </c:pt>
                <c:pt idx="4">
                  <c:v>Introduction en temps opportun </c:v>
                </c:pt>
                <c:pt idx="5">
                  <c:v>Diversité alimentaire minimun</c:v>
                </c:pt>
                <c:pt idx="6">
                  <c:v>Alimentation minimale acceptable</c:v>
                </c:pt>
              </c:strCache>
            </c:strRef>
          </c:cat>
          <c:val>
            <c:numRef>
              <c:f>Feuil2!$C$7:$I$7</c:f>
              <c:numCache>
                <c:formatCode>General</c:formatCode>
                <c:ptCount val="7"/>
                <c:pt idx="0">
                  <c:v>29.2</c:v>
                </c:pt>
                <c:pt idx="1">
                  <c:v>38.200000000000003</c:v>
                </c:pt>
                <c:pt idx="2">
                  <c:v>84.2</c:v>
                </c:pt>
                <c:pt idx="3">
                  <c:v>95.6</c:v>
                </c:pt>
                <c:pt idx="4">
                  <c:v>57.4</c:v>
                </c:pt>
                <c:pt idx="5">
                  <c:v>4.8</c:v>
                </c:pt>
              </c:numCache>
            </c:numRef>
          </c:val>
        </c:ser>
        <c:ser>
          <c:idx val="1"/>
          <c:order val="1"/>
          <c:tx>
            <c:strRef>
              <c:f>Feuil2!$B$8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2"/>
              <c:layout>
                <c:manualLayout>
                  <c:x val="2.847151459008800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 sz="8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Feuil2!$C$6:$I$6</c:f>
              <c:strCache>
                <c:ptCount val="7"/>
                <c:pt idx="0">
                  <c:v>Initiation précoce au sein</c:v>
                </c:pt>
                <c:pt idx="1">
                  <c:v>Allaitement exclusif</c:v>
                </c:pt>
                <c:pt idx="2">
                  <c:v>Don du colostrum</c:v>
                </c:pt>
                <c:pt idx="3">
                  <c:v>Poursuite de l'allaitement</c:v>
                </c:pt>
                <c:pt idx="4">
                  <c:v>Introduction en temps opportun </c:v>
                </c:pt>
                <c:pt idx="5">
                  <c:v>Diversité alimentaire minimun</c:v>
                </c:pt>
                <c:pt idx="6">
                  <c:v>Alimentation minimale acceptable</c:v>
                </c:pt>
              </c:strCache>
            </c:strRef>
          </c:cat>
          <c:val>
            <c:numRef>
              <c:f>Feuil2!$C$8:$I$8</c:f>
              <c:numCache>
                <c:formatCode>General</c:formatCode>
                <c:ptCount val="7"/>
                <c:pt idx="0">
                  <c:v>30.8</c:v>
                </c:pt>
                <c:pt idx="1">
                  <c:v>47.2</c:v>
                </c:pt>
                <c:pt idx="2">
                  <c:v>84.1</c:v>
                </c:pt>
                <c:pt idx="3">
                  <c:v>97.1</c:v>
                </c:pt>
                <c:pt idx="4">
                  <c:v>58.9</c:v>
                </c:pt>
                <c:pt idx="5">
                  <c:v>8.7000000000000011</c:v>
                </c:pt>
                <c:pt idx="6">
                  <c:v>7.2</c:v>
                </c:pt>
              </c:numCache>
            </c:numRef>
          </c:val>
        </c:ser>
        <c:ser>
          <c:idx val="2"/>
          <c:order val="2"/>
          <c:tx>
            <c:strRef>
              <c:f>Feuil2!$B$9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5.8823529411764696E-3"/>
                  <c:y val="4.1666666666666996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Feuil2!$C$6:$I$6</c:f>
              <c:strCache>
                <c:ptCount val="7"/>
                <c:pt idx="0">
                  <c:v>Initiation précoce au sein</c:v>
                </c:pt>
                <c:pt idx="1">
                  <c:v>Allaitement exclusif</c:v>
                </c:pt>
                <c:pt idx="2">
                  <c:v>Don du colostrum</c:v>
                </c:pt>
                <c:pt idx="3">
                  <c:v>Poursuite de l'allaitement</c:v>
                </c:pt>
                <c:pt idx="4">
                  <c:v>Introduction en temps opportun </c:v>
                </c:pt>
                <c:pt idx="5">
                  <c:v>Diversité alimentaire minimun</c:v>
                </c:pt>
                <c:pt idx="6">
                  <c:v>Alimentation minimale acceptable</c:v>
                </c:pt>
              </c:strCache>
            </c:strRef>
          </c:cat>
          <c:val>
            <c:numRef>
              <c:f>Feuil2!$C$9:$I$9</c:f>
              <c:numCache>
                <c:formatCode>General</c:formatCode>
                <c:ptCount val="7"/>
                <c:pt idx="0">
                  <c:v>41.6</c:v>
                </c:pt>
                <c:pt idx="1">
                  <c:v>50.1</c:v>
                </c:pt>
                <c:pt idx="2">
                  <c:v>86.3</c:v>
                </c:pt>
                <c:pt idx="3">
                  <c:v>94.7</c:v>
                </c:pt>
                <c:pt idx="4">
                  <c:v>59</c:v>
                </c:pt>
                <c:pt idx="5">
                  <c:v>12.9</c:v>
                </c:pt>
                <c:pt idx="6">
                  <c:v>11.4</c:v>
                </c:pt>
              </c:numCache>
            </c:numRef>
          </c:val>
        </c:ser>
        <c:ser>
          <c:idx val="3"/>
          <c:order val="3"/>
          <c:tx>
            <c:strRef>
              <c:f>Feuil2!$B$10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Feuil2!$C$6:$I$6</c:f>
              <c:strCache>
                <c:ptCount val="7"/>
                <c:pt idx="0">
                  <c:v>Initiation précoce au sein</c:v>
                </c:pt>
                <c:pt idx="1">
                  <c:v>Allaitement exclusif</c:v>
                </c:pt>
                <c:pt idx="2">
                  <c:v>Don du colostrum</c:v>
                </c:pt>
                <c:pt idx="3">
                  <c:v>Poursuite de l'allaitement</c:v>
                </c:pt>
                <c:pt idx="4">
                  <c:v>Introduction en temps opportun </c:v>
                </c:pt>
                <c:pt idx="5">
                  <c:v>Diversité alimentaire minimun</c:v>
                </c:pt>
                <c:pt idx="6">
                  <c:v>Alimentation minimale acceptable</c:v>
                </c:pt>
              </c:strCache>
            </c:strRef>
          </c:cat>
          <c:val>
            <c:numRef>
              <c:f>Feuil2!$C$10:$I$10</c:f>
              <c:numCache>
                <c:formatCode>General</c:formatCode>
                <c:ptCount val="7"/>
                <c:pt idx="0">
                  <c:v>47.1</c:v>
                </c:pt>
                <c:pt idx="1">
                  <c:v>46.7</c:v>
                </c:pt>
                <c:pt idx="2">
                  <c:v>90.7</c:v>
                </c:pt>
                <c:pt idx="3">
                  <c:v>97.1</c:v>
                </c:pt>
                <c:pt idx="4">
                  <c:v>64.7</c:v>
                </c:pt>
                <c:pt idx="5">
                  <c:v>17.399999999999999</c:v>
                </c:pt>
                <c:pt idx="6">
                  <c:v>14.1</c:v>
                </c:pt>
              </c:numCache>
            </c:numRef>
          </c:val>
        </c:ser>
        <c:ser>
          <c:idx val="4"/>
          <c:order val="4"/>
          <c:tx>
            <c:strRef>
              <c:f>Feuil2!$B$11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Feuil2!$C$6:$I$6</c:f>
              <c:strCache>
                <c:ptCount val="7"/>
                <c:pt idx="0">
                  <c:v>Initiation précoce au sein</c:v>
                </c:pt>
                <c:pt idx="1">
                  <c:v>Allaitement exclusif</c:v>
                </c:pt>
                <c:pt idx="2">
                  <c:v>Don du colostrum</c:v>
                </c:pt>
                <c:pt idx="3">
                  <c:v>Poursuite de l'allaitement</c:v>
                </c:pt>
                <c:pt idx="4">
                  <c:v>Introduction en temps opportun </c:v>
                </c:pt>
                <c:pt idx="5">
                  <c:v>Diversité alimentaire minimun</c:v>
                </c:pt>
                <c:pt idx="6">
                  <c:v>Alimentation minimale acceptable</c:v>
                </c:pt>
              </c:strCache>
            </c:strRef>
          </c:cat>
          <c:val>
            <c:numRef>
              <c:f>Feuil2!$C$11:$I$11</c:f>
              <c:numCache>
                <c:formatCode>General</c:formatCode>
                <c:ptCount val="7"/>
                <c:pt idx="0">
                  <c:v>46.6</c:v>
                </c:pt>
                <c:pt idx="1">
                  <c:v>55</c:v>
                </c:pt>
                <c:pt idx="2">
                  <c:v>89.2</c:v>
                </c:pt>
                <c:pt idx="3">
                  <c:v>98.9</c:v>
                </c:pt>
                <c:pt idx="4">
                  <c:v>73.5</c:v>
                </c:pt>
                <c:pt idx="5">
                  <c:v>24.2</c:v>
                </c:pt>
                <c:pt idx="6">
                  <c:v>20.9</c:v>
                </c:pt>
              </c:numCache>
            </c:numRef>
          </c:val>
        </c:ser>
        <c:ser>
          <c:idx val="5"/>
          <c:order val="5"/>
          <c:tx>
            <c:strRef>
              <c:f>Feuil2!$B$12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Feuil2!$C$6:$I$6</c:f>
              <c:strCache>
                <c:ptCount val="7"/>
                <c:pt idx="0">
                  <c:v>Initiation précoce au sein</c:v>
                </c:pt>
                <c:pt idx="1">
                  <c:v>Allaitement exclusif</c:v>
                </c:pt>
                <c:pt idx="2">
                  <c:v>Don du colostrum</c:v>
                </c:pt>
                <c:pt idx="3">
                  <c:v>Poursuite de l'allaitement</c:v>
                </c:pt>
                <c:pt idx="4">
                  <c:v>Introduction en temps opportun </c:v>
                </c:pt>
                <c:pt idx="5">
                  <c:v>Diversité alimentaire minimun</c:v>
                </c:pt>
                <c:pt idx="6">
                  <c:v>Alimentation minimale acceptable</c:v>
                </c:pt>
              </c:strCache>
            </c:strRef>
          </c:cat>
          <c:val>
            <c:numRef>
              <c:f>Feuil2!$C$12:$I$12</c:f>
              <c:numCache>
                <c:formatCode>General</c:formatCode>
                <c:ptCount val="7"/>
                <c:pt idx="0">
                  <c:v>55.8</c:v>
                </c:pt>
                <c:pt idx="1">
                  <c:v>47.8</c:v>
                </c:pt>
                <c:pt idx="2">
                  <c:v>91</c:v>
                </c:pt>
                <c:pt idx="3">
                  <c:v>84.4</c:v>
                </c:pt>
                <c:pt idx="4">
                  <c:v>75.099999999999994</c:v>
                </c:pt>
                <c:pt idx="5">
                  <c:v>17.899999999999999</c:v>
                </c:pt>
                <c:pt idx="6">
                  <c:v>17.5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90533120"/>
        <c:axId val="190533904"/>
      </c:barChart>
      <c:catAx>
        <c:axId val="19053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190533904"/>
        <c:crosses val="autoZero"/>
        <c:auto val="1"/>
        <c:lblAlgn val="ctr"/>
        <c:lblOffset val="100"/>
        <c:noMultiLvlLbl val="0"/>
      </c:catAx>
      <c:valAx>
        <c:axId val="19053390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Prévalences (%)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6350">
            <a:solidFill>
              <a:schemeClr val="dk1">
                <a:lumMod val="25000"/>
                <a:lumOff val="75000"/>
              </a:schemeClr>
            </a:solidFill>
          </a:ln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1905331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vert="horz"/>
        <a:lstStyle/>
        <a:p>
          <a:pPr>
            <a:defRPr/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fr-F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0.27193</cdr:x>
      <cdr:y>0.31235</cdr:y>
    </cdr:from>
    <cdr:to>
      <cdr:x>0.50877</cdr:x>
      <cdr:y>0.49012</cdr:y>
    </cdr:to>
    <cdr:sp macro="" textlink="">
      <cdr:nvSpPr>
        <cdr:cNvPr id="2" name="Oval 150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32248" y="1596898"/>
          <a:ext cx="1944216" cy="90886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folHlink">
            <a:alpha val="70195"/>
          </a:schemeClr>
        </a:solidFill>
        <a:ln xmlns:a="http://schemas.openxmlformats.org/drawingml/2006/main" w="9525" algn="ctr">
          <a:solidFill>
            <a:schemeClr val="tx1"/>
          </a:solidFill>
          <a:round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400" b="1" dirty="0" smtClean="0">
              <a:solidFill>
                <a:schemeClr val="bg1"/>
              </a:solidFill>
            </a:rPr>
            <a:t>MALNUTRTION</a:t>
          </a:r>
          <a:r>
            <a:rPr lang="fr-FR" b="1" dirty="0" smtClean="0">
              <a:solidFill>
                <a:schemeClr val="bg1"/>
              </a:solidFill>
            </a:rPr>
            <a:t> 33%</a:t>
          </a:r>
          <a:endParaRPr lang="fr-FR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</cdr:x>
      <cdr:y>0.18349</cdr:y>
    </cdr:from>
    <cdr:to>
      <cdr:x>0.52075</cdr:x>
      <cdr:y>0.59126</cdr:y>
    </cdr:to>
    <cdr:grpSp>
      <cdr:nvGrpSpPr>
        <cdr:cNvPr id="2" name="Groupe 1"/>
        <cdr:cNvGrpSpPr/>
      </cdr:nvGrpSpPr>
      <cdr:grpSpPr>
        <a:xfrm xmlns:a="http://schemas.openxmlformats.org/drawingml/2006/main">
          <a:off x="3672408" y="648057"/>
          <a:ext cx="152405" cy="1440179"/>
          <a:chOff x="4690861" y="1772816"/>
          <a:chExt cx="117290" cy="1440160"/>
        </a:xfrm>
      </cdr:grpSpPr>
      <cdr:sp macro="" textlink="">
        <cdr:nvSpPr>
          <cdr:cNvPr id="3" name="Flèche vers le bas 2"/>
          <cdr:cNvSpPr/>
        </cdr:nvSpPr>
        <cdr:spPr>
          <a:xfrm xmlns:a="http://schemas.openxmlformats.org/drawingml/2006/main">
            <a:off x="4690861" y="2564904"/>
            <a:ext cx="117290" cy="648072"/>
          </a:xfrm>
          <a:prstGeom xmlns:a="http://schemas.openxmlformats.org/drawingml/2006/main" prst="downArrow">
            <a:avLst/>
          </a:prstGeom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fr-FR"/>
          </a:p>
        </cdr:txBody>
      </cdr:sp>
      <cdr:sp macro="" textlink="">
        <cdr:nvSpPr>
          <cdr:cNvPr id="4" name="Flèche vers le bas 3"/>
          <cdr:cNvSpPr/>
        </cdr:nvSpPr>
        <cdr:spPr>
          <a:xfrm xmlns:a="http://schemas.openxmlformats.org/drawingml/2006/main" flipH="1" flipV="1">
            <a:off x="4690861" y="1772816"/>
            <a:ext cx="117290" cy="944488"/>
          </a:xfrm>
          <a:prstGeom xmlns:a="http://schemas.openxmlformats.org/drawingml/2006/main" prst="downArrow">
            <a:avLst/>
          </a:prstGeom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fr-FR"/>
          </a:p>
        </cdr:txBody>
      </cdr:sp>
    </cdr:grp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0.22881</cdr:x>
      <cdr:y>0.84286</cdr:y>
    </cdr:from>
    <cdr:to>
      <cdr:x>0.68644</cdr:x>
      <cdr:y>0.93734</cdr:y>
    </cdr:to>
    <cdr:sp macro="" textlink="">
      <cdr:nvSpPr>
        <cdr:cNvPr id="2" name="Espace réservé du pied de page 2"/>
        <cdr:cNvSpPr>
          <a:spLocks xmlns:a="http://schemas.openxmlformats.org/drawingml/2006/main" noGrp="1"/>
        </cdr:cNvSpPr>
      </cdr:nvSpPr>
      <cdr:spPr bwMode="auto">
        <a:xfrm xmlns:a="http://schemas.openxmlformats.org/drawingml/2006/main">
          <a:off x="1944216" y="4248472"/>
          <a:ext cx="3888432" cy="476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fr-FR"/>
          </a:defPPr>
          <a:lvl1pPr marL="0" algn="ctr" defTabSz="914400" rtl="0" eaLnBrk="1" latinLnBrk="0" hangingPunct="1">
            <a:defRPr sz="1400" kern="1200">
              <a:solidFill>
                <a:schemeClr val="tx1"/>
              </a:solidFill>
              <a:latin typeface="Trebuchet MS" pitchFamily="34" charset="0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fr-FR" b="1" u="sng" dirty="0" smtClean="0"/>
            <a:t>Sources:  </a:t>
          </a:r>
          <a:r>
            <a:rPr lang="fr-FR" dirty="0" smtClean="0"/>
            <a:t>Annuaire stat MS/2011- 2015</a:t>
          </a:r>
          <a:endParaRPr lang="fr-FR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F55F9-AAE5-410E-8E78-6BB0770774C9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780A8-D977-4242-90CE-A937AC1AE5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443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008C2-EBBE-46FE-8042-53F08C43FF8C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F3852-CA6E-45A9-90E8-E7E36FE008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109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F3852-CA6E-45A9-90E8-E7E36FE0087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70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F3852-CA6E-45A9-90E8-E7E36FE0087D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32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62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Cliquer pour modifier le style du titre du masque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Cliquer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43378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94703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456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4778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5366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43888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568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9134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762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1304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0766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7353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altLang="fr-FR" smtClean="0"/>
              <a:t>Session 2009 comité de suivi</a:t>
            </a: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1B2C56-1EAF-4049-9595-83053FBB686A}" type="slidenum">
              <a:rPr lang="fr-FR" altLang="fr-FR" smtClean="0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73469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952459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6527585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fr-FR" altLang="fr-FR"/>
              <a:t>Session 2009 comité de suivi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43DBD87-A7F5-4850-80C5-ADEFB66429C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9179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165850"/>
            <a:ext cx="3605213" cy="60801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fr-CH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 sz="2800"/>
            </a:lvl1pPr>
            <a:lvl2pPr>
              <a:buFont typeface="Arial" pitchFamily="34" charset="0"/>
              <a:buChar char="•"/>
              <a:defRPr sz="2400"/>
            </a:lvl2pPr>
            <a:lvl3pPr>
              <a:defRPr sz="2000"/>
            </a:lvl3pPr>
            <a:lvl4pPr>
              <a:buNone/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748713" y="6524625"/>
            <a:ext cx="442912" cy="33813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0098467-39DB-4F31-869E-201CEE27523F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8548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Cliquer pour modifier le style du titre du masque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Cliquer pour modifier les styles du texte du masque</a:t>
            </a:r>
          </a:p>
          <a:p>
            <a:pPr lvl="1"/>
            <a:r>
              <a:rPr lang="en-US" altLang="fr-FR" smtClean="0"/>
              <a:t>Deuxième niveau</a:t>
            </a:r>
          </a:p>
          <a:p>
            <a:pPr lvl="2"/>
            <a:r>
              <a:rPr lang="en-US" altLang="fr-FR" smtClean="0"/>
              <a:t>Troisième niveau</a:t>
            </a:r>
          </a:p>
          <a:p>
            <a:pPr lvl="3"/>
            <a:r>
              <a:rPr lang="en-US" altLang="fr-FR" smtClean="0"/>
              <a:t>Quatrième niveau</a:t>
            </a:r>
          </a:p>
          <a:p>
            <a:pPr lvl="4"/>
            <a:r>
              <a:rPr lang="en-US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fld id="{AA309A6D-C09C-4548-B29A-6CF363A7E532}" type="datetimeFigureOut">
              <a:rPr lang="fr-FR" smtClean="0"/>
              <a:t>21/02/2018</a:t>
            </a:fld>
            <a:endParaRPr lang="fr-B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endParaRPr lang="fr-B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euille_Microsoft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331787"/>
            <a:ext cx="8928992" cy="2087563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fr-FR" altLang="fr-FR" sz="4000" b="1" dirty="0" smtClean="0">
                <a:solidFill>
                  <a:srgbClr val="0000FF"/>
                </a:solidFill>
                <a:latin typeface="Calisto MT" pitchFamily="18" charset="0"/>
              </a:rPr>
              <a:t>Etat des lieux de la santé reproductive, maternelle, néonatale, infantile et des adolescents &amp; la nutrition </a:t>
            </a:r>
            <a:br>
              <a:rPr lang="fr-FR" altLang="fr-FR" sz="4000" b="1" dirty="0" smtClean="0">
                <a:solidFill>
                  <a:srgbClr val="0000FF"/>
                </a:solidFill>
                <a:latin typeface="Calisto MT" pitchFamily="18" charset="0"/>
              </a:rPr>
            </a:br>
            <a:r>
              <a:rPr lang="fr-FR" altLang="fr-FR" sz="4000" b="1" dirty="0" smtClean="0">
                <a:solidFill>
                  <a:srgbClr val="0000FF"/>
                </a:solidFill>
                <a:latin typeface="Calisto MT" pitchFamily="18" charset="0"/>
              </a:rPr>
              <a:t>au Burkina Faso</a:t>
            </a:r>
            <a:endParaRPr lang="fr-FR" altLang="fr-FR" sz="4000" b="1" dirty="0">
              <a:solidFill>
                <a:srgbClr val="0000FF"/>
              </a:solidFill>
              <a:latin typeface="Calisto MT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5137323"/>
            <a:ext cx="7920038" cy="1584152"/>
          </a:xfrm>
        </p:spPr>
        <p:txBody>
          <a:bodyPr/>
          <a:lstStyle/>
          <a:p>
            <a:r>
              <a:rPr lang="fr-FR" altLang="fr-FR" sz="1600" b="1" dirty="0">
                <a:latin typeface="Calisto MT" pitchFamily="18" charset="0"/>
              </a:rPr>
              <a:t>Ministère de la </a:t>
            </a:r>
            <a:r>
              <a:rPr lang="fr-FR" altLang="fr-FR" sz="1600" b="1" dirty="0" smtClean="0">
                <a:latin typeface="Calisto MT" pitchFamily="18" charset="0"/>
              </a:rPr>
              <a:t>Santé</a:t>
            </a:r>
          </a:p>
          <a:p>
            <a:r>
              <a:rPr lang="fr-FR" altLang="fr-FR" sz="1600" i="1" dirty="0" smtClean="0">
                <a:latin typeface="Calisto MT" pitchFamily="18" charset="0"/>
              </a:rPr>
              <a:t>Ouagadougou, 21 février 2018</a:t>
            </a:r>
          </a:p>
          <a:p>
            <a:r>
              <a:rPr lang="fr-FR" altLang="fr-FR" sz="1600" b="1" dirty="0" smtClean="0">
                <a:latin typeface="Calisto MT" pitchFamily="18" charset="0"/>
              </a:rPr>
              <a:t>Dr Ramatou SAWADOGO &amp; Mme </a:t>
            </a:r>
            <a:r>
              <a:rPr lang="fr-FR" altLang="fr-FR" sz="1600" b="1" dirty="0" err="1" smtClean="0">
                <a:latin typeface="Calisto MT" pitchFamily="18" charset="0"/>
              </a:rPr>
              <a:t>Bertine</a:t>
            </a:r>
            <a:r>
              <a:rPr lang="fr-FR" altLang="fr-FR" sz="1600" b="1" dirty="0" smtClean="0">
                <a:latin typeface="Calisto MT" pitchFamily="18" charset="0"/>
              </a:rPr>
              <a:t> OUARO</a:t>
            </a:r>
          </a:p>
          <a:p>
            <a:r>
              <a:rPr lang="fr-FR" altLang="fr-FR" sz="1200" dirty="0" smtClean="0">
                <a:latin typeface="Calisto MT" pitchFamily="18" charset="0"/>
              </a:rPr>
              <a:t>Directrice de la santé de la famille &amp; Directrice de la nutrition</a:t>
            </a:r>
          </a:p>
          <a:p>
            <a:r>
              <a:rPr lang="fr-FR" altLang="fr-FR" sz="1600" b="1" dirty="0" smtClean="0">
                <a:latin typeface="Calisto MT" pitchFamily="18" charset="0"/>
              </a:rPr>
              <a:t> </a:t>
            </a:r>
            <a:endParaRPr lang="fr-FR" altLang="fr-FR" sz="1600" b="1" dirty="0">
              <a:latin typeface="Calisto MT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D511-0A22-43DC-856B-AB681C61FD6B}" type="slidenum">
              <a:rPr lang="fr-FR" altLang="fr-FR"/>
              <a:pPr/>
              <a:t>1</a:t>
            </a:fld>
            <a:endParaRPr lang="fr-FR" altLang="fr-FR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606" y="2879017"/>
            <a:ext cx="1728788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7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1760"/>
            <a:ext cx="8229600" cy="633412"/>
          </a:xfrm>
        </p:spPr>
        <p:txBody>
          <a:bodyPr>
            <a:noAutofit/>
          </a:bodyPr>
          <a:lstStyle/>
          <a:p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Plan de présentation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196975"/>
            <a:ext cx="8137525" cy="3960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altLang="fr-FR" sz="3600" dirty="0" smtClean="0">
                <a:latin typeface="Calisto MT" panose="02040603050505030304" pitchFamily="18" charset="0"/>
              </a:rPr>
              <a:t>      Introduction</a:t>
            </a:r>
            <a:endParaRPr lang="fr-FR" altLang="fr-FR" sz="3600" dirty="0">
              <a:latin typeface="Calisto MT" panose="02040603050505030304" pitchFamily="18" charset="0"/>
            </a:endParaRPr>
          </a:p>
          <a:p>
            <a:pPr marL="609600" indent="-609600">
              <a:buFontTx/>
              <a:buAutoNum type="arabicPeriod"/>
            </a:pPr>
            <a:r>
              <a:rPr lang="fr-FR" altLang="fr-FR" sz="3600" dirty="0">
                <a:latin typeface="Calisto MT" panose="02040603050505030304" pitchFamily="18" charset="0"/>
              </a:rPr>
              <a:t>Stratégies et actions mises en </a:t>
            </a:r>
            <a:r>
              <a:rPr lang="fr-FR" altLang="fr-FR" sz="3600" dirty="0" smtClean="0">
                <a:latin typeface="Calisto MT" panose="02040603050505030304" pitchFamily="18" charset="0"/>
              </a:rPr>
              <a:t>œuvre</a:t>
            </a:r>
          </a:p>
          <a:p>
            <a:pPr marL="609600" indent="-609600">
              <a:buFontTx/>
              <a:buAutoNum type="arabicPeriod"/>
            </a:pPr>
            <a:r>
              <a:rPr lang="fr-FR" altLang="fr-FR" sz="3600" dirty="0" smtClean="0">
                <a:latin typeface="Calisto MT" panose="02040603050505030304" pitchFamily="18" charset="0"/>
              </a:rPr>
              <a:t>Résultats obtenus</a:t>
            </a:r>
            <a:endParaRPr lang="fr-FR" altLang="fr-FR" sz="3600" dirty="0">
              <a:latin typeface="Calisto MT" panose="02040603050505030304" pitchFamily="18" charset="0"/>
            </a:endParaRPr>
          </a:p>
          <a:p>
            <a:pPr marL="609600" indent="-609600">
              <a:buFontTx/>
              <a:buAutoNum type="arabicPeriod"/>
            </a:pPr>
            <a:r>
              <a:rPr lang="fr-FR" altLang="fr-FR" sz="3600" dirty="0" smtClean="0">
                <a:latin typeface="Calisto MT" panose="02040603050505030304" pitchFamily="18" charset="0"/>
              </a:rPr>
              <a:t>Difficultés</a:t>
            </a:r>
            <a:endParaRPr lang="fr-FR" altLang="fr-FR" sz="3600" dirty="0">
              <a:latin typeface="Calisto MT" panose="02040603050505030304" pitchFamily="18" charset="0"/>
            </a:endParaRPr>
          </a:p>
          <a:p>
            <a:pPr marL="609600" indent="-609600">
              <a:buFontTx/>
              <a:buAutoNum type="arabicPeriod"/>
            </a:pPr>
            <a:r>
              <a:rPr lang="fr-FR" altLang="fr-FR" sz="3600" dirty="0">
                <a:latin typeface="Calisto MT" panose="02040603050505030304" pitchFamily="18" charset="0"/>
              </a:rPr>
              <a:t>Perspectives</a:t>
            </a:r>
          </a:p>
          <a:p>
            <a:pPr marL="0" indent="0">
              <a:buNone/>
            </a:pPr>
            <a:r>
              <a:rPr lang="fr-FR" altLang="fr-FR" sz="3600" dirty="0" smtClean="0">
                <a:latin typeface="Calisto MT" panose="02040603050505030304" pitchFamily="18" charset="0"/>
              </a:rPr>
              <a:t>       Conclusion</a:t>
            </a:r>
            <a:endParaRPr lang="fr-FR" altLang="fr-FR" sz="3600" dirty="0">
              <a:latin typeface="Calisto MT" panose="02040603050505030304" pitchFamily="18" charset="0"/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7784" y="6326187"/>
            <a:ext cx="3178696" cy="365125"/>
          </a:xfrm>
        </p:spPr>
        <p:txBody>
          <a:bodyPr/>
          <a:lstStyle/>
          <a:p>
            <a:fld id="{C4964EC6-0FFF-42EE-9713-D085D6A5B9CB}" type="slidenum">
              <a:rPr lang="fr-FR" altLang="fr-FR"/>
              <a:pPr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123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06437"/>
          </a:xfrm>
        </p:spPr>
        <p:txBody>
          <a:bodyPr/>
          <a:lstStyle/>
          <a:p>
            <a:r>
              <a:rPr lang="fr-FR" altLang="fr-FR" sz="3200" b="1" dirty="0" smtClean="0">
                <a:solidFill>
                  <a:srgbClr val="00B0F0"/>
                </a:solidFill>
                <a:latin typeface="Calisto MT" pitchFamily="18" charset="0"/>
              </a:rPr>
              <a:t>Introduction</a:t>
            </a:r>
            <a:endParaRPr lang="fr-FR" altLang="fr-FR" sz="3200" b="1" baseline="30000" dirty="0">
              <a:solidFill>
                <a:srgbClr val="00B0F0"/>
              </a:solidFill>
              <a:latin typeface="Calisto MT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132756"/>
            <a:ext cx="8784976" cy="5112469"/>
          </a:xfrm>
        </p:spPr>
        <p:txBody>
          <a:bodyPr/>
          <a:lstStyle/>
          <a:p>
            <a:r>
              <a:rPr lang="fr-FR" altLang="fr-FR" sz="2800" b="1" dirty="0">
                <a:latin typeface="Calisto MT" pitchFamily="18" charset="0"/>
              </a:rPr>
              <a:t>Situation de la santé de la mère, du </a:t>
            </a:r>
            <a:r>
              <a:rPr lang="fr-FR" altLang="fr-FR" sz="2800" b="1" dirty="0" smtClean="0">
                <a:latin typeface="Calisto MT" pitchFamily="18" charset="0"/>
              </a:rPr>
              <a:t>nouveau-né, de l’enfant, l’adolescent et la nutrition</a:t>
            </a:r>
            <a:r>
              <a:rPr lang="fr-FR" altLang="fr-FR" sz="2800" dirty="0" smtClean="0">
                <a:latin typeface="Calisto MT" pitchFamily="18" charset="0"/>
              </a:rPr>
              <a:t> </a:t>
            </a:r>
            <a:r>
              <a:rPr lang="fr-FR" altLang="fr-FR" sz="2800" dirty="0">
                <a:latin typeface="Calisto MT" pitchFamily="18" charset="0"/>
              </a:rPr>
              <a:t>reste un défi pour le Burkina </a:t>
            </a:r>
            <a:r>
              <a:rPr lang="fr-FR" altLang="fr-FR" sz="2800" dirty="0" smtClean="0">
                <a:latin typeface="Calisto MT" pitchFamily="18" charset="0"/>
              </a:rPr>
              <a:t>Faso malgré les progrès</a:t>
            </a:r>
            <a:endParaRPr lang="fr-FR" altLang="fr-FR" sz="2800" dirty="0">
              <a:latin typeface="Calisto MT" pitchFamily="18" charset="0"/>
            </a:endParaRPr>
          </a:p>
          <a:p>
            <a:endParaRPr lang="fr-FR" altLang="fr-FR" sz="2800" dirty="0">
              <a:latin typeface="Calisto MT" pitchFamily="18" charset="0"/>
            </a:endParaRPr>
          </a:p>
          <a:p>
            <a:r>
              <a:rPr lang="fr-FR" altLang="fr-FR" sz="2800" b="1" dirty="0">
                <a:latin typeface="Calisto MT" pitchFamily="18" charset="0"/>
              </a:rPr>
              <a:t>Développement d’interventions</a:t>
            </a:r>
            <a:r>
              <a:rPr lang="fr-FR" altLang="fr-FR" sz="2800" dirty="0">
                <a:latin typeface="Calisto MT" pitchFamily="18" charset="0"/>
              </a:rPr>
              <a:t> pour accélérer la réduction de la mortalité maternelle et </a:t>
            </a:r>
            <a:r>
              <a:rPr lang="fr-FR" altLang="fr-FR" sz="2800" dirty="0" smtClean="0">
                <a:latin typeface="Calisto MT" pitchFamily="18" charset="0"/>
              </a:rPr>
              <a:t>infantile et lutter contre la malnutrition</a:t>
            </a:r>
            <a:endParaRPr lang="fr-FR" altLang="fr-FR" sz="2800" dirty="0">
              <a:latin typeface="Calisto MT" pitchFamily="18" charset="0"/>
            </a:endParaRPr>
          </a:p>
          <a:p>
            <a:pPr marL="0" indent="0">
              <a:buNone/>
            </a:pPr>
            <a:endParaRPr lang="fr-FR" altLang="fr-FR" sz="2800" dirty="0">
              <a:latin typeface="Calisto MT" pitchFamily="18" charset="0"/>
            </a:endParaRPr>
          </a:p>
          <a:p>
            <a:r>
              <a:rPr lang="fr-FR" altLang="fr-FR" sz="2800" b="1" dirty="0" smtClean="0">
                <a:latin typeface="Calisto MT" pitchFamily="18" charset="0"/>
              </a:rPr>
              <a:t>Présente présentation </a:t>
            </a:r>
            <a:r>
              <a:rPr lang="fr-FR" altLang="fr-FR" sz="2800" dirty="0" smtClean="0">
                <a:latin typeface="Calisto MT" pitchFamily="18" charset="0"/>
              </a:rPr>
              <a:t>fait</a:t>
            </a:r>
            <a:r>
              <a:rPr lang="fr-FR" altLang="fr-FR" sz="2800" b="1" dirty="0" smtClean="0">
                <a:latin typeface="Calisto MT" pitchFamily="18" charset="0"/>
              </a:rPr>
              <a:t> </a:t>
            </a:r>
            <a:r>
              <a:rPr lang="fr-FR" altLang="fr-FR" sz="2800" dirty="0" smtClean="0">
                <a:latin typeface="Calisto MT" pitchFamily="18" charset="0"/>
              </a:rPr>
              <a:t>point </a:t>
            </a:r>
            <a:r>
              <a:rPr lang="fr-FR" altLang="fr-FR" sz="2800" dirty="0">
                <a:latin typeface="Calisto MT" pitchFamily="18" charset="0"/>
              </a:rPr>
              <a:t>des interventions mises en </a:t>
            </a:r>
            <a:r>
              <a:rPr lang="fr-FR" altLang="fr-FR" sz="2800" dirty="0" smtClean="0">
                <a:latin typeface="Calisto MT" pitchFamily="18" charset="0"/>
              </a:rPr>
              <a:t>œuvre et leur impact pour la période de 2010 à  2017</a:t>
            </a:r>
            <a:endParaRPr lang="fr-FR" altLang="fr-FR" sz="2800" dirty="0">
              <a:latin typeface="Calisto MT" pitchFamily="18" charset="0"/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92212-1191-4D35-B9F7-E4C5900C4F00}" type="slidenum">
              <a:rPr lang="fr-FR" altLang="fr-FR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5114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fr-FR" sz="2800" dirty="0" smtClean="0">
                <a:solidFill>
                  <a:srgbClr val="0070C0"/>
                </a:solidFill>
                <a:latin typeface="Calisto MT" pitchFamily="18" charset="0"/>
                <a:cs typeface="Arial" panose="020B0604020202020204" pitchFamily="34" charset="0"/>
              </a:rPr>
              <a:t>Indicateurs d’enquête sur la sante maternelle et néonatale de 2010 a 2015 au </a:t>
            </a:r>
            <a:r>
              <a:rPr lang="fr-FR" sz="2800" dirty="0">
                <a:solidFill>
                  <a:srgbClr val="0070C0"/>
                </a:solidFill>
                <a:latin typeface="Calisto MT" pitchFamily="18" charset="0"/>
                <a:cs typeface="Arial" panose="020B0604020202020204" pitchFamily="34" charset="0"/>
              </a:rPr>
              <a:t>B</a:t>
            </a:r>
            <a:r>
              <a:rPr lang="fr-FR" sz="2800" dirty="0" smtClean="0">
                <a:solidFill>
                  <a:srgbClr val="0070C0"/>
                </a:solidFill>
                <a:latin typeface="Calisto MT" pitchFamily="18" charset="0"/>
                <a:cs typeface="Arial" panose="020B0604020202020204" pitchFamily="34" charset="0"/>
              </a:rPr>
              <a:t>urkina </a:t>
            </a:r>
            <a:endParaRPr lang="fr-FR" dirty="0">
              <a:solidFill>
                <a:srgbClr val="0070C0"/>
              </a:solidFill>
              <a:latin typeface="Calisto MT" pitchFamily="18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416"/>
                <a:gridCol w="2520280"/>
                <a:gridCol w="1944216"/>
                <a:gridCol w="3106688"/>
              </a:tblGrid>
              <a:tr h="370840">
                <a:tc>
                  <a:txBody>
                    <a:bodyPr/>
                    <a:lstStyle/>
                    <a:p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EDS 2010</a:t>
                      </a:r>
                      <a:endParaRPr lang="fr-FR" sz="1600" dirty="0" smtClean="0">
                        <a:solidFill>
                          <a:schemeClr val="tx1"/>
                        </a:solidFill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 smtClean="0">
                        <a:solidFill>
                          <a:schemeClr val="tx1"/>
                        </a:solidFill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EMDS 2015</a:t>
                      </a:r>
                      <a:endParaRPr lang="fr-FR" sz="1800" b="1" dirty="0" smtClean="0">
                        <a:solidFill>
                          <a:schemeClr val="tx1"/>
                        </a:solidFill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sto MT" pitchFamily="18" charset="0"/>
                        </a:rPr>
                        <a:t>DM</a:t>
                      </a:r>
                      <a:r>
                        <a:rPr lang="fr-FR" sz="1400" dirty="0" smtClean="0">
                          <a:latin typeface="Calisto MT" pitchFamily="18" charset="0"/>
                        </a:rPr>
                        <a:t> </a:t>
                      </a:r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sto MT" pitchFamily="18" charset="0"/>
                        </a:rPr>
                        <a:t>341</a:t>
                      </a:r>
                      <a:r>
                        <a:rPr lang="fr-FR" sz="1400" dirty="0" smtClean="0">
                          <a:latin typeface="Calisto MT" pitchFamily="18" charset="0"/>
                        </a:rPr>
                        <a:t>/100 000 </a:t>
                      </a:r>
                      <a:r>
                        <a:rPr lang="fr-FR" sz="1400" b="1" dirty="0" smtClean="0">
                          <a:latin typeface="Calisto MT" pitchFamily="18" charset="0"/>
                        </a:rPr>
                        <a:t>NV</a:t>
                      </a:r>
                      <a:endParaRPr lang="fr-FR" sz="1400" b="1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330 (121 OMD5)</a:t>
                      </a:r>
                      <a:endParaRPr lang="fr-FR" sz="1400" dirty="0">
                        <a:solidFill>
                          <a:schemeClr val="tx1"/>
                        </a:solidFill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sto MT" pitchFamily="18" charset="0"/>
                        </a:rPr>
                        <a:t>MNN</a:t>
                      </a:r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latin typeface="Calisto MT" pitchFamily="18" charset="0"/>
                        </a:rPr>
                        <a:t>28</a:t>
                      </a:r>
                      <a:r>
                        <a:rPr lang="fr-FR" sz="1400" dirty="0" smtClean="0">
                          <a:latin typeface="Calisto MT" pitchFamily="18" charset="0"/>
                        </a:rPr>
                        <a:t> /1000 </a:t>
                      </a:r>
                      <a:r>
                        <a:rPr lang="fr-FR" sz="1400" b="1" dirty="0" smtClean="0">
                          <a:latin typeface="Calisto MT" pitchFamily="18" charset="0"/>
                        </a:rPr>
                        <a:t>NV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23,2</a:t>
                      </a:r>
                      <a:endParaRPr lang="fr-FR" sz="1400" dirty="0" smtClean="0">
                        <a:solidFill>
                          <a:schemeClr val="tx1"/>
                        </a:solidFill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sto MT" pitchFamily="18" charset="0"/>
                        </a:rPr>
                        <a:t>MI</a:t>
                      </a:r>
                      <a:r>
                        <a:rPr lang="fr-FR" sz="1400" dirty="0" smtClean="0">
                          <a:latin typeface="Calisto MT" pitchFamily="18" charset="0"/>
                        </a:rPr>
                        <a:t> </a:t>
                      </a:r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sto MT" pitchFamily="18" charset="0"/>
                        </a:rPr>
                        <a:t>65</a:t>
                      </a:r>
                      <a:r>
                        <a:rPr lang="fr-FR" sz="1400" dirty="0" smtClean="0">
                          <a:latin typeface="Calisto MT" pitchFamily="18" charset="0"/>
                        </a:rPr>
                        <a:t>/ 1000 </a:t>
                      </a:r>
                      <a:r>
                        <a:rPr lang="fr-FR" sz="1400" b="1" dirty="0" smtClean="0">
                          <a:latin typeface="Calisto MT" pitchFamily="18" charset="0"/>
                        </a:rPr>
                        <a:t>NV</a:t>
                      </a:r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42,7</a:t>
                      </a:r>
                      <a:endParaRPr lang="fr-FR" sz="1400" dirty="0">
                        <a:solidFill>
                          <a:schemeClr val="tx1"/>
                        </a:solidFill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sto MT" pitchFamily="18" charset="0"/>
                        </a:rPr>
                        <a:t>MIJ</a:t>
                      </a:r>
                      <a:r>
                        <a:rPr lang="fr-FR" sz="1400" dirty="0" smtClean="0">
                          <a:latin typeface="Calisto MT" pitchFamily="18" charset="0"/>
                        </a:rPr>
                        <a:t> </a:t>
                      </a:r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latin typeface="Calisto MT" pitchFamily="18" charset="0"/>
                        </a:rPr>
                        <a:t>129</a:t>
                      </a:r>
                      <a:r>
                        <a:rPr lang="fr-FR" sz="1400" dirty="0" smtClean="0">
                          <a:latin typeface="Calisto MT" pitchFamily="18" charset="0"/>
                        </a:rPr>
                        <a:t> /1000 NV</a:t>
                      </a:r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81,7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Calisto MT" pitchFamily="18" charset="0"/>
                        </a:rPr>
                        <a:t>(62,3 OMD4) </a:t>
                      </a:r>
                      <a:endParaRPr lang="fr-FR" sz="1400" dirty="0">
                        <a:solidFill>
                          <a:schemeClr val="tx1"/>
                        </a:solidFill>
                        <a:latin typeface="Calisto MT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Flèche droite 4"/>
          <p:cNvSpPr/>
          <p:nvPr/>
        </p:nvSpPr>
        <p:spPr>
          <a:xfrm>
            <a:off x="4221115" y="2089678"/>
            <a:ext cx="642937" cy="1428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4221115" y="2532393"/>
            <a:ext cx="642937" cy="1428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4221115" y="2870336"/>
            <a:ext cx="642937" cy="1428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4243730" y="3212976"/>
            <a:ext cx="642937" cy="1428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67544" y="3717032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endParaRPr lang="fr-FR" sz="2400" dirty="0" smtClean="0">
              <a:latin typeface="Calisto MT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Calisto MT" pitchFamily="18" charset="0"/>
              </a:rPr>
              <a:t>Environ </a:t>
            </a:r>
            <a:r>
              <a:rPr lang="fr-FR" sz="2400" b="1" dirty="0">
                <a:latin typeface="Calisto MT" pitchFamily="18" charset="0"/>
              </a:rPr>
              <a:t>la moitié des décès maternels surviennent </a:t>
            </a:r>
            <a:r>
              <a:rPr lang="fr-FR" sz="2400" b="1" dirty="0" smtClean="0">
                <a:latin typeface="Calisto MT" pitchFamily="18" charset="0"/>
              </a:rPr>
              <a:t>dans les </a:t>
            </a:r>
            <a:r>
              <a:rPr lang="fr-FR" sz="2400" b="1" dirty="0">
                <a:latin typeface="Calisto MT" pitchFamily="18" charset="0"/>
              </a:rPr>
              <a:t>24 heures </a:t>
            </a:r>
            <a:r>
              <a:rPr lang="fr-FR" sz="2400" dirty="0">
                <a:latin typeface="Calisto MT" pitchFamily="18" charset="0"/>
              </a:rPr>
              <a:t>après un accouchement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Calisto MT" pitchFamily="18" charset="0"/>
              </a:rPr>
              <a:t>Mortalité </a:t>
            </a:r>
            <a:r>
              <a:rPr lang="fr-FR" sz="2400" dirty="0">
                <a:latin typeface="Calisto MT" pitchFamily="18" charset="0"/>
              </a:rPr>
              <a:t>néonatale est plus importante </a:t>
            </a:r>
            <a:r>
              <a:rPr lang="fr-FR" sz="2400" b="1" u="sng" dirty="0">
                <a:latin typeface="Calisto MT" pitchFamily="18" charset="0"/>
              </a:rPr>
              <a:t>dans les 24 heures</a:t>
            </a:r>
            <a:r>
              <a:rPr lang="fr-FR" sz="2400" b="1" dirty="0">
                <a:latin typeface="Calisto MT" pitchFamily="18" charset="0"/>
              </a:rPr>
              <a:t> </a:t>
            </a:r>
            <a:r>
              <a:rPr lang="fr-FR" sz="2400" dirty="0">
                <a:latin typeface="Calisto MT" pitchFamily="18" charset="0"/>
              </a:rPr>
              <a:t>suivant la naissance</a:t>
            </a:r>
          </a:p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Calisto MT" pitchFamily="18" charset="0"/>
              </a:rPr>
              <a:t>80</a:t>
            </a:r>
            <a:r>
              <a:rPr lang="fr-FR" sz="2400" dirty="0">
                <a:latin typeface="Calisto MT" pitchFamily="18" charset="0"/>
              </a:rPr>
              <a:t>% de causes directes et sur lesquelles, il y a des possibilités de réaction. </a:t>
            </a:r>
          </a:p>
        </p:txBody>
      </p:sp>
    </p:spTree>
    <p:extLst>
      <p:ext uri="{BB962C8B-B14F-4D97-AF65-F5344CB8AC3E}">
        <p14:creationId xmlns:p14="http://schemas.microsoft.com/office/powerpoint/2010/main" val="248303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De quoi meurent les femmes ?</a:t>
            </a:r>
            <a:endParaRPr lang="fr-FR" sz="2800" dirty="0">
              <a:solidFill>
                <a:srgbClr val="00B0F0"/>
              </a:solidFill>
              <a:latin typeface="Calisto MT" pitchFamily="18" charset="0"/>
            </a:endParaRP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527929"/>
              </p:ext>
            </p:extLst>
          </p:nvPr>
        </p:nvGraphicFramePr>
        <p:xfrm>
          <a:off x="392806" y="1052736"/>
          <a:ext cx="865130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627784" y="6192651"/>
            <a:ext cx="38884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b="1" u="sng" dirty="0" smtClean="0"/>
              <a:t>Sources:  </a:t>
            </a:r>
            <a:r>
              <a:rPr lang="fr-FR" dirty="0" smtClean="0"/>
              <a:t>Annuaire stat 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55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6147972-B2FB-4F59-BF5B-124F66EB97D0}" type="slidenum">
              <a:rPr lang="fr-FR"/>
              <a:pPr eaLnBrk="1" hangingPunct="1"/>
              <a:t>6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28DE696A-473E-45A1-9AF9-84BE03E5747F}" type="slidenum">
              <a:rPr lang="en-US" sz="1400">
                <a:latin typeface="+mn-lt"/>
              </a:rPr>
              <a:pPr algn="r">
                <a:defRPr/>
              </a:pPr>
              <a:t>6</a:t>
            </a:fld>
            <a:endParaRPr lang="en-US" sz="1400">
              <a:latin typeface="+mn-lt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eaLnBrk="1" hangingPunct="1"/>
            <a:r>
              <a:rPr lang="fr-FR" sz="3200" b="1" dirty="0" smtClean="0">
                <a:solidFill>
                  <a:srgbClr val="00B0F0"/>
                </a:solidFill>
                <a:latin typeface="Calisto MT" pitchFamily="18" charset="0"/>
              </a:rPr>
              <a:t>De quoi meurent les nouveau-nés?</a:t>
            </a:r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80074270"/>
              </p:ext>
            </p:extLst>
          </p:nvPr>
        </p:nvGraphicFramePr>
        <p:xfrm>
          <a:off x="756886" y="1199182"/>
          <a:ext cx="7959725" cy="4827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0668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136497"/>
              </p:ext>
            </p:extLst>
          </p:nvPr>
        </p:nvGraphicFramePr>
        <p:xfrm>
          <a:off x="611560" y="1052736"/>
          <a:ext cx="820891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fr-FR" sz="3200" b="1" dirty="0">
                <a:solidFill>
                  <a:srgbClr val="00B0F0"/>
                </a:solidFill>
                <a:latin typeface="Calisto MT" pitchFamily="18" charset="0"/>
              </a:rPr>
              <a:t>De quoi meurent les enfants?</a:t>
            </a:r>
            <a:endParaRPr lang="fr-FR" sz="3200" dirty="0">
              <a:solidFill>
                <a:srgbClr val="00B0F0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7921625" cy="603250"/>
          </a:xfrm>
        </p:spPr>
        <p:txBody>
          <a:bodyPr>
            <a:normAutofit/>
          </a:bodyPr>
          <a:lstStyle/>
          <a:p>
            <a:r>
              <a:rPr lang="en-US" altLang="fr-FR" sz="2800" dirty="0">
                <a:solidFill>
                  <a:srgbClr val="00B0F0"/>
                </a:solidFill>
                <a:latin typeface="Calisto MT" pitchFamily="18" charset="0"/>
              </a:rPr>
              <a:t> </a:t>
            </a:r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Modèle des trois retards</a:t>
            </a:r>
            <a:endParaRPr lang="en-US" altLang="fr-FR" sz="3200" b="1" dirty="0">
              <a:solidFill>
                <a:srgbClr val="00B0F0"/>
              </a:solidFill>
              <a:latin typeface="Calisto MT" pitchFamily="18" charset="0"/>
            </a:endParaRPr>
          </a:p>
        </p:txBody>
      </p:sp>
      <p:pic>
        <p:nvPicPr>
          <p:cNvPr id="110595" name="Picture 3" descr="MVC-018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4848" r="5455" b="5455"/>
          <a:stretch>
            <a:fillRect/>
          </a:stretch>
        </p:blipFill>
        <p:spPr>
          <a:xfrm>
            <a:off x="5715000" y="1524000"/>
            <a:ext cx="3200400" cy="2400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0596" name="Picture 4" descr="hous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057400"/>
            <a:ext cx="2914650" cy="2185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0604" name="Picture 12" descr="Mvc-003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3581400"/>
            <a:ext cx="2301875" cy="3068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521450" y="6115050"/>
            <a:ext cx="2133600" cy="476250"/>
          </a:xfrm>
        </p:spPr>
        <p:txBody>
          <a:bodyPr/>
          <a:lstStyle/>
          <a:p>
            <a:fld id="{C2491206-FA88-47CA-A28B-EC84112C27BA}" type="slidenum">
              <a:rPr lang="fr-FR" altLang="fr-FR"/>
              <a:pPr/>
              <a:t>8</a:t>
            </a:fld>
            <a:endParaRPr lang="fr-FR" altLang="fr-FR"/>
          </a:p>
        </p:txBody>
      </p:sp>
      <p:sp>
        <p:nvSpPr>
          <p:cNvPr id="110597" name="Freeform 5"/>
          <p:cNvSpPr>
            <a:spLocks/>
          </p:cNvSpPr>
          <p:nvPr/>
        </p:nvSpPr>
        <p:spPr bwMode="auto">
          <a:xfrm>
            <a:off x="7156450" y="2236788"/>
            <a:ext cx="117475" cy="158750"/>
          </a:xfrm>
          <a:custGeom>
            <a:avLst/>
            <a:gdLst>
              <a:gd name="T0" fmla="*/ 77 w 149"/>
              <a:gd name="T1" fmla="*/ 0 h 198"/>
              <a:gd name="T2" fmla="*/ 60 w 149"/>
              <a:gd name="T3" fmla="*/ 2 h 198"/>
              <a:gd name="T4" fmla="*/ 45 w 149"/>
              <a:gd name="T5" fmla="*/ 7 h 198"/>
              <a:gd name="T6" fmla="*/ 33 w 149"/>
              <a:gd name="T7" fmla="*/ 15 h 198"/>
              <a:gd name="T8" fmla="*/ 21 w 149"/>
              <a:gd name="T9" fmla="*/ 26 h 198"/>
              <a:gd name="T10" fmla="*/ 12 w 149"/>
              <a:gd name="T11" fmla="*/ 40 h 198"/>
              <a:gd name="T12" fmla="*/ 6 w 149"/>
              <a:gd name="T13" fmla="*/ 55 h 198"/>
              <a:gd name="T14" fmla="*/ 2 w 149"/>
              <a:gd name="T15" fmla="*/ 73 h 198"/>
              <a:gd name="T16" fmla="*/ 0 w 149"/>
              <a:gd name="T17" fmla="*/ 91 h 198"/>
              <a:gd name="T18" fmla="*/ 0 w 149"/>
              <a:gd name="T19" fmla="*/ 124 h 198"/>
              <a:gd name="T20" fmla="*/ 0 w 149"/>
              <a:gd name="T21" fmla="*/ 152 h 198"/>
              <a:gd name="T22" fmla="*/ 0 w 149"/>
              <a:gd name="T23" fmla="*/ 176 h 198"/>
              <a:gd name="T24" fmla="*/ 0 w 149"/>
              <a:gd name="T25" fmla="*/ 198 h 198"/>
              <a:gd name="T26" fmla="*/ 33 w 149"/>
              <a:gd name="T27" fmla="*/ 198 h 198"/>
              <a:gd name="T28" fmla="*/ 53 w 149"/>
              <a:gd name="T29" fmla="*/ 198 h 198"/>
              <a:gd name="T30" fmla="*/ 66 w 149"/>
              <a:gd name="T31" fmla="*/ 198 h 198"/>
              <a:gd name="T32" fmla="*/ 76 w 149"/>
              <a:gd name="T33" fmla="*/ 198 h 198"/>
              <a:gd name="T34" fmla="*/ 86 w 149"/>
              <a:gd name="T35" fmla="*/ 198 h 198"/>
              <a:gd name="T36" fmla="*/ 98 w 149"/>
              <a:gd name="T37" fmla="*/ 198 h 198"/>
              <a:gd name="T38" fmla="*/ 118 w 149"/>
              <a:gd name="T39" fmla="*/ 198 h 198"/>
              <a:gd name="T40" fmla="*/ 149 w 149"/>
              <a:gd name="T41" fmla="*/ 198 h 198"/>
              <a:gd name="T42" fmla="*/ 149 w 149"/>
              <a:gd name="T43" fmla="*/ 166 h 198"/>
              <a:gd name="T44" fmla="*/ 149 w 149"/>
              <a:gd name="T45" fmla="*/ 137 h 198"/>
              <a:gd name="T46" fmla="*/ 149 w 149"/>
              <a:gd name="T47" fmla="*/ 111 h 198"/>
              <a:gd name="T48" fmla="*/ 149 w 149"/>
              <a:gd name="T49" fmla="*/ 88 h 198"/>
              <a:gd name="T50" fmla="*/ 148 w 149"/>
              <a:gd name="T51" fmla="*/ 76 h 198"/>
              <a:gd name="T52" fmla="*/ 145 w 149"/>
              <a:gd name="T53" fmla="*/ 62 h 198"/>
              <a:gd name="T54" fmla="*/ 140 w 149"/>
              <a:gd name="T55" fmla="*/ 47 h 198"/>
              <a:gd name="T56" fmla="*/ 133 w 149"/>
              <a:gd name="T57" fmla="*/ 33 h 198"/>
              <a:gd name="T58" fmla="*/ 122 w 149"/>
              <a:gd name="T59" fmla="*/ 20 h 198"/>
              <a:gd name="T60" fmla="*/ 110 w 149"/>
              <a:gd name="T61" fmla="*/ 9 h 198"/>
              <a:gd name="T62" fmla="*/ 95 w 149"/>
              <a:gd name="T63" fmla="*/ 2 h 198"/>
              <a:gd name="T64" fmla="*/ 77 w 149"/>
              <a:gd name="T65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98">
                <a:moveTo>
                  <a:pt x="77" y="0"/>
                </a:moveTo>
                <a:lnTo>
                  <a:pt x="60" y="2"/>
                </a:lnTo>
                <a:lnTo>
                  <a:pt x="45" y="7"/>
                </a:lnTo>
                <a:lnTo>
                  <a:pt x="33" y="15"/>
                </a:lnTo>
                <a:lnTo>
                  <a:pt x="21" y="26"/>
                </a:lnTo>
                <a:lnTo>
                  <a:pt x="12" y="40"/>
                </a:lnTo>
                <a:lnTo>
                  <a:pt x="6" y="55"/>
                </a:lnTo>
                <a:lnTo>
                  <a:pt x="2" y="73"/>
                </a:lnTo>
                <a:lnTo>
                  <a:pt x="0" y="91"/>
                </a:lnTo>
                <a:lnTo>
                  <a:pt x="0" y="124"/>
                </a:lnTo>
                <a:lnTo>
                  <a:pt x="0" y="152"/>
                </a:lnTo>
                <a:lnTo>
                  <a:pt x="0" y="176"/>
                </a:lnTo>
                <a:lnTo>
                  <a:pt x="0" y="198"/>
                </a:lnTo>
                <a:lnTo>
                  <a:pt x="33" y="198"/>
                </a:lnTo>
                <a:lnTo>
                  <a:pt x="53" y="198"/>
                </a:lnTo>
                <a:lnTo>
                  <a:pt x="66" y="198"/>
                </a:lnTo>
                <a:lnTo>
                  <a:pt x="76" y="198"/>
                </a:lnTo>
                <a:lnTo>
                  <a:pt x="86" y="198"/>
                </a:lnTo>
                <a:lnTo>
                  <a:pt x="98" y="198"/>
                </a:lnTo>
                <a:lnTo>
                  <a:pt x="118" y="198"/>
                </a:lnTo>
                <a:lnTo>
                  <a:pt x="149" y="198"/>
                </a:lnTo>
                <a:lnTo>
                  <a:pt x="149" y="166"/>
                </a:lnTo>
                <a:lnTo>
                  <a:pt x="149" y="137"/>
                </a:lnTo>
                <a:lnTo>
                  <a:pt x="149" y="111"/>
                </a:lnTo>
                <a:lnTo>
                  <a:pt x="149" y="88"/>
                </a:lnTo>
                <a:lnTo>
                  <a:pt x="148" y="76"/>
                </a:lnTo>
                <a:lnTo>
                  <a:pt x="145" y="62"/>
                </a:lnTo>
                <a:lnTo>
                  <a:pt x="140" y="47"/>
                </a:lnTo>
                <a:lnTo>
                  <a:pt x="133" y="33"/>
                </a:lnTo>
                <a:lnTo>
                  <a:pt x="122" y="20"/>
                </a:lnTo>
                <a:lnTo>
                  <a:pt x="110" y="9"/>
                </a:lnTo>
                <a:lnTo>
                  <a:pt x="95" y="2"/>
                </a:lnTo>
                <a:lnTo>
                  <a:pt x="7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0598" name="Freeform 6"/>
          <p:cNvSpPr>
            <a:spLocks/>
          </p:cNvSpPr>
          <p:nvPr/>
        </p:nvSpPr>
        <p:spPr bwMode="auto">
          <a:xfrm>
            <a:off x="7454900" y="2362200"/>
            <a:ext cx="266700" cy="79375"/>
          </a:xfrm>
          <a:custGeom>
            <a:avLst/>
            <a:gdLst>
              <a:gd name="T0" fmla="*/ 61 w 122"/>
              <a:gd name="T1" fmla="*/ 7 h 35"/>
              <a:gd name="T2" fmla="*/ 80 w 122"/>
              <a:gd name="T3" fmla="*/ 11 h 35"/>
              <a:gd name="T4" fmla="*/ 99 w 122"/>
              <a:gd name="T5" fmla="*/ 18 h 35"/>
              <a:gd name="T6" fmla="*/ 112 w 122"/>
              <a:gd name="T7" fmla="*/ 27 h 35"/>
              <a:gd name="T8" fmla="*/ 119 w 122"/>
              <a:gd name="T9" fmla="*/ 32 h 35"/>
              <a:gd name="T10" fmla="*/ 120 w 122"/>
              <a:gd name="T11" fmla="*/ 29 h 35"/>
              <a:gd name="T12" fmla="*/ 111 w 122"/>
              <a:gd name="T13" fmla="*/ 18 h 35"/>
              <a:gd name="T14" fmla="*/ 81 w 122"/>
              <a:gd name="T15" fmla="*/ 5 h 35"/>
              <a:gd name="T16" fmla="*/ 47 w 122"/>
              <a:gd name="T17" fmla="*/ 0 h 35"/>
              <a:gd name="T18" fmla="*/ 13 w 122"/>
              <a:gd name="T19" fmla="*/ 3 h 35"/>
              <a:gd name="T20" fmla="*/ 0 w 122"/>
              <a:gd name="T21" fmla="*/ 10 h 35"/>
              <a:gd name="T22" fmla="*/ 2 w 122"/>
              <a:gd name="T23" fmla="*/ 11 h 35"/>
              <a:gd name="T24" fmla="*/ 6 w 122"/>
              <a:gd name="T25" fmla="*/ 10 h 35"/>
              <a:gd name="T26" fmla="*/ 17 w 122"/>
              <a:gd name="T27" fmla="*/ 8 h 35"/>
              <a:gd name="T28" fmla="*/ 27 w 122"/>
              <a:gd name="T29" fmla="*/ 7 h 35"/>
              <a:gd name="T30" fmla="*/ 39 w 122"/>
              <a:gd name="T31" fmla="*/ 5 h 35"/>
              <a:gd name="T32" fmla="*/ 43 w 122"/>
              <a:gd name="T33" fmla="*/ 7 h 35"/>
              <a:gd name="T34" fmla="*/ 41 w 122"/>
              <a:gd name="T35" fmla="*/ 11 h 35"/>
              <a:gd name="T36" fmla="*/ 38 w 122"/>
              <a:gd name="T37" fmla="*/ 14 h 35"/>
              <a:gd name="T38" fmla="*/ 32 w 122"/>
              <a:gd name="T39" fmla="*/ 17 h 35"/>
              <a:gd name="T40" fmla="*/ 30 w 122"/>
              <a:gd name="T41" fmla="*/ 20 h 35"/>
              <a:gd name="T42" fmla="*/ 31 w 122"/>
              <a:gd name="T43" fmla="*/ 29 h 35"/>
              <a:gd name="T44" fmla="*/ 34 w 122"/>
              <a:gd name="T45" fmla="*/ 33 h 35"/>
              <a:gd name="T46" fmla="*/ 34 w 122"/>
              <a:gd name="T47" fmla="*/ 33 h 35"/>
              <a:gd name="T48" fmla="*/ 35 w 122"/>
              <a:gd name="T49" fmla="*/ 33 h 35"/>
              <a:gd name="T50" fmla="*/ 38 w 122"/>
              <a:gd name="T51" fmla="*/ 35 h 35"/>
              <a:gd name="T52" fmla="*/ 42 w 122"/>
              <a:gd name="T53" fmla="*/ 34 h 35"/>
              <a:gd name="T54" fmla="*/ 47 w 122"/>
              <a:gd name="T55" fmla="*/ 30 h 35"/>
              <a:gd name="T56" fmla="*/ 49 w 122"/>
              <a:gd name="T57" fmla="*/ 24 h 35"/>
              <a:gd name="T58" fmla="*/ 48 w 122"/>
              <a:gd name="T59" fmla="*/ 16 h 35"/>
              <a:gd name="T60" fmla="*/ 44 w 122"/>
              <a:gd name="T61" fmla="*/ 11 h 35"/>
              <a:gd name="T62" fmla="*/ 48 w 122"/>
              <a:gd name="T63" fmla="*/ 7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2" h="35">
                <a:moveTo>
                  <a:pt x="49" y="5"/>
                </a:moveTo>
                <a:lnTo>
                  <a:pt x="61" y="7"/>
                </a:lnTo>
                <a:lnTo>
                  <a:pt x="71" y="8"/>
                </a:lnTo>
                <a:lnTo>
                  <a:pt x="80" y="11"/>
                </a:lnTo>
                <a:lnTo>
                  <a:pt x="89" y="14"/>
                </a:lnTo>
                <a:lnTo>
                  <a:pt x="99" y="18"/>
                </a:lnTo>
                <a:lnTo>
                  <a:pt x="105" y="22"/>
                </a:lnTo>
                <a:lnTo>
                  <a:pt x="112" y="27"/>
                </a:lnTo>
                <a:lnTo>
                  <a:pt x="118" y="32"/>
                </a:lnTo>
                <a:lnTo>
                  <a:pt x="119" y="32"/>
                </a:lnTo>
                <a:lnTo>
                  <a:pt x="119" y="31"/>
                </a:lnTo>
                <a:lnTo>
                  <a:pt x="120" y="29"/>
                </a:lnTo>
                <a:lnTo>
                  <a:pt x="122" y="27"/>
                </a:lnTo>
                <a:lnTo>
                  <a:pt x="111" y="18"/>
                </a:lnTo>
                <a:lnTo>
                  <a:pt x="97" y="11"/>
                </a:lnTo>
                <a:lnTo>
                  <a:pt x="81" y="5"/>
                </a:lnTo>
                <a:lnTo>
                  <a:pt x="64" y="2"/>
                </a:lnTo>
                <a:lnTo>
                  <a:pt x="47" y="0"/>
                </a:lnTo>
                <a:lnTo>
                  <a:pt x="30" y="1"/>
                </a:lnTo>
                <a:lnTo>
                  <a:pt x="13" y="3"/>
                </a:lnTo>
                <a:lnTo>
                  <a:pt x="0" y="9"/>
                </a:lnTo>
                <a:lnTo>
                  <a:pt x="0" y="10"/>
                </a:lnTo>
                <a:lnTo>
                  <a:pt x="1" y="11"/>
                </a:lnTo>
                <a:lnTo>
                  <a:pt x="2" y="11"/>
                </a:lnTo>
                <a:lnTo>
                  <a:pt x="2" y="12"/>
                </a:lnTo>
                <a:lnTo>
                  <a:pt x="6" y="10"/>
                </a:lnTo>
                <a:lnTo>
                  <a:pt x="12" y="9"/>
                </a:lnTo>
                <a:lnTo>
                  <a:pt x="17" y="8"/>
                </a:lnTo>
                <a:lnTo>
                  <a:pt x="23" y="7"/>
                </a:lnTo>
                <a:lnTo>
                  <a:pt x="27" y="7"/>
                </a:lnTo>
                <a:lnTo>
                  <a:pt x="33" y="5"/>
                </a:lnTo>
                <a:lnTo>
                  <a:pt x="39" y="5"/>
                </a:lnTo>
                <a:lnTo>
                  <a:pt x="44" y="5"/>
                </a:lnTo>
                <a:lnTo>
                  <a:pt x="43" y="7"/>
                </a:lnTo>
                <a:lnTo>
                  <a:pt x="42" y="9"/>
                </a:lnTo>
                <a:lnTo>
                  <a:pt x="41" y="11"/>
                </a:lnTo>
                <a:lnTo>
                  <a:pt x="41" y="12"/>
                </a:lnTo>
                <a:lnTo>
                  <a:pt x="38" y="14"/>
                </a:lnTo>
                <a:lnTo>
                  <a:pt x="34" y="15"/>
                </a:lnTo>
                <a:lnTo>
                  <a:pt x="32" y="17"/>
                </a:lnTo>
                <a:lnTo>
                  <a:pt x="30" y="18"/>
                </a:lnTo>
                <a:lnTo>
                  <a:pt x="30" y="20"/>
                </a:lnTo>
                <a:lnTo>
                  <a:pt x="30" y="24"/>
                </a:lnTo>
                <a:lnTo>
                  <a:pt x="31" y="29"/>
                </a:lnTo>
                <a:lnTo>
                  <a:pt x="33" y="32"/>
                </a:lnTo>
                <a:lnTo>
                  <a:pt x="34" y="33"/>
                </a:lnTo>
                <a:lnTo>
                  <a:pt x="34" y="33"/>
                </a:lnTo>
                <a:lnTo>
                  <a:pt x="34" y="33"/>
                </a:lnTo>
                <a:lnTo>
                  <a:pt x="35" y="33"/>
                </a:lnTo>
                <a:lnTo>
                  <a:pt x="35" y="33"/>
                </a:lnTo>
                <a:lnTo>
                  <a:pt x="36" y="34"/>
                </a:lnTo>
                <a:lnTo>
                  <a:pt x="38" y="35"/>
                </a:lnTo>
                <a:lnTo>
                  <a:pt x="38" y="35"/>
                </a:lnTo>
                <a:lnTo>
                  <a:pt x="42" y="34"/>
                </a:lnTo>
                <a:lnTo>
                  <a:pt x="46" y="32"/>
                </a:lnTo>
                <a:lnTo>
                  <a:pt x="47" y="30"/>
                </a:lnTo>
                <a:lnTo>
                  <a:pt x="49" y="26"/>
                </a:lnTo>
                <a:lnTo>
                  <a:pt x="49" y="24"/>
                </a:lnTo>
                <a:lnTo>
                  <a:pt x="49" y="20"/>
                </a:lnTo>
                <a:lnTo>
                  <a:pt x="48" y="16"/>
                </a:lnTo>
                <a:lnTo>
                  <a:pt x="44" y="12"/>
                </a:lnTo>
                <a:lnTo>
                  <a:pt x="44" y="11"/>
                </a:lnTo>
                <a:lnTo>
                  <a:pt x="46" y="9"/>
                </a:lnTo>
                <a:lnTo>
                  <a:pt x="48" y="7"/>
                </a:lnTo>
                <a:lnTo>
                  <a:pt x="49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0599" name="Freeform 7"/>
          <p:cNvSpPr>
            <a:spLocks/>
          </p:cNvSpPr>
          <p:nvPr/>
        </p:nvSpPr>
        <p:spPr bwMode="auto">
          <a:xfrm>
            <a:off x="7519988" y="2432050"/>
            <a:ext cx="17462" cy="22225"/>
          </a:xfrm>
          <a:custGeom>
            <a:avLst/>
            <a:gdLst>
              <a:gd name="T0" fmla="*/ 2 w 7"/>
              <a:gd name="T1" fmla="*/ 0 h 9"/>
              <a:gd name="T2" fmla="*/ 3 w 7"/>
              <a:gd name="T3" fmla="*/ 1 h 9"/>
              <a:gd name="T4" fmla="*/ 3 w 7"/>
              <a:gd name="T5" fmla="*/ 1 h 9"/>
              <a:gd name="T6" fmla="*/ 3 w 7"/>
              <a:gd name="T7" fmla="*/ 1 h 9"/>
              <a:gd name="T8" fmla="*/ 4 w 7"/>
              <a:gd name="T9" fmla="*/ 1 h 9"/>
              <a:gd name="T10" fmla="*/ 4 w 7"/>
              <a:gd name="T11" fmla="*/ 1 h 9"/>
              <a:gd name="T12" fmla="*/ 5 w 7"/>
              <a:gd name="T13" fmla="*/ 2 h 9"/>
              <a:gd name="T14" fmla="*/ 7 w 7"/>
              <a:gd name="T15" fmla="*/ 3 h 9"/>
              <a:gd name="T16" fmla="*/ 7 w 7"/>
              <a:gd name="T17" fmla="*/ 3 h 9"/>
              <a:gd name="T18" fmla="*/ 7 w 7"/>
              <a:gd name="T19" fmla="*/ 5 h 9"/>
              <a:gd name="T20" fmla="*/ 7 w 7"/>
              <a:gd name="T21" fmla="*/ 6 h 9"/>
              <a:gd name="T22" fmla="*/ 5 w 7"/>
              <a:gd name="T23" fmla="*/ 7 h 9"/>
              <a:gd name="T24" fmla="*/ 3 w 7"/>
              <a:gd name="T25" fmla="*/ 7 h 9"/>
              <a:gd name="T26" fmla="*/ 3 w 7"/>
              <a:gd name="T27" fmla="*/ 9 h 9"/>
              <a:gd name="T28" fmla="*/ 2 w 7"/>
              <a:gd name="T29" fmla="*/ 9 h 9"/>
              <a:gd name="T30" fmla="*/ 2 w 7"/>
              <a:gd name="T31" fmla="*/ 7 h 9"/>
              <a:gd name="T32" fmla="*/ 0 w 7"/>
              <a:gd name="T33" fmla="*/ 6 h 9"/>
              <a:gd name="T34" fmla="*/ 0 w 7"/>
              <a:gd name="T35" fmla="*/ 5 h 9"/>
              <a:gd name="T36" fmla="*/ 0 w 7"/>
              <a:gd name="T37" fmla="*/ 2 h 9"/>
              <a:gd name="T38" fmla="*/ 2 w 7"/>
              <a:gd name="T3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" h="9">
                <a:moveTo>
                  <a:pt x="2" y="0"/>
                </a:moveTo>
                <a:lnTo>
                  <a:pt x="3" y="1"/>
                </a:lnTo>
                <a:lnTo>
                  <a:pt x="3" y="1"/>
                </a:lnTo>
                <a:lnTo>
                  <a:pt x="3" y="1"/>
                </a:lnTo>
                <a:lnTo>
                  <a:pt x="4" y="1"/>
                </a:lnTo>
                <a:lnTo>
                  <a:pt x="4" y="1"/>
                </a:lnTo>
                <a:lnTo>
                  <a:pt x="5" y="2"/>
                </a:lnTo>
                <a:lnTo>
                  <a:pt x="7" y="3"/>
                </a:lnTo>
                <a:lnTo>
                  <a:pt x="7" y="3"/>
                </a:lnTo>
                <a:lnTo>
                  <a:pt x="7" y="5"/>
                </a:lnTo>
                <a:lnTo>
                  <a:pt x="7" y="6"/>
                </a:lnTo>
                <a:lnTo>
                  <a:pt x="5" y="7"/>
                </a:lnTo>
                <a:lnTo>
                  <a:pt x="3" y="7"/>
                </a:lnTo>
                <a:lnTo>
                  <a:pt x="3" y="9"/>
                </a:lnTo>
                <a:lnTo>
                  <a:pt x="2" y="9"/>
                </a:lnTo>
                <a:lnTo>
                  <a:pt x="2" y="7"/>
                </a:lnTo>
                <a:lnTo>
                  <a:pt x="0" y="6"/>
                </a:lnTo>
                <a:lnTo>
                  <a:pt x="0" y="5"/>
                </a:lnTo>
                <a:lnTo>
                  <a:pt x="0" y="2"/>
                </a:lnTo>
                <a:lnTo>
                  <a:pt x="2" y="0"/>
                </a:lnTo>
                <a:close/>
              </a:path>
            </a:pathLst>
          </a:custGeom>
          <a:solidFill>
            <a:srgbClr val="7A11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0600" name="Freeform 8"/>
          <p:cNvSpPr>
            <a:spLocks/>
          </p:cNvSpPr>
          <p:nvPr/>
        </p:nvSpPr>
        <p:spPr bwMode="auto">
          <a:xfrm>
            <a:off x="130175" y="5540375"/>
            <a:ext cx="50800" cy="26988"/>
          </a:xfrm>
          <a:custGeom>
            <a:avLst/>
            <a:gdLst>
              <a:gd name="T0" fmla="*/ 26 w 64"/>
              <a:gd name="T1" fmla="*/ 0 h 34"/>
              <a:gd name="T2" fmla="*/ 36 w 64"/>
              <a:gd name="T3" fmla="*/ 0 h 34"/>
              <a:gd name="T4" fmla="*/ 47 w 64"/>
              <a:gd name="T5" fmla="*/ 0 h 34"/>
              <a:gd name="T6" fmla="*/ 53 w 64"/>
              <a:gd name="T7" fmla="*/ 0 h 34"/>
              <a:gd name="T8" fmla="*/ 60 w 64"/>
              <a:gd name="T9" fmla="*/ 6 h 34"/>
              <a:gd name="T10" fmla="*/ 64 w 64"/>
              <a:gd name="T11" fmla="*/ 8 h 34"/>
              <a:gd name="T12" fmla="*/ 62 w 64"/>
              <a:gd name="T13" fmla="*/ 15 h 34"/>
              <a:gd name="T14" fmla="*/ 57 w 64"/>
              <a:gd name="T15" fmla="*/ 17 h 34"/>
              <a:gd name="T16" fmla="*/ 51 w 64"/>
              <a:gd name="T17" fmla="*/ 23 h 34"/>
              <a:gd name="T18" fmla="*/ 41 w 64"/>
              <a:gd name="T19" fmla="*/ 31 h 34"/>
              <a:gd name="T20" fmla="*/ 32 w 64"/>
              <a:gd name="T21" fmla="*/ 34 h 34"/>
              <a:gd name="T22" fmla="*/ 13 w 64"/>
              <a:gd name="T23" fmla="*/ 34 h 34"/>
              <a:gd name="T24" fmla="*/ 0 w 64"/>
              <a:gd name="T25" fmla="*/ 32 h 34"/>
              <a:gd name="T26" fmla="*/ 0 w 64"/>
              <a:gd name="T27" fmla="*/ 23 h 34"/>
              <a:gd name="T28" fmla="*/ 5 w 64"/>
              <a:gd name="T29" fmla="*/ 6 h 34"/>
              <a:gd name="T30" fmla="*/ 15 w 64"/>
              <a:gd name="T31" fmla="*/ 6 h 34"/>
              <a:gd name="T32" fmla="*/ 26 w 64"/>
              <a:gd name="T33" fmla="*/ 0 h 34"/>
              <a:gd name="T34" fmla="*/ 26 w 64"/>
              <a:gd name="T3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" h="34">
                <a:moveTo>
                  <a:pt x="26" y="0"/>
                </a:moveTo>
                <a:lnTo>
                  <a:pt x="36" y="0"/>
                </a:lnTo>
                <a:lnTo>
                  <a:pt x="47" y="0"/>
                </a:lnTo>
                <a:lnTo>
                  <a:pt x="53" y="0"/>
                </a:lnTo>
                <a:lnTo>
                  <a:pt x="60" y="6"/>
                </a:lnTo>
                <a:lnTo>
                  <a:pt x="64" y="8"/>
                </a:lnTo>
                <a:lnTo>
                  <a:pt x="62" y="15"/>
                </a:lnTo>
                <a:lnTo>
                  <a:pt x="57" y="17"/>
                </a:lnTo>
                <a:lnTo>
                  <a:pt x="51" y="23"/>
                </a:lnTo>
                <a:lnTo>
                  <a:pt x="41" y="31"/>
                </a:lnTo>
                <a:lnTo>
                  <a:pt x="32" y="34"/>
                </a:lnTo>
                <a:lnTo>
                  <a:pt x="13" y="34"/>
                </a:lnTo>
                <a:lnTo>
                  <a:pt x="0" y="32"/>
                </a:lnTo>
                <a:lnTo>
                  <a:pt x="0" y="23"/>
                </a:lnTo>
                <a:lnTo>
                  <a:pt x="5" y="6"/>
                </a:lnTo>
                <a:lnTo>
                  <a:pt x="15" y="6"/>
                </a:lnTo>
                <a:lnTo>
                  <a:pt x="26" y="0"/>
                </a:lnTo>
                <a:lnTo>
                  <a:pt x="2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0601" name="Text Box 9"/>
          <p:cNvSpPr txBox="1">
            <a:spLocks noChangeArrowheads="1"/>
          </p:cNvSpPr>
          <p:nvPr/>
        </p:nvSpPr>
        <p:spPr bwMode="auto">
          <a:xfrm>
            <a:off x="7010400" y="4076700"/>
            <a:ext cx="1954213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fr-FR" sz="2000" b="1" i="1">
                <a:solidFill>
                  <a:srgbClr val="E92617"/>
                </a:solidFill>
                <a:latin typeface="Garamond" pitchFamily="18" charset="0"/>
              </a:rPr>
              <a:t>3</a:t>
            </a:r>
            <a:r>
              <a:rPr lang="en-US" altLang="fr-FR" sz="2000" b="1" i="1" baseline="30000">
                <a:solidFill>
                  <a:srgbClr val="E92617"/>
                </a:solidFill>
                <a:latin typeface="Garamond" pitchFamily="18" charset="0"/>
              </a:rPr>
              <a:t>ème</a:t>
            </a:r>
            <a:r>
              <a:rPr lang="en-US" altLang="fr-FR" sz="2000" b="1" i="1">
                <a:solidFill>
                  <a:srgbClr val="E92617"/>
                </a:solidFill>
                <a:latin typeface="Garamond" pitchFamily="18" charset="0"/>
              </a:rPr>
              <a:t> retard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fr-FR" sz="2000" b="1">
                <a:latin typeface="Garamond" pitchFamily="18" charset="0"/>
              </a:rPr>
              <a:t>Retard dans l’administration des soins</a:t>
            </a:r>
          </a:p>
        </p:txBody>
      </p:sp>
      <p:sp>
        <p:nvSpPr>
          <p:cNvPr id="110602" name="Rectangle 10"/>
          <p:cNvSpPr>
            <a:spLocks noChangeArrowheads="1"/>
          </p:cNvSpPr>
          <p:nvPr/>
        </p:nvSpPr>
        <p:spPr bwMode="auto">
          <a:xfrm>
            <a:off x="250825" y="836613"/>
            <a:ext cx="3457575" cy="10953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75000"/>
              </a:lnSpc>
              <a:spcBef>
                <a:spcPct val="50000"/>
              </a:spcBef>
            </a:pPr>
            <a:r>
              <a:rPr lang="en-US" altLang="fr-FR" sz="2000" b="1" i="1">
                <a:solidFill>
                  <a:srgbClr val="E92617"/>
                </a:solidFill>
                <a:latin typeface="Garamond" pitchFamily="18" charset="0"/>
              </a:rPr>
              <a:t>1</a:t>
            </a:r>
            <a:r>
              <a:rPr lang="en-US" altLang="fr-FR" sz="2000" b="1" i="1" baseline="30000">
                <a:solidFill>
                  <a:srgbClr val="E92617"/>
                </a:solidFill>
                <a:latin typeface="Garamond" pitchFamily="18" charset="0"/>
              </a:rPr>
              <a:t>er</a:t>
            </a:r>
            <a:r>
              <a:rPr lang="en-US" altLang="fr-FR" sz="2000" b="1" i="1">
                <a:solidFill>
                  <a:srgbClr val="E92617"/>
                </a:solidFill>
                <a:latin typeface="Garamond" pitchFamily="18" charset="0"/>
              </a:rPr>
              <a:t> retard: </a:t>
            </a:r>
            <a:r>
              <a:rPr lang="en-US" altLang="fr-FR" sz="2000" b="1">
                <a:latin typeface="Garamond" pitchFamily="18" charset="0"/>
              </a:rPr>
              <a:t>Retard dans la décision d’aller consulter</a:t>
            </a:r>
          </a:p>
          <a:p>
            <a:pPr eaLnBrk="0" hangingPunct="0">
              <a:lnSpc>
                <a:spcPct val="75000"/>
              </a:lnSpc>
              <a:spcBef>
                <a:spcPct val="50000"/>
              </a:spcBef>
              <a:buFontTx/>
              <a:buChar char="-"/>
            </a:pPr>
            <a:r>
              <a:rPr lang="en-US" altLang="fr-FR" sz="1400" b="1">
                <a:latin typeface="Garamond" pitchFamily="18" charset="0"/>
              </a:rPr>
              <a:t>Retard dans la reconnaissance du danger</a:t>
            </a:r>
          </a:p>
          <a:p>
            <a:pPr eaLnBrk="0" hangingPunct="0">
              <a:lnSpc>
                <a:spcPct val="75000"/>
              </a:lnSpc>
              <a:spcBef>
                <a:spcPct val="50000"/>
              </a:spcBef>
              <a:buFontTx/>
              <a:buChar char="-"/>
            </a:pPr>
            <a:r>
              <a:rPr lang="en-US" altLang="fr-FR" sz="1400" b="1">
                <a:latin typeface="Garamond" pitchFamily="18" charset="0"/>
              </a:rPr>
              <a:t>Retard dans la prise de décision</a:t>
            </a:r>
          </a:p>
        </p:txBody>
      </p:sp>
      <p:sp>
        <p:nvSpPr>
          <p:cNvPr id="110603" name="Rectangle 11"/>
          <p:cNvSpPr>
            <a:spLocks noChangeArrowheads="1"/>
          </p:cNvSpPr>
          <p:nvPr/>
        </p:nvSpPr>
        <p:spPr bwMode="auto">
          <a:xfrm>
            <a:off x="228600" y="5181600"/>
            <a:ext cx="2759075" cy="11715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fr-FR" sz="2000" b="1" i="1">
                <a:solidFill>
                  <a:srgbClr val="E92617"/>
                </a:solidFill>
                <a:latin typeface="Garamond" pitchFamily="18" charset="0"/>
              </a:rPr>
              <a:t>2</a:t>
            </a:r>
            <a:r>
              <a:rPr lang="en-US" altLang="fr-FR" sz="2000" b="1" i="1" baseline="30000">
                <a:solidFill>
                  <a:srgbClr val="E92617"/>
                </a:solidFill>
                <a:latin typeface="Garamond" pitchFamily="18" charset="0"/>
              </a:rPr>
              <a:t>ème</a:t>
            </a:r>
            <a:r>
              <a:rPr lang="en-US" altLang="fr-FR" sz="1400" b="1" i="1">
                <a:solidFill>
                  <a:srgbClr val="E92617"/>
                </a:solidFill>
                <a:latin typeface="Garamond" pitchFamily="18" charset="0"/>
              </a:rPr>
              <a:t> </a:t>
            </a:r>
            <a:r>
              <a:rPr lang="en-US" altLang="fr-FR" sz="2000" b="1" i="1">
                <a:solidFill>
                  <a:srgbClr val="E92617"/>
                </a:solidFill>
                <a:latin typeface="Garamond" pitchFamily="18" charset="0"/>
              </a:rPr>
              <a:t>retard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fr-FR" sz="2000" b="1">
                <a:latin typeface="Garamond" pitchFamily="18" charset="0"/>
              </a:rPr>
              <a:t>Retard dans le transport  </a:t>
            </a:r>
            <a:r>
              <a:rPr lang="en-US" altLang="fr-FR" b="1">
                <a:latin typeface="Garamond" pitchFamily="18" charset="0"/>
              </a:rPr>
              <a:t> </a:t>
            </a:r>
          </a:p>
        </p:txBody>
      </p:sp>
      <p:sp>
        <p:nvSpPr>
          <p:cNvPr id="110605" name="AutoShape 13"/>
          <p:cNvSpPr>
            <a:spLocks noChangeArrowheads="1"/>
          </p:cNvSpPr>
          <p:nvPr/>
        </p:nvSpPr>
        <p:spPr bwMode="auto">
          <a:xfrm rot="10800000" flipH="1">
            <a:off x="1828800" y="4343400"/>
            <a:ext cx="1219200" cy="11430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7FD03"/>
          </a:solidFill>
          <a:ln w="9525">
            <a:solidFill>
              <a:srgbClr val="E9261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0606" name="AutoShape 14"/>
          <p:cNvSpPr>
            <a:spLocks noChangeArrowheads="1"/>
          </p:cNvSpPr>
          <p:nvPr/>
        </p:nvSpPr>
        <p:spPr bwMode="auto">
          <a:xfrm rot="5400000" flipH="1">
            <a:off x="5715000" y="4038600"/>
            <a:ext cx="1143000" cy="12954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7FD03"/>
          </a:solidFill>
          <a:ln w="9525">
            <a:solidFill>
              <a:srgbClr val="E9261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2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nimBg="1"/>
      <p:bldP spid="110598" grpId="0" animBg="1"/>
      <p:bldP spid="110599" grpId="0" animBg="1"/>
      <p:bldP spid="110601" grpId="0" autoUpdateAnimBg="0"/>
      <p:bldP spid="110602" grpId="0" animBg="1" autoUpdateAnimBg="0"/>
      <p:bldP spid="110603" grpId="0" animBg="1" autoUpdateAnimBg="0"/>
      <p:bldP spid="110605" grpId="0" animBg="1"/>
      <p:bldP spid="11060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67FD-098D-45D8-B286-519F7E1D8B0C}" type="slidenum">
              <a:rPr lang="fr-FR" altLang="fr-FR"/>
              <a:pPr/>
              <a:t>9</a:t>
            </a:fld>
            <a:endParaRPr lang="fr-FR" altLang="fr-FR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2565400"/>
            <a:ext cx="8352928" cy="1439863"/>
          </a:xfrm>
        </p:spPr>
        <p:txBody>
          <a:bodyPr>
            <a:normAutofit/>
          </a:bodyPr>
          <a:lstStyle/>
          <a:p>
            <a:r>
              <a:rPr lang="fr-FR" altLang="fr-FR" sz="4000" b="1" dirty="0">
                <a:solidFill>
                  <a:srgbClr val="00B0F0"/>
                </a:solidFill>
                <a:latin typeface="Calisto MT" pitchFamily="18" charset="0"/>
              </a:rPr>
              <a:t>Stratégies/actions mises en œuvre </a:t>
            </a:r>
          </a:p>
        </p:txBody>
      </p:sp>
      <p:sp>
        <p:nvSpPr>
          <p:cNvPr id="4" name="Espace réservé du numéro de diapositive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111D8ED-3CB1-4BB9-AABF-2680C7FA2AB6}" type="slidenum">
              <a:rPr lang="en-US" sz="1400">
                <a:latin typeface="+mn-lt"/>
              </a:rPr>
              <a:pPr algn="r">
                <a:defRPr/>
              </a:pPr>
              <a:t>9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74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9E934-10FC-4453-A5AB-6F67152D3512}" type="slidenum">
              <a:rPr lang="fr-FR" altLang="fr-FR"/>
              <a:pPr/>
              <a:t>10</a:t>
            </a:fld>
            <a:endParaRPr lang="fr-FR" altLang="fr-FR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274639"/>
            <a:ext cx="7618040" cy="634082"/>
          </a:xfrm>
        </p:spPr>
        <p:txBody>
          <a:bodyPr/>
          <a:lstStyle/>
          <a:p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Planification familiale</a:t>
            </a:r>
            <a:endParaRPr lang="fr-FR" altLang="fr-FR" b="1" dirty="0">
              <a:solidFill>
                <a:srgbClr val="00B0F0"/>
              </a:solidFill>
              <a:latin typeface="Calisto MT" pitchFamily="18" charset="0"/>
            </a:endParaRP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983401"/>
            <a:ext cx="8568952" cy="5524724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fr-FR" dirty="0" smtClean="0">
                <a:latin typeface="Calisto MT" pitchFamily="18" charset="0"/>
              </a:rPr>
              <a:t>Repositionnement </a:t>
            </a:r>
            <a:r>
              <a:rPr lang="fr-FR" altLang="fr-FR" dirty="0">
                <a:latin typeface="Calisto MT" pitchFamily="18" charset="0"/>
              </a:rPr>
              <a:t>de la PF: plan de sécurisation des produits </a:t>
            </a:r>
            <a:r>
              <a:rPr lang="fr-FR" altLang="fr-FR" dirty="0" smtClean="0">
                <a:latin typeface="Calisto MT" pitchFamily="18" charset="0"/>
              </a:rPr>
              <a:t>contraceptifs</a:t>
            </a: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Plan </a:t>
            </a:r>
            <a:r>
              <a:rPr lang="fr-FR" altLang="fr-FR" dirty="0">
                <a:latin typeface="Calisto MT" pitchFamily="18" charset="0"/>
              </a:rPr>
              <a:t>de relance de la </a:t>
            </a:r>
            <a:r>
              <a:rPr lang="fr-FR" altLang="fr-FR" dirty="0" smtClean="0">
                <a:latin typeface="Calisto MT" pitchFamily="18" charset="0"/>
              </a:rPr>
              <a:t>PF </a:t>
            </a:r>
            <a:r>
              <a:rPr lang="fr-FR" altLang="fr-FR" dirty="0">
                <a:latin typeface="Calisto MT" pitchFamily="18" charset="0"/>
              </a:rPr>
              <a:t>/</a:t>
            </a:r>
            <a:r>
              <a:rPr lang="fr-FR" altLang="fr-FR" dirty="0" smtClean="0">
                <a:latin typeface="Calisto MT" pitchFamily="18" charset="0"/>
              </a:rPr>
              <a:t>PNAPF </a:t>
            </a: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Renforcement de la PF du Post-Partum</a:t>
            </a:r>
            <a:endParaRPr lang="fr-FR" altLang="fr-FR" dirty="0">
              <a:latin typeface="Calisto MT" pitchFamily="18" charset="0"/>
            </a:endParaRPr>
          </a:p>
          <a:p>
            <a:pPr>
              <a:lnSpc>
                <a:spcPct val="150000"/>
              </a:lnSpc>
            </a:pPr>
            <a:r>
              <a:rPr lang="fr-FR" altLang="fr-FR" dirty="0">
                <a:latin typeface="Calisto MT" pitchFamily="18" charset="0"/>
              </a:rPr>
              <a:t>Subvention des produits contraceptifs de 69 à 97% en fonction du type de contraceptifs </a:t>
            </a:r>
            <a:endParaRPr lang="fr-FR" altLang="fr-FR" dirty="0" smtClean="0">
              <a:latin typeface="Calisto MT" pitchFamily="18" charset="0"/>
            </a:endParaRP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Organisation de semaines nationales PF depuis 2012</a:t>
            </a: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Expérience pilote de la DT pour l’offre des MCM</a:t>
            </a:r>
            <a:endParaRPr lang="fr-FR" altLang="fr-FR" dirty="0">
              <a:latin typeface="Calisto MT" pitchFamily="18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A3BA62AD-E9E1-430B-9936-5A72472402EC}" type="slidenum">
              <a:rPr lang="en-US" sz="1400">
                <a:latin typeface="+mn-lt"/>
              </a:rPr>
              <a:pPr algn="r">
                <a:defRPr/>
              </a:pPr>
              <a:t>10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3619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FA45E-8298-44EE-8B8A-6945E2A42DAF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188913"/>
            <a:ext cx="8219256" cy="647799"/>
          </a:xfrm>
        </p:spPr>
        <p:txBody>
          <a:bodyPr/>
          <a:lstStyle/>
          <a:p>
            <a:r>
              <a:rPr lang="fr-FR" altLang="fr-FR" b="1" dirty="0">
                <a:solidFill>
                  <a:srgbClr val="00B0F0"/>
                </a:solidFill>
                <a:latin typeface="Calisto MT" pitchFamily="18" charset="0"/>
              </a:rPr>
              <a:t>Consultation prénatale</a:t>
            </a:r>
            <a:endParaRPr lang="fr-FR" altLang="fr-FR" dirty="0">
              <a:solidFill>
                <a:srgbClr val="00B0F0"/>
              </a:solidFill>
              <a:latin typeface="Calisto MT" pitchFamily="18" charset="0"/>
            </a:endParaRP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052737"/>
            <a:ext cx="8640960" cy="5192488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Accent </a:t>
            </a:r>
            <a:r>
              <a:rPr lang="fr-FR" altLang="fr-FR" dirty="0">
                <a:latin typeface="Calisto MT" pitchFamily="18" charset="0"/>
              </a:rPr>
              <a:t>mis depuis 2002 sur la </a:t>
            </a:r>
            <a:r>
              <a:rPr lang="fr-FR" altLang="fr-FR" b="1" dirty="0">
                <a:latin typeface="Calisto MT" pitchFamily="18" charset="0"/>
              </a:rPr>
              <a:t>CPN recentrée</a:t>
            </a:r>
            <a:r>
              <a:rPr lang="fr-FR" altLang="fr-FR" dirty="0">
                <a:latin typeface="Calisto MT" pitchFamily="18" charset="0"/>
              </a:rPr>
              <a:t>: soins axés sur la femme, prévention du paludisme (TPI et MII), prévention de l’anémie, </a:t>
            </a:r>
            <a:r>
              <a:rPr lang="fr-FR" altLang="fr-FR" dirty="0" smtClean="0">
                <a:latin typeface="Calisto MT" pitchFamily="18" charset="0"/>
              </a:rPr>
              <a:t>du tétanos, dépistage </a:t>
            </a:r>
            <a:r>
              <a:rPr lang="fr-FR" altLang="fr-FR" dirty="0">
                <a:latin typeface="Calisto MT" pitchFamily="18" charset="0"/>
              </a:rPr>
              <a:t>du </a:t>
            </a:r>
            <a:r>
              <a:rPr lang="fr-FR" altLang="fr-FR" dirty="0" smtClean="0">
                <a:latin typeface="Calisto MT" pitchFamily="18" charset="0"/>
              </a:rPr>
              <a:t>VIH, préparation à l’accouchement et aux urgences, signes de danger, alimentation, hygiène</a:t>
            </a:r>
            <a:endParaRPr lang="fr-FR" altLang="fr-FR" dirty="0">
              <a:latin typeface="Calisto MT" pitchFamily="18" charset="0"/>
            </a:endParaRPr>
          </a:p>
          <a:p>
            <a:pPr>
              <a:lnSpc>
                <a:spcPct val="150000"/>
              </a:lnSpc>
            </a:pPr>
            <a:r>
              <a:rPr lang="fr-FR" altLang="fr-FR" b="1" dirty="0" smtClean="0">
                <a:latin typeface="Calisto MT" pitchFamily="18" charset="0"/>
              </a:rPr>
              <a:t>Gratuité </a:t>
            </a:r>
            <a:r>
              <a:rPr lang="fr-FR" altLang="fr-FR" b="1" dirty="0">
                <a:latin typeface="Calisto MT" pitchFamily="18" charset="0"/>
              </a:rPr>
              <a:t>de la consultation prénatale depuis 2003 </a:t>
            </a:r>
            <a:r>
              <a:rPr lang="fr-FR" altLang="fr-FR" dirty="0">
                <a:latin typeface="Calisto MT" pitchFamily="18" charset="0"/>
              </a:rPr>
              <a:t>sur financement du budget de l’État</a:t>
            </a: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35C9E45-2F71-4157-9672-B89F5FD16ADB}" type="slidenum">
              <a:rPr lang="en-US" sz="1400">
                <a:latin typeface="+mn-lt"/>
              </a:rPr>
              <a:pPr algn="r">
                <a:defRPr/>
              </a:pPr>
              <a:t>11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0394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DC3AB-8A80-4549-982E-823A6450617E}" type="slidenum">
              <a:rPr lang="fr-FR" altLang="fr-FR"/>
              <a:pPr/>
              <a:t>12</a:t>
            </a:fld>
            <a:endParaRPr lang="fr-FR" altLang="fr-FR" dirty="0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476672"/>
            <a:ext cx="8435975" cy="504056"/>
          </a:xfrm>
        </p:spPr>
        <p:txBody>
          <a:bodyPr/>
          <a:lstStyle/>
          <a:p>
            <a:pPr marL="838200" indent="-838200"/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Assistance qualifiée à l’accouchement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628800"/>
            <a:ext cx="8712968" cy="439248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55000"/>
              </a:spcBef>
            </a:pPr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Prévention et prise en charge des hémorragies, de l’éclampsie et des infections </a:t>
            </a:r>
            <a:r>
              <a:rPr lang="fr-FR" altLang="fr-FR" dirty="0">
                <a:latin typeface="Calisto MT" pitchFamily="18" charset="0"/>
                <a:cs typeface="Arial" panose="020B0604020202020204" pitchFamily="34" charset="0"/>
              </a:rPr>
              <a:t>liées à </a:t>
            </a:r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la grossesse</a:t>
            </a:r>
            <a:endParaRPr lang="fr-FR" altLang="fr-FR" dirty="0">
              <a:latin typeface="Calisto MT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55000"/>
              </a:spcBef>
            </a:pPr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Soins essentiels aux nouveau-nés: lutte contre l’hypothermie, mise au sein précoce, soins du cordon, soins oculaires, administration de la vitamine K1</a:t>
            </a:r>
            <a:endParaRPr lang="fr-FR" altLang="fr-FR" sz="1600" dirty="0" smtClean="0">
              <a:latin typeface="Calisto MT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8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8732-353E-49C4-A268-35178B3DB2D8}" type="slidenum">
              <a:rPr lang="fr-FR" altLang="fr-FR"/>
              <a:pPr/>
              <a:t>13</a:t>
            </a:fld>
            <a:endParaRPr lang="fr-FR" altLang="fr-FR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9160" y="404664"/>
            <a:ext cx="8784976" cy="720080"/>
          </a:xfrm>
          <a:ln>
            <a:solidFill>
              <a:schemeClr val="accent1"/>
            </a:solidFill>
          </a:ln>
        </p:spPr>
        <p:txBody>
          <a:bodyPr/>
          <a:lstStyle/>
          <a:p>
            <a:pPr marL="838200" indent="-838200"/>
            <a: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</a:rPr>
              <a:t/>
            </a:r>
            <a:b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</a:rPr>
            </a:br>
            <a: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Soins </a:t>
            </a:r>
            <a:r>
              <a:rPr lang="fr-FR" altLang="fr-FR" sz="2800" b="1" dirty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obstétricaux et néonataux d’urgence</a:t>
            </a:r>
            <a: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/>
            </a:r>
            <a:b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</a:br>
            <a: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 </a:t>
            </a:r>
            <a:endParaRPr lang="fr-FR" altLang="fr-FR" sz="2800" b="1" dirty="0">
              <a:solidFill>
                <a:srgbClr val="00B0F0"/>
              </a:solidFill>
              <a:latin typeface="Calisto MT" pitchFamily="18" charset="0"/>
              <a:cs typeface="Arial" panose="020B0604020202020204" pitchFamily="34" charset="0"/>
            </a:endParaRP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7172" y="1340768"/>
            <a:ext cx="8568952" cy="439248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O</a:t>
            </a:r>
            <a:r>
              <a:rPr lang="fr-FR" altLang="fr-FR" sz="2800" dirty="0" smtClean="0">
                <a:latin typeface="Calisto MT" pitchFamily="18" charset="0"/>
                <a:cs typeface="Arial" panose="020B0604020202020204" pitchFamily="34" charset="0"/>
              </a:rPr>
              <a:t>ffre de Soins Obstétricaux et Néonatals d’Urgence: </a:t>
            </a:r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SONUB dans les CSPS et SONUC </a:t>
            </a:r>
            <a:r>
              <a:rPr lang="fr-FR" altLang="fr-FR" dirty="0">
                <a:latin typeface="Calisto MT" pitchFamily="18" charset="0"/>
                <a:cs typeface="Arial" panose="020B0604020202020204" pitchFamily="34" charset="0"/>
              </a:rPr>
              <a:t>dans les CMA, CHR et CHU </a:t>
            </a:r>
            <a:endParaRPr lang="fr-FR" altLang="fr-FR" sz="2800" dirty="0">
              <a:latin typeface="Calisto MT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altLang="fr-FR" sz="2800" dirty="0">
                <a:latin typeface="Calisto MT" pitchFamily="18" charset="0"/>
                <a:cs typeface="Arial" panose="020B0604020202020204" pitchFamily="34" charset="0"/>
              </a:rPr>
              <a:t>Subvention des SONU </a:t>
            </a:r>
            <a:r>
              <a:rPr lang="fr-FR" altLang="fr-FR" sz="2800" dirty="0" smtClean="0">
                <a:latin typeface="Calisto MT" pitchFamily="18" charset="0"/>
                <a:cs typeface="Arial" panose="020B0604020202020204" pitchFamily="34" charset="0"/>
              </a:rPr>
              <a:t>de 2006 à mars 2016 </a:t>
            </a:r>
            <a:r>
              <a:rPr lang="fr-FR" altLang="fr-FR" sz="2800" dirty="0">
                <a:latin typeface="Calisto MT" pitchFamily="18" charset="0"/>
                <a:cs typeface="Arial" panose="020B0604020202020204" pitchFamily="34" charset="0"/>
              </a:rPr>
              <a:t>sur financement du budget de </a:t>
            </a:r>
            <a:r>
              <a:rPr lang="fr-FR" altLang="fr-FR" sz="2800" dirty="0" smtClean="0">
                <a:latin typeface="Calisto MT" pitchFamily="18" charset="0"/>
                <a:cs typeface="Arial" panose="020B0604020202020204" pitchFamily="34" charset="0"/>
              </a:rPr>
              <a:t>l’État</a:t>
            </a:r>
          </a:p>
          <a:p>
            <a:pPr algn="just">
              <a:lnSpc>
                <a:spcPct val="150000"/>
              </a:lnSpc>
            </a:pPr>
            <a:r>
              <a:rPr lang="fr-FR" altLang="fr-FR" b="1" dirty="0" smtClean="0">
                <a:latin typeface="Calisto MT" pitchFamily="18" charset="0"/>
                <a:cs typeface="Arial" panose="020B0604020202020204" pitchFamily="34" charset="0"/>
              </a:rPr>
              <a:t>Gratuité totale depuis avril 2016</a:t>
            </a:r>
            <a:endParaRPr lang="fr-FR" altLang="fr-FR" sz="2800" b="1" dirty="0" smtClean="0">
              <a:latin typeface="Calisto MT" pitchFamily="18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3F6C3E6-4BC7-4672-97A0-44544E69B658}" type="slidenum">
              <a:rPr lang="en-US" sz="1400">
                <a:latin typeface="+mn-lt"/>
              </a:rPr>
              <a:pPr algn="r">
                <a:defRPr/>
              </a:pPr>
              <a:t>13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1988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C40A3-216E-48FE-B33C-085651A3D52F}" type="slidenum">
              <a:rPr lang="fr-FR" altLang="fr-FR"/>
              <a:pPr/>
              <a:t>14</a:t>
            </a:fld>
            <a:endParaRPr lang="fr-FR" altLang="fr-FR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60648"/>
            <a:ext cx="8229600" cy="576064"/>
          </a:xfrm>
        </p:spPr>
        <p:txBody>
          <a:bodyPr/>
          <a:lstStyle/>
          <a:p>
            <a:pPr marL="838200" indent="-838200"/>
            <a:r>
              <a:rPr lang="fr-FR" altLang="fr-FR" sz="3200" b="1" dirty="0" smtClean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Soins </a:t>
            </a:r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du </a:t>
            </a:r>
            <a:r>
              <a:rPr lang="fr-FR" altLang="fr-FR" sz="3200" b="1" dirty="0" smtClean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post-partum </a:t>
            </a:r>
            <a:endParaRPr lang="fr-FR" altLang="fr-FR" sz="3200" b="1" dirty="0">
              <a:solidFill>
                <a:srgbClr val="00B0F0"/>
              </a:solidFill>
              <a:latin typeface="Calisto MT" pitchFamily="18" charset="0"/>
              <a:cs typeface="Arial" panose="020B0604020202020204" pitchFamily="34" charset="0"/>
            </a:endParaRP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5"/>
            <a:ext cx="8712968" cy="4832449"/>
          </a:xfrm>
        </p:spPr>
        <p:txBody>
          <a:bodyPr/>
          <a:lstStyle/>
          <a:p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Surveillance dans le post-partum immédiat du couple mère-enfant, </a:t>
            </a:r>
          </a:p>
          <a:p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Consultation post-natale à J6 et J42 </a:t>
            </a:r>
          </a:p>
          <a:p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Offre des méthodes de PF dans le post-partum </a:t>
            </a:r>
          </a:p>
          <a:p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Vaccination des nouveau-nés (BCG, Polio 0 et Polio</a:t>
            </a:r>
            <a:r>
              <a:rPr lang="fr-FR" altLang="fr-FR" sz="2400" dirty="0" smtClean="0">
                <a:latin typeface="Calisto MT" pitchFamily="18" charset="0"/>
                <a:cs typeface="Arial" panose="020B0604020202020204" pitchFamily="34" charset="0"/>
              </a:rPr>
              <a:t>1</a:t>
            </a:r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)</a:t>
            </a:r>
          </a:p>
          <a:p>
            <a:r>
              <a:rPr lang="fr-FR" altLang="fr-FR" dirty="0" smtClean="0">
                <a:latin typeface="Calisto MT" pitchFamily="18" charset="0"/>
                <a:cs typeface="Arial" panose="020B0604020202020204" pitchFamily="34" charset="0"/>
              </a:rPr>
              <a:t>Prise en compte des soins du post-partum par la mesure de la gratuité des soins </a:t>
            </a:r>
          </a:p>
          <a:p>
            <a:endParaRPr lang="fr-FR" altLang="fr-FR" dirty="0">
              <a:latin typeface="Calisto MT" pitchFamily="18" charset="0"/>
              <a:cs typeface="Arial" panose="020B0604020202020204" pitchFamily="34" charset="0"/>
            </a:endParaRPr>
          </a:p>
          <a:p>
            <a:endParaRPr lang="fr-FR" altLang="fr-FR" dirty="0" smtClean="0">
              <a:latin typeface="Calisto MT" pitchFamily="18" charset="0"/>
              <a:cs typeface="Arial" panose="020B0604020202020204" pitchFamily="34" charset="0"/>
            </a:endParaRPr>
          </a:p>
          <a:p>
            <a:endParaRPr lang="fr-FR" altLang="fr-FR" dirty="0">
              <a:latin typeface="Calisto MT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fr-FR" dirty="0">
              <a:latin typeface="Calisto MT" pitchFamily="18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0AAF46C1-D384-4909-84FD-682C18F150BC}" type="slidenum">
              <a:rPr lang="en-US" sz="1400">
                <a:latin typeface="+mn-lt"/>
              </a:rPr>
              <a:pPr algn="r">
                <a:defRPr/>
              </a:pPr>
              <a:t>14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8800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D8F5D-BD09-4582-969C-A3927C3B09C0}" type="slidenum">
              <a:rPr lang="fr-FR" altLang="fr-FR"/>
              <a:pPr/>
              <a:t>15</a:t>
            </a:fld>
            <a:endParaRPr lang="fr-FR" altLang="fr-FR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476672"/>
            <a:ext cx="8720608" cy="432048"/>
          </a:xfrm>
        </p:spPr>
        <p:txBody>
          <a:bodyPr>
            <a:noAutofit/>
          </a:bodyPr>
          <a:lstStyle/>
          <a:p>
            <a:pPr marL="838200" indent="-838200"/>
            <a:r>
              <a:rPr lang="fr-FR" altLang="fr-FR" sz="2800" b="1" dirty="0">
                <a:solidFill>
                  <a:srgbClr val="00B0F0"/>
                </a:solidFill>
                <a:latin typeface="Calisto MT" pitchFamily="18" charset="0"/>
              </a:rPr>
              <a:t>Prévention de la transmission </a:t>
            </a:r>
            <a: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</a:rPr>
              <a:t>mère-enfant </a:t>
            </a:r>
            <a:r>
              <a:rPr lang="fr-FR" altLang="fr-FR" sz="2800" b="1" dirty="0">
                <a:solidFill>
                  <a:srgbClr val="00B0F0"/>
                </a:solidFill>
                <a:latin typeface="Calisto MT" pitchFamily="18" charset="0"/>
              </a:rPr>
              <a:t>du VIH 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7172" y="1412776"/>
            <a:ext cx="8568952" cy="468007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PTME/VIH mise en œuvre depuis 2002</a:t>
            </a: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Offre des prestations dans toutes les FS du pays </a:t>
            </a: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Délégation encadrée des tâches pour l’offre d’ARV</a:t>
            </a:r>
            <a:endParaRPr lang="fr-FR" altLang="fr-FR" dirty="0">
              <a:latin typeface="Calisto MT" pitchFamily="18" charset="0"/>
            </a:endParaRP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Prestations gratuites </a:t>
            </a:r>
            <a:r>
              <a:rPr lang="fr-FR" altLang="fr-FR" dirty="0">
                <a:latin typeface="Calisto MT" pitchFamily="18" charset="0"/>
              </a:rPr>
              <a:t>allant du dépistage à la </a:t>
            </a:r>
            <a:r>
              <a:rPr lang="fr-FR" altLang="fr-FR" dirty="0" smtClean="0">
                <a:latin typeface="Calisto MT" pitchFamily="18" charset="0"/>
              </a:rPr>
              <a:t>prise en charge par les ARV </a:t>
            </a:r>
            <a:r>
              <a:rPr lang="fr-FR" altLang="fr-FR" dirty="0">
                <a:latin typeface="Calisto MT" pitchFamily="18" charset="0"/>
              </a:rPr>
              <a:t>pour la mère et le nouveau-né</a:t>
            </a:r>
            <a:r>
              <a:rPr lang="fr-FR" altLang="fr-FR" dirty="0" smtClean="0">
                <a:latin typeface="Calisto MT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altLang="fr-FR" dirty="0" smtClean="0">
                <a:latin typeface="Calisto MT" pitchFamily="18" charset="0"/>
              </a:rPr>
              <a:t>Plan nationale d’élimination de la TME 2017-2020</a:t>
            </a:r>
            <a:endParaRPr lang="fr-FR" altLang="fr-FR" dirty="0">
              <a:latin typeface="Calisto MT" pitchFamily="18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4BA68E9D-86AB-441A-836B-7F1FC3AB4929}" type="slidenum">
              <a:rPr lang="en-US" sz="1400">
                <a:latin typeface="+mn-lt"/>
              </a:rPr>
              <a:pPr algn="r">
                <a:defRPr/>
              </a:pPr>
              <a:t>15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6675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814BE-712D-41C6-932F-DBAF23B62108}" type="slidenum">
              <a:rPr lang="fr-FR" altLang="fr-FR"/>
              <a:pPr/>
              <a:t>16</a:t>
            </a:fld>
            <a:endParaRPr lang="fr-FR" altLang="fr-FR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115" y="188640"/>
            <a:ext cx="8219256" cy="576064"/>
          </a:xfrm>
        </p:spPr>
        <p:txBody>
          <a:bodyPr/>
          <a:lstStyle/>
          <a:p>
            <a:pPr marL="838200" indent="-838200">
              <a:lnSpc>
                <a:spcPct val="70000"/>
              </a:lnSpc>
            </a:pPr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Prise en charge </a:t>
            </a:r>
            <a:r>
              <a:rPr lang="fr-FR" altLang="fr-FR" sz="3200" b="1" dirty="0" smtClean="0">
                <a:solidFill>
                  <a:srgbClr val="00B0F0"/>
                </a:solidFill>
                <a:latin typeface="Calisto MT" pitchFamily="18" charset="0"/>
              </a:rPr>
              <a:t>de </a:t>
            </a:r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l’enfant 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908720"/>
            <a:ext cx="8756612" cy="581275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fr-FR" altLang="fr-FR" sz="2400" dirty="0">
                <a:latin typeface="Calisto MT" pitchFamily="18" charset="0"/>
              </a:rPr>
              <a:t>Prise en charge intégrée des maladies de l’enfant </a:t>
            </a:r>
            <a:r>
              <a:rPr lang="fr-FR" altLang="fr-FR" sz="2400" dirty="0" smtClean="0">
                <a:latin typeface="Calisto MT" pitchFamily="18" charset="0"/>
              </a:rPr>
              <a:t>(PCIME): </a:t>
            </a:r>
            <a:r>
              <a:rPr lang="fr-FR" altLang="fr-FR" sz="2400" dirty="0">
                <a:latin typeface="Calisto MT" pitchFamily="18" charset="0"/>
              </a:rPr>
              <a:t>5 maladies prioritaires de </a:t>
            </a:r>
            <a:r>
              <a:rPr lang="fr-FR" altLang="fr-FR" sz="2400" dirty="0" smtClean="0">
                <a:latin typeface="Calisto MT" pitchFamily="18" charset="0"/>
              </a:rPr>
              <a:t>l’enfant: paludisme, diarrhée, infection respiratoire, rougeole et malnutrition.</a:t>
            </a:r>
            <a:r>
              <a:rPr lang="fr-FR" altLang="fr-FR" sz="2400" dirty="0">
                <a:latin typeface="Calisto MT" pitchFamily="18" charset="0"/>
              </a:rPr>
              <a:t> </a:t>
            </a:r>
            <a:r>
              <a:rPr lang="fr-FR" altLang="fr-FR" sz="2400" dirty="0" smtClean="0">
                <a:latin typeface="Calisto MT" pitchFamily="18" charset="0"/>
              </a:rPr>
              <a:t>Mise en œuvre/ 2003 (PCIME clinique et PCIME REC)</a:t>
            </a:r>
          </a:p>
          <a:p>
            <a:pPr algn="just">
              <a:lnSpc>
                <a:spcPct val="150000"/>
              </a:lnSpc>
            </a:pPr>
            <a:r>
              <a:rPr lang="fr-FR" altLang="fr-FR" sz="2400" dirty="0" smtClean="0">
                <a:latin typeface="Calisto MT" pitchFamily="18" charset="0"/>
              </a:rPr>
              <a:t>PCIME communautaire</a:t>
            </a:r>
          </a:p>
          <a:p>
            <a:pPr algn="just">
              <a:lnSpc>
                <a:spcPct val="150000"/>
              </a:lnSpc>
            </a:pPr>
            <a:r>
              <a:rPr lang="fr-FR" altLang="fr-FR" sz="2400" dirty="0">
                <a:latin typeface="Calisto MT" pitchFamily="18" charset="0"/>
              </a:rPr>
              <a:t>T</a:t>
            </a:r>
            <a:r>
              <a:rPr lang="fr-FR" altLang="fr-FR" sz="2400" dirty="0" smtClean="0">
                <a:latin typeface="Calisto MT" pitchFamily="18" charset="0"/>
              </a:rPr>
              <a:t>ri- </a:t>
            </a:r>
            <a:r>
              <a:rPr lang="fr-FR" altLang="fr-FR" sz="2400" dirty="0">
                <a:latin typeface="Calisto MT" pitchFamily="18" charset="0"/>
              </a:rPr>
              <a:t>évaluation, traitement des urgences (TETU) </a:t>
            </a:r>
            <a:r>
              <a:rPr lang="fr-FR" altLang="fr-FR" sz="2400" dirty="0" smtClean="0">
                <a:latin typeface="Calisto MT" pitchFamily="18" charset="0"/>
              </a:rPr>
              <a:t>mise en œuvre dans les CMA/CHR/CHU</a:t>
            </a:r>
          </a:p>
          <a:p>
            <a:pPr algn="just">
              <a:lnSpc>
                <a:spcPct val="150000"/>
              </a:lnSpc>
            </a:pPr>
            <a:r>
              <a:rPr lang="fr-FR" altLang="fr-FR" sz="2400" dirty="0" smtClean="0">
                <a:latin typeface="Calisto MT" pitchFamily="18" charset="0"/>
              </a:rPr>
              <a:t>Soins essentiels aux nouveau-né (SENN)</a:t>
            </a:r>
            <a:endParaRPr lang="fr-FR" altLang="fr-FR" sz="2400" dirty="0">
              <a:latin typeface="Calisto MT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fr-FR" altLang="fr-FR" sz="2400" dirty="0" smtClean="0">
                <a:latin typeface="Calisto MT" pitchFamily="18" charset="0"/>
              </a:rPr>
              <a:t>Prise </a:t>
            </a:r>
            <a:r>
              <a:rPr lang="fr-FR" altLang="fr-FR" sz="2400" dirty="0">
                <a:latin typeface="Calisto MT" pitchFamily="18" charset="0"/>
              </a:rPr>
              <a:t>en charge gratuite </a:t>
            </a:r>
            <a:r>
              <a:rPr lang="fr-FR" altLang="fr-FR" sz="2400" dirty="0" smtClean="0">
                <a:latin typeface="Calisto MT" pitchFamily="18" charset="0"/>
              </a:rPr>
              <a:t>des enfants </a:t>
            </a:r>
            <a:r>
              <a:rPr lang="fr-FR" altLang="fr-FR" sz="2400" dirty="0">
                <a:latin typeface="Calisto MT" pitchFamily="18" charset="0"/>
              </a:rPr>
              <a:t>de moins de 5 </a:t>
            </a:r>
            <a:r>
              <a:rPr lang="fr-FR" altLang="fr-FR" sz="2400" dirty="0" smtClean="0">
                <a:latin typeface="Calisto MT" pitchFamily="18" charset="0"/>
              </a:rPr>
              <a:t>ans (2016).</a:t>
            </a:r>
            <a:endParaRPr lang="fr-FR" altLang="fr-FR" sz="2400" dirty="0">
              <a:latin typeface="Calisto MT" pitchFamily="18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0ED97516-F315-406F-8BBA-42603B542544}" type="slidenum">
              <a:rPr lang="en-US" sz="1400">
                <a:latin typeface="+mn-lt"/>
              </a:rPr>
              <a:pPr algn="r">
                <a:defRPr/>
              </a:pPr>
              <a:t>16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2647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9982C-4525-41D5-8CE6-FCE344B1229D}" type="slidenum">
              <a:rPr lang="fr-FR" altLang="fr-FR"/>
              <a:pPr/>
              <a:t>17</a:t>
            </a:fld>
            <a:endParaRPr lang="fr-FR" altLang="fr-FR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88913"/>
            <a:ext cx="8496944" cy="647799"/>
          </a:xfrm>
        </p:spPr>
        <p:txBody>
          <a:bodyPr/>
          <a:lstStyle/>
          <a:p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Vaccination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95164" y="980728"/>
            <a:ext cx="8712968" cy="52644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altLang="zh-CN" dirty="0" smtClean="0">
                <a:latin typeface="Calisto MT" pitchFamily="18" charset="0"/>
                <a:ea typeface="宋体" pitchFamily="2" charset="-122"/>
              </a:rPr>
              <a:t>Vaccination </a:t>
            </a:r>
            <a:r>
              <a:rPr lang="fr-FR" altLang="zh-CN" dirty="0">
                <a:latin typeface="Calisto MT" pitchFamily="18" charset="0"/>
                <a:ea typeface="宋体" pitchFamily="2" charset="-122"/>
              </a:rPr>
              <a:t>par le PEV de routine des enfants de moins d’un </a:t>
            </a:r>
            <a:r>
              <a:rPr lang="fr-FR" altLang="zh-CN" dirty="0" smtClean="0">
                <a:latin typeface="Calisto MT" pitchFamily="18" charset="0"/>
                <a:ea typeface="宋体" pitchFamily="2" charset="-122"/>
              </a:rPr>
              <a:t>an avec </a:t>
            </a:r>
            <a:r>
              <a:rPr lang="fr-FR" altLang="zh-CN" b="1" dirty="0" smtClean="0">
                <a:latin typeface="Calisto MT" pitchFamily="18" charset="0"/>
                <a:ea typeface="宋体" pitchFamily="2" charset="-122"/>
              </a:rPr>
              <a:t>introduction de nouveaux antigènes</a:t>
            </a:r>
            <a:r>
              <a:rPr lang="fr-FR" altLang="zh-CN" dirty="0" smtClean="0">
                <a:latin typeface="Calisto MT" pitchFamily="18" charset="0"/>
                <a:ea typeface="宋体" pitchFamily="2" charset="-122"/>
              </a:rPr>
              <a:t> : Rubéole, Pneumo 13 et rota virus; vaccination </a:t>
            </a:r>
            <a:r>
              <a:rPr lang="fr-FR" altLang="zh-CN" dirty="0">
                <a:latin typeface="Calisto MT" pitchFamily="18" charset="0"/>
                <a:ea typeface="宋体" pitchFamily="2" charset="-122"/>
              </a:rPr>
              <a:t>des femmes enceintes en VAT2+ </a:t>
            </a:r>
          </a:p>
          <a:p>
            <a:pPr>
              <a:lnSpc>
                <a:spcPct val="150000"/>
              </a:lnSpc>
            </a:pPr>
            <a:r>
              <a:rPr lang="fr-FR" altLang="zh-CN" dirty="0" smtClean="0">
                <a:latin typeface="Calisto MT" pitchFamily="18" charset="0"/>
                <a:ea typeface="宋体" pitchFamily="2" charset="-122"/>
              </a:rPr>
              <a:t>Supplémentation </a:t>
            </a:r>
            <a:r>
              <a:rPr lang="fr-FR" altLang="zh-CN" dirty="0">
                <a:latin typeface="Calisto MT" pitchFamily="18" charset="0"/>
                <a:ea typeface="宋体" pitchFamily="2" charset="-122"/>
              </a:rPr>
              <a:t>en vitamine A </a:t>
            </a:r>
            <a:r>
              <a:rPr lang="fr-FR" altLang="zh-CN" dirty="0" smtClean="0">
                <a:latin typeface="Calisto MT" pitchFamily="18" charset="0"/>
                <a:ea typeface="宋体" pitchFamily="2" charset="-122"/>
              </a:rPr>
              <a:t>enfants </a:t>
            </a:r>
            <a:r>
              <a:rPr lang="fr-FR" altLang="zh-CN" dirty="0">
                <a:latin typeface="Calisto MT" pitchFamily="18" charset="0"/>
                <a:ea typeface="宋体" pitchFamily="2" charset="-122"/>
              </a:rPr>
              <a:t>6-59 mois et chez les femmes en post-partum</a:t>
            </a:r>
          </a:p>
          <a:p>
            <a:pPr>
              <a:lnSpc>
                <a:spcPct val="150000"/>
              </a:lnSpc>
            </a:pPr>
            <a:r>
              <a:rPr lang="fr-FR" altLang="fr-FR" b="1" dirty="0" smtClean="0">
                <a:latin typeface="Calisto MT" pitchFamily="18" charset="0"/>
              </a:rPr>
              <a:t>Vaccination </a:t>
            </a:r>
            <a:r>
              <a:rPr lang="fr-FR" altLang="fr-FR" b="1" dirty="0">
                <a:latin typeface="Calisto MT" pitchFamily="18" charset="0"/>
              </a:rPr>
              <a:t>et supplémentation sont gratuites</a:t>
            </a: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CB017B64-CF1F-484E-AC4A-E785D8001B90}" type="slidenum">
              <a:rPr lang="en-US" sz="1400">
                <a:latin typeface="+mn-lt"/>
              </a:rPr>
              <a:pPr algn="r">
                <a:defRPr/>
              </a:pPr>
              <a:t>17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1592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DB000-3959-48ED-B26C-14ADA8A7AD82}" type="slidenum">
              <a:rPr lang="fr-FR" altLang="fr-FR"/>
              <a:pPr/>
              <a:t>18</a:t>
            </a:fld>
            <a:endParaRPr lang="fr-FR" altLang="fr-FR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612" y="188640"/>
            <a:ext cx="8328471" cy="288032"/>
          </a:xfrm>
        </p:spPr>
        <p:txBody>
          <a:bodyPr>
            <a:noAutofit/>
          </a:bodyPr>
          <a:lstStyle/>
          <a:p>
            <a:pPr marL="838200" indent="-838200"/>
            <a:r>
              <a:rPr lang="fr-FR" altLang="fr-FR" sz="2800" b="1" dirty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Lutte contre les cancers féminins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692696"/>
            <a:ext cx="8691041" cy="585955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altLang="fr-FR" sz="2200" b="1" dirty="0" smtClean="0">
                <a:latin typeface="Calisto MT" pitchFamily="18" charset="0"/>
                <a:cs typeface="Arial" panose="020B0604020202020204" pitchFamily="34" charset="0"/>
              </a:rPr>
              <a:t>Actions </a:t>
            </a:r>
            <a:r>
              <a:rPr lang="fr-FR" altLang="fr-FR" sz="2200" b="1" dirty="0">
                <a:latin typeface="Calisto MT" pitchFamily="18" charset="0"/>
                <a:cs typeface="Arial" panose="020B0604020202020204" pitchFamily="34" charset="0"/>
              </a:rPr>
              <a:t>réalisées:</a:t>
            </a:r>
          </a:p>
          <a:p>
            <a:pPr lvl="1">
              <a:lnSpc>
                <a:spcPct val="150000"/>
              </a:lnSpc>
            </a:pPr>
            <a:r>
              <a:rPr lang="fr-FR" altLang="fr-FR" sz="2200" dirty="0">
                <a:latin typeface="Calisto MT" pitchFamily="18" charset="0"/>
                <a:cs typeface="Arial" panose="020B0604020202020204" pitchFamily="34" charset="0"/>
              </a:rPr>
              <a:t>sensibilisation des populations, notamment les femmes</a:t>
            </a:r>
          </a:p>
          <a:p>
            <a:pPr lvl="1">
              <a:lnSpc>
                <a:spcPct val="150000"/>
              </a:lnSpc>
            </a:pPr>
            <a:r>
              <a:rPr lang="fr-FR" altLang="fr-FR" sz="2200" dirty="0">
                <a:latin typeface="Calisto MT" pitchFamily="18" charset="0"/>
                <a:cs typeface="Arial" panose="020B0604020202020204" pitchFamily="34" charset="0"/>
              </a:rPr>
              <a:t>Dépistage et prise en charge </a:t>
            </a:r>
            <a:r>
              <a:rPr lang="fr-FR" altLang="fr-FR" sz="2200" dirty="0" smtClean="0">
                <a:latin typeface="Calisto MT" pitchFamily="18" charset="0"/>
                <a:cs typeface="Arial" panose="020B0604020202020204" pitchFamily="34" charset="0"/>
              </a:rPr>
              <a:t>des </a:t>
            </a:r>
            <a:r>
              <a:rPr lang="fr-FR" altLang="fr-FR" sz="2200" dirty="0">
                <a:latin typeface="Calisto MT" pitchFamily="18" charset="0"/>
                <a:cs typeface="Arial" panose="020B0604020202020204" pitchFamily="34" charset="0"/>
              </a:rPr>
              <a:t>cas suspects ou avérés</a:t>
            </a:r>
            <a:r>
              <a:rPr lang="fr-FR" altLang="fr-FR" sz="2200" dirty="0" smtClean="0">
                <a:latin typeface="Calisto MT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altLang="fr-FR" sz="2200" dirty="0" smtClean="0">
                <a:latin typeface="Calisto MT" pitchFamily="18" charset="0"/>
                <a:cs typeface="Arial" panose="020B0604020202020204" pitchFamily="34" charset="0"/>
              </a:rPr>
              <a:t>Actions </a:t>
            </a:r>
            <a:r>
              <a:rPr lang="fr-FR" altLang="fr-FR" sz="2200" dirty="0">
                <a:latin typeface="Calisto MT" pitchFamily="18" charset="0"/>
                <a:cs typeface="Arial" panose="020B0604020202020204" pitchFamily="34" charset="0"/>
              </a:rPr>
              <a:t>réalisées par les services publics, mais aussi par des ONG et des  associations soit en routine, lors de célébration de </a:t>
            </a:r>
            <a:r>
              <a:rPr lang="fr-FR" altLang="fr-FR" sz="2200" dirty="0" smtClean="0">
                <a:latin typeface="Calisto MT" pitchFamily="18" charset="0"/>
                <a:cs typeface="Arial" panose="020B0604020202020204" pitchFamily="34" charset="0"/>
              </a:rPr>
              <a:t>journées </a:t>
            </a:r>
            <a:r>
              <a:rPr lang="fr-FR" altLang="fr-FR" sz="2200" dirty="0">
                <a:latin typeface="Calisto MT" pitchFamily="18" charset="0"/>
                <a:cs typeface="Arial" panose="020B0604020202020204" pitchFamily="34" charset="0"/>
              </a:rPr>
              <a:t>en faveur de la mère ou lors de campagnes de dépistage</a:t>
            </a:r>
            <a:r>
              <a:rPr lang="fr-FR" altLang="fr-FR" sz="2200" dirty="0" smtClean="0">
                <a:latin typeface="Calisto MT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altLang="fr-FR" sz="2200" dirty="0" smtClean="0">
                <a:latin typeface="Calisto MT" pitchFamily="18" charset="0"/>
                <a:cs typeface="Arial" panose="020B0604020202020204" pitchFamily="34" charset="0"/>
              </a:rPr>
              <a:t>Prise en compte du dépistage des cancers féminins (col et sein) dans les mesures de gratuité</a:t>
            </a:r>
          </a:p>
          <a:p>
            <a:pPr>
              <a:lnSpc>
                <a:spcPct val="150000"/>
              </a:lnSpc>
            </a:pPr>
            <a:r>
              <a:rPr lang="fr-FR" altLang="fr-FR" sz="2200" dirty="0" smtClean="0">
                <a:latin typeface="Calisto MT" pitchFamily="18" charset="0"/>
                <a:cs typeface="Arial" panose="020B0604020202020204" pitchFamily="34" charset="0"/>
              </a:rPr>
              <a:t>Introduction du vaccin HPV pour la prévention du cancer chez les filles de 9 à 13 ans en phase pilote dans deux districts </a:t>
            </a:r>
            <a:r>
              <a:rPr lang="fr-FR" altLang="fr-FR" sz="1600" dirty="0" smtClean="0">
                <a:latin typeface="Calisto MT" pitchFamily="18" charset="0"/>
                <a:cs typeface="Arial" panose="020B0604020202020204" pitchFamily="34" charset="0"/>
              </a:rPr>
              <a:t>(</a:t>
            </a:r>
            <a:r>
              <a:rPr lang="fr-FR" altLang="fr-FR" sz="1600" dirty="0" err="1" smtClean="0">
                <a:latin typeface="Calisto MT" pitchFamily="18" charset="0"/>
                <a:cs typeface="Arial" panose="020B0604020202020204" pitchFamily="34" charset="0"/>
              </a:rPr>
              <a:t>Baskuy</a:t>
            </a:r>
            <a:r>
              <a:rPr lang="fr-FR" altLang="fr-FR" sz="1600" dirty="0" smtClean="0">
                <a:latin typeface="Calisto MT" pitchFamily="18" charset="0"/>
                <a:cs typeface="Arial" panose="020B0604020202020204" pitchFamily="34" charset="0"/>
              </a:rPr>
              <a:t> et </a:t>
            </a:r>
            <a:r>
              <a:rPr lang="fr-FR" altLang="fr-FR" sz="1600" dirty="0" err="1" smtClean="0">
                <a:latin typeface="Calisto MT" pitchFamily="18" charset="0"/>
                <a:cs typeface="Arial" panose="020B0604020202020204" pitchFamily="34" charset="0"/>
              </a:rPr>
              <a:t>Solenzo</a:t>
            </a:r>
            <a:r>
              <a:rPr lang="fr-FR" altLang="fr-FR" sz="1600" dirty="0" smtClean="0">
                <a:latin typeface="Calisto MT" pitchFamily="18" charset="0"/>
                <a:cs typeface="Arial" panose="020B0604020202020204" pitchFamily="34" charset="0"/>
              </a:rPr>
              <a:t>)</a:t>
            </a:r>
            <a:endParaRPr lang="fr-FR" altLang="fr-FR" sz="1600" dirty="0">
              <a:latin typeface="Calisto MT" pitchFamily="18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96E21516-E0EE-4BF7-8B3F-E7755A77AEB8}" type="slidenum">
              <a:rPr lang="en-US" sz="1400">
                <a:latin typeface="+mn-lt"/>
              </a:rPr>
              <a:pPr algn="r">
                <a:defRPr/>
              </a:pPr>
              <a:t>18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9418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7C6EB-1396-4BBD-A179-73E5FD2FDEF6}" type="slidenum">
              <a:rPr lang="fr-FR" altLang="fr-FR"/>
              <a:pPr/>
              <a:t>19</a:t>
            </a:fld>
            <a:endParaRPr lang="fr-FR" altLang="fr-FR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332656"/>
            <a:ext cx="8280920" cy="648072"/>
          </a:xfrm>
        </p:spPr>
        <p:txBody>
          <a:bodyPr/>
          <a:lstStyle/>
          <a:p>
            <a:pPr marL="838200" indent="-838200"/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Lutte contre les fistules obstétricales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0768"/>
            <a:ext cx="8712968" cy="4985419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Existence d’un programme national d’éradication des fistules obstétricales 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80000"/>
              </a:lnSpc>
              <a:buNone/>
            </a:pPr>
            <a:endParaRPr lang="fr-FR" altLang="fr-FR" sz="2400" dirty="0" smtClean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fr-FR" altLang="fr-FR" sz="2400" b="1" dirty="0" smtClean="0">
                <a:latin typeface="Calisto MT" panose="02040603050505030304" pitchFamily="18" charset="0"/>
                <a:cs typeface="Arial" panose="020B0604020202020204" pitchFamily="34" charset="0"/>
              </a:rPr>
              <a:t>3340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 femmes victimes de fistule obstétricale ont été opérées de 2011 à 2017</a:t>
            </a:r>
          </a:p>
          <a:p>
            <a:pPr marL="0" indent="0" algn="just">
              <a:lnSpc>
                <a:spcPct val="80000"/>
              </a:lnSpc>
              <a:buNone/>
            </a:pPr>
            <a:endParaRPr lang="fr-FR" altLang="fr-FR" sz="2400" dirty="0" smtClean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Disponibilité d’une équipe formée dans certains CHR et CMA pour la PEC gratuites des cas</a:t>
            </a:r>
          </a:p>
          <a:p>
            <a:pPr algn="just">
              <a:lnSpc>
                <a:spcPct val="80000"/>
              </a:lnSpc>
            </a:pPr>
            <a:endParaRPr lang="fr-FR" altLang="fr-FR" sz="2400" dirty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Contribution du monde associatif dans le recrutement des cas et la prise en charge</a:t>
            </a:r>
            <a:endParaRPr lang="fr-FR" altLang="fr-FR" sz="2400" dirty="0">
              <a:latin typeface="Calisto MT" panose="02040603050505030304" pitchFamily="18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9116AE00-F6AC-4CBE-AC20-1AF684DA61A3}" type="slidenum">
              <a:rPr lang="en-US" sz="1400">
                <a:latin typeface="+mn-lt"/>
              </a:rPr>
              <a:pPr algn="r">
                <a:defRPr/>
              </a:pPr>
              <a:t>19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5583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3"/>
            <a:ext cx="8229600" cy="864095"/>
          </a:xfrm>
        </p:spPr>
        <p:txBody>
          <a:bodyPr/>
          <a:lstStyle/>
          <a:p>
            <a:r>
              <a:rPr lang="fr-FR" altLang="fr-FR" sz="2800" b="1" dirty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Santé des adolescents et des jeunes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340768"/>
            <a:ext cx="8784976" cy="460851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fr-FR" altLang="fr-FR" sz="2100" dirty="0" smtClean="0">
                <a:latin typeface="Calisto MT" pitchFamily="18" charset="0"/>
                <a:cs typeface="Arial" panose="020B0604020202020204" pitchFamily="34" charset="0"/>
              </a:rPr>
              <a:t>Existence d’un plan stratégique pour la santé des adolescents et jeunes 2016-2020</a:t>
            </a:r>
          </a:p>
          <a:p>
            <a:pPr algn="just">
              <a:lnSpc>
                <a:spcPct val="150000"/>
              </a:lnSpc>
            </a:pPr>
            <a:r>
              <a:rPr lang="fr-FR" altLang="fr-FR" sz="2100" dirty="0" smtClean="0">
                <a:latin typeface="Calisto MT" pitchFamily="18" charset="0"/>
                <a:cs typeface="Arial" panose="020B0604020202020204" pitchFamily="34" charset="0"/>
              </a:rPr>
              <a:t>Renforcement </a:t>
            </a:r>
            <a:r>
              <a:rPr lang="fr-FR" altLang="fr-FR" sz="2100" dirty="0">
                <a:latin typeface="Calisto MT" pitchFamily="18" charset="0"/>
                <a:cs typeface="Arial" panose="020B0604020202020204" pitchFamily="34" charset="0"/>
              </a:rPr>
              <a:t>des actions en faveur de ces cibles dans les différentes </a:t>
            </a:r>
            <a:r>
              <a:rPr lang="fr-FR" altLang="fr-FR" sz="2100" dirty="0" smtClean="0">
                <a:latin typeface="Calisto MT" pitchFamily="18" charset="0"/>
                <a:cs typeface="Arial" panose="020B0604020202020204" pitchFamily="34" charset="0"/>
              </a:rPr>
              <a:t>interventions</a:t>
            </a:r>
          </a:p>
          <a:p>
            <a:pPr algn="just">
              <a:lnSpc>
                <a:spcPct val="150000"/>
              </a:lnSpc>
            </a:pPr>
            <a:r>
              <a:rPr lang="fr-FR" altLang="fr-FR" sz="2100" dirty="0" smtClean="0">
                <a:latin typeface="Calisto MT" pitchFamily="18" charset="0"/>
                <a:cs typeface="Arial" panose="020B0604020202020204" pitchFamily="34" charset="0"/>
              </a:rPr>
              <a:t>Accent </a:t>
            </a:r>
            <a:r>
              <a:rPr lang="fr-FR" altLang="fr-FR" sz="2100" dirty="0">
                <a:latin typeface="Calisto MT" pitchFamily="18" charset="0"/>
                <a:cs typeface="Arial" panose="020B0604020202020204" pitchFamily="34" charset="0"/>
              </a:rPr>
              <a:t>mis sur</a:t>
            </a:r>
            <a:r>
              <a:rPr lang="fr-FR" altLang="fr-FR" sz="2100" dirty="0" smtClean="0">
                <a:latin typeface="Calisto MT" pitchFamily="18" charset="0"/>
                <a:cs typeface="Arial" panose="020B0604020202020204" pitchFamily="34" charset="0"/>
              </a:rPr>
              <a:t>:</a:t>
            </a:r>
            <a:endParaRPr lang="fr-FR" altLang="fr-FR" sz="2100" dirty="0">
              <a:latin typeface="Calisto MT" pitchFamily="18" charset="0"/>
              <a:cs typeface="Arial" panose="020B0604020202020204" pitchFamily="34" charset="0"/>
            </a:endParaRPr>
          </a:p>
          <a:p>
            <a:pPr lvl="1" algn="just">
              <a:lnSpc>
                <a:spcPct val="150000"/>
              </a:lnSpc>
            </a:pPr>
            <a:r>
              <a:rPr lang="fr-FR" altLang="fr-FR" sz="2100" dirty="0">
                <a:latin typeface="Calisto MT" pitchFamily="18" charset="0"/>
                <a:cs typeface="Arial" panose="020B0604020202020204" pitchFamily="34" charset="0"/>
              </a:rPr>
              <a:t>La </a:t>
            </a:r>
            <a:r>
              <a:rPr lang="fr-FR" altLang="fr-FR" sz="2100" b="1" dirty="0">
                <a:latin typeface="Calisto MT" pitchFamily="18" charset="0"/>
                <a:cs typeface="Arial" panose="020B0604020202020204" pitchFamily="34" charset="0"/>
              </a:rPr>
              <a:t>prévention du </a:t>
            </a:r>
            <a:r>
              <a:rPr lang="fr-FR" altLang="fr-FR" sz="2100" b="1" dirty="0" smtClean="0">
                <a:latin typeface="Calisto MT" pitchFamily="18" charset="0"/>
                <a:cs typeface="Arial" panose="020B0604020202020204" pitchFamily="34" charset="0"/>
              </a:rPr>
              <a:t>VIH/Sida </a:t>
            </a:r>
            <a:r>
              <a:rPr lang="fr-FR" altLang="fr-FR" sz="2100" b="1" dirty="0">
                <a:latin typeface="Calisto MT" pitchFamily="18" charset="0"/>
                <a:cs typeface="Arial" panose="020B0604020202020204" pitchFamily="34" charset="0"/>
              </a:rPr>
              <a:t>et des IST</a:t>
            </a:r>
          </a:p>
          <a:p>
            <a:pPr lvl="1" algn="just">
              <a:lnSpc>
                <a:spcPct val="150000"/>
              </a:lnSpc>
            </a:pPr>
            <a:r>
              <a:rPr lang="fr-FR" altLang="fr-FR" sz="2100" dirty="0">
                <a:latin typeface="Calisto MT" pitchFamily="18" charset="0"/>
                <a:cs typeface="Arial" panose="020B0604020202020204" pitchFamily="34" charset="0"/>
              </a:rPr>
              <a:t>La </a:t>
            </a:r>
            <a:r>
              <a:rPr lang="fr-FR" altLang="fr-FR" sz="2100" b="1" dirty="0">
                <a:latin typeface="Calisto MT" pitchFamily="18" charset="0"/>
                <a:cs typeface="Arial" panose="020B0604020202020204" pitchFamily="34" charset="0"/>
              </a:rPr>
              <a:t>prévention des grossesses non désirées </a:t>
            </a:r>
            <a:r>
              <a:rPr lang="fr-FR" altLang="fr-FR" sz="2100" b="1" dirty="0" smtClean="0">
                <a:latin typeface="Calisto MT" pitchFamily="18" charset="0"/>
                <a:cs typeface="Arial" panose="020B0604020202020204" pitchFamily="34" charset="0"/>
              </a:rPr>
              <a:t>&amp; avortements </a:t>
            </a:r>
            <a:r>
              <a:rPr lang="fr-FR" altLang="fr-FR" sz="2100" b="1" dirty="0">
                <a:latin typeface="Calisto MT" pitchFamily="18" charset="0"/>
                <a:cs typeface="Arial" panose="020B0604020202020204" pitchFamily="34" charset="0"/>
              </a:rPr>
              <a:t>à risque</a:t>
            </a:r>
          </a:p>
          <a:p>
            <a:pPr lvl="1" algn="just">
              <a:lnSpc>
                <a:spcPct val="150000"/>
              </a:lnSpc>
            </a:pPr>
            <a:r>
              <a:rPr lang="fr-FR" altLang="fr-FR" sz="2100" dirty="0">
                <a:latin typeface="Calisto MT" pitchFamily="18" charset="0"/>
                <a:cs typeface="Arial" panose="020B0604020202020204" pitchFamily="34" charset="0"/>
              </a:rPr>
              <a:t>La prévention des comportements à risque: </a:t>
            </a:r>
            <a:r>
              <a:rPr lang="fr-FR" altLang="fr-FR" sz="2100" b="1" dirty="0">
                <a:latin typeface="Calisto MT" pitchFamily="18" charset="0"/>
                <a:cs typeface="Arial" panose="020B0604020202020204" pitchFamily="34" charset="0"/>
              </a:rPr>
              <a:t>tabagisme, toxicomanie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16B-1EBF-4F8B-8F6B-DBB4A856091F}" type="slidenum">
              <a:rPr lang="fr-FR" altLang="fr-FR"/>
              <a:pPr/>
              <a:t>20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412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368152"/>
          </a:xfrm>
        </p:spPr>
        <p:txBody>
          <a:bodyPr/>
          <a:lstStyle/>
          <a:p>
            <a:r>
              <a:rPr lang="fr-FR" altLang="fr-FR" sz="2800" b="1" dirty="0" smtClean="0">
                <a:solidFill>
                  <a:srgbClr val="00B0F0"/>
                </a:solidFill>
                <a:latin typeface="Calisto MT" pitchFamily="18" charset="0"/>
                <a:cs typeface="Arial" panose="020B0604020202020204" pitchFamily="34" charset="0"/>
              </a:rPr>
              <a:t>MESURES D’ACCOMPAGNEMENT</a:t>
            </a:r>
            <a:endParaRPr lang="fr-FR" sz="2800" b="1" dirty="0">
              <a:solidFill>
                <a:srgbClr val="00B0F0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2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D5C4E-A26A-4962-96DC-CE7576016CF0}" type="slidenum">
              <a:rPr lang="fr-FR" altLang="fr-FR"/>
              <a:pPr/>
              <a:t>22</a:t>
            </a:fld>
            <a:endParaRPr lang="fr-FR" altLang="fr-FR"/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7172" y="404664"/>
            <a:ext cx="8568952" cy="720081"/>
          </a:xfrm>
        </p:spPr>
        <p:txBody>
          <a:bodyPr>
            <a:normAutofit/>
          </a:bodyPr>
          <a:lstStyle/>
          <a:p>
            <a:r>
              <a:rPr lang="fr-FR" altLang="fr-FR" sz="3200" b="1" dirty="0" smtClean="0">
                <a:solidFill>
                  <a:srgbClr val="00B0F0"/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Mesures d’accompagnement</a:t>
            </a:r>
            <a:endParaRPr lang="fr-FR" altLang="fr-FR" sz="3200" b="1" dirty="0">
              <a:solidFill>
                <a:srgbClr val="00B0F0"/>
              </a:solidFill>
              <a:latin typeface="Calisto MT" panose="02040603050505030304" pitchFamily="18" charset="0"/>
            </a:endParaRPr>
          </a:p>
        </p:txBody>
      </p:sp>
      <p:sp>
        <p:nvSpPr>
          <p:cNvPr id="1116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0768"/>
            <a:ext cx="8712968" cy="4680520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ct val="55000"/>
              </a:spcBef>
            </a:pPr>
            <a:r>
              <a:rPr lang="fr-FR" altLang="fr-FR" dirty="0">
                <a:latin typeface="Calisto MT" panose="02040603050505030304" pitchFamily="18" charset="0"/>
                <a:cs typeface="Arial" panose="020B0604020202020204" pitchFamily="34" charset="0"/>
              </a:rPr>
              <a:t>Élaboration de documents stratégiques et normatifs</a:t>
            </a:r>
          </a:p>
          <a:p>
            <a:pPr algn="just">
              <a:lnSpc>
                <a:spcPct val="150000"/>
              </a:lnSpc>
              <a:spcBef>
                <a:spcPct val="55000"/>
              </a:spcBef>
            </a:pPr>
            <a:r>
              <a:rPr lang="fr-FR" altLang="fr-FR" b="1" dirty="0" smtClean="0">
                <a:latin typeface="Calisto MT" panose="02040603050505030304" pitchFamily="18" charset="0"/>
                <a:cs typeface="Arial" panose="020B0604020202020204" pitchFamily="34" charset="0"/>
              </a:rPr>
              <a:t>Subvention</a:t>
            </a:r>
            <a:r>
              <a:rPr lang="fr-FR" altLang="fr-FR" dirty="0" smtClean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fr-FR" altLang="fr-FR" dirty="0">
                <a:latin typeface="Calisto MT" panose="02040603050505030304" pitchFamily="18" charset="0"/>
                <a:cs typeface="Arial" panose="020B0604020202020204" pitchFamily="34" charset="0"/>
              </a:rPr>
              <a:t>des accouchements de 2006 à 2015 sur financement du budget de l’État </a:t>
            </a:r>
            <a:r>
              <a:rPr lang="fr-FR" altLang="fr-FR" dirty="0" smtClean="0">
                <a:latin typeface="Calisto MT" panose="02040603050505030304" pitchFamily="18" charset="0"/>
                <a:cs typeface="Arial" panose="020B0604020202020204" pitchFamily="34" charset="0"/>
              </a:rPr>
              <a:t>puis </a:t>
            </a:r>
            <a:r>
              <a:rPr lang="fr-FR" altLang="fr-FR" b="1" dirty="0">
                <a:latin typeface="Calisto MT" panose="02040603050505030304" pitchFamily="18" charset="0"/>
                <a:cs typeface="Arial" panose="020B0604020202020204" pitchFamily="34" charset="0"/>
              </a:rPr>
              <a:t>gratuité </a:t>
            </a:r>
            <a:r>
              <a:rPr lang="fr-FR" altLang="fr-FR" dirty="0">
                <a:latin typeface="Calisto MT" panose="02040603050505030304" pitchFamily="18" charset="0"/>
                <a:cs typeface="Arial" panose="020B0604020202020204" pitchFamily="34" charset="0"/>
              </a:rPr>
              <a:t>depuis avril </a:t>
            </a:r>
            <a:r>
              <a:rPr lang="fr-FR" altLang="fr-FR" dirty="0" smtClean="0">
                <a:latin typeface="Calisto MT" panose="02040603050505030304" pitchFamily="18" charset="0"/>
                <a:cs typeface="Arial" panose="020B0604020202020204" pitchFamily="34" charset="0"/>
              </a:rPr>
              <a:t>2016</a:t>
            </a:r>
          </a:p>
          <a:p>
            <a:pPr>
              <a:lnSpc>
                <a:spcPct val="150000"/>
              </a:lnSpc>
              <a:spcBef>
                <a:spcPct val="55000"/>
              </a:spcBef>
            </a:pPr>
            <a:r>
              <a:rPr lang="fr-FR" altLang="fr-FR" dirty="0" smtClean="0">
                <a:latin typeface="Calisto MT" panose="02040603050505030304" pitchFamily="18" charset="0"/>
                <a:cs typeface="Arial" panose="020B0604020202020204" pitchFamily="34" charset="0"/>
              </a:rPr>
              <a:t>Recrutement de plus de 17 </a:t>
            </a:r>
            <a:r>
              <a:rPr lang="fr-FR" altLang="fr-FR" dirty="0">
                <a:latin typeface="Calisto MT" panose="02040603050505030304" pitchFamily="18" charset="0"/>
                <a:cs typeface="Arial" panose="020B0604020202020204" pitchFamily="34" charset="0"/>
              </a:rPr>
              <a:t>0</a:t>
            </a:r>
            <a:r>
              <a:rPr lang="fr-FR" altLang="fr-FR" dirty="0" smtClean="0">
                <a:latin typeface="Calisto MT" panose="02040603050505030304" pitchFamily="18" charset="0"/>
                <a:cs typeface="Arial" panose="020B0604020202020204" pitchFamily="34" charset="0"/>
              </a:rPr>
              <a:t>00 ASBC sur mesure gouvernementale</a:t>
            </a:r>
          </a:p>
          <a:p>
            <a:pPr algn="just">
              <a:lnSpc>
                <a:spcPct val="150000"/>
              </a:lnSpc>
              <a:spcBef>
                <a:spcPct val="55000"/>
              </a:spcBef>
            </a:pPr>
            <a:endParaRPr lang="fr-FR" altLang="fr-FR" dirty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 marL="609600" indent="-609600">
              <a:lnSpc>
                <a:spcPct val="150000"/>
              </a:lnSpc>
            </a:pPr>
            <a:endParaRPr lang="fr-FR" altLang="fr-FR" dirty="0">
              <a:latin typeface="Calisto MT" panose="02040603050505030304" pitchFamily="18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577F1ECF-FEF7-48B3-8BEB-C9AC9670562F}" type="slidenum">
              <a:rPr lang="en-US" sz="1400">
                <a:latin typeface="+mn-lt"/>
              </a:rPr>
              <a:pPr algn="r">
                <a:defRPr/>
              </a:pPr>
              <a:t>22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6990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A08A6-2A44-4971-B237-80244ADF8178}" type="slidenum">
              <a:rPr lang="fr-FR" altLang="fr-FR"/>
              <a:pPr/>
              <a:t>23</a:t>
            </a:fld>
            <a:endParaRPr lang="fr-FR" altLang="fr-FR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115888"/>
            <a:ext cx="8352928" cy="648816"/>
          </a:xfrm>
        </p:spPr>
        <p:txBody>
          <a:bodyPr>
            <a:normAutofit/>
          </a:bodyPr>
          <a:lstStyle/>
          <a:p>
            <a:r>
              <a:rPr lang="fr-FR" altLang="fr-FR" sz="2800" b="1" dirty="0">
                <a:solidFill>
                  <a:srgbClr val="00B0F0"/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Mesures d’accompagnement 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764704"/>
            <a:ext cx="8568952" cy="5480521"/>
          </a:xfrm>
        </p:spPr>
        <p:txBody>
          <a:bodyPr/>
          <a:lstStyle/>
          <a:p>
            <a:pPr marL="609600" indent="-609600" algn="just">
              <a:lnSpc>
                <a:spcPct val="150000"/>
              </a:lnSpc>
            </a:pPr>
            <a:r>
              <a:rPr lang="fr-FR" altLang="fr-FR" sz="2400" dirty="0">
                <a:latin typeface="Calisto MT" panose="02040603050505030304" pitchFamily="18" charset="0"/>
              </a:rPr>
              <a:t>Renforcement </a:t>
            </a:r>
            <a:r>
              <a:rPr lang="fr-FR" altLang="fr-FR" sz="2400" dirty="0" smtClean="0">
                <a:latin typeface="Calisto MT" panose="02040603050505030304" pitchFamily="18" charset="0"/>
              </a:rPr>
              <a:t>des plateaux techniques des FS (ressources humaines, équipements)</a:t>
            </a:r>
            <a:endParaRPr lang="fr-FR" altLang="fr-FR" sz="2400" dirty="0">
              <a:latin typeface="Calisto MT" panose="02040603050505030304" pitchFamily="18" charset="0"/>
            </a:endParaRPr>
          </a:p>
          <a:p>
            <a:pPr marL="609600" indent="-609600" algn="just">
              <a:lnSpc>
                <a:spcPct val="150000"/>
              </a:lnSpc>
            </a:pPr>
            <a:r>
              <a:rPr lang="fr-FR" altLang="fr-FR" sz="2400" dirty="0" smtClean="0">
                <a:latin typeface="Calisto MT" panose="02040603050505030304" pitchFamily="18" charset="0"/>
              </a:rPr>
              <a:t>Intégration </a:t>
            </a:r>
            <a:r>
              <a:rPr lang="fr-FR" altLang="fr-FR" sz="2400" dirty="0">
                <a:latin typeface="Calisto MT" panose="02040603050505030304" pitchFamily="18" charset="0"/>
              </a:rPr>
              <a:t>des différentes stratégies et meilleures pratiques dans les écoles de formation de </a:t>
            </a:r>
            <a:r>
              <a:rPr lang="fr-FR" altLang="fr-FR" sz="2400" dirty="0" smtClean="0">
                <a:latin typeface="Calisto MT" panose="02040603050505030304" pitchFamily="18" charset="0"/>
              </a:rPr>
              <a:t>base</a:t>
            </a:r>
          </a:p>
          <a:p>
            <a:pPr marL="609600" indent="-609600" algn="just">
              <a:lnSpc>
                <a:spcPct val="150000"/>
              </a:lnSpc>
            </a:pPr>
            <a:r>
              <a:rPr lang="fr-FR" altLang="fr-FR" sz="2400" dirty="0" smtClean="0">
                <a:latin typeface="Calisto MT" panose="02040603050505030304" pitchFamily="18" charset="0"/>
              </a:rPr>
              <a:t>Formation </a:t>
            </a:r>
            <a:r>
              <a:rPr lang="fr-FR" altLang="fr-FR" sz="2400" dirty="0">
                <a:latin typeface="Calisto MT" panose="02040603050505030304" pitchFamily="18" charset="0"/>
              </a:rPr>
              <a:t>des spécialistes: gynécologues, pédiatres</a:t>
            </a:r>
          </a:p>
          <a:p>
            <a:pPr marL="609600" indent="-609600" algn="just">
              <a:lnSpc>
                <a:spcPct val="150000"/>
              </a:lnSpc>
            </a:pPr>
            <a:r>
              <a:rPr lang="fr-FR" altLang="fr-FR" sz="2400" dirty="0" smtClean="0">
                <a:latin typeface="Calisto MT" panose="02040603050505030304" pitchFamily="18" charset="0"/>
              </a:rPr>
              <a:t>Délégation </a:t>
            </a:r>
            <a:r>
              <a:rPr lang="fr-FR" altLang="fr-FR" sz="2400" dirty="0">
                <a:latin typeface="Calisto MT" panose="02040603050505030304" pitchFamily="18" charset="0"/>
              </a:rPr>
              <a:t>des </a:t>
            </a:r>
            <a:r>
              <a:rPr lang="fr-FR" altLang="fr-FR" sz="2400" dirty="0" smtClean="0">
                <a:latin typeface="Calisto MT" panose="02040603050505030304" pitchFamily="18" charset="0"/>
              </a:rPr>
              <a:t>tâches:</a:t>
            </a:r>
            <a:endParaRPr lang="fr-FR" altLang="fr-FR" sz="2400" dirty="0">
              <a:latin typeface="Calisto MT" panose="02040603050505030304" pitchFamily="18" charset="0"/>
            </a:endParaRPr>
          </a:p>
          <a:p>
            <a:pPr marL="1009650" lvl="1" indent="-609600" algn="just">
              <a:lnSpc>
                <a:spcPct val="150000"/>
              </a:lnSpc>
            </a:pPr>
            <a:r>
              <a:rPr lang="fr-FR" altLang="fr-FR" dirty="0" smtClean="0">
                <a:latin typeface="Calisto MT" panose="02040603050505030304" pitchFamily="18" charset="0"/>
              </a:rPr>
              <a:t>Formation des médecins de DS en chirurgie essentielle</a:t>
            </a:r>
          </a:p>
          <a:p>
            <a:pPr marL="1009650" lvl="1" indent="-609600" algn="just">
              <a:lnSpc>
                <a:spcPct val="150000"/>
              </a:lnSpc>
            </a:pPr>
            <a:r>
              <a:rPr lang="fr-FR" altLang="fr-FR" dirty="0" smtClean="0">
                <a:latin typeface="Calisto MT" panose="02040603050505030304" pitchFamily="18" charset="0"/>
              </a:rPr>
              <a:t>Formation </a:t>
            </a:r>
            <a:r>
              <a:rPr lang="fr-FR" altLang="fr-FR" dirty="0">
                <a:latin typeface="Calisto MT" panose="02040603050505030304" pitchFamily="18" charset="0"/>
              </a:rPr>
              <a:t>des attachés </a:t>
            </a:r>
            <a:r>
              <a:rPr lang="fr-FR" altLang="fr-FR" dirty="0" smtClean="0">
                <a:latin typeface="Calisto MT" panose="02040603050505030304" pitchFamily="18" charset="0"/>
              </a:rPr>
              <a:t>de santé</a:t>
            </a:r>
            <a:endParaRPr lang="fr-FR" altLang="fr-FR" dirty="0">
              <a:latin typeface="Calisto MT" panose="02040603050505030304" pitchFamily="18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8D7A32A-859E-471D-820D-85FE615CB385}" type="slidenum">
              <a:rPr lang="en-US" sz="1400">
                <a:latin typeface="+mn-lt"/>
              </a:rPr>
              <a:pPr algn="r">
                <a:defRPr/>
              </a:pPr>
              <a:t>23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686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40898-EE6A-4E00-8838-A5C8C1B93329}" type="slidenum">
              <a:rPr lang="fr-FR" altLang="fr-FR"/>
              <a:pPr/>
              <a:t>24</a:t>
            </a:fld>
            <a:endParaRPr lang="fr-FR" altLang="fr-FR"/>
          </a:p>
        </p:txBody>
      </p:sp>
      <p:sp>
        <p:nvSpPr>
          <p:cNvPr id="1126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16632"/>
            <a:ext cx="8496944" cy="792088"/>
          </a:xfrm>
        </p:spPr>
        <p:txBody>
          <a:bodyPr>
            <a:normAutofit/>
          </a:bodyPr>
          <a:lstStyle/>
          <a:p>
            <a:r>
              <a:rPr lang="fr-FR" altLang="fr-FR" sz="2800" b="1" dirty="0">
                <a:solidFill>
                  <a:srgbClr val="00B0F0"/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Mesures </a:t>
            </a:r>
            <a:r>
              <a:rPr lang="fr-FR" altLang="fr-FR" sz="2800" b="1" dirty="0" smtClean="0">
                <a:solidFill>
                  <a:srgbClr val="00B0F0"/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d’accompagnement</a:t>
            </a:r>
            <a:endParaRPr lang="fr-FR" altLang="fr-FR" sz="2800" b="1" dirty="0">
              <a:solidFill>
                <a:srgbClr val="00B0F0"/>
              </a:solidFill>
              <a:latin typeface="Calisto MT" panose="02040603050505030304" pitchFamily="18" charset="0"/>
              <a:cs typeface="Arial" panose="020B0604020202020204" pitchFamily="34" charset="0"/>
            </a:endParaRPr>
          </a:p>
        </p:txBody>
      </p:sp>
      <p:sp>
        <p:nvSpPr>
          <p:cNvPr id="1126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908720"/>
            <a:ext cx="8712967" cy="511256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Réduction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du rayon moyen d’action 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de 7,2 km en 2011 à 6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km 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en 2017</a:t>
            </a:r>
            <a:endParaRPr lang="fr-FR" altLang="fr-FR" sz="2400" dirty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Création et opérationnalisation des centres médicaux avec antenne chirurgicale (CMA) de 44 en 2011 à 47 en 2017</a:t>
            </a:r>
          </a:p>
          <a:p>
            <a:pPr algn="just">
              <a:lnSpc>
                <a:spcPct val="150000"/>
              </a:lnSpc>
            </a:pP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Affectation 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de sages-femmes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dans les CSPS 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chef-lieu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de commune</a:t>
            </a:r>
          </a:p>
          <a:p>
            <a:pPr algn="just">
              <a:lnSpc>
                <a:spcPct val="150000"/>
              </a:lnSpc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Implication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des communautés à travers la mise en place des comités de 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gestion, des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cellules d’urgences au niveau </a:t>
            </a: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village</a:t>
            </a: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2E51C066-E7B8-4695-B50B-399BCDC74C09}" type="slidenum">
              <a:rPr lang="en-US" sz="1400">
                <a:latin typeface="+mn-lt"/>
              </a:rPr>
              <a:pPr algn="r">
                <a:defRPr/>
              </a:pPr>
              <a:t>24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512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8964613" cy="648073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fr-FR" altLang="fr-FR" sz="2800" b="1" dirty="0" smtClean="0">
                <a:solidFill>
                  <a:srgbClr val="00B0F0"/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Implication des </a:t>
            </a:r>
            <a:r>
              <a:rPr lang="fr-FR" altLang="fr-FR" sz="2800" b="1" dirty="0">
                <a:solidFill>
                  <a:srgbClr val="00B0F0"/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autres départements ministériels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908720"/>
            <a:ext cx="8743528" cy="5564133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None/>
            </a:pPr>
            <a:r>
              <a:rPr lang="fr-FR" altLang="fr-FR" sz="2400" b="1" dirty="0" smtClean="0">
                <a:latin typeface="Calisto MT" panose="02040603050505030304" pitchFamily="18" charset="0"/>
                <a:cs typeface="Arial" panose="020B0604020202020204" pitchFamily="34" charset="0"/>
              </a:rPr>
              <a:t>Contribution:</a:t>
            </a:r>
            <a:endParaRPr lang="fr-FR" altLang="fr-FR" sz="2400" dirty="0" smtClean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Accès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aux activités génératrices de revenus</a:t>
            </a: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Accès à l’éducation</a:t>
            </a: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Accès à l’information</a:t>
            </a: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Construction d’infrastructures routières</a:t>
            </a: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Législation en faveur de la protection de la femme </a:t>
            </a: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Mobilisation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des ressources financières en faveur de la santé</a:t>
            </a: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 smtClean="0">
                <a:latin typeface="Calisto MT" panose="02040603050505030304" pitchFamily="18" charset="0"/>
                <a:cs typeface="Arial" panose="020B0604020202020204" pitchFamily="34" charset="0"/>
              </a:rPr>
              <a:t>Appui </a:t>
            </a: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à la conception de documents normatifs de la santé</a:t>
            </a:r>
          </a:p>
          <a:p>
            <a:pPr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Char char="q"/>
            </a:pPr>
            <a:r>
              <a:rPr lang="fr-FR" altLang="fr-FR" sz="2400" dirty="0">
                <a:latin typeface="Calisto MT" panose="02040603050505030304" pitchFamily="18" charset="0"/>
                <a:cs typeface="Arial" panose="020B0604020202020204" pitchFamily="34" charset="0"/>
              </a:rPr>
              <a:t>Appui à la mise en œuvre des activités sur le terrain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57E4-A891-40C4-AD84-A9230D3AEF41}" type="slidenum">
              <a:rPr lang="fr-FR" altLang="fr-FR"/>
              <a:pPr/>
              <a:t>25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36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6848" y="188640"/>
            <a:ext cx="8229600" cy="576064"/>
          </a:xfrm>
        </p:spPr>
        <p:txBody>
          <a:bodyPr/>
          <a:lstStyle/>
          <a:p>
            <a:r>
              <a:rPr lang="fr-FR" altLang="fr-FR" sz="4000" b="1" dirty="0" smtClean="0">
                <a:solidFill>
                  <a:srgbClr val="00B0F0"/>
                </a:solidFill>
                <a:latin typeface="Garamond" pitchFamily="18" charset="0"/>
              </a:rPr>
              <a:t/>
            </a:r>
            <a:br>
              <a:rPr lang="fr-FR" altLang="fr-FR" sz="4000" b="1" dirty="0" smtClean="0">
                <a:solidFill>
                  <a:srgbClr val="00B0F0"/>
                </a:solidFill>
                <a:latin typeface="Garamond" pitchFamily="18" charset="0"/>
              </a:rPr>
            </a:br>
            <a:r>
              <a:rPr lang="fr-FR" altLang="fr-FR" sz="3200" b="1" dirty="0" smtClean="0">
                <a:solidFill>
                  <a:srgbClr val="00B0F0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Contribution des ONG/Associations</a:t>
            </a:r>
            <a:r>
              <a:rPr lang="fr-FR" altLang="fr-FR" sz="3200" b="1" dirty="0">
                <a:solidFill>
                  <a:srgbClr val="00B0F0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/>
            </a:r>
            <a:br>
              <a:rPr lang="fr-FR" altLang="fr-FR" sz="3200" b="1" dirty="0">
                <a:solidFill>
                  <a:srgbClr val="00B0F0"/>
                </a:solidFill>
                <a:latin typeface="Garamond" panose="02020404030301010803" pitchFamily="18" charset="0"/>
                <a:cs typeface="Arial" panose="020B0604020202020204" pitchFamily="34" charset="0"/>
              </a:rPr>
            </a:br>
            <a:endParaRPr lang="fr-FR" altLang="fr-FR" sz="3200" b="1" dirty="0">
              <a:solidFill>
                <a:srgbClr val="00B0F0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052735"/>
            <a:ext cx="8712968" cy="5273451"/>
          </a:xfrm>
        </p:spPr>
        <p:txBody>
          <a:bodyPr/>
          <a:lstStyle/>
          <a:p>
            <a:pPr lvl="1">
              <a:lnSpc>
                <a:spcPct val="150000"/>
              </a:lnSpc>
              <a:buSzPct val="50000"/>
            </a:pPr>
            <a:r>
              <a:rPr lang="fr-FR" altLang="fr-FR" sz="2800" dirty="0" smtClean="0">
                <a:latin typeface="Calisto MT" panose="02040603050505030304" pitchFamily="18" charset="0"/>
                <a:cs typeface="Arial" panose="020B0604020202020204" pitchFamily="34" charset="0"/>
              </a:rPr>
              <a:t>Appui </a:t>
            </a:r>
            <a:r>
              <a:rPr lang="fr-FR" altLang="fr-FR" sz="2800" dirty="0">
                <a:latin typeface="Calisto MT" panose="02040603050505030304" pitchFamily="18" charset="0"/>
                <a:cs typeface="Arial" panose="020B0604020202020204" pitchFamily="34" charset="0"/>
              </a:rPr>
              <a:t>à la mise en œuvre des </a:t>
            </a:r>
            <a:r>
              <a:rPr lang="fr-FR" altLang="fr-FR" sz="2800" dirty="0" smtClean="0">
                <a:latin typeface="Calisto MT" panose="02040603050505030304" pitchFamily="18" charset="0"/>
                <a:cs typeface="Arial" panose="020B0604020202020204" pitchFamily="34" charset="0"/>
              </a:rPr>
              <a:t>stratégies</a:t>
            </a:r>
          </a:p>
          <a:p>
            <a:pPr lvl="1">
              <a:lnSpc>
                <a:spcPct val="150000"/>
              </a:lnSpc>
              <a:buSzPct val="50000"/>
            </a:pPr>
            <a:r>
              <a:rPr lang="fr-FR" altLang="fr-FR" sz="2800" dirty="0">
                <a:latin typeface="Calisto MT" panose="02040603050505030304" pitchFamily="18" charset="0"/>
                <a:cs typeface="Arial" panose="020B0604020202020204" pitchFamily="34" charset="0"/>
              </a:rPr>
              <a:t>M</a:t>
            </a:r>
            <a:r>
              <a:rPr lang="fr-FR" altLang="fr-FR" sz="2800" dirty="0" smtClean="0">
                <a:latin typeface="Calisto MT" panose="02040603050505030304" pitchFamily="18" charset="0"/>
                <a:cs typeface="Arial" panose="020B0604020202020204" pitchFamily="34" charset="0"/>
              </a:rPr>
              <a:t>obilisation des ressources</a:t>
            </a:r>
          </a:p>
          <a:p>
            <a:pPr lvl="1">
              <a:lnSpc>
                <a:spcPct val="150000"/>
              </a:lnSpc>
              <a:buSzPct val="50000"/>
            </a:pPr>
            <a:r>
              <a:rPr lang="fr-FR" altLang="fr-FR" sz="2800" dirty="0" smtClean="0">
                <a:latin typeface="Calisto MT" panose="02040603050505030304" pitchFamily="18" charset="0"/>
                <a:cs typeface="Arial" panose="020B0604020202020204" pitchFamily="34" charset="0"/>
              </a:rPr>
              <a:t>Appui </a:t>
            </a:r>
            <a:r>
              <a:rPr lang="fr-FR" altLang="fr-FR" sz="2800" dirty="0">
                <a:latin typeface="Calisto MT" panose="02040603050505030304" pitchFamily="18" charset="0"/>
                <a:cs typeface="Arial" panose="020B0604020202020204" pitchFamily="34" charset="0"/>
              </a:rPr>
              <a:t>à l’équipement</a:t>
            </a:r>
          </a:p>
          <a:p>
            <a:pPr lvl="1">
              <a:lnSpc>
                <a:spcPct val="150000"/>
              </a:lnSpc>
              <a:buSzPct val="50000"/>
            </a:pPr>
            <a:r>
              <a:rPr lang="fr-FR" altLang="fr-FR" sz="2800" dirty="0">
                <a:latin typeface="Calisto MT" panose="02040603050505030304" pitchFamily="18" charset="0"/>
                <a:cs typeface="Arial" panose="020B0604020202020204" pitchFamily="34" charset="0"/>
              </a:rPr>
              <a:t>Appui à la formation</a:t>
            </a:r>
          </a:p>
          <a:p>
            <a:pPr lvl="1">
              <a:lnSpc>
                <a:spcPct val="150000"/>
              </a:lnSpc>
              <a:buSzPct val="50000"/>
            </a:pPr>
            <a:r>
              <a:rPr lang="fr-FR" altLang="fr-FR" sz="2800" dirty="0">
                <a:latin typeface="Calisto MT" panose="02040603050505030304" pitchFamily="18" charset="0"/>
                <a:cs typeface="Arial" panose="020B0604020202020204" pitchFamily="34" charset="0"/>
              </a:rPr>
              <a:t>Sensibilisation de la population</a:t>
            </a:r>
          </a:p>
          <a:p>
            <a:pPr lvl="1">
              <a:lnSpc>
                <a:spcPct val="150000"/>
              </a:lnSpc>
              <a:buSzPct val="50000"/>
            </a:pPr>
            <a:r>
              <a:rPr lang="fr-FR" altLang="fr-FR" sz="2800" dirty="0">
                <a:latin typeface="Calisto MT" panose="02040603050505030304" pitchFamily="18" charset="0"/>
                <a:cs typeface="Arial" panose="020B0604020202020204" pitchFamily="34" charset="0"/>
              </a:rPr>
              <a:t>Appui à la conception de documents normatifs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6B1C-7F22-4403-9D70-2876070E161B}" type="slidenum">
              <a:rPr lang="fr-FR" altLang="fr-FR"/>
              <a:pPr/>
              <a:t>26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257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924944"/>
            <a:ext cx="8075240" cy="1470025"/>
          </a:xfrm>
        </p:spPr>
        <p:txBody>
          <a:bodyPr/>
          <a:lstStyle/>
          <a:p>
            <a:pPr marL="685800" indent="-685800"/>
            <a:r>
              <a:rPr lang="fr-FR" altLang="fr-FR" b="1" dirty="0" smtClean="0">
                <a:solidFill>
                  <a:srgbClr val="00B0F0"/>
                </a:solidFill>
                <a:latin typeface="Calisto MT" pitchFamily="18" charset="0"/>
              </a:rPr>
              <a:t>RÉSULTATS OBTENUS</a:t>
            </a:r>
            <a:endParaRPr lang="fr-FR" altLang="fr-FR" b="1" dirty="0">
              <a:solidFill>
                <a:srgbClr val="00B0F0"/>
              </a:solidFill>
              <a:latin typeface="Calisto MT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6113-1709-466F-AEC5-B0CD42FFA0E1}" type="slidenum">
              <a:rPr lang="fr-FR" altLang="fr-FR"/>
              <a:pPr/>
              <a:t>27</a:t>
            </a:fld>
            <a:endParaRPr lang="fr-FR" altLang="fr-FR"/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A5A5D25-4730-42B3-B6A7-A8E842E2B979}" type="slidenum">
              <a:rPr lang="en-US" sz="1400">
                <a:latin typeface="+mn-lt"/>
              </a:rPr>
              <a:pPr algn="r">
                <a:defRPr/>
              </a:pPr>
              <a:t>27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830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850106"/>
          </a:xfrm>
        </p:spPr>
        <p:txBody>
          <a:bodyPr/>
          <a:lstStyle/>
          <a:p>
            <a:r>
              <a:rPr lang="fr-FR" sz="2400" b="1" dirty="0" smtClean="0">
                <a:solidFill>
                  <a:srgbClr val="00B0F0"/>
                </a:solidFill>
                <a:latin typeface="Calisto MT" pitchFamily="18" charset="0"/>
              </a:rPr>
              <a:t/>
            </a:r>
            <a:br>
              <a:rPr lang="fr-FR" sz="2400" b="1" dirty="0" smtClean="0">
                <a:solidFill>
                  <a:srgbClr val="00B0F0"/>
                </a:solidFill>
                <a:latin typeface="Calisto MT" pitchFamily="18" charset="0"/>
              </a:rPr>
            </a:br>
            <a:r>
              <a:rPr lang="fr-FR" sz="2400" b="1" dirty="0" smtClean="0">
                <a:solidFill>
                  <a:srgbClr val="00B0F0"/>
                </a:solidFill>
                <a:latin typeface="Calisto MT" pitchFamily="18" charset="0"/>
              </a:rPr>
              <a:t>Evolution du </a:t>
            </a:r>
            <a:r>
              <a:rPr lang="fr-FR" sz="2400" b="1" dirty="0">
                <a:solidFill>
                  <a:srgbClr val="00B0F0"/>
                </a:solidFill>
                <a:latin typeface="Calisto MT" pitchFamily="18" charset="0"/>
              </a:rPr>
              <a:t>taux </a:t>
            </a:r>
            <a:r>
              <a:rPr lang="fr-FR" sz="2400" b="1" dirty="0" smtClean="0">
                <a:solidFill>
                  <a:srgbClr val="00B0F0"/>
                </a:solidFill>
                <a:latin typeface="Calisto MT" pitchFamily="18" charset="0"/>
              </a:rPr>
              <a:t>d’utilisation (%) </a:t>
            </a:r>
            <a:r>
              <a:rPr lang="fr-FR" sz="2400" b="1" dirty="0">
                <a:solidFill>
                  <a:srgbClr val="00B0F0"/>
                </a:solidFill>
                <a:latin typeface="Calisto MT" pitchFamily="18" charset="0"/>
              </a:rPr>
              <a:t>des méthodes contraceptives </a:t>
            </a:r>
            <a:r>
              <a:rPr lang="fr-FR" sz="2400" b="1" dirty="0" smtClean="0">
                <a:solidFill>
                  <a:srgbClr val="00B0F0"/>
                </a:solidFill>
                <a:latin typeface="Calisto MT" pitchFamily="18" charset="0"/>
              </a:rPr>
              <a:t>de </a:t>
            </a:r>
            <a:r>
              <a:rPr lang="fr-FR" sz="2400" b="1" dirty="0">
                <a:solidFill>
                  <a:srgbClr val="00B0F0"/>
                </a:solidFill>
                <a:latin typeface="Calisto MT" pitchFamily="18" charset="0"/>
              </a:rPr>
              <a:t>2011 à </a:t>
            </a:r>
            <a:r>
              <a:rPr lang="fr-FR" sz="2400" b="1" dirty="0" smtClean="0">
                <a:solidFill>
                  <a:srgbClr val="00B0F0"/>
                </a:solidFill>
                <a:latin typeface="Calisto MT" pitchFamily="18" charset="0"/>
              </a:rPr>
              <a:t>2016</a:t>
            </a:r>
            <a:r>
              <a:rPr lang="fr-FR" sz="2400" b="1" dirty="0">
                <a:solidFill>
                  <a:srgbClr val="00B0F0"/>
                </a:solidFill>
                <a:latin typeface="Calisto MT" pitchFamily="18" charset="0"/>
              </a:rPr>
              <a:t/>
            </a:r>
            <a:br>
              <a:rPr lang="fr-FR" sz="2400" b="1" dirty="0">
                <a:solidFill>
                  <a:srgbClr val="00B0F0"/>
                </a:solidFill>
                <a:latin typeface="Calisto MT" pitchFamily="18" charset="0"/>
              </a:rPr>
            </a:br>
            <a:endParaRPr lang="fr-FR" sz="2400" b="1" dirty="0">
              <a:solidFill>
                <a:srgbClr val="00B0F0"/>
              </a:solidFill>
              <a:latin typeface="Calisto MT" pitchFamily="18" charset="0"/>
            </a:endParaRP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1547664" y="5517232"/>
            <a:ext cx="38884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b="1" u="sng" dirty="0" smtClean="0"/>
              <a:t>Sources:  </a:t>
            </a:r>
            <a:r>
              <a:rPr lang="fr-FR" dirty="0" smtClean="0"/>
              <a:t>Annuaire stat MS/2011- 2016</a:t>
            </a:r>
            <a:endParaRPr lang="fr-FR" dirty="0"/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/>
          </p:nvPr>
        </p:nvGraphicFramePr>
        <p:xfrm>
          <a:off x="251520" y="1772816"/>
          <a:ext cx="856895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365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7166" y="260648"/>
            <a:ext cx="7488832" cy="792088"/>
          </a:xfrm>
        </p:spPr>
        <p:txBody>
          <a:bodyPr/>
          <a:lstStyle/>
          <a:p>
            <a:r>
              <a:rPr lang="fr-FR" sz="1400" b="1" dirty="0" smtClean="0">
                <a:solidFill>
                  <a:srgbClr val="00B0F0"/>
                </a:solidFill>
                <a:latin typeface="Calisto MT" pitchFamily="18" charset="0"/>
              </a:rPr>
              <a:t/>
            </a:r>
            <a:br>
              <a:rPr lang="fr-FR" sz="1400" b="1" dirty="0" smtClean="0">
                <a:solidFill>
                  <a:srgbClr val="00B0F0"/>
                </a:solidFill>
                <a:latin typeface="Calisto MT" pitchFamily="18" charset="0"/>
              </a:rPr>
            </a:br>
            <a:r>
              <a:rPr lang="fr-FR" sz="1400" b="1" dirty="0" smtClean="0">
                <a:solidFill>
                  <a:srgbClr val="00B0F0"/>
                </a:solidFill>
                <a:latin typeface="Calisto MT" pitchFamily="18" charset="0"/>
              </a:rPr>
              <a:t>Taux de CPN1 </a:t>
            </a:r>
            <a:r>
              <a:rPr lang="fr-FR" sz="1400" b="1" dirty="0">
                <a:solidFill>
                  <a:srgbClr val="00B0F0"/>
                </a:solidFill>
                <a:latin typeface="Calisto MT" pitchFamily="18" charset="0"/>
              </a:rPr>
              <a:t>et </a:t>
            </a:r>
            <a:r>
              <a:rPr lang="fr-FR" sz="1400" b="1" dirty="0" smtClean="0">
                <a:solidFill>
                  <a:srgbClr val="00B0F0"/>
                </a:solidFill>
                <a:latin typeface="Calisto MT" pitchFamily="18" charset="0"/>
              </a:rPr>
              <a:t>% de </a:t>
            </a:r>
            <a:r>
              <a:rPr lang="fr-FR" sz="1400" b="1" dirty="0">
                <a:solidFill>
                  <a:srgbClr val="00B0F0"/>
                </a:solidFill>
                <a:latin typeface="Calisto MT" pitchFamily="18" charset="0"/>
              </a:rPr>
              <a:t>femmes enceintes vues en </a:t>
            </a:r>
            <a:r>
              <a:rPr lang="fr-FR" sz="1400" b="1" dirty="0" smtClean="0">
                <a:solidFill>
                  <a:srgbClr val="00B0F0"/>
                </a:solidFill>
                <a:latin typeface="Calisto MT" pitchFamily="18" charset="0"/>
              </a:rPr>
              <a:t>CPN à T1 de </a:t>
            </a:r>
            <a:r>
              <a:rPr lang="fr-FR" sz="1400" b="1" dirty="0">
                <a:solidFill>
                  <a:srgbClr val="00B0F0"/>
                </a:solidFill>
                <a:latin typeface="Calisto MT" pitchFamily="18" charset="0"/>
              </a:rPr>
              <a:t>la grossesse de 2011 à </a:t>
            </a:r>
            <a:r>
              <a:rPr lang="fr-FR" sz="1400" b="1" dirty="0" smtClean="0">
                <a:solidFill>
                  <a:srgbClr val="00B0F0"/>
                </a:solidFill>
                <a:latin typeface="Calisto MT" pitchFamily="18" charset="0"/>
              </a:rPr>
              <a:t>2016 </a:t>
            </a:r>
            <a:r>
              <a:rPr lang="fr-FR" sz="1400" b="1" dirty="0">
                <a:solidFill>
                  <a:srgbClr val="00B0F0"/>
                </a:solidFill>
                <a:latin typeface="Calisto MT" pitchFamily="18" charset="0"/>
              </a:rPr>
              <a:t/>
            </a:r>
            <a:br>
              <a:rPr lang="fr-FR" sz="1400" b="1" dirty="0">
                <a:solidFill>
                  <a:srgbClr val="00B0F0"/>
                </a:solidFill>
                <a:latin typeface="Calisto MT" pitchFamily="18" charset="0"/>
              </a:rPr>
            </a:br>
            <a:endParaRPr lang="fr-FR" sz="1400" b="1" dirty="0">
              <a:solidFill>
                <a:srgbClr val="00B0F0"/>
              </a:solidFill>
              <a:latin typeface="Calisto MT" pitchFamily="18" charset="0"/>
            </a:endParaRPr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7583649"/>
              </p:ext>
            </p:extLst>
          </p:nvPr>
        </p:nvGraphicFramePr>
        <p:xfrm>
          <a:off x="1090995" y="1844824"/>
          <a:ext cx="7344816" cy="35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4976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490066"/>
          </a:xfrm>
        </p:spPr>
        <p:txBody>
          <a:bodyPr/>
          <a:lstStyle/>
          <a:p>
            <a:r>
              <a:rPr lang="fr-FR" sz="2400" dirty="0">
                <a:solidFill>
                  <a:schemeClr val="tx1"/>
                </a:solidFill>
              </a:rPr>
              <a:t>Evolution </a:t>
            </a:r>
            <a:r>
              <a:rPr lang="fr-FR" sz="2400" dirty="0" smtClean="0">
                <a:solidFill>
                  <a:schemeClr val="tx1"/>
                </a:solidFill>
              </a:rPr>
              <a:t>du taux d’accouchements </a:t>
            </a:r>
            <a:r>
              <a:rPr lang="fr-FR" sz="2400" dirty="0">
                <a:solidFill>
                  <a:schemeClr val="tx1"/>
                </a:solidFill>
              </a:rPr>
              <a:t>assistés de 2011 à </a:t>
            </a:r>
            <a:r>
              <a:rPr lang="fr-FR" sz="2400" dirty="0" smtClean="0">
                <a:solidFill>
                  <a:schemeClr val="tx1"/>
                </a:solidFill>
              </a:rPr>
              <a:t>2017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39752" y="5949280"/>
            <a:ext cx="4752528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600" b="1" u="sng" dirty="0" smtClean="0"/>
              <a:t>Sources:  </a:t>
            </a:r>
            <a:r>
              <a:rPr lang="fr-FR" sz="1600" dirty="0" smtClean="0"/>
              <a:t>Annuaires stat MS/2011- 2017</a:t>
            </a:r>
            <a:endParaRPr lang="fr-FR" sz="1600" dirty="0"/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/>
          </p:nvPr>
        </p:nvGraphicFramePr>
        <p:xfrm>
          <a:off x="323528" y="1556792"/>
          <a:ext cx="856895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2650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632402" cy="57606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 du nombre 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décès maternels notifiés de 2015 à 2017 </a:t>
            </a:r>
          </a:p>
        </p:txBody>
      </p:sp>
      <p:sp>
        <p:nvSpPr>
          <p:cNvPr id="3481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0B26389-83FE-4465-81F3-7711C379B77C}" type="slidenum">
              <a:rPr lang="fr-FR" smtClean="0"/>
              <a:pPr/>
              <a:t>31</a:t>
            </a:fld>
            <a:endParaRPr lang="fr-FR" smtClean="0"/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1403648" y="5877272"/>
            <a:ext cx="6120680" cy="4320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b="1" u="sng" dirty="0" smtClean="0"/>
              <a:t>Sources:  </a:t>
            </a:r>
            <a:r>
              <a:rPr lang="fr-FR" dirty="0" smtClean="0"/>
              <a:t>Rapports SDMNR MS/2012- 2017</a:t>
            </a:r>
            <a:endParaRPr lang="fr-FR" dirty="0"/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/>
          </p:nvPr>
        </p:nvGraphicFramePr>
        <p:xfrm>
          <a:off x="179512" y="1340768"/>
          <a:ext cx="871296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898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785225" cy="6483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Evolution du nombre des </a:t>
            </a:r>
            <a:r>
              <a:rPr lang="fr-FR" sz="20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décès maternels et néonatals cumulés de </a:t>
            </a:r>
            <a:r>
              <a:rPr lang="fr-FR" sz="2000" b="1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2012- 2016</a:t>
            </a:r>
            <a:endParaRPr lang="fr-FR" sz="2000" b="1" dirty="0">
              <a:solidFill>
                <a:srgbClr val="00B0F0"/>
              </a:solidFill>
              <a:latin typeface="Calisto MT" pitchFamily="18" charset="0"/>
              <a:cs typeface="Aparajita" pitchFamily="34" charset="0"/>
            </a:endParaRPr>
          </a:p>
        </p:txBody>
      </p:sp>
      <p:sp>
        <p:nvSpPr>
          <p:cNvPr id="3481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0B26389-83FE-4465-81F3-7711C379B77C}" type="slidenum">
              <a:rPr lang="fr-FR" smtClean="0"/>
              <a:pPr/>
              <a:t>32</a:t>
            </a:fld>
            <a:endParaRPr lang="fr-FR" smtClean="0"/>
          </a:p>
        </p:txBody>
      </p:sp>
      <p:graphicFrame>
        <p:nvGraphicFramePr>
          <p:cNvPr id="34820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204077"/>
              </p:ext>
            </p:extLst>
          </p:nvPr>
        </p:nvGraphicFramePr>
        <p:xfrm>
          <a:off x="250825" y="1341438"/>
          <a:ext cx="8704263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Feuille de calcul" r:id="rId3" imgW="9391532" imgH="4781366" progId="Excel.Sheet.8">
                  <p:embed/>
                </p:oleObj>
              </mc:Choice>
              <mc:Fallback>
                <p:oleObj name="Feuille de calcul" r:id="rId3" imgW="9391532" imgH="4781366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341438"/>
                        <a:ext cx="8704263" cy="438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1403648" y="5877272"/>
            <a:ext cx="6120680" cy="4320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b="1" u="sng" dirty="0" smtClean="0"/>
              <a:t>Sources:  </a:t>
            </a:r>
            <a:r>
              <a:rPr lang="fr-FR" dirty="0" smtClean="0"/>
              <a:t>Rapports SDMNR MS/2012- 2016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18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/>
          <p:cNvGraphicFramePr>
            <a:graphicFrameLocks/>
          </p:cNvGraphicFramePr>
          <p:nvPr>
            <p:extLst/>
          </p:nvPr>
        </p:nvGraphicFramePr>
        <p:xfrm>
          <a:off x="323528" y="1124744"/>
          <a:ext cx="856895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611560" y="332656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B0F0"/>
                </a:solidFill>
                <a:latin typeface="Calisto MT" pitchFamily="18" charset="0"/>
              </a:rPr>
              <a:t>% de  CSPS qui ont la capacité d’offrir les fonctions SONUB  en 2014 </a:t>
            </a:r>
            <a:endParaRPr lang="fr-FR" sz="2000" b="1" dirty="0">
              <a:solidFill>
                <a:srgbClr val="00B0F0"/>
              </a:solidFill>
              <a:latin typeface="Calisto MT" pitchFamily="18" charset="0"/>
            </a:endParaRP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1547664" y="5517232"/>
            <a:ext cx="4752528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b="1" u="sng" dirty="0" smtClean="0"/>
              <a:t>Sources:</a:t>
            </a:r>
            <a:r>
              <a:rPr lang="fr-FR" b="1" dirty="0" smtClean="0"/>
              <a:t>  </a:t>
            </a:r>
            <a:r>
              <a:rPr lang="fr-FR" dirty="0" smtClean="0"/>
              <a:t>Rapport enquête SONU 2014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086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1547664" y="5877272"/>
            <a:ext cx="489654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b="1" u="sng" dirty="0" smtClean="0"/>
              <a:t>Sources</a:t>
            </a:r>
            <a:r>
              <a:rPr lang="fr-FR" dirty="0" smtClean="0"/>
              <a:t>:  Rapports PTME/VIH MS/2011- 2017</a:t>
            </a:r>
            <a:endParaRPr lang="fr-FR" dirty="0"/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/>
          </p:nvPr>
        </p:nvGraphicFramePr>
        <p:xfrm>
          <a:off x="263525" y="1557338"/>
          <a:ext cx="8545513" cy="395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Feuille de calcul" r:id="rId3" imgW="5314903" imgH="1495468" progId="Excel.Sheet.12">
                  <p:embed/>
                </p:oleObj>
              </mc:Choice>
              <mc:Fallback>
                <p:oleObj name="Feuille de calcul" r:id="rId3" imgW="5314903" imgH="149546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3525" y="1557338"/>
                        <a:ext cx="8545513" cy="3959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re 1"/>
          <p:cNvSpPr txBox="1">
            <a:spLocks/>
          </p:cNvSpPr>
          <p:nvPr/>
        </p:nvSpPr>
        <p:spPr>
          <a:xfrm>
            <a:off x="263525" y="404664"/>
            <a:ext cx="8545513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1600" b="1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 de femmes enceintes VIH+ ayant bénéficié des ARV pour la PTME/VIH </a:t>
            </a:r>
            <a:endParaRPr lang="fr-FR" sz="16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84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>
            <a:graphicFrameLocks/>
          </p:cNvGraphicFramePr>
          <p:nvPr>
            <p:extLst/>
          </p:nvPr>
        </p:nvGraphicFramePr>
        <p:xfrm>
          <a:off x="395536" y="1340768"/>
          <a:ext cx="84969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fr-FR" sz="2400" b="1" dirty="0" smtClean="0">
                <a:solidFill>
                  <a:srgbClr val="00B0F0"/>
                </a:solidFill>
                <a:latin typeface="Calisto MT" pitchFamily="18" charset="0"/>
              </a:rPr>
              <a:t>Evolution de la létalité du paludisme grave et de la rougeole chez les moins de 5 ans de 2011-2015</a:t>
            </a:r>
            <a:endParaRPr lang="fr-FR" sz="2400" b="1" dirty="0">
              <a:solidFill>
                <a:srgbClr val="00B0F0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3319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/>
          <a:lstStyle/>
          <a:p>
            <a:r>
              <a:rPr lang="fr-FR" altLang="fr-FR" sz="3200" b="1" dirty="0" smtClean="0">
                <a:solidFill>
                  <a:srgbClr val="00B0F0"/>
                </a:solidFill>
                <a:latin typeface="Calisto MT" pitchFamily="18" charset="0"/>
              </a:rPr>
              <a:t>DIFFICULTÉS </a:t>
            </a:r>
            <a:endParaRPr lang="fr-FR" sz="3200" b="1" dirty="0">
              <a:solidFill>
                <a:srgbClr val="00B0F0"/>
              </a:solidFill>
              <a:latin typeface="Calisto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42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FCEB8-364D-46E0-AE89-CEA9D7840B26}" type="slidenum">
              <a:rPr lang="fr-FR" altLang="fr-FR"/>
              <a:pPr/>
              <a:t>37</a:t>
            </a:fld>
            <a:endParaRPr lang="fr-FR" altLang="fr-FR"/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88913"/>
            <a:ext cx="7474024" cy="706437"/>
          </a:xfrm>
        </p:spPr>
        <p:txBody>
          <a:bodyPr>
            <a:normAutofit/>
          </a:bodyPr>
          <a:lstStyle/>
          <a:p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</a:rPr>
              <a:t>Difficultés </a:t>
            </a:r>
          </a:p>
        </p:txBody>
      </p:sp>
      <p:sp>
        <p:nvSpPr>
          <p:cNvPr id="1075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908050"/>
            <a:ext cx="8784976" cy="58134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fr-FR" altLang="fr-FR" dirty="0" smtClean="0">
              <a:latin typeface="Calisto MT" pitchFamily="18" charset="0"/>
              <a:ea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fr-FR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Insuffisance </a:t>
            </a:r>
            <a:r>
              <a:rPr lang="fr-FR" altLang="fr-FR" dirty="0">
                <a:latin typeface="Calisto MT" pitchFamily="18" charset="0"/>
                <a:ea typeface="Calibri" pitchFamily="34" charset="0"/>
                <a:cs typeface="Calibri" pitchFamily="34" charset="0"/>
              </a:rPr>
              <a:t>de ressources </a:t>
            </a:r>
            <a:r>
              <a:rPr lang="fr-FR" altLang="fr-FR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humaines  </a:t>
            </a:r>
          </a:p>
          <a:p>
            <a:pPr>
              <a:lnSpc>
                <a:spcPct val="80000"/>
              </a:lnSpc>
            </a:pPr>
            <a:r>
              <a:rPr lang="fr-FR" altLang="fr-FR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financières </a:t>
            </a:r>
            <a:r>
              <a:rPr lang="fr-FR" altLang="fr-FR" dirty="0">
                <a:latin typeface="Calisto MT" pitchFamily="18" charset="0"/>
                <a:ea typeface="Calibri" pitchFamily="34" charset="0"/>
                <a:cs typeface="Calibri" pitchFamily="34" charset="0"/>
              </a:rPr>
              <a:t>et </a:t>
            </a:r>
            <a:r>
              <a:rPr lang="fr-FR" altLang="fr-FR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matérielles</a:t>
            </a:r>
            <a:r>
              <a:rPr lang="fr-FR" altLang="fr-FR" dirty="0">
                <a:latin typeface="Calisto MT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fr-FR" altLang="fr-FR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(financement des plans d’actions)</a:t>
            </a:r>
            <a:endParaRPr lang="fr-FR" altLang="fr-FR" dirty="0">
              <a:latin typeface="Calisto MT" pitchFamily="18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fr-FR" altLang="fr-FR" sz="2800" b="1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Insuffisance d’activités </a:t>
            </a:r>
            <a:r>
              <a:rPr lang="fr-FR" altLang="fr-FR" sz="2800" dirty="0">
                <a:latin typeface="Calisto MT" pitchFamily="18" charset="0"/>
                <a:ea typeface="Calibri" pitchFamily="34" charset="0"/>
                <a:cs typeface="Calibri" pitchFamily="34" charset="0"/>
              </a:rPr>
              <a:t>d’information, de sensibilisation en vue d’induire un changement de comportement positif durable au sein des </a:t>
            </a:r>
            <a:r>
              <a:rPr lang="fr-FR" altLang="fr-FR" sz="2800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populations</a:t>
            </a:r>
            <a:endParaRPr lang="fr-FR" altLang="fr-FR" sz="2800" dirty="0">
              <a:latin typeface="Calisto MT" pitchFamily="18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fr-FR" altLang="fr-FR" sz="2800" b="1" dirty="0">
                <a:latin typeface="Calisto MT" pitchFamily="18" charset="0"/>
                <a:ea typeface="Calibri" pitchFamily="34" charset="0"/>
                <a:cs typeface="Calibri" pitchFamily="34" charset="0"/>
              </a:rPr>
              <a:t>Existence de barrières socioculturelles</a:t>
            </a:r>
            <a:r>
              <a:rPr lang="fr-FR" altLang="fr-FR" sz="2800" dirty="0">
                <a:latin typeface="Calisto MT" pitchFamily="18" charset="0"/>
                <a:ea typeface="Calibri" pitchFamily="34" charset="0"/>
                <a:cs typeface="Calibri" pitchFamily="34" charset="0"/>
              </a:rPr>
              <a:t> pour une vraie promotion de la santé de la mère et de </a:t>
            </a:r>
            <a:r>
              <a:rPr lang="fr-FR" altLang="fr-FR" sz="2800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l’enfant (persistance des pratiques néfastes à la SR </a:t>
            </a:r>
            <a:r>
              <a:rPr lang="fr-FR" altLang="fr-FR" dirty="0">
                <a:latin typeface="Calisto MT" pitchFamily="18" charset="0"/>
                <a:ea typeface="Calibri" pitchFamily="34" charset="0"/>
                <a:cs typeface="Calibri" pitchFamily="34" charset="0"/>
              </a:rPr>
              <a:t>: réticence des hommes à la PF, rejet du </a:t>
            </a:r>
            <a:r>
              <a:rPr lang="fr-FR" altLang="fr-FR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colostrum </a:t>
            </a:r>
            <a:r>
              <a:rPr lang="fr-FR" altLang="fr-FR" dirty="0">
                <a:latin typeface="Calisto MT" pitchFamily="18" charset="0"/>
                <a:ea typeface="Calibri" pitchFamily="34" charset="0"/>
                <a:cs typeface="Calibri" pitchFamily="34" charset="0"/>
              </a:rPr>
              <a:t>par les femmes, mariage </a:t>
            </a:r>
            <a:r>
              <a:rPr lang="fr-FR" altLang="fr-FR" sz="2800" dirty="0" smtClean="0">
                <a:latin typeface="Calisto MT" pitchFamily="18" charset="0"/>
                <a:ea typeface="Calibri" pitchFamily="34" charset="0"/>
                <a:cs typeface="Calibri" pitchFamily="34" charset="0"/>
              </a:rPr>
              <a:t>d’enfant, MGF)</a:t>
            </a:r>
            <a:endParaRPr lang="fr-FR" altLang="fr-FR" sz="3000" dirty="0">
              <a:latin typeface="Calisto MT" pitchFamily="18" charset="0"/>
            </a:endParaRPr>
          </a:p>
        </p:txBody>
      </p:sp>
      <p:sp>
        <p:nvSpPr>
          <p:cNvPr id="5" name="Espace réservé du numéro de diapositive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B37D0D2-725E-4F66-8CC6-5151A24041F9}" type="slidenum">
              <a:rPr lang="en-US" sz="1400">
                <a:latin typeface="+mn-lt"/>
              </a:rPr>
              <a:pPr algn="r">
                <a:defRPr/>
              </a:pPr>
              <a:t>37</a:t>
            </a:fld>
            <a:endParaRPr lang="en-US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4840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348880"/>
            <a:ext cx="7776864" cy="1524201"/>
          </a:xfr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altLang="fr-FR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r>
              <a:rPr lang="fr-FR" altLang="fr-FR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r>
              <a:rPr lang="fr-FR" altLang="fr-FR" sz="4000" b="1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PERSPECTIVES</a:t>
            </a:r>
            <a:r>
              <a:rPr lang="fr-FR" altLang="fr-FR" sz="3200" b="1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  </a:t>
            </a:r>
            <a:r>
              <a:rPr lang="fr-FR" altLang="fr-FR" sz="32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sz="32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r>
              <a:rPr lang="fr-FR" altLang="fr-FR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endParaRPr lang="fr-FR" altLang="fr-FR" b="1" dirty="0">
              <a:solidFill>
                <a:srgbClr val="00B0F0"/>
              </a:solidFill>
              <a:latin typeface="Calisto MT" pitchFamily="18" charset="0"/>
              <a:cs typeface="Aparajita" pitchFamily="34" charset="0"/>
            </a:endParaRPr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E4E0C3-4015-42F7-8262-5A266F5E6D1F}" type="slidenum">
              <a:rPr lang="fr-FR" altLang="fr-FR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fr-FR" altLang="fr-FR" sz="1400"/>
          </a:p>
        </p:txBody>
      </p:sp>
    </p:spTree>
    <p:extLst>
      <p:ext uri="{BB962C8B-B14F-4D97-AF65-F5344CB8AC3E}">
        <p14:creationId xmlns:p14="http://schemas.microsoft.com/office/powerpoint/2010/main" val="2772546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496944" cy="648073"/>
          </a:xfr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altLang="fr-FR" sz="44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sz="44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r>
              <a:rPr lang="fr-FR" altLang="fr-FR" sz="44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sz="44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r>
              <a:rPr lang="fr-FR" altLang="fr-FR" sz="4000" b="1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Perspectives  </a:t>
            </a:r>
            <a:r>
              <a:rPr lang="fr-FR" altLang="fr-FR" sz="40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sz="40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r>
              <a:rPr lang="fr-FR" altLang="fr-FR" sz="44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/>
            </a:r>
            <a:br>
              <a:rPr lang="fr-FR" altLang="fr-FR" sz="44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</a:br>
            <a:endParaRPr lang="fr-FR" altLang="fr-FR" sz="4400" b="1" dirty="0">
              <a:solidFill>
                <a:srgbClr val="00B0F0"/>
              </a:solidFill>
              <a:latin typeface="Calisto MT" pitchFamily="18" charset="0"/>
              <a:cs typeface="Aparajita" pitchFamily="34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79389" y="1484783"/>
            <a:ext cx="8785225" cy="41764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altLang="fr-FR" dirty="0" smtClean="0">
                <a:latin typeface="Calisto MT" panose="02040603050505030304" pitchFamily="18" charset="0"/>
                <a:cs typeface="Calibri" pitchFamily="34" charset="0"/>
              </a:rPr>
              <a:t>GFF: opportunité de renforcer</a:t>
            </a:r>
            <a:r>
              <a:rPr lang="fr-FR" dirty="0" smtClean="0">
                <a:latin typeface="Calisto MT" panose="02040603050505030304" pitchFamily="18" charset="0"/>
                <a:cs typeface="Calibri" pitchFamily="34" charset="0"/>
              </a:rPr>
              <a:t> </a:t>
            </a:r>
            <a:r>
              <a:rPr lang="fr-FR" dirty="0">
                <a:latin typeface="Calisto MT" panose="02040603050505030304" pitchFamily="18" charset="0"/>
                <a:cs typeface="Calibri" pitchFamily="34" charset="0"/>
              </a:rPr>
              <a:t>la </a:t>
            </a:r>
            <a:r>
              <a:rPr lang="fr-FR" dirty="0" err="1" smtClean="0">
                <a:latin typeface="Calisto MT" panose="02040603050505030304" pitchFamily="18" charset="0"/>
                <a:cs typeface="Calibri" pitchFamily="34" charset="0"/>
              </a:rPr>
              <a:t>multisectorialité</a:t>
            </a:r>
            <a:r>
              <a:rPr lang="fr-FR" dirty="0" smtClean="0">
                <a:latin typeface="Calisto MT" panose="02040603050505030304" pitchFamily="18" charset="0"/>
                <a:cs typeface="Calibri" pitchFamily="34" charset="0"/>
              </a:rPr>
              <a:t> (implication de la société civile, privé,…)</a:t>
            </a:r>
            <a:endParaRPr lang="fr-FR" dirty="0">
              <a:latin typeface="Calisto MT" panose="02040603050505030304" pitchFamily="18" charset="0"/>
              <a:cs typeface="Calibri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fr-FR" dirty="0" smtClean="0">
                <a:latin typeface="Calisto MT" panose="02040603050505030304" pitchFamily="18" charset="0"/>
                <a:cs typeface="Calibri" pitchFamily="34" charset="0"/>
              </a:rPr>
              <a:t>Mobilisation de ressources pour la mise en œuvre du plan stratégique intégré SRMNIA 2016 </a:t>
            </a:r>
            <a:r>
              <a:rPr lang="fr-FR" dirty="0">
                <a:latin typeface="Calisto MT" panose="02040603050505030304" pitchFamily="18" charset="0"/>
                <a:cs typeface="Calibri" pitchFamily="34" charset="0"/>
              </a:rPr>
              <a:t>-</a:t>
            </a:r>
            <a:r>
              <a:rPr lang="fr-FR" dirty="0" smtClean="0">
                <a:latin typeface="Calisto MT" panose="02040603050505030304" pitchFamily="18" charset="0"/>
                <a:cs typeface="Calibri" pitchFamily="34" charset="0"/>
              </a:rPr>
              <a:t>2020</a:t>
            </a:r>
            <a:endParaRPr lang="fr-FR" dirty="0" smtClean="0">
              <a:solidFill>
                <a:srgbClr val="FF0000"/>
              </a:solidFill>
              <a:latin typeface="Calisto MT" panose="02040603050505030304" pitchFamily="18" charset="0"/>
              <a:cs typeface="Calibri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fr-FR" dirty="0" smtClean="0">
                <a:latin typeface="Calisto MT" panose="02040603050505030304" pitchFamily="18" charset="0"/>
                <a:cs typeface="Calibri" pitchFamily="34" charset="0"/>
              </a:rPr>
              <a:t>Offre gratuite des méthodes de PF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fr-FR" dirty="0" smtClean="0">
              <a:latin typeface="Calisto MT" panose="02040603050505030304" pitchFamily="18" charset="0"/>
              <a:cs typeface="Calibri" pitchFamily="34" charset="0"/>
            </a:endParaRPr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E4E0C3-4015-42F7-8262-5A266F5E6D1F}" type="slidenum">
              <a:rPr lang="fr-FR" altLang="fr-FR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fr-FR" altLang="fr-FR" sz="1400"/>
          </a:p>
        </p:txBody>
      </p:sp>
    </p:spTree>
    <p:extLst>
      <p:ext uri="{BB962C8B-B14F-4D97-AF65-F5344CB8AC3E}">
        <p14:creationId xmlns:p14="http://schemas.microsoft.com/office/powerpoint/2010/main" val="1262535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600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SITUATION NUTRITIONNELLE (1)</a:t>
            </a:r>
            <a:endParaRPr lang="fr-FR" altLang="fr-FR" sz="3600" dirty="0">
              <a:solidFill>
                <a:srgbClr val="00B0F0"/>
              </a:solidFill>
              <a:latin typeface="Calisto MT" pitchFamily="18" charset="0"/>
              <a:cs typeface="Aparajita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Arial" charset="0"/>
              <a:buChar char="•"/>
              <a:defRPr/>
            </a:pPr>
            <a:endParaRPr lang="fr-FR" dirty="0" smtClean="0">
              <a:latin typeface="Calisto MT" panose="02040603050505030304" pitchFamily="18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dirty="0" smtClean="0">
                <a:latin typeface="Calisto MT" panose="02040603050505030304" pitchFamily="18" charset="0"/>
              </a:rPr>
              <a:t>Enquête Smart 2017,</a:t>
            </a:r>
            <a:r>
              <a:rPr lang="fr-FR" dirty="0">
                <a:latin typeface="Calisto MT" panose="02040603050505030304" pitchFamily="18" charset="0"/>
              </a:rPr>
              <a:t> enfants de moins de cinq ans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fr-FR" dirty="0" smtClean="0">
              <a:latin typeface="Calisto MT" panose="02040603050505030304" pitchFamily="18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fr-FR" dirty="0" smtClean="0">
                <a:latin typeface="Calisto MT" panose="02040603050505030304" pitchFamily="18" charset="0"/>
              </a:rPr>
              <a:t>Malnutrition aigue : </a:t>
            </a:r>
            <a:r>
              <a:rPr lang="fr-FR" b="1" dirty="0" smtClean="0">
                <a:latin typeface="Calisto MT" panose="02040603050505030304" pitchFamily="18" charset="0"/>
              </a:rPr>
              <a:t>8,6% </a:t>
            </a:r>
          </a:p>
          <a:p>
            <a:pPr>
              <a:buFont typeface="Arial" charset="0"/>
              <a:buChar char="•"/>
              <a:defRPr/>
            </a:pPr>
            <a:r>
              <a:rPr lang="fr-FR" dirty="0" smtClean="0">
                <a:latin typeface="Calisto MT" panose="02040603050505030304" pitchFamily="18" charset="0"/>
              </a:rPr>
              <a:t>Malnutrition chronique: 21,2% </a:t>
            </a:r>
          </a:p>
          <a:p>
            <a:pPr>
              <a:buFont typeface="Arial" charset="0"/>
              <a:buChar char="•"/>
              <a:defRPr/>
            </a:pPr>
            <a:r>
              <a:rPr lang="fr-FR" dirty="0" smtClean="0">
                <a:latin typeface="Calisto MT" panose="02040603050505030304" pitchFamily="18" charset="0"/>
              </a:rPr>
              <a:t>Insuffisance pondérale: 16,2%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fr-FR" dirty="0" smtClean="0">
              <a:latin typeface="Calisto MT" panose="02040603050505030304" pitchFamily="18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fr-FR" dirty="0" smtClean="0">
                <a:latin typeface="Calisto MT" panose="02040603050505030304" pitchFamily="18" charset="0"/>
              </a:rPr>
              <a:t>Faible poids de naissance 13,4%(enquête modulaire INSD, 2014)</a:t>
            </a:r>
          </a:p>
          <a:p>
            <a:pPr>
              <a:buFont typeface="Arial" charset="0"/>
              <a:buChar char="•"/>
              <a:defRPr/>
            </a:pPr>
            <a:endParaRPr lang="fr-FR" dirty="0" smtClean="0">
              <a:solidFill>
                <a:srgbClr val="FF3300"/>
              </a:solidFill>
              <a:latin typeface="Calisto MT" panose="02040603050505030304" pitchFamily="18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fr-FR" dirty="0" smtClean="0">
                <a:solidFill>
                  <a:srgbClr val="FF3300"/>
                </a:solidFill>
                <a:latin typeface="Calisto MT" panose="02040603050505030304" pitchFamily="18" charset="0"/>
              </a:rPr>
              <a:t>              </a:t>
            </a:r>
            <a:endParaRPr lang="fr-FR" dirty="0" smtClean="0">
              <a:latin typeface="Calisto MT" panose="02040603050505030304" pitchFamily="18" charset="0"/>
            </a:endParaRPr>
          </a:p>
          <a:p>
            <a:pPr marL="0" indent="0">
              <a:buFont typeface="Arial" charset="0"/>
              <a:buNone/>
              <a:defRPr/>
            </a:pPr>
            <a:endParaRPr lang="fr-FR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05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fr-FR" altLang="fr-FR" b="1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SITUATION NUTRITIONNELLE </a:t>
            </a:r>
            <a:r>
              <a:rPr lang="fr-FR" altLang="fr-FR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(2)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8FCD7D6-85D1-4D31-8A1B-C5F63B31E882}" type="datetime1">
              <a:rPr lang="fr-FR" smtClean="0"/>
              <a:pPr>
                <a:defRPr/>
              </a:pPr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221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CF85C3-9CED-4563-BC6B-19D265F0AC57}" type="slidenum">
              <a:rPr lang="fr-FR" altLang="fr-FR" sz="1200" smtClean="0">
                <a:solidFill>
                  <a:srgbClr val="898989"/>
                </a:solidFill>
                <a:latin typeface="Arial Rounded MT Bold" panose="020F0704030504030204" pitchFamily="34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fr-FR" altLang="fr-FR" sz="1200" smtClean="0">
              <a:solidFill>
                <a:srgbClr val="898989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484313"/>
            <a:ext cx="8363272" cy="4752975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eaLnBrk="1" hangingPunct="1">
              <a:buFont typeface="Arial" charset="0"/>
              <a:buNone/>
              <a:defRPr/>
            </a:pPr>
            <a:endParaRPr lang="fr-FR" sz="2800" dirty="0" smtClean="0">
              <a:solidFill>
                <a:srgbClr val="FF0000"/>
              </a:solidFill>
              <a:latin typeface="Calisto MT" panose="02040603050505030304" pitchFamily="18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fr-FR" sz="2800" b="1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Problème de malnutrition par excès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fr-FR" sz="28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(Selon EDS 10)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fr-FR" sz="28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Surcharge pondérale chez les Femmes en âge de procréer(FAP): 11%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fr-FR" sz="2800" dirty="0">
                <a:solidFill>
                  <a:schemeClr val="tx1"/>
                </a:solidFill>
                <a:latin typeface="Calisto MT" panose="02040603050505030304" pitchFamily="18" charset="0"/>
              </a:rPr>
              <a:t>Surcharge pondérale chez les enfants de moins de cinq ans</a:t>
            </a:r>
            <a:r>
              <a:rPr lang="fr-FR" sz="28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: 2%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fr-FR" sz="28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Obésité: 4,5% de la population(enquête </a:t>
            </a:r>
            <a:r>
              <a:rPr lang="fr-FR" sz="28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Step</a:t>
            </a:r>
            <a:r>
              <a:rPr lang="fr-FR" sz="28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fr-FR" sz="2800" dirty="0">
              <a:solidFill>
                <a:schemeClr val="accent1">
                  <a:lumMod val="75000"/>
                </a:schemeClr>
              </a:solidFill>
              <a:latin typeface="Calisto MT" panose="02040603050505030304" pitchFamily="18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fr-FR" sz="2400" dirty="0">
              <a:solidFill>
                <a:schemeClr val="accent5">
                  <a:lumMod val="20000"/>
                  <a:lumOff val="80000"/>
                </a:schemeClr>
              </a:solidFill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67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rgbClr val="00B050"/>
          </a:solidFill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b">
            <a:normAutofit/>
          </a:bodyPr>
          <a:lstStyle/>
          <a:p>
            <a:pPr>
              <a:defRPr/>
            </a:pPr>
            <a:r>
              <a:rPr lang="fr-FR" sz="4000" b="1" dirty="0">
                <a:solidFill>
                  <a:schemeClr val="bg1"/>
                </a:solidFill>
              </a:rPr>
              <a:t>Tendance de la malnutrition</a:t>
            </a:r>
            <a:endParaRPr lang="fr-FR" altLang="fr-FR" sz="4000" b="1" dirty="0">
              <a:solidFill>
                <a:schemeClr val="bg1"/>
              </a:solidFill>
            </a:endParaRPr>
          </a:p>
        </p:txBody>
      </p:sp>
      <p:sp>
        <p:nvSpPr>
          <p:cNvPr id="1024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9pPr>
          </a:lstStyle>
          <a:p>
            <a:fld id="{4BDE19F2-B6BD-499D-9940-9FC3D644B080}" type="slidenum">
              <a:rPr lang="fr-FR" altLang="fr-FR" smtClean="0">
                <a:solidFill>
                  <a:srgbClr val="898989"/>
                </a:solidFill>
              </a:rPr>
              <a:pPr/>
              <a:t>42</a:t>
            </a:fld>
            <a:endParaRPr lang="fr-FR" altLang="fr-FR" smtClean="0">
              <a:solidFill>
                <a:srgbClr val="898989"/>
              </a:solidFill>
            </a:endParaRPr>
          </a:p>
        </p:txBody>
      </p:sp>
      <p:graphicFrame>
        <p:nvGraphicFramePr>
          <p:cNvPr id="8" name="Graphique 7"/>
          <p:cNvGraphicFramePr/>
          <p:nvPr/>
        </p:nvGraphicFramePr>
        <p:xfrm>
          <a:off x="1043608" y="1656397"/>
          <a:ext cx="6768752" cy="4076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7" name="Rectangle 1"/>
          <p:cNvSpPr>
            <a:spLocks noChangeArrowheads="1"/>
          </p:cNvSpPr>
          <p:nvPr/>
        </p:nvSpPr>
        <p:spPr bwMode="auto">
          <a:xfrm>
            <a:off x="179388" y="6018213"/>
            <a:ext cx="784860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anose="020F0704030504030204" pitchFamily="34" charset="0"/>
              </a:defRPr>
            </a:lvl9pPr>
          </a:lstStyle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altLang="fr-FR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Tendance relativement stationnaire. </a:t>
            </a:r>
            <a:endParaRPr lang="fr-FR" altLang="fr-FR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30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fr-FR" altLang="fr-FR" sz="2800" b="1" dirty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SITUATION DES CARENCES SPECIFIQUES EN MICRONUTRIMENTS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fr-FR" dirty="0" smtClean="0">
              <a:latin typeface="Calisto MT" panose="0204060305050503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>
                <a:latin typeface="Calisto MT" panose="02040603050505030304" pitchFamily="18" charset="0"/>
              </a:rPr>
              <a:t>Carence en iode: 23% des ménages disposent de sel adéquatement iodé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 smtClean="0">
              <a:latin typeface="Calisto MT" panose="0204060305050503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>
                <a:latin typeface="Calisto MT" panose="02040603050505030304" pitchFamily="18" charset="0"/>
              </a:rPr>
              <a:t>Anémie: </a:t>
            </a:r>
            <a:r>
              <a:rPr lang="fr-FR" b="1" dirty="0" smtClean="0">
                <a:latin typeface="Calisto MT" panose="02040603050505030304" pitchFamily="18" charset="0"/>
              </a:rPr>
              <a:t>83% </a:t>
            </a:r>
            <a:r>
              <a:rPr lang="fr-FR" dirty="0" smtClean="0">
                <a:latin typeface="Calisto MT" panose="02040603050505030304" pitchFamily="18" charset="0"/>
              </a:rPr>
              <a:t>des enfants de moins de cinq ans, </a:t>
            </a:r>
            <a:r>
              <a:rPr lang="fr-FR" b="1" dirty="0" smtClean="0">
                <a:latin typeface="Calisto MT" panose="02040603050505030304" pitchFamily="18" charset="0"/>
              </a:rPr>
              <a:t>62% </a:t>
            </a:r>
            <a:r>
              <a:rPr lang="fr-FR" dirty="0" smtClean="0">
                <a:latin typeface="Calisto MT" panose="02040603050505030304" pitchFamily="18" charset="0"/>
              </a:rPr>
              <a:t>des femmes en âge de procréer, </a:t>
            </a:r>
            <a:r>
              <a:rPr lang="fr-FR" b="1" dirty="0" smtClean="0">
                <a:latin typeface="Calisto MT" panose="02040603050505030304" pitchFamily="18" charset="0"/>
              </a:rPr>
              <a:t>68,8%</a:t>
            </a:r>
            <a:r>
              <a:rPr lang="fr-FR" dirty="0" smtClean="0">
                <a:solidFill>
                  <a:srgbClr val="C00000"/>
                </a:solidFill>
                <a:latin typeface="Calisto MT" panose="02040603050505030304" pitchFamily="18" charset="0"/>
              </a:rPr>
              <a:t> </a:t>
            </a:r>
            <a:r>
              <a:rPr lang="fr-FR" dirty="0" smtClean="0">
                <a:latin typeface="Calisto MT" panose="02040603050505030304" pitchFamily="18" charset="0"/>
              </a:rPr>
              <a:t>des enfants en âge scolaire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 smtClean="0">
              <a:latin typeface="Calisto MT" panose="020406030505050303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C19287A-9C2B-4DCC-9E04-CF45179ED7CC}" type="datetime1">
              <a:rPr lang="fr-FR"/>
              <a:pPr>
                <a:defRPr/>
              </a:pPr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270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29A6BD-FE46-42BE-B3B0-CCD1E18DC197}" type="slidenum">
              <a:rPr lang="fr-FR" altLang="fr-FR" sz="1200" smtClean="0">
                <a:solidFill>
                  <a:srgbClr val="898989"/>
                </a:solidFill>
                <a:latin typeface="Arial Rounded MT Bold" panose="020F0704030504030204" pitchFamily="34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fr-FR" altLang="fr-FR" sz="1200" smtClean="0">
              <a:solidFill>
                <a:srgbClr val="898989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04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fr-FR" altLang="en-US" sz="2800" b="1" dirty="0" smtClean="0">
                <a:solidFill>
                  <a:srgbClr val="00B0F0"/>
                </a:solidFill>
                <a:latin typeface="Calisto MT" pitchFamily="18" charset="0"/>
                <a:cs typeface="Aparajita" pitchFamily="34" charset="0"/>
              </a:rPr>
              <a:t>SITUATION DANS LES RÉGIONS EN 2017</a:t>
            </a:r>
            <a:endParaRPr lang="fr-FR" altLang="en-US" sz="2800" b="1" dirty="0">
              <a:solidFill>
                <a:srgbClr val="00B0F0"/>
              </a:solidFill>
              <a:latin typeface="Calisto MT" pitchFamily="18" charset="0"/>
              <a:cs typeface="Aparajita" pitchFamily="34" charset="0"/>
            </a:endParaRPr>
          </a:p>
        </p:txBody>
      </p:sp>
      <p:sp>
        <p:nvSpPr>
          <p:cNvPr id="1331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b="1" u="sng" dirty="0">
                <a:latin typeface="Calisto MT" panose="02040603050505030304" pitchFamily="18" charset="0"/>
              </a:rPr>
              <a:t>M</a:t>
            </a:r>
            <a:r>
              <a:rPr lang="fr-FR" b="1" u="sng" dirty="0" smtClean="0">
                <a:latin typeface="Calisto MT" panose="02040603050505030304" pitchFamily="18" charset="0"/>
              </a:rPr>
              <a:t>alnutrition chronique</a:t>
            </a:r>
            <a:endParaRPr lang="fr-FR" b="1" dirty="0" smtClean="0">
              <a:latin typeface="Calisto MT" panose="02040603050505030304" pitchFamily="18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dirty="0" smtClean="0">
                <a:latin typeface="Calisto MT" panose="02040603050505030304" pitchFamily="18" charset="0"/>
              </a:rPr>
              <a:t> 4 régions avec les prévalences les plus élevées: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dirty="0" smtClean="0">
                <a:latin typeface="Calisto MT" panose="02040603050505030304" pitchFamily="18" charset="0"/>
              </a:rPr>
              <a:t>Sahel(38,9%) Est(34,3%), Sud ouest(34,2%), Cascades(30,5%)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b="1" u="sng" dirty="0">
                <a:latin typeface="Calisto MT" panose="02040603050505030304" pitchFamily="18" charset="0"/>
              </a:rPr>
              <a:t>M</a:t>
            </a:r>
            <a:r>
              <a:rPr lang="fr-FR" b="1" u="sng" dirty="0" smtClean="0">
                <a:latin typeface="Calisto MT" panose="02040603050505030304" pitchFamily="18" charset="0"/>
              </a:rPr>
              <a:t>alnutrition aigue</a:t>
            </a:r>
            <a:r>
              <a:rPr lang="fr-FR" b="1" dirty="0" smtClean="0">
                <a:latin typeface="Calisto MT" panose="02040603050505030304" pitchFamily="18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dirty="0" smtClean="0">
                <a:latin typeface="Calisto MT" panose="02040603050505030304" pitchFamily="18" charset="0"/>
              </a:rPr>
              <a:t>3 régions avec les prévalences les plus élevées, </a:t>
            </a:r>
            <a:r>
              <a:rPr lang="fr-FR" b="1" dirty="0" smtClean="0">
                <a:latin typeface="Calisto MT" panose="02040603050505030304" pitchFamily="18" charset="0"/>
              </a:rPr>
              <a:t>Sahel</a:t>
            </a:r>
            <a:r>
              <a:rPr lang="fr-FR" dirty="0" smtClean="0">
                <a:latin typeface="Calisto MT" panose="02040603050505030304" pitchFamily="18" charset="0"/>
              </a:rPr>
              <a:t>(13,5%), </a:t>
            </a:r>
            <a:r>
              <a:rPr lang="fr-FR" b="1" dirty="0" smtClean="0">
                <a:latin typeface="Calisto MT" panose="02040603050505030304" pitchFamily="18" charset="0"/>
              </a:rPr>
              <a:t>Nord</a:t>
            </a:r>
            <a:r>
              <a:rPr lang="fr-FR" dirty="0" smtClean="0">
                <a:latin typeface="Calisto MT" panose="02040603050505030304" pitchFamily="18" charset="0"/>
              </a:rPr>
              <a:t>(11,3%), </a:t>
            </a:r>
            <a:r>
              <a:rPr lang="fr-FR" b="1" dirty="0" smtClean="0">
                <a:latin typeface="Calisto MT" panose="02040603050505030304" pitchFamily="18" charset="0"/>
              </a:rPr>
              <a:t>Est</a:t>
            </a:r>
            <a:r>
              <a:rPr lang="fr-FR" dirty="0" smtClean="0">
                <a:latin typeface="Calisto MT" panose="02040603050505030304" pitchFamily="18" charset="0"/>
              </a:rPr>
              <a:t>(10,8%)</a:t>
            </a:r>
            <a:endParaRPr lang="fr-FR" sz="2400" b="1" dirty="0" smtClean="0">
              <a:latin typeface="Calisto MT" panose="020406030505050303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FDC73E5-228F-45D1-9517-6B652C0B9FFE}" type="datetime1">
              <a:rPr lang="fr-FR" smtClean="0"/>
              <a:pPr>
                <a:defRPr/>
              </a:pPr>
              <a:t>21/02/2018</a:t>
            </a:fld>
            <a:endParaRPr lang="fr-FR"/>
          </a:p>
        </p:txBody>
      </p:sp>
      <p:sp>
        <p:nvSpPr>
          <p:cNvPr id="1229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B7C3B8-C758-443E-AF98-41C3FD85F5A4}" type="slidenum">
              <a:rPr lang="fr-FR" altLang="fr-FR" sz="1200" smtClean="0">
                <a:solidFill>
                  <a:srgbClr val="898989"/>
                </a:solidFill>
                <a:latin typeface="Arial Rounded MT Bold" panose="020F0704030504030204" pitchFamily="34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fr-FR" altLang="fr-FR" sz="1200" smtClean="0">
              <a:solidFill>
                <a:srgbClr val="898989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15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04"/>
          <p:cNvSpPr txBox="1">
            <a:spLocks noChangeArrowheads="1"/>
          </p:cNvSpPr>
          <p:nvPr/>
        </p:nvSpPr>
        <p:spPr bwMode="auto">
          <a:xfrm>
            <a:off x="762000" y="5715000"/>
            <a:ext cx="685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fr-FR" altLang="fr-FR" sz="1800">
              <a:latin typeface="Arial" panose="020B0604020202020204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50838" y="2560638"/>
            <a:ext cx="8532812" cy="1439862"/>
          </a:xfr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 smtClean="0">
                <a:solidFill>
                  <a:srgbClr val="00B0F0"/>
                </a:solidFill>
                <a:latin typeface="Calisto MT" pitchFamily="18" charset="0"/>
                <a:ea typeface="+mj-ea"/>
                <a:cs typeface="Aparajita" pitchFamily="34" charset="0"/>
              </a:rPr>
              <a:t>SITUATION DE L’ALIMENTATION DU NOURRISSON ET DU JEUNE ENFANT (ANJE) </a:t>
            </a:r>
            <a:endParaRPr lang="fr-FR" sz="2400" b="1" dirty="0">
              <a:solidFill>
                <a:srgbClr val="00B0F0"/>
              </a:solidFill>
              <a:latin typeface="Calisto MT" pitchFamily="18" charset="0"/>
              <a:ea typeface="+mj-ea"/>
              <a:cs typeface="Aparajit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457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3292615-5BA2-47F2-8132-D121C689C5D9}" type="datetime1">
              <a:rPr lang="fr-FR" smtClean="0"/>
              <a:pPr>
                <a:defRPr/>
              </a:pPr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4341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08D962-9348-44BE-BF45-4B4708B5CA16}" type="slidenum">
              <a:rPr lang="fr-FR" altLang="fr-FR" sz="1200" smtClean="0">
                <a:solidFill>
                  <a:srgbClr val="898989"/>
                </a:solidFill>
                <a:latin typeface="Arial Rounded MT Bold" panose="020F0704030504030204" pitchFamily="34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fr-FR" altLang="fr-FR" sz="1200" smtClean="0">
              <a:solidFill>
                <a:srgbClr val="898989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179512" y="274638"/>
            <a:ext cx="8784976" cy="706090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3500" b="1" dirty="0" smtClean="0"/>
              <a:t>Tendance des indicateurs ANJE</a:t>
            </a:r>
            <a:endParaRPr lang="fr-FR" sz="3500" b="1" dirty="0"/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4266705501"/>
              </p:ext>
            </p:extLst>
          </p:nvPr>
        </p:nvGraphicFramePr>
        <p:xfrm>
          <a:off x="323528" y="1029149"/>
          <a:ext cx="8640960" cy="5217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9829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706" y="0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FR" b="1" dirty="0">
                <a:solidFill>
                  <a:srgbClr val="00B0F0"/>
                </a:solidFill>
                <a:latin typeface="Calisto MT" pitchFamily="18" charset="0"/>
              </a:rPr>
              <a:t>Quelques actions réalisées pour améliorer la nutrition</a:t>
            </a:r>
            <a:endParaRPr lang="fr-FR" b="1" dirty="0">
              <a:solidFill>
                <a:srgbClr val="00B0F0"/>
              </a:solidFill>
              <a:latin typeface="Calisto MT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4075" y="1484784"/>
            <a:ext cx="8229600" cy="5112568"/>
          </a:xfrm>
        </p:spPr>
        <p:txBody>
          <a:bodyPr/>
          <a:lstStyle/>
          <a:p>
            <a:r>
              <a:rPr lang="fr-FR" sz="2400" dirty="0" smtClean="0">
                <a:latin typeface="Calisto MT" panose="02040603050505030304" pitchFamily="18" charset="0"/>
              </a:rPr>
              <a:t>PEC de la malnutrition aigue à travers le protocole national de prise en </a:t>
            </a:r>
            <a:r>
              <a:rPr lang="fr-FR" sz="2400" dirty="0" smtClean="0">
                <a:latin typeface="Calisto MT" panose="02040603050505030304" pitchFamily="18" charset="0"/>
              </a:rPr>
              <a:t>charge</a:t>
            </a:r>
          </a:p>
          <a:p>
            <a:endParaRPr lang="fr-FR" sz="2400" dirty="0" smtClean="0">
              <a:latin typeface="Calisto MT" panose="02040603050505030304" pitchFamily="18" charset="0"/>
            </a:endParaRPr>
          </a:p>
          <a:p>
            <a:r>
              <a:rPr lang="fr-FR" sz="2400" dirty="0" smtClean="0">
                <a:latin typeface="Calisto MT" panose="02040603050505030304" pitchFamily="18" charset="0"/>
              </a:rPr>
              <a:t>Lutte contre les carences en micronutriments</a:t>
            </a:r>
          </a:p>
          <a:p>
            <a:pPr marL="0" indent="0">
              <a:buNone/>
            </a:pPr>
            <a:r>
              <a:rPr lang="fr-FR" sz="2400" dirty="0" smtClean="0">
                <a:latin typeface="Calisto MT" panose="02040603050505030304" pitchFamily="18" charset="0"/>
              </a:rPr>
              <a:t>    Mise en œuvre des journées vitamine A</a:t>
            </a:r>
            <a:r>
              <a:rPr lang="fr-FR" sz="2400" dirty="0" smtClean="0">
                <a:latin typeface="Calisto MT" panose="02040603050505030304" pitchFamily="18" charset="0"/>
              </a:rPr>
              <a:t>+</a:t>
            </a:r>
          </a:p>
          <a:p>
            <a:pPr marL="0" indent="0">
              <a:buNone/>
            </a:pPr>
            <a:endParaRPr lang="fr-FR" sz="2400" dirty="0" smtClean="0">
              <a:latin typeface="Calisto MT" panose="02040603050505030304" pitchFamily="18" charset="0"/>
            </a:endParaRPr>
          </a:p>
          <a:p>
            <a:r>
              <a:rPr lang="fr-FR" sz="2400" dirty="0" smtClean="0">
                <a:latin typeface="Calisto MT" panose="02040603050505030304" pitchFamily="18" charset="0"/>
              </a:rPr>
              <a:t>MEO d’un plan de passage à l’échelle pour la promotion des pratiques optimales d’alimentation du nourrisson et du jeune enfant(2013-2025</a:t>
            </a:r>
            <a:r>
              <a:rPr lang="fr-FR" sz="2400" dirty="0" smtClean="0">
                <a:latin typeface="Calisto MT" panose="02040603050505030304" pitchFamily="18" charset="0"/>
              </a:rPr>
              <a:t>)</a:t>
            </a:r>
          </a:p>
          <a:p>
            <a:endParaRPr lang="fr-FR" sz="2400" dirty="0" smtClean="0">
              <a:latin typeface="Calisto MT" panose="02040603050505030304" pitchFamily="18" charset="0"/>
            </a:endParaRPr>
          </a:p>
          <a:p>
            <a:r>
              <a:rPr lang="fr-FR" sz="2400" dirty="0" smtClean="0">
                <a:latin typeface="Calisto MT" panose="02040603050505030304" pitchFamily="18" charset="0"/>
              </a:rPr>
              <a:t>Elaboration d’un plan stratégique multisectoriel de nutrition pour les 4 prochaines années</a:t>
            </a:r>
            <a:endParaRPr lang="fr-FR" sz="24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9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2656"/>
            <a:ext cx="8229600" cy="634132"/>
          </a:xfrm>
        </p:spPr>
        <p:txBody>
          <a:bodyPr/>
          <a:lstStyle/>
          <a:p>
            <a:r>
              <a:rPr lang="fr-FR" altLang="fr-FR" sz="4400" b="1" dirty="0">
                <a:solidFill>
                  <a:srgbClr val="00B0F0"/>
                </a:solidFill>
                <a:latin typeface="Calisto MT" pitchFamily="18" charset="0"/>
              </a:rPr>
              <a:t>Conclusion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fr-FR" altLang="fr-FR" b="1" dirty="0">
                <a:latin typeface="Calisto MT" panose="02040603050505030304" pitchFamily="18" charset="0"/>
              </a:rPr>
              <a:t>Amélioration des indicateurs</a:t>
            </a:r>
            <a:r>
              <a:rPr lang="fr-FR" altLang="fr-FR" dirty="0">
                <a:latin typeface="Calisto MT" panose="02040603050505030304" pitchFamily="18" charset="0"/>
              </a:rPr>
              <a:t> de </a:t>
            </a:r>
            <a:r>
              <a:rPr lang="fr-FR" altLang="fr-FR" dirty="0" smtClean="0">
                <a:latin typeface="Calisto MT" panose="02040603050505030304" pitchFamily="18" charset="0"/>
              </a:rPr>
              <a:t>SRMNEA-N</a:t>
            </a:r>
            <a:endParaRPr lang="fr-FR" altLang="fr-FR" dirty="0">
              <a:latin typeface="Calisto MT" panose="02040603050505030304" pitchFamily="18" charset="0"/>
            </a:endParaRPr>
          </a:p>
          <a:p>
            <a:pPr algn="just">
              <a:lnSpc>
                <a:spcPct val="90000"/>
              </a:lnSpc>
            </a:pPr>
            <a:endParaRPr lang="fr-FR" altLang="fr-FR" dirty="0">
              <a:latin typeface="Calisto MT" panose="0204060305050503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fr-FR" altLang="fr-FR" b="1" dirty="0">
                <a:latin typeface="Calisto MT" panose="02040603050505030304" pitchFamily="18" charset="0"/>
              </a:rPr>
              <a:t>Insuffisance de cette amélioration</a:t>
            </a:r>
            <a:r>
              <a:rPr lang="fr-FR" altLang="fr-FR" dirty="0">
                <a:latin typeface="Calisto MT" panose="02040603050505030304" pitchFamily="18" charset="0"/>
              </a:rPr>
              <a:t> pour atteindre les objectifs des différents engagements auxquels le pays a </a:t>
            </a:r>
            <a:r>
              <a:rPr lang="fr-FR" altLang="fr-FR" dirty="0" smtClean="0">
                <a:latin typeface="Calisto MT" panose="02040603050505030304" pitchFamily="18" charset="0"/>
              </a:rPr>
              <a:t>souscrit et les ODD</a:t>
            </a:r>
            <a:endParaRPr lang="fr-FR" altLang="fr-FR" dirty="0">
              <a:latin typeface="Calisto MT" panose="02040603050505030304" pitchFamily="18" charset="0"/>
            </a:endParaRPr>
          </a:p>
          <a:p>
            <a:pPr algn="just">
              <a:lnSpc>
                <a:spcPct val="90000"/>
              </a:lnSpc>
            </a:pPr>
            <a:endParaRPr lang="fr-FR" altLang="fr-FR" dirty="0">
              <a:latin typeface="Calisto MT" panose="0204060305050503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fr-FR" altLang="fr-FR" b="1" dirty="0">
                <a:latin typeface="Calisto MT" panose="02040603050505030304" pitchFamily="18" charset="0"/>
              </a:rPr>
              <a:t>Nécessité d’une synergie d’actions</a:t>
            </a:r>
            <a:r>
              <a:rPr lang="fr-FR" altLang="fr-FR" dirty="0">
                <a:latin typeface="Calisto MT" panose="02040603050505030304" pitchFamily="18" charset="0"/>
              </a:rPr>
              <a:t> et d’une implication plus large et </a:t>
            </a:r>
            <a:r>
              <a:rPr lang="fr-FR" altLang="fr-FR" dirty="0" smtClean="0">
                <a:latin typeface="Calisto MT" panose="02040603050505030304" pitchFamily="18" charset="0"/>
              </a:rPr>
              <a:t>soutenue des différentes parties prenantes </a:t>
            </a:r>
            <a:r>
              <a:rPr lang="fr-FR" altLang="fr-FR" dirty="0">
                <a:latin typeface="Calisto MT" panose="02040603050505030304" pitchFamily="18" charset="0"/>
              </a:rPr>
              <a:t>pour </a:t>
            </a:r>
            <a:r>
              <a:rPr lang="fr-FR" altLang="fr-FR" dirty="0" smtClean="0">
                <a:latin typeface="Calisto MT" panose="02040603050505030304" pitchFamily="18" charset="0"/>
              </a:rPr>
              <a:t>une meilleure santé </a:t>
            </a:r>
            <a:r>
              <a:rPr lang="fr-FR" altLang="fr-FR" dirty="0">
                <a:latin typeface="Calisto MT" panose="02040603050505030304" pitchFamily="18" charset="0"/>
              </a:rPr>
              <a:t>des </a:t>
            </a:r>
            <a:r>
              <a:rPr lang="fr-FR" altLang="fr-FR" dirty="0" smtClean="0">
                <a:latin typeface="Calisto MT" panose="02040603050505030304" pitchFamily="18" charset="0"/>
              </a:rPr>
              <a:t>femmes, des enfants et des adolescents.</a:t>
            </a:r>
            <a:endParaRPr lang="fr-FR" altLang="fr-FR" dirty="0">
              <a:latin typeface="Calisto MT" panose="02040603050505030304" pitchFamily="18" charset="0"/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FA90-95A3-4151-9AB7-B28D1389FBC2}" type="slidenum">
              <a:rPr lang="fr-FR" altLang="fr-FR"/>
              <a:pPr/>
              <a:t>48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1769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0E2B612-C308-49F7-BC71-EFF1076EB57D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5" name="Espace réservé du numéro de diapositive 6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52DCA7A0-3786-4234-B52C-AD7D7B34ABD5}" type="slidenum">
              <a:rPr lang="en-US" sz="1400">
                <a:latin typeface="+mn-lt"/>
              </a:rPr>
              <a:pPr algn="r">
                <a:defRPr/>
              </a:pPr>
              <a:t>49</a:t>
            </a:fld>
            <a:endParaRPr lang="en-US" sz="1400">
              <a:latin typeface="+mn-lt"/>
            </a:endParaRP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768" y="2852936"/>
            <a:ext cx="8229600" cy="1512168"/>
          </a:xfrm>
        </p:spPr>
        <p:txBody>
          <a:bodyPr/>
          <a:lstStyle/>
          <a:p>
            <a:pPr eaLnBrk="1" hangingPunct="1"/>
            <a:r>
              <a:rPr lang="fr-FR" altLang="fr-FR" sz="4000" b="1" dirty="0" smtClean="0">
                <a:solidFill>
                  <a:srgbClr val="00B0F0"/>
                </a:solidFill>
                <a:latin typeface="Calisto MT" pitchFamily="18" charset="0"/>
              </a:rPr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99113400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430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</p:bldLst>
  </p:timing>
</p:sld>
</file>

<file path=ppt/theme/theme1.xml><?xml version="1.0" encoding="utf-8"?>
<a:theme xmlns:a="http://schemas.openxmlformats.org/drawingml/2006/main" name="Modèle de conception - Multitude de fichiers">
  <a:themeElements>
    <a:clrScheme name="Modèle de conception - Multitude de fichiers 13">
      <a:dk1>
        <a:srgbClr val="000000"/>
      </a:dk1>
      <a:lt1>
        <a:srgbClr val="FFFFFF"/>
      </a:lt1>
      <a:dk2>
        <a:srgbClr val="CC33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de conception - Multitude de fichiers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de conception - Multitude de fichie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de conception - Multitude de fichie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de conception - Multitude de fichie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de conception - Multitude de fichie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de conception - Multitude de fichie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de conception - Multitude de fichie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de conception - Multitude de fichie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de conception - Multitude de fichie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de conception - Multitude de fichie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de conception - Multitude de fichie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de conception - Multitude de fichie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de conception - Multitude de fichie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de conception - Multitude de fichiers 13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8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9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0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1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2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5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6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Modèle de conception - Multitude de fichiers 13">
    <a:dk1>
      <a:srgbClr val="000000"/>
    </a:dk1>
    <a:lt1>
      <a:srgbClr val="FFFFFF"/>
    </a:lt1>
    <a:dk2>
      <a:srgbClr val="CC33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</TotalTime>
  <Words>1935</Words>
  <Application>Microsoft Office PowerPoint</Application>
  <PresentationFormat>Affichage à l'écran (4:3)</PresentationFormat>
  <Paragraphs>351</Paragraphs>
  <Slides>49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62" baseType="lpstr">
      <vt:lpstr>宋体</vt:lpstr>
      <vt:lpstr>Aparajita</vt:lpstr>
      <vt:lpstr>Arial</vt:lpstr>
      <vt:lpstr>Arial Narrow</vt:lpstr>
      <vt:lpstr>Arial Rounded MT Bold</vt:lpstr>
      <vt:lpstr>Calibri</vt:lpstr>
      <vt:lpstr>Calisto MT</vt:lpstr>
      <vt:lpstr>Garamond</vt:lpstr>
      <vt:lpstr>Times New Roman</vt:lpstr>
      <vt:lpstr>Trebuchet MS</vt:lpstr>
      <vt:lpstr>Wingdings</vt:lpstr>
      <vt:lpstr>Modèle de conception - Multitude de fichiers</vt:lpstr>
      <vt:lpstr>Feuille de calcul</vt:lpstr>
      <vt:lpstr>Etat des lieux de la santé reproductive, maternelle, néonatale, infantile et des adolescents &amp; la nutrition  au Burkina Faso</vt:lpstr>
      <vt:lpstr>Plan de présentation</vt:lpstr>
      <vt:lpstr>Introduction</vt:lpstr>
      <vt:lpstr>Indicateurs d’enquête sur la sante maternelle et néonatale de 2010 a 2015 au Burkina </vt:lpstr>
      <vt:lpstr>De quoi meurent les femmes ?</vt:lpstr>
      <vt:lpstr>De quoi meurent les nouveau-nés?</vt:lpstr>
      <vt:lpstr>De quoi meurent les enfants?</vt:lpstr>
      <vt:lpstr> Modèle des trois retards</vt:lpstr>
      <vt:lpstr>Stratégies/actions mises en œuvre </vt:lpstr>
      <vt:lpstr>Planification familiale</vt:lpstr>
      <vt:lpstr>Consultation prénatale</vt:lpstr>
      <vt:lpstr>Assistance qualifiée à l’accouchement</vt:lpstr>
      <vt:lpstr> Soins obstétricaux et néonataux d’urgence  </vt:lpstr>
      <vt:lpstr>Soins du post-partum </vt:lpstr>
      <vt:lpstr>Prévention de la transmission mère-enfant du VIH </vt:lpstr>
      <vt:lpstr>Prise en charge de l’enfant </vt:lpstr>
      <vt:lpstr>Vaccination</vt:lpstr>
      <vt:lpstr>Lutte contre les cancers féminins</vt:lpstr>
      <vt:lpstr>Lutte contre les fistules obstétricales</vt:lpstr>
      <vt:lpstr>Santé des adolescents et des jeunes</vt:lpstr>
      <vt:lpstr>MESURES D’ACCOMPAGNEMENT</vt:lpstr>
      <vt:lpstr>Mesures d’accompagnement</vt:lpstr>
      <vt:lpstr>Mesures d’accompagnement </vt:lpstr>
      <vt:lpstr>Mesures d’accompagnement</vt:lpstr>
      <vt:lpstr>Implication des autres départements ministériels</vt:lpstr>
      <vt:lpstr> Contribution des ONG/Associations </vt:lpstr>
      <vt:lpstr>RÉSULTATS OBTENUS</vt:lpstr>
      <vt:lpstr> Evolution du taux d’utilisation (%) des méthodes contraceptives de 2011 à 2016 </vt:lpstr>
      <vt:lpstr> Taux de CPN1 et % de femmes enceintes vues en CPN à T1 de la grossesse de 2011 à 2016  </vt:lpstr>
      <vt:lpstr>Evolution du taux d’accouchements assistés de 2011 à 2017</vt:lpstr>
      <vt:lpstr>Evolution du nombre de décès maternels notifiés de 2015 à 2017 </vt:lpstr>
      <vt:lpstr>Evolution du nombre des décès maternels et néonatals cumulés de 2012- 2016</vt:lpstr>
      <vt:lpstr>Présentation PowerPoint</vt:lpstr>
      <vt:lpstr>Présentation PowerPoint</vt:lpstr>
      <vt:lpstr>Evolution de la létalité du paludisme grave et de la rougeole chez les moins de 5 ans de 2011-2015</vt:lpstr>
      <vt:lpstr>DIFFICULTÉS </vt:lpstr>
      <vt:lpstr>Difficultés </vt:lpstr>
      <vt:lpstr>  PERSPECTIVES    </vt:lpstr>
      <vt:lpstr>  Perspectives    </vt:lpstr>
      <vt:lpstr>SITUATION NUTRITIONNELLE (1)</vt:lpstr>
      <vt:lpstr>SITUATION NUTRITIONNELLE (2)</vt:lpstr>
      <vt:lpstr>Tendance de la malnutrition</vt:lpstr>
      <vt:lpstr>SITUATION DES CARENCES SPECIFIQUES EN MICRONUTRIMENTS</vt:lpstr>
      <vt:lpstr>SITUATION DANS LES RÉGIONS EN 2017</vt:lpstr>
      <vt:lpstr>SITUATION DE L’ALIMENTATION DU NOURRISSON ET DU JEUNE ENFANT (ANJE) </vt:lpstr>
      <vt:lpstr>Présentation PowerPoint</vt:lpstr>
      <vt:lpstr>Quelques actions réalisées pour améliorer la nutrition</vt:lpstr>
      <vt:lpstr>Conclusion</vt:lpstr>
      <vt:lpstr>Merci pour votre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 de la mise en œuvre des interventions en faveur de la mère et de l’enfant</dc:title>
  <dc:creator>Rama SAWADOGO</dc:creator>
  <cp:lastModifiedBy>Dr Ramatou SAWADOGO</cp:lastModifiedBy>
  <cp:revision>143</cp:revision>
  <cp:lastPrinted>2016-11-18T18:27:39Z</cp:lastPrinted>
  <dcterms:created xsi:type="dcterms:W3CDTF">2016-11-09T22:49:36Z</dcterms:created>
  <dcterms:modified xsi:type="dcterms:W3CDTF">2018-02-21T09:33:28Z</dcterms:modified>
</cp:coreProperties>
</file>