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7" r:id="rId16"/>
    <p:sldId id="278" r:id="rId17"/>
    <p:sldId id="272" r:id="rId18"/>
    <p:sldId id="279" r:id="rId19"/>
    <p:sldId id="274" r:id="rId20"/>
    <p:sldId id="281" r:id="rId21"/>
    <p:sldId id="282" r:id="rId22"/>
    <p:sldId id="283" r:id="rId23"/>
    <p:sldId id="284" r:id="rId24"/>
    <p:sldId id="275" r:id="rId25"/>
    <p:sldId id="276" r:id="rId26"/>
  </p:sldIdLst>
  <p:sldSz cx="9144000" cy="6858000" type="screen4x3"/>
  <p:notesSz cx="6858000" cy="99472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a:srgbClr val="188AD8"/>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9" autoAdjust="0"/>
    <p:restoredTop sz="72308" autoAdjust="0"/>
  </p:normalViewPr>
  <p:slideViewPr>
    <p:cSldViewPr>
      <p:cViewPr>
        <p:scale>
          <a:sx n="60" d="100"/>
          <a:sy n="60" d="100"/>
        </p:scale>
        <p:origin x="-1740" y="-7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E495AD-FEDA-48BD-80EA-79774F494B2D}"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ru-RU"/>
        </a:p>
      </dgm:t>
    </dgm:pt>
    <dgm:pt modelId="{808A8C51-B1B1-4564-A072-52E256634539}">
      <dgm:prSet phldrT="[Текст]" custT="1"/>
      <dgm:spPr/>
      <dgm:t>
        <a:bodyPr/>
        <a:lstStyle/>
        <a:p>
          <a:pPr algn="ctr"/>
          <a:r>
            <a:rPr lang="ru-RU" sz="1400" b="1" i="1" dirty="0" smtClean="0">
              <a:latin typeface="Arial" panose="020B0604020202020204" pitchFamily="34" charset="0"/>
              <a:cs typeface="Arial" panose="020B0604020202020204" pitchFamily="34" charset="0"/>
            </a:rPr>
            <a:t>2012 </a:t>
          </a:r>
          <a:r>
            <a:rPr lang="en-US" sz="1400" b="1" i="1" dirty="0" smtClean="0">
              <a:latin typeface="Arial" panose="020B0604020202020204" pitchFamily="34" charset="0"/>
              <a:cs typeface="Arial" panose="020B0604020202020204" pitchFamily="34" charset="0"/>
            </a:rPr>
            <a:t>year</a:t>
          </a:r>
          <a:endParaRPr lang="ru-RU" sz="1400" b="1" i="1" dirty="0" smtClean="0">
            <a:latin typeface="Arial" panose="020B0604020202020204" pitchFamily="34" charset="0"/>
            <a:cs typeface="Arial" panose="020B0604020202020204" pitchFamily="34" charset="0"/>
          </a:endParaRPr>
        </a:p>
        <a:p>
          <a:pPr algn="ctr"/>
          <a:r>
            <a:rPr lang="en-US" sz="1400" b="0" i="0" dirty="0" smtClean="0">
              <a:latin typeface="Arial" panose="020B0604020202020204" pitchFamily="34" charset="0"/>
              <a:cs typeface="Arial" panose="020B0604020202020204" pitchFamily="34" charset="0"/>
            </a:rPr>
            <a:t>The launch of the </a:t>
          </a:r>
          <a:r>
            <a:rPr lang="en-US" sz="1400" b="0" i="0" dirty="0" err="1" smtClean="0">
              <a:latin typeface="Arial" panose="020B0604020202020204" pitchFamily="34" charset="0"/>
              <a:cs typeface="Arial" panose="020B0604020202020204" pitchFamily="34" charset="0"/>
            </a:rPr>
            <a:t>EVIPNet</a:t>
          </a:r>
          <a:r>
            <a:rPr lang="en-US" sz="1400" b="0" i="0" dirty="0" smtClean="0">
              <a:latin typeface="Arial" panose="020B0604020202020204" pitchFamily="34" charset="0"/>
              <a:cs typeface="Arial" panose="020B0604020202020204" pitchFamily="34" charset="0"/>
            </a:rPr>
            <a:t>-Europe Network</a:t>
          </a:r>
          <a:endParaRPr lang="ru-RU" sz="1400" b="0" i="0" dirty="0">
            <a:latin typeface="Arial" panose="020B0604020202020204" pitchFamily="34" charset="0"/>
            <a:cs typeface="Arial" panose="020B0604020202020204" pitchFamily="34" charset="0"/>
          </a:endParaRPr>
        </a:p>
      </dgm:t>
    </dgm:pt>
    <dgm:pt modelId="{C4BFD1C1-6AA5-4BB2-83FD-880ADA474983}" type="parTrans" cxnId="{73F783EA-26B9-405C-A9F1-7836B3082048}">
      <dgm:prSet/>
      <dgm:spPr/>
      <dgm:t>
        <a:bodyPr/>
        <a:lstStyle/>
        <a:p>
          <a:endParaRPr lang="ru-RU" sz="1400">
            <a:latin typeface="Arial" panose="020B0604020202020204" pitchFamily="34" charset="0"/>
            <a:cs typeface="Arial" panose="020B0604020202020204" pitchFamily="34" charset="0"/>
          </a:endParaRPr>
        </a:p>
      </dgm:t>
    </dgm:pt>
    <dgm:pt modelId="{6AE6D7FB-0A18-407F-9CDE-18D6F6B430E0}" type="sibTrans" cxnId="{73F783EA-26B9-405C-A9F1-7836B3082048}">
      <dgm:prSet/>
      <dgm:spPr/>
      <dgm:t>
        <a:bodyPr/>
        <a:lstStyle/>
        <a:p>
          <a:endParaRPr lang="ru-RU" sz="1400">
            <a:latin typeface="Arial" panose="020B0604020202020204" pitchFamily="34" charset="0"/>
            <a:cs typeface="Arial" panose="020B0604020202020204" pitchFamily="34" charset="0"/>
          </a:endParaRPr>
        </a:p>
      </dgm:t>
    </dgm:pt>
    <dgm:pt modelId="{4A87392B-F1B7-4642-96F2-4D0E9068837B}">
      <dgm:prSet phldrT="[Текст]" custT="1"/>
      <dgm:spPr/>
      <dgm:t>
        <a:bodyPr lIns="0"/>
        <a:lstStyle/>
        <a:p>
          <a:pPr algn="ctr"/>
          <a:r>
            <a:rPr lang="en-US" sz="1400" b="1" i="1" dirty="0" smtClean="0">
              <a:latin typeface="Arial" panose="020B0604020202020204" pitchFamily="34" charset="0"/>
              <a:cs typeface="Arial" panose="020B0604020202020204" pitchFamily="34" charset="0"/>
            </a:rPr>
            <a:t>2014 year</a:t>
          </a:r>
          <a:endParaRPr lang="ru-RU" sz="1400" b="1" i="1" dirty="0" smtClean="0">
            <a:latin typeface="Arial" panose="020B0604020202020204" pitchFamily="34" charset="0"/>
            <a:cs typeface="Arial" panose="020B0604020202020204" pitchFamily="34" charset="0"/>
          </a:endParaRPr>
        </a:p>
        <a:p>
          <a:pPr algn="ctr"/>
          <a:r>
            <a:rPr lang="en-US" sz="1400" b="0" i="0" dirty="0" smtClean="0">
              <a:latin typeface="Arial" panose="020B0604020202020204" pitchFamily="34" charset="0"/>
              <a:cs typeface="Arial" panose="020B0604020202020204" pitchFamily="34" charset="0"/>
            </a:rPr>
            <a:t>Kazakhstan </a:t>
          </a:r>
          <a:r>
            <a:rPr lang="en-US" sz="1400" b="1" i="0" dirty="0" smtClean="0">
              <a:solidFill>
                <a:srgbClr val="C00000"/>
              </a:solidFill>
              <a:latin typeface="Arial" panose="020B0604020202020204" pitchFamily="34" charset="0"/>
              <a:cs typeface="Arial" panose="020B0604020202020204" pitchFamily="34" charset="0"/>
            </a:rPr>
            <a:t>joined to </a:t>
          </a:r>
          <a:r>
            <a:rPr lang="en-US" sz="1400" b="1" i="0" dirty="0" err="1" smtClean="0">
              <a:solidFill>
                <a:srgbClr val="C00000"/>
              </a:solidFill>
              <a:latin typeface="Arial" panose="020B0604020202020204" pitchFamily="34" charset="0"/>
              <a:cs typeface="Arial" panose="020B0604020202020204" pitchFamily="34" charset="0"/>
            </a:rPr>
            <a:t>EVIPNet</a:t>
          </a:r>
          <a:r>
            <a:rPr lang="en-US" sz="1400" b="1" i="0" dirty="0" smtClean="0">
              <a:solidFill>
                <a:srgbClr val="C00000"/>
              </a:solidFill>
              <a:latin typeface="Arial" panose="020B0604020202020204" pitchFamily="34" charset="0"/>
              <a:cs typeface="Arial" panose="020B0604020202020204" pitchFamily="34" charset="0"/>
            </a:rPr>
            <a:t> initiative</a:t>
          </a:r>
          <a:endParaRPr lang="ru-RU" sz="1400" b="1" i="0" dirty="0">
            <a:solidFill>
              <a:srgbClr val="C00000"/>
            </a:solidFill>
            <a:latin typeface="Arial" panose="020B0604020202020204" pitchFamily="34" charset="0"/>
            <a:cs typeface="Arial" panose="020B0604020202020204" pitchFamily="34" charset="0"/>
          </a:endParaRPr>
        </a:p>
      </dgm:t>
    </dgm:pt>
    <dgm:pt modelId="{06D32096-61FA-4017-9C50-EAB68AFB5EF5}" type="parTrans" cxnId="{5B830097-32C2-4DFB-9F56-AFCCA1ED80BC}">
      <dgm:prSet/>
      <dgm:spPr/>
      <dgm:t>
        <a:bodyPr/>
        <a:lstStyle/>
        <a:p>
          <a:endParaRPr lang="ru-RU" sz="1400">
            <a:latin typeface="Arial" panose="020B0604020202020204" pitchFamily="34" charset="0"/>
            <a:cs typeface="Arial" panose="020B0604020202020204" pitchFamily="34" charset="0"/>
          </a:endParaRPr>
        </a:p>
      </dgm:t>
    </dgm:pt>
    <dgm:pt modelId="{E8462F65-2206-421D-8268-30F78C1E5DA1}" type="sibTrans" cxnId="{5B830097-32C2-4DFB-9F56-AFCCA1ED80BC}">
      <dgm:prSet/>
      <dgm:spPr/>
      <dgm:t>
        <a:bodyPr/>
        <a:lstStyle/>
        <a:p>
          <a:endParaRPr lang="ru-RU" sz="1400">
            <a:latin typeface="Arial" panose="020B0604020202020204" pitchFamily="34" charset="0"/>
            <a:cs typeface="Arial" panose="020B0604020202020204" pitchFamily="34" charset="0"/>
          </a:endParaRPr>
        </a:p>
      </dgm:t>
    </dgm:pt>
    <dgm:pt modelId="{1C650216-32BD-4A87-9275-1E8FC4ED6C23}">
      <dgm:prSet phldrT="[Текст]" custT="1"/>
      <dgm:spPr/>
      <dgm:t>
        <a:bodyPr lIns="0"/>
        <a:lstStyle/>
        <a:p>
          <a:pPr algn="ctr"/>
          <a:r>
            <a:rPr lang="ru-RU" sz="1400" b="1" i="1" dirty="0" smtClean="0">
              <a:latin typeface="Arial" panose="020B0604020202020204" pitchFamily="34" charset="0"/>
              <a:cs typeface="Arial" panose="020B0604020202020204" pitchFamily="34" charset="0"/>
            </a:rPr>
            <a:t>2015</a:t>
          </a:r>
          <a:r>
            <a:rPr lang="en-US" sz="1400" b="1" i="1" dirty="0" smtClean="0">
              <a:latin typeface="Arial" panose="020B0604020202020204" pitchFamily="34" charset="0"/>
              <a:cs typeface="Arial" panose="020B0604020202020204" pitchFamily="34" charset="0"/>
            </a:rPr>
            <a:t> year</a:t>
          </a:r>
          <a:endParaRPr lang="ru-RU" sz="1400" b="1" i="1" dirty="0" smtClean="0">
            <a:latin typeface="Arial" panose="020B0604020202020204" pitchFamily="34" charset="0"/>
            <a:cs typeface="Arial" panose="020B0604020202020204" pitchFamily="34" charset="0"/>
          </a:endParaRPr>
        </a:p>
        <a:p>
          <a:pPr algn="ctr"/>
          <a:r>
            <a:rPr lang="en-US" sz="1400" b="1" i="1" dirty="0" smtClean="0">
              <a:latin typeface="Arial" panose="020B0604020202020204" pitchFamily="34" charset="0"/>
              <a:cs typeface="Arial" panose="020B0604020202020204" pitchFamily="34" charset="0"/>
            </a:rPr>
            <a:t>April </a:t>
          </a:r>
          <a:r>
            <a:rPr lang="en-US" sz="1400" b="0" i="0" dirty="0" smtClean="0">
              <a:latin typeface="Arial" panose="020B0604020202020204" pitchFamily="34" charset="0"/>
              <a:cs typeface="Arial" panose="020B0604020202020204" pitchFamily="34" charset="0"/>
            </a:rPr>
            <a:t>- </a:t>
          </a:r>
          <a:r>
            <a:rPr lang="en-US" sz="1400" b="1" i="0" dirty="0" smtClean="0">
              <a:solidFill>
                <a:srgbClr val="C00000"/>
              </a:solidFill>
              <a:latin typeface="Arial" panose="020B0604020202020204" pitchFamily="34" charset="0"/>
              <a:cs typeface="Arial" panose="020B0604020202020204" pitchFamily="34" charset="0"/>
            </a:rPr>
            <a:t>the launch of the </a:t>
          </a:r>
          <a:r>
            <a:rPr lang="en-US" sz="1400" b="1" i="0" dirty="0" err="1" smtClean="0">
              <a:solidFill>
                <a:srgbClr val="C00000"/>
              </a:solidFill>
              <a:latin typeface="Arial" panose="020B0604020202020204" pitchFamily="34" charset="0"/>
              <a:cs typeface="Arial" panose="020B0604020202020204" pitchFamily="34" charset="0"/>
            </a:rPr>
            <a:t>EVIPNet</a:t>
          </a:r>
          <a:r>
            <a:rPr lang="en-US" sz="1400" b="1" i="0" dirty="0" smtClean="0">
              <a:solidFill>
                <a:srgbClr val="C00000"/>
              </a:solidFill>
              <a:latin typeface="Arial" panose="020B0604020202020204" pitchFamily="34" charset="0"/>
              <a:cs typeface="Arial" panose="020B0604020202020204" pitchFamily="34" charset="0"/>
            </a:rPr>
            <a:t> initiative in Kazakhstan</a:t>
          </a:r>
          <a:endParaRPr lang="ru-RU" sz="1400" b="1" i="0" dirty="0" smtClean="0">
            <a:solidFill>
              <a:srgbClr val="C00000"/>
            </a:solidFill>
            <a:latin typeface="Arial" panose="020B0604020202020204" pitchFamily="34" charset="0"/>
            <a:cs typeface="Arial" panose="020B0604020202020204" pitchFamily="34" charset="0"/>
          </a:endParaRPr>
        </a:p>
      </dgm:t>
    </dgm:pt>
    <dgm:pt modelId="{120F2681-14F4-4926-A130-974113403562}" type="parTrans" cxnId="{A8F15947-DC0A-42DF-8961-49A3A0672EA2}">
      <dgm:prSet/>
      <dgm:spPr/>
      <dgm:t>
        <a:bodyPr/>
        <a:lstStyle/>
        <a:p>
          <a:endParaRPr lang="ru-RU" sz="1400">
            <a:latin typeface="Arial" panose="020B0604020202020204" pitchFamily="34" charset="0"/>
            <a:cs typeface="Arial" panose="020B0604020202020204" pitchFamily="34" charset="0"/>
          </a:endParaRPr>
        </a:p>
      </dgm:t>
    </dgm:pt>
    <dgm:pt modelId="{6565E7C2-B435-43FD-8520-B00FEAD3771F}" type="sibTrans" cxnId="{A8F15947-DC0A-42DF-8961-49A3A0672EA2}">
      <dgm:prSet/>
      <dgm:spPr/>
      <dgm:t>
        <a:bodyPr/>
        <a:lstStyle/>
        <a:p>
          <a:endParaRPr lang="ru-RU" sz="1400">
            <a:latin typeface="Arial" panose="020B0604020202020204" pitchFamily="34" charset="0"/>
            <a:cs typeface="Arial" panose="020B0604020202020204" pitchFamily="34" charset="0"/>
          </a:endParaRPr>
        </a:p>
      </dgm:t>
    </dgm:pt>
    <dgm:pt modelId="{000DF780-DF22-4F01-9DC7-412A95C9EFCE}">
      <dgm:prSet custT="1"/>
      <dgm:spPr/>
      <dgm:t>
        <a:bodyPr lIns="108000"/>
        <a:lstStyle/>
        <a:p>
          <a:pPr algn="ctr"/>
          <a:r>
            <a:rPr lang="ru-RU" sz="1400" b="1" i="1" dirty="0" smtClean="0">
              <a:latin typeface="Arial" panose="020B0604020202020204" pitchFamily="34" charset="0"/>
              <a:cs typeface="Arial" panose="020B0604020202020204" pitchFamily="34" charset="0"/>
            </a:rPr>
            <a:t>2015-2016</a:t>
          </a:r>
          <a:r>
            <a:rPr lang="en-US" sz="1400" b="1" i="1" dirty="0" smtClean="0">
              <a:latin typeface="Arial" panose="020B0604020202020204" pitchFamily="34" charset="0"/>
              <a:cs typeface="Arial" panose="020B0604020202020204" pitchFamily="34" charset="0"/>
            </a:rPr>
            <a:t> years</a:t>
          </a:r>
          <a:endParaRPr lang="ru-RU" sz="1400" b="1" i="1" dirty="0" smtClean="0">
            <a:latin typeface="Arial" panose="020B0604020202020204" pitchFamily="34" charset="0"/>
            <a:cs typeface="Arial" panose="020B0604020202020204" pitchFamily="34" charset="0"/>
          </a:endParaRPr>
        </a:p>
        <a:p>
          <a:pPr algn="ctr"/>
          <a:r>
            <a:rPr lang="en-US" sz="1400" b="1" i="0" dirty="0" smtClean="0">
              <a:solidFill>
                <a:srgbClr val="C00000"/>
              </a:solidFill>
              <a:latin typeface="Arial" panose="020B0604020202020204" pitchFamily="34" charset="0"/>
              <a:cs typeface="Arial" panose="020B0604020202020204" pitchFamily="34" charset="0"/>
            </a:rPr>
            <a:t>Conducting situational analysis “</a:t>
          </a:r>
          <a:r>
            <a:rPr lang="en-US" sz="1400" b="1" dirty="0" smtClean="0">
              <a:solidFill>
                <a:srgbClr val="C00000"/>
              </a:solidFill>
              <a:latin typeface="Arial" panose="020B0604020202020204" pitchFamily="34" charset="0"/>
              <a:cs typeface="Arial" panose="020B0604020202020204" pitchFamily="34" charset="0"/>
            </a:rPr>
            <a:t>Evidence-informed health policy-making in Kazakhstan”</a:t>
          </a:r>
          <a:endParaRPr lang="ru-RU" sz="1400" b="1" i="0" dirty="0">
            <a:solidFill>
              <a:srgbClr val="C00000"/>
            </a:solidFill>
            <a:latin typeface="Arial" panose="020B0604020202020204" pitchFamily="34" charset="0"/>
            <a:cs typeface="Arial" panose="020B0604020202020204" pitchFamily="34" charset="0"/>
          </a:endParaRPr>
        </a:p>
      </dgm:t>
    </dgm:pt>
    <dgm:pt modelId="{5CFA0211-87CF-4EC9-BDB8-AA11E6A1814A}" type="parTrans" cxnId="{D03DEF8A-2458-4D0E-82DA-BE5CFF63AA0E}">
      <dgm:prSet/>
      <dgm:spPr/>
      <dgm:t>
        <a:bodyPr/>
        <a:lstStyle/>
        <a:p>
          <a:endParaRPr lang="ru-RU" sz="1400">
            <a:latin typeface="Arial" panose="020B0604020202020204" pitchFamily="34" charset="0"/>
            <a:cs typeface="Arial" panose="020B0604020202020204" pitchFamily="34" charset="0"/>
          </a:endParaRPr>
        </a:p>
      </dgm:t>
    </dgm:pt>
    <dgm:pt modelId="{A5BE24A1-7050-482F-9744-061DCC6D85FB}" type="sibTrans" cxnId="{D03DEF8A-2458-4D0E-82DA-BE5CFF63AA0E}">
      <dgm:prSet/>
      <dgm:spPr/>
      <dgm:t>
        <a:bodyPr/>
        <a:lstStyle/>
        <a:p>
          <a:endParaRPr lang="ru-RU" sz="1400">
            <a:latin typeface="Arial" panose="020B0604020202020204" pitchFamily="34" charset="0"/>
            <a:cs typeface="Arial" panose="020B0604020202020204" pitchFamily="34" charset="0"/>
          </a:endParaRPr>
        </a:p>
      </dgm:t>
    </dgm:pt>
    <dgm:pt modelId="{64D71770-7437-4C5B-9ACE-15904F347395}">
      <dgm:prSet custT="1"/>
      <dgm:spPr/>
      <dgm:t>
        <a:bodyPr lIns="0"/>
        <a:lstStyle/>
        <a:p>
          <a:pPr algn="ctr"/>
          <a:r>
            <a:rPr lang="ru-RU" sz="1400" b="1" i="1" dirty="0" smtClean="0">
              <a:latin typeface="Arial" panose="020B0604020202020204" pitchFamily="34" charset="0"/>
              <a:cs typeface="Arial" panose="020B0604020202020204" pitchFamily="34" charset="0"/>
            </a:rPr>
            <a:t>2017-2018</a:t>
          </a:r>
          <a:r>
            <a:rPr lang="en-US" sz="1400" b="1" i="1" dirty="0" smtClean="0">
              <a:latin typeface="Arial" panose="020B0604020202020204" pitchFamily="34" charset="0"/>
              <a:cs typeface="Arial" panose="020B0604020202020204" pitchFamily="34" charset="0"/>
            </a:rPr>
            <a:t> years</a:t>
          </a:r>
          <a:endParaRPr lang="ru-RU" sz="1400" b="1" i="1" dirty="0" smtClean="0">
            <a:latin typeface="Arial" panose="020B0604020202020204" pitchFamily="34" charset="0"/>
            <a:cs typeface="Arial" panose="020B0604020202020204" pitchFamily="34" charset="0"/>
          </a:endParaRPr>
        </a:p>
        <a:p>
          <a:pPr algn="ctr"/>
          <a:r>
            <a:rPr lang="en-US" sz="1400" b="1" i="0" dirty="0" smtClean="0">
              <a:solidFill>
                <a:srgbClr val="C00000"/>
              </a:solidFill>
              <a:latin typeface="Arial" panose="020B0604020202020204" pitchFamily="34" charset="0"/>
              <a:cs typeface="Arial" panose="020B0604020202020204" pitchFamily="34" charset="0"/>
            </a:rPr>
            <a:t>discussion of the SA results </a:t>
          </a:r>
          <a:r>
            <a:rPr lang="en-US" sz="1400" b="0" i="0" dirty="0" smtClean="0">
              <a:latin typeface="Arial" panose="020B0604020202020204" pitchFamily="34" charset="0"/>
              <a:cs typeface="Arial" panose="020B0604020202020204" pitchFamily="34" charset="0"/>
            </a:rPr>
            <a:t>with the participation of key stakeholders, </a:t>
          </a:r>
          <a:r>
            <a:rPr lang="en-US" sz="1400" b="1" i="0" dirty="0" smtClean="0">
              <a:solidFill>
                <a:srgbClr val="C00000"/>
              </a:solidFill>
              <a:latin typeface="Arial" panose="020B0604020202020204" pitchFamily="34" charset="0"/>
              <a:cs typeface="Arial" panose="020B0604020202020204" pitchFamily="34" charset="0"/>
            </a:rPr>
            <a:t>finalization of SA</a:t>
          </a:r>
          <a:endParaRPr lang="ru-RU" sz="1400" b="1" i="0" dirty="0">
            <a:solidFill>
              <a:srgbClr val="C00000"/>
            </a:solidFill>
            <a:latin typeface="Arial" panose="020B0604020202020204" pitchFamily="34" charset="0"/>
            <a:cs typeface="Arial" panose="020B0604020202020204" pitchFamily="34" charset="0"/>
          </a:endParaRPr>
        </a:p>
      </dgm:t>
    </dgm:pt>
    <dgm:pt modelId="{AC6AB4BA-CBCC-4FCC-8643-0EBA050CA176}" type="parTrans" cxnId="{CA14C629-7156-40AE-9FAC-95D36D352444}">
      <dgm:prSet/>
      <dgm:spPr/>
      <dgm:t>
        <a:bodyPr/>
        <a:lstStyle/>
        <a:p>
          <a:endParaRPr lang="ru-RU" sz="1400">
            <a:latin typeface="Arial" panose="020B0604020202020204" pitchFamily="34" charset="0"/>
            <a:cs typeface="Arial" panose="020B0604020202020204" pitchFamily="34" charset="0"/>
          </a:endParaRPr>
        </a:p>
      </dgm:t>
    </dgm:pt>
    <dgm:pt modelId="{510E885B-81BD-4C8A-A2D6-C57F4DAC08B2}" type="sibTrans" cxnId="{CA14C629-7156-40AE-9FAC-95D36D352444}">
      <dgm:prSet/>
      <dgm:spPr/>
      <dgm:t>
        <a:bodyPr/>
        <a:lstStyle/>
        <a:p>
          <a:endParaRPr lang="ru-RU" sz="1400">
            <a:latin typeface="Arial" panose="020B0604020202020204" pitchFamily="34" charset="0"/>
            <a:cs typeface="Arial" panose="020B0604020202020204" pitchFamily="34" charset="0"/>
          </a:endParaRPr>
        </a:p>
      </dgm:t>
    </dgm:pt>
    <dgm:pt modelId="{C5EA9CED-4FAB-479B-BF38-14026A091BC3}" type="pres">
      <dgm:prSet presAssocID="{96E495AD-FEDA-48BD-80EA-79774F494B2D}" presName="arrowDiagram" presStyleCnt="0">
        <dgm:presLayoutVars>
          <dgm:chMax val="5"/>
          <dgm:dir/>
          <dgm:resizeHandles val="exact"/>
        </dgm:presLayoutVars>
      </dgm:prSet>
      <dgm:spPr/>
      <dgm:t>
        <a:bodyPr/>
        <a:lstStyle/>
        <a:p>
          <a:endParaRPr lang="ru-RU"/>
        </a:p>
      </dgm:t>
    </dgm:pt>
    <dgm:pt modelId="{6ACE6348-244E-400E-94CE-C2B486DC6C13}" type="pres">
      <dgm:prSet presAssocID="{96E495AD-FEDA-48BD-80EA-79774F494B2D}" presName="arrow" presStyleLbl="bgShp" presStyleIdx="0" presStyleCnt="1"/>
      <dgm:spPr/>
    </dgm:pt>
    <dgm:pt modelId="{28AC74C9-BE87-4B4D-96A9-13A7DF0D51CB}" type="pres">
      <dgm:prSet presAssocID="{96E495AD-FEDA-48BD-80EA-79774F494B2D}" presName="arrowDiagram5" presStyleCnt="0"/>
      <dgm:spPr/>
    </dgm:pt>
    <dgm:pt modelId="{D2AB4857-2910-43A8-9C2D-7E2865E93DD0}" type="pres">
      <dgm:prSet presAssocID="{808A8C51-B1B1-4564-A072-52E256634539}" presName="bullet5a" presStyleLbl="node1" presStyleIdx="0" presStyleCnt="5"/>
      <dgm:spPr/>
    </dgm:pt>
    <dgm:pt modelId="{4D124922-0287-4036-BB7B-088B05B5DD34}" type="pres">
      <dgm:prSet presAssocID="{808A8C51-B1B1-4564-A072-52E256634539}" presName="textBox5a" presStyleLbl="revTx" presStyleIdx="0" presStyleCnt="5" custScaleX="147395" custLinFactNeighborX="-54262" custLinFactNeighborY="-66183">
        <dgm:presLayoutVars>
          <dgm:bulletEnabled val="1"/>
        </dgm:presLayoutVars>
      </dgm:prSet>
      <dgm:spPr/>
      <dgm:t>
        <a:bodyPr/>
        <a:lstStyle/>
        <a:p>
          <a:endParaRPr lang="ru-RU"/>
        </a:p>
      </dgm:t>
    </dgm:pt>
    <dgm:pt modelId="{849F28D8-FE6E-4DC9-994B-9BC7E61BD4C3}" type="pres">
      <dgm:prSet presAssocID="{4A87392B-F1B7-4642-96F2-4D0E9068837B}" presName="bullet5b" presStyleLbl="node1" presStyleIdx="1" presStyleCnt="5" custLinFactX="100000" custLinFactY="-52785" custLinFactNeighborX="122490" custLinFactNeighborY="-100000"/>
      <dgm:spPr/>
    </dgm:pt>
    <dgm:pt modelId="{EDFDD00F-8EDD-43A9-84B0-638A9156778B}" type="pres">
      <dgm:prSet presAssocID="{4A87392B-F1B7-4642-96F2-4D0E9068837B}" presName="textBox5b" presStyleLbl="revTx" presStyleIdx="1" presStyleCnt="5" custScaleX="112329" custLinFactNeighborX="-37129" custLinFactNeighborY="-25022">
        <dgm:presLayoutVars>
          <dgm:bulletEnabled val="1"/>
        </dgm:presLayoutVars>
      </dgm:prSet>
      <dgm:spPr/>
      <dgm:t>
        <a:bodyPr/>
        <a:lstStyle/>
        <a:p>
          <a:endParaRPr lang="ru-RU"/>
        </a:p>
      </dgm:t>
    </dgm:pt>
    <dgm:pt modelId="{9A8BE667-4071-4FCB-A85B-CAD55892D5BB}" type="pres">
      <dgm:prSet presAssocID="{1C650216-32BD-4A87-9275-1E8FC4ED6C23}" presName="bullet5c" presStyleLbl="node1" presStyleIdx="2" presStyleCnt="5" custLinFactNeighborX="80648" custLinFactNeighborY="-44129"/>
      <dgm:spPr/>
    </dgm:pt>
    <dgm:pt modelId="{FD92D673-B66D-4F33-8EED-E8FCB3EBE69D}" type="pres">
      <dgm:prSet presAssocID="{1C650216-32BD-4A87-9275-1E8FC4ED6C23}" presName="textBox5c" presStyleLbl="revTx" presStyleIdx="2" presStyleCnt="5" custScaleX="113064" custScaleY="60663" custLinFactNeighborX="-70386" custLinFactNeighborY="-49620">
        <dgm:presLayoutVars>
          <dgm:bulletEnabled val="1"/>
        </dgm:presLayoutVars>
      </dgm:prSet>
      <dgm:spPr/>
      <dgm:t>
        <a:bodyPr/>
        <a:lstStyle/>
        <a:p>
          <a:endParaRPr lang="ru-RU"/>
        </a:p>
      </dgm:t>
    </dgm:pt>
    <dgm:pt modelId="{D6935192-8AF8-4787-82FE-BA6F66F21841}" type="pres">
      <dgm:prSet presAssocID="{000DF780-DF22-4F01-9DC7-412A95C9EFCE}" presName="bullet5d" presStyleLbl="node1" presStyleIdx="3" presStyleCnt="5" custLinFactNeighborX="-3750" custLinFactNeighborY="18268"/>
      <dgm:spPr/>
    </dgm:pt>
    <dgm:pt modelId="{9665B3C8-46A9-415E-B9F3-DF14ECFC1969}" type="pres">
      <dgm:prSet presAssocID="{000DF780-DF22-4F01-9DC7-412A95C9EFCE}" presName="textBox5d" presStyleLbl="revTx" presStyleIdx="3" presStyleCnt="5" custScaleX="112119" custScaleY="102195" custLinFactNeighborX="-68461" custLinFactNeighborY="-35117">
        <dgm:presLayoutVars>
          <dgm:bulletEnabled val="1"/>
        </dgm:presLayoutVars>
      </dgm:prSet>
      <dgm:spPr/>
      <dgm:t>
        <a:bodyPr/>
        <a:lstStyle/>
        <a:p>
          <a:endParaRPr lang="ru-RU"/>
        </a:p>
      </dgm:t>
    </dgm:pt>
    <dgm:pt modelId="{C0D5618B-CF68-41D1-A7A7-2F8610B0D91F}" type="pres">
      <dgm:prSet presAssocID="{64D71770-7437-4C5B-9ACE-15904F347395}" presName="bullet5e" presStyleLbl="node1" presStyleIdx="4" presStyleCnt="5" custLinFactNeighborX="-41132" custLinFactNeighborY="9284"/>
      <dgm:spPr/>
      <dgm:t>
        <a:bodyPr/>
        <a:lstStyle/>
        <a:p>
          <a:endParaRPr lang="ru-RU"/>
        </a:p>
      </dgm:t>
    </dgm:pt>
    <dgm:pt modelId="{7D76F831-EBEC-443A-925E-8ADB4C873546}" type="pres">
      <dgm:prSet presAssocID="{64D71770-7437-4C5B-9ACE-15904F347395}" presName="textBox5e" presStyleLbl="revTx" presStyleIdx="4" presStyleCnt="5" custScaleX="82260" custScaleY="34165" custLinFactNeighborX="-65152" custLinFactNeighborY="-67976">
        <dgm:presLayoutVars>
          <dgm:bulletEnabled val="1"/>
        </dgm:presLayoutVars>
      </dgm:prSet>
      <dgm:spPr/>
      <dgm:t>
        <a:bodyPr/>
        <a:lstStyle/>
        <a:p>
          <a:endParaRPr lang="ru-RU"/>
        </a:p>
      </dgm:t>
    </dgm:pt>
  </dgm:ptLst>
  <dgm:cxnLst>
    <dgm:cxn modelId="{C81E70C7-BFD3-4268-8D32-7832DF234F44}" type="presOf" srcId="{64D71770-7437-4C5B-9ACE-15904F347395}" destId="{7D76F831-EBEC-443A-925E-8ADB4C873546}" srcOrd="0" destOrd="0" presId="urn:microsoft.com/office/officeart/2005/8/layout/arrow2"/>
    <dgm:cxn modelId="{CA14C629-7156-40AE-9FAC-95D36D352444}" srcId="{96E495AD-FEDA-48BD-80EA-79774F494B2D}" destId="{64D71770-7437-4C5B-9ACE-15904F347395}" srcOrd="4" destOrd="0" parTransId="{AC6AB4BA-CBCC-4FCC-8643-0EBA050CA176}" sibTransId="{510E885B-81BD-4C8A-A2D6-C57F4DAC08B2}"/>
    <dgm:cxn modelId="{D03DEF8A-2458-4D0E-82DA-BE5CFF63AA0E}" srcId="{96E495AD-FEDA-48BD-80EA-79774F494B2D}" destId="{000DF780-DF22-4F01-9DC7-412A95C9EFCE}" srcOrd="3" destOrd="0" parTransId="{5CFA0211-87CF-4EC9-BDB8-AA11E6A1814A}" sibTransId="{A5BE24A1-7050-482F-9744-061DCC6D85FB}"/>
    <dgm:cxn modelId="{DF2181FD-85EB-478A-8CAA-4C909F39AD95}" type="presOf" srcId="{1C650216-32BD-4A87-9275-1E8FC4ED6C23}" destId="{FD92D673-B66D-4F33-8EED-E8FCB3EBE69D}" srcOrd="0" destOrd="0" presId="urn:microsoft.com/office/officeart/2005/8/layout/arrow2"/>
    <dgm:cxn modelId="{15043744-A2E0-4861-99DA-21CB45973248}" type="presOf" srcId="{808A8C51-B1B1-4564-A072-52E256634539}" destId="{4D124922-0287-4036-BB7B-088B05B5DD34}" srcOrd="0" destOrd="0" presId="urn:microsoft.com/office/officeart/2005/8/layout/arrow2"/>
    <dgm:cxn modelId="{FEE40C87-A72E-4D11-9F67-705B0C0DF54B}" type="presOf" srcId="{4A87392B-F1B7-4642-96F2-4D0E9068837B}" destId="{EDFDD00F-8EDD-43A9-84B0-638A9156778B}" srcOrd="0" destOrd="0" presId="urn:microsoft.com/office/officeart/2005/8/layout/arrow2"/>
    <dgm:cxn modelId="{94100C35-742F-4EC6-90A7-5C57F2E56003}" type="presOf" srcId="{000DF780-DF22-4F01-9DC7-412A95C9EFCE}" destId="{9665B3C8-46A9-415E-B9F3-DF14ECFC1969}" srcOrd="0" destOrd="0" presId="urn:microsoft.com/office/officeart/2005/8/layout/arrow2"/>
    <dgm:cxn modelId="{A8F15947-DC0A-42DF-8961-49A3A0672EA2}" srcId="{96E495AD-FEDA-48BD-80EA-79774F494B2D}" destId="{1C650216-32BD-4A87-9275-1E8FC4ED6C23}" srcOrd="2" destOrd="0" parTransId="{120F2681-14F4-4926-A130-974113403562}" sibTransId="{6565E7C2-B435-43FD-8520-B00FEAD3771F}"/>
    <dgm:cxn modelId="{5B830097-32C2-4DFB-9F56-AFCCA1ED80BC}" srcId="{96E495AD-FEDA-48BD-80EA-79774F494B2D}" destId="{4A87392B-F1B7-4642-96F2-4D0E9068837B}" srcOrd="1" destOrd="0" parTransId="{06D32096-61FA-4017-9C50-EAB68AFB5EF5}" sibTransId="{E8462F65-2206-421D-8268-30F78C1E5DA1}"/>
    <dgm:cxn modelId="{8883F10A-24E4-4B8F-B461-C52A0586AB0B}" type="presOf" srcId="{96E495AD-FEDA-48BD-80EA-79774F494B2D}" destId="{C5EA9CED-4FAB-479B-BF38-14026A091BC3}" srcOrd="0" destOrd="0" presId="urn:microsoft.com/office/officeart/2005/8/layout/arrow2"/>
    <dgm:cxn modelId="{73F783EA-26B9-405C-A9F1-7836B3082048}" srcId="{96E495AD-FEDA-48BD-80EA-79774F494B2D}" destId="{808A8C51-B1B1-4564-A072-52E256634539}" srcOrd="0" destOrd="0" parTransId="{C4BFD1C1-6AA5-4BB2-83FD-880ADA474983}" sibTransId="{6AE6D7FB-0A18-407F-9CDE-18D6F6B430E0}"/>
    <dgm:cxn modelId="{24052804-9F3D-44B0-915C-39BC0BC29ECD}" type="presParOf" srcId="{C5EA9CED-4FAB-479B-BF38-14026A091BC3}" destId="{6ACE6348-244E-400E-94CE-C2B486DC6C13}" srcOrd="0" destOrd="0" presId="urn:microsoft.com/office/officeart/2005/8/layout/arrow2"/>
    <dgm:cxn modelId="{42B9B33A-8CBE-44D5-AA18-2755D941D885}" type="presParOf" srcId="{C5EA9CED-4FAB-479B-BF38-14026A091BC3}" destId="{28AC74C9-BE87-4B4D-96A9-13A7DF0D51CB}" srcOrd="1" destOrd="0" presId="urn:microsoft.com/office/officeart/2005/8/layout/arrow2"/>
    <dgm:cxn modelId="{EBCE8FEB-E829-4B69-8C28-2A0456201E0A}" type="presParOf" srcId="{28AC74C9-BE87-4B4D-96A9-13A7DF0D51CB}" destId="{D2AB4857-2910-43A8-9C2D-7E2865E93DD0}" srcOrd="0" destOrd="0" presId="urn:microsoft.com/office/officeart/2005/8/layout/arrow2"/>
    <dgm:cxn modelId="{CF8D8655-9DB5-4FEF-848C-E73CA9BA47F5}" type="presParOf" srcId="{28AC74C9-BE87-4B4D-96A9-13A7DF0D51CB}" destId="{4D124922-0287-4036-BB7B-088B05B5DD34}" srcOrd="1" destOrd="0" presId="urn:microsoft.com/office/officeart/2005/8/layout/arrow2"/>
    <dgm:cxn modelId="{DB6F8568-697D-4668-A9C5-9249231D872E}" type="presParOf" srcId="{28AC74C9-BE87-4B4D-96A9-13A7DF0D51CB}" destId="{849F28D8-FE6E-4DC9-994B-9BC7E61BD4C3}" srcOrd="2" destOrd="0" presId="urn:microsoft.com/office/officeart/2005/8/layout/arrow2"/>
    <dgm:cxn modelId="{CFE7B587-7BDA-4A74-8498-BA72228AF3C1}" type="presParOf" srcId="{28AC74C9-BE87-4B4D-96A9-13A7DF0D51CB}" destId="{EDFDD00F-8EDD-43A9-84B0-638A9156778B}" srcOrd="3" destOrd="0" presId="urn:microsoft.com/office/officeart/2005/8/layout/arrow2"/>
    <dgm:cxn modelId="{6F6E88D8-8655-4F36-8680-5EED0CDC9240}" type="presParOf" srcId="{28AC74C9-BE87-4B4D-96A9-13A7DF0D51CB}" destId="{9A8BE667-4071-4FCB-A85B-CAD55892D5BB}" srcOrd="4" destOrd="0" presId="urn:microsoft.com/office/officeart/2005/8/layout/arrow2"/>
    <dgm:cxn modelId="{E5C6F046-BB06-4DD0-944D-4400462297E9}" type="presParOf" srcId="{28AC74C9-BE87-4B4D-96A9-13A7DF0D51CB}" destId="{FD92D673-B66D-4F33-8EED-E8FCB3EBE69D}" srcOrd="5" destOrd="0" presId="urn:microsoft.com/office/officeart/2005/8/layout/arrow2"/>
    <dgm:cxn modelId="{81597224-C71B-472B-8BA6-24E5CD39B626}" type="presParOf" srcId="{28AC74C9-BE87-4B4D-96A9-13A7DF0D51CB}" destId="{D6935192-8AF8-4787-82FE-BA6F66F21841}" srcOrd="6" destOrd="0" presId="urn:microsoft.com/office/officeart/2005/8/layout/arrow2"/>
    <dgm:cxn modelId="{3B94A530-66AF-4A3A-8BD0-822D460DEE85}" type="presParOf" srcId="{28AC74C9-BE87-4B4D-96A9-13A7DF0D51CB}" destId="{9665B3C8-46A9-415E-B9F3-DF14ECFC1969}" srcOrd="7" destOrd="0" presId="urn:microsoft.com/office/officeart/2005/8/layout/arrow2"/>
    <dgm:cxn modelId="{3467C808-24AC-4B75-8E38-99A9A872BD74}" type="presParOf" srcId="{28AC74C9-BE87-4B4D-96A9-13A7DF0D51CB}" destId="{C0D5618B-CF68-41D1-A7A7-2F8610B0D91F}" srcOrd="8" destOrd="0" presId="urn:microsoft.com/office/officeart/2005/8/layout/arrow2"/>
    <dgm:cxn modelId="{C5E98AD8-CB30-4A4A-9FA3-F16837CB2F1B}" type="presParOf" srcId="{28AC74C9-BE87-4B4D-96A9-13A7DF0D51CB}" destId="{7D76F831-EBEC-443A-925E-8ADB4C873546}"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79DB53-B8A4-423B-8CF1-36255785C68F}"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ru-RU"/>
        </a:p>
      </dgm:t>
    </dgm:pt>
    <dgm:pt modelId="{9352C33E-16EB-4FE3-B499-EA7AB940ED32}">
      <dgm:prSet phldrT="[Текст]" custT="1"/>
      <dgm:spPr/>
      <dgm:t>
        <a:bodyPr/>
        <a:lstStyle/>
        <a:p>
          <a:pPr>
            <a:lnSpc>
              <a:spcPct val="80000"/>
            </a:lnSpc>
            <a:spcBef>
              <a:spcPts val="0"/>
            </a:spcBef>
            <a:spcAft>
              <a:spcPts val="0"/>
            </a:spcAft>
          </a:pPr>
          <a:r>
            <a:rPr lang="en-US" sz="1400" b="1" dirty="0" smtClean="0">
              <a:latin typeface="Arial" panose="020B0604020202020204" pitchFamily="34" charset="0"/>
              <a:cs typeface="Arial" panose="020B0604020202020204" pitchFamily="34" charset="0"/>
            </a:rPr>
            <a:t>1. The general situation in the country</a:t>
          </a:r>
          <a:endParaRPr lang="ru-RU" sz="1400" dirty="0">
            <a:latin typeface="Arial" panose="020B0604020202020204" pitchFamily="34" charset="0"/>
            <a:cs typeface="Arial" panose="020B0604020202020204" pitchFamily="34" charset="0"/>
          </a:endParaRPr>
        </a:p>
      </dgm:t>
    </dgm:pt>
    <dgm:pt modelId="{DC7B2CDB-7C4C-4CAD-81C6-0622777237F8}" type="parTrans" cxnId="{076F155F-F746-47F9-8150-6B5ED62CBFA1}">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27DF03E6-5757-48AE-9150-F01E76DB67A6}" type="sibTrans" cxnId="{076F155F-F746-47F9-8150-6B5ED62CBFA1}">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353E8742-AF44-406B-B02A-D879CF4076BB}">
      <dgm:prSet phldrT="[Текст]" custT="1"/>
      <dgm:spPr/>
      <dgm:t>
        <a:bodyPr/>
        <a:lstStyle/>
        <a:p>
          <a:pPr>
            <a:lnSpc>
              <a:spcPct val="80000"/>
            </a:lnSpc>
            <a:spcBef>
              <a:spcPts val="0"/>
            </a:spcBef>
            <a:spcAft>
              <a:spcPts val="0"/>
            </a:spcAft>
          </a:pPr>
          <a:r>
            <a:rPr lang="en-US" sz="1400" b="1" dirty="0" smtClean="0">
              <a:latin typeface="Arial" panose="020B0604020202020204" pitchFamily="34" charset="0"/>
              <a:cs typeface="Arial" panose="020B0604020202020204" pitchFamily="34" charset="0"/>
            </a:rPr>
            <a:t>2. Health system</a:t>
          </a:r>
          <a:endParaRPr lang="ru-RU" sz="1400" dirty="0">
            <a:latin typeface="Arial" panose="020B0604020202020204" pitchFamily="34" charset="0"/>
            <a:cs typeface="Arial" panose="020B0604020202020204" pitchFamily="34" charset="0"/>
          </a:endParaRPr>
        </a:p>
      </dgm:t>
    </dgm:pt>
    <dgm:pt modelId="{F2C324C1-8040-4DF9-AE57-BFF9C1C7AA2A}" type="parTrans" cxnId="{B87EDF3C-7884-44AC-92B8-AE82722A612C}">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DE9BA807-416B-4CCF-8EC5-0DAB4E05498E}" type="sibTrans" cxnId="{B87EDF3C-7884-44AC-92B8-AE82722A612C}">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2F7489F1-361C-4F16-8775-4F34341FE7AD}">
      <dgm:prSet phldrT="[Текст]" custT="1"/>
      <dgm:spPr/>
      <dgm:t>
        <a:bodyPr/>
        <a:lstStyle/>
        <a:p>
          <a:pPr>
            <a:lnSpc>
              <a:spcPct val="80000"/>
            </a:lnSpc>
            <a:spcBef>
              <a:spcPts val="0"/>
            </a:spcBef>
            <a:spcAft>
              <a:spcPts val="0"/>
            </a:spcAft>
          </a:pPr>
          <a:r>
            <a:rPr lang="en-US" sz="1400" b="1" dirty="0" smtClean="0">
              <a:latin typeface="Arial" panose="020B0604020202020204" pitchFamily="34" charset="0"/>
              <a:cs typeface="Arial" panose="020B0604020202020204" pitchFamily="34" charset="0"/>
            </a:rPr>
            <a:t>3. National system of scientific research in the field of health</a:t>
          </a:r>
          <a:endParaRPr lang="ru-RU" sz="1400" dirty="0">
            <a:latin typeface="Arial" panose="020B0604020202020204" pitchFamily="34" charset="0"/>
            <a:cs typeface="Arial" panose="020B0604020202020204" pitchFamily="34" charset="0"/>
          </a:endParaRPr>
        </a:p>
      </dgm:t>
    </dgm:pt>
    <dgm:pt modelId="{9BA6F5C5-F32A-4971-A2F8-1A574CE14E06}" type="parTrans" cxnId="{B4F5F0A1-F99D-4591-8320-7B9E2581FBBB}">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64144649-48EA-44EC-9781-7C3DEE463ABD}" type="sibTrans" cxnId="{B4F5F0A1-F99D-4591-8320-7B9E2581FBBB}">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A8E07A5E-4D11-4E20-ABB7-0EF9F140A869}">
      <dgm:prSet custT="1"/>
      <dgm:spPr/>
      <dgm:t>
        <a:bodyPr/>
        <a:lstStyle/>
        <a:p>
          <a:pPr>
            <a:lnSpc>
              <a:spcPct val="80000"/>
            </a:lnSpc>
            <a:spcBef>
              <a:spcPts val="0"/>
            </a:spcBef>
            <a:spcAft>
              <a:spcPts val="0"/>
            </a:spcAft>
          </a:pPr>
          <a:r>
            <a:rPr lang="nl-BE" sz="1400" dirty="0" smtClean="0">
              <a:latin typeface="Arial" panose="020B0604020202020204" pitchFamily="34" charset="0"/>
              <a:cs typeface="Arial" panose="020B0604020202020204" pitchFamily="34" charset="0"/>
            </a:rPr>
            <a:t>4. The process of evidence-informed policy-making</a:t>
          </a:r>
          <a:endParaRPr lang="ru-RU" sz="1400" dirty="0">
            <a:latin typeface="Arial" panose="020B0604020202020204" pitchFamily="34" charset="0"/>
            <a:cs typeface="Arial" panose="020B0604020202020204" pitchFamily="34" charset="0"/>
          </a:endParaRPr>
        </a:p>
      </dgm:t>
    </dgm:pt>
    <dgm:pt modelId="{129B8109-2EDC-486D-8CD5-4D9DD253B5A2}" type="parTrans" cxnId="{8006D318-F0DC-4D33-8410-23127641F27C}">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A1E41BA9-95D1-474C-9399-9F7DF581DDAB}" type="sibTrans" cxnId="{8006D318-F0DC-4D33-8410-23127641F27C}">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BE2CDCC1-7EBD-43A2-8CCD-C292F25B36B4}">
      <dgm:prSet custT="1"/>
      <dgm:spPr/>
      <dgm:t>
        <a:bodyPr/>
        <a:lstStyle/>
        <a:p>
          <a:pPr>
            <a:lnSpc>
              <a:spcPct val="80000"/>
            </a:lnSpc>
            <a:spcBef>
              <a:spcPts val="0"/>
            </a:spcBef>
            <a:spcAft>
              <a:spcPts val="0"/>
            </a:spcAft>
          </a:pPr>
          <a:r>
            <a:rPr lang="en-US" sz="1400" b="1" dirty="0" smtClean="0">
              <a:latin typeface="Arial" panose="020B0604020202020204" pitchFamily="34" charset="0"/>
              <a:cs typeface="Arial" panose="020B0604020202020204" pitchFamily="34" charset="0"/>
            </a:rPr>
            <a:t>5. KTP Institutionalization</a:t>
          </a:r>
          <a:endParaRPr lang="ru-RU" sz="1400" dirty="0">
            <a:latin typeface="Arial" panose="020B0604020202020204" pitchFamily="34" charset="0"/>
            <a:cs typeface="Arial" panose="020B0604020202020204" pitchFamily="34" charset="0"/>
          </a:endParaRPr>
        </a:p>
      </dgm:t>
    </dgm:pt>
    <dgm:pt modelId="{FD40371A-CCFA-436F-96D8-288FF4688076}" type="parTrans" cxnId="{EA95DC21-638D-4B32-BCD5-43423D136A06}">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318AF93C-07AC-4B87-8725-2CCB3B14CF53}" type="sibTrans" cxnId="{EA95DC21-638D-4B32-BCD5-43423D136A06}">
      <dgm:prSet/>
      <dgm:spPr/>
      <dgm:t>
        <a:bodyPr/>
        <a:lstStyle/>
        <a:p>
          <a:pPr>
            <a:lnSpc>
              <a:spcPct val="80000"/>
            </a:lnSpc>
            <a:spcBef>
              <a:spcPts val="0"/>
            </a:spcBef>
            <a:spcAft>
              <a:spcPts val="0"/>
            </a:spcAft>
          </a:pPr>
          <a:endParaRPr lang="ru-RU" sz="1400">
            <a:latin typeface="Arial" panose="020B0604020202020204" pitchFamily="34" charset="0"/>
            <a:cs typeface="Arial" panose="020B0604020202020204" pitchFamily="34" charset="0"/>
          </a:endParaRPr>
        </a:p>
      </dgm:t>
    </dgm:pt>
    <dgm:pt modelId="{F2F885FC-4506-4A71-AD32-0F530628ED71}" type="pres">
      <dgm:prSet presAssocID="{D679DB53-B8A4-423B-8CF1-36255785C68F}" presName="rootnode" presStyleCnt="0">
        <dgm:presLayoutVars>
          <dgm:chMax/>
          <dgm:chPref/>
          <dgm:dir/>
          <dgm:animLvl val="lvl"/>
        </dgm:presLayoutVars>
      </dgm:prSet>
      <dgm:spPr/>
      <dgm:t>
        <a:bodyPr/>
        <a:lstStyle/>
        <a:p>
          <a:endParaRPr lang="ru-RU"/>
        </a:p>
      </dgm:t>
    </dgm:pt>
    <dgm:pt modelId="{51DD150C-7D78-41D9-8887-46211824638C}" type="pres">
      <dgm:prSet presAssocID="{9352C33E-16EB-4FE3-B499-EA7AB940ED32}" presName="composite" presStyleCnt="0"/>
      <dgm:spPr/>
    </dgm:pt>
    <dgm:pt modelId="{5F83A030-B77A-497A-904B-BBB5417F5BC0}" type="pres">
      <dgm:prSet presAssocID="{9352C33E-16EB-4FE3-B499-EA7AB940ED32}" presName="bentUpArrow1" presStyleLbl="alignImgPlace1" presStyleIdx="0" presStyleCnt="4"/>
      <dgm:spPr/>
    </dgm:pt>
    <dgm:pt modelId="{1E347C02-8C2D-4483-9923-991566DDA183}" type="pres">
      <dgm:prSet presAssocID="{9352C33E-16EB-4FE3-B499-EA7AB940ED32}" presName="ParentText" presStyleLbl="node1" presStyleIdx="0" presStyleCnt="5" custScaleX="157026">
        <dgm:presLayoutVars>
          <dgm:chMax val="1"/>
          <dgm:chPref val="1"/>
          <dgm:bulletEnabled val="1"/>
        </dgm:presLayoutVars>
      </dgm:prSet>
      <dgm:spPr/>
      <dgm:t>
        <a:bodyPr/>
        <a:lstStyle/>
        <a:p>
          <a:endParaRPr lang="ru-RU"/>
        </a:p>
      </dgm:t>
    </dgm:pt>
    <dgm:pt modelId="{DA3B8A57-F0A2-4053-B856-3FDD217FB6DA}" type="pres">
      <dgm:prSet presAssocID="{9352C33E-16EB-4FE3-B499-EA7AB940ED32}" presName="ChildText" presStyleLbl="revTx" presStyleIdx="0" presStyleCnt="4" custScaleX="304711" custLinFactNeighborX="99335" custLinFactNeighborY="-2071">
        <dgm:presLayoutVars>
          <dgm:chMax val="0"/>
          <dgm:chPref val="0"/>
          <dgm:bulletEnabled val="1"/>
        </dgm:presLayoutVars>
      </dgm:prSet>
      <dgm:spPr/>
      <dgm:t>
        <a:bodyPr/>
        <a:lstStyle/>
        <a:p>
          <a:endParaRPr lang="ru-RU"/>
        </a:p>
      </dgm:t>
    </dgm:pt>
    <dgm:pt modelId="{9769CFB3-20FA-4195-B9BE-CCD2411CA2EE}" type="pres">
      <dgm:prSet presAssocID="{27DF03E6-5757-48AE-9150-F01E76DB67A6}" presName="sibTrans" presStyleCnt="0"/>
      <dgm:spPr/>
    </dgm:pt>
    <dgm:pt modelId="{D29AEF3C-15C7-4393-9043-49C7170A6167}" type="pres">
      <dgm:prSet presAssocID="{353E8742-AF44-406B-B02A-D879CF4076BB}" presName="composite" presStyleCnt="0"/>
      <dgm:spPr/>
    </dgm:pt>
    <dgm:pt modelId="{B6525CBF-A6EB-4BFC-A104-43EC6704E254}" type="pres">
      <dgm:prSet presAssocID="{353E8742-AF44-406B-B02A-D879CF4076BB}" presName="bentUpArrow1" presStyleLbl="alignImgPlace1" presStyleIdx="1" presStyleCnt="4" custLinFactNeighborX="-47446" custLinFactNeighborY="-9383"/>
      <dgm:spPr/>
    </dgm:pt>
    <dgm:pt modelId="{3A36D2C8-BD95-4363-ACEF-7139F2CAA0CC}" type="pres">
      <dgm:prSet presAssocID="{353E8742-AF44-406B-B02A-D879CF4076BB}" presName="ParentText" presStyleLbl="node1" presStyleIdx="1" presStyleCnt="5" custScaleX="156209" custScaleY="72665" custLinFactNeighborX="-41997" custLinFactNeighborY="8871">
        <dgm:presLayoutVars>
          <dgm:chMax val="1"/>
          <dgm:chPref val="1"/>
          <dgm:bulletEnabled val="1"/>
        </dgm:presLayoutVars>
      </dgm:prSet>
      <dgm:spPr/>
      <dgm:t>
        <a:bodyPr/>
        <a:lstStyle/>
        <a:p>
          <a:endParaRPr lang="ru-RU"/>
        </a:p>
      </dgm:t>
    </dgm:pt>
    <dgm:pt modelId="{9D7314AE-8AB9-40A9-9DE0-E6B807AA5FEA}" type="pres">
      <dgm:prSet presAssocID="{353E8742-AF44-406B-B02A-D879CF4076BB}" presName="ChildText" presStyleLbl="revTx" presStyleIdx="1" presStyleCnt="4" custScaleX="381776" custLinFactNeighborX="94878" custLinFactNeighborY="8525">
        <dgm:presLayoutVars>
          <dgm:chMax val="0"/>
          <dgm:chPref val="0"/>
          <dgm:bulletEnabled val="1"/>
        </dgm:presLayoutVars>
      </dgm:prSet>
      <dgm:spPr/>
      <dgm:t>
        <a:bodyPr/>
        <a:lstStyle/>
        <a:p>
          <a:endParaRPr lang="ru-RU"/>
        </a:p>
      </dgm:t>
    </dgm:pt>
    <dgm:pt modelId="{633BAA36-D784-4DB4-9F05-E0C4A5AA30E5}" type="pres">
      <dgm:prSet presAssocID="{DE9BA807-416B-4CCF-8EC5-0DAB4E05498E}" presName="sibTrans" presStyleCnt="0"/>
      <dgm:spPr/>
    </dgm:pt>
    <dgm:pt modelId="{E0082CE1-8507-4F36-8475-E3486EC30E2E}" type="pres">
      <dgm:prSet presAssocID="{2F7489F1-361C-4F16-8775-4F34341FE7AD}" presName="composite" presStyleCnt="0"/>
      <dgm:spPr/>
    </dgm:pt>
    <dgm:pt modelId="{0493234E-8AB3-4F2E-9514-AE6329841208}" type="pres">
      <dgm:prSet presAssocID="{2F7489F1-361C-4F16-8775-4F34341FE7AD}" presName="bentUpArrow1" presStyleLbl="alignImgPlace1" presStyleIdx="2" presStyleCnt="4" custLinFactNeighborX="-72305" custLinFactNeighborY="-8196"/>
      <dgm:spPr/>
    </dgm:pt>
    <dgm:pt modelId="{8965A3C4-B355-4F72-AE3C-E68F29B0A463}" type="pres">
      <dgm:prSet presAssocID="{2F7489F1-361C-4F16-8775-4F34341FE7AD}" presName="ParentText" presStyleLbl="node1" presStyleIdx="2" presStyleCnt="5" custScaleX="183675" custScaleY="127446" custLinFactNeighborX="-60150" custLinFactNeighborY="9879">
        <dgm:presLayoutVars>
          <dgm:chMax val="1"/>
          <dgm:chPref val="1"/>
          <dgm:bulletEnabled val="1"/>
        </dgm:presLayoutVars>
      </dgm:prSet>
      <dgm:spPr/>
      <dgm:t>
        <a:bodyPr/>
        <a:lstStyle/>
        <a:p>
          <a:endParaRPr lang="ru-RU"/>
        </a:p>
      </dgm:t>
    </dgm:pt>
    <dgm:pt modelId="{0E9BD5B0-2E81-4946-972F-7CC61AD10819}" type="pres">
      <dgm:prSet presAssocID="{2F7489F1-361C-4F16-8775-4F34341FE7AD}" presName="ChildText" presStyleLbl="revTx" presStyleIdx="2" presStyleCnt="4" custScaleX="353427" custLinFactNeighborX="54324" custLinFactNeighborY="9771">
        <dgm:presLayoutVars>
          <dgm:chMax val="0"/>
          <dgm:chPref val="0"/>
          <dgm:bulletEnabled val="1"/>
        </dgm:presLayoutVars>
      </dgm:prSet>
      <dgm:spPr/>
      <dgm:t>
        <a:bodyPr/>
        <a:lstStyle/>
        <a:p>
          <a:endParaRPr lang="ru-RU"/>
        </a:p>
      </dgm:t>
    </dgm:pt>
    <dgm:pt modelId="{5DDC3A68-33D9-4D2A-A569-D806D2DB9509}" type="pres">
      <dgm:prSet presAssocID="{64144649-48EA-44EC-9781-7C3DEE463ABD}" presName="sibTrans" presStyleCnt="0"/>
      <dgm:spPr/>
    </dgm:pt>
    <dgm:pt modelId="{60C68D12-5CD6-4D2A-BBD1-69C137A1D5C0}" type="pres">
      <dgm:prSet presAssocID="{A8E07A5E-4D11-4E20-ABB7-0EF9F140A869}" presName="composite" presStyleCnt="0"/>
      <dgm:spPr/>
    </dgm:pt>
    <dgm:pt modelId="{E57DCF27-F8F2-40E4-8993-45DA9D356A65}" type="pres">
      <dgm:prSet presAssocID="{A8E07A5E-4D11-4E20-ABB7-0EF9F140A869}" presName="bentUpArrow1" presStyleLbl="alignImgPlace1" presStyleIdx="3" presStyleCnt="4" custLinFactX="-26112" custLinFactNeighborX="-100000" custLinFactNeighborY="-7009"/>
      <dgm:spPr/>
    </dgm:pt>
    <dgm:pt modelId="{A846F5F5-2372-4FC1-9C64-9BE1A90D896D}" type="pres">
      <dgm:prSet presAssocID="{A8E07A5E-4D11-4E20-ABB7-0EF9F140A869}" presName="ParentText" presStyleLbl="node1" presStyleIdx="3" presStyleCnt="5" custScaleX="218218" custLinFactNeighborX="-80526" custLinFactNeighborY="26772">
        <dgm:presLayoutVars>
          <dgm:chMax val="1"/>
          <dgm:chPref val="1"/>
          <dgm:bulletEnabled val="1"/>
        </dgm:presLayoutVars>
      </dgm:prSet>
      <dgm:spPr/>
      <dgm:t>
        <a:bodyPr/>
        <a:lstStyle/>
        <a:p>
          <a:endParaRPr lang="ru-RU"/>
        </a:p>
      </dgm:t>
    </dgm:pt>
    <dgm:pt modelId="{B7474B96-B7EE-4F2A-A886-043AA39EA610}" type="pres">
      <dgm:prSet presAssocID="{A8E07A5E-4D11-4E20-ABB7-0EF9F140A869}" presName="ChildText" presStyleLbl="revTx" presStyleIdx="3" presStyleCnt="4" custScaleX="306999" custLinFactNeighborX="22109" custLinFactNeighborY="3008">
        <dgm:presLayoutVars>
          <dgm:chMax val="0"/>
          <dgm:chPref val="0"/>
          <dgm:bulletEnabled val="1"/>
        </dgm:presLayoutVars>
      </dgm:prSet>
      <dgm:spPr/>
      <dgm:t>
        <a:bodyPr/>
        <a:lstStyle/>
        <a:p>
          <a:endParaRPr lang="ru-RU"/>
        </a:p>
      </dgm:t>
    </dgm:pt>
    <dgm:pt modelId="{CEF67983-103D-4706-9981-CE65611A1722}" type="pres">
      <dgm:prSet presAssocID="{A1E41BA9-95D1-474C-9399-9F7DF581DDAB}" presName="sibTrans" presStyleCnt="0"/>
      <dgm:spPr/>
    </dgm:pt>
    <dgm:pt modelId="{50D14F9A-61F5-448A-B8DE-BE21DF032A55}" type="pres">
      <dgm:prSet presAssocID="{BE2CDCC1-7EBD-43A2-8CCD-C292F25B36B4}" presName="composite" presStyleCnt="0"/>
      <dgm:spPr/>
    </dgm:pt>
    <dgm:pt modelId="{468B3C84-95D0-446E-AD05-FF2B5C98EE6D}" type="pres">
      <dgm:prSet presAssocID="{BE2CDCC1-7EBD-43A2-8CCD-C292F25B36B4}" presName="ParentText" presStyleLbl="node1" presStyleIdx="4" presStyleCnt="5" custScaleX="211961" custLinFactNeighborX="-91823" custLinFactNeighborY="23688">
        <dgm:presLayoutVars>
          <dgm:chMax val="1"/>
          <dgm:chPref val="1"/>
          <dgm:bulletEnabled val="1"/>
        </dgm:presLayoutVars>
      </dgm:prSet>
      <dgm:spPr/>
      <dgm:t>
        <a:bodyPr/>
        <a:lstStyle/>
        <a:p>
          <a:endParaRPr lang="ru-RU"/>
        </a:p>
      </dgm:t>
    </dgm:pt>
  </dgm:ptLst>
  <dgm:cxnLst>
    <dgm:cxn modelId="{8676D2D5-805F-42E5-AFAF-E3B55A186D05}" type="presOf" srcId="{353E8742-AF44-406B-B02A-D879CF4076BB}" destId="{3A36D2C8-BD95-4363-ACEF-7139F2CAA0CC}" srcOrd="0" destOrd="0" presId="urn:microsoft.com/office/officeart/2005/8/layout/StepDownProcess"/>
    <dgm:cxn modelId="{076F155F-F746-47F9-8150-6B5ED62CBFA1}" srcId="{D679DB53-B8A4-423B-8CF1-36255785C68F}" destId="{9352C33E-16EB-4FE3-B499-EA7AB940ED32}" srcOrd="0" destOrd="0" parTransId="{DC7B2CDB-7C4C-4CAD-81C6-0622777237F8}" sibTransId="{27DF03E6-5757-48AE-9150-F01E76DB67A6}"/>
    <dgm:cxn modelId="{8006D318-F0DC-4D33-8410-23127641F27C}" srcId="{D679DB53-B8A4-423B-8CF1-36255785C68F}" destId="{A8E07A5E-4D11-4E20-ABB7-0EF9F140A869}" srcOrd="3" destOrd="0" parTransId="{129B8109-2EDC-486D-8CD5-4D9DD253B5A2}" sibTransId="{A1E41BA9-95D1-474C-9399-9F7DF581DDAB}"/>
    <dgm:cxn modelId="{B87EDF3C-7884-44AC-92B8-AE82722A612C}" srcId="{D679DB53-B8A4-423B-8CF1-36255785C68F}" destId="{353E8742-AF44-406B-B02A-D879CF4076BB}" srcOrd="1" destOrd="0" parTransId="{F2C324C1-8040-4DF9-AE57-BFF9C1C7AA2A}" sibTransId="{DE9BA807-416B-4CCF-8EC5-0DAB4E05498E}"/>
    <dgm:cxn modelId="{5831D610-A7E0-457D-97E1-159AD0EE4CF1}" type="presOf" srcId="{2F7489F1-361C-4F16-8775-4F34341FE7AD}" destId="{8965A3C4-B355-4F72-AE3C-E68F29B0A463}" srcOrd="0" destOrd="0" presId="urn:microsoft.com/office/officeart/2005/8/layout/StepDownProcess"/>
    <dgm:cxn modelId="{2CEC1931-C8FE-480B-8587-20C4B4424108}" type="presOf" srcId="{D679DB53-B8A4-423B-8CF1-36255785C68F}" destId="{F2F885FC-4506-4A71-AD32-0F530628ED71}" srcOrd="0" destOrd="0" presId="urn:microsoft.com/office/officeart/2005/8/layout/StepDownProcess"/>
    <dgm:cxn modelId="{DA0BE8AF-7ECB-4FCE-A23B-0837C97FCC4A}" type="presOf" srcId="{BE2CDCC1-7EBD-43A2-8CCD-C292F25B36B4}" destId="{468B3C84-95D0-446E-AD05-FF2B5C98EE6D}" srcOrd="0" destOrd="0" presId="urn:microsoft.com/office/officeart/2005/8/layout/StepDownProcess"/>
    <dgm:cxn modelId="{40B32854-68B0-4514-BAD9-5E37ED7876BF}" type="presOf" srcId="{A8E07A5E-4D11-4E20-ABB7-0EF9F140A869}" destId="{A846F5F5-2372-4FC1-9C64-9BE1A90D896D}" srcOrd="0" destOrd="0" presId="urn:microsoft.com/office/officeart/2005/8/layout/StepDownProcess"/>
    <dgm:cxn modelId="{EA95DC21-638D-4B32-BCD5-43423D136A06}" srcId="{D679DB53-B8A4-423B-8CF1-36255785C68F}" destId="{BE2CDCC1-7EBD-43A2-8CCD-C292F25B36B4}" srcOrd="4" destOrd="0" parTransId="{FD40371A-CCFA-436F-96D8-288FF4688076}" sibTransId="{318AF93C-07AC-4B87-8725-2CCB3B14CF53}"/>
    <dgm:cxn modelId="{B4F5F0A1-F99D-4591-8320-7B9E2581FBBB}" srcId="{D679DB53-B8A4-423B-8CF1-36255785C68F}" destId="{2F7489F1-361C-4F16-8775-4F34341FE7AD}" srcOrd="2" destOrd="0" parTransId="{9BA6F5C5-F32A-4971-A2F8-1A574CE14E06}" sibTransId="{64144649-48EA-44EC-9781-7C3DEE463ABD}"/>
    <dgm:cxn modelId="{45C1DF09-7C38-424C-8A23-84C290974314}" type="presOf" srcId="{9352C33E-16EB-4FE3-B499-EA7AB940ED32}" destId="{1E347C02-8C2D-4483-9923-991566DDA183}" srcOrd="0" destOrd="0" presId="urn:microsoft.com/office/officeart/2005/8/layout/StepDownProcess"/>
    <dgm:cxn modelId="{E5D3C0AA-783B-4F4E-ADF0-4DD7BA3BC3DD}" type="presParOf" srcId="{F2F885FC-4506-4A71-AD32-0F530628ED71}" destId="{51DD150C-7D78-41D9-8887-46211824638C}" srcOrd="0" destOrd="0" presId="urn:microsoft.com/office/officeart/2005/8/layout/StepDownProcess"/>
    <dgm:cxn modelId="{3670D987-EA62-4A91-AC9C-0E0DC04D8013}" type="presParOf" srcId="{51DD150C-7D78-41D9-8887-46211824638C}" destId="{5F83A030-B77A-497A-904B-BBB5417F5BC0}" srcOrd="0" destOrd="0" presId="urn:microsoft.com/office/officeart/2005/8/layout/StepDownProcess"/>
    <dgm:cxn modelId="{0E84B54D-F73F-41CE-870C-CCF4FBDA105C}" type="presParOf" srcId="{51DD150C-7D78-41D9-8887-46211824638C}" destId="{1E347C02-8C2D-4483-9923-991566DDA183}" srcOrd="1" destOrd="0" presId="urn:microsoft.com/office/officeart/2005/8/layout/StepDownProcess"/>
    <dgm:cxn modelId="{AA9E2459-836E-454B-8CB2-BB59A3D4CF7B}" type="presParOf" srcId="{51DD150C-7D78-41D9-8887-46211824638C}" destId="{DA3B8A57-F0A2-4053-B856-3FDD217FB6DA}" srcOrd="2" destOrd="0" presId="urn:microsoft.com/office/officeart/2005/8/layout/StepDownProcess"/>
    <dgm:cxn modelId="{8093681C-838A-49DA-B71E-AF426DB3770E}" type="presParOf" srcId="{F2F885FC-4506-4A71-AD32-0F530628ED71}" destId="{9769CFB3-20FA-4195-B9BE-CCD2411CA2EE}" srcOrd="1" destOrd="0" presId="urn:microsoft.com/office/officeart/2005/8/layout/StepDownProcess"/>
    <dgm:cxn modelId="{0ECBF201-18EF-409F-920B-0CBD92A1F9F1}" type="presParOf" srcId="{F2F885FC-4506-4A71-AD32-0F530628ED71}" destId="{D29AEF3C-15C7-4393-9043-49C7170A6167}" srcOrd="2" destOrd="0" presId="urn:microsoft.com/office/officeart/2005/8/layout/StepDownProcess"/>
    <dgm:cxn modelId="{84F028D9-521A-4946-B33F-65C26322804F}" type="presParOf" srcId="{D29AEF3C-15C7-4393-9043-49C7170A6167}" destId="{B6525CBF-A6EB-4BFC-A104-43EC6704E254}" srcOrd="0" destOrd="0" presId="urn:microsoft.com/office/officeart/2005/8/layout/StepDownProcess"/>
    <dgm:cxn modelId="{9D8E4DB9-E6D2-494A-B2CE-38FB01F97D18}" type="presParOf" srcId="{D29AEF3C-15C7-4393-9043-49C7170A6167}" destId="{3A36D2C8-BD95-4363-ACEF-7139F2CAA0CC}" srcOrd="1" destOrd="0" presId="urn:microsoft.com/office/officeart/2005/8/layout/StepDownProcess"/>
    <dgm:cxn modelId="{FF4E35A7-311C-449E-8693-946DF465989D}" type="presParOf" srcId="{D29AEF3C-15C7-4393-9043-49C7170A6167}" destId="{9D7314AE-8AB9-40A9-9DE0-E6B807AA5FEA}" srcOrd="2" destOrd="0" presId="urn:microsoft.com/office/officeart/2005/8/layout/StepDownProcess"/>
    <dgm:cxn modelId="{27D5EDA5-CB34-4622-A354-F837C690FD63}" type="presParOf" srcId="{F2F885FC-4506-4A71-AD32-0F530628ED71}" destId="{633BAA36-D784-4DB4-9F05-E0C4A5AA30E5}" srcOrd="3" destOrd="0" presId="urn:microsoft.com/office/officeart/2005/8/layout/StepDownProcess"/>
    <dgm:cxn modelId="{CA60F932-E23E-4AFE-ACFE-09806981F576}" type="presParOf" srcId="{F2F885FC-4506-4A71-AD32-0F530628ED71}" destId="{E0082CE1-8507-4F36-8475-E3486EC30E2E}" srcOrd="4" destOrd="0" presId="urn:microsoft.com/office/officeart/2005/8/layout/StepDownProcess"/>
    <dgm:cxn modelId="{788D3026-AAAB-450A-BA3D-01B423E7EEAA}" type="presParOf" srcId="{E0082CE1-8507-4F36-8475-E3486EC30E2E}" destId="{0493234E-8AB3-4F2E-9514-AE6329841208}" srcOrd="0" destOrd="0" presId="urn:microsoft.com/office/officeart/2005/8/layout/StepDownProcess"/>
    <dgm:cxn modelId="{196C69A0-E4D7-4DC3-A73B-D3E6047BB804}" type="presParOf" srcId="{E0082CE1-8507-4F36-8475-E3486EC30E2E}" destId="{8965A3C4-B355-4F72-AE3C-E68F29B0A463}" srcOrd="1" destOrd="0" presId="urn:microsoft.com/office/officeart/2005/8/layout/StepDownProcess"/>
    <dgm:cxn modelId="{154B748F-A168-4545-A8E6-8E7D67C6C643}" type="presParOf" srcId="{E0082CE1-8507-4F36-8475-E3486EC30E2E}" destId="{0E9BD5B0-2E81-4946-972F-7CC61AD10819}" srcOrd="2" destOrd="0" presId="urn:microsoft.com/office/officeart/2005/8/layout/StepDownProcess"/>
    <dgm:cxn modelId="{FC000523-FF26-488B-BA23-35ABA68B61BE}" type="presParOf" srcId="{F2F885FC-4506-4A71-AD32-0F530628ED71}" destId="{5DDC3A68-33D9-4D2A-A569-D806D2DB9509}" srcOrd="5" destOrd="0" presId="urn:microsoft.com/office/officeart/2005/8/layout/StepDownProcess"/>
    <dgm:cxn modelId="{C1323210-7BF3-4F70-90B8-EE75BCEED0AB}" type="presParOf" srcId="{F2F885FC-4506-4A71-AD32-0F530628ED71}" destId="{60C68D12-5CD6-4D2A-BBD1-69C137A1D5C0}" srcOrd="6" destOrd="0" presId="urn:microsoft.com/office/officeart/2005/8/layout/StepDownProcess"/>
    <dgm:cxn modelId="{C7C04727-FD04-4A1B-9BE3-056D864364CD}" type="presParOf" srcId="{60C68D12-5CD6-4D2A-BBD1-69C137A1D5C0}" destId="{E57DCF27-F8F2-40E4-8993-45DA9D356A65}" srcOrd="0" destOrd="0" presId="urn:microsoft.com/office/officeart/2005/8/layout/StepDownProcess"/>
    <dgm:cxn modelId="{65B460C0-0149-4413-A80B-3E107438EAA2}" type="presParOf" srcId="{60C68D12-5CD6-4D2A-BBD1-69C137A1D5C0}" destId="{A846F5F5-2372-4FC1-9C64-9BE1A90D896D}" srcOrd="1" destOrd="0" presId="urn:microsoft.com/office/officeart/2005/8/layout/StepDownProcess"/>
    <dgm:cxn modelId="{BDEBEEB3-DEEA-4A49-9ACA-0742F3C9A3DC}" type="presParOf" srcId="{60C68D12-5CD6-4D2A-BBD1-69C137A1D5C0}" destId="{B7474B96-B7EE-4F2A-A886-043AA39EA610}" srcOrd="2" destOrd="0" presId="urn:microsoft.com/office/officeart/2005/8/layout/StepDownProcess"/>
    <dgm:cxn modelId="{C2ABE069-B4CF-46D9-A89B-5F5F5948C42F}" type="presParOf" srcId="{F2F885FC-4506-4A71-AD32-0F530628ED71}" destId="{CEF67983-103D-4706-9981-CE65611A1722}" srcOrd="7" destOrd="0" presId="urn:microsoft.com/office/officeart/2005/8/layout/StepDownProcess"/>
    <dgm:cxn modelId="{B5441CBE-A28C-4288-BF90-8CD59F8B97AF}" type="presParOf" srcId="{F2F885FC-4506-4A71-AD32-0F530628ED71}" destId="{50D14F9A-61F5-448A-B8DE-BE21DF032A55}" srcOrd="8" destOrd="0" presId="urn:microsoft.com/office/officeart/2005/8/layout/StepDownProcess"/>
    <dgm:cxn modelId="{EB173489-E6F6-4543-8EF5-CE6248B17505}" type="presParOf" srcId="{50D14F9A-61F5-448A-B8DE-BE21DF032A55}" destId="{468B3C84-95D0-446E-AD05-FF2B5C98EE6D}"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r>
              <a:rPr lang="ru-RU" smtClean="0"/>
              <a:t>14.07.2017</a:t>
            </a:r>
            <a:endParaRPr lang="ru-RU"/>
          </a:p>
        </p:txBody>
      </p:sp>
      <p:sp>
        <p:nvSpPr>
          <p:cNvPr id="4" name="Нижний колонтитул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B1FD2317-C393-4F37-9D9A-7F11F52C36F0}" type="slidenum">
              <a:rPr lang="ru-RU" smtClean="0"/>
              <a:pPr/>
              <a:t>‹#›</a:t>
            </a:fld>
            <a:endParaRPr lang="ru-RU"/>
          </a:p>
        </p:txBody>
      </p:sp>
    </p:spTree>
    <p:extLst>
      <p:ext uri="{BB962C8B-B14F-4D97-AF65-F5344CB8AC3E}">
        <p14:creationId xmlns:p14="http://schemas.microsoft.com/office/powerpoint/2010/main" val="202539519"/>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7364"/>
          </a:xfrm>
          <a:prstGeom prst="rect">
            <a:avLst/>
          </a:prstGeom>
        </p:spPr>
        <p:txBody>
          <a:bodyPr vert="horz" lIns="91989" tIns="45994" rIns="91989" bIns="45994" rtlCol="0"/>
          <a:lstStyle>
            <a:lvl1pPr algn="l">
              <a:defRPr sz="1200"/>
            </a:lvl1pPr>
          </a:lstStyle>
          <a:p>
            <a:endParaRPr lang="ru-RU"/>
          </a:p>
        </p:txBody>
      </p:sp>
      <p:sp>
        <p:nvSpPr>
          <p:cNvPr id="3" name="Дата 2"/>
          <p:cNvSpPr>
            <a:spLocks noGrp="1"/>
          </p:cNvSpPr>
          <p:nvPr>
            <p:ph type="dt" idx="1"/>
          </p:nvPr>
        </p:nvSpPr>
        <p:spPr>
          <a:xfrm>
            <a:off x="3884613" y="0"/>
            <a:ext cx="2971800" cy="497364"/>
          </a:xfrm>
          <a:prstGeom prst="rect">
            <a:avLst/>
          </a:prstGeom>
        </p:spPr>
        <p:txBody>
          <a:bodyPr vert="horz" lIns="91989" tIns="45994" rIns="91989" bIns="45994" rtlCol="0"/>
          <a:lstStyle>
            <a:lvl1pPr algn="r">
              <a:defRPr sz="1200"/>
            </a:lvl1pPr>
          </a:lstStyle>
          <a:p>
            <a:r>
              <a:rPr lang="ru-RU" smtClean="0"/>
              <a:t>14.07.2017</a:t>
            </a:r>
            <a:endParaRPr lang="ru-RU"/>
          </a:p>
        </p:txBody>
      </p:sp>
      <p:sp>
        <p:nvSpPr>
          <p:cNvPr id="4" name="Образ слайда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989" tIns="45994" rIns="91989" bIns="45994" rtlCol="0" anchor="ctr"/>
          <a:lstStyle/>
          <a:p>
            <a:endParaRPr lang="ru-RU"/>
          </a:p>
        </p:txBody>
      </p:sp>
      <p:sp>
        <p:nvSpPr>
          <p:cNvPr id="5" name="Заметки 4"/>
          <p:cNvSpPr>
            <a:spLocks noGrp="1"/>
          </p:cNvSpPr>
          <p:nvPr>
            <p:ph type="body" sz="quarter" idx="3"/>
          </p:nvPr>
        </p:nvSpPr>
        <p:spPr>
          <a:xfrm>
            <a:off x="685801" y="4724956"/>
            <a:ext cx="5486400" cy="4476274"/>
          </a:xfrm>
          <a:prstGeom prst="rect">
            <a:avLst/>
          </a:prstGeom>
        </p:spPr>
        <p:txBody>
          <a:bodyPr vert="horz" lIns="91989" tIns="45994" rIns="91989" bIns="45994"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8185"/>
            <a:ext cx="2971800" cy="497364"/>
          </a:xfrm>
          <a:prstGeom prst="rect">
            <a:avLst/>
          </a:prstGeom>
        </p:spPr>
        <p:txBody>
          <a:bodyPr vert="horz" lIns="91989" tIns="45994" rIns="91989" bIns="45994" rtlCol="0" anchor="b"/>
          <a:lstStyle>
            <a:lvl1pPr algn="l">
              <a:defRPr sz="1200"/>
            </a:lvl1pPr>
          </a:lstStyle>
          <a:p>
            <a:endParaRPr lang="ru-RU"/>
          </a:p>
        </p:txBody>
      </p:sp>
      <p:sp>
        <p:nvSpPr>
          <p:cNvPr id="7" name="Номер слайда 6"/>
          <p:cNvSpPr>
            <a:spLocks noGrp="1"/>
          </p:cNvSpPr>
          <p:nvPr>
            <p:ph type="sldNum" sz="quarter" idx="5"/>
          </p:nvPr>
        </p:nvSpPr>
        <p:spPr>
          <a:xfrm>
            <a:off x="3884613" y="9448185"/>
            <a:ext cx="2971800" cy="497364"/>
          </a:xfrm>
          <a:prstGeom prst="rect">
            <a:avLst/>
          </a:prstGeom>
        </p:spPr>
        <p:txBody>
          <a:bodyPr vert="horz" lIns="91989" tIns="45994" rIns="91989" bIns="45994" rtlCol="0" anchor="b"/>
          <a:lstStyle>
            <a:lvl1pPr algn="r">
              <a:defRPr sz="1200"/>
            </a:lvl1pPr>
          </a:lstStyle>
          <a:p>
            <a:fld id="{9756473A-C4E9-45A3-B9A4-D087C59AF6D5}" type="slidenum">
              <a:rPr lang="ru-RU" smtClean="0"/>
              <a:pPr/>
              <a:t>‹#›</a:t>
            </a:fld>
            <a:endParaRPr lang="ru-RU"/>
          </a:p>
        </p:txBody>
      </p:sp>
    </p:spTree>
    <p:extLst>
      <p:ext uri="{BB962C8B-B14F-4D97-AF65-F5344CB8AC3E}">
        <p14:creationId xmlns:p14="http://schemas.microsoft.com/office/powerpoint/2010/main" val="126973239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Образ слайда 1"/>
          <p:cNvSpPr>
            <a:spLocks noGrp="1" noRot="1" noChangeAspect="1" noTextEdit="1"/>
          </p:cNvSpPr>
          <p:nvPr>
            <p:ph type="sldImg"/>
          </p:nvPr>
        </p:nvSpPr>
        <p:spPr bwMode="auto">
          <a:xfrm>
            <a:off x="1190625" y="1243013"/>
            <a:ext cx="4476750" cy="3357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smtClean="0"/>
          </a:p>
        </p:txBody>
      </p:sp>
      <p:sp>
        <p:nvSpPr>
          <p:cNvPr id="2" name="Верхний колонтитул 1"/>
          <p:cNvSpPr>
            <a:spLocks noGrp="1"/>
          </p:cNvSpPr>
          <p:nvPr>
            <p:ph type="hdr" sz="quarter" idx="10"/>
          </p:nvPr>
        </p:nvSpPr>
        <p:spPr/>
        <p:txBody>
          <a:bodyPr/>
          <a:lstStyle/>
          <a:p>
            <a:endParaRPr lang="ru-RU"/>
          </a:p>
        </p:txBody>
      </p:sp>
    </p:spTree>
    <p:extLst>
      <p:ext uri="{BB962C8B-B14F-4D97-AF65-F5344CB8AC3E}">
        <p14:creationId xmlns:p14="http://schemas.microsoft.com/office/powerpoint/2010/main" val="174622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ru-RU" altLang="ru-RU" smtClean="0"/>
              <a:t>Принятый в 2012 году на 62-й сессии Европейского региональ­ного комитета ВОЗ программный документ «Здоровье-2020: Основы европейской политики в поддержку действий всего государства и общества в интересах здоровья и благополучия» в качестве основы для достижения стратегических целей и задач по улучшению здоровья жителей стран Европейского Региона определил необходимость «использования фактических данных (доказательств) при формировании политики», т.е. при разработке управленческих решений на всех уровнях здравоохранения</a:t>
            </a:r>
          </a:p>
        </p:txBody>
      </p:sp>
      <p:sp>
        <p:nvSpPr>
          <p:cNvPr id="61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8841E9C5-C681-4DDB-8F5E-2E2C1C9E20A8}" type="slidenum">
              <a:rPr lang="ru-RU" altLang="ru-RU" sz="1200" smtClean="0"/>
              <a:pPr/>
              <a:t>3</a:t>
            </a:fld>
            <a:endParaRPr lang="ru-RU" altLang="ru-RU" sz="1200" smtClean="0"/>
          </a:p>
        </p:txBody>
      </p:sp>
    </p:spTree>
    <p:extLst>
      <p:ext uri="{BB962C8B-B14F-4D97-AF65-F5344CB8AC3E}">
        <p14:creationId xmlns:p14="http://schemas.microsoft.com/office/powerpoint/2010/main" val="3812941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en-US" smtClean="0"/>
          </a:p>
        </p:txBody>
      </p:sp>
      <p:sp>
        <p:nvSpPr>
          <p:cNvPr id="168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New Roman" panose="02020603050405020304" pitchFamily="18" charset="0"/>
              </a:defRPr>
            </a:lvl1pPr>
            <a:lvl2pPr marL="742950" indent="-285750" defTabSz="941388">
              <a:spcBef>
                <a:spcPct val="30000"/>
              </a:spcBef>
              <a:defRPr sz="1200">
                <a:solidFill>
                  <a:schemeClr val="tx1"/>
                </a:solidFill>
                <a:latin typeface="Times New Roman" panose="02020603050405020304" pitchFamily="18" charset="0"/>
              </a:defRPr>
            </a:lvl2pPr>
            <a:lvl3pPr marL="1143000" indent="-228600" defTabSz="941388">
              <a:spcBef>
                <a:spcPct val="30000"/>
              </a:spcBef>
              <a:defRPr sz="1200">
                <a:solidFill>
                  <a:schemeClr val="tx1"/>
                </a:solidFill>
                <a:latin typeface="Times New Roman" panose="02020603050405020304" pitchFamily="18" charset="0"/>
              </a:defRPr>
            </a:lvl3pPr>
            <a:lvl4pPr marL="1600200" indent="-228600" defTabSz="941388">
              <a:spcBef>
                <a:spcPct val="30000"/>
              </a:spcBef>
              <a:defRPr sz="1200">
                <a:solidFill>
                  <a:schemeClr val="tx1"/>
                </a:solidFill>
                <a:latin typeface="Times New Roman" panose="02020603050405020304" pitchFamily="18" charset="0"/>
              </a:defRPr>
            </a:lvl4pPr>
            <a:lvl5pPr marL="2057400" indent="-228600" defTabSz="941388">
              <a:spcBef>
                <a:spcPct val="30000"/>
              </a:spcBef>
              <a:defRPr sz="1200">
                <a:solidFill>
                  <a:schemeClr val="tx1"/>
                </a:solidFill>
                <a:latin typeface="Times New Roman" panose="02020603050405020304" pitchFamily="18" charset="0"/>
              </a:defRPr>
            </a:lvl5pPr>
            <a:lvl6pPr marL="2514600" indent="-228600" defTabSz="9413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413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413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413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E3EE9EC-56F4-4E84-A9A1-A8CD7AFBF014}" type="slidenum">
              <a:rPr lang="en-US" altLang="en-US">
                <a:solidFill>
                  <a:srgbClr val="000000"/>
                </a:solidFill>
              </a:rPr>
              <a:pPr>
                <a:spcBef>
                  <a:spcPct val="0"/>
                </a:spcBef>
              </a:pPr>
              <a:t>6</a:t>
            </a:fld>
            <a:endParaRPr lang="ru-RU" altLang="en-US">
              <a:solidFill>
                <a:srgbClr val="000000"/>
              </a:solidFill>
            </a:endParaRPr>
          </a:p>
        </p:txBody>
      </p:sp>
    </p:spTree>
    <p:extLst>
      <p:ext uri="{BB962C8B-B14F-4D97-AF65-F5344CB8AC3E}">
        <p14:creationId xmlns:p14="http://schemas.microsoft.com/office/powerpoint/2010/main" val="3302204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8650" lvl="1" indent="-171450">
              <a:buFontTx/>
              <a:buChar char="-"/>
            </a:pPr>
            <a:endParaRPr lang="en-CA" altLang="en-US" smtClean="0"/>
          </a:p>
        </p:txBody>
      </p:sp>
      <p:sp>
        <p:nvSpPr>
          <p:cNvPr id="166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spcBef>
                <a:spcPct val="30000"/>
              </a:spcBef>
              <a:defRPr sz="1200">
                <a:solidFill>
                  <a:schemeClr val="tx1"/>
                </a:solidFill>
                <a:latin typeface="Times New Roman" panose="02020603050405020304" pitchFamily="18" charset="0"/>
              </a:defRPr>
            </a:lvl1pPr>
            <a:lvl2pPr marL="741363" indent="-282575" defTabSz="939800">
              <a:spcBef>
                <a:spcPct val="30000"/>
              </a:spcBef>
              <a:defRPr sz="1200">
                <a:solidFill>
                  <a:schemeClr val="tx1"/>
                </a:solidFill>
                <a:latin typeface="Times New Roman" panose="02020603050405020304" pitchFamily="18" charset="0"/>
              </a:defRPr>
            </a:lvl2pPr>
            <a:lvl3pPr marL="1139825" indent="-227013" defTabSz="939800">
              <a:spcBef>
                <a:spcPct val="30000"/>
              </a:spcBef>
              <a:defRPr sz="1200">
                <a:solidFill>
                  <a:schemeClr val="tx1"/>
                </a:solidFill>
                <a:latin typeface="Times New Roman" panose="02020603050405020304" pitchFamily="18" charset="0"/>
              </a:defRPr>
            </a:lvl3pPr>
            <a:lvl4pPr marL="1598613" indent="-227013" defTabSz="939800">
              <a:spcBef>
                <a:spcPct val="30000"/>
              </a:spcBef>
              <a:defRPr sz="1200">
                <a:solidFill>
                  <a:schemeClr val="tx1"/>
                </a:solidFill>
                <a:latin typeface="Times New Roman" panose="02020603050405020304" pitchFamily="18" charset="0"/>
              </a:defRPr>
            </a:lvl4pPr>
            <a:lvl5pPr marL="2055813" indent="-227013" defTabSz="939800">
              <a:spcBef>
                <a:spcPct val="30000"/>
              </a:spcBef>
              <a:defRPr sz="1200">
                <a:solidFill>
                  <a:schemeClr val="tx1"/>
                </a:solidFill>
                <a:latin typeface="Times New Roman" panose="02020603050405020304" pitchFamily="18" charset="0"/>
              </a:defRPr>
            </a:lvl5pPr>
            <a:lvl6pPr marL="2513013" indent="-227013" defTabSz="939800" eaLnBrk="0" fontAlgn="base" hangingPunct="0">
              <a:spcBef>
                <a:spcPct val="30000"/>
              </a:spcBef>
              <a:spcAft>
                <a:spcPct val="0"/>
              </a:spcAft>
              <a:defRPr sz="1200">
                <a:solidFill>
                  <a:schemeClr val="tx1"/>
                </a:solidFill>
                <a:latin typeface="Times New Roman" panose="02020603050405020304" pitchFamily="18" charset="0"/>
              </a:defRPr>
            </a:lvl6pPr>
            <a:lvl7pPr marL="2970213" indent="-227013" defTabSz="939800" eaLnBrk="0" fontAlgn="base" hangingPunct="0">
              <a:spcBef>
                <a:spcPct val="30000"/>
              </a:spcBef>
              <a:spcAft>
                <a:spcPct val="0"/>
              </a:spcAft>
              <a:defRPr sz="1200">
                <a:solidFill>
                  <a:schemeClr val="tx1"/>
                </a:solidFill>
                <a:latin typeface="Times New Roman" panose="02020603050405020304" pitchFamily="18" charset="0"/>
              </a:defRPr>
            </a:lvl7pPr>
            <a:lvl8pPr marL="3427413" indent="-227013" defTabSz="939800" eaLnBrk="0" fontAlgn="base" hangingPunct="0">
              <a:spcBef>
                <a:spcPct val="30000"/>
              </a:spcBef>
              <a:spcAft>
                <a:spcPct val="0"/>
              </a:spcAft>
              <a:defRPr sz="1200">
                <a:solidFill>
                  <a:schemeClr val="tx1"/>
                </a:solidFill>
                <a:latin typeface="Times New Roman" panose="02020603050405020304" pitchFamily="18" charset="0"/>
              </a:defRPr>
            </a:lvl8pPr>
            <a:lvl9pPr marL="3884613" indent="-227013" defTabSz="939800"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173E409B-C43E-4C08-870C-0BD1C7EAAEC4}" type="slidenum">
              <a:rPr lang="en-GB" altLang="en-US">
                <a:solidFill>
                  <a:srgbClr val="000000"/>
                </a:solidFill>
                <a:ea typeface="MS PGothic" panose="020B0600070205080204" pitchFamily="34" charset="-128"/>
              </a:rPr>
              <a:pPr eaLnBrk="1" hangingPunct="1">
                <a:spcBef>
                  <a:spcPct val="0"/>
                </a:spcBef>
              </a:pPr>
              <a:t>7</a:t>
            </a:fld>
            <a:endParaRPr lang="en-GB" altLang="en-US">
              <a:solidFill>
                <a:srgbClr val="000000"/>
              </a:solidFill>
              <a:ea typeface="MS PGothic" panose="020B0600070205080204" pitchFamily="34" charset="-128"/>
            </a:endParaRPr>
          </a:p>
        </p:txBody>
      </p:sp>
    </p:spTree>
    <p:extLst>
      <p:ext uri="{BB962C8B-B14F-4D97-AF65-F5344CB8AC3E}">
        <p14:creationId xmlns:p14="http://schemas.microsoft.com/office/powerpoint/2010/main" val="4143018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4034BC1-31E4-45AA-807B-C053083BDFC3}" type="datetime1">
              <a:rPr lang="ru-RU" smtClean="0"/>
              <a:pPr/>
              <a:t>02.08.2018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36DE4E0-4B8D-4578-93FF-C9BF8D11D7DA}" type="datetime1">
              <a:rPr lang="ru-RU" smtClean="0"/>
              <a:pPr/>
              <a:t>02.08.2018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2"/>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85636EB-ACF8-4799-B236-088213567F2D}" type="datetime1">
              <a:rPr lang="ru-RU" smtClean="0"/>
              <a:pPr/>
              <a:t>02.08.2018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F6B2E5D-F8B9-4A80-B1D7-5C8C774681B9}" type="datetime1">
              <a:rPr lang="ru-RU" smtClean="0"/>
              <a:pPr/>
              <a:t>02.08.2018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21841E6-EF1B-4018-B709-CEF131C81388}" type="datetime1">
              <a:rPr lang="ru-RU" smtClean="0"/>
              <a:pPr/>
              <a:t>02.08.2018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E68A76F-5C66-4C52-AD34-9E613E1904F2}" type="datetime1">
              <a:rPr lang="ru-RU" smtClean="0"/>
              <a:pPr/>
              <a:t>02.08.2018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0ABABA8-1B65-497C-A55F-933DBB837610}" type="datetime1">
              <a:rPr lang="ru-RU" smtClean="0"/>
              <a:pPr/>
              <a:t>02.08.2018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BC61DFC-A05B-48F4-962C-FB4383CF2135}" type="datetime1">
              <a:rPr lang="ru-RU" smtClean="0"/>
              <a:pPr/>
              <a:t>02.08.2018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F9E3151-5CDB-4B05-A6BA-70395F1D6287}" type="datetime1">
              <a:rPr lang="ru-RU" smtClean="0"/>
              <a:pPr/>
              <a:t>02.08.2018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5D592B9-FA7A-4AFD-AB85-0C61F4870F91}" type="datetime1">
              <a:rPr lang="ru-RU" smtClean="0"/>
              <a:pPr/>
              <a:t>02.08.2018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0"/>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40"/>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B1ACF99-8E3B-4DD8-8E9B-B408F52A15C3}" type="datetime1">
              <a:rPr lang="ru-RU" smtClean="0"/>
              <a:pPr/>
              <a:t>02.08.2018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9"/>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1"/>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1"/>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90"/>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90"/>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b="0" u="none">
                <a:solidFill>
                  <a:srgbClr val="000000"/>
                </a:solidFill>
                <a:latin typeface="Calibri" pitchFamily="34" charset="0"/>
              </a:defRPr>
            </a:lvl1pPr>
          </a:lstStyle>
          <a:p>
            <a:pPr>
              <a:defRPr/>
            </a:pPr>
            <a:endParaRPr lang="en-US" altLang="en-US"/>
          </a:p>
        </p:txBody>
      </p:sp>
      <p:sp>
        <p:nvSpPr>
          <p:cNvPr id="8" name="Rectangle 5"/>
          <p:cNvSpPr>
            <a:spLocks noGrp="1" noChangeArrowheads="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b="0" u="none">
                <a:solidFill>
                  <a:srgbClr val="000000"/>
                </a:solidFill>
                <a:latin typeface="Calibri" pitchFamily="34" charset="0"/>
              </a:defRPr>
            </a:lvl1pPr>
          </a:lstStyle>
          <a:p>
            <a:pPr>
              <a:defRPr/>
            </a:pPr>
            <a:endParaRPr lang="en-US" altLang="en-US"/>
          </a:p>
        </p:txBody>
      </p:sp>
      <p:sp>
        <p:nvSpPr>
          <p:cNvPr id="9" name="Rectangle 6"/>
          <p:cNvSpPr>
            <a:spLocks noGrp="1" noChangeArrowheads="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b="0" u="none">
                <a:solidFill>
                  <a:srgbClr val="000000"/>
                </a:solidFill>
                <a:latin typeface="Calibri" panose="020F0502020204030204" pitchFamily="34" charset="0"/>
              </a:defRPr>
            </a:lvl1pPr>
          </a:lstStyle>
          <a:p>
            <a:fld id="{52642E9B-532E-4F2D-9BB4-9B6B25741050}" type="slidenum">
              <a:rPr lang="en-US" altLang="en-US"/>
              <a:pPr/>
              <a:t>‹#›</a:t>
            </a:fld>
            <a:endParaRPr lang="en-US" altLang="en-US"/>
          </a:p>
        </p:txBody>
      </p:sp>
    </p:spTree>
    <p:extLst>
      <p:ext uri="{BB962C8B-B14F-4D97-AF65-F5344CB8AC3E}">
        <p14:creationId xmlns:p14="http://schemas.microsoft.com/office/powerpoint/2010/main" val="298984504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2E1CAC-675B-4E59-B6BB-1CAE76F646D0}" type="datetime1">
              <a:rPr lang="ru-RU" smtClean="0"/>
              <a:pPr/>
              <a:t>02.08.2018</a:t>
            </a:fld>
            <a:endParaRPr lang="ru-RU"/>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Заголовок 1"/>
          <p:cNvSpPr>
            <a:spLocks noGrp="1"/>
          </p:cNvSpPr>
          <p:nvPr>
            <p:ph type="ctrTitle"/>
          </p:nvPr>
        </p:nvSpPr>
        <p:spPr>
          <a:xfrm>
            <a:off x="521550" y="1916832"/>
            <a:ext cx="8208912" cy="3176588"/>
          </a:xfrm>
        </p:spPr>
        <p:txBody>
          <a:bodyPr>
            <a:normAutofit/>
          </a:bodyPr>
          <a:lstStyle/>
          <a:p>
            <a:r>
              <a:rPr lang="en-US" altLang="ru-RU" sz="2800" b="1" dirty="0">
                <a:solidFill>
                  <a:srgbClr val="002060"/>
                </a:solidFill>
                <a:latin typeface="Arial" charset="0"/>
                <a:cs typeface="Arial" charset="0"/>
              </a:rPr>
              <a:t>Evidence–informed policy making in health financing – lessons from the WHO project </a:t>
            </a:r>
            <a:r>
              <a:rPr lang="en-US" altLang="ru-RU" sz="2800" b="1" dirty="0" err="1">
                <a:solidFill>
                  <a:srgbClr val="002060"/>
                </a:solidFill>
                <a:latin typeface="Arial" charset="0"/>
                <a:cs typeface="Arial" charset="0"/>
              </a:rPr>
              <a:t>EVIPNet</a:t>
            </a:r>
            <a:r>
              <a:rPr lang="en-US" altLang="ru-RU" sz="2800" b="1" dirty="0">
                <a:solidFill>
                  <a:srgbClr val="002060"/>
                </a:solidFill>
                <a:latin typeface="Arial" charset="0"/>
                <a:cs typeface="Arial" charset="0"/>
              </a:rPr>
              <a:t> in Kazakhstan</a:t>
            </a:r>
            <a:endParaRPr lang="ru-RU" altLang="ru-RU" sz="2800" b="1" dirty="0" smtClean="0">
              <a:solidFill>
                <a:srgbClr val="002060"/>
              </a:solidFill>
              <a:latin typeface="Arial" charset="0"/>
              <a:cs typeface="Arial" charset="0"/>
            </a:endParaRPr>
          </a:p>
        </p:txBody>
      </p:sp>
      <p:sp>
        <p:nvSpPr>
          <p:cNvPr id="15366" name="Прямоугольник 6"/>
          <p:cNvSpPr>
            <a:spLocks noChangeArrowheads="1"/>
          </p:cNvSpPr>
          <p:nvPr/>
        </p:nvSpPr>
        <p:spPr bwMode="auto">
          <a:xfrm>
            <a:off x="1379885" y="135031"/>
            <a:ext cx="77152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800"/>
              </a:spcBef>
              <a:buSzPct val="100000"/>
              <a:buFont typeface="Arial" charset="0"/>
              <a:buChar char="▪"/>
              <a:defRPr sz="2400">
                <a:solidFill>
                  <a:srgbClr val="404040"/>
                </a:solidFill>
                <a:latin typeface="Franklin Gothic Medium" pitchFamily="34" charset="0"/>
              </a:defRPr>
            </a:lvl1pPr>
            <a:lvl2pPr marL="742950" indent="-285750">
              <a:lnSpc>
                <a:spcPct val="90000"/>
              </a:lnSpc>
              <a:spcBef>
                <a:spcPts val="600"/>
              </a:spcBef>
              <a:buSzPct val="100000"/>
              <a:buFont typeface="Arial" charset="0"/>
              <a:buChar char="▪"/>
              <a:defRPr sz="2200">
                <a:solidFill>
                  <a:srgbClr val="404040"/>
                </a:solidFill>
                <a:latin typeface="Franklin Gothic Medium" pitchFamily="34" charset="0"/>
              </a:defRPr>
            </a:lvl2pPr>
            <a:lvl3pPr marL="1143000" indent="-228600">
              <a:lnSpc>
                <a:spcPct val="90000"/>
              </a:lnSpc>
              <a:spcBef>
                <a:spcPts val="600"/>
              </a:spcBef>
              <a:buSzPct val="100000"/>
              <a:buFont typeface="Arial" charset="0"/>
              <a:buChar char="▪"/>
              <a:defRPr sz="2000">
                <a:solidFill>
                  <a:srgbClr val="404040"/>
                </a:solidFill>
                <a:latin typeface="Franklin Gothic Medium" pitchFamily="34" charset="0"/>
              </a:defRPr>
            </a:lvl3pPr>
            <a:lvl4pPr marL="1600200" indent="-228600">
              <a:lnSpc>
                <a:spcPct val="90000"/>
              </a:lnSpc>
              <a:spcBef>
                <a:spcPts val="600"/>
              </a:spcBef>
              <a:buSzPct val="100000"/>
              <a:buFont typeface="Arial" charset="0"/>
              <a:buChar char="▪"/>
              <a:defRPr>
                <a:solidFill>
                  <a:srgbClr val="404040"/>
                </a:solidFill>
                <a:latin typeface="Franklin Gothic Medium" pitchFamily="34" charset="0"/>
              </a:defRPr>
            </a:lvl4pPr>
            <a:lvl5pPr marL="2057400" indent="-228600">
              <a:lnSpc>
                <a:spcPct val="90000"/>
              </a:lnSpc>
              <a:spcBef>
                <a:spcPts val="600"/>
              </a:spcBef>
              <a:buSzPct val="100000"/>
              <a:buFont typeface="Arial" charset="0"/>
              <a:buChar char="▪"/>
              <a:defRPr sz="1600">
                <a:solidFill>
                  <a:srgbClr val="404040"/>
                </a:solidFill>
                <a:latin typeface="Franklin Gothic Medium" pitchFamily="34" charset="0"/>
              </a:defRPr>
            </a:lvl5pPr>
            <a:lvl6pPr marL="2514600" indent="-228600" eaLnBrk="0" fontAlgn="base" hangingPunct="0">
              <a:lnSpc>
                <a:spcPct val="90000"/>
              </a:lnSpc>
              <a:spcBef>
                <a:spcPts val="600"/>
              </a:spcBef>
              <a:spcAft>
                <a:spcPct val="0"/>
              </a:spcAft>
              <a:buSzPct val="100000"/>
              <a:buFont typeface="Arial" charset="0"/>
              <a:buChar char="▪"/>
              <a:defRPr sz="1600">
                <a:solidFill>
                  <a:srgbClr val="404040"/>
                </a:solidFill>
                <a:latin typeface="Franklin Gothic Medium" pitchFamily="34" charset="0"/>
              </a:defRPr>
            </a:lvl6pPr>
            <a:lvl7pPr marL="2971800" indent="-228600" eaLnBrk="0" fontAlgn="base" hangingPunct="0">
              <a:lnSpc>
                <a:spcPct val="90000"/>
              </a:lnSpc>
              <a:spcBef>
                <a:spcPts val="600"/>
              </a:spcBef>
              <a:spcAft>
                <a:spcPct val="0"/>
              </a:spcAft>
              <a:buSzPct val="100000"/>
              <a:buFont typeface="Arial" charset="0"/>
              <a:buChar char="▪"/>
              <a:defRPr sz="1600">
                <a:solidFill>
                  <a:srgbClr val="404040"/>
                </a:solidFill>
                <a:latin typeface="Franklin Gothic Medium" pitchFamily="34" charset="0"/>
              </a:defRPr>
            </a:lvl7pPr>
            <a:lvl8pPr marL="3429000" indent="-228600" eaLnBrk="0" fontAlgn="base" hangingPunct="0">
              <a:lnSpc>
                <a:spcPct val="90000"/>
              </a:lnSpc>
              <a:spcBef>
                <a:spcPts val="600"/>
              </a:spcBef>
              <a:spcAft>
                <a:spcPct val="0"/>
              </a:spcAft>
              <a:buSzPct val="100000"/>
              <a:buFont typeface="Arial" charset="0"/>
              <a:buChar char="▪"/>
              <a:defRPr sz="1600">
                <a:solidFill>
                  <a:srgbClr val="404040"/>
                </a:solidFill>
                <a:latin typeface="Franklin Gothic Medium" pitchFamily="34" charset="0"/>
              </a:defRPr>
            </a:lvl8pPr>
            <a:lvl9pPr marL="3886200" indent="-228600" eaLnBrk="0" fontAlgn="base" hangingPunct="0">
              <a:lnSpc>
                <a:spcPct val="90000"/>
              </a:lnSpc>
              <a:spcBef>
                <a:spcPts val="600"/>
              </a:spcBef>
              <a:spcAft>
                <a:spcPct val="0"/>
              </a:spcAft>
              <a:buSzPct val="100000"/>
              <a:buFont typeface="Arial" charset="0"/>
              <a:buChar char="▪"/>
              <a:defRPr sz="1600">
                <a:solidFill>
                  <a:srgbClr val="404040"/>
                </a:solidFill>
                <a:latin typeface="Franklin Gothic Medium" pitchFamily="34" charset="0"/>
              </a:defRPr>
            </a:lvl9pPr>
          </a:lstStyle>
          <a:p>
            <a:pPr algn="ctr">
              <a:lnSpc>
                <a:spcPct val="100000"/>
              </a:lnSpc>
              <a:spcBef>
                <a:spcPct val="0"/>
              </a:spcBef>
              <a:buSzTx/>
              <a:buNone/>
            </a:pPr>
            <a:r>
              <a:rPr lang="en-US" dirty="0">
                <a:solidFill>
                  <a:srgbClr val="002060"/>
                </a:solidFill>
              </a:rPr>
              <a:t>Republican Center for Health Development</a:t>
            </a:r>
            <a:r>
              <a:rPr lang="en-US" sz="1800" dirty="0">
                <a:solidFill>
                  <a:srgbClr val="002060"/>
                </a:solidFill>
              </a:rPr>
              <a:t/>
            </a:r>
            <a:br>
              <a:rPr lang="en-US" sz="1800" dirty="0">
                <a:solidFill>
                  <a:srgbClr val="002060"/>
                </a:solidFill>
              </a:rPr>
            </a:br>
            <a:r>
              <a:rPr lang="en-US" dirty="0">
                <a:solidFill>
                  <a:srgbClr val="002060"/>
                </a:solidFill>
              </a:rPr>
              <a:t>Ministry of </a:t>
            </a:r>
            <a:r>
              <a:rPr lang="en-US" dirty="0" smtClean="0">
                <a:solidFill>
                  <a:srgbClr val="002060"/>
                </a:solidFill>
              </a:rPr>
              <a:t>Health</a:t>
            </a:r>
            <a:r>
              <a:rPr lang="ru-RU" dirty="0" smtClean="0">
                <a:solidFill>
                  <a:srgbClr val="002060"/>
                </a:solidFill>
              </a:rPr>
              <a:t> </a:t>
            </a:r>
            <a:r>
              <a:rPr lang="en-US" dirty="0" smtClean="0">
                <a:solidFill>
                  <a:srgbClr val="002060"/>
                </a:solidFill>
              </a:rPr>
              <a:t>of the Republic of Kazakhstan</a:t>
            </a:r>
            <a:endParaRPr lang="ru-RU" altLang="ru-RU" sz="1800" b="1" dirty="0">
              <a:solidFill>
                <a:srgbClr val="002060"/>
              </a:solidFill>
              <a:latin typeface="Arial" charset="0"/>
            </a:endParaRPr>
          </a:p>
        </p:txBody>
      </p:sp>
      <p:pic>
        <p:nvPicPr>
          <p:cNvPr id="1026" name="Рисунок 1" descr="РЦРЗ"/>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133" y="27725"/>
            <a:ext cx="1132752" cy="112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4283968" y="6298483"/>
            <a:ext cx="1300356" cy="369332"/>
          </a:xfrm>
          <a:prstGeom prst="rect">
            <a:avLst/>
          </a:prstGeom>
        </p:spPr>
        <p:txBody>
          <a:bodyPr wrap="none">
            <a:spAutoFit/>
          </a:bodyPr>
          <a:lstStyle/>
          <a:p>
            <a:r>
              <a:rPr lang="en-US" altLang="ru-RU" b="1" dirty="0" smtClean="0">
                <a:solidFill>
                  <a:srgbClr val="002060"/>
                </a:solidFill>
                <a:latin typeface="Arial" charset="0"/>
              </a:rPr>
              <a:t>June</a:t>
            </a:r>
            <a:r>
              <a:rPr lang="ru-RU" altLang="ru-RU" b="1" dirty="0" smtClean="0">
                <a:solidFill>
                  <a:srgbClr val="002060"/>
                </a:solidFill>
                <a:latin typeface="Arial" charset="0"/>
              </a:rPr>
              <a:t> 2018</a:t>
            </a:r>
            <a:endParaRPr lang="ru-RU" dirty="0"/>
          </a:p>
        </p:txBody>
      </p:sp>
      <p:sp>
        <p:nvSpPr>
          <p:cNvPr id="3" name="Прямоугольник 2"/>
          <p:cNvSpPr/>
          <p:nvPr/>
        </p:nvSpPr>
        <p:spPr>
          <a:xfrm>
            <a:off x="4626006" y="4905451"/>
            <a:ext cx="4104456" cy="1200329"/>
          </a:xfrm>
          <a:prstGeom prst="rect">
            <a:avLst/>
          </a:prstGeom>
        </p:spPr>
        <p:txBody>
          <a:bodyPr wrap="square">
            <a:spAutoFit/>
          </a:bodyPr>
          <a:lstStyle/>
          <a:p>
            <a:pPr algn="r"/>
            <a:r>
              <a:rPr lang="en-US" i="1" dirty="0">
                <a:solidFill>
                  <a:srgbClr val="002060"/>
                </a:solidFill>
                <a:latin typeface="Arial" panose="020B0604020202020204" pitchFamily="34" charset="0"/>
                <a:cs typeface="Arial" panose="020B0604020202020204" pitchFamily="34" charset="0"/>
              </a:rPr>
              <a:t>Head of the Center for the </a:t>
            </a:r>
            <a:r>
              <a:rPr lang="en-US" i="1" dirty="0" smtClean="0">
                <a:solidFill>
                  <a:srgbClr val="002060"/>
                </a:solidFill>
                <a:latin typeface="Arial" panose="020B0604020202020204" pitchFamily="34" charset="0"/>
                <a:cs typeface="Arial" panose="020B0604020202020204" pitchFamily="34" charset="0"/>
              </a:rPr>
              <a:t>of Education</a:t>
            </a:r>
            <a:r>
              <a:rPr lang="ru-RU" i="1" dirty="0" smtClean="0">
                <a:solidFill>
                  <a:srgbClr val="002060"/>
                </a:solidFill>
                <a:latin typeface="Arial" panose="020B0604020202020204" pitchFamily="34" charset="0"/>
                <a:cs typeface="Arial" panose="020B0604020202020204" pitchFamily="34" charset="0"/>
              </a:rPr>
              <a:t> </a:t>
            </a:r>
            <a:r>
              <a:rPr lang="en-US" i="1" dirty="0" smtClean="0">
                <a:solidFill>
                  <a:srgbClr val="002060"/>
                </a:solidFill>
                <a:latin typeface="Arial" panose="020B0604020202020204" pitchFamily="34" charset="0"/>
                <a:cs typeface="Arial" panose="020B0604020202020204" pitchFamily="34" charset="0"/>
              </a:rPr>
              <a:t>&amp; Science Development </a:t>
            </a:r>
          </a:p>
          <a:p>
            <a:pPr algn="r"/>
            <a:r>
              <a:rPr lang="en-US" i="1" dirty="0" smtClean="0">
                <a:solidFill>
                  <a:srgbClr val="002060"/>
                </a:solidFill>
                <a:latin typeface="Arial" panose="020B0604020202020204" pitchFamily="34" charset="0"/>
                <a:cs typeface="Arial" panose="020B0604020202020204" pitchFamily="34" charset="0"/>
              </a:rPr>
              <a:t>of </a:t>
            </a:r>
            <a:r>
              <a:rPr lang="en-US" i="1" dirty="0">
                <a:solidFill>
                  <a:srgbClr val="002060"/>
                </a:solidFill>
                <a:latin typeface="Arial" panose="020B0604020202020204" pitchFamily="34" charset="0"/>
                <a:cs typeface="Arial" panose="020B0604020202020204" pitchFamily="34" charset="0"/>
              </a:rPr>
              <a:t>the </a:t>
            </a:r>
            <a:r>
              <a:rPr lang="en-US" i="1" dirty="0" smtClean="0">
                <a:solidFill>
                  <a:srgbClr val="002060"/>
                </a:solidFill>
                <a:latin typeface="Arial" panose="020B0604020202020204" pitchFamily="34" charset="0"/>
                <a:cs typeface="Arial" panose="020B0604020202020204" pitchFamily="34" charset="0"/>
              </a:rPr>
              <a:t>RCHD</a:t>
            </a:r>
            <a:endParaRPr lang="en-US" i="1" dirty="0">
              <a:solidFill>
                <a:srgbClr val="002060"/>
              </a:solidFill>
              <a:latin typeface="Arial" panose="020B0604020202020204" pitchFamily="34" charset="0"/>
              <a:cs typeface="Arial" panose="020B0604020202020204" pitchFamily="34" charset="0"/>
            </a:endParaRPr>
          </a:p>
          <a:p>
            <a:pPr algn="r"/>
            <a:r>
              <a:rPr lang="en-US" i="1" dirty="0" err="1" smtClean="0">
                <a:solidFill>
                  <a:srgbClr val="002060"/>
                </a:solidFill>
                <a:latin typeface="Arial" panose="020B0604020202020204" pitchFamily="34" charset="0"/>
                <a:cs typeface="Arial" panose="020B0604020202020204" pitchFamily="34" charset="0"/>
              </a:rPr>
              <a:t>Vitaliy</a:t>
            </a:r>
            <a:r>
              <a:rPr lang="en-US" i="1" dirty="0" smtClean="0">
                <a:solidFill>
                  <a:srgbClr val="002060"/>
                </a:solidFill>
                <a:latin typeface="Arial" panose="020B0604020202020204" pitchFamily="34" charset="0"/>
                <a:cs typeface="Arial" panose="020B0604020202020204" pitchFamily="34" charset="0"/>
              </a:rPr>
              <a:t> </a:t>
            </a:r>
            <a:r>
              <a:rPr lang="en-US" i="1" dirty="0" err="1" smtClean="0">
                <a:solidFill>
                  <a:srgbClr val="002060"/>
                </a:solidFill>
                <a:latin typeface="Arial" panose="020B0604020202020204" pitchFamily="34" charset="0"/>
                <a:cs typeface="Arial" panose="020B0604020202020204" pitchFamily="34" charset="0"/>
              </a:rPr>
              <a:t>Koikov</a:t>
            </a:r>
            <a:endParaRPr lang="ru-RU" i="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4089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p:cNvPicPr>
            <a:picLocks noChangeAspect="1"/>
          </p:cNvPicPr>
          <p:nvPr/>
        </p:nvPicPr>
        <p:blipFill>
          <a:blip r:embed="rId2"/>
          <a:stretch>
            <a:fillRect/>
          </a:stretch>
        </p:blipFill>
        <p:spPr>
          <a:xfrm>
            <a:off x="2287494" y="1700808"/>
            <a:ext cx="4876794" cy="3902069"/>
          </a:xfrm>
          <a:prstGeom prst="rect">
            <a:avLst/>
          </a:prstGeom>
        </p:spPr>
      </p:pic>
      <p:sp>
        <p:nvSpPr>
          <p:cNvPr id="2" name="Заголовок 1"/>
          <p:cNvSpPr>
            <a:spLocks noGrp="1"/>
          </p:cNvSpPr>
          <p:nvPr>
            <p:ph type="title"/>
          </p:nvPr>
        </p:nvSpPr>
        <p:spPr>
          <a:xfrm>
            <a:off x="440035" y="0"/>
            <a:ext cx="8229600" cy="836712"/>
          </a:xfrm>
        </p:spPr>
        <p:txBody>
          <a:bodyPr>
            <a:normAutofit/>
          </a:bodyPr>
          <a:lstStyle/>
          <a:p>
            <a:r>
              <a:rPr lang="en-US" sz="2800" b="1" dirty="0">
                <a:solidFill>
                  <a:srgbClr val="002060"/>
                </a:solidFill>
                <a:latin typeface="Arial" panose="020B0604020202020204" pitchFamily="34" charset="0"/>
                <a:cs typeface="Arial" panose="020B0604020202020204" pitchFamily="34" charset="0"/>
              </a:rPr>
              <a:t>Key messages</a:t>
            </a:r>
            <a:endParaRPr lang="ru-RU" sz="2800" b="1" dirty="0">
              <a:solidFill>
                <a:srgbClr val="002060"/>
              </a:solidFill>
              <a:latin typeface="Arial" panose="020B0604020202020204" pitchFamily="34" charset="0"/>
              <a:cs typeface="Arial" panose="020B0604020202020204" pitchFamily="34" charset="0"/>
            </a:endParaRPr>
          </a:p>
        </p:txBody>
      </p:sp>
      <p:sp>
        <p:nvSpPr>
          <p:cNvPr id="4" name="Номер слайда 3"/>
          <p:cNvSpPr>
            <a:spLocks noGrp="1"/>
          </p:cNvSpPr>
          <p:nvPr>
            <p:ph type="sldNum" sz="quarter" idx="12"/>
          </p:nvPr>
        </p:nvSpPr>
        <p:spPr/>
        <p:txBody>
          <a:bodyPr/>
          <a:lstStyle/>
          <a:p>
            <a:fld id="{B19B0651-EE4F-4900-A07F-96A6BFA9D0F0}" type="slidenum">
              <a:rPr lang="ru-RU" smtClean="0"/>
              <a:pPr/>
              <a:t>2</a:t>
            </a:fld>
            <a:endParaRPr lang="ru-RU"/>
          </a:p>
        </p:txBody>
      </p:sp>
      <p:sp>
        <p:nvSpPr>
          <p:cNvPr id="5" name="Прямоугольник 4"/>
          <p:cNvSpPr/>
          <p:nvPr/>
        </p:nvSpPr>
        <p:spPr>
          <a:xfrm>
            <a:off x="6732240" y="1096077"/>
            <a:ext cx="2411760" cy="2585323"/>
          </a:xfrm>
          <a:prstGeom prst="rect">
            <a:avLst/>
          </a:prstGeom>
        </p:spPr>
        <p:txBody>
          <a:bodyPr wrap="square">
            <a:spAutoFit/>
          </a:bodyPr>
          <a:lstStyle/>
          <a:p>
            <a:pPr algn="ctr"/>
            <a:r>
              <a:rPr lang="en-US" dirty="0">
                <a:solidFill>
                  <a:srgbClr val="002060"/>
                </a:solidFill>
                <a:latin typeface="Arial" panose="020B0604020202020204" pitchFamily="34" charset="0"/>
                <a:cs typeface="Arial" panose="020B0604020202020204" pitchFamily="34" charset="0"/>
              </a:rPr>
              <a:t>Worldwide, there is the </a:t>
            </a:r>
            <a:r>
              <a:rPr lang="en-US" b="1" dirty="0">
                <a:solidFill>
                  <a:srgbClr val="C00000"/>
                </a:solidFill>
                <a:latin typeface="Arial" panose="020B0604020202020204" pitchFamily="34" charset="0"/>
                <a:cs typeface="Arial" panose="020B0604020202020204" pitchFamily="34" charset="0"/>
              </a:rPr>
              <a:t>problem of the effectiveness of spending the budget in the context of limited financial resources </a:t>
            </a:r>
            <a:r>
              <a:rPr lang="en-US" dirty="0">
                <a:solidFill>
                  <a:srgbClr val="002060"/>
                </a:solidFill>
                <a:latin typeface="Arial" panose="020B0604020202020204" pitchFamily="34" charset="0"/>
                <a:cs typeface="Arial" panose="020B0604020202020204" pitchFamily="34" charset="0"/>
              </a:rPr>
              <a:t>allocated to the health system</a:t>
            </a:r>
            <a:endParaRPr lang="ru-RU" dirty="0">
              <a:solidFill>
                <a:srgbClr val="002060"/>
              </a:solidFill>
              <a:latin typeface="Arial" panose="020B0604020202020204" pitchFamily="34" charset="0"/>
              <a:cs typeface="Arial" panose="020B0604020202020204" pitchFamily="34" charset="0"/>
            </a:endParaRPr>
          </a:p>
        </p:txBody>
      </p:sp>
      <p:pic>
        <p:nvPicPr>
          <p:cNvPr id="8" name="Рисунок 7"/>
          <p:cNvPicPr>
            <a:picLocks noChangeAspect="1"/>
          </p:cNvPicPr>
          <p:nvPr/>
        </p:nvPicPr>
        <p:blipFill>
          <a:blip r:embed="rId3"/>
          <a:stretch>
            <a:fillRect/>
          </a:stretch>
        </p:blipFill>
        <p:spPr>
          <a:xfrm>
            <a:off x="4562475" y="3419475"/>
            <a:ext cx="19050" cy="19050"/>
          </a:xfrm>
          <a:prstGeom prst="rect">
            <a:avLst/>
          </a:prstGeom>
        </p:spPr>
      </p:pic>
      <p:sp>
        <p:nvSpPr>
          <p:cNvPr id="11" name="Прямоугольник 10"/>
          <p:cNvSpPr/>
          <p:nvPr/>
        </p:nvSpPr>
        <p:spPr>
          <a:xfrm>
            <a:off x="-41721" y="2887682"/>
            <a:ext cx="2956952" cy="2862322"/>
          </a:xfrm>
          <a:prstGeom prst="rect">
            <a:avLst/>
          </a:prstGeom>
        </p:spPr>
        <p:txBody>
          <a:bodyPr wrap="square">
            <a:spAutoFit/>
          </a:bodyPr>
          <a:lstStyle/>
          <a:p>
            <a:pPr algn="ctr"/>
            <a:r>
              <a:rPr lang="en-US" dirty="0">
                <a:solidFill>
                  <a:srgbClr val="002060"/>
                </a:solidFill>
                <a:latin typeface="Arial" panose="020B0604020202020204" pitchFamily="34" charset="0"/>
                <a:cs typeface="Arial" panose="020B0604020202020204" pitchFamily="34" charset="0"/>
              </a:rPr>
              <a:t>For the successful implementation of solutions in the field of health, incl. on the financing of health, it is necessary to </a:t>
            </a:r>
            <a:r>
              <a:rPr lang="en-US" b="1" dirty="0">
                <a:solidFill>
                  <a:srgbClr val="C00000"/>
                </a:solidFill>
                <a:latin typeface="Arial" panose="020B0604020202020204" pitchFamily="34" charset="0"/>
                <a:cs typeface="Arial" panose="020B0604020202020204" pitchFamily="34" charset="0"/>
              </a:rPr>
              <a:t>systematically use the evidence in the development and </a:t>
            </a:r>
            <a:r>
              <a:rPr lang="en-US" b="1" dirty="0" smtClean="0">
                <a:solidFill>
                  <a:srgbClr val="C00000"/>
                </a:solidFill>
                <a:latin typeface="Arial" panose="020B0604020202020204" pitchFamily="34" charset="0"/>
                <a:cs typeface="Arial" panose="020B0604020202020204" pitchFamily="34" charset="0"/>
              </a:rPr>
              <a:t>implementation </a:t>
            </a:r>
            <a:r>
              <a:rPr lang="en-US" b="1" dirty="0">
                <a:solidFill>
                  <a:srgbClr val="C00000"/>
                </a:solidFill>
                <a:latin typeface="Arial" panose="020B0604020202020204" pitchFamily="34" charset="0"/>
                <a:cs typeface="Arial" panose="020B0604020202020204" pitchFamily="34" charset="0"/>
              </a:rPr>
              <a:t>of policy decisions</a:t>
            </a:r>
            <a:endParaRPr lang="ru-RU"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9363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трелка вправо 5"/>
          <p:cNvSpPr/>
          <p:nvPr/>
        </p:nvSpPr>
        <p:spPr>
          <a:xfrm>
            <a:off x="4567695" y="1124744"/>
            <a:ext cx="4540809" cy="2736304"/>
          </a:xfrm>
          <a:prstGeom prst="rightArrow">
            <a:avLst>
              <a:gd name="adj1" fmla="val 79501"/>
              <a:gd name="adj2" fmla="val 21311"/>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265113" lvl="0" indent="-171450">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Creation of modern and effective systems of </a:t>
            </a:r>
            <a:r>
              <a:rPr lang="en-US" dirty="0">
                <a:solidFill>
                  <a:srgbClr val="002060"/>
                </a:solidFill>
                <a:latin typeface="Arial" panose="020B0604020202020204" pitchFamily="34" charset="0"/>
                <a:cs typeface="Arial" panose="020B0604020202020204" pitchFamily="34" charset="0"/>
              </a:rPr>
              <a:t>education and </a:t>
            </a:r>
            <a:r>
              <a:rPr lang="en-US" b="1" dirty="0">
                <a:solidFill>
                  <a:srgbClr val="C00000"/>
                </a:solidFill>
                <a:latin typeface="Arial" panose="020B0604020202020204" pitchFamily="34" charset="0"/>
                <a:cs typeface="Arial" panose="020B0604020202020204" pitchFamily="34" charset="0"/>
              </a:rPr>
              <a:t>health</a:t>
            </a:r>
          </a:p>
          <a:p>
            <a:pPr marL="265113" lvl="0" indent="-171450">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Increase of responsibility, efficiency and functionality of the state apparatus.</a:t>
            </a:r>
            <a:endParaRPr lang="ru-RU" b="1" dirty="0">
              <a:solidFill>
                <a:srgbClr val="C00000"/>
              </a:solidFill>
              <a:latin typeface="Arial" panose="020B0604020202020204" pitchFamily="34" charset="0"/>
              <a:cs typeface="Arial" panose="020B0604020202020204" pitchFamily="34" charset="0"/>
            </a:endParaRPr>
          </a:p>
        </p:txBody>
      </p:sp>
      <p:sp>
        <p:nvSpPr>
          <p:cNvPr id="5122" name="Заголовок 1"/>
          <p:cNvSpPr>
            <a:spLocks noGrp="1"/>
          </p:cNvSpPr>
          <p:nvPr>
            <p:ph type="title"/>
          </p:nvPr>
        </p:nvSpPr>
        <p:spPr>
          <a:xfrm>
            <a:off x="0" y="0"/>
            <a:ext cx="9144000" cy="764704"/>
          </a:xfrm>
        </p:spPr>
        <p:txBody>
          <a:bodyPr>
            <a:normAutofit/>
          </a:bodyPr>
          <a:lstStyle/>
          <a:p>
            <a:r>
              <a:rPr lang="en-US" altLang="ru-RU" sz="2000" b="1" dirty="0">
                <a:solidFill>
                  <a:srgbClr val="002060"/>
                </a:solidFill>
                <a:latin typeface="Arial" panose="020B0604020202020204" pitchFamily="34" charset="0"/>
                <a:cs typeface="Arial" panose="020B0604020202020204" pitchFamily="34" charset="0"/>
              </a:rPr>
              <a:t>Demand for the </a:t>
            </a:r>
            <a:r>
              <a:rPr lang="en-US" altLang="ru-RU" sz="2000" b="1" dirty="0" smtClean="0">
                <a:solidFill>
                  <a:srgbClr val="002060"/>
                </a:solidFill>
                <a:latin typeface="Arial" panose="020B0604020202020204" pitchFamily="34" charset="0"/>
                <a:cs typeface="Arial" panose="020B0604020202020204" pitchFamily="34" charset="0"/>
              </a:rPr>
              <a:t>use of </a:t>
            </a:r>
            <a:r>
              <a:rPr lang="en-US" altLang="ru-RU" sz="2000" b="1" dirty="0">
                <a:solidFill>
                  <a:srgbClr val="002060"/>
                </a:solidFill>
                <a:latin typeface="Arial" panose="020B0604020202020204" pitchFamily="34" charset="0"/>
                <a:cs typeface="Arial" panose="020B0604020202020204" pitchFamily="34" charset="0"/>
              </a:rPr>
              <a:t>evidence in the development of health policy in the Republic of Kazakhstan</a:t>
            </a:r>
            <a:endParaRPr lang="ru-RU" altLang="ru-RU" sz="2000" b="1" dirty="0" smtClean="0">
              <a:solidFill>
                <a:srgbClr val="002060"/>
              </a:solidFill>
              <a:latin typeface="Arial" panose="020B0604020202020204" pitchFamily="34" charset="0"/>
              <a:cs typeface="Arial" panose="020B0604020202020204" pitchFamily="34" charset="0"/>
            </a:endParaRPr>
          </a:p>
        </p:txBody>
      </p:sp>
      <p:sp>
        <p:nvSpPr>
          <p:cNvPr id="2" name="Стрелка вправо 1"/>
          <p:cNvSpPr/>
          <p:nvPr/>
        </p:nvSpPr>
        <p:spPr>
          <a:xfrm>
            <a:off x="3162313" y="1196752"/>
            <a:ext cx="1549399" cy="2592288"/>
          </a:xfrm>
          <a:prstGeom prst="rightArrow">
            <a:avLst>
              <a:gd name="adj1" fmla="val 85176"/>
              <a:gd name="adj2" fmla="val 13119"/>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pPr algn="ctr"/>
            <a:r>
              <a:rPr lang="en-US" sz="1600" b="1" dirty="0">
                <a:solidFill>
                  <a:srgbClr val="002060"/>
                </a:solidFill>
                <a:latin typeface="Arial" panose="020B0604020202020204" pitchFamily="34" charset="0"/>
                <a:cs typeface="Arial" panose="020B0604020202020204" pitchFamily="34" charset="0"/>
              </a:rPr>
              <a:t>STRATEGY "</a:t>
            </a:r>
            <a:r>
              <a:rPr lang="en-US" sz="1600" b="1" dirty="0" smtClean="0">
                <a:solidFill>
                  <a:srgbClr val="002060"/>
                </a:solidFill>
                <a:latin typeface="Arial" panose="020B0604020202020204" pitchFamily="34" charset="0"/>
                <a:cs typeface="Arial" panose="020B0604020202020204" pitchFamily="34" charset="0"/>
              </a:rPr>
              <a:t>Kazakhstan-2050“</a:t>
            </a:r>
          </a:p>
          <a:p>
            <a:pPr algn="ctr"/>
            <a:endParaRPr lang="ru-RU" sz="1600" dirty="0">
              <a:solidFill>
                <a:srgbClr val="002060"/>
              </a:solidFill>
              <a:latin typeface="Arial" panose="020B0604020202020204" pitchFamily="34" charset="0"/>
              <a:cs typeface="Arial" panose="020B0604020202020204" pitchFamily="34" charset="0"/>
            </a:endParaRPr>
          </a:p>
        </p:txBody>
      </p:sp>
      <p:sp>
        <p:nvSpPr>
          <p:cNvPr id="8" name="Стрелка вправо 7"/>
          <p:cNvSpPr/>
          <p:nvPr/>
        </p:nvSpPr>
        <p:spPr>
          <a:xfrm>
            <a:off x="4489648" y="4077072"/>
            <a:ext cx="4618856" cy="2780928"/>
          </a:xfrm>
          <a:prstGeom prst="rightArrow">
            <a:avLst>
              <a:gd name="adj1" fmla="val 85176"/>
              <a:gd name="adj2" fmla="val 22867"/>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531813" indent="-177800">
              <a:lnSpc>
                <a:spcPct val="90000"/>
              </a:lnSpc>
              <a:spcBef>
                <a:spcPts val="6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Improving the efficiency of health system management and financing</a:t>
            </a:r>
          </a:p>
          <a:p>
            <a:pPr marL="531813" indent="-177800">
              <a:lnSpc>
                <a:spcPct val="90000"/>
              </a:lnSpc>
              <a:spcBef>
                <a:spcPts val="6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Increasing the efficiency of resource use and improving the infrastructure of the health system </a:t>
            </a:r>
            <a:endParaRPr lang="ru-RU" b="1" dirty="0">
              <a:solidFill>
                <a:srgbClr val="C00000"/>
              </a:solidFill>
              <a:effectLst/>
              <a:latin typeface="Arial" panose="020B0604020202020204" pitchFamily="34" charset="0"/>
              <a:cs typeface="Arial" panose="020B0604020202020204" pitchFamily="34" charset="0"/>
            </a:endParaRPr>
          </a:p>
        </p:txBody>
      </p:sp>
      <p:sp>
        <p:nvSpPr>
          <p:cNvPr id="9" name="Стрелка вправо 8"/>
          <p:cNvSpPr/>
          <p:nvPr/>
        </p:nvSpPr>
        <p:spPr>
          <a:xfrm>
            <a:off x="3162313" y="4077072"/>
            <a:ext cx="1549399" cy="2780928"/>
          </a:xfrm>
          <a:prstGeom prst="rightArrow">
            <a:avLst>
              <a:gd name="adj1" fmla="val 85176"/>
              <a:gd name="adj2" fmla="val 10804"/>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b="1" dirty="0" smtClean="0">
                <a:solidFill>
                  <a:srgbClr val="002060"/>
                </a:solidFill>
                <a:latin typeface="Arial" panose="020B0604020202020204" pitchFamily="34" charset="0"/>
                <a:cs typeface="Arial" panose="020B0604020202020204" pitchFamily="34" charset="0"/>
              </a:rPr>
              <a:t>State </a:t>
            </a:r>
            <a:r>
              <a:rPr lang="en-US" sz="1600" b="1" dirty="0">
                <a:solidFill>
                  <a:srgbClr val="002060"/>
                </a:solidFill>
                <a:latin typeface="Arial" panose="020B0604020202020204" pitchFamily="34" charset="0"/>
                <a:cs typeface="Arial" panose="020B0604020202020204" pitchFamily="34" charset="0"/>
              </a:rPr>
              <a:t>program</a:t>
            </a:r>
          </a:p>
          <a:p>
            <a:pPr algn="ctr"/>
            <a:r>
              <a:rPr lang="en-US" sz="1600" b="1" dirty="0">
                <a:solidFill>
                  <a:srgbClr val="002060"/>
                </a:solidFill>
                <a:latin typeface="Arial" panose="020B0604020202020204" pitchFamily="34" charset="0"/>
                <a:cs typeface="Arial" panose="020B0604020202020204" pitchFamily="34" charset="0"/>
              </a:rPr>
              <a:t>"</a:t>
            </a:r>
            <a:r>
              <a:rPr lang="en-US" sz="1600" b="1" dirty="0" err="1" smtClean="0">
                <a:solidFill>
                  <a:srgbClr val="002060"/>
                </a:solidFill>
                <a:latin typeface="Arial" panose="020B0604020202020204" pitchFamily="34" charset="0"/>
                <a:cs typeface="Arial" panose="020B0604020202020204" pitchFamily="34" charset="0"/>
              </a:rPr>
              <a:t>Densaulyk</a:t>
            </a:r>
            <a:r>
              <a:rPr lang="en-US" sz="1600" b="1" dirty="0" smtClean="0">
                <a:solidFill>
                  <a:srgbClr val="002060"/>
                </a:solidFill>
                <a:latin typeface="Arial" panose="020B0604020202020204" pitchFamily="34" charset="0"/>
                <a:cs typeface="Arial" panose="020B0604020202020204" pitchFamily="34" charset="0"/>
              </a:rPr>
              <a:t>"</a:t>
            </a:r>
            <a:endParaRPr lang="ru-RU" sz="1600" dirty="0">
              <a:solidFill>
                <a:srgbClr val="002060"/>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3"/>
          <a:stretch>
            <a:fillRect/>
          </a:stretch>
        </p:blipFill>
        <p:spPr>
          <a:xfrm>
            <a:off x="3203848" y="2708920"/>
            <a:ext cx="1344935" cy="732576"/>
          </a:xfrm>
          <a:prstGeom prst="rect">
            <a:avLst/>
          </a:prstGeom>
        </p:spPr>
      </p:pic>
      <p:sp>
        <p:nvSpPr>
          <p:cNvPr id="3" name="Прямоугольник 2"/>
          <p:cNvSpPr/>
          <p:nvPr/>
        </p:nvSpPr>
        <p:spPr>
          <a:xfrm>
            <a:off x="387245" y="1196752"/>
            <a:ext cx="2339752" cy="369332"/>
          </a:xfrm>
          <a:prstGeom prst="rect">
            <a:avLst/>
          </a:prstGeom>
        </p:spPr>
        <p:txBody>
          <a:bodyPr wrap="square">
            <a:spAutoFit/>
          </a:bodyPr>
          <a:lstStyle/>
          <a:p>
            <a:pPr algn="ctr"/>
            <a:r>
              <a:rPr lang="en-US" b="1" dirty="0">
                <a:solidFill>
                  <a:srgbClr val="002060"/>
                </a:solidFill>
                <a:latin typeface="Arial" panose="020B0604020202020204" pitchFamily="34" charset="0"/>
              </a:rPr>
              <a:t>Health </a:t>
            </a:r>
            <a:r>
              <a:rPr lang="en-US" b="1" dirty="0" smtClean="0">
                <a:solidFill>
                  <a:srgbClr val="002060"/>
                </a:solidFill>
                <a:latin typeface="Arial" panose="020B0604020202020204" pitchFamily="34" charset="0"/>
              </a:rPr>
              <a:t>2020</a:t>
            </a:r>
            <a:endParaRPr lang="ru-RU" b="1" dirty="0">
              <a:solidFill>
                <a:srgbClr val="002060"/>
              </a:solidFill>
            </a:endParaRPr>
          </a:p>
        </p:txBody>
      </p:sp>
      <p:sp>
        <p:nvSpPr>
          <p:cNvPr id="5" name="Прямоугольник 4"/>
          <p:cNvSpPr/>
          <p:nvPr/>
        </p:nvSpPr>
        <p:spPr>
          <a:xfrm>
            <a:off x="107504" y="2040027"/>
            <a:ext cx="2899234" cy="2966966"/>
          </a:xfrm>
          <a:prstGeom prst="rect">
            <a:avLst/>
          </a:prstGeom>
        </p:spPr>
        <p:txBody>
          <a:bodyPr wrap="square">
            <a:spAutoFit/>
          </a:bodyPr>
          <a:lstStyle/>
          <a:p>
            <a:pPr marL="203200" indent="-203200">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Health development</a:t>
            </a:r>
          </a:p>
          <a:p>
            <a:pPr marL="203200" indent="-203200">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Problem-solving</a:t>
            </a:r>
          </a:p>
          <a:p>
            <a:pPr marL="203200" indent="-203200">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Engagement</a:t>
            </a:r>
          </a:p>
          <a:p>
            <a:pPr marL="203200" indent="-203200">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Equity focus</a:t>
            </a:r>
          </a:p>
          <a:p>
            <a:pPr marL="203200" indent="-203200">
              <a:lnSpc>
                <a:spcPct val="90000"/>
              </a:lnSpc>
              <a:spcBef>
                <a:spcPts val="1200"/>
              </a:spcBef>
              <a:buFont typeface="Arial" panose="020B0604020202020204" pitchFamily="34" charset="0"/>
              <a:buChar char="•"/>
            </a:pPr>
            <a:r>
              <a:rPr lang="en-US" b="1" dirty="0" smtClean="0">
                <a:solidFill>
                  <a:srgbClr val="C00000"/>
                </a:solidFill>
                <a:latin typeface="Arial" panose="020B0604020202020204" pitchFamily="34" charset="0"/>
                <a:cs typeface="Arial" panose="020B0604020202020204" pitchFamily="34" charset="0"/>
              </a:rPr>
              <a:t>Evidence </a:t>
            </a:r>
            <a:r>
              <a:rPr lang="en-US" b="1" dirty="0">
                <a:solidFill>
                  <a:srgbClr val="C00000"/>
                </a:solidFill>
                <a:latin typeface="Arial" panose="020B0604020202020204" pitchFamily="34" charset="0"/>
                <a:cs typeface="Arial" panose="020B0604020202020204" pitchFamily="34" charset="0"/>
              </a:rPr>
              <a:t>base - policy-making based on evidence</a:t>
            </a:r>
          </a:p>
          <a:p>
            <a:pPr marL="203200" indent="-203200">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Strategic Thinking</a:t>
            </a:r>
            <a:endParaRPr lang="ru-RU" i="0" dirty="0">
              <a:solidFill>
                <a:srgbClr val="002060"/>
              </a:solidFill>
              <a:effectLst/>
              <a:latin typeface="Arial" panose="020B0604020202020204" pitchFamily="34" charset="0"/>
              <a:cs typeface="Arial" panose="020B0604020202020204" pitchFamily="34" charset="0"/>
            </a:endParaRPr>
          </a:p>
        </p:txBody>
      </p:sp>
      <p:cxnSp>
        <p:nvCxnSpPr>
          <p:cNvPr id="10" name="Прямая соединительная линия 9"/>
          <p:cNvCxnSpPr/>
          <p:nvPr/>
        </p:nvCxnSpPr>
        <p:spPr>
          <a:xfrm>
            <a:off x="2987824" y="980728"/>
            <a:ext cx="0" cy="587727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888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p:spPr>
        <p:txBody>
          <a:bodyPr>
            <a:noAutofit/>
          </a:bodyPr>
          <a:lstStyle/>
          <a:p>
            <a:r>
              <a:rPr lang="en-US" sz="2800" b="1" dirty="0">
                <a:solidFill>
                  <a:srgbClr val="002060"/>
                </a:solidFill>
                <a:latin typeface="Arial" panose="020B0604020202020204" pitchFamily="34" charset="0"/>
                <a:cs typeface="Arial" panose="020B0604020202020204" pitchFamily="34" charset="0"/>
              </a:rPr>
              <a:t>Evidence-Informed </a:t>
            </a:r>
            <a:r>
              <a:rPr lang="en-US" sz="2800" b="1" dirty="0" smtClean="0">
                <a:solidFill>
                  <a:srgbClr val="002060"/>
                </a:solidFill>
                <a:latin typeface="Arial" panose="020B0604020202020204" pitchFamily="34" charset="0"/>
                <a:cs typeface="Arial" panose="020B0604020202020204" pitchFamily="34" charset="0"/>
              </a:rPr>
              <a:t>Policy</a:t>
            </a:r>
            <a:r>
              <a:rPr lang="ru-RU" sz="2800" b="1" dirty="0" smtClean="0">
                <a:solidFill>
                  <a:srgbClr val="002060"/>
                </a:solidFill>
                <a:latin typeface="Arial" panose="020B0604020202020204" pitchFamily="34" charset="0"/>
                <a:cs typeface="Arial" panose="020B0604020202020204" pitchFamily="34" charset="0"/>
              </a:rPr>
              <a:t> </a:t>
            </a:r>
            <a:r>
              <a:rPr lang="en-US" sz="2800" b="1" dirty="0" smtClean="0">
                <a:solidFill>
                  <a:srgbClr val="002060"/>
                </a:solidFill>
                <a:latin typeface="Arial" panose="020B0604020202020204" pitchFamily="34" charset="0"/>
                <a:cs typeface="Arial" panose="020B0604020202020204" pitchFamily="34" charset="0"/>
              </a:rPr>
              <a:t>– EIP</a:t>
            </a:r>
            <a:endParaRPr lang="ru-RU" sz="2800" dirty="0">
              <a:solidFill>
                <a:srgbClr val="002060"/>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79512" y="1772816"/>
            <a:ext cx="4536504" cy="4525963"/>
          </a:xfrm>
        </p:spPr>
        <p:txBody>
          <a:bodyPr>
            <a:normAutofit/>
          </a:bodyPr>
          <a:lstStyle/>
          <a:p>
            <a:pPr marL="0" indent="0" algn="ctr">
              <a:buNone/>
            </a:pPr>
            <a:r>
              <a:rPr lang="en-US" sz="2000" dirty="0">
                <a:solidFill>
                  <a:srgbClr val="002060"/>
                </a:solidFill>
                <a:latin typeface="Arial" panose="020B0604020202020204" pitchFamily="34" charset="0"/>
                <a:cs typeface="Arial" panose="020B0604020202020204" pitchFamily="34" charset="0"/>
              </a:rPr>
              <a:t>EIP - an approach to </a:t>
            </a:r>
            <a:r>
              <a:rPr lang="en-US" sz="2000" dirty="0" smtClean="0">
                <a:solidFill>
                  <a:srgbClr val="002060"/>
                </a:solidFill>
                <a:latin typeface="Arial" panose="020B0604020202020204" pitchFamily="34" charset="0"/>
                <a:cs typeface="Arial" panose="020B0604020202020204" pitchFamily="34" charset="0"/>
              </a:rPr>
              <a:t>policy-making </a:t>
            </a:r>
            <a:r>
              <a:rPr lang="en-US" sz="2000" dirty="0">
                <a:solidFill>
                  <a:srgbClr val="002060"/>
                </a:solidFill>
                <a:latin typeface="Arial" panose="020B0604020202020204" pitchFamily="34" charset="0"/>
                <a:cs typeface="Arial" panose="020B0604020202020204" pitchFamily="34" charset="0"/>
              </a:rPr>
              <a:t>in healthcare, in which </a:t>
            </a:r>
            <a:r>
              <a:rPr lang="en-US" sz="2000" b="1" dirty="0">
                <a:solidFill>
                  <a:srgbClr val="C00000"/>
                </a:solidFill>
                <a:latin typeface="Arial" panose="020B0604020202020204" pitchFamily="34" charset="0"/>
                <a:cs typeface="Arial" panose="020B0604020202020204" pitchFamily="34" charset="0"/>
              </a:rPr>
              <a:t>the best available </a:t>
            </a:r>
            <a:r>
              <a:rPr lang="en-US" sz="2000" b="1" dirty="0" smtClean="0">
                <a:solidFill>
                  <a:srgbClr val="C00000"/>
                </a:solidFill>
                <a:latin typeface="Arial" panose="020B0604020202020204" pitchFamily="34" charset="0"/>
                <a:cs typeface="Arial" panose="020B0604020202020204" pitchFamily="34" charset="0"/>
              </a:rPr>
              <a:t>evidences </a:t>
            </a:r>
            <a:r>
              <a:rPr lang="en-US" sz="2000" b="1" dirty="0">
                <a:solidFill>
                  <a:srgbClr val="C00000"/>
                </a:solidFill>
                <a:latin typeface="Arial" panose="020B0604020202020204" pitchFamily="34" charset="0"/>
                <a:cs typeface="Arial" panose="020B0604020202020204" pitchFamily="34" charset="0"/>
              </a:rPr>
              <a:t>and research results are used in the decision making process </a:t>
            </a:r>
            <a:r>
              <a:rPr lang="en-US" sz="2000" dirty="0">
                <a:solidFill>
                  <a:srgbClr val="002060"/>
                </a:solidFill>
                <a:latin typeface="Arial" panose="020B0604020202020204" pitchFamily="34" charset="0"/>
                <a:cs typeface="Arial" panose="020B0604020202020204" pitchFamily="34" charset="0"/>
              </a:rPr>
              <a:t>- systematically and transparently - both at the stage of defining the agenda (problem identification) and at the stages of development and subsequent implementation </a:t>
            </a:r>
            <a:r>
              <a:rPr lang="en-US" sz="2000" dirty="0" smtClean="0">
                <a:solidFill>
                  <a:srgbClr val="002060"/>
                </a:solidFill>
                <a:latin typeface="Arial" panose="020B0604020202020204" pitchFamily="34" charset="0"/>
                <a:cs typeface="Arial" panose="020B0604020202020204" pitchFamily="34" charset="0"/>
              </a:rPr>
              <a:t>of the policy decisions</a:t>
            </a:r>
            <a:endParaRPr lang="ru-RU" sz="2000" dirty="0">
              <a:solidFill>
                <a:srgbClr val="002060"/>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2"/>
          <a:stretch>
            <a:fillRect/>
          </a:stretch>
        </p:blipFill>
        <p:spPr>
          <a:xfrm>
            <a:off x="5076056" y="2276872"/>
            <a:ext cx="3890277" cy="2751013"/>
          </a:xfrm>
          <a:prstGeom prst="rect">
            <a:avLst/>
          </a:prstGeom>
        </p:spPr>
      </p:pic>
    </p:spTree>
    <p:extLst>
      <p:ext uri="{BB962C8B-B14F-4D97-AF65-F5344CB8AC3E}">
        <p14:creationId xmlns:p14="http://schemas.microsoft.com/office/powerpoint/2010/main" val="2380696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3581"/>
            <a:ext cx="9144000" cy="1143000"/>
          </a:xfrm>
        </p:spPr>
        <p:txBody>
          <a:bodyPr>
            <a:noAutofit/>
          </a:bodyPr>
          <a:lstStyle/>
          <a:p>
            <a:r>
              <a:rPr lang="ru-RU" sz="3600" b="1" dirty="0" err="1">
                <a:solidFill>
                  <a:srgbClr val="002060"/>
                </a:solidFill>
                <a:latin typeface="Arial" panose="020B0604020202020204" pitchFamily="34" charset="0"/>
                <a:cs typeface="Arial" panose="020B0604020202020204" pitchFamily="34" charset="0"/>
              </a:rPr>
              <a:t>Evidence-Informed</a:t>
            </a:r>
            <a:r>
              <a:rPr lang="ru-RU" sz="3600" b="1" dirty="0">
                <a:solidFill>
                  <a:srgbClr val="002060"/>
                </a:solidFill>
                <a:latin typeface="Arial" panose="020B0604020202020204" pitchFamily="34" charset="0"/>
                <a:cs typeface="Arial" panose="020B0604020202020204" pitchFamily="34" charset="0"/>
              </a:rPr>
              <a:t> </a:t>
            </a:r>
            <a:r>
              <a:rPr lang="ru-RU" sz="3600" b="1" dirty="0" err="1">
                <a:solidFill>
                  <a:srgbClr val="002060"/>
                </a:solidFill>
                <a:latin typeface="Arial" panose="020B0604020202020204" pitchFamily="34" charset="0"/>
                <a:cs typeface="Arial" panose="020B0604020202020204" pitchFamily="34" charset="0"/>
              </a:rPr>
              <a:t>Policy</a:t>
            </a:r>
            <a:r>
              <a:rPr lang="ru-RU" sz="3600" b="1" dirty="0">
                <a:solidFill>
                  <a:srgbClr val="002060"/>
                </a:solidFill>
                <a:latin typeface="Arial" panose="020B0604020202020204" pitchFamily="34" charset="0"/>
                <a:cs typeface="Arial" panose="020B0604020202020204" pitchFamily="34" charset="0"/>
              </a:rPr>
              <a:t> </a:t>
            </a:r>
            <a:r>
              <a:rPr lang="ru-RU" sz="3600" b="1" dirty="0" err="1">
                <a:solidFill>
                  <a:srgbClr val="002060"/>
                </a:solidFill>
                <a:latin typeface="Arial" panose="020B0604020202020204" pitchFamily="34" charset="0"/>
                <a:cs typeface="Arial" panose="020B0604020202020204" pitchFamily="34" charset="0"/>
              </a:rPr>
              <a:t>Network</a:t>
            </a:r>
            <a:r>
              <a:rPr lang="ru-RU" sz="3600" b="1" dirty="0">
                <a:solidFill>
                  <a:srgbClr val="002060"/>
                </a:solidFill>
                <a:latin typeface="Arial" panose="020B0604020202020204" pitchFamily="34" charset="0"/>
                <a:cs typeface="Arial" panose="020B0604020202020204" pitchFamily="34" charset="0"/>
              </a:rPr>
              <a:t> - </a:t>
            </a:r>
            <a:r>
              <a:rPr lang="ru-RU" sz="3600" b="1" dirty="0" err="1">
                <a:solidFill>
                  <a:srgbClr val="002060"/>
                </a:solidFill>
                <a:latin typeface="Arial" panose="020B0604020202020204" pitchFamily="34" charset="0"/>
                <a:cs typeface="Arial" panose="020B0604020202020204" pitchFamily="34" charset="0"/>
              </a:rPr>
              <a:t>EVIPNet</a:t>
            </a:r>
            <a:endParaRPr lang="ru-RU" sz="3600" b="1" dirty="0">
              <a:solidFill>
                <a:srgbClr val="002060"/>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395537" y="1628799"/>
            <a:ext cx="4608512" cy="4525963"/>
          </a:xfrm>
        </p:spPr>
        <p:txBody>
          <a:bodyPr>
            <a:normAutofit/>
          </a:bodyPr>
          <a:lstStyle/>
          <a:p>
            <a:pPr marL="0" indent="0">
              <a:buNone/>
            </a:pPr>
            <a:r>
              <a:rPr lang="en-US" sz="2400" b="1" dirty="0">
                <a:solidFill>
                  <a:srgbClr val="C00000"/>
                </a:solidFill>
                <a:latin typeface="Arial" panose="020B0604020202020204" pitchFamily="34" charset="0"/>
                <a:cs typeface="Arial" panose="020B0604020202020204" pitchFamily="34" charset="0"/>
              </a:rPr>
              <a:t>The purpose of </a:t>
            </a:r>
            <a:r>
              <a:rPr lang="en-US" sz="2400" b="1" dirty="0" err="1">
                <a:solidFill>
                  <a:srgbClr val="C00000"/>
                </a:solidFill>
                <a:latin typeface="Arial" panose="020B0604020202020204" pitchFamily="34" charset="0"/>
                <a:cs typeface="Arial" panose="020B0604020202020204" pitchFamily="34" charset="0"/>
              </a:rPr>
              <a:t>EVIPNet</a:t>
            </a:r>
            <a:r>
              <a:rPr lang="en-US" sz="2400" b="1" dirty="0">
                <a:solidFill>
                  <a:srgbClr val="C00000"/>
                </a:solidFill>
                <a:latin typeface="Arial" panose="020B0604020202020204" pitchFamily="34" charset="0"/>
                <a:cs typeface="Arial" panose="020B0604020202020204" pitchFamily="34" charset="0"/>
              </a:rPr>
              <a:t>:</a:t>
            </a:r>
          </a:p>
          <a:p>
            <a:r>
              <a:rPr lang="en-US" sz="2400" dirty="0">
                <a:solidFill>
                  <a:srgbClr val="002060"/>
                </a:solidFill>
                <a:latin typeface="Arial" panose="020B0604020202020204" pitchFamily="34" charset="0"/>
                <a:cs typeface="Arial" panose="020B0604020202020204" pitchFamily="34" charset="0"/>
              </a:rPr>
              <a:t>the creation or strengthening of </a:t>
            </a:r>
            <a:r>
              <a:rPr lang="en-US" sz="2400" dirty="0" smtClean="0">
                <a:solidFill>
                  <a:srgbClr val="002060"/>
                </a:solidFill>
                <a:latin typeface="Arial" panose="020B0604020202020204" pitchFamily="34" charset="0"/>
                <a:cs typeface="Arial" panose="020B0604020202020204" pitchFamily="34" charset="0"/>
              </a:rPr>
              <a:t> the knowledge translation </a:t>
            </a:r>
            <a:r>
              <a:rPr lang="en-US" sz="2400" dirty="0">
                <a:solidFill>
                  <a:srgbClr val="002060"/>
                </a:solidFill>
                <a:latin typeface="Arial" panose="020B0604020202020204" pitchFamily="34" charset="0"/>
                <a:cs typeface="Arial" panose="020B0604020202020204" pitchFamily="34" charset="0"/>
              </a:rPr>
              <a:t>mechanisms in support of public health and health service delivery systems, as well as health policy based </a:t>
            </a:r>
            <a:r>
              <a:rPr lang="en-US" sz="2400" b="1" dirty="0">
                <a:solidFill>
                  <a:srgbClr val="C00000"/>
                </a:solidFill>
                <a:latin typeface="Arial" panose="020B0604020202020204" pitchFamily="34" charset="0"/>
                <a:cs typeface="Arial" panose="020B0604020202020204" pitchFamily="34" charset="0"/>
              </a:rPr>
              <a:t>on scientific research data</a:t>
            </a:r>
            <a:endParaRPr lang="ru-RU" sz="2400" b="1" dirty="0">
              <a:solidFill>
                <a:srgbClr val="C00000"/>
              </a:solidFill>
              <a:latin typeface="Arial" panose="020B0604020202020204" pitchFamily="34" charset="0"/>
              <a:cs typeface="Arial" panose="020B0604020202020204" pitchFamily="34" charset="0"/>
            </a:endParaRPr>
          </a:p>
        </p:txBody>
      </p:sp>
      <p:pic>
        <p:nvPicPr>
          <p:cNvPr id="4" name="Рисунок 3"/>
          <p:cNvPicPr>
            <a:picLocks noChangeAspect="1"/>
          </p:cNvPicPr>
          <p:nvPr/>
        </p:nvPicPr>
        <p:blipFill>
          <a:blip r:embed="rId2"/>
          <a:stretch>
            <a:fillRect/>
          </a:stretch>
        </p:blipFill>
        <p:spPr>
          <a:xfrm>
            <a:off x="5220072" y="3891781"/>
            <a:ext cx="3738611" cy="2346747"/>
          </a:xfrm>
          <a:prstGeom prst="rect">
            <a:avLst/>
          </a:prstGeom>
        </p:spPr>
      </p:pic>
    </p:spTree>
    <p:extLst>
      <p:ext uri="{BB962C8B-B14F-4D97-AF65-F5344CB8AC3E}">
        <p14:creationId xmlns:p14="http://schemas.microsoft.com/office/powerpoint/2010/main" val="1116339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5"/>
          <p:cNvSpPr>
            <a:spLocks noChangeArrowheads="1"/>
          </p:cNvSpPr>
          <p:nvPr/>
        </p:nvSpPr>
        <p:spPr bwMode="auto">
          <a:xfrm>
            <a:off x="251520" y="-29206"/>
            <a:ext cx="8636000" cy="64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en-US" altLang="en-US" sz="2800" b="1" dirty="0" smtClean="0">
                <a:solidFill>
                  <a:srgbClr val="00558F"/>
                </a:solidFill>
              </a:rPr>
              <a:t>The </a:t>
            </a:r>
            <a:r>
              <a:rPr lang="en-US" altLang="en-US" sz="2800" b="1" dirty="0">
                <a:solidFill>
                  <a:srgbClr val="00558F"/>
                </a:solidFill>
              </a:rPr>
              <a:t>cycle of work of the </a:t>
            </a:r>
            <a:r>
              <a:rPr lang="en-US" altLang="en-US" sz="2800" b="1" dirty="0" err="1">
                <a:solidFill>
                  <a:srgbClr val="00558F"/>
                </a:solidFill>
              </a:rPr>
              <a:t>EVIPNet</a:t>
            </a:r>
            <a:r>
              <a:rPr lang="en-US" altLang="en-US" sz="2800" b="1" dirty="0">
                <a:solidFill>
                  <a:srgbClr val="00558F"/>
                </a:solidFill>
              </a:rPr>
              <a:t> country teams</a:t>
            </a:r>
            <a:endParaRPr lang="ru-RU" altLang="en-US" sz="2800" b="1" u="none" dirty="0">
              <a:solidFill>
                <a:srgbClr val="00558F"/>
              </a:solidFill>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616977"/>
            <a:ext cx="7992888" cy="6250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36512" y="6566048"/>
            <a:ext cx="7784307" cy="276999"/>
          </a:xfrm>
          <a:prstGeom prst="rect">
            <a:avLst/>
          </a:prstGeom>
        </p:spPr>
        <p:txBody>
          <a:bodyPr wrap="square">
            <a:spAutoFit/>
          </a:bodyPr>
          <a:lstStyle/>
          <a:p>
            <a:pPr>
              <a:spcBef>
                <a:spcPct val="0"/>
              </a:spcBef>
            </a:pPr>
            <a:r>
              <a:rPr lang="en-US" altLang="en-US" sz="1200" b="1" i="1" dirty="0" smtClean="0">
                <a:solidFill>
                  <a:srgbClr val="002060"/>
                </a:solidFill>
                <a:latin typeface="Arial" panose="020B0604020202020204" pitchFamily="34" charset="0"/>
                <a:cs typeface="Arial" panose="020B0604020202020204" pitchFamily="34" charset="0"/>
              </a:rPr>
              <a:t>Source: </a:t>
            </a:r>
            <a:r>
              <a:rPr lang="en-GB" sz="1200" b="1" i="1" dirty="0" smtClean="0">
                <a:solidFill>
                  <a:srgbClr val="002060"/>
                </a:solidFill>
                <a:latin typeface="Arial" panose="020B0604020202020204" pitchFamily="34" charset="0"/>
                <a:cs typeface="Arial" panose="020B0604020202020204" pitchFamily="34" charset="0"/>
              </a:rPr>
              <a:t>Fourth </a:t>
            </a:r>
            <a:r>
              <a:rPr lang="en-GB" sz="1200" b="1" i="1" dirty="0" err="1">
                <a:solidFill>
                  <a:srgbClr val="002060"/>
                </a:solidFill>
                <a:latin typeface="Arial" panose="020B0604020202020204" pitchFamily="34" charset="0"/>
                <a:cs typeface="Arial" panose="020B0604020202020204" pitchFamily="34" charset="0"/>
              </a:rPr>
              <a:t>EVIPNet</a:t>
            </a:r>
            <a:r>
              <a:rPr lang="en-GB" sz="1200" b="1" i="1" dirty="0">
                <a:solidFill>
                  <a:srgbClr val="002060"/>
                </a:solidFill>
                <a:latin typeface="Arial" panose="020B0604020202020204" pitchFamily="34" charset="0"/>
                <a:cs typeface="Arial" panose="020B0604020202020204" pitchFamily="34" charset="0"/>
              </a:rPr>
              <a:t> Europe </a:t>
            </a:r>
            <a:r>
              <a:rPr lang="en-GB" sz="1200" b="1" i="1" dirty="0" err="1">
                <a:solidFill>
                  <a:srgbClr val="002060"/>
                </a:solidFill>
                <a:latin typeface="Arial" panose="020B0604020202020204" pitchFamily="34" charset="0"/>
                <a:cs typeface="Arial" panose="020B0604020202020204" pitchFamily="34" charset="0"/>
              </a:rPr>
              <a:t>multicountry</a:t>
            </a:r>
            <a:r>
              <a:rPr lang="en-GB" sz="1200" b="1" i="1" dirty="0">
                <a:solidFill>
                  <a:srgbClr val="002060"/>
                </a:solidFill>
                <a:latin typeface="Arial" panose="020B0604020202020204" pitchFamily="34" charset="0"/>
                <a:cs typeface="Arial" panose="020B0604020202020204" pitchFamily="34" charset="0"/>
              </a:rPr>
              <a:t> </a:t>
            </a:r>
            <a:r>
              <a:rPr lang="en-GB" sz="1200" b="1" i="1" dirty="0" smtClean="0">
                <a:solidFill>
                  <a:srgbClr val="002060"/>
                </a:solidFill>
                <a:latin typeface="Arial" panose="020B0604020202020204" pitchFamily="34" charset="0"/>
                <a:cs typeface="Arial" panose="020B0604020202020204" pitchFamily="34" charset="0"/>
              </a:rPr>
              <a:t>meeting</a:t>
            </a:r>
            <a:r>
              <a:rPr lang="ru-RU" altLang="en-US" sz="1200" b="1" i="1" dirty="0" smtClean="0">
                <a:solidFill>
                  <a:srgbClr val="002060"/>
                </a:solidFill>
                <a:latin typeface="Arial" panose="020B0604020202020204" pitchFamily="34" charset="0"/>
                <a:cs typeface="Arial" panose="020B0604020202020204" pitchFamily="34" charset="0"/>
              </a:rPr>
              <a:t>, </a:t>
            </a:r>
            <a:r>
              <a:rPr lang="en-GB" altLang="en-US" sz="1200" b="1" i="1" dirty="0">
                <a:solidFill>
                  <a:srgbClr val="002060"/>
                </a:solidFill>
                <a:latin typeface="Arial" panose="020B0604020202020204" pitchFamily="34" charset="0"/>
                <a:cs typeface="Arial" panose="020B0604020202020204" pitchFamily="34" charset="0"/>
              </a:rPr>
              <a:t>14-16 June </a:t>
            </a:r>
            <a:r>
              <a:rPr lang="en-GB" altLang="en-US" sz="1200" b="1" i="1" dirty="0" smtClean="0">
                <a:solidFill>
                  <a:srgbClr val="002060"/>
                </a:solidFill>
                <a:latin typeface="Arial" panose="020B0604020202020204" pitchFamily="34" charset="0"/>
                <a:cs typeface="Arial" panose="020B0604020202020204" pitchFamily="34" charset="0"/>
              </a:rPr>
              <a:t>2018</a:t>
            </a:r>
            <a:r>
              <a:rPr lang="ru-RU" altLang="en-US" sz="1200" b="1" i="1" dirty="0" smtClean="0">
                <a:solidFill>
                  <a:srgbClr val="002060"/>
                </a:solidFill>
                <a:latin typeface="Arial" panose="020B0604020202020204" pitchFamily="34" charset="0"/>
                <a:cs typeface="Arial" panose="020B0604020202020204" pitchFamily="34" charset="0"/>
              </a:rPr>
              <a:t>, </a:t>
            </a:r>
            <a:r>
              <a:rPr lang="en-GB" sz="1200" b="1" i="1" dirty="0" err="1">
                <a:solidFill>
                  <a:srgbClr val="002060"/>
                </a:solidFill>
                <a:latin typeface="Arial" panose="020B0604020202020204" pitchFamily="34" charset="0"/>
                <a:cs typeface="Arial" panose="020B0604020202020204" pitchFamily="34" charset="0"/>
              </a:rPr>
              <a:t>Chișinău</a:t>
            </a:r>
            <a:r>
              <a:rPr lang="en-US" sz="1200" b="1" i="1" dirty="0">
                <a:solidFill>
                  <a:srgbClr val="002060"/>
                </a:solidFill>
                <a:latin typeface="Arial" panose="020B0604020202020204" pitchFamily="34" charset="0"/>
                <a:cs typeface="Arial" panose="020B0604020202020204" pitchFamily="34" charset="0"/>
              </a:rPr>
              <a:t>, </a:t>
            </a:r>
            <a:r>
              <a:rPr lang="en-US" sz="1200" b="1" i="1" dirty="0" smtClean="0">
                <a:solidFill>
                  <a:srgbClr val="002060"/>
                </a:solidFill>
                <a:latin typeface="Arial" panose="020B0604020202020204" pitchFamily="34" charset="0"/>
                <a:cs typeface="Arial" panose="020B0604020202020204" pitchFamily="34" charset="0"/>
              </a:rPr>
              <a:t>Moldova</a:t>
            </a:r>
            <a:endParaRPr lang="en-GB" altLang="en-US" sz="1200" b="1" i="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6116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0" name="Rectangle 2"/>
          <p:cNvSpPr txBox="1">
            <a:spLocks noChangeArrowheads="1"/>
          </p:cNvSpPr>
          <p:nvPr/>
        </p:nvSpPr>
        <p:spPr bwMode="auto">
          <a:xfrm>
            <a:off x="250825" y="0"/>
            <a:ext cx="8929688" cy="863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800" b="1" dirty="0" err="1">
                <a:solidFill>
                  <a:srgbClr val="002060"/>
                </a:solidFill>
                <a:ea typeface="MS PGothic" panose="020B0600070205080204" pitchFamily="34" charset="-128"/>
              </a:rPr>
              <a:t>EVIPNet</a:t>
            </a:r>
            <a:r>
              <a:rPr lang="en-GB" altLang="en-US" sz="2800" b="1" dirty="0">
                <a:solidFill>
                  <a:srgbClr val="002060"/>
                </a:solidFill>
                <a:ea typeface="MS PGothic" panose="020B0600070205080204" pitchFamily="34" charset="-128"/>
              </a:rPr>
              <a:t> Europe and its 19 member countries</a:t>
            </a:r>
          </a:p>
        </p:txBody>
      </p:sp>
      <p:pic>
        <p:nvPicPr>
          <p:cNvPr id="43" name="Bild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1557486"/>
            <a:ext cx="9158288"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Bild 2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6912781">
            <a:off x="8052594" y="1709092"/>
            <a:ext cx="923925"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feld 15"/>
          <p:cNvSpPr txBox="1">
            <a:spLocks noChangeArrowheads="1"/>
          </p:cNvSpPr>
          <p:nvPr/>
        </p:nvSpPr>
        <p:spPr bwMode="auto">
          <a:xfrm>
            <a:off x="3851275" y="2567136"/>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a:solidFill>
                  <a:srgbClr val="000000"/>
                </a:solidFill>
                <a:ea typeface="MS PGothic" panose="020B0600070205080204" pitchFamily="34" charset="-128"/>
              </a:rPr>
              <a:t>Hungary</a:t>
            </a:r>
          </a:p>
        </p:txBody>
      </p:sp>
      <p:sp>
        <p:nvSpPr>
          <p:cNvPr id="46" name="Textfeld 16"/>
          <p:cNvSpPr txBox="1">
            <a:spLocks noChangeArrowheads="1"/>
          </p:cNvSpPr>
          <p:nvPr/>
        </p:nvSpPr>
        <p:spPr bwMode="auto">
          <a:xfrm>
            <a:off x="6380163" y="2998936"/>
            <a:ext cx="1144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1800" b="0" u="none">
                <a:solidFill>
                  <a:srgbClr val="000000"/>
                </a:solidFill>
                <a:ea typeface="MS PGothic" panose="020B0600070205080204" pitchFamily="34" charset="-128"/>
              </a:rPr>
              <a:t>Romania</a:t>
            </a:r>
          </a:p>
        </p:txBody>
      </p:sp>
      <p:sp>
        <p:nvSpPr>
          <p:cNvPr id="47" name="Textfeld 17"/>
          <p:cNvSpPr txBox="1">
            <a:spLocks noChangeArrowheads="1"/>
          </p:cNvSpPr>
          <p:nvPr/>
        </p:nvSpPr>
        <p:spPr bwMode="auto">
          <a:xfrm>
            <a:off x="1258888" y="5735786"/>
            <a:ext cx="14049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1800" b="0" u="none">
                <a:solidFill>
                  <a:srgbClr val="000000"/>
                </a:solidFill>
                <a:ea typeface="MS PGothic" panose="020B0600070205080204" pitchFamily="34" charset="-128"/>
              </a:rPr>
              <a:t>Kazakhstan</a:t>
            </a:r>
          </a:p>
          <a:p>
            <a:pPr eaLnBrk="1" hangingPunct="1">
              <a:spcBef>
                <a:spcPct val="0"/>
              </a:spcBef>
              <a:buFontTx/>
              <a:buNone/>
            </a:pPr>
            <a:endParaRPr lang="de-DE" altLang="en-US" sz="1800" b="0" u="none">
              <a:solidFill>
                <a:srgbClr val="000000"/>
              </a:solidFill>
              <a:ea typeface="MS PGothic" panose="020B0600070205080204" pitchFamily="34" charset="-128"/>
            </a:endParaRPr>
          </a:p>
        </p:txBody>
      </p:sp>
      <p:sp>
        <p:nvSpPr>
          <p:cNvPr id="48" name="Textfeld 18"/>
          <p:cNvSpPr txBox="1">
            <a:spLocks noChangeArrowheads="1"/>
          </p:cNvSpPr>
          <p:nvPr/>
        </p:nvSpPr>
        <p:spPr bwMode="auto">
          <a:xfrm>
            <a:off x="2447925" y="4006998"/>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1800" b="0" u="none">
                <a:solidFill>
                  <a:srgbClr val="000000"/>
                </a:solidFill>
                <a:ea typeface="MS PGothic" panose="020B0600070205080204" pitchFamily="34" charset="-128"/>
              </a:rPr>
              <a:t>Kyrgyzstan</a:t>
            </a:r>
          </a:p>
        </p:txBody>
      </p:sp>
      <p:sp>
        <p:nvSpPr>
          <p:cNvPr id="49" name="Textfeld 19"/>
          <p:cNvSpPr txBox="1">
            <a:spLocks noChangeArrowheads="1"/>
          </p:cNvSpPr>
          <p:nvPr/>
        </p:nvSpPr>
        <p:spPr bwMode="auto">
          <a:xfrm>
            <a:off x="3563938" y="5230961"/>
            <a:ext cx="12239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1800" b="0" u="none">
                <a:solidFill>
                  <a:srgbClr val="000000"/>
                </a:solidFill>
                <a:ea typeface="MS PGothic" panose="020B0600070205080204" pitchFamily="34" charset="-128"/>
              </a:rPr>
              <a:t>Tajikistan</a:t>
            </a:r>
          </a:p>
        </p:txBody>
      </p:sp>
      <p:sp>
        <p:nvSpPr>
          <p:cNvPr id="50" name="Textfeld 20"/>
          <p:cNvSpPr txBox="1">
            <a:spLocks noChangeArrowheads="1"/>
          </p:cNvSpPr>
          <p:nvPr/>
        </p:nvSpPr>
        <p:spPr bwMode="auto">
          <a:xfrm>
            <a:off x="-71438" y="4583261"/>
            <a:ext cx="1403351"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a:solidFill>
                  <a:srgbClr val="000000"/>
                </a:solidFill>
                <a:ea typeface="MS PGothic" panose="020B0600070205080204" pitchFamily="34" charset="-128"/>
              </a:rPr>
              <a:t>Poland</a:t>
            </a:r>
          </a:p>
        </p:txBody>
      </p:sp>
      <p:sp>
        <p:nvSpPr>
          <p:cNvPr id="51" name="Textfeld 21"/>
          <p:cNvSpPr txBox="1">
            <a:spLocks noChangeArrowheads="1"/>
          </p:cNvSpPr>
          <p:nvPr/>
        </p:nvSpPr>
        <p:spPr bwMode="auto">
          <a:xfrm>
            <a:off x="5076825" y="4511823"/>
            <a:ext cx="14033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1800" b="0" u="none">
                <a:solidFill>
                  <a:srgbClr val="000000"/>
                </a:solidFill>
                <a:ea typeface="MS PGothic" panose="020B0600070205080204" pitchFamily="34" charset="-128"/>
              </a:rPr>
              <a:t>Republic of Moldova</a:t>
            </a:r>
            <a:endParaRPr lang="de-DE" altLang="en-US" sz="1800" b="0" u="none">
              <a:solidFill>
                <a:srgbClr val="000000"/>
              </a:solidFill>
              <a:ea typeface="MS PGothic" panose="020B0600070205080204" pitchFamily="34" charset="-128"/>
            </a:endParaRPr>
          </a:p>
        </p:txBody>
      </p:sp>
      <p:sp>
        <p:nvSpPr>
          <p:cNvPr id="52" name="Textfeld 26"/>
          <p:cNvSpPr txBox="1">
            <a:spLocks noChangeArrowheads="1"/>
          </p:cNvSpPr>
          <p:nvPr/>
        </p:nvSpPr>
        <p:spPr bwMode="auto">
          <a:xfrm>
            <a:off x="7777163" y="4006998"/>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a:solidFill>
                  <a:srgbClr val="000000"/>
                </a:solidFill>
                <a:ea typeface="MS PGothic" panose="020B0600070205080204" pitchFamily="34" charset="-128"/>
              </a:rPr>
              <a:t>Slovenia</a:t>
            </a:r>
          </a:p>
        </p:txBody>
      </p:sp>
      <p:sp>
        <p:nvSpPr>
          <p:cNvPr id="53" name="Textfeld 27"/>
          <p:cNvSpPr txBox="1">
            <a:spLocks noChangeArrowheads="1"/>
          </p:cNvSpPr>
          <p:nvPr/>
        </p:nvSpPr>
        <p:spPr bwMode="auto">
          <a:xfrm>
            <a:off x="8065194" y="5691336"/>
            <a:ext cx="1403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dirty="0" err="1">
                <a:solidFill>
                  <a:srgbClr val="000000"/>
                </a:solidFill>
                <a:ea typeface="MS PGothic" panose="020B0600070205080204" pitchFamily="34" charset="-128"/>
              </a:rPr>
              <a:t>Lithuania</a:t>
            </a:r>
            <a:endParaRPr lang="de-DE" altLang="en-US" sz="1800" b="0" u="none" dirty="0">
              <a:solidFill>
                <a:srgbClr val="000000"/>
              </a:solidFill>
              <a:ea typeface="MS PGothic" panose="020B0600070205080204" pitchFamily="34" charset="-128"/>
            </a:endParaRPr>
          </a:p>
        </p:txBody>
      </p:sp>
      <p:sp>
        <p:nvSpPr>
          <p:cNvPr id="54" name="Textfeld 28"/>
          <p:cNvSpPr txBox="1">
            <a:spLocks noChangeArrowheads="1"/>
          </p:cNvSpPr>
          <p:nvPr/>
        </p:nvSpPr>
        <p:spPr bwMode="auto">
          <a:xfrm>
            <a:off x="6516688" y="5149998"/>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a:solidFill>
                  <a:srgbClr val="000000"/>
                </a:solidFill>
                <a:ea typeface="MS PGothic" panose="020B0600070205080204" pitchFamily="34" charset="-128"/>
              </a:rPr>
              <a:t>Ukraine</a:t>
            </a:r>
          </a:p>
        </p:txBody>
      </p:sp>
      <p:pic>
        <p:nvPicPr>
          <p:cNvPr id="55" name="Bild 7"/>
          <p:cNvPicPr>
            <a:picLocks noChangeAspect="1"/>
          </p:cNvPicPr>
          <p:nvPr/>
        </p:nvPicPr>
        <p:blipFill>
          <a:blip r:embed="rId4">
            <a:extLst>
              <a:ext uri="{28A0092B-C50C-407E-A947-70E740481C1C}">
                <a14:useLocalDpi xmlns:a14="http://schemas.microsoft.com/office/drawing/2010/main" val="0"/>
              </a:ext>
            </a:extLst>
          </a:blip>
          <a:srcRect r="10394"/>
          <a:stretch>
            <a:fillRect/>
          </a:stretch>
        </p:blipFill>
        <p:spPr bwMode="auto">
          <a:xfrm rot="890875">
            <a:off x="6564313" y="1362223"/>
            <a:ext cx="903287"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Bild 3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83488" y="1128861"/>
            <a:ext cx="798512"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Bild 14"/>
          <p:cNvPicPr>
            <a:picLocks noGrp="1" noChangeAspect="1"/>
          </p:cNvPicPr>
          <p:nvPr>
            <p:ph sz="quarter" idx="2"/>
          </p:nvPr>
        </p:nvPicPr>
        <p:blipFill>
          <a:blip r:embed="rId3">
            <a:extLst>
              <a:ext uri="{28A0092B-C50C-407E-A947-70E740481C1C}">
                <a14:useLocalDpi xmlns:a14="http://schemas.microsoft.com/office/drawing/2010/main" val="0"/>
              </a:ext>
            </a:extLst>
          </a:blip>
          <a:srcRect l="61287" t="86130" r="32104" b="18"/>
          <a:stretch>
            <a:fillRect/>
          </a:stretch>
        </p:blipFill>
        <p:spPr>
          <a:xfrm>
            <a:off x="2825750" y="5375423"/>
            <a:ext cx="647700" cy="696913"/>
          </a:xfrm>
        </p:spPr>
      </p:pic>
      <p:pic>
        <p:nvPicPr>
          <p:cNvPr id="62" name="Bild 14"/>
          <p:cNvPicPr>
            <a:picLocks noGrp="1" noChangeAspect="1"/>
          </p:cNvPicPr>
          <p:nvPr>
            <p:ph sz="quarter" idx="1"/>
          </p:nvPr>
        </p:nvPicPr>
        <p:blipFill>
          <a:blip r:embed="rId3">
            <a:extLst>
              <a:ext uri="{28A0092B-C50C-407E-A947-70E740481C1C}">
                <a14:useLocalDpi xmlns:a14="http://schemas.microsoft.com/office/drawing/2010/main" val="0"/>
              </a:ext>
            </a:extLst>
          </a:blip>
          <a:srcRect l="16132" t="75015" r="77136" b="10651"/>
          <a:stretch>
            <a:fillRect/>
          </a:stretch>
        </p:blipFill>
        <p:spPr>
          <a:xfrm>
            <a:off x="1476375" y="3618061"/>
            <a:ext cx="633413" cy="706437"/>
          </a:xfrm>
        </p:spPr>
      </p:pic>
      <p:pic>
        <p:nvPicPr>
          <p:cNvPr id="63" name="Bild 14"/>
          <p:cNvPicPr>
            <a:picLocks noGrp="1" noChangeAspect="1"/>
          </p:cNvPicPr>
          <p:nvPr>
            <p:ph sz="quarter" idx="1"/>
          </p:nvPr>
        </p:nvPicPr>
        <p:blipFill>
          <a:blip r:embed="rId3">
            <a:extLst>
              <a:ext uri="{28A0092B-C50C-407E-A947-70E740481C1C}">
                <a14:useLocalDpi xmlns:a14="http://schemas.microsoft.com/office/drawing/2010/main" val="0"/>
              </a:ext>
            </a:extLst>
          </a:blip>
          <a:srcRect l="16132" t="75015" r="77136" b="10651"/>
          <a:stretch>
            <a:fillRect/>
          </a:stretch>
        </p:blipFill>
        <p:spPr>
          <a:xfrm>
            <a:off x="4200525" y="3359298"/>
            <a:ext cx="635000" cy="704850"/>
          </a:xfrm>
        </p:spPr>
      </p:pic>
      <p:sp>
        <p:nvSpPr>
          <p:cNvPr id="64" name="Textfeld 20"/>
          <p:cNvSpPr txBox="1">
            <a:spLocks noChangeArrowheads="1"/>
          </p:cNvSpPr>
          <p:nvPr/>
        </p:nvSpPr>
        <p:spPr bwMode="auto">
          <a:xfrm>
            <a:off x="-73023" y="5807223"/>
            <a:ext cx="13684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en-US" sz="1800" b="0" u="none" dirty="0" err="1">
                <a:solidFill>
                  <a:srgbClr val="000000"/>
                </a:solidFill>
                <a:ea typeface="MS PGothic" panose="020B0600070205080204" pitchFamily="34" charset="-128"/>
              </a:rPr>
              <a:t>Russian</a:t>
            </a:r>
            <a:r>
              <a:rPr lang="de-DE" altLang="en-US" sz="1800" b="0" u="none" dirty="0">
                <a:solidFill>
                  <a:srgbClr val="000000"/>
                </a:solidFill>
                <a:ea typeface="MS PGothic" panose="020B0600070205080204" pitchFamily="34" charset="-128"/>
              </a:rPr>
              <a:t> </a:t>
            </a:r>
            <a:r>
              <a:rPr lang="de-DE" altLang="en-US" sz="1800" b="0" u="none" dirty="0" err="1">
                <a:solidFill>
                  <a:srgbClr val="000000"/>
                </a:solidFill>
                <a:ea typeface="MS PGothic" panose="020B0600070205080204" pitchFamily="34" charset="-128"/>
              </a:rPr>
              <a:t>Federation</a:t>
            </a:r>
            <a:endParaRPr lang="de-DE" altLang="en-US" sz="1800" b="0" u="none" dirty="0">
              <a:solidFill>
                <a:srgbClr val="000000"/>
              </a:solidFill>
              <a:ea typeface="MS PGothic" panose="020B0600070205080204" pitchFamily="34" charset="-128"/>
            </a:endParaRPr>
          </a:p>
        </p:txBody>
      </p:sp>
      <p:sp>
        <p:nvSpPr>
          <p:cNvPr id="65" name="Textfeld 20"/>
          <p:cNvSpPr txBox="1">
            <a:spLocks noChangeArrowheads="1"/>
          </p:cNvSpPr>
          <p:nvPr/>
        </p:nvSpPr>
        <p:spPr bwMode="auto">
          <a:xfrm>
            <a:off x="4113213" y="4094311"/>
            <a:ext cx="890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a:solidFill>
                  <a:srgbClr val="000000"/>
                </a:solidFill>
                <a:ea typeface="MS PGothic" panose="020B0600070205080204" pitchFamily="34" charset="-128"/>
              </a:rPr>
              <a:t>Serbia</a:t>
            </a:r>
          </a:p>
        </p:txBody>
      </p:sp>
      <p:sp>
        <p:nvSpPr>
          <p:cNvPr id="66" name="Textfeld 20"/>
          <p:cNvSpPr txBox="1">
            <a:spLocks noChangeArrowheads="1"/>
          </p:cNvSpPr>
          <p:nvPr/>
        </p:nvSpPr>
        <p:spPr bwMode="auto">
          <a:xfrm>
            <a:off x="2447925" y="5978673"/>
            <a:ext cx="17002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dirty="0">
                <a:solidFill>
                  <a:srgbClr val="000000"/>
                </a:solidFill>
                <a:ea typeface="MS PGothic" panose="020B0600070205080204" pitchFamily="34" charset="-128"/>
              </a:rPr>
              <a:t>Turkmenistan</a:t>
            </a:r>
          </a:p>
        </p:txBody>
      </p:sp>
      <p:sp>
        <p:nvSpPr>
          <p:cNvPr id="67" name="Textfeld 20"/>
          <p:cNvSpPr txBox="1">
            <a:spLocks noChangeArrowheads="1"/>
          </p:cNvSpPr>
          <p:nvPr/>
        </p:nvSpPr>
        <p:spPr bwMode="auto">
          <a:xfrm>
            <a:off x="7784306" y="6219869"/>
            <a:ext cx="1195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dirty="0" err="1">
                <a:solidFill>
                  <a:srgbClr val="000000"/>
                </a:solidFill>
                <a:ea typeface="MS PGothic" panose="020B0600070205080204" pitchFamily="34" charset="-128"/>
              </a:rPr>
              <a:t>Slovakia</a:t>
            </a:r>
            <a:endParaRPr lang="de-DE" altLang="en-US" sz="1800" b="0" u="none" dirty="0">
              <a:solidFill>
                <a:srgbClr val="000000"/>
              </a:solidFill>
              <a:ea typeface="MS PGothic" panose="020B0600070205080204" pitchFamily="34" charset="-128"/>
            </a:endParaRPr>
          </a:p>
        </p:txBody>
      </p:sp>
      <p:sp>
        <p:nvSpPr>
          <p:cNvPr id="68" name="Textfeld 20"/>
          <p:cNvSpPr txBox="1">
            <a:spLocks noChangeArrowheads="1"/>
          </p:cNvSpPr>
          <p:nvPr/>
        </p:nvSpPr>
        <p:spPr bwMode="auto">
          <a:xfrm>
            <a:off x="1331913" y="4213373"/>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a:solidFill>
                  <a:srgbClr val="000000"/>
                </a:solidFill>
                <a:ea typeface="MS PGothic" panose="020B0600070205080204" pitchFamily="34" charset="-128"/>
              </a:rPr>
              <a:t>Bulgaria</a:t>
            </a:r>
          </a:p>
        </p:txBody>
      </p:sp>
      <p:sp>
        <p:nvSpPr>
          <p:cNvPr id="69" name="Textfeld 20"/>
          <p:cNvSpPr txBox="1">
            <a:spLocks noChangeArrowheads="1"/>
          </p:cNvSpPr>
          <p:nvPr/>
        </p:nvSpPr>
        <p:spPr bwMode="auto">
          <a:xfrm>
            <a:off x="2592388" y="2638573"/>
            <a:ext cx="1403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a:solidFill>
                  <a:srgbClr val="000000"/>
                </a:solidFill>
                <a:ea typeface="MS PGothic" panose="020B0600070205080204" pitchFamily="34" charset="-128"/>
              </a:rPr>
              <a:t>Georgia</a:t>
            </a:r>
          </a:p>
        </p:txBody>
      </p:sp>
      <p:sp>
        <p:nvSpPr>
          <p:cNvPr id="70" name="Freeform 3"/>
          <p:cNvSpPr/>
          <p:nvPr/>
        </p:nvSpPr>
        <p:spPr>
          <a:xfrm>
            <a:off x="63500" y="4521348"/>
            <a:ext cx="2779713" cy="1738313"/>
          </a:xfrm>
          <a:custGeom>
            <a:avLst/>
            <a:gdLst>
              <a:gd name="connsiteX0" fmla="*/ 210603 w 2930943"/>
              <a:gd name="connsiteY0" fmla="*/ 0 h 1738110"/>
              <a:gd name="connsiteX1" fmla="*/ 4863 w 2930943"/>
              <a:gd name="connsiteY1" fmla="*/ 765810 h 1738110"/>
              <a:gd name="connsiteX2" fmla="*/ 393483 w 2930943"/>
              <a:gd name="connsiteY2" fmla="*/ 1337310 h 1738110"/>
              <a:gd name="connsiteX3" fmla="*/ 1650783 w 2930943"/>
              <a:gd name="connsiteY3" fmla="*/ 1737360 h 1738110"/>
              <a:gd name="connsiteX4" fmla="*/ 2930943 w 2930943"/>
              <a:gd name="connsiteY4" fmla="*/ 1417320 h 1738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943" h="1738110">
                <a:moveTo>
                  <a:pt x="210603" y="0"/>
                </a:moveTo>
                <a:cubicBezTo>
                  <a:pt x="92493" y="271462"/>
                  <a:pt x="-25617" y="542925"/>
                  <a:pt x="4863" y="765810"/>
                </a:cubicBezTo>
                <a:cubicBezTo>
                  <a:pt x="35343" y="988695"/>
                  <a:pt x="119163" y="1175385"/>
                  <a:pt x="393483" y="1337310"/>
                </a:cubicBezTo>
                <a:cubicBezTo>
                  <a:pt x="667803" y="1499235"/>
                  <a:pt x="1227873" y="1724025"/>
                  <a:pt x="1650783" y="1737360"/>
                </a:cubicBezTo>
                <a:cubicBezTo>
                  <a:pt x="2073693" y="1750695"/>
                  <a:pt x="2502318" y="1584007"/>
                  <a:pt x="2930943" y="1417320"/>
                </a:cubicBezTo>
              </a:path>
            </a:pathLst>
          </a:custGeom>
          <a:noFill/>
          <a:ln w="190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prstClr val="white"/>
              </a:solidFill>
              <a:latin typeface="Arial" panose="020B0604020202020204" pitchFamily="34" charset="0"/>
              <a:cs typeface="Arial" panose="020B0604020202020204" pitchFamily="34" charset="0"/>
            </a:endParaRPr>
          </a:p>
        </p:txBody>
      </p:sp>
      <p:sp>
        <p:nvSpPr>
          <p:cNvPr id="71" name="Freeform 4"/>
          <p:cNvSpPr/>
          <p:nvPr/>
        </p:nvSpPr>
        <p:spPr>
          <a:xfrm rot="21049463">
            <a:off x="615950" y="5162698"/>
            <a:ext cx="1155700" cy="330200"/>
          </a:xfrm>
          <a:custGeom>
            <a:avLst/>
            <a:gdLst>
              <a:gd name="connsiteX0" fmla="*/ 0 w 1017270"/>
              <a:gd name="connsiteY0" fmla="*/ 331061 h 331061"/>
              <a:gd name="connsiteX1" fmla="*/ 400050 w 1017270"/>
              <a:gd name="connsiteY1" fmla="*/ 11021 h 331061"/>
              <a:gd name="connsiteX2" fmla="*/ 1017270 w 1017270"/>
              <a:gd name="connsiteY2" fmla="*/ 68171 h 331061"/>
              <a:gd name="connsiteX3" fmla="*/ 1017270 w 1017270"/>
              <a:gd name="connsiteY3" fmla="*/ 68171 h 331061"/>
            </a:gdLst>
            <a:ahLst/>
            <a:cxnLst>
              <a:cxn ang="0">
                <a:pos x="connsiteX0" y="connsiteY0"/>
              </a:cxn>
              <a:cxn ang="0">
                <a:pos x="connsiteX1" y="connsiteY1"/>
              </a:cxn>
              <a:cxn ang="0">
                <a:pos x="connsiteX2" y="connsiteY2"/>
              </a:cxn>
              <a:cxn ang="0">
                <a:pos x="connsiteX3" y="connsiteY3"/>
              </a:cxn>
            </a:cxnLst>
            <a:rect l="l" t="t" r="r" b="b"/>
            <a:pathLst>
              <a:path w="1017270" h="331061">
                <a:moveTo>
                  <a:pt x="0" y="331061"/>
                </a:moveTo>
                <a:cubicBezTo>
                  <a:pt x="115252" y="192948"/>
                  <a:pt x="230505" y="54836"/>
                  <a:pt x="400050" y="11021"/>
                </a:cubicBezTo>
                <a:cubicBezTo>
                  <a:pt x="569595" y="-32794"/>
                  <a:pt x="1017270" y="68171"/>
                  <a:pt x="1017270" y="68171"/>
                </a:cubicBezTo>
                <a:lnTo>
                  <a:pt x="1017270" y="68171"/>
                </a:lnTo>
              </a:path>
            </a:pathLst>
          </a:custGeom>
          <a:noFill/>
          <a:ln w="190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prstClr val="white"/>
              </a:solidFill>
              <a:latin typeface="Arial" panose="020B0604020202020204" pitchFamily="34" charset="0"/>
              <a:cs typeface="Arial" panose="020B0604020202020204" pitchFamily="34" charset="0"/>
            </a:endParaRPr>
          </a:p>
        </p:txBody>
      </p:sp>
      <p:sp>
        <p:nvSpPr>
          <p:cNvPr id="72" name="Freeform 6"/>
          <p:cNvSpPr/>
          <p:nvPr/>
        </p:nvSpPr>
        <p:spPr>
          <a:xfrm>
            <a:off x="6092825" y="4078436"/>
            <a:ext cx="2211388" cy="2179637"/>
          </a:xfrm>
          <a:custGeom>
            <a:avLst/>
            <a:gdLst>
              <a:gd name="connsiteX0" fmla="*/ 0 w 2211652"/>
              <a:gd name="connsiteY0" fmla="*/ 1952705 h 2294209"/>
              <a:gd name="connsiteX1" fmla="*/ 594360 w 2211652"/>
              <a:gd name="connsiteY1" fmla="*/ 2249885 h 2294209"/>
              <a:gd name="connsiteX2" fmla="*/ 1520190 w 2211652"/>
              <a:gd name="connsiteY2" fmla="*/ 2215595 h 2294209"/>
              <a:gd name="connsiteX3" fmla="*/ 2148840 w 2211652"/>
              <a:gd name="connsiteY3" fmla="*/ 1529795 h 2294209"/>
              <a:gd name="connsiteX4" fmla="*/ 2194560 w 2211652"/>
              <a:gd name="connsiteY4" fmla="*/ 169625 h 2294209"/>
              <a:gd name="connsiteX5" fmla="*/ 2194560 w 2211652"/>
              <a:gd name="connsiteY5" fmla="*/ 66755 h 2294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1652" h="2294209">
                <a:moveTo>
                  <a:pt x="0" y="1952705"/>
                </a:moveTo>
                <a:cubicBezTo>
                  <a:pt x="170497" y="2079387"/>
                  <a:pt x="340995" y="2206070"/>
                  <a:pt x="594360" y="2249885"/>
                </a:cubicBezTo>
                <a:cubicBezTo>
                  <a:pt x="847725" y="2293700"/>
                  <a:pt x="1261110" y="2335610"/>
                  <a:pt x="1520190" y="2215595"/>
                </a:cubicBezTo>
                <a:cubicBezTo>
                  <a:pt x="1779270" y="2095580"/>
                  <a:pt x="2036445" y="1870790"/>
                  <a:pt x="2148840" y="1529795"/>
                </a:cubicBezTo>
                <a:cubicBezTo>
                  <a:pt x="2261235" y="1188800"/>
                  <a:pt x="2186940" y="413465"/>
                  <a:pt x="2194560" y="169625"/>
                </a:cubicBezTo>
                <a:cubicBezTo>
                  <a:pt x="2202180" y="-74215"/>
                  <a:pt x="2198370" y="-3730"/>
                  <a:pt x="2194560" y="66755"/>
                </a:cubicBezTo>
              </a:path>
            </a:pathLst>
          </a:custGeom>
          <a:noFill/>
          <a:ln w="190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prstClr val="white"/>
              </a:solidFill>
              <a:latin typeface="Arial" panose="020B0604020202020204" pitchFamily="34" charset="0"/>
              <a:cs typeface="Arial" panose="020B0604020202020204" pitchFamily="34" charset="0"/>
            </a:endParaRPr>
          </a:p>
        </p:txBody>
      </p:sp>
      <p:sp>
        <p:nvSpPr>
          <p:cNvPr id="73" name="Freeform 7"/>
          <p:cNvSpPr/>
          <p:nvPr/>
        </p:nvSpPr>
        <p:spPr>
          <a:xfrm>
            <a:off x="1908175" y="1981348"/>
            <a:ext cx="2457450" cy="1636713"/>
          </a:xfrm>
          <a:custGeom>
            <a:avLst/>
            <a:gdLst>
              <a:gd name="connsiteX0" fmla="*/ 0 w 2457436"/>
              <a:gd name="connsiteY0" fmla="*/ 1636612 h 1636612"/>
              <a:gd name="connsiteX1" fmla="*/ 285750 w 2457436"/>
              <a:gd name="connsiteY1" fmla="*/ 836512 h 1636612"/>
              <a:gd name="connsiteX2" fmla="*/ 697230 w 2457436"/>
              <a:gd name="connsiteY2" fmla="*/ 356452 h 1636612"/>
              <a:gd name="connsiteX3" fmla="*/ 1303020 w 2457436"/>
              <a:gd name="connsiteY3" fmla="*/ 104992 h 1636612"/>
              <a:gd name="connsiteX4" fmla="*/ 1977390 w 2457436"/>
              <a:gd name="connsiteY4" fmla="*/ 2122 h 1636612"/>
              <a:gd name="connsiteX5" fmla="*/ 2411730 w 2457436"/>
              <a:gd name="connsiteY5" fmla="*/ 36412 h 1636612"/>
              <a:gd name="connsiteX6" fmla="*/ 2423160 w 2457436"/>
              <a:gd name="connsiteY6" fmla="*/ 47842 h 163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7436" h="1636612">
                <a:moveTo>
                  <a:pt x="0" y="1636612"/>
                </a:moveTo>
                <a:cubicBezTo>
                  <a:pt x="84772" y="1343242"/>
                  <a:pt x="169545" y="1049872"/>
                  <a:pt x="285750" y="836512"/>
                </a:cubicBezTo>
                <a:cubicBezTo>
                  <a:pt x="401955" y="623152"/>
                  <a:pt x="527685" y="478372"/>
                  <a:pt x="697230" y="356452"/>
                </a:cubicBezTo>
                <a:cubicBezTo>
                  <a:pt x="866775" y="234532"/>
                  <a:pt x="1089660" y="164047"/>
                  <a:pt x="1303020" y="104992"/>
                </a:cubicBezTo>
                <a:cubicBezTo>
                  <a:pt x="1516380" y="45937"/>
                  <a:pt x="1792605" y="13552"/>
                  <a:pt x="1977390" y="2122"/>
                </a:cubicBezTo>
                <a:cubicBezTo>
                  <a:pt x="2162175" y="-9308"/>
                  <a:pt x="2337435" y="28792"/>
                  <a:pt x="2411730" y="36412"/>
                </a:cubicBezTo>
                <a:cubicBezTo>
                  <a:pt x="2486025" y="44032"/>
                  <a:pt x="2454592" y="45937"/>
                  <a:pt x="2423160" y="47842"/>
                </a:cubicBezTo>
              </a:path>
            </a:pathLst>
          </a:custGeom>
          <a:noFill/>
          <a:ln w="190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a:solidFill>
                <a:prstClr val="white"/>
              </a:solidFill>
              <a:latin typeface="Arial" panose="020B0604020202020204" pitchFamily="34" charset="0"/>
              <a:cs typeface="Arial" panose="020B0604020202020204" pitchFamily="34" charset="0"/>
            </a:endParaRPr>
          </a:p>
        </p:txBody>
      </p:sp>
      <p:pic>
        <p:nvPicPr>
          <p:cNvPr id="74" name="Bild 14"/>
          <p:cNvPicPr>
            <a:picLocks noGrp="1" noChangeAspect="1"/>
          </p:cNvPicPr>
          <p:nvPr>
            <p:ph sz="quarter" idx="2"/>
          </p:nvPr>
        </p:nvPicPr>
        <p:blipFill>
          <a:blip r:embed="rId3">
            <a:extLst>
              <a:ext uri="{28A0092B-C50C-407E-A947-70E740481C1C}">
                <a14:useLocalDpi xmlns:a14="http://schemas.microsoft.com/office/drawing/2010/main" val="0"/>
              </a:ext>
            </a:extLst>
          </a:blip>
          <a:srcRect l="61287" t="86130" r="32104" b="18"/>
          <a:stretch>
            <a:fillRect/>
          </a:stretch>
        </p:blipFill>
        <p:spPr>
          <a:xfrm>
            <a:off x="449263" y="5072211"/>
            <a:ext cx="647700" cy="696912"/>
          </a:xfrm>
        </p:spPr>
      </p:pic>
      <p:sp>
        <p:nvSpPr>
          <p:cNvPr id="75" name="Textfeld 5"/>
          <p:cNvSpPr txBox="1">
            <a:spLocks noChangeArrowheads="1"/>
          </p:cNvSpPr>
          <p:nvPr/>
        </p:nvSpPr>
        <p:spPr bwMode="auto">
          <a:xfrm>
            <a:off x="1403350" y="2989411"/>
            <a:ext cx="1152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a:solidFill>
                  <a:srgbClr val="000000"/>
                </a:solidFill>
                <a:ea typeface="MS PGothic" panose="020B0600070205080204" pitchFamily="34" charset="-128"/>
              </a:rPr>
              <a:t>Albania</a:t>
            </a:r>
          </a:p>
        </p:txBody>
      </p:sp>
      <p:pic>
        <p:nvPicPr>
          <p:cNvPr id="76" name="Bild 14"/>
          <p:cNvPicPr>
            <a:picLocks noGrp="1" noChangeAspect="1"/>
          </p:cNvPicPr>
          <p:nvPr>
            <p:ph sz="quarter" idx="2"/>
          </p:nvPr>
        </p:nvPicPr>
        <p:blipFill>
          <a:blip r:embed="rId3">
            <a:extLst>
              <a:ext uri="{28A0092B-C50C-407E-A947-70E740481C1C}">
                <a14:useLocalDpi xmlns:a14="http://schemas.microsoft.com/office/drawing/2010/main" val="0"/>
              </a:ext>
            </a:extLst>
          </a:blip>
          <a:srcRect l="61287" t="86130" r="32104" b="18"/>
          <a:stretch>
            <a:fillRect/>
          </a:stretch>
        </p:blipFill>
        <p:spPr>
          <a:xfrm>
            <a:off x="2700338" y="2054373"/>
            <a:ext cx="647700" cy="696913"/>
          </a:xfrm>
        </p:spPr>
      </p:pic>
      <p:pic>
        <p:nvPicPr>
          <p:cNvPr id="77" name="Bild 14"/>
          <p:cNvPicPr>
            <a:picLocks noGrp="1" noChangeAspect="1"/>
          </p:cNvPicPr>
          <p:nvPr>
            <p:ph sz="quarter" idx="1"/>
          </p:nvPr>
        </p:nvPicPr>
        <p:blipFill>
          <a:blip r:embed="rId3">
            <a:extLst>
              <a:ext uri="{28A0092B-C50C-407E-A947-70E740481C1C}">
                <a14:useLocalDpi xmlns:a14="http://schemas.microsoft.com/office/drawing/2010/main" val="0"/>
              </a:ext>
            </a:extLst>
          </a:blip>
          <a:srcRect l="16132" t="75015" r="77136" b="10651"/>
          <a:stretch>
            <a:fillRect/>
          </a:stretch>
        </p:blipFill>
        <p:spPr>
          <a:xfrm>
            <a:off x="7207250" y="5677048"/>
            <a:ext cx="635000" cy="704850"/>
          </a:xfrm>
        </p:spPr>
      </p:pic>
      <p:sp>
        <p:nvSpPr>
          <p:cNvPr id="78" name="Textfeld 23"/>
          <p:cNvSpPr txBox="1">
            <a:spLocks noChangeArrowheads="1"/>
          </p:cNvSpPr>
          <p:nvPr/>
        </p:nvSpPr>
        <p:spPr bwMode="auto">
          <a:xfrm>
            <a:off x="6084888" y="5942161"/>
            <a:ext cx="10239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en-US" sz="1800" b="0" u="none" dirty="0">
                <a:solidFill>
                  <a:srgbClr val="000000"/>
                </a:solidFill>
                <a:ea typeface="MS PGothic" panose="020B0600070205080204" pitchFamily="34" charset="-128"/>
              </a:rPr>
              <a:t>Estonia</a:t>
            </a:r>
          </a:p>
        </p:txBody>
      </p:sp>
      <p:sp>
        <p:nvSpPr>
          <p:cNvPr id="79" name="Textfeld 30"/>
          <p:cNvSpPr txBox="1">
            <a:spLocks noChangeArrowheads="1"/>
          </p:cNvSpPr>
          <p:nvPr/>
        </p:nvSpPr>
        <p:spPr bwMode="auto">
          <a:xfrm>
            <a:off x="7380288" y="1968648"/>
            <a:ext cx="14033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defTabSz="457200" eaLnBrk="0" hangingPunct="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en-US" sz="1800" b="0" u="none">
                <a:solidFill>
                  <a:srgbClr val="000000"/>
                </a:solidFill>
                <a:ea typeface="MS PGothic" panose="020B0600070205080204" pitchFamily="34" charset="-128"/>
              </a:rPr>
              <a:t>The former Yugoslav Republic of Macedonia</a:t>
            </a:r>
            <a:endParaRPr lang="de-DE" altLang="en-US" sz="1800" b="0" u="none">
              <a:solidFill>
                <a:srgbClr val="000000"/>
              </a:solidFill>
              <a:ea typeface="MS PGothic" panose="020B0600070205080204" pitchFamily="34" charset="-128"/>
            </a:endParaRPr>
          </a:p>
        </p:txBody>
      </p:sp>
      <p:pic>
        <p:nvPicPr>
          <p:cNvPr id="80" name="Picture 1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362307">
            <a:off x="2786063" y="4869011"/>
            <a:ext cx="727075" cy="484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331640">
            <a:off x="4838700" y="3043386"/>
            <a:ext cx="754063" cy="5016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2" name="Прямоугольник 11"/>
          <p:cNvSpPr/>
          <p:nvPr/>
        </p:nvSpPr>
        <p:spPr>
          <a:xfrm>
            <a:off x="-36512" y="6566048"/>
            <a:ext cx="7784307" cy="281375"/>
          </a:xfrm>
          <a:prstGeom prst="rect">
            <a:avLst/>
          </a:prstGeom>
        </p:spPr>
        <p:txBody>
          <a:bodyPr wrap="square">
            <a:spAutoFit/>
          </a:bodyPr>
          <a:lstStyle/>
          <a:p>
            <a:pPr>
              <a:spcBef>
                <a:spcPct val="0"/>
              </a:spcBef>
            </a:pPr>
            <a:r>
              <a:rPr lang="en-US" altLang="en-US" sz="1200" b="1" i="1" dirty="0" smtClean="0">
                <a:latin typeface="Arial" panose="020B0604020202020204" pitchFamily="34" charset="0"/>
                <a:cs typeface="Arial" panose="020B0604020202020204" pitchFamily="34" charset="0"/>
              </a:rPr>
              <a:t>Source: </a:t>
            </a:r>
            <a:r>
              <a:rPr lang="en-GB" altLang="en-US" sz="1200" b="1" i="1" dirty="0" smtClean="0">
                <a:latin typeface="Arial" panose="020B0604020202020204" pitchFamily="34" charset="0"/>
                <a:cs typeface="Arial" panose="020B0604020202020204" pitchFamily="34" charset="0"/>
              </a:rPr>
              <a:t>Fifth </a:t>
            </a:r>
            <a:r>
              <a:rPr lang="en-GB" altLang="en-US" sz="1200" b="1" i="1" dirty="0" err="1">
                <a:latin typeface="Arial" panose="020B0604020202020204" pitchFamily="34" charset="0"/>
                <a:cs typeface="Arial" panose="020B0604020202020204" pitchFamily="34" charset="0"/>
              </a:rPr>
              <a:t>EVIPNet</a:t>
            </a:r>
            <a:r>
              <a:rPr lang="en-GB" altLang="en-US" sz="1200" b="1" i="1" dirty="0">
                <a:latin typeface="Arial" panose="020B0604020202020204" pitchFamily="34" charset="0"/>
                <a:cs typeface="Arial" panose="020B0604020202020204" pitchFamily="34" charset="0"/>
              </a:rPr>
              <a:t> Europe </a:t>
            </a:r>
            <a:r>
              <a:rPr lang="en-GB" altLang="en-US" sz="1200" b="1" i="1" dirty="0" err="1">
                <a:latin typeface="Arial" panose="020B0604020202020204" pitchFamily="34" charset="0"/>
                <a:cs typeface="Arial" panose="020B0604020202020204" pitchFamily="34" charset="0"/>
              </a:rPr>
              <a:t>multicountry</a:t>
            </a:r>
            <a:r>
              <a:rPr lang="en-GB" altLang="en-US" sz="1200" b="1" i="1" dirty="0">
                <a:latin typeface="Arial" panose="020B0604020202020204" pitchFamily="34" charset="0"/>
                <a:cs typeface="Arial" panose="020B0604020202020204" pitchFamily="34" charset="0"/>
              </a:rPr>
              <a:t> meeting</a:t>
            </a:r>
            <a:r>
              <a:rPr lang="ru-RU" altLang="en-US" sz="1200" b="1" i="1" dirty="0">
                <a:latin typeface="Arial" panose="020B0604020202020204" pitchFamily="34" charset="0"/>
                <a:cs typeface="Arial" panose="020B0604020202020204" pitchFamily="34" charset="0"/>
              </a:rPr>
              <a:t>, </a:t>
            </a:r>
            <a:r>
              <a:rPr lang="en-GB" altLang="en-US" sz="1200" b="1" i="1" dirty="0">
                <a:latin typeface="Arial" panose="020B0604020202020204" pitchFamily="34" charset="0"/>
                <a:cs typeface="Arial" panose="020B0604020202020204" pitchFamily="34" charset="0"/>
              </a:rPr>
              <a:t>14-16 June 2017</a:t>
            </a:r>
            <a:r>
              <a:rPr lang="ru-RU" altLang="en-US" sz="1200" b="1" i="1" dirty="0">
                <a:latin typeface="Arial" panose="020B0604020202020204" pitchFamily="34" charset="0"/>
                <a:cs typeface="Arial" panose="020B0604020202020204" pitchFamily="34" charset="0"/>
              </a:rPr>
              <a:t>, </a:t>
            </a:r>
            <a:r>
              <a:rPr lang="en-GB" altLang="en-US" sz="1200" b="1" i="1" dirty="0">
                <a:latin typeface="Arial" panose="020B0604020202020204" pitchFamily="34" charset="0"/>
                <a:cs typeface="Arial" panose="020B0604020202020204" pitchFamily="34" charset="0"/>
              </a:rPr>
              <a:t>Bratislava, Slovakia</a:t>
            </a:r>
          </a:p>
        </p:txBody>
      </p:sp>
    </p:spTree>
    <p:extLst>
      <p:ext uri="{BB962C8B-B14F-4D97-AF65-F5344CB8AC3E}">
        <p14:creationId xmlns:p14="http://schemas.microsoft.com/office/powerpoint/2010/main" val="15853175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Круговая 25"/>
          <p:cNvSpPr/>
          <p:nvPr/>
        </p:nvSpPr>
        <p:spPr>
          <a:xfrm flipV="1">
            <a:off x="257135" y="4509120"/>
            <a:ext cx="8651029" cy="4645124"/>
          </a:xfrm>
          <a:prstGeom prst="pie">
            <a:avLst>
              <a:gd name="adj1" fmla="val 0"/>
              <a:gd name="adj2" fmla="val 10823992"/>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 name="Заголовок 1"/>
          <p:cNvSpPr>
            <a:spLocks noGrp="1"/>
          </p:cNvSpPr>
          <p:nvPr>
            <p:ph type="title"/>
          </p:nvPr>
        </p:nvSpPr>
        <p:spPr>
          <a:xfrm>
            <a:off x="0" y="35332"/>
            <a:ext cx="9190138" cy="610535"/>
          </a:xfrm>
        </p:spPr>
        <p:txBody>
          <a:bodyPr>
            <a:normAutofit fontScale="90000"/>
          </a:bodyPr>
          <a:lstStyle/>
          <a:p>
            <a:pPr lvl="0"/>
            <a:r>
              <a:rPr lang="en-US" sz="2400" b="1" dirty="0">
                <a:solidFill>
                  <a:srgbClr val="002060"/>
                </a:solidFill>
                <a:latin typeface="Arial" panose="020B0604020202020204" pitchFamily="34" charset="0"/>
                <a:cs typeface="Arial" panose="020B0604020202020204" pitchFamily="34" charset="0"/>
              </a:rPr>
              <a:t>The main stages of Kazakhstan's participation in the </a:t>
            </a:r>
            <a:r>
              <a:rPr lang="en-US" sz="2400" b="1" dirty="0" err="1">
                <a:solidFill>
                  <a:srgbClr val="002060"/>
                </a:solidFill>
                <a:latin typeface="Arial" panose="020B0604020202020204" pitchFamily="34" charset="0"/>
                <a:cs typeface="Arial" panose="020B0604020202020204" pitchFamily="34" charset="0"/>
              </a:rPr>
              <a:t>EVIPNet</a:t>
            </a:r>
            <a:r>
              <a:rPr lang="en-US" sz="2400" b="1" dirty="0">
                <a:solidFill>
                  <a:srgbClr val="002060"/>
                </a:solidFill>
                <a:latin typeface="Arial" panose="020B0604020202020204" pitchFamily="34" charset="0"/>
                <a:cs typeface="Arial" panose="020B0604020202020204" pitchFamily="34" charset="0"/>
              </a:rPr>
              <a:t>-Europe Network</a:t>
            </a:r>
            <a:endParaRPr lang="ru-RU" sz="2400" b="1" dirty="0">
              <a:solidFill>
                <a:srgbClr val="002060"/>
              </a:solidFill>
              <a:latin typeface="Arial" panose="020B0604020202020204" pitchFamily="34" charset="0"/>
              <a:cs typeface="Arial" panose="020B0604020202020204" pitchFamily="34"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081684677"/>
              </p:ext>
            </p:extLst>
          </p:nvPr>
        </p:nvGraphicFramePr>
        <p:xfrm>
          <a:off x="-180528" y="653202"/>
          <a:ext cx="9439106" cy="5731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Таблица 12"/>
          <p:cNvGraphicFramePr>
            <a:graphicFrameLocks noGrp="1"/>
          </p:cNvGraphicFramePr>
          <p:nvPr>
            <p:extLst/>
          </p:nvPr>
        </p:nvGraphicFramePr>
        <p:xfrm>
          <a:off x="18157" y="6384549"/>
          <a:ext cx="8728945" cy="370840"/>
        </p:xfrm>
        <a:graphic>
          <a:graphicData uri="http://schemas.openxmlformats.org/drawingml/2006/table">
            <a:tbl>
              <a:tblPr firstRow="1" bandRow="1">
                <a:tableStyleId>{5C22544A-7EE6-4342-B048-85BDC9FD1C3A}</a:tableStyleId>
              </a:tblPr>
              <a:tblGrid>
                <a:gridCol w="1059674">
                  <a:extLst>
                    <a:ext uri="{9D8B030D-6E8A-4147-A177-3AD203B41FA5}">
                      <a16:colId xmlns:a16="http://schemas.microsoft.com/office/drawing/2014/main" xmlns="" val="2819749173"/>
                    </a:ext>
                  </a:extLst>
                </a:gridCol>
                <a:gridCol w="1183586">
                  <a:extLst>
                    <a:ext uri="{9D8B030D-6E8A-4147-A177-3AD203B41FA5}">
                      <a16:colId xmlns:a16="http://schemas.microsoft.com/office/drawing/2014/main" xmlns="" val="451734789"/>
                    </a:ext>
                  </a:extLst>
                </a:gridCol>
                <a:gridCol w="1331534">
                  <a:extLst>
                    <a:ext uri="{9D8B030D-6E8A-4147-A177-3AD203B41FA5}">
                      <a16:colId xmlns:a16="http://schemas.microsoft.com/office/drawing/2014/main" xmlns="" val="4028642695"/>
                    </a:ext>
                  </a:extLst>
                </a:gridCol>
                <a:gridCol w="1257560">
                  <a:extLst>
                    <a:ext uri="{9D8B030D-6E8A-4147-A177-3AD203B41FA5}">
                      <a16:colId xmlns:a16="http://schemas.microsoft.com/office/drawing/2014/main" xmlns="" val="3776333544"/>
                    </a:ext>
                  </a:extLst>
                </a:gridCol>
                <a:gridCol w="1553457">
                  <a:extLst>
                    <a:ext uri="{9D8B030D-6E8A-4147-A177-3AD203B41FA5}">
                      <a16:colId xmlns:a16="http://schemas.microsoft.com/office/drawing/2014/main" xmlns="" val="2563950253"/>
                    </a:ext>
                  </a:extLst>
                </a:gridCol>
                <a:gridCol w="1183586">
                  <a:extLst>
                    <a:ext uri="{9D8B030D-6E8A-4147-A177-3AD203B41FA5}">
                      <a16:colId xmlns:a16="http://schemas.microsoft.com/office/drawing/2014/main" xmlns="" val="2809467257"/>
                    </a:ext>
                  </a:extLst>
                </a:gridCol>
                <a:gridCol w="1159548">
                  <a:extLst>
                    <a:ext uri="{9D8B030D-6E8A-4147-A177-3AD203B41FA5}">
                      <a16:colId xmlns:a16="http://schemas.microsoft.com/office/drawing/2014/main" xmlns="" val="3720476444"/>
                    </a:ext>
                  </a:extLst>
                </a:gridCol>
              </a:tblGrid>
              <a:tr h="370840">
                <a:tc>
                  <a:txBody>
                    <a:bodyPr/>
                    <a:lstStyle/>
                    <a:p>
                      <a:pPr algn="ctr"/>
                      <a:r>
                        <a:rPr lang="ru-RU" dirty="0" smtClean="0">
                          <a:solidFill>
                            <a:srgbClr val="002060"/>
                          </a:solidFill>
                        </a:rPr>
                        <a:t>2012</a:t>
                      </a:r>
                      <a:endParaRPr lang="ru-RU" dirty="0">
                        <a:solidFill>
                          <a:srgbClr val="002060"/>
                        </a:solidFill>
                      </a:endParaRPr>
                    </a:p>
                  </a:txBody>
                  <a:tcPr>
                    <a:lnR w="12700" cap="flat" cmpd="sng" algn="ctr">
                      <a:solidFill>
                        <a:schemeClr val="tx1"/>
                      </a:solidFill>
                      <a:prstDash val="solid"/>
                      <a:round/>
                      <a:headEnd type="none" w="med" len="med"/>
                      <a:tailEnd type="none" w="med" len="med"/>
                    </a:lnR>
                    <a:noFill/>
                  </a:tcPr>
                </a:tc>
                <a:tc>
                  <a:txBody>
                    <a:bodyPr/>
                    <a:lstStyle/>
                    <a:p>
                      <a:pPr algn="ctr"/>
                      <a:r>
                        <a:rPr lang="ru-RU" dirty="0" smtClean="0">
                          <a:solidFill>
                            <a:srgbClr val="002060"/>
                          </a:solidFill>
                        </a:rPr>
                        <a:t>2013</a:t>
                      </a:r>
                      <a:endParaRPr lang="ru-RU"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ru-RU" dirty="0" smtClean="0">
                          <a:solidFill>
                            <a:srgbClr val="002060"/>
                          </a:solidFill>
                        </a:rPr>
                        <a:t>2014</a:t>
                      </a:r>
                      <a:endParaRPr lang="ru-RU"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ru-RU" dirty="0" smtClean="0">
                          <a:solidFill>
                            <a:srgbClr val="002060"/>
                          </a:solidFill>
                        </a:rPr>
                        <a:t>2015</a:t>
                      </a:r>
                      <a:endParaRPr lang="ru-RU"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ru-RU" dirty="0" smtClean="0">
                          <a:solidFill>
                            <a:srgbClr val="002060"/>
                          </a:solidFill>
                        </a:rPr>
                        <a:t>2016</a:t>
                      </a:r>
                      <a:endParaRPr lang="ru-RU"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ru-RU" dirty="0" smtClean="0">
                          <a:solidFill>
                            <a:srgbClr val="002060"/>
                          </a:solidFill>
                        </a:rPr>
                        <a:t>2017</a:t>
                      </a:r>
                      <a:endParaRPr lang="ru-RU"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lang="ru-RU" dirty="0" smtClean="0">
                          <a:solidFill>
                            <a:srgbClr val="002060"/>
                          </a:solidFill>
                        </a:rPr>
                        <a:t>2018</a:t>
                      </a:r>
                      <a:endParaRPr lang="ru-RU"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xmlns="" val="448475305"/>
                  </a:ext>
                </a:extLst>
              </a:tr>
            </a:tbl>
          </a:graphicData>
        </a:graphic>
      </p:graphicFrame>
      <p:sp>
        <p:nvSpPr>
          <p:cNvPr id="14" name="Пятиугольник 13"/>
          <p:cNvSpPr/>
          <p:nvPr/>
        </p:nvSpPr>
        <p:spPr>
          <a:xfrm>
            <a:off x="1112478" y="5600089"/>
            <a:ext cx="1296144" cy="504056"/>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dirty="0"/>
              <a:t>Izmir, Turkey</a:t>
            </a:r>
            <a:endParaRPr lang="ru-RU" dirty="0"/>
          </a:p>
        </p:txBody>
      </p:sp>
      <p:sp>
        <p:nvSpPr>
          <p:cNvPr id="15" name="Шеврон 14"/>
          <p:cNvSpPr/>
          <p:nvPr/>
        </p:nvSpPr>
        <p:spPr>
          <a:xfrm>
            <a:off x="2264606" y="5600089"/>
            <a:ext cx="1368152" cy="50405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solidFill>
                  <a:schemeClr val="bg1"/>
                </a:solidFill>
              </a:rPr>
              <a:t>Bled, Slovenia</a:t>
            </a:r>
            <a:endParaRPr lang="ru-RU" sz="1600" dirty="0">
              <a:solidFill>
                <a:schemeClr val="bg1"/>
              </a:solidFill>
            </a:endParaRPr>
          </a:p>
        </p:txBody>
      </p:sp>
      <p:sp>
        <p:nvSpPr>
          <p:cNvPr id="16" name="Шеврон 15"/>
          <p:cNvSpPr/>
          <p:nvPr/>
        </p:nvSpPr>
        <p:spPr>
          <a:xfrm>
            <a:off x="3483418" y="5592755"/>
            <a:ext cx="1368152" cy="50405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err="1">
                <a:solidFill>
                  <a:schemeClr val="bg1"/>
                </a:solidFill>
              </a:rPr>
              <a:t>Trakai</a:t>
            </a:r>
            <a:r>
              <a:rPr lang="en-US" sz="1600" dirty="0">
                <a:solidFill>
                  <a:schemeClr val="bg1"/>
                </a:solidFill>
              </a:rPr>
              <a:t>, Lithuania</a:t>
            </a:r>
            <a:endParaRPr lang="ru-RU" sz="1600" dirty="0">
              <a:solidFill>
                <a:schemeClr val="bg1"/>
              </a:solidFill>
            </a:endParaRPr>
          </a:p>
        </p:txBody>
      </p:sp>
      <p:sp>
        <p:nvSpPr>
          <p:cNvPr id="17" name="Шеврон 16"/>
          <p:cNvSpPr/>
          <p:nvPr/>
        </p:nvSpPr>
        <p:spPr>
          <a:xfrm>
            <a:off x="4711525" y="5600089"/>
            <a:ext cx="1368152" cy="50405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solidFill>
                  <a:schemeClr val="bg1"/>
                </a:solidFill>
              </a:rPr>
              <a:t>Kishinev, Moldova</a:t>
            </a:r>
          </a:p>
        </p:txBody>
      </p:sp>
      <p:sp>
        <p:nvSpPr>
          <p:cNvPr id="18" name="Шеврон 17"/>
          <p:cNvSpPr/>
          <p:nvPr/>
        </p:nvSpPr>
        <p:spPr>
          <a:xfrm>
            <a:off x="5910946" y="5592755"/>
            <a:ext cx="1682252" cy="504056"/>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solidFill>
                  <a:schemeClr val="bg1"/>
                </a:solidFill>
              </a:rPr>
              <a:t>Bratislava, Slovakia</a:t>
            </a:r>
            <a:endParaRPr lang="ru-RU" sz="1600" dirty="0">
              <a:solidFill>
                <a:schemeClr val="bg1"/>
              </a:solidFill>
            </a:endParaRPr>
          </a:p>
        </p:txBody>
      </p:sp>
      <p:sp>
        <p:nvSpPr>
          <p:cNvPr id="20" name="Прямоугольник 19"/>
          <p:cNvSpPr/>
          <p:nvPr/>
        </p:nvSpPr>
        <p:spPr>
          <a:xfrm>
            <a:off x="2324872" y="6087065"/>
            <a:ext cx="3976446" cy="276999"/>
          </a:xfrm>
          <a:prstGeom prst="rect">
            <a:avLst/>
          </a:prstGeom>
        </p:spPr>
        <p:txBody>
          <a:bodyPr wrap="square">
            <a:spAutoFit/>
          </a:bodyPr>
          <a:lstStyle/>
          <a:p>
            <a:pPr lvl="0" algn="ctr"/>
            <a:r>
              <a:rPr lang="en-US" sz="1200" dirty="0"/>
              <a:t>Multi-country meetings</a:t>
            </a:r>
            <a:endParaRPr lang="ru-RU" sz="1200" dirty="0"/>
          </a:p>
        </p:txBody>
      </p:sp>
      <p:sp>
        <p:nvSpPr>
          <p:cNvPr id="22" name="Овал 21"/>
          <p:cNvSpPr/>
          <p:nvPr/>
        </p:nvSpPr>
        <p:spPr>
          <a:xfrm>
            <a:off x="7821597" y="1700808"/>
            <a:ext cx="697378" cy="69737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Прямоугольник 22"/>
          <p:cNvSpPr/>
          <p:nvPr/>
        </p:nvSpPr>
        <p:spPr>
          <a:xfrm>
            <a:off x="7372911" y="2429950"/>
            <a:ext cx="1905954" cy="867930"/>
          </a:xfrm>
          <a:prstGeom prst="rect">
            <a:avLst/>
          </a:prstGeom>
        </p:spPr>
        <p:txBody>
          <a:bodyPr wrap="square">
            <a:spAutoFit/>
          </a:bodyPr>
          <a:lstStyle/>
          <a:p>
            <a:pPr lvl="0" algn="ctr">
              <a:lnSpc>
                <a:spcPct val="90000"/>
              </a:lnSpc>
            </a:pPr>
            <a:r>
              <a:rPr lang="en-US" sz="1400" b="1" dirty="0">
                <a:latin typeface="Arial" panose="020B0604020202020204" pitchFamily="34" charset="0"/>
                <a:cs typeface="Arial" panose="020B0604020202020204" pitchFamily="34" charset="0"/>
              </a:rPr>
              <a:t>2017-2018 </a:t>
            </a:r>
            <a:r>
              <a:rPr lang="en-US" sz="1400" b="1" dirty="0" smtClean="0">
                <a:latin typeface="Arial" panose="020B0604020202020204" pitchFamily="34" charset="0"/>
                <a:cs typeface="Arial" panose="020B0604020202020204" pitchFamily="34" charset="0"/>
              </a:rPr>
              <a:t>years</a:t>
            </a:r>
          </a:p>
          <a:p>
            <a:pPr lvl="0" algn="ctr">
              <a:lnSpc>
                <a:spcPct val="90000"/>
              </a:lnSpc>
            </a:pPr>
            <a:r>
              <a:rPr lang="en-US" sz="1400" b="1" dirty="0" smtClean="0">
                <a:solidFill>
                  <a:srgbClr val="C00000"/>
                </a:solidFill>
                <a:latin typeface="Arial" panose="020B0604020202020204" pitchFamily="34" charset="0"/>
                <a:cs typeface="Arial" panose="020B0604020202020204" pitchFamily="34" charset="0"/>
              </a:rPr>
              <a:t>preparation </a:t>
            </a:r>
            <a:r>
              <a:rPr lang="en-US" sz="1400" b="1" dirty="0">
                <a:solidFill>
                  <a:srgbClr val="C00000"/>
                </a:solidFill>
                <a:latin typeface="Arial" panose="020B0604020202020204" pitchFamily="34" charset="0"/>
                <a:cs typeface="Arial" panose="020B0604020202020204" pitchFamily="34" charset="0"/>
              </a:rPr>
              <a:t>of the Evidence Policy Brief on </a:t>
            </a:r>
            <a:r>
              <a:rPr lang="en-US" sz="1400" b="1" dirty="0" smtClean="0">
                <a:solidFill>
                  <a:srgbClr val="C00000"/>
                </a:solidFill>
                <a:latin typeface="Arial" panose="020B0604020202020204" pitchFamily="34" charset="0"/>
                <a:cs typeface="Arial" panose="020B0604020202020204" pitchFamily="34" charset="0"/>
              </a:rPr>
              <a:t>AMR</a:t>
            </a:r>
            <a:endParaRPr lang="ru-RU" sz="1400" b="1" dirty="0">
              <a:solidFill>
                <a:srgbClr val="C00000"/>
              </a:solidFill>
              <a:latin typeface="Arial" panose="020B0604020202020204" pitchFamily="34" charset="0"/>
              <a:cs typeface="Arial" panose="020B0604020202020204" pitchFamily="34" charset="0"/>
            </a:endParaRPr>
          </a:p>
        </p:txBody>
      </p:sp>
      <p:sp>
        <p:nvSpPr>
          <p:cNvPr id="27" name="Прямоугольник 26"/>
          <p:cNvSpPr/>
          <p:nvPr/>
        </p:nvSpPr>
        <p:spPr>
          <a:xfrm>
            <a:off x="2833563" y="4802371"/>
            <a:ext cx="3755923" cy="646331"/>
          </a:xfrm>
          <a:prstGeom prst="rect">
            <a:avLst/>
          </a:prstGeom>
        </p:spPr>
        <p:txBody>
          <a:bodyPr wrap="square">
            <a:spAutoFit/>
          </a:bodyPr>
          <a:lstStyle/>
          <a:p>
            <a:pPr algn="ctr"/>
            <a:r>
              <a:rPr lang="en-US" b="1" dirty="0">
                <a:solidFill>
                  <a:srgbClr val="002060"/>
                </a:solidFill>
                <a:latin typeface="Arial" panose="020B0604020202020204" pitchFamily="34" charset="0"/>
                <a:cs typeface="Arial" panose="020B0604020202020204" pitchFamily="34" charset="0"/>
              </a:rPr>
              <a:t>WHO </a:t>
            </a:r>
            <a:r>
              <a:rPr lang="en-GB" b="1" dirty="0" smtClean="0">
                <a:solidFill>
                  <a:srgbClr val="002060"/>
                </a:solidFill>
                <a:latin typeface="Arial" panose="020B0604020202020204" pitchFamily="34" charset="0"/>
                <a:cs typeface="Arial" panose="020B0604020202020204" pitchFamily="34" charset="0"/>
              </a:rPr>
              <a:t>Regional office for Europe</a:t>
            </a:r>
            <a:endParaRPr lang="ru-RU" dirty="0" smtClean="0">
              <a:solidFill>
                <a:srgbClr val="002060"/>
              </a:solidFill>
              <a:latin typeface="Arial" panose="020B0604020202020204" pitchFamily="34" charset="0"/>
              <a:cs typeface="Arial" panose="020B0604020202020204" pitchFamily="34" charset="0"/>
            </a:endParaRPr>
          </a:p>
          <a:p>
            <a:pPr algn="ctr"/>
            <a:r>
              <a:rPr lang="en-US" b="1" dirty="0" smtClean="0">
                <a:solidFill>
                  <a:srgbClr val="002060"/>
                </a:solidFill>
                <a:latin typeface="Arial" panose="020B0604020202020204" pitchFamily="34" charset="0"/>
                <a:cs typeface="Arial" panose="020B0604020202020204" pitchFamily="34" charset="0"/>
              </a:rPr>
              <a:t>- </a:t>
            </a:r>
            <a:r>
              <a:rPr lang="en-US" b="1" dirty="0" err="1">
                <a:solidFill>
                  <a:srgbClr val="002060"/>
                </a:solidFill>
                <a:latin typeface="Arial" panose="020B0604020202020204" pitchFamily="34" charset="0"/>
                <a:cs typeface="Arial" panose="020B0604020202020204" pitchFamily="34" charset="0"/>
              </a:rPr>
              <a:t>EVIPNet</a:t>
            </a:r>
            <a:r>
              <a:rPr lang="en-US" b="1" dirty="0">
                <a:solidFill>
                  <a:srgbClr val="002060"/>
                </a:solidFill>
                <a:latin typeface="Arial" panose="020B0604020202020204" pitchFamily="34" charset="0"/>
                <a:cs typeface="Arial" panose="020B0604020202020204" pitchFamily="34" charset="0"/>
              </a:rPr>
              <a:t> Secretariat</a:t>
            </a:r>
            <a:endParaRPr lang="ru-RU" b="1" dirty="0">
              <a:solidFill>
                <a:srgbClr val="002060"/>
              </a:solidFill>
              <a:latin typeface="Arial" panose="020B0604020202020204" pitchFamily="34" charset="0"/>
              <a:cs typeface="Arial" panose="020B0604020202020204" pitchFamily="34" charset="0"/>
            </a:endParaRPr>
          </a:p>
        </p:txBody>
      </p:sp>
      <p:sp>
        <p:nvSpPr>
          <p:cNvPr id="28" name="Стрелка вправо 27"/>
          <p:cNvSpPr/>
          <p:nvPr/>
        </p:nvSpPr>
        <p:spPr>
          <a:xfrm rot="17529922">
            <a:off x="6957766" y="3988720"/>
            <a:ext cx="901301" cy="3195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Стрелка вправо 29"/>
          <p:cNvSpPr/>
          <p:nvPr/>
        </p:nvSpPr>
        <p:spPr>
          <a:xfrm rot="17203372">
            <a:off x="5976851" y="3597559"/>
            <a:ext cx="1017753" cy="364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Прямоугольник 30"/>
          <p:cNvSpPr/>
          <p:nvPr/>
        </p:nvSpPr>
        <p:spPr>
          <a:xfrm rot="545368">
            <a:off x="1318823" y="4367752"/>
            <a:ext cx="8087728" cy="4033593"/>
          </a:xfrm>
          <a:prstGeom prst="rect">
            <a:avLst/>
          </a:prstGeom>
          <a:noFill/>
        </p:spPr>
        <p:txBody>
          <a:bodyPr wrap="none" lIns="91440" tIns="45720" rIns="91440" bIns="45720">
            <a:prstTxWarp prst="textArchUp">
              <a:avLst/>
            </a:prstTxWarp>
            <a:spAutoFit/>
          </a:bodyPr>
          <a:lstStyle/>
          <a:p>
            <a:pPr algn="ctr"/>
            <a:r>
              <a:rPr lang="en-US" sz="4000" dirty="0">
                <a:ln w="0"/>
                <a:solidFill>
                  <a:schemeClr val="accent1"/>
                </a:solidFill>
                <a:effectLst>
                  <a:outerShdw blurRad="38100" dist="25400" dir="5400000" algn="ctr" rotWithShape="0">
                    <a:srgbClr val="6E747A">
                      <a:alpha val="43000"/>
                    </a:srgbClr>
                  </a:outerShdw>
                </a:effectLst>
              </a:rPr>
              <a:t>Methodical support</a:t>
            </a:r>
            <a:endParaRPr lang="ru-RU" sz="4000" b="0" cap="none" spc="0" dirty="0">
              <a:ln w="0"/>
              <a:solidFill>
                <a:schemeClr val="accent1"/>
              </a:solidFill>
              <a:effectLst>
                <a:outerShdw blurRad="38100" dist="25400" dir="5400000" algn="ctr" rotWithShape="0">
                  <a:srgbClr val="6E747A">
                    <a:alpha val="43000"/>
                  </a:srgbClr>
                </a:outerShdw>
              </a:effectLst>
            </a:endParaRPr>
          </a:p>
        </p:txBody>
      </p:sp>
      <p:sp>
        <p:nvSpPr>
          <p:cNvPr id="32" name="Стрелка вправо 31"/>
          <p:cNvSpPr/>
          <p:nvPr/>
        </p:nvSpPr>
        <p:spPr>
          <a:xfrm rot="16394498">
            <a:off x="4931577" y="3510514"/>
            <a:ext cx="671122" cy="3125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трелка вправо 32"/>
          <p:cNvSpPr/>
          <p:nvPr/>
        </p:nvSpPr>
        <p:spPr>
          <a:xfrm rot="15849848">
            <a:off x="3737615" y="3551890"/>
            <a:ext cx="592710" cy="3094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004989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Прямоугольник 5"/>
          <p:cNvSpPr/>
          <p:nvPr/>
        </p:nvSpPr>
        <p:spPr>
          <a:xfrm>
            <a:off x="100110" y="508265"/>
            <a:ext cx="1879602" cy="1815882"/>
          </a:xfrm>
          <a:prstGeom prst="rect">
            <a:avLst/>
          </a:prstGeom>
          <a:ln>
            <a:solidFill>
              <a:schemeClr val="accent1">
                <a:shade val="50000"/>
              </a:schemeClr>
            </a:solidFill>
          </a:ln>
        </p:spPr>
        <p:txBody>
          <a:bodyPr wrap="square">
            <a:spAutoFit/>
          </a:bodyPr>
          <a:lstStyle/>
          <a:p>
            <a:pPr algn="ctr"/>
            <a:endParaRPr lang="ru-RU" sz="1400" b="1" dirty="0" smtClean="0">
              <a:latin typeface="Arial" panose="020B0604020202020204" pitchFamily="34" charset="0"/>
              <a:cs typeface="Arial" panose="020B0604020202020204" pitchFamily="34" charset="0"/>
            </a:endParaRPr>
          </a:p>
          <a:p>
            <a:pPr algn="ctr"/>
            <a:r>
              <a:rPr lang="en-US" sz="1400" b="1" dirty="0" err="1">
                <a:latin typeface="Arial" panose="020B0604020202020204" pitchFamily="34" charset="0"/>
                <a:cs typeface="Arial" panose="020B0604020202020204" pitchFamily="34" charset="0"/>
              </a:rPr>
              <a:t>EVIPNet</a:t>
            </a:r>
            <a:r>
              <a:rPr lang="en-US" sz="1400" b="1" dirty="0">
                <a:latin typeface="Arial" panose="020B0604020202020204" pitchFamily="34" charset="0"/>
                <a:cs typeface="Arial" panose="020B0604020202020204" pitchFamily="34" charset="0"/>
              </a:rPr>
              <a:t>-Europe Situation Analysis </a:t>
            </a:r>
            <a:r>
              <a:rPr lang="en-US" sz="1400" b="1" dirty="0" err="1" smtClean="0">
                <a:latin typeface="Arial" panose="020B0604020202020204" pitchFamily="34" charset="0"/>
                <a:cs typeface="Arial" panose="020B0604020202020204" pitchFamily="34" charset="0"/>
              </a:rPr>
              <a:t>Mannual</a:t>
            </a:r>
            <a:endParaRPr lang="ru-RU" sz="1400" b="1" dirty="0" smtClean="0">
              <a:latin typeface="Arial" panose="020B0604020202020204" pitchFamily="34" charset="0"/>
              <a:cs typeface="Arial" panose="020B0604020202020204" pitchFamily="34" charset="0"/>
            </a:endParaRPr>
          </a:p>
          <a:p>
            <a:pPr algn="ctr"/>
            <a:endParaRPr lang="ru-RU" sz="1400" b="1" dirty="0" smtClean="0">
              <a:latin typeface="Arial" panose="020B0604020202020204" pitchFamily="34" charset="0"/>
              <a:cs typeface="Arial" panose="020B0604020202020204" pitchFamily="34" charset="0"/>
            </a:endParaRPr>
          </a:p>
          <a:p>
            <a:pPr algn="ctr"/>
            <a:endParaRPr lang="ru-RU" sz="1400" b="1" dirty="0">
              <a:latin typeface="Arial" panose="020B0604020202020204" pitchFamily="34" charset="0"/>
              <a:cs typeface="Arial" panose="020B0604020202020204" pitchFamily="34" charset="0"/>
            </a:endParaRPr>
          </a:p>
          <a:p>
            <a:pPr algn="ctr"/>
            <a:endParaRPr lang="ru-RU" sz="1400" b="1" dirty="0" smtClean="0">
              <a:latin typeface="Arial" panose="020B0604020202020204" pitchFamily="34" charset="0"/>
              <a:cs typeface="Arial" panose="020B0604020202020204" pitchFamily="34" charset="0"/>
            </a:endParaRPr>
          </a:p>
          <a:p>
            <a:pPr algn="ctr"/>
            <a:endParaRPr lang="ru-RU" sz="1400" b="1" dirty="0">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35496" y="3452652"/>
            <a:ext cx="3232549" cy="3322401"/>
          </a:xfrm>
          <a:ln>
            <a:solidFill>
              <a:srgbClr val="002060"/>
            </a:solidFill>
          </a:ln>
        </p:spPr>
        <p:txBody>
          <a:bodyPr>
            <a:noAutofit/>
          </a:bodyPr>
          <a:lstStyle/>
          <a:p>
            <a:pPr marL="0" lvl="0" indent="0">
              <a:spcBef>
                <a:spcPts val="600"/>
              </a:spcBef>
              <a:buNone/>
            </a:pPr>
            <a:r>
              <a:rPr lang="en-US" sz="1400" b="1" u="sng" dirty="0">
                <a:latin typeface="Arial" panose="020B0604020202020204" pitchFamily="34" charset="0"/>
                <a:cs typeface="Arial" panose="020B0604020202020204" pitchFamily="34" charset="0"/>
              </a:rPr>
              <a:t>Tasks:</a:t>
            </a:r>
          </a:p>
          <a:p>
            <a:pPr marL="166688" indent="-166688">
              <a:spcBef>
                <a:spcPts val="600"/>
              </a:spcBef>
            </a:pPr>
            <a:r>
              <a:rPr lang="en-US" sz="1400" dirty="0" smtClean="0">
                <a:latin typeface="Arial" panose="020B0604020202020204" pitchFamily="34" charset="0"/>
                <a:cs typeface="Arial" panose="020B0604020202020204" pitchFamily="34" charset="0"/>
              </a:rPr>
              <a:t>To describe </a:t>
            </a:r>
            <a:r>
              <a:rPr lang="en-US" sz="1400" dirty="0">
                <a:latin typeface="Arial" panose="020B0604020202020204" pitchFamily="34" charset="0"/>
                <a:cs typeface="Arial" panose="020B0604020202020204" pitchFamily="34" charset="0"/>
              </a:rPr>
              <a:t>and </a:t>
            </a:r>
            <a:r>
              <a:rPr lang="en-US" sz="1400" dirty="0" smtClean="0">
                <a:latin typeface="Arial" panose="020B0604020202020204" pitchFamily="34" charset="0"/>
                <a:cs typeface="Arial" panose="020B0604020202020204" pitchFamily="34" charset="0"/>
              </a:rPr>
              <a:t> to understand </a:t>
            </a:r>
            <a:r>
              <a:rPr lang="en-US" sz="1400" dirty="0">
                <a:latin typeface="Arial" panose="020B0604020202020204" pitchFamily="34" charset="0"/>
                <a:cs typeface="Arial" panose="020B0604020202020204" pitchFamily="34" charset="0"/>
              </a:rPr>
              <a:t>the conditions in the country that can facilitate or hinder the dissemination of knowledge and </a:t>
            </a:r>
            <a:r>
              <a:rPr lang="en-US" sz="1400" dirty="0" smtClean="0">
                <a:latin typeface="Arial" panose="020B0604020202020204" pitchFamily="34" charset="0"/>
                <a:cs typeface="Arial" panose="020B0604020202020204" pitchFamily="34" charset="0"/>
              </a:rPr>
              <a:t>EIP;</a:t>
            </a:r>
            <a:endParaRPr lang="en-US" sz="1400" dirty="0">
              <a:latin typeface="Arial" panose="020B0604020202020204" pitchFamily="34" charset="0"/>
              <a:cs typeface="Arial" panose="020B0604020202020204" pitchFamily="34" charset="0"/>
            </a:endParaRPr>
          </a:p>
          <a:p>
            <a:pPr marL="166688" indent="-166688">
              <a:spcBef>
                <a:spcPts val="600"/>
              </a:spcBef>
            </a:pPr>
            <a:r>
              <a:rPr lang="en-US" sz="1400" dirty="0" smtClean="0">
                <a:latin typeface="Arial" panose="020B0604020202020204" pitchFamily="34" charset="0"/>
                <a:cs typeface="Arial" panose="020B0604020202020204" pitchFamily="34" charset="0"/>
              </a:rPr>
              <a:t>To provide </a:t>
            </a:r>
            <a:r>
              <a:rPr lang="en-US" sz="1400" dirty="0">
                <a:latin typeface="Arial" panose="020B0604020202020204" pitchFamily="34" charset="0"/>
                <a:cs typeface="Arial" panose="020B0604020202020204" pitchFamily="34" charset="0"/>
              </a:rPr>
              <a:t>basic information for the organization and </a:t>
            </a:r>
            <a:r>
              <a:rPr lang="en-US" sz="1400" dirty="0" smtClean="0">
                <a:latin typeface="Arial" panose="020B0604020202020204" pitchFamily="34" charset="0"/>
                <a:cs typeface="Arial" panose="020B0604020202020204" pitchFamily="34" charset="0"/>
              </a:rPr>
              <a:t>to conduct discussion </a:t>
            </a:r>
            <a:r>
              <a:rPr lang="en-US" sz="1400" dirty="0">
                <a:latin typeface="Arial" panose="020B0604020202020204" pitchFamily="34" charset="0"/>
                <a:cs typeface="Arial" panose="020B0604020202020204" pitchFamily="34" charset="0"/>
              </a:rPr>
              <a:t>on the establishment of an appropriate and sustainable </a:t>
            </a:r>
            <a:r>
              <a:rPr lang="en-US" sz="1400" dirty="0" smtClean="0">
                <a:latin typeface="Arial" panose="020B0604020202020204" pitchFamily="34" charset="0"/>
                <a:cs typeface="Arial" panose="020B0604020202020204" pitchFamily="34" charset="0"/>
              </a:rPr>
              <a:t>KTP;</a:t>
            </a:r>
            <a:endParaRPr lang="en-US" sz="1400" dirty="0">
              <a:latin typeface="Arial" panose="020B0604020202020204" pitchFamily="34" charset="0"/>
              <a:cs typeface="Arial" panose="020B0604020202020204" pitchFamily="34" charset="0"/>
            </a:endParaRPr>
          </a:p>
          <a:p>
            <a:pPr marL="166688" indent="-166688">
              <a:spcBef>
                <a:spcPts val="600"/>
              </a:spcBef>
            </a:pPr>
            <a:r>
              <a:rPr lang="en-US" sz="1400" dirty="0" smtClean="0">
                <a:latin typeface="Arial" panose="020B0604020202020204" pitchFamily="34" charset="0"/>
                <a:cs typeface="Arial" panose="020B0604020202020204" pitchFamily="34" charset="0"/>
              </a:rPr>
              <a:t>To strengthen </a:t>
            </a:r>
            <a:r>
              <a:rPr lang="en-US" sz="1400" dirty="0">
                <a:latin typeface="Arial" panose="020B0604020202020204" pitchFamily="34" charset="0"/>
                <a:cs typeface="Arial" panose="020B0604020202020204" pitchFamily="34" charset="0"/>
              </a:rPr>
              <a:t>cooperation with international partners in support of follow-up work under the </a:t>
            </a:r>
            <a:r>
              <a:rPr lang="en-US" sz="1400" dirty="0" smtClean="0">
                <a:latin typeface="Arial" panose="020B0604020202020204" pitchFamily="34" charset="0"/>
                <a:cs typeface="Arial" panose="020B0604020202020204" pitchFamily="34" charset="0"/>
              </a:rPr>
              <a:t>KTP</a:t>
            </a:r>
            <a:endParaRPr lang="ru-RU" sz="1400" dirty="0">
              <a:latin typeface="Arial" panose="020B0604020202020204" pitchFamily="34" charset="0"/>
              <a:cs typeface="Arial" panose="020B0604020202020204" pitchFamily="34" charset="0"/>
            </a:endParaRPr>
          </a:p>
        </p:txBody>
      </p:sp>
      <p:sp>
        <p:nvSpPr>
          <p:cNvPr id="8" name="Стрелка вправо 7"/>
          <p:cNvSpPr/>
          <p:nvPr/>
        </p:nvSpPr>
        <p:spPr>
          <a:xfrm rot="5400000">
            <a:off x="976388" y="3076801"/>
            <a:ext cx="27235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11" name="Прямоугольник 10"/>
          <p:cNvSpPr/>
          <p:nvPr/>
        </p:nvSpPr>
        <p:spPr>
          <a:xfrm>
            <a:off x="3347864" y="4739178"/>
            <a:ext cx="5796136" cy="2046714"/>
          </a:xfrm>
          <a:prstGeom prst="rect">
            <a:avLst/>
          </a:prstGeom>
          <a:ln>
            <a:solidFill>
              <a:srgbClr val="002060"/>
            </a:solidFill>
          </a:ln>
        </p:spPr>
        <p:txBody>
          <a:bodyPr wrap="square">
            <a:spAutoFit/>
          </a:bodyPr>
          <a:lstStyle/>
          <a:p>
            <a:pPr algn="just">
              <a:spcBef>
                <a:spcPts val="600"/>
              </a:spcBef>
            </a:pPr>
            <a:r>
              <a:rPr lang="en-US" sz="1400" b="1" dirty="0">
                <a:latin typeface="Arial" panose="020B0604020202020204" pitchFamily="34" charset="0"/>
                <a:ea typeface="SimSun" panose="02010600030101010101" pitchFamily="2" charset="-122"/>
                <a:cs typeface="Arial" panose="020B0604020202020204" pitchFamily="34" charset="0"/>
              </a:rPr>
              <a:t>Data sources:</a:t>
            </a:r>
          </a:p>
          <a:p>
            <a:pPr marL="188913" indent="-188913" algn="just">
              <a:spcBef>
                <a:spcPts val="600"/>
              </a:spcBef>
              <a:buFont typeface="Arial" panose="020B0604020202020204" pitchFamily="34" charset="0"/>
              <a:buChar char="•"/>
            </a:pPr>
            <a:r>
              <a:rPr lang="en-US" sz="1400" dirty="0">
                <a:latin typeface="Arial" panose="020B0604020202020204" pitchFamily="34" charset="0"/>
                <a:ea typeface="SimSun" panose="02010600030101010101" pitchFamily="2" charset="-122"/>
                <a:cs typeface="Arial" panose="020B0604020202020204" pitchFamily="34" charset="0"/>
              </a:rPr>
              <a:t>Official publications</a:t>
            </a:r>
          </a:p>
          <a:p>
            <a:pPr marL="188913" indent="-188913" algn="just">
              <a:spcBef>
                <a:spcPts val="600"/>
              </a:spcBef>
              <a:buFont typeface="Arial" panose="020B0604020202020204" pitchFamily="34" charset="0"/>
              <a:buChar char="•"/>
            </a:pPr>
            <a:r>
              <a:rPr lang="en-US" sz="1400" dirty="0">
                <a:latin typeface="Arial" panose="020B0604020202020204" pitchFamily="34" charset="0"/>
                <a:ea typeface="SimSun" panose="02010600030101010101" pitchFamily="2" charset="-122"/>
                <a:cs typeface="Arial" panose="020B0604020202020204" pitchFamily="34" charset="0"/>
              </a:rPr>
              <a:t>The results of the stakeholder survey, (</a:t>
            </a:r>
            <a:r>
              <a:rPr lang="en-US" sz="1400" dirty="0" smtClean="0">
                <a:latin typeface="Arial" panose="020B0604020202020204" pitchFamily="34" charset="0"/>
                <a:ea typeface="SimSun" panose="02010600030101010101" pitchFamily="2" charset="-122"/>
                <a:cs typeface="Arial" panose="020B0604020202020204" pitchFamily="34" charset="0"/>
              </a:rPr>
              <a:t>1st </a:t>
            </a:r>
            <a:r>
              <a:rPr lang="en-US" sz="1400" dirty="0">
                <a:latin typeface="Arial" panose="020B0604020202020204" pitchFamily="34" charset="0"/>
                <a:ea typeface="SimSun" panose="02010600030101010101" pitchFamily="2" charset="-122"/>
                <a:cs typeface="Arial" panose="020B0604020202020204" pitchFamily="34" charset="0"/>
              </a:rPr>
              <a:t>group - "</a:t>
            </a:r>
            <a:r>
              <a:rPr lang="en-US" sz="1400" dirty="0" smtClean="0">
                <a:latin typeface="Arial" panose="020B0604020202020204" pitchFamily="34" charset="0"/>
                <a:ea typeface="SimSun" panose="02010600030101010101" pitchFamily="2" charset="-122"/>
                <a:cs typeface="Arial" panose="020B0604020202020204" pitchFamily="34" charset="0"/>
              </a:rPr>
              <a:t>policymakers</a:t>
            </a:r>
            <a:r>
              <a:rPr lang="en-US" sz="1400" dirty="0">
                <a:latin typeface="Arial" panose="020B0604020202020204" pitchFamily="34" charset="0"/>
                <a:ea typeface="SimSun" panose="02010600030101010101" pitchFamily="2" charset="-122"/>
                <a:cs typeface="Arial" panose="020B0604020202020204" pitchFamily="34" charset="0"/>
              </a:rPr>
              <a:t>": specialists of the </a:t>
            </a:r>
            <a:r>
              <a:rPr lang="en-US" sz="1400" dirty="0" err="1" smtClean="0">
                <a:latin typeface="Arial" panose="020B0604020202020204" pitchFamily="34" charset="0"/>
                <a:ea typeface="SimSun" panose="02010600030101010101" pitchFamily="2" charset="-122"/>
                <a:cs typeface="Arial" panose="020B0604020202020204" pitchFamily="34" charset="0"/>
              </a:rPr>
              <a:t>MoH</a:t>
            </a:r>
            <a:r>
              <a:rPr lang="en-US" sz="1400" dirty="0" smtClean="0">
                <a:latin typeface="Arial" panose="020B0604020202020204" pitchFamily="34" charset="0"/>
                <a:ea typeface="SimSun" panose="02010600030101010101" pitchFamily="2" charset="-122"/>
                <a:cs typeface="Arial" panose="020B0604020202020204" pitchFamily="34" charset="0"/>
              </a:rPr>
              <a:t>, RCHD</a:t>
            </a:r>
            <a:r>
              <a:rPr lang="en-US" sz="1400" dirty="0">
                <a:latin typeface="Arial" panose="020B0604020202020204" pitchFamily="34" charset="0"/>
                <a:ea typeface="SimSun" panose="02010600030101010101" pitchFamily="2" charset="-122"/>
                <a:cs typeface="Arial" panose="020B0604020202020204" pitchFamily="34" charset="0"/>
              </a:rPr>
              <a:t>, </a:t>
            </a:r>
            <a:r>
              <a:rPr lang="en-US" sz="1400" dirty="0" smtClean="0">
                <a:latin typeface="Arial" panose="020B0604020202020204" pitchFamily="34" charset="0"/>
                <a:ea typeface="SimSun" panose="02010600030101010101" pitchFamily="2" charset="-122"/>
                <a:cs typeface="Arial" panose="020B0604020202020204" pitchFamily="34" charset="0"/>
              </a:rPr>
              <a:t>2th </a:t>
            </a:r>
            <a:r>
              <a:rPr lang="en-US" sz="1400" dirty="0">
                <a:latin typeface="Arial" panose="020B0604020202020204" pitchFamily="34" charset="0"/>
                <a:ea typeface="SimSun" panose="02010600030101010101" pitchFamily="2" charset="-122"/>
                <a:cs typeface="Arial" panose="020B0604020202020204" pitchFamily="34" charset="0"/>
              </a:rPr>
              <a:t>group "generators of new knowledge": specialists from universities, research institutes, NCs, NGOs</a:t>
            </a:r>
          </a:p>
          <a:p>
            <a:pPr marL="188913" indent="-188913" algn="just">
              <a:spcBef>
                <a:spcPts val="600"/>
              </a:spcBef>
              <a:buFont typeface="Arial" panose="020B0604020202020204" pitchFamily="34" charset="0"/>
              <a:buChar char="•"/>
            </a:pPr>
            <a:r>
              <a:rPr lang="en-US" sz="1400" dirty="0">
                <a:latin typeface="Arial" panose="020B0604020202020204" pitchFamily="34" charset="0"/>
                <a:ea typeface="SimSun" panose="02010600030101010101" pitchFamily="2" charset="-122"/>
                <a:cs typeface="Arial" panose="020B0604020202020204" pitchFamily="34" charset="0"/>
              </a:rPr>
              <a:t>Results of interviewing representatives of stakeholders involved in disseminating knowledge and formulating policies</a:t>
            </a:r>
            <a:endParaRPr lang="ru-RU" sz="1400" dirty="0">
              <a:effectLst/>
              <a:latin typeface="Arial" panose="020B0604020202020204" pitchFamily="34" charset="0"/>
              <a:ea typeface="SimSun" panose="02010600030101010101" pitchFamily="2" charset="-122"/>
              <a:cs typeface="Arial" panose="020B0604020202020204" pitchFamily="34" charset="0"/>
            </a:endParaRPr>
          </a:p>
        </p:txBody>
      </p:sp>
      <p:sp>
        <p:nvSpPr>
          <p:cNvPr id="12" name="Прямоугольник 11"/>
          <p:cNvSpPr/>
          <p:nvPr/>
        </p:nvSpPr>
        <p:spPr>
          <a:xfrm>
            <a:off x="5703396" y="804615"/>
            <a:ext cx="2056973" cy="369332"/>
          </a:xfrm>
          <a:prstGeom prst="rect">
            <a:avLst/>
          </a:prstGeom>
        </p:spPr>
        <p:txBody>
          <a:bodyPr wrap="none">
            <a:spAutoFit/>
          </a:bodyPr>
          <a:lstStyle/>
          <a:p>
            <a:pPr algn="just">
              <a:spcBef>
                <a:spcPts val="1200"/>
              </a:spcBef>
              <a:spcAft>
                <a:spcPts val="1000"/>
              </a:spcAft>
            </a:pPr>
            <a:r>
              <a:rPr lang="en-US" b="1" dirty="0">
                <a:latin typeface="Arial" panose="020B0604020202020204" pitchFamily="34" charset="0"/>
                <a:ea typeface="SimSun" panose="02010600030101010101" pitchFamily="2" charset="-122"/>
                <a:cs typeface="Arial" panose="020B0604020202020204" pitchFamily="34" charset="0"/>
              </a:rPr>
              <a:t>Dates: 2015-2016</a:t>
            </a:r>
            <a:endParaRPr lang="ru-RU" b="1" dirty="0">
              <a:latin typeface="Arial" panose="020B0604020202020204" pitchFamily="34" charset="0"/>
              <a:ea typeface="SimSun" panose="02010600030101010101" pitchFamily="2" charset="-122"/>
              <a:cs typeface="Arial" panose="020B0604020202020204" pitchFamily="34" charset="0"/>
            </a:endParaRPr>
          </a:p>
        </p:txBody>
      </p:sp>
      <p:sp>
        <p:nvSpPr>
          <p:cNvPr id="10" name="Прямоугольник 9"/>
          <p:cNvSpPr/>
          <p:nvPr/>
        </p:nvSpPr>
        <p:spPr>
          <a:xfrm>
            <a:off x="5554304" y="1348250"/>
            <a:ext cx="3305136" cy="646331"/>
          </a:xfrm>
          <a:prstGeom prst="rect">
            <a:avLst/>
          </a:prstGeom>
        </p:spPr>
        <p:txBody>
          <a:bodyPr wrap="none">
            <a:spAutoFit/>
          </a:bodyPr>
          <a:lstStyle/>
          <a:p>
            <a:pPr algn="just"/>
            <a:r>
              <a:rPr lang="en-US" b="1" dirty="0">
                <a:latin typeface="Arial" panose="020B0604020202020204" pitchFamily="34" charset="0"/>
                <a:ea typeface="SimSun" panose="02010600030101010101" pitchFamily="2" charset="-122"/>
                <a:cs typeface="Arial" panose="020B0604020202020204" pitchFamily="34" charset="0"/>
              </a:rPr>
              <a:t>Presentation of </a:t>
            </a:r>
            <a:r>
              <a:rPr lang="en-US" b="1" dirty="0" smtClean="0">
                <a:latin typeface="Arial" panose="020B0604020202020204" pitchFamily="34" charset="0"/>
                <a:ea typeface="SimSun" panose="02010600030101010101" pitchFamily="2" charset="-122"/>
                <a:cs typeface="Arial" panose="020B0604020202020204" pitchFamily="34" charset="0"/>
              </a:rPr>
              <a:t>the SA draft:</a:t>
            </a:r>
            <a:endParaRPr lang="en-US" b="1" dirty="0">
              <a:latin typeface="Arial" panose="020B0604020202020204" pitchFamily="34" charset="0"/>
              <a:ea typeface="SimSun" panose="02010600030101010101" pitchFamily="2" charset="-122"/>
              <a:cs typeface="Arial" panose="020B0604020202020204" pitchFamily="34" charset="0"/>
            </a:endParaRPr>
          </a:p>
          <a:p>
            <a:pPr algn="just"/>
            <a:r>
              <a:rPr lang="en-US" b="1" dirty="0">
                <a:latin typeface="Arial" panose="020B0604020202020204" pitchFamily="34" charset="0"/>
                <a:ea typeface="SimSun" panose="02010600030101010101" pitchFamily="2" charset="-122"/>
                <a:cs typeface="Arial" panose="020B0604020202020204" pitchFamily="34" charset="0"/>
              </a:rPr>
              <a:t>February 14, 2017</a:t>
            </a:r>
            <a:endParaRPr lang="ru-RU" b="1" dirty="0">
              <a:latin typeface="Arial" panose="020B0604020202020204" pitchFamily="34" charset="0"/>
              <a:ea typeface="SimSun" panose="02010600030101010101" pitchFamily="2" charset="-122"/>
              <a:cs typeface="Arial" panose="020B0604020202020204" pitchFamily="34" charset="0"/>
            </a:endParaRPr>
          </a:p>
        </p:txBody>
      </p:sp>
      <p:sp>
        <p:nvSpPr>
          <p:cNvPr id="14" name="Прямоугольник 13"/>
          <p:cNvSpPr/>
          <p:nvPr/>
        </p:nvSpPr>
        <p:spPr>
          <a:xfrm>
            <a:off x="6618055" y="2176913"/>
            <a:ext cx="2531462" cy="369332"/>
          </a:xfrm>
          <a:prstGeom prst="rect">
            <a:avLst/>
          </a:prstGeom>
        </p:spPr>
        <p:txBody>
          <a:bodyPr wrap="none">
            <a:spAutoFit/>
          </a:bodyPr>
          <a:lstStyle/>
          <a:p>
            <a:pPr lvl="0" algn="ctr"/>
            <a:r>
              <a:rPr lang="en-US" b="1" dirty="0" smtClean="0">
                <a:latin typeface="Arial" panose="020B0604020202020204" pitchFamily="34" charset="0"/>
                <a:cs typeface="Arial" panose="020B0604020202020204" pitchFamily="34" charset="0"/>
              </a:rPr>
              <a:t>Finalization </a:t>
            </a:r>
            <a:r>
              <a:rPr lang="en-US" b="1" dirty="0">
                <a:latin typeface="Arial" panose="020B0604020202020204" pitchFamily="34" charset="0"/>
                <a:cs typeface="Arial" panose="020B0604020202020204" pitchFamily="34" charset="0"/>
              </a:rPr>
              <a:t>of </a:t>
            </a:r>
            <a:r>
              <a:rPr lang="en-US" b="1" dirty="0" smtClean="0">
                <a:latin typeface="Arial" panose="020B0604020202020204" pitchFamily="34" charset="0"/>
                <a:cs typeface="Arial" panose="020B0604020202020204" pitchFamily="34" charset="0"/>
              </a:rPr>
              <a:t>the SA</a:t>
            </a:r>
            <a:endParaRPr lang="ru-RU" b="1" dirty="0">
              <a:latin typeface="Arial" panose="020B0604020202020204" pitchFamily="34" charset="0"/>
              <a:cs typeface="Arial" panose="020B0604020202020204" pitchFamily="34" charset="0"/>
            </a:endParaRPr>
          </a:p>
        </p:txBody>
      </p:sp>
      <p:sp>
        <p:nvSpPr>
          <p:cNvPr id="2" name="Заголовок 1"/>
          <p:cNvSpPr>
            <a:spLocks noGrp="1"/>
          </p:cNvSpPr>
          <p:nvPr>
            <p:ph type="title"/>
          </p:nvPr>
        </p:nvSpPr>
        <p:spPr>
          <a:xfrm>
            <a:off x="0" y="26091"/>
            <a:ext cx="9144000" cy="559027"/>
          </a:xfrm>
        </p:spPr>
        <p:txBody>
          <a:bodyPr>
            <a:noAutofit/>
          </a:bodyPr>
          <a:lstStyle/>
          <a:p>
            <a:pPr lvl="0"/>
            <a:r>
              <a:rPr lang="en-US" sz="2000" b="1" dirty="0">
                <a:solidFill>
                  <a:srgbClr val="002060"/>
                </a:solidFill>
                <a:latin typeface="Arial" panose="020B0604020202020204" pitchFamily="34" charset="0"/>
                <a:cs typeface="Arial" panose="020B0604020202020204" pitchFamily="34" charset="0"/>
              </a:rPr>
              <a:t>The situation analysis </a:t>
            </a:r>
            <a:r>
              <a:rPr lang="en-US" sz="2000" b="1" dirty="0" smtClean="0">
                <a:solidFill>
                  <a:srgbClr val="002060"/>
                </a:solidFill>
                <a:latin typeface="Arial" panose="020B0604020202020204" pitchFamily="34" charset="0"/>
                <a:cs typeface="Arial" panose="020B0604020202020204" pitchFamily="34" charset="0"/>
              </a:rPr>
              <a:t>(SA</a:t>
            </a:r>
            <a:r>
              <a:rPr lang="en-US" sz="2000" b="1" dirty="0">
                <a:solidFill>
                  <a:srgbClr val="002060"/>
                </a:solidFill>
                <a:latin typeface="Arial" panose="020B0604020202020204" pitchFamily="34" charset="0"/>
                <a:cs typeface="Arial" panose="020B0604020202020204" pitchFamily="34" charset="0"/>
              </a:rPr>
              <a:t>) “Evidence-informed health policy-making in Kazakhstan”</a:t>
            </a:r>
            <a:endParaRPr lang="ru-RU" sz="2000" b="1" dirty="0">
              <a:solidFill>
                <a:srgbClr val="00206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251520" y="1532047"/>
            <a:ext cx="1685032" cy="731659"/>
          </a:xfrm>
          <a:prstGeom prst="rect">
            <a:avLst/>
          </a:prstGeom>
        </p:spPr>
      </p:pic>
      <p:graphicFrame>
        <p:nvGraphicFramePr>
          <p:cNvPr id="13" name="Схема 12"/>
          <p:cNvGraphicFramePr/>
          <p:nvPr>
            <p:extLst>
              <p:ext uri="{D42A27DB-BD31-4B8C-83A1-F6EECF244321}">
                <p14:modId xmlns:p14="http://schemas.microsoft.com/office/powerpoint/2010/main" val="3070814003"/>
              </p:ext>
            </p:extLst>
          </p:nvPr>
        </p:nvGraphicFramePr>
        <p:xfrm>
          <a:off x="2024548" y="143408"/>
          <a:ext cx="7897158" cy="54974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5372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6601"/>
            <a:ext cx="8229600" cy="528664"/>
          </a:xfrm>
        </p:spPr>
        <p:txBody>
          <a:bodyPr>
            <a:normAutofit/>
          </a:bodyPr>
          <a:lstStyle/>
          <a:p>
            <a:r>
              <a:rPr lang="en-US" sz="2800" b="1" dirty="0">
                <a:solidFill>
                  <a:srgbClr val="002060"/>
                </a:solidFill>
                <a:latin typeface="Arial" panose="020B0604020202020204" pitchFamily="34" charset="0"/>
                <a:cs typeface="Arial" panose="020B0604020202020204" pitchFamily="34" charset="0"/>
              </a:rPr>
              <a:t>General situation in the country</a:t>
            </a:r>
            <a:endParaRPr lang="ru-RU" sz="2800" b="1" dirty="0">
              <a:solidFill>
                <a:srgbClr val="002060"/>
              </a:solidFill>
              <a:latin typeface="Arial" panose="020B0604020202020204" pitchFamily="34" charset="0"/>
              <a:cs typeface="Arial" panose="020B0604020202020204" pitchFamily="34" charset="0"/>
            </a:endParaRPr>
          </a:p>
        </p:txBody>
      </p:sp>
      <p:sp>
        <p:nvSpPr>
          <p:cNvPr id="6" name="Прямоугольник 5"/>
          <p:cNvSpPr/>
          <p:nvPr/>
        </p:nvSpPr>
        <p:spPr>
          <a:xfrm>
            <a:off x="4572000" y="924036"/>
            <a:ext cx="4392488" cy="567331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lvl="0" indent="-176213">
              <a:lnSpc>
                <a:spcPct val="95000"/>
              </a:lnSpc>
              <a:spcBef>
                <a:spcPts val="1200"/>
              </a:spcBef>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A centralized vertical policy-making system </a:t>
            </a:r>
            <a:r>
              <a:rPr lang="en-US" sz="2000" b="1" dirty="0">
                <a:solidFill>
                  <a:srgbClr val="C00000"/>
                </a:solidFill>
                <a:latin typeface="Arial" panose="020B0604020202020204" pitchFamily="34" charset="0"/>
                <a:cs typeface="Arial" panose="020B0604020202020204" pitchFamily="34" charset="0"/>
              </a:rPr>
              <a:t>reduces efficiency and </a:t>
            </a:r>
            <a:r>
              <a:rPr lang="en-US" sz="2000" b="1" dirty="0" smtClean="0">
                <a:solidFill>
                  <a:srgbClr val="C00000"/>
                </a:solidFill>
                <a:latin typeface="Arial" panose="020B0604020202020204" pitchFamily="34" charset="0"/>
                <a:cs typeface="Arial" panose="020B0604020202020204" pitchFamily="34" charset="0"/>
              </a:rPr>
              <a:t>transparency </a:t>
            </a:r>
            <a:r>
              <a:rPr lang="en-US" sz="2000" b="1" dirty="0">
                <a:solidFill>
                  <a:srgbClr val="C00000"/>
                </a:solidFill>
                <a:latin typeface="Arial" panose="020B0604020202020204" pitchFamily="34" charset="0"/>
                <a:cs typeface="Arial" panose="020B0604020202020204" pitchFamily="34" charset="0"/>
              </a:rPr>
              <a:t>of the policy-making process.</a:t>
            </a:r>
          </a:p>
          <a:p>
            <a:pPr marL="176213" lvl="0" indent="-176213">
              <a:lnSpc>
                <a:spcPct val="95000"/>
              </a:lnSpc>
              <a:spcBef>
                <a:spcPts val="1200"/>
              </a:spcBef>
              <a:buFont typeface="Arial" panose="020B0604020202020204" pitchFamily="34" charset="0"/>
              <a:buChar char="•"/>
            </a:pPr>
            <a:r>
              <a:rPr lang="en-US" sz="2000" b="1" dirty="0">
                <a:solidFill>
                  <a:srgbClr val="C00000"/>
                </a:solidFill>
                <a:latin typeface="Arial" panose="020B0604020202020204" pitchFamily="34" charset="0"/>
                <a:cs typeface="Arial" panose="020B0604020202020204" pitchFamily="34" charset="0"/>
              </a:rPr>
              <a:t>High staff turnover in government </a:t>
            </a:r>
            <a:r>
              <a:rPr lang="en-US" sz="2000" b="1" dirty="0" smtClean="0">
                <a:solidFill>
                  <a:srgbClr val="C00000"/>
                </a:solidFill>
                <a:latin typeface="Arial" panose="020B0604020202020204" pitchFamily="34" charset="0"/>
                <a:cs typeface="Arial" panose="020B0604020202020204" pitchFamily="34" charset="0"/>
              </a:rPr>
              <a:t>bodies</a:t>
            </a:r>
            <a:r>
              <a:rPr lang="en-US" sz="2000" dirty="0" smtClean="0">
                <a:solidFill>
                  <a:srgbClr val="002060"/>
                </a:solidFill>
                <a:latin typeface="Arial" panose="020B0604020202020204" pitchFamily="34" charset="0"/>
                <a:cs typeface="Arial" panose="020B0604020202020204" pitchFamily="34" charset="0"/>
              </a:rPr>
              <a:t> (</a:t>
            </a:r>
            <a:r>
              <a:rPr lang="en-US" sz="2000" dirty="0" err="1" smtClean="0">
                <a:solidFill>
                  <a:srgbClr val="002060"/>
                </a:solidFill>
                <a:latin typeface="Arial" panose="020B0604020202020204" pitchFamily="34" charset="0"/>
                <a:cs typeface="Arial" panose="020B0604020202020204" pitchFamily="34" charset="0"/>
              </a:rPr>
              <a:t>MoH</a:t>
            </a:r>
            <a:r>
              <a:rPr lang="en-US" sz="2000" dirty="0" smtClean="0">
                <a:solidFill>
                  <a:srgbClr val="002060"/>
                </a:solidFill>
                <a:latin typeface="Arial" panose="020B0604020202020204" pitchFamily="34" charset="0"/>
                <a:cs typeface="Arial" panose="020B0604020202020204" pitchFamily="34" charset="0"/>
              </a:rPr>
              <a:t> etc.) often </a:t>
            </a:r>
            <a:r>
              <a:rPr lang="en-US" sz="2000" dirty="0">
                <a:solidFill>
                  <a:srgbClr val="002060"/>
                </a:solidFill>
                <a:latin typeface="Arial" panose="020B0604020202020204" pitchFamily="34" charset="0"/>
                <a:cs typeface="Arial" panose="020B0604020202020204" pitchFamily="34" charset="0"/>
              </a:rPr>
              <a:t>leads to a change in goals and decisions, a decrease in the effectiveness of the implemented policy.</a:t>
            </a:r>
          </a:p>
          <a:p>
            <a:pPr marL="176213" lvl="0" indent="-176213">
              <a:lnSpc>
                <a:spcPct val="95000"/>
              </a:lnSpc>
              <a:spcBef>
                <a:spcPts val="1200"/>
              </a:spcBef>
              <a:buFont typeface="Arial" panose="020B0604020202020204" pitchFamily="34" charset="0"/>
              <a:buChar char="•"/>
            </a:pPr>
            <a:r>
              <a:rPr lang="en-US" sz="2000" dirty="0">
                <a:solidFill>
                  <a:srgbClr val="002060"/>
                </a:solidFill>
                <a:latin typeface="Arial" panose="020B0604020202020204" pitchFamily="34" charset="0"/>
                <a:cs typeface="Arial" panose="020B0604020202020204" pitchFamily="34" charset="0"/>
              </a:rPr>
              <a:t>There is a </a:t>
            </a:r>
            <a:r>
              <a:rPr lang="en-US" sz="2000" b="1" dirty="0">
                <a:solidFill>
                  <a:srgbClr val="C00000"/>
                </a:solidFill>
                <a:latin typeface="Arial" panose="020B0604020202020204" pitchFamily="34" charset="0"/>
                <a:cs typeface="Arial" panose="020B0604020202020204" pitchFamily="34" charset="0"/>
              </a:rPr>
              <a:t>discrepancy between the declared political support of the </a:t>
            </a:r>
            <a:r>
              <a:rPr lang="en-US" sz="2000" b="1" dirty="0" smtClean="0">
                <a:solidFill>
                  <a:srgbClr val="C00000"/>
                </a:solidFill>
                <a:latin typeface="Arial" panose="020B0604020202020204" pitchFamily="34" charset="0"/>
                <a:cs typeface="Arial" panose="020B0604020202020204" pitchFamily="34" charset="0"/>
              </a:rPr>
              <a:t>EIP </a:t>
            </a:r>
            <a:r>
              <a:rPr lang="en-US" sz="2000" b="1" dirty="0">
                <a:solidFill>
                  <a:srgbClr val="C00000"/>
                </a:solidFill>
                <a:latin typeface="Arial" panose="020B0604020202020204" pitchFamily="34" charset="0"/>
                <a:cs typeface="Arial" panose="020B0604020202020204" pitchFamily="34" charset="0"/>
              </a:rPr>
              <a:t>and the actual scale of </a:t>
            </a:r>
            <a:r>
              <a:rPr lang="en-US" sz="2000" b="1" dirty="0" smtClean="0">
                <a:solidFill>
                  <a:srgbClr val="C00000"/>
                </a:solidFill>
                <a:latin typeface="Arial" panose="020B0604020202020204" pitchFamily="34" charset="0"/>
                <a:cs typeface="Arial" panose="020B0604020202020204" pitchFamily="34" charset="0"/>
              </a:rPr>
              <a:t>the EIP spread</a:t>
            </a:r>
            <a:endParaRPr lang="ru-RU" sz="2000" b="1" dirty="0">
              <a:solidFill>
                <a:srgbClr val="C00000"/>
              </a:solidFill>
              <a:latin typeface="Arial" panose="020B0604020202020204" pitchFamily="34" charset="0"/>
              <a:cs typeface="Arial" panose="020B0604020202020204" pitchFamily="34" charset="0"/>
            </a:endParaRPr>
          </a:p>
        </p:txBody>
      </p:sp>
      <p:sp>
        <p:nvSpPr>
          <p:cNvPr id="7" name="Прямоугольник 6"/>
          <p:cNvSpPr/>
          <p:nvPr/>
        </p:nvSpPr>
        <p:spPr>
          <a:xfrm>
            <a:off x="1467057" y="395372"/>
            <a:ext cx="2199641" cy="461665"/>
          </a:xfrm>
          <a:prstGeom prst="rect">
            <a:avLst/>
          </a:prstGeom>
        </p:spPr>
        <p:txBody>
          <a:bodyPr wrap="none">
            <a:spAutoFit/>
          </a:bodyPr>
          <a:lstStyle/>
          <a:p>
            <a:r>
              <a:rPr lang="en-US" sz="2400" b="1" dirty="0" smtClean="0">
                <a:solidFill>
                  <a:srgbClr val="C00000"/>
                </a:solidFill>
                <a:latin typeface="Arial" panose="020B0604020202020204" pitchFamily="34" charset="0"/>
                <a:cs typeface="Arial" panose="020B0604020202020204" pitchFamily="34" charset="0"/>
              </a:rPr>
              <a:t>Opportunities</a:t>
            </a:r>
            <a:endParaRPr lang="en-US" sz="2400" b="1" dirty="0">
              <a:solidFill>
                <a:srgbClr val="C00000"/>
              </a:solidFill>
              <a:latin typeface="Arial" panose="020B0604020202020204" pitchFamily="34" charset="0"/>
              <a:cs typeface="Arial" panose="020B0604020202020204" pitchFamily="34" charset="0"/>
            </a:endParaRPr>
          </a:p>
        </p:txBody>
      </p:sp>
      <p:sp>
        <p:nvSpPr>
          <p:cNvPr id="8" name="Прямоугольник 7"/>
          <p:cNvSpPr/>
          <p:nvPr/>
        </p:nvSpPr>
        <p:spPr>
          <a:xfrm>
            <a:off x="5855173" y="395371"/>
            <a:ext cx="1826141" cy="461665"/>
          </a:xfrm>
          <a:prstGeom prst="rect">
            <a:avLst/>
          </a:prstGeom>
        </p:spPr>
        <p:txBody>
          <a:bodyPr wrap="none">
            <a:spAutoFit/>
          </a:bodyPr>
          <a:lstStyle/>
          <a:p>
            <a:r>
              <a:rPr lang="en-US" sz="2400" b="1" dirty="0">
                <a:solidFill>
                  <a:srgbClr val="C00000"/>
                </a:solidFill>
                <a:latin typeface="Arial" panose="020B0604020202020204" pitchFamily="34" charset="0"/>
                <a:cs typeface="Arial" panose="020B0604020202020204" pitchFamily="34" charset="0"/>
              </a:rPr>
              <a:t>Challenges</a:t>
            </a:r>
            <a:endParaRPr lang="ru-RU" sz="2400" dirty="0">
              <a:solidFill>
                <a:srgbClr val="C00000"/>
              </a:solidFill>
              <a:latin typeface="Arial" panose="020B0604020202020204" pitchFamily="34" charset="0"/>
              <a:cs typeface="Arial" panose="020B0604020202020204" pitchFamily="34" charset="0"/>
            </a:endParaRPr>
          </a:p>
        </p:txBody>
      </p:sp>
      <p:sp>
        <p:nvSpPr>
          <p:cNvPr id="5" name="Прямоугольник 4"/>
          <p:cNvSpPr/>
          <p:nvPr/>
        </p:nvSpPr>
        <p:spPr>
          <a:xfrm>
            <a:off x="179512" y="924036"/>
            <a:ext cx="4180505" cy="567331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indent="-176213">
              <a:lnSpc>
                <a:spcPct val="95000"/>
              </a:lnSpc>
              <a:spcBef>
                <a:spcPts val="1200"/>
              </a:spcBef>
              <a:buFont typeface="Wingdings" panose="05000000000000000000" pitchFamily="2" charset="2"/>
              <a:buChar char="§"/>
            </a:pPr>
            <a:r>
              <a:rPr lang="en-US" sz="2000" dirty="0" smtClean="0">
                <a:solidFill>
                  <a:srgbClr val="002060"/>
                </a:solidFill>
                <a:latin typeface="Arial" panose="020B0604020202020204" pitchFamily="34" charset="0"/>
                <a:cs typeface="Arial" panose="020B0604020202020204" pitchFamily="34" charset="0"/>
              </a:rPr>
              <a:t>The </a:t>
            </a:r>
            <a:r>
              <a:rPr lang="en-US" sz="2000" b="1" dirty="0">
                <a:solidFill>
                  <a:srgbClr val="C00000"/>
                </a:solidFill>
                <a:latin typeface="Arial" panose="020B0604020202020204" pitchFamily="34" charset="0"/>
                <a:cs typeface="Arial" panose="020B0604020202020204" pitchFamily="34" charset="0"/>
              </a:rPr>
              <a:t>political support of the </a:t>
            </a:r>
            <a:r>
              <a:rPr lang="en-US" sz="2000" b="1" dirty="0" smtClean="0">
                <a:solidFill>
                  <a:srgbClr val="C00000"/>
                </a:solidFill>
                <a:latin typeface="Arial" panose="020B0604020202020204" pitchFamily="34" charset="0"/>
                <a:cs typeface="Arial" panose="020B0604020202020204" pitchFamily="34" charset="0"/>
              </a:rPr>
              <a:t>EIP </a:t>
            </a:r>
            <a:r>
              <a:rPr lang="en-US" sz="2000" dirty="0" smtClean="0">
                <a:solidFill>
                  <a:srgbClr val="002060"/>
                </a:solidFill>
                <a:latin typeface="Arial" panose="020B0604020202020204" pitchFamily="34" charset="0"/>
                <a:cs typeface="Arial" panose="020B0604020202020204" pitchFamily="34" charset="0"/>
              </a:rPr>
              <a:t>at </a:t>
            </a:r>
            <a:r>
              <a:rPr lang="en-US" sz="2000" dirty="0">
                <a:solidFill>
                  <a:srgbClr val="002060"/>
                </a:solidFill>
                <a:latin typeface="Arial" panose="020B0604020202020204" pitchFamily="34" charset="0"/>
                <a:cs typeface="Arial" panose="020B0604020202020204" pitchFamily="34" charset="0"/>
              </a:rPr>
              <a:t>the state </a:t>
            </a:r>
            <a:r>
              <a:rPr lang="en-US" sz="2000" dirty="0" smtClean="0">
                <a:solidFill>
                  <a:srgbClr val="002060"/>
                </a:solidFill>
                <a:latin typeface="Arial" panose="020B0604020202020204" pitchFamily="34" charset="0"/>
                <a:cs typeface="Arial" panose="020B0604020202020204" pitchFamily="34" charset="0"/>
              </a:rPr>
              <a:t>level</a:t>
            </a:r>
          </a:p>
          <a:p>
            <a:pPr marL="176213" indent="-176213">
              <a:lnSpc>
                <a:spcPct val="95000"/>
              </a:lnSpc>
              <a:spcBef>
                <a:spcPts val="1200"/>
              </a:spcBef>
              <a:buFont typeface="Wingdings" panose="05000000000000000000" pitchFamily="2" charset="2"/>
              <a:buChar char="§"/>
            </a:pPr>
            <a:r>
              <a:rPr lang="en-US" sz="2000" dirty="0" smtClean="0">
                <a:solidFill>
                  <a:srgbClr val="002060"/>
                </a:solidFill>
                <a:latin typeface="Arial" panose="020B0604020202020204" pitchFamily="34" charset="0"/>
                <a:cs typeface="Arial" panose="020B0604020202020204" pitchFamily="34" charset="0"/>
              </a:rPr>
              <a:t>Implementation </a:t>
            </a:r>
            <a:r>
              <a:rPr lang="en-US" sz="2000" dirty="0">
                <a:solidFill>
                  <a:srgbClr val="002060"/>
                </a:solidFill>
                <a:latin typeface="Arial" panose="020B0604020202020204" pitchFamily="34" charset="0"/>
                <a:cs typeface="Arial" panose="020B0604020202020204" pitchFamily="34" charset="0"/>
              </a:rPr>
              <a:t>of </a:t>
            </a:r>
            <a:r>
              <a:rPr lang="en-US" sz="2000" b="1" dirty="0">
                <a:solidFill>
                  <a:srgbClr val="C00000"/>
                </a:solidFill>
                <a:latin typeface="Arial" panose="020B0604020202020204" pitchFamily="34" charset="0"/>
                <a:cs typeface="Arial" panose="020B0604020202020204" pitchFamily="34" charset="0"/>
              </a:rPr>
              <a:t>project management</a:t>
            </a:r>
            <a:r>
              <a:rPr lang="en-US" sz="2000" dirty="0">
                <a:solidFill>
                  <a:srgbClr val="002060"/>
                </a:solidFill>
                <a:latin typeface="Arial" panose="020B0604020202020204" pitchFamily="34" charset="0"/>
                <a:cs typeface="Arial" panose="020B0604020202020204" pitchFamily="34" charset="0"/>
              </a:rPr>
              <a:t> in the </a:t>
            </a:r>
            <a:r>
              <a:rPr lang="en-US" sz="2000" dirty="0" smtClean="0">
                <a:solidFill>
                  <a:srgbClr val="002060"/>
                </a:solidFill>
                <a:latin typeface="Arial" panose="020B0604020202020204" pitchFamily="34" charset="0"/>
                <a:cs typeface="Arial" panose="020B0604020202020204" pitchFamily="34" charset="0"/>
              </a:rPr>
              <a:t>Ministries</a:t>
            </a:r>
            <a:endParaRPr lang="en-US" sz="2000" dirty="0">
              <a:solidFill>
                <a:srgbClr val="002060"/>
              </a:solidFill>
              <a:latin typeface="Arial" panose="020B0604020202020204" pitchFamily="34" charset="0"/>
              <a:cs typeface="Arial" panose="020B0604020202020204" pitchFamily="34" charset="0"/>
            </a:endParaRPr>
          </a:p>
          <a:p>
            <a:pPr marL="176213" lvl="0" indent="-176213">
              <a:lnSpc>
                <a:spcPct val="95000"/>
              </a:lnSpc>
              <a:spcBef>
                <a:spcPts val="1200"/>
              </a:spcBef>
              <a:buFont typeface="Wingdings" panose="05000000000000000000" pitchFamily="2" charset="2"/>
              <a:buChar char="§"/>
            </a:pPr>
            <a:r>
              <a:rPr lang="en-US" sz="2000" b="1" dirty="0">
                <a:solidFill>
                  <a:srgbClr val="C00000"/>
                </a:solidFill>
                <a:latin typeface="Arial" panose="020B0604020202020204" pitchFamily="34" charset="0"/>
                <a:cs typeface="Arial" panose="020B0604020202020204" pitchFamily="34" charset="0"/>
              </a:rPr>
              <a:t>Strengthening the role of civil society</a:t>
            </a:r>
            <a:r>
              <a:rPr lang="en-US" sz="2000" dirty="0">
                <a:solidFill>
                  <a:srgbClr val="002060"/>
                </a:solidFill>
                <a:latin typeface="Arial" panose="020B0604020202020204" pitchFamily="34" charset="0"/>
                <a:cs typeface="Arial" panose="020B0604020202020204" pitchFamily="34" charset="0"/>
              </a:rPr>
              <a:t>, incl. NGOs in policy development.</a:t>
            </a:r>
          </a:p>
          <a:p>
            <a:pPr marL="176213" lvl="0" indent="-176213">
              <a:lnSpc>
                <a:spcPct val="95000"/>
              </a:lnSpc>
              <a:spcBef>
                <a:spcPts val="1200"/>
              </a:spcBef>
              <a:buFont typeface="Wingdings" panose="05000000000000000000" pitchFamily="2" charset="2"/>
              <a:buChar char="§"/>
            </a:pPr>
            <a:r>
              <a:rPr lang="en-US" sz="2000" dirty="0">
                <a:solidFill>
                  <a:srgbClr val="002060"/>
                </a:solidFill>
                <a:latin typeface="Arial" panose="020B0604020202020204" pitchFamily="34" charset="0"/>
                <a:cs typeface="Arial" panose="020B0604020202020204" pitchFamily="34" charset="0"/>
              </a:rPr>
              <a:t>An influential player in the political arena is the </a:t>
            </a:r>
            <a:r>
              <a:rPr lang="en-US" sz="2000" b="1" dirty="0">
                <a:solidFill>
                  <a:srgbClr val="C00000"/>
                </a:solidFill>
                <a:latin typeface="Arial" panose="020B0604020202020204" pitchFamily="34" charset="0"/>
                <a:cs typeface="Arial" panose="020B0604020202020204" pitchFamily="34" charset="0"/>
              </a:rPr>
              <a:t>mass media</a:t>
            </a:r>
            <a:r>
              <a:rPr lang="en-US" sz="2000" dirty="0">
                <a:solidFill>
                  <a:srgbClr val="002060"/>
                </a:solidFill>
                <a:latin typeface="Arial" panose="020B0604020202020204" pitchFamily="34" charset="0"/>
                <a:cs typeface="Arial" panose="020B0604020202020204" pitchFamily="34" charset="0"/>
              </a:rPr>
              <a:t>, which can provide substantial support to the </a:t>
            </a:r>
            <a:r>
              <a:rPr lang="en-US" sz="2000" dirty="0" smtClean="0">
                <a:solidFill>
                  <a:srgbClr val="002060"/>
                </a:solidFill>
                <a:latin typeface="Arial" panose="020B0604020202020204" pitchFamily="34" charset="0"/>
                <a:cs typeface="Arial" panose="020B0604020202020204" pitchFamily="34" charset="0"/>
              </a:rPr>
              <a:t>EIP</a:t>
            </a:r>
          </a:p>
        </p:txBody>
      </p:sp>
    </p:spTree>
    <p:extLst>
      <p:ext uri="{BB962C8B-B14F-4D97-AF65-F5344CB8AC3E}">
        <p14:creationId xmlns:p14="http://schemas.microsoft.com/office/powerpoint/2010/main" val="3719001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6601"/>
            <a:ext cx="8229600" cy="528664"/>
          </a:xfrm>
        </p:spPr>
        <p:txBody>
          <a:bodyPr>
            <a:noAutofit/>
          </a:bodyPr>
          <a:lstStyle/>
          <a:p>
            <a:r>
              <a:rPr lang="nl-BE" sz="3200" b="1" dirty="0">
                <a:solidFill>
                  <a:srgbClr val="002060"/>
                </a:solidFill>
                <a:latin typeface="Arial" panose="020B0604020202020204" pitchFamily="34" charset="0"/>
                <a:cs typeface="Arial" panose="020B0604020202020204" pitchFamily="34" charset="0"/>
              </a:rPr>
              <a:t>Health </a:t>
            </a:r>
            <a:r>
              <a:rPr lang="nl-BE" sz="3200" b="1" dirty="0" smtClean="0">
                <a:solidFill>
                  <a:srgbClr val="002060"/>
                </a:solidFill>
                <a:latin typeface="Arial" panose="020B0604020202020204" pitchFamily="34" charset="0"/>
                <a:cs typeface="Arial" panose="020B0604020202020204" pitchFamily="34" charset="0"/>
              </a:rPr>
              <a:t>system</a:t>
            </a:r>
            <a:endParaRPr lang="nl-BE" sz="3200" b="1" dirty="0">
              <a:solidFill>
                <a:srgbClr val="002060"/>
              </a:solidFill>
              <a:latin typeface="Arial" panose="020B0604020202020204" pitchFamily="34" charset="0"/>
              <a:cs typeface="Arial" panose="020B0604020202020204" pitchFamily="34" charset="0"/>
            </a:endParaRPr>
          </a:p>
        </p:txBody>
      </p:sp>
      <p:sp>
        <p:nvSpPr>
          <p:cNvPr id="5" name="Прямоугольник 4"/>
          <p:cNvSpPr/>
          <p:nvPr/>
        </p:nvSpPr>
        <p:spPr>
          <a:xfrm>
            <a:off x="179512" y="836712"/>
            <a:ext cx="4824536" cy="593396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109538"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The introduction of modern management in the work of the </a:t>
            </a:r>
            <a:r>
              <a:rPr lang="en-US" b="1" dirty="0" err="1" smtClean="0">
                <a:solidFill>
                  <a:srgbClr val="C00000"/>
                </a:solidFill>
                <a:latin typeface="Arial" panose="020B0604020202020204" pitchFamily="34" charset="0"/>
                <a:cs typeface="Arial" panose="020B0604020202020204" pitchFamily="34" charset="0"/>
              </a:rPr>
              <a:t>MoH</a:t>
            </a:r>
            <a:r>
              <a:rPr lang="en-US" b="1" dirty="0" smtClean="0">
                <a:solidFill>
                  <a:srgbClr val="C00000"/>
                </a:solidFill>
                <a:latin typeface="Arial" panose="020B0604020202020204" pitchFamily="34" charset="0"/>
                <a:cs typeface="Arial" panose="020B0604020202020204" pitchFamily="34" charset="0"/>
              </a:rPr>
              <a:t> </a:t>
            </a:r>
            <a:r>
              <a:rPr lang="en-US" b="1" dirty="0">
                <a:solidFill>
                  <a:srgbClr val="C00000"/>
                </a:solidFill>
                <a:latin typeface="Arial" panose="020B0604020202020204" pitchFamily="34" charset="0"/>
                <a:cs typeface="Arial" panose="020B0604020202020204" pitchFamily="34" charset="0"/>
              </a:rPr>
              <a:t>of the RK and </a:t>
            </a:r>
            <a:r>
              <a:rPr lang="en-US" b="1" dirty="0" smtClean="0">
                <a:solidFill>
                  <a:srgbClr val="C00000"/>
                </a:solidFill>
                <a:latin typeface="Arial" panose="020B0604020202020204" pitchFamily="34" charset="0"/>
                <a:cs typeface="Arial" panose="020B0604020202020204" pitchFamily="34" charset="0"/>
              </a:rPr>
              <a:t>health </a:t>
            </a:r>
            <a:r>
              <a:rPr lang="en-US" b="1" dirty="0">
                <a:solidFill>
                  <a:srgbClr val="C00000"/>
                </a:solidFill>
                <a:latin typeface="Arial" panose="020B0604020202020204" pitchFamily="34" charset="0"/>
                <a:cs typeface="Arial" panose="020B0604020202020204" pitchFamily="34" charset="0"/>
              </a:rPr>
              <a:t>organizations </a:t>
            </a:r>
            <a:r>
              <a:rPr lang="en-US" dirty="0">
                <a:solidFill>
                  <a:srgbClr val="002060"/>
                </a:solidFill>
                <a:latin typeface="Arial" panose="020B0604020202020204" pitchFamily="34" charset="0"/>
                <a:cs typeface="Arial" panose="020B0604020202020204" pitchFamily="34" charset="0"/>
              </a:rPr>
              <a:t>contributes to the expansion of the practice of using evidence in the </a:t>
            </a:r>
            <a:r>
              <a:rPr lang="en-US" dirty="0" smtClean="0">
                <a:solidFill>
                  <a:srgbClr val="002060"/>
                </a:solidFill>
                <a:latin typeface="Arial" panose="020B0604020202020204" pitchFamily="34" charset="0"/>
                <a:cs typeface="Arial" panose="020B0604020202020204" pitchFamily="34" charset="0"/>
              </a:rPr>
              <a:t>policy-making</a:t>
            </a:r>
            <a:endParaRPr lang="en-US" dirty="0">
              <a:solidFill>
                <a:srgbClr val="002060"/>
              </a:solidFill>
              <a:latin typeface="Arial" panose="020B0604020202020204" pitchFamily="34" charset="0"/>
              <a:cs typeface="Arial" panose="020B0604020202020204" pitchFamily="34" charset="0"/>
            </a:endParaRPr>
          </a:p>
          <a:p>
            <a:pPr marL="109538"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Participation of representatives of the medical community and civil </a:t>
            </a:r>
            <a:r>
              <a:rPr lang="en-US" dirty="0">
                <a:solidFill>
                  <a:srgbClr val="002060"/>
                </a:solidFill>
                <a:latin typeface="Arial" panose="020B0604020202020204" pitchFamily="34" charset="0"/>
                <a:cs typeface="Arial" panose="020B0604020202020204" pitchFamily="34" charset="0"/>
              </a:rPr>
              <a:t>society in the development of health policy (Public Council of the </a:t>
            </a:r>
            <a:r>
              <a:rPr lang="en-US" dirty="0" err="1" smtClean="0">
                <a:solidFill>
                  <a:srgbClr val="002060"/>
                </a:solidFill>
                <a:latin typeface="Arial" panose="020B0604020202020204" pitchFamily="34" charset="0"/>
                <a:cs typeface="Arial" panose="020B0604020202020204" pitchFamily="34" charset="0"/>
              </a:rPr>
              <a:t>MoH</a:t>
            </a:r>
            <a:r>
              <a:rPr lang="en-US" dirty="0" smtClean="0">
                <a:solidFill>
                  <a:srgbClr val="002060"/>
                </a:solidFill>
                <a:latin typeface="Arial" panose="020B0604020202020204" pitchFamily="34" charset="0"/>
                <a:cs typeface="Arial" panose="020B0604020202020204" pitchFamily="34" charset="0"/>
              </a:rPr>
              <a:t> </a:t>
            </a:r>
            <a:r>
              <a:rPr lang="en-US" dirty="0">
                <a:solidFill>
                  <a:srgbClr val="002060"/>
                </a:solidFill>
                <a:latin typeface="Arial" panose="020B0604020202020204" pitchFamily="34" charset="0"/>
                <a:cs typeface="Arial" panose="020B0604020202020204" pitchFamily="34" charset="0"/>
              </a:rPr>
              <a:t>and the Joint Commission on Quality of Medical Services)</a:t>
            </a:r>
          </a:p>
          <a:p>
            <a:pPr marL="109538"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Regular placement of an order for </a:t>
            </a:r>
            <a:r>
              <a:rPr lang="en-US" b="1" dirty="0">
                <a:solidFill>
                  <a:srgbClr val="C00000"/>
                </a:solidFill>
                <a:latin typeface="Arial" panose="020B0604020202020204" pitchFamily="34" charset="0"/>
                <a:cs typeface="Arial" panose="020B0604020202020204" pitchFamily="34" charset="0"/>
              </a:rPr>
              <a:t>carrying out analytical research and development within the framework of </a:t>
            </a:r>
            <a:r>
              <a:rPr lang="en-US" b="1" dirty="0" smtClean="0">
                <a:solidFill>
                  <a:srgbClr val="C00000"/>
                </a:solidFill>
                <a:latin typeface="Arial" panose="020B0604020202020204" pitchFamily="34" charset="0"/>
                <a:cs typeface="Arial" panose="020B0604020202020204" pitchFamily="34" charset="0"/>
              </a:rPr>
              <a:t>Budget program 001 </a:t>
            </a:r>
            <a:r>
              <a:rPr lang="en-US" dirty="0">
                <a:solidFill>
                  <a:srgbClr val="002060"/>
                </a:solidFill>
                <a:latin typeface="Arial" panose="020B0604020202020204" pitchFamily="34" charset="0"/>
                <a:cs typeface="Arial" panose="020B0604020202020204" pitchFamily="34" charset="0"/>
              </a:rPr>
              <a:t>allows the policy-makers to receive methodological support and evidence in the development of </a:t>
            </a:r>
            <a:r>
              <a:rPr lang="en-US" dirty="0" smtClean="0">
                <a:solidFill>
                  <a:srgbClr val="002060"/>
                </a:solidFill>
                <a:latin typeface="Arial" panose="020B0604020202020204" pitchFamily="34" charset="0"/>
                <a:cs typeface="Arial" panose="020B0604020202020204" pitchFamily="34" charset="0"/>
              </a:rPr>
              <a:t>policy decisions</a:t>
            </a:r>
            <a:endParaRPr lang="en-US" dirty="0">
              <a:solidFill>
                <a:srgbClr val="002060"/>
              </a:solidFill>
              <a:latin typeface="Arial" panose="020B0604020202020204" pitchFamily="34" charset="0"/>
              <a:cs typeface="Arial" panose="020B0604020202020204" pitchFamily="34" charset="0"/>
            </a:endParaRPr>
          </a:p>
          <a:p>
            <a:pPr marL="109538"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The introduction of an interoperability platform </a:t>
            </a:r>
            <a:r>
              <a:rPr lang="en-US" dirty="0">
                <a:solidFill>
                  <a:srgbClr val="002060"/>
                </a:solidFill>
                <a:latin typeface="Arial" panose="020B0604020202020204" pitchFamily="34" charset="0"/>
                <a:cs typeface="Arial" panose="020B0604020202020204" pitchFamily="34" charset="0"/>
              </a:rPr>
              <a:t>creates the conditions for access to quality and reliable data</a:t>
            </a:r>
            <a:endParaRPr lang="ru-RU" dirty="0">
              <a:solidFill>
                <a:srgbClr val="002060"/>
              </a:solidFill>
              <a:latin typeface="Arial" panose="020B0604020202020204" pitchFamily="34" charset="0"/>
              <a:cs typeface="Arial" panose="020B0604020202020204" pitchFamily="34" charset="0"/>
            </a:endParaRPr>
          </a:p>
        </p:txBody>
      </p:sp>
      <p:sp>
        <p:nvSpPr>
          <p:cNvPr id="6" name="Прямоугольник 5"/>
          <p:cNvSpPr/>
          <p:nvPr/>
        </p:nvSpPr>
        <p:spPr>
          <a:xfrm>
            <a:off x="5148064" y="836712"/>
            <a:ext cx="3888432" cy="593396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9375" lvl="0" indent="-79375">
              <a:lnSpc>
                <a:spcPct val="95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The lack of highly qualified experts in government bodies </a:t>
            </a:r>
            <a:r>
              <a:rPr lang="en-US" dirty="0">
                <a:solidFill>
                  <a:srgbClr val="002060"/>
                </a:solidFill>
                <a:latin typeface="Arial" panose="020B0604020202020204" pitchFamily="34" charset="0"/>
                <a:cs typeface="Arial" panose="020B0604020202020204" pitchFamily="34" charset="0"/>
              </a:rPr>
              <a:t>with sufficient practical experience and scope of competencies limits the opportunities for rapid introduction of </a:t>
            </a:r>
            <a:r>
              <a:rPr lang="en-US" dirty="0" smtClean="0">
                <a:solidFill>
                  <a:srgbClr val="002060"/>
                </a:solidFill>
                <a:latin typeface="Arial" panose="020B0604020202020204" pitchFamily="34" charset="0"/>
                <a:cs typeface="Arial" panose="020B0604020202020204" pitchFamily="34" charset="0"/>
              </a:rPr>
              <a:t>the EIP</a:t>
            </a:r>
            <a:endParaRPr lang="en-US" dirty="0">
              <a:solidFill>
                <a:srgbClr val="002060"/>
              </a:solidFill>
              <a:latin typeface="Arial" panose="020B0604020202020204" pitchFamily="34" charset="0"/>
              <a:cs typeface="Arial" panose="020B0604020202020204" pitchFamily="34" charset="0"/>
            </a:endParaRPr>
          </a:p>
          <a:p>
            <a:pPr marL="79375" lvl="0" indent="-79375">
              <a:lnSpc>
                <a:spcPct val="95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The inadequate level of </a:t>
            </a:r>
            <a:r>
              <a:rPr lang="en-US" b="1" dirty="0" smtClean="0">
                <a:solidFill>
                  <a:srgbClr val="C00000"/>
                </a:solidFill>
                <a:latin typeface="Arial" panose="020B0604020202020204" pitchFamily="34" charset="0"/>
                <a:cs typeface="Arial" panose="020B0604020202020204" pitchFamily="34" charset="0"/>
              </a:rPr>
              <a:t>expenditure on health </a:t>
            </a:r>
            <a:r>
              <a:rPr lang="en-US" dirty="0" smtClean="0">
                <a:solidFill>
                  <a:srgbClr val="002060"/>
                </a:solidFill>
                <a:latin typeface="Arial" panose="020B0604020202020204" pitchFamily="34" charset="0"/>
                <a:cs typeface="Arial" panose="020B0604020202020204" pitchFamily="34" charset="0"/>
              </a:rPr>
              <a:t>may </a:t>
            </a:r>
            <a:r>
              <a:rPr lang="en-US" dirty="0">
                <a:solidFill>
                  <a:srgbClr val="002060"/>
                </a:solidFill>
                <a:latin typeface="Arial" panose="020B0604020202020204" pitchFamily="34" charset="0"/>
                <a:cs typeface="Arial" panose="020B0604020202020204" pitchFamily="34" charset="0"/>
              </a:rPr>
              <a:t>negatively affect the functioning of the future </a:t>
            </a:r>
            <a:r>
              <a:rPr lang="en-US" dirty="0" smtClean="0">
                <a:solidFill>
                  <a:srgbClr val="002060"/>
                </a:solidFill>
                <a:latin typeface="Arial" panose="020B0604020202020204" pitchFamily="34" charset="0"/>
                <a:cs typeface="Arial" panose="020B0604020202020204" pitchFamily="34" charset="0"/>
              </a:rPr>
              <a:t>KTP </a:t>
            </a:r>
            <a:r>
              <a:rPr lang="en-US" dirty="0">
                <a:solidFill>
                  <a:srgbClr val="002060"/>
                </a:solidFill>
                <a:latin typeface="Arial" panose="020B0604020202020204" pitchFamily="34" charset="0"/>
                <a:cs typeface="Arial" panose="020B0604020202020204" pitchFamily="34" charset="0"/>
              </a:rPr>
              <a:t>and its financial sustainability.</a:t>
            </a:r>
          </a:p>
          <a:p>
            <a:pPr marL="79375" lvl="0" indent="-79375">
              <a:lnSpc>
                <a:spcPct val="95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Insufficient integration of information systems in the health system </a:t>
            </a:r>
            <a:r>
              <a:rPr lang="en-US" dirty="0">
                <a:solidFill>
                  <a:srgbClr val="002060"/>
                </a:solidFill>
                <a:latin typeface="Arial" panose="020B0604020202020204" pitchFamily="34" charset="0"/>
                <a:cs typeface="Arial" panose="020B0604020202020204" pitchFamily="34" charset="0"/>
              </a:rPr>
              <a:t>hinders the continuity of information flow and limits the possibilities of operational analysis.</a:t>
            </a:r>
            <a:endParaRPr lang="ru-RU" dirty="0">
              <a:solidFill>
                <a:srgbClr val="002060"/>
              </a:solidFill>
              <a:latin typeface="Arial" panose="020B0604020202020204" pitchFamily="34" charset="0"/>
              <a:cs typeface="Arial" panose="020B0604020202020204" pitchFamily="34" charset="0"/>
            </a:endParaRPr>
          </a:p>
        </p:txBody>
      </p:sp>
      <p:sp>
        <p:nvSpPr>
          <p:cNvPr id="9" name="Прямоугольник 8"/>
          <p:cNvSpPr/>
          <p:nvPr/>
        </p:nvSpPr>
        <p:spPr>
          <a:xfrm>
            <a:off x="1467057" y="395372"/>
            <a:ext cx="2199641" cy="461665"/>
          </a:xfrm>
          <a:prstGeom prst="rect">
            <a:avLst/>
          </a:prstGeom>
        </p:spPr>
        <p:txBody>
          <a:bodyPr wrap="none">
            <a:spAutoFit/>
          </a:bodyPr>
          <a:lstStyle/>
          <a:p>
            <a:r>
              <a:rPr lang="en-US" sz="2400" b="1" dirty="0" smtClean="0">
                <a:solidFill>
                  <a:srgbClr val="C00000"/>
                </a:solidFill>
                <a:latin typeface="Arial" panose="020B0604020202020204" pitchFamily="34" charset="0"/>
                <a:cs typeface="Arial" panose="020B0604020202020204" pitchFamily="34" charset="0"/>
              </a:rPr>
              <a:t>Opportunities</a:t>
            </a:r>
            <a:endParaRPr lang="en-US" sz="2400" b="1" dirty="0">
              <a:solidFill>
                <a:srgbClr val="C00000"/>
              </a:solidFill>
              <a:latin typeface="Arial" panose="020B0604020202020204" pitchFamily="34" charset="0"/>
              <a:cs typeface="Arial" panose="020B0604020202020204" pitchFamily="34" charset="0"/>
            </a:endParaRPr>
          </a:p>
        </p:txBody>
      </p:sp>
      <p:sp>
        <p:nvSpPr>
          <p:cNvPr id="10" name="Прямоугольник 9"/>
          <p:cNvSpPr/>
          <p:nvPr/>
        </p:nvSpPr>
        <p:spPr>
          <a:xfrm>
            <a:off x="5855173" y="395371"/>
            <a:ext cx="1826141" cy="461665"/>
          </a:xfrm>
          <a:prstGeom prst="rect">
            <a:avLst/>
          </a:prstGeom>
        </p:spPr>
        <p:txBody>
          <a:bodyPr wrap="none">
            <a:spAutoFit/>
          </a:bodyPr>
          <a:lstStyle/>
          <a:p>
            <a:r>
              <a:rPr lang="en-US" sz="2400" b="1" dirty="0">
                <a:solidFill>
                  <a:srgbClr val="C00000"/>
                </a:solidFill>
                <a:latin typeface="Arial" panose="020B0604020202020204" pitchFamily="34" charset="0"/>
                <a:cs typeface="Arial" panose="020B0604020202020204" pitchFamily="34" charset="0"/>
              </a:rPr>
              <a:t>Challenges</a:t>
            </a:r>
            <a:endParaRPr lang="ru-RU"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239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9144000" cy="462063"/>
          </a:xfrm>
        </p:spPr>
        <p:txBody>
          <a:bodyPr>
            <a:noAutofit/>
          </a:bodyPr>
          <a:lstStyle/>
          <a:p>
            <a:pPr>
              <a:lnSpc>
                <a:spcPct val="80000"/>
              </a:lnSpc>
            </a:pPr>
            <a:r>
              <a:rPr lang="nl-BE" sz="2800" b="1" dirty="0" smtClean="0">
                <a:solidFill>
                  <a:srgbClr val="002060"/>
                </a:solidFill>
              </a:rPr>
              <a:t>National Health Research System</a:t>
            </a:r>
            <a:endParaRPr lang="ru-RU" sz="2800" b="1" dirty="0">
              <a:solidFill>
                <a:srgbClr val="002060"/>
              </a:solidFill>
              <a:latin typeface="Arial" panose="020B0604020202020204" pitchFamily="34" charset="0"/>
              <a:cs typeface="Arial" panose="020B0604020202020204" pitchFamily="34" charset="0"/>
            </a:endParaRPr>
          </a:p>
        </p:txBody>
      </p:sp>
      <p:sp>
        <p:nvSpPr>
          <p:cNvPr id="5" name="Прямоугольник 4"/>
          <p:cNvSpPr/>
          <p:nvPr/>
        </p:nvSpPr>
        <p:spPr>
          <a:xfrm>
            <a:off x="107504" y="857434"/>
            <a:ext cx="4752528" cy="588393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The development of research and innovation is </a:t>
            </a:r>
            <a:r>
              <a:rPr lang="en-US" b="1" dirty="0">
                <a:solidFill>
                  <a:srgbClr val="C00000"/>
                </a:solidFill>
                <a:latin typeface="Arial" panose="020B0604020202020204" pitchFamily="34" charset="0"/>
                <a:cs typeface="Arial" panose="020B0604020202020204" pitchFamily="34" charset="0"/>
              </a:rPr>
              <a:t>one of the priorities for health</a:t>
            </a:r>
          </a:p>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The state is </a:t>
            </a:r>
            <a:r>
              <a:rPr lang="en-US" b="1" dirty="0">
                <a:solidFill>
                  <a:srgbClr val="C00000"/>
                </a:solidFill>
                <a:latin typeface="Arial" panose="020B0604020202020204" pitchFamily="34" charset="0"/>
                <a:cs typeface="Arial" panose="020B0604020202020204" pitchFamily="34" charset="0"/>
              </a:rPr>
              <a:t>interested in developing the research potential </a:t>
            </a:r>
            <a:r>
              <a:rPr lang="en-US" dirty="0">
                <a:solidFill>
                  <a:srgbClr val="002060"/>
                </a:solidFill>
                <a:latin typeface="Arial" panose="020B0604020202020204" pitchFamily="34" charset="0"/>
                <a:cs typeface="Arial" panose="020B0604020202020204" pitchFamily="34" charset="0"/>
              </a:rPr>
              <a:t>in the field of </a:t>
            </a:r>
            <a:r>
              <a:rPr lang="en-US" dirty="0" smtClean="0">
                <a:solidFill>
                  <a:srgbClr val="002060"/>
                </a:solidFill>
                <a:latin typeface="Arial" panose="020B0604020202020204" pitchFamily="34" charset="0"/>
                <a:cs typeface="Arial" panose="020B0604020202020204" pitchFamily="34" charset="0"/>
              </a:rPr>
              <a:t>the Public Health, </a:t>
            </a:r>
            <a:r>
              <a:rPr lang="en-US" dirty="0">
                <a:solidFill>
                  <a:srgbClr val="002060"/>
                </a:solidFill>
                <a:latin typeface="Arial" panose="020B0604020202020204" pitchFamily="34" charset="0"/>
                <a:cs typeface="Arial" panose="020B0604020202020204" pitchFamily="34" charset="0"/>
              </a:rPr>
              <a:t>as well as in the field of health system research.</a:t>
            </a:r>
          </a:p>
          <a:p>
            <a:pPr marL="109538" lvl="0"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Establishing research priorities </a:t>
            </a:r>
            <a:r>
              <a:rPr lang="en-US" dirty="0">
                <a:solidFill>
                  <a:srgbClr val="002060"/>
                </a:solidFill>
                <a:latin typeface="Arial" panose="020B0604020202020204" pitchFamily="34" charset="0"/>
                <a:cs typeface="Arial" panose="020B0604020202020204" pitchFamily="34" charset="0"/>
              </a:rPr>
              <a:t>is systematic and consistent - based on foresight research</a:t>
            </a:r>
          </a:p>
          <a:p>
            <a:pPr marL="109538" lvl="0"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International standards have been </a:t>
            </a:r>
            <a:r>
              <a:rPr lang="en-US" b="1" dirty="0" smtClean="0">
                <a:solidFill>
                  <a:srgbClr val="C00000"/>
                </a:solidFill>
                <a:latin typeface="Arial" panose="020B0604020202020204" pitchFamily="34" charset="0"/>
                <a:cs typeface="Arial" panose="020B0604020202020204" pitchFamily="34" charset="0"/>
              </a:rPr>
              <a:t>implemented </a:t>
            </a:r>
            <a:r>
              <a:rPr lang="en-US" dirty="0">
                <a:solidFill>
                  <a:srgbClr val="002060"/>
                </a:solidFill>
                <a:latin typeface="Arial" panose="020B0604020202020204" pitchFamily="34" charset="0"/>
                <a:cs typeface="Arial" panose="020B0604020202020204" pitchFamily="34" charset="0"/>
              </a:rPr>
              <a:t>in the training of health professionals and in research</a:t>
            </a:r>
          </a:p>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There is a pot</a:t>
            </a:r>
            <a:r>
              <a:rPr lang="en-US" b="1" dirty="0">
                <a:solidFill>
                  <a:srgbClr val="C00000"/>
                </a:solidFill>
                <a:latin typeface="Arial" panose="020B0604020202020204" pitchFamily="34" charset="0"/>
                <a:cs typeface="Arial" panose="020B0604020202020204" pitchFamily="34" charset="0"/>
              </a:rPr>
              <a:t>ential for conducting high-level research</a:t>
            </a:r>
            <a:r>
              <a:rPr lang="en-US" dirty="0">
                <a:solidFill>
                  <a:srgbClr val="002060"/>
                </a:solidFill>
                <a:latin typeface="Arial" panose="020B0604020202020204" pitchFamily="34" charset="0"/>
                <a:cs typeface="Arial" panose="020B0604020202020204" pitchFamily="34" charset="0"/>
              </a:rPr>
              <a:t> in the field of medicine, Public </a:t>
            </a:r>
            <a:r>
              <a:rPr lang="en-US" dirty="0" smtClean="0">
                <a:solidFill>
                  <a:srgbClr val="002060"/>
                </a:solidFill>
                <a:latin typeface="Arial" panose="020B0604020202020204" pitchFamily="34" charset="0"/>
                <a:cs typeface="Arial" panose="020B0604020202020204" pitchFamily="34" charset="0"/>
              </a:rPr>
              <a:t>Health and health systems </a:t>
            </a:r>
            <a:endParaRPr lang="en-US" dirty="0">
              <a:solidFill>
                <a:srgbClr val="002060"/>
              </a:solidFill>
              <a:latin typeface="Arial" panose="020B0604020202020204" pitchFamily="34" charset="0"/>
              <a:cs typeface="Arial" panose="020B0604020202020204" pitchFamily="34" charset="0"/>
            </a:endParaRPr>
          </a:p>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There is </a:t>
            </a:r>
            <a:r>
              <a:rPr lang="en-US" b="1" dirty="0">
                <a:solidFill>
                  <a:srgbClr val="C00000"/>
                </a:solidFill>
                <a:latin typeface="Arial" panose="020B0604020202020204" pitchFamily="34" charset="0"/>
                <a:cs typeface="Arial" panose="020B0604020202020204" pitchFamily="34" charset="0"/>
              </a:rPr>
              <a:t>support from international organizations</a:t>
            </a:r>
            <a:endParaRPr lang="ru-RU" b="1" dirty="0">
              <a:solidFill>
                <a:srgbClr val="C00000"/>
              </a:solidFill>
              <a:latin typeface="Arial" panose="020B0604020202020204" pitchFamily="34" charset="0"/>
              <a:cs typeface="Arial" panose="020B0604020202020204" pitchFamily="34" charset="0"/>
            </a:endParaRPr>
          </a:p>
        </p:txBody>
      </p:sp>
      <p:sp>
        <p:nvSpPr>
          <p:cNvPr id="6" name="Прямоугольник 5"/>
          <p:cNvSpPr/>
          <p:nvPr/>
        </p:nvSpPr>
        <p:spPr>
          <a:xfrm>
            <a:off x="5004048" y="857434"/>
            <a:ext cx="4032448" cy="5883934"/>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96838" lvl="0" indent="-96838">
              <a:lnSpc>
                <a:spcPct val="90000"/>
              </a:lnSpc>
              <a:spcBef>
                <a:spcPts val="6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Insufficient funding for research </a:t>
            </a:r>
            <a:r>
              <a:rPr lang="en-US" dirty="0">
                <a:solidFill>
                  <a:srgbClr val="002060"/>
                </a:solidFill>
                <a:latin typeface="Arial" panose="020B0604020202020204" pitchFamily="34" charset="0"/>
                <a:cs typeface="Arial" panose="020B0604020202020204" pitchFamily="34" charset="0"/>
              </a:rPr>
              <a:t>in the field of health</a:t>
            </a:r>
          </a:p>
          <a:p>
            <a:pPr marL="96838" lvl="0" indent="-96838">
              <a:lnSpc>
                <a:spcPct val="90000"/>
              </a:lnSpc>
              <a:spcBef>
                <a:spcPts val="6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Insufficient infrastructure development </a:t>
            </a:r>
            <a:r>
              <a:rPr lang="en-US" dirty="0">
                <a:solidFill>
                  <a:srgbClr val="002060"/>
                </a:solidFill>
                <a:latin typeface="Arial" panose="020B0604020202020204" pitchFamily="34" charset="0"/>
                <a:cs typeface="Arial" panose="020B0604020202020204" pitchFamily="34" charset="0"/>
              </a:rPr>
              <a:t>for high-quality research</a:t>
            </a:r>
          </a:p>
          <a:p>
            <a:pPr marL="96838" lvl="0" indent="-96838">
              <a:lnSpc>
                <a:spcPct val="90000"/>
              </a:lnSpc>
              <a:spcBef>
                <a:spcPts val="6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Absence of a full-text </a:t>
            </a:r>
            <a:r>
              <a:rPr lang="en-US" b="1" dirty="0" smtClean="0">
                <a:solidFill>
                  <a:srgbClr val="C00000"/>
                </a:solidFill>
                <a:latin typeface="Arial" panose="020B0604020202020204" pitchFamily="34" charset="0"/>
                <a:cs typeface="Arial" panose="020B0604020202020204" pitchFamily="34" charset="0"/>
              </a:rPr>
              <a:t>unified  </a:t>
            </a:r>
            <a:r>
              <a:rPr lang="en-US" b="1" dirty="0">
                <a:solidFill>
                  <a:srgbClr val="C00000"/>
                </a:solidFill>
                <a:latin typeface="Arial" panose="020B0604020202020204" pitchFamily="34" charset="0"/>
                <a:cs typeface="Arial" panose="020B0604020202020204" pitchFamily="34" charset="0"/>
              </a:rPr>
              <a:t>database </a:t>
            </a:r>
            <a:r>
              <a:rPr lang="en-US" dirty="0">
                <a:solidFill>
                  <a:srgbClr val="002060"/>
                </a:solidFill>
                <a:latin typeface="Arial" panose="020B0604020202020204" pitchFamily="34" charset="0"/>
                <a:cs typeface="Arial" panose="020B0604020202020204" pitchFamily="34" charset="0"/>
              </a:rPr>
              <a:t>on Kazakh scientific research</a:t>
            </a:r>
          </a:p>
          <a:p>
            <a:pPr marL="96838" lvl="0" indent="-96838">
              <a:lnSpc>
                <a:spcPct val="90000"/>
              </a:lnSpc>
              <a:spcBef>
                <a:spcPts val="6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Access to global resources is limited </a:t>
            </a:r>
            <a:r>
              <a:rPr lang="en-US" dirty="0">
                <a:solidFill>
                  <a:srgbClr val="002060"/>
                </a:solidFill>
                <a:latin typeface="Arial" panose="020B0604020202020204" pitchFamily="34" charset="0"/>
                <a:cs typeface="Arial" panose="020B0604020202020204" pitchFamily="34" charset="0"/>
              </a:rPr>
              <a:t>due to inadequate knowledge of </a:t>
            </a:r>
            <a:r>
              <a:rPr lang="en-US" dirty="0" smtClean="0">
                <a:solidFill>
                  <a:srgbClr val="002060"/>
                </a:solidFill>
                <a:latin typeface="Arial" panose="020B0604020202020204" pitchFamily="34" charset="0"/>
                <a:cs typeface="Arial" panose="020B0604020202020204" pitchFamily="34" charset="0"/>
              </a:rPr>
              <a:t>English </a:t>
            </a:r>
            <a:r>
              <a:rPr lang="en-US" dirty="0">
                <a:solidFill>
                  <a:srgbClr val="002060"/>
                </a:solidFill>
                <a:latin typeface="Arial" panose="020B0604020202020204" pitchFamily="34" charset="0"/>
                <a:cs typeface="Arial" panose="020B0604020202020204" pitchFamily="34" charset="0"/>
              </a:rPr>
              <a:t>among </a:t>
            </a:r>
            <a:r>
              <a:rPr lang="en-US" dirty="0" smtClean="0">
                <a:solidFill>
                  <a:srgbClr val="002060"/>
                </a:solidFill>
                <a:latin typeface="Arial" panose="020B0604020202020204" pitchFamily="34" charset="0"/>
                <a:cs typeface="Arial" panose="020B0604020202020204" pitchFamily="34" charset="0"/>
              </a:rPr>
              <a:t>scientists</a:t>
            </a:r>
            <a:endParaRPr lang="en-US" dirty="0">
              <a:solidFill>
                <a:srgbClr val="002060"/>
              </a:solidFill>
              <a:latin typeface="Arial" panose="020B0604020202020204" pitchFamily="34" charset="0"/>
              <a:cs typeface="Arial" panose="020B0604020202020204" pitchFamily="34" charset="0"/>
            </a:endParaRPr>
          </a:p>
          <a:p>
            <a:pPr marL="96838" lvl="0" indent="-96838">
              <a:lnSpc>
                <a:spcPct val="90000"/>
              </a:lnSpc>
              <a:spcBef>
                <a:spcPts val="6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Insufficient scientific capacity and quality </a:t>
            </a:r>
            <a:r>
              <a:rPr lang="en-US" dirty="0">
                <a:solidFill>
                  <a:srgbClr val="002060"/>
                </a:solidFill>
                <a:latin typeface="Arial" panose="020B0604020202020204" pitchFamily="34" charset="0"/>
                <a:cs typeface="Arial" panose="020B0604020202020204" pitchFamily="34" charset="0"/>
              </a:rPr>
              <a:t>of health research</a:t>
            </a:r>
          </a:p>
          <a:p>
            <a:pPr marL="96838" lvl="0" indent="-96838">
              <a:lnSpc>
                <a:spcPct val="90000"/>
              </a:lnSpc>
              <a:spcBef>
                <a:spcPts val="6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The results of scientific research are not available </a:t>
            </a:r>
            <a:r>
              <a:rPr lang="en-US" dirty="0">
                <a:solidFill>
                  <a:srgbClr val="002060"/>
                </a:solidFill>
                <a:latin typeface="Arial" panose="020B0604020202020204" pitchFamily="34" charset="0"/>
                <a:cs typeface="Arial" panose="020B0604020202020204" pitchFamily="34" charset="0"/>
              </a:rPr>
              <a:t>to policy-makers, and they are not used in policy development.</a:t>
            </a:r>
            <a:endParaRPr lang="ru-RU" dirty="0">
              <a:solidFill>
                <a:srgbClr val="002060"/>
              </a:solidFill>
              <a:latin typeface="Arial" panose="020B0604020202020204" pitchFamily="34" charset="0"/>
              <a:cs typeface="Arial" panose="020B0604020202020204" pitchFamily="34" charset="0"/>
            </a:endParaRPr>
          </a:p>
        </p:txBody>
      </p:sp>
      <p:sp>
        <p:nvSpPr>
          <p:cNvPr id="9" name="Прямоугольник 8"/>
          <p:cNvSpPr/>
          <p:nvPr/>
        </p:nvSpPr>
        <p:spPr>
          <a:xfrm>
            <a:off x="1467057" y="395372"/>
            <a:ext cx="2199641" cy="461665"/>
          </a:xfrm>
          <a:prstGeom prst="rect">
            <a:avLst/>
          </a:prstGeom>
        </p:spPr>
        <p:txBody>
          <a:bodyPr wrap="none">
            <a:spAutoFit/>
          </a:bodyPr>
          <a:lstStyle/>
          <a:p>
            <a:r>
              <a:rPr lang="en-US" sz="2400" b="1" dirty="0" smtClean="0">
                <a:solidFill>
                  <a:srgbClr val="C00000"/>
                </a:solidFill>
                <a:latin typeface="Arial" panose="020B0604020202020204" pitchFamily="34" charset="0"/>
                <a:cs typeface="Arial" panose="020B0604020202020204" pitchFamily="34" charset="0"/>
              </a:rPr>
              <a:t>Opportunities</a:t>
            </a:r>
            <a:endParaRPr lang="en-US" sz="2400" b="1" dirty="0">
              <a:solidFill>
                <a:srgbClr val="C00000"/>
              </a:solidFill>
              <a:latin typeface="Arial" panose="020B0604020202020204" pitchFamily="34" charset="0"/>
              <a:cs typeface="Arial" panose="020B0604020202020204" pitchFamily="34" charset="0"/>
            </a:endParaRPr>
          </a:p>
        </p:txBody>
      </p:sp>
      <p:sp>
        <p:nvSpPr>
          <p:cNvPr id="10" name="Прямоугольник 9"/>
          <p:cNvSpPr/>
          <p:nvPr/>
        </p:nvSpPr>
        <p:spPr>
          <a:xfrm>
            <a:off x="5855173" y="395371"/>
            <a:ext cx="1826141" cy="461665"/>
          </a:xfrm>
          <a:prstGeom prst="rect">
            <a:avLst/>
          </a:prstGeom>
        </p:spPr>
        <p:txBody>
          <a:bodyPr wrap="none">
            <a:spAutoFit/>
          </a:bodyPr>
          <a:lstStyle/>
          <a:p>
            <a:r>
              <a:rPr lang="en-US" sz="2400" b="1" dirty="0">
                <a:solidFill>
                  <a:srgbClr val="C00000"/>
                </a:solidFill>
                <a:latin typeface="Arial" panose="020B0604020202020204" pitchFamily="34" charset="0"/>
                <a:cs typeface="Arial" panose="020B0604020202020204" pitchFamily="34" charset="0"/>
              </a:rPr>
              <a:t>Challenges</a:t>
            </a:r>
            <a:endParaRPr lang="ru-RU"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699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528664"/>
          </a:xfrm>
        </p:spPr>
        <p:txBody>
          <a:bodyPr>
            <a:noAutofit/>
          </a:bodyPr>
          <a:lstStyle/>
          <a:p>
            <a:r>
              <a:rPr lang="nl-BE" sz="2800" b="1" dirty="0">
                <a:solidFill>
                  <a:srgbClr val="002060"/>
                </a:solidFill>
                <a:latin typeface="Arial" panose="020B0604020202020204" pitchFamily="34" charset="0"/>
                <a:cs typeface="Arial" panose="020B0604020202020204" pitchFamily="34" charset="0"/>
              </a:rPr>
              <a:t>The process of evidence-informed policy-making</a:t>
            </a:r>
            <a:endParaRPr lang="ru-RU" sz="2800" b="1" dirty="0">
              <a:solidFill>
                <a:srgbClr val="002060"/>
              </a:solidFill>
              <a:latin typeface="Arial" panose="020B0604020202020204" pitchFamily="34" charset="0"/>
              <a:cs typeface="Arial" panose="020B0604020202020204" pitchFamily="34" charset="0"/>
            </a:endParaRPr>
          </a:p>
        </p:txBody>
      </p:sp>
      <p:sp>
        <p:nvSpPr>
          <p:cNvPr id="5" name="Прямоугольник 4"/>
          <p:cNvSpPr/>
          <p:nvPr/>
        </p:nvSpPr>
        <p:spPr>
          <a:xfrm>
            <a:off x="107504" y="924036"/>
            <a:ext cx="4464496" cy="581733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Policy-makers and academics</a:t>
            </a:r>
            <a:r>
              <a:rPr lang="en-US" b="1" dirty="0">
                <a:solidFill>
                  <a:srgbClr val="C00000"/>
                </a:solidFill>
                <a:latin typeface="Arial" panose="020B0604020202020204" pitchFamily="34" charset="0"/>
                <a:cs typeface="Arial" panose="020B0604020202020204" pitchFamily="34" charset="0"/>
              </a:rPr>
              <a:t> point to the need for immediate implementation of effective mechanisms for the dissemination of knowledge</a:t>
            </a:r>
          </a:p>
          <a:p>
            <a:pPr marL="109538" lvl="0" indent="-109538">
              <a:lnSpc>
                <a:spcPct val="90000"/>
              </a:lnSpc>
              <a:spcBef>
                <a:spcPts val="1200"/>
              </a:spcBef>
              <a:buFont typeface="Arial" panose="020B0604020202020204" pitchFamily="34" charset="0"/>
              <a:buChar char="•"/>
            </a:pPr>
            <a:r>
              <a:rPr lang="en-US" b="1" dirty="0" smtClean="0">
                <a:solidFill>
                  <a:srgbClr val="C00000"/>
                </a:solidFill>
                <a:latin typeface="Arial" panose="020B0604020202020204" pitchFamily="34" charset="0"/>
                <a:cs typeface="Arial" panose="020B0604020202020204" pitchFamily="34" charset="0"/>
              </a:rPr>
              <a:t>RCHD </a:t>
            </a:r>
            <a:r>
              <a:rPr lang="en-US" b="1" dirty="0">
                <a:solidFill>
                  <a:srgbClr val="C00000"/>
                </a:solidFill>
                <a:latin typeface="Arial" panose="020B0604020202020204" pitchFamily="34" charset="0"/>
                <a:cs typeface="Arial" panose="020B0604020202020204" pitchFamily="34" charset="0"/>
              </a:rPr>
              <a:t>contributes significantly </a:t>
            </a:r>
            <a:r>
              <a:rPr lang="en-US" dirty="0">
                <a:solidFill>
                  <a:srgbClr val="002060"/>
                </a:solidFill>
                <a:latin typeface="Arial" panose="020B0604020202020204" pitchFamily="34" charset="0"/>
                <a:cs typeface="Arial" panose="020B0604020202020204" pitchFamily="34" charset="0"/>
              </a:rPr>
              <a:t>to the use of evidence and research results in policy-making</a:t>
            </a:r>
          </a:p>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There are </a:t>
            </a:r>
            <a:r>
              <a:rPr lang="en-US" b="1" dirty="0">
                <a:solidFill>
                  <a:srgbClr val="C00000"/>
                </a:solidFill>
                <a:latin typeface="Arial" panose="020B0604020202020204" pitchFamily="34" charset="0"/>
                <a:cs typeface="Arial" panose="020B0604020202020204" pitchFamily="34" charset="0"/>
              </a:rPr>
              <a:t>organizations in Kazakhstan with the potential for disseminating knowledge</a:t>
            </a:r>
          </a:p>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There is a successful </a:t>
            </a:r>
            <a:r>
              <a:rPr lang="en-US" b="1" dirty="0">
                <a:solidFill>
                  <a:srgbClr val="C00000"/>
                </a:solidFill>
                <a:latin typeface="Arial" panose="020B0604020202020204" pitchFamily="34" charset="0"/>
                <a:cs typeface="Arial" panose="020B0604020202020204" pitchFamily="34" charset="0"/>
              </a:rPr>
              <a:t>experience in conducting </a:t>
            </a:r>
            <a:r>
              <a:rPr lang="en-US" b="1" dirty="0" smtClean="0">
                <a:solidFill>
                  <a:srgbClr val="C00000"/>
                </a:solidFill>
                <a:latin typeface="Arial" panose="020B0604020202020204" pitchFamily="34" charset="0"/>
                <a:cs typeface="Arial" panose="020B0604020202020204" pitchFamily="34" charset="0"/>
              </a:rPr>
              <a:t>policy dialogues </a:t>
            </a:r>
            <a:r>
              <a:rPr lang="en-US" dirty="0">
                <a:solidFill>
                  <a:srgbClr val="002060"/>
                </a:solidFill>
                <a:latin typeface="Arial" panose="020B0604020202020204" pitchFamily="34" charset="0"/>
                <a:cs typeface="Arial" panose="020B0604020202020204" pitchFamily="34" charset="0"/>
              </a:rPr>
              <a:t>on health policy issues;</a:t>
            </a:r>
          </a:p>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There are </a:t>
            </a:r>
            <a:r>
              <a:rPr lang="en-US" b="1" dirty="0">
                <a:solidFill>
                  <a:srgbClr val="C00000"/>
                </a:solidFill>
                <a:latin typeface="Arial" panose="020B0604020202020204" pitchFamily="34" charset="0"/>
                <a:cs typeface="Arial" panose="020B0604020202020204" pitchFamily="34" charset="0"/>
              </a:rPr>
              <a:t>positive examples of </a:t>
            </a:r>
            <a:r>
              <a:rPr lang="en-US" b="1" dirty="0" smtClean="0">
                <a:solidFill>
                  <a:srgbClr val="C00000"/>
                </a:solidFill>
                <a:latin typeface="Arial" panose="020B0604020202020204" pitchFamily="34" charset="0"/>
                <a:cs typeface="Arial" panose="020B0604020202020204" pitchFamily="34" charset="0"/>
              </a:rPr>
              <a:t>the EIP</a:t>
            </a:r>
            <a:r>
              <a:rPr lang="en-US" dirty="0" smtClean="0">
                <a:solidFill>
                  <a:srgbClr val="002060"/>
                </a:solidFill>
                <a:latin typeface="Arial" panose="020B0604020202020204" pitchFamily="34" charset="0"/>
                <a:cs typeface="Arial" panose="020B0604020202020204" pitchFamily="34" charset="0"/>
              </a:rPr>
              <a:t>, </a:t>
            </a:r>
            <a:r>
              <a:rPr lang="en-US" dirty="0">
                <a:solidFill>
                  <a:srgbClr val="002060"/>
                </a:solidFill>
                <a:latin typeface="Arial" panose="020B0604020202020204" pitchFamily="34" charset="0"/>
                <a:cs typeface="Arial" panose="020B0604020202020204" pitchFamily="34" charset="0"/>
              </a:rPr>
              <a:t>the </a:t>
            </a:r>
            <a:r>
              <a:rPr lang="en-US" dirty="0" smtClean="0">
                <a:solidFill>
                  <a:srgbClr val="002060"/>
                </a:solidFill>
                <a:latin typeface="Arial" panose="020B0604020202020204" pitchFamily="34" charset="0"/>
                <a:cs typeface="Arial" panose="020B0604020202020204" pitchFamily="34" charset="0"/>
              </a:rPr>
              <a:t>implementation of </a:t>
            </a:r>
            <a:r>
              <a:rPr lang="en-US" dirty="0">
                <a:solidFill>
                  <a:srgbClr val="002060"/>
                </a:solidFill>
                <a:latin typeface="Arial" panose="020B0604020202020204" pitchFamily="34" charset="0"/>
                <a:cs typeface="Arial" panose="020B0604020202020204" pitchFamily="34" charset="0"/>
              </a:rPr>
              <a:t>the </a:t>
            </a:r>
            <a:r>
              <a:rPr lang="en-US" dirty="0" smtClean="0">
                <a:solidFill>
                  <a:srgbClr val="002060"/>
                </a:solidFill>
                <a:latin typeface="Arial" panose="020B0604020202020204" pitchFamily="34" charset="0"/>
                <a:cs typeface="Arial" panose="020B0604020202020204" pitchFamily="34" charset="0"/>
              </a:rPr>
              <a:t>EBM principles, </a:t>
            </a:r>
            <a:r>
              <a:rPr lang="en-US" dirty="0">
                <a:solidFill>
                  <a:srgbClr val="002060"/>
                </a:solidFill>
                <a:latin typeface="Arial" panose="020B0604020202020204" pitchFamily="34" charset="0"/>
                <a:cs typeface="Arial" panose="020B0604020202020204" pitchFamily="34" charset="0"/>
              </a:rPr>
              <a:t>which can form a culture that is favorable for </a:t>
            </a:r>
            <a:r>
              <a:rPr lang="en-US" dirty="0" smtClean="0">
                <a:solidFill>
                  <a:srgbClr val="002060"/>
                </a:solidFill>
                <a:latin typeface="Arial" panose="020B0604020202020204" pitchFamily="34" charset="0"/>
                <a:cs typeface="Arial" panose="020B0604020202020204" pitchFamily="34" charset="0"/>
              </a:rPr>
              <a:t>EIP</a:t>
            </a:r>
            <a:endParaRPr lang="ru-RU" dirty="0">
              <a:solidFill>
                <a:srgbClr val="002060"/>
              </a:solidFill>
              <a:latin typeface="Arial" panose="020B0604020202020204" pitchFamily="34" charset="0"/>
              <a:cs typeface="Arial" panose="020B0604020202020204" pitchFamily="34" charset="0"/>
            </a:endParaRPr>
          </a:p>
        </p:txBody>
      </p:sp>
      <p:sp>
        <p:nvSpPr>
          <p:cNvPr id="6" name="Прямоугольник 5"/>
          <p:cNvSpPr/>
          <p:nvPr/>
        </p:nvSpPr>
        <p:spPr>
          <a:xfrm>
            <a:off x="4716016" y="924036"/>
            <a:ext cx="4248472" cy="5817332"/>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9538" lvl="0" indent="-109538">
              <a:lnSpc>
                <a:spcPct val="90000"/>
              </a:lnSpc>
              <a:spcBef>
                <a:spcPts val="1200"/>
              </a:spcBef>
              <a:buFont typeface="Arial" panose="020B0604020202020204" pitchFamily="34" charset="0"/>
              <a:buChar char="•"/>
            </a:pPr>
            <a:r>
              <a:rPr lang="en-US" b="1" dirty="0" smtClean="0">
                <a:solidFill>
                  <a:srgbClr val="C00000"/>
                </a:solidFill>
                <a:latin typeface="Arial" panose="020B0604020202020204" pitchFamily="34" charset="0"/>
                <a:cs typeface="Arial" panose="020B0604020202020204" pitchFamily="34" charset="0"/>
              </a:rPr>
              <a:t>Political </a:t>
            </a:r>
            <a:r>
              <a:rPr lang="en-US" b="1" dirty="0">
                <a:solidFill>
                  <a:srgbClr val="C00000"/>
                </a:solidFill>
                <a:latin typeface="Arial" panose="020B0604020202020204" pitchFamily="34" charset="0"/>
                <a:cs typeface="Arial" panose="020B0604020202020204" pitchFamily="34" charset="0"/>
              </a:rPr>
              <a:t>promises, lack of financial resources and personnel </a:t>
            </a:r>
            <a:r>
              <a:rPr lang="en-US" dirty="0">
                <a:solidFill>
                  <a:srgbClr val="002060"/>
                </a:solidFill>
                <a:latin typeface="Arial" panose="020B0604020202020204" pitchFamily="34" charset="0"/>
                <a:cs typeface="Arial" panose="020B0604020202020204" pitchFamily="34" charset="0"/>
              </a:rPr>
              <a:t>often influence policy choices more than </a:t>
            </a:r>
            <a:r>
              <a:rPr lang="en-US" dirty="0" smtClean="0">
                <a:solidFill>
                  <a:srgbClr val="002060"/>
                </a:solidFill>
                <a:latin typeface="Arial" panose="020B0604020202020204" pitchFamily="34" charset="0"/>
                <a:cs typeface="Arial" panose="020B0604020202020204" pitchFamily="34" charset="0"/>
              </a:rPr>
              <a:t>research data;</a:t>
            </a:r>
            <a:endParaRPr lang="en-US" dirty="0">
              <a:solidFill>
                <a:srgbClr val="002060"/>
              </a:solidFill>
              <a:latin typeface="Arial" panose="020B0604020202020204" pitchFamily="34" charset="0"/>
              <a:cs typeface="Arial" panose="020B0604020202020204" pitchFamily="34" charset="0"/>
            </a:endParaRPr>
          </a:p>
          <a:p>
            <a:pPr marL="109538" lvl="0"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The level of application </a:t>
            </a:r>
            <a:r>
              <a:rPr lang="en-US" b="1" dirty="0" smtClean="0">
                <a:solidFill>
                  <a:srgbClr val="C00000"/>
                </a:solidFill>
                <a:latin typeface="Arial" panose="020B0604020202020204" pitchFamily="34" charset="0"/>
                <a:cs typeface="Arial" panose="020B0604020202020204" pitchFamily="34" charset="0"/>
              </a:rPr>
              <a:t>of the research data </a:t>
            </a:r>
            <a:r>
              <a:rPr lang="en-US" b="1" dirty="0">
                <a:solidFill>
                  <a:srgbClr val="C00000"/>
                </a:solidFill>
                <a:latin typeface="Arial" panose="020B0604020202020204" pitchFamily="34" charset="0"/>
                <a:cs typeface="Arial" panose="020B0604020202020204" pitchFamily="34" charset="0"/>
              </a:rPr>
              <a:t>is low </a:t>
            </a:r>
            <a:r>
              <a:rPr lang="en-US" dirty="0">
                <a:solidFill>
                  <a:srgbClr val="002060"/>
                </a:solidFill>
                <a:latin typeface="Arial" panose="020B0604020202020204" pitchFamily="34" charset="0"/>
                <a:cs typeface="Arial" panose="020B0604020202020204" pitchFamily="34" charset="0"/>
              </a:rPr>
              <a:t>due to lack of awareness and experience of participants.</a:t>
            </a:r>
          </a:p>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Quite often there is</a:t>
            </a:r>
            <a:r>
              <a:rPr lang="en-US" b="1" dirty="0">
                <a:solidFill>
                  <a:srgbClr val="C00000"/>
                </a:solidFill>
                <a:latin typeface="Arial" panose="020B0604020202020204" pitchFamily="34" charset="0"/>
                <a:cs typeface="Arial" panose="020B0604020202020204" pitchFamily="34" charset="0"/>
              </a:rPr>
              <a:t> a low level of quality of scientific research results</a:t>
            </a:r>
          </a:p>
          <a:p>
            <a:pPr marL="109538" lvl="0"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It is necessary to strengthen the opportunities for the </a:t>
            </a:r>
            <a:r>
              <a:rPr lang="en-US" b="1" dirty="0" smtClean="0">
                <a:solidFill>
                  <a:srgbClr val="C00000"/>
                </a:solidFill>
                <a:latin typeface="Arial" panose="020B0604020202020204" pitchFamily="34" charset="0"/>
                <a:cs typeface="Arial" panose="020B0604020202020204" pitchFamily="34" charset="0"/>
              </a:rPr>
              <a:t>translation of </a:t>
            </a:r>
            <a:r>
              <a:rPr lang="en-US" b="1" dirty="0">
                <a:solidFill>
                  <a:srgbClr val="C00000"/>
                </a:solidFill>
                <a:latin typeface="Arial" panose="020B0604020202020204" pitchFamily="34" charset="0"/>
                <a:cs typeface="Arial" panose="020B0604020202020204" pitchFamily="34" charset="0"/>
              </a:rPr>
              <a:t>scientific </a:t>
            </a:r>
            <a:r>
              <a:rPr lang="en-US" b="1" dirty="0" smtClean="0">
                <a:solidFill>
                  <a:srgbClr val="C00000"/>
                </a:solidFill>
                <a:latin typeface="Arial" panose="020B0604020202020204" pitchFamily="34" charset="0"/>
                <a:cs typeface="Arial" panose="020B0604020202020204" pitchFamily="34" charset="0"/>
              </a:rPr>
              <a:t>research data </a:t>
            </a:r>
            <a:r>
              <a:rPr lang="en-US" dirty="0">
                <a:solidFill>
                  <a:srgbClr val="002060"/>
                </a:solidFill>
                <a:latin typeface="Arial" panose="020B0604020202020204" pitchFamily="34" charset="0"/>
                <a:cs typeface="Arial" panose="020B0604020202020204" pitchFamily="34" charset="0"/>
              </a:rPr>
              <a:t>in accordance with the conditions of the country;</a:t>
            </a:r>
          </a:p>
          <a:p>
            <a:pPr marL="109538" lvl="0"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It is necessary to further develop the practice of regular policy dialogues</a:t>
            </a:r>
            <a:endParaRPr lang="ru-RU" dirty="0">
              <a:solidFill>
                <a:srgbClr val="002060"/>
              </a:solidFill>
              <a:latin typeface="Arial" panose="020B0604020202020204" pitchFamily="34" charset="0"/>
              <a:cs typeface="Arial" panose="020B0604020202020204" pitchFamily="34" charset="0"/>
            </a:endParaRPr>
          </a:p>
        </p:txBody>
      </p:sp>
      <p:sp>
        <p:nvSpPr>
          <p:cNvPr id="9" name="Прямоугольник 8"/>
          <p:cNvSpPr/>
          <p:nvPr/>
        </p:nvSpPr>
        <p:spPr>
          <a:xfrm>
            <a:off x="1467057" y="447055"/>
            <a:ext cx="2199641" cy="461665"/>
          </a:xfrm>
          <a:prstGeom prst="rect">
            <a:avLst/>
          </a:prstGeom>
        </p:spPr>
        <p:txBody>
          <a:bodyPr wrap="none">
            <a:spAutoFit/>
          </a:bodyPr>
          <a:lstStyle/>
          <a:p>
            <a:r>
              <a:rPr lang="en-US" sz="2400" b="1" dirty="0" smtClean="0">
                <a:solidFill>
                  <a:srgbClr val="C00000"/>
                </a:solidFill>
                <a:latin typeface="Arial" panose="020B0604020202020204" pitchFamily="34" charset="0"/>
                <a:cs typeface="Arial" panose="020B0604020202020204" pitchFamily="34" charset="0"/>
              </a:rPr>
              <a:t>Opportunities</a:t>
            </a:r>
            <a:endParaRPr lang="en-US" sz="2400" b="1" dirty="0">
              <a:solidFill>
                <a:srgbClr val="C00000"/>
              </a:solidFill>
              <a:latin typeface="Arial" panose="020B0604020202020204" pitchFamily="34" charset="0"/>
              <a:cs typeface="Arial" panose="020B0604020202020204" pitchFamily="34" charset="0"/>
            </a:endParaRPr>
          </a:p>
        </p:txBody>
      </p:sp>
      <p:sp>
        <p:nvSpPr>
          <p:cNvPr id="10" name="Прямоугольник 9"/>
          <p:cNvSpPr/>
          <p:nvPr/>
        </p:nvSpPr>
        <p:spPr>
          <a:xfrm>
            <a:off x="5855173" y="447054"/>
            <a:ext cx="1826141" cy="461665"/>
          </a:xfrm>
          <a:prstGeom prst="rect">
            <a:avLst/>
          </a:prstGeom>
        </p:spPr>
        <p:txBody>
          <a:bodyPr wrap="none">
            <a:spAutoFit/>
          </a:bodyPr>
          <a:lstStyle/>
          <a:p>
            <a:r>
              <a:rPr lang="en-US" sz="2400" b="1" dirty="0">
                <a:solidFill>
                  <a:srgbClr val="C00000"/>
                </a:solidFill>
                <a:latin typeface="Arial" panose="020B0604020202020204" pitchFamily="34" charset="0"/>
                <a:cs typeface="Arial" panose="020B0604020202020204" pitchFamily="34" charset="0"/>
              </a:rPr>
              <a:t>Challenges</a:t>
            </a:r>
            <a:endParaRPr lang="ru-RU"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5593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596" y="0"/>
            <a:ext cx="8769152" cy="528664"/>
          </a:xfrm>
        </p:spPr>
        <p:txBody>
          <a:bodyPr>
            <a:noAutofit/>
          </a:bodyPr>
          <a:lstStyle/>
          <a:p>
            <a:pPr lvl="0">
              <a:lnSpc>
                <a:spcPct val="80000"/>
              </a:lnSpc>
              <a:spcBef>
                <a:spcPts val="0"/>
              </a:spcBef>
              <a:spcAft>
                <a:spcPts val="0"/>
              </a:spcAft>
            </a:pPr>
            <a:r>
              <a:rPr lang="nl-BE" sz="2800" b="1" dirty="0" smtClean="0">
                <a:solidFill>
                  <a:srgbClr val="002060"/>
                </a:solidFill>
                <a:latin typeface="Arial" panose="020B0604020202020204" pitchFamily="34" charset="0"/>
                <a:cs typeface="Arial" panose="020B0604020202020204" pitchFamily="34" charset="0"/>
              </a:rPr>
              <a:t>EIP </a:t>
            </a:r>
            <a:r>
              <a:rPr lang="en-US" sz="2800" b="1" dirty="0">
                <a:solidFill>
                  <a:srgbClr val="002060"/>
                </a:solidFill>
                <a:latin typeface="Arial" panose="020B0604020202020204" pitchFamily="34" charset="0"/>
                <a:cs typeface="Arial" panose="020B0604020202020204" pitchFamily="34" charset="0"/>
              </a:rPr>
              <a:t>Institutionalization</a:t>
            </a:r>
            <a:endParaRPr lang="ru-RU" sz="2800" dirty="0">
              <a:solidFill>
                <a:srgbClr val="002060"/>
              </a:solidFill>
              <a:latin typeface="Arial" panose="020B0604020202020204" pitchFamily="34" charset="0"/>
              <a:cs typeface="Arial" panose="020B0604020202020204" pitchFamily="34" charset="0"/>
            </a:endParaRPr>
          </a:p>
        </p:txBody>
      </p:sp>
      <p:sp>
        <p:nvSpPr>
          <p:cNvPr id="5" name="Прямоугольник 4"/>
          <p:cNvSpPr/>
          <p:nvPr/>
        </p:nvSpPr>
        <p:spPr>
          <a:xfrm>
            <a:off x="107504" y="857037"/>
            <a:ext cx="4320480" cy="588433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79375" lvl="0" indent="-79375">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In Kazakhstan, </a:t>
            </a:r>
            <a:r>
              <a:rPr lang="en-US" b="1" dirty="0">
                <a:solidFill>
                  <a:srgbClr val="C00000"/>
                </a:solidFill>
                <a:latin typeface="Arial" panose="020B0604020202020204" pitchFamily="34" charset="0"/>
                <a:cs typeface="Arial" panose="020B0604020202020204" pitchFamily="34" charset="0"/>
              </a:rPr>
              <a:t>there are conditions for the </a:t>
            </a:r>
            <a:r>
              <a:rPr lang="en-US" b="1" dirty="0" smtClean="0">
                <a:solidFill>
                  <a:srgbClr val="C00000"/>
                </a:solidFill>
                <a:latin typeface="Arial" panose="020B0604020202020204" pitchFamily="34" charset="0"/>
                <a:cs typeface="Arial" panose="020B0604020202020204" pitchFamily="34" charset="0"/>
              </a:rPr>
              <a:t>EIP development and the KTP creation</a:t>
            </a:r>
            <a:endParaRPr lang="en-US" b="1" dirty="0">
              <a:solidFill>
                <a:srgbClr val="C00000"/>
              </a:solidFill>
              <a:latin typeface="Arial" panose="020B0604020202020204" pitchFamily="34" charset="0"/>
              <a:cs typeface="Arial" panose="020B0604020202020204" pitchFamily="34" charset="0"/>
            </a:endParaRPr>
          </a:p>
          <a:p>
            <a:pPr marL="79375" lvl="0" indent="-79375">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Two final scenarios for the future work of the </a:t>
            </a:r>
            <a:r>
              <a:rPr lang="en-US" b="1" dirty="0" smtClean="0">
                <a:solidFill>
                  <a:srgbClr val="C00000"/>
                </a:solidFill>
                <a:latin typeface="Arial" panose="020B0604020202020204" pitchFamily="34" charset="0"/>
                <a:cs typeface="Arial" panose="020B0604020202020204" pitchFamily="34" charset="0"/>
              </a:rPr>
              <a:t>KTP </a:t>
            </a:r>
            <a:r>
              <a:rPr lang="en-US" b="1" dirty="0">
                <a:solidFill>
                  <a:srgbClr val="C00000"/>
                </a:solidFill>
                <a:latin typeface="Arial" panose="020B0604020202020204" pitchFamily="34" charset="0"/>
                <a:cs typeface="Arial" panose="020B0604020202020204" pitchFamily="34" charset="0"/>
              </a:rPr>
              <a:t>were developed </a:t>
            </a:r>
            <a:r>
              <a:rPr lang="en-US" dirty="0">
                <a:solidFill>
                  <a:srgbClr val="002060"/>
                </a:solidFill>
                <a:latin typeface="Arial" panose="020B0604020202020204" pitchFamily="34" charset="0"/>
                <a:cs typeface="Arial" panose="020B0604020202020204" pitchFamily="34" charset="0"/>
              </a:rPr>
              <a:t>- the </a:t>
            </a:r>
            <a:r>
              <a:rPr lang="en-US" dirty="0" smtClean="0">
                <a:solidFill>
                  <a:srgbClr val="002060"/>
                </a:solidFill>
                <a:latin typeface="Arial" panose="020B0604020202020204" pitchFamily="34" charset="0"/>
                <a:cs typeface="Arial" panose="020B0604020202020204" pitchFamily="34" charset="0"/>
              </a:rPr>
              <a:t>KTP </a:t>
            </a:r>
            <a:r>
              <a:rPr lang="en-US" dirty="0">
                <a:solidFill>
                  <a:srgbClr val="002060"/>
                </a:solidFill>
                <a:latin typeface="Arial" panose="020B0604020202020204" pitchFamily="34" charset="0"/>
                <a:cs typeface="Arial" panose="020B0604020202020204" pitchFamily="34" charset="0"/>
              </a:rPr>
              <a:t>on the basis of the </a:t>
            </a:r>
            <a:r>
              <a:rPr lang="en-US" dirty="0" smtClean="0">
                <a:solidFill>
                  <a:srgbClr val="002060"/>
                </a:solidFill>
                <a:latin typeface="Arial" panose="020B0604020202020204" pitchFamily="34" charset="0"/>
                <a:cs typeface="Arial" panose="020B0604020202020204" pitchFamily="34" charset="0"/>
              </a:rPr>
              <a:t>RCHD and </a:t>
            </a:r>
            <a:r>
              <a:rPr lang="en-US" dirty="0">
                <a:solidFill>
                  <a:srgbClr val="002060"/>
                </a:solidFill>
                <a:latin typeface="Arial" panose="020B0604020202020204" pitchFamily="34" charset="0"/>
                <a:cs typeface="Arial" panose="020B0604020202020204" pitchFamily="34" charset="0"/>
              </a:rPr>
              <a:t>the </a:t>
            </a:r>
            <a:r>
              <a:rPr lang="en-US" dirty="0" smtClean="0">
                <a:solidFill>
                  <a:srgbClr val="002060"/>
                </a:solidFill>
                <a:latin typeface="Arial" panose="020B0604020202020204" pitchFamily="34" charset="0"/>
                <a:cs typeface="Arial" panose="020B0604020202020204" pitchFamily="34" charset="0"/>
              </a:rPr>
              <a:t>KTP </a:t>
            </a:r>
            <a:r>
              <a:rPr lang="en-US" dirty="0">
                <a:solidFill>
                  <a:srgbClr val="002060"/>
                </a:solidFill>
                <a:latin typeface="Arial" panose="020B0604020202020204" pitchFamily="34" charset="0"/>
                <a:cs typeface="Arial" panose="020B0604020202020204" pitchFamily="34" charset="0"/>
              </a:rPr>
              <a:t>on the basis of the RCRC </a:t>
            </a:r>
            <a:r>
              <a:rPr lang="en-US" dirty="0" smtClean="0">
                <a:solidFill>
                  <a:srgbClr val="002060"/>
                </a:solidFill>
                <a:latin typeface="Arial" panose="020B0604020202020204" pitchFamily="34" charset="0"/>
                <a:cs typeface="Arial" panose="020B0604020202020204" pitchFamily="34" charset="0"/>
              </a:rPr>
              <a:t>and MU consortium</a:t>
            </a:r>
            <a:endParaRPr lang="en-US" dirty="0">
              <a:solidFill>
                <a:srgbClr val="002060"/>
              </a:solidFill>
              <a:latin typeface="Arial" panose="020B0604020202020204" pitchFamily="34" charset="0"/>
              <a:cs typeface="Arial" panose="020B0604020202020204" pitchFamily="34" charset="0"/>
            </a:endParaRPr>
          </a:p>
          <a:p>
            <a:pPr marL="79375" lvl="0" indent="-79375">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The agreement between the </a:t>
            </a:r>
            <a:r>
              <a:rPr lang="en-US" b="1" dirty="0" err="1">
                <a:solidFill>
                  <a:srgbClr val="C00000"/>
                </a:solidFill>
                <a:latin typeface="Arial" panose="020B0604020202020204" pitchFamily="34" charset="0"/>
                <a:cs typeface="Arial" panose="020B0604020202020204" pitchFamily="34" charset="0"/>
              </a:rPr>
              <a:t>MoH</a:t>
            </a:r>
            <a:r>
              <a:rPr lang="en-US" b="1" dirty="0">
                <a:solidFill>
                  <a:srgbClr val="C00000"/>
                </a:solidFill>
                <a:latin typeface="Arial" panose="020B0604020202020204" pitchFamily="34" charset="0"/>
                <a:cs typeface="Arial" panose="020B0604020202020204" pitchFamily="34" charset="0"/>
              </a:rPr>
              <a:t>, </a:t>
            </a:r>
            <a:r>
              <a:rPr lang="en-US" b="1" dirty="0" smtClean="0">
                <a:solidFill>
                  <a:srgbClr val="C00000"/>
                </a:solidFill>
                <a:latin typeface="Arial" panose="020B0604020202020204" pitchFamily="34" charset="0"/>
                <a:cs typeface="Arial" panose="020B0604020202020204" pitchFamily="34" charset="0"/>
              </a:rPr>
              <a:t>RCHD </a:t>
            </a:r>
            <a:r>
              <a:rPr lang="en-US" b="1" dirty="0">
                <a:solidFill>
                  <a:srgbClr val="C00000"/>
                </a:solidFill>
                <a:latin typeface="Arial" panose="020B0604020202020204" pitchFamily="34" charset="0"/>
                <a:cs typeface="Arial" panose="020B0604020202020204" pitchFamily="34" charset="0"/>
              </a:rPr>
              <a:t>and MU </a:t>
            </a:r>
            <a:r>
              <a:rPr lang="en-US" dirty="0">
                <a:solidFill>
                  <a:srgbClr val="002060"/>
                </a:solidFill>
                <a:latin typeface="Arial" panose="020B0604020202020204" pitchFamily="34" charset="0"/>
                <a:cs typeface="Arial" panose="020B0604020202020204" pitchFamily="34" charset="0"/>
              </a:rPr>
              <a:t>(in the case of the second scenario) can provide the </a:t>
            </a:r>
            <a:r>
              <a:rPr lang="en-US" dirty="0" smtClean="0">
                <a:solidFill>
                  <a:srgbClr val="002060"/>
                </a:solidFill>
                <a:latin typeface="Arial" panose="020B0604020202020204" pitchFamily="34" charset="0"/>
                <a:cs typeface="Arial" panose="020B0604020202020204" pitchFamily="34" charset="0"/>
              </a:rPr>
              <a:t>KTP </a:t>
            </a:r>
            <a:r>
              <a:rPr lang="en-US" dirty="0">
                <a:solidFill>
                  <a:srgbClr val="002060"/>
                </a:solidFill>
                <a:latin typeface="Arial" panose="020B0604020202020204" pitchFamily="34" charset="0"/>
                <a:cs typeface="Arial" panose="020B0604020202020204" pitchFamily="34" charset="0"/>
              </a:rPr>
              <a:t>with </a:t>
            </a:r>
            <a:r>
              <a:rPr lang="en-US" dirty="0" smtClean="0">
                <a:solidFill>
                  <a:srgbClr val="002060"/>
                </a:solidFill>
                <a:latin typeface="Arial" panose="020B0604020202020204" pitchFamily="34" charset="0"/>
                <a:cs typeface="Arial" panose="020B0604020202020204" pitchFamily="34" charset="0"/>
              </a:rPr>
              <a:t>EIP </a:t>
            </a:r>
            <a:r>
              <a:rPr lang="en-US" dirty="0">
                <a:solidFill>
                  <a:srgbClr val="002060"/>
                </a:solidFill>
                <a:latin typeface="Arial" panose="020B0604020202020204" pitchFamily="34" charset="0"/>
                <a:cs typeface="Arial" panose="020B0604020202020204" pitchFamily="34" charset="0"/>
              </a:rPr>
              <a:t>authority with sustainable support for the relevant </a:t>
            </a:r>
            <a:r>
              <a:rPr lang="en-US" dirty="0" smtClean="0">
                <a:solidFill>
                  <a:srgbClr val="002060"/>
                </a:solidFill>
                <a:latin typeface="Arial" panose="020B0604020202020204" pitchFamily="34" charset="0"/>
                <a:cs typeface="Arial" panose="020B0604020202020204" pitchFamily="34" charset="0"/>
              </a:rPr>
              <a:t>functioning</a:t>
            </a:r>
            <a:endParaRPr lang="en-US" dirty="0">
              <a:solidFill>
                <a:srgbClr val="002060"/>
              </a:solidFill>
              <a:latin typeface="Arial" panose="020B0604020202020204" pitchFamily="34" charset="0"/>
              <a:cs typeface="Arial" panose="020B0604020202020204" pitchFamily="34" charset="0"/>
            </a:endParaRPr>
          </a:p>
          <a:p>
            <a:pPr marL="79375" lvl="0" indent="-79375">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A wide range of stakeholders </a:t>
            </a:r>
            <a:r>
              <a:rPr lang="en-US" dirty="0">
                <a:solidFill>
                  <a:srgbClr val="002060"/>
                </a:solidFill>
                <a:latin typeface="Arial" panose="020B0604020202020204" pitchFamily="34" charset="0"/>
                <a:cs typeface="Arial" panose="020B0604020202020204" pitchFamily="34" charset="0"/>
              </a:rPr>
              <a:t>can be involved in the </a:t>
            </a:r>
            <a:r>
              <a:rPr lang="en-US" dirty="0" smtClean="0">
                <a:solidFill>
                  <a:srgbClr val="002060"/>
                </a:solidFill>
                <a:latin typeface="Arial" panose="020B0604020202020204" pitchFamily="34" charset="0"/>
                <a:cs typeface="Arial" panose="020B0604020202020204" pitchFamily="34" charset="0"/>
              </a:rPr>
              <a:t>KTP formation</a:t>
            </a:r>
            <a:endParaRPr lang="en-US" dirty="0">
              <a:solidFill>
                <a:srgbClr val="002060"/>
              </a:solidFill>
              <a:latin typeface="Arial" panose="020B0604020202020204" pitchFamily="34" charset="0"/>
              <a:cs typeface="Arial" panose="020B0604020202020204" pitchFamily="34" charset="0"/>
            </a:endParaRPr>
          </a:p>
          <a:p>
            <a:pPr marL="79375" lvl="0" indent="-79375">
              <a:lnSpc>
                <a:spcPct val="90000"/>
              </a:lnSpc>
              <a:spcBef>
                <a:spcPts val="1200"/>
              </a:spcBef>
              <a:buFont typeface="Arial" panose="020B0604020202020204" pitchFamily="34" charset="0"/>
              <a:buChar char="•"/>
            </a:pPr>
            <a:r>
              <a:rPr lang="en-US" b="1" dirty="0" smtClean="0">
                <a:solidFill>
                  <a:srgbClr val="C00000"/>
                </a:solidFill>
                <a:latin typeface="Arial" panose="020B0604020202020204" pitchFamily="34" charset="0"/>
                <a:cs typeface="Arial" panose="020B0604020202020204" pitchFamily="34" charset="0"/>
              </a:rPr>
              <a:t>The cooperation between the </a:t>
            </a:r>
            <a:r>
              <a:rPr lang="en-US" b="1" dirty="0" err="1" smtClean="0">
                <a:solidFill>
                  <a:srgbClr val="C00000"/>
                </a:solidFill>
                <a:latin typeface="Arial" panose="020B0604020202020204" pitchFamily="34" charset="0"/>
                <a:cs typeface="Arial" panose="020B0604020202020204" pitchFamily="34" charset="0"/>
              </a:rPr>
              <a:t>MoH</a:t>
            </a:r>
            <a:r>
              <a:rPr lang="en-US" b="1" dirty="0" smtClean="0">
                <a:solidFill>
                  <a:srgbClr val="C00000"/>
                </a:solidFill>
                <a:latin typeface="Arial" panose="020B0604020202020204" pitchFamily="34" charset="0"/>
                <a:cs typeface="Arial" panose="020B0604020202020204" pitchFamily="34" charset="0"/>
              </a:rPr>
              <a:t> </a:t>
            </a:r>
            <a:r>
              <a:rPr lang="en-US" dirty="0" smtClean="0">
                <a:solidFill>
                  <a:srgbClr val="002060"/>
                </a:solidFill>
                <a:latin typeface="Arial" panose="020B0604020202020204" pitchFamily="34" charset="0"/>
                <a:cs typeface="Arial" panose="020B0604020202020204" pitchFamily="34" charset="0"/>
              </a:rPr>
              <a:t>(</a:t>
            </a:r>
            <a:r>
              <a:rPr lang="en-US" dirty="0">
                <a:solidFill>
                  <a:srgbClr val="002060"/>
                </a:solidFill>
                <a:latin typeface="Arial" panose="020B0604020202020204" pitchFamily="34" charset="0"/>
                <a:cs typeface="Arial" panose="020B0604020202020204" pitchFamily="34" charset="0"/>
              </a:rPr>
              <a:t>as a supervisory authority), </a:t>
            </a:r>
            <a:r>
              <a:rPr lang="en-US" b="1" dirty="0" smtClean="0">
                <a:solidFill>
                  <a:srgbClr val="C00000"/>
                </a:solidFill>
                <a:latin typeface="Arial" panose="020B0604020202020204" pitchFamily="34" charset="0"/>
                <a:cs typeface="Arial" panose="020B0604020202020204" pitchFamily="34" charset="0"/>
              </a:rPr>
              <a:t>RCHD</a:t>
            </a:r>
            <a:r>
              <a:rPr lang="en-US" dirty="0" smtClean="0">
                <a:solidFill>
                  <a:srgbClr val="002060"/>
                </a:solidFill>
                <a:latin typeface="Arial" panose="020B0604020202020204" pitchFamily="34" charset="0"/>
                <a:cs typeface="Arial" panose="020B0604020202020204" pitchFamily="34" charset="0"/>
              </a:rPr>
              <a:t> </a:t>
            </a:r>
            <a:r>
              <a:rPr lang="en-US" dirty="0">
                <a:solidFill>
                  <a:srgbClr val="002060"/>
                </a:solidFill>
                <a:latin typeface="Arial" panose="020B0604020202020204" pitchFamily="34" charset="0"/>
                <a:cs typeface="Arial" panose="020B0604020202020204" pitchFamily="34" charset="0"/>
              </a:rPr>
              <a:t>(as host organization) and </a:t>
            </a:r>
            <a:r>
              <a:rPr lang="en-US" b="1" dirty="0">
                <a:solidFill>
                  <a:srgbClr val="C00000"/>
                </a:solidFill>
                <a:latin typeface="Arial" panose="020B0604020202020204" pitchFamily="34" charset="0"/>
                <a:cs typeface="Arial" panose="020B0604020202020204" pitchFamily="34" charset="0"/>
              </a:rPr>
              <a:t>WHO</a:t>
            </a:r>
            <a:r>
              <a:rPr lang="en-US" dirty="0">
                <a:solidFill>
                  <a:srgbClr val="002060"/>
                </a:solidFill>
                <a:latin typeface="Arial" panose="020B0604020202020204" pitchFamily="34" charset="0"/>
                <a:cs typeface="Arial" panose="020B0604020202020204" pitchFamily="34" charset="0"/>
              </a:rPr>
              <a:t> (advisory and mentoring) can play an important role.</a:t>
            </a:r>
            <a:endParaRPr lang="ru-RU" dirty="0">
              <a:solidFill>
                <a:srgbClr val="002060"/>
              </a:solidFill>
              <a:latin typeface="Arial" panose="020B0604020202020204" pitchFamily="34" charset="0"/>
              <a:cs typeface="Arial" panose="020B0604020202020204" pitchFamily="34" charset="0"/>
            </a:endParaRPr>
          </a:p>
        </p:txBody>
      </p:sp>
      <p:sp>
        <p:nvSpPr>
          <p:cNvPr id="6" name="Прямоугольник 5"/>
          <p:cNvSpPr/>
          <p:nvPr/>
        </p:nvSpPr>
        <p:spPr>
          <a:xfrm>
            <a:off x="4572000" y="857037"/>
            <a:ext cx="4457396" cy="588433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pPr marL="109538" lvl="0" indent="-109538">
              <a:lnSpc>
                <a:spcPct val="90000"/>
              </a:lnSpc>
              <a:spcBef>
                <a:spcPts val="1200"/>
              </a:spcBef>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The experience of implementing previous initiatives points to the </a:t>
            </a:r>
            <a:r>
              <a:rPr lang="en-US" b="1" dirty="0">
                <a:solidFill>
                  <a:srgbClr val="C00000"/>
                </a:solidFill>
                <a:latin typeface="Arial" panose="020B0604020202020204" pitchFamily="34" charset="0"/>
                <a:cs typeface="Arial" panose="020B0604020202020204" pitchFamily="34" charset="0"/>
              </a:rPr>
              <a:t>need for strong political support for the institutionalization of </a:t>
            </a:r>
            <a:r>
              <a:rPr lang="en-US" b="1" dirty="0" err="1">
                <a:solidFill>
                  <a:srgbClr val="C00000"/>
                </a:solidFill>
                <a:latin typeface="Arial" panose="020B0604020202020204" pitchFamily="34" charset="0"/>
                <a:cs typeface="Arial" panose="020B0604020202020204" pitchFamily="34" charset="0"/>
              </a:rPr>
              <a:t>EVIPNet</a:t>
            </a:r>
            <a:r>
              <a:rPr lang="en-US" b="1" dirty="0">
                <a:solidFill>
                  <a:srgbClr val="C00000"/>
                </a:solidFill>
                <a:latin typeface="Arial" panose="020B0604020202020204" pitchFamily="34" charset="0"/>
                <a:cs typeface="Arial" panose="020B0604020202020204" pitchFamily="34" charset="0"/>
              </a:rPr>
              <a:t> </a:t>
            </a:r>
            <a:r>
              <a:rPr lang="en-US" dirty="0">
                <a:solidFill>
                  <a:srgbClr val="002060"/>
                </a:solidFill>
                <a:latin typeface="Arial" panose="020B0604020202020204" pitchFamily="34" charset="0"/>
                <a:cs typeface="Arial" panose="020B0604020202020204" pitchFamily="34" charset="0"/>
              </a:rPr>
              <a:t>through </a:t>
            </a:r>
            <a:r>
              <a:rPr lang="en-US" dirty="0" smtClean="0">
                <a:solidFill>
                  <a:srgbClr val="002060"/>
                </a:solidFill>
                <a:latin typeface="Arial" panose="020B0604020202020204" pitchFamily="34" charset="0"/>
                <a:cs typeface="Arial" panose="020B0604020202020204" pitchFamily="34" charset="0"/>
              </a:rPr>
              <a:t>the KTP formation</a:t>
            </a:r>
            <a:endParaRPr lang="en-US" dirty="0">
              <a:solidFill>
                <a:srgbClr val="002060"/>
              </a:solidFill>
              <a:latin typeface="Arial" panose="020B0604020202020204" pitchFamily="34" charset="0"/>
              <a:cs typeface="Arial" panose="020B0604020202020204" pitchFamily="34" charset="0"/>
            </a:endParaRPr>
          </a:p>
          <a:p>
            <a:pPr marL="109538" lvl="0"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Additional funding </a:t>
            </a:r>
            <a:r>
              <a:rPr lang="en-US" dirty="0">
                <a:solidFill>
                  <a:srgbClr val="002060"/>
                </a:solidFill>
                <a:latin typeface="Arial" panose="020B0604020202020204" pitchFamily="34" charset="0"/>
                <a:cs typeface="Arial" panose="020B0604020202020204" pitchFamily="34" charset="0"/>
              </a:rPr>
              <a:t>is required </a:t>
            </a:r>
            <a:r>
              <a:rPr lang="en-US" b="1" dirty="0">
                <a:solidFill>
                  <a:srgbClr val="C00000"/>
                </a:solidFill>
                <a:latin typeface="Arial" panose="020B0604020202020204" pitchFamily="34" charset="0"/>
                <a:cs typeface="Arial" panose="020B0604020202020204" pitchFamily="34" charset="0"/>
              </a:rPr>
              <a:t>for the </a:t>
            </a:r>
            <a:r>
              <a:rPr lang="en-US" b="1" dirty="0" smtClean="0">
                <a:solidFill>
                  <a:srgbClr val="C00000"/>
                </a:solidFill>
                <a:latin typeface="Arial" panose="020B0604020202020204" pitchFamily="34" charset="0"/>
                <a:cs typeface="Arial" panose="020B0604020202020204" pitchFamily="34" charset="0"/>
              </a:rPr>
              <a:t>KTP formation and </a:t>
            </a:r>
            <a:r>
              <a:rPr lang="en-US" b="1" dirty="0">
                <a:solidFill>
                  <a:srgbClr val="C00000"/>
                </a:solidFill>
                <a:latin typeface="Arial" panose="020B0604020202020204" pitchFamily="34" charset="0"/>
                <a:cs typeface="Arial" panose="020B0604020202020204" pitchFamily="34" charset="0"/>
              </a:rPr>
              <a:t>training events</a:t>
            </a:r>
          </a:p>
          <a:p>
            <a:pPr marL="109538" lvl="0"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High turnover of staff in the </a:t>
            </a:r>
            <a:r>
              <a:rPr lang="en-US" b="1" dirty="0" err="1" smtClean="0">
                <a:solidFill>
                  <a:srgbClr val="C00000"/>
                </a:solidFill>
                <a:latin typeface="Arial" panose="020B0604020202020204" pitchFamily="34" charset="0"/>
                <a:cs typeface="Arial" panose="020B0604020202020204" pitchFamily="34" charset="0"/>
              </a:rPr>
              <a:t>MoH</a:t>
            </a:r>
            <a:r>
              <a:rPr lang="en-US" b="1" dirty="0" smtClean="0">
                <a:solidFill>
                  <a:srgbClr val="C00000"/>
                </a:solidFill>
                <a:latin typeface="Arial" panose="020B0604020202020204" pitchFamily="34" charset="0"/>
                <a:cs typeface="Arial" panose="020B0604020202020204" pitchFamily="34" charset="0"/>
              </a:rPr>
              <a:t> </a:t>
            </a:r>
            <a:r>
              <a:rPr lang="en-US" b="1" dirty="0">
                <a:solidFill>
                  <a:srgbClr val="C00000"/>
                </a:solidFill>
                <a:latin typeface="Arial" panose="020B0604020202020204" pitchFamily="34" charset="0"/>
                <a:cs typeface="Arial" panose="020B0604020202020204" pitchFamily="34" charset="0"/>
              </a:rPr>
              <a:t>and the </a:t>
            </a:r>
            <a:r>
              <a:rPr lang="en-US" b="1" dirty="0" smtClean="0">
                <a:solidFill>
                  <a:srgbClr val="C00000"/>
                </a:solidFill>
                <a:latin typeface="Arial" panose="020B0604020202020204" pitchFamily="34" charset="0"/>
                <a:cs typeface="Arial" panose="020B0604020202020204" pitchFamily="34" charset="0"/>
              </a:rPr>
              <a:t>RCHD </a:t>
            </a:r>
            <a:r>
              <a:rPr lang="en-US" dirty="0" smtClean="0">
                <a:solidFill>
                  <a:srgbClr val="002060"/>
                </a:solidFill>
                <a:latin typeface="Arial" panose="020B0604020202020204" pitchFamily="34" charset="0"/>
                <a:cs typeface="Arial" panose="020B0604020202020204" pitchFamily="34" charset="0"/>
              </a:rPr>
              <a:t>can </a:t>
            </a:r>
            <a:r>
              <a:rPr lang="en-US" dirty="0">
                <a:solidFill>
                  <a:srgbClr val="002060"/>
                </a:solidFill>
                <a:latin typeface="Arial" panose="020B0604020202020204" pitchFamily="34" charset="0"/>
                <a:cs typeface="Arial" panose="020B0604020202020204" pitchFamily="34" charset="0"/>
              </a:rPr>
              <a:t>lead to loss of the potential and relevance of </a:t>
            </a:r>
            <a:r>
              <a:rPr lang="en-US" dirty="0" smtClean="0">
                <a:solidFill>
                  <a:srgbClr val="002060"/>
                </a:solidFill>
                <a:latin typeface="Arial" panose="020B0604020202020204" pitchFamily="34" charset="0"/>
                <a:cs typeface="Arial" panose="020B0604020202020204" pitchFamily="34" charset="0"/>
              </a:rPr>
              <a:t>EIP </a:t>
            </a:r>
            <a:r>
              <a:rPr lang="en-US" dirty="0">
                <a:solidFill>
                  <a:srgbClr val="002060"/>
                </a:solidFill>
                <a:latin typeface="Arial" panose="020B0604020202020204" pitchFamily="34" charset="0"/>
                <a:cs typeface="Arial" panose="020B0604020202020204" pitchFamily="34" charset="0"/>
              </a:rPr>
              <a:t>over time.</a:t>
            </a:r>
          </a:p>
          <a:p>
            <a:pPr marL="109538" lvl="0" indent="-109538">
              <a:lnSpc>
                <a:spcPct val="90000"/>
              </a:lnSpc>
              <a:spcBef>
                <a:spcPts val="1200"/>
              </a:spcBef>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It is necessary to raise awareness </a:t>
            </a:r>
            <a:r>
              <a:rPr lang="en-US" dirty="0">
                <a:solidFill>
                  <a:srgbClr val="002060"/>
                </a:solidFill>
                <a:latin typeface="Arial" panose="020B0604020202020204" pitchFamily="34" charset="0"/>
                <a:cs typeface="Arial" panose="020B0604020202020204" pitchFamily="34" charset="0"/>
              </a:rPr>
              <a:t>among stakeholders.</a:t>
            </a:r>
          </a:p>
          <a:p>
            <a:pPr marL="109538" lvl="0" indent="-109538">
              <a:lnSpc>
                <a:spcPct val="90000"/>
              </a:lnSpc>
              <a:spcBef>
                <a:spcPts val="1200"/>
              </a:spcBef>
              <a:buFont typeface="Arial" panose="020B0604020202020204" pitchFamily="34" charset="0"/>
              <a:buChar char="•"/>
            </a:pPr>
            <a:r>
              <a:rPr lang="en-US" dirty="0" smtClean="0">
                <a:solidFill>
                  <a:srgbClr val="002060"/>
                </a:solidFill>
                <a:latin typeface="Arial" panose="020B0604020202020204" pitchFamily="34" charset="0"/>
                <a:cs typeface="Arial" panose="020B0604020202020204" pitchFamily="34" charset="0"/>
              </a:rPr>
              <a:t>While </a:t>
            </a:r>
            <a:r>
              <a:rPr lang="en-US" b="1" dirty="0" smtClean="0">
                <a:solidFill>
                  <a:srgbClr val="C00000"/>
                </a:solidFill>
                <a:latin typeface="Arial" panose="020B0604020202020204" pitchFamily="34" charset="0"/>
                <a:cs typeface="Arial" panose="020B0604020202020204" pitchFamily="34" charset="0"/>
              </a:rPr>
              <a:t>maintaining the current workload</a:t>
            </a:r>
            <a:r>
              <a:rPr lang="en-US" dirty="0" smtClean="0">
                <a:solidFill>
                  <a:srgbClr val="002060"/>
                </a:solidFill>
                <a:latin typeface="Arial" panose="020B0604020202020204" pitchFamily="34" charset="0"/>
                <a:cs typeface="Arial" panose="020B0604020202020204" pitchFamily="34" charset="0"/>
              </a:rPr>
              <a:t>, </a:t>
            </a:r>
            <a:r>
              <a:rPr lang="en-US" dirty="0">
                <a:solidFill>
                  <a:srgbClr val="002060"/>
                </a:solidFill>
                <a:latin typeface="Arial" panose="020B0604020202020204" pitchFamily="34" charset="0"/>
                <a:cs typeface="Arial" panose="020B0604020202020204" pitchFamily="34" charset="0"/>
              </a:rPr>
              <a:t>the </a:t>
            </a:r>
            <a:r>
              <a:rPr lang="en-US" dirty="0" smtClean="0">
                <a:solidFill>
                  <a:srgbClr val="002060"/>
                </a:solidFill>
                <a:latin typeface="Arial" panose="020B0604020202020204" pitchFamily="34" charset="0"/>
                <a:cs typeface="Arial" panose="020B0604020202020204" pitchFamily="34" charset="0"/>
              </a:rPr>
              <a:t>KTP </a:t>
            </a:r>
            <a:r>
              <a:rPr lang="en-US" dirty="0">
                <a:solidFill>
                  <a:srgbClr val="002060"/>
                </a:solidFill>
                <a:latin typeface="Arial" panose="020B0604020202020204" pitchFamily="34" charset="0"/>
                <a:cs typeface="Arial" panose="020B0604020202020204" pitchFamily="34" charset="0"/>
              </a:rPr>
              <a:t>team may have difficulty performing its functions</a:t>
            </a:r>
            <a:endParaRPr lang="ru-RU" dirty="0">
              <a:solidFill>
                <a:srgbClr val="002060"/>
              </a:solidFill>
              <a:latin typeface="Arial" panose="020B0604020202020204" pitchFamily="34" charset="0"/>
              <a:cs typeface="Arial" panose="020B0604020202020204" pitchFamily="34" charset="0"/>
            </a:endParaRPr>
          </a:p>
        </p:txBody>
      </p:sp>
      <p:sp>
        <p:nvSpPr>
          <p:cNvPr id="9" name="Прямоугольник 8"/>
          <p:cNvSpPr/>
          <p:nvPr/>
        </p:nvSpPr>
        <p:spPr>
          <a:xfrm>
            <a:off x="1467057" y="375047"/>
            <a:ext cx="2199641" cy="461665"/>
          </a:xfrm>
          <a:prstGeom prst="rect">
            <a:avLst/>
          </a:prstGeom>
        </p:spPr>
        <p:txBody>
          <a:bodyPr wrap="none">
            <a:spAutoFit/>
          </a:bodyPr>
          <a:lstStyle/>
          <a:p>
            <a:r>
              <a:rPr lang="en-US" sz="2400" b="1" dirty="0" smtClean="0">
                <a:solidFill>
                  <a:srgbClr val="C00000"/>
                </a:solidFill>
                <a:latin typeface="Arial" panose="020B0604020202020204" pitchFamily="34" charset="0"/>
                <a:cs typeface="Arial" panose="020B0604020202020204" pitchFamily="34" charset="0"/>
              </a:rPr>
              <a:t>Opportunities</a:t>
            </a:r>
            <a:endParaRPr lang="en-US" sz="2400" b="1" dirty="0">
              <a:solidFill>
                <a:srgbClr val="C00000"/>
              </a:solidFill>
              <a:latin typeface="Arial" panose="020B0604020202020204" pitchFamily="34" charset="0"/>
              <a:cs typeface="Arial" panose="020B0604020202020204" pitchFamily="34" charset="0"/>
            </a:endParaRPr>
          </a:p>
        </p:txBody>
      </p:sp>
      <p:sp>
        <p:nvSpPr>
          <p:cNvPr id="10" name="Прямоугольник 9"/>
          <p:cNvSpPr/>
          <p:nvPr/>
        </p:nvSpPr>
        <p:spPr>
          <a:xfrm>
            <a:off x="5855173" y="375046"/>
            <a:ext cx="1826141" cy="461665"/>
          </a:xfrm>
          <a:prstGeom prst="rect">
            <a:avLst/>
          </a:prstGeom>
        </p:spPr>
        <p:txBody>
          <a:bodyPr wrap="none">
            <a:spAutoFit/>
          </a:bodyPr>
          <a:lstStyle/>
          <a:p>
            <a:r>
              <a:rPr lang="en-US" sz="2400" b="1" dirty="0">
                <a:solidFill>
                  <a:srgbClr val="C00000"/>
                </a:solidFill>
                <a:latin typeface="Arial" panose="020B0604020202020204" pitchFamily="34" charset="0"/>
                <a:cs typeface="Arial" panose="020B0604020202020204" pitchFamily="34" charset="0"/>
              </a:rPr>
              <a:t>Challenges</a:t>
            </a:r>
            <a:endParaRPr lang="ru-RU"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61203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98443" y="0"/>
            <a:ext cx="6172200" cy="465516"/>
          </a:xfrm>
        </p:spPr>
        <p:txBody>
          <a:bodyPr>
            <a:noAutofit/>
          </a:bodyPr>
          <a:lstStyle/>
          <a:p>
            <a:pPr algn="ctr"/>
            <a:r>
              <a:rPr lang="en-US" sz="2800" b="1" dirty="0">
                <a:solidFill>
                  <a:srgbClr val="002060"/>
                </a:solidFill>
                <a:latin typeface="Arial" panose="020B0604020202020204" pitchFamily="34" charset="0"/>
                <a:cs typeface="Arial" panose="020B0604020202020204" pitchFamily="34" charset="0"/>
              </a:rPr>
              <a:t>Required Activities</a:t>
            </a:r>
            <a:endParaRPr lang="ru-RU" sz="2800" b="1" dirty="0">
              <a:solidFill>
                <a:srgbClr val="002060"/>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498442" y="620688"/>
            <a:ext cx="7538053" cy="5292588"/>
          </a:xfrm>
        </p:spPr>
        <p:txBody>
          <a:bodyPr>
            <a:noAutofit/>
          </a:bodyPr>
          <a:lstStyle/>
          <a:p>
            <a:pPr marL="0" indent="0">
              <a:lnSpc>
                <a:spcPct val="90000"/>
              </a:lnSpc>
              <a:spcBef>
                <a:spcPts val="600"/>
              </a:spcBef>
              <a:buNone/>
            </a:pPr>
            <a:r>
              <a:rPr lang="en-US" sz="2000" b="1" dirty="0" smtClean="0">
                <a:solidFill>
                  <a:srgbClr val="002060"/>
                </a:solidFill>
              </a:rPr>
              <a:t>Increasing the awareness of all stakeholders (and researchers and policy-makers) about the importance and necessity of using the best scientific research data:</a:t>
            </a:r>
          </a:p>
          <a:p>
            <a:pPr marL="542925">
              <a:lnSpc>
                <a:spcPct val="90000"/>
              </a:lnSpc>
              <a:spcBef>
                <a:spcPts val="600"/>
              </a:spcBef>
            </a:pPr>
            <a:r>
              <a:rPr lang="en-US" sz="2000" dirty="0" smtClean="0">
                <a:solidFill>
                  <a:srgbClr val="002060"/>
                </a:solidFill>
              </a:rPr>
              <a:t>conducting regular trainings on evidence-based practices</a:t>
            </a:r>
          </a:p>
          <a:p>
            <a:pPr marL="542925">
              <a:lnSpc>
                <a:spcPct val="90000"/>
              </a:lnSpc>
              <a:spcBef>
                <a:spcPts val="600"/>
              </a:spcBef>
            </a:pPr>
            <a:r>
              <a:rPr lang="en-US" sz="2000" dirty="0" smtClean="0">
                <a:solidFill>
                  <a:srgbClr val="002060"/>
                </a:solidFill>
              </a:rPr>
              <a:t>creation of effective motivation and formation of a culture of using the best quality data in professional activity</a:t>
            </a:r>
          </a:p>
          <a:p>
            <a:pPr marL="0" indent="0">
              <a:lnSpc>
                <a:spcPct val="90000"/>
              </a:lnSpc>
              <a:spcBef>
                <a:spcPts val="600"/>
              </a:spcBef>
              <a:buNone/>
            </a:pPr>
            <a:r>
              <a:rPr lang="en-US" sz="2000" b="1" dirty="0" smtClean="0">
                <a:solidFill>
                  <a:srgbClr val="002060"/>
                </a:solidFill>
              </a:rPr>
              <a:t>Improve the practice of the formation, adaptation and application of research data:</a:t>
            </a:r>
          </a:p>
          <a:p>
            <a:pPr marL="542925">
              <a:lnSpc>
                <a:spcPct val="90000"/>
              </a:lnSpc>
              <a:spcBef>
                <a:spcPts val="600"/>
              </a:spcBef>
            </a:pPr>
            <a:r>
              <a:rPr lang="en-US" sz="2000" dirty="0" smtClean="0">
                <a:solidFill>
                  <a:srgbClr val="002060"/>
                </a:solidFill>
              </a:rPr>
              <a:t>increase the competence of researchers,</a:t>
            </a:r>
          </a:p>
          <a:p>
            <a:pPr marL="542925">
              <a:lnSpc>
                <a:spcPct val="90000"/>
              </a:lnSpc>
              <a:spcBef>
                <a:spcPts val="600"/>
              </a:spcBef>
            </a:pPr>
            <a:r>
              <a:rPr lang="en-US" sz="2000" dirty="0" smtClean="0">
                <a:solidFill>
                  <a:srgbClr val="002060"/>
                </a:solidFill>
              </a:rPr>
              <a:t>improvement of the material and technical basis of scientific organizations</a:t>
            </a:r>
          </a:p>
          <a:p>
            <a:pPr marL="542925">
              <a:lnSpc>
                <a:spcPct val="90000"/>
              </a:lnSpc>
              <a:spcBef>
                <a:spcPts val="600"/>
              </a:spcBef>
            </a:pPr>
            <a:r>
              <a:rPr lang="en-US" sz="2000" dirty="0" smtClean="0">
                <a:solidFill>
                  <a:srgbClr val="002060"/>
                </a:solidFill>
              </a:rPr>
              <a:t>improving the methodology of research,</a:t>
            </a:r>
          </a:p>
          <a:p>
            <a:pPr marL="542925">
              <a:lnSpc>
                <a:spcPct val="90000"/>
              </a:lnSpc>
              <a:spcBef>
                <a:spcPts val="600"/>
              </a:spcBef>
            </a:pPr>
            <a:r>
              <a:rPr lang="en-US" sz="2000" dirty="0" smtClean="0">
                <a:solidFill>
                  <a:srgbClr val="002060"/>
                </a:solidFill>
              </a:rPr>
              <a:t>strengthening coordination of research at interdepartmental and interdisciplinary levels;</a:t>
            </a:r>
          </a:p>
          <a:p>
            <a:pPr marL="0" indent="0">
              <a:lnSpc>
                <a:spcPct val="90000"/>
              </a:lnSpc>
              <a:spcBef>
                <a:spcPts val="600"/>
              </a:spcBef>
              <a:buNone/>
            </a:pPr>
            <a:r>
              <a:rPr lang="en-US" sz="2000" b="1" dirty="0" smtClean="0">
                <a:solidFill>
                  <a:srgbClr val="002060"/>
                </a:solidFill>
              </a:rPr>
              <a:t>Introduction of effective mechanisms of communication between all stakeholders:</a:t>
            </a:r>
          </a:p>
          <a:p>
            <a:pPr marL="542925">
              <a:lnSpc>
                <a:spcPct val="90000"/>
              </a:lnSpc>
              <a:spcBef>
                <a:spcPts val="600"/>
              </a:spcBef>
            </a:pPr>
            <a:r>
              <a:rPr lang="en-US" sz="2000" dirty="0" smtClean="0">
                <a:solidFill>
                  <a:srgbClr val="002060"/>
                </a:solidFill>
              </a:rPr>
              <a:t>development of interactive platforms on topical issues in the sphere of organization and management of healthcare with the involvement of leading domestic and foreign scientists;</a:t>
            </a:r>
          </a:p>
        </p:txBody>
      </p:sp>
      <p:pic>
        <p:nvPicPr>
          <p:cNvPr id="4" name="Picture 2" descr="Картинки по запросу стэйкхолдер"/>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399" y="5007405"/>
            <a:ext cx="1363808" cy="1061043"/>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p:cNvPicPr>
            <a:picLocks noChangeAspect="1"/>
          </p:cNvPicPr>
          <p:nvPr/>
        </p:nvPicPr>
        <p:blipFill>
          <a:blip r:embed="rId3"/>
          <a:stretch>
            <a:fillRect/>
          </a:stretch>
        </p:blipFill>
        <p:spPr>
          <a:xfrm>
            <a:off x="139516" y="2676412"/>
            <a:ext cx="1295149" cy="1009604"/>
          </a:xfrm>
          <a:prstGeom prst="rect">
            <a:avLst/>
          </a:prstGeom>
        </p:spPr>
      </p:pic>
      <p:pic>
        <p:nvPicPr>
          <p:cNvPr id="2052" name="Picture 4" descr="Картинки по запросу понимани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887" y="836712"/>
            <a:ext cx="1274832" cy="909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121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68995" y="11156"/>
            <a:ext cx="6172200" cy="465516"/>
          </a:xfrm>
        </p:spPr>
        <p:txBody>
          <a:bodyPr>
            <a:noAutofit/>
          </a:bodyPr>
          <a:lstStyle/>
          <a:p>
            <a:pPr algn="ctr"/>
            <a:r>
              <a:rPr lang="en-US" sz="2800" b="1" dirty="0">
                <a:solidFill>
                  <a:srgbClr val="002060"/>
                </a:solidFill>
                <a:latin typeface="Arial" panose="020B0604020202020204" pitchFamily="34" charset="0"/>
                <a:cs typeface="Arial" panose="020B0604020202020204" pitchFamily="34" charset="0"/>
              </a:rPr>
              <a:t>Required Activities</a:t>
            </a:r>
            <a:endParaRPr lang="ru-RU" sz="2800" b="1" dirty="0">
              <a:solidFill>
                <a:srgbClr val="002060"/>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906805" y="692696"/>
            <a:ext cx="7237195" cy="4428492"/>
          </a:xfrm>
        </p:spPr>
        <p:txBody>
          <a:bodyPr>
            <a:noAutofit/>
          </a:bodyPr>
          <a:lstStyle/>
          <a:p>
            <a:pPr marL="0" indent="0">
              <a:spcBef>
                <a:spcPts val="0"/>
              </a:spcBef>
              <a:buNone/>
            </a:pPr>
            <a:r>
              <a:rPr lang="en-US" sz="2000" b="1" dirty="0">
                <a:solidFill>
                  <a:srgbClr val="002060"/>
                </a:solidFill>
                <a:latin typeface="Arial" panose="020B0604020202020204" pitchFamily="34" charset="0"/>
                <a:cs typeface="Arial" panose="020B0604020202020204" pitchFamily="34" charset="0"/>
              </a:rPr>
              <a:t>Ensuring access of all stakeholders to actual health data:</a:t>
            </a:r>
          </a:p>
          <a:p>
            <a:pPr marL="603647">
              <a:spcBef>
                <a:spcPts val="0"/>
              </a:spcBef>
            </a:pPr>
            <a:r>
              <a:rPr lang="en-US" sz="2000" dirty="0">
                <a:solidFill>
                  <a:srgbClr val="002060"/>
                </a:solidFill>
                <a:latin typeface="Arial" panose="020B0604020202020204" pitchFamily="34" charset="0"/>
                <a:cs typeface="Arial" panose="020B0604020202020204" pitchFamily="34" charset="0"/>
              </a:rPr>
              <a:t>development of a national health research portal,</a:t>
            </a:r>
          </a:p>
          <a:p>
            <a:pPr marL="603647">
              <a:spcBef>
                <a:spcPts val="0"/>
              </a:spcBef>
            </a:pPr>
            <a:r>
              <a:rPr lang="en-US" sz="2000" dirty="0">
                <a:solidFill>
                  <a:srgbClr val="002060"/>
                </a:solidFill>
                <a:latin typeface="Arial" panose="020B0604020202020204" pitchFamily="34" charset="0"/>
                <a:cs typeface="Arial" panose="020B0604020202020204" pitchFamily="34" charset="0"/>
              </a:rPr>
              <a:t>integration of information resources in NHIS and ensuring the quality of their content,</a:t>
            </a:r>
          </a:p>
          <a:p>
            <a:pPr marL="603647">
              <a:spcBef>
                <a:spcPts val="0"/>
              </a:spcBef>
            </a:pPr>
            <a:r>
              <a:rPr lang="en-US" sz="2000" dirty="0">
                <a:solidFill>
                  <a:srgbClr val="002060"/>
                </a:solidFill>
                <a:latin typeface="Arial" panose="020B0604020202020204" pitchFamily="34" charset="0"/>
                <a:cs typeface="Arial" panose="020B0604020202020204" pitchFamily="34" charset="0"/>
              </a:rPr>
              <a:t>providing access to international databases of scientific and technical information.</a:t>
            </a:r>
          </a:p>
          <a:p>
            <a:pPr marL="0" indent="0">
              <a:spcBef>
                <a:spcPts val="0"/>
              </a:spcBef>
              <a:buNone/>
            </a:pPr>
            <a:endParaRPr lang="en-US" sz="2000" b="1" dirty="0">
              <a:solidFill>
                <a:srgbClr val="002060"/>
              </a:solidFill>
              <a:latin typeface="Arial" panose="020B0604020202020204" pitchFamily="34" charset="0"/>
              <a:cs typeface="Arial" panose="020B0604020202020204" pitchFamily="34" charset="0"/>
            </a:endParaRPr>
          </a:p>
          <a:p>
            <a:pPr marL="0" indent="0">
              <a:spcBef>
                <a:spcPts val="0"/>
              </a:spcBef>
              <a:buNone/>
            </a:pPr>
            <a:r>
              <a:rPr lang="en-US" sz="2000" b="1" dirty="0">
                <a:solidFill>
                  <a:srgbClr val="002060"/>
                </a:solidFill>
                <a:latin typeface="Arial" panose="020B0604020202020204" pitchFamily="34" charset="0"/>
                <a:cs typeface="Arial" panose="020B0604020202020204" pitchFamily="34" charset="0"/>
              </a:rPr>
              <a:t>Formation of the country team leaders from among:</a:t>
            </a:r>
          </a:p>
          <a:p>
            <a:pPr marL="603647" indent="-204788">
              <a:spcBef>
                <a:spcPts val="0"/>
              </a:spcBef>
            </a:pPr>
            <a:r>
              <a:rPr lang="en-US" sz="2000" dirty="0">
                <a:solidFill>
                  <a:srgbClr val="002060"/>
                </a:solidFill>
                <a:latin typeface="Arial" panose="020B0604020202020204" pitchFamily="34" charset="0"/>
                <a:cs typeface="Arial" panose="020B0604020202020204" pitchFamily="34" charset="0"/>
              </a:rPr>
              <a:t>policy-making</a:t>
            </a:r>
          </a:p>
          <a:p>
            <a:pPr marL="603647" indent="-204788">
              <a:spcBef>
                <a:spcPts val="0"/>
              </a:spcBef>
            </a:pPr>
            <a:r>
              <a:rPr lang="en-US" sz="2000" dirty="0">
                <a:solidFill>
                  <a:srgbClr val="002060"/>
                </a:solidFill>
                <a:latin typeface="Arial" panose="020B0604020202020204" pitchFamily="34" charset="0"/>
                <a:cs typeface="Arial" panose="020B0604020202020204" pitchFamily="34" charset="0"/>
              </a:rPr>
              <a:t>organizers of the health system,</a:t>
            </a:r>
          </a:p>
          <a:p>
            <a:pPr marL="603647" indent="-204788">
              <a:spcBef>
                <a:spcPts val="0"/>
              </a:spcBef>
            </a:pPr>
            <a:r>
              <a:rPr lang="en-US" sz="2000" dirty="0">
                <a:solidFill>
                  <a:srgbClr val="002060"/>
                </a:solidFill>
                <a:latin typeface="Arial" panose="020B0604020202020204" pitchFamily="34" charset="0"/>
                <a:cs typeface="Arial" panose="020B0604020202020204" pitchFamily="34" charset="0"/>
              </a:rPr>
              <a:t>researchers,</a:t>
            </a:r>
          </a:p>
          <a:p>
            <a:pPr marL="603647" indent="-204788">
              <a:spcBef>
                <a:spcPts val="0"/>
              </a:spcBef>
            </a:pPr>
            <a:r>
              <a:rPr lang="en-US" sz="2000" dirty="0">
                <a:solidFill>
                  <a:srgbClr val="002060"/>
                </a:solidFill>
                <a:latin typeface="Arial" panose="020B0604020202020204" pitchFamily="34" charset="0"/>
                <a:cs typeface="Arial" panose="020B0604020202020204" pitchFamily="34" charset="0"/>
              </a:rPr>
              <a:t>representatives of civil society,</a:t>
            </a:r>
          </a:p>
          <a:p>
            <a:pPr marL="398860" indent="0">
              <a:spcBef>
                <a:spcPts val="0"/>
              </a:spcBef>
              <a:buNone/>
            </a:pPr>
            <a:r>
              <a:rPr lang="en-US" sz="2000" b="1" dirty="0">
                <a:solidFill>
                  <a:srgbClr val="002060"/>
                </a:solidFill>
                <a:latin typeface="Arial" panose="020B0604020202020204" pitchFamily="34" charset="0"/>
                <a:cs typeface="Arial" panose="020B0604020202020204" pitchFamily="34" charset="0"/>
              </a:rPr>
              <a:t>who will support and promote all the above-mentioned activities and initiatives, actively integrating Kazakhstan into the global </a:t>
            </a:r>
            <a:r>
              <a:rPr lang="en-US" sz="2000" b="1" dirty="0" err="1">
                <a:solidFill>
                  <a:srgbClr val="002060"/>
                </a:solidFill>
                <a:latin typeface="Arial" panose="020B0604020202020204" pitchFamily="34" charset="0"/>
                <a:cs typeface="Arial" panose="020B0604020202020204" pitchFamily="34" charset="0"/>
              </a:rPr>
              <a:t>EVIPNet</a:t>
            </a:r>
            <a:r>
              <a:rPr lang="en-US" sz="2000" b="1" dirty="0">
                <a:solidFill>
                  <a:srgbClr val="002060"/>
                </a:solidFill>
                <a:latin typeface="Arial" panose="020B0604020202020204" pitchFamily="34" charset="0"/>
                <a:cs typeface="Arial" panose="020B0604020202020204" pitchFamily="34" charset="0"/>
              </a:rPr>
              <a:t> network</a:t>
            </a:r>
          </a:p>
          <a:p>
            <a:pPr marL="398860" indent="0">
              <a:spcBef>
                <a:spcPts val="0"/>
              </a:spcBef>
              <a:buNone/>
            </a:pPr>
            <a:endParaRPr lang="en-US" sz="2000" b="1" dirty="0">
              <a:solidFill>
                <a:srgbClr val="002060"/>
              </a:solidFill>
              <a:latin typeface="Arial" panose="020B0604020202020204" pitchFamily="34" charset="0"/>
              <a:cs typeface="Arial" panose="020B0604020202020204" pitchFamily="34" charset="0"/>
            </a:endParaRPr>
          </a:p>
          <a:p>
            <a:pPr marL="0" indent="0">
              <a:spcBef>
                <a:spcPts val="0"/>
              </a:spcBef>
              <a:buNone/>
            </a:pPr>
            <a:r>
              <a:rPr lang="en-US" sz="2000" b="1" dirty="0">
                <a:solidFill>
                  <a:srgbClr val="002060"/>
                </a:solidFill>
                <a:latin typeface="Arial" panose="020B0604020202020204" pitchFamily="34" charset="0"/>
                <a:cs typeface="Arial" panose="020B0604020202020204" pitchFamily="34" charset="0"/>
              </a:rPr>
              <a:t>The institutionalization of the Knowledge Translation platform can be placed in the </a:t>
            </a:r>
            <a:r>
              <a:rPr lang="en-US" sz="2000" dirty="0">
                <a:solidFill>
                  <a:srgbClr val="002060"/>
                </a:solidFill>
                <a:latin typeface="Arial" panose="020B0604020202020204" pitchFamily="34" charset="0"/>
                <a:cs typeface="Arial" panose="020B0604020202020204" pitchFamily="34" charset="0"/>
              </a:rPr>
              <a:t>Republican Center for Health Development with active participation of all stakeholders</a:t>
            </a:r>
          </a:p>
        </p:txBody>
      </p:sp>
      <p:pic>
        <p:nvPicPr>
          <p:cNvPr id="4" name="Рисунок 3"/>
          <p:cNvPicPr>
            <a:picLocks noChangeAspect="1"/>
          </p:cNvPicPr>
          <p:nvPr/>
        </p:nvPicPr>
        <p:blipFill>
          <a:blip r:embed="rId2"/>
          <a:stretch>
            <a:fillRect/>
          </a:stretch>
        </p:blipFill>
        <p:spPr>
          <a:xfrm>
            <a:off x="248800" y="974955"/>
            <a:ext cx="1220195" cy="1111952"/>
          </a:xfrm>
          <a:prstGeom prst="rect">
            <a:avLst/>
          </a:prstGeom>
        </p:spPr>
      </p:pic>
      <p:pic>
        <p:nvPicPr>
          <p:cNvPr id="3074" name="Picture 2" descr="Картинки по запросу команда лидеров"/>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695" y="3068187"/>
            <a:ext cx="1609148" cy="1206861"/>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4"/>
          <a:stretch>
            <a:fillRect/>
          </a:stretch>
        </p:blipFill>
        <p:spPr>
          <a:xfrm>
            <a:off x="170089" y="5600229"/>
            <a:ext cx="1746915" cy="1004477"/>
          </a:xfrm>
          <a:prstGeom prst="rect">
            <a:avLst/>
          </a:prstGeom>
        </p:spPr>
      </p:pic>
    </p:spTree>
    <p:extLst>
      <p:ext uri="{BB962C8B-B14F-4D97-AF65-F5344CB8AC3E}">
        <p14:creationId xmlns:p14="http://schemas.microsoft.com/office/powerpoint/2010/main" val="13264992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92696"/>
          </a:xfrm>
        </p:spPr>
        <p:txBody>
          <a:bodyPr>
            <a:noAutofit/>
          </a:bodyPr>
          <a:lstStyle/>
          <a:p>
            <a:r>
              <a:rPr lang="en-US" sz="2400" b="1" dirty="0">
                <a:solidFill>
                  <a:srgbClr val="002060"/>
                </a:solidFill>
                <a:latin typeface="Arial" panose="020B0604020202020204" pitchFamily="34" charset="0"/>
                <a:cs typeface="Arial" panose="020B0604020202020204" pitchFamily="34" charset="0"/>
              </a:rPr>
              <a:t>Practical steps to develop the </a:t>
            </a:r>
            <a:r>
              <a:rPr lang="en-US" sz="2400" b="1" dirty="0" err="1">
                <a:solidFill>
                  <a:srgbClr val="002060"/>
                </a:solidFill>
                <a:latin typeface="Arial" panose="020B0604020202020204" pitchFamily="34" charset="0"/>
                <a:cs typeface="Arial" panose="020B0604020202020204" pitchFamily="34" charset="0"/>
              </a:rPr>
              <a:t>EVIPNet</a:t>
            </a:r>
            <a:r>
              <a:rPr lang="en-US" sz="2400" b="1" dirty="0">
                <a:solidFill>
                  <a:srgbClr val="002060"/>
                </a:solidFill>
                <a:latin typeface="Arial" panose="020B0604020202020204" pitchFamily="34" charset="0"/>
                <a:cs typeface="Arial" panose="020B0604020202020204" pitchFamily="34" charset="0"/>
              </a:rPr>
              <a:t> Network in Kazakhstan</a:t>
            </a:r>
            <a:endParaRPr lang="ru-RU" sz="2400" b="1" dirty="0">
              <a:solidFill>
                <a:srgbClr val="002060"/>
              </a:solidFill>
              <a:latin typeface="Arial" panose="020B0604020202020204" pitchFamily="34" charset="0"/>
              <a:cs typeface="Arial" panose="020B0604020202020204" pitchFamily="34" charset="0"/>
            </a:endParaRPr>
          </a:p>
        </p:txBody>
      </p:sp>
      <p:sp>
        <p:nvSpPr>
          <p:cNvPr id="5" name="Прямоугольник 4"/>
          <p:cNvSpPr/>
          <p:nvPr/>
        </p:nvSpPr>
        <p:spPr>
          <a:xfrm>
            <a:off x="6136995" y="2772238"/>
            <a:ext cx="2897509" cy="1089529"/>
          </a:xfrm>
          <a:prstGeom prst="rect">
            <a:avLst/>
          </a:prstGeom>
          <a:solidFill>
            <a:schemeClr val="accent1">
              <a:lumMod val="20000"/>
              <a:lumOff val="80000"/>
            </a:schemeClr>
          </a:solidFill>
          <a:ln>
            <a:solidFill>
              <a:schemeClr val="accent1">
                <a:shade val="95000"/>
                <a:satMod val="105000"/>
              </a:schemeClr>
            </a:solidFill>
          </a:ln>
        </p:spPr>
        <p:txBody>
          <a:bodyPr wrap="square">
            <a:spAutoFit/>
          </a:bodyPr>
          <a:lstStyle/>
          <a:p>
            <a:pPr marR="11430" lvl="0" algn="ctr">
              <a:lnSpc>
                <a:spcPct val="90000"/>
              </a:lnSpc>
              <a:spcAft>
                <a:spcPts val="0"/>
              </a:spcAft>
            </a:pPr>
            <a:r>
              <a:rPr lang="en-US" dirty="0">
                <a:latin typeface="Arial" panose="020B0604020202020204" pitchFamily="34" charset="0"/>
                <a:cs typeface="Arial" panose="020B0604020202020204" pitchFamily="34" charset="0"/>
              </a:rPr>
              <a:t>Step-by-step introduction of tools for the </a:t>
            </a:r>
            <a:r>
              <a:rPr lang="en-US" dirty="0" smtClean="0">
                <a:latin typeface="Arial" panose="020B0604020202020204" pitchFamily="34" charset="0"/>
                <a:cs typeface="Arial" panose="020B0604020202020204" pitchFamily="34" charset="0"/>
              </a:rPr>
              <a:t>translation </a:t>
            </a:r>
            <a:r>
              <a:rPr lang="en-US" dirty="0">
                <a:latin typeface="Arial" panose="020B0604020202020204" pitchFamily="34" charset="0"/>
                <a:cs typeface="Arial" panose="020B0604020202020204" pitchFamily="34" charset="0"/>
              </a:rPr>
              <a:t>of scientific data to the field of policy-making</a:t>
            </a:r>
            <a:endParaRPr lang="ru-RU" sz="1600" dirty="0">
              <a:latin typeface="Arial" panose="020B0604020202020204" pitchFamily="34" charset="0"/>
              <a:ea typeface="Calibri" panose="020F0502020204030204" pitchFamily="34" charset="0"/>
              <a:cs typeface="Arial" panose="020B0604020202020204" pitchFamily="34" charset="0"/>
            </a:endParaRPr>
          </a:p>
        </p:txBody>
      </p:sp>
      <p:cxnSp>
        <p:nvCxnSpPr>
          <p:cNvPr id="8" name="Прямая соединительная линия 7"/>
          <p:cNvCxnSpPr/>
          <p:nvPr/>
        </p:nvCxnSpPr>
        <p:spPr>
          <a:xfrm>
            <a:off x="2915816" y="692696"/>
            <a:ext cx="0" cy="6165304"/>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5796136" y="692696"/>
            <a:ext cx="0" cy="6165304"/>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827584" y="692696"/>
            <a:ext cx="1646605" cy="369332"/>
          </a:xfrm>
          <a:prstGeom prst="rect">
            <a:avLst/>
          </a:prstGeom>
        </p:spPr>
        <p:txBody>
          <a:bodyPr wrap="none">
            <a:spAutoFit/>
          </a:bodyPr>
          <a:lstStyle/>
          <a:p>
            <a:r>
              <a:rPr lang="en-US" b="1" i="1" dirty="0">
                <a:solidFill>
                  <a:srgbClr val="C00000"/>
                </a:solidFill>
                <a:latin typeface="Arial" panose="020B0604020202020204" pitchFamily="34" charset="0"/>
                <a:cs typeface="Arial" panose="020B0604020202020204" pitchFamily="34" charset="0"/>
              </a:rPr>
              <a:t>A</a:t>
            </a:r>
            <a:r>
              <a:rPr lang="en-US" b="1" i="1" dirty="0" smtClean="0">
                <a:solidFill>
                  <a:srgbClr val="C00000"/>
                </a:solidFill>
                <a:latin typeface="Arial" panose="020B0604020202020204" pitchFamily="34" charset="0"/>
                <a:cs typeface="Arial" panose="020B0604020202020204" pitchFamily="34" charset="0"/>
              </a:rPr>
              <a:t>lready </a:t>
            </a:r>
            <a:r>
              <a:rPr lang="en-US" b="1" i="1" dirty="0">
                <a:solidFill>
                  <a:srgbClr val="C00000"/>
                </a:solidFill>
                <a:latin typeface="Arial" panose="020B0604020202020204" pitchFamily="34" charset="0"/>
                <a:cs typeface="Arial" panose="020B0604020202020204" pitchFamily="34" charset="0"/>
              </a:rPr>
              <a:t>done</a:t>
            </a:r>
          </a:p>
        </p:txBody>
      </p:sp>
      <p:sp>
        <p:nvSpPr>
          <p:cNvPr id="11" name="Прямоугольник 10"/>
          <p:cNvSpPr/>
          <p:nvPr/>
        </p:nvSpPr>
        <p:spPr>
          <a:xfrm>
            <a:off x="3995935" y="692696"/>
            <a:ext cx="1402948" cy="369332"/>
          </a:xfrm>
          <a:prstGeom prst="rect">
            <a:avLst/>
          </a:prstGeom>
        </p:spPr>
        <p:txBody>
          <a:bodyPr wrap="none">
            <a:spAutoFit/>
          </a:bodyPr>
          <a:lstStyle/>
          <a:p>
            <a:r>
              <a:rPr lang="en-US" b="1" i="1" dirty="0">
                <a:solidFill>
                  <a:srgbClr val="C00000"/>
                </a:solidFill>
                <a:latin typeface="Arial" panose="020B0604020202020204" pitchFamily="34" charset="0"/>
                <a:cs typeface="Arial" panose="020B0604020202020204" pitchFamily="34" charset="0"/>
              </a:rPr>
              <a:t>In the work</a:t>
            </a:r>
            <a:endParaRPr lang="ru-RU" b="1" i="1" dirty="0">
              <a:solidFill>
                <a:srgbClr val="C00000"/>
              </a:solidFill>
              <a:latin typeface="Arial" panose="020B0604020202020204" pitchFamily="34" charset="0"/>
              <a:cs typeface="Arial" panose="020B0604020202020204" pitchFamily="34" charset="0"/>
            </a:endParaRPr>
          </a:p>
        </p:txBody>
      </p:sp>
      <p:sp>
        <p:nvSpPr>
          <p:cNvPr id="12" name="Прямоугольник 11"/>
          <p:cNvSpPr/>
          <p:nvPr/>
        </p:nvSpPr>
        <p:spPr>
          <a:xfrm>
            <a:off x="6749038" y="667649"/>
            <a:ext cx="1531188" cy="369332"/>
          </a:xfrm>
          <a:prstGeom prst="rect">
            <a:avLst/>
          </a:prstGeom>
        </p:spPr>
        <p:txBody>
          <a:bodyPr wrap="none">
            <a:spAutoFit/>
          </a:bodyPr>
          <a:lstStyle/>
          <a:p>
            <a:r>
              <a:rPr lang="en-US" b="1" i="1" dirty="0">
                <a:solidFill>
                  <a:srgbClr val="C00000"/>
                </a:solidFill>
                <a:latin typeface="Arial" panose="020B0604020202020204" pitchFamily="34" charset="0"/>
                <a:cs typeface="Arial" panose="020B0604020202020204" pitchFamily="34" charset="0"/>
              </a:rPr>
              <a:t>It is planned</a:t>
            </a:r>
            <a:endParaRPr lang="ru-RU" b="1" i="1" dirty="0">
              <a:solidFill>
                <a:srgbClr val="C00000"/>
              </a:solidFill>
              <a:latin typeface="Arial" panose="020B0604020202020204" pitchFamily="34" charset="0"/>
              <a:cs typeface="Arial" panose="020B0604020202020204" pitchFamily="34" charset="0"/>
            </a:endParaRPr>
          </a:p>
        </p:txBody>
      </p:sp>
      <p:sp>
        <p:nvSpPr>
          <p:cNvPr id="13" name="Прямоугольник 12"/>
          <p:cNvSpPr/>
          <p:nvPr/>
        </p:nvSpPr>
        <p:spPr>
          <a:xfrm>
            <a:off x="3275857" y="1136016"/>
            <a:ext cx="2448272" cy="1089529"/>
          </a:xfrm>
          <a:prstGeom prst="rect">
            <a:avLst/>
          </a:prstGeom>
          <a:solidFill>
            <a:schemeClr val="accent1">
              <a:lumMod val="20000"/>
              <a:lumOff val="80000"/>
            </a:schemeClr>
          </a:solidFill>
          <a:ln>
            <a:solidFill>
              <a:schemeClr val="accent1">
                <a:shade val="95000"/>
                <a:satMod val="105000"/>
              </a:schemeClr>
            </a:solidFill>
          </a:ln>
        </p:spPr>
        <p:txBody>
          <a:bodyPr wrap="square">
            <a:spAutoFit/>
          </a:bodyPr>
          <a:lstStyle/>
          <a:p>
            <a:pPr lvl="0" algn="ctr">
              <a:lnSpc>
                <a:spcPct val="90000"/>
              </a:lnSpc>
              <a:spcAft>
                <a:spcPts val="0"/>
              </a:spcAft>
            </a:pPr>
            <a:r>
              <a:rPr lang="en-US" dirty="0">
                <a:latin typeface="Arial" panose="020B0604020202020204" pitchFamily="34" charset="0"/>
                <a:cs typeface="Arial" panose="020B0604020202020204" pitchFamily="34" charset="0"/>
              </a:rPr>
              <a:t>Development of the </a:t>
            </a:r>
            <a:r>
              <a:rPr lang="en-US" dirty="0" err="1" smtClean="0">
                <a:latin typeface="Arial" panose="020B0604020202020204" pitchFamily="34" charset="0"/>
                <a:cs typeface="Arial" panose="020B0604020202020204" pitchFamily="34" charset="0"/>
              </a:rPr>
              <a:t>EVIPNet</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Development Strategy in </a:t>
            </a:r>
            <a:r>
              <a:rPr lang="en-US" dirty="0">
                <a:latin typeface="Arial" panose="020B0604020202020204" pitchFamily="34" charset="0"/>
                <a:cs typeface="Arial" panose="020B0604020202020204" pitchFamily="34" charset="0"/>
              </a:rPr>
              <a:t>Kazakhstan</a:t>
            </a:r>
            <a:endParaRPr lang="ru-RU" sz="1600" dirty="0">
              <a:latin typeface="Arial" panose="020B0604020202020204" pitchFamily="34" charset="0"/>
              <a:ea typeface="Calibri" panose="020F0502020204030204" pitchFamily="34" charset="0"/>
              <a:cs typeface="Arial" panose="020B0604020202020204" pitchFamily="34" charset="0"/>
            </a:endParaRPr>
          </a:p>
        </p:txBody>
      </p:sp>
      <p:sp>
        <p:nvSpPr>
          <p:cNvPr id="14" name="Прямоугольник 13"/>
          <p:cNvSpPr/>
          <p:nvPr/>
        </p:nvSpPr>
        <p:spPr>
          <a:xfrm>
            <a:off x="6136995" y="1048785"/>
            <a:ext cx="2897509" cy="1588127"/>
          </a:xfrm>
          <a:prstGeom prst="rect">
            <a:avLst/>
          </a:prstGeom>
          <a:solidFill>
            <a:schemeClr val="accent1">
              <a:lumMod val="20000"/>
              <a:lumOff val="80000"/>
            </a:schemeClr>
          </a:solidFill>
          <a:ln>
            <a:solidFill>
              <a:schemeClr val="accent1">
                <a:shade val="95000"/>
                <a:satMod val="105000"/>
              </a:schemeClr>
            </a:solidFill>
          </a:ln>
        </p:spPr>
        <p:txBody>
          <a:bodyPr wrap="square" lIns="0" rIns="0">
            <a:spAutoFit/>
          </a:bodyPr>
          <a:lstStyle/>
          <a:p>
            <a:pPr marR="11430" lvl="0" algn="ctr">
              <a:lnSpc>
                <a:spcPct val="90000"/>
              </a:lnSpc>
              <a:spcAft>
                <a:spcPts val="0"/>
              </a:spcAft>
            </a:pPr>
            <a:r>
              <a:rPr lang="en-US" dirty="0">
                <a:latin typeface="Arial" panose="020B0604020202020204" pitchFamily="34" charset="0"/>
                <a:cs typeface="Arial" panose="020B0604020202020204" pitchFamily="34" charset="0"/>
              </a:rPr>
              <a:t>Establishment of </a:t>
            </a:r>
            <a:r>
              <a:rPr lang="en-US" dirty="0" smtClean="0">
                <a:latin typeface="Arial" panose="020B0604020202020204" pitchFamily="34" charset="0"/>
                <a:cs typeface="Arial" panose="020B0604020202020204" pitchFamily="34" charset="0"/>
              </a:rPr>
              <a:t>the KTP </a:t>
            </a:r>
            <a:r>
              <a:rPr lang="en-US" dirty="0">
                <a:latin typeface="Arial" panose="020B0604020202020204" pitchFamily="34" charset="0"/>
                <a:cs typeface="Arial" panose="020B0604020202020204" pitchFamily="34" charset="0"/>
              </a:rPr>
              <a:t>as an institutional framework for the development of the </a:t>
            </a:r>
            <a:r>
              <a:rPr lang="en-US" dirty="0" err="1">
                <a:latin typeface="Arial" panose="020B0604020202020204" pitchFamily="34" charset="0"/>
                <a:cs typeface="Arial" panose="020B0604020202020204" pitchFamily="34" charset="0"/>
              </a:rPr>
              <a:t>EVIPNet</a:t>
            </a:r>
            <a:r>
              <a:rPr lang="en-US" dirty="0">
                <a:latin typeface="Arial" panose="020B0604020202020204" pitchFamily="34" charset="0"/>
                <a:cs typeface="Arial" panose="020B0604020202020204" pitchFamily="34" charset="0"/>
              </a:rPr>
              <a:t> network with the involvement of all stakeholders</a:t>
            </a:r>
            <a:endParaRPr lang="ru-RU" sz="1600" dirty="0">
              <a:latin typeface="Arial" panose="020B0604020202020204" pitchFamily="34" charset="0"/>
              <a:ea typeface="Calibri" panose="020F0502020204030204" pitchFamily="34" charset="0"/>
              <a:cs typeface="Arial" panose="020B0604020202020204" pitchFamily="34" charset="0"/>
            </a:endParaRPr>
          </a:p>
        </p:txBody>
      </p:sp>
      <p:sp>
        <p:nvSpPr>
          <p:cNvPr id="15" name="Прямоугольник 14"/>
          <p:cNvSpPr/>
          <p:nvPr/>
        </p:nvSpPr>
        <p:spPr>
          <a:xfrm>
            <a:off x="6136994" y="4740559"/>
            <a:ext cx="2897509" cy="1837426"/>
          </a:xfrm>
          <a:prstGeom prst="rect">
            <a:avLst/>
          </a:prstGeom>
          <a:solidFill>
            <a:schemeClr val="accent1">
              <a:lumMod val="20000"/>
              <a:lumOff val="80000"/>
            </a:schemeClr>
          </a:solidFill>
          <a:ln>
            <a:solidFill>
              <a:schemeClr val="accent1">
                <a:shade val="95000"/>
                <a:satMod val="105000"/>
              </a:schemeClr>
            </a:solidFill>
          </a:ln>
        </p:spPr>
        <p:txBody>
          <a:bodyPr wrap="square">
            <a:spAutoFit/>
          </a:bodyPr>
          <a:lstStyle/>
          <a:p>
            <a:pPr marR="11430" lvl="0" algn="ctr">
              <a:lnSpc>
                <a:spcPct val="90000"/>
              </a:lnSpc>
              <a:spcAft>
                <a:spcPts val="0"/>
              </a:spcAft>
            </a:pPr>
            <a:r>
              <a:rPr lang="en-US" dirty="0">
                <a:latin typeface="Arial" panose="020B0604020202020204" pitchFamily="34" charset="0"/>
                <a:cs typeface="Arial" panose="020B0604020202020204" pitchFamily="34" charset="0"/>
              </a:rPr>
              <a:t>Step-by-step capacity building of specialists </a:t>
            </a:r>
            <a:r>
              <a:rPr lang="en-US" dirty="0" smtClean="0">
                <a:latin typeface="Arial" panose="020B0604020202020204" pitchFamily="34" charset="0"/>
                <a:cs typeface="Arial" panose="020B0604020202020204" pitchFamily="34" charset="0"/>
              </a:rPr>
              <a:t>from </a:t>
            </a:r>
            <a:r>
              <a:rPr lang="en-US" dirty="0">
                <a:latin typeface="Arial" panose="020B0604020202020204" pitchFamily="34" charset="0"/>
                <a:cs typeface="Arial" panose="020B0604020202020204" pitchFamily="34" charset="0"/>
              </a:rPr>
              <a:t>government bodies and researchers (on the use of tools for </a:t>
            </a:r>
            <a:r>
              <a:rPr lang="en-US" dirty="0" smtClean="0">
                <a:latin typeface="Arial" panose="020B0604020202020204" pitchFamily="34" charset="0"/>
                <a:cs typeface="Arial" panose="020B0604020202020204" pitchFamily="34" charset="0"/>
              </a:rPr>
              <a:t>translation </a:t>
            </a:r>
            <a:r>
              <a:rPr lang="en-US" dirty="0">
                <a:latin typeface="Arial" panose="020B0604020202020204" pitchFamily="34" charset="0"/>
                <a:cs typeface="Arial" panose="020B0604020202020204" pitchFamily="34" charset="0"/>
              </a:rPr>
              <a:t>of scientific data to the field of policy-making)</a:t>
            </a:r>
            <a:endParaRPr lang="ru-RU" sz="1600" dirty="0">
              <a:latin typeface="Arial" panose="020B0604020202020204" pitchFamily="34" charset="0"/>
              <a:ea typeface="Calibri" panose="020F0502020204030204" pitchFamily="34" charset="0"/>
              <a:cs typeface="Arial" panose="020B0604020202020204" pitchFamily="34" charset="0"/>
            </a:endParaRPr>
          </a:p>
        </p:txBody>
      </p:sp>
      <p:sp>
        <p:nvSpPr>
          <p:cNvPr id="16" name="Прямоугольник 15"/>
          <p:cNvSpPr/>
          <p:nvPr/>
        </p:nvSpPr>
        <p:spPr>
          <a:xfrm>
            <a:off x="251521" y="1136016"/>
            <a:ext cx="2601877" cy="840230"/>
          </a:xfrm>
          <a:prstGeom prst="rect">
            <a:avLst/>
          </a:prstGeom>
          <a:solidFill>
            <a:schemeClr val="accent1">
              <a:lumMod val="20000"/>
              <a:lumOff val="80000"/>
            </a:schemeClr>
          </a:solidFill>
          <a:ln>
            <a:solidFill>
              <a:schemeClr val="accent1">
                <a:shade val="95000"/>
                <a:satMod val="105000"/>
              </a:schemeClr>
            </a:solidFill>
          </a:ln>
        </p:spPr>
        <p:txBody>
          <a:bodyPr wrap="square">
            <a:spAutoFit/>
          </a:bodyPr>
          <a:lstStyle/>
          <a:p>
            <a:pPr algn="ctr">
              <a:lnSpc>
                <a:spcPct val="90000"/>
              </a:lnSpc>
            </a:pPr>
            <a:r>
              <a:rPr lang="en-US" dirty="0">
                <a:latin typeface="Arial" panose="020B0604020202020204" pitchFamily="34" charset="0"/>
                <a:cs typeface="Arial" panose="020B0604020202020204" pitchFamily="34" charset="0"/>
              </a:rPr>
              <a:t>Preparation of situational analysis on </a:t>
            </a:r>
            <a:r>
              <a:rPr lang="en-US" dirty="0" err="1">
                <a:latin typeface="Arial" panose="020B0604020202020204" pitchFamily="34" charset="0"/>
                <a:cs typeface="Arial" panose="020B0604020202020204" pitchFamily="34" charset="0"/>
              </a:rPr>
              <a:t>EVIPNet</a:t>
            </a:r>
            <a:r>
              <a:rPr lang="en-US" dirty="0">
                <a:latin typeface="Arial" panose="020B0604020202020204" pitchFamily="34" charset="0"/>
                <a:cs typeface="Arial" panose="020B0604020202020204" pitchFamily="34" charset="0"/>
              </a:rPr>
              <a:t> in Kazakhstan</a:t>
            </a:r>
            <a:endParaRPr lang="ru-RU" sz="1400" dirty="0">
              <a:latin typeface="Arial" panose="020B0604020202020204" pitchFamily="34" charset="0"/>
              <a:ea typeface="Calibri" panose="020F0502020204030204" pitchFamily="34" charset="0"/>
              <a:cs typeface="Arial" panose="020B0604020202020204" pitchFamily="34" charset="0"/>
            </a:endParaRPr>
          </a:p>
        </p:txBody>
      </p:sp>
      <p:sp>
        <p:nvSpPr>
          <p:cNvPr id="17" name="Стрелка вправо 16"/>
          <p:cNvSpPr/>
          <p:nvPr/>
        </p:nvSpPr>
        <p:spPr>
          <a:xfrm>
            <a:off x="2959053" y="1371465"/>
            <a:ext cx="163198"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i="1">
              <a:solidFill>
                <a:srgbClr val="C00000"/>
              </a:solidFill>
              <a:latin typeface="Arial" panose="020B0604020202020204" pitchFamily="34" charset="0"/>
              <a:cs typeface="Arial" panose="020B0604020202020204" pitchFamily="34" charset="0"/>
            </a:endParaRPr>
          </a:p>
        </p:txBody>
      </p:sp>
      <p:sp>
        <p:nvSpPr>
          <p:cNvPr id="18" name="Стрелка вправо 17"/>
          <p:cNvSpPr/>
          <p:nvPr/>
        </p:nvSpPr>
        <p:spPr>
          <a:xfrm>
            <a:off x="5868144" y="1371465"/>
            <a:ext cx="163198"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i="1">
              <a:solidFill>
                <a:srgbClr val="C00000"/>
              </a:solidFill>
              <a:latin typeface="Arial" panose="020B0604020202020204" pitchFamily="34" charset="0"/>
              <a:cs typeface="Arial" panose="020B0604020202020204" pitchFamily="34" charset="0"/>
            </a:endParaRPr>
          </a:p>
        </p:txBody>
      </p:sp>
      <p:sp>
        <p:nvSpPr>
          <p:cNvPr id="19" name="Прямоугольник 18"/>
          <p:cNvSpPr/>
          <p:nvPr/>
        </p:nvSpPr>
        <p:spPr>
          <a:xfrm>
            <a:off x="3263118" y="2772238"/>
            <a:ext cx="2448272" cy="1477328"/>
          </a:xfrm>
          <a:prstGeom prst="rect">
            <a:avLst/>
          </a:prstGeom>
          <a:solidFill>
            <a:schemeClr val="accent1">
              <a:lumMod val="20000"/>
              <a:lumOff val="80000"/>
            </a:schemeClr>
          </a:solidFill>
          <a:ln>
            <a:solidFill>
              <a:schemeClr val="accent1">
                <a:shade val="95000"/>
                <a:satMod val="105000"/>
              </a:schemeClr>
            </a:solidFill>
          </a:ln>
        </p:spPr>
        <p:txBody>
          <a:bodyPr wrap="square">
            <a:spAutoFit/>
          </a:bodyPr>
          <a:lstStyle/>
          <a:p>
            <a:pPr algn="ctr"/>
            <a:r>
              <a:rPr lang="en-US" dirty="0">
                <a:latin typeface="Arial" panose="020B0604020202020204" pitchFamily="34" charset="0"/>
                <a:ea typeface="Calibri" panose="020F0502020204030204" pitchFamily="34" charset="0"/>
                <a:cs typeface="Arial" panose="020B0604020202020204" pitchFamily="34" charset="0"/>
              </a:rPr>
              <a:t>Policy Brief on </a:t>
            </a:r>
            <a:r>
              <a:rPr lang="en-US" dirty="0" smtClean="0">
                <a:latin typeface="Arial" panose="020B0604020202020204" pitchFamily="34" charset="0"/>
                <a:ea typeface="Calibri" panose="020F0502020204030204" pitchFamily="34" charset="0"/>
                <a:cs typeface="Arial" panose="020B0604020202020204" pitchFamily="34" charset="0"/>
              </a:rPr>
              <a:t>AMR was </a:t>
            </a:r>
            <a:r>
              <a:rPr lang="en-US" dirty="0">
                <a:latin typeface="Arial" panose="020B0604020202020204" pitchFamily="34" charset="0"/>
                <a:ea typeface="Calibri" panose="020F0502020204030204" pitchFamily="34" charset="0"/>
                <a:cs typeface="Arial" panose="020B0604020202020204" pitchFamily="34" charset="0"/>
              </a:rPr>
              <a:t>prepared with the support of the WHO </a:t>
            </a:r>
            <a:r>
              <a:rPr lang="en-GB" dirty="0">
                <a:latin typeface="Arial" panose="020B0604020202020204" pitchFamily="34" charset="0"/>
                <a:cs typeface="Arial" panose="020B0604020202020204" pitchFamily="34" charset="0"/>
              </a:rPr>
              <a:t>Regional office for Europe</a:t>
            </a:r>
            <a:endParaRPr lang="ru-RU" dirty="0">
              <a:latin typeface="Arial" panose="020B0604020202020204" pitchFamily="34" charset="0"/>
              <a:cs typeface="Arial" panose="020B0604020202020204" pitchFamily="34" charset="0"/>
            </a:endParaRPr>
          </a:p>
        </p:txBody>
      </p:sp>
      <p:sp>
        <p:nvSpPr>
          <p:cNvPr id="20" name="Прямоугольник 19"/>
          <p:cNvSpPr/>
          <p:nvPr/>
        </p:nvSpPr>
        <p:spPr>
          <a:xfrm>
            <a:off x="229193" y="2636912"/>
            <a:ext cx="2601877" cy="1837426"/>
          </a:xfrm>
          <a:prstGeom prst="rect">
            <a:avLst/>
          </a:prstGeom>
          <a:solidFill>
            <a:schemeClr val="accent1">
              <a:lumMod val="20000"/>
              <a:lumOff val="80000"/>
            </a:schemeClr>
          </a:solidFill>
          <a:ln>
            <a:solidFill>
              <a:schemeClr val="accent1">
                <a:shade val="95000"/>
                <a:satMod val="105000"/>
              </a:schemeClr>
            </a:solidFill>
          </a:ln>
        </p:spPr>
        <p:txBody>
          <a:bodyPr wrap="square">
            <a:spAutoFit/>
          </a:bodyPr>
          <a:lstStyle/>
          <a:p>
            <a:pPr algn="ctr">
              <a:lnSpc>
                <a:spcPct val="90000"/>
              </a:lnSpc>
            </a:pPr>
            <a:r>
              <a:rPr lang="en-US" dirty="0">
                <a:latin typeface="Arial" panose="020B0604020202020204" pitchFamily="34" charset="0"/>
                <a:cs typeface="Arial" panose="020B0604020202020204" pitchFamily="34" charset="0"/>
              </a:rPr>
              <a:t>The indicator of the Development Plan of the </a:t>
            </a:r>
            <a:r>
              <a:rPr lang="en-US" dirty="0" smtClean="0">
                <a:latin typeface="Arial" panose="020B0604020202020204" pitchFamily="34" charset="0"/>
                <a:cs typeface="Arial" panose="020B0604020202020204" pitchFamily="34" charset="0"/>
              </a:rPr>
              <a:t>RCHD </a:t>
            </a:r>
            <a:r>
              <a:rPr lang="en-US" dirty="0">
                <a:latin typeface="Arial" panose="020B0604020202020204" pitchFamily="34" charset="0"/>
                <a:cs typeface="Arial" panose="020B0604020202020204" pitchFamily="34" charset="0"/>
              </a:rPr>
              <a:t>is the number of developed Policy Briefs.</a:t>
            </a:r>
          </a:p>
          <a:p>
            <a:pPr algn="ctr">
              <a:lnSpc>
                <a:spcPct val="90000"/>
              </a:lnSpc>
            </a:pPr>
            <a:r>
              <a:rPr lang="en-US" dirty="0" smtClean="0">
                <a:latin typeface="Arial" panose="020B0604020202020204" pitchFamily="34" charset="0"/>
                <a:cs typeface="Arial" panose="020B0604020202020204" pitchFamily="34" charset="0"/>
              </a:rPr>
              <a:t>RCHD </a:t>
            </a:r>
            <a:r>
              <a:rPr lang="en-US" dirty="0">
                <a:latin typeface="Arial" panose="020B0604020202020204" pitchFamily="34" charset="0"/>
                <a:cs typeface="Arial" panose="020B0604020202020204" pitchFamily="34" charset="0"/>
              </a:rPr>
              <a:t>specialists were trained</a:t>
            </a:r>
            <a:endParaRPr lang="ru-RU" dirty="0">
              <a:latin typeface="Arial" panose="020B0604020202020204" pitchFamily="34" charset="0"/>
              <a:ea typeface="Calibri" panose="020F0502020204030204" pitchFamily="34" charset="0"/>
              <a:cs typeface="Arial" panose="020B0604020202020204" pitchFamily="34" charset="0"/>
            </a:endParaRPr>
          </a:p>
        </p:txBody>
      </p:sp>
      <p:sp>
        <p:nvSpPr>
          <p:cNvPr id="22" name="Стрелка вправо 21"/>
          <p:cNvSpPr/>
          <p:nvPr/>
        </p:nvSpPr>
        <p:spPr>
          <a:xfrm>
            <a:off x="2987824" y="3221350"/>
            <a:ext cx="163198"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3" name="Прямоугольник 22"/>
          <p:cNvSpPr/>
          <p:nvPr/>
        </p:nvSpPr>
        <p:spPr>
          <a:xfrm>
            <a:off x="3256675" y="4865209"/>
            <a:ext cx="2448272" cy="1588127"/>
          </a:xfrm>
          <a:prstGeom prst="rect">
            <a:avLst/>
          </a:prstGeom>
          <a:solidFill>
            <a:schemeClr val="accent1">
              <a:lumMod val="20000"/>
              <a:lumOff val="80000"/>
            </a:schemeClr>
          </a:solidFill>
          <a:ln>
            <a:solidFill>
              <a:schemeClr val="accent1">
                <a:shade val="95000"/>
                <a:satMod val="105000"/>
              </a:schemeClr>
            </a:solidFill>
          </a:ln>
        </p:spPr>
        <p:txBody>
          <a:bodyPr wrap="square">
            <a:spAutoFit/>
          </a:bodyPr>
          <a:lstStyle/>
          <a:p>
            <a:pPr lvl="0" algn="ctr">
              <a:lnSpc>
                <a:spcPct val="90000"/>
              </a:lnSpc>
              <a:spcAft>
                <a:spcPts val="0"/>
              </a:spcAft>
            </a:pPr>
            <a:r>
              <a:rPr lang="en-US">
                <a:latin typeface="Arial" panose="020B0604020202020204" pitchFamily="34" charset="0"/>
                <a:ea typeface="Calibri" panose="020F0502020204030204" pitchFamily="34" charset="0"/>
                <a:cs typeface="Arial" panose="020B0604020202020204" pitchFamily="34" charset="0"/>
              </a:rPr>
              <a:t>A system of educational trainings and webinars for policy-makers and researchers is being developed</a:t>
            </a:r>
            <a:endParaRPr lang="ru-RU" sz="1600" dirty="0">
              <a:latin typeface="Arial" panose="020B0604020202020204" pitchFamily="34" charset="0"/>
              <a:ea typeface="Calibri" panose="020F0502020204030204" pitchFamily="34" charset="0"/>
              <a:cs typeface="Arial" panose="020B0604020202020204" pitchFamily="34" charset="0"/>
            </a:endParaRPr>
          </a:p>
        </p:txBody>
      </p:sp>
      <p:sp>
        <p:nvSpPr>
          <p:cNvPr id="24" name="Стрелка вправо 23"/>
          <p:cNvSpPr/>
          <p:nvPr/>
        </p:nvSpPr>
        <p:spPr>
          <a:xfrm>
            <a:off x="5895493" y="3167045"/>
            <a:ext cx="163198"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5" name="Стрелка вправо 24"/>
          <p:cNvSpPr/>
          <p:nvPr/>
        </p:nvSpPr>
        <p:spPr>
          <a:xfrm>
            <a:off x="5868144" y="5348450"/>
            <a:ext cx="163198"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
        <p:nvSpPr>
          <p:cNvPr id="26" name="Прямоугольник 25"/>
          <p:cNvSpPr/>
          <p:nvPr/>
        </p:nvSpPr>
        <p:spPr>
          <a:xfrm>
            <a:off x="229193" y="4799069"/>
            <a:ext cx="2580970" cy="1754326"/>
          </a:xfrm>
          <a:prstGeom prst="rect">
            <a:avLst/>
          </a:prstGeom>
          <a:solidFill>
            <a:schemeClr val="accent1">
              <a:lumMod val="20000"/>
              <a:lumOff val="80000"/>
            </a:schemeClr>
          </a:solidFill>
          <a:ln>
            <a:solidFill>
              <a:schemeClr val="accent1">
                <a:shade val="95000"/>
                <a:satMod val="105000"/>
              </a:schemeClr>
            </a:solidFill>
          </a:ln>
        </p:spPr>
        <p:txBody>
          <a:bodyPr wrap="square">
            <a:spAutoFit/>
          </a:bodyPr>
          <a:lstStyle/>
          <a:p>
            <a:pPr algn="ctr"/>
            <a:r>
              <a:rPr lang="en-US" dirty="0">
                <a:latin typeface="Arial" panose="020B0604020202020204" pitchFamily="34" charset="0"/>
                <a:ea typeface="Calibri" panose="020F0502020204030204" pitchFamily="34" charset="0"/>
                <a:cs typeface="Arial" panose="020B0604020202020204" pitchFamily="34" charset="0"/>
              </a:rPr>
              <a:t>The specialists of the </a:t>
            </a:r>
            <a:r>
              <a:rPr lang="en-US" dirty="0" smtClean="0">
                <a:latin typeface="Arial" panose="020B0604020202020204" pitchFamily="34" charset="0"/>
                <a:ea typeface="Calibri" panose="020F0502020204030204" pitchFamily="34" charset="0"/>
                <a:cs typeface="Arial" panose="020B0604020202020204" pitchFamily="34" charset="0"/>
              </a:rPr>
              <a:t>RCHD </a:t>
            </a:r>
            <a:r>
              <a:rPr lang="en-US" dirty="0">
                <a:latin typeface="Arial" panose="020B0604020202020204" pitchFamily="34" charset="0"/>
                <a:ea typeface="Calibri" panose="020F0502020204030204" pitchFamily="34" charset="0"/>
                <a:cs typeface="Arial" panose="020B0604020202020204" pitchFamily="34" charset="0"/>
              </a:rPr>
              <a:t>took part in a series of training seminars conducted by the WHO </a:t>
            </a:r>
            <a:r>
              <a:rPr lang="en-GB" dirty="0">
                <a:latin typeface="Arial" panose="020B0604020202020204" pitchFamily="34" charset="0"/>
                <a:cs typeface="Arial" panose="020B0604020202020204" pitchFamily="34" charset="0"/>
              </a:rPr>
              <a:t>Regional office for Europe</a:t>
            </a:r>
            <a:endParaRPr lang="ru-RU" dirty="0">
              <a:latin typeface="Arial" panose="020B0604020202020204" pitchFamily="34" charset="0"/>
              <a:cs typeface="Arial" panose="020B0604020202020204" pitchFamily="34" charset="0"/>
            </a:endParaRPr>
          </a:p>
        </p:txBody>
      </p:sp>
      <p:sp>
        <p:nvSpPr>
          <p:cNvPr id="27" name="Стрелка вправо 26"/>
          <p:cNvSpPr/>
          <p:nvPr/>
        </p:nvSpPr>
        <p:spPr>
          <a:xfrm>
            <a:off x="3003591" y="5435932"/>
            <a:ext cx="163198" cy="3693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5641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221372" y="836712"/>
            <a:ext cx="8919724" cy="5177243"/>
          </a:xfrm>
          <a:prstGeom prst="rect">
            <a:avLst/>
          </a:prstGeom>
        </p:spPr>
      </p:pic>
      <p:sp>
        <p:nvSpPr>
          <p:cNvPr id="2" name="Заголовок 1"/>
          <p:cNvSpPr>
            <a:spLocks noGrp="1"/>
          </p:cNvSpPr>
          <p:nvPr>
            <p:ph type="title"/>
          </p:nvPr>
        </p:nvSpPr>
        <p:spPr>
          <a:xfrm>
            <a:off x="-2904" y="0"/>
            <a:ext cx="9144000" cy="560027"/>
          </a:xfrm>
        </p:spPr>
        <p:txBody>
          <a:bodyPr>
            <a:normAutofit/>
          </a:bodyPr>
          <a:lstStyle/>
          <a:p>
            <a:pPr algn="ctr"/>
            <a:r>
              <a:rPr lang="en-US" sz="2400" b="1" dirty="0">
                <a:solidFill>
                  <a:srgbClr val="002060"/>
                </a:solidFill>
                <a:latin typeface="Arial" panose="020B0604020202020204" pitchFamily="34" charset="0"/>
                <a:cs typeface="Arial" panose="020B0604020202020204" pitchFamily="34" charset="0"/>
              </a:rPr>
              <a:t>Key stakeholders that may participate in the KTP creation</a:t>
            </a:r>
            <a:endParaRPr lang="ru-RU" sz="2400" dirty="0">
              <a:solidFill>
                <a:srgbClr val="002060"/>
              </a:solidFill>
              <a:latin typeface="Arial" panose="020B0604020202020204" pitchFamily="34" charset="0"/>
              <a:cs typeface="Arial" panose="020B0604020202020204" pitchFamily="34" charset="0"/>
            </a:endParaRPr>
          </a:p>
        </p:txBody>
      </p:sp>
      <p:sp>
        <p:nvSpPr>
          <p:cNvPr id="5" name="Выноска 3 4"/>
          <p:cNvSpPr/>
          <p:nvPr/>
        </p:nvSpPr>
        <p:spPr>
          <a:xfrm>
            <a:off x="5868144" y="4797152"/>
            <a:ext cx="3096344" cy="1840786"/>
          </a:xfrm>
          <a:prstGeom prst="borderCallout3">
            <a:avLst>
              <a:gd name="adj1" fmla="val 50834"/>
              <a:gd name="adj2" fmla="val 660"/>
              <a:gd name="adj3" fmla="val 23565"/>
              <a:gd name="adj4" fmla="val -26359"/>
              <a:gd name="adj5" fmla="val 5679"/>
              <a:gd name="adj6" fmla="val -42284"/>
              <a:gd name="adj7" fmla="val -34293"/>
              <a:gd name="adj8" fmla="val -42252"/>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en-US" b="1" u="sng" dirty="0">
                <a:solidFill>
                  <a:srgbClr val="002060"/>
                </a:solidFill>
              </a:rPr>
              <a:t>EIP tools:</a:t>
            </a:r>
            <a:endParaRPr lang="ru-RU" b="1" u="sng" dirty="0">
              <a:solidFill>
                <a:srgbClr val="002060"/>
              </a:solidFill>
            </a:endParaRPr>
          </a:p>
          <a:p>
            <a:pPr marL="82154" indent="-82154" fontAlgn="base">
              <a:buFont typeface="Arial" panose="020B0604020202020204" pitchFamily="34" charset="0"/>
              <a:buChar char="•"/>
            </a:pPr>
            <a:r>
              <a:rPr lang="ru-RU" dirty="0" err="1">
                <a:solidFill>
                  <a:srgbClr val="002060"/>
                </a:solidFill>
              </a:rPr>
              <a:t>Clearing</a:t>
            </a:r>
            <a:r>
              <a:rPr lang="ru-RU" dirty="0">
                <a:solidFill>
                  <a:srgbClr val="002060"/>
                </a:solidFill>
              </a:rPr>
              <a:t> </a:t>
            </a:r>
            <a:r>
              <a:rPr lang="ru-RU" dirty="0" err="1">
                <a:solidFill>
                  <a:srgbClr val="002060"/>
                </a:solidFill>
              </a:rPr>
              <a:t>house</a:t>
            </a:r>
            <a:r>
              <a:rPr lang="ru-RU" dirty="0">
                <a:solidFill>
                  <a:srgbClr val="002060"/>
                </a:solidFill>
              </a:rPr>
              <a:t> </a:t>
            </a:r>
          </a:p>
          <a:p>
            <a:pPr marL="82154" indent="-82154" fontAlgn="base">
              <a:buFont typeface="Arial" panose="020B0604020202020204" pitchFamily="34" charset="0"/>
              <a:buChar char="•"/>
            </a:pPr>
            <a:r>
              <a:rPr lang="ru-RU" dirty="0" err="1">
                <a:solidFill>
                  <a:srgbClr val="002060"/>
                </a:solidFill>
              </a:rPr>
              <a:t>Evidence-based</a:t>
            </a:r>
            <a:r>
              <a:rPr lang="ru-RU" dirty="0">
                <a:solidFill>
                  <a:srgbClr val="002060"/>
                </a:solidFill>
              </a:rPr>
              <a:t> </a:t>
            </a:r>
            <a:r>
              <a:rPr lang="ru-RU" dirty="0" err="1">
                <a:solidFill>
                  <a:srgbClr val="002060"/>
                </a:solidFill>
              </a:rPr>
              <a:t>policy</a:t>
            </a:r>
            <a:r>
              <a:rPr lang="ru-RU" dirty="0">
                <a:solidFill>
                  <a:srgbClr val="002060"/>
                </a:solidFill>
              </a:rPr>
              <a:t> </a:t>
            </a:r>
            <a:r>
              <a:rPr lang="ru-RU" dirty="0" err="1">
                <a:solidFill>
                  <a:srgbClr val="002060"/>
                </a:solidFill>
              </a:rPr>
              <a:t>briefs</a:t>
            </a:r>
            <a:r>
              <a:rPr lang="ru-RU" dirty="0">
                <a:solidFill>
                  <a:srgbClr val="002060"/>
                </a:solidFill>
              </a:rPr>
              <a:t> </a:t>
            </a:r>
          </a:p>
          <a:p>
            <a:pPr marL="82154" indent="-82154" fontAlgn="base">
              <a:buFont typeface="Arial" panose="020B0604020202020204" pitchFamily="34" charset="0"/>
              <a:buChar char="•"/>
            </a:pPr>
            <a:r>
              <a:rPr lang="ru-RU" dirty="0" err="1">
                <a:solidFill>
                  <a:srgbClr val="002060"/>
                </a:solidFill>
              </a:rPr>
              <a:t>Policy</a:t>
            </a:r>
            <a:r>
              <a:rPr lang="ru-RU" dirty="0">
                <a:solidFill>
                  <a:srgbClr val="002060"/>
                </a:solidFill>
              </a:rPr>
              <a:t> </a:t>
            </a:r>
            <a:r>
              <a:rPr lang="ru-RU" dirty="0" err="1">
                <a:solidFill>
                  <a:srgbClr val="002060"/>
                </a:solidFill>
              </a:rPr>
              <a:t>dialogue</a:t>
            </a:r>
            <a:r>
              <a:rPr lang="ru-RU" dirty="0">
                <a:solidFill>
                  <a:srgbClr val="002060"/>
                </a:solidFill>
              </a:rPr>
              <a:t> </a:t>
            </a:r>
          </a:p>
          <a:p>
            <a:pPr marL="82154" indent="-82154" fontAlgn="base">
              <a:buFont typeface="Arial" panose="020B0604020202020204" pitchFamily="34" charset="0"/>
              <a:buChar char="•"/>
            </a:pPr>
            <a:r>
              <a:rPr lang="ru-RU" dirty="0" err="1">
                <a:solidFill>
                  <a:srgbClr val="002060"/>
                </a:solidFill>
              </a:rPr>
              <a:t>Rapid</a:t>
            </a:r>
            <a:r>
              <a:rPr lang="ru-RU" dirty="0">
                <a:solidFill>
                  <a:srgbClr val="002060"/>
                </a:solidFill>
              </a:rPr>
              <a:t> </a:t>
            </a:r>
            <a:r>
              <a:rPr lang="ru-RU" dirty="0" err="1">
                <a:solidFill>
                  <a:srgbClr val="002060"/>
                </a:solidFill>
              </a:rPr>
              <a:t>response</a:t>
            </a:r>
            <a:r>
              <a:rPr lang="ru-RU" dirty="0">
                <a:solidFill>
                  <a:srgbClr val="002060"/>
                </a:solidFill>
              </a:rPr>
              <a:t> </a:t>
            </a:r>
            <a:r>
              <a:rPr lang="ru-RU" dirty="0" err="1">
                <a:solidFill>
                  <a:srgbClr val="002060"/>
                </a:solidFill>
              </a:rPr>
              <a:t>service</a:t>
            </a:r>
            <a:r>
              <a:rPr lang="en-US" dirty="0">
                <a:solidFill>
                  <a:srgbClr val="002060"/>
                </a:solidFill>
              </a:rPr>
              <a:t>s</a:t>
            </a:r>
            <a:r>
              <a:rPr lang="ru-RU" dirty="0">
                <a:solidFill>
                  <a:srgbClr val="002060"/>
                </a:solidFill>
              </a:rPr>
              <a:t> </a:t>
            </a:r>
          </a:p>
        </p:txBody>
      </p:sp>
    </p:spTree>
    <p:extLst>
      <p:ext uri="{BB962C8B-B14F-4D97-AF65-F5344CB8AC3E}">
        <p14:creationId xmlns:p14="http://schemas.microsoft.com/office/powerpoint/2010/main" val="551613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3446" y="11088"/>
            <a:ext cx="8229600" cy="520824"/>
          </a:xfrm>
        </p:spPr>
        <p:txBody>
          <a:bodyPr>
            <a:normAutofit/>
          </a:bodyPr>
          <a:lstStyle/>
          <a:p>
            <a:r>
              <a:rPr lang="en-US" sz="2800" b="1" dirty="0">
                <a:solidFill>
                  <a:srgbClr val="002060"/>
                </a:solidFill>
                <a:latin typeface="Arial" panose="020B0604020202020204" pitchFamily="34" charset="0"/>
                <a:cs typeface="Arial" panose="020B0604020202020204" pitchFamily="34" charset="0"/>
              </a:rPr>
              <a:t>EIP Tools</a:t>
            </a:r>
            <a:endParaRPr lang="ru-RU" sz="2800" b="1" dirty="0">
              <a:solidFill>
                <a:srgbClr val="002060"/>
              </a:solidFill>
              <a:latin typeface="Arial" panose="020B0604020202020204" pitchFamily="34" charset="0"/>
              <a:cs typeface="Arial" panose="020B0604020202020204" pitchFamily="34"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488948447"/>
              </p:ext>
            </p:extLst>
          </p:nvPr>
        </p:nvGraphicFramePr>
        <p:xfrm>
          <a:off x="0" y="567192"/>
          <a:ext cx="9156493" cy="5240374"/>
        </p:xfrm>
        <a:graphic>
          <a:graphicData uri="http://schemas.openxmlformats.org/drawingml/2006/table">
            <a:tbl>
              <a:tblPr firstRow="1" firstCol="1" bandRow="1">
                <a:tableStyleId>{5C22544A-7EE6-4342-B048-85BDC9FD1C3A}</a:tableStyleId>
              </a:tblPr>
              <a:tblGrid>
                <a:gridCol w="2629147">
                  <a:extLst>
                    <a:ext uri="{9D8B030D-6E8A-4147-A177-3AD203B41FA5}">
                      <a16:colId xmlns:a16="http://schemas.microsoft.com/office/drawing/2014/main" xmlns="" val="801485459"/>
                    </a:ext>
                  </a:extLst>
                </a:gridCol>
                <a:gridCol w="6527346">
                  <a:extLst>
                    <a:ext uri="{9D8B030D-6E8A-4147-A177-3AD203B41FA5}">
                      <a16:colId xmlns:a16="http://schemas.microsoft.com/office/drawing/2014/main" xmlns="" val="393890640"/>
                    </a:ext>
                  </a:extLst>
                </a:gridCol>
              </a:tblGrid>
              <a:tr h="375029">
                <a:tc>
                  <a:txBody>
                    <a:bodyPr/>
                    <a:lstStyle/>
                    <a:p>
                      <a:pPr indent="-38100" algn="ctr">
                        <a:lnSpc>
                          <a:spcPct val="107000"/>
                        </a:lnSpc>
                        <a:spcAft>
                          <a:spcPts val="0"/>
                        </a:spcAft>
                      </a:pPr>
                      <a:r>
                        <a:rPr lang="en-US" sz="2000" dirty="0" smtClean="0">
                          <a:solidFill>
                            <a:srgbClr val="002060"/>
                          </a:solidFill>
                          <a:effectLst/>
                          <a:latin typeface="Arial" panose="020B0604020202020204" pitchFamily="34" charset="0"/>
                          <a:cs typeface="Arial" panose="020B0604020202020204" pitchFamily="34" charset="0"/>
                        </a:rPr>
                        <a:t>EIP Tools</a:t>
                      </a:r>
                      <a:endParaRPr lang="ru-RU" sz="20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lnSpc>
                          <a:spcPct val="107000"/>
                        </a:lnSpc>
                        <a:spcAft>
                          <a:spcPts val="0"/>
                        </a:spcAft>
                      </a:pPr>
                      <a:r>
                        <a:rPr lang="en-US" sz="2000" dirty="0" smtClean="0">
                          <a:solidFill>
                            <a:srgbClr val="002060"/>
                          </a:solidFill>
                          <a:effectLst/>
                          <a:latin typeface="Arial" panose="020B0604020202020204" pitchFamily="34" charset="0"/>
                          <a:cs typeface="Arial" panose="020B0604020202020204" pitchFamily="34" charset="0"/>
                        </a:rPr>
                        <a:t>What it is?</a:t>
                      </a:r>
                      <a:endParaRPr lang="ru-RU" sz="20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xmlns="" val="3572580619"/>
                  </a:ext>
                </a:extLst>
              </a:tr>
              <a:tr h="942877">
                <a:tc>
                  <a:txBody>
                    <a:bodyPr/>
                    <a:lstStyle/>
                    <a:p>
                      <a:pPr algn="ctr">
                        <a:lnSpc>
                          <a:spcPct val="107000"/>
                        </a:lnSpc>
                        <a:spcAft>
                          <a:spcPts val="0"/>
                        </a:spcAft>
                      </a:pPr>
                      <a:r>
                        <a:rPr lang="en-US" sz="2000" dirty="0" smtClean="0">
                          <a:solidFill>
                            <a:srgbClr val="C00000"/>
                          </a:solidFill>
                          <a:effectLst/>
                          <a:latin typeface="Arial" panose="020B0604020202020204" pitchFamily="34" charset="0"/>
                          <a:ea typeface="Calibri" panose="020F0502020204030204" pitchFamily="34" charset="0"/>
                          <a:cs typeface="Arial" panose="020B0604020202020204" pitchFamily="34" charset="0"/>
                        </a:rPr>
                        <a:t>Policy</a:t>
                      </a:r>
                      <a:r>
                        <a:rPr lang="en-US" sz="2000" baseline="0" dirty="0" smtClean="0">
                          <a:solidFill>
                            <a:srgbClr val="C00000"/>
                          </a:solidFill>
                          <a:effectLst/>
                          <a:latin typeface="Arial" panose="020B0604020202020204" pitchFamily="34" charset="0"/>
                          <a:ea typeface="Calibri" panose="020F0502020204030204" pitchFamily="34" charset="0"/>
                          <a:cs typeface="Arial" panose="020B0604020202020204" pitchFamily="34" charset="0"/>
                        </a:rPr>
                        <a:t> Brief</a:t>
                      </a:r>
                      <a:endParaRPr lang="ru-RU" sz="20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00013" indent="-100013" algn="just">
                        <a:lnSpc>
                          <a:spcPct val="107000"/>
                        </a:lnSpc>
                        <a:spcAft>
                          <a:spcPts val="0"/>
                        </a:spcAft>
                        <a:buFont typeface="Arial" panose="020B0604020202020204" pitchFamily="34" charset="0"/>
                        <a:buChar char="•"/>
                      </a:pPr>
                      <a:r>
                        <a:rPr lang="en-US" sz="2000" dirty="0" smtClean="0">
                          <a:solidFill>
                            <a:srgbClr val="002060"/>
                          </a:solidFill>
                          <a:effectLst/>
                          <a:latin typeface="Arial" panose="020B0604020202020204" pitchFamily="34" charset="0"/>
                          <a:cs typeface="Arial" panose="020B0604020202020204" pitchFamily="34" charset="0"/>
                        </a:rPr>
                        <a:t>A short report in which scientific research data is submitted in such a way that they are accessible, relevant, easy to use and applicable at the local level.</a:t>
                      </a:r>
                      <a:endParaRPr lang="ru-RU" sz="20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655052873"/>
                  </a:ext>
                </a:extLst>
              </a:tr>
              <a:tr h="1232290">
                <a:tc>
                  <a:txBody>
                    <a:bodyPr/>
                    <a:lstStyle/>
                    <a:p>
                      <a:pPr algn="ctr">
                        <a:lnSpc>
                          <a:spcPct val="107000"/>
                        </a:lnSpc>
                        <a:spcAft>
                          <a:spcPts val="0"/>
                        </a:spcAft>
                      </a:pPr>
                      <a:r>
                        <a:rPr lang="en-US" sz="2000" dirty="0" smtClean="0">
                          <a:solidFill>
                            <a:srgbClr val="C00000"/>
                          </a:solidFill>
                          <a:effectLst/>
                          <a:latin typeface="Arial" panose="020B0604020202020204" pitchFamily="34" charset="0"/>
                          <a:cs typeface="Arial" panose="020B0604020202020204" pitchFamily="34" charset="0"/>
                        </a:rPr>
                        <a:t>Policy dialogue</a:t>
                      </a:r>
                      <a:endParaRPr lang="ru-RU" sz="2000" dirty="0">
                        <a:solidFill>
                          <a:srgbClr val="C00000"/>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00013" indent="-100013" algn="just" fontAlgn="base">
                        <a:lnSpc>
                          <a:spcPct val="107000"/>
                        </a:lnSpc>
                        <a:spcAft>
                          <a:spcPts val="0"/>
                        </a:spcAft>
                        <a:buFont typeface="Arial" panose="020B0604020202020204" pitchFamily="34" charset="0"/>
                        <a:buChar char="•"/>
                      </a:pPr>
                      <a:r>
                        <a:rPr lang="en-US" sz="2000" dirty="0" smtClean="0">
                          <a:solidFill>
                            <a:srgbClr val="002060"/>
                          </a:solidFill>
                          <a:effectLst/>
                          <a:latin typeface="Arial" panose="020B0604020202020204" pitchFamily="34" charset="0"/>
                          <a:cs typeface="Arial" panose="020B0604020202020204" pitchFamily="34" charset="0"/>
                        </a:rPr>
                        <a:t>A meeting of policy-makers and stakeholders is usually in the form of seminar, where organized discussions are held on any issue of high priority</a:t>
                      </a:r>
                      <a:endParaRPr lang="ru-RU" sz="20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4108788849"/>
                  </a:ext>
                </a:extLst>
              </a:tr>
              <a:tr h="1350103">
                <a:tc>
                  <a:txBody>
                    <a:bodyPr/>
                    <a:lstStyle/>
                    <a:p>
                      <a:pPr marL="0" indent="0" algn="ctr" fontAlgn="base">
                        <a:buFont typeface="Arial" panose="020B0604020202020204" pitchFamily="34" charset="0"/>
                        <a:buNone/>
                      </a:pPr>
                      <a:r>
                        <a:rPr lang="ru-RU" sz="2000" dirty="0" err="1" smtClean="0">
                          <a:solidFill>
                            <a:srgbClr val="C00000"/>
                          </a:solidFill>
                          <a:latin typeface="Arial" panose="020B0604020202020204" pitchFamily="34" charset="0"/>
                          <a:cs typeface="Arial" panose="020B0604020202020204" pitchFamily="34" charset="0"/>
                        </a:rPr>
                        <a:t>Clearing</a:t>
                      </a:r>
                      <a:r>
                        <a:rPr lang="ru-RU" sz="2000" dirty="0" smtClean="0">
                          <a:solidFill>
                            <a:srgbClr val="C00000"/>
                          </a:solidFill>
                          <a:latin typeface="Arial" panose="020B0604020202020204" pitchFamily="34" charset="0"/>
                          <a:cs typeface="Arial" panose="020B0604020202020204" pitchFamily="34" charset="0"/>
                        </a:rPr>
                        <a:t> </a:t>
                      </a:r>
                      <a:r>
                        <a:rPr lang="ru-RU" sz="2000" dirty="0" err="1" smtClean="0">
                          <a:solidFill>
                            <a:srgbClr val="C00000"/>
                          </a:solidFill>
                          <a:latin typeface="Arial" panose="020B0604020202020204" pitchFamily="34" charset="0"/>
                          <a:cs typeface="Arial" panose="020B0604020202020204" pitchFamily="34" charset="0"/>
                        </a:rPr>
                        <a:t>house</a:t>
                      </a:r>
                      <a:r>
                        <a:rPr lang="ru-RU" sz="2000" dirty="0" smtClean="0">
                          <a:solidFill>
                            <a:srgbClr val="C00000"/>
                          </a:solidFill>
                          <a:latin typeface="Arial" panose="020B0604020202020204" pitchFamily="34" charset="0"/>
                          <a:cs typeface="Arial" panose="020B0604020202020204" pitchFamily="34" charset="0"/>
                        </a:rPr>
                        <a:t> </a:t>
                      </a:r>
                      <a:endParaRPr lang="ru-RU" sz="2000" dirty="0">
                        <a:solidFill>
                          <a:srgbClr val="C00000"/>
                        </a:solidFill>
                        <a:latin typeface="Arial" panose="020B0604020202020204" pitchFamily="34" charset="0"/>
                        <a:cs typeface="Arial" panose="020B0604020202020204" pitchFamily="34" charset="0"/>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00013" indent="-100013" algn="just">
                        <a:lnSpc>
                          <a:spcPct val="107000"/>
                        </a:lnSpc>
                        <a:spcAft>
                          <a:spcPts val="0"/>
                        </a:spcAft>
                        <a:buFont typeface="Arial" panose="020B0604020202020204" pitchFamily="34" charset="0"/>
                        <a:buChar char="•"/>
                      </a:pPr>
                      <a:r>
                        <a:rPr lang="en-US" sz="2000" dirty="0" smtClean="0">
                          <a:solidFill>
                            <a:srgbClr val="002060"/>
                          </a:solidFill>
                          <a:effectLst/>
                          <a:latin typeface="Arial" panose="020B0604020202020204" pitchFamily="34" charset="0"/>
                          <a:cs typeface="Arial" panose="020B0604020202020204" pitchFamily="34" charset="0"/>
                        </a:rPr>
                        <a:t>A constantly updated document repository that operates on a "one-stop shop" principle for users who need high-quality and relevant research data on a particular topic</a:t>
                      </a:r>
                      <a:endParaRPr lang="ru-RU" sz="20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59579002"/>
                  </a:ext>
                </a:extLst>
              </a:tr>
              <a:tr h="1212270">
                <a:tc>
                  <a:txBody>
                    <a:bodyPr/>
                    <a:lstStyle/>
                    <a:p>
                      <a:pPr marL="0" indent="0" algn="ctr" fontAlgn="base">
                        <a:buFont typeface="Arial" panose="020B0604020202020204" pitchFamily="34" charset="0"/>
                        <a:buNone/>
                      </a:pPr>
                      <a:r>
                        <a:rPr lang="ru-RU" sz="2000" b="1" dirty="0" err="1" smtClean="0">
                          <a:solidFill>
                            <a:srgbClr val="C00000"/>
                          </a:solidFill>
                          <a:latin typeface="Arial" panose="020B0604020202020204" pitchFamily="34" charset="0"/>
                          <a:cs typeface="Arial" panose="020B0604020202020204" pitchFamily="34" charset="0"/>
                        </a:rPr>
                        <a:t>Rapid</a:t>
                      </a:r>
                      <a:r>
                        <a:rPr lang="ru-RU" sz="2000" b="1" dirty="0" smtClean="0">
                          <a:solidFill>
                            <a:srgbClr val="C00000"/>
                          </a:solidFill>
                          <a:latin typeface="Arial" panose="020B0604020202020204" pitchFamily="34" charset="0"/>
                          <a:cs typeface="Arial" panose="020B0604020202020204" pitchFamily="34" charset="0"/>
                        </a:rPr>
                        <a:t> </a:t>
                      </a:r>
                      <a:r>
                        <a:rPr lang="ru-RU" sz="2000" b="1" dirty="0" err="1" smtClean="0">
                          <a:solidFill>
                            <a:srgbClr val="C00000"/>
                          </a:solidFill>
                          <a:latin typeface="Arial" panose="020B0604020202020204" pitchFamily="34" charset="0"/>
                          <a:cs typeface="Arial" panose="020B0604020202020204" pitchFamily="34" charset="0"/>
                        </a:rPr>
                        <a:t>response</a:t>
                      </a:r>
                      <a:r>
                        <a:rPr lang="ru-RU" sz="2000" b="1" dirty="0" smtClean="0">
                          <a:solidFill>
                            <a:srgbClr val="C00000"/>
                          </a:solidFill>
                          <a:latin typeface="Arial" panose="020B0604020202020204" pitchFamily="34" charset="0"/>
                          <a:cs typeface="Arial" panose="020B0604020202020204" pitchFamily="34" charset="0"/>
                        </a:rPr>
                        <a:t> </a:t>
                      </a:r>
                      <a:r>
                        <a:rPr lang="ru-RU" sz="2000" b="1" dirty="0" err="1" smtClean="0">
                          <a:solidFill>
                            <a:srgbClr val="C00000"/>
                          </a:solidFill>
                          <a:latin typeface="Arial" panose="020B0604020202020204" pitchFamily="34" charset="0"/>
                          <a:cs typeface="Arial" panose="020B0604020202020204" pitchFamily="34" charset="0"/>
                        </a:rPr>
                        <a:t>service</a:t>
                      </a:r>
                      <a:r>
                        <a:rPr lang="en-US" sz="2000" b="1" dirty="0" smtClean="0">
                          <a:solidFill>
                            <a:srgbClr val="C00000"/>
                          </a:solidFill>
                          <a:latin typeface="Arial" panose="020B0604020202020204" pitchFamily="34" charset="0"/>
                          <a:cs typeface="Arial" panose="020B0604020202020204" pitchFamily="34" charset="0"/>
                        </a:rPr>
                        <a:t>s</a:t>
                      </a:r>
                      <a:r>
                        <a:rPr lang="ru-RU" sz="2000" b="1" dirty="0" smtClean="0">
                          <a:solidFill>
                            <a:srgbClr val="C00000"/>
                          </a:solidFill>
                          <a:latin typeface="Arial" panose="020B0604020202020204" pitchFamily="34" charset="0"/>
                          <a:cs typeface="Arial" panose="020B0604020202020204" pitchFamily="34" charset="0"/>
                        </a:rPr>
                        <a:t> </a:t>
                      </a:r>
                      <a:endParaRPr lang="ru-RU" sz="2000" b="1" dirty="0">
                        <a:solidFill>
                          <a:srgbClr val="C00000"/>
                        </a:solidFill>
                        <a:latin typeface="Arial" panose="020B0604020202020204" pitchFamily="34" charset="0"/>
                        <a:cs typeface="Arial" panose="020B0604020202020204" pitchFamily="34" charset="0"/>
                      </a:endParaRPr>
                    </a:p>
                  </a:txBody>
                  <a:tcPr marL="72000" marR="72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00013" indent="-100013" algn="just" fontAlgn="base">
                        <a:lnSpc>
                          <a:spcPct val="107000"/>
                        </a:lnSpc>
                        <a:spcAft>
                          <a:spcPts val="0"/>
                        </a:spcAft>
                        <a:buFont typeface="Arial" panose="020B0604020202020204" pitchFamily="34" charset="0"/>
                        <a:buChar char="•"/>
                      </a:pPr>
                      <a:r>
                        <a:rPr lang="en-US" sz="2000" dirty="0" smtClean="0">
                          <a:solidFill>
                            <a:srgbClr val="002060"/>
                          </a:solidFill>
                          <a:effectLst/>
                          <a:latin typeface="Arial" panose="020B0604020202020204" pitchFamily="34" charset="0"/>
                          <a:cs typeface="Arial" panose="020B0604020202020204" pitchFamily="34" charset="0"/>
                        </a:rPr>
                        <a:t>A group of research analysts who provide for</a:t>
                      </a:r>
                      <a:r>
                        <a:rPr lang="en-US" sz="2000" baseline="0" dirty="0" smtClean="0">
                          <a:solidFill>
                            <a:srgbClr val="002060"/>
                          </a:solidFill>
                          <a:effectLst/>
                          <a:latin typeface="Arial" panose="020B0604020202020204" pitchFamily="34" charset="0"/>
                          <a:cs typeface="Arial" panose="020B0604020202020204" pitchFamily="34" charset="0"/>
                        </a:rPr>
                        <a:t> </a:t>
                      </a:r>
                      <a:r>
                        <a:rPr lang="en-US" sz="2000" dirty="0" smtClean="0">
                          <a:solidFill>
                            <a:srgbClr val="002060"/>
                          </a:solidFill>
                          <a:effectLst/>
                          <a:latin typeface="Arial" panose="020B0604020202020204" pitchFamily="34" charset="0"/>
                          <a:cs typeface="Arial" panose="020B0604020202020204" pitchFamily="34" charset="0"/>
                        </a:rPr>
                        <a:t>policymakers an easy-to-use synthesis of research data of the highest quality in terms that are set by policy-makers (within a few days or weeks)</a:t>
                      </a:r>
                      <a:endParaRPr lang="ru-RU" sz="20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539527328"/>
                  </a:ext>
                </a:extLst>
              </a:tr>
            </a:tbl>
          </a:graphicData>
        </a:graphic>
      </p:graphicFrame>
    </p:spTree>
    <p:extLst>
      <p:ext uri="{BB962C8B-B14F-4D97-AF65-F5344CB8AC3E}">
        <p14:creationId xmlns:p14="http://schemas.microsoft.com/office/powerpoint/2010/main" val="3744740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64" y="404664"/>
            <a:ext cx="9144000" cy="893732"/>
          </a:xfrm>
        </p:spPr>
        <p:txBody>
          <a:bodyPr>
            <a:noAutofit/>
          </a:bodyPr>
          <a:lstStyle/>
          <a:p>
            <a:r>
              <a:rPr lang="en-US" sz="2800" b="1" dirty="0" smtClean="0">
                <a:solidFill>
                  <a:srgbClr val="002060"/>
                </a:solidFill>
                <a:latin typeface="Arial" panose="020B0604020202020204" pitchFamily="34" charset="0"/>
                <a:cs typeface="Arial" panose="020B0604020202020204" pitchFamily="34" charset="0"/>
              </a:rPr>
              <a:t>Policy Brief:</a:t>
            </a:r>
            <a:r>
              <a:rPr lang="ru-RU" sz="2800" dirty="0">
                <a:solidFill>
                  <a:srgbClr val="002060"/>
                </a:solidFill>
                <a:latin typeface="Arial" panose="020B0604020202020204" pitchFamily="34" charset="0"/>
                <a:cs typeface="Arial" panose="020B0604020202020204" pitchFamily="34" charset="0"/>
              </a:rPr>
              <a:t/>
            </a:r>
            <a:br>
              <a:rPr lang="ru-RU" sz="2800" dirty="0">
                <a:solidFill>
                  <a:srgbClr val="002060"/>
                </a:solidFill>
                <a:latin typeface="Arial" panose="020B0604020202020204" pitchFamily="34" charset="0"/>
                <a:cs typeface="Arial" panose="020B0604020202020204" pitchFamily="34" charset="0"/>
              </a:rPr>
            </a:br>
            <a:r>
              <a:rPr lang="en-GB" sz="2800" b="1" dirty="0">
                <a:solidFill>
                  <a:srgbClr val="002060"/>
                </a:solidFill>
                <a:latin typeface="Arial" panose="020B0604020202020204" pitchFamily="34" charset="0"/>
                <a:cs typeface="Arial" panose="020B0604020202020204" pitchFamily="34" charset="0"/>
              </a:rPr>
              <a:t>“Controlling antimicrobial resistance in Kazakhstan through addressing the problem of irrational use of antibiotics”</a:t>
            </a:r>
            <a:endParaRPr lang="ru-RU" sz="2800" b="1" dirty="0">
              <a:solidFill>
                <a:srgbClr val="002060"/>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210952" y="1844824"/>
            <a:ext cx="8712968" cy="4525963"/>
          </a:xfrm>
        </p:spPr>
        <p:txBody>
          <a:bodyPr>
            <a:noAutofit/>
          </a:bodyPr>
          <a:lstStyle/>
          <a:p>
            <a:pPr marL="0" indent="0">
              <a:spcBef>
                <a:spcPts val="1200"/>
              </a:spcBef>
              <a:buNone/>
            </a:pPr>
            <a:r>
              <a:rPr lang="en-US" sz="2000" b="1" dirty="0">
                <a:solidFill>
                  <a:srgbClr val="C00000"/>
                </a:solidFill>
                <a:latin typeface="Arial" panose="020B0604020202020204" pitchFamily="34" charset="0"/>
                <a:cs typeface="Arial" panose="020B0604020202020204" pitchFamily="34" charset="0"/>
              </a:rPr>
              <a:t>What is the problem?</a:t>
            </a:r>
          </a:p>
          <a:p>
            <a:pPr>
              <a:spcBef>
                <a:spcPts val="1200"/>
              </a:spcBef>
            </a:pPr>
            <a:r>
              <a:rPr lang="en-GB" sz="2000" dirty="0">
                <a:solidFill>
                  <a:srgbClr val="002060"/>
                </a:solidFill>
                <a:latin typeface="Arial" panose="020B0604020202020204" pitchFamily="34" charset="0"/>
                <a:cs typeface="Arial" panose="020B0604020202020204" pitchFamily="34" charset="0"/>
              </a:rPr>
              <a:t>Irrational use of antibiotics caused by their </a:t>
            </a:r>
            <a:r>
              <a:rPr lang="en-GB" sz="2000" dirty="0" err="1">
                <a:solidFill>
                  <a:srgbClr val="002060"/>
                </a:solidFill>
                <a:latin typeface="Arial" panose="020B0604020202020204" pitchFamily="34" charset="0"/>
                <a:cs typeface="Arial" panose="020B0604020202020204" pitchFamily="34" charset="0"/>
              </a:rPr>
              <a:t>prescriptionless</a:t>
            </a:r>
            <a:r>
              <a:rPr lang="en-GB" sz="2000" dirty="0">
                <a:solidFill>
                  <a:srgbClr val="002060"/>
                </a:solidFill>
                <a:latin typeface="Arial" panose="020B0604020202020204" pitchFamily="34" charset="0"/>
                <a:cs typeface="Arial" panose="020B0604020202020204" pitchFamily="34" charset="0"/>
              </a:rPr>
              <a:t> intake and excessive prescription contribute to the growth of antimicrobial resistance (AMR) in </a:t>
            </a:r>
            <a:r>
              <a:rPr lang="en-GB" sz="2000" dirty="0" smtClean="0">
                <a:solidFill>
                  <a:srgbClr val="002060"/>
                </a:solidFill>
                <a:latin typeface="Arial" panose="020B0604020202020204" pitchFamily="34" charset="0"/>
                <a:cs typeface="Arial" panose="020B0604020202020204" pitchFamily="34" charset="0"/>
              </a:rPr>
              <a:t>Kazakhstan</a:t>
            </a:r>
          </a:p>
          <a:p>
            <a:pPr>
              <a:spcBef>
                <a:spcPts val="1200"/>
              </a:spcBef>
            </a:pPr>
            <a:r>
              <a:rPr lang="en-US" sz="2000" dirty="0" smtClean="0">
                <a:solidFill>
                  <a:srgbClr val="002060"/>
                </a:solidFill>
                <a:latin typeface="Arial" panose="020B0604020202020204" pitchFamily="34" charset="0"/>
                <a:cs typeface="Arial" panose="020B0604020202020204" pitchFamily="34" charset="0"/>
              </a:rPr>
              <a:t>The </a:t>
            </a:r>
            <a:r>
              <a:rPr lang="en-US" sz="2000" dirty="0">
                <a:solidFill>
                  <a:srgbClr val="002060"/>
                </a:solidFill>
                <a:latin typeface="Arial" panose="020B0604020202020204" pitchFamily="34" charset="0"/>
                <a:cs typeface="Arial" panose="020B0604020202020204" pitchFamily="34" charset="0"/>
              </a:rPr>
              <a:t>lack of a national strategy to contain </a:t>
            </a:r>
            <a:r>
              <a:rPr lang="en-US" sz="2000" dirty="0" smtClean="0">
                <a:solidFill>
                  <a:srgbClr val="002060"/>
                </a:solidFill>
                <a:latin typeface="Arial" panose="020B0604020202020204" pitchFamily="34" charset="0"/>
                <a:cs typeface="Arial" panose="020B0604020202020204" pitchFamily="34" charset="0"/>
              </a:rPr>
              <a:t>AMR </a:t>
            </a:r>
            <a:r>
              <a:rPr lang="en-US" sz="2000" dirty="0">
                <a:solidFill>
                  <a:srgbClr val="002060"/>
                </a:solidFill>
                <a:latin typeface="Arial" panose="020B0604020202020204" pitchFamily="34" charset="0"/>
                <a:cs typeface="Arial" panose="020B0604020202020204" pitchFamily="34" charset="0"/>
              </a:rPr>
              <a:t>reduces the effectiveness of prevention of infectious diseases.</a:t>
            </a:r>
          </a:p>
          <a:p>
            <a:pPr>
              <a:spcBef>
                <a:spcPts val="1200"/>
              </a:spcBef>
            </a:pPr>
            <a:r>
              <a:rPr lang="en-US" sz="2000" dirty="0">
                <a:solidFill>
                  <a:srgbClr val="002060"/>
                </a:solidFill>
                <a:latin typeface="Arial" panose="020B0604020202020204" pitchFamily="34" charset="0"/>
                <a:cs typeface="Arial" panose="020B0604020202020204" pitchFamily="34" charset="0"/>
              </a:rPr>
              <a:t>Despite the existing ban, in practice antibiotics can be bought without a doctor's prescription. More than 90% of pharmacists recommend  </a:t>
            </a:r>
            <a:r>
              <a:rPr lang="en-US" sz="2000" dirty="0" smtClean="0">
                <a:solidFill>
                  <a:srgbClr val="002060"/>
                </a:solidFill>
                <a:latin typeface="Arial" panose="020B0604020202020204" pitchFamily="34" charset="0"/>
                <a:cs typeface="Arial" panose="020B0604020202020204" pitchFamily="34" charset="0"/>
              </a:rPr>
              <a:t>buying</a:t>
            </a:r>
            <a:r>
              <a:rPr lang="kk-KZ" sz="2000" dirty="0" smtClean="0">
                <a:solidFill>
                  <a:srgbClr val="002060"/>
                </a:solidFill>
                <a:latin typeface="Arial" panose="020B0604020202020204" pitchFamily="34" charset="0"/>
                <a:cs typeface="Arial" panose="020B0604020202020204" pitchFamily="34" charset="0"/>
              </a:rPr>
              <a:t> </a:t>
            </a:r>
            <a:r>
              <a:rPr lang="en-US" sz="2000" dirty="0" smtClean="0">
                <a:solidFill>
                  <a:srgbClr val="002060"/>
                </a:solidFill>
                <a:latin typeface="Arial" panose="020B0604020202020204" pitchFamily="34" charset="0"/>
                <a:cs typeface="Arial" panose="020B0604020202020204" pitchFamily="34" charset="0"/>
              </a:rPr>
              <a:t>two </a:t>
            </a:r>
            <a:r>
              <a:rPr lang="en-US" sz="2000" dirty="0">
                <a:solidFill>
                  <a:srgbClr val="002060"/>
                </a:solidFill>
                <a:latin typeface="Arial" panose="020B0604020202020204" pitchFamily="34" charset="0"/>
                <a:cs typeface="Arial" panose="020B0604020202020204" pitchFamily="34" charset="0"/>
              </a:rPr>
              <a:t>or more antibiotics at the same time.</a:t>
            </a:r>
          </a:p>
          <a:p>
            <a:pPr>
              <a:spcBef>
                <a:spcPts val="1200"/>
              </a:spcBef>
            </a:pPr>
            <a:r>
              <a:rPr lang="en-US" sz="2000" dirty="0">
                <a:solidFill>
                  <a:srgbClr val="002060"/>
                </a:solidFill>
                <a:latin typeface="Arial" panose="020B0604020202020204" pitchFamily="34" charset="0"/>
                <a:cs typeface="Arial" panose="020B0604020202020204" pitchFamily="34" charset="0"/>
              </a:rPr>
              <a:t>There is a lack of commitment by doctors to adhere to </a:t>
            </a:r>
            <a:r>
              <a:rPr lang="en-US" sz="2000" dirty="0" smtClean="0">
                <a:solidFill>
                  <a:srgbClr val="002060"/>
                </a:solidFill>
                <a:latin typeface="Arial" panose="020B0604020202020204" pitchFamily="34" charset="0"/>
                <a:cs typeface="Arial" panose="020B0604020202020204" pitchFamily="34" charset="0"/>
              </a:rPr>
              <a:t>clinical </a:t>
            </a:r>
            <a:r>
              <a:rPr lang="en-US" sz="2000" dirty="0">
                <a:solidFill>
                  <a:srgbClr val="002060"/>
                </a:solidFill>
                <a:latin typeface="Arial" panose="020B0604020202020204" pitchFamily="34" charset="0"/>
                <a:cs typeface="Arial" panose="020B0604020202020204" pitchFamily="34" charset="0"/>
              </a:rPr>
              <a:t>protocols.</a:t>
            </a:r>
            <a:endParaRPr lang="ru-RU"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1902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4988"/>
            <a:ext cx="9144000" cy="821724"/>
          </a:xfrm>
        </p:spPr>
        <p:txBody>
          <a:bodyPr>
            <a:noAutofit/>
          </a:bodyPr>
          <a:lstStyle/>
          <a:p>
            <a:r>
              <a:rPr lang="en-US" sz="2800" b="1" dirty="0">
                <a:solidFill>
                  <a:srgbClr val="002060"/>
                </a:solidFill>
                <a:latin typeface="Arial" panose="020B0604020202020204" pitchFamily="34" charset="0"/>
                <a:ea typeface="Calibri" panose="020F0502020204030204" pitchFamily="34" charset="0"/>
                <a:cs typeface="Arial" panose="020B0604020202020204" pitchFamily="34" charset="0"/>
              </a:rPr>
              <a:t>Policy </a:t>
            </a:r>
            <a:r>
              <a:rPr lang="en-US" sz="28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Brief</a:t>
            </a:r>
            <a:r>
              <a:rPr lang="ru-RU" sz="2800" b="1" dirty="0" smtClean="0">
                <a:solidFill>
                  <a:srgbClr val="002060"/>
                </a:solidFill>
                <a:latin typeface="Arial" panose="020B0604020202020204" pitchFamily="34" charset="0"/>
                <a:ea typeface="Calibri" panose="020F0502020204030204" pitchFamily="34" charset="0"/>
                <a:cs typeface="Arial" panose="020B0604020202020204" pitchFamily="34" charset="0"/>
              </a:rPr>
              <a:t>: </a:t>
            </a:r>
            <a:r>
              <a:rPr lang="en-US" sz="2800" b="1" dirty="0">
                <a:solidFill>
                  <a:srgbClr val="C00000"/>
                </a:solidFill>
                <a:latin typeface="Arial" panose="020B0604020202020204" pitchFamily="34" charset="0"/>
                <a:ea typeface="Calibri" panose="020F0502020204030204" pitchFamily="34" charset="0"/>
                <a:cs typeface="Arial" panose="020B0604020202020204" pitchFamily="34" charset="0"/>
              </a:rPr>
              <a:t>policy options</a:t>
            </a:r>
            <a:endParaRPr lang="ru-RU" sz="2800" b="1" dirty="0">
              <a:solidFill>
                <a:srgbClr val="C00000"/>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79512" y="918117"/>
            <a:ext cx="8964488" cy="6048672"/>
          </a:xfrm>
        </p:spPr>
        <p:txBody>
          <a:bodyPr>
            <a:noAutofit/>
          </a:bodyPr>
          <a:lstStyle/>
          <a:p>
            <a:pPr marL="0" lvl="0" indent="0">
              <a:spcBef>
                <a:spcPts val="1200"/>
              </a:spcBef>
              <a:buNone/>
            </a:pPr>
            <a:r>
              <a:rPr lang="en-US" sz="2000" b="1" dirty="0">
                <a:solidFill>
                  <a:srgbClr val="002060"/>
                </a:solidFill>
                <a:latin typeface="Arial" panose="020B0604020202020204" pitchFamily="34" charset="0"/>
                <a:cs typeface="Arial" panose="020B0604020202020204" pitchFamily="34" charset="0"/>
              </a:rPr>
              <a:t>Op</a:t>
            </a:r>
            <a:r>
              <a:rPr lang="en-GB" sz="2000" b="1" dirty="0" err="1">
                <a:solidFill>
                  <a:srgbClr val="002060"/>
                </a:solidFill>
                <a:latin typeface="Arial" panose="020B0604020202020204" pitchFamily="34" charset="0"/>
                <a:cs typeface="Arial" panose="020B0604020202020204" pitchFamily="34" charset="0"/>
              </a:rPr>
              <a:t>tion</a:t>
            </a:r>
            <a:r>
              <a:rPr lang="en-GB" sz="2000" b="1" dirty="0">
                <a:solidFill>
                  <a:srgbClr val="002060"/>
                </a:solidFill>
                <a:latin typeface="Arial" panose="020B0604020202020204" pitchFamily="34" charset="0"/>
                <a:cs typeface="Arial" panose="020B0604020202020204" pitchFamily="34" charset="0"/>
              </a:rPr>
              <a:t> 1. Raising awareness on the threat of the AMR through </a:t>
            </a:r>
            <a:r>
              <a:rPr lang="en-GB" sz="2000" b="1" dirty="0" err="1">
                <a:solidFill>
                  <a:srgbClr val="002060"/>
                </a:solidFill>
                <a:latin typeface="Arial" panose="020B0604020202020204" pitchFamily="34" charset="0"/>
                <a:cs typeface="Arial" panose="020B0604020202020204" pitchFamily="34" charset="0"/>
              </a:rPr>
              <a:t>multisectoral</a:t>
            </a:r>
            <a:r>
              <a:rPr lang="en-GB" sz="2000" b="1" dirty="0">
                <a:solidFill>
                  <a:srgbClr val="002060"/>
                </a:solidFill>
                <a:latin typeface="Arial" panose="020B0604020202020204" pitchFamily="34" charset="0"/>
                <a:cs typeface="Arial" panose="020B0604020202020204" pitchFamily="34" charset="0"/>
              </a:rPr>
              <a:t> collaboration to reduce the irrational use of antibiotics</a:t>
            </a:r>
            <a:r>
              <a:rPr lang="ru-RU" sz="2000" b="1" dirty="0" smtClean="0">
                <a:solidFill>
                  <a:srgbClr val="002060"/>
                </a:solidFill>
                <a:latin typeface="Arial" panose="020B0604020202020204" pitchFamily="34" charset="0"/>
                <a:cs typeface="Arial" panose="020B0604020202020204" pitchFamily="34" charset="0"/>
              </a:rPr>
              <a:t>:</a:t>
            </a:r>
          </a:p>
          <a:p>
            <a:pPr lvl="0" indent="-157163">
              <a:spcBef>
                <a:spcPts val="1200"/>
              </a:spcBef>
            </a:pPr>
            <a:r>
              <a:rPr lang="en-US" sz="2000" b="1" dirty="0">
                <a:solidFill>
                  <a:srgbClr val="C00000"/>
                </a:solidFill>
                <a:latin typeface="Arial" panose="020B0604020202020204" pitchFamily="34" charset="0"/>
                <a:cs typeface="Arial" panose="020B0604020202020204" pitchFamily="34" charset="0"/>
              </a:rPr>
              <a:t>the adoption at the national level of a policy (strategy, plan) to contain </a:t>
            </a:r>
            <a:r>
              <a:rPr lang="en-US" sz="2000" b="1" dirty="0" smtClean="0">
                <a:solidFill>
                  <a:srgbClr val="C00000"/>
                </a:solidFill>
                <a:latin typeface="Arial" panose="020B0604020202020204" pitchFamily="34" charset="0"/>
                <a:cs typeface="Arial" panose="020B0604020202020204" pitchFamily="34" charset="0"/>
              </a:rPr>
              <a:t>AMR</a:t>
            </a:r>
            <a:r>
              <a:rPr lang="en-US" sz="2000" dirty="0" smtClean="0">
                <a:solidFill>
                  <a:srgbClr val="002060"/>
                </a:solidFill>
                <a:latin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cs typeface="Arial" panose="020B0604020202020204" pitchFamily="34" charset="0"/>
              </a:rPr>
              <a:t>which ensures control and joint responsibility of all parties for the use of </a:t>
            </a:r>
            <a:r>
              <a:rPr lang="en-US" sz="2000" dirty="0" smtClean="0">
                <a:solidFill>
                  <a:srgbClr val="002060"/>
                </a:solidFill>
                <a:latin typeface="Arial" panose="020B0604020202020204" pitchFamily="34" charset="0"/>
                <a:cs typeface="Arial" panose="020B0604020202020204" pitchFamily="34" charset="0"/>
              </a:rPr>
              <a:t>antibiotics in </a:t>
            </a:r>
            <a:r>
              <a:rPr lang="en-US" sz="2000" dirty="0">
                <a:solidFill>
                  <a:srgbClr val="002060"/>
                </a:solidFill>
                <a:latin typeface="Arial" panose="020B0604020202020204" pitchFamily="34" charset="0"/>
                <a:cs typeface="Arial" panose="020B0604020202020204" pitchFamily="34" charset="0"/>
              </a:rPr>
              <a:t>the field of human, animal and food safety;</a:t>
            </a:r>
          </a:p>
          <a:p>
            <a:pPr lvl="0" indent="-157163">
              <a:spcBef>
                <a:spcPts val="1200"/>
              </a:spcBef>
            </a:pPr>
            <a:r>
              <a:rPr lang="en-US" sz="2000" dirty="0">
                <a:solidFill>
                  <a:srgbClr val="002060"/>
                </a:solidFill>
                <a:latin typeface="Arial" panose="020B0604020202020204" pitchFamily="34" charset="0"/>
                <a:cs typeface="Arial" panose="020B0604020202020204" pitchFamily="34" charset="0"/>
              </a:rPr>
              <a:t>systematic measures </a:t>
            </a:r>
            <a:r>
              <a:rPr lang="en-US" sz="2000" b="1" dirty="0">
                <a:solidFill>
                  <a:srgbClr val="C00000"/>
                </a:solidFill>
                <a:latin typeface="Arial" panose="020B0604020202020204" pitchFamily="34" charset="0"/>
                <a:cs typeface="Arial" panose="020B0604020202020204" pitchFamily="34" charset="0"/>
              </a:rPr>
              <a:t>to raise awareness and understanding of the proper use of antibiotics</a:t>
            </a:r>
            <a:r>
              <a:rPr lang="en-US" sz="2000" dirty="0">
                <a:solidFill>
                  <a:srgbClr val="002060"/>
                </a:solidFill>
                <a:latin typeface="Arial" panose="020B0604020202020204" pitchFamily="34" charset="0"/>
                <a:cs typeface="Arial" panose="020B0604020202020204" pitchFamily="34" charset="0"/>
              </a:rPr>
              <a:t> by the general public and specialists in health, agriculture and veterinary medicine</a:t>
            </a:r>
          </a:p>
          <a:p>
            <a:pPr lvl="0" indent="-157163">
              <a:spcBef>
                <a:spcPts val="1200"/>
              </a:spcBef>
            </a:pPr>
            <a:r>
              <a:rPr lang="en-US" sz="2000" dirty="0">
                <a:solidFill>
                  <a:srgbClr val="002060"/>
                </a:solidFill>
                <a:latin typeface="Arial" panose="020B0604020202020204" pitchFamily="34" charset="0"/>
                <a:cs typeface="Arial" panose="020B0604020202020204" pitchFamily="34" charset="0"/>
              </a:rPr>
              <a:t>coverage of the use of antibacterial drugs and resistance </a:t>
            </a:r>
            <a:r>
              <a:rPr lang="en-US" sz="2000" b="1" dirty="0">
                <a:solidFill>
                  <a:srgbClr val="C00000"/>
                </a:solidFill>
                <a:latin typeface="Arial" panose="020B0604020202020204" pitchFamily="34" charset="0"/>
                <a:cs typeface="Arial" panose="020B0604020202020204" pitchFamily="34" charset="0"/>
              </a:rPr>
              <a:t>in school curricula;</a:t>
            </a:r>
          </a:p>
          <a:p>
            <a:pPr lvl="0" indent="-157163">
              <a:spcBef>
                <a:spcPts val="1200"/>
              </a:spcBef>
            </a:pPr>
            <a:r>
              <a:rPr lang="en-US" sz="2000" b="1" dirty="0">
                <a:solidFill>
                  <a:srgbClr val="C00000"/>
                </a:solidFill>
                <a:latin typeface="Arial" panose="020B0604020202020204" pitchFamily="34" charset="0"/>
                <a:cs typeface="Arial" panose="020B0604020202020204" pitchFamily="34" charset="0"/>
              </a:rPr>
              <a:t>the inclusion of </a:t>
            </a:r>
            <a:r>
              <a:rPr lang="en-US" sz="2000" b="1" dirty="0" smtClean="0">
                <a:solidFill>
                  <a:srgbClr val="C00000"/>
                </a:solidFill>
                <a:latin typeface="Arial" panose="020B0604020202020204" pitchFamily="34" charset="0"/>
                <a:cs typeface="Arial" panose="020B0604020202020204" pitchFamily="34" charset="0"/>
              </a:rPr>
              <a:t>AMR's </a:t>
            </a:r>
            <a:r>
              <a:rPr lang="en-US" sz="2000" b="1" dirty="0">
                <a:solidFill>
                  <a:srgbClr val="C00000"/>
                </a:solidFill>
                <a:latin typeface="Arial" panose="020B0604020202020204" pitchFamily="34" charset="0"/>
                <a:cs typeface="Arial" panose="020B0604020202020204" pitchFamily="34" charset="0"/>
              </a:rPr>
              <a:t>theme as an integral part of training, certification, continuing professional development programs </a:t>
            </a:r>
            <a:r>
              <a:rPr lang="en-US" sz="2000" dirty="0">
                <a:solidFill>
                  <a:srgbClr val="002060"/>
                </a:solidFill>
                <a:latin typeface="Arial" panose="020B0604020202020204" pitchFamily="34" charset="0"/>
                <a:cs typeface="Arial" panose="020B0604020202020204" pitchFamily="34" charset="0"/>
              </a:rPr>
              <a:t>in the health, veterinary and agricultural sectors.</a:t>
            </a:r>
            <a:endParaRPr lang="ru-RU"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0935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4988"/>
            <a:ext cx="9144000" cy="677708"/>
          </a:xfrm>
        </p:spPr>
        <p:txBody>
          <a:bodyPr>
            <a:noAutofit/>
          </a:bodyPr>
          <a:lstStyle/>
          <a:p>
            <a:r>
              <a:rPr lang="en-US" sz="2800" b="1" dirty="0">
                <a:solidFill>
                  <a:srgbClr val="002060"/>
                </a:solidFill>
                <a:latin typeface="Arial" panose="020B0604020202020204" pitchFamily="34" charset="0"/>
                <a:ea typeface="Calibri" panose="020F0502020204030204" pitchFamily="34" charset="0"/>
                <a:cs typeface="Arial" panose="020B0604020202020204" pitchFamily="34" charset="0"/>
              </a:rPr>
              <a:t>Policy Brief</a:t>
            </a:r>
            <a:r>
              <a:rPr lang="ru-RU" sz="2800" b="1" dirty="0">
                <a:solidFill>
                  <a:srgbClr val="002060"/>
                </a:solidFill>
                <a:latin typeface="Arial" panose="020B0604020202020204" pitchFamily="34" charset="0"/>
                <a:ea typeface="Calibri" panose="020F0502020204030204" pitchFamily="34" charset="0"/>
                <a:cs typeface="Arial" panose="020B0604020202020204" pitchFamily="34" charset="0"/>
              </a:rPr>
              <a:t>: </a:t>
            </a:r>
            <a:r>
              <a:rPr lang="en-US" sz="2800" b="1" dirty="0">
                <a:solidFill>
                  <a:srgbClr val="C00000"/>
                </a:solidFill>
                <a:latin typeface="Arial" panose="020B0604020202020204" pitchFamily="34" charset="0"/>
                <a:ea typeface="Calibri" panose="020F0502020204030204" pitchFamily="34" charset="0"/>
                <a:cs typeface="Arial" panose="020B0604020202020204" pitchFamily="34" charset="0"/>
              </a:rPr>
              <a:t>policy options</a:t>
            </a:r>
            <a:endParaRPr lang="ru-RU" sz="2800" b="1" dirty="0">
              <a:solidFill>
                <a:srgbClr val="002060"/>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79512" y="918117"/>
            <a:ext cx="8784976" cy="6048672"/>
          </a:xfrm>
        </p:spPr>
        <p:txBody>
          <a:bodyPr>
            <a:normAutofit/>
          </a:bodyPr>
          <a:lstStyle/>
          <a:p>
            <a:pPr marL="0" lvl="0" indent="0">
              <a:spcBef>
                <a:spcPts val="1200"/>
              </a:spcBef>
              <a:buNone/>
            </a:pPr>
            <a:r>
              <a:rPr lang="en-GB" sz="2000" b="1" dirty="0">
                <a:solidFill>
                  <a:srgbClr val="002060"/>
                </a:solidFill>
                <a:latin typeface="Arial" panose="020B0604020202020204" pitchFamily="34" charset="0"/>
                <a:cs typeface="Arial" panose="020B0604020202020204" pitchFamily="34" charset="0"/>
              </a:rPr>
              <a:t>Option 2.  Improving the system of microbiological monitoring on all levels of public health, agriculture, and veterinary healthcare</a:t>
            </a:r>
            <a:r>
              <a:rPr lang="ru-RU" sz="2000" b="1" dirty="0" smtClean="0">
                <a:solidFill>
                  <a:srgbClr val="002060"/>
                </a:solidFill>
                <a:latin typeface="Arial" panose="020B0604020202020204" pitchFamily="34" charset="0"/>
                <a:cs typeface="Arial" panose="020B0604020202020204" pitchFamily="34" charset="0"/>
              </a:rPr>
              <a:t>:</a:t>
            </a:r>
            <a:endParaRPr lang="ru-RU" sz="2000" b="1" dirty="0">
              <a:solidFill>
                <a:srgbClr val="002060"/>
              </a:solidFill>
              <a:latin typeface="Arial" panose="020B0604020202020204" pitchFamily="34" charset="0"/>
              <a:cs typeface="Arial" panose="020B0604020202020204" pitchFamily="34" charset="0"/>
            </a:endParaRPr>
          </a:p>
          <a:p>
            <a:pPr lvl="0" indent="-165100">
              <a:spcBef>
                <a:spcPts val="1200"/>
              </a:spcBef>
            </a:pPr>
            <a:r>
              <a:rPr lang="en-US" sz="2000" b="1" dirty="0">
                <a:solidFill>
                  <a:srgbClr val="C00000"/>
                </a:solidFill>
                <a:latin typeface="Arial" panose="020B0604020202020204" pitchFamily="34" charset="0"/>
                <a:cs typeface="Arial" panose="020B0604020202020204" pitchFamily="34" charset="0"/>
              </a:rPr>
              <a:t>Timely access to information on the incidence, prevalence, characteristic pathogens and features of the </a:t>
            </a:r>
            <a:r>
              <a:rPr lang="en-US" sz="2000" b="1" dirty="0" smtClean="0">
                <a:solidFill>
                  <a:srgbClr val="C00000"/>
                </a:solidFill>
                <a:latin typeface="Arial" panose="020B0604020202020204" pitchFamily="34" charset="0"/>
                <a:cs typeface="Arial" panose="020B0604020202020204" pitchFamily="34" charset="0"/>
              </a:rPr>
              <a:t>AMR</a:t>
            </a:r>
            <a:r>
              <a:rPr lang="en-US" sz="2000" dirty="0" smtClean="0">
                <a:solidFill>
                  <a:srgbClr val="002060"/>
                </a:solidFill>
                <a:latin typeface="Arial" panose="020B0604020202020204" pitchFamily="34" charset="0"/>
                <a:cs typeface="Arial" panose="020B0604020202020204" pitchFamily="34" charset="0"/>
              </a:rPr>
              <a:t> geographical distribution;</a:t>
            </a:r>
            <a:endParaRPr lang="en-US" sz="2000" dirty="0">
              <a:solidFill>
                <a:srgbClr val="002060"/>
              </a:solidFill>
              <a:latin typeface="Arial" panose="020B0604020202020204" pitchFamily="34" charset="0"/>
              <a:cs typeface="Arial" panose="020B0604020202020204" pitchFamily="34" charset="0"/>
            </a:endParaRPr>
          </a:p>
          <a:p>
            <a:pPr lvl="0" indent="-165100">
              <a:spcBef>
                <a:spcPts val="1200"/>
              </a:spcBef>
            </a:pPr>
            <a:r>
              <a:rPr lang="en-US" sz="2000" b="1" dirty="0">
                <a:solidFill>
                  <a:srgbClr val="C00000"/>
                </a:solidFill>
                <a:latin typeface="Arial" panose="020B0604020202020204" pitchFamily="34" charset="0"/>
                <a:cs typeface="Arial" panose="020B0604020202020204" pitchFamily="34" charset="0"/>
              </a:rPr>
              <a:t>Introduction of modern express methods of detection of microorganisms and determination of their sensitivity to </a:t>
            </a:r>
            <a:r>
              <a:rPr lang="en-US" sz="2000" b="1" dirty="0" smtClean="0">
                <a:solidFill>
                  <a:srgbClr val="C00000"/>
                </a:solidFill>
                <a:latin typeface="Arial" panose="020B0604020202020204" pitchFamily="34" charset="0"/>
                <a:cs typeface="Arial" panose="020B0604020202020204" pitchFamily="34" charset="0"/>
              </a:rPr>
              <a:t>antibiotics </a:t>
            </a:r>
            <a:r>
              <a:rPr lang="en-US" sz="2000" dirty="0" smtClean="0">
                <a:solidFill>
                  <a:srgbClr val="002060"/>
                </a:solidFill>
                <a:latin typeface="Arial" panose="020B0604020202020204" pitchFamily="34" charset="0"/>
                <a:cs typeface="Arial" panose="020B0604020202020204" pitchFamily="34" charset="0"/>
              </a:rPr>
              <a:t>allows </a:t>
            </a:r>
            <a:r>
              <a:rPr lang="en-US" sz="2000" dirty="0">
                <a:solidFill>
                  <a:srgbClr val="002060"/>
                </a:solidFill>
                <a:latin typeface="Arial" panose="020B0604020202020204" pitchFamily="34" charset="0"/>
                <a:cs typeface="Arial" panose="020B0604020202020204" pitchFamily="34" charset="0"/>
              </a:rPr>
              <a:t>to ensure optimal use of antibiotics in the treatment of humans and animals;</a:t>
            </a:r>
          </a:p>
          <a:p>
            <a:pPr lvl="0" indent="-165100">
              <a:spcBef>
                <a:spcPts val="1200"/>
              </a:spcBef>
            </a:pPr>
            <a:r>
              <a:rPr lang="en-US" sz="2000" b="1" dirty="0">
                <a:solidFill>
                  <a:srgbClr val="C00000"/>
                </a:solidFill>
                <a:latin typeface="Arial" panose="020B0604020202020204" pitchFamily="34" charset="0"/>
                <a:cs typeface="Arial" panose="020B0604020202020204" pitchFamily="34" charset="0"/>
              </a:rPr>
              <a:t>Monitoring the content of antibiotics in food, packaging, cosmetics and hygiene products</a:t>
            </a:r>
            <a:r>
              <a:rPr lang="en-US" sz="2000" dirty="0">
                <a:solidFill>
                  <a:srgbClr val="002060"/>
                </a:solidFill>
                <a:latin typeface="Arial" panose="020B0604020202020204" pitchFamily="34" charset="0"/>
                <a:cs typeface="Arial" panose="020B0604020202020204" pitchFamily="34" charset="0"/>
              </a:rPr>
              <a:t> on the market, strict regulation of the content of antibiotics in them will help to contain </a:t>
            </a:r>
            <a:r>
              <a:rPr lang="en-US" sz="2000" dirty="0" smtClean="0">
                <a:solidFill>
                  <a:srgbClr val="002060"/>
                </a:solidFill>
                <a:latin typeface="Arial" panose="020B0604020202020204" pitchFamily="34" charset="0"/>
                <a:cs typeface="Arial" panose="020B0604020202020204" pitchFamily="34" charset="0"/>
              </a:rPr>
              <a:t>AMR</a:t>
            </a:r>
            <a:endParaRPr lang="ru-RU"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0901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4988"/>
            <a:ext cx="9144000" cy="605700"/>
          </a:xfrm>
        </p:spPr>
        <p:txBody>
          <a:bodyPr>
            <a:noAutofit/>
          </a:bodyPr>
          <a:lstStyle/>
          <a:p>
            <a:r>
              <a:rPr lang="en-US" sz="2800" b="1" dirty="0">
                <a:solidFill>
                  <a:srgbClr val="002060"/>
                </a:solidFill>
                <a:latin typeface="Arial" panose="020B0604020202020204" pitchFamily="34" charset="0"/>
                <a:ea typeface="Calibri" panose="020F0502020204030204" pitchFamily="34" charset="0"/>
                <a:cs typeface="Arial" panose="020B0604020202020204" pitchFamily="34" charset="0"/>
              </a:rPr>
              <a:t>Policy Brief</a:t>
            </a:r>
            <a:r>
              <a:rPr lang="ru-RU" sz="2800" b="1" dirty="0">
                <a:solidFill>
                  <a:srgbClr val="002060"/>
                </a:solidFill>
                <a:latin typeface="Arial" panose="020B0604020202020204" pitchFamily="34" charset="0"/>
                <a:ea typeface="Calibri" panose="020F0502020204030204" pitchFamily="34" charset="0"/>
                <a:cs typeface="Arial" panose="020B0604020202020204" pitchFamily="34" charset="0"/>
              </a:rPr>
              <a:t>: </a:t>
            </a:r>
            <a:r>
              <a:rPr lang="en-US" sz="2800" b="1" dirty="0">
                <a:solidFill>
                  <a:srgbClr val="C00000"/>
                </a:solidFill>
                <a:latin typeface="Arial" panose="020B0604020202020204" pitchFamily="34" charset="0"/>
                <a:ea typeface="Calibri" panose="020F0502020204030204" pitchFamily="34" charset="0"/>
                <a:cs typeface="Arial" panose="020B0604020202020204" pitchFamily="34" charset="0"/>
              </a:rPr>
              <a:t>policy options</a:t>
            </a:r>
            <a:endParaRPr lang="ru-RU" sz="2800" b="1" dirty="0">
              <a:solidFill>
                <a:srgbClr val="002060"/>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0" y="692696"/>
            <a:ext cx="9144000" cy="6048672"/>
          </a:xfrm>
        </p:spPr>
        <p:txBody>
          <a:bodyPr>
            <a:noAutofit/>
          </a:bodyPr>
          <a:lstStyle/>
          <a:p>
            <a:pPr marL="0" indent="0">
              <a:buNone/>
            </a:pPr>
            <a:r>
              <a:rPr lang="en-GB" sz="2000" b="1" dirty="0">
                <a:solidFill>
                  <a:srgbClr val="002060"/>
                </a:solidFill>
                <a:latin typeface="Arial" panose="020B0604020202020204" pitchFamily="34" charset="0"/>
                <a:cs typeface="Arial" panose="020B0604020202020204" pitchFamily="34" charset="0"/>
              </a:rPr>
              <a:t>Option </a:t>
            </a:r>
            <a:r>
              <a:rPr lang="en-US" sz="2000" b="1" dirty="0">
                <a:solidFill>
                  <a:srgbClr val="002060"/>
                </a:solidFill>
                <a:latin typeface="Arial" panose="020B0604020202020204" pitchFamily="34" charset="0"/>
                <a:cs typeface="Arial" panose="020B0604020202020204" pitchFamily="34" charset="0"/>
              </a:rPr>
              <a:t> </a:t>
            </a:r>
            <a:r>
              <a:rPr lang="en-GB" sz="2000" b="1" dirty="0">
                <a:solidFill>
                  <a:srgbClr val="002060"/>
                </a:solidFill>
                <a:latin typeface="Arial" panose="020B0604020202020204" pitchFamily="34" charset="0"/>
                <a:cs typeface="Arial" panose="020B0604020202020204" pitchFamily="34" charset="0"/>
              </a:rPr>
              <a:t>3.  </a:t>
            </a:r>
            <a:r>
              <a:rPr lang="ru-RU" sz="2000" b="1" dirty="0" err="1">
                <a:solidFill>
                  <a:srgbClr val="002060"/>
                </a:solidFill>
                <a:latin typeface="Arial" panose="020B0604020202020204" pitchFamily="34" charset="0"/>
                <a:cs typeface="Arial" panose="020B0604020202020204" pitchFamily="34" charset="0"/>
              </a:rPr>
              <a:t>Strengthen</a:t>
            </a:r>
            <a:r>
              <a:rPr lang="en-GB" sz="2000" b="1" dirty="0" err="1">
                <a:solidFill>
                  <a:srgbClr val="002060"/>
                </a:solidFill>
                <a:latin typeface="Arial" panose="020B0604020202020204" pitchFamily="34" charset="0"/>
                <a:cs typeface="Arial" panose="020B0604020202020204" pitchFamily="34" charset="0"/>
              </a:rPr>
              <a:t>ing</a:t>
            </a:r>
            <a:r>
              <a:rPr lang="en-US" sz="2000" b="1" dirty="0">
                <a:solidFill>
                  <a:srgbClr val="002060"/>
                </a:solidFill>
                <a:latin typeface="Arial" panose="020B0604020202020204" pitchFamily="34" charset="0"/>
                <a:cs typeface="Arial" panose="020B0604020202020204" pitchFamily="34" charset="0"/>
              </a:rPr>
              <a:t> </a:t>
            </a:r>
            <a:r>
              <a:rPr lang="en-GB" sz="2000" b="1" dirty="0">
                <a:solidFill>
                  <a:srgbClr val="002060"/>
                </a:solidFill>
                <a:latin typeface="Arial" panose="020B0604020202020204" pitchFamily="34" charset="0"/>
                <a:cs typeface="Arial" panose="020B0604020202020204" pitchFamily="34" charset="0"/>
              </a:rPr>
              <a:t> the existent systems of control, prophylaxis, and treatments of infections </a:t>
            </a:r>
            <a:r>
              <a:rPr lang="ru-RU" sz="2000" b="1" dirty="0" err="1">
                <a:solidFill>
                  <a:srgbClr val="002060"/>
                </a:solidFill>
                <a:latin typeface="Arial" panose="020B0604020202020204" pitchFamily="34" charset="0"/>
                <a:cs typeface="Arial" panose="020B0604020202020204" pitchFamily="34" charset="0"/>
              </a:rPr>
              <a:t>through</a:t>
            </a:r>
            <a:r>
              <a:rPr lang="ru-RU" sz="2000" b="1" dirty="0">
                <a:solidFill>
                  <a:srgbClr val="002060"/>
                </a:solidFill>
                <a:latin typeface="Arial" panose="020B0604020202020204" pitchFamily="34" charset="0"/>
                <a:cs typeface="Arial" panose="020B0604020202020204" pitchFamily="34" charset="0"/>
              </a:rPr>
              <a:t> </a:t>
            </a:r>
            <a:r>
              <a:rPr lang="en-GB" sz="2000" b="1" dirty="0">
                <a:solidFill>
                  <a:srgbClr val="002060"/>
                </a:solidFill>
                <a:latin typeface="Arial" panose="020B0604020202020204" pitchFamily="34" charset="0"/>
                <a:cs typeface="Arial" panose="020B0604020202020204" pitchFamily="34" charset="0"/>
              </a:rPr>
              <a:t>support mechanisms such as human and financial resources and good </a:t>
            </a:r>
            <a:r>
              <a:rPr lang="en-GB" sz="2000" b="1" dirty="0" smtClean="0">
                <a:solidFill>
                  <a:srgbClr val="002060"/>
                </a:solidFill>
                <a:latin typeface="Arial" panose="020B0604020202020204" pitchFamily="34" charset="0"/>
                <a:cs typeface="Arial" panose="020B0604020202020204" pitchFamily="34" charset="0"/>
              </a:rPr>
              <a:t>governance</a:t>
            </a:r>
            <a:r>
              <a:rPr lang="en-US" sz="2000" b="1" dirty="0">
                <a:solidFill>
                  <a:srgbClr val="002060"/>
                </a:solidFill>
                <a:latin typeface="Arial" panose="020B0604020202020204" pitchFamily="34" charset="0"/>
                <a:cs typeface="Arial" panose="020B0604020202020204" pitchFamily="34" charset="0"/>
              </a:rPr>
              <a:t>:</a:t>
            </a:r>
            <a:endParaRPr lang="en-US" sz="2000" b="1" dirty="0" smtClean="0">
              <a:solidFill>
                <a:srgbClr val="002060"/>
              </a:solidFill>
              <a:latin typeface="Arial" panose="020B0604020202020204" pitchFamily="34" charset="0"/>
              <a:cs typeface="Arial" panose="020B0604020202020204" pitchFamily="34" charset="0"/>
            </a:endParaRPr>
          </a:p>
          <a:p>
            <a:r>
              <a:rPr lang="en-US" sz="2000" b="1" dirty="0">
                <a:solidFill>
                  <a:srgbClr val="C00000"/>
                </a:solidFill>
                <a:latin typeface="Arial" panose="020B0604020202020204" pitchFamily="34" charset="0"/>
                <a:cs typeface="Arial" panose="020B0604020202020204" pitchFamily="34" charset="0"/>
              </a:rPr>
              <a:t>implementation of </a:t>
            </a:r>
            <a:r>
              <a:rPr lang="en-US" sz="2000" b="1" dirty="0" smtClean="0">
                <a:solidFill>
                  <a:srgbClr val="C00000"/>
                </a:solidFill>
                <a:latin typeface="Arial" panose="020B0604020202020204" pitchFamily="34" charset="0"/>
                <a:cs typeface="Arial" panose="020B0604020202020204" pitchFamily="34" charset="0"/>
              </a:rPr>
              <a:t>the AMR management </a:t>
            </a:r>
            <a:r>
              <a:rPr lang="en-US" sz="2000" b="1" dirty="0">
                <a:solidFill>
                  <a:srgbClr val="C00000"/>
                </a:solidFill>
                <a:latin typeface="Arial" panose="020B0604020202020204" pitchFamily="34" charset="0"/>
                <a:cs typeface="Arial" panose="020B0604020202020204" pitchFamily="34" charset="0"/>
              </a:rPr>
              <a:t>programs at the national, regional and local levels</a:t>
            </a:r>
            <a:r>
              <a:rPr lang="en-US" sz="2000" dirty="0">
                <a:solidFill>
                  <a:srgbClr val="002060"/>
                </a:solidFill>
                <a:latin typeface="Arial" panose="020B0604020202020204" pitchFamily="34" charset="0"/>
                <a:cs typeface="Arial" panose="020B0604020202020204" pitchFamily="34" charset="0"/>
              </a:rPr>
              <a:t> involving all key stakeholders in health, agriculture and veterinary medicine;</a:t>
            </a:r>
          </a:p>
          <a:p>
            <a:r>
              <a:rPr lang="en-US" sz="2000" b="1" dirty="0" smtClean="0">
                <a:solidFill>
                  <a:srgbClr val="C00000"/>
                </a:solidFill>
                <a:latin typeface="Arial" panose="020B0604020202020204" pitchFamily="34" charset="0"/>
                <a:cs typeface="Arial" panose="020B0604020202020204" pitchFamily="34" charset="0"/>
              </a:rPr>
              <a:t>effective </a:t>
            </a:r>
            <a:r>
              <a:rPr lang="en-US" sz="2000" b="1" dirty="0">
                <a:solidFill>
                  <a:srgbClr val="C00000"/>
                </a:solidFill>
                <a:latin typeface="Arial" panose="020B0604020202020204" pitchFamily="34" charset="0"/>
                <a:cs typeface="Arial" panose="020B0604020202020204" pitchFamily="34" charset="0"/>
              </a:rPr>
              <a:t>system of epidemiological surveillance and prevention, timely detection and treatment of infectious diseases</a:t>
            </a:r>
            <a:r>
              <a:rPr lang="en-US" sz="2000" dirty="0">
                <a:solidFill>
                  <a:srgbClr val="002060"/>
                </a:solidFill>
                <a:latin typeface="Arial" panose="020B0604020202020204" pitchFamily="34" charset="0"/>
                <a:cs typeface="Arial" panose="020B0604020202020204" pitchFamily="34" charset="0"/>
              </a:rPr>
              <a:t>;</a:t>
            </a:r>
          </a:p>
          <a:p>
            <a:r>
              <a:rPr lang="en-US" sz="2000" b="1" dirty="0" smtClean="0">
                <a:solidFill>
                  <a:srgbClr val="C00000"/>
                </a:solidFill>
                <a:latin typeface="Arial" panose="020B0604020202020204" pitchFamily="34" charset="0"/>
                <a:cs typeface="Arial" panose="020B0604020202020204" pitchFamily="34" charset="0"/>
              </a:rPr>
              <a:t>introduction </a:t>
            </a:r>
            <a:r>
              <a:rPr lang="en-US" sz="2000" b="1" dirty="0">
                <a:solidFill>
                  <a:srgbClr val="C00000"/>
                </a:solidFill>
                <a:latin typeface="Arial" panose="020B0604020202020204" pitchFamily="34" charset="0"/>
                <a:cs typeface="Arial" panose="020B0604020202020204" pitchFamily="34" charset="0"/>
              </a:rPr>
              <a:t>of effective mechanisms controlling the prescription sale of antibiotics</a:t>
            </a:r>
            <a:r>
              <a:rPr lang="en-US" sz="2000" dirty="0">
                <a:solidFill>
                  <a:srgbClr val="002060"/>
                </a:solidFill>
                <a:latin typeface="Arial" panose="020B0604020202020204" pitchFamily="34" charset="0"/>
                <a:cs typeface="Arial" panose="020B0604020202020204" pitchFamily="34" charset="0"/>
              </a:rPr>
              <a:t>;</a:t>
            </a:r>
          </a:p>
          <a:p>
            <a:r>
              <a:rPr lang="en-US" sz="2000" b="1" dirty="0" smtClean="0">
                <a:solidFill>
                  <a:srgbClr val="C00000"/>
                </a:solidFill>
                <a:latin typeface="Arial" panose="020B0604020202020204" pitchFamily="34" charset="0"/>
                <a:cs typeface="Arial" panose="020B0604020202020204" pitchFamily="34" charset="0"/>
              </a:rPr>
              <a:t>effective surveillance systems for AMR should </a:t>
            </a:r>
            <a:r>
              <a:rPr lang="en-US" sz="2000" b="1" dirty="0">
                <a:solidFill>
                  <a:srgbClr val="C00000"/>
                </a:solidFill>
                <a:latin typeface="Arial" panose="020B0604020202020204" pitchFamily="34" charset="0"/>
                <a:cs typeface="Arial" panose="020B0604020202020204" pitchFamily="34" charset="0"/>
              </a:rPr>
              <a:t>be cross-sectoral</a:t>
            </a:r>
            <a:r>
              <a:rPr lang="en-US" sz="2000" dirty="0">
                <a:solidFill>
                  <a:srgbClr val="002060"/>
                </a:solidFill>
                <a:latin typeface="Arial" panose="020B0604020202020204" pitchFamily="34" charset="0"/>
                <a:cs typeface="Arial" panose="020B0604020202020204" pitchFamily="34" charset="0"/>
              </a:rPr>
              <a:t>, and </a:t>
            </a:r>
            <a:r>
              <a:rPr lang="en-US" sz="2000" dirty="0" smtClean="0">
                <a:solidFill>
                  <a:srgbClr val="002060"/>
                </a:solidFill>
                <a:latin typeface="Arial" panose="020B0604020202020204" pitchFamily="34" charset="0"/>
                <a:cs typeface="Arial" panose="020B0604020202020204" pitchFamily="34" charset="0"/>
              </a:rPr>
              <a:t>surveillance </a:t>
            </a:r>
            <a:r>
              <a:rPr lang="en-US" sz="2000" dirty="0">
                <a:solidFill>
                  <a:srgbClr val="002060"/>
                </a:solidFill>
                <a:latin typeface="Arial" panose="020B0604020202020204" pitchFamily="34" charset="0"/>
                <a:cs typeface="Arial" panose="020B0604020202020204" pitchFamily="34" charset="0"/>
              </a:rPr>
              <a:t>should be conducted using appropriate microbiological and epidemiological data of human, animal, plant and food origin;</a:t>
            </a:r>
          </a:p>
          <a:p>
            <a:r>
              <a:rPr lang="en-US" sz="2000" b="1" dirty="0" smtClean="0">
                <a:solidFill>
                  <a:srgbClr val="C00000"/>
                </a:solidFill>
                <a:latin typeface="Arial" panose="020B0604020202020204" pitchFamily="34" charset="0"/>
                <a:cs typeface="Arial" panose="020B0604020202020204" pitchFamily="34" charset="0"/>
              </a:rPr>
              <a:t>it </a:t>
            </a:r>
            <a:r>
              <a:rPr lang="en-US" sz="2000" b="1" dirty="0">
                <a:solidFill>
                  <a:srgbClr val="C00000"/>
                </a:solidFill>
                <a:latin typeface="Arial" panose="020B0604020202020204" pitchFamily="34" charset="0"/>
                <a:cs typeface="Arial" panose="020B0604020202020204" pitchFamily="34" charset="0"/>
              </a:rPr>
              <a:t>is necessary to expand the scope of research and development to create new treatments and vaccines</a:t>
            </a:r>
            <a:r>
              <a:rPr lang="en-US" sz="2000" dirty="0">
                <a:solidFill>
                  <a:srgbClr val="002060"/>
                </a:solidFill>
                <a:latin typeface="Arial" panose="020B0604020202020204" pitchFamily="34" charset="0"/>
                <a:cs typeface="Arial" panose="020B0604020202020204" pitchFamily="34" charset="0"/>
              </a:rPr>
              <a:t> that are effective against infections with MDR;</a:t>
            </a:r>
          </a:p>
          <a:p>
            <a:r>
              <a:rPr lang="en-US" sz="2000" b="1" dirty="0" smtClean="0">
                <a:solidFill>
                  <a:srgbClr val="C00000"/>
                </a:solidFill>
                <a:latin typeface="Arial" panose="020B0604020202020204" pitchFamily="34" charset="0"/>
                <a:cs typeface="Arial" panose="020B0604020202020204" pitchFamily="34" charset="0"/>
              </a:rPr>
              <a:t>effective </a:t>
            </a:r>
            <a:r>
              <a:rPr lang="en-US" sz="2000" b="1" dirty="0">
                <a:solidFill>
                  <a:srgbClr val="C00000"/>
                </a:solidFill>
                <a:latin typeface="Arial" panose="020B0604020202020204" pitchFamily="34" charset="0"/>
                <a:cs typeface="Arial" panose="020B0604020202020204" pitchFamily="34" charset="0"/>
              </a:rPr>
              <a:t>vaccination of the population</a:t>
            </a:r>
            <a:r>
              <a:rPr lang="en-US" sz="2000" dirty="0">
                <a:solidFill>
                  <a:srgbClr val="002060"/>
                </a:solidFill>
                <a:latin typeface="Arial" panose="020B0604020202020204" pitchFamily="34" charset="0"/>
                <a:cs typeface="Arial" panose="020B0604020202020204" pitchFamily="34" charset="0"/>
              </a:rPr>
              <a:t>, as well as animals in agriculture and veterinary medicine</a:t>
            </a:r>
            <a:endParaRPr lang="ru-RU" sz="2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0432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836712"/>
          </a:xfrm>
        </p:spPr>
        <p:txBody>
          <a:bodyPr>
            <a:noAutofit/>
          </a:bodyPr>
          <a:lstStyle/>
          <a:p>
            <a:r>
              <a:rPr lang="en-US" sz="2800" b="1" dirty="0">
                <a:solidFill>
                  <a:srgbClr val="002060"/>
                </a:solidFill>
                <a:latin typeface="Arial" panose="020B0604020202020204" pitchFamily="34" charset="0"/>
                <a:cs typeface="Arial" panose="020B0604020202020204" pitchFamily="34" charset="0"/>
              </a:rPr>
              <a:t>The ultimate goal of the </a:t>
            </a:r>
            <a:r>
              <a:rPr lang="en-US" sz="2800" b="1" dirty="0" smtClean="0">
                <a:solidFill>
                  <a:srgbClr val="002060"/>
                </a:solidFill>
                <a:latin typeface="Arial" panose="020B0604020202020204" pitchFamily="34" charset="0"/>
                <a:cs typeface="Arial" panose="020B0604020202020204" pitchFamily="34" charset="0"/>
              </a:rPr>
              <a:t>EIP implementation </a:t>
            </a:r>
            <a:r>
              <a:rPr lang="en-US" sz="2800" b="1" dirty="0">
                <a:solidFill>
                  <a:srgbClr val="002060"/>
                </a:solidFill>
                <a:latin typeface="Arial" panose="020B0604020202020204" pitchFamily="34" charset="0"/>
                <a:cs typeface="Arial" panose="020B0604020202020204" pitchFamily="34" charset="0"/>
              </a:rPr>
              <a:t>and the </a:t>
            </a:r>
            <a:r>
              <a:rPr lang="en-US" sz="2800" b="1" dirty="0" smtClean="0">
                <a:solidFill>
                  <a:srgbClr val="002060"/>
                </a:solidFill>
                <a:latin typeface="Arial" panose="020B0604020202020204" pitchFamily="34" charset="0"/>
                <a:cs typeface="Arial" panose="020B0604020202020204" pitchFamily="34" charset="0"/>
              </a:rPr>
              <a:t>KTP establishment</a:t>
            </a:r>
            <a:endParaRPr lang="ru-RU" sz="2800" b="1" dirty="0">
              <a:solidFill>
                <a:srgbClr val="002060"/>
              </a:solidFill>
              <a:latin typeface="Arial" panose="020B0604020202020204" pitchFamily="34" charset="0"/>
              <a:cs typeface="Arial" panose="020B0604020202020204" pitchFamily="34" charset="0"/>
            </a:endParaRPr>
          </a:p>
        </p:txBody>
      </p:sp>
      <p:sp>
        <p:nvSpPr>
          <p:cNvPr id="4" name="Скругленный прямоугольник 3"/>
          <p:cNvSpPr/>
          <p:nvPr/>
        </p:nvSpPr>
        <p:spPr>
          <a:xfrm>
            <a:off x="539552" y="1196752"/>
            <a:ext cx="8085584" cy="259228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Arial" panose="020B0604020202020204" pitchFamily="34" charset="0"/>
                <a:cs typeface="Arial" panose="020B0604020202020204" pitchFamily="34" charset="0"/>
              </a:rPr>
              <a:t>Creation of </a:t>
            </a:r>
            <a:r>
              <a:rPr lang="en-US" sz="2400" b="1" dirty="0" smtClean="0">
                <a:solidFill>
                  <a:srgbClr val="002060"/>
                </a:solidFill>
                <a:latin typeface="Arial" panose="020B0604020202020204" pitchFamily="34" charset="0"/>
                <a:cs typeface="Arial" panose="020B0604020202020204" pitchFamily="34" charset="0"/>
              </a:rPr>
              <a:t>a such </a:t>
            </a:r>
            <a:r>
              <a:rPr lang="en-US" sz="2400" b="1" dirty="0">
                <a:solidFill>
                  <a:srgbClr val="002060"/>
                </a:solidFill>
                <a:latin typeface="Arial" panose="020B0604020202020204" pitchFamily="34" charset="0"/>
                <a:cs typeface="Arial" panose="020B0604020202020204" pitchFamily="34" charset="0"/>
              </a:rPr>
              <a:t>order in which people who </a:t>
            </a:r>
            <a:r>
              <a:rPr lang="en-US" sz="2400" b="1" dirty="0" smtClean="0">
                <a:solidFill>
                  <a:srgbClr val="002060"/>
                </a:solidFill>
                <a:latin typeface="Arial" panose="020B0604020202020204" pitchFamily="34" charset="0"/>
                <a:cs typeface="Arial" panose="020B0604020202020204" pitchFamily="34" charset="0"/>
              </a:rPr>
              <a:t>make </a:t>
            </a:r>
            <a:r>
              <a:rPr lang="en-US" sz="2400" b="1" dirty="0">
                <a:solidFill>
                  <a:srgbClr val="002060"/>
                </a:solidFill>
                <a:latin typeface="Arial" panose="020B0604020202020204" pitchFamily="34" charset="0"/>
                <a:cs typeface="Arial" panose="020B0604020202020204" pitchFamily="34" charset="0"/>
              </a:rPr>
              <a:t>political and managerial decisions in the field of health care and other stakeholders to determine the directions of health development will use the data of scientific research of the highest quality</a:t>
            </a:r>
            <a:endParaRPr lang="ru-RU" sz="2400" b="1" dirty="0">
              <a:solidFill>
                <a:srgbClr val="002060"/>
              </a:solidFill>
              <a:latin typeface="Arial" panose="020B0604020202020204" pitchFamily="34" charset="0"/>
              <a:cs typeface="Arial" panose="020B0604020202020204" pitchFamily="34" charset="0"/>
            </a:endParaRPr>
          </a:p>
        </p:txBody>
      </p:sp>
      <p:sp>
        <p:nvSpPr>
          <p:cNvPr id="5" name="Скругленный прямоугольник 4"/>
          <p:cNvSpPr/>
          <p:nvPr/>
        </p:nvSpPr>
        <p:spPr>
          <a:xfrm>
            <a:off x="539552" y="4581128"/>
            <a:ext cx="8085584" cy="136815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2060"/>
                </a:solidFill>
                <a:latin typeface="Arial" panose="020B0604020202020204" pitchFamily="34" charset="0"/>
                <a:cs typeface="Arial" panose="020B0604020202020204" pitchFamily="34" charset="0"/>
              </a:rPr>
              <a:t>Creating a modern and effective health system</a:t>
            </a:r>
          </a:p>
          <a:p>
            <a:pPr algn="ctr"/>
            <a:r>
              <a:rPr lang="en-US" sz="2400" b="1" dirty="0">
                <a:solidFill>
                  <a:srgbClr val="002060"/>
                </a:solidFill>
                <a:latin typeface="Arial" panose="020B0604020202020204" pitchFamily="34" charset="0"/>
                <a:cs typeface="Arial" panose="020B0604020202020204" pitchFamily="34" charset="0"/>
              </a:rPr>
              <a:t>(Strategy "Kazakhstan 2050")</a:t>
            </a:r>
            <a:endParaRPr lang="ru-RU" sz="2400" i="1" dirty="0">
              <a:solidFill>
                <a:srgbClr val="002060"/>
              </a:solidFill>
              <a:latin typeface="Arial" panose="020B0604020202020204" pitchFamily="34" charset="0"/>
              <a:cs typeface="Arial" panose="020B0604020202020204" pitchFamily="34" charset="0"/>
            </a:endParaRPr>
          </a:p>
        </p:txBody>
      </p:sp>
      <p:sp>
        <p:nvSpPr>
          <p:cNvPr id="7" name="Стрелка вниз 6"/>
          <p:cNvSpPr/>
          <p:nvPr/>
        </p:nvSpPr>
        <p:spPr>
          <a:xfrm>
            <a:off x="3635896" y="3933056"/>
            <a:ext cx="180020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2006105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722313" y="2906713"/>
            <a:ext cx="7772400" cy="738311"/>
          </a:xfrm>
        </p:spPr>
        <p:txBody>
          <a:bodyPr>
            <a:normAutofit fontScale="92500" lnSpcReduction="10000"/>
          </a:bodyPr>
          <a:lstStyle/>
          <a:p>
            <a:pPr algn="ctr"/>
            <a:r>
              <a:rPr lang="en-US" sz="4800" b="1" dirty="0">
                <a:solidFill>
                  <a:srgbClr val="002060"/>
                </a:solidFill>
                <a:latin typeface="Arial" panose="020B0604020202020204" pitchFamily="34" charset="0"/>
                <a:cs typeface="Arial" panose="020B0604020202020204" pitchFamily="34" charset="0"/>
              </a:rPr>
              <a:t>Thank you for attention!</a:t>
            </a:r>
          </a:p>
        </p:txBody>
      </p:sp>
    </p:spTree>
    <p:extLst>
      <p:ext uri="{BB962C8B-B14F-4D97-AF65-F5344CB8AC3E}">
        <p14:creationId xmlns:p14="http://schemas.microsoft.com/office/powerpoint/2010/main" val="228126719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5919</TotalTime>
  <Words>2569</Words>
  <Application>Microsoft Office PowerPoint</Application>
  <PresentationFormat>On-screen Show (4:3)</PresentationFormat>
  <Paragraphs>255</Paragraphs>
  <Slides>25</Slides>
  <Notes>4</Notes>
  <HiddenSlides>1</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Тема Office</vt:lpstr>
      <vt:lpstr>Evidence–informed policy making in health financing – lessons from the WHO project EVIPNet in Kazakhstan</vt:lpstr>
      <vt:lpstr>Key messages</vt:lpstr>
      <vt:lpstr>Demand for the use of evidence in the development of health policy in the Republic of Kazakhstan</vt:lpstr>
      <vt:lpstr>Evidence-Informed Policy – EIP</vt:lpstr>
      <vt:lpstr>Evidence-Informed Policy Network - EVIPNet</vt:lpstr>
      <vt:lpstr>PowerPoint Presentation</vt:lpstr>
      <vt:lpstr>PowerPoint Presentation</vt:lpstr>
      <vt:lpstr>The main stages of Kazakhstan's participation in the EVIPNet-Europe Network</vt:lpstr>
      <vt:lpstr>The situation analysis (SA) “Evidence-informed health policy-making in Kazakhstan”</vt:lpstr>
      <vt:lpstr>General situation in the country</vt:lpstr>
      <vt:lpstr>Health system</vt:lpstr>
      <vt:lpstr>National Health Research System</vt:lpstr>
      <vt:lpstr>The process of evidence-informed policy-making</vt:lpstr>
      <vt:lpstr>EIP Institutionalization</vt:lpstr>
      <vt:lpstr>Required Activities</vt:lpstr>
      <vt:lpstr>Required Activities</vt:lpstr>
      <vt:lpstr>Practical steps to develop the EVIPNet Network in Kazakhstan</vt:lpstr>
      <vt:lpstr>Key stakeholders that may participate in the KTP creation</vt:lpstr>
      <vt:lpstr>EIP Tools</vt:lpstr>
      <vt:lpstr>Policy Brief: “Controlling antimicrobial resistance in Kazakhstan through addressing the problem of irrational use of antibiotics”</vt:lpstr>
      <vt:lpstr>Policy Brief: policy options</vt:lpstr>
      <vt:lpstr>Policy Brief: policy options</vt:lpstr>
      <vt:lpstr>Policy Brief: policy options</vt:lpstr>
      <vt:lpstr>The ultimate goal of the EIP implementation and the KTP establishment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Marat Sultanov</dc:creator>
  <cp:lastModifiedBy>ALLIOD, Marie-pierre</cp:lastModifiedBy>
  <cp:revision>334</cp:revision>
  <cp:lastPrinted>2017-07-12T13:03:00Z</cp:lastPrinted>
  <dcterms:created xsi:type="dcterms:W3CDTF">2017-06-10T06:40:36Z</dcterms:created>
  <dcterms:modified xsi:type="dcterms:W3CDTF">2018-08-02T08:39:49Z</dcterms:modified>
</cp:coreProperties>
</file>