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70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FCBBF-02B4-4F08-9727-C733271BA5BD}" type="datetimeFigureOut">
              <a:rPr lang="fr-FR" smtClean="0"/>
              <a:t>10/10/2019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4672-6AB5-44F5-8C43-4D052450DC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83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FCBBF-02B4-4F08-9727-C733271BA5BD}" type="datetimeFigureOut">
              <a:rPr lang="fr-FR" smtClean="0"/>
              <a:t>10/10/2019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4672-6AB5-44F5-8C43-4D052450DC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697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FCBBF-02B4-4F08-9727-C733271BA5BD}" type="datetimeFigureOut">
              <a:rPr lang="fr-FR" smtClean="0"/>
              <a:t>10/10/2019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4672-6AB5-44F5-8C43-4D052450DC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538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FCBBF-02B4-4F08-9727-C733271BA5BD}" type="datetimeFigureOut">
              <a:rPr lang="fr-FR" smtClean="0"/>
              <a:t>10/10/2019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4672-6AB5-44F5-8C43-4D052450DC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2700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FCBBF-02B4-4F08-9727-C733271BA5BD}" type="datetimeFigureOut">
              <a:rPr lang="fr-FR" smtClean="0"/>
              <a:t>10/10/2019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4672-6AB5-44F5-8C43-4D052450DC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519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FCBBF-02B4-4F08-9727-C733271BA5BD}" type="datetimeFigureOut">
              <a:rPr lang="fr-FR" smtClean="0"/>
              <a:t>10/10/2019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4672-6AB5-44F5-8C43-4D052450DC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8125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FCBBF-02B4-4F08-9727-C733271BA5BD}" type="datetimeFigureOut">
              <a:rPr lang="fr-FR" smtClean="0"/>
              <a:t>10/10/2019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4672-6AB5-44F5-8C43-4D052450DC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9831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FCBBF-02B4-4F08-9727-C733271BA5BD}" type="datetimeFigureOut">
              <a:rPr lang="fr-FR" smtClean="0"/>
              <a:t>10/10/2019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4672-6AB5-44F5-8C43-4D052450DC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664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FCBBF-02B4-4F08-9727-C733271BA5BD}" type="datetimeFigureOut">
              <a:rPr lang="fr-FR" smtClean="0"/>
              <a:t>10/10/2019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4672-6AB5-44F5-8C43-4D052450DC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1515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FCBBF-02B4-4F08-9727-C733271BA5BD}" type="datetimeFigureOut">
              <a:rPr lang="fr-FR" smtClean="0"/>
              <a:t>10/10/2019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4672-6AB5-44F5-8C43-4D052450DC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5033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FCBBF-02B4-4F08-9727-C733271BA5BD}" type="datetimeFigureOut">
              <a:rPr lang="fr-FR" smtClean="0"/>
              <a:t>10/10/2019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4672-6AB5-44F5-8C43-4D052450DC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3117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FCBBF-02B4-4F08-9727-C733271BA5BD}" type="datetimeFigureOut">
              <a:rPr lang="fr-FR" smtClean="0"/>
              <a:t>10/10/2019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64672-6AB5-44F5-8C43-4D052450DC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094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Stratégie Nationale de la </a:t>
            </a:r>
            <a:r>
              <a:rPr lang="fr-FR" dirty="0" smtClean="0">
                <a:solidFill>
                  <a:srgbClr val="FF0000"/>
                </a:solidFill>
              </a:rPr>
              <a:t>C</a:t>
            </a:r>
            <a:r>
              <a:rPr lang="fr-FR" dirty="0" smtClean="0"/>
              <a:t>ouverture </a:t>
            </a:r>
            <a:r>
              <a:rPr lang="fr-FR" dirty="0">
                <a:solidFill>
                  <a:srgbClr val="FF0000"/>
                </a:solidFill>
              </a:rPr>
              <a:t>S</a:t>
            </a:r>
            <a:r>
              <a:rPr lang="fr-FR" dirty="0" smtClean="0"/>
              <a:t>anitaire </a:t>
            </a:r>
            <a:r>
              <a:rPr lang="fr-FR" dirty="0" smtClean="0">
                <a:solidFill>
                  <a:srgbClr val="FF0000"/>
                </a:solidFill>
              </a:rPr>
              <a:t>U</a:t>
            </a:r>
            <a:r>
              <a:rPr lang="fr-FR" dirty="0" smtClean="0"/>
              <a:t>niverselle au Niger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27584" y="4293096"/>
            <a:ext cx="7560840" cy="1944216"/>
          </a:xfrm>
        </p:spPr>
        <p:txBody>
          <a:bodyPr>
            <a:normAutofit fontScale="77500" lnSpcReduction="20000"/>
          </a:bodyPr>
          <a:lstStyle/>
          <a:p>
            <a:r>
              <a:rPr lang="fr-FR" dirty="0" smtClean="0"/>
              <a:t>Présentation du projet de document et son plan d’action</a:t>
            </a:r>
          </a:p>
          <a:p>
            <a:r>
              <a:rPr lang="fr-FR" dirty="0" smtClean="0"/>
              <a:t> </a:t>
            </a:r>
          </a:p>
          <a:p>
            <a:pPr algn="r"/>
            <a:r>
              <a:rPr lang="fr-FR" dirty="0" smtClean="0"/>
              <a:t>10 Octobre 2019</a:t>
            </a:r>
          </a:p>
          <a:p>
            <a:endParaRPr lang="fr-FR" dirty="0"/>
          </a:p>
          <a:p>
            <a:pPr algn="r"/>
            <a:r>
              <a:rPr lang="fr-FR" dirty="0" smtClean="0"/>
              <a:t>Alexis Bigeard, OMS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622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Contexte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88841"/>
            <a:ext cx="8229600" cy="3528392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fr-FR" sz="2800" dirty="0" smtClean="0"/>
              <a:t>SNFS - 2012</a:t>
            </a:r>
          </a:p>
          <a:p>
            <a:pPr>
              <a:buFontTx/>
              <a:buChar char="-"/>
            </a:pPr>
            <a:r>
              <a:rPr lang="fr-FR" sz="2800" dirty="0" smtClean="0"/>
              <a:t>Mission CSU de P4H - Juillet 2018</a:t>
            </a:r>
          </a:p>
          <a:p>
            <a:pPr>
              <a:buFontTx/>
              <a:buChar char="-"/>
            </a:pPr>
            <a:r>
              <a:rPr lang="fr-FR" sz="2800" dirty="0" smtClean="0"/>
              <a:t>Mission de cadrage CSU OMS - Juillet 2019</a:t>
            </a:r>
          </a:p>
          <a:p>
            <a:pPr>
              <a:buFontTx/>
              <a:buChar char="-"/>
            </a:pPr>
            <a:r>
              <a:rPr lang="fr-FR" sz="2800" dirty="0" smtClean="0"/>
              <a:t>Ebauche de feuille de route CSU du GTR – 08/2019</a:t>
            </a:r>
          </a:p>
          <a:p>
            <a:pPr>
              <a:buFontTx/>
              <a:buChar char="-"/>
            </a:pPr>
            <a:r>
              <a:rPr lang="fr-FR" sz="2800" dirty="0" smtClean="0"/>
              <a:t>Déclaration CSU des Nations Unies – 09/2019</a:t>
            </a:r>
          </a:p>
          <a:p>
            <a:pPr>
              <a:buFontTx/>
              <a:buChar char="-"/>
            </a:pPr>
            <a:r>
              <a:rPr lang="fr-FR" sz="2800" dirty="0" smtClean="0"/>
              <a:t>Conditionnalité ABS de la DUE 2019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73527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Conditionnalité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fr-FR" dirty="0" smtClean="0"/>
              <a:t>Le Niger dispose de temps pour élaborer un document de qualité et approprié pour une adoption en 2020. Mais le Ministère de la Santé doit fournir au Ministère des Finances à la mi-Octobre de cette année :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« Un </a:t>
            </a:r>
            <a:r>
              <a:rPr lang="fr-FR" dirty="0">
                <a:solidFill>
                  <a:srgbClr val="FF0000"/>
                </a:solidFill>
              </a:rPr>
              <a:t>projet</a:t>
            </a:r>
            <a:r>
              <a:rPr lang="fr-FR" dirty="0"/>
              <a:t> de Stratégie nationale de Couverture sanitaire universelle, comprenant notamment </a:t>
            </a:r>
            <a:r>
              <a:rPr lang="fr-FR" dirty="0">
                <a:solidFill>
                  <a:srgbClr val="FF0000"/>
                </a:solidFill>
              </a:rPr>
              <a:t>l'identification de mécanismes de protection financière</a:t>
            </a:r>
            <a:r>
              <a:rPr lang="fr-FR" dirty="0"/>
              <a:t> pour les usagers des services de santé les plus vulnérables, assortie de son </a:t>
            </a:r>
            <a:r>
              <a:rPr lang="fr-FR" dirty="0">
                <a:solidFill>
                  <a:srgbClr val="FF0000"/>
                </a:solidFill>
              </a:rPr>
              <a:t>Plan d’action pluriannuel </a:t>
            </a:r>
            <a:r>
              <a:rPr lang="fr-FR" dirty="0"/>
              <a:t>existe et est </a:t>
            </a:r>
            <a:r>
              <a:rPr lang="fr-FR" dirty="0">
                <a:solidFill>
                  <a:srgbClr val="FF0000"/>
                </a:solidFill>
              </a:rPr>
              <a:t>présenté aux PTF de la </a:t>
            </a:r>
            <a:r>
              <a:rPr lang="fr-FR" dirty="0" smtClean="0">
                <a:solidFill>
                  <a:srgbClr val="FF0000"/>
                </a:solidFill>
              </a:rPr>
              <a:t>santé </a:t>
            </a:r>
            <a:r>
              <a:rPr lang="fr-FR" dirty="0" smtClean="0"/>
              <a:t>»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982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Etapes de production 2019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Mission OMS et rencontres GTR (Juillet-Août)</a:t>
            </a:r>
          </a:p>
          <a:p>
            <a:r>
              <a:rPr lang="fr-FR" dirty="0" smtClean="0"/>
              <a:t>Rencontre GTR de cadrage du document (Août)</a:t>
            </a:r>
          </a:p>
          <a:p>
            <a:r>
              <a:rPr lang="fr-FR" dirty="0" smtClean="0"/>
              <a:t>Atelier « diagnostic CSU » de Dosso (Septembre)</a:t>
            </a:r>
          </a:p>
          <a:p>
            <a:r>
              <a:rPr lang="fr-FR" dirty="0" smtClean="0"/>
              <a:t>Rédaction d’un </a:t>
            </a:r>
            <a:r>
              <a:rPr lang="fr-FR" dirty="0" err="1" smtClean="0"/>
              <a:t>draft</a:t>
            </a:r>
            <a:r>
              <a:rPr lang="fr-FR" dirty="0" smtClean="0"/>
              <a:t> 0 (Septembre)</a:t>
            </a:r>
          </a:p>
          <a:p>
            <a:r>
              <a:rPr lang="fr-FR" dirty="0" smtClean="0"/>
              <a:t>Atelier de rédaction (Octobre)</a:t>
            </a:r>
          </a:p>
          <a:p>
            <a:r>
              <a:rPr lang="fr-FR" dirty="0" smtClean="0"/>
              <a:t>Inputs post atelier (Octobre)</a:t>
            </a:r>
          </a:p>
          <a:p>
            <a:r>
              <a:rPr lang="fr-FR" dirty="0" smtClean="0"/>
              <a:t>Présentation ce jour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965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Implication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 GTR</a:t>
            </a:r>
          </a:p>
          <a:p>
            <a:r>
              <a:rPr lang="fr-FR" dirty="0" smtClean="0"/>
              <a:t>Les Directions du Ministère de la Santé</a:t>
            </a:r>
          </a:p>
          <a:p>
            <a:r>
              <a:rPr lang="fr-FR" dirty="0" smtClean="0"/>
              <a:t>I3N</a:t>
            </a:r>
          </a:p>
          <a:p>
            <a:r>
              <a:rPr lang="fr-FR" dirty="0" smtClean="0"/>
              <a:t>MH/A</a:t>
            </a:r>
          </a:p>
          <a:p>
            <a:r>
              <a:rPr lang="fr-FR" dirty="0" smtClean="0"/>
              <a:t>D’autres Ministère (Population, Education</a:t>
            </a:r>
            <a:r>
              <a:rPr lang="fr-FR" smtClean="0"/>
              <a:t>, Décentralisation, Plan…)</a:t>
            </a:r>
            <a:endParaRPr lang="fr-FR" dirty="0" smtClean="0"/>
          </a:p>
          <a:p>
            <a:r>
              <a:rPr lang="fr-FR" dirty="0" smtClean="0"/>
              <a:t>Assistants Techniques et autres </a:t>
            </a:r>
            <a:r>
              <a:rPr lang="fr-FR" dirty="0" err="1" smtClean="0"/>
              <a:t>PTFs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462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 du document 1/3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" y="2060848"/>
            <a:ext cx="7048500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23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Sommaire du document 2/3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78485"/>
            <a:ext cx="7212170" cy="576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984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 du document 3/3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72" y="1341140"/>
            <a:ext cx="71151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272" y="2215446"/>
            <a:ext cx="7000875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20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 d’action (provisoire)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55" y="1916832"/>
            <a:ext cx="8898890" cy="4619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486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points positifs du contenu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3 domaines clairs</a:t>
            </a:r>
          </a:p>
          <a:p>
            <a:r>
              <a:rPr lang="fr-FR" dirty="0" smtClean="0"/>
              <a:t>Bonne place des déterminants</a:t>
            </a:r>
          </a:p>
          <a:p>
            <a:r>
              <a:rPr lang="fr-FR" dirty="0" smtClean="0"/>
              <a:t>Articulation des aspects « offre » sur les programmes du MSP</a:t>
            </a:r>
          </a:p>
          <a:p>
            <a:r>
              <a:rPr lang="fr-FR" dirty="0" smtClean="0"/>
              <a:t>Consensus sur la protection financière</a:t>
            </a:r>
          </a:p>
          <a:p>
            <a:r>
              <a:rPr lang="fr-FR" dirty="0" smtClean="0"/>
              <a:t>Format standard du document (plan)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183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points à approfondir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L’OS 4 pour intégrer toutes les dimensions de la CSU (panier et circuits de financement)</a:t>
            </a:r>
          </a:p>
          <a:p>
            <a:r>
              <a:rPr lang="fr-FR" dirty="0" smtClean="0"/>
              <a:t>Le cadre de suivi-évaluation</a:t>
            </a:r>
          </a:p>
          <a:p>
            <a:r>
              <a:rPr lang="fr-FR" dirty="0"/>
              <a:t>Le plan d’action </a:t>
            </a:r>
            <a:r>
              <a:rPr lang="fr-FR" dirty="0" smtClean="0"/>
              <a:t>notamment à 3 ans</a:t>
            </a:r>
          </a:p>
          <a:p>
            <a:r>
              <a:rPr lang="fr-FR" dirty="0" smtClean="0"/>
              <a:t>La prise en compte des hypothèses dans la mise en œuvre </a:t>
            </a:r>
          </a:p>
          <a:p>
            <a:r>
              <a:rPr lang="fr-FR" dirty="0" smtClean="0"/>
              <a:t>L’axe 3 (pollution) à élargir (autres déterminants et suivi de l’évolution)?</a:t>
            </a: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622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points positifs du </a:t>
            </a:r>
            <a:r>
              <a:rPr lang="fr-FR" dirty="0" err="1" smtClean="0"/>
              <a:t>process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Bonne appropriation du document (ateliers)</a:t>
            </a:r>
          </a:p>
          <a:p>
            <a:r>
              <a:rPr lang="fr-FR" dirty="0" smtClean="0"/>
              <a:t>Bon portage (niveau DEP / DPS notamment)</a:t>
            </a:r>
          </a:p>
          <a:p>
            <a:r>
              <a:rPr lang="fr-FR" dirty="0" smtClean="0"/>
              <a:t>Bon travail en peu de temps</a:t>
            </a:r>
          </a:p>
          <a:p>
            <a:r>
              <a:rPr lang="fr-FR" dirty="0" smtClean="0"/>
              <a:t>Bonne implication de I3N et EHA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831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points à améliorer du </a:t>
            </a:r>
            <a:r>
              <a:rPr lang="fr-FR" dirty="0" err="1" smtClean="0"/>
              <a:t>process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Absence du MEF</a:t>
            </a:r>
          </a:p>
          <a:p>
            <a:r>
              <a:rPr lang="fr-FR" dirty="0" smtClean="0"/>
              <a:t>Encore loin d’une masse critique</a:t>
            </a:r>
          </a:p>
          <a:p>
            <a:r>
              <a:rPr lang="fr-FR" dirty="0" smtClean="0"/>
              <a:t>Déjà </a:t>
            </a:r>
            <a:r>
              <a:rPr lang="fr-FR" dirty="0" err="1" smtClean="0"/>
              <a:t>sur-représentation</a:t>
            </a:r>
            <a:r>
              <a:rPr lang="fr-FR" dirty="0" smtClean="0"/>
              <a:t> de l’appui technique</a:t>
            </a:r>
          </a:p>
          <a:p>
            <a:r>
              <a:rPr lang="fr-FR" dirty="0" smtClean="0"/>
              <a:t>Le niveau politique n’est pas encore impliquer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680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Recommandations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5069160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Etablir une feuille de route pour la finalisation et la validation de la stratégie en 2020.</a:t>
            </a:r>
          </a:p>
          <a:p>
            <a:r>
              <a:rPr lang="fr-FR" dirty="0" smtClean="0"/>
              <a:t>Identifier nominativement les personnes à impliquer au niveau du « GTR élargi »</a:t>
            </a:r>
          </a:p>
          <a:p>
            <a:r>
              <a:rPr lang="fr-FR" dirty="0" smtClean="0"/>
              <a:t>Redynamiser le </a:t>
            </a:r>
            <a:r>
              <a:rPr lang="fr-FR" dirty="0" smtClean="0"/>
              <a:t>GTN et/ou fonctionner avec le Comité nouvellement créé (pour les EGS)</a:t>
            </a:r>
            <a:endParaRPr lang="fr-FR" dirty="0" smtClean="0"/>
          </a:p>
          <a:p>
            <a:r>
              <a:rPr lang="fr-FR" dirty="0" smtClean="0"/>
              <a:t>Mettre en place les conditions d’un très fort leadership national au niveau technique et stratégique</a:t>
            </a:r>
          </a:p>
          <a:p>
            <a:r>
              <a:rPr lang="fr-FR" dirty="0" smtClean="0"/>
              <a:t>Associer le groupe L4UHC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553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Merci</a:t>
            </a:r>
            <a:endParaRPr lang="fr-F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434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338</Words>
  <Application>Microsoft Office PowerPoint</Application>
  <PresentationFormat>Affichage à l'écran (4:3)</PresentationFormat>
  <Paragraphs>65</Paragraphs>
  <Slides>15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Thème Office</vt:lpstr>
      <vt:lpstr>Stratégie Nationale de la Couverture Sanitaire Universelle au Niger</vt:lpstr>
      <vt:lpstr>Contexte</vt:lpstr>
      <vt:lpstr>Conditionnalité</vt:lpstr>
      <vt:lpstr>Etapes de production 2019</vt:lpstr>
      <vt:lpstr>Implication</vt:lpstr>
      <vt:lpstr>Sommaire du document 1/3</vt:lpstr>
      <vt:lpstr>Sommaire du document 2/3</vt:lpstr>
      <vt:lpstr>Sommaire du document 3/3</vt:lpstr>
      <vt:lpstr>Plan d’action (provisoire)</vt:lpstr>
      <vt:lpstr>Les points positifs du contenu</vt:lpstr>
      <vt:lpstr>Les points à approfondir</vt:lpstr>
      <vt:lpstr>Les points positifs du process</vt:lpstr>
      <vt:lpstr>Les points à améliorer du process</vt:lpstr>
      <vt:lpstr>Recommandations</vt:lpstr>
      <vt:lpstr>Merci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Stratégie Nationale de la couverture sanitaire universelle au Niger</dc:title>
  <dc:creator>Bigeard, Mr Alexis - bf</dc:creator>
  <cp:lastModifiedBy>Bigeard, Mr Alexis - bf</cp:lastModifiedBy>
  <cp:revision>12</cp:revision>
  <dcterms:created xsi:type="dcterms:W3CDTF">2019-10-09T09:49:30Z</dcterms:created>
  <dcterms:modified xsi:type="dcterms:W3CDTF">2019-10-10T12:12:38Z</dcterms:modified>
</cp:coreProperties>
</file>