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304" r:id="rId4"/>
    <p:sldId id="273" r:id="rId5"/>
    <p:sldId id="289" r:id="rId6"/>
    <p:sldId id="259" r:id="rId7"/>
    <p:sldId id="283" r:id="rId8"/>
    <p:sldId id="265" r:id="rId9"/>
    <p:sldId id="281" r:id="rId10"/>
    <p:sldId id="260" r:id="rId11"/>
    <p:sldId id="272" r:id="rId12"/>
    <p:sldId id="268" r:id="rId13"/>
    <p:sldId id="269" r:id="rId14"/>
    <p:sldId id="274" r:id="rId15"/>
    <p:sldId id="266" r:id="rId16"/>
    <p:sldId id="284" r:id="rId17"/>
    <p:sldId id="267" r:id="rId18"/>
    <p:sldId id="282" r:id="rId19"/>
    <p:sldId id="262" r:id="rId20"/>
    <p:sldId id="290" r:id="rId21"/>
    <p:sldId id="301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035" autoAdjust="0"/>
    <p:restoredTop sz="94660"/>
  </p:normalViewPr>
  <p:slideViewPr>
    <p:cSldViewPr snapToGrid="0">
      <p:cViewPr varScale="1">
        <p:scale>
          <a:sx n="65" d="100"/>
          <a:sy n="65" d="100"/>
        </p:scale>
        <p:origin x="852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6BFAD6-BEB5-4AF5-97EB-02471C96EC53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2C84B1-0248-4C2B-9E05-B1B0AE9979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87451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2C84B1-0248-4C2B-9E05-B1B0AE997998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2610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2C84B1-0248-4C2B-9E05-B1B0AE997998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6701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2C84B1-0248-4C2B-9E05-B1B0AE997998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02989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2C84B1-0248-4C2B-9E05-B1B0AE997998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0313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2C84B1-0248-4C2B-9E05-B1B0AE997998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93134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2C84B1-0248-4C2B-9E05-B1B0AE997998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46067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2C84B1-0248-4C2B-9E05-B1B0AE997998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64173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2C84B1-0248-4C2B-9E05-B1B0AE997998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97982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2C84B1-0248-4C2B-9E05-B1B0AE997998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60334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2C84B1-0248-4C2B-9E05-B1B0AE997998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19859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2C84B1-0248-4C2B-9E05-B1B0AE997998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13834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2C84B1-0248-4C2B-9E05-B1B0AE997998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85765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2C84B1-0248-4C2B-9E05-B1B0AE997998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52480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2C84B1-0248-4C2B-9E05-B1B0AE997998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01229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2C84B1-0248-4C2B-9E05-B1B0AE997998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70875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2C84B1-0248-4C2B-9E05-B1B0AE997998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48346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2C84B1-0248-4C2B-9E05-B1B0AE997998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81240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2C84B1-0248-4C2B-9E05-B1B0AE997998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86207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2C84B1-0248-4C2B-9E05-B1B0AE997998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16966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2C84B1-0248-4C2B-9E05-B1B0AE997998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17528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2C84B1-0248-4C2B-9E05-B1B0AE997998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00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DD706-8547-4978-82E3-1D2291CA4D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190FD1-C463-4F85-922E-39A9B67CB2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817C49-772E-49B5-8919-44C47DF3B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B648A-CAB7-4D83-8771-D769326CE722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8D83F1-B54D-4F1B-967F-507646E9C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E54427-5CAA-4B9B-A403-BACFD7BD9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E1AC-B1E4-4016-B960-EFA2909C05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4711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CED1E-DF47-488C-AD2C-FC360BDF7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8C45FD-5CB3-4A47-8BCF-546C84C7B5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1B0CAB-668A-4959-A94F-DEEFC0367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B648A-CAB7-4D83-8771-D769326CE722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F1ECF7-A150-44C6-80D6-7AA1D1669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19811B-FF38-4058-AA32-87CCE94B1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E1AC-B1E4-4016-B960-EFA2909C05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9645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CD697-722A-4D30-A8FC-43C4075C5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7FACF8-7B58-42EB-B86C-B6BD32D9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FAF5D0-C3E0-47DC-80E6-0FAE702F2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B648A-CAB7-4D83-8771-D769326CE722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AAEA29-E03F-4C91-BC71-B8CF1F69F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0CF46D-DEA8-4DE3-8C62-A58250A09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E1AC-B1E4-4016-B960-EFA2909C05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951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2C607-E027-4BC8-B5F9-22906924A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0E105D-C8A7-482B-AD98-88B880A147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6C1EC7-0894-40EF-92E2-8CF706FC8B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5B7280-12FA-4685-8301-B3C0D32985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B648A-CAB7-4D83-8771-D769326CE722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34672C-E9C7-4516-95AD-09B66A905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F13D-F58F-46FA-8D32-C432859C9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E1AC-B1E4-4016-B960-EFA2909C05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8181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55B25-0BF1-4323-B896-FF95B4FD8F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7C6051-65BA-420F-9181-56428F8A70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CA02EC-671F-413B-8B94-BFA0B735AE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6CBC4F-1565-48F5-A5AF-E15A544312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1043B4-68DD-4B65-99BD-7521B32AC0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A85DC2-70F2-43EC-9BDA-5A555C44C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B648A-CAB7-4D83-8771-D769326CE722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946A6D-A0BA-4C8D-9A92-54C1C91C7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23DE72-B8E9-4AB8-9ED8-0236BB28E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E1AC-B1E4-4016-B960-EFA2909C05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4852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043A8-E737-479D-9EF4-3CF83135E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0660BA-CAF7-4030-B297-B42F4DF2E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B648A-CAB7-4D83-8771-D769326CE722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68A458-7E11-4677-96E1-D7477101D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EDC1E1-EA80-43DB-A09F-A643FBE09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E1AC-B1E4-4016-B960-EFA2909C05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6653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9FC4B5-022D-4C5F-8FA8-DA8223DB0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B648A-CAB7-4D83-8771-D769326CE722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4D6BB3-B9A8-4AE9-99FE-683EA1C83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B427F4-F6A8-44E2-B497-AD50220B3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E1AC-B1E4-4016-B960-EFA2909C05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7165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6CCF2-50D5-4130-B329-7A0B46F13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8C272E-6304-44F9-82C4-4AFC3B5E74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01EECB-FFA2-4E1D-A09E-461F110D89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4EC2C4-4E4F-4951-B8B6-3F3266DE0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B648A-CAB7-4D83-8771-D769326CE722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69F52A-2085-4D39-936D-B2B3F58B5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CA7B77-18BD-4C35-865D-CCF5403EE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E1AC-B1E4-4016-B960-EFA2909C05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2250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223F4-EA9D-4514-91DF-0B7B8C2AC6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44A15E-2F27-409A-A945-635253BB01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E1932E-98F0-4EDB-943C-A39283197C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377D5D-C2E0-4CFA-B1AA-6A821D9E1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B648A-CAB7-4D83-8771-D769326CE722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4989C4-E5A3-472E-A3C4-6E304EEDA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82C2B4-4EA8-46F2-A495-3ADCDD22C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E1AC-B1E4-4016-B960-EFA2909C05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2573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AF196-7D41-4DDC-B025-A9FA14E2E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5B3FEC-A1F7-457F-8E74-D9D0AB9CDD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2CEF9F-BEE5-4635-8A65-8246CE11B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B648A-CAB7-4D83-8771-D769326CE722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86FDC2-2A36-4A1E-AA5A-59D05C17B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335EF9-4286-4748-B481-F1B373AEF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E1AC-B1E4-4016-B960-EFA2909C05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692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0D2A34-0C19-4385-B518-4D8F41EB1B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F129F6-978D-42A3-8204-5125A47038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6CF3D5-7ECE-4389-A255-055A5BF01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B648A-CAB7-4D83-8771-D769326CE722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0C1EA4-E0CF-483A-9BA9-333787F54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D6078D-1942-4784-BA45-68E39D1B4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E1AC-B1E4-4016-B960-EFA2909C05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0144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5D42D1-FFB0-4D9B-95F5-2AF334B48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E32ABB-5AEC-4DAB-BA4E-A28A2D44D5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2CC832-F24A-4F55-877A-31F2345963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EB648A-CAB7-4D83-8771-D769326CE722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5FC1A2-ED64-4502-918B-BD64024126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9CA3D1-9635-41FA-A4A5-05374B5931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06E1AC-B1E4-4016-B960-EFA2909C05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698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AF804-3E87-405E-B31E-4764A08482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/>
              <a:t>Costing of Health Services </a:t>
            </a:r>
            <a:br>
              <a:rPr lang="en-GB" b="1" dirty="0"/>
            </a:br>
            <a:r>
              <a:rPr lang="en-GB" b="1" dirty="0"/>
              <a:t>in Lao PDR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C2357C-1508-4281-89D5-012FD41A35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Proposal 2018-19</a:t>
            </a:r>
          </a:p>
          <a:p>
            <a:endParaRPr lang="en-GB" dirty="0"/>
          </a:p>
          <a:p>
            <a:r>
              <a:rPr lang="en-GB" i="1" dirty="0"/>
              <a:t>Design validation meeting - 06/12/2018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28253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F9AD4-767A-4389-90A2-C6AFBB286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3539BD-BE8C-40E8-90B0-E252394848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136086" cy="4351338"/>
          </a:xfrm>
        </p:spPr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GB" sz="3200" b="1" dirty="0"/>
              <a:t>Introduction</a:t>
            </a:r>
          </a:p>
          <a:p>
            <a:pPr marL="514350" indent="-514350">
              <a:buFont typeface="+mj-lt"/>
              <a:buAutoNum type="alphaUcPeriod"/>
            </a:pPr>
            <a:r>
              <a:rPr lang="en-GB" sz="3200" b="1" dirty="0"/>
              <a:t>Costing design </a:t>
            </a:r>
            <a:r>
              <a:rPr lang="en-GB" b="1" dirty="0"/>
              <a:t>(Objective, Methodology, Budget, Funding)</a:t>
            </a:r>
            <a:endParaRPr lang="en-GB" sz="3200" b="1" dirty="0"/>
          </a:p>
          <a:p>
            <a:pPr marL="514350" indent="-514350">
              <a:buFont typeface="+mj-lt"/>
              <a:buAutoNum type="alphaUcPeriod"/>
            </a:pPr>
            <a:r>
              <a:rPr lang="en-GB" sz="3200" b="1" dirty="0"/>
              <a:t>Current progress</a:t>
            </a:r>
          </a:p>
          <a:p>
            <a:pPr marL="514350" indent="-514350">
              <a:buFont typeface="+mj-lt"/>
              <a:buAutoNum type="alphaUcPeriod"/>
            </a:pPr>
            <a:r>
              <a:rPr lang="en-GB" sz="3200" b="1" dirty="0"/>
              <a:t>Next steps</a:t>
            </a:r>
          </a:p>
          <a:p>
            <a:pPr marL="514350" indent="-514350">
              <a:buFont typeface="+mj-lt"/>
              <a:buAutoNum type="alphaUcPeriod"/>
            </a:pPr>
            <a:endParaRPr lang="en-GB" sz="3200" b="1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8359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D3AD4-6091-405A-B288-FDBA6F55D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6435" y="18256"/>
            <a:ext cx="9511748" cy="684109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latin typeface="+mn-lt"/>
                <a:cs typeface="Phetsarath OT" panose="02000500000000020004" pitchFamily="2" charset="0"/>
              </a:rPr>
              <a:t>A. Introduction</a:t>
            </a:r>
            <a:endParaRPr lang="en-US" sz="3200" b="1" dirty="0">
              <a:latin typeface="+mn-lt"/>
              <a:cs typeface="Phetsarath OT" panose="02000500000000020004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DCF6CC-4F7A-4FD8-9FCC-6CCD089F2A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02366"/>
            <a:ext cx="12192000" cy="613738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b="1" dirty="0">
                <a:cs typeface="Phetsarath OT" panose="02000500000000020004" pitchFamily="2" charset="0"/>
              </a:rPr>
              <a:t>Why do we need to do costing for health care service?</a:t>
            </a:r>
            <a:endParaRPr lang="en-US" dirty="0">
              <a:cs typeface="Phetsarath OT" panose="02000500000000020004" pitchFamily="2" charset="0"/>
            </a:endParaRPr>
          </a:p>
          <a:p>
            <a:pPr>
              <a:lnSpc>
                <a:spcPct val="150000"/>
              </a:lnSpc>
            </a:pPr>
            <a:r>
              <a:rPr lang="en-US" dirty="0">
                <a:cs typeface="Phetsarath OT" panose="02000500000000020004" pitchFamily="2" charset="0"/>
              </a:rPr>
              <a:t>In the health system, health needs are unlimited, but public health resources are always limited</a:t>
            </a:r>
            <a:r>
              <a:rPr lang="lo-LA" dirty="0">
                <a:cs typeface="Phetsarath OT" panose="02000500000000020004" pitchFamily="2" charset="0"/>
              </a:rPr>
              <a:t>.</a:t>
            </a:r>
            <a:r>
              <a:rPr lang="en-US" dirty="0">
                <a:cs typeface="Phetsarath OT" panose="02000500000000020004" pitchFamily="2" charset="0"/>
              </a:rPr>
              <a:t> So, we could not cover all needs of population on health care services </a:t>
            </a:r>
            <a:endParaRPr lang="lo-LA" dirty="0">
              <a:cs typeface="Phetsarath OT" panose="02000500000000020004" pitchFamily="2" charset="0"/>
            </a:endParaRPr>
          </a:p>
          <a:p>
            <a:pPr>
              <a:lnSpc>
                <a:spcPct val="150000"/>
              </a:lnSpc>
            </a:pPr>
            <a:r>
              <a:rPr lang="en-US" dirty="0">
                <a:cs typeface="Phetsarath OT" panose="02000500000000020004" pitchFamily="2" charset="0"/>
              </a:rPr>
              <a:t>We must select only the necessary needs on health care services, which one should be covered and should not be covered</a:t>
            </a:r>
            <a:r>
              <a:rPr lang="lo-LA" dirty="0">
                <a:cs typeface="Phetsarath OT" panose="02000500000000020004" pitchFamily="2" charset="0"/>
              </a:rPr>
              <a:t>:</a:t>
            </a:r>
            <a:endParaRPr lang="en-US" dirty="0">
              <a:cs typeface="Phetsarath OT" panose="02000500000000020004" pitchFamily="2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lo-LA" dirty="0">
                <a:cs typeface="Phetsarath OT" panose="02000500000000020004" pitchFamily="2" charset="0"/>
              </a:rPr>
              <a:t>	</a:t>
            </a:r>
            <a:r>
              <a:rPr lang="en-US" dirty="0">
                <a:cs typeface="Phetsarath OT" panose="02000500000000020004" pitchFamily="2" charset="0"/>
              </a:rPr>
              <a:t>- we must prioritize the needs of health care;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lo-LA" dirty="0">
                <a:cs typeface="Phetsarath OT" panose="02000500000000020004" pitchFamily="2" charset="0"/>
              </a:rPr>
              <a:t>	</a:t>
            </a:r>
            <a:r>
              <a:rPr lang="en-US" dirty="0">
                <a:cs typeface="Phetsarath OT" panose="02000500000000020004" pitchFamily="2" charset="0"/>
              </a:rPr>
              <a:t>- we must know how much its cost for those needs</a:t>
            </a:r>
            <a:endParaRPr lang="lo-LA" dirty="0">
              <a:cs typeface="Phetsarath OT" panose="02000500000000020004" pitchFamily="2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lo-LA" dirty="0">
                <a:cs typeface="Phetsarath OT" panose="02000500000000020004" pitchFamily="2" charset="0"/>
              </a:rPr>
              <a:t>	</a:t>
            </a:r>
            <a:r>
              <a:rPr lang="en-US" dirty="0">
                <a:cs typeface="Phetsarath OT" panose="02000500000000020004" pitchFamily="2" charset="0"/>
              </a:rPr>
              <a:t>- we must know which needs could we fund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b="1" dirty="0">
                <a:cs typeface="Phetsarath OT" panose="02000500000000020004" pitchFamily="2" charset="0"/>
              </a:rPr>
              <a:t>Therefore, the costing is a basic need of all health care services. </a:t>
            </a:r>
          </a:p>
          <a:p>
            <a:pPr marL="0" indent="0">
              <a:lnSpc>
                <a:spcPct val="150000"/>
              </a:lnSpc>
              <a:buNone/>
            </a:pPr>
            <a:endParaRPr lang="en-US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28657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077200" y="6356839"/>
            <a:ext cx="2133600" cy="364881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lIns="91429" tIns="45714" rIns="91429" bIns="45714" rtlCol="0" anchor="ctr"/>
          <a:lstStyle/>
          <a:p>
            <a:fld id="{85F42152-F990-479A-BAFC-FCBCF783B58A}" type="slidenum">
              <a:rPr lang="en-US" altLang="en-US"/>
              <a:pPr/>
              <a:t>4</a:t>
            </a:fld>
            <a:endParaRPr lang="th-TH" altLang="en-US"/>
          </a:p>
        </p:txBody>
      </p:sp>
      <p:pic>
        <p:nvPicPr>
          <p:cNvPr id="11267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16423" y="823329"/>
            <a:ext cx="9055634" cy="499621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3444720-A4EC-4C54-AFD8-0E1846999801}"/>
              </a:ext>
            </a:extLst>
          </p:cNvPr>
          <p:cNvSpPr txBox="1"/>
          <p:nvPr/>
        </p:nvSpPr>
        <p:spPr>
          <a:xfrm>
            <a:off x="79830" y="5617561"/>
            <a:ext cx="12191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o-LA" b="1" dirty="0">
                <a:latin typeface="Phetsarath OT" panose="02000500000000020004" pitchFamily="2" charset="0"/>
                <a:cs typeface="Phetsarath OT" panose="02000500000000020004" pitchFamily="2" charset="0"/>
              </a:rPr>
              <a:t>ໃນ ສປປລ</a:t>
            </a:r>
            <a:r>
              <a:rPr lang="en-US" b="1" dirty="0">
                <a:latin typeface="Phetsarath OT" panose="02000500000000020004" pitchFamily="2" charset="0"/>
                <a:cs typeface="Phetsarath OT" panose="02000500000000020004" pitchFamily="2" charset="0"/>
              </a:rPr>
              <a:t>:</a:t>
            </a:r>
          </a:p>
          <a:p>
            <a:r>
              <a:rPr lang="lo-LA" dirty="0">
                <a:latin typeface="Phetsarath OT" panose="02000500000000020004" pitchFamily="2" charset="0"/>
                <a:cs typeface="Phetsarath OT" panose="02000500000000020004" pitchFamily="2" charset="0"/>
              </a:rPr>
              <a:t>	ການປົກຄຸມດ້ານປະຊາກອນແມ່ນບໍ່ເປັນບັນຫາ ພວກເຮົາຈະບັນລຸ 100% ເວລາໃດພວກເຮົາຂະຫຍາຍໄດ້ນະຄອນຫລວງ; ແຕ່ການປົກຄຸມການບໍລິການ ແລະການໃຊ້ຈ່າຍສາທາລະນະສຸກແມ່ນບັນຫາໃຫຍ່ທີ່ຕ້ອງໄດ້ແກ້ໃຂ, ເພາະດຽວນີ້ ພວກເຮົາປົກຄຸມແຕ່ການບໍລິການປີ່ນປົວ ສ່ວນຄ່າໃຊ້ຈ່າຍກໍ່ປົກຄຸມແຕ່ຄ່າຢາ, </a:t>
            </a:r>
            <a:r>
              <a:rPr lang="en-US" dirty="0">
                <a:latin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lo-LA" dirty="0">
                <a:latin typeface="Phetsarath OT" panose="02000500000000020004" pitchFamily="2" charset="0"/>
                <a:cs typeface="Phetsarath OT" panose="02000500000000020004" pitchFamily="2" charset="0"/>
              </a:rPr>
              <a:t>ການສຶກສາຕົ້ນທຶນສາທາລະນະສຸກ ຈະຊ່ວຍໃຫ້ພວກເຮົາຈັດລຽງບຸລິມະສິດວ່າຈະປົກຄຸມເອົາການບໍລິການ ການໃຊ້ຈ່າຍໃດຕື່ມອີກ.</a:t>
            </a:r>
            <a:endParaRPr lang="en-US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3FBD587-77FF-4266-9117-5F97772B1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945" y="-151644"/>
            <a:ext cx="11669484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cs typeface="Phetsarath OT" panose="02000500000000020004" pitchFamily="2" charset="0"/>
              </a:rPr>
              <a:t>Why do we need to do costing for health care service?</a:t>
            </a:r>
            <a:endParaRPr lang="en-GB" sz="4000" dirty="0"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83A60-DC93-4E90-B552-49DC07EF6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172833"/>
          </a:xfrm>
        </p:spPr>
        <p:txBody>
          <a:bodyPr/>
          <a:lstStyle/>
          <a:p>
            <a:r>
              <a:rPr lang="en-GB" b="1" dirty="0"/>
              <a:t>B. Costing Design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02D62E-FDB5-42C3-9A5B-2BA2D481A8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09142"/>
            <a:ext cx="10515600" cy="2053771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GB" dirty="0"/>
              <a:t>Objectives &amp; Scope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Methodology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Budget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Funding</a:t>
            </a:r>
          </a:p>
        </p:txBody>
      </p:sp>
    </p:spTree>
    <p:extLst>
      <p:ext uri="{BB962C8B-B14F-4D97-AF65-F5344CB8AC3E}">
        <p14:creationId xmlns:p14="http://schemas.microsoft.com/office/powerpoint/2010/main" val="22369478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EB145-E282-4FE6-B050-54AC2B608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r>
              <a:rPr lang="en-GB" b="1" dirty="0"/>
              <a:t>1. Objectives &amp; scope of the costing exercises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9C5847-64F8-4770-95CE-7F409FBD19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914" y="1246239"/>
            <a:ext cx="11843657" cy="555413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200" b="1" dirty="0"/>
              <a:t>Objectives: </a:t>
            </a:r>
          </a:p>
          <a:p>
            <a:pPr marL="0" indent="0">
              <a:buNone/>
            </a:pPr>
            <a:r>
              <a:rPr lang="en-US" sz="3200" b="1" dirty="0"/>
              <a:t>       Provide sound evidence basis to: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Set the </a:t>
            </a:r>
            <a:r>
              <a:rPr lang="en-US" b="1" u="sng" dirty="0"/>
              <a:t>providers payment rates for the Health Insurance </a:t>
            </a:r>
            <a:r>
              <a:rPr lang="en-US" b="1" dirty="0"/>
              <a:t>benefit package for FY2019/20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u="sng" dirty="0"/>
              <a:t>Prioritize, scale-up of new interventions and ensure minimum funding </a:t>
            </a:r>
            <a:r>
              <a:rPr lang="en-US" b="1" dirty="0"/>
              <a:t>of the 121 interventions of the Essential Health Service Package 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Define the adequate </a:t>
            </a:r>
            <a:r>
              <a:rPr lang="en-US" b="1" u="sng" dirty="0"/>
              <a:t>funding channels</a:t>
            </a:r>
            <a:r>
              <a:rPr lang="en-US" b="1" dirty="0"/>
              <a:t>: what to be funded by the government budget, by the Health Insurance and by facility revenues after FY2020 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Define the </a:t>
            </a:r>
            <a:r>
              <a:rPr lang="en-US" b="1" u="sng" dirty="0"/>
              <a:t>full health facility cost and revenues</a:t>
            </a:r>
            <a:r>
              <a:rPr lang="en-US" b="1" dirty="0"/>
              <a:t> information in the decision-making around </a:t>
            </a:r>
            <a:r>
              <a:rPr lang="en-US" b="1" u="sng" dirty="0"/>
              <a:t>hospital autonomy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Set up the </a:t>
            </a:r>
            <a:r>
              <a:rPr lang="en-US" b="1" u="sng" dirty="0"/>
              <a:t>benchmark</a:t>
            </a:r>
            <a:r>
              <a:rPr lang="en-US" b="1" dirty="0"/>
              <a:t> user charges &amp; potential HI contributions for health services in </a:t>
            </a:r>
            <a:r>
              <a:rPr lang="en-US" b="1" u="sng" dirty="0"/>
              <a:t>public</a:t>
            </a:r>
            <a:r>
              <a:rPr lang="en-US" b="1" dirty="0"/>
              <a:t> health facilities (outside HIBP) &amp; for </a:t>
            </a:r>
            <a:r>
              <a:rPr lang="en-US" b="1" u="sng" dirty="0"/>
              <a:t>private</a:t>
            </a:r>
            <a:r>
              <a:rPr lang="en-US" b="1" dirty="0"/>
              <a:t> health facilities </a:t>
            </a:r>
          </a:p>
          <a:p>
            <a:pPr marL="514350" indent="-514350">
              <a:buFont typeface="+mj-lt"/>
              <a:buAutoNum type="arabicPeriod"/>
            </a:pPr>
            <a:endParaRPr lang="en-US" b="1" dirty="0"/>
          </a:p>
          <a:p>
            <a:pPr marL="0" indent="0">
              <a:buNone/>
            </a:pPr>
            <a:r>
              <a:rPr lang="en-US" sz="2400" b="1" dirty="0"/>
              <a:t>+     </a:t>
            </a:r>
            <a:r>
              <a:rPr lang="en-US" b="1" u="sng" dirty="0"/>
              <a:t>Advocate for adequate funding </a:t>
            </a:r>
            <a:r>
              <a:rPr lang="en-US" b="1" dirty="0"/>
              <a:t>with Government/DPs</a:t>
            </a:r>
          </a:p>
          <a:p>
            <a:pPr marL="0" indent="0">
              <a:buNone/>
            </a:pPr>
            <a:r>
              <a:rPr lang="en-US" b="1" dirty="0"/>
              <a:t>+    </a:t>
            </a:r>
            <a:r>
              <a:rPr lang="en-US" b="1" u="sng" dirty="0"/>
              <a:t>Prepare of the 5y NHSDP 2021-25</a:t>
            </a:r>
          </a:p>
          <a:p>
            <a:pPr marL="0" indent="0">
              <a:buNone/>
            </a:pP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1826945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68158-90D2-F148-AB22-0434350FC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057" y="-230710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b="1" dirty="0"/>
              <a:t>Scope of the costing exercises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9C18EBB-6141-5E4F-B628-592F07EFBC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6366107"/>
              </p:ext>
            </p:extLst>
          </p:nvPr>
        </p:nvGraphicFramePr>
        <p:xfrm>
          <a:off x="121814" y="746510"/>
          <a:ext cx="12070186" cy="612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2116">
                  <a:extLst>
                    <a:ext uri="{9D8B030D-6E8A-4147-A177-3AD203B41FA5}">
                      <a16:colId xmlns:a16="http://schemas.microsoft.com/office/drawing/2014/main" val="4050224472"/>
                    </a:ext>
                  </a:extLst>
                </a:gridCol>
                <a:gridCol w="1524875">
                  <a:extLst>
                    <a:ext uri="{9D8B030D-6E8A-4147-A177-3AD203B41FA5}">
                      <a16:colId xmlns:a16="http://schemas.microsoft.com/office/drawing/2014/main" val="1458894037"/>
                    </a:ext>
                  </a:extLst>
                </a:gridCol>
                <a:gridCol w="3057082">
                  <a:extLst>
                    <a:ext uri="{9D8B030D-6E8A-4147-A177-3AD203B41FA5}">
                      <a16:colId xmlns:a16="http://schemas.microsoft.com/office/drawing/2014/main" val="1350644943"/>
                    </a:ext>
                  </a:extLst>
                </a:gridCol>
                <a:gridCol w="3057081">
                  <a:extLst>
                    <a:ext uri="{9D8B030D-6E8A-4147-A177-3AD203B41FA5}">
                      <a16:colId xmlns:a16="http://schemas.microsoft.com/office/drawing/2014/main" val="1639758372"/>
                    </a:ext>
                  </a:extLst>
                </a:gridCol>
                <a:gridCol w="4019032">
                  <a:extLst>
                    <a:ext uri="{9D8B030D-6E8A-4147-A177-3AD203B41FA5}">
                      <a16:colId xmlns:a16="http://schemas.microsoft.com/office/drawing/2014/main" val="4012726382"/>
                    </a:ext>
                  </a:extLst>
                </a:gridCol>
              </a:tblGrid>
              <a:tr h="284004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#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Dimension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/>
                        <a:t>Health Insurance Benefit Package (HIBP) / Health Facility (HF)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Essential Health Service Package (EHSP)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039413"/>
                  </a:ext>
                </a:extLst>
              </a:tr>
              <a:tr h="346416">
                <a:tc>
                  <a:txBody>
                    <a:bodyPr/>
                    <a:lstStyle/>
                    <a:p>
                      <a:r>
                        <a:rPr lang="en-GB" sz="1800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/>
                        <a:t>Perspective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Purchaser (cost incurred to ‘cover’ a service)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975" indent="-180975">
                        <a:buFont typeface="Arial" panose="020B0604020202020204" pitchFamily="34" charset="0"/>
                        <a:buChar char="•"/>
                      </a:pPr>
                      <a:r>
                        <a:rPr lang="en-GB" sz="1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Provider </a:t>
                      </a:r>
                      <a:r>
                        <a:rPr lang="en-GB" sz="16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(cost incurred to ‘deliver’ service)</a:t>
                      </a:r>
                      <a:endParaRPr lang="en-GB" sz="18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48332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GB" sz="1800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0" dirty="0"/>
                        <a:t>Provider type 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Public health facilities </a:t>
                      </a:r>
                      <a:r>
                        <a:rPr lang="en-GB" sz="1800" b="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+ 2 private hospitals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Only public health facilities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7514685"/>
                  </a:ext>
                </a:extLst>
              </a:tr>
              <a:tr h="782820">
                <a:tc>
                  <a:txBody>
                    <a:bodyPr/>
                    <a:lstStyle/>
                    <a:p>
                      <a:r>
                        <a:rPr lang="en-GB" sz="18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0" dirty="0"/>
                        <a:t>Cost object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HIBP</a:t>
                      </a:r>
                    </a:p>
                    <a:p>
                      <a:pPr marL="180975" indent="-180975">
                        <a:buFont typeface="Arial" panose="020B0604020202020204" pitchFamily="34" charset="0"/>
                        <a:buChar char="•"/>
                      </a:pPr>
                      <a:r>
                        <a:rPr lang="en-GB" sz="1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Service </a:t>
                      </a:r>
                      <a:r>
                        <a:rPr lang="en-GB" sz="16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(for individual service or a package of services)</a:t>
                      </a:r>
                      <a:endParaRPr lang="en-GB" sz="18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HF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Organization </a:t>
                      </a:r>
                      <a:r>
                        <a:rPr lang="en-GB" sz="16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(for each facility level)</a:t>
                      </a:r>
                      <a:endParaRPr lang="en-GB" sz="18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Service (for individual service or a package of services provided)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GB" sz="18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2810899"/>
                  </a:ext>
                </a:extLst>
              </a:tr>
              <a:tr h="315436">
                <a:tc>
                  <a:txBody>
                    <a:bodyPr/>
                    <a:lstStyle/>
                    <a:p>
                      <a:r>
                        <a:rPr lang="en-GB" sz="1800" b="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0" dirty="0"/>
                        <a:t>Cost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975" indent="-180975">
                        <a:buFont typeface="Arial" panose="020B0604020202020204" pitchFamily="34" charset="0"/>
                        <a:buChar char="•"/>
                      </a:pPr>
                      <a:r>
                        <a:rPr lang="en-GB" sz="1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Financial cost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Financial cost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Financial cost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711155"/>
                  </a:ext>
                </a:extLst>
              </a:tr>
              <a:tr h="425014">
                <a:tc>
                  <a:txBody>
                    <a:bodyPr/>
                    <a:lstStyle/>
                    <a:p>
                      <a:r>
                        <a:rPr lang="en-GB" sz="18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0" dirty="0"/>
                        <a:t>Cost measure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975" indent="-180975">
                        <a:buFont typeface="Arial" panose="020B0604020202020204" pitchFamily="34" charset="0"/>
                        <a:buChar char="•"/>
                      </a:pPr>
                      <a:r>
                        <a:rPr lang="en-GB" sz="1800" b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Avg</a:t>
                      </a:r>
                      <a:r>
                        <a:rPr lang="en-GB" sz="1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cost by service category</a:t>
                      </a:r>
                    </a:p>
                    <a:p>
                      <a:pPr marL="180975" marR="0" lvl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(Total HIBP cost)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Health facility cost by facility level </a:t>
                      </a:r>
                      <a:r>
                        <a:rPr lang="en-GB" sz="16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(total, marginal  &amp; fixed costs at zero utilization)</a:t>
                      </a:r>
                      <a:endParaRPr lang="en-GB" sz="18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Average cost by intervention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Total cost of the EHSP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267937"/>
                  </a:ext>
                </a:extLst>
              </a:tr>
              <a:tr h="425014">
                <a:tc>
                  <a:txBody>
                    <a:bodyPr/>
                    <a:lstStyle/>
                    <a:p>
                      <a:r>
                        <a:rPr lang="en-GB" sz="1800" b="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0" dirty="0"/>
                        <a:t>Cost item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Recurrent cost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Personnel (incl incentives needs)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Drugs &amp; medical supplies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Utilities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Other recurrent costs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5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(Depreciation)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Recurrent cost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Personnel (incl incentives needs)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Drugs &amp; medical supplies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Utilities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Other recurrent costs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5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Maintenance ( &amp; Depreciation)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endParaRPr lang="en-US" sz="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Capital cost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Building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Medical equipment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Non-medical equipment</a:t>
                      </a:r>
                      <a:endParaRPr lang="en-US" sz="1500" dirty="0">
                        <a:effectLst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4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-&gt; </a:t>
                      </a:r>
                      <a:r>
                        <a:rPr lang="en-US" sz="1800" b="1" i="1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Full cost incurred at facility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Recurrent cost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Personnel cost by intervention (hours) or total staff costs by program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Non-staff recurrent cost (drugs &amp; medical supplies)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endParaRPr lang="en-US" sz="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Capital cost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equipment directly linked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Programmatic cost by program (summary total)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4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-&gt; </a:t>
                      </a:r>
                      <a:r>
                        <a:rPr lang="en-US" sz="1800" b="1" i="1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Direct costs + summary full cost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81273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30933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E305AFC-968F-4FBC-99B1-41D41C4055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388842"/>
              </p:ext>
            </p:extLst>
          </p:nvPr>
        </p:nvGraphicFramePr>
        <p:xfrm>
          <a:off x="115529" y="1194606"/>
          <a:ext cx="11960942" cy="465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710">
                  <a:extLst>
                    <a:ext uri="{9D8B030D-6E8A-4147-A177-3AD203B41FA5}">
                      <a16:colId xmlns:a16="http://schemas.microsoft.com/office/drawing/2014/main" val="4050224472"/>
                    </a:ext>
                  </a:extLst>
                </a:gridCol>
                <a:gridCol w="3355258">
                  <a:extLst>
                    <a:ext uri="{9D8B030D-6E8A-4147-A177-3AD203B41FA5}">
                      <a16:colId xmlns:a16="http://schemas.microsoft.com/office/drawing/2014/main" val="1458894037"/>
                    </a:ext>
                  </a:extLst>
                </a:gridCol>
                <a:gridCol w="3215149">
                  <a:extLst>
                    <a:ext uri="{9D8B030D-6E8A-4147-A177-3AD203B41FA5}">
                      <a16:colId xmlns:a16="http://schemas.microsoft.com/office/drawing/2014/main" val="1350644943"/>
                    </a:ext>
                  </a:extLst>
                </a:gridCol>
                <a:gridCol w="1607574">
                  <a:extLst>
                    <a:ext uri="{9D8B030D-6E8A-4147-A177-3AD203B41FA5}">
                      <a16:colId xmlns:a16="http://schemas.microsoft.com/office/drawing/2014/main" val="4012726382"/>
                    </a:ext>
                  </a:extLst>
                </a:gridCol>
                <a:gridCol w="3414251">
                  <a:extLst>
                    <a:ext uri="{9D8B030D-6E8A-4147-A177-3AD203B41FA5}">
                      <a16:colId xmlns:a16="http://schemas.microsoft.com/office/drawing/2014/main" val="29819143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#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Costing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Main output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Cost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Type of cost categories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039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/>
                        <a:t>Health Insurance Benefit package (HIBP)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/>
                        <a:t>Health Facility Costing (HF)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b="1" dirty="0"/>
                        <a:t>Average cost by category of service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b="1" dirty="0"/>
                        <a:t>(Total HIBP cost)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GB" b="1" dirty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GB" sz="1100" b="1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b="1" dirty="0"/>
                        <a:t>Cost by facility level (total, marginal and fixed cost at zero utilization)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Full costs</a:t>
                      </a:r>
                    </a:p>
                    <a:p>
                      <a:endParaRPr lang="en-GB" b="1" dirty="0"/>
                    </a:p>
                    <a:p>
                      <a:endParaRPr lang="en-GB" b="1" dirty="0"/>
                    </a:p>
                    <a:p>
                      <a:endParaRPr lang="en-GB" b="1" dirty="0"/>
                    </a:p>
                    <a:p>
                      <a:endParaRPr lang="en-GB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dirty="0"/>
                        <a:t>Full, marginal &amp; fixed costs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/>
                        <a:t>Human resources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/>
                        <a:t>Pharmaceuticals, supplies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/>
                        <a:t>Administration &amp; management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GB" sz="105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/>
                        <a:t>(Equipment)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/>
                        <a:t>(Infrastructure)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4833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/>
                        <a:t>Essential Health Service package (EHSP)</a:t>
                      </a:r>
                    </a:p>
                    <a:p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b="1" dirty="0"/>
                        <a:t>Average cost by intervention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b="1" dirty="0"/>
                        <a:t>Total cost of the ESP package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Direct costs</a:t>
                      </a:r>
                    </a:p>
                    <a:p>
                      <a:endParaRPr lang="en-GB" sz="600" b="1" dirty="0"/>
                    </a:p>
                    <a:p>
                      <a:endParaRPr lang="en-GB" b="1" dirty="0"/>
                    </a:p>
                    <a:p>
                      <a:r>
                        <a:rPr lang="en-GB" b="1" dirty="0"/>
                        <a:t>Full costs 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/>
                        <a:t>Pharmaceuticals, supplies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/>
                        <a:t>Equipment directly linked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600" dirty="0"/>
                        <a:t>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/>
                        <a:t>Human resources </a:t>
                      </a:r>
                      <a:r>
                        <a:rPr lang="en-US" dirty="0"/>
                        <a:t>by intervention (hours) or total staff costs by program</a:t>
                      </a:r>
                      <a:endParaRPr lang="en-GB" dirty="0"/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trike="noStrike" dirty="0"/>
                        <a:t>Programmatic costs by program</a:t>
                      </a:r>
                      <a:r>
                        <a:rPr lang="en-GB" strike="noStrike" dirty="0"/>
                        <a:t> (summary total)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7514685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3DE1370A-0980-45A9-85D6-B2CEA0725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708" y="62353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b="1" dirty="0"/>
              <a:t>Scope of the costing exercises</a:t>
            </a:r>
          </a:p>
        </p:txBody>
      </p:sp>
    </p:spTree>
    <p:extLst>
      <p:ext uri="{BB962C8B-B14F-4D97-AF65-F5344CB8AC3E}">
        <p14:creationId xmlns:p14="http://schemas.microsoft.com/office/powerpoint/2010/main" val="38024816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A93FD-3292-584B-B625-7ADFFDDD0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571" y="125640"/>
            <a:ext cx="10515600" cy="1325563"/>
          </a:xfrm>
        </p:spPr>
        <p:txBody>
          <a:bodyPr/>
          <a:lstStyle/>
          <a:p>
            <a:r>
              <a:rPr lang="en-US" dirty="0"/>
              <a:t>Key questions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AE33C0D-075C-4E4D-821F-4A575CB40B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6946337"/>
              </p:ext>
            </p:extLst>
          </p:nvPr>
        </p:nvGraphicFramePr>
        <p:xfrm>
          <a:off x="168041" y="1327307"/>
          <a:ext cx="11705897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080">
                  <a:extLst>
                    <a:ext uri="{9D8B030D-6E8A-4147-A177-3AD203B41FA5}">
                      <a16:colId xmlns:a16="http://schemas.microsoft.com/office/drawing/2014/main" val="4050224472"/>
                    </a:ext>
                  </a:extLst>
                </a:gridCol>
                <a:gridCol w="2664906">
                  <a:extLst>
                    <a:ext uri="{9D8B030D-6E8A-4147-A177-3AD203B41FA5}">
                      <a16:colId xmlns:a16="http://schemas.microsoft.com/office/drawing/2014/main" val="1458894037"/>
                    </a:ext>
                  </a:extLst>
                </a:gridCol>
                <a:gridCol w="8544911">
                  <a:extLst>
                    <a:ext uri="{9D8B030D-6E8A-4147-A177-3AD203B41FA5}">
                      <a16:colId xmlns:a16="http://schemas.microsoft.com/office/drawing/2014/main" val="1095499271"/>
                    </a:ext>
                  </a:extLst>
                </a:gridCol>
              </a:tblGrid>
              <a:tr h="316417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#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Costing package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Questions (direct &amp; indirect)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039413"/>
                  </a:ext>
                </a:extLst>
              </a:tr>
              <a:tr h="3164167">
                <a:tc>
                  <a:txBody>
                    <a:bodyPr/>
                    <a:lstStyle/>
                    <a:p>
                      <a:r>
                        <a:rPr lang="en-GB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/>
                        <a:t>Health Insurance Benefit package (HIBP)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/>
                        <a:t>Health Facility Costing (HF)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975" indent="-180975">
                        <a:buFont typeface="Arial" panose="020B0604020202020204" pitchFamily="34" charset="0"/>
                        <a:buChar char="•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How much does outpatient department cost (by level)?</a:t>
                      </a:r>
                    </a:p>
                    <a:p>
                      <a:pPr marL="180975" indent="-180975">
                        <a:buFont typeface="Arial" panose="020B0604020202020204" pitchFamily="34" charset="0"/>
                        <a:buChar char="•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How much does each intervention/pathology cost? (40 tracers -&gt; ~17-28 categories)</a:t>
                      </a:r>
                    </a:p>
                    <a:p>
                      <a:pPr marL="180975" indent="-180975">
                        <a:buFont typeface="Arial" panose="020B0604020202020204" pitchFamily="34" charset="0"/>
                        <a:buChar char="•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How much different to current NHIB per capita and case-based payment rate?</a:t>
                      </a:r>
                    </a:p>
                    <a:p>
                      <a:pPr marL="180975" indent="-180975">
                        <a:buFont typeface="Arial" panose="020B0604020202020204" pitchFamily="34" charset="0"/>
                        <a:buChar char="•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How much should the NHIB pay for per capita, and each category?</a:t>
                      </a:r>
                    </a:p>
                    <a:p>
                      <a:pPr marL="180975" marR="0" lvl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800" u="non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(How much would the total HIBP cost?)</a:t>
                      </a:r>
                    </a:p>
                    <a:p>
                      <a:pPr marL="180975" marR="0" lvl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800" dirty="0"/>
                        <a:t>(Which categories should be prioritized?)</a:t>
                      </a:r>
                    </a:p>
                    <a:p>
                      <a:pPr marL="180975" marR="0" lvl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800" dirty="0"/>
                        <a:t>(How much should a patient have to pay for services that are outside HIBP?)</a:t>
                      </a:r>
                    </a:p>
                    <a:p>
                      <a:pPr marL="180975" indent="-180975">
                        <a:buFont typeface="Arial" panose="020B0604020202020204" pitchFamily="34" charset="0"/>
                        <a:buChar char="•"/>
                      </a:pPr>
                      <a:endParaRPr lang="en-GB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80975" indent="-180975">
                        <a:buFont typeface="Arial" panose="020B0604020202020204" pitchFamily="34" charset="0"/>
                        <a:buChar char="•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How much does public health facility cost (by each level, by cost item)?</a:t>
                      </a:r>
                    </a:p>
                    <a:p>
                      <a:pPr marL="180975" marR="0" lvl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800" dirty="0"/>
                        <a:t>How should public health facilities be funded?</a:t>
                      </a: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Specifically, which expenditure categories should be funded by what? (</a:t>
                      </a:r>
                      <a:r>
                        <a:rPr lang="en-GB" sz="1800" dirty="0"/>
                        <a:t>by NHIB/NSSF reimbursement, budget allocation, and user fees)?</a:t>
                      </a:r>
                      <a:endParaRPr lang="en-GB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4833203"/>
                  </a:ext>
                </a:extLst>
              </a:tr>
              <a:tr h="1028354">
                <a:tc>
                  <a:txBody>
                    <a:bodyPr/>
                    <a:lstStyle/>
                    <a:p>
                      <a:r>
                        <a:rPr lang="en-GB" b="1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/>
                        <a:t>Essential Health Service package (EHSP)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7325" indent="-187325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GB" sz="1800" dirty="0"/>
                        <a:t>How much does each intervention cost? (121 interventions)</a:t>
                      </a:r>
                    </a:p>
                    <a:p>
                      <a:pPr marL="187325" indent="-187325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GB" sz="1800" dirty="0"/>
                        <a:t>How much would the total EHSP cost?</a:t>
                      </a:r>
                    </a:p>
                    <a:p>
                      <a:pPr marL="187325" indent="-187325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GB" sz="1800" dirty="0"/>
                        <a:t>(Which interventions can the government afford?)</a:t>
                      </a:r>
                    </a:p>
                    <a:p>
                      <a:pPr marL="187325" indent="-187325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GB" sz="1800" dirty="0"/>
                        <a:t>(Which interventions should be prioritized?)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75146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0265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CCE6E-1C8A-403E-B7EA-AB5D1D6D1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1243"/>
            <a:ext cx="10515600" cy="1325563"/>
          </a:xfrm>
        </p:spPr>
        <p:txBody>
          <a:bodyPr/>
          <a:lstStyle/>
          <a:p>
            <a:r>
              <a:rPr lang="en-GB" dirty="0"/>
              <a:t>2. 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9902CB-71F0-4D07-AE42-8E3A342A48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6806"/>
            <a:ext cx="10515600" cy="484947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sz="3000" b="1" dirty="0"/>
              <a:t>2.1. Principles:</a:t>
            </a:r>
          </a:p>
          <a:p>
            <a:r>
              <a:rPr lang="en-GB" b="1" dirty="0"/>
              <a:t>Synergies for the three costing exercises</a:t>
            </a:r>
          </a:p>
          <a:p>
            <a:r>
              <a:rPr lang="en-GB" b="1" dirty="0"/>
              <a:t>Mix of methodologies</a:t>
            </a:r>
            <a:r>
              <a:rPr lang="en-GB" dirty="0"/>
              <a:t>: </a:t>
            </a:r>
          </a:p>
          <a:p>
            <a:pPr lvl="1"/>
            <a:r>
              <a:rPr lang="en-GB" dirty="0"/>
              <a:t>Top-down stepdown costing: (HF, HIBP), </a:t>
            </a:r>
          </a:p>
          <a:p>
            <a:pPr lvl="1"/>
            <a:r>
              <a:rPr lang="en-GB" dirty="0"/>
              <a:t>Bottom-up costing: (HIBP admissions, some EHSP interventions), </a:t>
            </a:r>
          </a:p>
          <a:p>
            <a:pPr lvl="1"/>
            <a:r>
              <a:rPr lang="en-GB" dirty="0"/>
              <a:t>Normative costing from International and Lao standards (HIBP, EHSP)</a:t>
            </a:r>
          </a:p>
          <a:p>
            <a:pPr lvl="1"/>
            <a:r>
              <a:rPr lang="en-GB" dirty="0"/>
              <a:t>Activity based costing (part of EHSP interventions)</a:t>
            </a:r>
          </a:p>
          <a:p>
            <a:r>
              <a:rPr lang="en-GB" b="1" dirty="0"/>
              <a:t>Uniform services costed:</a:t>
            </a:r>
          </a:p>
          <a:p>
            <a:pPr lvl="1"/>
            <a:r>
              <a:rPr lang="en-GB" dirty="0"/>
              <a:t> Same cost for all patients/users (NSSF members, NHI paying or not, OOP)</a:t>
            </a:r>
          </a:p>
          <a:p>
            <a:r>
              <a:rPr lang="en-GB" b="1" dirty="0"/>
              <a:t>By level of health service providers</a:t>
            </a:r>
          </a:p>
          <a:p>
            <a:pPr lvl="1"/>
            <a:r>
              <a:rPr lang="en-GB" dirty="0"/>
              <a:t>CH, Spec. Inst., RH, PH, DHA, DHB, HC, (Outreach, Community)</a:t>
            </a:r>
          </a:p>
          <a:p>
            <a:r>
              <a:rPr lang="en-GB" b="1" dirty="0"/>
              <a:t>Various collection sources: </a:t>
            </a:r>
          </a:p>
          <a:p>
            <a:pPr lvl="1"/>
            <a:r>
              <a:rPr lang="en-GB" dirty="0"/>
              <a:t>Specific costing team, Hospital reported to MOH/DOF, national programs, specialists team, international literature  </a:t>
            </a:r>
          </a:p>
        </p:txBody>
      </p:sp>
    </p:spTree>
    <p:extLst>
      <p:ext uri="{BB962C8B-B14F-4D97-AF65-F5344CB8AC3E}">
        <p14:creationId xmlns:p14="http://schemas.microsoft.com/office/powerpoint/2010/main" val="3225373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EB145-E282-4FE6-B050-54AC2B608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2. 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9C5847-64F8-4770-95CE-7F409FBD19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00415"/>
            <a:ext cx="10867571" cy="43261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b="1" dirty="0"/>
              <a:t>2.2. Steps:</a:t>
            </a:r>
          </a:p>
          <a:p>
            <a:pPr marL="0" indent="0">
              <a:buNone/>
            </a:pPr>
            <a:endParaRPr lang="en-GB" b="1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E305AFC-968F-4FBC-99B1-41D41C4055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0107288"/>
              </p:ext>
            </p:extLst>
          </p:nvPr>
        </p:nvGraphicFramePr>
        <p:xfrm>
          <a:off x="685800" y="2275025"/>
          <a:ext cx="11339287" cy="38176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553">
                  <a:extLst>
                    <a:ext uri="{9D8B030D-6E8A-4147-A177-3AD203B41FA5}">
                      <a16:colId xmlns:a16="http://schemas.microsoft.com/office/drawing/2014/main" val="4050224472"/>
                    </a:ext>
                  </a:extLst>
                </a:gridCol>
                <a:gridCol w="3773052">
                  <a:extLst>
                    <a:ext uri="{9D8B030D-6E8A-4147-A177-3AD203B41FA5}">
                      <a16:colId xmlns:a16="http://schemas.microsoft.com/office/drawing/2014/main" val="1458894037"/>
                    </a:ext>
                  </a:extLst>
                </a:gridCol>
                <a:gridCol w="2275751">
                  <a:extLst>
                    <a:ext uri="{9D8B030D-6E8A-4147-A177-3AD203B41FA5}">
                      <a16:colId xmlns:a16="http://schemas.microsoft.com/office/drawing/2014/main" val="1350644943"/>
                    </a:ext>
                  </a:extLst>
                </a:gridCol>
                <a:gridCol w="1388648">
                  <a:extLst>
                    <a:ext uri="{9D8B030D-6E8A-4147-A177-3AD203B41FA5}">
                      <a16:colId xmlns:a16="http://schemas.microsoft.com/office/drawing/2014/main" val="4012726382"/>
                    </a:ext>
                  </a:extLst>
                </a:gridCol>
                <a:gridCol w="2301924">
                  <a:extLst>
                    <a:ext uri="{9D8B030D-6E8A-4147-A177-3AD203B41FA5}">
                      <a16:colId xmlns:a16="http://schemas.microsoft.com/office/drawing/2014/main" val="1095499271"/>
                    </a:ext>
                  </a:extLst>
                </a:gridCol>
                <a:gridCol w="1242359">
                  <a:extLst>
                    <a:ext uri="{9D8B030D-6E8A-4147-A177-3AD203B41FA5}">
                      <a16:colId xmlns:a16="http://schemas.microsoft.com/office/drawing/2014/main" val="2981914366"/>
                    </a:ext>
                  </a:extLst>
                </a:gridCol>
              </a:tblGrid>
              <a:tr h="3200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#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Costing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/>
                        <a:t>Average cost by category/intervention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/>
                        <a:t>Total cost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039413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Methodology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Tools (e.g.)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Methodology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Tools (e.g.)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2866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/>
                        <a:t>Health Insurance Benefit package (HIBP)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/>
                        <a:t>Health Facility Costing (HF)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975" indent="-180975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GB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Stepdown</a:t>
                      </a:r>
                    </a:p>
                    <a:p>
                      <a:pPr marL="180975" indent="-180975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GB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Bottom-up</a:t>
                      </a:r>
                    </a:p>
                    <a:p>
                      <a:pPr marL="180975" indent="-180975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GB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Normative</a:t>
                      </a:r>
                    </a:p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endParaRPr lang="en-GB" sz="9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80975" indent="-180975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GB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Stepdown</a:t>
                      </a:r>
                    </a:p>
                    <a:p>
                      <a:pPr marL="180975" indent="-180975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GB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Zero-utilization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/>
                      <a:r>
                        <a:rPr lang="en-GB" b="1" dirty="0"/>
                        <a:t>Excel</a:t>
                      </a:r>
                    </a:p>
                    <a:p>
                      <a:endParaRPr lang="en-GB" b="1" dirty="0"/>
                    </a:p>
                    <a:p>
                      <a:r>
                        <a:rPr lang="en-GB" b="1" dirty="0"/>
                        <a:t>(info &lt;OHT)</a:t>
                      </a:r>
                    </a:p>
                    <a:p>
                      <a:endParaRPr lang="en-GB" b="1" dirty="0"/>
                    </a:p>
                    <a:p>
                      <a:endParaRPr lang="en-GB" sz="900" b="1" dirty="0"/>
                    </a:p>
                    <a:p>
                      <a:r>
                        <a:rPr lang="en-GB" b="1" dirty="0"/>
                        <a:t>Excel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975" indent="-180975">
                        <a:buFont typeface="Arial" panose="020B0604020202020204" pitchFamily="34" charset="0"/>
                        <a:buChar char="•"/>
                      </a:pPr>
                      <a:r>
                        <a:rPr lang="en-GB" dirty="0"/>
                        <a:t>Utilization from DHIS2, HI, Nat. Prog.</a:t>
                      </a:r>
                    </a:p>
                    <a:p>
                      <a:pPr marL="180975" indent="-180975">
                        <a:buFont typeface="Arial" panose="020B0604020202020204" pitchFamily="34" charset="0"/>
                        <a:buChar char="•"/>
                      </a:pPr>
                      <a:r>
                        <a:rPr lang="en-GB" dirty="0"/>
                        <a:t>Projections utilization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975" indent="-180975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Excel or OHT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dirty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dirty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1050" dirty="0"/>
                    </a:p>
                    <a:p>
                      <a:pPr marL="180975" indent="-180975">
                        <a:buFont typeface="Arial" panose="020B0604020202020204" pitchFamily="34" charset="0"/>
                        <a:buChar char="•"/>
                      </a:pPr>
                      <a:r>
                        <a:rPr lang="en-GB" dirty="0"/>
                        <a:t>Excel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4833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/>
                        <a:t>Essential Health Service package (EHSP)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975" indent="-180975">
                        <a:buFont typeface="Arial" panose="020B0604020202020204" pitchFamily="34" charset="0"/>
                        <a:buChar char="•"/>
                      </a:pPr>
                      <a:r>
                        <a:rPr lang="en-GB" b="1" dirty="0"/>
                        <a:t>Normative (all)</a:t>
                      </a:r>
                    </a:p>
                    <a:p>
                      <a:pPr marL="180975" indent="-180975">
                        <a:buFont typeface="Arial" panose="020B0604020202020204" pitchFamily="34" charset="0"/>
                        <a:buChar char="•"/>
                      </a:pPr>
                      <a:r>
                        <a:rPr lang="en-GB" b="1" dirty="0"/>
                        <a:t>Bottom-up (some)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OHT or Excel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975" indent="-180975">
                        <a:buFont typeface="Arial" panose="020B0604020202020204" pitchFamily="34" charset="0"/>
                        <a:buChar char="•"/>
                      </a:pPr>
                      <a:r>
                        <a:rPr lang="en-GB" dirty="0"/>
                        <a:t>OHT and/or HSPT or Excel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751468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C4212F6-5D05-4007-AE0E-7C83B8F6CB3D}"/>
              </a:ext>
            </a:extLst>
          </p:cNvPr>
          <p:cNvSpPr txBox="1"/>
          <p:nvPr/>
        </p:nvSpPr>
        <p:spPr>
          <a:xfrm>
            <a:off x="9027886" y="6333389"/>
            <a:ext cx="2939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5y HSD Plan 2020-21</a:t>
            </a:r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623B0703-8B35-469D-8127-C2A11F8D8BA1}"/>
              </a:ext>
            </a:extLst>
          </p:cNvPr>
          <p:cNvSpPr/>
          <p:nvPr/>
        </p:nvSpPr>
        <p:spPr>
          <a:xfrm>
            <a:off x="10123714" y="5726885"/>
            <a:ext cx="566057" cy="501574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65892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CCE6E-1C8A-403E-B7EA-AB5D1D6D1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2. 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9902CB-71F0-4D07-AE42-8E3A342A48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943" y="1536806"/>
            <a:ext cx="11567886" cy="513976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sz="3000" b="1" dirty="0"/>
              <a:t>2.2. Details:</a:t>
            </a:r>
          </a:p>
          <a:p>
            <a:r>
              <a:rPr lang="en-GB" sz="3000" b="1" dirty="0"/>
              <a:t>Service Delivery sample:</a:t>
            </a:r>
          </a:p>
          <a:p>
            <a:pPr lvl="1"/>
            <a:r>
              <a:rPr lang="en-GB" sz="2600" b="1" dirty="0"/>
              <a:t>HIBP/HF: 3 CH, 5 Spec. Inst, 2 Pvt H, 3 RH, 4 PH, 10 DH (3A-7B), 20 HC =&gt; </a:t>
            </a:r>
            <a:r>
              <a:rPr lang="en-GB" sz="2600" b="1" u="sng" dirty="0"/>
              <a:t>47 Facilities</a:t>
            </a:r>
          </a:p>
          <a:p>
            <a:pPr lvl="1"/>
            <a:r>
              <a:rPr lang="en-GB" sz="2600" b="1" dirty="0"/>
              <a:t>ESP: + Outreach sessions &amp; community events</a:t>
            </a:r>
            <a:endParaRPr lang="en-GB" sz="3000" b="1" dirty="0"/>
          </a:p>
          <a:p>
            <a:r>
              <a:rPr lang="en-GB" sz="3000" b="1" dirty="0"/>
              <a:t>Service categories/interventions to be costed</a:t>
            </a:r>
          </a:p>
          <a:p>
            <a:pPr lvl="1"/>
            <a:r>
              <a:rPr lang="en-GB" sz="2600" b="1" dirty="0"/>
              <a:t>HIBP: current 7 categories (15 pathologies) + 10-22 new categories (25 pathologies) =&gt; 40 pathologies/interventions to be costed </a:t>
            </a:r>
          </a:p>
          <a:p>
            <a:pPr lvl="1"/>
            <a:r>
              <a:rPr lang="en-GB" sz="2600" b="1" dirty="0"/>
              <a:t>ESP:  16 interventions = HIBP service categories, 15 </a:t>
            </a:r>
            <a:r>
              <a:rPr lang="en-GB" sz="2600" b="1" i="1" dirty="0"/>
              <a:t>no</a:t>
            </a:r>
            <a:r>
              <a:rPr lang="en-GB" sz="2600" b="1" dirty="0"/>
              <a:t> </a:t>
            </a:r>
            <a:r>
              <a:rPr lang="en-GB" sz="2600" b="1" i="1" dirty="0"/>
              <a:t>direct cost </a:t>
            </a:r>
            <a:r>
              <a:rPr lang="en-GB" sz="2600" b="1" dirty="0"/>
              <a:t>=&gt; 90 interventions</a:t>
            </a:r>
          </a:p>
          <a:p>
            <a:pPr marL="457200" lvl="1" indent="0">
              <a:buNone/>
            </a:pPr>
            <a:r>
              <a:rPr lang="en-GB" sz="2600" b="1" dirty="0"/>
              <a:t>	=&gt; Total : </a:t>
            </a:r>
            <a:r>
              <a:rPr lang="en-GB" sz="2600" b="1" u="sng" dirty="0"/>
              <a:t>130 pathologies/interventions</a:t>
            </a:r>
            <a:r>
              <a:rPr lang="en-GB" sz="2600" b="1" dirty="0"/>
              <a:t>   </a:t>
            </a:r>
          </a:p>
          <a:p>
            <a:r>
              <a:rPr lang="en-GB" sz="3000" b="1" dirty="0"/>
              <a:t>Stepdown costing in each </a:t>
            </a:r>
            <a:r>
              <a:rPr lang="en-GB" sz="3000" b="1" u="sng" dirty="0"/>
              <a:t>47 HF </a:t>
            </a:r>
          </a:p>
          <a:p>
            <a:pPr lvl="1"/>
            <a:r>
              <a:rPr lang="en-GB" sz="2600" b="1" dirty="0"/>
              <a:t>CH/RH 12 days, PH/</a:t>
            </a:r>
            <a:r>
              <a:rPr lang="en-GB" sz="2600" b="1" dirty="0" err="1"/>
              <a:t>Pvte</a:t>
            </a:r>
            <a:r>
              <a:rPr lang="en-GB" sz="2600" b="1" dirty="0"/>
              <a:t> 10 days, DHA 6 days, DHB 4 days x , HC 2 days  </a:t>
            </a:r>
          </a:p>
          <a:p>
            <a:pPr lvl="1"/>
            <a:r>
              <a:rPr lang="en-GB" sz="2600" b="1" dirty="0"/>
              <a:t>Costing team: 5 Teams of 7 people (</a:t>
            </a:r>
            <a:r>
              <a:rPr lang="en-GB" sz="2600" b="1" u="sng" dirty="0"/>
              <a:t>35 people</a:t>
            </a:r>
            <a:r>
              <a:rPr lang="en-GB" sz="2600" b="1" dirty="0"/>
              <a:t>) + facility staff </a:t>
            </a:r>
          </a:p>
        </p:txBody>
      </p:sp>
    </p:spTree>
    <p:extLst>
      <p:ext uri="{BB962C8B-B14F-4D97-AF65-F5344CB8AC3E}">
        <p14:creationId xmlns:p14="http://schemas.microsoft.com/office/powerpoint/2010/main" val="21723556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CCE6E-1C8A-403E-B7EA-AB5D1D6D1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2. 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9902CB-71F0-4D07-AE42-8E3A342A48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8" y="1536806"/>
            <a:ext cx="11353801" cy="5321194"/>
          </a:xfrm>
        </p:spPr>
        <p:txBody>
          <a:bodyPr>
            <a:normAutofit fontScale="92500" lnSpcReduction="20000"/>
          </a:bodyPr>
          <a:lstStyle/>
          <a:p>
            <a:pPr marL="228600" lvl="1">
              <a:spcBef>
                <a:spcPts val="1000"/>
              </a:spcBef>
            </a:pPr>
            <a:r>
              <a:rPr lang="en-GB" sz="3000" b="1" dirty="0"/>
              <a:t>Bottom-up costing</a:t>
            </a:r>
            <a:endParaRPr lang="en-GB" sz="2600" b="1" dirty="0"/>
          </a:p>
          <a:p>
            <a:pPr lvl="1"/>
            <a:r>
              <a:rPr lang="en-GB" sz="2600" b="1" dirty="0"/>
              <a:t>HIBP: 30 patient files for 40 tracers pathologies/interventions</a:t>
            </a:r>
          </a:p>
          <a:p>
            <a:pPr lvl="1"/>
            <a:r>
              <a:rPr lang="en-GB" sz="2600" b="1" dirty="0"/>
              <a:t>ESP: 17 additional interventions  </a:t>
            </a:r>
          </a:p>
          <a:p>
            <a:pPr lvl="1"/>
            <a:r>
              <a:rPr lang="en-GB" sz="2600" b="1" dirty="0"/>
              <a:t>Compare with data collected from hospitals by DOF </a:t>
            </a:r>
            <a:endParaRPr lang="en-GB" sz="3000" b="1" dirty="0"/>
          </a:p>
          <a:p>
            <a:r>
              <a:rPr lang="en-GB" sz="3000" b="1" dirty="0"/>
              <a:t>Normative costing</a:t>
            </a:r>
          </a:p>
          <a:p>
            <a:pPr lvl="1"/>
            <a:r>
              <a:rPr lang="en-GB" sz="2600" b="1" dirty="0"/>
              <a:t>For all 40 HIBP service categories &amp; all 106 EHSP interventions (~15 no cost, 15 same)</a:t>
            </a:r>
          </a:p>
          <a:p>
            <a:pPr lvl="1"/>
            <a:r>
              <a:rPr lang="en-GB" sz="2600" b="1" dirty="0"/>
              <a:t>Int’l standards: from OHT and other standard estimates</a:t>
            </a:r>
          </a:p>
          <a:p>
            <a:pPr lvl="1"/>
            <a:r>
              <a:rPr lang="en-GB" sz="2600" b="1" dirty="0"/>
              <a:t>Lao standards: defined by a team of 3-4 specialists from CH/PH for each pathologies/intervention</a:t>
            </a:r>
          </a:p>
          <a:p>
            <a:pPr lvl="1"/>
            <a:r>
              <a:rPr lang="en-GB" sz="2600" b="1" dirty="0"/>
              <a:t>EHSP interventions to be costing by national programs</a:t>
            </a:r>
          </a:p>
          <a:p>
            <a:r>
              <a:rPr lang="en-GB" b="1" dirty="0"/>
              <a:t>Activity-based costing</a:t>
            </a:r>
          </a:p>
          <a:p>
            <a:pPr lvl="1"/>
            <a:r>
              <a:rPr lang="en-GB" b="1" dirty="0"/>
              <a:t>EHSP: very limited (2-5 interventions)</a:t>
            </a:r>
          </a:p>
          <a:p>
            <a:r>
              <a:rPr lang="en-GB" b="1" dirty="0"/>
              <a:t>Zero-utilization health facility costing</a:t>
            </a:r>
          </a:p>
          <a:p>
            <a:pPr lvl="1"/>
            <a:r>
              <a:rPr lang="en-GB" b="1" dirty="0"/>
              <a:t>HF: normatively estimate health facility zero-utilization cost by each level per day / year</a:t>
            </a:r>
          </a:p>
        </p:txBody>
      </p:sp>
    </p:spTree>
    <p:extLst>
      <p:ext uri="{BB962C8B-B14F-4D97-AF65-F5344CB8AC3E}">
        <p14:creationId xmlns:p14="http://schemas.microsoft.com/office/powerpoint/2010/main" val="27142675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39BA16A-5818-CB4C-9240-F45F2A90E89F}"/>
              </a:ext>
            </a:extLst>
          </p:cNvPr>
          <p:cNvSpPr txBox="1"/>
          <p:nvPr/>
        </p:nvSpPr>
        <p:spPr>
          <a:xfrm>
            <a:off x="564600" y="1360522"/>
            <a:ext cx="2111693" cy="132343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45 health facilities</a:t>
            </a:r>
          </a:p>
          <a:p>
            <a:pPr marL="222250" indent="-222250">
              <a:buFont typeface="Arial" panose="020B0604020202020204" pitchFamily="34" charset="0"/>
              <a:buChar char="•"/>
            </a:pPr>
            <a:r>
              <a:rPr lang="en-US" sz="2000" dirty="0"/>
              <a:t>CH / Spec. inst.</a:t>
            </a:r>
          </a:p>
          <a:p>
            <a:pPr marL="222250" indent="-222250">
              <a:buFont typeface="Arial" panose="020B0604020202020204" pitchFamily="34" charset="0"/>
              <a:buChar char="•"/>
            </a:pPr>
            <a:r>
              <a:rPr lang="en-US" sz="2000" dirty="0"/>
              <a:t>RH, PH, DH, HC</a:t>
            </a:r>
          </a:p>
          <a:p>
            <a:pPr marL="222250" indent="-222250">
              <a:buFont typeface="Arial" panose="020B0604020202020204" pitchFamily="34" charset="0"/>
              <a:buChar char="•"/>
            </a:pPr>
            <a:r>
              <a:rPr lang="en-US" sz="2000" dirty="0"/>
              <a:t>Outreach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05AD16-EF0B-D146-9E7D-C608F78BC66C}"/>
              </a:ext>
            </a:extLst>
          </p:cNvPr>
          <p:cNvSpPr txBox="1"/>
          <p:nvPr/>
        </p:nvSpPr>
        <p:spPr>
          <a:xfrm>
            <a:off x="9235570" y="460743"/>
            <a:ext cx="288945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/>
              <a:t>Package (output)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DC319DE-E066-7942-A34B-3939D9F6A839}"/>
              </a:ext>
            </a:extLst>
          </p:cNvPr>
          <p:cNvSpPr/>
          <p:nvPr/>
        </p:nvSpPr>
        <p:spPr>
          <a:xfrm>
            <a:off x="9333171" y="2693944"/>
            <a:ext cx="2858829" cy="136664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500" b="1" dirty="0">
                <a:solidFill>
                  <a:sysClr val="windowText" lastClr="000000"/>
                </a:solidFill>
              </a:rPr>
              <a:t> HIBP</a:t>
            </a:r>
          </a:p>
          <a:p>
            <a:pPr marL="311150" indent="-3111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ysClr val="windowText" lastClr="000000"/>
                </a:solidFill>
              </a:rPr>
              <a:t>Average cost by pathology/intervention</a:t>
            </a:r>
          </a:p>
          <a:p>
            <a:pPr marL="311150" indent="-3111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ysClr val="windowText" lastClr="000000"/>
                </a:solidFill>
              </a:rPr>
              <a:t>(Total cost of HIBP)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4B5984D-BC5C-0D48-AA88-9C374FCD9238}"/>
              </a:ext>
            </a:extLst>
          </p:cNvPr>
          <p:cNvSpPr/>
          <p:nvPr/>
        </p:nvSpPr>
        <p:spPr>
          <a:xfrm>
            <a:off x="9333172" y="1161946"/>
            <a:ext cx="2858828" cy="78641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500" b="1" dirty="0">
                <a:solidFill>
                  <a:sysClr val="windowText" lastClr="000000"/>
                </a:solidFill>
              </a:rPr>
              <a:t> Health Facility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ysClr val="windowText" lastClr="000000"/>
                </a:solidFill>
              </a:rPr>
              <a:t>Total health facility cost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89293E-5B75-6E4D-AC62-C45EE3E3990F}"/>
              </a:ext>
            </a:extLst>
          </p:cNvPr>
          <p:cNvSpPr/>
          <p:nvPr/>
        </p:nvSpPr>
        <p:spPr>
          <a:xfrm>
            <a:off x="9333172" y="4994211"/>
            <a:ext cx="2858828" cy="11835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500" b="1" dirty="0">
                <a:solidFill>
                  <a:sysClr val="windowText" lastClr="000000"/>
                </a:solidFill>
              </a:rPr>
              <a:t>EHSP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ysClr val="windowText" lastClr="000000"/>
                </a:solidFill>
              </a:rPr>
              <a:t>Average cost by pathology/intervention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ysClr val="windowText" lastClr="000000"/>
                </a:solidFill>
              </a:rPr>
              <a:t>Total ESP cost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A43F2BB-C07C-1B45-B506-5DEEC069A854}"/>
              </a:ext>
            </a:extLst>
          </p:cNvPr>
          <p:cNvSpPr txBox="1"/>
          <p:nvPr/>
        </p:nvSpPr>
        <p:spPr>
          <a:xfrm>
            <a:off x="564600" y="460743"/>
            <a:ext cx="288945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/>
              <a:t>Data source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1223B0B-6C06-064F-9050-6C04B830C5DD}"/>
              </a:ext>
            </a:extLst>
          </p:cNvPr>
          <p:cNvSpPr txBox="1"/>
          <p:nvPr/>
        </p:nvSpPr>
        <p:spPr>
          <a:xfrm>
            <a:off x="560296" y="4514027"/>
            <a:ext cx="2115996" cy="40011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National programs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8EC27E5-990B-D142-A24A-A9DBBBE09A41}"/>
              </a:ext>
            </a:extLst>
          </p:cNvPr>
          <p:cNvSpPr txBox="1"/>
          <p:nvPr/>
        </p:nvSpPr>
        <p:spPr>
          <a:xfrm>
            <a:off x="560294" y="5359338"/>
            <a:ext cx="2115998" cy="40011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Clinical specialists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50C2FD5-0B43-D149-A139-30018CC58AF2}"/>
              </a:ext>
            </a:extLst>
          </p:cNvPr>
          <p:cNvSpPr txBox="1"/>
          <p:nvPr/>
        </p:nvSpPr>
        <p:spPr>
          <a:xfrm>
            <a:off x="560294" y="3570575"/>
            <a:ext cx="2115999" cy="4001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DOF report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5DDDDDC-693B-074F-8786-941FC9FFDA69}"/>
              </a:ext>
            </a:extLst>
          </p:cNvPr>
          <p:cNvSpPr txBox="1"/>
          <p:nvPr/>
        </p:nvSpPr>
        <p:spPr>
          <a:xfrm>
            <a:off x="6346117" y="460743"/>
            <a:ext cx="288945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/>
              <a:t>Intervention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6ECEF9F-7583-6C45-A913-8230BD0BA8A8}"/>
              </a:ext>
            </a:extLst>
          </p:cNvPr>
          <p:cNvSpPr txBox="1"/>
          <p:nvPr/>
        </p:nvSpPr>
        <p:spPr>
          <a:xfrm>
            <a:off x="3364812" y="462894"/>
            <a:ext cx="207139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/>
              <a:t>Approach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7DA6E63-1E1A-7147-B79D-26BA90FE9072}"/>
              </a:ext>
            </a:extLst>
          </p:cNvPr>
          <p:cNvSpPr txBox="1"/>
          <p:nvPr/>
        </p:nvSpPr>
        <p:spPr>
          <a:xfrm>
            <a:off x="3217301" y="2761334"/>
            <a:ext cx="2115999" cy="4001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Bottom-up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435F70B-D028-7E4C-A0C1-C7E4E6385710}"/>
              </a:ext>
            </a:extLst>
          </p:cNvPr>
          <p:cNvSpPr txBox="1"/>
          <p:nvPr/>
        </p:nvSpPr>
        <p:spPr>
          <a:xfrm>
            <a:off x="3195957" y="1359359"/>
            <a:ext cx="2115999" cy="4001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Top-down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8E94CA3-DF79-FD48-987C-3113D80BADD5}"/>
              </a:ext>
            </a:extLst>
          </p:cNvPr>
          <p:cNvSpPr txBox="1"/>
          <p:nvPr/>
        </p:nvSpPr>
        <p:spPr>
          <a:xfrm>
            <a:off x="3172286" y="5205451"/>
            <a:ext cx="2115999" cy="7078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Normative</a:t>
            </a:r>
          </a:p>
          <a:p>
            <a:r>
              <a:rPr lang="en-US" sz="2000" dirty="0"/>
              <a:t>(clinical pathway)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54EFBEE-A5FA-6B4E-918C-93C30689B29F}"/>
              </a:ext>
            </a:extLst>
          </p:cNvPr>
          <p:cNvSpPr txBox="1"/>
          <p:nvPr/>
        </p:nvSpPr>
        <p:spPr>
          <a:xfrm>
            <a:off x="3172286" y="3840115"/>
            <a:ext cx="2115999" cy="4001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Activity-based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219113C-D6C8-F142-9D7E-D1D4AB031924}"/>
              </a:ext>
            </a:extLst>
          </p:cNvPr>
          <p:cNvCxnSpPr>
            <a:cxnSpLocks/>
            <a:stCxn id="2" idx="3"/>
            <a:endCxn id="24" idx="1"/>
          </p:cNvCxnSpPr>
          <p:nvPr/>
        </p:nvCxnSpPr>
        <p:spPr>
          <a:xfrm flipV="1">
            <a:off x="2676293" y="1559414"/>
            <a:ext cx="519664" cy="4628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24E9A197-A710-B541-A9BF-3223C64A9705}"/>
              </a:ext>
            </a:extLst>
          </p:cNvPr>
          <p:cNvCxnSpPr>
            <a:cxnSpLocks/>
            <a:stCxn id="2" idx="3"/>
            <a:endCxn id="23" idx="1"/>
          </p:cNvCxnSpPr>
          <p:nvPr/>
        </p:nvCxnSpPr>
        <p:spPr>
          <a:xfrm>
            <a:off x="2676293" y="2022242"/>
            <a:ext cx="541008" cy="9391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A9D9C8F-928B-7243-B993-95358B3CB90F}"/>
              </a:ext>
            </a:extLst>
          </p:cNvPr>
          <p:cNvCxnSpPr>
            <a:cxnSpLocks/>
            <a:stCxn id="24" idx="3"/>
            <a:endCxn id="13" idx="1"/>
          </p:cNvCxnSpPr>
          <p:nvPr/>
        </p:nvCxnSpPr>
        <p:spPr>
          <a:xfrm flipV="1">
            <a:off x="5311956" y="1555155"/>
            <a:ext cx="4021216" cy="42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190BAA86-0464-114B-9D62-67EA4ABFB56B}"/>
              </a:ext>
            </a:extLst>
          </p:cNvPr>
          <p:cNvCxnSpPr>
            <a:cxnSpLocks/>
            <a:stCxn id="23" idx="3"/>
          </p:cNvCxnSpPr>
          <p:nvPr/>
        </p:nvCxnSpPr>
        <p:spPr>
          <a:xfrm>
            <a:off x="5333300" y="2961389"/>
            <a:ext cx="118108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9D0F45F4-C2ED-E44E-BC51-249C1EFAA608}"/>
              </a:ext>
            </a:extLst>
          </p:cNvPr>
          <p:cNvCxnSpPr>
            <a:cxnSpLocks/>
            <a:stCxn id="20" idx="3"/>
          </p:cNvCxnSpPr>
          <p:nvPr/>
        </p:nvCxnSpPr>
        <p:spPr>
          <a:xfrm flipV="1">
            <a:off x="2676293" y="3069265"/>
            <a:ext cx="519664" cy="7013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49B7D0C3-3E87-2149-8B41-3B59380077EC}"/>
              </a:ext>
            </a:extLst>
          </p:cNvPr>
          <p:cNvCxnSpPr>
            <a:cxnSpLocks/>
            <a:stCxn id="19" idx="3"/>
            <a:endCxn id="25" idx="1"/>
          </p:cNvCxnSpPr>
          <p:nvPr/>
        </p:nvCxnSpPr>
        <p:spPr>
          <a:xfrm>
            <a:off x="2676292" y="5559394"/>
            <a:ext cx="49599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EE0D89CC-E50B-3345-A625-67BE377AD29E}"/>
              </a:ext>
            </a:extLst>
          </p:cNvPr>
          <p:cNvCxnSpPr>
            <a:cxnSpLocks/>
            <a:stCxn id="18" idx="3"/>
          </p:cNvCxnSpPr>
          <p:nvPr/>
        </p:nvCxnSpPr>
        <p:spPr>
          <a:xfrm>
            <a:off x="2676292" y="4714083"/>
            <a:ext cx="495994" cy="6452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Oval 92">
            <a:extLst>
              <a:ext uri="{FF2B5EF4-FFF2-40B4-BE49-F238E27FC236}">
                <a16:creationId xmlns:a16="http://schemas.microsoft.com/office/drawing/2014/main" id="{AF0EB266-0A2F-5748-BD37-2370EA640A30}"/>
              </a:ext>
            </a:extLst>
          </p:cNvPr>
          <p:cNvSpPr/>
          <p:nvPr/>
        </p:nvSpPr>
        <p:spPr>
          <a:xfrm>
            <a:off x="6514386" y="1393903"/>
            <a:ext cx="1986233" cy="3113960"/>
          </a:xfrm>
          <a:prstGeom prst="ellipse">
            <a:avLst/>
          </a:prstGeom>
          <a:solidFill>
            <a:schemeClr val="accent2">
              <a:lumMod val="60000"/>
              <a:lumOff val="40000"/>
              <a:alpha val="50196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C00000"/>
                </a:solidFill>
              </a:rPr>
              <a:t>24</a:t>
            </a:r>
          </a:p>
          <a:p>
            <a:r>
              <a:rPr lang="en-US" sz="1600" b="1" dirty="0">
                <a:solidFill>
                  <a:srgbClr val="C00000"/>
                </a:solidFill>
              </a:rPr>
              <a:t>24: bottom-up</a:t>
            </a:r>
          </a:p>
          <a:p>
            <a:r>
              <a:rPr lang="en-US" sz="1600" b="1" dirty="0">
                <a:solidFill>
                  <a:srgbClr val="C00000"/>
                </a:solidFill>
              </a:rPr>
              <a:t>24: normative</a:t>
            </a:r>
          </a:p>
          <a:p>
            <a:endParaRPr lang="en-US" sz="1600" b="1" dirty="0">
              <a:solidFill>
                <a:srgbClr val="C00000"/>
              </a:solidFill>
            </a:endParaRPr>
          </a:p>
          <a:p>
            <a:r>
              <a:rPr lang="en-US" sz="1600" b="1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4338CA24-FD8E-514E-8D6C-63C7D741A8E8}"/>
              </a:ext>
            </a:extLst>
          </p:cNvPr>
          <p:cNvSpPr/>
          <p:nvPr/>
        </p:nvSpPr>
        <p:spPr>
          <a:xfrm>
            <a:off x="6514386" y="3448450"/>
            <a:ext cx="1986233" cy="2711577"/>
          </a:xfrm>
          <a:prstGeom prst="ellipse">
            <a:avLst/>
          </a:prstGeom>
          <a:solidFill>
            <a:srgbClr val="BDD7EE">
              <a:alpha val="50196"/>
            </a:srgb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200" b="1" dirty="0">
              <a:solidFill>
                <a:srgbClr val="0070C0"/>
              </a:solidFill>
            </a:endParaRPr>
          </a:p>
        </p:txBody>
      </p: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6CF3F141-F203-5C4B-A25B-61C4485EBE0F}"/>
              </a:ext>
            </a:extLst>
          </p:cNvPr>
          <p:cNvCxnSpPr>
            <a:cxnSpLocks/>
          </p:cNvCxnSpPr>
          <p:nvPr/>
        </p:nvCxnSpPr>
        <p:spPr>
          <a:xfrm>
            <a:off x="8500619" y="2920804"/>
            <a:ext cx="8325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E08404AD-DB12-5F48-B3F5-CAE9C3E35D4B}"/>
              </a:ext>
            </a:extLst>
          </p:cNvPr>
          <p:cNvCxnSpPr>
            <a:cxnSpLocks/>
            <a:stCxn id="23" idx="3"/>
            <a:endCxn id="108" idx="1"/>
          </p:cNvCxnSpPr>
          <p:nvPr/>
        </p:nvCxnSpPr>
        <p:spPr>
          <a:xfrm>
            <a:off x="5333300" y="2961389"/>
            <a:ext cx="1545263" cy="9540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8BD95F34-FB9C-3C4F-8A00-9C894AD0B956}"/>
              </a:ext>
            </a:extLst>
          </p:cNvPr>
          <p:cNvCxnSpPr>
            <a:cxnSpLocks/>
            <a:stCxn id="25" idx="3"/>
          </p:cNvCxnSpPr>
          <p:nvPr/>
        </p:nvCxnSpPr>
        <p:spPr>
          <a:xfrm>
            <a:off x="5288285" y="5559394"/>
            <a:ext cx="13791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74193571-0D63-7A42-B7C1-5B5B083E8B1A}"/>
              </a:ext>
            </a:extLst>
          </p:cNvPr>
          <p:cNvCxnSpPr>
            <a:cxnSpLocks/>
          </p:cNvCxnSpPr>
          <p:nvPr/>
        </p:nvCxnSpPr>
        <p:spPr>
          <a:xfrm>
            <a:off x="8318810" y="5570357"/>
            <a:ext cx="101436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C92DFEE1-4C8D-C64E-8CF9-3870EE931326}"/>
              </a:ext>
            </a:extLst>
          </p:cNvPr>
          <p:cNvSpPr txBox="1"/>
          <p:nvPr/>
        </p:nvSpPr>
        <p:spPr>
          <a:xfrm>
            <a:off x="6878563" y="3376825"/>
            <a:ext cx="15258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7030A0"/>
                </a:solidFill>
              </a:rPr>
              <a:t>    16</a:t>
            </a:r>
          </a:p>
          <a:p>
            <a:r>
              <a:rPr lang="en-US" sz="1600" b="1" dirty="0">
                <a:solidFill>
                  <a:srgbClr val="7030A0"/>
                </a:solidFill>
              </a:rPr>
              <a:t>16: bottom-up</a:t>
            </a:r>
          </a:p>
          <a:p>
            <a:r>
              <a:rPr lang="en-US" sz="1600" b="1" dirty="0">
                <a:solidFill>
                  <a:srgbClr val="7030A0"/>
                </a:solidFill>
              </a:rPr>
              <a:t>16: normative</a:t>
            </a:r>
          </a:p>
        </p:txBody>
      </p: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8718CF1F-886E-C747-9EE8-B6F8852F9DB0}"/>
              </a:ext>
            </a:extLst>
          </p:cNvPr>
          <p:cNvCxnSpPr>
            <a:cxnSpLocks/>
            <a:stCxn id="25" idx="3"/>
            <a:endCxn id="93" idx="2"/>
          </p:cNvCxnSpPr>
          <p:nvPr/>
        </p:nvCxnSpPr>
        <p:spPr>
          <a:xfrm flipV="1">
            <a:off x="5288285" y="2950883"/>
            <a:ext cx="1226101" cy="26085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DAE47187-F261-4F48-A3D4-6587FEC0690C}"/>
              </a:ext>
            </a:extLst>
          </p:cNvPr>
          <p:cNvCxnSpPr>
            <a:cxnSpLocks/>
            <a:stCxn id="25" idx="3"/>
          </p:cNvCxnSpPr>
          <p:nvPr/>
        </p:nvCxnSpPr>
        <p:spPr>
          <a:xfrm flipV="1">
            <a:off x="5288285" y="3970685"/>
            <a:ext cx="1520667" cy="15887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>
            <a:extLst>
              <a:ext uri="{FF2B5EF4-FFF2-40B4-BE49-F238E27FC236}">
                <a16:creationId xmlns:a16="http://schemas.microsoft.com/office/drawing/2014/main" id="{03A8EDB5-D3AE-BA47-AB07-35D1961A5C6D}"/>
              </a:ext>
            </a:extLst>
          </p:cNvPr>
          <p:cNvCxnSpPr>
            <a:cxnSpLocks/>
          </p:cNvCxnSpPr>
          <p:nvPr/>
        </p:nvCxnSpPr>
        <p:spPr>
          <a:xfrm>
            <a:off x="8232662" y="3863949"/>
            <a:ext cx="110050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Arrow Connector 123">
            <a:extLst>
              <a:ext uri="{FF2B5EF4-FFF2-40B4-BE49-F238E27FC236}">
                <a16:creationId xmlns:a16="http://schemas.microsoft.com/office/drawing/2014/main" id="{7D28DE82-18A3-8640-8E9E-BF34CE6283CE}"/>
              </a:ext>
            </a:extLst>
          </p:cNvPr>
          <p:cNvCxnSpPr>
            <a:cxnSpLocks/>
          </p:cNvCxnSpPr>
          <p:nvPr/>
        </p:nvCxnSpPr>
        <p:spPr>
          <a:xfrm>
            <a:off x="8232662" y="3863949"/>
            <a:ext cx="1112060" cy="1600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Arrow Connector 144">
            <a:extLst>
              <a:ext uri="{FF2B5EF4-FFF2-40B4-BE49-F238E27FC236}">
                <a16:creationId xmlns:a16="http://schemas.microsoft.com/office/drawing/2014/main" id="{0CF9AFE2-217A-DA46-9CF9-DD5EE4F50F82}"/>
              </a:ext>
            </a:extLst>
          </p:cNvPr>
          <p:cNvCxnSpPr>
            <a:cxnSpLocks/>
            <a:stCxn id="18" idx="3"/>
          </p:cNvCxnSpPr>
          <p:nvPr/>
        </p:nvCxnSpPr>
        <p:spPr>
          <a:xfrm flipV="1">
            <a:off x="2676292" y="3172357"/>
            <a:ext cx="541009" cy="15417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Arrow Connector 150">
            <a:extLst>
              <a:ext uri="{FF2B5EF4-FFF2-40B4-BE49-F238E27FC236}">
                <a16:creationId xmlns:a16="http://schemas.microsoft.com/office/drawing/2014/main" id="{4C6774A6-1ACB-8C41-A69F-8F9ED2DACBDA}"/>
              </a:ext>
            </a:extLst>
          </p:cNvPr>
          <p:cNvCxnSpPr>
            <a:cxnSpLocks/>
            <a:stCxn id="2" idx="3"/>
            <a:endCxn id="26" idx="1"/>
          </p:cNvCxnSpPr>
          <p:nvPr/>
        </p:nvCxnSpPr>
        <p:spPr>
          <a:xfrm>
            <a:off x="2676293" y="2022242"/>
            <a:ext cx="495993" cy="20179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Arrow Connector 153">
            <a:extLst>
              <a:ext uri="{FF2B5EF4-FFF2-40B4-BE49-F238E27FC236}">
                <a16:creationId xmlns:a16="http://schemas.microsoft.com/office/drawing/2014/main" id="{297281B2-1DD2-AA4F-AF57-33DD77605762}"/>
              </a:ext>
            </a:extLst>
          </p:cNvPr>
          <p:cNvCxnSpPr>
            <a:cxnSpLocks/>
            <a:stCxn id="26" idx="3"/>
          </p:cNvCxnSpPr>
          <p:nvPr/>
        </p:nvCxnSpPr>
        <p:spPr>
          <a:xfrm>
            <a:off x="5288285" y="4040170"/>
            <a:ext cx="1379107" cy="14239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TextBox 156">
            <a:extLst>
              <a:ext uri="{FF2B5EF4-FFF2-40B4-BE49-F238E27FC236}">
                <a16:creationId xmlns:a16="http://schemas.microsoft.com/office/drawing/2014/main" id="{F1B7309A-8F29-E543-87F9-D3F08206BD7B}"/>
              </a:ext>
            </a:extLst>
          </p:cNvPr>
          <p:cNvSpPr txBox="1"/>
          <p:nvPr/>
        </p:nvSpPr>
        <p:spPr>
          <a:xfrm>
            <a:off x="6652297" y="4531708"/>
            <a:ext cx="18044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70C0"/>
                </a:solidFill>
              </a:rPr>
              <a:t>90</a:t>
            </a:r>
          </a:p>
          <a:p>
            <a:pPr algn="ctr"/>
            <a:r>
              <a:rPr lang="en-US" sz="1600" b="1" dirty="0">
                <a:solidFill>
                  <a:srgbClr val="0070C0"/>
                </a:solidFill>
              </a:rPr>
              <a:t>7: bottom-up</a:t>
            </a:r>
          </a:p>
          <a:p>
            <a:pPr algn="ctr"/>
            <a:r>
              <a:rPr lang="en-US" sz="1600" b="1" dirty="0">
                <a:solidFill>
                  <a:srgbClr val="0070C0"/>
                </a:solidFill>
              </a:rPr>
              <a:t>2-5: Activity-based</a:t>
            </a:r>
          </a:p>
          <a:p>
            <a:pPr algn="ctr"/>
            <a:r>
              <a:rPr lang="en-US" sz="1600" b="1" dirty="0">
                <a:solidFill>
                  <a:srgbClr val="0070C0"/>
                </a:solidFill>
              </a:rPr>
              <a:t>90: normative</a:t>
            </a:r>
          </a:p>
        </p:txBody>
      </p:sp>
      <p:cxnSp>
        <p:nvCxnSpPr>
          <p:cNvPr id="159" name="Straight Arrow Connector 158">
            <a:extLst>
              <a:ext uri="{FF2B5EF4-FFF2-40B4-BE49-F238E27FC236}">
                <a16:creationId xmlns:a16="http://schemas.microsoft.com/office/drawing/2014/main" id="{892FFC5B-C928-EC42-B2C3-247FF1D79D2F}"/>
              </a:ext>
            </a:extLst>
          </p:cNvPr>
          <p:cNvCxnSpPr>
            <a:cxnSpLocks/>
            <a:stCxn id="23" idx="3"/>
          </p:cNvCxnSpPr>
          <p:nvPr/>
        </p:nvCxnSpPr>
        <p:spPr>
          <a:xfrm>
            <a:off x="5333300" y="2961389"/>
            <a:ext cx="1373481" cy="23735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CBE6C6E2-FE47-5F45-8EE9-6D14126EF0A3}"/>
              </a:ext>
            </a:extLst>
          </p:cNvPr>
          <p:cNvSpPr txBox="1"/>
          <p:nvPr/>
        </p:nvSpPr>
        <p:spPr>
          <a:xfrm>
            <a:off x="6514386" y="6233883"/>
            <a:ext cx="4980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Among 90 EHSP interventions,</a:t>
            </a:r>
          </a:p>
          <a:p>
            <a:r>
              <a:rPr lang="en-US" sz="1400" i="1" dirty="0"/>
              <a:t>Around 52 are still covered by HIBP (as part of the NHI payment)</a:t>
            </a:r>
          </a:p>
        </p:txBody>
      </p:sp>
    </p:spTree>
    <p:extLst>
      <p:ext uri="{BB962C8B-B14F-4D97-AF65-F5344CB8AC3E}">
        <p14:creationId xmlns:p14="http://schemas.microsoft.com/office/powerpoint/2010/main" val="36540190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CCE6E-1C8A-403E-B7EA-AB5D1D6D1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2. 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9902CB-71F0-4D07-AE42-8E3A342A48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3144" y="1560286"/>
            <a:ext cx="11538856" cy="50787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2.3. Costing Team:</a:t>
            </a:r>
          </a:p>
          <a:p>
            <a:r>
              <a:rPr lang="en-GB" dirty="0"/>
              <a:t>Core costing team: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/>
              <a:t>LTPHI, DOF, NHIB, NSSF (25-30 people) assisted by students for central level</a:t>
            </a:r>
          </a:p>
          <a:p>
            <a:r>
              <a:rPr lang="en-GB" dirty="0"/>
              <a:t>Providers of information: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/>
              <a:t>National MOH programs/</a:t>
            </a:r>
            <a:r>
              <a:rPr lang="en-GB" dirty="0" err="1"/>
              <a:t>dep’ts</a:t>
            </a:r>
            <a:r>
              <a:rPr lang="en-GB" dirty="0"/>
              <a:t>: DHC, FDD, DPIC, DHP, MCHC, HIV, TB,… (1-2p/prog) 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/>
              <a:t>Technical teams of specialists from hospitals (3-4p for each speciality)</a:t>
            </a:r>
          </a:p>
          <a:p>
            <a:r>
              <a:rPr lang="en-GB" dirty="0"/>
              <a:t>Technical support: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/>
              <a:t>External consultant team to accompany the process during the whole process:      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GB" dirty="0"/>
              <a:t>For HIBP &amp; HF: ~138 days =&gt; Firm/Institute with 1 senior &amp; 3 junior for field data monitoring</a:t>
            </a:r>
            <a:r>
              <a:rPr lang="en-GB" sz="1400" dirty="0"/>
              <a:t> 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GB" dirty="0"/>
              <a:t>For ESP specific: ~65 days (Intl) + 40 days (Lao) =&gt; </a:t>
            </a:r>
            <a:r>
              <a:rPr lang="en-GB" dirty="0" err="1"/>
              <a:t>Indiv</a:t>
            </a:r>
            <a:r>
              <a:rPr lang="en-GB" dirty="0"/>
              <a:t>. consultants to accompany the process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/>
              <a:t>Technical assistance at various stages of the costing: SRC, ILO, WHO, FHF, WB</a:t>
            </a:r>
          </a:p>
        </p:txBody>
      </p:sp>
    </p:spTree>
    <p:extLst>
      <p:ext uri="{BB962C8B-B14F-4D97-AF65-F5344CB8AC3E}">
        <p14:creationId xmlns:p14="http://schemas.microsoft.com/office/powerpoint/2010/main" val="28405437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4746A-A994-4C2B-9D14-82DCAC066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371" y="229552"/>
            <a:ext cx="10515600" cy="1325563"/>
          </a:xfrm>
        </p:spPr>
        <p:txBody>
          <a:bodyPr/>
          <a:lstStyle/>
          <a:p>
            <a:r>
              <a:rPr lang="en-GB" b="1" dirty="0"/>
              <a:t>2.3. Costing Team</a:t>
            </a:r>
            <a:endParaRPr lang="en-GB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6367965-63B4-4CB0-998F-B31CA11784E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7474829"/>
              </p:ext>
            </p:extLst>
          </p:nvPr>
        </p:nvGraphicFramePr>
        <p:xfrm>
          <a:off x="163286" y="1264828"/>
          <a:ext cx="11865428" cy="52120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18836">
                  <a:extLst>
                    <a:ext uri="{9D8B030D-6E8A-4147-A177-3AD203B41FA5}">
                      <a16:colId xmlns:a16="http://schemas.microsoft.com/office/drawing/2014/main" val="1815591756"/>
                    </a:ext>
                  </a:extLst>
                </a:gridCol>
                <a:gridCol w="7800078">
                  <a:extLst>
                    <a:ext uri="{9D8B030D-6E8A-4147-A177-3AD203B41FA5}">
                      <a16:colId xmlns:a16="http://schemas.microsoft.com/office/drawing/2014/main" val="2016332553"/>
                    </a:ext>
                  </a:extLst>
                </a:gridCol>
                <a:gridCol w="2046514">
                  <a:extLst>
                    <a:ext uri="{9D8B030D-6E8A-4147-A177-3AD203B41FA5}">
                      <a16:colId xmlns:a16="http://schemas.microsoft.com/office/drawing/2014/main" val="3444674458"/>
                    </a:ext>
                  </a:extLst>
                </a:gridCol>
              </a:tblGrid>
              <a:tr h="2239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Team</a:t>
                      </a:r>
                      <a:endParaRPr lang="en-GB" sz="1800" kern="1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Cordia New" panose="020B0304020202020204" pitchFamily="34" charset="-34"/>
                      </a:endParaRPr>
                    </a:p>
                  </a:txBody>
                  <a:tcPr marL="31787" marR="3178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Organization</a:t>
                      </a:r>
                      <a:endParaRPr lang="en-GB" sz="1800" kern="1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Cordia New" panose="020B0304020202020204" pitchFamily="34" charset="-34"/>
                      </a:endParaRPr>
                    </a:p>
                  </a:txBody>
                  <a:tcPr marL="31787" marR="3178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Support to</a:t>
                      </a:r>
                      <a:endParaRPr lang="en-GB" sz="1800" kern="100" dirty="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Cordia New" panose="020B0304020202020204" pitchFamily="34" charset="-34"/>
                      </a:endParaRPr>
                    </a:p>
                  </a:txBody>
                  <a:tcPr marL="31787" marR="31787" marT="0" marB="0"/>
                </a:tc>
                <a:extLst>
                  <a:ext uri="{0D108BD9-81ED-4DB2-BD59-A6C34878D82A}">
                    <a16:rowId xmlns:a16="http://schemas.microsoft.com/office/drawing/2014/main" val="2500435938"/>
                  </a:ext>
                </a:extLst>
              </a:tr>
              <a:tr h="4478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Joint costing exercise committee</a:t>
                      </a:r>
                      <a:endParaRPr lang="en-GB" sz="1800" kern="1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Cordia New" panose="020B0304020202020204" pitchFamily="34" charset="-34"/>
                      </a:endParaRPr>
                    </a:p>
                  </a:txBody>
                  <a:tcPr marL="31787" marR="3178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7~10 people</a:t>
                      </a:r>
                      <a:endParaRPr lang="en-GB" sz="1800" kern="100" dirty="0">
                        <a:effectLst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en-US" sz="1800" kern="100" dirty="0">
                          <a:effectLst/>
                        </a:rPr>
                        <a:t>MOH/NHIB, LTPHI, NSSF, MOH/DOF, MOH/DHC, MOH/MCHC, MOH/MPSC, </a:t>
                      </a:r>
                      <a:endParaRPr lang="en-GB" sz="1800" kern="100" dirty="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Cordia New" panose="020B0304020202020204" pitchFamily="34" charset="-34"/>
                      </a:endParaRPr>
                    </a:p>
                  </a:txBody>
                  <a:tcPr marL="31787" marR="3178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Entire costing process</a:t>
                      </a:r>
                      <a:endParaRPr lang="en-GB" sz="1800" kern="1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Cordia New" panose="020B0304020202020204" pitchFamily="34" charset="-34"/>
                      </a:endParaRPr>
                    </a:p>
                  </a:txBody>
                  <a:tcPr marL="31787" marR="31787" marT="0" marB="0"/>
                </a:tc>
                <a:extLst>
                  <a:ext uri="{0D108BD9-81ED-4DB2-BD59-A6C34878D82A}">
                    <a16:rowId xmlns:a16="http://schemas.microsoft.com/office/drawing/2014/main" val="1143345195"/>
                  </a:ext>
                </a:extLst>
              </a:tr>
              <a:tr h="2911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Top-down / Bottom-up Costing Team</a:t>
                      </a:r>
                      <a:endParaRPr lang="en-GB" sz="1800" kern="1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Cordia New" panose="020B0304020202020204" pitchFamily="34" charset="-34"/>
                      </a:endParaRPr>
                    </a:p>
                  </a:txBody>
                  <a:tcPr marL="31787" marR="3178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28 people (4 teams of 7 people) assisted by students for data collection at central level + facility staffs</a:t>
                      </a:r>
                      <a:endParaRPr lang="en-GB" sz="1800" kern="100" dirty="0">
                        <a:effectLst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en-US" sz="1800" kern="100" dirty="0">
                          <a:effectLst/>
                        </a:rPr>
                        <a:t>LTPHI, NHIB, NSFF, MOH/DOF, MOH/MCHC </a:t>
                      </a:r>
                      <a:endParaRPr lang="en-GB" sz="1800" kern="100" dirty="0">
                        <a:effectLst/>
                      </a:endParaRPr>
                    </a:p>
                  </a:txBody>
                  <a:tcPr marL="31787" marR="31787" marT="0" marB="0"/>
                </a:tc>
                <a:tc>
                  <a:txBody>
                    <a:bodyPr/>
                    <a:lstStyle/>
                    <a:p>
                      <a:pPr marL="8255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Top-down (HIBP/HF)</a:t>
                      </a:r>
                      <a:endParaRPr lang="en-GB" sz="1800" kern="1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Bottom-up (HIBP/HF)</a:t>
                      </a:r>
                      <a:endParaRPr lang="en-GB" sz="1800" kern="100" dirty="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Cordia New" panose="020B0304020202020204" pitchFamily="34" charset="-34"/>
                      </a:endParaRPr>
                    </a:p>
                  </a:txBody>
                  <a:tcPr marL="31787" marR="31787" marT="0" marB="0"/>
                </a:tc>
                <a:extLst>
                  <a:ext uri="{0D108BD9-81ED-4DB2-BD59-A6C34878D82A}">
                    <a16:rowId xmlns:a16="http://schemas.microsoft.com/office/drawing/2014/main" val="1891664900"/>
                  </a:ext>
                </a:extLst>
              </a:tr>
              <a:tr h="6718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MOH Departments / National Programs</a:t>
                      </a:r>
                      <a:endParaRPr lang="en-GB" sz="1800" kern="1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Cordia New" panose="020B0304020202020204" pitchFamily="34" charset="-34"/>
                      </a:endParaRPr>
                    </a:p>
                  </a:txBody>
                  <a:tcPr marL="31787" marR="3178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~14 persons (1-2 person per program)</a:t>
                      </a:r>
                      <a:endParaRPr lang="en-GB" sz="1800" kern="100" dirty="0">
                        <a:effectLst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en-GB" sz="1800" kern="100" dirty="0">
                          <a:effectLst/>
                        </a:rPr>
                        <a:t>MOH/DHC, MOH/DFD,MOH/DPIC, MOH/MCHC, MOH </a:t>
                      </a:r>
                      <a:r>
                        <a:rPr lang="en-US" sz="1800" kern="100" dirty="0">
                          <a:effectLst/>
                        </a:rPr>
                        <a:t>National Programs (HIV/STI, TB, Malaria, etc..)</a:t>
                      </a:r>
                      <a:endParaRPr lang="en-GB" sz="1800" kern="100" dirty="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Cordia New" panose="020B0304020202020204" pitchFamily="34" charset="-34"/>
                      </a:endParaRPr>
                    </a:p>
                  </a:txBody>
                  <a:tcPr marL="31787" marR="31787" marT="0" marB="0"/>
                </a:tc>
                <a:tc>
                  <a:txBody>
                    <a:bodyPr/>
                    <a:lstStyle/>
                    <a:p>
                      <a:pPr marL="8255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Normative (EHSP)</a:t>
                      </a:r>
                      <a:endParaRPr lang="en-GB" sz="1800" kern="100" dirty="0">
                        <a:effectLst/>
                      </a:endParaRPr>
                    </a:p>
                    <a:p>
                      <a:pPr marL="8255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Activity-based Costing (EHSP)</a:t>
                      </a:r>
                      <a:endParaRPr lang="en-GB" sz="1800" kern="100" dirty="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Cordia New" panose="020B0304020202020204" pitchFamily="34" charset="-34"/>
                      </a:endParaRPr>
                    </a:p>
                  </a:txBody>
                  <a:tcPr marL="31787" marR="31787" marT="0" marB="0"/>
                </a:tc>
                <a:extLst>
                  <a:ext uri="{0D108BD9-81ED-4DB2-BD59-A6C34878D82A}">
                    <a16:rowId xmlns:a16="http://schemas.microsoft.com/office/drawing/2014/main" val="2874981025"/>
                  </a:ext>
                </a:extLst>
              </a:tr>
              <a:tr h="6718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Clinical specialists</a:t>
                      </a:r>
                      <a:endParaRPr lang="en-GB" sz="1800" kern="1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Cordia New" panose="020B0304020202020204" pitchFamily="34" charset="-34"/>
                      </a:endParaRPr>
                    </a:p>
                  </a:txBody>
                  <a:tcPr marL="31787" marR="3178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~26 persons (2-4 persons for each specialty)</a:t>
                      </a:r>
                      <a:endParaRPr lang="en-GB" sz="1800" kern="100" dirty="0">
                        <a:effectLst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en-US" sz="1800" kern="100" dirty="0">
                          <a:effectLst/>
                        </a:rPr>
                        <a:t>Obstetrics and gynecology</a:t>
                      </a:r>
                      <a:r>
                        <a:rPr lang="en-GB" sz="1800" kern="100" dirty="0">
                          <a:effectLst/>
                        </a:rPr>
                        <a:t>, </a:t>
                      </a:r>
                      <a:r>
                        <a:rPr lang="en-US" sz="1800" kern="100" dirty="0">
                          <a:effectLst/>
                        </a:rPr>
                        <a:t>Pediatrics,</a:t>
                      </a:r>
                      <a:r>
                        <a:rPr lang="en-GB" sz="1800" kern="100" dirty="0">
                          <a:effectLst/>
                        </a:rPr>
                        <a:t> </a:t>
                      </a:r>
                      <a:r>
                        <a:rPr lang="en-US" sz="1800" kern="100" dirty="0">
                          <a:effectLst/>
                        </a:rPr>
                        <a:t>Internal medicine</a:t>
                      </a:r>
                      <a:r>
                        <a:rPr lang="en-GB" sz="1800" kern="100" dirty="0">
                          <a:effectLst/>
                        </a:rPr>
                        <a:t>, </a:t>
                      </a:r>
                      <a:r>
                        <a:rPr lang="en-US" sz="1800" kern="100" dirty="0">
                          <a:effectLst/>
                        </a:rPr>
                        <a:t>Ear, Nose and Throat (ENT)</a:t>
                      </a:r>
                      <a:r>
                        <a:rPr lang="en-GB" sz="1800" kern="100" dirty="0">
                          <a:effectLst/>
                        </a:rPr>
                        <a:t>, </a:t>
                      </a:r>
                      <a:r>
                        <a:rPr lang="en-US" sz="1800" kern="100" dirty="0">
                          <a:effectLst/>
                        </a:rPr>
                        <a:t>Dentistry</a:t>
                      </a:r>
                      <a:r>
                        <a:rPr lang="en-GB" sz="1800" kern="100" dirty="0">
                          <a:effectLst/>
                        </a:rPr>
                        <a:t>, </a:t>
                      </a:r>
                      <a:r>
                        <a:rPr lang="en-US" sz="1800" kern="100" dirty="0">
                          <a:effectLst/>
                        </a:rPr>
                        <a:t>Ophthalmology</a:t>
                      </a:r>
                      <a:r>
                        <a:rPr lang="en-GB" sz="1800" kern="100" dirty="0">
                          <a:effectLst/>
                        </a:rPr>
                        <a:t>, </a:t>
                      </a:r>
                      <a:r>
                        <a:rPr lang="en-US" sz="1800" kern="100" dirty="0">
                          <a:effectLst/>
                        </a:rPr>
                        <a:t>General surgery</a:t>
                      </a:r>
                      <a:r>
                        <a:rPr lang="en-GB" sz="1800" kern="100" dirty="0">
                          <a:effectLst/>
                        </a:rPr>
                        <a:t>, </a:t>
                      </a:r>
                      <a:r>
                        <a:rPr lang="en-US" sz="1800" kern="100" dirty="0">
                          <a:effectLst/>
                        </a:rPr>
                        <a:t>Cardiology</a:t>
                      </a:r>
                      <a:r>
                        <a:rPr lang="en-GB" sz="1800" kern="100" dirty="0">
                          <a:effectLst/>
                        </a:rPr>
                        <a:t>, </a:t>
                      </a:r>
                      <a:r>
                        <a:rPr lang="en-US" sz="1800" kern="100" dirty="0">
                          <a:effectLst/>
                        </a:rPr>
                        <a:t>Oncology</a:t>
                      </a:r>
                      <a:r>
                        <a:rPr lang="en-GB" sz="1800" kern="100" dirty="0">
                          <a:effectLst/>
                        </a:rPr>
                        <a:t>, </a:t>
                      </a:r>
                      <a:r>
                        <a:rPr lang="en-US" sz="1800" kern="100" dirty="0">
                          <a:effectLst/>
                        </a:rPr>
                        <a:t>Others</a:t>
                      </a:r>
                      <a:endParaRPr lang="en-GB" sz="1800" kern="100" dirty="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Cordia New" panose="020B0304020202020204" pitchFamily="34" charset="-34"/>
                      </a:endParaRPr>
                    </a:p>
                  </a:txBody>
                  <a:tcPr marL="31787" marR="31787" marT="0" marB="0"/>
                </a:tc>
                <a:tc>
                  <a:txBody>
                    <a:bodyPr/>
                    <a:lstStyle/>
                    <a:p>
                      <a:pPr marL="8255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Normative (EHSP)</a:t>
                      </a:r>
                      <a:endParaRPr lang="en-GB" sz="1800" kern="100" dirty="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Cordia New" panose="020B0304020202020204" pitchFamily="34" charset="-34"/>
                      </a:endParaRPr>
                    </a:p>
                  </a:txBody>
                  <a:tcPr marL="31787" marR="31787" marT="0" marB="0"/>
                </a:tc>
                <a:extLst>
                  <a:ext uri="{0D108BD9-81ED-4DB2-BD59-A6C34878D82A}">
                    <a16:rowId xmlns:a16="http://schemas.microsoft.com/office/drawing/2014/main" val="3887851997"/>
                  </a:ext>
                </a:extLst>
              </a:tr>
              <a:tr h="8957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External consultants</a:t>
                      </a:r>
                      <a:endParaRPr lang="en-GB" sz="1800" kern="1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Cordia New" panose="020B0304020202020204" pitchFamily="34" charset="-34"/>
                      </a:endParaRPr>
                    </a:p>
                  </a:txBody>
                  <a:tcPr marL="31787" marR="3178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International consultant/s</a:t>
                      </a:r>
                      <a:endParaRPr lang="en-GB" sz="1800" kern="100" dirty="0">
                        <a:effectLst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en-US" sz="1800" kern="100" dirty="0">
                          <a:effectLst/>
                        </a:rPr>
                        <a:t>For HIBP/HF: A team of at least 1 senior &amp; 3 junior consultants or an institute to focus on overall design, monitoring, and reporting including (~138 days)</a:t>
                      </a:r>
                      <a:endParaRPr lang="en-GB" sz="1800" kern="100" dirty="0">
                        <a:effectLst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en-US" sz="1800" kern="100" dirty="0">
                          <a:effectLst/>
                        </a:rPr>
                        <a:t>For ESP: 1 or several individual consultants </a:t>
                      </a:r>
                      <a:r>
                        <a:rPr lang="en-US" sz="1500" kern="100" dirty="0">
                          <a:effectLst/>
                        </a:rPr>
                        <a:t>(~65 days</a:t>
                      </a:r>
                      <a:r>
                        <a:rPr lang="en-US" sz="1800" kern="100" dirty="0">
                          <a:effectLst/>
                        </a:rPr>
                        <a:t>) / Lao consultant (</a:t>
                      </a:r>
                      <a:r>
                        <a:rPr lang="en-US" sz="1500" kern="100" dirty="0">
                          <a:effectLst/>
                        </a:rPr>
                        <a:t>~40 days</a:t>
                      </a:r>
                      <a:r>
                        <a:rPr lang="en-US" sz="1800" kern="100" dirty="0">
                          <a:effectLst/>
                        </a:rPr>
                        <a:t>)</a:t>
                      </a:r>
                      <a:endParaRPr lang="en-GB" sz="1800" kern="100" dirty="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Cordia New" panose="020B0304020202020204" pitchFamily="34" charset="-34"/>
                      </a:endParaRPr>
                    </a:p>
                  </a:txBody>
                  <a:tcPr marL="31787" marR="31787" marT="0" marB="0"/>
                </a:tc>
                <a:tc>
                  <a:txBody>
                    <a:bodyPr/>
                    <a:lstStyle/>
                    <a:p>
                      <a:pPr marL="8255">
                        <a:spcAft>
                          <a:spcPts val="0"/>
                        </a:spcAft>
                      </a:pPr>
                      <a:endParaRPr lang="en-US" sz="1800" kern="100" dirty="0">
                        <a:effectLst/>
                      </a:endParaRPr>
                    </a:p>
                    <a:p>
                      <a:pPr marL="8255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Assist some parts of the costing process</a:t>
                      </a:r>
                      <a:endParaRPr lang="en-GB" sz="1800" kern="1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en-GB" sz="1800" kern="100" dirty="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Cordia New" panose="020B0304020202020204" pitchFamily="34" charset="-34"/>
                      </a:endParaRPr>
                    </a:p>
                  </a:txBody>
                  <a:tcPr marL="31787" marR="31787" marT="0" marB="0"/>
                </a:tc>
                <a:extLst>
                  <a:ext uri="{0D108BD9-81ED-4DB2-BD59-A6C34878D82A}">
                    <a16:rowId xmlns:a16="http://schemas.microsoft.com/office/drawing/2014/main" val="1504483643"/>
                  </a:ext>
                </a:extLst>
              </a:tr>
              <a:tr h="3966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Development partners</a:t>
                      </a:r>
                      <a:endParaRPr lang="en-GB" sz="1800" kern="1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Cordia New" panose="020B0304020202020204" pitchFamily="34" charset="-34"/>
                      </a:endParaRPr>
                    </a:p>
                  </a:txBody>
                  <a:tcPr marL="31787" marR="3178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Financial and relevant TA supports from:</a:t>
                      </a:r>
                      <a:endParaRPr lang="en-GB" sz="1800" kern="100" dirty="0">
                        <a:effectLst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en-US" sz="1800" kern="100" dirty="0">
                          <a:effectLst/>
                        </a:rPr>
                        <a:t>Financial: ILO, WHO, SRC, WB, FHF, UNFPA, JICA, LUXDEV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en-US" sz="1800" kern="100" dirty="0">
                          <a:effectLst/>
                        </a:rPr>
                        <a:t>Technical: ILO, WHO, SRC, WB, FHF</a:t>
                      </a:r>
                      <a:endParaRPr lang="en-GB" sz="1800" kern="100" dirty="0">
                        <a:effectLst/>
                      </a:endParaRPr>
                    </a:p>
                  </a:txBody>
                  <a:tcPr marL="31787" marR="31787" marT="0" marB="0"/>
                </a:tc>
                <a:tc>
                  <a:txBody>
                    <a:bodyPr/>
                    <a:lstStyle/>
                    <a:p>
                      <a:pPr marL="8255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Assist the whole costing process</a:t>
                      </a:r>
                      <a:endParaRPr lang="en-GB" sz="1800" kern="100" dirty="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Cordia New" panose="020B0304020202020204" pitchFamily="34" charset="-34"/>
                      </a:endParaRPr>
                    </a:p>
                  </a:txBody>
                  <a:tcPr marL="31787" marR="31787" marT="0" marB="0"/>
                </a:tc>
                <a:extLst>
                  <a:ext uri="{0D108BD9-81ED-4DB2-BD59-A6C34878D82A}">
                    <a16:rowId xmlns:a16="http://schemas.microsoft.com/office/drawing/2014/main" val="37418972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37938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CCE6E-1C8A-403E-B7EA-AB5D1D6D1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2. 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9902CB-71F0-4D07-AE42-8E3A342A48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60286"/>
            <a:ext cx="11179629" cy="50787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2.4. Timing:</a:t>
            </a:r>
          </a:p>
          <a:p>
            <a:r>
              <a:rPr lang="en-GB" b="1" dirty="0"/>
              <a:t>Process: around 10 months</a:t>
            </a:r>
          </a:p>
          <a:p>
            <a:r>
              <a:rPr lang="en-GB" b="1" dirty="0"/>
              <a:t>Period: 10/2018-07/2019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3881D7-3D79-4A5F-B971-203F018EDA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185003"/>
            <a:ext cx="12192000" cy="2870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8620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5961C-F57C-4489-84FA-0BECD6EF8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3. Budget estimates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C04460-BEBD-4ED6-BCC1-6EFAF97803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16492"/>
            <a:ext cx="12192000" cy="2225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9346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6E63C-14D5-497D-BFAA-988194912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857" y="67582"/>
            <a:ext cx="10515600" cy="1325563"/>
          </a:xfrm>
        </p:spPr>
        <p:txBody>
          <a:bodyPr/>
          <a:lstStyle/>
          <a:p>
            <a:r>
              <a:rPr lang="en-GB" dirty="0"/>
              <a:t>4. Funding for the costing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1960F8-2765-4499-A672-0AD0E5FE34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" y="1458686"/>
            <a:ext cx="12141201" cy="5034189"/>
          </a:xfrm>
        </p:spPr>
        <p:txBody>
          <a:bodyPr>
            <a:normAutofit fontScale="92500"/>
          </a:bodyPr>
          <a:lstStyle/>
          <a:p>
            <a:r>
              <a:rPr lang="en-GB" dirty="0"/>
              <a:t>From Government:					</a:t>
            </a:r>
            <a:r>
              <a:rPr lang="en-GB" sz="2200" b="1" u="sng" dirty="0"/>
              <a:t>35,000$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/>
              <a:t> Regular budget chap. 63: MOH DOF, involved </a:t>
            </a:r>
            <a:r>
              <a:rPr lang="en-GB" dirty="0" err="1"/>
              <a:t>Dep’ts</a:t>
            </a:r>
            <a:r>
              <a:rPr lang="en-GB" dirty="0"/>
              <a:t>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/>
              <a:t> Budget from NSSF and NHIB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/>
              <a:t> DLIs 2018/19 </a:t>
            </a:r>
          </a:p>
          <a:p>
            <a:r>
              <a:rPr lang="en-GB" dirty="0"/>
              <a:t>From DPs:								</a:t>
            </a:r>
            <a:r>
              <a:rPr lang="en-GB" sz="2200" b="1" u="sng" dirty="0"/>
              <a:t>230,000$</a:t>
            </a:r>
            <a:r>
              <a:rPr lang="en-GB" sz="2200" b="1" dirty="0"/>
              <a:t>	</a:t>
            </a:r>
            <a:r>
              <a:rPr lang="en-GB" sz="1900" b="1" u="sng" dirty="0"/>
              <a:t>+ TA ~22,500$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/>
              <a:t> </a:t>
            </a:r>
            <a:r>
              <a:rPr lang="en-GB" sz="2200" dirty="0"/>
              <a:t>ILO:	Consultants HIBP-HF (</a:t>
            </a:r>
            <a:r>
              <a:rPr lang="en-GB" sz="2200" dirty="0" err="1"/>
              <a:t>excl</a:t>
            </a:r>
            <a:r>
              <a:rPr lang="en-GB" sz="2200" dirty="0"/>
              <a:t> HC), operations HIBP-HF, TA	55,000$	+ </a:t>
            </a:r>
            <a:r>
              <a:rPr lang="en-GB" sz="1900" dirty="0"/>
              <a:t>TA Marielle mission + Nat.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2200" dirty="0"/>
              <a:t> WB:	Consultants EHSP + HIBP-HF (HC), TA	            		50,000$ + </a:t>
            </a:r>
            <a:r>
              <a:rPr lang="en-GB" sz="1900" dirty="0"/>
              <a:t>TA Emi</a:t>
            </a:r>
            <a:r>
              <a:rPr lang="en-GB" sz="2200" dirty="0"/>
              <a:t>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2200" dirty="0"/>
              <a:t> FHF: 	Operations HIBP-HF, TA					50,000$ + </a:t>
            </a:r>
            <a:r>
              <a:rPr lang="en-GB" sz="1900" dirty="0"/>
              <a:t>TA Debbie mission &amp; remote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2200" dirty="0"/>
              <a:t> WHO:	Operations mainly EHSP, TA				30,000$ + </a:t>
            </a:r>
            <a:r>
              <a:rPr lang="en-GB" sz="1900" dirty="0"/>
              <a:t>TA Christopher &amp; </a:t>
            </a:r>
            <a:r>
              <a:rPr lang="en-GB" sz="1900" dirty="0" err="1"/>
              <a:t>Khek</a:t>
            </a:r>
            <a:endParaRPr lang="en-GB" sz="22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2200" dirty="0"/>
              <a:t> SRC:	Operations HIBP-HF/EHSP, TA, Coordination	  		  6,000$ + </a:t>
            </a:r>
            <a:r>
              <a:rPr lang="en-GB" sz="1900" dirty="0"/>
              <a:t>TA JMT, Daniel &amp; data coll. 	</a:t>
            </a:r>
            <a:r>
              <a:rPr lang="en-GB" sz="2200" dirty="0"/>
              <a:t> </a:t>
            </a:r>
            <a:endParaRPr lang="en-GB" sz="19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2200" dirty="0"/>
              <a:t> UNFPA:	Operations HIBP-HF/EHSP (preparation meeting) 		14,000$  </a:t>
            </a:r>
            <a:r>
              <a:rPr lang="en-GB" sz="1900" dirty="0"/>
              <a:t>(before 12/2018!)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2200" dirty="0"/>
              <a:t> JICA:	Operations HIBP-HF (transport)		  		  5,000$  </a:t>
            </a:r>
            <a:r>
              <a:rPr lang="en-GB" sz="1900" dirty="0"/>
              <a:t>(before end 02/2019!)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2200" dirty="0"/>
              <a:t> LuxDev:	Consultants HF, Operations HF + EHSP			20,000$	</a:t>
            </a:r>
          </a:p>
        </p:txBody>
      </p:sp>
    </p:spTree>
    <p:extLst>
      <p:ext uri="{BB962C8B-B14F-4D97-AF65-F5344CB8AC3E}">
        <p14:creationId xmlns:p14="http://schemas.microsoft.com/office/powerpoint/2010/main" val="30072121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05333-57D3-48D2-98F2-3B528E4A3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C. Progress to 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D2A657-53E0-464B-B193-A1BB1B6C79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en-GB" dirty="0"/>
              <a:t>Costing proposal / roadmap drafted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dirty="0"/>
              <a:t>Proposal presented, revised and technically agreed (8 meetings)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dirty="0"/>
              <a:t>Main funding arrangements agreed by MOH/NHIB and DPs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dirty="0"/>
              <a:t>MOH nomination of the costing team (Decree)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dirty="0"/>
              <a:t>Recruitment process for consultants started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dirty="0"/>
              <a:t>Costing HF data collection with </a:t>
            </a:r>
            <a:r>
              <a:rPr lang="en-GB" dirty="0" err="1"/>
              <a:t>Xaymongkhon</a:t>
            </a:r>
            <a:r>
              <a:rPr lang="en-GB" dirty="0"/>
              <a:t> private hospital done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17727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2504C79-E908-4289-9A4B-4F6FF9D584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8761121"/>
              </p:ext>
            </p:extLst>
          </p:nvPr>
        </p:nvGraphicFramePr>
        <p:xfrm>
          <a:off x="309716" y="382745"/>
          <a:ext cx="11164530" cy="64928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6083">
                  <a:extLst>
                    <a:ext uri="{9D8B030D-6E8A-4147-A177-3AD203B41FA5}">
                      <a16:colId xmlns:a16="http://schemas.microsoft.com/office/drawing/2014/main" val="2240696477"/>
                    </a:ext>
                  </a:extLst>
                </a:gridCol>
                <a:gridCol w="1394525">
                  <a:extLst>
                    <a:ext uri="{9D8B030D-6E8A-4147-A177-3AD203B41FA5}">
                      <a16:colId xmlns:a16="http://schemas.microsoft.com/office/drawing/2014/main" val="707104930"/>
                    </a:ext>
                  </a:extLst>
                </a:gridCol>
                <a:gridCol w="6200895">
                  <a:extLst>
                    <a:ext uri="{9D8B030D-6E8A-4147-A177-3AD203B41FA5}">
                      <a16:colId xmlns:a16="http://schemas.microsoft.com/office/drawing/2014/main" val="437868670"/>
                    </a:ext>
                  </a:extLst>
                </a:gridCol>
                <a:gridCol w="2160639">
                  <a:extLst>
                    <a:ext uri="{9D8B030D-6E8A-4147-A177-3AD203B41FA5}">
                      <a16:colId xmlns:a16="http://schemas.microsoft.com/office/drawing/2014/main" val="3449850371"/>
                    </a:ext>
                  </a:extLst>
                </a:gridCol>
                <a:gridCol w="1032388">
                  <a:extLst>
                    <a:ext uri="{9D8B030D-6E8A-4147-A177-3AD203B41FA5}">
                      <a16:colId xmlns:a16="http://schemas.microsoft.com/office/drawing/2014/main" val="3353039180"/>
                    </a:ext>
                  </a:extLst>
                </a:gridCol>
              </a:tblGrid>
              <a:tr h="5052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Activities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Who?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When?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6644146"/>
                  </a:ext>
                </a:extLst>
              </a:tr>
              <a:tr h="287224">
                <a:tc rowSpan="8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600"/>
                        </a:lnSpc>
                      </a:pPr>
                      <a:endParaRPr lang="en-GB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rowSpan="8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600"/>
                        </a:lnSpc>
                      </a:pPr>
                      <a:r>
                        <a:rPr lang="en-GB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Design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en-GB" sz="1600" dirty="0"/>
                        <a:t>Disseminate the list of costing members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endParaRPr lang="en-GB" sz="160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endParaRPr lang="en-GB" sz="160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5734357"/>
                  </a:ext>
                </a:extLst>
              </a:tr>
              <a:tr h="287224">
                <a:tc vMerge="1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600"/>
                        </a:lnSpc>
                      </a:pPr>
                      <a:endParaRPr lang="en-GB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Finalize the recruitment of consultants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endParaRPr lang="en-GB" sz="160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endParaRPr lang="en-GB" sz="160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5410940"/>
                  </a:ext>
                </a:extLst>
              </a:tr>
              <a:tr h="287224">
                <a:tc vMerge="1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600"/>
                        </a:lnSpc>
                      </a:pPr>
                      <a:endParaRPr lang="en-GB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Finalize the detailed methodology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endParaRPr lang="en-GB" sz="160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endParaRPr lang="en-GB" sz="160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663225"/>
                  </a:ext>
                </a:extLst>
              </a:tr>
              <a:tr h="287224">
                <a:tc vMerge="1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600"/>
                        </a:lnSpc>
                      </a:pPr>
                      <a:endParaRPr lang="en-GB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Contract arrangements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endParaRPr lang="en-GB" sz="160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endParaRPr lang="en-GB" sz="160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7305578"/>
                  </a:ext>
                </a:extLst>
              </a:tr>
              <a:tr h="287224">
                <a:tc vMerge="1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600"/>
                        </a:lnSpc>
                      </a:pPr>
                      <a:endParaRPr lang="en-GB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Draft the questionnaire for stepdown/bottom-up costing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9834675"/>
                  </a:ext>
                </a:extLst>
              </a:tr>
              <a:tr h="287224">
                <a:tc vMerge="1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600"/>
                        </a:lnSpc>
                      </a:pPr>
                      <a:endParaRPr lang="en-GB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en-GB" sz="1600" dirty="0"/>
                        <a:t>Choice of tool and questionnaire for the normative costing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790139"/>
                  </a:ext>
                </a:extLst>
              </a:tr>
              <a:tr h="287224">
                <a:tc vMerge="1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600"/>
                        </a:lnSpc>
                      </a:pPr>
                      <a:endParaRPr lang="en-GB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en-GB" sz="1600" dirty="0"/>
                        <a:t>Approval by the Costing Steering Committee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94046"/>
                  </a:ext>
                </a:extLst>
              </a:tr>
              <a:tr h="287224">
                <a:tc vMerge="1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600"/>
                        </a:lnSpc>
                      </a:pPr>
                      <a:endParaRPr lang="en-GB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en-GB" sz="1600" dirty="0"/>
                        <a:t>Training of data collectors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8758519"/>
                  </a:ext>
                </a:extLst>
              </a:tr>
              <a:tr h="287224">
                <a:tc rowSpan="6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600"/>
                        </a:lnSpc>
                      </a:pPr>
                      <a:endParaRPr lang="en-GB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Data collection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en-GB" sz="1600" dirty="0"/>
                        <a:t>Test in health facility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745910"/>
                  </a:ext>
                </a:extLst>
              </a:tr>
              <a:tr h="287224">
                <a:tc vMerge="1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600"/>
                        </a:lnSpc>
                      </a:pPr>
                      <a:endParaRPr lang="en-GB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en-GB" sz="1600" dirty="0"/>
                        <a:t>Revise the questionnaires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7425202"/>
                  </a:ext>
                </a:extLst>
              </a:tr>
              <a:tr h="287224">
                <a:tc vMerge="1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600"/>
                        </a:lnSpc>
                      </a:pPr>
                      <a:endParaRPr lang="en-GB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en-GB" sz="1600" dirty="0"/>
                        <a:t>Data collection in facilities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2885345"/>
                  </a:ext>
                </a:extLst>
              </a:tr>
              <a:tr h="287224">
                <a:tc vMerge="1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600"/>
                        </a:lnSpc>
                      </a:pPr>
                      <a:endParaRPr lang="en-GB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en-GB" sz="1600" dirty="0"/>
                        <a:t>Data collection normative costing with specialists and programs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7744833"/>
                  </a:ext>
                </a:extLst>
              </a:tr>
              <a:tr h="287224">
                <a:tc vMerge="1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600"/>
                        </a:lnSpc>
                      </a:pPr>
                      <a:endParaRPr lang="en-GB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en-GB" sz="1600" dirty="0"/>
                        <a:t>Monitoring of data collection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559883"/>
                  </a:ext>
                </a:extLst>
              </a:tr>
              <a:tr h="287224">
                <a:tc vMerge="1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600"/>
                        </a:lnSpc>
                      </a:pPr>
                      <a:endParaRPr lang="en-GB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en-GB" sz="1600" dirty="0"/>
                        <a:t>Data recording (Excel for HIBP/HF; Excel/OHT? for EHSP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5848632"/>
                  </a:ext>
                </a:extLst>
              </a:tr>
              <a:tr h="287224">
                <a:tc row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600"/>
                        </a:lnSpc>
                      </a:pPr>
                      <a:endParaRPr lang="en-GB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600"/>
                        </a:lnSpc>
                      </a:pPr>
                      <a:r>
                        <a:rPr lang="en-GB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Analysis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en-GB" sz="1600" dirty="0"/>
                        <a:t>Cleaning &amp; analysis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423097"/>
                  </a:ext>
                </a:extLst>
              </a:tr>
              <a:tr h="287224">
                <a:tc vMerge="1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600"/>
                        </a:lnSpc>
                      </a:pPr>
                      <a:endParaRPr lang="en-GB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endParaRPr lang="en-GB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en-GB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Integration of other data (DOF list of fees charges, Nat. Prog data,..)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173354"/>
                  </a:ext>
                </a:extLst>
              </a:tr>
              <a:tr h="287224">
                <a:tc row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600"/>
                        </a:lnSpc>
                      </a:pPr>
                      <a:endParaRPr lang="en-GB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600"/>
                        </a:lnSpc>
                      </a:pPr>
                      <a:r>
                        <a:rPr lang="en-GB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Reporting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en-GB" sz="1600" dirty="0"/>
                        <a:t>Reporting for each of the 3 costing exercises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495890"/>
                  </a:ext>
                </a:extLst>
              </a:tr>
              <a:tr h="287224">
                <a:tc vMerge="1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600"/>
                        </a:lnSpc>
                      </a:pPr>
                      <a:endParaRPr lang="en-GB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endParaRPr lang="en-GB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en-GB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Compilation (links between data, policy analysis, recommendations)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253013"/>
                  </a:ext>
                </a:extLst>
              </a:tr>
              <a:tr h="28722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600"/>
                        </a:lnSpc>
                      </a:pPr>
                      <a:endParaRPr lang="en-GB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600"/>
                        </a:lnSpc>
                      </a:pPr>
                      <a:r>
                        <a:rPr lang="en-GB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Dissemination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en-GB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Dissemination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492761"/>
                  </a:ext>
                </a:extLst>
              </a:tr>
              <a:tr h="336348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600"/>
                        </a:lnSpc>
                      </a:pPr>
                      <a:endParaRPr lang="en-GB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600"/>
                        </a:lnSpc>
                      </a:pPr>
                      <a:r>
                        <a:rPr lang="en-GB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Utilization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en-GB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Utilization of findings EHSP, HF, HIBP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7362128"/>
                  </a:ext>
                </a:extLst>
              </a:tr>
            </a:tbl>
          </a:graphicData>
        </a:graphic>
      </p:graphicFrame>
      <p:sp>
        <p:nvSpPr>
          <p:cNvPr id="3" name="Title 1">
            <a:extLst>
              <a:ext uri="{FF2B5EF4-FFF2-40B4-BE49-F238E27FC236}">
                <a16:creationId xmlns:a16="http://schemas.microsoft.com/office/drawing/2014/main" id="{9A2CF5C6-0347-449C-8E23-2E8C9D3B3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3" y="-472716"/>
            <a:ext cx="4262166" cy="1325563"/>
          </a:xfrm>
        </p:spPr>
        <p:txBody>
          <a:bodyPr>
            <a:normAutofit/>
          </a:bodyPr>
          <a:lstStyle/>
          <a:p>
            <a:r>
              <a:rPr lang="en-GB" b="1" dirty="0"/>
              <a:t>D. Next steps</a:t>
            </a:r>
          </a:p>
        </p:txBody>
      </p:sp>
    </p:spTree>
    <p:extLst>
      <p:ext uri="{BB962C8B-B14F-4D97-AF65-F5344CB8AC3E}">
        <p14:creationId xmlns:p14="http://schemas.microsoft.com/office/powerpoint/2010/main" val="31272748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3970</TotalTime>
  <Words>2096</Words>
  <Application>Microsoft Office PowerPoint</Application>
  <PresentationFormat>Widescreen</PresentationFormat>
  <Paragraphs>412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Calibri Light</vt:lpstr>
      <vt:lpstr>Courier New</vt:lpstr>
      <vt:lpstr>Phetsarath OT</vt:lpstr>
      <vt:lpstr>Wingdings</vt:lpstr>
      <vt:lpstr>Office Theme</vt:lpstr>
      <vt:lpstr>Costing of Health Services  in Lao PDR</vt:lpstr>
      <vt:lpstr>Agenda</vt:lpstr>
      <vt:lpstr>A. Introduction</vt:lpstr>
      <vt:lpstr>Why do we need to do costing for health care service?</vt:lpstr>
      <vt:lpstr>B. Costing Design</vt:lpstr>
      <vt:lpstr>1. Objectives &amp; scope of the costing exercises</vt:lpstr>
      <vt:lpstr>Scope of the costing exercises</vt:lpstr>
      <vt:lpstr>Scope of the costing exercises</vt:lpstr>
      <vt:lpstr>Key questions</vt:lpstr>
      <vt:lpstr>2. Methodology</vt:lpstr>
      <vt:lpstr>2. Methodology</vt:lpstr>
      <vt:lpstr>2. Methodology</vt:lpstr>
      <vt:lpstr>2. Methodology</vt:lpstr>
      <vt:lpstr>PowerPoint Presentation</vt:lpstr>
      <vt:lpstr>2. Methodology</vt:lpstr>
      <vt:lpstr>2.3. Costing Team</vt:lpstr>
      <vt:lpstr>2. Methodology</vt:lpstr>
      <vt:lpstr>3. Budget estimates</vt:lpstr>
      <vt:lpstr>4. Funding for the costing</vt:lpstr>
      <vt:lpstr>C. Progress to date</vt:lpstr>
      <vt:lpstr>D. Next steps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JMT</dc:creator>
  <cp:lastModifiedBy>JMT</cp:lastModifiedBy>
  <cp:revision>255</cp:revision>
  <dcterms:created xsi:type="dcterms:W3CDTF">2018-08-28T06:48:03Z</dcterms:created>
  <dcterms:modified xsi:type="dcterms:W3CDTF">2018-12-04T10:07:33Z</dcterms:modified>
</cp:coreProperties>
</file>