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1" r:id="rId2"/>
    <p:sldId id="282" r:id="rId3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A9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71"/>
    <p:restoredTop sz="92885"/>
  </p:normalViewPr>
  <p:slideViewPr>
    <p:cSldViewPr snapToGrid="0" snapToObjects="1"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29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1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392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09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89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20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666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6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1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94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72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4AA00-71E0-BC40-91F0-A7096C0F720C}" type="datetimeFigureOut">
              <a:rPr lang="en-US" smtClean="0"/>
              <a:t>11/01/2019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96BBB-AE15-5548-8B5E-A905DC49E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5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73B96162-84CB-D248-907D-F89B8A94E41C}"/>
              </a:ext>
            </a:extLst>
          </p:cNvPr>
          <p:cNvSpPr/>
          <p:nvPr/>
        </p:nvSpPr>
        <p:spPr>
          <a:xfrm>
            <a:off x="62171" y="4935098"/>
            <a:ext cx="1741340" cy="781476"/>
          </a:xfrm>
          <a:prstGeom prst="rect">
            <a:avLst/>
          </a:prstGeom>
          <a:solidFill>
            <a:srgbClr val="FFFBA9">
              <a:alpha val="80392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0" rtlCol="0" anchor="t"/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Benchmark user fees on public &amp; private hospitals</a:t>
            </a:r>
          </a:p>
          <a:p>
            <a:endParaRPr lang="en-US" sz="15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4086F3DE-9BA6-F94F-9972-55AB2FE79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060848"/>
              </p:ext>
            </p:extLst>
          </p:nvPr>
        </p:nvGraphicFramePr>
        <p:xfrm>
          <a:off x="5360535" y="480530"/>
          <a:ext cx="3455558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476">
                  <a:extLst>
                    <a:ext uri="{9D8B030D-6E8A-4147-A177-3AD203B41FA5}">
                      <a16:colId xmlns:a16="http://schemas.microsoft.com/office/drawing/2014/main" xmlns="" val="3341864347"/>
                    </a:ext>
                  </a:extLst>
                </a:gridCol>
                <a:gridCol w="2041111">
                  <a:extLst>
                    <a:ext uri="{9D8B030D-6E8A-4147-A177-3AD203B41FA5}">
                      <a16:colId xmlns:a16="http://schemas.microsoft.com/office/drawing/2014/main" xmlns="" val="552508033"/>
                    </a:ext>
                  </a:extLst>
                </a:gridCol>
                <a:gridCol w="881971">
                  <a:extLst>
                    <a:ext uri="{9D8B030D-6E8A-4147-A177-3AD203B41FA5}">
                      <a16:colId xmlns:a16="http://schemas.microsoft.com/office/drawing/2014/main" xmlns="" val="4080898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#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Categories/Pathologies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Avg. Cost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0939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OPD General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000,000 k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8732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……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000,000 k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258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40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IPD Major Surgery type 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000,000 k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571396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B159F44-4A5A-ED42-8383-3F78956DB9DD}"/>
              </a:ext>
            </a:extLst>
          </p:cNvPr>
          <p:cNvSpPr txBox="1"/>
          <p:nvPr/>
        </p:nvSpPr>
        <p:spPr>
          <a:xfrm>
            <a:off x="7321125" y="1573867"/>
            <a:ext cx="18228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Case-based rates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52BA720-8282-DA40-B730-31D9DCCFC103}"/>
              </a:ext>
            </a:extLst>
          </p:cNvPr>
          <p:cNvSpPr txBox="1"/>
          <p:nvPr/>
        </p:nvSpPr>
        <p:spPr>
          <a:xfrm>
            <a:off x="5075944" y="-1347"/>
            <a:ext cx="4181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Bottom-up Costing (40 Pathologies/Categories)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xmlns="" id="{B01B3C6F-7299-B34B-A651-DD9D8E2E3C18}"/>
              </a:ext>
            </a:extLst>
          </p:cNvPr>
          <p:cNvSpPr/>
          <p:nvPr/>
        </p:nvSpPr>
        <p:spPr>
          <a:xfrm rot="5400000">
            <a:off x="8286138" y="1914385"/>
            <a:ext cx="264037" cy="36933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xmlns="" id="{62EE752F-AEE0-DD41-BEBC-136EC8BCD5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81249"/>
              </p:ext>
            </p:extLst>
          </p:nvPr>
        </p:nvGraphicFramePr>
        <p:xfrm>
          <a:off x="4572000" y="5368996"/>
          <a:ext cx="4314048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1085">
                  <a:extLst>
                    <a:ext uri="{9D8B030D-6E8A-4147-A177-3AD203B41FA5}">
                      <a16:colId xmlns:a16="http://schemas.microsoft.com/office/drawing/2014/main" xmlns="" val="3341864347"/>
                    </a:ext>
                  </a:extLst>
                </a:gridCol>
                <a:gridCol w="608571">
                  <a:extLst>
                    <a:ext uri="{9D8B030D-6E8A-4147-A177-3AD203B41FA5}">
                      <a16:colId xmlns:a16="http://schemas.microsoft.com/office/drawing/2014/main" xmlns="" val="552508033"/>
                    </a:ext>
                  </a:extLst>
                </a:gridCol>
                <a:gridCol w="623598">
                  <a:extLst>
                    <a:ext uri="{9D8B030D-6E8A-4147-A177-3AD203B41FA5}">
                      <a16:colId xmlns:a16="http://schemas.microsoft.com/office/drawing/2014/main" xmlns="" val="77542225"/>
                    </a:ext>
                  </a:extLst>
                </a:gridCol>
                <a:gridCol w="623598">
                  <a:extLst>
                    <a:ext uri="{9D8B030D-6E8A-4147-A177-3AD203B41FA5}">
                      <a16:colId xmlns:a16="http://schemas.microsoft.com/office/drawing/2014/main" xmlns="" val="1285373716"/>
                    </a:ext>
                  </a:extLst>
                </a:gridCol>
                <a:gridCol w="623598">
                  <a:extLst>
                    <a:ext uri="{9D8B030D-6E8A-4147-A177-3AD203B41FA5}">
                      <a16:colId xmlns:a16="http://schemas.microsoft.com/office/drawing/2014/main" xmlns="" val="3123327091"/>
                    </a:ext>
                  </a:extLst>
                </a:gridCol>
                <a:gridCol w="623598">
                  <a:extLst>
                    <a:ext uri="{9D8B030D-6E8A-4147-A177-3AD203B41FA5}">
                      <a16:colId xmlns:a16="http://schemas.microsoft.com/office/drawing/2014/main" xmlns="" val="4080898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Cost element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CH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/>
                        <a:t>Pvt</a:t>
                      </a:r>
                      <a:endParaRPr lang="en-US" sz="12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RH/PH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DH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HC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0939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Recurrent cost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8732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Capital cost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258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1" dirty="0"/>
                        <a:t>Total HF Cost</a:t>
                      </a:r>
                    </a:p>
                  </a:txBody>
                  <a:tcPr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rgbClr val="FF7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876447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22AE755-C105-DF4C-802D-627830BE239F}"/>
              </a:ext>
            </a:extLst>
          </p:cNvPr>
          <p:cNvSpPr txBox="1"/>
          <p:nvPr/>
        </p:nvSpPr>
        <p:spPr>
          <a:xfrm>
            <a:off x="7410291" y="3521884"/>
            <a:ext cx="1650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Capitation rates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xmlns="" id="{885F795F-F86C-3D48-B23F-05F41BFD81B2}"/>
              </a:ext>
            </a:extLst>
          </p:cNvPr>
          <p:cNvSpPr/>
          <p:nvPr/>
        </p:nvSpPr>
        <p:spPr>
          <a:xfrm rot="16200000">
            <a:off x="8278676" y="3169599"/>
            <a:ext cx="264037" cy="369332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DE07BFDD-E5BE-7C45-BE90-6CDAE1DF23D0}"/>
              </a:ext>
            </a:extLst>
          </p:cNvPr>
          <p:cNvSpPr/>
          <p:nvPr/>
        </p:nvSpPr>
        <p:spPr>
          <a:xfrm>
            <a:off x="7321125" y="2281112"/>
            <a:ext cx="1564923" cy="822959"/>
          </a:xfrm>
          <a:prstGeom prst="rect">
            <a:avLst/>
          </a:prstGeom>
          <a:solidFill>
            <a:srgbClr val="FFFBA9">
              <a:alpha val="80392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Provider Payment Rate 2019/2020</a:t>
            </a: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xmlns="" id="{2AD7C5EF-3D90-5F4C-9E77-1094E7C81418}"/>
              </a:ext>
            </a:extLst>
          </p:cNvPr>
          <p:cNvSpPr/>
          <p:nvPr/>
        </p:nvSpPr>
        <p:spPr>
          <a:xfrm rot="10800000">
            <a:off x="1846339" y="5241436"/>
            <a:ext cx="264037" cy="33855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xmlns="" id="{885EA6F9-5D3E-DA43-89E0-6E582DA82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203867"/>
              </p:ext>
            </p:extLst>
          </p:nvPr>
        </p:nvGraphicFramePr>
        <p:xfrm>
          <a:off x="5935957" y="3869340"/>
          <a:ext cx="2948669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371">
                  <a:extLst>
                    <a:ext uri="{9D8B030D-6E8A-4147-A177-3AD203B41FA5}">
                      <a16:colId xmlns:a16="http://schemas.microsoft.com/office/drawing/2014/main" xmlns="" val="3341864347"/>
                    </a:ext>
                  </a:extLst>
                </a:gridCol>
                <a:gridCol w="733102">
                  <a:extLst>
                    <a:ext uri="{9D8B030D-6E8A-4147-A177-3AD203B41FA5}">
                      <a16:colId xmlns:a16="http://schemas.microsoft.com/office/drawing/2014/main" xmlns="" val="1285373716"/>
                    </a:ext>
                  </a:extLst>
                </a:gridCol>
                <a:gridCol w="623598">
                  <a:extLst>
                    <a:ext uri="{9D8B030D-6E8A-4147-A177-3AD203B41FA5}">
                      <a16:colId xmlns:a16="http://schemas.microsoft.com/office/drawing/2014/main" xmlns="" val="3123327091"/>
                    </a:ext>
                  </a:extLst>
                </a:gridCol>
                <a:gridCol w="623598">
                  <a:extLst>
                    <a:ext uri="{9D8B030D-6E8A-4147-A177-3AD203B41FA5}">
                      <a16:colId xmlns:a16="http://schemas.microsoft.com/office/drawing/2014/main" xmlns="" val="4080898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RH/PH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DH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HC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0939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OPD/Capita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8732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IPD/Capita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258579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xmlns="" id="{753C5883-5CBE-E545-9A7A-3693529D0A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448356"/>
              </p:ext>
            </p:extLst>
          </p:nvPr>
        </p:nvGraphicFramePr>
        <p:xfrm>
          <a:off x="2177431" y="5368996"/>
          <a:ext cx="205152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619">
                  <a:extLst>
                    <a:ext uri="{9D8B030D-6E8A-4147-A177-3AD203B41FA5}">
                      <a16:colId xmlns:a16="http://schemas.microsoft.com/office/drawing/2014/main" xmlns="" val="3341864347"/>
                    </a:ext>
                  </a:extLst>
                </a:gridCol>
                <a:gridCol w="661287">
                  <a:extLst>
                    <a:ext uri="{9D8B030D-6E8A-4147-A177-3AD203B41FA5}">
                      <a16:colId xmlns:a16="http://schemas.microsoft.com/office/drawing/2014/main" xmlns="" val="552508033"/>
                    </a:ext>
                  </a:extLst>
                </a:gridCol>
                <a:gridCol w="523614">
                  <a:extLst>
                    <a:ext uri="{9D8B030D-6E8A-4147-A177-3AD203B41FA5}">
                      <a16:colId xmlns:a16="http://schemas.microsoft.com/office/drawing/2014/main" xmlns="" val="12853737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User Charge</a:t>
                      </a:r>
                    </a:p>
                  </a:txBody>
                  <a:tcPr marL="36000" marR="3600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</a:t>
                      </a:r>
                    </a:p>
                  </a:txBody>
                  <a:tcPr marL="36000" marR="3600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RH/PH</a:t>
                      </a:r>
                    </a:p>
                  </a:txBody>
                  <a:tcPr marL="36000" marR="3600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0939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Surgery</a:t>
                      </a:r>
                    </a:p>
                  </a:txBody>
                  <a:tcPr marL="36000" marR="360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 marL="36000" marR="360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 marL="36000" marR="360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8732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X-ray</a:t>
                      </a:r>
                    </a:p>
                  </a:txBody>
                  <a:tcPr marL="36000" marR="360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 marL="36000" marR="360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 marL="36000" marR="360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258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 marL="36000" marR="360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 marL="36000" marR="360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 k</a:t>
                      </a:r>
                    </a:p>
                  </a:txBody>
                  <a:tcPr marL="36000" marR="3600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5713961"/>
                  </a:ext>
                </a:extLst>
              </a:tr>
            </a:tbl>
          </a:graphicData>
        </a:graphic>
      </p:graphicFrame>
      <p:sp>
        <p:nvSpPr>
          <p:cNvPr id="27" name="Plus 26">
            <a:extLst>
              <a:ext uri="{FF2B5EF4-FFF2-40B4-BE49-F238E27FC236}">
                <a16:creationId xmlns:a16="http://schemas.microsoft.com/office/drawing/2014/main" xmlns="" id="{8910F012-43CD-9E43-8044-78E3F8BE27C6}"/>
              </a:ext>
            </a:extLst>
          </p:cNvPr>
          <p:cNvSpPr/>
          <p:nvPr/>
        </p:nvSpPr>
        <p:spPr>
          <a:xfrm>
            <a:off x="4227228" y="5913522"/>
            <a:ext cx="329784" cy="312520"/>
          </a:xfrm>
          <a:prstGeom prst="mathPlus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1272033-A238-6F4A-AD94-123167CBCE74}"/>
              </a:ext>
            </a:extLst>
          </p:cNvPr>
          <p:cNvSpPr txBox="1"/>
          <p:nvPr/>
        </p:nvSpPr>
        <p:spPr>
          <a:xfrm>
            <a:off x="2057391" y="5061353"/>
            <a:ext cx="2377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DOF Medical Service Data</a:t>
            </a:r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xmlns="" id="{96A8DE78-9FDE-B046-BFBC-72FCEB8F5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470069"/>
              </p:ext>
            </p:extLst>
          </p:nvPr>
        </p:nvGraphicFramePr>
        <p:xfrm>
          <a:off x="135315" y="486367"/>
          <a:ext cx="268903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540">
                  <a:extLst>
                    <a:ext uri="{9D8B030D-6E8A-4147-A177-3AD203B41FA5}">
                      <a16:colId xmlns:a16="http://schemas.microsoft.com/office/drawing/2014/main" xmlns="" val="3341864347"/>
                    </a:ext>
                  </a:extLst>
                </a:gridCol>
                <a:gridCol w="1324304">
                  <a:extLst>
                    <a:ext uri="{9D8B030D-6E8A-4147-A177-3AD203B41FA5}">
                      <a16:colId xmlns:a16="http://schemas.microsoft.com/office/drawing/2014/main" xmlns="" val="552508033"/>
                    </a:ext>
                  </a:extLst>
                </a:gridCol>
                <a:gridCol w="885191">
                  <a:extLst>
                    <a:ext uri="{9D8B030D-6E8A-4147-A177-3AD203B41FA5}">
                      <a16:colId xmlns:a16="http://schemas.microsoft.com/office/drawing/2014/main" xmlns="" val="4080898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#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Essential  Services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Avg. Cost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0939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Health promotion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000,000 k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8732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……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000,000 k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258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121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A&amp;E Surgery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000,000 k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5713961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80ADDBBA-4C9A-394C-9F64-CB8E784E6AEC}"/>
              </a:ext>
            </a:extLst>
          </p:cNvPr>
          <p:cNvSpPr txBox="1"/>
          <p:nvPr/>
        </p:nvSpPr>
        <p:spPr>
          <a:xfrm>
            <a:off x="44358" y="21635"/>
            <a:ext cx="43926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Normative Costing </a:t>
            </a:r>
            <a:r>
              <a:rPr lang="en-US" altLang="ko-KR" sz="1600" b="1" dirty="0"/>
              <a:t>(</a:t>
            </a:r>
            <a:r>
              <a:rPr lang="en-US" sz="1600" b="1" dirty="0"/>
              <a:t>121 Essential Health Services</a:t>
            </a:r>
            <a:r>
              <a:rPr lang="en-US" altLang="ko-KR" sz="1600" b="1" dirty="0"/>
              <a:t>)</a:t>
            </a:r>
            <a:endParaRPr lang="en-US" sz="1600" b="1" dirty="0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xmlns="" id="{07646ED2-4737-5A4F-B4B8-F20A62503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251651"/>
              </p:ext>
            </p:extLst>
          </p:nvPr>
        </p:nvGraphicFramePr>
        <p:xfrm>
          <a:off x="124241" y="2356434"/>
          <a:ext cx="246104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906">
                  <a:extLst>
                    <a:ext uri="{9D8B030D-6E8A-4147-A177-3AD203B41FA5}">
                      <a16:colId xmlns:a16="http://schemas.microsoft.com/office/drawing/2014/main" xmlns="" val="552508033"/>
                    </a:ext>
                  </a:extLst>
                </a:gridCol>
                <a:gridCol w="950139">
                  <a:extLst>
                    <a:ext uri="{9D8B030D-6E8A-4147-A177-3AD203B41FA5}">
                      <a16:colId xmlns:a16="http://schemas.microsoft.com/office/drawing/2014/main" xmlns="" val="40808980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Other costs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Cost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0939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Direct costs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000,000 k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8732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Training/Supervision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000,000 k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258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….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000,000 k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5713961"/>
                  </a:ext>
                </a:extLst>
              </a:tr>
            </a:tbl>
          </a:graphicData>
        </a:graphic>
      </p:graphicFrame>
      <p:sp>
        <p:nvSpPr>
          <p:cNvPr id="32" name="Plus 31">
            <a:extLst>
              <a:ext uri="{FF2B5EF4-FFF2-40B4-BE49-F238E27FC236}">
                <a16:creationId xmlns:a16="http://schemas.microsoft.com/office/drawing/2014/main" xmlns="" id="{D785E0B4-0167-2742-9868-44093E7EF0BA}"/>
              </a:ext>
            </a:extLst>
          </p:cNvPr>
          <p:cNvSpPr/>
          <p:nvPr/>
        </p:nvSpPr>
        <p:spPr>
          <a:xfrm>
            <a:off x="853617" y="1998920"/>
            <a:ext cx="329784" cy="312520"/>
          </a:xfrm>
          <a:prstGeom prst="mathPlus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xmlns="" id="{306DDFE2-FF4F-CA41-B249-9FE203427A87}"/>
              </a:ext>
            </a:extLst>
          </p:cNvPr>
          <p:cNvSpPr/>
          <p:nvPr/>
        </p:nvSpPr>
        <p:spPr>
          <a:xfrm rot="5400000">
            <a:off x="3821583" y="1250827"/>
            <a:ext cx="264037" cy="36933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5CEAA8CB-6555-5948-A504-6B8D30F559F9}"/>
              </a:ext>
            </a:extLst>
          </p:cNvPr>
          <p:cNvGrpSpPr/>
          <p:nvPr/>
        </p:nvGrpSpPr>
        <p:grpSpPr>
          <a:xfrm>
            <a:off x="2279771" y="2357917"/>
            <a:ext cx="4328121" cy="2692106"/>
            <a:chOff x="2358601" y="2263321"/>
            <a:chExt cx="4328121" cy="269210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xmlns="" id="{7ECE7CE3-DBA9-2B42-A3BA-9EC8D9C729F3}"/>
                </a:ext>
              </a:extLst>
            </p:cNvPr>
            <p:cNvSpPr/>
            <p:nvPr/>
          </p:nvSpPr>
          <p:spPr>
            <a:xfrm>
              <a:off x="3155104" y="2266391"/>
              <a:ext cx="2689035" cy="2689035"/>
            </a:xfrm>
            <a:custGeom>
              <a:avLst/>
              <a:gdLst>
                <a:gd name="connsiteX0" fmla="*/ 1344517 w 2689035"/>
                <a:gd name="connsiteY0" fmla="*/ 0 h 2689035"/>
                <a:gd name="connsiteX1" fmla="*/ 2508904 w 2689035"/>
                <a:gd name="connsiteY1" fmla="*/ 672259 h 2689035"/>
                <a:gd name="connsiteX2" fmla="*/ 2508904 w 2689035"/>
                <a:gd name="connsiteY2" fmla="*/ 2016777 h 2689035"/>
                <a:gd name="connsiteX3" fmla="*/ 1344518 w 2689035"/>
                <a:gd name="connsiteY3" fmla="*/ 1344518 h 2689035"/>
                <a:gd name="connsiteX4" fmla="*/ 1344517 w 2689035"/>
                <a:gd name="connsiteY4" fmla="*/ 0 h 268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9035" h="2689035">
                  <a:moveTo>
                    <a:pt x="1344517" y="0"/>
                  </a:moveTo>
                  <a:cubicBezTo>
                    <a:pt x="1824867" y="0"/>
                    <a:pt x="2268729" y="256264"/>
                    <a:pt x="2508904" y="672259"/>
                  </a:cubicBezTo>
                  <a:cubicBezTo>
                    <a:pt x="2749079" y="1088254"/>
                    <a:pt x="2749079" y="1600782"/>
                    <a:pt x="2508904" y="2016777"/>
                  </a:cubicBezTo>
                  <a:lnTo>
                    <a:pt x="1344518" y="1344518"/>
                  </a:lnTo>
                  <a:cubicBezTo>
                    <a:pt x="1344518" y="896345"/>
                    <a:pt x="1344517" y="448173"/>
                    <a:pt x="1344517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04000" tIns="568800" rIns="180000" bIns="1335869" numCol="1" spcCol="1270" anchor="ctr" anchorCtr="0">
              <a:noAutofit/>
            </a:bodyPr>
            <a:lstStyle/>
            <a:p>
              <a:pPr marL="0" lvl="0" indent="0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200" kern="1200" dirty="0"/>
            </a:p>
            <a:p>
              <a:pPr marL="0" lvl="0" indent="0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 HIBP </a:t>
              </a:r>
              <a:r>
                <a:rPr lang="en-US" sz="1200" kern="1200" dirty="0"/>
                <a:t>(Health Insurance Benefit Package) </a:t>
              </a:r>
            </a:p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200" kern="1200" dirty="0"/>
            </a:p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100" kern="120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xmlns="" id="{C9726CD1-545F-9442-B497-5217D4F764DC}"/>
                </a:ext>
              </a:extLst>
            </p:cNvPr>
            <p:cNvSpPr/>
            <p:nvPr/>
          </p:nvSpPr>
          <p:spPr>
            <a:xfrm>
              <a:off x="3158174" y="2266391"/>
              <a:ext cx="2689035" cy="2689035"/>
            </a:xfrm>
            <a:custGeom>
              <a:avLst/>
              <a:gdLst>
                <a:gd name="connsiteX0" fmla="*/ 2508904 w 2689035"/>
                <a:gd name="connsiteY0" fmla="*/ 2016776 h 2689035"/>
                <a:gd name="connsiteX1" fmla="*/ 1344517 w 2689035"/>
                <a:gd name="connsiteY1" fmla="*/ 2689035 h 2689035"/>
                <a:gd name="connsiteX2" fmla="*/ 180130 w 2689035"/>
                <a:gd name="connsiteY2" fmla="*/ 2016776 h 2689035"/>
                <a:gd name="connsiteX3" fmla="*/ 1344518 w 2689035"/>
                <a:gd name="connsiteY3" fmla="*/ 1344518 h 2689035"/>
                <a:gd name="connsiteX4" fmla="*/ 2508904 w 2689035"/>
                <a:gd name="connsiteY4" fmla="*/ 2016776 h 268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9035" h="2689035">
                  <a:moveTo>
                    <a:pt x="2508904" y="2016776"/>
                  </a:moveTo>
                  <a:cubicBezTo>
                    <a:pt x="2268729" y="2432771"/>
                    <a:pt x="1824867" y="2689035"/>
                    <a:pt x="1344517" y="2689035"/>
                  </a:cubicBezTo>
                  <a:cubicBezTo>
                    <a:pt x="864167" y="2689035"/>
                    <a:pt x="420305" y="2432771"/>
                    <a:pt x="180130" y="2016776"/>
                  </a:cubicBezTo>
                  <a:lnTo>
                    <a:pt x="1344518" y="1344518"/>
                  </a:lnTo>
                  <a:lnTo>
                    <a:pt x="2508904" y="201677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75654" tIns="1736023" rIns="775653" bIns="199432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en-US" sz="3100" kern="1200" dirty="0"/>
                <a:t>HF</a:t>
              </a:r>
            </a:p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en-US" sz="1200" dirty="0"/>
                <a:t>(Health Facility)</a:t>
              </a:r>
              <a:endParaRPr lang="en-US" sz="1200" kern="120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xmlns="" id="{9D53E9E5-6428-004D-B50E-5F61E5EF17AA}"/>
                </a:ext>
              </a:extLst>
            </p:cNvPr>
            <p:cNvSpPr/>
            <p:nvPr/>
          </p:nvSpPr>
          <p:spPr>
            <a:xfrm>
              <a:off x="3198114" y="2263321"/>
              <a:ext cx="2649096" cy="2692106"/>
            </a:xfrm>
            <a:custGeom>
              <a:avLst/>
              <a:gdLst>
                <a:gd name="connsiteX0" fmla="*/ 180131 w 2689035"/>
                <a:gd name="connsiteY0" fmla="*/ 2016776 h 2689035"/>
                <a:gd name="connsiteX1" fmla="*/ 180131 w 2689035"/>
                <a:gd name="connsiteY1" fmla="*/ 672258 h 2689035"/>
                <a:gd name="connsiteX2" fmla="*/ 1344518 w 2689035"/>
                <a:gd name="connsiteY2" fmla="*/ -1 h 2689035"/>
                <a:gd name="connsiteX3" fmla="*/ 1344518 w 2689035"/>
                <a:gd name="connsiteY3" fmla="*/ 1344518 h 2689035"/>
                <a:gd name="connsiteX4" fmla="*/ 180131 w 2689035"/>
                <a:gd name="connsiteY4" fmla="*/ 2016776 h 268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9035" h="2689035">
                  <a:moveTo>
                    <a:pt x="180131" y="2016776"/>
                  </a:moveTo>
                  <a:cubicBezTo>
                    <a:pt x="-60044" y="1600781"/>
                    <a:pt x="-60044" y="1088253"/>
                    <a:pt x="180131" y="672258"/>
                  </a:cubicBezTo>
                  <a:cubicBezTo>
                    <a:pt x="420306" y="256263"/>
                    <a:pt x="864168" y="-1"/>
                    <a:pt x="1344518" y="-1"/>
                  </a:cubicBezTo>
                  <a:lnTo>
                    <a:pt x="1344518" y="1344518"/>
                  </a:lnTo>
                  <a:lnTo>
                    <a:pt x="180131" y="201677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000" tIns="567573" rIns="1332000" bIns="1303857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100" kern="1200" dirty="0"/>
                <a:t> EHSP </a:t>
              </a:r>
              <a:r>
                <a:rPr lang="en-US" sz="1200" kern="1200" dirty="0"/>
                <a:t>(Essential Health Service Package)</a:t>
              </a:r>
            </a:p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100" kern="1200" dirty="0"/>
            </a:p>
          </p:txBody>
        </p:sp>
        <p:sp>
          <p:nvSpPr>
            <p:cNvPr id="15" name="Terminator 14">
              <a:extLst>
                <a:ext uri="{FF2B5EF4-FFF2-40B4-BE49-F238E27FC236}">
                  <a16:creationId xmlns:a16="http://schemas.microsoft.com/office/drawing/2014/main" xmlns="" id="{B1401FC5-102C-6D4D-BFEE-E2377CF8F2B2}"/>
                </a:ext>
              </a:extLst>
            </p:cNvPr>
            <p:cNvSpPr/>
            <p:nvPr/>
          </p:nvSpPr>
          <p:spPr>
            <a:xfrm>
              <a:off x="2358601" y="3389845"/>
              <a:ext cx="4328121" cy="620701"/>
            </a:xfrm>
            <a:prstGeom prst="flowChartTerminator">
              <a:avLst/>
            </a:prstGeom>
            <a:solidFill>
              <a:srgbClr val="FFFBA9">
                <a:alpha val="94902"/>
              </a:srgb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187325" indent="-187325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5-Year Health Sector Development Plan</a:t>
              </a:r>
            </a:p>
            <a:p>
              <a:pPr marL="187325" indent="-187325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Financial sustainability in the health sector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97B2992-A092-A345-9BF4-74772C3D2498}"/>
              </a:ext>
            </a:extLst>
          </p:cNvPr>
          <p:cNvSpPr txBox="1"/>
          <p:nvPr/>
        </p:nvSpPr>
        <p:spPr>
          <a:xfrm>
            <a:off x="3172609" y="721072"/>
            <a:ext cx="1860019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- population in needs</a:t>
            </a:r>
          </a:p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- coverage rate</a:t>
            </a:r>
          </a:p>
        </p:txBody>
      </p:sp>
      <p:sp>
        <p:nvSpPr>
          <p:cNvPr id="35" name="Plus 34">
            <a:extLst>
              <a:ext uri="{FF2B5EF4-FFF2-40B4-BE49-F238E27FC236}">
                <a16:creationId xmlns:a16="http://schemas.microsoft.com/office/drawing/2014/main" xmlns="" id="{7B871302-1AF3-AF4A-85AF-D07B818D1443}"/>
              </a:ext>
            </a:extLst>
          </p:cNvPr>
          <p:cNvSpPr/>
          <p:nvPr/>
        </p:nvSpPr>
        <p:spPr>
          <a:xfrm rot="2745250">
            <a:off x="2836855" y="868549"/>
            <a:ext cx="329784" cy="312520"/>
          </a:xfrm>
          <a:prstGeom prst="mathPlus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A458C313-8291-AC4B-A219-4117BEF15A51}"/>
              </a:ext>
            </a:extLst>
          </p:cNvPr>
          <p:cNvSpPr/>
          <p:nvPr/>
        </p:nvSpPr>
        <p:spPr>
          <a:xfrm>
            <a:off x="3001747" y="1622601"/>
            <a:ext cx="2233930" cy="752639"/>
          </a:xfrm>
          <a:prstGeom prst="rect">
            <a:avLst/>
          </a:prstGeom>
          <a:solidFill>
            <a:srgbClr val="FFFBA9">
              <a:alpha val="80392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Total ESHP Cost</a:t>
            </a:r>
          </a:p>
          <a:p>
            <a:pPr marL="187325" indent="-187325">
              <a:buFont typeface="Arial" panose="020B0604020202020204" pitchFamily="34" charset="0"/>
              <a:buChar char="•"/>
            </a:pPr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Prioritization</a:t>
            </a:r>
          </a:p>
          <a:p>
            <a:pPr marL="187325" indent="-187325">
              <a:buFont typeface="Arial" panose="020B0604020202020204" pitchFamily="34" charset="0"/>
              <a:buChar char="•"/>
            </a:pPr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Scale-up of interventions</a:t>
            </a:r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xmlns="" id="{8E15E76A-B40A-0044-92A8-613B985A65E8}"/>
              </a:ext>
            </a:extLst>
          </p:cNvPr>
          <p:cNvSpPr/>
          <p:nvPr/>
        </p:nvSpPr>
        <p:spPr>
          <a:xfrm rot="5400000">
            <a:off x="860366" y="3431109"/>
            <a:ext cx="264037" cy="36933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4E6EC2C9-5F76-0C45-8604-89D69FF3BADB}"/>
              </a:ext>
            </a:extLst>
          </p:cNvPr>
          <p:cNvSpPr txBox="1"/>
          <p:nvPr/>
        </p:nvSpPr>
        <p:spPr>
          <a:xfrm>
            <a:off x="172499" y="3703392"/>
            <a:ext cx="16131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/>
              <a:t>Health Sector Cost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1BD1ADDD-F7E5-184F-B3F8-9DF1478C8CAC}"/>
              </a:ext>
            </a:extLst>
          </p:cNvPr>
          <p:cNvSpPr txBox="1"/>
          <p:nvPr/>
        </p:nvSpPr>
        <p:spPr>
          <a:xfrm>
            <a:off x="44358" y="251256"/>
            <a:ext cx="30444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Drugs, supplies, equipment directly linked, HR cost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BD44CCA4-ECC2-3D46-BB34-A94EF2E38942}"/>
              </a:ext>
            </a:extLst>
          </p:cNvPr>
          <p:cNvSpPr txBox="1"/>
          <p:nvPr/>
        </p:nvSpPr>
        <p:spPr>
          <a:xfrm>
            <a:off x="92106" y="1671760"/>
            <a:ext cx="2512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+ current programmatic cost by program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29C2C7D9-9C1A-E848-B4F8-AF6BFD4A6309}"/>
              </a:ext>
            </a:extLst>
          </p:cNvPr>
          <p:cNvSpPr txBox="1"/>
          <p:nvPr/>
        </p:nvSpPr>
        <p:spPr>
          <a:xfrm>
            <a:off x="5091909" y="260482"/>
            <a:ext cx="38395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Recurrent cost (drugs, supplies, utilities, staff, incentives, others)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1DE03DA-C89E-324E-B7DE-18A162BC68E2}"/>
              </a:ext>
            </a:extLst>
          </p:cNvPr>
          <p:cNvSpPr txBox="1"/>
          <p:nvPr/>
        </p:nvSpPr>
        <p:spPr>
          <a:xfrm>
            <a:off x="4542021" y="4935098"/>
            <a:ext cx="3225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Step-down Costing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(by facility level)</a:t>
            </a:r>
            <a:endParaRPr lang="en-US" sz="16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E65C655D-3B01-9947-93D3-686BFA3922C9}"/>
              </a:ext>
            </a:extLst>
          </p:cNvPr>
          <p:cNvSpPr txBox="1"/>
          <p:nvPr/>
        </p:nvSpPr>
        <p:spPr>
          <a:xfrm>
            <a:off x="4544245" y="5149103"/>
            <a:ext cx="46858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Recurrent cost + capital cost (building, medical equipment, non-medical equip.)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BABC9FF7-6F51-5E4E-B78C-27985C18F3DF}"/>
              </a:ext>
            </a:extLst>
          </p:cNvPr>
          <p:cNvSpPr txBox="1"/>
          <p:nvPr/>
        </p:nvSpPr>
        <p:spPr>
          <a:xfrm>
            <a:off x="4536932" y="6460432"/>
            <a:ext cx="4523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/>
              <a:t>+ Detailed analysis on fixed cost at zero utilization</a:t>
            </a:r>
          </a:p>
        </p:txBody>
      </p:sp>
      <p:sp>
        <p:nvSpPr>
          <p:cNvPr id="37" name="Right Arrow 32">
            <a:extLst>
              <a:ext uri="{FF2B5EF4-FFF2-40B4-BE49-F238E27FC236}">
                <a16:creationId xmlns:a16="http://schemas.microsoft.com/office/drawing/2014/main" xmlns="" id="{85A93727-0821-4E55-9B6C-B34149AFC627}"/>
              </a:ext>
            </a:extLst>
          </p:cNvPr>
          <p:cNvSpPr/>
          <p:nvPr/>
        </p:nvSpPr>
        <p:spPr>
          <a:xfrm>
            <a:off x="2585286" y="1668129"/>
            <a:ext cx="264037" cy="36933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785607A9-FDE8-4148-921F-28BB2C6AD29A}"/>
              </a:ext>
            </a:extLst>
          </p:cNvPr>
          <p:cNvSpPr/>
          <p:nvPr/>
        </p:nvSpPr>
        <p:spPr>
          <a:xfrm>
            <a:off x="62610" y="6211294"/>
            <a:ext cx="1741340" cy="607267"/>
          </a:xfrm>
          <a:prstGeom prst="rect">
            <a:avLst/>
          </a:prstGeom>
          <a:solidFill>
            <a:srgbClr val="FFFBA9">
              <a:alpha val="80392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0" rtlCol="0" anchor="t"/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Hospital autonomy 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Who pays for what?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Right Arrow 21">
            <a:extLst>
              <a:ext uri="{FF2B5EF4-FFF2-40B4-BE49-F238E27FC236}">
                <a16:creationId xmlns:a16="http://schemas.microsoft.com/office/drawing/2014/main" xmlns="" id="{4CE865F8-3C95-4B37-809D-D6C4827A31A7}"/>
              </a:ext>
            </a:extLst>
          </p:cNvPr>
          <p:cNvSpPr/>
          <p:nvPr/>
        </p:nvSpPr>
        <p:spPr>
          <a:xfrm rot="10800000">
            <a:off x="1822095" y="6385208"/>
            <a:ext cx="324904" cy="369332"/>
          </a:xfrm>
          <a:prstGeom prst="rightArrow">
            <a:avLst>
              <a:gd name="adj1" fmla="val 53993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803539E-32C8-40B1-87F5-6E3B4E178EE5}"/>
              </a:ext>
            </a:extLst>
          </p:cNvPr>
          <p:cNvSpPr txBox="1"/>
          <p:nvPr/>
        </p:nvSpPr>
        <p:spPr>
          <a:xfrm>
            <a:off x="3179738" y="330692"/>
            <a:ext cx="1852889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rIns="0" rtlCol="0">
            <a:spAutoFit/>
          </a:bodyPr>
          <a:lstStyle/>
          <a:p>
            <a:r>
              <a:rPr lang="en-GB" sz="1100" dirty="0"/>
              <a:t>Staff needs (# doctors, nurses..) </a:t>
            </a:r>
          </a:p>
        </p:txBody>
      </p:sp>
    </p:spTree>
    <p:extLst>
      <p:ext uri="{BB962C8B-B14F-4D97-AF65-F5344CB8AC3E}">
        <p14:creationId xmlns:p14="http://schemas.microsoft.com/office/powerpoint/2010/main" val="70111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ECB59D5-E2D8-43B9-8DE8-E014110D8873}"/>
              </a:ext>
            </a:extLst>
          </p:cNvPr>
          <p:cNvSpPr txBox="1"/>
          <p:nvPr/>
        </p:nvSpPr>
        <p:spPr>
          <a:xfrm>
            <a:off x="1073366" y="3763184"/>
            <a:ext cx="3877003" cy="1440000"/>
          </a:xfrm>
          <a:prstGeom prst="rect">
            <a:avLst/>
          </a:prstGeom>
          <a:solidFill>
            <a:schemeClr val="accent3">
              <a:lumMod val="60000"/>
              <a:lumOff val="4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B53A4033-B4B3-7246-891D-A12CC45B6390}"/>
              </a:ext>
            </a:extLst>
          </p:cNvPr>
          <p:cNvGrpSpPr/>
          <p:nvPr/>
        </p:nvGrpSpPr>
        <p:grpSpPr>
          <a:xfrm>
            <a:off x="2527773" y="984241"/>
            <a:ext cx="3998376" cy="4218380"/>
            <a:chOff x="1765734" y="2427888"/>
            <a:chExt cx="5439103" cy="354724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7D86C009-F8AF-F747-8C47-6AC21893AC9F}"/>
                </a:ext>
              </a:extLst>
            </p:cNvPr>
            <p:cNvSpPr/>
            <p:nvPr/>
          </p:nvSpPr>
          <p:spPr>
            <a:xfrm>
              <a:off x="1765734" y="2427889"/>
              <a:ext cx="5439103" cy="3547241"/>
            </a:xfrm>
            <a:prstGeom prst="rect">
              <a:avLst/>
            </a:prstGeom>
            <a:solidFill>
              <a:srgbClr val="F2DCDB">
                <a:alpha val="80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DFB7D0CF-C0EA-A947-BD04-0AA8E2930CD7}"/>
                </a:ext>
              </a:extLst>
            </p:cNvPr>
            <p:cNvSpPr txBox="1"/>
            <p:nvPr/>
          </p:nvSpPr>
          <p:spPr>
            <a:xfrm>
              <a:off x="1765734" y="2427888"/>
              <a:ext cx="2704567" cy="310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Health Facility (HF)</a:t>
              </a: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0198B7B5-9AD6-AA4A-A977-C3BC15C833C1}"/>
              </a:ext>
            </a:extLst>
          </p:cNvPr>
          <p:cNvCxnSpPr>
            <a:cxnSpLocks/>
          </p:cNvCxnSpPr>
          <p:nvPr/>
        </p:nvCxnSpPr>
        <p:spPr>
          <a:xfrm flipV="1">
            <a:off x="1008993" y="6321982"/>
            <a:ext cx="7299427" cy="1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CACA121-2F90-6D48-996F-5B914ABEAC4C}"/>
              </a:ext>
            </a:extLst>
          </p:cNvPr>
          <p:cNvSpPr txBox="1"/>
          <p:nvPr/>
        </p:nvSpPr>
        <p:spPr>
          <a:xfrm>
            <a:off x="2533156" y="6351793"/>
            <a:ext cx="3507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services/benefits are covered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5381904D-6736-CB41-9E76-3B0716CD1BE5}"/>
              </a:ext>
            </a:extLst>
          </p:cNvPr>
          <p:cNvCxnSpPr>
            <a:cxnSpLocks/>
          </p:cNvCxnSpPr>
          <p:nvPr/>
        </p:nvCxnSpPr>
        <p:spPr>
          <a:xfrm>
            <a:off x="912175" y="2908626"/>
            <a:ext cx="0" cy="2293995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1AD5527-0C04-CD46-B798-AC93769A5675}"/>
              </a:ext>
            </a:extLst>
          </p:cNvPr>
          <p:cNvSpPr txBox="1"/>
          <p:nvPr/>
        </p:nvSpPr>
        <p:spPr>
          <a:xfrm rot="16200000">
            <a:off x="-1039157" y="2781638"/>
            <a:ext cx="270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costs are covered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4CA1891-5378-A14C-9DAA-026454FC155C}"/>
              </a:ext>
            </a:extLst>
          </p:cNvPr>
          <p:cNvSpPr txBox="1"/>
          <p:nvPr/>
        </p:nvSpPr>
        <p:spPr>
          <a:xfrm>
            <a:off x="6437661" y="5223631"/>
            <a:ext cx="9459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Social benefits: </a:t>
            </a:r>
          </a:p>
          <a:p>
            <a:r>
              <a:rPr lang="en-US" sz="1200" dirty="0"/>
              <a:t>(food and transp. allowances)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EECFEA8-61D0-3E41-B07E-8F6375C4F3AB}"/>
              </a:ext>
            </a:extLst>
          </p:cNvPr>
          <p:cNvSpPr txBox="1"/>
          <p:nvPr/>
        </p:nvSpPr>
        <p:spPr>
          <a:xfrm>
            <a:off x="1053238" y="5227429"/>
            <a:ext cx="173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Promotion, </a:t>
            </a:r>
          </a:p>
          <a:p>
            <a:r>
              <a:rPr lang="en-US" sz="1200" dirty="0"/>
              <a:t>Preventive (vaccination), National programs (TB,</a:t>
            </a:r>
          </a:p>
          <a:p>
            <a:r>
              <a:rPr lang="en-US" sz="1200" dirty="0"/>
              <a:t>HIV/AIDS, Malaria), Surveillance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577B5DE-CDA8-0145-9A00-F7634FB1D0BC}"/>
              </a:ext>
            </a:extLst>
          </p:cNvPr>
          <p:cNvSpPr txBox="1"/>
          <p:nvPr/>
        </p:nvSpPr>
        <p:spPr>
          <a:xfrm>
            <a:off x="7346716" y="5223631"/>
            <a:ext cx="1119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Rehabilitation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EC52A5D-B6AA-7040-8D1C-82BF43B4EB26}"/>
              </a:ext>
            </a:extLst>
          </p:cNvPr>
          <p:cNvSpPr txBox="1"/>
          <p:nvPr/>
        </p:nvSpPr>
        <p:spPr>
          <a:xfrm>
            <a:off x="2533155" y="5223632"/>
            <a:ext cx="3867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Curative services (screening, diagnosis, treatment)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F390AE78-5D47-6D4A-94BA-5249E85D037A}"/>
              </a:ext>
            </a:extLst>
          </p:cNvPr>
          <p:cNvSpPr/>
          <p:nvPr/>
        </p:nvSpPr>
        <p:spPr>
          <a:xfrm>
            <a:off x="1072052" y="535765"/>
            <a:ext cx="7236368" cy="466685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A3B1DA2-8475-784D-8801-92A2697830E6}"/>
              </a:ext>
            </a:extLst>
          </p:cNvPr>
          <p:cNvSpPr txBox="1"/>
          <p:nvPr/>
        </p:nvSpPr>
        <p:spPr>
          <a:xfrm>
            <a:off x="1072051" y="194372"/>
            <a:ext cx="2142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Health Sector Cost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33034FC4-928E-9E42-BB2B-0BEA1F9BCB80}"/>
              </a:ext>
            </a:extLst>
          </p:cNvPr>
          <p:cNvGrpSpPr/>
          <p:nvPr/>
        </p:nvGrpSpPr>
        <p:grpSpPr>
          <a:xfrm>
            <a:off x="1042558" y="1830575"/>
            <a:ext cx="3961084" cy="3372045"/>
            <a:chOff x="930166" y="1355835"/>
            <a:chExt cx="3961084" cy="470636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F6601E4A-FFF2-FA44-972A-857C81C3CCB2}"/>
                </a:ext>
              </a:extLst>
            </p:cNvPr>
            <p:cNvSpPr/>
            <p:nvPr/>
          </p:nvSpPr>
          <p:spPr>
            <a:xfrm>
              <a:off x="946567" y="1442900"/>
              <a:ext cx="3878318" cy="4619296"/>
            </a:xfrm>
            <a:prstGeom prst="rect">
              <a:avLst/>
            </a:prstGeom>
            <a:solidFill>
              <a:srgbClr val="EBF1DE">
                <a:alpha val="70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F18C8932-D7B7-B146-8E1B-E357CF43E226}"/>
                </a:ext>
              </a:extLst>
            </p:cNvPr>
            <p:cNvSpPr txBox="1"/>
            <p:nvPr/>
          </p:nvSpPr>
          <p:spPr>
            <a:xfrm>
              <a:off x="930166" y="1355835"/>
              <a:ext cx="3961084" cy="596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Essential Health Service Package (EHSP)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CA463E39-B667-1948-A6D2-085C4276B977}"/>
              </a:ext>
            </a:extLst>
          </p:cNvPr>
          <p:cNvGrpSpPr/>
          <p:nvPr/>
        </p:nvGrpSpPr>
        <p:grpSpPr>
          <a:xfrm>
            <a:off x="2505651" y="2900857"/>
            <a:ext cx="4692054" cy="2301764"/>
            <a:chOff x="2364822" y="3673366"/>
            <a:chExt cx="5880539" cy="230176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95CFEFFC-76DF-CF4D-B298-B5159CD387AC}"/>
                </a:ext>
              </a:extLst>
            </p:cNvPr>
            <p:cNvSpPr/>
            <p:nvPr/>
          </p:nvSpPr>
          <p:spPr>
            <a:xfrm>
              <a:off x="2364822" y="3673366"/>
              <a:ext cx="5880539" cy="2301764"/>
            </a:xfrm>
            <a:prstGeom prst="rect">
              <a:avLst/>
            </a:prstGeom>
            <a:solidFill>
              <a:srgbClr val="DBEEF4">
                <a:alpha val="60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4B0FB069-FEE6-8648-91D5-598703659849}"/>
                </a:ext>
              </a:extLst>
            </p:cNvPr>
            <p:cNvSpPr txBox="1"/>
            <p:nvPr/>
          </p:nvSpPr>
          <p:spPr>
            <a:xfrm>
              <a:off x="2364822" y="3680090"/>
              <a:ext cx="50444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Health Insurance Benefit Package (HIBP)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0966C70-8289-B644-8FE3-0F4BE60B09DC}"/>
              </a:ext>
            </a:extLst>
          </p:cNvPr>
          <p:cNvSpPr txBox="1"/>
          <p:nvPr/>
        </p:nvSpPr>
        <p:spPr>
          <a:xfrm>
            <a:off x="2508788" y="3263725"/>
            <a:ext cx="46889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Recurrent cost</a:t>
            </a:r>
          </a:p>
          <a:p>
            <a:r>
              <a:rPr lang="en-US" sz="1200" i="1" dirty="0"/>
              <a:t>(drugs, supplies, personnel, incentives, utilities, other recurrent cost)</a:t>
            </a:r>
          </a:p>
          <a:p>
            <a:endParaRPr lang="en-US" sz="1200" i="1" dirty="0"/>
          </a:p>
          <a:p>
            <a:r>
              <a:rPr lang="en-US" sz="1200" i="1" dirty="0">
                <a:solidFill>
                  <a:schemeClr val="tx2">
                    <a:lumMod val="75000"/>
                  </a:schemeClr>
                </a:solidFill>
              </a:rPr>
              <a:t>HIBP covers around 70 interventions of EHSP, among which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75000"/>
                  </a:schemeClr>
                </a:solidFill>
              </a:rPr>
              <a:t>16 interventions can be directly matched (e.g. virginal delivery, caesarian section, </a:t>
            </a:r>
            <a:r>
              <a:rPr lang="en-US" sz="1200" i="1" dirty="0" err="1">
                <a:solidFill>
                  <a:schemeClr val="tx2">
                    <a:lumMod val="75000"/>
                  </a:schemeClr>
                </a:solidFill>
              </a:rPr>
              <a:t>etc</a:t>
            </a:r>
            <a:r>
              <a:rPr lang="en-US" sz="1200" i="1" dirty="0">
                <a:solidFill>
                  <a:schemeClr val="tx2">
                    <a:lumMod val="75000"/>
                  </a:schemeClr>
                </a:solidFill>
              </a:rPr>
              <a:t>) – Normative + Bottom-up costing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>
                <a:solidFill>
                  <a:schemeClr val="tx2">
                    <a:lumMod val="75000"/>
                  </a:schemeClr>
                </a:solidFill>
              </a:rPr>
              <a:t>Around 52 interventions cannot be directly matched but still covered by NHI and paid through a bundled payment (e.g. ANC, PNC, screening, normal consultation, and even services not included in EHSP through capitation) – Normative costing only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1DF1CD1-9AD7-324C-9D3A-232C45A8E8A0}"/>
              </a:ext>
            </a:extLst>
          </p:cNvPr>
          <p:cNvSpPr txBox="1"/>
          <p:nvPr/>
        </p:nvSpPr>
        <p:spPr>
          <a:xfrm>
            <a:off x="2515647" y="1290020"/>
            <a:ext cx="4949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Recurrent cost + Capital cost </a:t>
            </a:r>
          </a:p>
          <a:p>
            <a:r>
              <a:rPr lang="en-US" sz="1200" i="1" dirty="0">
                <a:sym typeface="Wingdings" pitchFamily="2" charset="2"/>
              </a:rPr>
              <a:t>(building, medical equip., non-medical equip.</a:t>
            </a:r>
            <a:r>
              <a:rPr lang="en-US" sz="1200" i="1" dirty="0"/>
              <a:t>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010D24F-02C2-A745-9F20-5FFBA8695222}"/>
              </a:ext>
            </a:extLst>
          </p:cNvPr>
          <p:cNvSpPr txBox="1"/>
          <p:nvPr/>
        </p:nvSpPr>
        <p:spPr>
          <a:xfrm>
            <a:off x="1091344" y="2168624"/>
            <a:ext cx="31930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i="1" dirty="0"/>
          </a:p>
          <a:p>
            <a:r>
              <a:rPr lang="en-US" sz="1200" i="1" dirty="0"/>
              <a:t>+ Part of capital cost </a:t>
            </a:r>
            <a:r>
              <a:rPr lang="en-US" sz="1200" i="1" dirty="0">
                <a:sym typeface="Wingdings" pitchFamily="2" charset="2"/>
              </a:rPr>
              <a:t>(equipment directly linked</a:t>
            </a:r>
            <a:r>
              <a:rPr lang="en-US" sz="1200" i="1" dirty="0"/>
              <a:t>) </a:t>
            </a:r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+ Programmatic cost</a:t>
            </a:r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Direct recurrent </a:t>
            </a:r>
          </a:p>
          <a:p>
            <a:r>
              <a:rPr lang="en-US" sz="1200" i="1" dirty="0"/>
              <a:t>cost (drugs, supplies, </a:t>
            </a:r>
          </a:p>
          <a:p>
            <a:r>
              <a:rPr lang="en-US" sz="1200" i="1" dirty="0"/>
              <a:t>+ personnel </a:t>
            </a:r>
            <a:r>
              <a:rPr lang="en-US" sz="1200" i="1" dirty="0" err="1"/>
              <a:t>alloc</a:t>
            </a:r>
            <a:r>
              <a:rPr lang="en-US" sz="1200" i="1" dirty="0"/>
              <a:t>.) </a:t>
            </a:r>
          </a:p>
          <a:p>
            <a:endParaRPr lang="en-US" sz="1200" i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F46B3F30-8154-3541-81DE-9A51337D0CEF}"/>
              </a:ext>
            </a:extLst>
          </p:cNvPr>
          <p:cNvSpPr txBox="1"/>
          <p:nvPr/>
        </p:nvSpPr>
        <p:spPr>
          <a:xfrm>
            <a:off x="1072049" y="548743"/>
            <a:ext cx="6448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Other direct (e.g. salaries at MOH) and indirect cost (training, supervision/monitoring, </a:t>
            </a:r>
            <a:r>
              <a:rPr lang="en-US" sz="1200" i="1" dirty="0" err="1"/>
              <a:t>etc</a:t>
            </a:r>
            <a:r>
              <a:rPr lang="en-US" sz="1200" i="1" dirty="0"/>
              <a:t>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1A75384-0979-B74A-B4D6-64F495D5EAB5}"/>
              </a:ext>
            </a:extLst>
          </p:cNvPr>
          <p:cNvSpPr txBox="1"/>
          <p:nvPr/>
        </p:nvSpPr>
        <p:spPr>
          <a:xfrm rot="16200000">
            <a:off x="69557" y="3823226"/>
            <a:ext cx="1426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Recurrent cost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xmlns="" id="{AB4FC685-B6C2-0C46-B1F1-97DFA9853E85}"/>
              </a:ext>
            </a:extLst>
          </p:cNvPr>
          <p:cNvCxnSpPr>
            <a:cxnSpLocks/>
          </p:cNvCxnSpPr>
          <p:nvPr/>
        </p:nvCxnSpPr>
        <p:spPr>
          <a:xfrm>
            <a:off x="912175" y="997254"/>
            <a:ext cx="0" cy="1698649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2A4747AA-DA48-A44F-B1FA-22B3890F04A4}"/>
              </a:ext>
            </a:extLst>
          </p:cNvPr>
          <p:cNvSpPr txBox="1"/>
          <p:nvPr/>
        </p:nvSpPr>
        <p:spPr>
          <a:xfrm rot="16200000">
            <a:off x="69557" y="1403703"/>
            <a:ext cx="1426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Capital cost</a:t>
            </a:r>
          </a:p>
        </p:txBody>
      </p:sp>
    </p:spTree>
    <p:extLst>
      <p:ext uri="{BB962C8B-B14F-4D97-AF65-F5344CB8AC3E}">
        <p14:creationId xmlns:p14="http://schemas.microsoft.com/office/powerpoint/2010/main" val="357786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lassicPPT" id="{8DA671EE-2AAE-A34B-B929-321C5B09DE31}" vid="{874EA96A-52E9-C94B-BC0D-5D6B893069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439</TotalTime>
  <Words>515</Words>
  <Application>Microsoft Office PowerPoint</Application>
  <PresentationFormat>On-screen Show (4:3)</PresentationFormat>
  <Paragraphs>146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Sekeun Daniel Yu</dc:creator>
  <cp:lastModifiedBy>Marielle Phe Goursat</cp:lastModifiedBy>
  <cp:revision>42</cp:revision>
  <cp:lastPrinted>2019-01-11T01:58:38Z</cp:lastPrinted>
  <dcterms:created xsi:type="dcterms:W3CDTF">2018-12-10T04:36:47Z</dcterms:created>
  <dcterms:modified xsi:type="dcterms:W3CDTF">2019-01-11T01:58:49Z</dcterms:modified>
</cp:coreProperties>
</file>