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549" r:id="rId2"/>
    <p:sldId id="602" r:id="rId3"/>
    <p:sldId id="593" r:id="rId4"/>
    <p:sldId id="601" r:id="rId5"/>
    <p:sldId id="600" r:id="rId6"/>
    <p:sldId id="594" r:id="rId7"/>
    <p:sldId id="595" r:id="rId8"/>
    <p:sldId id="596" r:id="rId9"/>
    <p:sldId id="597" r:id="rId10"/>
    <p:sldId id="599" r:id="rId11"/>
    <p:sldId id="598" r:id="rId12"/>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ald Manthalu" initials="GM" lastIdx="4"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455"/>
    <a:srgbClr val="FFFFB3"/>
    <a:srgbClr val="339E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44" autoAdjust="0"/>
    <p:restoredTop sz="88964" autoAdjust="0"/>
  </p:normalViewPr>
  <p:slideViewPr>
    <p:cSldViewPr snapToGrid="0">
      <p:cViewPr varScale="1">
        <p:scale>
          <a:sx n="95" d="100"/>
          <a:sy n="95" d="100"/>
        </p:scale>
        <p:origin x="192" y="328"/>
      </p:cViewPr>
      <p:guideLst>
        <p:guide orient="horz" pos="2160"/>
        <p:guide pos="3840"/>
      </p:guideLst>
    </p:cSldViewPr>
  </p:slideViewPr>
  <p:outlineViewPr>
    <p:cViewPr>
      <p:scale>
        <a:sx n="33" d="100"/>
        <a:sy n="33" d="100"/>
      </p:scale>
      <p:origin x="0" y="-3656"/>
    </p:cViewPr>
  </p:outlineViewPr>
  <p:notesTextViewPr>
    <p:cViewPr>
      <p:scale>
        <a:sx n="1" d="1"/>
        <a:sy n="1" d="1"/>
      </p:scale>
      <p:origin x="0" y="0"/>
    </p:cViewPr>
  </p:notesTextViewPr>
  <p:notesViewPr>
    <p:cSldViewPr snapToGrid="0">
      <p:cViewPr varScale="1">
        <p:scale>
          <a:sx n="52" d="100"/>
          <a:sy n="52" d="100"/>
        </p:scale>
        <p:origin x="286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366787-D118-4F7D-BA79-D7296B9AF6A9}"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B1B4F113-8487-46E3-9C5B-B9A05AA1264E}">
      <dgm:prSet phldrT="[Text]" custT="1"/>
      <dgm:spPr>
        <a:solidFill>
          <a:schemeClr val="accent6"/>
        </a:solidFill>
        <a:ln>
          <a:solidFill>
            <a:schemeClr val="tx1"/>
          </a:solidFill>
        </a:ln>
      </dgm:spPr>
      <dgm:t>
        <a:bodyPr/>
        <a:lstStyle/>
        <a:p>
          <a:r>
            <a:rPr lang="en-US" sz="1800" dirty="0"/>
            <a:t>Identify </a:t>
          </a:r>
          <a:r>
            <a:rPr lang="en-US" sz="1800" b="1" u="sng" dirty="0"/>
            <a:t>disease areas </a:t>
          </a:r>
          <a:r>
            <a:rPr lang="en-US" sz="1800" dirty="0"/>
            <a:t>which explain inequitable death and malnutrition rates </a:t>
          </a:r>
        </a:p>
      </dgm:t>
    </dgm:pt>
    <dgm:pt modelId="{4CB94C5B-18CF-4F53-A827-AF2F213A10D4}" type="parTrans" cxnId="{E6136426-0E29-4104-88BB-A9F4A880B4FA}">
      <dgm:prSet/>
      <dgm:spPr/>
      <dgm:t>
        <a:bodyPr/>
        <a:lstStyle/>
        <a:p>
          <a:endParaRPr lang="en-US" sz="2000"/>
        </a:p>
      </dgm:t>
    </dgm:pt>
    <dgm:pt modelId="{76A9B6A3-529F-492F-9285-1A362D728150}" type="sibTrans" cxnId="{E6136426-0E29-4104-88BB-A9F4A880B4FA}">
      <dgm:prSet/>
      <dgm:spPr/>
      <dgm:t>
        <a:bodyPr/>
        <a:lstStyle/>
        <a:p>
          <a:endParaRPr lang="en-US" sz="2000"/>
        </a:p>
      </dgm:t>
    </dgm:pt>
    <dgm:pt modelId="{85307B75-B85C-4BA3-AEA0-BC193A010E16}">
      <dgm:prSet phldrT="[Text]" custT="1"/>
      <dgm:spPr>
        <a:solidFill>
          <a:schemeClr val="accent2"/>
        </a:solidFill>
        <a:ln>
          <a:solidFill>
            <a:schemeClr val="tx1"/>
          </a:solidFill>
        </a:ln>
      </dgm:spPr>
      <dgm:t>
        <a:bodyPr/>
        <a:lstStyle/>
        <a:p>
          <a:r>
            <a:rPr lang="en-US" sz="1800" dirty="0"/>
            <a:t>Determine the right balance of </a:t>
          </a:r>
          <a:r>
            <a:rPr lang="en-US" sz="1800" b="1" u="sng" dirty="0"/>
            <a:t>interventions</a:t>
          </a:r>
          <a:r>
            <a:rPr lang="en-US" sz="1800" dirty="0"/>
            <a:t> by service delivery packages: </a:t>
          </a:r>
          <a:r>
            <a:rPr lang="en-US" sz="1800" b="1" dirty="0"/>
            <a:t>Community practices, Preventive services, Curative services</a:t>
          </a:r>
        </a:p>
      </dgm:t>
    </dgm:pt>
    <dgm:pt modelId="{10E85739-0B8E-439B-B430-22FBB268E15E}" type="parTrans" cxnId="{A13F196C-6A5D-4DB9-8CF6-98C784E6BAA1}">
      <dgm:prSet/>
      <dgm:spPr/>
      <dgm:t>
        <a:bodyPr/>
        <a:lstStyle/>
        <a:p>
          <a:endParaRPr lang="en-US" sz="2000"/>
        </a:p>
      </dgm:t>
    </dgm:pt>
    <dgm:pt modelId="{90DF1C33-5D8C-4AE0-84CE-5A8CDE5605BD}" type="sibTrans" cxnId="{A13F196C-6A5D-4DB9-8CF6-98C784E6BAA1}">
      <dgm:prSet/>
      <dgm:spPr/>
      <dgm:t>
        <a:bodyPr/>
        <a:lstStyle/>
        <a:p>
          <a:endParaRPr lang="en-US" sz="2000"/>
        </a:p>
      </dgm:t>
    </dgm:pt>
    <dgm:pt modelId="{94DBC920-850D-4207-823C-F5967F6DC28F}">
      <dgm:prSet custT="1"/>
      <dgm:spPr>
        <a:ln>
          <a:solidFill>
            <a:schemeClr val="tx1"/>
          </a:solidFill>
        </a:ln>
      </dgm:spPr>
      <dgm:t>
        <a:bodyPr/>
        <a:lstStyle/>
        <a:p>
          <a:r>
            <a:rPr lang="en-US" sz="1800" dirty="0"/>
            <a:t>Identify </a:t>
          </a:r>
          <a:r>
            <a:rPr lang="en-US" sz="1800" b="1" u="sng" dirty="0"/>
            <a:t>bottlenecks</a:t>
          </a:r>
          <a:r>
            <a:rPr lang="en-US" sz="1800" dirty="0"/>
            <a:t> or challenges that disrupt service delivery for the most deprived. Then identify </a:t>
          </a:r>
          <a:r>
            <a:rPr lang="en-US" sz="1800" b="1" u="sng" dirty="0"/>
            <a:t>root causes</a:t>
          </a:r>
          <a:r>
            <a:rPr lang="en-US" sz="1800" dirty="0"/>
            <a:t>. </a:t>
          </a:r>
        </a:p>
      </dgm:t>
    </dgm:pt>
    <dgm:pt modelId="{1150AF8C-898C-47B9-9733-66CE7DC31033}" type="sibTrans" cxnId="{FF7846D4-3E75-4257-AAC8-7F921BDB4102}">
      <dgm:prSet/>
      <dgm:spPr/>
      <dgm:t>
        <a:bodyPr/>
        <a:lstStyle/>
        <a:p>
          <a:endParaRPr lang="en-US" sz="2000"/>
        </a:p>
      </dgm:t>
    </dgm:pt>
    <dgm:pt modelId="{D612091B-F8A9-4CF6-99EA-0636DD3AF458}" type="parTrans" cxnId="{FF7846D4-3E75-4257-AAC8-7F921BDB4102}">
      <dgm:prSet/>
      <dgm:spPr/>
      <dgm:t>
        <a:bodyPr/>
        <a:lstStyle/>
        <a:p>
          <a:endParaRPr lang="en-US" sz="2000"/>
        </a:p>
      </dgm:t>
    </dgm:pt>
    <dgm:pt modelId="{D6971F63-7A4B-234A-AF2C-F104A0ECDDE4}">
      <dgm:prSet custT="1"/>
      <dgm:spPr>
        <a:ln>
          <a:solidFill>
            <a:schemeClr val="tx1"/>
          </a:solidFill>
        </a:ln>
      </dgm:spPr>
      <dgm:t>
        <a:bodyPr/>
        <a:lstStyle/>
        <a:p>
          <a:r>
            <a:rPr lang="en-US" sz="1800" dirty="0"/>
            <a:t>Identify </a:t>
          </a:r>
          <a:r>
            <a:rPr lang="en-US" sz="1800" b="1" u="sng" dirty="0"/>
            <a:t>effective strategies </a:t>
          </a:r>
          <a:r>
            <a:rPr lang="en-US" sz="1800" dirty="0"/>
            <a:t>to mitigate the causes of key bottlenecks to improve coverage rates</a:t>
          </a:r>
        </a:p>
      </dgm:t>
    </dgm:pt>
    <dgm:pt modelId="{C8B2FD0D-A976-9B4E-AFAA-F41F7CABF79C}" type="sibTrans" cxnId="{24E3965A-6B6C-C544-9BC5-777E6F9FB2A7}">
      <dgm:prSet/>
      <dgm:spPr/>
      <dgm:t>
        <a:bodyPr/>
        <a:lstStyle/>
        <a:p>
          <a:endParaRPr lang="en-US" sz="2000"/>
        </a:p>
      </dgm:t>
    </dgm:pt>
    <dgm:pt modelId="{D8791839-AFD3-1142-AFE2-46431F8C4481}" type="parTrans" cxnId="{24E3965A-6B6C-C544-9BC5-777E6F9FB2A7}">
      <dgm:prSet/>
      <dgm:spPr/>
      <dgm:t>
        <a:bodyPr/>
        <a:lstStyle/>
        <a:p>
          <a:endParaRPr lang="en-US" sz="2000"/>
        </a:p>
      </dgm:t>
    </dgm:pt>
    <dgm:pt modelId="{3AE6B18A-FF29-A649-AA32-6C0AAC0B899B}">
      <dgm:prSet custT="1"/>
      <dgm:spPr>
        <a:ln>
          <a:solidFill>
            <a:schemeClr val="tx1"/>
          </a:solidFill>
        </a:ln>
      </dgm:spPr>
      <dgm:t>
        <a:bodyPr/>
        <a:lstStyle/>
        <a:p>
          <a:r>
            <a:rPr lang="en-US" sz="1800" dirty="0"/>
            <a:t>Compare the </a:t>
          </a:r>
          <a:r>
            <a:rPr lang="en-US" sz="1800" b="1" u="sng" dirty="0"/>
            <a:t>impact</a:t>
          </a:r>
          <a:r>
            <a:rPr lang="en-US" sz="1800" dirty="0"/>
            <a:t> and </a:t>
          </a:r>
          <a:r>
            <a:rPr lang="en-US" sz="1800" b="1" u="sng" dirty="0"/>
            <a:t>cost-effectiveness</a:t>
          </a:r>
          <a:r>
            <a:rPr lang="en-US" sz="1800" dirty="0"/>
            <a:t> of intervention scenarios</a:t>
          </a:r>
        </a:p>
      </dgm:t>
    </dgm:pt>
    <dgm:pt modelId="{DA30D146-F9F5-2E45-9B94-D7CF701CBE23}" type="sibTrans" cxnId="{96F1BCA4-E8B2-0844-BFCF-A6BF9912FBED}">
      <dgm:prSet/>
      <dgm:spPr/>
      <dgm:t>
        <a:bodyPr/>
        <a:lstStyle/>
        <a:p>
          <a:endParaRPr lang="en-US" sz="2000"/>
        </a:p>
      </dgm:t>
    </dgm:pt>
    <dgm:pt modelId="{E008A4FD-7C2A-0849-BC6C-B1C846C80590}" type="parTrans" cxnId="{96F1BCA4-E8B2-0844-BFCF-A6BF9912FBED}">
      <dgm:prSet/>
      <dgm:spPr/>
      <dgm:t>
        <a:bodyPr/>
        <a:lstStyle/>
        <a:p>
          <a:endParaRPr lang="en-US" sz="2000"/>
        </a:p>
      </dgm:t>
    </dgm:pt>
    <dgm:pt modelId="{797F3DC3-5ABD-46C2-BA1E-E75036D3C6AC}">
      <dgm:prSet phldrT="[Text]" custT="1"/>
      <dgm:spPr>
        <a:solidFill>
          <a:schemeClr val="accent1"/>
        </a:solidFill>
        <a:ln>
          <a:solidFill>
            <a:schemeClr val="tx1"/>
          </a:solidFill>
        </a:ln>
      </dgm:spPr>
      <dgm:t>
        <a:bodyPr/>
        <a:lstStyle/>
        <a:p>
          <a:r>
            <a:rPr lang="en-US" sz="1800" b="0" dirty="0"/>
            <a:t>Identify Priority </a:t>
          </a:r>
          <a:r>
            <a:rPr lang="en-US" sz="1800" b="1" u="sng" dirty="0"/>
            <a:t>populations</a:t>
          </a:r>
          <a:r>
            <a:rPr lang="en-US" sz="1800" b="0" dirty="0"/>
            <a:t> based on patterns of mortality rates (by geographic location, residence, wealth status)</a:t>
          </a:r>
        </a:p>
      </dgm:t>
    </dgm:pt>
    <dgm:pt modelId="{EADED9CB-3F97-4E28-AC60-E9D6AA0262B3}" type="sibTrans" cxnId="{71A5D61C-25CF-406F-8757-1C0A4F52424B}">
      <dgm:prSet/>
      <dgm:spPr/>
      <dgm:t>
        <a:bodyPr/>
        <a:lstStyle/>
        <a:p>
          <a:endParaRPr lang="en-US" sz="2000"/>
        </a:p>
      </dgm:t>
    </dgm:pt>
    <dgm:pt modelId="{1136ACDF-3660-493D-B6E8-38E84CD0C9F5}" type="parTrans" cxnId="{71A5D61C-25CF-406F-8757-1C0A4F52424B}">
      <dgm:prSet/>
      <dgm:spPr/>
      <dgm:t>
        <a:bodyPr/>
        <a:lstStyle/>
        <a:p>
          <a:endParaRPr lang="en-US" sz="2000"/>
        </a:p>
      </dgm:t>
    </dgm:pt>
    <dgm:pt modelId="{2B162159-8E53-47F8-BD7F-B6089F83978C}" type="pres">
      <dgm:prSet presAssocID="{E2366787-D118-4F7D-BA79-D7296B9AF6A9}" presName="Name0" presStyleCnt="0">
        <dgm:presLayoutVars>
          <dgm:chMax val="7"/>
          <dgm:chPref val="7"/>
          <dgm:dir/>
        </dgm:presLayoutVars>
      </dgm:prSet>
      <dgm:spPr/>
    </dgm:pt>
    <dgm:pt modelId="{BF24B904-04F4-4AD4-8D86-74BDF5FFE300}" type="pres">
      <dgm:prSet presAssocID="{E2366787-D118-4F7D-BA79-D7296B9AF6A9}" presName="Name1" presStyleCnt="0"/>
      <dgm:spPr/>
    </dgm:pt>
    <dgm:pt modelId="{F3592B79-1786-4C17-9F6F-80E0F5D46CB5}" type="pres">
      <dgm:prSet presAssocID="{E2366787-D118-4F7D-BA79-D7296B9AF6A9}" presName="cycle" presStyleCnt="0"/>
      <dgm:spPr/>
    </dgm:pt>
    <dgm:pt modelId="{5D9FFE09-DB6F-48A8-8BB0-4FDBCBAB5F70}" type="pres">
      <dgm:prSet presAssocID="{E2366787-D118-4F7D-BA79-D7296B9AF6A9}" presName="srcNode" presStyleLbl="node1" presStyleIdx="0" presStyleCnt="6"/>
      <dgm:spPr/>
    </dgm:pt>
    <dgm:pt modelId="{2EBB2C34-7B52-4A2A-82B6-78783F228F66}" type="pres">
      <dgm:prSet presAssocID="{E2366787-D118-4F7D-BA79-D7296B9AF6A9}" presName="conn" presStyleLbl="parChTrans1D2" presStyleIdx="0" presStyleCnt="1"/>
      <dgm:spPr/>
    </dgm:pt>
    <dgm:pt modelId="{D1F056A6-4F51-431A-A6BE-C40A3A70AB27}" type="pres">
      <dgm:prSet presAssocID="{E2366787-D118-4F7D-BA79-D7296B9AF6A9}" presName="extraNode" presStyleLbl="node1" presStyleIdx="0" presStyleCnt="6"/>
      <dgm:spPr/>
    </dgm:pt>
    <dgm:pt modelId="{3B3C4DA4-E14C-4666-9F8A-B82F41E79703}" type="pres">
      <dgm:prSet presAssocID="{E2366787-D118-4F7D-BA79-D7296B9AF6A9}" presName="dstNode" presStyleLbl="node1" presStyleIdx="0" presStyleCnt="6"/>
      <dgm:spPr/>
    </dgm:pt>
    <dgm:pt modelId="{71D766AB-C7A7-424D-9BB4-BEDE98A200FF}" type="pres">
      <dgm:prSet presAssocID="{797F3DC3-5ABD-46C2-BA1E-E75036D3C6AC}" presName="text_1" presStyleLbl="node1" presStyleIdx="0" presStyleCnt="6" custLinFactNeighborX="1934">
        <dgm:presLayoutVars>
          <dgm:bulletEnabled val="1"/>
        </dgm:presLayoutVars>
      </dgm:prSet>
      <dgm:spPr/>
    </dgm:pt>
    <dgm:pt modelId="{8B5047D1-AE40-49A3-A885-4D7C61EA2FB3}" type="pres">
      <dgm:prSet presAssocID="{797F3DC3-5ABD-46C2-BA1E-E75036D3C6AC}" presName="accent_1" presStyleCnt="0"/>
      <dgm:spPr/>
    </dgm:pt>
    <dgm:pt modelId="{1143BCA8-CBA2-4CCF-98D7-BDA742B3DFF4}" type="pres">
      <dgm:prSet presAssocID="{797F3DC3-5ABD-46C2-BA1E-E75036D3C6AC}" presName="accentRepeatNode" presStyleLbl="solidFgAcc1" presStyleIdx="0" presStyleCnt="6"/>
      <dgm:spPr>
        <a:ln>
          <a:solidFill>
            <a:schemeClr val="tx1"/>
          </a:solidFill>
        </a:ln>
      </dgm:spPr>
    </dgm:pt>
    <dgm:pt modelId="{477C50F9-64A3-403C-9E7C-D9F2C24D02A6}" type="pres">
      <dgm:prSet presAssocID="{B1B4F113-8487-46E3-9C5B-B9A05AA1264E}" presName="text_2" presStyleLbl="node1" presStyleIdx="1" presStyleCnt="6">
        <dgm:presLayoutVars>
          <dgm:bulletEnabled val="1"/>
        </dgm:presLayoutVars>
      </dgm:prSet>
      <dgm:spPr/>
    </dgm:pt>
    <dgm:pt modelId="{5234F36D-E2B5-46FE-8786-99041AF07A29}" type="pres">
      <dgm:prSet presAssocID="{B1B4F113-8487-46E3-9C5B-B9A05AA1264E}" presName="accent_2" presStyleCnt="0"/>
      <dgm:spPr/>
    </dgm:pt>
    <dgm:pt modelId="{BFE30D91-AE59-4FFE-84FE-0E1E76C13AF8}" type="pres">
      <dgm:prSet presAssocID="{B1B4F113-8487-46E3-9C5B-B9A05AA1264E}" presName="accentRepeatNode" presStyleLbl="solidFgAcc1" presStyleIdx="1" presStyleCnt="6"/>
      <dgm:spPr>
        <a:ln>
          <a:solidFill>
            <a:schemeClr val="tx1"/>
          </a:solidFill>
        </a:ln>
      </dgm:spPr>
    </dgm:pt>
    <dgm:pt modelId="{CEFAA9AD-E5E6-4080-B3DE-5AD5F2764CC5}" type="pres">
      <dgm:prSet presAssocID="{85307B75-B85C-4BA3-AEA0-BC193A010E16}" presName="text_3" presStyleLbl="node1" presStyleIdx="2" presStyleCnt="6">
        <dgm:presLayoutVars>
          <dgm:bulletEnabled val="1"/>
        </dgm:presLayoutVars>
      </dgm:prSet>
      <dgm:spPr/>
    </dgm:pt>
    <dgm:pt modelId="{E25AE9B6-D6C5-4B5E-8F2C-4D959DFD77E5}" type="pres">
      <dgm:prSet presAssocID="{85307B75-B85C-4BA3-AEA0-BC193A010E16}" presName="accent_3" presStyleCnt="0"/>
      <dgm:spPr/>
    </dgm:pt>
    <dgm:pt modelId="{866868A3-F054-4A3A-9508-7867023684AF}" type="pres">
      <dgm:prSet presAssocID="{85307B75-B85C-4BA3-AEA0-BC193A010E16}" presName="accentRepeatNode" presStyleLbl="solidFgAcc1" presStyleIdx="2" presStyleCnt="6"/>
      <dgm:spPr>
        <a:ln>
          <a:solidFill>
            <a:schemeClr val="tx1"/>
          </a:solidFill>
        </a:ln>
      </dgm:spPr>
    </dgm:pt>
    <dgm:pt modelId="{A0CBBA2E-08F5-449A-A189-3E74CF3F74A3}" type="pres">
      <dgm:prSet presAssocID="{94DBC920-850D-4207-823C-F5967F6DC28F}" presName="text_4" presStyleLbl="node1" presStyleIdx="3" presStyleCnt="6">
        <dgm:presLayoutVars>
          <dgm:bulletEnabled val="1"/>
        </dgm:presLayoutVars>
      </dgm:prSet>
      <dgm:spPr/>
    </dgm:pt>
    <dgm:pt modelId="{23EB9FCF-4B29-4AA2-ACB3-D1BCFCD3A513}" type="pres">
      <dgm:prSet presAssocID="{94DBC920-850D-4207-823C-F5967F6DC28F}" presName="accent_4" presStyleCnt="0"/>
      <dgm:spPr/>
    </dgm:pt>
    <dgm:pt modelId="{AF3E0253-5552-48D9-8727-6DAC60EDFE58}" type="pres">
      <dgm:prSet presAssocID="{94DBC920-850D-4207-823C-F5967F6DC28F}" presName="accentRepeatNode" presStyleLbl="solidFgAcc1" presStyleIdx="3" presStyleCnt="6"/>
      <dgm:spPr>
        <a:ln>
          <a:solidFill>
            <a:schemeClr val="tx1"/>
          </a:solidFill>
        </a:ln>
      </dgm:spPr>
    </dgm:pt>
    <dgm:pt modelId="{4DA1B1F8-44C9-DF45-B14A-289CAAADAAFB}" type="pres">
      <dgm:prSet presAssocID="{D6971F63-7A4B-234A-AF2C-F104A0ECDDE4}" presName="text_5" presStyleLbl="node1" presStyleIdx="4" presStyleCnt="6" custLinFactNeighborX="0">
        <dgm:presLayoutVars>
          <dgm:bulletEnabled val="1"/>
        </dgm:presLayoutVars>
      </dgm:prSet>
      <dgm:spPr/>
    </dgm:pt>
    <dgm:pt modelId="{70E42BB5-D2DA-6B49-8A2D-1492A27FD8C7}" type="pres">
      <dgm:prSet presAssocID="{D6971F63-7A4B-234A-AF2C-F104A0ECDDE4}" presName="accent_5" presStyleCnt="0"/>
      <dgm:spPr/>
    </dgm:pt>
    <dgm:pt modelId="{00338648-3F34-0B43-88B0-78FA87D6306E}" type="pres">
      <dgm:prSet presAssocID="{D6971F63-7A4B-234A-AF2C-F104A0ECDDE4}" presName="accentRepeatNode" presStyleLbl="solidFgAcc1" presStyleIdx="4" presStyleCnt="6"/>
      <dgm:spPr/>
    </dgm:pt>
    <dgm:pt modelId="{5E8E2D30-0C91-EC4E-9BBE-496A21A14958}" type="pres">
      <dgm:prSet presAssocID="{3AE6B18A-FF29-A649-AA32-6C0AAC0B899B}" presName="text_6" presStyleLbl="node1" presStyleIdx="5" presStyleCnt="6">
        <dgm:presLayoutVars>
          <dgm:bulletEnabled val="1"/>
        </dgm:presLayoutVars>
      </dgm:prSet>
      <dgm:spPr/>
    </dgm:pt>
    <dgm:pt modelId="{2D9F33F2-49A4-324C-AFAA-B4F1F74FA971}" type="pres">
      <dgm:prSet presAssocID="{3AE6B18A-FF29-A649-AA32-6C0AAC0B899B}" presName="accent_6" presStyleCnt="0"/>
      <dgm:spPr/>
    </dgm:pt>
    <dgm:pt modelId="{AB40ED15-451B-D046-A3CD-9D3B8CA6596D}" type="pres">
      <dgm:prSet presAssocID="{3AE6B18A-FF29-A649-AA32-6C0AAC0B899B}" presName="accentRepeatNode" presStyleLbl="solidFgAcc1" presStyleIdx="5" presStyleCnt="6"/>
      <dgm:spPr/>
    </dgm:pt>
  </dgm:ptLst>
  <dgm:cxnLst>
    <dgm:cxn modelId="{C9D7EF1A-20FE-4BC7-A0F4-3CC05E7E6DB0}" type="presOf" srcId="{797F3DC3-5ABD-46C2-BA1E-E75036D3C6AC}" destId="{71D766AB-C7A7-424D-9BB4-BEDE98A200FF}" srcOrd="0" destOrd="0" presId="urn:microsoft.com/office/officeart/2008/layout/VerticalCurvedList"/>
    <dgm:cxn modelId="{71A5D61C-25CF-406F-8757-1C0A4F52424B}" srcId="{E2366787-D118-4F7D-BA79-D7296B9AF6A9}" destId="{797F3DC3-5ABD-46C2-BA1E-E75036D3C6AC}" srcOrd="0" destOrd="0" parTransId="{1136ACDF-3660-493D-B6E8-38E84CD0C9F5}" sibTransId="{EADED9CB-3F97-4E28-AC60-E9D6AA0262B3}"/>
    <dgm:cxn modelId="{D4BB651D-E3AC-493A-8003-0F512298F79C}" type="presOf" srcId="{E2366787-D118-4F7D-BA79-D7296B9AF6A9}" destId="{2B162159-8E53-47F8-BD7F-B6089F83978C}" srcOrd="0" destOrd="0" presId="urn:microsoft.com/office/officeart/2008/layout/VerticalCurvedList"/>
    <dgm:cxn modelId="{77444C1F-38AB-7145-B9BC-B8352F7384A2}" type="presOf" srcId="{3AE6B18A-FF29-A649-AA32-6C0AAC0B899B}" destId="{5E8E2D30-0C91-EC4E-9BBE-496A21A14958}" srcOrd="0" destOrd="0" presId="urn:microsoft.com/office/officeart/2008/layout/VerticalCurvedList"/>
    <dgm:cxn modelId="{E6136426-0E29-4104-88BB-A9F4A880B4FA}" srcId="{E2366787-D118-4F7D-BA79-D7296B9AF6A9}" destId="{B1B4F113-8487-46E3-9C5B-B9A05AA1264E}" srcOrd="1" destOrd="0" parTransId="{4CB94C5B-18CF-4F53-A827-AF2F213A10D4}" sibTransId="{76A9B6A3-529F-492F-9285-1A362D728150}"/>
    <dgm:cxn modelId="{0FE65252-1035-104D-8BE9-A7C741CDE310}" type="presOf" srcId="{D6971F63-7A4B-234A-AF2C-F104A0ECDDE4}" destId="{4DA1B1F8-44C9-DF45-B14A-289CAAADAAFB}" srcOrd="0" destOrd="0" presId="urn:microsoft.com/office/officeart/2008/layout/VerticalCurvedList"/>
    <dgm:cxn modelId="{24E3965A-6B6C-C544-9BC5-777E6F9FB2A7}" srcId="{E2366787-D118-4F7D-BA79-D7296B9AF6A9}" destId="{D6971F63-7A4B-234A-AF2C-F104A0ECDDE4}" srcOrd="4" destOrd="0" parTransId="{D8791839-AFD3-1142-AFE2-46431F8C4481}" sibTransId="{C8B2FD0D-A976-9B4E-AFAA-F41F7CABF79C}"/>
    <dgm:cxn modelId="{A13F196C-6A5D-4DB9-8CF6-98C784E6BAA1}" srcId="{E2366787-D118-4F7D-BA79-D7296B9AF6A9}" destId="{85307B75-B85C-4BA3-AEA0-BC193A010E16}" srcOrd="2" destOrd="0" parTransId="{10E85739-0B8E-439B-B430-22FBB268E15E}" sibTransId="{90DF1C33-5D8C-4AE0-84CE-5A8CDE5605BD}"/>
    <dgm:cxn modelId="{96F1BCA4-E8B2-0844-BFCF-A6BF9912FBED}" srcId="{E2366787-D118-4F7D-BA79-D7296B9AF6A9}" destId="{3AE6B18A-FF29-A649-AA32-6C0AAC0B899B}" srcOrd="5" destOrd="0" parTransId="{E008A4FD-7C2A-0849-BC6C-B1C846C80590}" sibTransId="{DA30D146-F9F5-2E45-9B94-D7CF701CBE23}"/>
    <dgm:cxn modelId="{15403FAD-E46C-4953-B7E8-4A235935C8E5}" type="presOf" srcId="{EADED9CB-3F97-4E28-AC60-E9D6AA0262B3}" destId="{2EBB2C34-7B52-4A2A-82B6-78783F228F66}" srcOrd="0" destOrd="0" presId="urn:microsoft.com/office/officeart/2008/layout/VerticalCurvedList"/>
    <dgm:cxn modelId="{1D7BAAB2-B54A-481D-9931-95B377D2B021}" type="presOf" srcId="{B1B4F113-8487-46E3-9C5B-B9A05AA1264E}" destId="{477C50F9-64A3-403C-9E7C-D9F2C24D02A6}" srcOrd="0" destOrd="0" presId="urn:microsoft.com/office/officeart/2008/layout/VerticalCurvedList"/>
    <dgm:cxn modelId="{A99FC7C2-9582-4BC1-AA85-85AC1B3E4E25}" type="presOf" srcId="{85307B75-B85C-4BA3-AEA0-BC193A010E16}" destId="{CEFAA9AD-E5E6-4080-B3DE-5AD5F2764CC5}" srcOrd="0" destOrd="0" presId="urn:microsoft.com/office/officeart/2008/layout/VerticalCurvedList"/>
    <dgm:cxn modelId="{FF7846D4-3E75-4257-AAC8-7F921BDB4102}" srcId="{E2366787-D118-4F7D-BA79-D7296B9AF6A9}" destId="{94DBC920-850D-4207-823C-F5967F6DC28F}" srcOrd="3" destOrd="0" parTransId="{D612091B-F8A9-4CF6-99EA-0636DD3AF458}" sibTransId="{1150AF8C-898C-47B9-9733-66CE7DC31033}"/>
    <dgm:cxn modelId="{6C214DDC-39B4-415B-B109-FEE661F79E6B}" type="presOf" srcId="{94DBC920-850D-4207-823C-F5967F6DC28F}" destId="{A0CBBA2E-08F5-449A-A189-3E74CF3F74A3}" srcOrd="0" destOrd="0" presId="urn:microsoft.com/office/officeart/2008/layout/VerticalCurvedList"/>
    <dgm:cxn modelId="{5CC37CE1-8328-4B80-947F-A98B0A8522E3}" type="presParOf" srcId="{2B162159-8E53-47F8-BD7F-B6089F83978C}" destId="{BF24B904-04F4-4AD4-8D86-74BDF5FFE300}" srcOrd="0" destOrd="0" presId="urn:microsoft.com/office/officeart/2008/layout/VerticalCurvedList"/>
    <dgm:cxn modelId="{1418D612-B6A6-4672-8919-EF265CD0909D}" type="presParOf" srcId="{BF24B904-04F4-4AD4-8D86-74BDF5FFE300}" destId="{F3592B79-1786-4C17-9F6F-80E0F5D46CB5}" srcOrd="0" destOrd="0" presId="urn:microsoft.com/office/officeart/2008/layout/VerticalCurvedList"/>
    <dgm:cxn modelId="{C6AC0EC5-244D-4C8C-8FEE-8EBAFF56B040}" type="presParOf" srcId="{F3592B79-1786-4C17-9F6F-80E0F5D46CB5}" destId="{5D9FFE09-DB6F-48A8-8BB0-4FDBCBAB5F70}" srcOrd="0" destOrd="0" presId="urn:microsoft.com/office/officeart/2008/layout/VerticalCurvedList"/>
    <dgm:cxn modelId="{DC6D082E-89E1-4621-88EA-4E2AF645930C}" type="presParOf" srcId="{F3592B79-1786-4C17-9F6F-80E0F5D46CB5}" destId="{2EBB2C34-7B52-4A2A-82B6-78783F228F66}" srcOrd="1" destOrd="0" presId="urn:microsoft.com/office/officeart/2008/layout/VerticalCurvedList"/>
    <dgm:cxn modelId="{644EBD3A-809F-46CA-B2B5-C19BE7A8F3D9}" type="presParOf" srcId="{F3592B79-1786-4C17-9F6F-80E0F5D46CB5}" destId="{D1F056A6-4F51-431A-A6BE-C40A3A70AB27}" srcOrd="2" destOrd="0" presId="urn:microsoft.com/office/officeart/2008/layout/VerticalCurvedList"/>
    <dgm:cxn modelId="{55543562-0A7D-4FE0-87EF-144F70A32072}" type="presParOf" srcId="{F3592B79-1786-4C17-9F6F-80E0F5D46CB5}" destId="{3B3C4DA4-E14C-4666-9F8A-B82F41E79703}" srcOrd="3" destOrd="0" presId="urn:microsoft.com/office/officeart/2008/layout/VerticalCurvedList"/>
    <dgm:cxn modelId="{771483EF-26B3-46F3-A72C-6A3C3FACC3A0}" type="presParOf" srcId="{BF24B904-04F4-4AD4-8D86-74BDF5FFE300}" destId="{71D766AB-C7A7-424D-9BB4-BEDE98A200FF}" srcOrd="1" destOrd="0" presId="urn:microsoft.com/office/officeart/2008/layout/VerticalCurvedList"/>
    <dgm:cxn modelId="{8F06E6E8-9A7D-43D5-909F-12278F441075}" type="presParOf" srcId="{BF24B904-04F4-4AD4-8D86-74BDF5FFE300}" destId="{8B5047D1-AE40-49A3-A885-4D7C61EA2FB3}" srcOrd="2" destOrd="0" presId="urn:microsoft.com/office/officeart/2008/layout/VerticalCurvedList"/>
    <dgm:cxn modelId="{F0D2CA2C-D822-4376-B50E-F73926B2E612}" type="presParOf" srcId="{8B5047D1-AE40-49A3-A885-4D7C61EA2FB3}" destId="{1143BCA8-CBA2-4CCF-98D7-BDA742B3DFF4}" srcOrd="0" destOrd="0" presId="urn:microsoft.com/office/officeart/2008/layout/VerticalCurvedList"/>
    <dgm:cxn modelId="{2BB190D1-CFC5-4EC7-8207-CF872C2620CF}" type="presParOf" srcId="{BF24B904-04F4-4AD4-8D86-74BDF5FFE300}" destId="{477C50F9-64A3-403C-9E7C-D9F2C24D02A6}" srcOrd="3" destOrd="0" presId="urn:microsoft.com/office/officeart/2008/layout/VerticalCurvedList"/>
    <dgm:cxn modelId="{0C1724A5-7838-4620-AD93-7D5673CDC83F}" type="presParOf" srcId="{BF24B904-04F4-4AD4-8D86-74BDF5FFE300}" destId="{5234F36D-E2B5-46FE-8786-99041AF07A29}" srcOrd="4" destOrd="0" presId="urn:microsoft.com/office/officeart/2008/layout/VerticalCurvedList"/>
    <dgm:cxn modelId="{1F2ADA38-63ED-4BA0-9A52-A7B4D51673D0}" type="presParOf" srcId="{5234F36D-E2B5-46FE-8786-99041AF07A29}" destId="{BFE30D91-AE59-4FFE-84FE-0E1E76C13AF8}" srcOrd="0" destOrd="0" presId="urn:microsoft.com/office/officeart/2008/layout/VerticalCurvedList"/>
    <dgm:cxn modelId="{E7228501-56A9-4DFF-A7AF-8F004BC3F507}" type="presParOf" srcId="{BF24B904-04F4-4AD4-8D86-74BDF5FFE300}" destId="{CEFAA9AD-E5E6-4080-B3DE-5AD5F2764CC5}" srcOrd="5" destOrd="0" presId="urn:microsoft.com/office/officeart/2008/layout/VerticalCurvedList"/>
    <dgm:cxn modelId="{3F0EF463-D9CF-4348-9CDD-2D1346056D4E}" type="presParOf" srcId="{BF24B904-04F4-4AD4-8D86-74BDF5FFE300}" destId="{E25AE9B6-D6C5-4B5E-8F2C-4D959DFD77E5}" srcOrd="6" destOrd="0" presId="urn:microsoft.com/office/officeart/2008/layout/VerticalCurvedList"/>
    <dgm:cxn modelId="{48A98DB3-CE1B-4BC5-8E33-987504FD62FF}" type="presParOf" srcId="{E25AE9B6-D6C5-4B5E-8F2C-4D959DFD77E5}" destId="{866868A3-F054-4A3A-9508-7867023684AF}" srcOrd="0" destOrd="0" presId="urn:microsoft.com/office/officeart/2008/layout/VerticalCurvedList"/>
    <dgm:cxn modelId="{C9FA58B8-6456-4C0F-8E68-BCACC9C6006A}" type="presParOf" srcId="{BF24B904-04F4-4AD4-8D86-74BDF5FFE300}" destId="{A0CBBA2E-08F5-449A-A189-3E74CF3F74A3}" srcOrd="7" destOrd="0" presId="urn:microsoft.com/office/officeart/2008/layout/VerticalCurvedList"/>
    <dgm:cxn modelId="{5249CC91-9164-4C44-A6AB-890B8FBC699F}" type="presParOf" srcId="{BF24B904-04F4-4AD4-8D86-74BDF5FFE300}" destId="{23EB9FCF-4B29-4AA2-ACB3-D1BCFCD3A513}" srcOrd="8" destOrd="0" presId="urn:microsoft.com/office/officeart/2008/layout/VerticalCurvedList"/>
    <dgm:cxn modelId="{028E7CA3-D98A-4224-9061-EEC17AF2D486}" type="presParOf" srcId="{23EB9FCF-4B29-4AA2-ACB3-D1BCFCD3A513}" destId="{AF3E0253-5552-48D9-8727-6DAC60EDFE58}" srcOrd="0" destOrd="0" presId="urn:microsoft.com/office/officeart/2008/layout/VerticalCurvedList"/>
    <dgm:cxn modelId="{1D3FA4B8-900C-EF42-80B7-2A062376FC82}" type="presParOf" srcId="{BF24B904-04F4-4AD4-8D86-74BDF5FFE300}" destId="{4DA1B1F8-44C9-DF45-B14A-289CAAADAAFB}" srcOrd="9" destOrd="0" presId="urn:microsoft.com/office/officeart/2008/layout/VerticalCurvedList"/>
    <dgm:cxn modelId="{DECA0D12-CD11-B448-B612-EEEBD2288138}" type="presParOf" srcId="{BF24B904-04F4-4AD4-8D86-74BDF5FFE300}" destId="{70E42BB5-D2DA-6B49-8A2D-1492A27FD8C7}" srcOrd="10" destOrd="0" presId="urn:microsoft.com/office/officeart/2008/layout/VerticalCurvedList"/>
    <dgm:cxn modelId="{1B992CCD-0DDB-014D-A94F-B9A74C27DF4E}" type="presParOf" srcId="{70E42BB5-D2DA-6B49-8A2D-1492A27FD8C7}" destId="{00338648-3F34-0B43-88B0-78FA87D6306E}" srcOrd="0" destOrd="0" presId="urn:microsoft.com/office/officeart/2008/layout/VerticalCurvedList"/>
    <dgm:cxn modelId="{DBE32B1C-120B-B446-9F54-AAB59AD28A31}" type="presParOf" srcId="{BF24B904-04F4-4AD4-8D86-74BDF5FFE300}" destId="{5E8E2D30-0C91-EC4E-9BBE-496A21A14958}" srcOrd="11" destOrd="0" presId="urn:microsoft.com/office/officeart/2008/layout/VerticalCurvedList"/>
    <dgm:cxn modelId="{EE6E93A9-3E0E-874B-A250-CE2E304A9C05}" type="presParOf" srcId="{BF24B904-04F4-4AD4-8D86-74BDF5FFE300}" destId="{2D9F33F2-49A4-324C-AFAA-B4F1F74FA971}" srcOrd="12" destOrd="0" presId="urn:microsoft.com/office/officeart/2008/layout/VerticalCurvedList"/>
    <dgm:cxn modelId="{A884CA45-1212-8A49-97FF-1A999011DF14}" type="presParOf" srcId="{2D9F33F2-49A4-324C-AFAA-B4F1F74FA971}" destId="{AB40ED15-451B-D046-A3CD-9D3B8CA6596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366787-D118-4F7D-BA79-D7296B9AF6A9}"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B1B4F113-8487-46E3-9C5B-B9A05AA1264E}">
      <dgm:prSet phldrT="[Text]" custT="1"/>
      <dgm:spPr>
        <a:solidFill>
          <a:schemeClr val="bg1">
            <a:alpha val="0"/>
          </a:schemeClr>
        </a:solidFill>
        <a:ln>
          <a:noFill/>
        </a:ln>
      </dgm:spPr>
      <dgm:t>
        <a:bodyPr/>
        <a:lstStyle/>
        <a:p>
          <a:r>
            <a:rPr lang="en-US" sz="1800" dirty="0"/>
            <a:t>Identify </a:t>
          </a:r>
          <a:r>
            <a:rPr lang="en-US" sz="1800" b="1" u="sng" dirty="0"/>
            <a:t>disease areas </a:t>
          </a:r>
          <a:r>
            <a:rPr lang="en-US" sz="1800" dirty="0"/>
            <a:t>which explain inequitable death and malnutrition rates </a:t>
          </a:r>
        </a:p>
      </dgm:t>
    </dgm:pt>
    <dgm:pt modelId="{4CB94C5B-18CF-4F53-A827-AF2F213A10D4}" type="parTrans" cxnId="{E6136426-0E29-4104-88BB-A9F4A880B4FA}">
      <dgm:prSet/>
      <dgm:spPr/>
      <dgm:t>
        <a:bodyPr/>
        <a:lstStyle/>
        <a:p>
          <a:endParaRPr lang="en-US" sz="2000"/>
        </a:p>
      </dgm:t>
    </dgm:pt>
    <dgm:pt modelId="{76A9B6A3-529F-492F-9285-1A362D728150}" type="sibTrans" cxnId="{E6136426-0E29-4104-88BB-A9F4A880B4FA}">
      <dgm:prSet/>
      <dgm:spPr/>
      <dgm:t>
        <a:bodyPr/>
        <a:lstStyle/>
        <a:p>
          <a:endParaRPr lang="en-US" sz="2000"/>
        </a:p>
      </dgm:t>
    </dgm:pt>
    <dgm:pt modelId="{85307B75-B85C-4BA3-AEA0-BC193A010E16}">
      <dgm:prSet phldrT="[Text]" custT="1"/>
      <dgm:spPr>
        <a:solidFill>
          <a:schemeClr val="bg1">
            <a:alpha val="0"/>
          </a:schemeClr>
        </a:solidFill>
        <a:ln>
          <a:noFill/>
        </a:ln>
      </dgm:spPr>
      <dgm:t>
        <a:bodyPr/>
        <a:lstStyle/>
        <a:p>
          <a:r>
            <a:rPr lang="en-US" sz="1800" dirty="0"/>
            <a:t>Determine the right balance of </a:t>
          </a:r>
          <a:r>
            <a:rPr lang="en-US" sz="1800" b="1" u="sng" dirty="0"/>
            <a:t>interventions</a:t>
          </a:r>
          <a:r>
            <a:rPr lang="en-US" sz="1800" dirty="0"/>
            <a:t> by service delivery packages: </a:t>
          </a:r>
          <a:r>
            <a:rPr lang="en-US" sz="1800" b="1" dirty="0"/>
            <a:t>Community practices, Preventive services, Clinical care</a:t>
          </a:r>
        </a:p>
      </dgm:t>
    </dgm:pt>
    <dgm:pt modelId="{10E85739-0B8E-439B-B430-22FBB268E15E}" type="parTrans" cxnId="{A13F196C-6A5D-4DB9-8CF6-98C784E6BAA1}">
      <dgm:prSet/>
      <dgm:spPr/>
      <dgm:t>
        <a:bodyPr/>
        <a:lstStyle/>
        <a:p>
          <a:endParaRPr lang="en-US" sz="2000"/>
        </a:p>
      </dgm:t>
    </dgm:pt>
    <dgm:pt modelId="{90DF1C33-5D8C-4AE0-84CE-5A8CDE5605BD}" type="sibTrans" cxnId="{A13F196C-6A5D-4DB9-8CF6-98C784E6BAA1}">
      <dgm:prSet/>
      <dgm:spPr/>
      <dgm:t>
        <a:bodyPr/>
        <a:lstStyle/>
        <a:p>
          <a:endParaRPr lang="en-US" sz="2000"/>
        </a:p>
      </dgm:t>
    </dgm:pt>
    <dgm:pt modelId="{94DBC920-850D-4207-823C-F5967F6DC28F}">
      <dgm:prSet custT="1"/>
      <dgm:spPr>
        <a:solidFill>
          <a:schemeClr val="bg1">
            <a:alpha val="0"/>
          </a:schemeClr>
        </a:solidFill>
        <a:ln>
          <a:noFill/>
        </a:ln>
      </dgm:spPr>
      <dgm:t>
        <a:bodyPr/>
        <a:lstStyle/>
        <a:p>
          <a:r>
            <a:rPr lang="en-US" sz="1800" dirty="0"/>
            <a:t>Identify </a:t>
          </a:r>
          <a:r>
            <a:rPr lang="en-US" sz="1800" b="1" u="sng" dirty="0"/>
            <a:t>bottlenecks</a:t>
          </a:r>
          <a:r>
            <a:rPr lang="en-US" sz="1800" dirty="0"/>
            <a:t> or challenges that disrupt service delivery for the most deprived. Then identify </a:t>
          </a:r>
          <a:r>
            <a:rPr lang="en-US" sz="1800" b="1" u="sng" dirty="0"/>
            <a:t>root causes</a:t>
          </a:r>
          <a:r>
            <a:rPr lang="en-US" sz="1800" dirty="0"/>
            <a:t>. </a:t>
          </a:r>
        </a:p>
      </dgm:t>
    </dgm:pt>
    <dgm:pt modelId="{1150AF8C-898C-47B9-9733-66CE7DC31033}" type="sibTrans" cxnId="{FF7846D4-3E75-4257-AAC8-7F921BDB4102}">
      <dgm:prSet/>
      <dgm:spPr/>
      <dgm:t>
        <a:bodyPr/>
        <a:lstStyle/>
        <a:p>
          <a:endParaRPr lang="en-US" sz="2000"/>
        </a:p>
      </dgm:t>
    </dgm:pt>
    <dgm:pt modelId="{D612091B-F8A9-4CF6-99EA-0636DD3AF458}" type="parTrans" cxnId="{FF7846D4-3E75-4257-AAC8-7F921BDB4102}">
      <dgm:prSet/>
      <dgm:spPr/>
      <dgm:t>
        <a:bodyPr/>
        <a:lstStyle/>
        <a:p>
          <a:endParaRPr lang="en-US" sz="2000"/>
        </a:p>
      </dgm:t>
    </dgm:pt>
    <dgm:pt modelId="{D6971F63-7A4B-234A-AF2C-F104A0ECDDE4}">
      <dgm:prSet custT="1"/>
      <dgm:spPr>
        <a:solidFill>
          <a:schemeClr val="bg1">
            <a:alpha val="0"/>
          </a:schemeClr>
        </a:solidFill>
        <a:ln>
          <a:noFill/>
        </a:ln>
      </dgm:spPr>
      <dgm:t>
        <a:bodyPr/>
        <a:lstStyle/>
        <a:p>
          <a:r>
            <a:rPr lang="en-US" sz="1800" dirty="0"/>
            <a:t>Identify </a:t>
          </a:r>
          <a:r>
            <a:rPr lang="en-US" sz="1800" b="1" u="sng" dirty="0"/>
            <a:t>effective strategies </a:t>
          </a:r>
          <a:r>
            <a:rPr lang="en-US" sz="1800" dirty="0"/>
            <a:t>to mitigate the causes of key bottlenecks to improve coverage rates</a:t>
          </a:r>
        </a:p>
      </dgm:t>
    </dgm:pt>
    <dgm:pt modelId="{C8B2FD0D-A976-9B4E-AFAA-F41F7CABF79C}" type="sibTrans" cxnId="{24E3965A-6B6C-C544-9BC5-777E6F9FB2A7}">
      <dgm:prSet/>
      <dgm:spPr/>
      <dgm:t>
        <a:bodyPr/>
        <a:lstStyle/>
        <a:p>
          <a:endParaRPr lang="en-US" sz="2000"/>
        </a:p>
      </dgm:t>
    </dgm:pt>
    <dgm:pt modelId="{D8791839-AFD3-1142-AFE2-46431F8C4481}" type="parTrans" cxnId="{24E3965A-6B6C-C544-9BC5-777E6F9FB2A7}">
      <dgm:prSet/>
      <dgm:spPr/>
      <dgm:t>
        <a:bodyPr/>
        <a:lstStyle/>
        <a:p>
          <a:endParaRPr lang="en-US" sz="2000"/>
        </a:p>
      </dgm:t>
    </dgm:pt>
    <dgm:pt modelId="{3AE6B18A-FF29-A649-AA32-6C0AAC0B899B}">
      <dgm:prSet custT="1"/>
      <dgm:spPr>
        <a:solidFill>
          <a:schemeClr val="bg1">
            <a:alpha val="0"/>
          </a:schemeClr>
        </a:solidFill>
        <a:ln>
          <a:noFill/>
        </a:ln>
      </dgm:spPr>
      <dgm:t>
        <a:bodyPr/>
        <a:lstStyle/>
        <a:p>
          <a:r>
            <a:rPr lang="en-US" sz="1800" dirty="0"/>
            <a:t>Compare the </a:t>
          </a:r>
          <a:r>
            <a:rPr lang="en-US" sz="1800" b="1" u="sng" dirty="0"/>
            <a:t>impact</a:t>
          </a:r>
          <a:r>
            <a:rPr lang="en-US" sz="1800" dirty="0"/>
            <a:t> and </a:t>
          </a:r>
          <a:r>
            <a:rPr lang="en-US" sz="1800" b="1" u="sng" dirty="0"/>
            <a:t>cost-effectiveness</a:t>
          </a:r>
          <a:r>
            <a:rPr lang="en-US" sz="1800" dirty="0"/>
            <a:t> of intervention scenarios</a:t>
          </a:r>
        </a:p>
      </dgm:t>
    </dgm:pt>
    <dgm:pt modelId="{DA30D146-F9F5-2E45-9B94-D7CF701CBE23}" type="sibTrans" cxnId="{96F1BCA4-E8B2-0844-BFCF-A6BF9912FBED}">
      <dgm:prSet/>
      <dgm:spPr/>
      <dgm:t>
        <a:bodyPr/>
        <a:lstStyle/>
        <a:p>
          <a:endParaRPr lang="en-US" sz="2000"/>
        </a:p>
      </dgm:t>
    </dgm:pt>
    <dgm:pt modelId="{E008A4FD-7C2A-0849-BC6C-B1C846C80590}" type="parTrans" cxnId="{96F1BCA4-E8B2-0844-BFCF-A6BF9912FBED}">
      <dgm:prSet/>
      <dgm:spPr/>
      <dgm:t>
        <a:bodyPr/>
        <a:lstStyle/>
        <a:p>
          <a:endParaRPr lang="en-US" sz="2000"/>
        </a:p>
      </dgm:t>
    </dgm:pt>
    <dgm:pt modelId="{797F3DC3-5ABD-46C2-BA1E-E75036D3C6AC}">
      <dgm:prSet phldrT="[Text]" custT="1"/>
      <dgm:spPr>
        <a:solidFill>
          <a:schemeClr val="accent1"/>
        </a:solidFill>
        <a:ln>
          <a:solidFill>
            <a:schemeClr val="tx1"/>
          </a:solidFill>
        </a:ln>
      </dgm:spPr>
      <dgm:t>
        <a:bodyPr/>
        <a:lstStyle/>
        <a:p>
          <a:r>
            <a:rPr lang="en-US" sz="1800" b="0" dirty="0"/>
            <a:t>Identify Priority </a:t>
          </a:r>
          <a:r>
            <a:rPr lang="en-US" sz="1800" b="1" u="sng" dirty="0"/>
            <a:t>populations</a:t>
          </a:r>
          <a:r>
            <a:rPr lang="en-US" sz="1800" b="0" dirty="0"/>
            <a:t> based on patterns of mortality rates (by geographic location, residence, wealth status, and ethnicity</a:t>
          </a:r>
        </a:p>
      </dgm:t>
    </dgm:pt>
    <dgm:pt modelId="{EADED9CB-3F97-4E28-AC60-E9D6AA0262B3}" type="sibTrans" cxnId="{71A5D61C-25CF-406F-8757-1C0A4F52424B}">
      <dgm:prSet/>
      <dgm:spPr/>
      <dgm:t>
        <a:bodyPr/>
        <a:lstStyle/>
        <a:p>
          <a:endParaRPr lang="en-US" sz="2000"/>
        </a:p>
      </dgm:t>
    </dgm:pt>
    <dgm:pt modelId="{1136ACDF-3660-493D-B6E8-38E84CD0C9F5}" type="parTrans" cxnId="{71A5D61C-25CF-406F-8757-1C0A4F52424B}">
      <dgm:prSet/>
      <dgm:spPr/>
      <dgm:t>
        <a:bodyPr/>
        <a:lstStyle/>
        <a:p>
          <a:endParaRPr lang="en-US" sz="2000"/>
        </a:p>
      </dgm:t>
    </dgm:pt>
    <dgm:pt modelId="{2B162159-8E53-47F8-BD7F-B6089F83978C}" type="pres">
      <dgm:prSet presAssocID="{E2366787-D118-4F7D-BA79-D7296B9AF6A9}" presName="Name0" presStyleCnt="0">
        <dgm:presLayoutVars>
          <dgm:chMax val="7"/>
          <dgm:chPref val="7"/>
          <dgm:dir/>
        </dgm:presLayoutVars>
      </dgm:prSet>
      <dgm:spPr/>
    </dgm:pt>
    <dgm:pt modelId="{BF24B904-04F4-4AD4-8D86-74BDF5FFE300}" type="pres">
      <dgm:prSet presAssocID="{E2366787-D118-4F7D-BA79-D7296B9AF6A9}" presName="Name1" presStyleCnt="0"/>
      <dgm:spPr/>
    </dgm:pt>
    <dgm:pt modelId="{F3592B79-1786-4C17-9F6F-80E0F5D46CB5}" type="pres">
      <dgm:prSet presAssocID="{E2366787-D118-4F7D-BA79-D7296B9AF6A9}" presName="cycle" presStyleCnt="0"/>
      <dgm:spPr/>
    </dgm:pt>
    <dgm:pt modelId="{5D9FFE09-DB6F-48A8-8BB0-4FDBCBAB5F70}" type="pres">
      <dgm:prSet presAssocID="{E2366787-D118-4F7D-BA79-D7296B9AF6A9}" presName="srcNode" presStyleLbl="node1" presStyleIdx="0" presStyleCnt="6"/>
      <dgm:spPr/>
    </dgm:pt>
    <dgm:pt modelId="{2EBB2C34-7B52-4A2A-82B6-78783F228F66}" type="pres">
      <dgm:prSet presAssocID="{E2366787-D118-4F7D-BA79-D7296B9AF6A9}" presName="conn" presStyleLbl="parChTrans1D2" presStyleIdx="0" presStyleCnt="1"/>
      <dgm:spPr/>
    </dgm:pt>
    <dgm:pt modelId="{D1F056A6-4F51-431A-A6BE-C40A3A70AB27}" type="pres">
      <dgm:prSet presAssocID="{E2366787-D118-4F7D-BA79-D7296B9AF6A9}" presName="extraNode" presStyleLbl="node1" presStyleIdx="0" presStyleCnt="6"/>
      <dgm:spPr/>
    </dgm:pt>
    <dgm:pt modelId="{3B3C4DA4-E14C-4666-9F8A-B82F41E79703}" type="pres">
      <dgm:prSet presAssocID="{E2366787-D118-4F7D-BA79-D7296B9AF6A9}" presName="dstNode" presStyleLbl="node1" presStyleIdx="0" presStyleCnt="6"/>
      <dgm:spPr/>
    </dgm:pt>
    <dgm:pt modelId="{71D766AB-C7A7-424D-9BB4-BEDE98A200FF}" type="pres">
      <dgm:prSet presAssocID="{797F3DC3-5ABD-46C2-BA1E-E75036D3C6AC}" presName="text_1" presStyleLbl="node1" presStyleIdx="0" presStyleCnt="6" custLinFactNeighborX="1934">
        <dgm:presLayoutVars>
          <dgm:bulletEnabled val="1"/>
        </dgm:presLayoutVars>
      </dgm:prSet>
      <dgm:spPr/>
    </dgm:pt>
    <dgm:pt modelId="{8B5047D1-AE40-49A3-A885-4D7C61EA2FB3}" type="pres">
      <dgm:prSet presAssocID="{797F3DC3-5ABD-46C2-BA1E-E75036D3C6AC}" presName="accent_1" presStyleCnt="0"/>
      <dgm:spPr/>
    </dgm:pt>
    <dgm:pt modelId="{1143BCA8-CBA2-4CCF-98D7-BDA742B3DFF4}" type="pres">
      <dgm:prSet presAssocID="{797F3DC3-5ABD-46C2-BA1E-E75036D3C6AC}" presName="accentRepeatNode" presStyleLbl="solidFgAcc1" presStyleIdx="0" presStyleCnt="6"/>
      <dgm:spPr>
        <a:ln>
          <a:solidFill>
            <a:schemeClr val="tx1"/>
          </a:solidFill>
        </a:ln>
      </dgm:spPr>
    </dgm:pt>
    <dgm:pt modelId="{477C50F9-64A3-403C-9E7C-D9F2C24D02A6}" type="pres">
      <dgm:prSet presAssocID="{B1B4F113-8487-46E3-9C5B-B9A05AA1264E}" presName="text_2" presStyleLbl="node1" presStyleIdx="1" presStyleCnt="6">
        <dgm:presLayoutVars>
          <dgm:bulletEnabled val="1"/>
        </dgm:presLayoutVars>
      </dgm:prSet>
      <dgm:spPr/>
    </dgm:pt>
    <dgm:pt modelId="{5234F36D-E2B5-46FE-8786-99041AF07A29}" type="pres">
      <dgm:prSet presAssocID="{B1B4F113-8487-46E3-9C5B-B9A05AA1264E}" presName="accent_2" presStyleCnt="0"/>
      <dgm:spPr/>
    </dgm:pt>
    <dgm:pt modelId="{BFE30D91-AE59-4FFE-84FE-0E1E76C13AF8}" type="pres">
      <dgm:prSet presAssocID="{B1B4F113-8487-46E3-9C5B-B9A05AA1264E}" presName="accentRepeatNode" presStyleLbl="solidFgAcc1" presStyleIdx="1" presStyleCnt="6"/>
      <dgm:spPr>
        <a:ln>
          <a:solidFill>
            <a:schemeClr val="tx1"/>
          </a:solidFill>
        </a:ln>
      </dgm:spPr>
    </dgm:pt>
    <dgm:pt modelId="{CEFAA9AD-E5E6-4080-B3DE-5AD5F2764CC5}" type="pres">
      <dgm:prSet presAssocID="{85307B75-B85C-4BA3-AEA0-BC193A010E16}" presName="text_3" presStyleLbl="node1" presStyleIdx="2" presStyleCnt="6">
        <dgm:presLayoutVars>
          <dgm:bulletEnabled val="1"/>
        </dgm:presLayoutVars>
      </dgm:prSet>
      <dgm:spPr/>
    </dgm:pt>
    <dgm:pt modelId="{E25AE9B6-D6C5-4B5E-8F2C-4D959DFD77E5}" type="pres">
      <dgm:prSet presAssocID="{85307B75-B85C-4BA3-AEA0-BC193A010E16}" presName="accent_3" presStyleCnt="0"/>
      <dgm:spPr/>
    </dgm:pt>
    <dgm:pt modelId="{866868A3-F054-4A3A-9508-7867023684AF}" type="pres">
      <dgm:prSet presAssocID="{85307B75-B85C-4BA3-AEA0-BC193A010E16}" presName="accentRepeatNode" presStyleLbl="solidFgAcc1" presStyleIdx="2" presStyleCnt="6"/>
      <dgm:spPr>
        <a:ln>
          <a:solidFill>
            <a:schemeClr val="tx1"/>
          </a:solidFill>
        </a:ln>
      </dgm:spPr>
    </dgm:pt>
    <dgm:pt modelId="{A0CBBA2E-08F5-449A-A189-3E74CF3F74A3}" type="pres">
      <dgm:prSet presAssocID="{94DBC920-850D-4207-823C-F5967F6DC28F}" presName="text_4" presStyleLbl="node1" presStyleIdx="3" presStyleCnt="6">
        <dgm:presLayoutVars>
          <dgm:bulletEnabled val="1"/>
        </dgm:presLayoutVars>
      </dgm:prSet>
      <dgm:spPr/>
    </dgm:pt>
    <dgm:pt modelId="{23EB9FCF-4B29-4AA2-ACB3-D1BCFCD3A513}" type="pres">
      <dgm:prSet presAssocID="{94DBC920-850D-4207-823C-F5967F6DC28F}" presName="accent_4" presStyleCnt="0"/>
      <dgm:spPr/>
    </dgm:pt>
    <dgm:pt modelId="{AF3E0253-5552-48D9-8727-6DAC60EDFE58}" type="pres">
      <dgm:prSet presAssocID="{94DBC920-850D-4207-823C-F5967F6DC28F}" presName="accentRepeatNode" presStyleLbl="solidFgAcc1" presStyleIdx="3" presStyleCnt="6"/>
      <dgm:spPr>
        <a:ln>
          <a:solidFill>
            <a:schemeClr val="tx1"/>
          </a:solidFill>
        </a:ln>
      </dgm:spPr>
    </dgm:pt>
    <dgm:pt modelId="{4DA1B1F8-44C9-DF45-B14A-289CAAADAAFB}" type="pres">
      <dgm:prSet presAssocID="{D6971F63-7A4B-234A-AF2C-F104A0ECDDE4}" presName="text_5" presStyleLbl="node1" presStyleIdx="4" presStyleCnt="6" custLinFactNeighborX="0">
        <dgm:presLayoutVars>
          <dgm:bulletEnabled val="1"/>
        </dgm:presLayoutVars>
      </dgm:prSet>
      <dgm:spPr/>
    </dgm:pt>
    <dgm:pt modelId="{70E42BB5-D2DA-6B49-8A2D-1492A27FD8C7}" type="pres">
      <dgm:prSet presAssocID="{D6971F63-7A4B-234A-AF2C-F104A0ECDDE4}" presName="accent_5" presStyleCnt="0"/>
      <dgm:spPr/>
    </dgm:pt>
    <dgm:pt modelId="{00338648-3F34-0B43-88B0-78FA87D6306E}" type="pres">
      <dgm:prSet presAssocID="{D6971F63-7A4B-234A-AF2C-F104A0ECDDE4}" presName="accentRepeatNode" presStyleLbl="solidFgAcc1" presStyleIdx="4" presStyleCnt="6"/>
      <dgm:spPr/>
    </dgm:pt>
    <dgm:pt modelId="{5E8E2D30-0C91-EC4E-9BBE-496A21A14958}" type="pres">
      <dgm:prSet presAssocID="{3AE6B18A-FF29-A649-AA32-6C0AAC0B899B}" presName="text_6" presStyleLbl="node1" presStyleIdx="5" presStyleCnt="6">
        <dgm:presLayoutVars>
          <dgm:bulletEnabled val="1"/>
        </dgm:presLayoutVars>
      </dgm:prSet>
      <dgm:spPr/>
    </dgm:pt>
    <dgm:pt modelId="{2D9F33F2-49A4-324C-AFAA-B4F1F74FA971}" type="pres">
      <dgm:prSet presAssocID="{3AE6B18A-FF29-A649-AA32-6C0AAC0B899B}" presName="accent_6" presStyleCnt="0"/>
      <dgm:spPr/>
    </dgm:pt>
    <dgm:pt modelId="{AB40ED15-451B-D046-A3CD-9D3B8CA6596D}" type="pres">
      <dgm:prSet presAssocID="{3AE6B18A-FF29-A649-AA32-6C0AAC0B899B}" presName="accentRepeatNode" presStyleLbl="solidFgAcc1" presStyleIdx="5" presStyleCnt="6"/>
      <dgm:spPr/>
    </dgm:pt>
  </dgm:ptLst>
  <dgm:cxnLst>
    <dgm:cxn modelId="{C9D7EF1A-20FE-4BC7-A0F4-3CC05E7E6DB0}" type="presOf" srcId="{797F3DC3-5ABD-46C2-BA1E-E75036D3C6AC}" destId="{71D766AB-C7A7-424D-9BB4-BEDE98A200FF}" srcOrd="0" destOrd="0" presId="urn:microsoft.com/office/officeart/2008/layout/VerticalCurvedList"/>
    <dgm:cxn modelId="{71A5D61C-25CF-406F-8757-1C0A4F52424B}" srcId="{E2366787-D118-4F7D-BA79-D7296B9AF6A9}" destId="{797F3DC3-5ABD-46C2-BA1E-E75036D3C6AC}" srcOrd="0" destOrd="0" parTransId="{1136ACDF-3660-493D-B6E8-38E84CD0C9F5}" sibTransId="{EADED9CB-3F97-4E28-AC60-E9D6AA0262B3}"/>
    <dgm:cxn modelId="{D4BB651D-E3AC-493A-8003-0F512298F79C}" type="presOf" srcId="{E2366787-D118-4F7D-BA79-D7296B9AF6A9}" destId="{2B162159-8E53-47F8-BD7F-B6089F83978C}" srcOrd="0" destOrd="0" presId="urn:microsoft.com/office/officeart/2008/layout/VerticalCurvedList"/>
    <dgm:cxn modelId="{77444C1F-38AB-7145-B9BC-B8352F7384A2}" type="presOf" srcId="{3AE6B18A-FF29-A649-AA32-6C0AAC0B899B}" destId="{5E8E2D30-0C91-EC4E-9BBE-496A21A14958}" srcOrd="0" destOrd="0" presId="urn:microsoft.com/office/officeart/2008/layout/VerticalCurvedList"/>
    <dgm:cxn modelId="{E6136426-0E29-4104-88BB-A9F4A880B4FA}" srcId="{E2366787-D118-4F7D-BA79-D7296B9AF6A9}" destId="{B1B4F113-8487-46E3-9C5B-B9A05AA1264E}" srcOrd="1" destOrd="0" parTransId="{4CB94C5B-18CF-4F53-A827-AF2F213A10D4}" sibTransId="{76A9B6A3-529F-492F-9285-1A362D728150}"/>
    <dgm:cxn modelId="{0FE65252-1035-104D-8BE9-A7C741CDE310}" type="presOf" srcId="{D6971F63-7A4B-234A-AF2C-F104A0ECDDE4}" destId="{4DA1B1F8-44C9-DF45-B14A-289CAAADAAFB}" srcOrd="0" destOrd="0" presId="urn:microsoft.com/office/officeart/2008/layout/VerticalCurvedList"/>
    <dgm:cxn modelId="{24E3965A-6B6C-C544-9BC5-777E6F9FB2A7}" srcId="{E2366787-D118-4F7D-BA79-D7296B9AF6A9}" destId="{D6971F63-7A4B-234A-AF2C-F104A0ECDDE4}" srcOrd="4" destOrd="0" parTransId="{D8791839-AFD3-1142-AFE2-46431F8C4481}" sibTransId="{C8B2FD0D-A976-9B4E-AFAA-F41F7CABF79C}"/>
    <dgm:cxn modelId="{A13F196C-6A5D-4DB9-8CF6-98C784E6BAA1}" srcId="{E2366787-D118-4F7D-BA79-D7296B9AF6A9}" destId="{85307B75-B85C-4BA3-AEA0-BC193A010E16}" srcOrd="2" destOrd="0" parTransId="{10E85739-0B8E-439B-B430-22FBB268E15E}" sibTransId="{90DF1C33-5D8C-4AE0-84CE-5A8CDE5605BD}"/>
    <dgm:cxn modelId="{96F1BCA4-E8B2-0844-BFCF-A6BF9912FBED}" srcId="{E2366787-D118-4F7D-BA79-D7296B9AF6A9}" destId="{3AE6B18A-FF29-A649-AA32-6C0AAC0B899B}" srcOrd="5" destOrd="0" parTransId="{E008A4FD-7C2A-0849-BC6C-B1C846C80590}" sibTransId="{DA30D146-F9F5-2E45-9B94-D7CF701CBE23}"/>
    <dgm:cxn modelId="{15403FAD-E46C-4953-B7E8-4A235935C8E5}" type="presOf" srcId="{EADED9CB-3F97-4E28-AC60-E9D6AA0262B3}" destId="{2EBB2C34-7B52-4A2A-82B6-78783F228F66}" srcOrd="0" destOrd="0" presId="urn:microsoft.com/office/officeart/2008/layout/VerticalCurvedList"/>
    <dgm:cxn modelId="{1D7BAAB2-B54A-481D-9931-95B377D2B021}" type="presOf" srcId="{B1B4F113-8487-46E3-9C5B-B9A05AA1264E}" destId="{477C50F9-64A3-403C-9E7C-D9F2C24D02A6}" srcOrd="0" destOrd="0" presId="urn:microsoft.com/office/officeart/2008/layout/VerticalCurvedList"/>
    <dgm:cxn modelId="{A99FC7C2-9582-4BC1-AA85-85AC1B3E4E25}" type="presOf" srcId="{85307B75-B85C-4BA3-AEA0-BC193A010E16}" destId="{CEFAA9AD-E5E6-4080-B3DE-5AD5F2764CC5}" srcOrd="0" destOrd="0" presId="urn:microsoft.com/office/officeart/2008/layout/VerticalCurvedList"/>
    <dgm:cxn modelId="{FF7846D4-3E75-4257-AAC8-7F921BDB4102}" srcId="{E2366787-D118-4F7D-BA79-D7296B9AF6A9}" destId="{94DBC920-850D-4207-823C-F5967F6DC28F}" srcOrd="3" destOrd="0" parTransId="{D612091B-F8A9-4CF6-99EA-0636DD3AF458}" sibTransId="{1150AF8C-898C-47B9-9733-66CE7DC31033}"/>
    <dgm:cxn modelId="{6C214DDC-39B4-415B-B109-FEE661F79E6B}" type="presOf" srcId="{94DBC920-850D-4207-823C-F5967F6DC28F}" destId="{A0CBBA2E-08F5-449A-A189-3E74CF3F74A3}" srcOrd="0" destOrd="0" presId="urn:microsoft.com/office/officeart/2008/layout/VerticalCurvedList"/>
    <dgm:cxn modelId="{5CC37CE1-8328-4B80-947F-A98B0A8522E3}" type="presParOf" srcId="{2B162159-8E53-47F8-BD7F-B6089F83978C}" destId="{BF24B904-04F4-4AD4-8D86-74BDF5FFE300}" srcOrd="0" destOrd="0" presId="urn:microsoft.com/office/officeart/2008/layout/VerticalCurvedList"/>
    <dgm:cxn modelId="{1418D612-B6A6-4672-8919-EF265CD0909D}" type="presParOf" srcId="{BF24B904-04F4-4AD4-8D86-74BDF5FFE300}" destId="{F3592B79-1786-4C17-9F6F-80E0F5D46CB5}" srcOrd="0" destOrd="0" presId="urn:microsoft.com/office/officeart/2008/layout/VerticalCurvedList"/>
    <dgm:cxn modelId="{C6AC0EC5-244D-4C8C-8FEE-8EBAFF56B040}" type="presParOf" srcId="{F3592B79-1786-4C17-9F6F-80E0F5D46CB5}" destId="{5D9FFE09-DB6F-48A8-8BB0-4FDBCBAB5F70}" srcOrd="0" destOrd="0" presId="urn:microsoft.com/office/officeart/2008/layout/VerticalCurvedList"/>
    <dgm:cxn modelId="{DC6D082E-89E1-4621-88EA-4E2AF645930C}" type="presParOf" srcId="{F3592B79-1786-4C17-9F6F-80E0F5D46CB5}" destId="{2EBB2C34-7B52-4A2A-82B6-78783F228F66}" srcOrd="1" destOrd="0" presId="urn:microsoft.com/office/officeart/2008/layout/VerticalCurvedList"/>
    <dgm:cxn modelId="{644EBD3A-809F-46CA-B2B5-C19BE7A8F3D9}" type="presParOf" srcId="{F3592B79-1786-4C17-9F6F-80E0F5D46CB5}" destId="{D1F056A6-4F51-431A-A6BE-C40A3A70AB27}" srcOrd="2" destOrd="0" presId="urn:microsoft.com/office/officeart/2008/layout/VerticalCurvedList"/>
    <dgm:cxn modelId="{55543562-0A7D-4FE0-87EF-144F70A32072}" type="presParOf" srcId="{F3592B79-1786-4C17-9F6F-80E0F5D46CB5}" destId="{3B3C4DA4-E14C-4666-9F8A-B82F41E79703}" srcOrd="3" destOrd="0" presId="urn:microsoft.com/office/officeart/2008/layout/VerticalCurvedList"/>
    <dgm:cxn modelId="{771483EF-26B3-46F3-A72C-6A3C3FACC3A0}" type="presParOf" srcId="{BF24B904-04F4-4AD4-8D86-74BDF5FFE300}" destId="{71D766AB-C7A7-424D-9BB4-BEDE98A200FF}" srcOrd="1" destOrd="0" presId="urn:microsoft.com/office/officeart/2008/layout/VerticalCurvedList"/>
    <dgm:cxn modelId="{8F06E6E8-9A7D-43D5-909F-12278F441075}" type="presParOf" srcId="{BF24B904-04F4-4AD4-8D86-74BDF5FFE300}" destId="{8B5047D1-AE40-49A3-A885-4D7C61EA2FB3}" srcOrd="2" destOrd="0" presId="urn:microsoft.com/office/officeart/2008/layout/VerticalCurvedList"/>
    <dgm:cxn modelId="{F0D2CA2C-D822-4376-B50E-F73926B2E612}" type="presParOf" srcId="{8B5047D1-AE40-49A3-A885-4D7C61EA2FB3}" destId="{1143BCA8-CBA2-4CCF-98D7-BDA742B3DFF4}" srcOrd="0" destOrd="0" presId="urn:microsoft.com/office/officeart/2008/layout/VerticalCurvedList"/>
    <dgm:cxn modelId="{2BB190D1-CFC5-4EC7-8207-CF872C2620CF}" type="presParOf" srcId="{BF24B904-04F4-4AD4-8D86-74BDF5FFE300}" destId="{477C50F9-64A3-403C-9E7C-D9F2C24D02A6}" srcOrd="3" destOrd="0" presId="urn:microsoft.com/office/officeart/2008/layout/VerticalCurvedList"/>
    <dgm:cxn modelId="{0C1724A5-7838-4620-AD93-7D5673CDC83F}" type="presParOf" srcId="{BF24B904-04F4-4AD4-8D86-74BDF5FFE300}" destId="{5234F36D-E2B5-46FE-8786-99041AF07A29}" srcOrd="4" destOrd="0" presId="urn:microsoft.com/office/officeart/2008/layout/VerticalCurvedList"/>
    <dgm:cxn modelId="{1F2ADA38-63ED-4BA0-9A52-A7B4D51673D0}" type="presParOf" srcId="{5234F36D-E2B5-46FE-8786-99041AF07A29}" destId="{BFE30D91-AE59-4FFE-84FE-0E1E76C13AF8}" srcOrd="0" destOrd="0" presId="urn:microsoft.com/office/officeart/2008/layout/VerticalCurvedList"/>
    <dgm:cxn modelId="{E7228501-56A9-4DFF-A7AF-8F004BC3F507}" type="presParOf" srcId="{BF24B904-04F4-4AD4-8D86-74BDF5FFE300}" destId="{CEFAA9AD-E5E6-4080-B3DE-5AD5F2764CC5}" srcOrd="5" destOrd="0" presId="urn:microsoft.com/office/officeart/2008/layout/VerticalCurvedList"/>
    <dgm:cxn modelId="{3F0EF463-D9CF-4348-9CDD-2D1346056D4E}" type="presParOf" srcId="{BF24B904-04F4-4AD4-8D86-74BDF5FFE300}" destId="{E25AE9B6-D6C5-4B5E-8F2C-4D959DFD77E5}" srcOrd="6" destOrd="0" presId="urn:microsoft.com/office/officeart/2008/layout/VerticalCurvedList"/>
    <dgm:cxn modelId="{48A98DB3-CE1B-4BC5-8E33-987504FD62FF}" type="presParOf" srcId="{E25AE9B6-D6C5-4B5E-8F2C-4D959DFD77E5}" destId="{866868A3-F054-4A3A-9508-7867023684AF}" srcOrd="0" destOrd="0" presId="urn:microsoft.com/office/officeart/2008/layout/VerticalCurvedList"/>
    <dgm:cxn modelId="{C9FA58B8-6456-4C0F-8E68-BCACC9C6006A}" type="presParOf" srcId="{BF24B904-04F4-4AD4-8D86-74BDF5FFE300}" destId="{A0CBBA2E-08F5-449A-A189-3E74CF3F74A3}" srcOrd="7" destOrd="0" presId="urn:microsoft.com/office/officeart/2008/layout/VerticalCurvedList"/>
    <dgm:cxn modelId="{5249CC91-9164-4C44-A6AB-890B8FBC699F}" type="presParOf" srcId="{BF24B904-04F4-4AD4-8D86-74BDF5FFE300}" destId="{23EB9FCF-4B29-4AA2-ACB3-D1BCFCD3A513}" srcOrd="8" destOrd="0" presId="urn:microsoft.com/office/officeart/2008/layout/VerticalCurvedList"/>
    <dgm:cxn modelId="{028E7CA3-D98A-4224-9061-EEC17AF2D486}" type="presParOf" srcId="{23EB9FCF-4B29-4AA2-ACB3-D1BCFCD3A513}" destId="{AF3E0253-5552-48D9-8727-6DAC60EDFE58}" srcOrd="0" destOrd="0" presId="urn:microsoft.com/office/officeart/2008/layout/VerticalCurvedList"/>
    <dgm:cxn modelId="{1D3FA4B8-900C-EF42-80B7-2A062376FC82}" type="presParOf" srcId="{BF24B904-04F4-4AD4-8D86-74BDF5FFE300}" destId="{4DA1B1F8-44C9-DF45-B14A-289CAAADAAFB}" srcOrd="9" destOrd="0" presId="urn:microsoft.com/office/officeart/2008/layout/VerticalCurvedList"/>
    <dgm:cxn modelId="{DECA0D12-CD11-B448-B612-EEEBD2288138}" type="presParOf" srcId="{BF24B904-04F4-4AD4-8D86-74BDF5FFE300}" destId="{70E42BB5-D2DA-6B49-8A2D-1492A27FD8C7}" srcOrd="10" destOrd="0" presId="urn:microsoft.com/office/officeart/2008/layout/VerticalCurvedList"/>
    <dgm:cxn modelId="{1B992CCD-0DDB-014D-A94F-B9A74C27DF4E}" type="presParOf" srcId="{70E42BB5-D2DA-6B49-8A2D-1492A27FD8C7}" destId="{00338648-3F34-0B43-88B0-78FA87D6306E}" srcOrd="0" destOrd="0" presId="urn:microsoft.com/office/officeart/2008/layout/VerticalCurvedList"/>
    <dgm:cxn modelId="{DBE32B1C-120B-B446-9F54-AAB59AD28A31}" type="presParOf" srcId="{BF24B904-04F4-4AD4-8D86-74BDF5FFE300}" destId="{5E8E2D30-0C91-EC4E-9BBE-496A21A14958}" srcOrd="11" destOrd="0" presId="urn:microsoft.com/office/officeart/2008/layout/VerticalCurvedList"/>
    <dgm:cxn modelId="{EE6E93A9-3E0E-874B-A250-CE2E304A9C05}" type="presParOf" srcId="{BF24B904-04F4-4AD4-8D86-74BDF5FFE300}" destId="{2D9F33F2-49A4-324C-AFAA-B4F1F74FA971}" srcOrd="12" destOrd="0" presId="urn:microsoft.com/office/officeart/2008/layout/VerticalCurvedList"/>
    <dgm:cxn modelId="{A884CA45-1212-8A49-97FF-1A999011DF14}" type="presParOf" srcId="{2D9F33F2-49A4-324C-AFAA-B4F1F74FA971}" destId="{AB40ED15-451B-D046-A3CD-9D3B8CA6596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366787-D118-4F7D-BA79-D7296B9AF6A9}"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B1B4F113-8487-46E3-9C5B-B9A05AA1264E}">
      <dgm:prSet phldrT="[Text]" custT="1"/>
      <dgm:spPr>
        <a:solidFill>
          <a:schemeClr val="accent6"/>
        </a:solidFill>
        <a:ln>
          <a:solidFill>
            <a:schemeClr val="tx1"/>
          </a:solidFill>
        </a:ln>
      </dgm:spPr>
      <dgm:t>
        <a:bodyPr/>
        <a:lstStyle/>
        <a:p>
          <a:r>
            <a:rPr lang="en-US" sz="1800" dirty="0"/>
            <a:t>Identify </a:t>
          </a:r>
          <a:r>
            <a:rPr lang="en-US" sz="1800" b="1" u="sng" dirty="0"/>
            <a:t>disease areas </a:t>
          </a:r>
          <a:r>
            <a:rPr lang="en-US" sz="1800" dirty="0"/>
            <a:t>which explain inequitable death and malnutrition rates </a:t>
          </a:r>
        </a:p>
      </dgm:t>
    </dgm:pt>
    <dgm:pt modelId="{4CB94C5B-18CF-4F53-A827-AF2F213A10D4}" type="parTrans" cxnId="{E6136426-0E29-4104-88BB-A9F4A880B4FA}">
      <dgm:prSet/>
      <dgm:spPr/>
      <dgm:t>
        <a:bodyPr/>
        <a:lstStyle/>
        <a:p>
          <a:endParaRPr lang="en-US" sz="2000"/>
        </a:p>
      </dgm:t>
    </dgm:pt>
    <dgm:pt modelId="{76A9B6A3-529F-492F-9285-1A362D728150}" type="sibTrans" cxnId="{E6136426-0E29-4104-88BB-A9F4A880B4FA}">
      <dgm:prSet/>
      <dgm:spPr/>
      <dgm:t>
        <a:bodyPr/>
        <a:lstStyle/>
        <a:p>
          <a:endParaRPr lang="en-US" sz="2000"/>
        </a:p>
      </dgm:t>
    </dgm:pt>
    <dgm:pt modelId="{85307B75-B85C-4BA3-AEA0-BC193A010E16}">
      <dgm:prSet phldrT="[Text]" custT="1"/>
      <dgm:spPr>
        <a:solidFill>
          <a:schemeClr val="accent2"/>
        </a:solidFill>
        <a:ln>
          <a:solidFill>
            <a:schemeClr val="tx1"/>
          </a:solidFill>
        </a:ln>
      </dgm:spPr>
      <dgm:t>
        <a:bodyPr/>
        <a:lstStyle/>
        <a:p>
          <a:r>
            <a:rPr lang="en-US" sz="1800" dirty="0"/>
            <a:t>Determine the right balance of </a:t>
          </a:r>
          <a:r>
            <a:rPr lang="en-US" sz="1800" b="1" u="sng" dirty="0"/>
            <a:t>interventions</a:t>
          </a:r>
          <a:r>
            <a:rPr lang="en-US" sz="1800" dirty="0"/>
            <a:t> by service delivery packages: </a:t>
          </a:r>
          <a:r>
            <a:rPr lang="en-US" sz="1800" b="1" dirty="0"/>
            <a:t>Community practices, Preventive services, Clinical care</a:t>
          </a:r>
        </a:p>
      </dgm:t>
    </dgm:pt>
    <dgm:pt modelId="{10E85739-0B8E-439B-B430-22FBB268E15E}" type="parTrans" cxnId="{A13F196C-6A5D-4DB9-8CF6-98C784E6BAA1}">
      <dgm:prSet/>
      <dgm:spPr/>
      <dgm:t>
        <a:bodyPr/>
        <a:lstStyle/>
        <a:p>
          <a:endParaRPr lang="en-US" sz="2000"/>
        </a:p>
      </dgm:t>
    </dgm:pt>
    <dgm:pt modelId="{90DF1C33-5D8C-4AE0-84CE-5A8CDE5605BD}" type="sibTrans" cxnId="{A13F196C-6A5D-4DB9-8CF6-98C784E6BAA1}">
      <dgm:prSet/>
      <dgm:spPr/>
      <dgm:t>
        <a:bodyPr/>
        <a:lstStyle/>
        <a:p>
          <a:endParaRPr lang="en-US" sz="2000"/>
        </a:p>
      </dgm:t>
    </dgm:pt>
    <dgm:pt modelId="{94DBC920-850D-4207-823C-F5967F6DC28F}">
      <dgm:prSet custT="1"/>
      <dgm:spPr>
        <a:noFill/>
        <a:ln>
          <a:noFill/>
        </a:ln>
      </dgm:spPr>
      <dgm:t>
        <a:bodyPr/>
        <a:lstStyle/>
        <a:p>
          <a:r>
            <a:rPr lang="en-US" sz="1800" dirty="0"/>
            <a:t>Identify </a:t>
          </a:r>
          <a:r>
            <a:rPr lang="en-US" sz="1800" b="1" u="sng" dirty="0"/>
            <a:t>bottlenecks</a:t>
          </a:r>
          <a:r>
            <a:rPr lang="en-US" sz="1800" dirty="0"/>
            <a:t> or challenges that disrupt service delivery for the most deprived. Then identify </a:t>
          </a:r>
          <a:r>
            <a:rPr lang="en-US" sz="1800" b="1" u="sng" dirty="0"/>
            <a:t>root causes</a:t>
          </a:r>
          <a:r>
            <a:rPr lang="en-US" sz="1800" dirty="0"/>
            <a:t>. </a:t>
          </a:r>
        </a:p>
      </dgm:t>
    </dgm:pt>
    <dgm:pt modelId="{1150AF8C-898C-47B9-9733-66CE7DC31033}" type="sibTrans" cxnId="{FF7846D4-3E75-4257-AAC8-7F921BDB4102}">
      <dgm:prSet/>
      <dgm:spPr/>
      <dgm:t>
        <a:bodyPr/>
        <a:lstStyle/>
        <a:p>
          <a:endParaRPr lang="en-US" sz="2000"/>
        </a:p>
      </dgm:t>
    </dgm:pt>
    <dgm:pt modelId="{D612091B-F8A9-4CF6-99EA-0636DD3AF458}" type="parTrans" cxnId="{FF7846D4-3E75-4257-AAC8-7F921BDB4102}">
      <dgm:prSet/>
      <dgm:spPr/>
      <dgm:t>
        <a:bodyPr/>
        <a:lstStyle/>
        <a:p>
          <a:endParaRPr lang="en-US" sz="2000"/>
        </a:p>
      </dgm:t>
    </dgm:pt>
    <dgm:pt modelId="{D6971F63-7A4B-234A-AF2C-F104A0ECDDE4}">
      <dgm:prSet custT="1"/>
      <dgm:spPr>
        <a:noFill/>
        <a:ln>
          <a:noFill/>
        </a:ln>
      </dgm:spPr>
      <dgm:t>
        <a:bodyPr/>
        <a:lstStyle/>
        <a:p>
          <a:r>
            <a:rPr lang="en-US" sz="1800" dirty="0"/>
            <a:t>Identify </a:t>
          </a:r>
          <a:r>
            <a:rPr lang="en-US" sz="1800" b="1" u="sng" dirty="0"/>
            <a:t>effective strategies </a:t>
          </a:r>
          <a:r>
            <a:rPr lang="en-US" sz="1800" dirty="0"/>
            <a:t>to mitigate the causes of key bottlenecks to improve coverage rates</a:t>
          </a:r>
        </a:p>
      </dgm:t>
    </dgm:pt>
    <dgm:pt modelId="{C8B2FD0D-A976-9B4E-AFAA-F41F7CABF79C}" type="sibTrans" cxnId="{24E3965A-6B6C-C544-9BC5-777E6F9FB2A7}">
      <dgm:prSet/>
      <dgm:spPr/>
      <dgm:t>
        <a:bodyPr/>
        <a:lstStyle/>
        <a:p>
          <a:endParaRPr lang="en-US" sz="2000"/>
        </a:p>
      </dgm:t>
    </dgm:pt>
    <dgm:pt modelId="{D8791839-AFD3-1142-AFE2-46431F8C4481}" type="parTrans" cxnId="{24E3965A-6B6C-C544-9BC5-777E6F9FB2A7}">
      <dgm:prSet/>
      <dgm:spPr/>
      <dgm:t>
        <a:bodyPr/>
        <a:lstStyle/>
        <a:p>
          <a:endParaRPr lang="en-US" sz="2000"/>
        </a:p>
      </dgm:t>
    </dgm:pt>
    <dgm:pt modelId="{3AE6B18A-FF29-A649-AA32-6C0AAC0B899B}">
      <dgm:prSet custT="1"/>
      <dgm:spPr>
        <a:noFill/>
        <a:ln>
          <a:noFill/>
        </a:ln>
      </dgm:spPr>
      <dgm:t>
        <a:bodyPr/>
        <a:lstStyle/>
        <a:p>
          <a:r>
            <a:rPr lang="en-US" sz="1800" dirty="0"/>
            <a:t>Compare the </a:t>
          </a:r>
          <a:r>
            <a:rPr lang="en-US" sz="1800" b="1" u="sng" dirty="0"/>
            <a:t>impact</a:t>
          </a:r>
          <a:r>
            <a:rPr lang="en-US" sz="1800" dirty="0"/>
            <a:t> and </a:t>
          </a:r>
          <a:r>
            <a:rPr lang="en-US" sz="1800" b="1" u="sng" dirty="0"/>
            <a:t>cost-effectiveness</a:t>
          </a:r>
          <a:r>
            <a:rPr lang="en-US" sz="1800" dirty="0"/>
            <a:t> of intervention scenarios</a:t>
          </a:r>
        </a:p>
      </dgm:t>
    </dgm:pt>
    <dgm:pt modelId="{DA30D146-F9F5-2E45-9B94-D7CF701CBE23}" type="sibTrans" cxnId="{96F1BCA4-E8B2-0844-BFCF-A6BF9912FBED}">
      <dgm:prSet/>
      <dgm:spPr/>
      <dgm:t>
        <a:bodyPr/>
        <a:lstStyle/>
        <a:p>
          <a:endParaRPr lang="en-US" sz="2000"/>
        </a:p>
      </dgm:t>
    </dgm:pt>
    <dgm:pt modelId="{E008A4FD-7C2A-0849-BC6C-B1C846C80590}" type="parTrans" cxnId="{96F1BCA4-E8B2-0844-BFCF-A6BF9912FBED}">
      <dgm:prSet/>
      <dgm:spPr/>
      <dgm:t>
        <a:bodyPr/>
        <a:lstStyle/>
        <a:p>
          <a:endParaRPr lang="en-US" sz="2000"/>
        </a:p>
      </dgm:t>
    </dgm:pt>
    <dgm:pt modelId="{797F3DC3-5ABD-46C2-BA1E-E75036D3C6AC}">
      <dgm:prSet phldrT="[Text]" custT="1"/>
      <dgm:spPr>
        <a:noFill/>
        <a:ln>
          <a:noFill/>
        </a:ln>
      </dgm:spPr>
      <dgm:t>
        <a:bodyPr/>
        <a:lstStyle/>
        <a:p>
          <a:r>
            <a:rPr lang="en-US" sz="1800" b="0" dirty="0"/>
            <a:t>Identify Priority </a:t>
          </a:r>
          <a:r>
            <a:rPr lang="en-US" sz="1800" b="1" u="sng" dirty="0"/>
            <a:t>populations</a:t>
          </a:r>
          <a:r>
            <a:rPr lang="en-US" sz="1800" b="0" dirty="0"/>
            <a:t> based on patterns of mortality rates (by geographic location, residence, wealth status, and ethnicity</a:t>
          </a:r>
        </a:p>
      </dgm:t>
    </dgm:pt>
    <dgm:pt modelId="{EADED9CB-3F97-4E28-AC60-E9D6AA0262B3}" type="sibTrans" cxnId="{71A5D61C-25CF-406F-8757-1C0A4F52424B}">
      <dgm:prSet/>
      <dgm:spPr/>
      <dgm:t>
        <a:bodyPr/>
        <a:lstStyle/>
        <a:p>
          <a:endParaRPr lang="en-US" sz="2000"/>
        </a:p>
      </dgm:t>
    </dgm:pt>
    <dgm:pt modelId="{1136ACDF-3660-493D-B6E8-38E84CD0C9F5}" type="parTrans" cxnId="{71A5D61C-25CF-406F-8757-1C0A4F52424B}">
      <dgm:prSet/>
      <dgm:spPr/>
      <dgm:t>
        <a:bodyPr/>
        <a:lstStyle/>
        <a:p>
          <a:endParaRPr lang="en-US" sz="2000"/>
        </a:p>
      </dgm:t>
    </dgm:pt>
    <dgm:pt modelId="{2B162159-8E53-47F8-BD7F-B6089F83978C}" type="pres">
      <dgm:prSet presAssocID="{E2366787-D118-4F7D-BA79-D7296B9AF6A9}" presName="Name0" presStyleCnt="0">
        <dgm:presLayoutVars>
          <dgm:chMax val="7"/>
          <dgm:chPref val="7"/>
          <dgm:dir/>
        </dgm:presLayoutVars>
      </dgm:prSet>
      <dgm:spPr/>
    </dgm:pt>
    <dgm:pt modelId="{BF24B904-04F4-4AD4-8D86-74BDF5FFE300}" type="pres">
      <dgm:prSet presAssocID="{E2366787-D118-4F7D-BA79-D7296B9AF6A9}" presName="Name1" presStyleCnt="0"/>
      <dgm:spPr/>
    </dgm:pt>
    <dgm:pt modelId="{F3592B79-1786-4C17-9F6F-80E0F5D46CB5}" type="pres">
      <dgm:prSet presAssocID="{E2366787-D118-4F7D-BA79-D7296B9AF6A9}" presName="cycle" presStyleCnt="0"/>
      <dgm:spPr/>
    </dgm:pt>
    <dgm:pt modelId="{5D9FFE09-DB6F-48A8-8BB0-4FDBCBAB5F70}" type="pres">
      <dgm:prSet presAssocID="{E2366787-D118-4F7D-BA79-D7296B9AF6A9}" presName="srcNode" presStyleLbl="node1" presStyleIdx="0" presStyleCnt="6"/>
      <dgm:spPr/>
    </dgm:pt>
    <dgm:pt modelId="{2EBB2C34-7B52-4A2A-82B6-78783F228F66}" type="pres">
      <dgm:prSet presAssocID="{E2366787-D118-4F7D-BA79-D7296B9AF6A9}" presName="conn" presStyleLbl="parChTrans1D2" presStyleIdx="0" presStyleCnt="1"/>
      <dgm:spPr/>
    </dgm:pt>
    <dgm:pt modelId="{D1F056A6-4F51-431A-A6BE-C40A3A70AB27}" type="pres">
      <dgm:prSet presAssocID="{E2366787-D118-4F7D-BA79-D7296B9AF6A9}" presName="extraNode" presStyleLbl="node1" presStyleIdx="0" presStyleCnt="6"/>
      <dgm:spPr/>
    </dgm:pt>
    <dgm:pt modelId="{3B3C4DA4-E14C-4666-9F8A-B82F41E79703}" type="pres">
      <dgm:prSet presAssocID="{E2366787-D118-4F7D-BA79-D7296B9AF6A9}" presName="dstNode" presStyleLbl="node1" presStyleIdx="0" presStyleCnt="6"/>
      <dgm:spPr/>
    </dgm:pt>
    <dgm:pt modelId="{71D766AB-C7A7-424D-9BB4-BEDE98A200FF}" type="pres">
      <dgm:prSet presAssocID="{797F3DC3-5ABD-46C2-BA1E-E75036D3C6AC}" presName="text_1" presStyleLbl="node1" presStyleIdx="0" presStyleCnt="6" custLinFactNeighborX="1934">
        <dgm:presLayoutVars>
          <dgm:bulletEnabled val="1"/>
        </dgm:presLayoutVars>
      </dgm:prSet>
      <dgm:spPr/>
    </dgm:pt>
    <dgm:pt modelId="{8B5047D1-AE40-49A3-A885-4D7C61EA2FB3}" type="pres">
      <dgm:prSet presAssocID="{797F3DC3-5ABD-46C2-BA1E-E75036D3C6AC}" presName="accent_1" presStyleCnt="0"/>
      <dgm:spPr/>
    </dgm:pt>
    <dgm:pt modelId="{1143BCA8-CBA2-4CCF-98D7-BDA742B3DFF4}" type="pres">
      <dgm:prSet presAssocID="{797F3DC3-5ABD-46C2-BA1E-E75036D3C6AC}" presName="accentRepeatNode" presStyleLbl="solidFgAcc1" presStyleIdx="0" presStyleCnt="6"/>
      <dgm:spPr>
        <a:ln>
          <a:solidFill>
            <a:schemeClr val="tx1"/>
          </a:solidFill>
        </a:ln>
      </dgm:spPr>
    </dgm:pt>
    <dgm:pt modelId="{477C50F9-64A3-403C-9E7C-D9F2C24D02A6}" type="pres">
      <dgm:prSet presAssocID="{B1B4F113-8487-46E3-9C5B-B9A05AA1264E}" presName="text_2" presStyleLbl="node1" presStyleIdx="1" presStyleCnt="6">
        <dgm:presLayoutVars>
          <dgm:bulletEnabled val="1"/>
        </dgm:presLayoutVars>
      </dgm:prSet>
      <dgm:spPr/>
    </dgm:pt>
    <dgm:pt modelId="{5234F36D-E2B5-46FE-8786-99041AF07A29}" type="pres">
      <dgm:prSet presAssocID="{B1B4F113-8487-46E3-9C5B-B9A05AA1264E}" presName="accent_2" presStyleCnt="0"/>
      <dgm:spPr/>
    </dgm:pt>
    <dgm:pt modelId="{BFE30D91-AE59-4FFE-84FE-0E1E76C13AF8}" type="pres">
      <dgm:prSet presAssocID="{B1B4F113-8487-46E3-9C5B-B9A05AA1264E}" presName="accentRepeatNode" presStyleLbl="solidFgAcc1" presStyleIdx="1" presStyleCnt="6"/>
      <dgm:spPr>
        <a:ln>
          <a:solidFill>
            <a:schemeClr val="tx1"/>
          </a:solidFill>
        </a:ln>
      </dgm:spPr>
    </dgm:pt>
    <dgm:pt modelId="{CEFAA9AD-E5E6-4080-B3DE-5AD5F2764CC5}" type="pres">
      <dgm:prSet presAssocID="{85307B75-B85C-4BA3-AEA0-BC193A010E16}" presName="text_3" presStyleLbl="node1" presStyleIdx="2" presStyleCnt="6">
        <dgm:presLayoutVars>
          <dgm:bulletEnabled val="1"/>
        </dgm:presLayoutVars>
      </dgm:prSet>
      <dgm:spPr/>
    </dgm:pt>
    <dgm:pt modelId="{E25AE9B6-D6C5-4B5E-8F2C-4D959DFD77E5}" type="pres">
      <dgm:prSet presAssocID="{85307B75-B85C-4BA3-AEA0-BC193A010E16}" presName="accent_3" presStyleCnt="0"/>
      <dgm:spPr/>
    </dgm:pt>
    <dgm:pt modelId="{866868A3-F054-4A3A-9508-7867023684AF}" type="pres">
      <dgm:prSet presAssocID="{85307B75-B85C-4BA3-AEA0-BC193A010E16}" presName="accentRepeatNode" presStyleLbl="solidFgAcc1" presStyleIdx="2" presStyleCnt="6"/>
      <dgm:spPr>
        <a:ln>
          <a:solidFill>
            <a:schemeClr val="tx1"/>
          </a:solidFill>
        </a:ln>
      </dgm:spPr>
    </dgm:pt>
    <dgm:pt modelId="{A0CBBA2E-08F5-449A-A189-3E74CF3F74A3}" type="pres">
      <dgm:prSet presAssocID="{94DBC920-850D-4207-823C-F5967F6DC28F}" presName="text_4" presStyleLbl="node1" presStyleIdx="3" presStyleCnt="6">
        <dgm:presLayoutVars>
          <dgm:bulletEnabled val="1"/>
        </dgm:presLayoutVars>
      </dgm:prSet>
      <dgm:spPr/>
    </dgm:pt>
    <dgm:pt modelId="{23EB9FCF-4B29-4AA2-ACB3-D1BCFCD3A513}" type="pres">
      <dgm:prSet presAssocID="{94DBC920-850D-4207-823C-F5967F6DC28F}" presName="accent_4" presStyleCnt="0"/>
      <dgm:spPr/>
    </dgm:pt>
    <dgm:pt modelId="{AF3E0253-5552-48D9-8727-6DAC60EDFE58}" type="pres">
      <dgm:prSet presAssocID="{94DBC920-850D-4207-823C-F5967F6DC28F}" presName="accentRepeatNode" presStyleLbl="solidFgAcc1" presStyleIdx="3" presStyleCnt="6"/>
      <dgm:spPr>
        <a:ln>
          <a:solidFill>
            <a:schemeClr val="tx1"/>
          </a:solidFill>
        </a:ln>
      </dgm:spPr>
    </dgm:pt>
    <dgm:pt modelId="{4DA1B1F8-44C9-DF45-B14A-289CAAADAAFB}" type="pres">
      <dgm:prSet presAssocID="{D6971F63-7A4B-234A-AF2C-F104A0ECDDE4}" presName="text_5" presStyleLbl="node1" presStyleIdx="4" presStyleCnt="6" custLinFactNeighborX="0">
        <dgm:presLayoutVars>
          <dgm:bulletEnabled val="1"/>
        </dgm:presLayoutVars>
      </dgm:prSet>
      <dgm:spPr/>
    </dgm:pt>
    <dgm:pt modelId="{70E42BB5-D2DA-6B49-8A2D-1492A27FD8C7}" type="pres">
      <dgm:prSet presAssocID="{D6971F63-7A4B-234A-AF2C-F104A0ECDDE4}" presName="accent_5" presStyleCnt="0"/>
      <dgm:spPr/>
    </dgm:pt>
    <dgm:pt modelId="{00338648-3F34-0B43-88B0-78FA87D6306E}" type="pres">
      <dgm:prSet presAssocID="{D6971F63-7A4B-234A-AF2C-F104A0ECDDE4}" presName="accentRepeatNode" presStyleLbl="solidFgAcc1" presStyleIdx="4" presStyleCnt="6"/>
      <dgm:spPr/>
    </dgm:pt>
    <dgm:pt modelId="{5E8E2D30-0C91-EC4E-9BBE-496A21A14958}" type="pres">
      <dgm:prSet presAssocID="{3AE6B18A-FF29-A649-AA32-6C0AAC0B899B}" presName="text_6" presStyleLbl="node1" presStyleIdx="5" presStyleCnt="6">
        <dgm:presLayoutVars>
          <dgm:bulletEnabled val="1"/>
        </dgm:presLayoutVars>
      </dgm:prSet>
      <dgm:spPr/>
    </dgm:pt>
    <dgm:pt modelId="{2D9F33F2-49A4-324C-AFAA-B4F1F74FA971}" type="pres">
      <dgm:prSet presAssocID="{3AE6B18A-FF29-A649-AA32-6C0AAC0B899B}" presName="accent_6" presStyleCnt="0"/>
      <dgm:spPr/>
    </dgm:pt>
    <dgm:pt modelId="{AB40ED15-451B-D046-A3CD-9D3B8CA6596D}" type="pres">
      <dgm:prSet presAssocID="{3AE6B18A-FF29-A649-AA32-6C0AAC0B899B}" presName="accentRepeatNode" presStyleLbl="solidFgAcc1" presStyleIdx="5" presStyleCnt="6"/>
      <dgm:spPr/>
    </dgm:pt>
  </dgm:ptLst>
  <dgm:cxnLst>
    <dgm:cxn modelId="{C9D7EF1A-20FE-4BC7-A0F4-3CC05E7E6DB0}" type="presOf" srcId="{797F3DC3-5ABD-46C2-BA1E-E75036D3C6AC}" destId="{71D766AB-C7A7-424D-9BB4-BEDE98A200FF}" srcOrd="0" destOrd="0" presId="urn:microsoft.com/office/officeart/2008/layout/VerticalCurvedList"/>
    <dgm:cxn modelId="{71A5D61C-25CF-406F-8757-1C0A4F52424B}" srcId="{E2366787-D118-4F7D-BA79-D7296B9AF6A9}" destId="{797F3DC3-5ABD-46C2-BA1E-E75036D3C6AC}" srcOrd="0" destOrd="0" parTransId="{1136ACDF-3660-493D-B6E8-38E84CD0C9F5}" sibTransId="{EADED9CB-3F97-4E28-AC60-E9D6AA0262B3}"/>
    <dgm:cxn modelId="{D4BB651D-E3AC-493A-8003-0F512298F79C}" type="presOf" srcId="{E2366787-D118-4F7D-BA79-D7296B9AF6A9}" destId="{2B162159-8E53-47F8-BD7F-B6089F83978C}" srcOrd="0" destOrd="0" presId="urn:microsoft.com/office/officeart/2008/layout/VerticalCurvedList"/>
    <dgm:cxn modelId="{77444C1F-38AB-7145-B9BC-B8352F7384A2}" type="presOf" srcId="{3AE6B18A-FF29-A649-AA32-6C0AAC0B899B}" destId="{5E8E2D30-0C91-EC4E-9BBE-496A21A14958}" srcOrd="0" destOrd="0" presId="urn:microsoft.com/office/officeart/2008/layout/VerticalCurvedList"/>
    <dgm:cxn modelId="{E6136426-0E29-4104-88BB-A9F4A880B4FA}" srcId="{E2366787-D118-4F7D-BA79-D7296B9AF6A9}" destId="{B1B4F113-8487-46E3-9C5B-B9A05AA1264E}" srcOrd="1" destOrd="0" parTransId="{4CB94C5B-18CF-4F53-A827-AF2F213A10D4}" sibTransId="{76A9B6A3-529F-492F-9285-1A362D728150}"/>
    <dgm:cxn modelId="{0FE65252-1035-104D-8BE9-A7C741CDE310}" type="presOf" srcId="{D6971F63-7A4B-234A-AF2C-F104A0ECDDE4}" destId="{4DA1B1F8-44C9-DF45-B14A-289CAAADAAFB}" srcOrd="0" destOrd="0" presId="urn:microsoft.com/office/officeart/2008/layout/VerticalCurvedList"/>
    <dgm:cxn modelId="{24E3965A-6B6C-C544-9BC5-777E6F9FB2A7}" srcId="{E2366787-D118-4F7D-BA79-D7296B9AF6A9}" destId="{D6971F63-7A4B-234A-AF2C-F104A0ECDDE4}" srcOrd="4" destOrd="0" parTransId="{D8791839-AFD3-1142-AFE2-46431F8C4481}" sibTransId="{C8B2FD0D-A976-9B4E-AFAA-F41F7CABF79C}"/>
    <dgm:cxn modelId="{A13F196C-6A5D-4DB9-8CF6-98C784E6BAA1}" srcId="{E2366787-D118-4F7D-BA79-D7296B9AF6A9}" destId="{85307B75-B85C-4BA3-AEA0-BC193A010E16}" srcOrd="2" destOrd="0" parTransId="{10E85739-0B8E-439B-B430-22FBB268E15E}" sibTransId="{90DF1C33-5D8C-4AE0-84CE-5A8CDE5605BD}"/>
    <dgm:cxn modelId="{96F1BCA4-E8B2-0844-BFCF-A6BF9912FBED}" srcId="{E2366787-D118-4F7D-BA79-D7296B9AF6A9}" destId="{3AE6B18A-FF29-A649-AA32-6C0AAC0B899B}" srcOrd="5" destOrd="0" parTransId="{E008A4FD-7C2A-0849-BC6C-B1C846C80590}" sibTransId="{DA30D146-F9F5-2E45-9B94-D7CF701CBE23}"/>
    <dgm:cxn modelId="{15403FAD-E46C-4953-B7E8-4A235935C8E5}" type="presOf" srcId="{EADED9CB-3F97-4E28-AC60-E9D6AA0262B3}" destId="{2EBB2C34-7B52-4A2A-82B6-78783F228F66}" srcOrd="0" destOrd="0" presId="urn:microsoft.com/office/officeart/2008/layout/VerticalCurvedList"/>
    <dgm:cxn modelId="{1D7BAAB2-B54A-481D-9931-95B377D2B021}" type="presOf" srcId="{B1B4F113-8487-46E3-9C5B-B9A05AA1264E}" destId="{477C50F9-64A3-403C-9E7C-D9F2C24D02A6}" srcOrd="0" destOrd="0" presId="urn:microsoft.com/office/officeart/2008/layout/VerticalCurvedList"/>
    <dgm:cxn modelId="{A99FC7C2-9582-4BC1-AA85-85AC1B3E4E25}" type="presOf" srcId="{85307B75-B85C-4BA3-AEA0-BC193A010E16}" destId="{CEFAA9AD-E5E6-4080-B3DE-5AD5F2764CC5}" srcOrd="0" destOrd="0" presId="urn:microsoft.com/office/officeart/2008/layout/VerticalCurvedList"/>
    <dgm:cxn modelId="{FF7846D4-3E75-4257-AAC8-7F921BDB4102}" srcId="{E2366787-D118-4F7D-BA79-D7296B9AF6A9}" destId="{94DBC920-850D-4207-823C-F5967F6DC28F}" srcOrd="3" destOrd="0" parTransId="{D612091B-F8A9-4CF6-99EA-0636DD3AF458}" sibTransId="{1150AF8C-898C-47B9-9733-66CE7DC31033}"/>
    <dgm:cxn modelId="{6C214DDC-39B4-415B-B109-FEE661F79E6B}" type="presOf" srcId="{94DBC920-850D-4207-823C-F5967F6DC28F}" destId="{A0CBBA2E-08F5-449A-A189-3E74CF3F74A3}" srcOrd="0" destOrd="0" presId="urn:microsoft.com/office/officeart/2008/layout/VerticalCurvedList"/>
    <dgm:cxn modelId="{5CC37CE1-8328-4B80-947F-A98B0A8522E3}" type="presParOf" srcId="{2B162159-8E53-47F8-BD7F-B6089F83978C}" destId="{BF24B904-04F4-4AD4-8D86-74BDF5FFE300}" srcOrd="0" destOrd="0" presId="urn:microsoft.com/office/officeart/2008/layout/VerticalCurvedList"/>
    <dgm:cxn modelId="{1418D612-B6A6-4672-8919-EF265CD0909D}" type="presParOf" srcId="{BF24B904-04F4-4AD4-8D86-74BDF5FFE300}" destId="{F3592B79-1786-4C17-9F6F-80E0F5D46CB5}" srcOrd="0" destOrd="0" presId="urn:microsoft.com/office/officeart/2008/layout/VerticalCurvedList"/>
    <dgm:cxn modelId="{C6AC0EC5-244D-4C8C-8FEE-8EBAFF56B040}" type="presParOf" srcId="{F3592B79-1786-4C17-9F6F-80E0F5D46CB5}" destId="{5D9FFE09-DB6F-48A8-8BB0-4FDBCBAB5F70}" srcOrd="0" destOrd="0" presId="urn:microsoft.com/office/officeart/2008/layout/VerticalCurvedList"/>
    <dgm:cxn modelId="{DC6D082E-89E1-4621-88EA-4E2AF645930C}" type="presParOf" srcId="{F3592B79-1786-4C17-9F6F-80E0F5D46CB5}" destId="{2EBB2C34-7B52-4A2A-82B6-78783F228F66}" srcOrd="1" destOrd="0" presId="urn:microsoft.com/office/officeart/2008/layout/VerticalCurvedList"/>
    <dgm:cxn modelId="{644EBD3A-809F-46CA-B2B5-C19BE7A8F3D9}" type="presParOf" srcId="{F3592B79-1786-4C17-9F6F-80E0F5D46CB5}" destId="{D1F056A6-4F51-431A-A6BE-C40A3A70AB27}" srcOrd="2" destOrd="0" presId="urn:microsoft.com/office/officeart/2008/layout/VerticalCurvedList"/>
    <dgm:cxn modelId="{55543562-0A7D-4FE0-87EF-144F70A32072}" type="presParOf" srcId="{F3592B79-1786-4C17-9F6F-80E0F5D46CB5}" destId="{3B3C4DA4-E14C-4666-9F8A-B82F41E79703}" srcOrd="3" destOrd="0" presId="urn:microsoft.com/office/officeart/2008/layout/VerticalCurvedList"/>
    <dgm:cxn modelId="{771483EF-26B3-46F3-A72C-6A3C3FACC3A0}" type="presParOf" srcId="{BF24B904-04F4-4AD4-8D86-74BDF5FFE300}" destId="{71D766AB-C7A7-424D-9BB4-BEDE98A200FF}" srcOrd="1" destOrd="0" presId="urn:microsoft.com/office/officeart/2008/layout/VerticalCurvedList"/>
    <dgm:cxn modelId="{8F06E6E8-9A7D-43D5-909F-12278F441075}" type="presParOf" srcId="{BF24B904-04F4-4AD4-8D86-74BDF5FFE300}" destId="{8B5047D1-AE40-49A3-A885-4D7C61EA2FB3}" srcOrd="2" destOrd="0" presId="urn:microsoft.com/office/officeart/2008/layout/VerticalCurvedList"/>
    <dgm:cxn modelId="{F0D2CA2C-D822-4376-B50E-F73926B2E612}" type="presParOf" srcId="{8B5047D1-AE40-49A3-A885-4D7C61EA2FB3}" destId="{1143BCA8-CBA2-4CCF-98D7-BDA742B3DFF4}" srcOrd="0" destOrd="0" presId="urn:microsoft.com/office/officeart/2008/layout/VerticalCurvedList"/>
    <dgm:cxn modelId="{2BB190D1-CFC5-4EC7-8207-CF872C2620CF}" type="presParOf" srcId="{BF24B904-04F4-4AD4-8D86-74BDF5FFE300}" destId="{477C50F9-64A3-403C-9E7C-D9F2C24D02A6}" srcOrd="3" destOrd="0" presId="urn:microsoft.com/office/officeart/2008/layout/VerticalCurvedList"/>
    <dgm:cxn modelId="{0C1724A5-7838-4620-AD93-7D5673CDC83F}" type="presParOf" srcId="{BF24B904-04F4-4AD4-8D86-74BDF5FFE300}" destId="{5234F36D-E2B5-46FE-8786-99041AF07A29}" srcOrd="4" destOrd="0" presId="urn:microsoft.com/office/officeart/2008/layout/VerticalCurvedList"/>
    <dgm:cxn modelId="{1F2ADA38-63ED-4BA0-9A52-A7B4D51673D0}" type="presParOf" srcId="{5234F36D-E2B5-46FE-8786-99041AF07A29}" destId="{BFE30D91-AE59-4FFE-84FE-0E1E76C13AF8}" srcOrd="0" destOrd="0" presId="urn:microsoft.com/office/officeart/2008/layout/VerticalCurvedList"/>
    <dgm:cxn modelId="{E7228501-56A9-4DFF-A7AF-8F004BC3F507}" type="presParOf" srcId="{BF24B904-04F4-4AD4-8D86-74BDF5FFE300}" destId="{CEFAA9AD-E5E6-4080-B3DE-5AD5F2764CC5}" srcOrd="5" destOrd="0" presId="urn:microsoft.com/office/officeart/2008/layout/VerticalCurvedList"/>
    <dgm:cxn modelId="{3F0EF463-D9CF-4348-9CDD-2D1346056D4E}" type="presParOf" srcId="{BF24B904-04F4-4AD4-8D86-74BDF5FFE300}" destId="{E25AE9B6-D6C5-4B5E-8F2C-4D959DFD77E5}" srcOrd="6" destOrd="0" presId="urn:microsoft.com/office/officeart/2008/layout/VerticalCurvedList"/>
    <dgm:cxn modelId="{48A98DB3-CE1B-4BC5-8E33-987504FD62FF}" type="presParOf" srcId="{E25AE9B6-D6C5-4B5E-8F2C-4D959DFD77E5}" destId="{866868A3-F054-4A3A-9508-7867023684AF}" srcOrd="0" destOrd="0" presId="urn:microsoft.com/office/officeart/2008/layout/VerticalCurvedList"/>
    <dgm:cxn modelId="{C9FA58B8-6456-4C0F-8E68-BCACC9C6006A}" type="presParOf" srcId="{BF24B904-04F4-4AD4-8D86-74BDF5FFE300}" destId="{A0CBBA2E-08F5-449A-A189-3E74CF3F74A3}" srcOrd="7" destOrd="0" presId="urn:microsoft.com/office/officeart/2008/layout/VerticalCurvedList"/>
    <dgm:cxn modelId="{5249CC91-9164-4C44-A6AB-890B8FBC699F}" type="presParOf" srcId="{BF24B904-04F4-4AD4-8D86-74BDF5FFE300}" destId="{23EB9FCF-4B29-4AA2-ACB3-D1BCFCD3A513}" srcOrd="8" destOrd="0" presId="urn:microsoft.com/office/officeart/2008/layout/VerticalCurvedList"/>
    <dgm:cxn modelId="{028E7CA3-D98A-4224-9061-EEC17AF2D486}" type="presParOf" srcId="{23EB9FCF-4B29-4AA2-ACB3-D1BCFCD3A513}" destId="{AF3E0253-5552-48D9-8727-6DAC60EDFE58}" srcOrd="0" destOrd="0" presId="urn:microsoft.com/office/officeart/2008/layout/VerticalCurvedList"/>
    <dgm:cxn modelId="{1D3FA4B8-900C-EF42-80B7-2A062376FC82}" type="presParOf" srcId="{BF24B904-04F4-4AD4-8D86-74BDF5FFE300}" destId="{4DA1B1F8-44C9-DF45-B14A-289CAAADAAFB}" srcOrd="9" destOrd="0" presId="urn:microsoft.com/office/officeart/2008/layout/VerticalCurvedList"/>
    <dgm:cxn modelId="{DECA0D12-CD11-B448-B612-EEEBD2288138}" type="presParOf" srcId="{BF24B904-04F4-4AD4-8D86-74BDF5FFE300}" destId="{70E42BB5-D2DA-6B49-8A2D-1492A27FD8C7}" srcOrd="10" destOrd="0" presId="urn:microsoft.com/office/officeart/2008/layout/VerticalCurvedList"/>
    <dgm:cxn modelId="{1B992CCD-0DDB-014D-A94F-B9A74C27DF4E}" type="presParOf" srcId="{70E42BB5-D2DA-6B49-8A2D-1492A27FD8C7}" destId="{00338648-3F34-0B43-88B0-78FA87D6306E}" srcOrd="0" destOrd="0" presId="urn:microsoft.com/office/officeart/2008/layout/VerticalCurvedList"/>
    <dgm:cxn modelId="{DBE32B1C-120B-B446-9F54-AAB59AD28A31}" type="presParOf" srcId="{BF24B904-04F4-4AD4-8D86-74BDF5FFE300}" destId="{5E8E2D30-0C91-EC4E-9BBE-496A21A14958}" srcOrd="11" destOrd="0" presId="urn:microsoft.com/office/officeart/2008/layout/VerticalCurvedList"/>
    <dgm:cxn modelId="{EE6E93A9-3E0E-874B-A250-CE2E304A9C05}" type="presParOf" srcId="{BF24B904-04F4-4AD4-8D86-74BDF5FFE300}" destId="{2D9F33F2-49A4-324C-AFAA-B4F1F74FA971}" srcOrd="12" destOrd="0" presId="urn:microsoft.com/office/officeart/2008/layout/VerticalCurvedList"/>
    <dgm:cxn modelId="{A884CA45-1212-8A49-97FF-1A999011DF14}" type="presParOf" srcId="{2D9F33F2-49A4-324C-AFAA-B4F1F74FA971}" destId="{AB40ED15-451B-D046-A3CD-9D3B8CA6596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2366787-D118-4F7D-BA79-D7296B9AF6A9}"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B1B4F113-8487-46E3-9C5B-B9A05AA1264E}">
      <dgm:prSet phldrT="[Text]" custT="1"/>
      <dgm:spPr>
        <a:solidFill>
          <a:schemeClr val="accent2">
            <a:alpha val="0"/>
          </a:schemeClr>
        </a:solidFill>
        <a:ln>
          <a:noFill/>
        </a:ln>
      </dgm:spPr>
      <dgm:t>
        <a:bodyPr/>
        <a:lstStyle/>
        <a:p>
          <a:r>
            <a:rPr lang="en-US" sz="1800" dirty="0"/>
            <a:t>Identify </a:t>
          </a:r>
          <a:r>
            <a:rPr lang="en-US" sz="1800" b="1" u="sng" dirty="0"/>
            <a:t>disease areas </a:t>
          </a:r>
          <a:r>
            <a:rPr lang="en-US" sz="1800" dirty="0"/>
            <a:t>which explain inequitable death and malnutrition rates </a:t>
          </a:r>
        </a:p>
      </dgm:t>
    </dgm:pt>
    <dgm:pt modelId="{4CB94C5B-18CF-4F53-A827-AF2F213A10D4}" type="parTrans" cxnId="{E6136426-0E29-4104-88BB-A9F4A880B4FA}">
      <dgm:prSet/>
      <dgm:spPr/>
      <dgm:t>
        <a:bodyPr/>
        <a:lstStyle/>
        <a:p>
          <a:endParaRPr lang="en-US" sz="2000"/>
        </a:p>
      </dgm:t>
    </dgm:pt>
    <dgm:pt modelId="{76A9B6A3-529F-492F-9285-1A362D728150}" type="sibTrans" cxnId="{E6136426-0E29-4104-88BB-A9F4A880B4FA}">
      <dgm:prSet/>
      <dgm:spPr/>
      <dgm:t>
        <a:bodyPr/>
        <a:lstStyle/>
        <a:p>
          <a:endParaRPr lang="en-US" sz="2000"/>
        </a:p>
      </dgm:t>
    </dgm:pt>
    <dgm:pt modelId="{85307B75-B85C-4BA3-AEA0-BC193A010E16}">
      <dgm:prSet phldrT="[Text]" custT="1"/>
      <dgm:spPr>
        <a:solidFill>
          <a:schemeClr val="accent2">
            <a:alpha val="0"/>
          </a:schemeClr>
        </a:solidFill>
        <a:ln>
          <a:noFill/>
        </a:ln>
      </dgm:spPr>
      <dgm:t>
        <a:bodyPr/>
        <a:lstStyle/>
        <a:p>
          <a:r>
            <a:rPr lang="en-US" sz="1800" dirty="0"/>
            <a:t>Determine the right balance of </a:t>
          </a:r>
          <a:r>
            <a:rPr lang="en-US" sz="1800" b="1" u="sng" dirty="0"/>
            <a:t>interventions</a:t>
          </a:r>
          <a:r>
            <a:rPr lang="en-US" sz="1800" dirty="0"/>
            <a:t> by service delivery packages: </a:t>
          </a:r>
          <a:r>
            <a:rPr lang="en-US" sz="1800" b="1" dirty="0"/>
            <a:t>Community practices, Preventive services, Clinical care</a:t>
          </a:r>
        </a:p>
      </dgm:t>
    </dgm:pt>
    <dgm:pt modelId="{10E85739-0B8E-439B-B430-22FBB268E15E}" type="parTrans" cxnId="{A13F196C-6A5D-4DB9-8CF6-98C784E6BAA1}">
      <dgm:prSet/>
      <dgm:spPr/>
      <dgm:t>
        <a:bodyPr/>
        <a:lstStyle/>
        <a:p>
          <a:endParaRPr lang="en-US" sz="2000"/>
        </a:p>
      </dgm:t>
    </dgm:pt>
    <dgm:pt modelId="{90DF1C33-5D8C-4AE0-84CE-5A8CDE5605BD}" type="sibTrans" cxnId="{A13F196C-6A5D-4DB9-8CF6-98C784E6BAA1}">
      <dgm:prSet/>
      <dgm:spPr/>
      <dgm:t>
        <a:bodyPr/>
        <a:lstStyle/>
        <a:p>
          <a:endParaRPr lang="en-US" sz="2000"/>
        </a:p>
      </dgm:t>
    </dgm:pt>
    <dgm:pt modelId="{94DBC920-850D-4207-823C-F5967F6DC28F}">
      <dgm:prSet custT="1"/>
      <dgm:spPr>
        <a:ln>
          <a:solidFill>
            <a:schemeClr val="tx1"/>
          </a:solidFill>
        </a:ln>
      </dgm:spPr>
      <dgm:t>
        <a:bodyPr/>
        <a:lstStyle/>
        <a:p>
          <a:r>
            <a:rPr lang="en-US" sz="1800" dirty="0"/>
            <a:t>Identify </a:t>
          </a:r>
          <a:r>
            <a:rPr lang="en-US" sz="1800" b="1" u="sng" dirty="0"/>
            <a:t>bottlenecks</a:t>
          </a:r>
          <a:r>
            <a:rPr lang="en-US" sz="1800" dirty="0"/>
            <a:t> or challenges that disrupt service delivery for the most deprived. Then identify </a:t>
          </a:r>
          <a:r>
            <a:rPr lang="en-US" sz="1800" b="1" u="sng" dirty="0"/>
            <a:t>root causes</a:t>
          </a:r>
          <a:r>
            <a:rPr lang="en-US" sz="1800" dirty="0"/>
            <a:t>. </a:t>
          </a:r>
        </a:p>
      </dgm:t>
    </dgm:pt>
    <dgm:pt modelId="{1150AF8C-898C-47B9-9733-66CE7DC31033}" type="sibTrans" cxnId="{FF7846D4-3E75-4257-AAC8-7F921BDB4102}">
      <dgm:prSet/>
      <dgm:spPr/>
      <dgm:t>
        <a:bodyPr/>
        <a:lstStyle/>
        <a:p>
          <a:endParaRPr lang="en-US" sz="2000"/>
        </a:p>
      </dgm:t>
    </dgm:pt>
    <dgm:pt modelId="{D612091B-F8A9-4CF6-99EA-0636DD3AF458}" type="parTrans" cxnId="{FF7846D4-3E75-4257-AAC8-7F921BDB4102}">
      <dgm:prSet/>
      <dgm:spPr/>
      <dgm:t>
        <a:bodyPr/>
        <a:lstStyle/>
        <a:p>
          <a:endParaRPr lang="en-US" sz="2000"/>
        </a:p>
      </dgm:t>
    </dgm:pt>
    <dgm:pt modelId="{D6971F63-7A4B-234A-AF2C-F104A0ECDDE4}">
      <dgm:prSet custT="1"/>
      <dgm:spPr>
        <a:solidFill>
          <a:schemeClr val="accent2">
            <a:alpha val="0"/>
          </a:schemeClr>
        </a:solidFill>
        <a:ln>
          <a:noFill/>
        </a:ln>
      </dgm:spPr>
      <dgm:t>
        <a:bodyPr/>
        <a:lstStyle/>
        <a:p>
          <a:r>
            <a:rPr lang="en-US" sz="1800" dirty="0"/>
            <a:t>Identify </a:t>
          </a:r>
          <a:r>
            <a:rPr lang="en-US" sz="1800" b="1" u="sng" dirty="0"/>
            <a:t>effective strategies </a:t>
          </a:r>
          <a:r>
            <a:rPr lang="en-US" sz="1800" dirty="0"/>
            <a:t>to mitigate the causes of key bottlenecks to improve coverage rates</a:t>
          </a:r>
        </a:p>
      </dgm:t>
    </dgm:pt>
    <dgm:pt modelId="{C8B2FD0D-A976-9B4E-AFAA-F41F7CABF79C}" type="sibTrans" cxnId="{24E3965A-6B6C-C544-9BC5-777E6F9FB2A7}">
      <dgm:prSet/>
      <dgm:spPr/>
      <dgm:t>
        <a:bodyPr/>
        <a:lstStyle/>
        <a:p>
          <a:endParaRPr lang="en-US" sz="2000"/>
        </a:p>
      </dgm:t>
    </dgm:pt>
    <dgm:pt modelId="{D8791839-AFD3-1142-AFE2-46431F8C4481}" type="parTrans" cxnId="{24E3965A-6B6C-C544-9BC5-777E6F9FB2A7}">
      <dgm:prSet/>
      <dgm:spPr/>
      <dgm:t>
        <a:bodyPr/>
        <a:lstStyle/>
        <a:p>
          <a:endParaRPr lang="en-US" sz="2000"/>
        </a:p>
      </dgm:t>
    </dgm:pt>
    <dgm:pt modelId="{3AE6B18A-FF29-A649-AA32-6C0AAC0B899B}">
      <dgm:prSet custT="1"/>
      <dgm:spPr>
        <a:solidFill>
          <a:schemeClr val="accent2">
            <a:alpha val="0"/>
          </a:schemeClr>
        </a:solidFill>
        <a:ln>
          <a:noFill/>
        </a:ln>
      </dgm:spPr>
      <dgm:t>
        <a:bodyPr/>
        <a:lstStyle/>
        <a:p>
          <a:r>
            <a:rPr lang="en-US" sz="1800" dirty="0"/>
            <a:t>Compare the </a:t>
          </a:r>
          <a:r>
            <a:rPr lang="en-US" sz="1800" b="1" u="sng" dirty="0"/>
            <a:t>impact</a:t>
          </a:r>
          <a:r>
            <a:rPr lang="en-US" sz="1800" dirty="0"/>
            <a:t> and </a:t>
          </a:r>
          <a:r>
            <a:rPr lang="en-US" sz="1800" b="1" u="sng" dirty="0"/>
            <a:t>cost-effectiveness</a:t>
          </a:r>
          <a:r>
            <a:rPr lang="en-US" sz="1800" dirty="0"/>
            <a:t> of intervention scenarios</a:t>
          </a:r>
        </a:p>
      </dgm:t>
    </dgm:pt>
    <dgm:pt modelId="{DA30D146-F9F5-2E45-9B94-D7CF701CBE23}" type="sibTrans" cxnId="{96F1BCA4-E8B2-0844-BFCF-A6BF9912FBED}">
      <dgm:prSet/>
      <dgm:spPr/>
      <dgm:t>
        <a:bodyPr/>
        <a:lstStyle/>
        <a:p>
          <a:endParaRPr lang="en-US" sz="2000"/>
        </a:p>
      </dgm:t>
    </dgm:pt>
    <dgm:pt modelId="{E008A4FD-7C2A-0849-BC6C-B1C846C80590}" type="parTrans" cxnId="{96F1BCA4-E8B2-0844-BFCF-A6BF9912FBED}">
      <dgm:prSet/>
      <dgm:spPr/>
      <dgm:t>
        <a:bodyPr/>
        <a:lstStyle/>
        <a:p>
          <a:endParaRPr lang="en-US" sz="2000"/>
        </a:p>
      </dgm:t>
    </dgm:pt>
    <dgm:pt modelId="{797F3DC3-5ABD-46C2-BA1E-E75036D3C6AC}">
      <dgm:prSet phldrT="[Text]" custT="1"/>
      <dgm:spPr>
        <a:solidFill>
          <a:schemeClr val="accent2">
            <a:alpha val="0"/>
          </a:schemeClr>
        </a:solidFill>
        <a:ln>
          <a:noFill/>
        </a:ln>
      </dgm:spPr>
      <dgm:t>
        <a:bodyPr/>
        <a:lstStyle/>
        <a:p>
          <a:r>
            <a:rPr lang="en-US" sz="1800" b="0" dirty="0"/>
            <a:t>Identify Priority </a:t>
          </a:r>
          <a:r>
            <a:rPr lang="en-US" sz="1800" b="1" u="sng" dirty="0"/>
            <a:t>populations</a:t>
          </a:r>
          <a:r>
            <a:rPr lang="en-US" sz="1800" b="0" dirty="0"/>
            <a:t> based on patterns of mortality rates (by geographic location, residence, wealth status, and ethnicity</a:t>
          </a:r>
        </a:p>
      </dgm:t>
    </dgm:pt>
    <dgm:pt modelId="{EADED9CB-3F97-4E28-AC60-E9D6AA0262B3}" type="sibTrans" cxnId="{71A5D61C-25CF-406F-8757-1C0A4F52424B}">
      <dgm:prSet/>
      <dgm:spPr/>
      <dgm:t>
        <a:bodyPr/>
        <a:lstStyle/>
        <a:p>
          <a:endParaRPr lang="en-US" sz="2000"/>
        </a:p>
      </dgm:t>
    </dgm:pt>
    <dgm:pt modelId="{1136ACDF-3660-493D-B6E8-38E84CD0C9F5}" type="parTrans" cxnId="{71A5D61C-25CF-406F-8757-1C0A4F52424B}">
      <dgm:prSet/>
      <dgm:spPr/>
      <dgm:t>
        <a:bodyPr/>
        <a:lstStyle/>
        <a:p>
          <a:endParaRPr lang="en-US" sz="2000"/>
        </a:p>
      </dgm:t>
    </dgm:pt>
    <dgm:pt modelId="{2B162159-8E53-47F8-BD7F-B6089F83978C}" type="pres">
      <dgm:prSet presAssocID="{E2366787-D118-4F7D-BA79-D7296B9AF6A9}" presName="Name0" presStyleCnt="0">
        <dgm:presLayoutVars>
          <dgm:chMax val="7"/>
          <dgm:chPref val="7"/>
          <dgm:dir/>
        </dgm:presLayoutVars>
      </dgm:prSet>
      <dgm:spPr/>
    </dgm:pt>
    <dgm:pt modelId="{BF24B904-04F4-4AD4-8D86-74BDF5FFE300}" type="pres">
      <dgm:prSet presAssocID="{E2366787-D118-4F7D-BA79-D7296B9AF6A9}" presName="Name1" presStyleCnt="0"/>
      <dgm:spPr/>
    </dgm:pt>
    <dgm:pt modelId="{F3592B79-1786-4C17-9F6F-80E0F5D46CB5}" type="pres">
      <dgm:prSet presAssocID="{E2366787-D118-4F7D-BA79-D7296B9AF6A9}" presName="cycle" presStyleCnt="0"/>
      <dgm:spPr/>
    </dgm:pt>
    <dgm:pt modelId="{5D9FFE09-DB6F-48A8-8BB0-4FDBCBAB5F70}" type="pres">
      <dgm:prSet presAssocID="{E2366787-D118-4F7D-BA79-D7296B9AF6A9}" presName="srcNode" presStyleLbl="node1" presStyleIdx="0" presStyleCnt="6"/>
      <dgm:spPr/>
    </dgm:pt>
    <dgm:pt modelId="{2EBB2C34-7B52-4A2A-82B6-78783F228F66}" type="pres">
      <dgm:prSet presAssocID="{E2366787-D118-4F7D-BA79-D7296B9AF6A9}" presName="conn" presStyleLbl="parChTrans1D2" presStyleIdx="0" presStyleCnt="1"/>
      <dgm:spPr/>
    </dgm:pt>
    <dgm:pt modelId="{D1F056A6-4F51-431A-A6BE-C40A3A70AB27}" type="pres">
      <dgm:prSet presAssocID="{E2366787-D118-4F7D-BA79-D7296B9AF6A9}" presName="extraNode" presStyleLbl="node1" presStyleIdx="0" presStyleCnt="6"/>
      <dgm:spPr/>
    </dgm:pt>
    <dgm:pt modelId="{3B3C4DA4-E14C-4666-9F8A-B82F41E79703}" type="pres">
      <dgm:prSet presAssocID="{E2366787-D118-4F7D-BA79-D7296B9AF6A9}" presName="dstNode" presStyleLbl="node1" presStyleIdx="0" presStyleCnt="6"/>
      <dgm:spPr/>
    </dgm:pt>
    <dgm:pt modelId="{71D766AB-C7A7-424D-9BB4-BEDE98A200FF}" type="pres">
      <dgm:prSet presAssocID="{797F3DC3-5ABD-46C2-BA1E-E75036D3C6AC}" presName="text_1" presStyleLbl="node1" presStyleIdx="0" presStyleCnt="6" custLinFactNeighborX="1934">
        <dgm:presLayoutVars>
          <dgm:bulletEnabled val="1"/>
        </dgm:presLayoutVars>
      </dgm:prSet>
      <dgm:spPr/>
    </dgm:pt>
    <dgm:pt modelId="{8B5047D1-AE40-49A3-A885-4D7C61EA2FB3}" type="pres">
      <dgm:prSet presAssocID="{797F3DC3-5ABD-46C2-BA1E-E75036D3C6AC}" presName="accent_1" presStyleCnt="0"/>
      <dgm:spPr/>
    </dgm:pt>
    <dgm:pt modelId="{1143BCA8-CBA2-4CCF-98D7-BDA742B3DFF4}" type="pres">
      <dgm:prSet presAssocID="{797F3DC3-5ABD-46C2-BA1E-E75036D3C6AC}" presName="accentRepeatNode" presStyleLbl="solidFgAcc1" presStyleIdx="0" presStyleCnt="6"/>
      <dgm:spPr>
        <a:ln>
          <a:solidFill>
            <a:schemeClr val="tx1"/>
          </a:solidFill>
        </a:ln>
      </dgm:spPr>
    </dgm:pt>
    <dgm:pt modelId="{477C50F9-64A3-403C-9E7C-D9F2C24D02A6}" type="pres">
      <dgm:prSet presAssocID="{B1B4F113-8487-46E3-9C5B-B9A05AA1264E}" presName="text_2" presStyleLbl="node1" presStyleIdx="1" presStyleCnt="6">
        <dgm:presLayoutVars>
          <dgm:bulletEnabled val="1"/>
        </dgm:presLayoutVars>
      </dgm:prSet>
      <dgm:spPr/>
    </dgm:pt>
    <dgm:pt modelId="{5234F36D-E2B5-46FE-8786-99041AF07A29}" type="pres">
      <dgm:prSet presAssocID="{B1B4F113-8487-46E3-9C5B-B9A05AA1264E}" presName="accent_2" presStyleCnt="0"/>
      <dgm:spPr/>
    </dgm:pt>
    <dgm:pt modelId="{BFE30D91-AE59-4FFE-84FE-0E1E76C13AF8}" type="pres">
      <dgm:prSet presAssocID="{B1B4F113-8487-46E3-9C5B-B9A05AA1264E}" presName="accentRepeatNode" presStyleLbl="solidFgAcc1" presStyleIdx="1" presStyleCnt="6"/>
      <dgm:spPr>
        <a:ln>
          <a:solidFill>
            <a:schemeClr val="tx1"/>
          </a:solidFill>
        </a:ln>
      </dgm:spPr>
    </dgm:pt>
    <dgm:pt modelId="{CEFAA9AD-E5E6-4080-B3DE-5AD5F2764CC5}" type="pres">
      <dgm:prSet presAssocID="{85307B75-B85C-4BA3-AEA0-BC193A010E16}" presName="text_3" presStyleLbl="node1" presStyleIdx="2" presStyleCnt="6">
        <dgm:presLayoutVars>
          <dgm:bulletEnabled val="1"/>
        </dgm:presLayoutVars>
      </dgm:prSet>
      <dgm:spPr/>
    </dgm:pt>
    <dgm:pt modelId="{E25AE9B6-D6C5-4B5E-8F2C-4D959DFD77E5}" type="pres">
      <dgm:prSet presAssocID="{85307B75-B85C-4BA3-AEA0-BC193A010E16}" presName="accent_3" presStyleCnt="0"/>
      <dgm:spPr/>
    </dgm:pt>
    <dgm:pt modelId="{866868A3-F054-4A3A-9508-7867023684AF}" type="pres">
      <dgm:prSet presAssocID="{85307B75-B85C-4BA3-AEA0-BC193A010E16}" presName="accentRepeatNode" presStyleLbl="solidFgAcc1" presStyleIdx="2" presStyleCnt="6"/>
      <dgm:spPr>
        <a:ln>
          <a:solidFill>
            <a:schemeClr val="tx1"/>
          </a:solidFill>
        </a:ln>
      </dgm:spPr>
    </dgm:pt>
    <dgm:pt modelId="{A0CBBA2E-08F5-449A-A189-3E74CF3F74A3}" type="pres">
      <dgm:prSet presAssocID="{94DBC920-850D-4207-823C-F5967F6DC28F}" presName="text_4" presStyleLbl="node1" presStyleIdx="3" presStyleCnt="6">
        <dgm:presLayoutVars>
          <dgm:bulletEnabled val="1"/>
        </dgm:presLayoutVars>
      </dgm:prSet>
      <dgm:spPr/>
    </dgm:pt>
    <dgm:pt modelId="{23EB9FCF-4B29-4AA2-ACB3-D1BCFCD3A513}" type="pres">
      <dgm:prSet presAssocID="{94DBC920-850D-4207-823C-F5967F6DC28F}" presName="accent_4" presStyleCnt="0"/>
      <dgm:spPr/>
    </dgm:pt>
    <dgm:pt modelId="{AF3E0253-5552-48D9-8727-6DAC60EDFE58}" type="pres">
      <dgm:prSet presAssocID="{94DBC920-850D-4207-823C-F5967F6DC28F}" presName="accentRepeatNode" presStyleLbl="solidFgAcc1" presStyleIdx="3" presStyleCnt="6"/>
      <dgm:spPr>
        <a:ln>
          <a:solidFill>
            <a:schemeClr val="tx1"/>
          </a:solidFill>
        </a:ln>
      </dgm:spPr>
    </dgm:pt>
    <dgm:pt modelId="{4DA1B1F8-44C9-DF45-B14A-289CAAADAAFB}" type="pres">
      <dgm:prSet presAssocID="{D6971F63-7A4B-234A-AF2C-F104A0ECDDE4}" presName="text_5" presStyleLbl="node1" presStyleIdx="4" presStyleCnt="6" custLinFactNeighborX="0">
        <dgm:presLayoutVars>
          <dgm:bulletEnabled val="1"/>
        </dgm:presLayoutVars>
      </dgm:prSet>
      <dgm:spPr/>
    </dgm:pt>
    <dgm:pt modelId="{70E42BB5-D2DA-6B49-8A2D-1492A27FD8C7}" type="pres">
      <dgm:prSet presAssocID="{D6971F63-7A4B-234A-AF2C-F104A0ECDDE4}" presName="accent_5" presStyleCnt="0"/>
      <dgm:spPr/>
    </dgm:pt>
    <dgm:pt modelId="{00338648-3F34-0B43-88B0-78FA87D6306E}" type="pres">
      <dgm:prSet presAssocID="{D6971F63-7A4B-234A-AF2C-F104A0ECDDE4}" presName="accentRepeatNode" presStyleLbl="solidFgAcc1" presStyleIdx="4" presStyleCnt="6"/>
      <dgm:spPr/>
    </dgm:pt>
    <dgm:pt modelId="{5E8E2D30-0C91-EC4E-9BBE-496A21A14958}" type="pres">
      <dgm:prSet presAssocID="{3AE6B18A-FF29-A649-AA32-6C0AAC0B899B}" presName="text_6" presStyleLbl="node1" presStyleIdx="5" presStyleCnt="6">
        <dgm:presLayoutVars>
          <dgm:bulletEnabled val="1"/>
        </dgm:presLayoutVars>
      </dgm:prSet>
      <dgm:spPr/>
    </dgm:pt>
    <dgm:pt modelId="{2D9F33F2-49A4-324C-AFAA-B4F1F74FA971}" type="pres">
      <dgm:prSet presAssocID="{3AE6B18A-FF29-A649-AA32-6C0AAC0B899B}" presName="accent_6" presStyleCnt="0"/>
      <dgm:spPr/>
    </dgm:pt>
    <dgm:pt modelId="{AB40ED15-451B-D046-A3CD-9D3B8CA6596D}" type="pres">
      <dgm:prSet presAssocID="{3AE6B18A-FF29-A649-AA32-6C0AAC0B899B}" presName="accentRepeatNode" presStyleLbl="solidFgAcc1" presStyleIdx="5" presStyleCnt="6"/>
      <dgm:spPr/>
    </dgm:pt>
  </dgm:ptLst>
  <dgm:cxnLst>
    <dgm:cxn modelId="{C9D7EF1A-20FE-4BC7-A0F4-3CC05E7E6DB0}" type="presOf" srcId="{797F3DC3-5ABD-46C2-BA1E-E75036D3C6AC}" destId="{71D766AB-C7A7-424D-9BB4-BEDE98A200FF}" srcOrd="0" destOrd="0" presId="urn:microsoft.com/office/officeart/2008/layout/VerticalCurvedList"/>
    <dgm:cxn modelId="{71A5D61C-25CF-406F-8757-1C0A4F52424B}" srcId="{E2366787-D118-4F7D-BA79-D7296B9AF6A9}" destId="{797F3DC3-5ABD-46C2-BA1E-E75036D3C6AC}" srcOrd="0" destOrd="0" parTransId="{1136ACDF-3660-493D-B6E8-38E84CD0C9F5}" sibTransId="{EADED9CB-3F97-4E28-AC60-E9D6AA0262B3}"/>
    <dgm:cxn modelId="{D4BB651D-E3AC-493A-8003-0F512298F79C}" type="presOf" srcId="{E2366787-D118-4F7D-BA79-D7296B9AF6A9}" destId="{2B162159-8E53-47F8-BD7F-B6089F83978C}" srcOrd="0" destOrd="0" presId="urn:microsoft.com/office/officeart/2008/layout/VerticalCurvedList"/>
    <dgm:cxn modelId="{77444C1F-38AB-7145-B9BC-B8352F7384A2}" type="presOf" srcId="{3AE6B18A-FF29-A649-AA32-6C0AAC0B899B}" destId="{5E8E2D30-0C91-EC4E-9BBE-496A21A14958}" srcOrd="0" destOrd="0" presId="urn:microsoft.com/office/officeart/2008/layout/VerticalCurvedList"/>
    <dgm:cxn modelId="{E6136426-0E29-4104-88BB-A9F4A880B4FA}" srcId="{E2366787-D118-4F7D-BA79-D7296B9AF6A9}" destId="{B1B4F113-8487-46E3-9C5B-B9A05AA1264E}" srcOrd="1" destOrd="0" parTransId="{4CB94C5B-18CF-4F53-A827-AF2F213A10D4}" sibTransId="{76A9B6A3-529F-492F-9285-1A362D728150}"/>
    <dgm:cxn modelId="{0FE65252-1035-104D-8BE9-A7C741CDE310}" type="presOf" srcId="{D6971F63-7A4B-234A-AF2C-F104A0ECDDE4}" destId="{4DA1B1F8-44C9-DF45-B14A-289CAAADAAFB}" srcOrd="0" destOrd="0" presId="urn:microsoft.com/office/officeart/2008/layout/VerticalCurvedList"/>
    <dgm:cxn modelId="{24E3965A-6B6C-C544-9BC5-777E6F9FB2A7}" srcId="{E2366787-D118-4F7D-BA79-D7296B9AF6A9}" destId="{D6971F63-7A4B-234A-AF2C-F104A0ECDDE4}" srcOrd="4" destOrd="0" parTransId="{D8791839-AFD3-1142-AFE2-46431F8C4481}" sibTransId="{C8B2FD0D-A976-9B4E-AFAA-F41F7CABF79C}"/>
    <dgm:cxn modelId="{A13F196C-6A5D-4DB9-8CF6-98C784E6BAA1}" srcId="{E2366787-D118-4F7D-BA79-D7296B9AF6A9}" destId="{85307B75-B85C-4BA3-AEA0-BC193A010E16}" srcOrd="2" destOrd="0" parTransId="{10E85739-0B8E-439B-B430-22FBB268E15E}" sibTransId="{90DF1C33-5D8C-4AE0-84CE-5A8CDE5605BD}"/>
    <dgm:cxn modelId="{96F1BCA4-E8B2-0844-BFCF-A6BF9912FBED}" srcId="{E2366787-D118-4F7D-BA79-D7296B9AF6A9}" destId="{3AE6B18A-FF29-A649-AA32-6C0AAC0B899B}" srcOrd="5" destOrd="0" parTransId="{E008A4FD-7C2A-0849-BC6C-B1C846C80590}" sibTransId="{DA30D146-F9F5-2E45-9B94-D7CF701CBE23}"/>
    <dgm:cxn modelId="{15403FAD-E46C-4953-B7E8-4A235935C8E5}" type="presOf" srcId="{EADED9CB-3F97-4E28-AC60-E9D6AA0262B3}" destId="{2EBB2C34-7B52-4A2A-82B6-78783F228F66}" srcOrd="0" destOrd="0" presId="urn:microsoft.com/office/officeart/2008/layout/VerticalCurvedList"/>
    <dgm:cxn modelId="{1D7BAAB2-B54A-481D-9931-95B377D2B021}" type="presOf" srcId="{B1B4F113-8487-46E3-9C5B-B9A05AA1264E}" destId="{477C50F9-64A3-403C-9E7C-D9F2C24D02A6}" srcOrd="0" destOrd="0" presId="urn:microsoft.com/office/officeart/2008/layout/VerticalCurvedList"/>
    <dgm:cxn modelId="{A99FC7C2-9582-4BC1-AA85-85AC1B3E4E25}" type="presOf" srcId="{85307B75-B85C-4BA3-AEA0-BC193A010E16}" destId="{CEFAA9AD-E5E6-4080-B3DE-5AD5F2764CC5}" srcOrd="0" destOrd="0" presId="urn:microsoft.com/office/officeart/2008/layout/VerticalCurvedList"/>
    <dgm:cxn modelId="{FF7846D4-3E75-4257-AAC8-7F921BDB4102}" srcId="{E2366787-D118-4F7D-BA79-D7296B9AF6A9}" destId="{94DBC920-850D-4207-823C-F5967F6DC28F}" srcOrd="3" destOrd="0" parTransId="{D612091B-F8A9-4CF6-99EA-0636DD3AF458}" sibTransId="{1150AF8C-898C-47B9-9733-66CE7DC31033}"/>
    <dgm:cxn modelId="{6C214DDC-39B4-415B-B109-FEE661F79E6B}" type="presOf" srcId="{94DBC920-850D-4207-823C-F5967F6DC28F}" destId="{A0CBBA2E-08F5-449A-A189-3E74CF3F74A3}" srcOrd="0" destOrd="0" presId="urn:microsoft.com/office/officeart/2008/layout/VerticalCurvedList"/>
    <dgm:cxn modelId="{5CC37CE1-8328-4B80-947F-A98B0A8522E3}" type="presParOf" srcId="{2B162159-8E53-47F8-BD7F-B6089F83978C}" destId="{BF24B904-04F4-4AD4-8D86-74BDF5FFE300}" srcOrd="0" destOrd="0" presId="urn:microsoft.com/office/officeart/2008/layout/VerticalCurvedList"/>
    <dgm:cxn modelId="{1418D612-B6A6-4672-8919-EF265CD0909D}" type="presParOf" srcId="{BF24B904-04F4-4AD4-8D86-74BDF5FFE300}" destId="{F3592B79-1786-4C17-9F6F-80E0F5D46CB5}" srcOrd="0" destOrd="0" presId="urn:microsoft.com/office/officeart/2008/layout/VerticalCurvedList"/>
    <dgm:cxn modelId="{C6AC0EC5-244D-4C8C-8FEE-8EBAFF56B040}" type="presParOf" srcId="{F3592B79-1786-4C17-9F6F-80E0F5D46CB5}" destId="{5D9FFE09-DB6F-48A8-8BB0-4FDBCBAB5F70}" srcOrd="0" destOrd="0" presId="urn:microsoft.com/office/officeart/2008/layout/VerticalCurvedList"/>
    <dgm:cxn modelId="{DC6D082E-89E1-4621-88EA-4E2AF645930C}" type="presParOf" srcId="{F3592B79-1786-4C17-9F6F-80E0F5D46CB5}" destId="{2EBB2C34-7B52-4A2A-82B6-78783F228F66}" srcOrd="1" destOrd="0" presId="urn:microsoft.com/office/officeart/2008/layout/VerticalCurvedList"/>
    <dgm:cxn modelId="{644EBD3A-809F-46CA-B2B5-C19BE7A8F3D9}" type="presParOf" srcId="{F3592B79-1786-4C17-9F6F-80E0F5D46CB5}" destId="{D1F056A6-4F51-431A-A6BE-C40A3A70AB27}" srcOrd="2" destOrd="0" presId="urn:microsoft.com/office/officeart/2008/layout/VerticalCurvedList"/>
    <dgm:cxn modelId="{55543562-0A7D-4FE0-87EF-144F70A32072}" type="presParOf" srcId="{F3592B79-1786-4C17-9F6F-80E0F5D46CB5}" destId="{3B3C4DA4-E14C-4666-9F8A-B82F41E79703}" srcOrd="3" destOrd="0" presId="urn:microsoft.com/office/officeart/2008/layout/VerticalCurvedList"/>
    <dgm:cxn modelId="{771483EF-26B3-46F3-A72C-6A3C3FACC3A0}" type="presParOf" srcId="{BF24B904-04F4-4AD4-8D86-74BDF5FFE300}" destId="{71D766AB-C7A7-424D-9BB4-BEDE98A200FF}" srcOrd="1" destOrd="0" presId="urn:microsoft.com/office/officeart/2008/layout/VerticalCurvedList"/>
    <dgm:cxn modelId="{8F06E6E8-9A7D-43D5-909F-12278F441075}" type="presParOf" srcId="{BF24B904-04F4-4AD4-8D86-74BDF5FFE300}" destId="{8B5047D1-AE40-49A3-A885-4D7C61EA2FB3}" srcOrd="2" destOrd="0" presId="urn:microsoft.com/office/officeart/2008/layout/VerticalCurvedList"/>
    <dgm:cxn modelId="{F0D2CA2C-D822-4376-B50E-F73926B2E612}" type="presParOf" srcId="{8B5047D1-AE40-49A3-A885-4D7C61EA2FB3}" destId="{1143BCA8-CBA2-4CCF-98D7-BDA742B3DFF4}" srcOrd="0" destOrd="0" presId="urn:microsoft.com/office/officeart/2008/layout/VerticalCurvedList"/>
    <dgm:cxn modelId="{2BB190D1-CFC5-4EC7-8207-CF872C2620CF}" type="presParOf" srcId="{BF24B904-04F4-4AD4-8D86-74BDF5FFE300}" destId="{477C50F9-64A3-403C-9E7C-D9F2C24D02A6}" srcOrd="3" destOrd="0" presId="urn:microsoft.com/office/officeart/2008/layout/VerticalCurvedList"/>
    <dgm:cxn modelId="{0C1724A5-7838-4620-AD93-7D5673CDC83F}" type="presParOf" srcId="{BF24B904-04F4-4AD4-8D86-74BDF5FFE300}" destId="{5234F36D-E2B5-46FE-8786-99041AF07A29}" srcOrd="4" destOrd="0" presId="urn:microsoft.com/office/officeart/2008/layout/VerticalCurvedList"/>
    <dgm:cxn modelId="{1F2ADA38-63ED-4BA0-9A52-A7B4D51673D0}" type="presParOf" srcId="{5234F36D-E2B5-46FE-8786-99041AF07A29}" destId="{BFE30D91-AE59-4FFE-84FE-0E1E76C13AF8}" srcOrd="0" destOrd="0" presId="urn:microsoft.com/office/officeart/2008/layout/VerticalCurvedList"/>
    <dgm:cxn modelId="{E7228501-56A9-4DFF-A7AF-8F004BC3F507}" type="presParOf" srcId="{BF24B904-04F4-4AD4-8D86-74BDF5FFE300}" destId="{CEFAA9AD-E5E6-4080-B3DE-5AD5F2764CC5}" srcOrd="5" destOrd="0" presId="urn:microsoft.com/office/officeart/2008/layout/VerticalCurvedList"/>
    <dgm:cxn modelId="{3F0EF463-D9CF-4348-9CDD-2D1346056D4E}" type="presParOf" srcId="{BF24B904-04F4-4AD4-8D86-74BDF5FFE300}" destId="{E25AE9B6-D6C5-4B5E-8F2C-4D959DFD77E5}" srcOrd="6" destOrd="0" presId="urn:microsoft.com/office/officeart/2008/layout/VerticalCurvedList"/>
    <dgm:cxn modelId="{48A98DB3-CE1B-4BC5-8E33-987504FD62FF}" type="presParOf" srcId="{E25AE9B6-D6C5-4B5E-8F2C-4D959DFD77E5}" destId="{866868A3-F054-4A3A-9508-7867023684AF}" srcOrd="0" destOrd="0" presId="urn:microsoft.com/office/officeart/2008/layout/VerticalCurvedList"/>
    <dgm:cxn modelId="{C9FA58B8-6456-4C0F-8E68-BCACC9C6006A}" type="presParOf" srcId="{BF24B904-04F4-4AD4-8D86-74BDF5FFE300}" destId="{A0CBBA2E-08F5-449A-A189-3E74CF3F74A3}" srcOrd="7" destOrd="0" presId="urn:microsoft.com/office/officeart/2008/layout/VerticalCurvedList"/>
    <dgm:cxn modelId="{5249CC91-9164-4C44-A6AB-890B8FBC699F}" type="presParOf" srcId="{BF24B904-04F4-4AD4-8D86-74BDF5FFE300}" destId="{23EB9FCF-4B29-4AA2-ACB3-D1BCFCD3A513}" srcOrd="8" destOrd="0" presId="urn:microsoft.com/office/officeart/2008/layout/VerticalCurvedList"/>
    <dgm:cxn modelId="{028E7CA3-D98A-4224-9061-EEC17AF2D486}" type="presParOf" srcId="{23EB9FCF-4B29-4AA2-ACB3-D1BCFCD3A513}" destId="{AF3E0253-5552-48D9-8727-6DAC60EDFE58}" srcOrd="0" destOrd="0" presId="urn:microsoft.com/office/officeart/2008/layout/VerticalCurvedList"/>
    <dgm:cxn modelId="{1D3FA4B8-900C-EF42-80B7-2A062376FC82}" type="presParOf" srcId="{BF24B904-04F4-4AD4-8D86-74BDF5FFE300}" destId="{4DA1B1F8-44C9-DF45-B14A-289CAAADAAFB}" srcOrd="9" destOrd="0" presId="urn:microsoft.com/office/officeart/2008/layout/VerticalCurvedList"/>
    <dgm:cxn modelId="{DECA0D12-CD11-B448-B612-EEEBD2288138}" type="presParOf" srcId="{BF24B904-04F4-4AD4-8D86-74BDF5FFE300}" destId="{70E42BB5-D2DA-6B49-8A2D-1492A27FD8C7}" srcOrd="10" destOrd="0" presId="urn:microsoft.com/office/officeart/2008/layout/VerticalCurvedList"/>
    <dgm:cxn modelId="{1B992CCD-0DDB-014D-A94F-B9A74C27DF4E}" type="presParOf" srcId="{70E42BB5-D2DA-6B49-8A2D-1492A27FD8C7}" destId="{00338648-3F34-0B43-88B0-78FA87D6306E}" srcOrd="0" destOrd="0" presId="urn:microsoft.com/office/officeart/2008/layout/VerticalCurvedList"/>
    <dgm:cxn modelId="{DBE32B1C-120B-B446-9F54-AAB59AD28A31}" type="presParOf" srcId="{BF24B904-04F4-4AD4-8D86-74BDF5FFE300}" destId="{5E8E2D30-0C91-EC4E-9BBE-496A21A14958}" srcOrd="11" destOrd="0" presId="urn:microsoft.com/office/officeart/2008/layout/VerticalCurvedList"/>
    <dgm:cxn modelId="{EE6E93A9-3E0E-874B-A250-CE2E304A9C05}" type="presParOf" srcId="{BF24B904-04F4-4AD4-8D86-74BDF5FFE300}" destId="{2D9F33F2-49A4-324C-AFAA-B4F1F74FA971}" srcOrd="12" destOrd="0" presId="urn:microsoft.com/office/officeart/2008/layout/VerticalCurvedList"/>
    <dgm:cxn modelId="{A884CA45-1212-8A49-97FF-1A999011DF14}" type="presParOf" srcId="{2D9F33F2-49A4-324C-AFAA-B4F1F74FA971}" destId="{AB40ED15-451B-D046-A3CD-9D3B8CA6596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366787-D118-4F7D-BA79-D7296B9AF6A9}"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B1B4F113-8487-46E3-9C5B-B9A05AA1264E}">
      <dgm:prSet phldrT="[Text]" custT="1"/>
      <dgm:spPr>
        <a:solidFill>
          <a:schemeClr val="bg1">
            <a:alpha val="0"/>
          </a:schemeClr>
        </a:solidFill>
        <a:ln>
          <a:noFill/>
        </a:ln>
      </dgm:spPr>
      <dgm:t>
        <a:bodyPr/>
        <a:lstStyle/>
        <a:p>
          <a:r>
            <a:rPr lang="en-US" sz="1800" dirty="0"/>
            <a:t>Identify </a:t>
          </a:r>
          <a:r>
            <a:rPr lang="en-US" sz="1800" b="1" u="sng" dirty="0"/>
            <a:t>disease areas </a:t>
          </a:r>
          <a:r>
            <a:rPr lang="en-US" sz="1800" dirty="0"/>
            <a:t>which explain inequitable death and malnutrition rates </a:t>
          </a:r>
        </a:p>
      </dgm:t>
    </dgm:pt>
    <dgm:pt modelId="{4CB94C5B-18CF-4F53-A827-AF2F213A10D4}" type="parTrans" cxnId="{E6136426-0E29-4104-88BB-A9F4A880B4FA}">
      <dgm:prSet/>
      <dgm:spPr/>
      <dgm:t>
        <a:bodyPr/>
        <a:lstStyle/>
        <a:p>
          <a:endParaRPr lang="en-US" sz="2000"/>
        </a:p>
      </dgm:t>
    </dgm:pt>
    <dgm:pt modelId="{76A9B6A3-529F-492F-9285-1A362D728150}" type="sibTrans" cxnId="{E6136426-0E29-4104-88BB-A9F4A880B4FA}">
      <dgm:prSet/>
      <dgm:spPr/>
      <dgm:t>
        <a:bodyPr/>
        <a:lstStyle/>
        <a:p>
          <a:endParaRPr lang="en-US" sz="2000"/>
        </a:p>
      </dgm:t>
    </dgm:pt>
    <dgm:pt modelId="{85307B75-B85C-4BA3-AEA0-BC193A010E16}">
      <dgm:prSet phldrT="[Text]" custT="1"/>
      <dgm:spPr>
        <a:solidFill>
          <a:schemeClr val="bg1">
            <a:alpha val="0"/>
          </a:schemeClr>
        </a:solidFill>
        <a:ln>
          <a:noFill/>
        </a:ln>
      </dgm:spPr>
      <dgm:t>
        <a:bodyPr/>
        <a:lstStyle/>
        <a:p>
          <a:r>
            <a:rPr lang="en-US" sz="1800" dirty="0"/>
            <a:t>Determine the right balance of </a:t>
          </a:r>
          <a:r>
            <a:rPr lang="en-US" sz="1800" b="1" u="sng" dirty="0"/>
            <a:t>interventions</a:t>
          </a:r>
          <a:r>
            <a:rPr lang="en-US" sz="1800" dirty="0"/>
            <a:t> by service delivery packages: </a:t>
          </a:r>
          <a:r>
            <a:rPr lang="en-US" sz="1800" b="1" dirty="0"/>
            <a:t>Community practices, Preventive services, Clinical care</a:t>
          </a:r>
        </a:p>
      </dgm:t>
    </dgm:pt>
    <dgm:pt modelId="{10E85739-0B8E-439B-B430-22FBB268E15E}" type="parTrans" cxnId="{A13F196C-6A5D-4DB9-8CF6-98C784E6BAA1}">
      <dgm:prSet/>
      <dgm:spPr/>
      <dgm:t>
        <a:bodyPr/>
        <a:lstStyle/>
        <a:p>
          <a:endParaRPr lang="en-US" sz="2000"/>
        </a:p>
      </dgm:t>
    </dgm:pt>
    <dgm:pt modelId="{90DF1C33-5D8C-4AE0-84CE-5A8CDE5605BD}" type="sibTrans" cxnId="{A13F196C-6A5D-4DB9-8CF6-98C784E6BAA1}">
      <dgm:prSet/>
      <dgm:spPr/>
      <dgm:t>
        <a:bodyPr/>
        <a:lstStyle/>
        <a:p>
          <a:endParaRPr lang="en-US" sz="2000"/>
        </a:p>
      </dgm:t>
    </dgm:pt>
    <dgm:pt modelId="{94DBC920-850D-4207-823C-F5967F6DC28F}">
      <dgm:prSet custT="1"/>
      <dgm:spPr>
        <a:solidFill>
          <a:schemeClr val="bg1">
            <a:alpha val="0"/>
          </a:schemeClr>
        </a:solidFill>
        <a:ln>
          <a:noFill/>
        </a:ln>
      </dgm:spPr>
      <dgm:t>
        <a:bodyPr/>
        <a:lstStyle/>
        <a:p>
          <a:r>
            <a:rPr lang="en-US" sz="1800" dirty="0"/>
            <a:t>Identify </a:t>
          </a:r>
          <a:r>
            <a:rPr lang="en-US" sz="1800" b="1" u="sng" dirty="0"/>
            <a:t>bottlenecks</a:t>
          </a:r>
          <a:r>
            <a:rPr lang="en-US" sz="1800" dirty="0"/>
            <a:t> or challenges that disrupt service delivery for the most deprived. Then identify </a:t>
          </a:r>
          <a:r>
            <a:rPr lang="en-US" sz="1800" b="1" u="sng" dirty="0"/>
            <a:t>root causes</a:t>
          </a:r>
          <a:r>
            <a:rPr lang="en-US" sz="1800" dirty="0"/>
            <a:t>. </a:t>
          </a:r>
        </a:p>
      </dgm:t>
    </dgm:pt>
    <dgm:pt modelId="{1150AF8C-898C-47B9-9733-66CE7DC31033}" type="sibTrans" cxnId="{FF7846D4-3E75-4257-AAC8-7F921BDB4102}">
      <dgm:prSet/>
      <dgm:spPr/>
      <dgm:t>
        <a:bodyPr/>
        <a:lstStyle/>
        <a:p>
          <a:endParaRPr lang="en-US" sz="2000"/>
        </a:p>
      </dgm:t>
    </dgm:pt>
    <dgm:pt modelId="{D612091B-F8A9-4CF6-99EA-0636DD3AF458}" type="parTrans" cxnId="{FF7846D4-3E75-4257-AAC8-7F921BDB4102}">
      <dgm:prSet/>
      <dgm:spPr/>
      <dgm:t>
        <a:bodyPr/>
        <a:lstStyle/>
        <a:p>
          <a:endParaRPr lang="en-US" sz="2000"/>
        </a:p>
      </dgm:t>
    </dgm:pt>
    <dgm:pt modelId="{D6971F63-7A4B-234A-AF2C-F104A0ECDDE4}">
      <dgm:prSet custT="1"/>
      <dgm:spPr>
        <a:ln>
          <a:solidFill>
            <a:schemeClr val="tx1"/>
          </a:solidFill>
        </a:ln>
      </dgm:spPr>
      <dgm:t>
        <a:bodyPr/>
        <a:lstStyle/>
        <a:p>
          <a:r>
            <a:rPr lang="en-US" sz="1800" dirty="0"/>
            <a:t>Identify </a:t>
          </a:r>
          <a:r>
            <a:rPr lang="en-US" sz="1800" b="1" u="sng" dirty="0"/>
            <a:t>effective strategies </a:t>
          </a:r>
          <a:r>
            <a:rPr lang="en-US" sz="1800" dirty="0"/>
            <a:t>to mitigate the causes of key bottlenecks to improve coverage rates</a:t>
          </a:r>
        </a:p>
      </dgm:t>
    </dgm:pt>
    <dgm:pt modelId="{C8B2FD0D-A976-9B4E-AFAA-F41F7CABF79C}" type="sibTrans" cxnId="{24E3965A-6B6C-C544-9BC5-777E6F9FB2A7}">
      <dgm:prSet/>
      <dgm:spPr/>
      <dgm:t>
        <a:bodyPr/>
        <a:lstStyle/>
        <a:p>
          <a:endParaRPr lang="en-US" sz="2000"/>
        </a:p>
      </dgm:t>
    </dgm:pt>
    <dgm:pt modelId="{D8791839-AFD3-1142-AFE2-46431F8C4481}" type="parTrans" cxnId="{24E3965A-6B6C-C544-9BC5-777E6F9FB2A7}">
      <dgm:prSet/>
      <dgm:spPr/>
      <dgm:t>
        <a:bodyPr/>
        <a:lstStyle/>
        <a:p>
          <a:endParaRPr lang="en-US" sz="2000"/>
        </a:p>
      </dgm:t>
    </dgm:pt>
    <dgm:pt modelId="{3AE6B18A-FF29-A649-AA32-6C0AAC0B899B}">
      <dgm:prSet custT="1"/>
      <dgm:spPr>
        <a:solidFill>
          <a:schemeClr val="bg1">
            <a:alpha val="0"/>
          </a:schemeClr>
        </a:solidFill>
        <a:ln>
          <a:noFill/>
        </a:ln>
      </dgm:spPr>
      <dgm:t>
        <a:bodyPr/>
        <a:lstStyle/>
        <a:p>
          <a:r>
            <a:rPr lang="en-US" sz="1800" dirty="0"/>
            <a:t>Compare the </a:t>
          </a:r>
          <a:r>
            <a:rPr lang="en-US" sz="1800" b="1" u="sng" dirty="0"/>
            <a:t>impact</a:t>
          </a:r>
          <a:r>
            <a:rPr lang="en-US" sz="1800" dirty="0"/>
            <a:t> and </a:t>
          </a:r>
          <a:r>
            <a:rPr lang="en-US" sz="1800" b="1" u="sng" dirty="0"/>
            <a:t>cost-effectiveness</a:t>
          </a:r>
          <a:r>
            <a:rPr lang="en-US" sz="1800" dirty="0"/>
            <a:t> of intervention scenarios</a:t>
          </a:r>
        </a:p>
      </dgm:t>
    </dgm:pt>
    <dgm:pt modelId="{DA30D146-F9F5-2E45-9B94-D7CF701CBE23}" type="sibTrans" cxnId="{96F1BCA4-E8B2-0844-BFCF-A6BF9912FBED}">
      <dgm:prSet/>
      <dgm:spPr/>
      <dgm:t>
        <a:bodyPr/>
        <a:lstStyle/>
        <a:p>
          <a:endParaRPr lang="en-US" sz="2000"/>
        </a:p>
      </dgm:t>
    </dgm:pt>
    <dgm:pt modelId="{E008A4FD-7C2A-0849-BC6C-B1C846C80590}" type="parTrans" cxnId="{96F1BCA4-E8B2-0844-BFCF-A6BF9912FBED}">
      <dgm:prSet/>
      <dgm:spPr/>
      <dgm:t>
        <a:bodyPr/>
        <a:lstStyle/>
        <a:p>
          <a:endParaRPr lang="en-US" sz="2000"/>
        </a:p>
      </dgm:t>
    </dgm:pt>
    <dgm:pt modelId="{797F3DC3-5ABD-46C2-BA1E-E75036D3C6AC}">
      <dgm:prSet phldrT="[Text]" custT="1"/>
      <dgm:spPr>
        <a:solidFill>
          <a:schemeClr val="bg1">
            <a:alpha val="0"/>
          </a:schemeClr>
        </a:solidFill>
        <a:ln>
          <a:noFill/>
        </a:ln>
      </dgm:spPr>
      <dgm:t>
        <a:bodyPr/>
        <a:lstStyle/>
        <a:p>
          <a:r>
            <a:rPr lang="en-US" sz="1800" b="0" dirty="0"/>
            <a:t>Identify Priority </a:t>
          </a:r>
          <a:r>
            <a:rPr lang="en-US" sz="1800" b="1" u="sng" dirty="0"/>
            <a:t>populations</a:t>
          </a:r>
          <a:r>
            <a:rPr lang="en-US" sz="1800" b="0" dirty="0"/>
            <a:t> based on patterns of mortality rates (by geographic location, residence, wealth status, and ethnicity</a:t>
          </a:r>
        </a:p>
      </dgm:t>
    </dgm:pt>
    <dgm:pt modelId="{EADED9CB-3F97-4E28-AC60-E9D6AA0262B3}" type="sibTrans" cxnId="{71A5D61C-25CF-406F-8757-1C0A4F52424B}">
      <dgm:prSet/>
      <dgm:spPr/>
      <dgm:t>
        <a:bodyPr/>
        <a:lstStyle/>
        <a:p>
          <a:endParaRPr lang="en-US" sz="2000"/>
        </a:p>
      </dgm:t>
    </dgm:pt>
    <dgm:pt modelId="{1136ACDF-3660-493D-B6E8-38E84CD0C9F5}" type="parTrans" cxnId="{71A5D61C-25CF-406F-8757-1C0A4F52424B}">
      <dgm:prSet/>
      <dgm:spPr/>
      <dgm:t>
        <a:bodyPr/>
        <a:lstStyle/>
        <a:p>
          <a:endParaRPr lang="en-US" sz="2000"/>
        </a:p>
      </dgm:t>
    </dgm:pt>
    <dgm:pt modelId="{2B162159-8E53-47F8-BD7F-B6089F83978C}" type="pres">
      <dgm:prSet presAssocID="{E2366787-D118-4F7D-BA79-D7296B9AF6A9}" presName="Name0" presStyleCnt="0">
        <dgm:presLayoutVars>
          <dgm:chMax val="7"/>
          <dgm:chPref val="7"/>
          <dgm:dir/>
        </dgm:presLayoutVars>
      </dgm:prSet>
      <dgm:spPr/>
    </dgm:pt>
    <dgm:pt modelId="{BF24B904-04F4-4AD4-8D86-74BDF5FFE300}" type="pres">
      <dgm:prSet presAssocID="{E2366787-D118-4F7D-BA79-D7296B9AF6A9}" presName="Name1" presStyleCnt="0"/>
      <dgm:spPr/>
    </dgm:pt>
    <dgm:pt modelId="{F3592B79-1786-4C17-9F6F-80E0F5D46CB5}" type="pres">
      <dgm:prSet presAssocID="{E2366787-D118-4F7D-BA79-D7296B9AF6A9}" presName="cycle" presStyleCnt="0"/>
      <dgm:spPr/>
    </dgm:pt>
    <dgm:pt modelId="{5D9FFE09-DB6F-48A8-8BB0-4FDBCBAB5F70}" type="pres">
      <dgm:prSet presAssocID="{E2366787-D118-4F7D-BA79-D7296B9AF6A9}" presName="srcNode" presStyleLbl="node1" presStyleIdx="0" presStyleCnt="6"/>
      <dgm:spPr/>
    </dgm:pt>
    <dgm:pt modelId="{2EBB2C34-7B52-4A2A-82B6-78783F228F66}" type="pres">
      <dgm:prSet presAssocID="{E2366787-D118-4F7D-BA79-D7296B9AF6A9}" presName="conn" presStyleLbl="parChTrans1D2" presStyleIdx="0" presStyleCnt="1"/>
      <dgm:spPr/>
    </dgm:pt>
    <dgm:pt modelId="{D1F056A6-4F51-431A-A6BE-C40A3A70AB27}" type="pres">
      <dgm:prSet presAssocID="{E2366787-D118-4F7D-BA79-D7296B9AF6A9}" presName="extraNode" presStyleLbl="node1" presStyleIdx="0" presStyleCnt="6"/>
      <dgm:spPr/>
    </dgm:pt>
    <dgm:pt modelId="{3B3C4DA4-E14C-4666-9F8A-B82F41E79703}" type="pres">
      <dgm:prSet presAssocID="{E2366787-D118-4F7D-BA79-D7296B9AF6A9}" presName="dstNode" presStyleLbl="node1" presStyleIdx="0" presStyleCnt="6"/>
      <dgm:spPr/>
    </dgm:pt>
    <dgm:pt modelId="{71D766AB-C7A7-424D-9BB4-BEDE98A200FF}" type="pres">
      <dgm:prSet presAssocID="{797F3DC3-5ABD-46C2-BA1E-E75036D3C6AC}" presName="text_1" presStyleLbl="node1" presStyleIdx="0" presStyleCnt="6" custLinFactNeighborX="1934">
        <dgm:presLayoutVars>
          <dgm:bulletEnabled val="1"/>
        </dgm:presLayoutVars>
      </dgm:prSet>
      <dgm:spPr/>
    </dgm:pt>
    <dgm:pt modelId="{8B5047D1-AE40-49A3-A885-4D7C61EA2FB3}" type="pres">
      <dgm:prSet presAssocID="{797F3DC3-5ABD-46C2-BA1E-E75036D3C6AC}" presName="accent_1" presStyleCnt="0"/>
      <dgm:spPr/>
    </dgm:pt>
    <dgm:pt modelId="{1143BCA8-CBA2-4CCF-98D7-BDA742B3DFF4}" type="pres">
      <dgm:prSet presAssocID="{797F3DC3-5ABD-46C2-BA1E-E75036D3C6AC}" presName="accentRepeatNode" presStyleLbl="solidFgAcc1" presStyleIdx="0" presStyleCnt="6"/>
      <dgm:spPr>
        <a:ln>
          <a:solidFill>
            <a:schemeClr val="tx1"/>
          </a:solidFill>
        </a:ln>
      </dgm:spPr>
    </dgm:pt>
    <dgm:pt modelId="{477C50F9-64A3-403C-9E7C-D9F2C24D02A6}" type="pres">
      <dgm:prSet presAssocID="{B1B4F113-8487-46E3-9C5B-B9A05AA1264E}" presName="text_2" presStyleLbl="node1" presStyleIdx="1" presStyleCnt="6">
        <dgm:presLayoutVars>
          <dgm:bulletEnabled val="1"/>
        </dgm:presLayoutVars>
      </dgm:prSet>
      <dgm:spPr/>
    </dgm:pt>
    <dgm:pt modelId="{5234F36D-E2B5-46FE-8786-99041AF07A29}" type="pres">
      <dgm:prSet presAssocID="{B1B4F113-8487-46E3-9C5B-B9A05AA1264E}" presName="accent_2" presStyleCnt="0"/>
      <dgm:spPr/>
    </dgm:pt>
    <dgm:pt modelId="{BFE30D91-AE59-4FFE-84FE-0E1E76C13AF8}" type="pres">
      <dgm:prSet presAssocID="{B1B4F113-8487-46E3-9C5B-B9A05AA1264E}" presName="accentRepeatNode" presStyleLbl="solidFgAcc1" presStyleIdx="1" presStyleCnt="6"/>
      <dgm:spPr>
        <a:ln>
          <a:solidFill>
            <a:schemeClr val="tx1"/>
          </a:solidFill>
        </a:ln>
      </dgm:spPr>
    </dgm:pt>
    <dgm:pt modelId="{CEFAA9AD-E5E6-4080-B3DE-5AD5F2764CC5}" type="pres">
      <dgm:prSet presAssocID="{85307B75-B85C-4BA3-AEA0-BC193A010E16}" presName="text_3" presStyleLbl="node1" presStyleIdx="2" presStyleCnt="6">
        <dgm:presLayoutVars>
          <dgm:bulletEnabled val="1"/>
        </dgm:presLayoutVars>
      </dgm:prSet>
      <dgm:spPr/>
    </dgm:pt>
    <dgm:pt modelId="{E25AE9B6-D6C5-4B5E-8F2C-4D959DFD77E5}" type="pres">
      <dgm:prSet presAssocID="{85307B75-B85C-4BA3-AEA0-BC193A010E16}" presName="accent_3" presStyleCnt="0"/>
      <dgm:spPr/>
    </dgm:pt>
    <dgm:pt modelId="{866868A3-F054-4A3A-9508-7867023684AF}" type="pres">
      <dgm:prSet presAssocID="{85307B75-B85C-4BA3-AEA0-BC193A010E16}" presName="accentRepeatNode" presStyleLbl="solidFgAcc1" presStyleIdx="2" presStyleCnt="6"/>
      <dgm:spPr>
        <a:ln>
          <a:solidFill>
            <a:schemeClr val="tx1"/>
          </a:solidFill>
        </a:ln>
      </dgm:spPr>
    </dgm:pt>
    <dgm:pt modelId="{A0CBBA2E-08F5-449A-A189-3E74CF3F74A3}" type="pres">
      <dgm:prSet presAssocID="{94DBC920-850D-4207-823C-F5967F6DC28F}" presName="text_4" presStyleLbl="node1" presStyleIdx="3" presStyleCnt="6">
        <dgm:presLayoutVars>
          <dgm:bulletEnabled val="1"/>
        </dgm:presLayoutVars>
      </dgm:prSet>
      <dgm:spPr/>
    </dgm:pt>
    <dgm:pt modelId="{23EB9FCF-4B29-4AA2-ACB3-D1BCFCD3A513}" type="pres">
      <dgm:prSet presAssocID="{94DBC920-850D-4207-823C-F5967F6DC28F}" presName="accent_4" presStyleCnt="0"/>
      <dgm:spPr/>
    </dgm:pt>
    <dgm:pt modelId="{AF3E0253-5552-48D9-8727-6DAC60EDFE58}" type="pres">
      <dgm:prSet presAssocID="{94DBC920-850D-4207-823C-F5967F6DC28F}" presName="accentRepeatNode" presStyleLbl="solidFgAcc1" presStyleIdx="3" presStyleCnt="6"/>
      <dgm:spPr>
        <a:ln>
          <a:solidFill>
            <a:schemeClr val="tx1"/>
          </a:solidFill>
        </a:ln>
      </dgm:spPr>
    </dgm:pt>
    <dgm:pt modelId="{4DA1B1F8-44C9-DF45-B14A-289CAAADAAFB}" type="pres">
      <dgm:prSet presAssocID="{D6971F63-7A4B-234A-AF2C-F104A0ECDDE4}" presName="text_5" presStyleLbl="node1" presStyleIdx="4" presStyleCnt="6" custLinFactNeighborX="0">
        <dgm:presLayoutVars>
          <dgm:bulletEnabled val="1"/>
        </dgm:presLayoutVars>
      </dgm:prSet>
      <dgm:spPr/>
    </dgm:pt>
    <dgm:pt modelId="{70E42BB5-D2DA-6B49-8A2D-1492A27FD8C7}" type="pres">
      <dgm:prSet presAssocID="{D6971F63-7A4B-234A-AF2C-F104A0ECDDE4}" presName="accent_5" presStyleCnt="0"/>
      <dgm:spPr/>
    </dgm:pt>
    <dgm:pt modelId="{00338648-3F34-0B43-88B0-78FA87D6306E}" type="pres">
      <dgm:prSet presAssocID="{D6971F63-7A4B-234A-AF2C-F104A0ECDDE4}" presName="accentRepeatNode" presStyleLbl="solidFgAcc1" presStyleIdx="4" presStyleCnt="6"/>
      <dgm:spPr/>
    </dgm:pt>
    <dgm:pt modelId="{5E8E2D30-0C91-EC4E-9BBE-496A21A14958}" type="pres">
      <dgm:prSet presAssocID="{3AE6B18A-FF29-A649-AA32-6C0AAC0B899B}" presName="text_6" presStyleLbl="node1" presStyleIdx="5" presStyleCnt="6">
        <dgm:presLayoutVars>
          <dgm:bulletEnabled val="1"/>
        </dgm:presLayoutVars>
      </dgm:prSet>
      <dgm:spPr/>
    </dgm:pt>
    <dgm:pt modelId="{2D9F33F2-49A4-324C-AFAA-B4F1F74FA971}" type="pres">
      <dgm:prSet presAssocID="{3AE6B18A-FF29-A649-AA32-6C0AAC0B899B}" presName="accent_6" presStyleCnt="0"/>
      <dgm:spPr/>
    </dgm:pt>
    <dgm:pt modelId="{AB40ED15-451B-D046-A3CD-9D3B8CA6596D}" type="pres">
      <dgm:prSet presAssocID="{3AE6B18A-FF29-A649-AA32-6C0AAC0B899B}" presName="accentRepeatNode" presStyleLbl="solidFgAcc1" presStyleIdx="5" presStyleCnt="6"/>
      <dgm:spPr/>
    </dgm:pt>
  </dgm:ptLst>
  <dgm:cxnLst>
    <dgm:cxn modelId="{C9D7EF1A-20FE-4BC7-A0F4-3CC05E7E6DB0}" type="presOf" srcId="{797F3DC3-5ABD-46C2-BA1E-E75036D3C6AC}" destId="{71D766AB-C7A7-424D-9BB4-BEDE98A200FF}" srcOrd="0" destOrd="0" presId="urn:microsoft.com/office/officeart/2008/layout/VerticalCurvedList"/>
    <dgm:cxn modelId="{71A5D61C-25CF-406F-8757-1C0A4F52424B}" srcId="{E2366787-D118-4F7D-BA79-D7296B9AF6A9}" destId="{797F3DC3-5ABD-46C2-BA1E-E75036D3C6AC}" srcOrd="0" destOrd="0" parTransId="{1136ACDF-3660-493D-B6E8-38E84CD0C9F5}" sibTransId="{EADED9CB-3F97-4E28-AC60-E9D6AA0262B3}"/>
    <dgm:cxn modelId="{D4BB651D-E3AC-493A-8003-0F512298F79C}" type="presOf" srcId="{E2366787-D118-4F7D-BA79-D7296B9AF6A9}" destId="{2B162159-8E53-47F8-BD7F-B6089F83978C}" srcOrd="0" destOrd="0" presId="urn:microsoft.com/office/officeart/2008/layout/VerticalCurvedList"/>
    <dgm:cxn modelId="{77444C1F-38AB-7145-B9BC-B8352F7384A2}" type="presOf" srcId="{3AE6B18A-FF29-A649-AA32-6C0AAC0B899B}" destId="{5E8E2D30-0C91-EC4E-9BBE-496A21A14958}" srcOrd="0" destOrd="0" presId="urn:microsoft.com/office/officeart/2008/layout/VerticalCurvedList"/>
    <dgm:cxn modelId="{E6136426-0E29-4104-88BB-A9F4A880B4FA}" srcId="{E2366787-D118-4F7D-BA79-D7296B9AF6A9}" destId="{B1B4F113-8487-46E3-9C5B-B9A05AA1264E}" srcOrd="1" destOrd="0" parTransId="{4CB94C5B-18CF-4F53-A827-AF2F213A10D4}" sibTransId="{76A9B6A3-529F-492F-9285-1A362D728150}"/>
    <dgm:cxn modelId="{0FE65252-1035-104D-8BE9-A7C741CDE310}" type="presOf" srcId="{D6971F63-7A4B-234A-AF2C-F104A0ECDDE4}" destId="{4DA1B1F8-44C9-DF45-B14A-289CAAADAAFB}" srcOrd="0" destOrd="0" presId="urn:microsoft.com/office/officeart/2008/layout/VerticalCurvedList"/>
    <dgm:cxn modelId="{24E3965A-6B6C-C544-9BC5-777E6F9FB2A7}" srcId="{E2366787-D118-4F7D-BA79-D7296B9AF6A9}" destId="{D6971F63-7A4B-234A-AF2C-F104A0ECDDE4}" srcOrd="4" destOrd="0" parTransId="{D8791839-AFD3-1142-AFE2-46431F8C4481}" sibTransId="{C8B2FD0D-A976-9B4E-AFAA-F41F7CABF79C}"/>
    <dgm:cxn modelId="{A13F196C-6A5D-4DB9-8CF6-98C784E6BAA1}" srcId="{E2366787-D118-4F7D-BA79-D7296B9AF6A9}" destId="{85307B75-B85C-4BA3-AEA0-BC193A010E16}" srcOrd="2" destOrd="0" parTransId="{10E85739-0B8E-439B-B430-22FBB268E15E}" sibTransId="{90DF1C33-5D8C-4AE0-84CE-5A8CDE5605BD}"/>
    <dgm:cxn modelId="{96F1BCA4-E8B2-0844-BFCF-A6BF9912FBED}" srcId="{E2366787-D118-4F7D-BA79-D7296B9AF6A9}" destId="{3AE6B18A-FF29-A649-AA32-6C0AAC0B899B}" srcOrd="5" destOrd="0" parTransId="{E008A4FD-7C2A-0849-BC6C-B1C846C80590}" sibTransId="{DA30D146-F9F5-2E45-9B94-D7CF701CBE23}"/>
    <dgm:cxn modelId="{15403FAD-E46C-4953-B7E8-4A235935C8E5}" type="presOf" srcId="{EADED9CB-3F97-4E28-AC60-E9D6AA0262B3}" destId="{2EBB2C34-7B52-4A2A-82B6-78783F228F66}" srcOrd="0" destOrd="0" presId="urn:microsoft.com/office/officeart/2008/layout/VerticalCurvedList"/>
    <dgm:cxn modelId="{1D7BAAB2-B54A-481D-9931-95B377D2B021}" type="presOf" srcId="{B1B4F113-8487-46E3-9C5B-B9A05AA1264E}" destId="{477C50F9-64A3-403C-9E7C-D9F2C24D02A6}" srcOrd="0" destOrd="0" presId="urn:microsoft.com/office/officeart/2008/layout/VerticalCurvedList"/>
    <dgm:cxn modelId="{A99FC7C2-9582-4BC1-AA85-85AC1B3E4E25}" type="presOf" srcId="{85307B75-B85C-4BA3-AEA0-BC193A010E16}" destId="{CEFAA9AD-E5E6-4080-B3DE-5AD5F2764CC5}" srcOrd="0" destOrd="0" presId="urn:microsoft.com/office/officeart/2008/layout/VerticalCurvedList"/>
    <dgm:cxn modelId="{FF7846D4-3E75-4257-AAC8-7F921BDB4102}" srcId="{E2366787-D118-4F7D-BA79-D7296B9AF6A9}" destId="{94DBC920-850D-4207-823C-F5967F6DC28F}" srcOrd="3" destOrd="0" parTransId="{D612091B-F8A9-4CF6-99EA-0636DD3AF458}" sibTransId="{1150AF8C-898C-47B9-9733-66CE7DC31033}"/>
    <dgm:cxn modelId="{6C214DDC-39B4-415B-B109-FEE661F79E6B}" type="presOf" srcId="{94DBC920-850D-4207-823C-F5967F6DC28F}" destId="{A0CBBA2E-08F5-449A-A189-3E74CF3F74A3}" srcOrd="0" destOrd="0" presId="urn:microsoft.com/office/officeart/2008/layout/VerticalCurvedList"/>
    <dgm:cxn modelId="{5CC37CE1-8328-4B80-947F-A98B0A8522E3}" type="presParOf" srcId="{2B162159-8E53-47F8-BD7F-B6089F83978C}" destId="{BF24B904-04F4-4AD4-8D86-74BDF5FFE300}" srcOrd="0" destOrd="0" presId="urn:microsoft.com/office/officeart/2008/layout/VerticalCurvedList"/>
    <dgm:cxn modelId="{1418D612-B6A6-4672-8919-EF265CD0909D}" type="presParOf" srcId="{BF24B904-04F4-4AD4-8D86-74BDF5FFE300}" destId="{F3592B79-1786-4C17-9F6F-80E0F5D46CB5}" srcOrd="0" destOrd="0" presId="urn:microsoft.com/office/officeart/2008/layout/VerticalCurvedList"/>
    <dgm:cxn modelId="{C6AC0EC5-244D-4C8C-8FEE-8EBAFF56B040}" type="presParOf" srcId="{F3592B79-1786-4C17-9F6F-80E0F5D46CB5}" destId="{5D9FFE09-DB6F-48A8-8BB0-4FDBCBAB5F70}" srcOrd="0" destOrd="0" presId="urn:microsoft.com/office/officeart/2008/layout/VerticalCurvedList"/>
    <dgm:cxn modelId="{DC6D082E-89E1-4621-88EA-4E2AF645930C}" type="presParOf" srcId="{F3592B79-1786-4C17-9F6F-80E0F5D46CB5}" destId="{2EBB2C34-7B52-4A2A-82B6-78783F228F66}" srcOrd="1" destOrd="0" presId="urn:microsoft.com/office/officeart/2008/layout/VerticalCurvedList"/>
    <dgm:cxn modelId="{644EBD3A-809F-46CA-B2B5-C19BE7A8F3D9}" type="presParOf" srcId="{F3592B79-1786-4C17-9F6F-80E0F5D46CB5}" destId="{D1F056A6-4F51-431A-A6BE-C40A3A70AB27}" srcOrd="2" destOrd="0" presId="urn:microsoft.com/office/officeart/2008/layout/VerticalCurvedList"/>
    <dgm:cxn modelId="{55543562-0A7D-4FE0-87EF-144F70A32072}" type="presParOf" srcId="{F3592B79-1786-4C17-9F6F-80E0F5D46CB5}" destId="{3B3C4DA4-E14C-4666-9F8A-B82F41E79703}" srcOrd="3" destOrd="0" presId="urn:microsoft.com/office/officeart/2008/layout/VerticalCurvedList"/>
    <dgm:cxn modelId="{771483EF-26B3-46F3-A72C-6A3C3FACC3A0}" type="presParOf" srcId="{BF24B904-04F4-4AD4-8D86-74BDF5FFE300}" destId="{71D766AB-C7A7-424D-9BB4-BEDE98A200FF}" srcOrd="1" destOrd="0" presId="urn:microsoft.com/office/officeart/2008/layout/VerticalCurvedList"/>
    <dgm:cxn modelId="{8F06E6E8-9A7D-43D5-909F-12278F441075}" type="presParOf" srcId="{BF24B904-04F4-4AD4-8D86-74BDF5FFE300}" destId="{8B5047D1-AE40-49A3-A885-4D7C61EA2FB3}" srcOrd="2" destOrd="0" presId="urn:microsoft.com/office/officeart/2008/layout/VerticalCurvedList"/>
    <dgm:cxn modelId="{F0D2CA2C-D822-4376-B50E-F73926B2E612}" type="presParOf" srcId="{8B5047D1-AE40-49A3-A885-4D7C61EA2FB3}" destId="{1143BCA8-CBA2-4CCF-98D7-BDA742B3DFF4}" srcOrd="0" destOrd="0" presId="urn:microsoft.com/office/officeart/2008/layout/VerticalCurvedList"/>
    <dgm:cxn modelId="{2BB190D1-CFC5-4EC7-8207-CF872C2620CF}" type="presParOf" srcId="{BF24B904-04F4-4AD4-8D86-74BDF5FFE300}" destId="{477C50F9-64A3-403C-9E7C-D9F2C24D02A6}" srcOrd="3" destOrd="0" presId="urn:microsoft.com/office/officeart/2008/layout/VerticalCurvedList"/>
    <dgm:cxn modelId="{0C1724A5-7838-4620-AD93-7D5673CDC83F}" type="presParOf" srcId="{BF24B904-04F4-4AD4-8D86-74BDF5FFE300}" destId="{5234F36D-E2B5-46FE-8786-99041AF07A29}" srcOrd="4" destOrd="0" presId="urn:microsoft.com/office/officeart/2008/layout/VerticalCurvedList"/>
    <dgm:cxn modelId="{1F2ADA38-63ED-4BA0-9A52-A7B4D51673D0}" type="presParOf" srcId="{5234F36D-E2B5-46FE-8786-99041AF07A29}" destId="{BFE30D91-AE59-4FFE-84FE-0E1E76C13AF8}" srcOrd="0" destOrd="0" presId="urn:microsoft.com/office/officeart/2008/layout/VerticalCurvedList"/>
    <dgm:cxn modelId="{E7228501-56A9-4DFF-A7AF-8F004BC3F507}" type="presParOf" srcId="{BF24B904-04F4-4AD4-8D86-74BDF5FFE300}" destId="{CEFAA9AD-E5E6-4080-B3DE-5AD5F2764CC5}" srcOrd="5" destOrd="0" presId="urn:microsoft.com/office/officeart/2008/layout/VerticalCurvedList"/>
    <dgm:cxn modelId="{3F0EF463-D9CF-4348-9CDD-2D1346056D4E}" type="presParOf" srcId="{BF24B904-04F4-4AD4-8D86-74BDF5FFE300}" destId="{E25AE9B6-D6C5-4B5E-8F2C-4D959DFD77E5}" srcOrd="6" destOrd="0" presId="urn:microsoft.com/office/officeart/2008/layout/VerticalCurvedList"/>
    <dgm:cxn modelId="{48A98DB3-CE1B-4BC5-8E33-987504FD62FF}" type="presParOf" srcId="{E25AE9B6-D6C5-4B5E-8F2C-4D959DFD77E5}" destId="{866868A3-F054-4A3A-9508-7867023684AF}" srcOrd="0" destOrd="0" presId="urn:microsoft.com/office/officeart/2008/layout/VerticalCurvedList"/>
    <dgm:cxn modelId="{C9FA58B8-6456-4C0F-8E68-BCACC9C6006A}" type="presParOf" srcId="{BF24B904-04F4-4AD4-8D86-74BDF5FFE300}" destId="{A0CBBA2E-08F5-449A-A189-3E74CF3F74A3}" srcOrd="7" destOrd="0" presId="urn:microsoft.com/office/officeart/2008/layout/VerticalCurvedList"/>
    <dgm:cxn modelId="{5249CC91-9164-4C44-A6AB-890B8FBC699F}" type="presParOf" srcId="{BF24B904-04F4-4AD4-8D86-74BDF5FFE300}" destId="{23EB9FCF-4B29-4AA2-ACB3-D1BCFCD3A513}" srcOrd="8" destOrd="0" presId="urn:microsoft.com/office/officeart/2008/layout/VerticalCurvedList"/>
    <dgm:cxn modelId="{028E7CA3-D98A-4224-9061-EEC17AF2D486}" type="presParOf" srcId="{23EB9FCF-4B29-4AA2-ACB3-D1BCFCD3A513}" destId="{AF3E0253-5552-48D9-8727-6DAC60EDFE58}" srcOrd="0" destOrd="0" presId="urn:microsoft.com/office/officeart/2008/layout/VerticalCurvedList"/>
    <dgm:cxn modelId="{1D3FA4B8-900C-EF42-80B7-2A062376FC82}" type="presParOf" srcId="{BF24B904-04F4-4AD4-8D86-74BDF5FFE300}" destId="{4DA1B1F8-44C9-DF45-B14A-289CAAADAAFB}" srcOrd="9" destOrd="0" presId="urn:microsoft.com/office/officeart/2008/layout/VerticalCurvedList"/>
    <dgm:cxn modelId="{DECA0D12-CD11-B448-B612-EEEBD2288138}" type="presParOf" srcId="{BF24B904-04F4-4AD4-8D86-74BDF5FFE300}" destId="{70E42BB5-D2DA-6B49-8A2D-1492A27FD8C7}" srcOrd="10" destOrd="0" presId="urn:microsoft.com/office/officeart/2008/layout/VerticalCurvedList"/>
    <dgm:cxn modelId="{1B992CCD-0DDB-014D-A94F-B9A74C27DF4E}" type="presParOf" srcId="{70E42BB5-D2DA-6B49-8A2D-1492A27FD8C7}" destId="{00338648-3F34-0B43-88B0-78FA87D6306E}" srcOrd="0" destOrd="0" presId="urn:microsoft.com/office/officeart/2008/layout/VerticalCurvedList"/>
    <dgm:cxn modelId="{DBE32B1C-120B-B446-9F54-AAB59AD28A31}" type="presParOf" srcId="{BF24B904-04F4-4AD4-8D86-74BDF5FFE300}" destId="{5E8E2D30-0C91-EC4E-9BBE-496A21A14958}" srcOrd="11" destOrd="0" presId="urn:microsoft.com/office/officeart/2008/layout/VerticalCurvedList"/>
    <dgm:cxn modelId="{EE6E93A9-3E0E-874B-A250-CE2E304A9C05}" type="presParOf" srcId="{BF24B904-04F4-4AD4-8D86-74BDF5FFE300}" destId="{2D9F33F2-49A4-324C-AFAA-B4F1F74FA971}" srcOrd="12" destOrd="0" presId="urn:microsoft.com/office/officeart/2008/layout/VerticalCurvedList"/>
    <dgm:cxn modelId="{A884CA45-1212-8A49-97FF-1A999011DF14}" type="presParOf" srcId="{2D9F33F2-49A4-324C-AFAA-B4F1F74FA971}" destId="{AB40ED15-451B-D046-A3CD-9D3B8CA6596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2366787-D118-4F7D-BA79-D7296B9AF6A9}"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B1B4F113-8487-46E3-9C5B-B9A05AA1264E}">
      <dgm:prSet phldrT="[Text]" custT="1"/>
      <dgm:spPr>
        <a:solidFill>
          <a:schemeClr val="bg1">
            <a:alpha val="0"/>
          </a:schemeClr>
        </a:solidFill>
        <a:ln>
          <a:noFill/>
        </a:ln>
      </dgm:spPr>
      <dgm:t>
        <a:bodyPr/>
        <a:lstStyle/>
        <a:p>
          <a:r>
            <a:rPr lang="en-US" sz="1800" dirty="0"/>
            <a:t>Identify </a:t>
          </a:r>
          <a:r>
            <a:rPr lang="en-US" sz="1800" b="1" u="sng" dirty="0"/>
            <a:t>disease areas </a:t>
          </a:r>
          <a:r>
            <a:rPr lang="en-US" sz="1800" dirty="0"/>
            <a:t>which explain inequitable death and malnutrition rates </a:t>
          </a:r>
        </a:p>
      </dgm:t>
    </dgm:pt>
    <dgm:pt modelId="{4CB94C5B-18CF-4F53-A827-AF2F213A10D4}" type="parTrans" cxnId="{E6136426-0E29-4104-88BB-A9F4A880B4FA}">
      <dgm:prSet/>
      <dgm:spPr/>
      <dgm:t>
        <a:bodyPr/>
        <a:lstStyle/>
        <a:p>
          <a:endParaRPr lang="en-US" sz="2000"/>
        </a:p>
      </dgm:t>
    </dgm:pt>
    <dgm:pt modelId="{76A9B6A3-529F-492F-9285-1A362D728150}" type="sibTrans" cxnId="{E6136426-0E29-4104-88BB-A9F4A880B4FA}">
      <dgm:prSet/>
      <dgm:spPr/>
      <dgm:t>
        <a:bodyPr/>
        <a:lstStyle/>
        <a:p>
          <a:endParaRPr lang="en-US" sz="2000"/>
        </a:p>
      </dgm:t>
    </dgm:pt>
    <dgm:pt modelId="{85307B75-B85C-4BA3-AEA0-BC193A010E16}">
      <dgm:prSet phldrT="[Text]" custT="1"/>
      <dgm:spPr>
        <a:solidFill>
          <a:schemeClr val="bg1">
            <a:alpha val="0"/>
          </a:schemeClr>
        </a:solidFill>
        <a:ln>
          <a:noFill/>
        </a:ln>
      </dgm:spPr>
      <dgm:t>
        <a:bodyPr/>
        <a:lstStyle/>
        <a:p>
          <a:r>
            <a:rPr lang="en-US" sz="1800" dirty="0"/>
            <a:t>Determine the right balance of </a:t>
          </a:r>
          <a:r>
            <a:rPr lang="en-US" sz="1800" b="1" u="sng" dirty="0"/>
            <a:t>interventions</a:t>
          </a:r>
          <a:r>
            <a:rPr lang="en-US" sz="1800" dirty="0"/>
            <a:t> by service delivery packages: </a:t>
          </a:r>
          <a:r>
            <a:rPr lang="en-US" sz="1800" b="1" dirty="0"/>
            <a:t>Community practices, Preventive services, Clinical care</a:t>
          </a:r>
        </a:p>
      </dgm:t>
    </dgm:pt>
    <dgm:pt modelId="{10E85739-0B8E-439B-B430-22FBB268E15E}" type="parTrans" cxnId="{A13F196C-6A5D-4DB9-8CF6-98C784E6BAA1}">
      <dgm:prSet/>
      <dgm:spPr/>
      <dgm:t>
        <a:bodyPr/>
        <a:lstStyle/>
        <a:p>
          <a:endParaRPr lang="en-US" sz="2000"/>
        </a:p>
      </dgm:t>
    </dgm:pt>
    <dgm:pt modelId="{90DF1C33-5D8C-4AE0-84CE-5A8CDE5605BD}" type="sibTrans" cxnId="{A13F196C-6A5D-4DB9-8CF6-98C784E6BAA1}">
      <dgm:prSet/>
      <dgm:spPr/>
      <dgm:t>
        <a:bodyPr/>
        <a:lstStyle/>
        <a:p>
          <a:endParaRPr lang="en-US" sz="2000"/>
        </a:p>
      </dgm:t>
    </dgm:pt>
    <dgm:pt modelId="{94DBC920-850D-4207-823C-F5967F6DC28F}">
      <dgm:prSet custT="1"/>
      <dgm:spPr>
        <a:solidFill>
          <a:schemeClr val="bg1">
            <a:alpha val="0"/>
          </a:schemeClr>
        </a:solidFill>
        <a:ln>
          <a:noFill/>
        </a:ln>
      </dgm:spPr>
      <dgm:t>
        <a:bodyPr/>
        <a:lstStyle/>
        <a:p>
          <a:r>
            <a:rPr lang="en-US" sz="1800" dirty="0"/>
            <a:t>Identify </a:t>
          </a:r>
          <a:r>
            <a:rPr lang="en-US" sz="1800" b="1" u="sng" dirty="0"/>
            <a:t>bottlenecks</a:t>
          </a:r>
          <a:r>
            <a:rPr lang="en-US" sz="1800" dirty="0"/>
            <a:t> or challenges that disrupt service delivery for the most deprived. Then identify </a:t>
          </a:r>
          <a:r>
            <a:rPr lang="en-US" sz="1800" b="1" u="sng" dirty="0"/>
            <a:t>root causes</a:t>
          </a:r>
          <a:r>
            <a:rPr lang="en-US" sz="1800" dirty="0"/>
            <a:t>. </a:t>
          </a:r>
        </a:p>
      </dgm:t>
    </dgm:pt>
    <dgm:pt modelId="{1150AF8C-898C-47B9-9733-66CE7DC31033}" type="sibTrans" cxnId="{FF7846D4-3E75-4257-AAC8-7F921BDB4102}">
      <dgm:prSet/>
      <dgm:spPr/>
      <dgm:t>
        <a:bodyPr/>
        <a:lstStyle/>
        <a:p>
          <a:endParaRPr lang="en-US" sz="2000"/>
        </a:p>
      </dgm:t>
    </dgm:pt>
    <dgm:pt modelId="{D612091B-F8A9-4CF6-99EA-0636DD3AF458}" type="parTrans" cxnId="{FF7846D4-3E75-4257-AAC8-7F921BDB4102}">
      <dgm:prSet/>
      <dgm:spPr/>
      <dgm:t>
        <a:bodyPr/>
        <a:lstStyle/>
        <a:p>
          <a:endParaRPr lang="en-US" sz="2000"/>
        </a:p>
      </dgm:t>
    </dgm:pt>
    <dgm:pt modelId="{D6971F63-7A4B-234A-AF2C-F104A0ECDDE4}">
      <dgm:prSet custT="1"/>
      <dgm:spPr>
        <a:solidFill>
          <a:schemeClr val="bg1">
            <a:alpha val="0"/>
          </a:schemeClr>
        </a:solidFill>
        <a:ln>
          <a:noFill/>
        </a:ln>
      </dgm:spPr>
      <dgm:t>
        <a:bodyPr/>
        <a:lstStyle/>
        <a:p>
          <a:r>
            <a:rPr lang="en-US" sz="1800" dirty="0"/>
            <a:t>Identify </a:t>
          </a:r>
          <a:r>
            <a:rPr lang="en-US" sz="1800" b="1" u="sng" dirty="0"/>
            <a:t>effective strategies </a:t>
          </a:r>
          <a:r>
            <a:rPr lang="en-US" sz="1800" dirty="0"/>
            <a:t>to mitigate the causes of key bottlenecks to improve coverage rates</a:t>
          </a:r>
        </a:p>
      </dgm:t>
    </dgm:pt>
    <dgm:pt modelId="{C8B2FD0D-A976-9B4E-AFAA-F41F7CABF79C}" type="sibTrans" cxnId="{24E3965A-6B6C-C544-9BC5-777E6F9FB2A7}">
      <dgm:prSet/>
      <dgm:spPr/>
      <dgm:t>
        <a:bodyPr/>
        <a:lstStyle/>
        <a:p>
          <a:endParaRPr lang="en-US" sz="2000"/>
        </a:p>
      </dgm:t>
    </dgm:pt>
    <dgm:pt modelId="{D8791839-AFD3-1142-AFE2-46431F8C4481}" type="parTrans" cxnId="{24E3965A-6B6C-C544-9BC5-777E6F9FB2A7}">
      <dgm:prSet/>
      <dgm:spPr/>
      <dgm:t>
        <a:bodyPr/>
        <a:lstStyle/>
        <a:p>
          <a:endParaRPr lang="en-US" sz="2000"/>
        </a:p>
      </dgm:t>
    </dgm:pt>
    <dgm:pt modelId="{3AE6B18A-FF29-A649-AA32-6C0AAC0B899B}">
      <dgm:prSet custT="1"/>
      <dgm:spPr>
        <a:ln>
          <a:solidFill>
            <a:schemeClr val="tx1"/>
          </a:solidFill>
        </a:ln>
      </dgm:spPr>
      <dgm:t>
        <a:bodyPr/>
        <a:lstStyle/>
        <a:p>
          <a:r>
            <a:rPr lang="en-US" sz="1800" dirty="0"/>
            <a:t>Compare the </a:t>
          </a:r>
          <a:r>
            <a:rPr lang="en-US" sz="1800" b="1" u="sng" dirty="0"/>
            <a:t>impact</a:t>
          </a:r>
          <a:r>
            <a:rPr lang="en-US" sz="1800" dirty="0"/>
            <a:t> and </a:t>
          </a:r>
          <a:r>
            <a:rPr lang="en-US" sz="1800" b="1" u="sng" dirty="0"/>
            <a:t>cost-effectiveness</a:t>
          </a:r>
          <a:r>
            <a:rPr lang="en-US" sz="1800" dirty="0"/>
            <a:t> of intervention scenarios</a:t>
          </a:r>
        </a:p>
      </dgm:t>
    </dgm:pt>
    <dgm:pt modelId="{DA30D146-F9F5-2E45-9B94-D7CF701CBE23}" type="sibTrans" cxnId="{96F1BCA4-E8B2-0844-BFCF-A6BF9912FBED}">
      <dgm:prSet/>
      <dgm:spPr/>
      <dgm:t>
        <a:bodyPr/>
        <a:lstStyle/>
        <a:p>
          <a:endParaRPr lang="en-US" sz="2000"/>
        </a:p>
      </dgm:t>
    </dgm:pt>
    <dgm:pt modelId="{E008A4FD-7C2A-0849-BC6C-B1C846C80590}" type="parTrans" cxnId="{96F1BCA4-E8B2-0844-BFCF-A6BF9912FBED}">
      <dgm:prSet/>
      <dgm:spPr/>
      <dgm:t>
        <a:bodyPr/>
        <a:lstStyle/>
        <a:p>
          <a:endParaRPr lang="en-US" sz="2000"/>
        </a:p>
      </dgm:t>
    </dgm:pt>
    <dgm:pt modelId="{797F3DC3-5ABD-46C2-BA1E-E75036D3C6AC}">
      <dgm:prSet phldrT="[Text]" custT="1"/>
      <dgm:spPr>
        <a:solidFill>
          <a:schemeClr val="bg1">
            <a:alpha val="0"/>
          </a:schemeClr>
        </a:solidFill>
        <a:ln>
          <a:noFill/>
        </a:ln>
      </dgm:spPr>
      <dgm:t>
        <a:bodyPr/>
        <a:lstStyle/>
        <a:p>
          <a:r>
            <a:rPr lang="en-US" sz="1800" b="0" dirty="0"/>
            <a:t>Identify Priority </a:t>
          </a:r>
          <a:r>
            <a:rPr lang="en-US" sz="1800" b="1" u="sng" dirty="0"/>
            <a:t>populations</a:t>
          </a:r>
          <a:r>
            <a:rPr lang="en-US" sz="1800" b="0" dirty="0"/>
            <a:t> based on patterns of mortality rates (by geographic location, residence, wealth status, and ethnicity</a:t>
          </a:r>
        </a:p>
      </dgm:t>
    </dgm:pt>
    <dgm:pt modelId="{EADED9CB-3F97-4E28-AC60-E9D6AA0262B3}" type="sibTrans" cxnId="{71A5D61C-25CF-406F-8757-1C0A4F52424B}">
      <dgm:prSet/>
      <dgm:spPr/>
      <dgm:t>
        <a:bodyPr/>
        <a:lstStyle/>
        <a:p>
          <a:endParaRPr lang="en-US" sz="2000"/>
        </a:p>
      </dgm:t>
    </dgm:pt>
    <dgm:pt modelId="{1136ACDF-3660-493D-B6E8-38E84CD0C9F5}" type="parTrans" cxnId="{71A5D61C-25CF-406F-8757-1C0A4F52424B}">
      <dgm:prSet/>
      <dgm:spPr/>
      <dgm:t>
        <a:bodyPr/>
        <a:lstStyle/>
        <a:p>
          <a:endParaRPr lang="en-US" sz="2000"/>
        </a:p>
      </dgm:t>
    </dgm:pt>
    <dgm:pt modelId="{2B162159-8E53-47F8-BD7F-B6089F83978C}" type="pres">
      <dgm:prSet presAssocID="{E2366787-D118-4F7D-BA79-D7296B9AF6A9}" presName="Name0" presStyleCnt="0">
        <dgm:presLayoutVars>
          <dgm:chMax val="7"/>
          <dgm:chPref val="7"/>
          <dgm:dir/>
        </dgm:presLayoutVars>
      </dgm:prSet>
      <dgm:spPr/>
    </dgm:pt>
    <dgm:pt modelId="{BF24B904-04F4-4AD4-8D86-74BDF5FFE300}" type="pres">
      <dgm:prSet presAssocID="{E2366787-D118-4F7D-BA79-D7296B9AF6A9}" presName="Name1" presStyleCnt="0"/>
      <dgm:spPr/>
    </dgm:pt>
    <dgm:pt modelId="{F3592B79-1786-4C17-9F6F-80E0F5D46CB5}" type="pres">
      <dgm:prSet presAssocID="{E2366787-D118-4F7D-BA79-D7296B9AF6A9}" presName="cycle" presStyleCnt="0"/>
      <dgm:spPr/>
    </dgm:pt>
    <dgm:pt modelId="{5D9FFE09-DB6F-48A8-8BB0-4FDBCBAB5F70}" type="pres">
      <dgm:prSet presAssocID="{E2366787-D118-4F7D-BA79-D7296B9AF6A9}" presName="srcNode" presStyleLbl="node1" presStyleIdx="0" presStyleCnt="6"/>
      <dgm:spPr/>
    </dgm:pt>
    <dgm:pt modelId="{2EBB2C34-7B52-4A2A-82B6-78783F228F66}" type="pres">
      <dgm:prSet presAssocID="{E2366787-D118-4F7D-BA79-D7296B9AF6A9}" presName="conn" presStyleLbl="parChTrans1D2" presStyleIdx="0" presStyleCnt="1"/>
      <dgm:spPr/>
    </dgm:pt>
    <dgm:pt modelId="{D1F056A6-4F51-431A-A6BE-C40A3A70AB27}" type="pres">
      <dgm:prSet presAssocID="{E2366787-D118-4F7D-BA79-D7296B9AF6A9}" presName="extraNode" presStyleLbl="node1" presStyleIdx="0" presStyleCnt="6"/>
      <dgm:spPr/>
    </dgm:pt>
    <dgm:pt modelId="{3B3C4DA4-E14C-4666-9F8A-B82F41E79703}" type="pres">
      <dgm:prSet presAssocID="{E2366787-D118-4F7D-BA79-D7296B9AF6A9}" presName="dstNode" presStyleLbl="node1" presStyleIdx="0" presStyleCnt="6"/>
      <dgm:spPr/>
    </dgm:pt>
    <dgm:pt modelId="{71D766AB-C7A7-424D-9BB4-BEDE98A200FF}" type="pres">
      <dgm:prSet presAssocID="{797F3DC3-5ABD-46C2-BA1E-E75036D3C6AC}" presName="text_1" presStyleLbl="node1" presStyleIdx="0" presStyleCnt="6" custLinFactNeighborX="1934">
        <dgm:presLayoutVars>
          <dgm:bulletEnabled val="1"/>
        </dgm:presLayoutVars>
      </dgm:prSet>
      <dgm:spPr/>
    </dgm:pt>
    <dgm:pt modelId="{8B5047D1-AE40-49A3-A885-4D7C61EA2FB3}" type="pres">
      <dgm:prSet presAssocID="{797F3DC3-5ABD-46C2-BA1E-E75036D3C6AC}" presName="accent_1" presStyleCnt="0"/>
      <dgm:spPr/>
    </dgm:pt>
    <dgm:pt modelId="{1143BCA8-CBA2-4CCF-98D7-BDA742B3DFF4}" type="pres">
      <dgm:prSet presAssocID="{797F3DC3-5ABD-46C2-BA1E-E75036D3C6AC}" presName="accentRepeatNode" presStyleLbl="solidFgAcc1" presStyleIdx="0" presStyleCnt="6"/>
      <dgm:spPr>
        <a:ln>
          <a:solidFill>
            <a:schemeClr val="tx1"/>
          </a:solidFill>
        </a:ln>
      </dgm:spPr>
    </dgm:pt>
    <dgm:pt modelId="{477C50F9-64A3-403C-9E7C-D9F2C24D02A6}" type="pres">
      <dgm:prSet presAssocID="{B1B4F113-8487-46E3-9C5B-B9A05AA1264E}" presName="text_2" presStyleLbl="node1" presStyleIdx="1" presStyleCnt="6">
        <dgm:presLayoutVars>
          <dgm:bulletEnabled val="1"/>
        </dgm:presLayoutVars>
      </dgm:prSet>
      <dgm:spPr/>
    </dgm:pt>
    <dgm:pt modelId="{5234F36D-E2B5-46FE-8786-99041AF07A29}" type="pres">
      <dgm:prSet presAssocID="{B1B4F113-8487-46E3-9C5B-B9A05AA1264E}" presName="accent_2" presStyleCnt="0"/>
      <dgm:spPr/>
    </dgm:pt>
    <dgm:pt modelId="{BFE30D91-AE59-4FFE-84FE-0E1E76C13AF8}" type="pres">
      <dgm:prSet presAssocID="{B1B4F113-8487-46E3-9C5B-B9A05AA1264E}" presName="accentRepeatNode" presStyleLbl="solidFgAcc1" presStyleIdx="1" presStyleCnt="6"/>
      <dgm:spPr>
        <a:ln>
          <a:solidFill>
            <a:schemeClr val="tx1"/>
          </a:solidFill>
        </a:ln>
      </dgm:spPr>
    </dgm:pt>
    <dgm:pt modelId="{CEFAA9AD-E5E6-4080-B3DE-5AD5F2764CC5}" type="pres">
      <dgm:prSet presAssocID="{85307B75-B85C-4BA3-AEA0-BC193A010E16}" presName="text_3" presStyleLbl="node1" presStyleIdx="2" presStyleCnt="6">
        <dgm:presLayoutVars>
          <dgm:bulletEnabled val="1"/>
        </dgm:presLayoutVars>
      </dgm:prSet>
      <dgm:spPr/>
    </dgm:pt>
    <dgm:pt modelId="{E25AE9B6-D6C5-4B5E-8F2C-4D959DFD77E5}" type="pres">
      <dgm:prSet presAssocID="{85307B75-B85C-4BA3-AEA0-BC193A010E16}" presName="accent_3" presStyleCnt="0"/>
      <dgm:spPr/>
    </dgm:pt>
    <dgm:pt modelId="{866868A3-F054-4A3A-9508-7867023684AF}" type="pres">
      <dgm:prSet presAssocID="{85307B75-B85C-4BA3-AEA0-BC193A010E16}" presName="accentRepeatNode" presStyleLbl="solidFgAcc1" presStyleIdx="2" presStyleCnt="6"/>
      <dgm:spPr>
        <a:ln>
          <a:solidFill>
            <a:schemeClr val="tx1"/>
          </a:solidFill>
        </a:ln>
      </dgm:spPr>
    </dgm:pt>
    <dgm:pt modelId="{A0CBBA2E-08F5-449A-A189-3E74CF3F74A3}" type="pres">
      <dgm:prSet presAssocID="{94DBC920-850D-4207-823C-F5967F6DC28F}" presName="text_4" presStyleLbl="node1" presStyleIdx="3" presStyleCnt="6">
        <dgm:presLayoutVars>
          <dgm:bulletEnabled val="1"/>
        </dgm:presLayoutVars>
      </dgm:prSet>
      <dgm:spPr/>
    </dgm:pt>
    <dgm:pt modelId="{23EB9FCF-4B29-4AA2-ACB3-D1BCFCD3A513}" type="pres">
      <dgm:prSet presAssocID="{94DBC920-850D-4207-823C-F5967F6DC28F}" presName="accent_4" presStyleCnt="0"/>
      <dgm:spPr/>
    </dgm:pt>
    <dgm:pt modelId="{AF3E0253-5552-48D9-8727-6DAC60EDFE58}" type="pres">
      <dgm:prSet presAssocID="{94DBC920-850D-4207-823C-F5967F6DC28F}" presName="accentRepeatNode" presStyleLbl="solidFgAcc1" presStyleIdx="3" presStyleCnt="6"/>
      <dgm:spPr>
        <a:ln>
          <a:solidFill>
            <a:schemeClr val="tx1"/>
          </a:solidFill>
        </a:ln>
      </dgm:spPr>
    </dgm:pt>
    <dgm:pt modelId="{4DA1B1F8-44C9-DF45-B14A-289CAAADAAFB}" type="pres">
      <dgm:prSet presAssocID="{D6971F63-7A4B-234A-AF2C-F104A0ECDDE4}" presName="text_5" presStyleLbl="node1" presStyleIdx="4" presStyleCnt="6" custLinFactNeighborX="0">
        <dgm:presLayoutVars>
          <dgm:bulletEnabled val="1"/>
        </dgm:presLayoutVars>
      </dgm:prSet>
      <dgm:spPr/>
    </dgm:pt>
    <dgm:pt modelId="{70E42BB5-D2DA-6B49-8A2D-1492A27FD8C7}" type="pres">
      <dgm:prSet presAssocID="{D6971F63-7A4B-234A-AF2C-F104A0ECDDE4}" presName="accent_5" presStyleCnt="0"/>
      <dgm:spPr/>
    </dgm:pt>
    <dgm:pt modelId="{00338648-3F34-0B43-88B0-78FA87D6306E}" type="pres">
      <dgm:prSet presAssocID="{D6971F63-7A4B-234A-AF2C-F104A0ECDDE4}" presName="accentRepeatNode" presStyleLbl="solidFgAcc1" presStyleIdx="4" presStyleCnt="6"/>
      <dgm:spPr/>
    </dgm:pt>
    <dgm:pt modelId="{5E8E2D30-0C91-EC4E-9BBE-496A21A14958}" type="pres">
      <dgm:prSet presAssocID="{3AE6B18A-FF29-A649-AA32-6C0AAC0B899B}" presName="text_6" presStyleLbl="node1" presStyleIdx="5" presStyleCnt="6">
        <dgm:presLayoutVars>
          <dgm:bulletEnabled val="1"/>
        </dgm:presLayoutVars>
      </dgm:prSet>
      <dgm:spPr/>
    </dgm:pt>
    <dgm:pt modelId="{2D9F33F2-49A4-324C-AFAA-B4F1F74FA971}" type="pres">
      <dgm:prSet presAssocID="{3AE6B18A-FF29-A649-AA32-6C0AAC0B899B}" presName="accent_6" presStyleCnt="0"/>
      <dgm:spPr/>
    </dgm:pt>
    <dgm:pt modelId="{AB40ED15-451B-D046-A3CD-9D3B8CA6596D}" type="pres">
      <dgm:prSet presAssocID="{3AE6B18A-FF29-A649-AA32-6C0AAC0B899B}" presName="accentRepeatNode" presStyleLbl="solidFgAcc1" presStyleIdx="5" presStyleCnt="6"/>
      <dgm:spPr/>
    </dgm:pt>
  </dgm:ptLst>
  <dgm:cxnLst>
    <dgm:cxn modelId="{C9D7EF1A-20FE-4BC7-A0F4-3CC05E7E6DB0}" type="presOf" srcId="{797F3DC3-5ABD-46C2-BA1E-E75036D3C6AC}" destId="{71D766AB-C7A7-424D-9BB4-BEDE98A200FF}" srcOrd="0" destOrd="0" presId="urn:microsoft.com/office/officeart/2008/layout/VerticalCurvedList"/>
    <dgm:cxn modelId="{71A5D61C-25CF-406F-8757-1C0A4F52424B}" srcId="{E2366787-D118-4F7D-BA79-D7296B9AF6A9}" destId="{797F3DC3-5ABD-46C2-BA1E-E75036D3C6AC}" srcOrd="0" destOrd="0" parTransId="{1136ACDF-3660-493D-B6E8-38E84CD0C9F5}" sibTransId="{EADED9CB-3F97-4E28-AC60-E9D6AA0262B3}"/>
    <dgm:cxn modelId="{D4BB651D-E3AC-493A-8003-0F512298F79C}" type="presOf" srcId="{E2366787-D118-4F7D-BA79-D7296B9AF6A9}" destId="{2B162159-8E53-47F8-BD7F-B6089F83978C}" srcOrd="0" destOrd="0" presId="urn:microsoft.com/office/officeart/2008/layout/VerticalCurvedList"/>
    <dgm:cxn modelId="{77444C1F-38AB-7145-B9BC-B8352F7384A2}" type="presOf" srcId="{3AE6B18A-FF29-A649-AA32-6C0AAC0B899B}" destId="{5E8E2D30-0C91-EC4E-9BBE-496A21A14958}" srcOrd="0" destOrd="0" presId="urn:microsoft.com/office/officeart/2008/layout/VerticalCurvedList"/>
    <dgm:cxn modelId="{E6136426-0E29-4104-88BB-A9F4A880B4FA}" srcId="{E2366787-D118-4F7D-BA79-D7296B9AF6A9}" destId="{B1B4F113-8487-46E3-9C5B-B9A05AA1264E}" srcOrd="1" destOrd="0" parTransId="{4CB94C5B-18CF-4F53-A827-AF2F213A10D4}" sibTransId="{76A9B6A3-529F-492F-9285-1A362D728150}"/>
    <dgm:cxn modelId="{0FE65252-1035-104D-8BE9-A7C741CDE310}" type="presOf" srcId="{D6971F63-7A4B-234A-AF2C-F104A0ECDDE4}" destId="{4DA1B1F8-44C9-DF45-B14A-289CAAADAAFB}" srcOrd="0" destOrd="0" presId="urn:microsoft.com/office/officeart/2008/layout/VerticalCurvedList"/>
    <dgm:cxn modelId="{24E3965A-6B6C-C544-9BC5-777E6F9FB2A7}" srcId="{E2366787-D118-4F7D-BA79-D7296B9AF6A9}" destId="{D6971F63-7A4B-234A-AF2C-F104A0ECDDE4}" srcOrd="4" destOrd="0" parTransId="{D8791839-AFD3-1142-AFE2-46431F8C4481}" sibTransId="{C8B2FD0D-A976-9B4E-AFAA-F41F7CABF79C}"/>
    <dgm:cxn modelId="{A13F196C-6A5D-4DB9-8CF6-98C784E6BAA1}" srcId="{E2366787-D118-4F7D-BA79-D7296B9AF6A9}" destId="{85307B75-B85C-4BA3-AEA0-BC193A010E16}" srcOrd="2" destOrd="0" parTransId="{10E85739-0B8E-439B-B430-22FBB268E15E}" sibTransId="{90DF1C33-5D8C-4AE0-84CE-5A8CDE5605BD}"/>
    <dgm:cxn modelId="{96F1BCA4-E8B2-0844-BFCF-A6BF9912FBED}" srcId="{E2366787-D118-4F7D-BA79-D7296B9AF6A9}" destId="{3AE6B18A-FF29-A649-AA32-6C0AAC0B899B}" srcOrd="5" destOrd="0" parTransId="{E008A4FD-7C2A-0849-BC6C-B1C846C80590}" sibTransId="{DA30D146-F9F5-2E45-9B94-D7CF701CBE23}"/>
    <dgm:cxn modelId="{15403FAD-E46C-4953-B7E8-4A235935C8E5}" type="presOf" srcId="{EADED9CB-3F97-4E28-AC60-E9D6AA0262B3}" destId="{2EBB2C34-7B52-4A2A-82B6-78783F228F66}" srcOrd="0" destOrd="0" presId="urn:microsoft.com/office/officeart/2008/layout/VerticalCurvedList"/>
    <dgm:cxn modelId="{1D7BAAB2-B54A-481D-9931-95B377D2B021}" type="presOf" srcId="{B1B4F113-8487-46E3-9C5B-B9A05AA1264E}" destId="{477C50F9-64A3-403C-9E7C-D9F2C24D02A6}" srcOrd="0" destOrd="0" presId="urn:microsoft.com/office/officeart/2008/layout/VerticalCurvedList"/>
    <dgm:cxn modelId="{A99FC7C2-9582-4BC1-AA85-85AC1B3E4E25}" type="presOf" srcId="{85307B75-B85C-4BA3-AEA0-BC193A010E16}" destId="{CEFAA9AD-E5E6-4080-B3DE-5AD5F2764CC5}" srcOrd="0" destOrd="0" presId="urn:microsoft.com/office/officeart/2008/layout/VerticalCurvedList"/>
    <dgm:cxn modelId="{FF7846D4-3E75-4257-AAC8-7F921BDB4102}" srcId="{E2366787-D118-4F7D-BA79-D7296B9AF6A9}" destId="{94DBC920-850D-4207-823C-F5967F6DC28F}" srcOrd="3" destOrd="0" parTransId="{D612091B-F8A9-4CF6-99EA-0636DD3AF458}" sibTransId="{1150AF8C-898C-47B9-9733-66CE7DC31033}"/>
    <dgm:cxn modelId="{6C214DDC-39B4-415B-B109-FEE661F79E6B}" type="presOf" srcId="{94DBC920-850D-4207-823C-F5967F6DC28F}" destId="{A0CBBA2E-08F5-449A-A189-3E74CF3F74A3}" srcOrd="0" destOrd="0" presId="urn:microsoft.com/office/officeart/2008/layout/VerticalCurvedList"/>
    <dgm:cxn modelId="{5CC37CE1-8328-4B80-947F-A98B0A8522E3}" type="presParOf" srcId="{2B162159-8E53-47F8-BD7F-B6089F83978C}" destId="{BF24B904-04F4-4AD4-8D86-74BDF5FFE300}" srcOrd="0" destOrd="0" presId="urn:microsoft.com/office/officeart/2008/layout/VerticalCurvedList"/>
    <dgm:cxn modelId="{1418D612-B6A6-4672-8919-EF265CD0909D}" type="presParOf" srcId="{BF24B904-04F4-4AD4-8D86-74BDF5FFE300}" destId="{F3592B79-1786-4C17-9F6F-80E0F5D46CB5}" srcOrd="0" destOrd="0" presId="urn:microsoft.com/office/officeart/2008/layout/VerticalCurvedList"/>
    <dgm:cxn modelId="{C6AC0EC5-244D-4C8C-8FEE-8EBAFF56B040}" type="presParOf" srcId="{F3592B79-1786-4C17-9F6F-80E0F5D46CB5}" destId="{5D9FFE09-DB6F-48A8-8BB0-4FDBCBAB5F70}" srcOrd="0" destOrd="0" presId="urn:microsoft.com/office/officeart/2008/layout/VerticalCurvedList"/>
    <dgm:cxn modelId="{DC6D082E-89E1-4621-88EA-4E2AF645930C}" type="presParOf" srcId="{F3592B79-1786-4C17-9F6F-80E0F5D46CB5}" destId="{2EBB2C34-7B52-4A2A-82B6-78783F228F66}" srcOrd="1" destOrd="0" presId="urn:microsoft.com/office/officeart/2008/layout/VerticalCurvedList"/>
    <dgm:cxn modelId="{644EBD3A-809F-46CA-B2B5-C19BE7A8F3D9}" type="presParOf" srcId="{F3592B79-1786-4C17-9F6F-80E0F5D46CB5}" destId="{D1F056A6-4F51-431A-A6BE-C40A3A70AB27}" srcOrd="2" destOrd="0" presId="urn:microsoft.com/office/officeart/2008/layout/VerticalCurvedList"/>
    <dgm:cxn modelId="{55543562-0A7D-4FE0-87EF-144F70A32072}" type="presParOf" srcId="{F3592B79-1786-4C17-9F6F-80E0F5D46CB5}" destId="{3B3C4DA4-E14C-4666-9F8A-B82F41E79703}" srcOrd="3" destOrd="0" presId="urn:microsoft.com/office/officeart/2008/layout/VerticalCurvedList"/>
    <dgm:cxn modelId="{771483EF-26B3-46F3-A72C-6A3C3FACC3A0}" type="presParOf" srcId="{BF24B904-04F4-4AD4-8D86-74BDF5FFE300}" destId="{71D766AB-C7A7-424D-9BB4-BEDE98A200FF}" srcOrd="1" destOrd="0" presId="urn:microsoft.com/office/officeart/2008/layout/VerticalCurvedList"/>
    <dgm:cxn modelId="{8F06E6E8-9A7D-43D5-909F-12278F441075}" type="presParOf" srcId="{BF24B904-04F4-4AD4-8D86-74BDF5FFE300}" destId="{8B5047D1-AE40-49A3-A885-4D7C61EA2FB3}" srcOrd="2" destOrd="0" presId="urn:microsoft.com/office/officeart/2008/layout/VerticalCurvedList"/>
    <dgm:cxn modelId="{F0D2CA2C-D822-4376-B50E-F73926B2E612}" type="presParOf" srcId="{8B5047D1-AE40-49A3-A885-4D7C61EA2FB3}" destId="{1143BCA8-CBA2-4CCF-98D7-BDA742B3DFF4}" srcOrd="0" destOrd="0" presId="urn:microsoft.com/office/officeart/2008/layout/VerticalCurvedList"/>
    <dgm:cxn modelId="{2BB190D1-CFC5-4EC7-8207-CF872C2620CF}" type="presParOf" srcId="{BF24B904-04F4-4AD4-8D86-74BDF5FFE300}" destId="{477C50F9-64A3-403C-9E7C-D9F2C24D02A6}" srcOrd="3" destOrd="0" presId="urn:microsoft.com/office/officeart/2008/layout/VerticalCurvedList"/>
    <dgm:cxn modelId="{0C1724A5-7838-4620-AD93-7D5673CDC83F}" type="presParOf" srcId="{BF24B904-04F4-4AD4-8D86-74BDF5FFE300}" destId="{5234F36D-E2B5-46FE-8786-99041AF07A29}" srcOrd="4" destOrd="0" presId="urn:microsoft.com/office/officeart/2008/layout/VerticalCurvedList"/>
    <dgm:cxn modelId="{1F2ADA38-63ED-4BA0-9A52-A7B4D51673D0}" type="presParOf" srcId="{5234F36D-E2B5-46FE-8786-99041AF07A29}" destId="{BFE30D91-AE59-4FFE-84FE-0E1E76C13AF8}" srcOrd="0" destOrd="0" presId="urn:microsoft.com/office/officeart/2008/layout/VerticalCurvedList"/>
    <dgm:cxn modelId="{E7228501-56A9-4DFF-A7AF-8F004BC3F507}" type="presParOf" srcId="{BF24B904-04F4-4AD4-8D86-74BDF5FFE300}" destId="{CEFAA9AD-E5E6-4080-B3DE-5AD5F2764CC5}" srcOrd="5" destOrd="0" presId="urn:microsoft.com/office/officeart/2008/layout/VerticalCurvedList"/>
    <dgm:cxn modelId="{3F0EF463-D9CF-4348-9CDD-2D1346056D4E}" type="presParOf" srcId="{BF24B904-04F4-4AD4-8D86-74BDF5FFE300}" destId="{E25AE9B6-D6C5-4B5E-8F2C-4D959DFD77E5}" srcOrd="6" destOrd="0" presId="urn:microsoft.com/office/officeart/2008/layout/VerticalCurvedList"/>
    <dgm:cxn modelId="{48A98DB3-CE1B-4BC5-8E33-987504FD62FF}" type="presParOf" srcId="{E25AE9B6-D6C5-4B5E-8F2C-4D959DFD77E5}" destId="{866868A3-F054-4A3A-9508-7867023684AF}" srcOrd="0" destOrd="0" presId="urn:microsoft.com/office/officeart/2008/layout/VerticalCurvedList"/>
    <dgm:cxn modelId="{C9FA58B8-6456-4C0F-8E68-BCACC9C6006A}" type="presParOf" srcId="{BF24B904-04F4-4AD4-8D86-74BDF5FFE300}" destId="{A0CBBA2E-08F5-449A-A189-3E74CF3F74A3}" srcOrd="7" destOrd="0" presId="urn:microsoft.com/office/officeart/2008/layout/VerticalCurvedList"/>
    <dgm:cxn modelId="{5249CC91-9164-4C44-A6AB-890B8FBC699F}" type="presParOf" srcId="{BF24B904-04F4-4AD4-8D86-74BDF5FFE300}" destId="{23EB9FCF-4B29-4AA2-ACB3-D1BCFCD3A513}" srcOrd="8" destOrd="0" presId="urn:microsoft.com/office/officeart/2008/layout/VerticalCurvedList"/>
    <dgm:cxn modelId="{028E7CA3-D98A-4224-9061-EEC17AF2D486}" type="presParOf" srcId="{23EB9FCF-4B29-4AA2-ACB3-D1BCFCD3A513}" destId="{AF3E0253-5552-48D9-8727-6DAC60EDFE58}" srcOrd="0" destOrd="0" presId="urn:microsoft.com/office/officeart/2008/layout/VerticalCurvedList"/>
    <dgm:cxn modelId="{1D3FA4B8-900C-EF42-80B7-2A062376FC82}" type="presParOf" srcId="{BF24B904-04F4-4AD4-8D86-74BDF5FFE300}" destId="{4DA1B1F8-44C9-DF45-B14A-289CAAADAAFB}" srcOrd="9" destOrd="0" presId="urn:microsoft.com/office/officeart/2008/layout/VerticalCurvedList"/>
    <dgm:cxn modelId="{DECA0D12-CD11-B448-B612-EEEBD2288138}" type="presParOf" srcId="{BF24B904-04F4-4AD4-8D86-74BDF5FFE300}" destId="{70E42BB5-D2DA-6B49-8A2D-1492A27FD8C7}" srcOrd="10" destOrd="0" presId="urn:microsoft.com/office/officeart/2008/layout/VerticalCurvedList"/>
    <dgm:cxn modelId="{1B992CCD-0DDB-014D-A94F-B9A74C27DF4E}" type="presParOf" srcId="{70E42BB5-D2DA-6B49-8A2D-1492A27FD8C7}" destId="{00338648-3F34-0B43-88B0-78FA87D6306E}" srcOrd="0" destOrd="0" presId="urn:microsoft.com/office/officeart/2008/layout/VerticalCurvedList"/>
    <dgm:cxn modelId="{DBE32B1C-120B-B446-9F54-AAB59AD28A31}" type="presParOf" srcId="{BF24B904-04F4-4AD4-8D86-74BDF5FFE300}" destId="{5E8E2D30-0C91-EC4E-9BBE-496A21A14958}" srcOrd="11" destOrd="0" presId="urn:microsoft.com/office/officeart/2008/layout/VerticalCurvedList"/>
    <dgm:cxn modelId="{EE6E93A9-3E0E-874B-A250-CE2E304A9C05}" type="presParOf" srcId="{BF24B904-04F4-4AD4-8D86-74BDF5FFE300}" destId="{2D9F33F2-49A4-324C-AFAA-B4F1F74FA971}" srcOrd="12" destOrd="0" presId="urn:microsoft.com/office/officeart/2008/layout/VerticalCurvedList"/>
    <dgm:cxn modelId="{A884CA45-1212-8A49-97FF-1A999011DF14}" type="presParOf" srcId="{2D9F33F2-49A4-324C-AFAA-B4F1F74FA971}" destId="{AB40ED15-451B-D046-A3CD-9D3B8CA6596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B2C34-7B52-4A2A-82B6-78783F228F66}">
      <dsp:nvSpPr>
        <dsp:cNvPr id="0" name=""/>
        <dsp:cNvSpPr/>
      </dsp:nvSpPr>
      <dsp:spPr>
        <a:xfrm>
          <a:off x="-6059259" y="-927115"/>
          <a:ext cx="7213039" cy="7213039"/>
        </a:xfrm>
        <a:prstGeom prst="blockArc">
          <a:avLst>
            <a:gd name="adj1" fmla="val 18900000"/>
            <a:gd name="adj2" fmla="val 2700000"/>
            <a:gd name="adj3" fmla="val 299"/>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D766AB-C7A7-424D-9BB4-BEDE98A200FF}">
      <dsp:nvSpPr>
        <dsp:cNvPr id="0" name=""/>
        <dsp:cNvSpPr/>
      </dsp:nvSpPr>
      <dsp:spPr>
        <a:xfrm>
          <a:off x="505335" y="282194"/>
          <a:ext cx="10472662" cy="564175"/>
        </a:xfrm>
        <a:prstGeom prst="rect">
          <a:avLst/>
        </a:prstGeom>
        <a:solidFill>
          <a:schemeClr val="accent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b="0" kern="1200" dirty="0"/>
            <a:t>Identify Priority </a:t>
          </a:r>
          <a:r>
            <a:rPr lang="en-US" sz="1800" b="1" u="sng" kern="1200" dirty="0"/>
            <a:t>populations</a:t>
          </a:r>
          <a:r>
            <a:rPr lang="en-US" sz="1800" b="0" kern="1200" dirty="0"/>
            <a:t> based on patterns of mortality rates (by geographic location, residence, wealth status)</a:t>
          </a:r>
        </a:p>
      </dsp:txBody>
      <dsp:txXfrm>
        <a:off x="505335" y="282194"/>
        <a:ext cx="10472662" cy="564175"/>
      </dsp:txXfrm>
    </dsp:sp>
    <dsp:sp modelId="{1143BCA8-CBA2-4CCF-98D7-BDA742B3DFF4}">
      <dsp:nvSpPr>
        <dsp:cNvPr id="0" name=""/>
        <dsp:cNvSpPr/>
      </dsp:nvSpPr>
      <dsp:spPr>
        <a:xfrm>
          <a:off x="77089" y="211672"/>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77C50F9-64A3-403C-9E7C-D9F2C24D02A6}">
      <dsp:nvSpPr>
        <dsp:cNvPr id="0" name=""/>
        <dsp:cNvSpPr/>
      </dsp:nvSpPr>
      <dsp:spPr>
        <a:xfrm>
          <a:off x="893771" y="1128350"/>
          <a:ext cx="10008589" cy="564175"/>
        </a:xfrm>
        <a:prstGeom prst="rect">
          <a:avLst/>
        </a:prstGeom>
        <a:solidFill>
          <a:schemeClr val="accent6"/>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disease areas </a:t>
          </a:r>
          <a:r>
            <a:rPr lang="en-US" sz="1800" kern="1200" dirty="0"/>
            <a:t>which explain inequitable death and malnutrition rates </a:t>
          </a:r>
        </a:p>
      </dsp:txBody>
      <dsp:txXfrm>
        <a:off x="893771" y="1128350"/>
        <a:ext cx="10008589" cy="564175"/>
      </dsp:txXfrm>
    </dsp:sp>
    <dsp:sp modelId="{BFE30D91-AE59-4FFE-84FE-0E1E76C13AF8}">
      <dsp:nvSpPr>
        <dsp:cNvPr id="0" name=""/>
        <dsp:cNvSpPr/>
      </dsp:nvSpPr>
      <dsp:spPr>
        <a:xfrm>
          <a:off x="541162" y="1057828"/>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CEFAA9AD-E5E6-4080-B3DE-5AD5F2764CC5}">
      <dsp:nvSpPr>
        <dsp:cNvPr id="0" name=""/>
        <dsp:cNvSpPr/>
      </dsp:nvSpPr>
      <dsp:spPr>
        <a:xfrm>
          <a:off x="1105980" y="1974506"/>
          <a:ext cx="9796380" cy="564175"/>
        </a:xfrm>
        <a:prstGeom prst="rect">
          <a:avLst/>
        </a:prstGeom>
        <a:solidFill>
          <a:schemeClr val="accent2"/>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Determine the right balance of </a:t>
          </a:r>
          <a:r>
            <a:rPr lang="en-US" sz="1800" b="1" u="sng" kern="1200" dirty="0"/>
            <a:t>interventions</a:t>
          </a:r>
          <a:r>
            <a:rPr lang="en-US" sz="1800" kern="1200" dirty="0"/>
            <a:t> by service delivery packages: </a:t>
          </a:r>
          <a:r>
            <a:rPr lang="en-US" sz="1800" b="1" kern="1200" dirty="0"/>
            <a:t>Community practices, Preventive services, Curative services</a:t>
          </a:r>
        </a:p>
      </dsp:txBody>
      <dsp:txXfrm>
        <a:off x="1105980" y="1974506"/>
        <a:ext cx="9796380" cy="564175"/>
      </dsp:txXfrm>
    </dsp:sp>
    <dsp:sp modelId="{866868A3-F054-4A3A-9508-7867023684AF}">
      <dsp:nvSpPr>
        <dsp:cNvPr id="0" name=""/>
        <dsp:cNvSpPr/>
      </dsp:nvSpPr>
      <dsp:spPr>
        <a:xfrm>
          <a:off x="753371" y="190398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0CBBA2E-08F5-449A-A189-3E74CF3F74A3}">
      <dsp:nvSpPr>
        <dsp:cNvPr id="0" name=""/>
        <dsp:cNvSpPr/>
      </dsp:nvSpPr>
      <dsp:spPr>
        <a:xfrm>
          <a:off x="1105980" y="2820126"/>
          <a:ext cx="9796380" cy="564175"/>
        </a:xfrm>
        <a:prstGeom prst="rect">
          <a:avLst/>
        </a:prstGeom>
        <a:solidFill>
          <a:schemeClr val="accent3">
            <a:hueOff val="1626359"/>
            <a:satOff val="60000"/>
            <a:lumOff val="-8824"/>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bottlenecks</a:t>
          </a:r>
          <a:r>
            <a:rPr lang="en-US" sz="1800" kern="1200" dirty="0"/>
            <a:t> or challenges that disrupt service delivery for the most deprived. Then identify </a:t>
          </a:r>
          <a:r>
            <a:rPr lang="en-US" sz="1800" b="1" u="sng" kern="1200" dirty="0"/>
            <a:t>root causes</a:t>
          </a:r>
          <a:r>
            <a:rPr lang="en-US" sz="1800" kern="1200" dirty="0"/>
            <a:t>. </a:t>
          </a:r>
        </a:p>
      </dsp:txBody>
      <dsp:txXfrm>
        <a:off x="1105980" y="2820126"/>
        <a:ext cx="9796380" cy="564175"/>
      </dsp:txXfrm>
    </dsp:sp>
    <dsp:sp modelId="{AF3E0253-5552-48D9-8727-6DAC60EDFE58}">
      <dsp:nvSpPr>
        <dsp:cNvPr id="0" name=""/>
        <dsp:cNvSpPr/>
      </dsp:nvSpPr>
      <dsp:spPr>
        <a:xfrm>
          <a:off x="753371" y="274960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DA1B1F8-44C9-DF45-B14A-289CAAADAAFB}">
      <dsp:nvSpPr>
        <dsp:cNvPr id="0" name=""/>
        <dsp:cNvSpPr/>
      </dsp:nvSpPr>
      <dsp:spPr>
        <a:xfrm>
          <a:off x="893771" y="3666282"/>
          <a:ext cx="10008589" cy="564175"/>
        </a:xfrm>
        <a:prstGeom prst="rect">
          <a:avLst/>
        </a:prstGeom>
        <a:solidFill>
          <a:schemeClr val="accent3">
            <a:hueOff val="2168479"/>
            <a:satOff val="80000"/>
            <a:lumOff val="-11765"/>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effective strategies </a:t>
          </a:r>
          <a:r>
            <a:rPr lang="en-US" sz="1800" kern="1200" dirty="0"/>
            <a:t>to mitigate the causes of key bottlenecks to improve coverage rates</a:t>
          </a:r>
        </a:p>
      </dsp:txBody>
      <dsp:txXfrm>
        <a:off x="893771" y="3666282"/>
        <a:ext cx="10008589" cy="564175"/>
      </dsp:txXfrm>
    </dsp:sp>
    <dsp:sp modelId="{00338648-3F34-0B43-88B0-78FA87D6306E}">
      <dsp:nvSpPr>
        <dsp:cNvPr id="0" name=""/>
        <dsp:cNvSpPr/>
      </dsp:nvSpPr>
      <dsp:spPr>
        <a:xfrm>
          <a:off x="541162" y="3595760"/>
          <a:ext cx="705219" cy="705219"/>
        </a:xfrm>
        <a:prstGeom prst="ellipse">
          <a:avLst/>
        </a:prstGeom>
        <a:solidFill>
          <a:schemeClr val="lt1">
            <a:hueOff val="0"/>
            <a:satOff val="0"/>
            <a:lumOff val="0"/>
            <a:alphaOff val="0"/>
          </a:schemeClr>
        </a:solidFill>
        <a:ln w="12700" cap="flat" cmpd="sng" algn="ctr">
          <a:solidFill>
            <a:schemeClr val="accent3">
              <a:hueOff val="2168479"/>
              <a:satOff val="80000"/>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8E2D30-0C91-EC4E-9BBE-496A21A14958}">
      <dsp:nvSpPr>
        <dsp:cNvPr id="0" name=""/>
        <dsp:cNvSpPr/>
      </dsp:nvSpPr>
      <dsp:spPr>
        <a:xfrm>
          <a:off x="429698" y="4512438"/>
          <a:ext cx="10472662" cy="564175"/>
        </a:xfrm>
        <a:prstGeom prst="rect">
          <a:avLst/>
        </a:prstGeom>
        <a:solidFill>
          <a:schemeClr val="accent3">
            <a:hueOff val="2710599"/>
            <a:satOff val="100000"/>
            <a:lumOff val="-14706"/>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Compare the </a:t>
          </a:r>
          <a:r>
            <a:rPr lang="en-US" sz="1800" b="1" u="sng" kern="1200" dirty="0"/>
            <a:t>impact</a:t>
          </a:r>
          <a:r>
            <a:rPr lang="en-US" sz="1800" kern="1200" dirty="0"/>
            <a:t> and </a:t>
          </a:r>
          <a:r>
            <a:rPr lang="en-US" sz="1800" b="1" u="sng" kern="1200" dirty="0"/>
            <a:t>cost-effectiveness</a:t>
          </a:r>
          <a:r>
            <a:rPr lang="en-US" sz="1800" kern="1200" dirty="0"/>
            <a:t> of intervention scenarios</a:t>
          </a:r>
        </a:p>
      </dsp:txBody>
      <dsp:txXfrm>
        <a:off x="429698" y="4512438"/>
        <a:ext cx="10472662" cy="564175"/>
      </dsp:txXfrm>
    </dsp:sp>
    <dsp:sp modelId="{AB40ED15-451B-D046-A3CD-9D3B8CA6596D}">
      <dsp:nvSpPr>
        <dsp:cNvPr id="0" name=""/>
        <dsp:cNvSpPr/>
      </dsp:nvSpPr>
      <dsp:spPr>
        <a:xfrm>
          <a:off x="77089" y="4441916"/>
          <a:ext cx="705219" cy="705219"/>
        </a:xfrm>
        <a:prstGeom prst="ellipse">
          <a:avLst/>
        </a:prstGeom>
        <a:solidFill>
          <a:schemeClr val="lt1">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B2C34-7B52-4A2A-82B6-78783F228F66}">
      <dsp:nvSpPr>
        <dsp:cNvPr id="0" name=""/>
        <dsp:cNvSpPr/>
      </dsp:nvSpPr>
      <dsp:spPr>
        <a:xfrm>
          <a:off x="-6059259" y="-927115"/>
          <a:ext cx="7213039" cy="7213039"/>
        </a:xfrm>
        <a:prstGeom prst="blockArc">
          <a:avLst>
            <a:gd name="adj1" fmla="val 18900000"/>
            <a:gd name="adj2" fmla="val 2700000"/>
            <a:gd name="adj3" fmla="val 299"/>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D766AB-C7A7-424D-9BB4-BEDE98A200FF}">
      <dsp:nvSpPr>
        <dsp:cNvPr id="0" name=""/>
        <dsp:cNvSpPr/>
      </dsp:nvSpPr>
      <dsp:spPr>
        <a:xfrm>
          <a:off x="505335" y="282194"/>
          <a:ext cx="10472662" cy="564175"/>
        </a:xfrm>
        <a:prstGeom prst="rect">
          <a:avLst/>
        </a:prstGeom>
        <a:solidFill>
          <a:schemeClr val="accent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b="0" kern="1200" dirty="0"/>
            <a:t>Identify Priority </a:t>
          </a:r>
          <a:r>
            <a:rPr lang="en-US" sz="1800" b="1" u="sng" kern="1200" dirty="0"/>
            <a:t>populations</a:t>
          </a:r>
          <a:r>
            <a:rPr lang="en-US" sz="1800" b="0" kern="1200" dirty="0"/>
            <a:t> based on patterns of mortality rates (by geographic location, residence, wealth status, and ethnicity</a:t>
          </a:r>
        </a:p>
      </dsp:txBody>
      <dsp:txXfrm>
        <a:off x="505335" y="282194"/>
        <a:ext cx="10472662" cy="564175"/>
      </dsp:txXfrm>
    </dsp:sp>
    <dsp:sp modelId="{1143BCA8-CBA2-4CCF-98D7-BDA742B3DFF4}">
      <dsp:nvSpPr>
        <dsp:cNvPr id="0" name=""/>
        <dsp:cNvSpPr/>
      </dsp:nvSpPr>
      <dsp:spPr>
        <a:xfrm>
          <a:off x="77089" y="211672"/>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77C50F9-64A3-403C-9E7C-D9F2C24D02A6}">
      <dsp:nvSpPr>
        <dsp:cNvPr id="0" name=""/>
        <dsp:cNvSpPr/>
      </dsp:nvSpPr>
      <dsp:spPr>
        <a:xfrm>
          <a:off x="893771" y="1128350"/>
          <a:ext cx="10008589"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disease areas </a:t>
          </a:r>
          <a:r>
            <a:rPr lang="en-US" sz="1800" kern="1200" dirty="0"/>
            <a:t>which explain inequitable death and malnutrition rates </a:t>
          </a:r>
        </a:p>
      </dsp:txBody>
      <dsp:txXfrm>
        <a:off x="893771" y="1128350"/>
        <a:ext cx="10008589" cy="564175"/>
      </dsp:txXfrm>
    </dsp:sp>
    <dsp:sp modelId="{BFE30D91-AE59-4FFE-84FE-0E1E76C13AF8}">
      <dsp:nvSpPr>
        <dsp:cNvPr id="0" name=""/>
        <dsp:cNvSpPr/>
      </dsp:nvSpPr>
      <dsp:spPr>
        <a:xfrm>
          <a:off x="541162" y="1057828"/>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CEFAA9AD-E5E6-4080-B3DE-5AD5F2764CC5}">
      <dsp:nvSpPr>
        <dsp:cNvPr id="0" name=""/>
        <dsp:cNvSpPr/>
      </dsp:nvSpPr>
      <dsp:spPr>
        <a:xfrm>
          <a:off x="1105980" y="1974506"/>
          <a:ext cx="9796380"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Determine the right balance of </a:t>
          </a:r>
          <a:r>
            <a:rPr lang="en-US" sz="1800" b="1" u="sng" kern="1200" dirty="0"/>
            <a:t>interventions</a:t>
          </a:r>
          <a:r>
            <a:rPr lang="en-US" sz="1800" kern="1200" dirty="0"/>
            <a:t> by service delivery packages: </a:t>
          </a:r>
          <a:r>
            <a:rPr lang="en-US" sz="1800" b="1" kern="1200" dirty="0"/>
            <a:t>Community practices, Preventive services, Clinical care</a:t>
          </a:r>
        </a:p>
      </dsp:txBody>
      <dsp:txXfrm>
        <a:off x="1105980" y="1974506"/>
        <a:ext cx="9796380" cy="564175"/>
      </dsp:txXfrm>
    </dsp:sp>
    <dsp:sp modelId="{866868A3-F054-4A3A-9508-7867023684AF}">
      <dsp:nvSpPr>
        <dsp:cNvPr id="0" name=""/>
        <dsp:cNvSpPr/>
      </dsp:nvSpPr>
      <dsp:spPr>
        <a:xfrm>
          <a:off x="753371" y="190398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0CBBA2E-08F5-449A-A189-3E74CF3F74A3}">
      <dsp:nvSpPr>
        <dsp:cNvPr id="0" name=""/>
        <dsp:cNvSpPr/>
      </dsp:nvSpPr>
      <dsp:spPr>
        <a:xfrm>
          <a:off x="1105980" y="2820126"/>
          <a:ext cx="9796380"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bottlenecks</a:t>
          </a:r>
          <a:r>
            <a:rPr lang="en-US" sz="1800" kern="1200" dirty="0"/>
            <a:t> or challenges that disrupt service delivery for the most deprived. Then identify </a:t>
          </a:r>
          <a:r>
            <a:rPr lang="en-US" sz="1800" b="1" u="sng" kern="1200" dirty="0"/>
            <a:t>root causes</a:t>
          </a:r>
          <a:r>
            <a:rPr lang="en-US" sz="1800" kern="1200" dirty="0"/>
            <a:t>. </a:t>
          </a:r>
        </a:p>
      </dsp:txBody>
      <dsp:txXfrm>
        <a:off x="1105980" y="2820126"/>
        <a:ext cx="9796380" cy="564175"/>
      </dsp:txXfrm>
    </dsp:sp>
    <dsp:sp modelId="{AF3E0253-5552-48D9-8727-6DAC60EDFE58}">
      <dsp:nvSpPr>
        <dsp:cNvPr id="0" name=""/>
        <dsp:cNvSpPr/>
      </dsp:nvSpPr>
      <dsp:spPr>
        <a:xfrm>
          <a:off x="753371" y="274960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DA1B1F8-44C9-DF45-B14A-289CAAADAAFB}">
      <dsp:nvSpPr>
        <dsp:cNvPr id="0" name=""/>
        <dsp:cNvSpPr/>
      </dsp:nvSpPr>
      <dsp:spPr>
        <a:xfrm>
          <a:off x="893771" y="3666282"/>
          <a:ext cx="10008589"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effective strategies </a:t>
          </a:r>
          <a:r>
            <a:rPr lang="en-US" sz="1800" kern="1200" dirty="0"/>
            <a:t>to mitigate the causes of key bottlenecks to improve coverage rates</a:t>
          </a:r>
        </a:p>
      </dsp:txBody>
      <dsp:txXfrm>
        <a:off x="893771" y="3666282"/>
        <a:ext cx="10008589" cy="564175"/>
      </dsp:txXfrm>
    </dsp:sp>
    <dsp:sp modelId="{00338648-3F34-0B43-88B0-78FA87D6306E}">
      <dsp:nvSpPr>
        <dsp:cNvPr id="0" name=""/>
        <dsp:cNvSpPr/>
      </dsp:nvSpPr>
      <dsp:spPr>
        <a:xfrm>
          <a:off x="541162" y="3595760"/>
          <a:ext cx="705219" cy="705219"/>
        </a:xfrm>
        <a:prstGeom prst="ellipse">
          <a:avLst/>
        </a:prstGeom>
        <a:solidFill>
          <a:schemeClr val="lt1">
            <a:hueOff val="0"/>
            <a:satOff val="0"/>
            <a:lumOff val="0"/>
            <a:alphaOff val="0"/>
          </a:schemeClr>
        </a:solidFill>
        <a:ln w="12700" cap="flat" cmpd="sng" algn="ctr">
          <a:solidFill>
            <a:schemeClr val="accent3">
              <a:hueOff val="2168479"/>
              <a:satOff val="80000"/>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8E2D30-0C91-EC4E-9BBE-496A21A14958}">
      <dsp:nvSpPr>
        <dsp:cNvPr id="0" name=""/>
        <dsp:cNvSpPr/>
      </dsp:nvSpPr>
      <dsp:spPr>
        <a:xfrm>
          <a:off x="429698" y="4512438"/>
          <a:ext cx="10472662"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Compare the </a:t>
          </a:r>
          <a:r>
            <a:rPr lang="en-US" sz="1800" b="1" u="sng" kern="1200" dirty="0"/>
            <a:t>impact</a:t>
          </a:r>
          <a:r>
            <a:rPr lang="en-US" sz="1800" kern="1200" dirty="0"/>
            <a:t> and </a:t>
          </a:r>
          <a:r>
            <a:rPr lang="en-US" sz="1800" b="1" u="sng" kern="1200" dirty="0"/>
            <a:t>cost-effectiveness</a:t>
          </a:r>
          <a:r>
            <a:rPr lang="en-US" sz="1800" kern="1200" dirty="0"/>
            <a:t> of intervention scenarios</a:t>
          </a:r>
        </a:p>
      </dsp:txBody>
      <dsp:txXfrm>
        <a:off x="429698" y="4512438"/>
        <a:ext cx="10472662" cy="564175"/>
      </dsp:txXfrm>
    </dsp:sp>
    <dsp:sp modelId="{AB40ED15-451B-D046-A3CD-9D3B8CA6596D}">
      <dsp:nvSpPr>
        <dsp:cNvPr id="0" name=""/>
        <dsp:cNvSpPr/>
      </dsp:nvSpPr>
      <dsp:spPr>
        <a:xfrm>
          <a:off x="77089" y="4441916"/>
          <a:ext cx="705219" cy="705219"/>
        </a:xfrm>
        <a:prstGeom prst="ellipse">
          <a:avLst/>
        </a:prstGeom>
        <a:solidFill>
          <a:schemeClr val="lt1">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B2C34-7B52-4A2A-82B6-78783F228F66}">
      <dsp:nvSpPr>
        <dsp:cNvPr id="0" name=""/>
        <dsp:cNvSpPr/>
      </dsp:nvSpPr>
      <dsp:spPr>
        <a:xfrm>
          <a:off x="-6059259" y="-927115"/>
          <a:ext cx="7213039" cy="7213039"/>
        </a:xfrm>
        <a:prstGeom prst="blockArc">
          <a:avLst>
            <a:gd name="adj1" fmla="val 18900000"/>
            <a:gd name="adj2" fmla="val 2700000"/>
            <a:gd name="adj3" fmla="val 299"/>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D766AB-C7A7-424D-9BB4-BEDE98A200FF}">
      <dsp:nvSpPr>
        <dsp:cNvPr id="0" name=""/>
        <dsp:cNvSpPr/>
      </dsp:nvSpPr>
      <dsp:spPr>
        <a:xfrm>
          <a:off x="505335" y="282194"/>
          <a:ext cx="10472662" cy="564175"/>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b="0" kern="1200" dirty="0"/>
            <a:t>Identify Priority </a:t>
          </a:r>
          <a:r>
            <a:rPr lang="en-US" sz="1800" b="1" u="sng" kern="1200" dirty="0"/>
            <a:t>populations</a:t>
          </a:r>
          <a:r>
            <a:rPr lang="en-US" sz="1800" b="0" kern="1200" dirty="0"/>
            <a:t> based on patterns of mortality rates (by geographic location, residence, wealth status, and ethnicity</a:t>
          </a:r>
        </a:p>
      </dsp:txBody>
      <dsp:txXfrm>
        <a:off x="505335" y="282194"/>
        <a:ext cx="10472662" cy="564175"/>
      </dsp:txXfrm>
    </dsp:sp>
    <dsp:sp modelId="{1143BCA8-CBA2-4CCF-98D7-BDA742B3DFF4}">
      <dsp:nvSpPr>
        <dsp:cNvPr id="0" name=""/>
        <dsp:cNvSpPr/>
      </dsp:nvSpPr>
      <dsp:spPr>
        <a:xfrm>
          <a:off x="77089" y="211672"/>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77C50F9-64A3-403C-9E7C-D9F2C24D02A6}">
      <dsp:nvSpPr>
        <dsp:cNvPr id="0" name=""/>
        <dsp:cNvSpPr/>
      </dsp:nvSpPr>
      <dsp:spPr>
        <a:xfrm>
          <a:off x="893771" y="1128350"/>
          <a:ext cx="10008589" cy="564175"/>
        </a:xfrm>
        <a:prstGeom prst="rect">
          <a:avLst/>
        </a:prstGeom>
        <a:solidFill>
          <a:schemeClr val="accent6"/>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disease areas </a:t>
          </a:r>
          <a:r>
            <a:rPr lang="en-US" sz="1800" kern="1200" dirty="0"/>
            <a:t>which explain inequitable death and malnutrition rates </a:t>
          </a:r>
        </a:p>
      </dsp:txBody>
      <dsp:txXfrm>
        <a:off x="893771" y="1128350"/>
        <a:ext cx="10008589" cy="564175"/>
      </dsp:txXfrm>
    </dsp:sp>
    <dsp:sp modelId="{BFE30D91-AE59-4FFE-84FE-0E1E76C13AF8}">
      <dsp:nvSpPr>
        <dsp:cNvPr id="0" name=""/>
        <dsp:cNvSpPr/>
      </dsp:nvSpPr>
      <dsp:spPr>
        <a:xfrm>
          <a:off x="541162" y="1057828"/>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CEFAA9AD-E5E6-4080-B3DE-5AD5F2764CC5}">
      <dsp:nvSpPr>
        <dsp:cNvPr id="0" name=""/>
        <dsp:cNvSpPr/>
      </dsp:nvSpPr>
      <dsp:spPr>
        <a:xfrm>
          <a:off x="1105980" y="1974506"/>
          <a:ext cx="9796380" cy="564175"/>
        </a:xfrm>
        <a:prstGeom prst="rect">
          <a:avLst/>
        </a:prstGeom>
        <a:solidFill>
          <a:schemeClr val="accent2"/>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Determine the right balance of </a:t>
          </a:r>
          <a:r>
            <a:rPr lang="en-US" sz="1800" b="1" u="sng" kern="1200" dirty="0"/>
            <a:t>interventions</a:t>
          </a:r>
          <a:r>
            <a:rPr lang="en-US" sz="1800" kern="1200" dirty="0"/>
            <a:t> by service delivery packages: </a:t>
          </a:r>
          <a:r>
            <a:rPr lang="en-US" sz="1800" b="1" kern="1200" dirty="0"/>
            <a:t>Community practices, Preventive services, Clinical care</a:t>
          </a:r>
        </a:p>
      </dsp:txBody>
      <dsp:txXfrm>
        <a:off x="1105980" y="1974506"/>
        <a:ext cx="9796380" cy="564175"/>
      </dsp:txXfrm>
    </dsp:sp>
    <dsp:sp modelId="{866868A3-F054-4A3A-9508-7867023684AF}">
      <dsp:nvSpPr>
        <dsp:cNvPr id="0" name=""/>
        <dsp:cNvSpPr/>
      </dsp:nvSpPr>
      <dsp:spPr>
        <a:xfrm>
          <a:off x="753371" y="190398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0CBBA2E-08F5-449A-A189-3E74CF3F74A3}">
      <dsp:nvSpPr>
        <dsp:cNvPr id="0" name=""/>
        <dsp:cNvSpPr/>
      </dsp:nvSpPr>
      <dsp:spPr>
        <a:xfrm>
          <a:off x="1105980" y="2820126"/>
          <a:ext cx="9796380" cy="564175"/>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bottlenecks</a:t>
          </a:r>
          <a:r>
            <a:rPr lang="en-US" sz="1800" kern="1200" dirty="0"/>
            <a:t> or challenges that disrupt service delivery for the most deprived. Then identify </a:t>
          </a:r>
          <a:r>
            <a:rPr lang="en-US" sz="1800" b="1" u="sng" kern="1200" dirty="0"/>
            <a:t>root causes</a:t>
          </a:r>
          <a:r>
            <a:rPr lang="en-US" sz="1800" kern="1200" dirty="0"/>
            <a:t>. </a:t>
          </a:r>
        </a:p>
      </dsp:txBody>
      <dsp:txXfrm>
        <a:off x="1105980" y="2820126"/>
        <a:ext cx="9796380" cy="564175"/>
      </dsp:txXfrm>
    </dsp:sp>
    <dsp:sp modelId="{AF3E0253-5552-48D9-8727-6DAC60EDFE58}">
      <dsp:nvSpPr>
        <dsp:cNvPr id="0" name=""/>
        <dsp:cNvSpPr/>
      </dsp:nvSpPr>
      <dsp:spPr>
        <a:xfrm>
          <a:off x="753371" y="274960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DA1B1F8-44C9-DF45-B14A-289CAAADAAFB}">
      <dsp:nvSpPr>
        <dsp:cNvPr id="0" name=""/>
        <dsp:cNvSpPr/>
      </dsp:nvSpPr>
      <dsp:spPr>
        <a:xfrm>
          <a:off x="893771" y="3666282"/>
          <a:ext cx="10008589" cy="564175"/>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effective strategies </a:t>
          </a:r>
          <a:r>
            <a:rPr lang="en-US" sz="1800" kern="1200" dirty="0"/>
            <a:t>to mitigate the causes of key bottlenecks to improve coverage rates</a:t>
          </a:r>
        </a:p>
      </dsp:txBody>
      <dsp:txXfrm>
        <a:off x="893771" y="3666282"/>
        <a:ext cx="10008589" cy="564175"/>
      </dsp:txXfrm>
    </dsp:sp>
    <dsp:sp modelId="{00338648-3F34-0B43-88B0-78FA87D6306E}">
      <dsp:nvSpPr>
        <dsp:cNvPr id="0" name=""/>
        <dsp:cNvSpPr/>
      </dsp:nvSpPr>
      <dsp:spPr>
        <a:xfrm>
          <a:off x="541162" y="3595760"/>
          <a:ext cx="705219" cy="705219"/>
        </a:xfrm>
        <a:prstGeom prst="ellipse">
          <a:avLst/>
        </a:prstGeom>
        <a:solidFill>
          <a:schemeClr val="lt1">
            <a:hueOff val="0"/>
            <a:satOff val="0"/>
            <a:lumOff val="0"/>
            <a:alphaOff val="0"/>
          </a:schemeClr>
        </a:solidFill>
        <a:ln w="12700" cap="flat" cmpd="sng" algn="ctr">
          <a:solidFill>
            <a:schemeClr val="accent3">
              <a:hueOff val="2168479"/>
              <a:satOff val="80000"/>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8E2D30-0C91-EC4E-9BBE-496A21A14958}">
      <dsp:nvSpPr>
        <dsp:cNvPr id="0" name=""/>
        <dsp:cNvSpPr/>
      </dsp:nvSpPr>
      <dsp:spPr>
        <a:xfrm>
          <a:off x="429698" y="4512438"/>
          <a:ext cx="10472662" cy="564175"/>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Compare the </a:t>
          </a:r>
          <a:r>
            <a:rPr lang="en-US" sz="1800" b="1" u="sng" kern="1200" dirty="0"/>
            <a:t>impact</a:t>
          </a:r>
          <a:r>
            <a:rPr lang="en-US" sz="1800" kern="1200" dirty="0"/>
            <a:t> and </a:t>
          </a:r>
          <a:r>
            <a:rPr lang="en-US" sz="1800" b="1" u="sng" kern="1200" dirty="0"/>
            <a:t>cost-effectiveness</a:t>
          </a:r>
          <a:r>
            <a:rPr lang="en-US" sz="1800" kern="1200" dirty="0"/>
            <a:t> of intervention scenarios</a:t>
          </a:r>
        </a:p>
      </dsp:txBody>
      <dsp:txXfrm>
        <a:off x="429698" y="4512438"/>
        <a:ext cx="10472662" cy="564175"/>
      </dsp:txXfrm>
    </dsp:sp>
    <dsp:sp modelId="{AB40ED15-451B-D046-A3CD-9D3B8CA6596D}">
      <dsp:nvSpPr>
        <dsp:cNvPr id="0" name=""/>
        <dsp:cNvSpPr/>
      </dsp:nvSpPr>
      <dsp:spPr>
        <a:xfrm>
          <a:off x="77089" y="4441916"/>
          <a:ext cx="705219" cy="705219"/>
        </a:xfrm>
        <a:prstGeom prst="ellipse">
          <a:avLst/>
        </a:prstGeom>
        <a:solidFill>
          <a:schemeClr val="lt1">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B2C34-7B52-4A2A-82B6-78783F228F66}">
      <dsp:nvSpPr>
        <dsp:cNvPr id="0" name=""/>
        <dsp:cNvSpPr/>
      </dsp:nvSpPr>
      <dsp:spPr>
        <a:xfrm>
          <a:off x="-6059259" y="-927115"/>
          <a:ext cx="7213039" cy="7213039"/>
        </a:xfrm>
        <a:prstGeom prst="blockArc">
          <a:avLst>
            <a:gd name="adj1" fmla="val 18900000"/>
            <a:gd name="adj2" fmla="val 2700000"/>
            <a:gd name="adj3" fmla="val 299"/>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D766AB-C7A7-424D-9BB4-BEDE98A200FF}">
      <dsp:nvSpPr>
        <dsp:cNvPr id="0" name=""/>
        <dsp:cNvSpPr/>
      </dsp:nvSpPr>
      <dsp:spPr>
        <a:xfrm>
          <a:off x="505335" y="282194"/>
          <a:ext cx="10472662" cy="564175"/>
        </a:xfrm>
        <a:prstGeom prst="rect">
          <a:avLst/>
        </a:prstGeom>
        <a:solidFill>
          <a:schemeClr val="accent2">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b="0" kern="1200" dirty="0"/>
            <a:t>Identify Priority </a:t>
          </a:r>
          <a:r>
            <a:rPr lang="en-US" sz="1800" b="1" u="sng" kern="1200" dirty="0"/>
            <a:t>populations</a:t>
          </a:r>
          <a:r>
            <a:rPr lang="en-US" sz="1800" b="0" kern="1200" dirty="0"/>
            <a:t> based on patterns of mortality rates (by geographic location, residence, wealth status, and ethnicity</a:t>
          </a:r>
        </a:p>
      </dsp:txBody>
      <dsp:txXfrm>
        <a:off x="505335" y="282194"/>
        <a:ext cx="10472662" cy="564175"/>
      </dsp:txXfrm>
    </dsp:sp>
    <dsp:sp modelId="{1143BCA8-CBA2-4CCF-98D7-BDA742B3DFF4}">
      <dsp:nvSpPr>
        <dsp:cNvPr id="0" name=""/>
        <dsp:cNvSpPr/>
      </dsp:nvSpPr>
      <dsp:spPr>
        <a:xfrm>
          <a:off x="77089" y="211672"/>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77C50F9-64A3-403C-9E7C-D9F2C24D02A6}">
      <dsp:nvSpPr>
        <dsp:cNvPr id="0" name=""/>
        <dsp:cNvSpPr/>
      </dsp:nvSpPr>
      <dsp:spPr>
        <a:xfrm>
          <a:off x="893771" y="1128350"/>
          <a:ext cx="10008589" cy="564175"/>
        </a:xfrm>
        <a:prstGeom prst="rect">
          <a:avLst/>
        </a:prstGeom>
        <a:solidFill>
          <a:schemeClr val="accent2">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disease areas </a:t>
          </a:r>
          <a:r>
            <a:rPr lang="en-US" sz="1800" kern="1200" dirty="0"/>
            <a:t>which explain inequitable death and malnutrition rates </a:t>
          </a:r>
        </a:p>
      </dsp:txBody>
      <dsp:txXfrm>
        <a:off x="893771" y="1128350"/>
        <a:ext cx="10008589" cy="564175"/>
      </dsp:txXfrm>
    </dsp:sp>
    <dsp:sp modelId="{BFE30D91-AE59-4FFE-84FE-0E1E76C13AF8}">
      <dsp:nvSpPr>
        <dsp:cNvPr id="0" name=""/>
        <dsp:cNvSpPr/>
      </dsp:nvSpPr>
      <dsp:spPr>
        <a:xfrm>
          <a:off x="541162" y="1057828"/>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CEFAA9AD-E5E6-4080-B3DE-5AD5F2764CC5}">
      <dsp:nvSpPr>
        <dsp:cNvPr id="0" name=""/>
        <dsp:cNvSpPr/>
      </dsp:nvSpPr>
      <dsp:spPr>
        <a:xfrm>
          <a:off x="1105980" y="1974506"/>
          <a:ext cx="9796380" cy="564175"/>
        </a:xfrm>
        <a:prstGeom prst="rect">
          <a:avLst/>
        </a:prstGeom>
        <a:solidFill>
          <a:schemeClr val="accent2">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Determine the right balance of </a:t>
          </a:r>
          <a:r>
            <a:rPr lang="en-US" sz="1800" b="1" u="sng" kern="1200" dirty="0"/>
            <a:t>interventions</a:t>
          </a:r>
          <a:r>
            <a:rPr lang="en-US" sz="1800" kern="1200" dirty="0"/>
            <a:t> by service delivery packages: </a:t>
          </a:r>
          <a:r>
            <a:rPr lang="en-US" sz="1800" b="1" kern="1200" dirty="0"/>
            <a:t>Community practices, Preventive services, Clinical care</a:t>
          </a:r>
        </a:p>
      </dsp:txBody>
      <dsp:txXfrm>
        <a:off x="1105980" y="1974506"/>
        <a:ext cx="9796380" cy="564175"/>
      </dsp:txXfrm>
    </dsp:sp>
    <dsp:sp modelId="{866868A3-F054-4A3A-9508-7867023684AF}">
      <dsp:nvSpPr>
        <dsp:cNvPr id="0" name=""/>
        <dsp:cNvSpPr/>
      </dsp:nvSpPr>
      <dsp:spPr>
        <a:xfrm>
          <a:off x="753371" y="190398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0CBBA2E-08F5-449A-A189-3E74CF3F74A3}">
      <dsp:nvSpPr>
        <dsp:cNvPr id="0" name=""/>
        <dsp:cNvSpPr/>
      </dsp:nvSpPr>
      <dsp:spPr>
        <a:xfrm>
          <a:off x="1105980" y="2820126"/>
          <a:ext cx="9796380" cy="564175"/>
        </a:xfrm>
        <a:prstGeom prst="rect">
          <a:avLst/>
        </a:prstGeom>
        <a:solidFill>
          <a:schemeClr val="accent3">
            <a:hueOff val="1626359"/>
            <a:satOff val="60000"/>
            <a:lumOff val="-8824"/>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bottlenecks</a:t>
          </a:r>
          <a:r>
            <a:rPr lang="en-US" sz="1800" kern="1200" dirty="0"/>
            <a:t> or challenges that disrupt service delivery for the most deprived. Then identify </a:t>
          </a:r>
          <a:r>
            <a:rPr lang="en-US" sz="1800" b="1" u="sng" kern="1200" dirty="0"/>
            <a:t>root causes</a:t>
          </a:r>
          <a:r>
            <a:rPr lang="en-US" sz="1800" kern="1200" dirty="0"/>
            <a:t>. </a:t>
          </a:r>
        </a:p>
      </dsp:txBody>
      <dsp:txXfrm>
        <a:off x="1105980" y="2820126"/>
        <a:ext cx="9796380" cy="564175"/>
      </dsp:txXfrm>
    </dsp:sp>
    <dsp:sp modelId="{AF3E0253-5552-48D9-8727-6DAC60EDFE58}">
      <dsp:nvSpPr>
        <dsp:cNvPr id="0" name=""/>
        <dsp:cNvSpPr/>
      </dsp:nvSpPr>
      <dsp:spPr>
        <a:xfrm>
          <a:off x="753371" y="274960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DA1B1F8-44C9-DF45-B14A-289CAAADAAFB}">
      <dsp:nvSpPr>
        <dsp:cNvPr id="0" name=""/>
        <dsp:cNvSpPr/>
      </dsp:nvSpPr>
      <dsp:spPr>
        <a:xfrm>
          <a:off x="893771" y="3666282"/>
          <a:ext cx="10008589" cy="564175"/>
        </a:xfrm>
        <a:prstGeom prst="rect">
          <a:avLst/>
        </a:prstGeom>
        <a:solidFill>
          <a:schemeClr val="accent2">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effective strategies </a:t>
          </a:r>
          <a:r>
            <a:rPr lang="en-US" sz="1800" kern="1200" dirty="0"/>
            <a:t>to mitigate the causes of key bottlenecks to improve coverage rates</a:t>
          </a:r>
        </a:p>
      </dsp:txBody>
      <dsp:txXfrm>
        <a:off x="893771" y="3666282"/>
        <a:ext cx="10008589" cy="564175"/>
      </dsp:txXfrm>
    </dsp:sp>
    <dsp:sp modelId="{00338648-3F34-0B43-88B0-78FA87D6306E}">
      <dsp:nvSpPr>
        <dsp:cNvPr id="0" name=""/>
        <dsp:cNvSpPr/>
      </dsp:nvSpPr>
      <dsp:spPr>
        <a:xfrm>
          <a:off x="541162" y="3595760"/>
          <a:ext cx="705219" cy="705219"/>
        </a:xfrm>
        <a:prstGeom prst="ellipse">
          <a:avLst/>
        </a:prstGeom>
        <a:solidFill>
          <a:schemeClr val="lt1">
            <a:hueOff val="0"/>
            <a:satOff val="0"/>
            <a:lumOff val="0"/>
            <a:alphaOff val="0"/>
          </a:schemeClr>
        </a:solidFill>
        <a:ln w="12700" cap="flat" cmpd="sng" algn="ctr">
          <a:solidFill>
            <a:schemeClr val="accent3">
              <a:hueOff val="2168479"/>
              <a:satOff val="80000"/>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8E2D30-0C91-EC4E-9BBE-496A21A14958}">
      <dsp:nvSpPr>
        <dsp:cNvPr id="0" name=""/>
        <dsp:cNvSpPr/>
      </dsp:nvSpPr>
      <dsp:spPr>
        <a:xfrm>
          <a:off x="429698" y="4512438"/>
          <a:ext cx="10472662" cy="564175"/>
        </a:xfrm>
        <a:prstGeom prst="rect">
          <a:avLst/>
        </a:prstGeom>
        <a:solidFill>
          <a:schemeClr val="accent2">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Compare the </a:t>
          </a:r>
          <a:r>
            <a:rPr lang="en-US" sz="1800" b="1" u="sng" kern="1200" dirty="0"/>
            <a:t>impact</a:t>
          </a:r>
          <a:r>
            <a:rPr lang="en-US" sz="1800" kern="1200" dirty="0"/>
            <a:t> and </a:t>
          </a:r>
          <a:r>
            <a:rPr lang="en-US" sz="1800" b="1" u="sng" kern="1200" dirty="0"/>
            <a:t>cost-effectiveness</a:t>
          </a:r>
          <a:r>
            <a:rPr lang="en-US" sz="1800" kern="1200" dirty="0"/>
            <a:t> of intervention scenarios</a:t>
          </a:r>
        </a:p>
      </dsp:txBody>
      <dsp:txXfrm>
        <a:off x="429698" y="4512438"/>
        <a:ext cx="10472662" cy="564175"/>
      </dsp:txXfrm>
    </dsp:sp>
    <dsp:sp modelId="{AB40ED15-451B-D046-A3CD-9D3B8CA6596D}">
      <dsp:nvSpPr>
        <dsp:cNvPr id="0" name=""/>
        <dsp:cNvSpPr/>
      </dsp:nvSpPr>
      <dsp:spPr>
        <a:xfrm>
          <a:off x="77089" y="4441916"/>
          <a:ext cx="705219" cy="705219"/>
        </a:xfrm>
        <a:prstGeom prst="ellipse">
          <a:avLst/>
        </a:prstGeom>
        <a:solidFill>
          <a:schemeClr val="lt1">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B2C34-7B52-4A2A-82B6-78783F228F66}">
      <dsp:nvSpPr>
        <dsp:cNvPr id="0" name=""/>
        <dsp:cNvSpPr/>
      </dsp:nvSpPr>
      <dsp:spPr>
        <a:xfrm>
          <a:off x="-6059259" y="-927115"/>
          <a:ext cx="7213039" cy="7213039"/>
        </a:xfrm>
        <a:prstGeom prst="blockArc">
          <a:avLst>
            <a:gd name="adj1" fmla="val 18900000"/>
            <a:gd name="adj2" fmla="val 2700000"/>
            <a:gd name="adj3" fmla="val 299"/>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D766AB-C7A7-424D-9BB4-BEDE98A200FF}">
      <dsp:nvSpPr>
        <dsp:cNvPr id="0" name=""/>
        <dsp:cNvSpPr/>
      </dsp:nvSpPr>
      <dsp:spPr>
        <a:xfrm>
          <a:off x="505335" y="282194"/>
          <a:ext cx="10472662"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b="0" kern="1200" dirty="0"/>
            <a:t>Identify Priority </a:t>
          </a:r>
          <a:r>
            <a:rPr lang="en-US" sz="1800" b="1" u="sng" kern="1200" dirty="0"/>
            <a:t>populations</a:t>
          </a:r>
          <a:r>
            <a:rPr lang="en-US" sz="1800" b="0" kern="1200" dirty="0"/>
            <a:t> based on patterns of mortality rates (by geographic location, residence, wealth status, and ethnicity</a:t>
          </a:r>
        </a:p>
      </dsp:txBody>
      <dsp:txXfrm>
        <a:off x="505335" y="282194"/>
        <a:ext cx="10472662" cy="564175"/>
      </dsp:txXfrm>
    </dsp:sp>
    <dsp:sp modelId="{1143BCA8-CBA2-4CCF-98D7-BDA742B3DFF4}">
      <dsp:nvSpPr>
        <dsp:cNvPr id="0" name=""/>
        <dsp:cNvSpPr/>
      </dsp:nvSpPr>
      <dsp:spPr>
        <a:xfrm>
          <a:off x="77089" y="211672"/>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77C50F9-64A3-403C-9E7C-D9F2C24D02A6}">
      <dsp:nvSpPr>
        <dsp:cNvPr id="0" name=""/>
        <dsp:cNvSpPr/>
      </dsp:nvSpPr>
      <dsp:spPr>
        <a:xfrm>
          <a:off x="893771" y="1128350"/>
          <a:ext cx="10008589"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disease areas </a:t>
          </a:r>
          <a:r>
            <a:rPr lang="en-US" sz="1800" kern="1200" dirty="0"/>
            <a:t>which explain inequitable death and malnutrition rates </a:t>
          </a:r>
        </a:p>
      </dsp:txBody>
      <dsp:txXfrm>
        <a:off x="893771" y="1128350"/>
        <a:ext cx="10008589" cy="564175"/>
      </dsp:txXfrm>
    </dsp:sp>
    <dsp:sp modelId="{BFE30D91-AE59-4FFE-84FE-0E1E76C13AF8}">
      <dsp:nvSpPr>
        <dsp:cNvPr id="0" name=""/>
        <dsp:cNvSpPr/>
      </dsp:nvSpPr>
      <dsp:spPr>
        <a:xfrm>
          <a:off x="541162" y="1057828"/>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CEFAA9AD-E5E6-4080-B3DE-5AD5F2764CC5}">
      <dsp:nvSpPr>
        <dsp:cNvPr id="0" name=""/>
        <dsp:cNvSpPr/>
      </dsp:nvSpPr>
      <dsp:spPr>
        <a:xfrm>
          <a:off x="1105980" y="1974506"/>
          <a:ext cx="9796380"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Determine the right balance of </a:t>
          </a:r>
          <a:r>
            <a:rPr lang="en-US" sz="1800" b="1" u="sng" kern="1200" dirty="0"/>
            <a:t>interventions</a:t>
          </a:r>
          <a:r>
            <a:rPr lang="en-US" sz="1800" kern="1200" dirty="0"/>
            <a:t> by service delivery packages: </a:t>
          </a:r>
          <a:r>
            <a:rPr lang="en-US" sz="1800" b="1" kern="1200" dirty="0"/>
            <a:t>Community practices, Preventive services, Clinical care</a:t>
          </a:r>
        </a:p>
      </dsp:txBody>
      <dsp:txXfrm>
        <a:off x="1105980" y="1974506"/>
        <a:ext cx="9796380" cy="564175"/>
      </dsp:txXfrm>
    </dsp:sp>
    <dsp:sp modelId="{866868A3-F054-4A3A-9508-7867023684AF}">
      <dsp:nvSpPr>
        <dsp:cNvPr id="0" name=""/>
        <dsp:cNvSpPr/>
      </dsp:nvSpPr>
      <dsp:spPr>
        <a:xfrm>
          <a:off x="753371" y="190398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0CBBA2E-08F5-449A-A189-3E74CF3F74A3}">
      <dsp:nvSpPr>
        <dsp:cNvPr id="0" name=""/>
        <dsp:cNvSpPr/>
      </dsp:nvSpPr>
      <dsp:spPr>
        <a:xfrm>
          <a:off x="1105980" y="2820126"/>
          <a:ext cx="9796380"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bottlenecks</a:t>
          </a:r>
          <a:r>
            <a:rPr lang="en-US" sz="1800" kern="1200" dirty="0"/>
            <a:t> or challenges that disrupt service delivery for the most deprived. Then identify </a:t>
          </a:r>
          <a:r>
            <a:rPr lang="en-US" sz="1800" b="1" u="sng" kern="1200" dirty="0"/>
            <a:t>root causes</a:t>
          </a:r>
          <a:r>
            <a:rPr lang="en-US" sz="1800" kern="1200" dirty="0"/>
            <a:t>. </a:t>
          </a:r>
        </a:p>
      </dsp:txBody>
      <dsp:txXfrm>
        <a:off x="1105980" y="2820126"/>
        <a:ext cx="9796380" cy="564175"/>
      </dsp:txXfrm>
    </dsp:sp>
    <dsp:sp modelId="{AF3E0253-5552-48D9-8727-6DAC60EDFE58}">
      <dsp:nvSpPr>
        <dsp:cNvPr id="0" name=""/>
        <dsp:cNvSpPr/>
      </dsp:nvSpPr>
      <dsp:spPr>
        <a:xfrm>
          <a:off x="753371" y="274960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DA1B1F8-44C9-DF45-B14A-289CAAADAAFB}">
      <dsp:nvSpPr>
        <dsp:cNvPr id="0" name=""/>
        <dsp:cNvSpPr/>
      </dsp:nvSpPr>
      <dsp:spPr>
        <a:xfrm>
          <a:off x="893771" y="3666282"/>
          <a:ext cx="10008589" cy="564175"/>
        </a:xfrm>
        <a:prstGeom prst="rect">
          <a:avLst/>
        </a:prstGeom>
        <a:solidFill>
          <a:schemeClr val="accent3">
            <a:hueOff val="2168479"/>
            <a:satOff val="80000"/>
            <a:lumOff val="-11765"/>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effective strategies </a:t>
          </a:r>
          <a:r>
            <a:rPr lang="en-US" sz="1800" kern="1200" dirty="0"/>
            <a:t>to mitigate the causes of key bottlenecks to improve coverage rates</a:t>
          </a:r>
        </a:p>
      </dsp:txBody>
      <dsp:txXfrm>
        <a:off x="893771" y="3666282"/>
        <a:ext cx="10008589" cy="564175"/>
      </dsp:txXfrm>
    </dsp:sp>
    <dsp:sp modelId="{00338648-3F34-0B43-88B0-78FA87D6306E}">
      <dsp:nvSpPr>
        <dsp:cNvPr id="0" name=""/>
        <dsp:cNvSpPr/>
      </dsp:nvSpPr>
      <dsp:spPr>
        <a:xfrm>
          <a:off x="541162" y="3595760"/>
          <a:ext cx="705219" cy="705219"/>
        </a:xfrm>
        <a:prstGeom prst="ellipse">
          <a:avLst/>
        </a:prstGeom>
        <a:solidFill>
          <a:schemeClr val="lt1">
            <a:hueOff val="0"/>
            <a:satOff val="0"/>
            <a:lumOff val="0"/>
            <a:alphaOff val="0"/>
          </a:schemeClr>
        </a:solidFill>
        <a:ln w="12700" cap="flat" cmpd="sng" algn="ctr">
          <a:solidFill>
            <a:schemeClr val="accent3">
              <a:hueOff val="2168479"/>
              <a:satOff val="80000"/>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8E2D30-0C91-EC4E-9BBE-496A21A14958}">
      <dsp:nvSpPr>
        <dsp:cNvPr id="0" name=""/>
        <dsp:cNvSpPr/>
      </dsp:nvSpPr>
      <dsp:spPr>
        <a:xfrm>
          <a:off x="429698" y="4512438"/>
          <a:ext cx="10472662"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Compare the </a:t>
          </a:r>
          <a:r>
            <a:rPr lang="en-US" sz="1800" b="1" u="sng" kern="1200" dirty="0"/>
            <a:t>impact</a:t>
          </a:r>
          <a:r>
            <a:rPr lang="en-US" sz="1800" kern="1200" dirty="0"/>
            <a:t> and </a:t>
          </a:r>
          <a:r>
            <a:rPr lang="en-US" sz="1800" b="1" u="sng" kern="1200" dirty="0"/>
            <a:t>cost-effectiveness</a:t>
          </a:r>
          <a:r>
            <a:rPr lang="en-US" sz="1800" kern="1200" dirty="0"/>
            <a:t> of intervention scenarios</a:t>
          </a:r>
        </a:p>
      </dsp:txBody>
      <dsp:txXfrm>
        <a:off x="429698" y="4512438"/>
        <a:ext cx="10472662" cy="564175"/>
      </dsp:txXfrm>
    </dsp:sp>
    <dsp:sp modelId="{AB40ED15-451B-D046-A3CD-9D3B8CA6596D}">
      <dsp:nvSpPr>
        <dsp:cNvPr id="0" name=""/>
        <dsp:cNvSpPr/>
      </dsp:nvSpPr>
      <dsp:spPr>
        <a:xfrm>
          <a:off x="77089" y="4441916"/>
          <a:ext cx="705219" cy="705219"/>
        </a:xfrm>
        <a:prstGeom prst="ellipse">
          <a:avLst/>
        </a:prstGeom>
        <a:solidFill>
          <a:schemeClr val="lt1">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B2C34-7B52-4A2A-82B6-78783F228F66}">
      <dsp:nvSpPr>
        <dsp:cNvPr id="0" name=""/>
        <dsp:cNvSpPr/>
      </dsp:nvSpPr>
      <dsp:spPr>
        <a:xfrm>
          <a:off x="-6059259" y="-927115"/>
          <a:ext cx="7213039" cy="7213039"/>
        </a:xfrm>
        <a:prstGeom prst="blockArc">
          <a:avLst>
            <a:gd name="adj1" fmla="val 18900000"/>
            <a:gd name="adj2" fmla="val 2700000"/>
            <a:gd name="adj3" fmla="val 299"/>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D766AB-C7A7-424D-9BB4-BEDE98A200FF}">
      <dsp:nvSpPr>
        <dsp:cNvPr id="0" name=""/>
        <dsp:cNvSpPr/>
      </dsp:nvSpPr>
      <dsp:spPr>
        <a:xfrm>
          <a:off x="505335" y="282194"/>
          <a:ext cx="10472662"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b="0" kern="1200" dirty="0"/>
            <a:t>Identify Priority </a:t>
          </a:r>
          <a:r>
            <a:rPr lang="en-US" sz="1800" b="1" u="sng" kern="1200" dirty="0"/>
            <a:t>populations</a:t>
          </a:r>
          <a:r>
            <a:rPr lang="en-US" sz="1800" b="0" kern="1200" dirty="0"/>
            <a:t> based on patterns of mortality rates (by geographic location, residence, wealth status, and ethnicity</a:t>
          </a:r>
        </a:p>
      </dsp:txBody>
      <dsp:txXfrm>
        <a:off x="505335" y="282194"/>
        <a:ext cx="10472662" cy="564175"/>
      </dsp:txXfrm>
    </dsp:sp>
    <dsp:sp modelId="{1143BCA8-CBA2-4CCF-98D7-BDA742B3DFF4}">
      <dsp:nvSpPr>
        <dsp:cNvPr id="0" name=""/>
        <dsp:cNvSpPr/>
      </dsp:nvSpPr>
      <dsp:spPr>
        <a:xfrm>
          <a:off x="77089" y="211672"/>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77C50F9-64A3-403C-9E7C-D9F2C24D02A6}">
      <dsp:nvSpPr>
        <dsp:cNvPr id="0" name=""/>
        <dsp:cNvSpPr/>
      </dsp:nvSpPr>
      <dsp:spPr>
        <a:xfrm>
          <a:off x="893771" y="1128350"/>
          <a:ext cx="10008589"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disease areas </a:t>
          </a:r>
          <a:r>
            <a:rPr lang="en-US" sz="1800" kern="1200" dirty="0"/>
            <a:t>which explain inequitable death and malnutrition rates </a:t>
          </a:r>
        </a:p>
      </dsp:txBody>
      <dsp:txXfrm>
        <a:off x="893771" y="1128350"/>
        <a:ext cx="10008589" cy="564175"/>
      </dsp:txXfrm>
    </dsp:sp>
    <dsp:sp modelId="{BFE30D91-AE59-4FFE-84FE-0E1E76C13AF8}">
      <dsp:nvSpPr>
        <dsp:cNvPr id="0" name=""/>
        <dsp:cNvSpPr/>
      </dsp:nvSpPr>
      <dsp:spPr>
        <a:xfrm>
          <a:off x="541162" y="1057828"/>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CEFAA9AD-E5E6-4080-B3DE-5AD5F2764CC5}">
      <dsp:nvSpPr>
        <dsp:cNvPr id="0" name=""/>
        <dsp:cNvSpPr/>
      </dsp:nvSpPr>
      <dsp:spPr>
        <a:xfrm>
          <a:off x="1105980" y="1974506"/>
          <a:ext cx="9796380"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Determine the right balance of </a:t>
          </a:r>
          <a:r>
            <a:rPr lang="en-US" sz="1800" b="1" u="sng" kern="1200" dirty="0"/>
            <a:t>interventions</a:t>
          </a:r>
          <a:r>
            <a:rPr lang="en-US" sz="1800" kern="1200" dirty="0"/>
            <a:t> by service delivery packages: </a:t>
          </a:r>
          <a:r>
            <a:rPr lang="en-US" sz="1800" b="1" kern="1200" dirty="0"/>
            <a:t>Community practices, Preventive services, Clinical care</a:t>
          </a:r>
        </a:p>
      </dsp:txBody>
      <dsp:txXfrm>
        <a:off x="1105980" y="1974506"/>
        <a:ext cx="9796380" cy="564175"/>
      </dsp:txXfrm>
    </dsp:sp>
    <dsp:sp modelId="{866868A3-F054-4A3A-9508-7867023684AF}">
      <dsp:nvSpPr>
        <dsp:cNvPr id="0" name=""/>
        <dsp:cNvSpPr/>
      </dsp:nvSpPr>
      <dsp:spPr>
        <a:xfrm>
          <a:off x="753371" y="190398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0CBBA2E-08F5-449A-A189-3E74CF3F74A3}">
      <dsp:nvSpPr>
        <dsp:cNvPr id="0" name=""/>
        <dsp:cNvSpPr/>
      </dsp:nvSpPr>
      <dsp:spPr>
        <a:xfrm>
          <a:off x="1105980" y="2820126"/>
          <a:ext cx="9796380"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bottlenecks</a:t>
          </a:r>
          <a:r>
            <a:rPr lang="en-US" sz="1800" kern="1200" dirty="0"/>
            <a:t> or challenges that disrupt service delivery for the most deprived. Then identify </a:t>
          </a:r>
          <a:r>
            <a:rPr lang="en-US" sz="1800" b="1" u="sng" kern="1200" dirty="0"/>
            <a:t>root causes</a:t>
          </a:r>
          <a:r>
            <a:rPr lang="en-US" sz="1800" kern="1200" dirty="0"/>
            <a:t>. </a:t>
          </a:r>
        </a:p>
      </dsp:txBody>
      <dsp:txXfrm>
        <a:off x="1105980" y="2820126"/>
        <a:ext cx="9796380" cy="564175"/>
      </dsp:txXfrm>
    </dsp:sp>
    <dsp:sp modelId="{AF3E0253-5552-48D9-8727-6DAC60EDFE58}">
      <dsp:nvSpPr>
        <dsp:cNvPr id="0" name=""/>
        <dsp:cNvSpPr/>
      </dsp:nvSpPr>
      <dsp:spPr>
        <a:xfrm>
          <a:off x="753371" y="2749604"/>
          <a:ext cx="705219" cy="705219"/>
        </a:xfrm>
        <a:prstGeom prst="ellipse">
          <a:avLst/>
        </a:prstGeom>
        <a:solidFill>
          <a:schemeClr val="lt1">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DA1B1F8-44C9-DF45-B14A-289CAAADAAFB}">
      <dsp:nvSpPr>
        <dsp:cNvPr id="0" name=""/>
        <dsp:cNvSpPr/>
      </dsp:nvSpPr>
      <dsp:spPr>
        <a:xfrm>
          <a:off x="893771" y="3666282"/>
          <a:ext cx="10008589" cy="564175"/>
        </a:xfrm>
        <a:prstGeom prst="rect">
          <a:avLst/>
        </a:prstGeom>
        <a:solidFill>
          <a:schemeClr val="bg1">
            <a:alpha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Identify </a:t>
          </a:r>
          <a:r>
            <a:rPr lang="en-US" sz="1800" b="1" u="sng" kern="1200" dirty="0"/>
            <a:t>effective strategies </a:t>
          </a:r>
          <a:r>
            <a:rPr lang="en-US" sz="1800" kern="1200" dirty="0"/>
            <a:t>to mitigate the causes of key bottlenecks to improve coverage rates</a:t>
          </a:r>
        </a:p>
      </dsp:txBody>
      <dsp:txXfrm>
        <a:off x="893771" y="3666282"/>
        <a:ext cx="10008589" cy="564175"/>
      </dsp:txXfrm>
    </dsp:sp>
    <dsp:sp modelId="{00338648-3F34-0B43-88B0-78FA87D6306E}">
      <dsp:nvSpPr>
        <dsp:cNvPr id="0" name=""/>
        <dsp:cNvSpPr/>
      </dsp:nvSpPr>
      <dsp:spPr>
        <a:xfrm>
          <a:off x="541162" y="3595760"/>
          <a:ext cx="705219" cy="705219"/>
        </a:xfrm>
        <a:prstGeom prst="ellipse">
          <a:avLst/>
        </a:prstGeom>
        <a:solidFill>
          <a:schemeClr val="lt1">
            <a:hueOff val="0"/>
            <a:satOff val="0"/>
            <a:lumOff val="0"/>
            <a:alphaOff val="0"/>
          </a:schemeClr>
        </a:solidFill>
        <a:ln w="12700" cap="flat" cmpd="sng" algn="ctr">
          <a:solidFill>
            <a:schemeClr val="accent3">
              <a:hueOff val="2168479"/>
              <a:satOff val="80000"/>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8E2D30-0C91-EC4E-9BBE-496A21A14958}">
      <dsp:nvSpPr>
        <dsp:cNvPr id="0" name=""/>
        <dsp:cNvSpPr/>
      </dsp:nvSpPr>
      <dsp:spPr>
        <a:xfrm>
          <a:off x="429698" y="4512438"/>
          <a:ext cx="10472662" cy="564175"/>
        </a:xfrm>
        <a:prstGeom prst="rect">
          <a:avLst/>
        </a:prstGeom>
        <a:solidFill>
          <a:schemeClr val="accent3">
            <a:hueOff val="2710599"/>
            <a:satOff val="100000"/>
            <a:lumOff val="-14706"/>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7814"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t>Compare the </a:t>
          </a:r>
          <a:r>
            <a:rPr lang="en-US" sz="1800" b="1" u="sng" kern="1200" dirty="0"/>
            <a:t>impact</a:t>
          </a:r>
          <a:r>
            <a:rPr lang="en-US" sz="1800" kern="1200" dirty="0"/>
            <a:t> and </a:t>
          </a:r>
          <a:r>
            <a:rPr lang="en-US" sz="1800" b="1" u="sng" kern="1200" dirty="0"/>
            <a:t>cost-effectiveness</a:t>
          </a:r>
          <a:r>
            <a:rPr lang="en-US" sz="1800" kern="1200" dirty="0"/>
            <a:t> of intervention scenarios</a:t>
          </a:r>
        </a:p>
      </dsp:txBody>
      <dsp:txXfrm>
        <a:off x="429698" y="4512438"/>
        <a:ext cx="10472662" cy="564175"/>
      </dsp:txXfrm>
    </dsp:sp>
    <dsp:sp modelId="{AB40ED15-451B-D046-A3CD-9D3B8CA6596D}">
      <dsp:nvSpPr>
        <dsp:cNvPr id="0" name=""/>
        <dsp:cNvSpPr/>
      </dsp:nvSpPr>
      <dsp:spPr>
        <a:xfrm>
          <a:off x="77089" y="4441916"/>
          <a:ext cx="705219" cy="705219"/>
        </a:xfrm>
        <a:prstGeom prst="ellipse">
          <a:avLst/>
        </a:prstGeom>
        <a:solidFill>
          <a:schemeClr val="lt1">
            <a:hueOff val="0"/>
            <a:satOff val="0"/>
            <a:lumOff val="0"/>
            <a:alphaOff val="0"/>
          </a:schemeClr>
        </a:solidFill>
        <a:ln w="12700" cap="flat" cmpd="sng" algn="ctr">
          <a:solidFill>
            <a:schemeClr val="accent3">
              <a:hueOff val="2710599"/>
              <a:satOff val="100000"/>
              <a:lumOff val="-1470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301280-FBBA-4B21-87EF-BF27292A8023}" type="datetimeFigureOut">
              <a:rPr lang="en-US" smtClean="0"/>
              <a:t>12/6/18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04754F-AA71-427E-852E-599BFEA5C60A}" type="slidenum">
              <a:rPr lang="en-US" smtClean="0"/>
              <a:t>‹#›</a:t>
            </a:fld>
            <a:endParaRPr lang="en-US"/>
          </a:p>
        </p:txBody>
      </p:sp>
    </p:spTree>
    <p:extLst>
      <p:ext uri="{BB962C8B-B14F-4D97-AF65-F5344CB8AC3E}">
        <p14:creationId xmlns:p14="http://schemas.microsoft.com/office/powerpoint/2010/main" val="10214144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29DAC3-0572-4319-9CDD-7DCBD53E24C9}" type="datetimeFigureOut">
              <a:rPr lang="en-US" smtClean="0"/>
              <a:t>12/6/18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F3E8C-2797-4611-823B-21DDE4DD62F8}" type="slidenum">
              <a:rPr lang="en-US" smtClean="0"/>
              <a:t>‹#›</a:t>
            </a:fld>
            <a:endParaRPr lang="en-US"/>
          </a:p>
        </p:txBody>
      </p:sp>
    </p:spTree>
    <p:extLst>
      <p:ext uri="{BB962C8B-B14F-4D97-AF65-F5344CB8AC3E}">
        <p14:creationId xmlns:p14="http://schemas.microsoft.com/office/powerpoint/2010/main" val="8812623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F3E8C-2797-4611-823B-21DDE4DD62F8}" type="slidenum">
              <a:rPr lang="en-US" smtClean="0"/>
              <a:t>5</a:t>
            </a:fld>
            <a:endParaRPr lang="en-US"/>
          </a:p>
        </p:txBody>
      </p:sp>
    </p:spTree>
    <p:extLst>
      <p:ext uri="{BB962C8B-B14F-4D97-AF65-F5344CB8AC3E}">
        <p14:creationId xmlns:p14="http://schemas.microsoft.com/office/powerpoint/2010/main" val="3586545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4F80C87-09A5-F646-A36E-5B0918F333C4}" type="datetime1">
              <a:rPr lang="en-US" smtClean="0"/>
              <a:t>12/6/18</a:t>
            </a:fld>
            <a:endParaRPr lang="en-US"/>
          </a:p>
        </p:txBody>
      </p:sp>
      <p:sp>
        <p:nvSpPr>
          <p:cNvPr id="5" name="Footer Placeholder 4"/>
          <p:cNvSpPr>
            <a:spLocks noGrp="1"/>
          </p:cNvSpPr>
          <p:nvPr>
            <p:ph type="ftr" sz="quarter" idx="11"/>
          </p:nvPr>
        </p:nvSpPr>
        <p:spPr/>
        <p:txBody>
          <a:bodyPr/>
          <a:lstStyle/>
          <a:p>
            <a:r>
              <a:rPr lang="en-US"/>
              <a:t>DPPD, Ministry of Health FY2018/19 </a:t>
            </a:r>
          </a:p>
        </p:txBody>
      </p:sp>
      <p:sp>
        <p:nvSpPr>
          <p:cNvPr id="6" name="Slide Number Placeholder 5"/>
          <p:cNvSpPr>
            <a:spLocks noGrp="1"/>
          </p:cNvSpPr>
          <p:nvPr>
            <p:ph type="sldNum" sz="quarter" idx="12"/>
          </p:nvPr>
        </p:nvSpPr>
        <p:spPr/>
        <p:txBody>
          <a:bodyPr/>
          <a:lstStyle/>
          <a:p>
            <a:fld id="{B6784B44-E009-41D0-846E-76C082E0550B}" type="slidenum">
              <a:rPr lang="en-US" smtClean="0"/>
              <a:t>‹#›</a:t>
            </a:fld>
            <a:endParaRPr lang="en-US"/>
          </a:p>
        </p:txBody>
      </p:sp>
    </p:spTree>
    <p:extLst>
      <p:ext uri="{BB962C8B-B14F-4D97-AF65-F5344CB8AC3E}">
        <p14:creationId xmlns:p14="http://schemas.microsoft.com/office/powerpoint/2010/main" val="3949843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054025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61" name="think-cell Slide" r:id="rId4" imgW="216" imgH="216" progId="TCLayout.ActiveDocument.1">
                  <p:embed/>
                </p:oleObj>
              </mc:Choice>
              <mc:Fallback>
                <p:oleObj name="think-cell Slide" r:id="rId4" imgW="216" imgH="216" progId="TCLayout.ActiveDocument.1">
                  <p:embed/>
                  <p:pic>
                    <p:nvPicPr>
                      <p:cNvPr id="8" name="Object 7"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838200" y="185738"/>
            <a:ext cx="10246895" cy="1034520"/>
          </a:xfrm>
        </p:spPr>
        <p:txBody>
          <a:bodyPr anchor="b">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FBCA71-3375-E743-B99E-94647302E7A8}" type="datetime1">
              <a:rPr lang="en-US" smtClean="0"/>
              <a:t>12/6/18</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a:t>DPPD, Ministry of Health FY2018/19 </a:t>
            </a:r>
            <a:endParaRPr lang="en-US" dirty="0"/>
          </a:p>
        </p:txBody>
      </p:sp>
      <p:sp>
        <p:nvSpPr>
          <p:cNvPr id="6" name="Slide Number Placeholder 5"/>
          <p:cNvSpPr>
            <a:spLocks noGrp="1"/>
          </p:cNvSpPr>
          <p:nvPr>
            <p:ph type="sldNum" sz="quarter" idx="12"/>
          </p:nvPr>
        </p:nvSpPr>
        <p:spPr/>
        <p:txBody>
          <a:bodyPr/>
          <a:lstStyle/>
          <a:p>
            <a:fld id="{B6784B44-E009-41D0-846E-76C082E0550B}" type="slidenum">
              <a:rPr lang="en-US" smtClean="0"/>
              <a:t>‹#›</a:t>
            </a:fld>
            <a:endParaRPr lang="en-US"/>
          </a:p>
        </p:txBody>
      </p:sp>
      <p:cxnSp>
        <p:nvCxnSpPr>
          <p:cNvPr id="9" name="Straight Connector 8"/>
          <p:cNvCxnSpPr/>
          <p:nvPr userDrawn="1"/>
        </p:nvCxnSpPr>
        <p:spPr>
          <a:xfrm>
            <a:off x="838200" y="1220257"/>
            <a:ext cx="11353800" cy="0"/>
          </a:xfrm>
          <a:prstGeom prst="line">
            <a:avLst/>
          </a:prstGeom>
          <a:ln w="28575">
            <a:solidFill>
              <a:srgbClr val="339E3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8166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FF2F72-E53C-014C-BF2F-95CF5886C0CD}" type="datetime1">
              <a:rPr lang="en-US" smtClean="0"/>
              <a:t>12/6/18</a:t>
            </a:fld>
            <a:endParaRPr lang="en-US"/>
          </a:p>
        </p:txBody>
      </p:sp>
      <p:sp>
        <p:nvSpPr>
          <p:cNvPr id="5" name="Footer Placeholder 4"/>
          <p:cNvSpPr>
            <a:spLocks noGrp="1"/>
          </p:cNvSpPr>
          <p:nvPr>
            <p:ph type="ftr" sz="quarter" idx="11"/>
          </p:nvPr>
        </p:nvSpPr>
        <p:spPr/>
        <p:txBody>
          <a:bodyPr/>
          <a:lstStyle/>
          <a:p>
            <a:r>
              <a:rPr lang="en-US"/>
              <a:t>DPPD, Ministry of Health FY2018/19 </a:t>
            </a:r>
          </a:p>
        </p:txBody>
      </p:sp>
      <p:sp>
        <p:nvSpPr>
          <p:cNvPr id="6" name="Slide Number Placeholder 5"/>
          <p:cNvSpPr>
            <a:spLocks noGrp="1"/>
          </p:cNvSpPr>
          <p:nvPr>
            <p:ph type="sldNum" sz="quarter" idx="12"/>
          </p:nvPr>
        </p:nvSpPr>
        <p:spPr/>
        <p:txBody>
          <a:bodyPr/>
          <a:lstStyle/>
          <a:p>
            <a:fld id="{B6784B44-E009-41D0-846E-76C082E0550B}" type="slidenum">
              <a:rPr lang="en-US" smtClean="0"/>
              <a:t>‹#›</a:t>
            </a:fld>
            <a:endParaRPr lang="en-US"/>
          </a:p>
        </p:txBody>
      </p:sp>
      <p:cxnSp>
        <p:nvCxnSpPr>
          <p:cNvPr id="7" name="Straight Connector 6">
            <a:extLst>
              <a:ext uri="{FF2B5EF4-FFF2-40B4-BE49-F238E27FC236}">
                <a16:creationId xmlns:a16="http://schemas.microsoft.com/office/drawing/2014/main" id="{79385E5C-C9D6-4BA8-B50A-1E40B0CC360D}"/>
              </a:ext>
            </a:extLst>
          </p:cNvPr>
          <p:cNvCxnSpPr/>
          <p:nvPr userDrawn="1"/>
        </p:nvCxnSpPr>
        <p:spPr>
          <a:xfrm>
            <a:off x="857865" y="4562475"/>
            <a:ext cx="11353800" cy="0"/>
          </a:xfrm>
          <a:prstGeom prst="line">
            <a:avLst/>
          </a:prstGeom>
          <a:ln w="28575">
            <a:solidFill>
              <a:srgbClr val="339E3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098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EA702A-570C-A849-8779-42F21C79552C}" type="datetime1">
              <a:rPr lang="en-US" smtClean="0"/>
              <a:t>12/6/18</a:t>
            </a:fld>
            <a:endParaRPr lang="en-US"/>
          </a:p>
        </p:txBody>
      </p:sp>
      <p:sp>
        <p:nvSpPr>
          <p:cNvPr id="6" name="Footer Placeholder 5"/>
          <p:cNvSpPr>
            <a:spLocks noGrp="1"/>
          </p:cNvSpPr>
          <p:nvPr>
            <p:ph type="ftr" sz="quarter" idx="11"/>
          </p:nvPr>
        </p:nvSpPr>
        <p:spPr/>
        <p:txBody>
          <a:bodyPr/>
          <a:lstStyle/>
          <a:p>
            <a:r>
              <a:rPr lang="en-US"/>
              <a:t>DPPD, Ministry of Health FY2018/19 </a:t>
            </a:r>
          </a:p>
        </p:txBody>
      </p:sp>
      <p:sp>
        <p:nvSpPr>
          <p:cNvPr id="7" name="Slide Number Placeholder 6"/>
          <p:cNvSpPr>
            <a:spLocks noGrp="1"/>
          </p:cNvSpPr>
          <p:nvPr>
            <p:ph type="sldNum" sz="quarter" idx="12"/>
          </p:nvPr>
        </p:nvSpPr>
        <p:spPr/>
        <p:txBody>
          <a:bodyPr/>
          <a:lstStyle/>
          <a:p>
            <a:fld id="{B6784B44-E009-41D0-846E-76C082E0550B}" type="slidenum">
              <a:rPr lang="en-US" smtClean="0"/>
              <a:t>‹#›</a:t>
            </a:fld>
            <a:endParaRPr lang="en-US"/>
          </a:p>
        </p:txBody>
      </p:sp>
    </p:spTree>
    <p:extLst>
      <p:ext uri="{BB962C8B-B14F-4D97-AF65-F5344CB8AC3E}">
        <p14:creationId xmlns:p14="http://schemas.microsoft.com/office/powerpoint/2010/main" val="1067600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F65848-789D-AF45-936C-5450042518CD}" type="datetime1">
              <a:rPr lang="en-US" smtClean="0"/>
              <a:t>12/6/18</a:t>
            </a:fld>
            <a:endParaRPr lang="en-US"/>
          </a:p>
        </p:txBody>
      </p:sp>
      <p:sp>
        <p:nvSpPr>
          <p:cNvPr id="8" name="Footer Placeholder 7"/>
          <p:cNvSpPr>
            <a:spLocks noGrp="1"/>
          </p:cNvSpPr>
          <p:nvPr>
            <p:ph type="ftr" sz="quarter" idx="11"/>
          </p:nvPr>
        </p:nvSpPr>
        <p:spPr/>
        <p:txBody>
          <a:bodyPr/>
          <a:lstStyle/>
          <a:p>
            <a:r>
              <a:rPr lang="en-US"/>
              <a:t>DPPD, Ministry of Health FY2018/19 </a:t>
            </a:r>
          </a:p>
        </p:txBody>
      </p:sp>
      <p:sp>
        <p:nvSpPr>
          <p:cNvPr id="9" name="Slide Number Placeholder 8"/>
          <p:cNvSpPr>
            <a:spLocks noGrp="1"/>
          </p:cNvSpPr>
          <p:nvPr>
            <p:ph type="sldNum" sz="quarter" idx="12"/>
          </p:nvPr>
        </p:nvSpPr>
        <p:spPr/>
        <p:txBody>
          <a:bodyPr/>
          <a:lstStyle/>
          <a:p>
            <a:fld id="{B6784B44-E009-41D0-846E-76C082E0550B}" type="slidenum">
              <a:rPr lang="en-US" smtClean="0"/>
              <a:t>‹#›</a:t>
            </a:fld>
            <a:endParaRPr lang="en-US"/>
          </a:p>
        </p:txBody>
      </p:sp>
    </p:spTree>
    <p:extLst>
      <p:ext uri="{BB962C8B-B14F-4D97-AF65-F5344CB8AC3E}">
        <p14:creationId xmlns:p14="http://schemas.microsoft.com/office/powerpoint/2010/main" val="4269971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7C52E80-4CD2-1D45-A492-D08FC6D8C431}" type="datetime1">
              <a:rPr lang="en-US" smtClean="0"/>
              <a:t>12/6/18</a:t>
            </a:fld>
            <a:endParaRPr lang="en-US"/>
          </a:p>
        </p:txBody>
      </p:sp>
      <p:sp>
        <p:nvSpPr>
          <p:cNvPr id="4" name="Footer Placeholder 3"/>
          <p:cNvSpPr>
            <a:spLocks noGrp="1"/>
          </p:cNvSpPr>
          <p:nvPr>
            <p:ph type="ftr" sz="quarter" idx="11"/>
          </p:nvPr>
        </p:nvSpPr>
        <p:spPr/>
        <p:txBody>
          <a:bodyPr/>
          <a:lstStyle/>
          <a:p>
            <a:r>
              <a:rPr lang="en-US"/>
              <a:t>DPPD, Ministry of Health FY2018/19 </a:t>
            </a:r>
          </a:p>
        </p:txBody>
      </p:sp>
      <p:sp>
        <p:nvSpPr>
          <p:cNvPr id="5" name="Slide Number Placeholder 4"/>
          <p:cNvSpPr>
            <a:spLocks noGrp="1"/>
          </p:cNvSpPr>
          <p:nvPr>
            <p:ph type="sldNum" sz="quarter" idx="12"/>
          </p:nvPr>
        </p:nvSpPr>
        <p:spPr/>
        <p:txBody>
          <a:bodyPr/>
          <a:lstStyle/>
          <a:p>
            <a:fld id="{B6784B44-E009-41D0-846E-76C082E0550B}" type="slidenum">
              <a:rPr lang="en-US" smtClean="0"/>
              <a:t>‹#›</a:t>
            </a:fld>
            <a:endParaRPr lang="en-US"/>
          </a:p>
        </p:txBody>
      </p:sp>
    </p:spTree>
    <p:extLst>
      <p:ext uri="{BB962C8B-B14F-4D97-AF65-F5344CB8AC3E}">
        <p14:creationId xmlns:p14="http://schemas.microsoft.com/office/powerpoint/2010/main" val="2137217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802A21-05D3-774A-869C-889C0F52EC43}" type="datetime1">
              <a:rPr lang="en-US" smtClean="0"/>
              <a:t>12/6/18</a:t>
            </a:fld>
            <a:endParaRPr lang="en-US"/>
          </a:p>
        </p:txBody>
      </p:sp>
      <p:sp>
        <p:nvSpPr>
          <p:cNvPr id="3" name="Footer Placeholder 2"/>
          <p:cNvSpPr>
            <a:spLocks noGrp="1"/>
          </p:cNvSpPr>
          <p:nvPr>
            <p:ph type="ftr" sz="quarter" idx="11"/>
          </p:nvPr>
        </p:nvSpPr>
        <p:spPr/>
        <p:txBody>
          <a:bodyPr/>
          <a:lstStyle/>
          <a:p>
            <a:r>
              <a:rPr lang="en-US"/>
              <a:t>DPPD, Ministry of Health FY2018/19 </a:t>
            </a:r>
          </a:p>
        </p:txBody>
      </p:sp>
      <p:sp>
        <p:nvSpPr>
          <p:cNvPr id="4" name="Slide Number Placeholder 3"/>
          <p:cNvSpPr>
            <a:spLocks noGrp="1"/>
          </p:cNvSpPr>
          <p:nvPr>
            <p:ph type="sldNum" sz="quarter" idx="12"/>
          </p:nvPr>
        </p:nvSpPr>
        <p:spPr/>
        <p:txBody>
          <a:bodyPr/>
          <a:lstStyle/>
          <a:p>
            <a:fld id="{B6784B44-E009-41D0-846E-76C082E0550B}" type="slidenum">
              <a:rPr lang="en-US" smtClean="0"/>
              <a:t>‹#›</a:t>
            </a:fld>
            <a:endParaRPr lang="en-US"/>
          </a:p>
        </p:txBody>
      </p:sp>
    </p:spTree>
    <p:extLst>
      <p:ext uri="{BB962C8B-B14F-4D97-AF65-F5344CB8AC3E}">
        <p14:creationId xmlns:p14="http://schemas.microsoft.com/office/powerpoint/2010/main" val="3993810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solidFill>
            <a:srgbClr val="339E35"/>
          </a:solidFill>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solidFill>
            <a:srgbClr val="339E35"/>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5" name="Date Placeholder 4"/>
          <p:cNvSpPr>
            <a:spLocks noGrp="1"/>
          </p:cNvSpPr>
          <p:nvPr>
            <p:ph type="dt" sz="half" idx="10"/>
          </p:nvPr>
        </p:nvSpPr>
        <p:spPr/>
        <p:txBody>
          <a:bodyPr/>
          <a:lstStyle/>
          <a:p>
            <a:fld id="{A0529A4F-3B13-584B-B292-3AEC7CD7C4D4}" type="datetime1">
              <a:rPr lang="en-US" smtClean="0"/>
              <a:t>12/6/18</a:t>
            </a:fld>
            <a:endParaRPr lang="en-US"/>
          </a:p>
        </p:txBody>
      </p:sp>
      <p:sp>
        <p:nvSpPr>
          <p:cNvPr id="6" name="Footer Placeholder 5"/>
          <p:cNvSpPr>
            <a:spLocks noGrp="1"/>
          </p:cNvSpPr>
          <p:nvPr>
            <p:ph type="ftr" sz="quarter" idx="11"/>
          </p:nvPr>
        </p:nvSpPr>
        <p:spPr/>
        <p:txBody>
          <a:bodyPr/>
          <a:lstStyle/>
          <a:p>
            <a:r>
              <a:rPr lang="en-US"/>
              <a:t>DPPD, Ministry of Health FY2018/19 </a:t>
            </a:r>
          </a:p>
        </p:txBody>
      </p:sp>
      <p:sp>
        <p:nvSpPr>
          <p:cNvPr id="7" name="Slide Number Placeholder 6"/>
          <p:cNvSpPr>
            <a:spLocks noGrp="1"/>
          </p:cNvSpPr>
          <p:nvPr>
            <p:ph type="sldNum" sz="quarter" idx="12"/>
          </p:nvPr>
        </p:nvSpPr>
        <p:spPr/>
        <p:txBody>
          <a:bodyPr/>
          <a:lstStyle/>
          <a:p>
            <a:fld id="{B6784B44-E009-41D0-846E-76C082E0550B}" type="slidenum">
              <a:rPr lang="en-US" smtClean="0"/>
              <a:t>‹#›</a:t>
            </a:fld>
            <a:endParaRPr lang="en-US"/>
          </a:p>
        </p:txBody>
      </p:sp>
    </p:spTree>
    <p:extLst>
      <p:ext uri="{BB962C8B-B14F-4D97-AF65-F5344CB8AC3E}">
        <p14:creationId xmlns:p14="http://schemas.microsoft.com/office/powerpoint/2010/main" val="3771066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8B22EC9-1890-0C4F-A769-AAD9A1FE5923}" type="datetime1">
              <a:rPr lang="en-US" smtClean="0"/>
              <a:t>12/6/18</a:t>
            </a:fld>
            <a:endParaRPr lang="en-US"/>
          </a:p>
        </p:txBody>
      </p:sp>
      <p:sp>
        <p:nvSpPr>
          <p:cNvPr id="6" name="Footer Placeholder 5"/>
          <p:cNvSpPr>
            <a:spLocks noGrp="1"/>
          </p:cNvSpPr>
          <p:nvPr>
            <p:ph type="ftr" sz="quarter" idx="11"/>
          </p:nvPr>
        </p:nvSpPr>
        <p:spPr/>
        <p:txBody>
          <a:bodyPr/>
          <a:lstStyle/>
          <a:p>
            <a:r>
              <a:rPr lang="en-US"/>
              <a:t>DPPD, Ministry of Health FY2018/19 </a:t>
            </a:r>
          </a:p>
        </p:txBody>
      </p:sp>
      <p:sp>
        <p:nvSpPr>
          <p:cNvPr id="7" name="Slide Number Placeholder 6"/>
          <p:cNvSpPr>
            <a:spLocks noGrp="1"/>
          </p:cNvSpPr>
          <p:nvPr>
            <p:ph type="sldNum" sz="quarter" idx="12"/>
          </p:nvPr>
        </p:nvSpPr>
        <p:spPr/>
        <p:txBody>
          <a:bodyPr/>
          <a:lstStyle/>
          <a:p>
            <a:fld id="{B6784B44-E009-41D0-846E-76C082E0550B}" type="slidenum">
              <a:rPr lang="en-US" smtClean="0"/>
              <a:t>‹#›</a:t>
            </a:fld>
            <a:endParaRPr lang="en-US"/>
          </a:p>
        </p:txBody>
      </p:sp>
    </p:spTree>
    <p:extLst>
      <p:ext uri="{BB962C8B-B14F-4D97-AF65-F5344CB8AC3E}">
        <p14:creationId xmlns:p14="http://schemas.microsoft.com/office/powerpoint/2010/main" val="723335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E65B20-29CF-C842-871F-7156F893E09C}" type="datetime1">
              <a:rPr lang="en-US" smtClean="0"/>
              <a:t>12/6/18</a:t>
            </a:fld>
            <a:endParaRPr lang="en-US"/>
          </a:p>
        </p:txBody>
      </p:sp>
      <p:sp>
        <p:nvSpPr>
          <p:cNvPr id="5" name="Footer Placeholder 4"/>
          <p:cNvSpPr>
            <a:spLocks noGrp="1"/>
          </p:cNvSpPr>
          <p:nvPr>
            <p:ph type="ftr" sz="quarter" idx="11"/>
          </p:nvPr>
        </p:nvSpPr>
        <p:spPr/>
        <p:txBody>
          <a:bodyPr/>
          <a:lstStyle/>
          <a:p>
            <a:r>
              <a:rPr lang="en-US"/>
              <a:t>DPPD, Ministry of Health FY2018/19 </a:t>
            </a:r>
          </a:p>
        </p:txBody>
      </p:sp>
      <p:sp>
        <p:nvSpPr>
          <p:cNvPr id="6" name="Slide Number Placeholder 5"/>
          <p:cNvSpPr>
            <a:spLocks noGrp="1"/>
          </p:cNvSpPr>
          <p:nvPr>
            <p:ph type="sldNum" sz="quarter" idx="12"/>
          </p:nvPr>
        </p:nvSpPr>
        <p:spPr/>
        <p:txBody>
          <a:bodyPr/>
          <a:lstStyle/>
          <a:p>
            <a:fld id="{B6784B44-E009-41D0-846E-76C082E0550B}" type="slidenum">
              <a:rPr lang="en-US" smtClean="0"/>
              <a:t>‹#›</a:t>
            </a:fld>
            <a:endParaRPr lang="en-US"/>
          </a:p>
        </p:txBody>
      </p:sp>
    </p:spTree>
    <p:extLst>
      <p:ext uri="{BB962C8B-B14F-4D97-AF65-F5344CB8AC3E}">
        <p14:creationId xmlns:p14="http://schemas.microsoft.com/office/powerpoint/2010/main" val="1949447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B43251-95C8-2D4C-9DFE-CD425F81F078}" type="datetime1">
              <a:rPr lang="en-US" smtClean="0"/>
              <a:t>12/6/18</a:t>
            </a:fld>
            <a:endParaRPr lang="en-US"/>
          </a:p>
        </p:txBody>
      </p:sp>
      <p:sp>
        <p:nvSpPr>
          <p:cNvPr id="5" name="Footer Placeholder 4"/>
          <p:cNvSpPr>
            <a:spLocks noGrp="1"/>
          </p:cNvSpPr>
          <p:nvPr>
            <p:ph type="ftr" sz="quarter" idx="11"/>
          </p:nvPr>
        </p:nvSpPr>
        <p:spPr/>
        <p:txBody>
          <a:bodyPr/>
          <a:lstStyle/>
          <a:p>
            <a:r>
              <a:rPr lang="en-US"/>
              <a:t>DPPD, Ministry of Health FY2018/19 </a:t>
            </a:r>
          </a:p>
        </p:txBody>
      </p:sp>
      <p:sp>
        <p:nvSpPr>
          <p:cNvPr id="6" name="Slide Number Placeholder 5"/>
          <p:cNvSpPr>
            <a:spLocks noGrp="1"/>
          </p:cNvSpPr>
          <p:nvPr>
            <p:ph type="sldNum" sz="quarter" idx="12"/>
          </p:nvPr>
        </p:nvSpPr>
        <p:spPr/>
        <p:txBody>
          <a:bodyPr/>
          <a:lstStyle/>
          <a:p>
            <a:fld id="{B6784B44-E009-41D0-846E-76C082E0550B}" type="slidenum">
              <a:rPr lang="en-US" smtClean="0"/>
              <a:t>‹#›</a:t>
            </a:fld>
            <a:endParaRPr lang="en-US"/>
          </a:p>
        </p:txBody>
      </p:sp>
    </p:spTree>
    <p:extLst>
      <p:ext uri="{BB962C8B-B14F-4D97-AF65-F5344CB8AC3E}">
        <p14:creationId xmlns:p14="http://schemas.microsoft.com/office/powerpoint/2010/main" val="1992309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4"/>
            </p:custDataLst>
            <p:extLst>
              <p:ext uri="{D42A27DB-BD31-4B8C-83A1-F6EECF244321}">
                <p14:modId xmlns:p14="http://schemas.microsoft.com/office/powerpoint/2010/main" val="15692239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37" name="think-cell Slide" r:id="rId15" imgW="216" imgH="216" progId="TCLayout.ActiveDocument.1">
                  <p:embed/>
                </p:oleObj>
              </mc:Choice>
              <mc:Fallback>
                <p:oleObj name="think-cell Slide" r:id="rId15" imgW="216" imgH="216" progId="TCLayout.ActiveDocument.1">
                  <p:embed/>
                  <p:pic>
                    <p:nvPicPr>
                      <p:cNvPr id="7" name="Object 6" hidden="1"/>
                      <p:cNvPicPr/>
                      <p:nvPr/>
                    </p:nvPicPr>
                    <p:blipFill>
                      <a:blip r:embed="rId16"/>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214FE1-CC7D-1D48-933B-0D29F919BEB2}" type="datetime1">
              <a:rPr lang="en-US" smtClean="0"/>
              <a:t>12/6/18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DPPD, Ministry of Health FY2018/19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784B44-E009-41D0-846E-76C082E0550B}" type="slidenum">
              <a:rPr lang="en-US" smtClean="0"/>
              <a:t>‹#›</a:t>
            </a:fld>
            <a:endParaRPr lang="en-US"/>
          </a:p>
        </p:txBody>
      </p:sp>
      <p:pic>
        <p:nvPicPr>
          <p:cNvPr id="9" name="Picture 2" descr="Image result for Malawi Ministry of Health logo">
            <a:extLst>
              <a:ext uri="{FF2B5EF4-FFF2-40B4-BE49-F238E27FC236}">
                <a16:creationId xmlns:a16="http://schemas.microsoft.com/office/drawing/2014/main" id="{7C3EEEF5-CA13-48C1-8A6C-0409657F6CD6}"/>
              </a:ext>
            </a:extLst>
          </p:cNvPr>
          <p:cNvPicPr>
            <a:picLocks noChangeAspect="1" noChangeArrowheads="1"/>
          </p:cNvPicPr>
          <p:nvPr userDrawn="1"/>
        </p:nvPicPr>
        <p:blipFill>
          <a:blip r:embed="rId17" cstate="print">
            <a:extLst>
              <a:ext uri="{28A0092B-C50C-407E-A947-70E740481C1C}">
                <a14:useLocalDpi xmlns:a14="http://schemas.microsoft.com/office/drawing/2010/main"/>
              </a:ext>
            </a:extLst>
          </a:blip>
          <a:srcRect/>
          <a:stretch>
            <a:fillRect/>
          </a:stretch>
        </p:blipFill>
        <p:spPr bwMode="auto">
          <a:xfrm>
            <a:off x="11127137" y="136525"/>
            <a:ext cx="966462" cy="995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607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13" Type="http://schemas.microsoft.com/office/2007/relationships/hdphoto" Target="../media/hdphoto3.wdp"/><Relationship Id="rId3" Type="http://schemas.openxmlformats.org/officeDocument/2006/relationships/diagramLayout" Target="../diagrams/layout1.xml"/><Relationship Id="rId7" Type="http://schemas.openxmlformats.org/officeDocument/2006/relationships/image" Target="../media/image3.png"/><Relationship Id="rId12" Type="http://schemas.openxmlformats.org/officeDocument/2006/relationships/image" Target="../media/image6.png"/><Relationship Id="rId2" Type="http://schemas.openxmlformats.org/officeDocument/2006/relationships/diagramData" Target="../diagrams/data1.xml"/><Relationship Id="rId16" Type="http://schemas.microsoft.com/office/2007/relationships/hdphoto" Target="../media/hdphoto4.wdp"/><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hdphoto" Target="../media/hdphoto2.wdp"/><Relationship Id="rId5" Type="http://schemas.openxmlformats.org/officeDocument/2006/relationships/diagramColors" Target="../diagrams/colors1.xml"/><Relationship Id="rId15" Type="http://schemas.openxmlformats.org/officeDocument/2006/relationships/image" Target="../media/image8.png"/><Relationship Id="rId10" Type="http://schemas.openxmlformats.org/officeDocument/2006/relationships/image" Target="../media/image5.png"/><Relationship Id="rId4" Type="http://schemas.openxmlformats.org/officeDocument/2006/relationships/diagramQuickStyle" Target="../diagrams/quickStyle1.xml"/><Relationship Id="rId9" Type="http://schemas.openxmlformats.org/officeDocument/2006/relationships/image" Target="../media/image4.png"/><Relationship Id="rId1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hdphoto" Target="../media/hdphoto2.wdp"/><Relationship Id="rId17" Type="http://schemas.microsoft.com/office/2007/relationships/hdphoto" Target="../media/hdphoto4.wdp"/><Relationship Id="rId2" Type="http://schemas.openxmlformats.org/officeDocument/2006/relationships/notesSlide" Target="../notesSlides/notesSlide1.xml"/><Relationship Id="rId16"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5.png"/><Relationship Id="rId5" Type="http://schemas.openxmlformats.org/officeDocument/2006/relationships/diagramQuickStyle" Target="../diagrams/quickStyle2.xml"/><Relationship Id="rId15" Type="http://schemas.openxmlformats.org/officeDocument/2006/relationships/image" Target="../media/image7.png"/><Relationship Id="rId10" Type="http://schemas.openxmlformats.org/officeDocument/2006/relationships/image" Target="../media/image4.png"/><Relationship Id="rId4" Type="http://schemas.openxmlformats.org/officeDocument/2006/relationships/diagramLayout" Target="../diagrams/layout2.xml"/><Relationship Id="rId9" Type="http://schemas.microsoft.com/office/2007/relationships/hdphoto" Target="../media/hdphoto1.wdp"/><Relationship Id="rId14"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13" Type="http://schemas.microsoft.com/office/2007/relationships/hdphoto" Target="../media/hdphoto3.wdp"/><Relationship Id="rId3" Type="http://schemas.openxmlformats.org/officeDocument/2006/relationships/diagramLayout" Target="../diagrams/layout3.xml"/><Relationship Id="rId7" Type="http://schemas.openxmlformats.org/officeDocument/2006/relationships/image" Target="../media/image3.png"/><Relationship Id="rId12" Type="http://schemas.openxmlformats.org/officeDocument/2006/relationships/image" Target="../media/image6.png"/><Relationship Id="rId2" Type="http://schemas.openxmlformats.org/officeDocument/2006/relationships/diagramData" Target="../diagrams/data3.xml"/><Relationship Id="rId16" Type="http://schemas.microsoft.com/office/2007/relationships/hdphoto" Target="../media/hdphoto4.wdp"/><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hdphoto" Target="../media/hdphoto2.wdp"/><Relationship Id="rId5" Type="http://schemas.openxmlformats.org/officeDocument/2006/relationships/diagramColors" Target="../diagrams/colors3.xml"/><Relationship Id="rId15" Type="http://schemas.openxmlformats.org/officeDocument/2006/relationships/image" Target="../media/image8.png"/><Relationship Id="rId10" Type="http://schemas.openxmlformats.org/officeDocument/2006/relationships/image" Target="../media/image5.png"/><Relationship Id="rId4" Type="http://schemas.openxmlformats.org/officeDocument/2006/relationships/diagramQuickStyle" Target="../diagrams/quickStyle3.xml"/><Relationship Id="rId9" Type="http://schemas.openxmlformats.org/officeDocument/2006/relationships/image" Target="../media/image4.png"/><Relationship Id="rId1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2.wdp"/><Relationship Id="rId3" Type="http://schemas.openxmlformats.org/officeDocument/2006/relationships/diagramLayout" Target="../diagrams/layout4.xml"/><Relationship Id="rId7" Type="http://schemas.openxmlformats.org/officeDocument/2006/relationships/image" Target="../media/image8.png"/><Relationship Id="rId12" Type="http://schemas.openxmlformats.org/officeDocument/2006/relationships/image" Target="../media/image5.png"/><Relationship Id="rId2" Type="http://schemas.openxmlformats.org/officeDocument/2006/relationships/diagramData" Target="../diagrams/data4.xml"/><Relationship Id="rId16"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4.png"/><Relationship Id="rId5" Type="http://schemas.openxmlformats.org/officeDocument/2006/relationships/diagramColors" Target="../diagrams/colors4.xml"/><Relationship Id="rId15" Type="http://schemas.microsoft.com/office/2007/relationships/hdphoto" Target="../media/hdphoto3.wdp"/><Relationship Id="rId10" Type="http://schemas.microsoft.com/office/2007/relationships/hdphoto" Target="../media/hdphoto1.wdp"/><Relationship Id="rId4" Type="http://schemas.openxmlformats.org/officeDocument/2006/relationships/diagramQuickStyle" Target="../diagrams/quickStyle4.xml"/><Relationship Id="rId9" Type="http://schemas.openxmlformats.org/officeDocument/2006/relationships/image" Target="../media/image3.png"/><Relationship Id="rId1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2.wdp"/><Relationship Id="rId3" Type="http://schemas.openxmlformats.org/officeDocument/2006/relationships/diagramLayout" Target="../diagrams/layout5.xml"/><Relationship Id="rId7" Type="http://schemas.openxmlformats.org/officeDocument/2006/relationships/image" Target="../media/image8.png"/><Relationship Id="rId12" Type="http://schemas.openxmlformats.org/officeDocument/2006/relationships/image" Target="../media/image5.png"/><Relationship Id="rId2" Type="http://schemas.openxmlformats.org/officeDocument/2006/relationships/diagramData" Target="../diagrams/data5.xml"/><Relationship Id="rId16"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diagramDrawing" Target="../diagrams/drawing5.xml"/><Relationship Id="rId11" Type="http://schemas.openxmlformats.org/officeDocument/2006/relationships/image" Target="../media/image4.png"/><Relationship Id="rId5" Type="http://schemas.openxmlformats.org/officeDocument/2006/relationships/diagramColors" Target="../diagrams/colors5.xml"/><Relationship Id="rId15" Type="http://schemas.microsoft.com/office/2007/relationships/hdphoto" Target="../media/hdphoto3.wdp"/><Relationship Id="rId10" Type="http://schemas.microsoft.com/office/2007/relationships/hdphoto" Target="../media/hdphoto1.wdp"/><Relationship Id="rId4" Type="http://schemas.openxmlformats.org/officeDocument/2006/relationships/diagramQuickStyle" Target="../diagrams/quickStyle5.xml"/><Relationship Id="rId9" Type="http://schemas.openxmlformats.org/officeDocument/2006/relationships/image" Target="../media/image3.png"/><Relationship Id="rId1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microsoft.com/office/2007/relationships/hdphoto" Target="../media/hdphoto4.wdp"/><Relationship Id="rId13" Type="http://schemas.microsoft.com/office/2007/relationships/hdphoto" Target="../media/hdphoto2.wdp"/><Relationship Id="rId3" Type="http://schemas.openxmlformats.org/officeDocument/2006/relationships/diagramLayout" Target="../diagrams/layout6.xml"/><Relationship Id="rId7" Type="http://schemas.openxmlformats.org/officeDocument/2006/relationships/image" Target="../media/image8.png"/><Relationship Id="rId12" Type="http://schemas.openxmlformats.org/officeDocument/2006/relationships/image" Target="../media/image5.png"/><Relationship Id="rId2" Type="http://schemas.openxmlformats.org/officeDocument/2006/relationships/diagramData" Target="../diagrams/data6.xml"/><Relationship Id="rId16"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diagramDrawing" Target="../diagrams/drawing6.xml"/><Relationship Id="rId11" Type="http://schemas.openxmlformats.org/officeDocument/2006/relationships/image" Target="../media/image4.png"/><Relationship Id="rId5" Type="http://schemas.openxmlformats.org/officeDocument/2006/relationships/diagramColors" Target="../diagrams/colors6.xml"/><Relationship Id="rId15" Type="http://schemas.microsoft.com/office/2007/relationships/hdphoto" Target="../media/hdphoto3.wdp"/><Relationship Id="rId10" Type="http://schemas.microsoft.com/office/2007/relationships/hdphoto" Target="../media/hdphoto1.wdp"/><Relationship Id="rId4" Type="http://schemas.openxmlformats.org/officeDocument/2006/relationships/diagramQuickStyle" Target="../diagrams/quickStyle6.xml"/><Relationship Id="rId9" Type="http://schemas.openxmlformats.org/officeDocument/2006/relationships/image" Target="../media/image3.png"/><Relationship Id="rId1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40963" y="1271225"/>
            <a:ext cx="9144000" cy="2387600"/>
          </a:xfrm>
        </p:spPr>
        <p:txBody>
          <a:bodyPr>
            <a:normAutofit/>
          </a:bodyPr>
          <a:lstStyle/>
          <a:p>
            <a:r>
              <a:rPr lang="en-GB" b="1" dirty="0"/>
              <a:t>EQUIST Simulation</a:t>
            </a:r>
            <a:br>
              <a:rPr lang="en-GB" b="1" dirty="0"/>
            </a:br>
            <a:r>
              <a:rPr lang="en-GB" sz="5400" dirty="0"/>
              <a:t>Challenges and Next Steps</a:t>
            </a:r>
            <a:endParaRPr lang="en-US" dirty="0"/>
          </a:p>
        </p:txBody>
      </p:sp>
      <p:sp>
        <p:nvSpPr>
          <p:cNvPr id="3" name="Subtitle 2"/>
          <p:cNvSpPr>
            <a:spLocks noGrp="1"/>
          </p:cNvSpPr>
          <p:nvPr>
            <p:ph type="subTitle" idx="1"/>
          </p:nvPr>
        </p:nvSpPr>
        <p:spPr>
          <a:xfrm>
            <a:off x="1577009" y="4815537"/>
            <a:ext cx="9144000" cy="1655762"/>
          </a:xfrm>
        </p:spPr>
        <p:txBody>
          <a:bodyPr/>
          <a:lstStyle/>
          <a:p>
            <a:r>
              <a:rPr lang="en-GB" b="1" dirty="0">
                <a:latin typeface="Segoe UI" panose="020B0502040204020203" pitchFamily="34" charset="0"/>
                <a:ea typeface="Segoe UI Historic" panose="020B0502040204020203" pitchFamily="34" charset="0"/>
                <a:cs typeface="Segoe UI" panose="020B0502040204020203" pitchFamily="34" charset="0"/>
              </a:rPr>
              <a:t>GFF Taskforce Meeting</a:t>
            </a:r>
          </a:p>
          <a:p>
            <a:r>
              <a:rPr lang="en-GB" b="1" dirty="0">
                <a:latin typeface="Segoe UI" panose="020B0502040204020203" pitchFamily="34" charset="0"/>
                <a:cs typeface="Segoe UI" panose="020B0502040204020203" pitchFamily="34" charset="0"/>
              </a:rPr>
              <a:t>07 December 2018</a:t>
            </a:r>
            <a:endParaRPr lang="en-US" dirty="0"/>
          </a:p>
        </p:txBody>
      </p:sp>
      <p:grpSp>
        <p:nvGrpSpPr>
          <p:cNvPr id="6" name="Group 5"/>
          <p:cNvGrpSpPr>
            <a:grpSpLocks/>
          </p:cNvGrpSpPr>
          <p:nvPr/>
        </p:nvGrpSpPr>
        <p:grpSpPr bwMode="auto">
          <a:xfrm>
            <a:off x="168008" y="281354"/>
            <a:ext cx="958059" cy="6393839"/>
            <a:chOff x="-818" y="0"/>
            <a:chExt cx="10359" cy="106945"/>
          </a:xfrm>
        </p:grpSpPr>
        <p:sp>
          <p:nvSpPr>
            <p:cNvPr id="7" name="Rectangle 6"/>
            <p:cNvSpPr>
              <a:spLocks noChangeArrowheads="1"/>
            </p:cNvSpPr>
            <p:nvPr/>
          </p:nvSpPr>
          <p:spPr bwMode="auto">
            <a:xfrm>
              <a:off x="-818" y="0"/>
              <a:ext cx="3997" cy="106945"/>
            </a:xfrm>
            <a:prstGeom prst="rect">
              <a:avLst/>
            </a:prstGeom>
            <a:solidFill>
              <a:srgbClr val="00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rot="0" vert="horz" wrap="square" lIns="91440" tIns="45720" rIns="91440" bIns="45720" anchor="ctr" anchorCtr="0" upright="1">
              <a:noAutofit/>
            </a:bodyPr>
            <a:lstStyle/>
            <a:p>
              <a:endParaRPr lang="en-US"/>
            </a:p>
          </p:txBody>
        </p:sp>
        <p:sp>
          <p:nvSpPr>
            <p:cNvPr id="8" name="Rectangle 7"/>
            <p:cNvSpPr>
              <a:spLocks noChangeArrowheads="1"/>
            </p:cNvSpPr>
            <p:nvPr/>
          </p:nvSpPr>
          <p:spPr bwMode="auto">
            <a:xfrm>
              <a:off x="3180" y="0"/>
              <a:ext cx="3181" cy="106945"/>
            </a:xfrm>
            <a:prstGeom prst="rect">
              <a:avLst/>
            </a:prstGeom>
            <a:solidFill>
              <a:srgbClr val="FF0000"/>
            </a:solidFill>
            <a:ln>
              <a:noFill/>
            </a:ln>
            <a:extLst>
              <a:ext uri="{91240B29-F687-4F45-9708-019B960494DF}">
                <a14:hiddenLine xmlns:a14="http://schemas.microsoft.com/office/drawing/2010/main" w="25400">
                  <a:solidFill>
                    <a:srgbClr val="000000"/>
                  </a:solidFill>
                  <a:miter lim="800000"/>
                  <a:headEnd/>
                  <a:tailEnd/>
                </a14:hiddenLine>
              </a:ext>
            </a:extLst>
          </p:spPr>
          <p:txBody>
            <a:bodyPr rot="0" vert="horz" wrap="square" lIns="91440" tIns="45720" rIns="91440" bIns="45720" anchor="ctr" anchorCtr="0" upright="1">
              <a:noAutofit/>
            </a:bodyPr>
            <a:lstStyle/>
            <a:p>
              <a:endParaRPr lang="en-US"/>
            </a:p>
          </p:txBody>
        </p:sp>
        <p:sp>
          <p:nvSpPr>
            <p:cNvPr id="9" name="Rectangle 8"/>
            <p:cNvSpPr>
              <a:spLocks noChangeArrowheads="1"/>
            </p:cNvSpPr>
            <p:nvPr/>
          </p:nvSpPr>
          <p:spPr bwMode="auto">
            <a:xfrm>
              <a:off x="6361" y="0"/>
              <a:ext cx="3180" cy="106945"/>
            </a:xfrm>
            <a:prstGeom prst="rect">
              <a:avLst/>
            </a:prstGeom>
            <a:solidFill>
              <a:srgbClr val="00B050"/>
            </a:solidFill>
            <a:ln>
              <a:noFill/>
            </a:ln>
            <a:extLst>
              <a:ext uri="{91240B29-F687-4F45-9708-019B960494DF}">
                <a14:hiddenLine xmlns:a14="http://schemas.microsoft.com/office/drawing/2010/main" w="25400">
                  <a:solidFill>
                    <a:srgbClr val="000000"/>
                  </a:solidFill>
                  <a:miter lim="800000"/>
                  <a:headEnd/>
                  <a:tailEnd/>
                </a14:hiddenLine>
              </a:ext>
            </a:extLst>
          </p:spPr>
          <p:txBody>
            <a:bodyPr rot="0" vert="horz" wrap="square" lIns="91440" tIns="45720" rIns="91440" bIns="45720" anchor="ctr" anchorCtr="0" upright="1">
              <a:noAutofit/>
            </a:bodyPr>
            <a:lstStyle/>
            <a:p>
              <a:endParaRPr lang="en-US"/>
            </a:p>
          </p:txBody>
        </p:sp>
      </p:grpSp>
      <p:sp>
        <p:nvSpPr>
          <p:cNvPr id="4" name="Slide Number Placeholder 3">
            <a:extLst>
              <a:ext uri="{FF2B5EF4-FFF2-40B4-BE49-F238E27FC236}">
                <a16:creationId xmlns:a16="http://schemas.microsoft.com/office/drawing/2014/main" id="{DA0A637B-8CD3-E04D-A3B5-C7A60A57A5C9}"/>
              </a:ext>
            </a:extLst>
          </p:cNvPr>
          <p:cNvSpPr>
            <a:spLocks noGrp="1"/>
          </p:cNvSpPr>
          <p:nvPr>
            <p:ph type="sldNum" sz="quarter" idx="12"/>
          </p:nvPr>
        </p:nvSpPr>
        <p:spPr/>
        <p:txBody>
          <a:bodyPr/>
          <a:lstStyle/>
          <a:p>
            <a:fld id="{B6784B44-E009-41D0-846E-76C082E0550B}" type="slidenum">
              <a:rPr lang="en-US" smtClean="0"/>
              <a:t>1</a:t>
            </a:fld>
            <a:endParaRPr lang="en-US"/>
          </a:p>
        </p:txBody>
      </p:sp>
    </p:spTree>
    <p:extLst>
      <p:ext uri="{BB962C8B-B14F-4D97-AF65-F5344CB8AC3E}">
        <p14:creationId xmlns:p14="http://schemas.microsoft.com/office/powerpoint/2010/main" val="3433286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F2206-CC62-524A-A047-9BA2665AF3FB}"/>
              </a:ext>
            </a:extLst>
          </p:cNvPr>
          <p:cNvSpPr>
            <a:spLocks noGrp="1"/>
          </p:cNvSpPr>
          <p:nvPr>
            <p:ph type="title"/>
          </p:nvPr>
        </p:nvSpPr>
        <p:spPr/>
        <p:txBody>
          <a:bodyPr/>
          <a:lstStyle/>
          <a:p>
            <a:r>
              <a:rPr lang="en-US" dirty="0"/>
              <a:t>Introduction</a:t>
            </a:r>
          </a:p>
        </p:txBody>
      </p:sp>
      <p:sp>
        <p:nvSpPr>
          <p:cNvPr id="4" name="Slide Number Placeholder 3">
            <a:extLst>
              <a:ext uri="{FF2B5EF4-FFF2-40B4-BE49-F238E27FC236}">
                <a16:creationId xmlns:a16="http://schemas.microsoft.com/office/drawing/2014/main" id="{91F3904E-37A1-824B-B652-66B58CB34D9F}"/>
              </a:ext>
            </a:extLst>
          </p:cNvPr>
          <p:cNvSpPr>
            <a:spLocks noGrp="1"/>
          </p:cNvSpPr>
          <p:nvPr>
            <p:ph type="sldNum" sz="quarter" idx="12"/>
          </p:nvPr>
        </p:nvSpPr>
        <p:spPr/>
        <p:txBody>
          <a:bodyPr/>
          <a:lstStyle/>
          <a:p>
            <a:fld id="{B6784B44-E009-41D0-846E-76C082E0550B}" type="slidenum">
              <a:rPr lang="en-US" smtClean="0"/>
              <a:t>2</a:t>
            </a:fld>
            <a:endParaRPr lang="en-US"/>
          </a:p>
        </p:txBody>
      </p:sp>
      <p:sp>
        <p:nvSpPr>
          <p:cNvPr id="5" name="Rounded Rectangle 4">
            <a:extLst>
              <a:ext uri="{FF2B5EF4-FFF2-40B4-BE49-F238E27FC236}">
                <a16:creationId xmlns:a16="http://schemas.microsoft.com/office/drawing/2014/main" id="{E46D439B-97F4-DC4E-857E-3830C64F7A99}"/>
              </a:ext>
            </a:extLst>
          </p:cNvPr>
          <p:cNvSpPr/>
          <p:nvPr/>
        </p:nvSpPr>
        <p:spPr>
          <a:xfrm>
            <a:off x="967364" y="1509816"/>
            <a:ext cx="10866673" cy="1669313"/>
          </a:xfrm>
          <a:prstGeom prst="roundRect">
            <a:avLst/>
          </a:prstGeom>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800" b="1" dirty="0"/>
              <a:t>What is the </a:t>
            </a:r>
            <a:r>
              <a:rPr lang="en-US" sz="2800" b="1" dirty="0" err="1"/>
              <a:t>EQUity</a:t>
            </a:r>
            <a:r>
              <a:rPr lang="en-US" sz="2800" b="1" dirty="0"/>
              <a:t> Impact Sensitive Tool (EQUIST)</a:t>
            </a:r>
          </a:p>
          <a:p>
            <a:r>
              <a:rPr lang="en-US" sz="2800" dirty="0"/>
              <a:t>A </a:t>
            </a:r>
            <a:r>
              <a:rPr lang="en-US" sz="2400" dirty="0"/>
              <a:t>medium-term analysis and strategic planning tool to improve child and maternal health, and nutrition equity in developing and middle-income countries, in a cost-effective manner. </a:t>
            </a:r>
          </a:p>
        </p:txBody>
      </p:sp>
      <p:sp>
        <p:nvSpPr>
          <p:cNvPr id="6" name="Rounded Rectangle 5">
            <a:extLst>
              <a:ext uri="{FF2B5EF4-FFF2-40B4-BE49-F238E27FC236}">
                <a16:creationId xmlns:a16="http://schemas.microsoft.com/office/drawing/2014/main" id="{62210DAA-FA6C-4440-9E02-8660C4D238C0}"/>
              </a:ext>
            </a:extLst>
          </p:cNvPr>
          <p:cNvSpPr/>
          <p:nvPr/>
        </p:nvSpPr>
        <p:spPr>
          <a:xfrm>
            <a:off x="967364" y="3347664"/>
            <a:ext cx="10866673" cy="1452938"/>
          </a:xfrm>
          <a:prstGeom prst="roundRect">
            <a:avLst/>
          </a:prstGeom>
          <a:solidFill>
            <a:schemeClr val="accent2"/>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t>Why EQUIST?</a:t>
            </a:r>
          </a:p>
          <a:p>
            <a:r>
              <a:rPr lang="en-US" sz="2400" dirty="0"/>
              <a:t>EQUIST is the recommended tool to conduct situation analysis for the development of the RMNCAH+N Investment Case (IC) for GFF.</a:t>
            </a:r>
          </a:p>
        </p:txBody>
      </p:sp>
      <p:sp>
        <p:nvSpPr>
          <p:cNvPr id="7" name="Rounded Rectangle 6">
            <a:extLst>
              <a:ext uri="{FF2B5EF4-FFF2-40B4-BE49-F238E27FC236}">
                <a16:creationId xmlns:a16="http://schemas.microsoft.com/office/drawing/2014/main" id="{C30E139D-EF7B-BB40-84CF-C8F78E145EF6}"/>
              </a:ext>
            </a:extLst>
          </p:cNvPr>
          <p:cNvSpPr/>
          <p:nvPr/>
        </p:nvSpPr>
        <p:spPr>
          <a:xfrm>
            <a:off x="967364" y="4969137"/>
            <a:ext cx="10866673" cy="1452938"/>
          </a:xfrm>
          <a:prstGeom prst="roundRect">
            <a:avLst/>
          </a:prstGeom>
          <a:solidFill>
            <a:schemeClr val="accent6"/>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t>Background</a:t>
            </a:r>
          </a:p>
          <a:p>
            <a:r>
              <a:rPr lang="en-US" sz="2400" dirty="0"/>
              <a:t>An EQUIST simulation group was set up before the launch of the GFF to work on the simulation prior to the development of the IC to propose a prioritization framework based on the potential lives saved under different scenarios. </a:t>
            </a:r>
          </a:p>
        </p:txBody>
      </p:sp>
    </p:spTree>
    <p:extLst>
      <p:ext uri="{BB962C8B-B14F-4D97-AF65-F5344CB8AC3E}">
        <p14:creationId xmlns:p14="http://schemas.microsoft.com/office/powerpoint/2010/main" val="2656086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EQUIST tool provides a </a:t>
            </a:r>
            <a:r>
              <a:rPr lang="en-US" b="1" dirty="0"/>
              <a:t>stepwise framework </a:t>
            </a:r>
            <a:r>
              <a:rPr lang="en-US" dirty="0"/>
              <a:t>for </a:t>
            </a:r>
            <a:r>
              <a:rPr lang="en-US" b="1" dirty="0"/>
              <a:t>prioritization</a:t>
            </a:r>
          </a:p>
        </p:txBody>
      </p:sp>
      <p:grpSp>
        <p:nvGrpSpPr>
          <p:cNvPr id="16" name="Group 15">
            <a:extLst>
              <a:ext uri="{FF2B5EF4-FFF2-40B4-BE49-F238E27FC236}">
                <a16:creationId xmlns:a16="http://schemas.microsoft.com/office/drawing/2014/main" id="{D91F9C4C-214C-3544-853E-6BFAA9C4C962}"/>
              </a:ext>
            </a:extLst>
          </p:cNvPr>
          <p:cNvGrpSpPr/>
          <p:nvPr/>
        </p:nvGrpSpPr>
        <p:grpSpPr>
          <a:xfrm>
            <a:off x="568961" y="1382233"/>
            <a:ext cx="10977998" cy="5358809"/>
            <a:chOff x="568961" y="1382233"/>
            <a:chExt cx="10977998" cy="5358809"/>
          </a:xfrm>
        </p:grpSpPr>
        <p:graphicFrame>
          <p:nvGraphicFramePr>
            <p:cNvPr id="26" name="Diagram 25">
              <a:extLst>
                <a:ext uri="{FF2B5EF4-FFF2-40B4-BE49-F238E27FC236}">
                  <a16:creationId xmlns:a16="http://schemas.microsoft.com/office/drawing/2014/main" id="{898ED8EC-CE0B-3C46-86E3-483A6941FF6F}"/>
                </a:ext>
              </a:extLst>
            </p:cNvPr>
            <p:cNvGraphicFramePr/>
            <p:nvPr>
              <p:extLst>
                <p:ext uri="{D42A27DB-BD31-4B8C-83A1-F6EECF244321}">
                  <p14:modId xmlns:p14="http://schemas.microsoft.com/office/powerpoint/2010/main" val="3296515928"/>
                </p:ext>
              </p:extLst>
            </p:nvPr>
          </p:nvGraphicFramePr>
          <p:xfrm>
            <a:off x="568961" y="1382233"/>
            <a:ext cx="10977998" cy="5358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E1C1F422-3E23-EA4D-8DCB-9FB8266628C7}"/>
                </a:ext>
              </a:extLst>
            </p:cNvPr>
            <p:cNvPicPr>
              <a:picLocks noChangeAspect="1"/>
            </p:cNvPicPr>
            <p:nvPr/>
          </p:nvPicPr>
          <p:blipFill>
            <a:blip r:embed="rId7">
              <a:extLst>
                <a:ext uri="{BEBA8EAE-BF5A-486C-A8C5-ECC9F3942E4B}">
                  <a14:imgProps xmlns:a14="http://schemas.microsoft.com/office/drawing/2010/main">
                    <a14:imgLayer r:embed="rId8">
                      <a14:imgEffect>
                        <a14:artisticPaintStrokes/>
                      </a14:imgEffect>
                    </a14:imgLayer>
                  </a14:imgProps>
                </a:ext>
                <a:ext uri="{28A0092B-C50C-407E-A947-70E740481C1C}">
                  <a14:useLocalDpi xmlns:a14="http://schemas.microsoft.com/office/drawing/2010/main" val="0"/>
                </a:ext>
              </a:extLst>
            </a:blip>
            <a:stretch>
              <a:fillRect/>
            </a:stretch>
          </p:blipFill>
          <p:spPr>
            <a:xfrm>
              <a:off x="1452281" y="3424517"/>
              <a:ext cx="473676" cy="441426"/>
            </a:xfrm>
            <a:prstGeom prst="rect">
              <a:avLst/>
            </a:prstGeom>
          </p:spPr>
        </p:pic>
        <p:pic>
          <p:nvPicPr>
            <p:cNvPr id="8" name="Picture 7">
              <a:extLst>
                <a:ext uri="{FF2B5EF4-FFF2-40B4-BE49-F238E27FC236}">
                  <a16:creationId xmlns:a16="http://schemas.microsoft.com/office/drawing/2014/main" id="{8AF969DD-61B0-6547-958C-9E0D176697B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033" t="3101" r="10362" b="16589"/>
            <a:stretch/>
          </p:blipFill>
          <p:spPr>
            <a:xfrm>
              <a:off x="838200" y="5968935"/>
              <a:ext cx="404691" cy="413469"/>
            </a:xfrm>
            <a:prstGeom prst="rect">
              <a:avLst/>
            </a:prstGeom>
          </p:spPr>
        </p:pic>
        <p:pic>
          <p:nvPicPr>
            <p:cNvPr id="9" name="Picture 8">
              <a:extLst>
                <a:ext uri="{FF2B5EF4-FFF2-40B4-BE49-F238E27FC236}">
                  <a16:creationId xmlns:a16="http://schemas.microsoft.com/office/drawing/2014/main" id="{D6F5B2FC-D13C-3C4D-A0CE-7E65671BF007}"/>
                </a:ext>
              </a:extLst>
            </p:cNvPr>
            <p:cNvPicPr>
              <a:picLocks noChangeAspect="1"/>
            </p:cNvPicPr>
            <p:nvPr/>
          </p:nvPicPr>
          <p:blipFill>
            <a:blip r:embed="rId10">
              <a:extLst>
                <a:ext uri="{BEBA8EAE-BF5A-486C-A8C5-ECC9F3942E4B}">
                  <a14:imgProps xmlns:a14="http://schemas.microsoft.com/office/drawing/2010/main">
                    <a14:imgLayer r:embed="rId11">
                      <a14:imgEffect>
                        <a14:artisticPhotocopy/>
                      </a14:imgEffect>
                    </a14:imgLayer>
                  </a14:imgProps>
                </a:ext>
                <a:ext uri="{28A0092B-C50C-407E-A947-70E740481C1C}">
                  <a14:useLocalDpi xmlns:a14="http://schemas.microsoft.com/office/drawing/2010/main" val="0"/>
                </a:ext>
              </a:extLst>
            </a:blip>
            <a:stretch>
              <a:fillRect/>
            </a:stretch>
          </p:blipFill>
          <p:spPr>
            <a:xfrm>
              <a:off x="1234140" y="5080055"/>
              <a:ext cx="456826" cy="503999"/>
            </a:xfrm>
            <a:prstGeom prst="rect">
              <a:avLst/>
            </a:prstGeom>
          </p:spPr>
        </p:pic>
        <p:pic>
          <p:nvPicPr>
            <p:cNvPr id="15" name="Picture 14">
              <a:extLst>
                <a:ext uri="{FF2B5EF4-FFF2-40B4-BE49-F238E27FC236}">
                  <a16:creationId xmlns:a16="http://schemas.microsoft.com/office/drawing/2014/main" id="{B1754913-9241-584C-A73A-9E730EF8A212}"/>
                </a:ext>
              </a:extLst>
            </p:cNvPr>
            <p:cNvPicPr>
              <a:picLocks noChangeAspect="1"/>
            </p:cNvPicPr>
            <p:nvPr/>
          </p:nvPicPr>
          <p:blipFill>
            <a:blip r:embed="rId12">
              <a:extLst>
                <a:ext uri="{BEBA8EAE-BF5A-486C-A8C5-ECC9F3942E4B}">
                  <a14:imgProps xmlns:a14="http://schemas.microsoft.com/office/drawing/2010/main">
                    <a14:imgLayer r:embed="rId13">
                      <a14:imgEffect>
                        <a14:artisticPhotocopy/>
                      </a14:imgEffect>
                    </a14:imgLayer>
                  </a14:imgProps>
                </a:ext>
                <a:ext uri="{28A0092B-C50C-407E-A947-70E740481C1C}">
                  <a14:useLocalDpi xmlns:a14="http://schemas.microsoft.com/office/drawing/2010/main" val="0"/>
                </a:ext>
              </a:extLst>
            </a:blip>
            <a:stretch>
              <a:fillRect/>
            </a:stretch>
          </p:blipFill>
          <p:spPr>
            <a:xfrm>
              <a:off x="739531" y="1737132"/>
              <a:ext cx="503999" cy="430955"/>
            </a:xfrm>
            <a:prstGeom prst="rect">
              <a:avLst/>
            </a:prstGeom>
          </p:spPr>
        </p:pic>
        <p:pic>
          <p:nvPicPr>
            <p:cNvPr id="17" name="Picture 16">
              <a:extLst>
                <a:ext uri="{FF2B5EF4-FFF2-40B4-BE49-F238E27FC236}">
                  <a16:creationId xmlns:a16="http://schemas.microsoft.com/office/drawing/2014/main" id="{F3993C32-E25C-8447-90F0-DF6BD5BBD696}"/>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7158" t="2015" r="9586" b="15349"/>
            <a:stretch/>
          </p:blipFill>
          <p:spPr>
            <a:xfrm>
              <a:off x="1233857" y="2522509"/>
              <a:ext cx="451506" cy="448144"/>
            </a:xfrm>
            <a:prstGeom prst="rect">
              <a:avLst/>
            </a:prstGeom>
          </p:spPr>
        </p:pic>
      </p:grpSp>
      <p:sp>
        <p:nvSpPr>
          <p:cNvPr id="18" name="Slide Number Placeholder 17">
            <a:extLst>
              <a:ext uri="{FF2B5EF4-FFF2-40B4-BE49-F238E27FC236}">
                <a16:creationId xmlns:a16="http://schemas.microsoft.com/office/drawing/2014/main" id="{8196E3DB-B97D-FA40-BB3C-A4A04A6CCE12}"/>
              </a:ext>
            </a:extLst>
          </p:cNvPr>
          <p:cNvSpPr>
            <a:spLocks noGrp="1"/>
          </p:cNvSpPr>
          <p:nvPr>
            <p:ph type="sldNum" sz="quarter" idx="12"/>
          </p:nvPr>
        </p:nvSpPr>
        <p:spPr/>
        <p:txBody>
          <a:bodyPr/>
          <a:lstStyle/>
          <a:p>
            <a:fld id="{B6784B44-E009-41D0-846E-76C082E0550B}" type="slidenum">
              <a:rPr lang="en-US" smtClean="0"/>
              <a:t>3</a:t>
            </a:fld>
            <a:endParaRPr lang="en-US"/>
          </a:p>
        </p:txBody>
      </p:sp>
      <p:pic>
        <p:nvPicPr>
          <p:cNvPr id="20" name="Picture 19">
            <a:extLst>
              <a:ext uri="{FF2B5EF4-FFF2-40B4-BE49-F238E27FC236}">
                <a16:creationId xmlns:a16="http://schemas.microsoft.com/office/drawing/2014/main" id="{B5BA8DA4-F457-0C47-B2AF-0274D23D1642}"/>
              </a:ext>
            </a:extLst>
          </p:cNvPr>
          <p:cNvPicPr>
            <a:picLocks noChangeAspect="1"/>
          </p:cNvPicPr>
          <p:nvPr/>
        </p:nvPicPr>
        <p:blipFill rotWithShape="1">
          <a:blip r:embed="rId15">
            <a:extLst>
              <a:ext uri="{BEBA8EAE-BF5A-486C-A8C5-ECC9F3942E4B}">
                <a14:imgProps xmlns:a14="http://schemas.microsoft.com/office/drawing/2010/main">
                  <a14:imgLayer r:embed="rId16">
                    <a14:imgEffect>
                      <a14:artisticPhotocopy trans="17000" detail="2"/>
                    </a14:imgEffect>
                  </a14:imgLayer>
                </a14:imgProps>
              </a:ext>
              <a:ext uri="{28A0092B-C50C-407E-A947-70E740481C1C}">
                <a14:useLocalDpi xmlns:a14="http://schemas.microsoft.com/office/drawing/2010/main" val="0"/>
              </a:ext>
            </a:extLst>
          </a:blip>
          <a:srcRect l="15137" t="15470" r="11179" b="-5766"/>
          <a:stretch/>
        </p:blipFill>
        <p:spPr>
          <a:xfrm>
            <a:off x="1448525" y="4288554"/>
            <a:ext cx="473676" cy="473676"/>
          </a:xfrm>
          <a:prstGeom prst="rect">
            <a:avLst/>
          </a:prstGeom>
        </p:spPr>
      </p:pic>
    </p:spTree>
    <p:extLst>
      <p:ext uri="{BB962C8B-B14F-4D97-AF65-F5344CB8AC3E}">
        <p14:creationId xmlns:p14="http://schemas.microsoft.com/office/powerpoint/2010/main" val="910340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FD03D-599A-FA42-A8DD-5F6D41991DAC}"/>
              </a:ext>
            </a:extLst>
          </p:cNvPr>
          <p:cNvSpPr>
            <a:spLocks noGrp="1"/>
          </p:cNvSpPr>
          <p:nvPr>
            <p:ph type="title"/>
          </p:nvPr>
        </p:nvSpPr>
        <p:spPr/>
        <p:txBody>
          <a:bodyPr/>
          <a:lstStyle/>
          <a:p>
            <a:r>
              <a:rPr lang="en-US" dirty="0"/>
              <a:t>Overlaps with Other Analyses</a:t>
            </a:r>
          </a:p>
        </p:txBody>
      </p:sp>
      <p:sp>
        <p:nvSpPr>
          <p:cNvPr id="3" name="Content Placeholder 2">
            <a:extLst>
              <a:ext uri="{FF2B5EF4-FFF2-40B4-BE49-F238E27FC236}">
                <a16:creationId xmlns:a16="http://schemas.microsoft.com/office/drawing/2014/main" id="{9C15B7D0-9FB5-9044-9504-0E914A9F2E8B}"/>
              </a:ext>
            </a:extLst>
          </p:cNvPr>
          <p:cNvSpPr>
            <a:spLocks noGrp="1"/>
          </p:cNvSpPr>
          <p:nvPr>
            <p:ph idx="1"/>
          </p:nvPr>
        </p:nvSpPr>
        <p:spPr/>
        <p:txBody>
          <a:bodyPr/>
          <a:lstStyle/>
          <a:p>
            <a:pPr marL="514350" indent="-514350">
              <a:buFont typeface="+mj-lt"/>
              <a:buAutoNum type="arabicPeriod"/>
            </a:pPr>
            <a:r>
              <a:rPr lang="en-US" b="1" dirty="0"/>
              <a:t>EHP Tool – </a:t>
            </a:r>
            <a:r>
              <a:rPr lang="en-US" dirty="0"/>
              <a:t>Priority RMNCAH+N interventions identified </a:t>
            </a:r>
            <a:endParaRPr lang="en-US" b="1" dirty="0"/>
          </a:p>
          <a:p>
            <a:pPr marL="514350" indent="-514350">
              <a:buFont typeface="+mj-lt"/>
              <a:buAutoNum type="arabicPeriod"/>
            </a:pPr>
            <a:r>
              <a:rPr lang="en-US" b="1" dirty="0"/>
              <a:t>Service Delivery Analysis </a:t>
            </a:r>
            <a:r>
              <a:rPr lang="en-US" dirty="0"/>
              <a:t>– Key Gaps and Solutions to be identified for each EHP intervention</a:t>
            </a:r>
          </a:p>
          <a:p>
            <a:pPr marL="514350" indent="-514350">
              <a:buFont typeface="+mj-lt"/>
              <a:buAutoNum type="arabicPeriod"/>
            </a:pPr>
            <a:r>
              <a:rPr lang="en-US" b="1" dirty="0"/>
              <a:t>Financial Gap Analysis </a:t>
            </a:r>
            <a:r>
              <a:rPr lang="en-US" dirty="0"/>
              <a:t>– Gaps in Health Systems Building Blocks to be identified</a:t>
            </a:r>
          </a:p>
        </p:txBody>
      </p:sp>
      <p:sp>
        <p:nvSpPr>
          <p:cNvPr id="4" name="Slide Number Placeholder 3">
            <a:extLst>
              <a:ext uri="{FF2B5EF4-FFF2-40B4-BE49-F238E27FC236}">
                <a16:creationId xmlns:a16="http://schemas.microsoft.com/office/drawing/2014/main" id="{C37ED29C-255A-6D4E-80A2-34629469E313}"/>
              </a:ext>
            </a:extLst>
          </p:cNvPr>
          <p:cNvSpPr>
            <a:spLocks noGrp="1"/>
          </p:cNvSpPr>
          <p:nvPr>
            <p:ph type="sldNum" sz="quarter" idx="12"/>
          </p:nvPr>
        </p:nvSpPr>
        <p:spPr/>
        <p:txBody>
          <a:bodyPr/>
          <a:lstStyle/>
          <a:p>
            <a:fld id="{B6784B44-E009-41D0-846E-76C082E0550B}" type="slidenum">
              <a:rPr lang="en-US" smtClean="0"/>
              <a:t>4</a:t>
            </a:fld>
            <a:endParaRPr lang="en-US"/>
          </a:p>
        </p:txBody>
      </p:sp>
      <p:sp>
        <p:nvSpPr>
          <p:cNvPr id="5" name="TextBox 4">
            <a:extLst>
              <a:ext uri="{FF2B5EF4-FFF2-40B4-BE49-F238E27FC236}">
                <a16:creationId xmlns:a16="http://schemas.microsoft.com/office/drawing/2014/main" id="{FF477968-4E84-6B49-B0F5-172E888F7564}"/>
              </a:ext>
            </a:extLst>
          </p:cNvPr>
          <p:cNvSpPr txBox="1"/>
          <p:nvPr/>
        </p:nvSpPr>
        <p:spPr>
          <a:xfrm>
            <a:off x="1884934" y="4662654"/>
            <a:ext cx="8578522" cy="954107"/>
          </a:xfrm>
          <a:prstGeom prst="rect">
            <a:avLst/>
          </a:prstGeom>
          <a:solidFill>
            <a:srgbClr val="F68455"/>
          </a:solidFill>
          <a:ln>
            <a:solidFill>
              <a:schemeClr val="tx1"/>
            </a:solidFill>
          </a:ln>
        </p:spPr>
        <p:txBody>
          <a:bodyPr wrap="square" rtlCol="0">
            <a:spAutoFit/>
          </a:bodyPr>
          <a:lstStyle/>
          <a:p>
            <a:pPr algn="ctr"/>
            <a:r>
              <a:rPr lang="en-US" sz="2800" b="1" dirty="0">
                <a:solidFill>
                  <a:schemeClr val="bg1"/>
                </a:solidFill>
              </a:rPr>
              <a:t>EQUIST Simulation has to align with the inputs and results of these processes</a:t>
            </a:r>
          </a:p>
        </p:txBody>
      </p:sp>
    </p:spTree>
    <p:extLst>
      <p:ext uri="{BB962C8B-B14F-4D97-AF65-F5344CB8AC3E}">
        <p14:creationId xmlns:p14="http://schemas.microsoft.com/office/powerpoint/2010/main" val="3788758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EQUIST Analysis: Challenges and Alternatives</a:t>
            </a:r>
            <a:endParaRPr lang="en-US" b="1" dirty="0"/>
          </a:p>
        </p:txBody>
      </p:sp>
      <p:grpSp>
        <p:nvGrpSpPr>
          <p:cNvPr id="16" name="Group 15">
            <a:extLst>
              <a:ext uri="{FF2B5EF4-FFF2-40B4-BE49-F238E27FC236}">
                <a16:creationId xmlns:a16="http://schemas.microsoft.com/office/drawing/2014/main" id="{D91F9C4C-214C-3544-853E-6BFAA9C4C962}"/>
              </a:ext>
            </a:extLst>
          </p:cNvPr>
          <p:cNvGrpSpPr/>
          <p:nvPr/>
        </p:nvGrpSpPr>
        <p:grpSpPr>
          <a:xfrm>
            <a:off x="568961" y="1382233"/>
            <a:ext cx="10977998" cy="5358809"/>
            <a:chOff x="568961" y="1382233"/>
            <a:chExt cx="10977998" cy="5358809"/>
          </a:xfrm>
        </p:grpSpPr>
        <p:graphicFrame>
          <p:nvGraphicFramePr>
            <p:cNvPr id="26" name="Diagram 25">
              <a:extLst>
                <a:ext uri="{FF2B5EF4-FFF2-40B4-BE49-F238E27FC236}">
                  <a16:creationId xmlns:a16="http://schemas.microsoft.com/office/drawing/2014/main" id="{898ED8EC-CE0B-3C46-86E3-483A6941FF6F}"/>
                </a:ext>
              </a:extLst>
            </p:cNvPr>
            <p:cNvGraphicFramePr/>
            <p:nvPr>
              <p:extLst>
                <p:ext uri="{D42A27DB-BD31-4B8C-83A1-F6EECF244321}">
                  <p14:modId xmlns:p14="http://schemas.microsoft.com/office/powerpoint/2010/main" val="3714880683"/>
                </p:ext>
              </p:extLst>
            </p:nvPr>
          </p:nvGraphicFramePr>
          <p:xfrm>
            <a:off x="568961" y="1382233"/>
            <a:ext cx="10977998" cy="535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E1C1F422-3E23-EA4D-8DCB-9FB8266628C7}"/>
                </a:ext>
              </a:extLst>
            </p:cNvPr>
            <p:cNvPicPr>
              <a:picLocks noChangeAspect="1"/>
            </p:cNvPicPr>
            <p:nvPr/>
          </p:nvPicPr>
          <p:blipFill>
            <a:blip r:embed="rId8">
              <a:extLst>
                <a:ext uri="{BEBA8EAE-BF5A-486C-A8C5-ECC9F3942E4B}">
                  <a14:imgProps xmlns:a14="http://schemas.microsoft.com/office/drawing/2010/main">
                    <a14:imgLayer r:embed="rId9">
                      <a14:imgEffect>
                        <a14:artisticPaintStrokes/>
                      </a14:imgEffect>
                    </a14:imgLayer>
                  </a14:imgProps>
                </a:ext>
                <a:ext uri="{28A0092B-C50C-407E-A947-70E740481C1C}">
                  <a14:useLocalDpi xmlns:a14="http://schemas.microsoft.com/office/drawing/2010/main" val="0"/>
                </a:ext>
              </a:extLst>
            </a:blip>
            <a:stretch>
              <a:fillRect/>
            </a:stretch>
          </p:blipFill>
          <p:spPr>
            <a:xfrm>
              <a:off x="1452281" y="3424517"/>
              <a:ext cx="473676" cy="441426"/>
            </a:xfrm>
            <a:prstGeom prst="rect">
              <a:avLst/>
            </a:prstGeom>
          </p:spPr>
        </p:pic>
        <p:pic>
          <p:nvPicPr>
            <p:cNvPr id="8" name="Picture 7">
              <a:extLst>
                <a:ext uri="{FF2B5EF4-FFF2-40B4-BE49-F238E27FC236}">
                  <a16:creationId xmlns:a16="http://schemas.microsoft.com/office/drawing/2014/main" id="{8AF969DD-61B0-6547-958C-9E0D176697B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1033" t="3101" r="10362" b="16589"/>
            <a:stretch/>
          </p:blipFill>
          <p:spPr>
            <a:xfrm>
              <a:off x="838200" y="5968935"/>
              <a:ext cx="404691" cy="413469"/>
            </a:xfrm>
            <a:prstGeom prst="rect">
              <a:avLst/>
            </a:prstGeom>
          </p:spPr>
        </p:pic>
        <p:pic>
          <p:nvPicPr>
            <p:cNvPr id="9" name="Picture 8">
              <a:extLst>
                <a:ext uri="{FF2B5EF4-FFF2-40B4-BE49-F238E27FC236}">
                  <a16:creationId xmlns:a16="http://schemas.microsoft.com/office/drawing/2014/main" id="{D6F5B2FC-D13C-3C4D-A0CE-7E65671BF007}"/>
                </a:ext>
              </a:extLst>
            </p:cNvPr>
            <p:cNvPicPr>
              <a:picLocks noChangeAspect="1"/>
            </p:cNvPicPr>
            <p:nvPr/>
          </p:nvPicPr>
          <p:blipFill>
            <a:blip r:embed="rId11">
              <a:extLst>
                <a:ext uri="{BEBA8EAE-BF5A-486C-A8C5-ECC9F3942E4B}">
                  <a14:imgProps xmlns:a14="http://schemas.microsoft.com/office/drawing/2010/main">
                    <a14:imgLayer r:embed="rId12">
                      <a14:imgEffect>
                        <a14:artisticPhotocopy/>
                      </a14:imgEffect>
                    </a14:imgLayer>
                  </a14:imgProps>
                </a:ext>
                <a:ext uri="{28A0092B-C50C-407E-A947-70E740481C1C}">
                  <a14:useLocalDpi xmlns:a14="http://schemas.microsoft.com/office/drawing/2010/main" val="0"/>
                </a:ext>
              </a:extLst>
            </a:blip>
            <a:stretch>
              <a:fillRect/>
            </a:stretch>
          </p:blipFill>
          <p:spPr>
            <a:xfrm>
              <a:off x="1234140" y="5080055"/>
              <a:ext cx="456826" cy="503999"/>
            </a:xfrm>
            <a:prstGeom prst="rect">
              <a:avLst/>
            </a:prstGeom>
          </p:spPr>
        </p:pic>
        <p:pic>
          <p:nvPicPr>
            <p:cNvPr id="15" name="Picture 14">
              <a:extLst>
                <a:ext uri="{FF2B5EF4-FFF2-40B4-BE49-F238E27FC236}">
                  <a16:creationId xmlns:a16="http://schemas.microsoft.com/office/drawing/2014/main" id="{B1754913-9241-584C-A73A-9E730EF8A212}"/>
                </a:ext>
              </a:extLst>
            </p:cNvPr>
            <p:cNvPicPr>
              <a:picLocks noChangeAspect="1"/>
            </p:cNvPicPr>
            <p:nvPr/>
          </p:nvPicPr>
          <p:blipFill>
            <a:blip r:embed="rId13">
              <a:extLst>
                <a:ext uri="{BEBA8EAE-BF5A-486C-A8C5-ECC9F3942E4B}">
                  <a14:imgProps xmlns:a14="http://schemas.microsoft.com/office/drawing/2010/main">
                    <a14:imgLayer r:embed="rId14">
                      <a14:imgEffect>
                        <a14:artisticPhotocopy/>
                      </a14:imgEffect>
                    </a14:imgLayer>
                  </a14:imgProps>
                </a:ext>
                <a:ext uri="{28A0092B-C50C-407E-A947-70E740481C1C}">
                  <a14:useLocalDpi xmlns:a14="http://schemas.microsoft.com/office/drawing/2010/main" val="0"/>
                </a:ext>
              </a:extLst>
            </a:blip>
            <a:stretch>
              <a:fillRect/>
            </a:stretch>
          </p:blipFill>
          <p:spPr>
            <a:xfrm>
              <a:off x="739531" y="1737132"/>
              <a:ext cx="503999" cy="430955"/>
            </a:xfrm>
            <a:prstGeom prst="rect">
              <a:avLst/>
            </a:prstGeom>
          </p:spPr>
        </p:pic>
        <p:pic>
          <p:nvPicPr>
            <p:cNvPr id="17" name="Picture 16">
              <a:extLst>
                <a:ext uri="{FF2B5EF4-FFF2-40B4-BE49-F238E27FC236}">
                  <a16:creationId xmlns:a16="http://schemas.microsoft.com/office/drawing/2014/main" id="{F3993C32-E25C-8447-90F0-DF6BD5BBD696}"/>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7158" t="2015" r="9586" b="15349"/>
            <a:stretch/>
          </p:blipFill>
          <p:spPr>
            <a:xfrm>
              <a:off x="1233857" y="2522509"/>
              <a:ext cx="451506" cy="448144"/>
            </a:xfrm>
            <a:prstGeom prst="rect">
              <a:avLst/>
            </a:prstGeom>
          </p:spPr>
        </p:pic>
      </p:grpSp>
      <p:sp>
        <p:nvSpPr>
          <p:cNvPr id="11" name="TextBox 10">
            <a:extLst>
              <a:ext uri="{FF2B5EF4-FFF2-40B4-BE49-F238E27FC236}">
                <a16:creationId xmlns:a16="http://schemas.microsoft.com/office/drawing/2014/main" id="{CE5D0E9B-9FF6-B647-9994-6590DAE61A78}"/>
              </a:ext>
            </a:extLst>
          </p:cNvPr>
          <p:cNvSpPr txBox="1"/>
          <p:nvPr/>
        </p:nvSpPr>
        <p:spPr>
          <a:xfrm>
            <a:off x="2938015" y="4486944"/>
            <a:ext cx="8578522" cy="1323439"/>
          </a:xfrm>
          <a:prstGeom prst="rect">
            <a:avLst/>
          </a:prstGeom>
          <a:noFill/>
          <a:ln>
            <a:solidFill>
              <a:srgbClr val="0070C0"/>
            </a:solidFill>
          </a:ln>
        </p:spPr>
        <p:txBody>
          <a:bodyPr wrap="square" rtlCol="0">
            <a:spAutoFit/>
          </a:bodyPr>
          <a:lstStyle/>
          <a:p>
            <a:pPr marL="342900" indent="-342900">
              <a:buFont typeface="Arial" panose="020B0604020202020204" pitchFamily="34" charset="0"/>
              <a:buChar char="•"/>
            </a:pPr>
            <a:r>
              <a:rPr lang="en-US" sz="2000" b="1" dirty="0"/>
              <a:t>The bottleneck analysis (clarified further in slide 5) can be used to identify district-specific bottlenecks</a:t>
            </a:r>
          </a:p>
          <a:p>
            <a:pPr marL="342900" indent="-342900">
              <a:buFont typeface="Arial" panose="020B0604020202020204" pitchFamily="34" charset="0"/>
              <a:buChar char="•"/>
            </a:pPr>
            <a:r>
              <a:rPr lang="en-US" sz="2000" b="1" dirty="0"/>
              <a:t>Financial Gap analysis can help identify gaps in various health systems building-blocks specific to districts </a:t>
            </a:r>
          </a:p>
        </p:txBody>
      </p:sp>
      <p:sp>
        <p:nvSpPr>
          <p:cNvPr id="12" name="TextBox 11">
            <a:extLst>
              <a:ext uri="{FF2B5EF4-FFF2-40B4-BE49-F238E27FC236}">
                <a16:creationId xmlns:a16="http://schemas.microsoft.com/office/drawing/2014/main" id="{06F7741E-1C3E-3B41-8BA6-31621F3223D1}"/>
              </a:ext>
            </a:extLst>
          </p:cNvPr>
          <p:cNvSpPr txBox="1"/>
          <p:nvPr/>
        </p:nvSpPr>
        <p:spPr>
          <a:xfrm rot="16200000">
            <a:off x="2007425" y="4818868"/>
            <a:ext cx="1491849" cy="369332"/>
          </a:xfrm>
          <a:prstGeom prst="rect">
            <a:avLst/>
          </a:prstGeom>
          <a:solidFill>
            <a:schemeClr val="accent1"/>
          </a:solidFill>
          <a:ln>
            <a:solidFill>
              <a:schemeClr val="tx1"/>
            </a:solidFill>
          </a:ln>
        </p:spPr>
        <p:txBody>
          <a:bodyPr wrap="square" rtlCol="0">
            <a:spAutoFit/>
          </a:bodyPr>
          <a:lstStyle/>
          <a:p>
            <a:pPr algn="ctr"/>
            <a:r>
              <a:rPr lang="en-US" b="1" dirty="0">
                <a:solidFill>
                  <a:schemeClr val="bg1"/>
                </a:solidFill>
              </a:rPr>
              <a:t>ALTERNATIVE</a:t>
            </a:r>
            <a:endParaRPr lang="en-US" sz="2000" b="1" dirty="0">
              <a:solidFill>
                <a:schemeClr val="bg1"/>
              </a:solidFill>
            </a:endParaRPr>
          </a:p>
        </p:txBody>
      </p:sp>
      <p:sp>
        <p:nvSpPr>
          <p:cNvPr id="13" name="TextBox 12">
            <a:extLst>
              <a:ext uri="{FF2B5EF4-FFF2-40B4-BE49-F238E27FC236}">
                <a16:creationId xmlns:a16="http://schemas.microsoft.com/office/drawing/2014/main" id="{34C282BA-9F25-644E-9C3E-0860F1CC985B}"/>
              </a:ext>
            </a:extLst>
          </p:cNvPr>
          <p:cNvSpPr txBox="1"/>
          <p:nvPr/>
        </p:nvSpPr>
        <p:spPr>
          <a:xfrm>
            <a:off x="2938015" y="2970653"/>
            <a:ext cx="8578522" cy="1323439"/>
          </a:xfrm>
          <a:prstGeom prst="rect">
            <a:avLst/>
          </a:prstGeom>
          <a:noFill/>
          <a:ln>
            <a:solidFill>
              <a:srgbClr val="FF0000"/>
            </a:solidFill>
          </a:ln>
        </p:spPr>
        <p:txBody>
          <a:bodyPr wrap="square" rtlCol="0">
            <a:spAutoFit/>
          </a:bodyPr>
          <a:lstStyle/>
          <a:p>
            <a:pPr marL="342900" indent="-342900">
              <a:buFont typeface="Arial" panose="020B0604020202020204" pitchFamily="34" charset="0"/>
              <a:buChar char="•"/>
            </a:pPr>
            <a:r>
              <a:rPr lang="en-US" sz="2000" b="1" dirty="0"/>
              <a:t>The EQUIST tool allows for prioritization based on only one of three parameters – wealth, residence (urban/rural), district</a:t>
            </a:r>
          </a:p>
          <a:p>
            <a:pPr marL="342900" indent="-342900">
              <a:buFont typeface="Arial" panose="020B0604020202020204" pitchFamily="34" charset="0"/>
              <a:buChar char="•"/>
            </a:pPr>
            <a:r>
              <a:rPr lang="en-US" sz="2000" b="1" dirty="0"/>
              <a:t>Once a sub-population is prioritized, there is no further flexibility is tailoring specific interventions to specific regions</a:t>
            </a:r>
          </a:p>
        </p:txBody>
      </p:sp>
      <p:sp>
        <p:nvSpPr>
          <p:cNvPr id="14" name="TextBox 13">
            <a:extLst>
              <a:ext uri="{FF2B5EF4-FFF2-40B4-BE49-F238E27FC236}">
                <a16:creationId xmlns:a16="http://schemas.microsoft.com/office/drawing/2014/main" id="{D427660F-72B4-AA4A-907E-6D064898FAF0}"/>
              </a:ext>
            </a:extLst>
          </p:cNvPr>
          <p:cNvSpPr txBox="1"/>
          <p:nvPr/>
        </p:nvSpPr>
        <p:spPr>
          <a:xfrm rot="16200000">
            <a:off x="2007426" y="3260617"/>
            <a:ext cx="1491849" cy="369332"/>
          </a:xfrm>
          <a:prstGeom prst="rect">
            <a:avLst/>
          </a:prstGeom>
          <a:solidFill>
            <a:srgbClr val="FF0000"/>
          </a:solidFill>
          <a:ln>
            <a:solidFill>
              <a:schemeClr val="tx1"/>
            </a:solidFill>
          </a:ln>
        </p:spPr>
        <p:txBody>
          <a:bodyPr wrap="square" rtlCol="0">
            <a:spAutoFit/>
          </a:bodyPr>
          <a:lstStyle/>
          <a:p>
            <a:pPr algn="ctr"/>
            <a:r>
              <a:rPr lang="en-US" b="1" dirty="0">
                <a:solidFill>
                  <a:schemeClr val="bg1"/>
                </a:solidFill>
              </a:rPr>
              <a:t>CHALLENGE</a:t>
            </a:r>
            <a:endParaRPr lang="en-US" sz="2000" b="1" dirty="0">
              <a:solidFill>
                <a:schemeClr val="bg1"/>
              </a:solidFill>
            </a:endParaRPr>
          </a:p>
        </p:txBody>
      </p:sp>
      <p:sp>
        <p:nvSpPr>
          <p:cNvPr id="3" name="Slide Number Placeholder 2">
            <a:extLst>
              <a:ext uri="{FF2B5EF4-FFF2-40B4-BE49-F238E27FC236}">
                <a16:creationId xmlns:a16="http://schemas.microsoft.com/office/drawing/2014/main" id="{BFA3A98B-1FA6-184F-9C55-42B122D9CD48}"/>
              </a:ext>
            </a:extLst>
          </p:cNvPr>
          <p:cNvSpPr>
            <a:spLocks noGrp="1"/>
          </p:cNvSpPr>
          <p:nvPr>
            <p:ph type="sldNum" sz="quarter" idx="12"/>
          </p:nvPr>
        </p:nvSpPr>
        <p:spPr/>
        <p:txBody>
          <a:bodyPr/>
          <a:lstStyle/>
          <a:p>
            <a:fld id="{B6784B44-E009-41D0-846E-76C082E0550B}" type="slidenum">
              <a:rPr lang="en-US" smtClean="0"/>
              <a:t>5</a:t>
            </a:fld>
            <a:endParaRPr lang="en-US"/>
          </a:p>
        </p:txBody>
      </p:sp>
      <p:pic>
        <p:nvPicPr>
          <p:cNvPr id="18" name="Picture 17">
            <a:extLst>
              <a:ext uri="{FF2B5EF4-FFF2-40B4-BE49-F238E27FC236}">
                <a16:creationId xmlns:a16="http://schemas.microsoft.com/office/drawing/2014/main" id="{F0C568ED-F921-6C44-9E4B-4D53F79A003B}"/>
              </a:ext>
            </a:extLst>
          </p:cNvPr>
          <p:cNvPicPr>
            <a:picLocks noChangeAspect="1"/>
          </p:cNvPicPr>
          <p:nvPr/>
        </p:nvPicPr>
        <p:blipFill rotWithShape="1">
          <a:blip r:embed="rId16">
            <a:extLst>
              <a:ext uri="{BEBA8EAE-BF5A-486C-A8C5-ECC9F3942E4B}">
                <a14:imgProps xmlns:a14="http://schemas.microsoft.com/office/drawing/2010/main">
                  <a14:imgLayer r:embed="rId17">
                    <a14:imgEffect>
                      <a14:artisticPhotocopy trans="17000" detail="2"/>
                    </a14:imgEffect>
                  </a14:imgLayer>
                </a14:imgProps>
              </a:ext>
              <a:ext uri="{28A0092B-C50C-407E-A947-70E740481C1C}">
                <a14:useLocalDpi xmlns:a14="http://schemas.microsoft.com/office/drawing/2010/main" val="0"/>
              </a:ext>
            </a:extLst>
          </a:blip>
          <a:srcRect l="15137" t="15470" r="11179" b="-5766"/>
          <a:stretch/>
        </p:blipFill>
        <p:spPr>
          <a:xfrm>
            <a:off x="1444596" y="4257609"/>
            <a:ext cx="473676" cy="473676"/>
          </a:xfrm>
          <a:prstGeom prst="rect">
            <a:avLst/>
          </a:prstGeom>
        </p:spPr>
      </p:pic>
    </p:spTree>
    <p:extLst>
      <p:ext uri="{BB962C8B-B14F-4D97-AF65-F5344CB8AC3E}">
        <p14:creationId xmlns:p14="http://schemas.microsoft.com/office/powerpoint/2010/main" val="2743449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EQUIST Analysis: Challenges and Alternatives</a:t>
            </a:r>
            <a:endParaRPr lang="en-US" b="1" dirty="0"/>
          </a:p>
        </p:txBody>
      </p:sp>
      <p:grpSp>
        <p:nvGrpSpPr>
          <p:cNvPr id="5" name="Group 4">
            <a:extLst>
              <a:ext uri="{FF2B5EF4-FFF2-40B4-BE49-F238E27FC236}">
                <a16:creationId xmlns:a16="http://schemas.microsoft.com/office/drawing/2014/main" id="{588F4947-9643-E241-9008-88CE04CD55DC}"/>
              </a:ext>
            </a:extLst>
          </p:cNvPr>
          <p:cNvGrpSpPr/>
          <p:nvPr/>
        </p:nvGrpSpPr>
        <p:grpSpPr>
          <a:xfrm>
            <a:off x="460156" y="1093343"/>
            <a:ext cx="10977998" cy="5358809"/>
            <a:chOff x="568961" y="1382233"/>
            <a:chExt cx="10977998" cy="5358809"/>
          </a:xfrm>
        </p:grpSpPr>
        <p:graphicFrame>
          <p:nvGraphicFramePr>
            <p:cNvPr id="26" name="Diagram 25">
              <a:extLst>
                <a:ext uri="{FF2B5EF4-FFF2-40B4-BE49-F238E27FC236}">
                  <a16:creationId xmlns:a16="http://schemas.microsoft.com/office/drawing/2014/main" id="{898ED8EC-CE0B-3C46-86E3-483A6941FF6F}"/>
                </a:ext>
              </a:extLst>
            </p:cNvPr>
            <p:cNvGraphicFramePr/>
            <p:nvPr>
              <p:extLst>
                <p:ext uri="{D42A27DB-BD31-4B8C-83A1-F6EECF244321}">
                  <p14:modId xmlns:p14="http://schemas.microsoft.com/office/powerpoint/2010/main" val="144762113"/>
                </p:ext>
              </p:extLst>
            </p:nvPr>
          </p:nvGraphicFramePr>
          <p:xfrm>
            <a:off x="568961" y="1382233"/>
            <a:ext cx="10977998" cy="5358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E1C1F422-3E23-EA4D-8DCB-9FB8266628C7}"/>
                </a:ext>
              </a:extLst>
            </p:cNvPr>
            <p:cNvPicPr>
              <a:picLocks noChangeAspect="1"/>
            </p:cNvPicPr>
            <p:nvPr/>
          </p:nvPicPr>
          <p:blipFill>
            <a:blip r:embed="rId7">
              <a:extLst>
                <a:ext uri="{BEBA8EAE-BF5A-486C-A8C5-ECC9F3942E4B}">
                  <a14:imgProps xmlns:a14="http://schemas.microsoft.com/office/drawing/2010/main">
                    <a14:imgLayer r:embed="rId8">
                      <a14:imgEffect>
                        <a14:artisticPaintStrokes/>
                      </a14:imgEffect>
                    </a14:imgLayer>
                  </a14:imgProps>
                </a:ext>
                <a:ext uri="{28A0092B-C50C-407E-A947-70E740481C1C}">
                  <a14:useLocalDpi xmlns:a14="http://schemas.microsoft.com/office/drawing/2010/main" val="0"/>
                </a:ext>
              </a:extLst>
            </a:blip>
            <a:stretch>
              <a:fillRect/>
            </a:stretch>
          </p:blipFill>
          <p:spPr>
            <a:xfrm>
              <a:off x="1452281" y="3424517"/>
              <a:ext cx="473676" cy="441426"/>
            </a:xfrm>
            <a:prstGeom prst="rect">
              <a:avLst/>
            </a:prstGeom>
          </p:spPr>
        </p:pic>
        <p:pic>
          <p:nvPicPr>
            <p:cNvPr id="8" name="Picture 7">
              <a:extLst>
                <a:ext uri="{FF2B5EF4-FFF2-40B4-BE49-F238E27FC236}">
                  <a16:creationId xmlns:a16="http://schemas.microsoft.com/office/drawing/2014/main" id="{8AF969DD-61B0-6547-958C-9E0D176697B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1033" t="3101" r="10362" b="16589"/>
            <a:stretch/>
          </p:blipFill>
          <p:spPr>
            <a:xfrm>
              <a:off x="838200" y="5968935"/>
              <a:ext cx="404691" cy="413469"/>
            </a:xfrm>
            <a:prstGeom prst="rect">
              <a:avLst/>
            </a:prstGeom>
          </p:spPr>
        </p:pic>
        <p:pic>
          <p:nvPicPr>
            <p:cNvPr id="9" name="Picture 8">
              <a:extLst>
                <a:ext uri="{FF2B5EF4-FFF2-40B4-BE49-F238E27FC236}">
                  <a16:creationId xmlns:a16="http://schemas.microsoft.com/office/drawing/2014/main" id="{D6F5B2FC-D13C-3C4D-A0CE-7E65671BF007}"/>
                </a:ext>
              </a:extLst>
            </p:cNvPr>
            <p:cNvPicPr>
              <a:picLocks noChangeAspect="1"/>
            </p:cNvPicPr>
            <p:nvPr/>
          </p:nvPicPr>
          <p:blipFill>
            <a:blip r:embed="rId10">
              <a:extLst>
                <a:ext uri="{BEBA8EAE-BF5A-486C-A8C5-ECC9F3942E4B}">
                  <a14:imgProps xmlns:a14="http://schemas.microsoft.com/office/drawing/2010/main">
                    <a14:imgLayer r:embed="rId11">
                      <a14:imgEffect>
                        <a14:artisticPhotocopy/>
                      </a14:imgEffect>
                    </a14:imgLayer>
                  </a14:imgProps>
                </a:ext>
                <a:ext uri="{28A0092B-C50C-407E-A947-70E740481C1C}">
                  <a14:useLocalDpi xmlns:a14="http://schemas.microsoft.com/office/drawing/2010/main" val="0"/>
                </a:ext>
              </a:extLst>
            </a:blip>
            <a:stretch>
              <a:fillRect/>
            </a:stretch>
          </p:blipFill>
          <p:spPr>
            <a:xfrm>
              <a:off x="1234140" y="5080055"/>
              <a:ext cx="456826" cy="503999"/>
            </a:xfrm>
            <a:prstGeom prst="rect">
              <a:avLst/>
            </a:prstGeom>
          </p:spPr>
        </p:pic>
        <p:pic>
          <p:nvPicPr>
            <p:cNvPr id="15" name="Picture 14">
              <a:extLst>
                <a:ext uri="{FF2B5EF4-FFF2-40B4-BE49-F238E27FC236}">
                  <a16:creationId xmlns:a16="http://schemas.microsoft.com/office/drawing/2014/main" id="{B1754913-9241-584C-A73A-9E730EF8A212}"/>
                </a:ext>
              </a:extLst>
            </p:cNvPr>
            <p:cNvPicPr>
              <a:picLocks noChangeAspect="1"/>
            </p:cNvPicPr>
            <p:nvPr/>
          </p:nvPicPr>
          <p:blipFill>
            <a:blip r:embed="rId12">
              <a:extLst>
                <a:ext uri="{BEBA8EAE-BF5A-486C-A8C5-ECC9F3942E4B}">
                  <a14:imgProps xmlns:a14="http://schemas.microsoft.com/office/drawing/2010/main">
                    <a14:imgLayer r:embed="rId13">
                      <a14:imgEffect>
                        <a14:artisticPhotocopy/>
                      </a14:imgEffect>
                    </a14:imgLayer>
                  </a14:imgProps>
                </a:ext>
                <a:ext uri="{28A0092B-C50C-407E-A947-70E740481C1C}">
                  <a14:useLocalDpi xmlns:a14="http://schemas.microsoft.com/office/drawing/2010/main" val="0"/>
                </a:ext>
              </a:extLst>
            </a:blip>
            <a:stretch>
              <a:fillRect/>
            </a:stretch>
          </p:blipFill>
          <p:spPr>
            <a:xfrm>
              <a:off x="739531" y="1737132"/>
              <a:ext cx="503999" cy="430955"/>
            </a:xfrm>
            <a:prstGeom prst="rect">
              <a:avLst/>
            </a:prstGeom>
          </p:spPr>
        </p:pic>
        <p:pic>
          <p:nvPicPr>
            <p:cNvPr id="17" name="Picture 16">
              <a:extLst>
                <a:ext uri="{FF2B5EF4-FFF2-40B4-BE49-F238E27FC236}">
                  <a16:creationId xmlns:a16="http://schemas.microsoft.com/office/drawing/2014/main" id="{F3993C32-E25C-8447-90F0-DF6BD5BBD696}"/>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7158" t="2015" r="9586" b="15349"/>
            <a:stretch/>
          </p:blipFill>
          <p:spPr>
            <a:xfrm>
              <a:off x="1233857" y="2522509"/>
              <a:ext cx="451506" cy="448144"/>
            </a:xfrm>
            <a:prstGeom prst="rect">
              <a:avLst/>
            </a:prstGeom>
          </p:spPr>
        </p:pic>
      </p:grpSp>
      <p:sp>
        <p:nvSpPr>
          <p:cNvPr id="11" name="TextBox 10">
            <a:extLst>
              <a:ext uri="{FF2B5EF4-FFF2-40B4-BE49-F238E27FC236}">
                <a16:creationId xmlns:a16="http://schemas.microsoft.com/office/drawing/2014/main" id="{3A8647CE-D004-4840-89DB-31A0B29E1735}"/>
              </a:ext>
            </a:extLst>
          </p:cNvPr>
          <p:cNvSpPr txBox="1"/>
          <p:nvPr/>
        </p:nvSpPr>
        <p:spPr>
          <a:xfrm>
            <a:off x="2859632" y="5495332"/>
            <a:ext cx="8578522" cy="1015663"/>
          </a:xfrm>
          <a:prstGeom prst="rect">
            <a:avLst/>
          </a:prstGeom>
          <a:noFill/>
          <a:ln>
            <a:solidFill>
              <a:srgbClr val="0070C0"/>
            </a:solidFill>
          </a:ln>
        </p:spPr>
        <p:txBody>
          <a:bodyPr wrap="square" rtlCol="0">
            <a:spAutoFit/>
          </a:bodyPr>
          <a:lstStyle/>
          <a:p>
            <a:r>
              <a:rPr lang="en-US" sz="2000" b="1" dirty="0"/>
              <a:t>The </a:t>
            </a:r>
            <a:r>
              <a:rPr lang="en-US" sz="2000" b="1" u="sng" dirty="0"/>
              <a:t>EHP Tool</a:t>
            </a:r>
            <a:r>
              <a:rPr lang="en-US" sz="2000" b="1" dirty="0"/>
              <a:t> prioritizes interventions based on the size of achievable population health impact (DALYs averted) given the cost-effectiveness of interventions, disease burden, and realistic coverage rates. </a:t>
            </a:r>
          </a:p>
        </p:txBody>
      </p:sp>
      <p:sp>
        <p:nvSpPr>
          <p:cNvPr id="12" name="TextBox 11">
            <a:extLst>
              <a:ext uri="{FF2B5EF4-FFF2-40B4-BE49-F238E27FC236}">
                <a16:creationId xmlns:a16="http://schemas.microsoft.com/office/drawing/2014/main" id="{739C5C7B-1B97-4B42-8DF3-6688B8561AD8}"/>
              </a:ext>
            </a:extLst>
          </p:cNvPr>
          <p:cNvSpPr txBox="1"/>
          <p:nvPr/>
        </p:nvSpPr>
        <p:spPr>
          <a:xfrm rot="16200000">
            <a:off x="1929042" y="5792855"/>
            <a:ext cx="1491849" cy="369332"/>
          </a:xfrm>
          <a:prstGeom prst="rect">
            <a:avLst/>
          </a:prstGeom>
          <a:solidFill>
            <a:schemeClr val="accent1"/>
          </a:solidFill>
          <a:ln>
            <a:solidFill>
              <a:schemeClr val="tx1"/>
            </a:solidFill>
          </a:ln>
        </p:spPr>
        <p:txBody>
          <a:bodyPr wrap="square" rtlCol="0">
            <a:spAutoFit/>
          </a:bodyPr>
          <a:lstStyle/>
          <a:p>
            <a:pPr algn="ctr"/>
            <a:r>
              <a:rPr lang="en-US" b="1" dirty="0">
                <a:solidFill>
                  <a:schemeClr val="bg1"/>
                </a:solidFill>
              </a:rPr>
              <a:t>ALTERNATIVE</a:t>
            </a:r>
            <a:endParaRPr lang="en-US" sz="2000" b="1" dirty="0">
              <a:solidFill>
                <a:schemeClr val="bg1"/>
              </a:solidFill>
            </a:endParaRPr>
          </a:p>
        </p:txBody>
      </p:sp>
      <p:sp>
        <p:nvSpPr>
          <p:cNvPr id="13" name="TextBox 12">
            <a:extLst>
              <a:ext uri="{FF2B5EF4-FFF2-40B4-BE49-F238E27FC236}">
                <a16:creationId xmlns:a16="http://schemas.microsoft.com/office/drawing/2014/main" id="{6142710C-E620-914D-8992-DDCE3D5ABB27}"/>
              </a:ext>
            </a:extLst>
          </p:cNvPr>
          <p:cNvSpPr txBox="1"/>
          <p:nvPr/>
        </p:nvSpPr>
        <p:spPr>
          <a:xfrm>
            <a:off x="2859632" y="3944640"/>
            <a:ext cx="8578522" cy="1015663"/>
          </a:xfrm>
          <a:prstGeom prst="rect">
            <a:avLst/>
          </a:prstGeom>
          <a:noFill/>
          <a:ln>
            <a:solidFill>
              <a:srgbClr val="FF0000"/>
            </a:solidFill>
          </a:ln>
        </p:spPr>
        <p:txBody>
          <a:bodyPr wrap="square" rtlCol="0">
            <a:spAutoFit/>
          </a:bodyPr>
          <a:lstStyle/>
          <a:p>
            <a:pPr marL="342900" indent="-342900">
              <a:buFont typeface="Arial" panose="020B0604020202020204" pitchFamily="34" charset="0"/>
              <a:buChar char="•"/>
            </a:pPr>
            <a:r>
              <a:rPr lang="en-US" sz="2000" b="1" dirty="0"/>
              <a:t>The EQUIST tool does not cover all the interventions included in the EHP. </a:t>
            </a:r>
            <a:r>
              <a:rPr lang="en-US" sz="2000" b="1" dirty="0" err="1"/>
              <a:t>Eg</a:t>
            </a:r>
            <a:r>
              <a:rPr lang="en-US" sz="2000" b="1" dirty="0"/>
              <a:t>. Family planning, ITN, Caesarean section</a:t>
            </a:r>
          </a:p>
          <a:p>
            <a:pPr marL="342900" indent="-342900">
              <a:buFont typeface="Arial" panose="020B0604020202020204" pitchFamily="34" charset="0"/>
              <a:buChar char="•"/>
            </a:pPr>
            <a:r>
              <a:rPr lang="en-US" sz="2000" b="1" dirty="0"/>
              <a:t>Size of burden based on mortality rather than DALYs</a:t>
            </a:r>
          </a:p>
        </p:txBody>
      </p:sp>
      <p:sp>
        <p:nvSpPr>
          <p:cNvPr id="16" name="TextBox 15">
            <a:extLst>
              <a:ext uri="{FF2B5EF4-FFF2-40B4-BE49-F238E27FC236}">
                <a16:creationId xmlns:a16="http://schemas.microsoft.com/office/drawing/2014/main" id="{4632E853-609F-454E-A0EB-6ADE5AE8F843}"/>
              </a:ext>
            </a:extLst>
          </p:cNvPr>
          <p:cNvSpPr txBox="1"/>
          <p:nvPr/>
        </p:nvSpPr>
        <p:spPr>
          <a:xfrm rot="16200000">
            <a:off x="1929043" y="4234604"/>
            <a:ext cx="1491849" cy="369332"/>
          </a:xfrm>
          <a:prstGeom prst="rect">
            <a:avLst/>
          </a:prstGeom>
          <a:solidFill>
            <a:srgbClr val="FF0000"/>
          </a:solidFill>
          <a:ln>
            <a:solidFill>
              <a:schemeClr val="tx1"/>
            </a:solidFill>
          </a:ln>
        </p:spPr>
        <p:txBody>
          <a:bodyPr wrap="square" rtlCol="0">
            <a:spAutoFit/>
          </a:bodyPr>
          <a:lstStyle/>
          <a:p>
            <a:pPr algn="ctr"/>
            <a:r>
              <a:rPr lang="en-US" b="1" dirty="0">
                <a:solidFill>
                  <a:schemeClr val="bg1"/>
                </a:solidFill>
              </a:rPr>
              <a:t>CHALLENGE</a:t>
            </a:r>
            <a:endParaRPr lang="en-US" sz="2000" b="1" dirty="0">
              <a:solidFill>
                <a:schemeClr val="bg1"/>
              </a:solidFill>
            </a:endParaRPr>
          </a:p>
        </p:txBody>
      </p:sp>
      <p:sp>
        <p:nvSpPr>
          <p:cNvPr id="7" name="Slide Number Placeholder 6">
            <a:extLst>
              <a:ext uri="{FF2B5EF4-FFF2-40B4-BE49-F238E27FC236}">
                <a16:creationId xmlns:a16="http://schemas.microsoft.com/office/drawing/2014/main" id="{A2180321-10A2-9749-AD1C-7045F3C91FE1}"/>
              </a:ext>
            </a:extLst>
          </p:cNvPr>
          <p:cNvSpPr>
            <a:spLocks noGrp="1"/>
          </p:cNvSpPr>
          <p:nvPr>
            <p:ph type="sldNum" sz="quarter" idx="12"/>
          </p:nvPr>
        </p:nvSpPr>
        <p:spPr/>
        <p:txBody>
          <a:bodyPr/>
          <a:lstStyle/>
          <a:p>
            <a:fld id="{B6784B44-E009-41D0-846E-76C082E0550B}" type="slidenum">
              <a:rPr lang="en-US" smtClean="0"/>
              <a:t>6</a:t>
            </a:fld>
            <a:endParaRPr lang="en-US"/>
          </a:p>
        </p:txBody>
      </p:sp>
      <p:pic>
        <p:nvPicPr>
          <p:cNvPr id="18" name="Picture 17">
            <a:extLst>
              <a:ext uri="{FF2B5EF4-FFF2-40B4-BE49-F238E27FC236}">
                <a16:creationId xmlns:a16="http://schemas.microsoft.com/office/drawing/2014/main" id="{D8314631-A3E3-1842-B5B9-A9B7CB63316E}"/>
              </a:ext>
            </a:extLst>
          </p:cNvPr>
          <p:cNvPicPr>
            <a:picLocks noChangeAspect="1"/>
          </p:cNvPicPr>
          <p:nvPr/>
        </p:nvPicPr>
        <p:blipFill rotWithShape="1">
          <a:blip r:embed="rId15">
            <a:extLst>
              <a:ext uri="{BEBA8EAE-BF5A-486C-A8C5-ECC9F3942E4B}">
                <a14:imgProps xmlns:a14="http://schemas.microsoft.com/office/drawing/2010/main">
                  <a14:imgLayer r:embed="rId16">
                    <a14:imgEffect>
                      <a14:artisticPhotocopy trans="17000" detail="2"/>
                    </a14:imgEffect>
                  </a14:imgLayer>
                </a14:imgProps>
              </a:ext>
              <a:ext uri="{28A0092B-C50C-407E-A947-70E740481C1C}">
                <a14:useLocalDpi xmlns:a14="http://schemas.microsoft.com/office/drawing/2010/main" val="0"/>
              </a:ext>
            </a:extLst>
          </a:blip>
          <a:srcRect l="15137" t="15470" r="11179" b="-5766"/>
          <a:stretch/>
        </p:blipFill>
        <p:spPr>
          <a:xfrm>
            <a:off x="1325717" y="3949606"/>
            <a:ext cx="473676" cy="473676"/>
          </a:xfrm>
          <a:prstGeom prst="rect">
            <a:avLst/>
          </a:prstGeom>
        </p:spPr>
      </p:pic>
    </p:spTree>
    <p:extLst>
      <p:ext uri="{BB962C8B-B14F-4D97-AF65-F5344CB8AC3E}">
        <p14:creationId xmlns:p14="http://schemas.microsoft.com/office/powerpoint/2010/main" val="384516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EQUIST Analysis: Challenges and Alternatives</a:t>
            </a:r>
            <a:endParaRPr lang="en-US" b="1" dirty="0"/>
          </a:p>
        </p:txBody>
      </p:sp>
      <p:grpSp>
        <p:nvGrpSpPr>
          <p:cNvPr id="3" name="Group 2">
            <a:extLst>
              <a:ext uri="{FF2B5EF4-FFF2-40B4-BE49-F238E27FC236}">
                <a16:creationId xmlns:a16="http://schemas.microsoft.com/office/drawing/2014/main" id="{763A427C-7D62-5144-981A-58EDB47E7307}"/>
              </a:ext>
            </a:extLst>
          </p:cNvPr>
          <p:cNvGrpSpPr/>
          <p:nvPr/>
        </p:nvGrpSpPr>
        <p:grpSpPr>
          <a:xfrm>
            <a:off x="107097" y="1650564"/>
            <a:ext cx="10977998" cy="5358809"/>
            <a:chOff x="568961" y="1382233"/>
            <a:chExt cx="10977998" cy="5358809"/>
          </a:xfrm>
        </p:grpSpPr>
        <p:graphicFrame>
          <p:nvGraphicFramePr>
            <p:cNvPr id="26" name="Diagram 25">
              <a:extLst>
                <a:ext uri="{FF2B5EF4-FFF2-40B4-BE49-F238E27FC236}">
                  <a16:creationId xmlns:a16="http://schemas.microsoft.com/office/drawing/2014/main" id="{898ED8EC-CE0B-3C46-86E3-483A6941FF6F}"/>
                </a:ext>
              </a:extLst>
            </p:cNvPr>
            <p:cNvGraphicFramePr/>
            <p:nvPr>
              <p:extLst>
                <p:ext uri="{D42A27DB-BD31-4B8C-83A1-F6EECF244321}">
                  <p14:modId xmlns:p14="http://schemas.microsoft.com/office/powerpoint/2010/main" val="2817985399"/>
                </p:ext>
              </p:extLst>
            </p:nvPr>
          </p:nvGraphicFramePr>
          <p:xfrm>
            <a:off x="568961" y="1382233"/>
            <a:ext cx="10977998" cy="5358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2122823D-DB1B-BC45-B49E-C9478049C077}"/>
                </a:ext>
              </a:extLst>
            </p:cNvPr>
            <p:cNvPicPr>
              <a:picLocks noChangeAspect="1"/>
            </p:cNvPicPr>
            <p:nvPr/>
          </p:nvPicPr>
          <p:blipFill rotWithShape="1">
            <a:blip r:embed="rId7">
              <a:extLst>
                <a:ext uri="{BEBA8EAE-BF5A-486C-A8C5-ECC9F3942E4B}">
                  <a14:imgProps xmlns:a14="http://schemas.microsoft.com/office/drawing/2010/main">
                    <a14:imgLayer r:embed="rId8">
                      <a14:imgEffect>
                        <a14:artisticPhotocopy trans="17000" detail="2"/>
                      </a14:imgEffect>
                    </a14:imgLayer>
                  </a14:imgProps>
                </a:ext>
                <a:ext uri="{28A0092B-C50C-407E-A947-70E740481C1C}">
                  <a14:useLocalDpi xmlns:a14="http://schemas.microsoft.com/office/drawing/2010/main" val="0"/>
                </a:ext>
              </a:extLst>
            </a:blip>
            <a:srcRect l="15137" t="15470" r="11179" b="-5766"/>
            <a:stretch/>
          </p:blipFill>
          <p:spPr>
            <a:xfrm>
              <a:off x="1452281" y="4280374"/>
              <a:ext cx="473676" cy="473676"/>
            </a:xfrm>
            <a:prstGeom prst="rect">
              <a:avLst/>
            </a:prstGeom>
          </p:spPr>
        </p:pic>
        <p:pic>
          <p:nvPicPr>
            <p:cNvPr id="6" name="Picture 5">
              <a:extLst>
                <a:ext uri="{FF2B5EF4-FFF2-40B4-BE49-F238E27FC236}">
                  <a16:creationId xmlns:a16="http://schemas.microsoft.com/office/drawing/2014/main" id="{E1C1F422-3E23-EA4D-8DCB-9FB8266628C7}"/>
                </a:ext>
              </a:extLst>
            </p:cNvPr>
            <p:cNvPicPr>
              <a:picLocks noChangeAspect="1"/>
            </p:cNvPicPr>
            <p:nvPr/>
          </p:nvPicPr>
          <p:blipFill>
            <a:blip r:embed="rId9">
              <a:extLst>
                <a:ext uri="{BEBA8EAE-BF5A-486C-A8C5-ECC9F3942E4B}">
                  <a14:imgProps xmlns:a14="http://schemas.microsoft.com/office/drawing/2010/main">
                    <a14:imgLayer r:embed="rId10">
                      <a14:imgEffect>
                        <a14:artisticPaintStrokes/>
                      </a14:imgEffect>
                    </a14:imgLayer>
                  </a14:imgProps>
                </a:ext>
                <a:ext uri="{28A0092B-C50C-407E-A947-70E740481C1C}">
                  <a14:useLocalDpi xmlns:a14="http://schemas.microsoft.com/office/drawing/2010/main" val="0"/>
                </a:ext>
              </a:extLst>
            </a:blip>
            <a:stretch>
              <a:fillRect/>
            </a:stretch>
          </p:blipFill>
          <p:spPr>
            <a:xfrm>
              <a:off x="1452281" y="3424517"/>
              <a:ext cx="473676" cy="441426"/>
            </a:xfrm>
            <a:prstGeom prst="rect">
              <a:avLst/>
            </a:prstGeom>
          </p:spPr>
        </p:pic>
        <p:pic>
          <p:nvPicPr>
            <p:cNvPr id="8" name="Picture 7">
              <a:extLst>
                <a:ext uri="{FF2B5EF4-FFF2-40B4-BE49-F238E27FC236}">
                  <a16:creationId xmlns:a16="http://schemas.microsoft.com/office/drawing/2014/main" id="{8AF969DD-61B0-6547-958C-9E0D176697BE}"/>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1033" t="3101" r="10362" b="16589"/>
            <a:stretch/>
          </p:blipFill>
          <p:spPr>
            <a:xfrm>
              <a:off x="838200" y="5968935"/>
              <a:ext cx="404691" cy="413469"/>
            </a:xfrm>
            <a:prstGeom prst="rect">
              <a:avLst/>
            </a:prstGeom>
          </p:spPr>
        </p:pic>
        <p:pic>
          <p:nvPicPr>
            <p:cNvPr id="9" name="Picture 8">
              <a:extLst>
                <a:ext uri="{FF2B5EF4-FFF2-40B4-BE49-F238E27FC236}">
                  <a16:creationId xmlns:a16="http://schemas.microsoft.com/office/drawing/2014/main" id="{D6F5B2FC-D13C-3C4D-A0CE-7E65671BF007}"/>
                </a:ext>
              </a:extLst>
            </p:cNvPr>
            <p:cNvPicPr>
              <a:picLocks noChangeAspect="1"/>
            </p:cNvPicPr>
            <p:nvPr/>
          </p:nvPicPr>
          <p:blipFill>
            <a:blip r:embed="rId12">
              <a:extLst>
                <a:ext uri="{BEBA8EAE-BF5A-486C-A8C5-ECC9F3942E4B}">
                  <a14:imgProps xmlns:a14="http://schemas.microsoft.com/office/drawing/2010/main">
                    <a14:imgLayer r:embed="rId13">
                      <a14:imgEffect>
                        <a14:artisticPhotocopy/>
                      </a14:imgEffect>
                    </a14:imgLayer>
                  </a14:imgProps>
                </a:ext>
                <a:ext uri="{28A0092B-C50C-407E-A947-70E740481C1C}">
                  <a14:useLocalDpi xmlns:a14="http://schemas.microsoft.com/office/drawing/2010/main" val="0"/>
                </a:ext>
              </a:extLst>
            </a:blip>
            <a:stretch>
              <a:fillRect/>
            </a:stretch>
          </p:blipFill>
          <p:spPr>
            <a:xfrm>
              <a:off x="1234140" y="5080055"/>
              <a:ext cx="456826" cy="503999"/>
            </a:xfrm>
            <a:prstGeom prst="rect">
              <a:avLst/>
            </a:prstGeom>
          </p:spPr>
        </p:pic>
        <p:pic>
          <p:nvPicPr>
            <p:cNvPr id="15" name="Picture 14">
              <a:extLst>
                <a:ext uri="{FF2B5EF4-FFF2-40B4-BE49-F238E27FC236}">
                  <a16:creationId xmlns:a16="http://schemas.microsoft.com/office/drawing/2014/main" id="{B1754913-9241-584C-A73A-9E730EF8A212}"/>
                </a:ext>
              </a:extLst>
            </p:cNvPr>
            <p:cNvPicPr>
              <a:picLocks noChangeAspect="1"/>
            </p:cNvPicPr>
            <p:nvPr/>
          </p:nvPicPr>
          <p:blipFill>
            <a:blip r:embed="rId14">
              <a:extLst>
                <a:ext uri="{BEBA8EAE-BF5A-486C-A8C5-ECC9F3942E4B}">
                  <a14:imgProps xmlns:a14="http://schemas.microsoft.com/office/drawing/2010/main">
                    <a14:imgLayer r:embed="rId15">
                      <a14:imgEffect>
                        <a14:artisticPhotocopy/>
                      </a14:imgEffect>
                    </a14:imgLayer>
                  </a14:imgProps>
                </a:ext>
                <a:ext uri="{28A0092B-C50C-407E-A947-70E740481C1C}">
                  <a14:useLocalDpi xmlns:a14="http://schemas.microsoft.com/office/drawing/2010/main" val="0"/>
                </a:ext>
              </a:extLst>
            </a:blip>
            <a:stretch>
              <a:fillRect/>
            </a:stretch>
          </p:blipFill>
          <p:spPr>
            <a:xfrm>
              <a:off x="739531" y="1737132"/>
              <a:ext cx="503999" cy="430955"/>
            </a:xfrm>
            <a:prstGeom prst="rect">
              <a:avLst/>
            </a:prstGeom>
          </p:spPr>
        </p:pic>
        <p:pic>
          <p:nvPicPr>
            <p:cNvPr id="17" name="Picture 16">
              <a:extLst>
                <a:ext uri="{FF2B5EF4-FFF2-40B4-BE49-F238E27FC236}">
                  <a16:creationId xmlns:a16="http://schemas.microsoft.com/office/drawing/2014/main" id="{F3993C32-E25C-8447-90F0-DF6BD5BBD696}"/>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7158" t="2015" r="9586" b="15349"/>
            <a:stretch/>
          </p:blipFill>
          <p:spPr>
            <a:xfrm>
              <a:off x="1233857" y="2522509"/>
              <a:ext cx="451506" cy="448144"/>
            </a:xfrm>
            <a:prstGeom prst="rect">
              <a:avLst/>
            </a:prstGeom>
          </p:spPr>
        </p:pic>
      </p:grpSp>
      <p:sp>
        <p:nvSpPr>
          <p:cNvPr id="11" name="TextBox 10">
            <a:extLst>
              <a:ext uri="{FF2B5EF4-FFF2-40B4-BE49-F238E27FC236}">
                <a16:creationId xmlns:a16="http://schemas.microsoft.com/office/drawing/2014/main" id="{30B273AC-E377-F144-89C1-11B000BC4F90}"/>
              </a:ext>
            </a:extLst>
          </p:cNvPr>
          <p:cNvSpPr txBox="1"/>
          <p:nvPr/>
        </p:nvSpPr>
        <p:spPr>
          <a:xfrm>
            <a:off x="2257726" y="2872692"/>
            <a:ext cx="8578522" cy="1323439"/>
          </a:xfrm>
          <a:prstGeom prst="rect">
            <a:avLst/>
          </a:prstGeom>
          <a:noFill/>
          <a:ln>
            <a:solidFill>
              <a:srgbClr val="0070C0"/>
            </a:solidFill>
          </a:ln>
        </p:spPr>
        <p:txBody>
          <a:bodyPr wrap="square" rtlCol="0">
            <a:spAutoFit/>
          </a:bodyPr>
          <a:lstStyle/>
          <a:p>
            <a:r>
              <a:rPr lang="en-US" sz="2000" b="1" dirty="0"/>
              <a:t>In order to carry out a proper bottleneck analysis relevant to the Malawian context, the following steps are needed: </a:t>
            </a:r>
            <a:r>
              <a:rPr lang="en-US" sz="2000" b="1" dirty="0" err="1"/>
              <a:t>i</a:t>
            </a:r>
            <a:r>
              <a:rPr lang="en-US" sz="2000" b="1" dirty="0"/>
              <a:t>) identify underperforming EHP interventions, ii) identify appropriate indicators for bottleneck analysis. This will follow from the work done by the Service Delivery Group.</a:t>
            </a:r>
          </a:p>
        </p:txBody>
      </p:sp>
      <p:sp>
        <p:nvSpPr>
          <p:cNvPr id="12" name="TextBox 11">
            <a:extLst>
              <a:ext uri="{FF2B5EF4-FFF2-40B4-BE49-F238E27FC236}">
                <a16:creationId xmlns:a16="http://schemas.microsoft.com/office/drawing/2014/main" id="{1429A875-0908-264D-BCBA-AAAD6E1B5F36}"/>
              </a:ext>
            </a:extLst>
          </p:cNvPr>
          <p:cNvSpPr txBox="1"/>
          <p:nvPr/>
        </p:nvSpPr>
        <p:spPr>
          <a:xfrm rot="16200000">
            <a:off x="1327136" y="3345846"/>
            <a:ext cx="1491849" cy="369332"/>
          </a:xfrm>
          <a:prstGeom prst="rect">
            <a:avLst/>
          </a:prstGeom>
          <a:solidFill>
            <a:schemeClr val="accent1"/>
          </a:solidFill>
          <a:ln>
            <a:solidFill>
              <a:schemeClr val="tx1"/>
            </a:solidFill>
          </a:ln>
        </p:spPr>
        <p:txBody>
          <a:bodyPr wrap="square" rtlCol="0">
            <a:spAutoFit/>
          </a:bodyPr>
          <a:lstStyle/>
          <a:p>
            <a:pPr algn="ctr"/>
            <a:r>
              <a:rPr lang="en-US" b="1" dirty="0">
                <a:solidFill>
                  <a:schemeClr val="bg1"/>
                </a:solidFill>
              </a:rPr>
              <a:t>ALTERNATIVE</a:t>
            </a:r>
            <a:endParaRPr lang="en-US" sz="2000" b="1" dirty="0">
              <a:solidFill>
                <a:schemeClr val="bg1"/>
              </a:solidFill>
            </a:endParaRPr>
          </a:p>
        </p:txBody>
      </p:sp>
      <p:sp>
        <p:nvSpPr>
          <p:cNvPr id="13" name="TextBox 12">
            <a:extLst>
              <a:ext uri="{FF2B5EF4-FFF2-40B4-BE49-F238E27FC236}">
                <a16:creationId xmlns:a16="http://schemas.microsoft.com/office/drawing/2014/main" id="{8C75D60E-12CB-9845-A6C8-3B4EEE1A358B}"/>
              </a:ext>
            </a:extLst>
          </p:cNvPr>
          <p:cNvSpPr txBox="1"/>
          <p:nvPr/>
        </p:nvSpPr>
        <p:spPr>
          <a:xfrm>
            <a:off x="2257726" y="1323233"/>
            <a:ext cx="8578522" cy="1323439"/>
          </a:xfrm>
          <a:prstGeom prst="rect">
            <a:avLst/>
          </a:prstGeom>
          <a:noFill/>
          <a:ln>
            <a:solidFill>
              <a:srgbClr val="FF0000"/>
            </a:solidFill>
          </a:ln>
        </p:spPr>
        <p:txBody>
          <a:bodyPr wrap="square" rtlCol="0">
            <a:spAutoFit/>
          </a:bodyPr>
          <a:lstStyle/>
          <a:p>
            <a:r>
              <a:rPr lang="en-US" sz="2000" b="1" dirty="0"/>
              <a:t>Under the bottleneck analysis, indicators provided for determinants of coverage are often not useful. </a:t>
            </a:r>
            <a:r>
              <a:rPr lang="en-US" sz="2000" b="1" dirty="0" err="1"/>
              <a:t>Eg</a:t>
            </a:r>
            <a:r>
              <a:rPr lang="en-US" sz="2000" b="1" dirty="0"/>
              <a:t>. "Women WITH exposure to any mass media” for geographic accessibility, "whether a vaccination card was shown (during survey)" for access to commodities</a:t>
            </a:r>
          </a:p>
        </p:txBody>
      </p:sp>
      <p:sp>
        <p:nvSpPr>
          <p:cNvPr id="14" name="TextBox 13">
            <a:extLst>
              <a:ext uri="{FF2B5EF4-FFF2-40B4-BE49-F238E27FC236}">
                <a16:creationId xmlns:a16="http://schemas.microsoft.com/office/drawing/2014/main" id="{2370DE56-0CAD-834E-8AB5-90A5EC66CC05}"/>
              </a:ext>
            </a:extLst>
          </p:cNvPr>
          <p:cNvSpPr txBox="1"/>
          <p:nvPr/>
        </p:nvSpPr>
        <p:spPr>
          <a:xfrm rot="16200000">
            <a:off x="1327135" y="1781516"/>
            <a:ext cx="1491849" cy="369332"/>
          </a:xfrm>
          <a:prstGeom prst="rect">
            <a:avLst/>
          </a:prstGeom>
          <a:solidFill>
            <a:srgbClr val="FF0000"/>
          </a:solidFill>
          <a:ln>
            <a:solidFill>
              <a:schemeClr val="tx1"/>
            </a:solidFill>
          </a:ln>
        </p:spPr>
        <p:txBody>
          <a:bodyPr wrap="square" rtlCol="0">
            <a:spAutoFit/>
          </a:bodyPr>
          <a:lstStyle/>
          <a:p>
            <a:pPr algn="ctr"/>
            <a:r>
              <a:rPr lang="en-US" b="1" dirty="0">
                <a:solidFill>
                  <a:schemeClr val="bg1"/>
                </a:solidFill>
              </a:rPr>
              <a:t>CHALLENGE</a:t>
            </a:r>
            <a:endParaRPr lang="en-US" sz="2000" b="1" dirty="0">
              <a:solidFill>
                <a:schemeClr val="bg1"/>
              </a:solidFill>
            </a:endParaRPr>
          </a:p>
        </p:txBody>
      </p:sp>
      <p:sp>
        <p:nvSpPr>
          <p:cNvPr id="5" name="Slide Number Placeholder 4">
            <a:extLst>
              <a:ext uri="{FF2B5EF4-FFF2-40B4-BE49-F238E27FC236}">
                <a16:creationId xmlns:a16="http://schemas.microsoft.com/office/drawing/2014/main" id="{BCE82B0F-8973-5649-897F-19F30EE2A7F5}"/>
              </a:ext>
            </a:extLst>
          </p:cNvPr>
          <p:cNvSpPr>
            <a:spLocks noGrp="1"/>
          </p:cNvSpPr>
          <p:nvPr>
            <p:ph type="sldNum" sz="quarter" idx="12"/>
          </p:nvPr>
        </p:nvSpPr>
        <p:spPr/>
        <p:txBody>
          <a:bodyPr/>
          <a:lstStyle/>
          <a:p>
            <a:fld id="{B6784B44-E009-41D0-846E-76C082E0550B}" type="slidenum">
              <a:rPr lang="en-US" smtClean="0"/>
              <a:t>7</a:t>
            </a:fld>
            <a:endParaRPr lang="en-US"/>
          </a:p>
        </p:txBody>
      </p:sp>
    </p:spTree>
    <p:extLst>
      <p:ext uri="{BB962C8B-B14F-4D97-AF65-F5344CB8AC3E}">
        <p14:creationId xmlns:p14="http://schemas.microsoft.com/office/powerpoint/2010/main" val="2829063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EQUIST Analysis: Challenges and Alternatives</a:t>
            </a:r>
            <a:endParaRPr lang="en-US" b="1" dirty="0"/>
          </a:p>
        </p:txBody>
      </p:sp>
      <p:grpSp>
        <p:nvGrpSpPr>
          <p:cNvPr id="16" name="Group 15">
            <a:extLst>
              <a:ext uri="{FF2B5EF4-FFF2-40B4-BE49-F238E27FC236}">
                <a16:creationId xmlns:a16="http://schemas.microsoft.com/office/drawing/2014/main" id="{D91F9C4C-214C-3544-853E-6BFAA9C4C962}"/>
              </a:ext>
            </a:extLst>
          </p:cNvPr>
          <p:cNvGrpSpPr/>
          <p:nvPr/>
        </p:nvGrpSpPr>
        <p:grpSpPr>
          <a:xfrm>
            <a:off x="568961" y="1382233"/>
            <a:ext cx="10977998" cy="5358809"/>
            <a:chOff x="568961" y="1382233"/>
            <a:chExt cx="10977998" cy="5358809"/>
          </a:xfrm>
        </p:grpSpPr>
        <p:graphicFrame>
          <p:nvGraphicFramePr>
            <p:cNvPr id="26" name="Diagram 25">
              <a:extLst>
                <a:ext uri="{FF2B5EF4-FFF2-40B4-BE49-F238E27FC236}">
                  <a16:creationId xmlns:a16="http://schemas.microsoft.com/office/drawing/2014/main" id="{898ED8EC-CE0B-3C46-86E3-483A6941FF6F}"/>
                </a:ext>
              </a:extLst>
            </p:cNvPr>
            <p:cNvGraphicFramePr/>
            <p:nvPr>
              <p:extLst>
                <p:ext uri="{D42A27DB-BD31-4B8C-83A1-F6EECF244321}">
                  <p14:modId xmlns:p14="http://schemas.microsoft.com/office/powerpoint/2010/main" val="3502681191"/>
                </p:ext>
              </p:extLst>
            </p:nvPr>
          </p:nvGraphicFramePr>
          <p:xfrm>
            <a:off x="568961" y="1382233"/>
            <a:ext cx="10977998" cy="5358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2122823D-DB1B-BC45-B49E-C9478049C077}"/>
                </a:ext>
              </a:extLst>
            </p:cNvPr>
            <p:cNvPicPr>
              <a:picLocks noChangeAspect="1"/>
            </p:cNvPicPr>
            <p:nvPr/>
          </p:nvPicPr>
          <p:blipFill rotWithShape="1">
            <a:blip r:embed="rId7">
              <a:extLst>
                <a:ext uri="{BEBA8EAE-BF5A-486C-A8C5-ECC9F3942E4B}">
                  <a14:imgProps xmlns:a14="http://schemas.microsoft.com/office/drawing/2010/main">
                    <a14:imgLayer r:embed="rId8">
                      <a14:imgEffect>
                        <a14:artisticPhotocopy trans="17000" detail="2"/>
                      </a14:imgEffect>
                    </a14:imgLayer>
                  </a14:imgProps>
                </a:ext>
                <a:ext uri="{28A0092B-C50C-407E-A947-70E740481C1C}">
                  <a14:useLocalDpi xmlns:a14="http://schemas.microsoft.com/office/drawing/2010/main" val="0"/>
                </a:ext>
              </a:extLst>
            </a:blip>
            <a:srcRect l="14912" t="15470" r="16496" b="4643"/>
            <a:stretch/>
          </p:blipFill>
          <p:spPr>
            <a:xfrm>
              <a:off x="1452281" y="4250050"/>
              <a:ext cx="466165" cy="445897"/>
            </a:xfrm>
            <a:prstGeom prst="rect">
              <a:avLst/>
            </a:prstGeom>
          </p:spPr>
        </p:pic>
        <p:pic>
          <p:nvPicPr>
            <p:cNvPr id="6" name="Picture 5">
              <a:extLst>
                <a:ext uri="{FF2B5EF4-FFF2-40B4-BE49-F238E27FC236}">
                  <a16:creationId xmlns:a16="http://schemas.microsoft.com/office/drawing/2014/main" id="{E1C1F422-3E23-EA4D-8DCB-9FB8266628C7}"/>
                </a:ext>
              </a:extLst>
            </p:cNvPr>
            <p:cNvPicPr>
              <a:picLocks noChangeAspect="1"/>
            </p:cNvPicPr>
            <p:nvPr/>
          </p:nvPicPr>
          <p:blipFill>
            <a:blip r:embed="rId9">
              <a:extLst>
                <a:ext uri="{BEBA8EAE-BF5A-486C-A8C5-ECC9F3942E4B}">
                  <a14:imgProps xmlns:a14="http://schemas.microsoft.com/office/drawing/2010/main">
                    <a14:imgLayer r:embed="rId10">
                      <a14:imgEffect>
                        <a14:artisticPaintStrokes/>
                      </a14:imgEffect>
                    </a14:imgLayer>
                  </a14:imgProps>
                </a:ext>
                <a:ext uri="{28A0092B-C50C-407E-A947-70E740481C1C}">
                  <a14:useLocalDpi xmlns:a14="http://schemas.microsoft.com/office/drawing/2010/main" val="0"/>
                </a:ext>
              </a:extLst>
            </a:blip>
            <a:stretch>
              <a:fillRect/>
            </a:stretch>
          </p:blipFill>
          <p:spPr>
            <a:xfrm>
              <a:off x="1452281" y="3424517"/>
              <a:ext cx="473676" cy="441426"/>
            </a:xfrm>
            <a:prstGeom prst="rect">
              <a:avLst/>
            </a:prstGeom>
          </p:spPr>
        </p:pic>
        <p:pic>
          <p:nvPicPr>
            <p:cNvPr id="8" name="Picture 7">
              <a:extLst>
                <a:ext uri="{FF2B5EF4-FFF2-40B4-BE49-F238E27FC236}">
                  <a16:creationId xmlns:a16="http://schemas.microsoft.com/office/drawing/2014/main" id="{8AF969DD-61B0-6547-958C-9E0D176697BE}"/>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1033" t="3101" r="10362" b="16589"/>
            <a:stretch/>
          </p:blipFill>
          <p:spPr>
            <a:xfrm>
              <a:off x="838200" y="5968935"/>
              <a:ext cx="404691" cy="413469"/>
            </a:xfrm>
            <a:prstGeom prst="rect">
              <a:avLst/>
            </a:prstGeom>
          </p:spPr>
        </p:pic>
        <p:pic>
          <p:nvPicPr>
            <p:cNvPr id="9" name="Picture 8">
              <a:extLst>
                <a:ext uri="{FF2B5EF4-FFF2-40B4-BE49-F238E27FC236}">
                  <a16:creationId xmlns:a16="http://schemas.microsoft.com/office/drawing/2014/main" id="{D6F5B2FC-D13C-3C4D-A0CE-7E65671BF007}"/>
                </a:ext>
              </a:extLst>
            </p:cNvPr>
            <p:cNvPicPr>
              <a:picLocks noChangeAspect="1"/>
            </p:cNvPicPr>
            <p:nvPr/>
          </p:nvPicPr>
          <p:blipFill>
            <a:blip r:embed="rId12">
              <a:extLst>
                <a:ext uri="{BEBA8EAE-BF5A-486C-A8C5-ECC9F3942E4B}">
                  <a14:imgProps xmlns:a14="http://schemas.microsoft.com/office/drawing/2010/main">
                    <a14:imgLayer r:embed="rId13">
                      <a14:imgEffect>
                        <a14:artisticPhotocopy/>
                      </a14:imgEffect>
                    </a14:imgLayer>
                  </a14:imgProps>
                </a:ext>
                <a:ext uri="{28A0092B-C50C-407E-A947-70E740481C1C}">
                  <a14:useLocalDpi xmlns:a14="http://schemas.microsoft.com/office/drawing/2010/main" val="0"/>
                </a:ext>
              </a:extLst>
            </a:blip>
            <a:stretch>
              <a:fillRect/>
            </a:stretch>
          </p:blipFill>
          <p:spPr>
            <a:xfrm>
              <a:off x="1234140" y="5080055"/>
              <a:ext cx="456826" cy="503999"/>
            </a:xfrm>
            <a:prstGeom prst="rect">
              <a:avLst/>
            </a:prstGeom>
          </p:spPr>
        </p:pic>
        <p:pic>
          <p:nvPicPr>
            <p:cNvPr id="15" name="Picture 14">
              <a:extLst>
                <a:ext uri="{FF2B5EF4-FFF2-40B4-BE49-F238E27FC236}">
                  <a16:creationId xmlns:a16="http://schemas.microsoft.com/office/drawing/2014/main" id="{B1754913-9241-584C-A73A-9E730EF8A212}"/>
                </a:ext>
              </a:extLst>
            </p:cNvPr>
            <p:cNvPicPr>
              <a:picLocks noChangeAspect="1"/>
            </p:cNvPicPr>
            <p:nvPr/>
          </p:nvPicPr>
          <p:blipFill>
            <a:blip r:embed="rId14">
              <a:extLst>
                <a:ext uri="{BEBA8EAE-BF5A-486C-A8C5-ECC9F3942E4B}">
                  <a14:imgProps xmlns:a14="http://schemas.microsoft.com/office/drawing/2010/main">
                    <a14:imgLayer r:embed="rId15">
                      <a14:imgEffect>
                        <a14:artisticPhotocopy/>
                      </a14:imgEffect>
                    </a14:imgLayer>
                  </a14:imgProps>
                </a:ext>
                <a:ext uri="{28A0092B-C50C-407E-A947-70E740481C1C}">
                  <a14:useLocalDpi xmlns:a14="http://schemas.microsoft.com/office/drawing/2010/main" val="0"/>
                </a:ext>
              </a:extLst>
            </a:blip>
            <a:stretch>
              <a:fillRect/>
            </a:stretch>
          </p:blipFill>
          <p:spPr>
            <a:xfrm>
              <a:off x="739531" y="1737132"/>
              <a:ext cx="503999" cy="430955"/>
            </a:xfrm>
            <a:prstGeom prst="rect">
              <a:avLst/>
            </a:prstGeom>
          </p:spPr>
        </p:pic>
        <p:pic>
          <p:nvPicPr>
            <p:cNvPr id="17" name="Picture 16">
              <a:extLst>
                <a:ext uri="{FF2B5EF4-FFF2-40B4-BE49-F238E27FC236}">
                  <a16:creationId xmlns:a16="http://schemas.microsoft.com/office/drawing/2014/main" id="{F3993C32-E25C-8447-90F0-DF6BD5BBD696}"/>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7158" t="2015" r="9586" b="15349"/>
            <a:stretch/>
          </p:blipFill>
          <p:spPr>
            <a:xfrm>
              <a:off x="1233857" y="2522509"/>
              <a:ext cx="451506" cy="448144"/>
            </a:xfrm>
            <a:prstGeom prst="rect">
              <a:avLst/>
            </a:prstGeom>
          </p:spPr>
        </p:pic>
      </p:grpSp>
      <p:sp>
        <p:nvSpPr>
          <p:cNvPr id="11" name="TextBox 10">
            <a:extLst>
              <a:ext uri="{FF2B5EF4-FFF2-40B4-BE49-F238E27FC236}">
                <a16:creationId xmlns:a16="http://schemas.microsoft.com/office/drawing/2014/main" id="{5C5F2D6A-F29A-F241-9198-43B120582334}"/>
              </a:ext>
            </a:extLst>
          </p:cNvPr>
          <p:cNvSpPr txBox="1"/>
          <p:nvPr/>
        </p:nvSpPr>
        <p:spPr>
          <a:xfrm>
            <a:off x="2801766" y="3211477"/>
            <a:ext cx="8578522" cy="1323439"/>
          </a:xfrm>
          <a:prstGeom prst="rect">
            <a:avLst/>
          </a:prstGeom>
          <a:noFill/>
          <a:ln>
            <a:solidFill>
              <a:srgbClr val="0070C0"/>
            </a:solidFill>
          </a:ln>
        </p:spPr>
        <p:txBody>
          <a:bodyPr wrap="square" rtlCol="0">
            <a:spAutoFit/>
          </a:bodyPr>
          <a:lstStyle/>
          <a:p>
            <a:r>
              <a:rPr lang="en-US" sz="2000" b="1" dirty="0"/>
              <a:t>The identification of strategies will follow from the work done by the Service Delivery Group on identifying key gaps and relevant strategies. Based on the indicators identified in the bottleneck step, the effect on target coverage rates can be calculated. </a:t>
            </a:r>
          </a:p>
        </p:txBody>
      </p:sp>
      <p:sp>
        <p:nvSpPr>
          <p:cNvPr id="12" name="TextBox 11">
            <a:extLst>
              <a:ext uri="{FF2B5EF4-FFF2-40B4-BE49-F238E27FC236}">
                <a16:creationId xmlns:a16="http://schemas.microsoft.com/office/drawing/2014/main" id="{C8F4A7AB-9011-FB49-A3AF-6508C438F54E}"/>
              </a:ext>
            </a:extLst>
          </p:cNvPr>
          <p:cNvSpPr txBox="1"/>
          <p:nvPr/>
        </p:nvSpPr>
        <p:spPr>
          <a:xfrm rot="16200000">
            <a:off x="1878687" y="3688531"/>
            <a:ext cx="1491849" cy="369332"/>
          </a:xfrm>
          <a:prstGeom prst="rect">
            <a:avLst/>
          </a:prstGeom>
          <a:solidFill>
            <a:schemeClr val="accent1"/>
          </a:solidFill>
          <a:ln>
            <a:solidFill>
              <a:schemeClr val="tx1"/>
            </a:solidFill>
          </a:ln>
        </p:spPr>
        <p:txBody>
          <a:bodyPr wrap="square" rtlCol="0">
            <a:spAutoFit/>
          </a:bodyPr>
          <a:lstStyle/>
          <a:p>
            <a:pPr algn="ctr"/>
            <a:r>
              <a:rPr lang="en-US" b="1" dirty="0">
                <a:solidFill>
                  <a:schemeClr val="bg1"/>
                </a:solidFill>
              </a:rPr>
              <a:t>ALTERNATIVE</a:t>
            </a:r>
            <a:endParaRPr lang="en-US" sz="2000" b="1" dirty="0">
              <a:solidFill>
                <a:schemeClr val="bg1"/>
              </a:solidFill>
            </a:endParaRPr>
          </a:p>
        </p:txBody>
      </p:sp>
      <p:sp>
        <p:nvSpPr>
          <p:cNvPr id="13" name="TextBox 12">
            <a:extLst>
              <a:ext uri="{FF2B5EF4-FFF2-40B4-BE49-F238E27FC236}">
                <a16:creationId xmlns:a16="http://schemas.microsoft.com/office/drawing/2014/main" id="{658AD5C3-E6FF-B447-B39F-A2BB24A1C406}"/>
              </a:ext>
            </a:extLst>
          </p:cNvPr>
          <p:cNvSpPr txBox="1"/>
          <p:nvPr/>
        </p:nvSpPr>
        <p:spPr>
          <a:xfrm>
            <a:off x="2809277" y="1641858"/>
            <a:ext cx="8578522" cy="1323439"/>
          </a:xfrm>
          <a:prstGeom prst="rect">
            <a:avLst/>
          </a:prstGeom>
          <a:noFill/>
          <a:ln>
            <a:solidFill>
              <a:srgbClr val="FF0000"/>
            </a:solidFill>
          </a:ln>
        </p:spPr>
        <p:txBody>
          <a:bodyPr wrap="square" rtlCol="0">
            <a:spAutoFit/>
          </a:bodyPr>
          <a:lstStyle/>
          <a:p>
            <a:r>
              <a:rPr lang="en-US" sz="2000" b="1" dirty="0"/>
              <a:t>The EQUIST tool provides a list of potential strategies under the following areas – Financing, Service Delivery, Medical products, Health workforce, Governance and Leadership, Information. The calculation of effect size for strategies and their effect on coverage rates is a black box. </a:t>
            </a:r>
          </a:p>
        </p:txBody>
      </p:sp>
      <p:sp>
        <p:nvSpPr>
          <p:cNvPr id="14" name="TextBox 13">
            <a:extLst>
              <a:ext uri="{FF2B5EF4-FFF2-40B4-BE49-F238E27FC236}">
                <a16:creationId xmlns:a16="http://schemas.microsoft.com/office/drawing/2014/main" id="{672F5C87-0954-AA41-9792-01A7864E2617}"/>
              </a:ext>
            </a:extLst>
          </p:cNvPr>
          <p:cNvSpPr txBox="1"/>
          <p:nvPr/>
        </p:nvSpPr>
        <p:spPr>
          <a:xfrm rot="16200000">
            <a:off x="1878688" y="2117814"/>
            <a:ext cx="1491849" cy="369332"/>
          </a:xfrm>
          <a:prstGeom prst="rect">
            <a:avLst/>
          </a:prstGeom>
          <a:solidFill>
            <a:srgbClr val="FF0000"/>
          </a:solidFill>
          <a:ln>
            <a:solidFill>
              <a:schemeClr val="tx1"/>
            </a:solidFill>
          </a:ln>
        </p:spPr>
        <p:txBody>
          <a:bodyPr wrap="square" rtlCol="0">
            <a:spAutoFit/>
          </a:bodyPr>
          <a:lstStyle/>
          <a:p>
            <a:pPr algn="ctr"/>
            <a:r>
              <a:rPr lang="en-US" b="1" dirty="0">
                <a:solidFill>
                  <a:schemeClr val="bg1"/>
                </a:solidFill>
              </a:rPr>
              <a:t>CHALLENGE</a:t>
            </a:r>
            <a:endParaRPr lang="en-US" sz="2000" b="1" dirty="0">
              <a:solidFill>
                <a:schemeClr val="bg1"/>
              </a:solidFill>
            </a:endParaRPr>
          </a:p>
        </p:txBody>
      </p:sp>
      <p:sp>
        <p:nvSpPr>
          <p:cNvPr id="3" name="Slide Number Placeholder 2">
            <a:extLst>
              <a:ext uri="{FF2B5EF4-FFF2-40B4-BE49-F238E27FC236}">
                <a16:creationId xmlns:a16="http://schemas.microsoft.com/office/drawing/2014/main" id="{A047523A-C99F-2446-9505-A8986CD89491}"/>
              </a:ext>
            </a:extLst>
          </p:cNvPr>
          <p:cNvSpPr>
            <a:spLocks noGrp="1"/>
          </p:cNvSpPr>
          <p:nvPr>
            <p:ph type="sldNum" sz="quarter" idx="12"/>
          </p:nvPr>
        </p:nvSpPr>
        <p:spPr/>
        <p:txBody>
          <a:bodyPr/>
          <a:lstStyle/>
          <a:p>
            <a:fld id="{B6784B44-E009-41D0-846E-76C082E0550B}" type="slidenum">
              <a:rPr lang="en-US" smtClean="0"/>
              <a:t>8</a:t>
            </a:fld>
            <a:endParaRPr lang="en-US"/>
          </a:p>
        </p:txBody>
      </p:sp>
    </p:spTree>
    <p:extLst>
      <p:ext uri="{BB962C8B-B14F-4D97-AF65-F5344CB8AC3E}">
        <p14:creationId xmlns:p14="http://schemas.microsoft.com/office/powerpoint/2010/main" val="441955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EQUIST Analysis: Challenges and Alternatives</a:t>
            </a:r>
            <a:endParaRPr lang="en-US" b="1" dirty="0"/>
          </a:p>
        </p:txBody>
      </p:sp>
      <p:grpSp>
        <p:nvGrpSpPr>
          <p:cNvPr id="16" name="Group 15">
            <a:extLst>
              <a:ext uri="{FF2B5EF4-FFF2-40B4-BE49-F238E27FC236}">
                <a16:creationId xmlns:a16="http://schemas.microsoft.com/office/drawing/2014/main" id="{D91F9C4C-214C-3544-853E-6BFAA9C4C962}"/>
              </a:ext>
            </a:extLst>
          </p:cNvPr>
          <p:cNvGrpSpPr/>
          <p:nvPr/>
        </p:nvGrpSpPr>
        <p:grpSpPr>
          <a:xfrm>
            <a:off x="568961" y="1382233"/>
            <a:ext cx="10977998" cy="5358809"/>
            <a:chOff x="568961" y="1382233"/>
            <a:chExt cx="10977998" cy="5358809"/>
          </a:xfrm>
        </p:grpSpPr>
        <p:graphicFrame>
          <p:nvGraphicFramePr>
            <p:cNvPr id="26" name="Diagram 25">
              <a:extLst>
                <a:ext uri="{FF2B5EF4-FFF2-40B4-BE49-F238E27FC236}">
                  <a16:creationId xmlns:a16="http://schemas.microsoft.com/office/drawing/2014/main" id="{898ED8EC-CE0B-3C46-86E3-483A6941FF6F}"/>
                </a:ext>
              </a:extLst>
            </p:cNvPr>
            <p:cNvGraphicFramePr/>
            <p:nvPr>
              <p:extLst>
                <p:ext uri="{D42A27DB-BD31-4B8C-83A1-F6EECF244321}">
                  <p14:modId xmlns:p14="http://schemas.microsoft.com/office/powerpoint/2010/main" val="2340172759"/>
                </p:ext>
              </p:extLst>
            </p:nvPr>
          </p:nvGraphicFramePr>
          <p:xfrm>
            <a:off x="568961" y="1382233"/>
            <a:ext cx="10977998" cy="5358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2122823D-DB1B-BC45-B49E-C9478049C077}"/>
                </a:ext>
              </a:extLst>
            </p:cNvPr>
            <p:cNvPicPr>
              <a:picLocks noChangeAspect="1"/>
            </p:cNvPicPr>
            <p:nvPr/>
          </p:nvPicPr>
          <p:blipFill rotWithShape="1">
            <a:blip r:embed="rId7">
              <a:extLst>
                <a:ext uri="{BEBA8EAE-BF5A-486C-A8C5-ECC9F3942E4B}">
                  <a14:imgProps xmlns:a14="http://schemas.microsoft.com/office/drawing/2010/main">
                    <a14:imgLayer r:embed="rId8">
                      <a14:imgEffect>
                        <a14:artisticPhotocopy trans="17000" detail="2"/>
                      </a14:imgEffect>
                    </a14:imgLayer>
                  </a14:imgProps>
                </a:ext>
                <a:ext uri="{28A0092B-C50C-407E-A947-70E740481C1C}">
                  <a14:useLocalDpi xmlns:a14="http://schemas.microsoft.com/office/drawing/2010/main" val="0"/>
                </a:ext>
              </a:extLst>
            </a:blip>
            <a:srcRect l="14912" t="15470" r="16496" b="4643"/>
            <a:stretch/>
          </p:blipFill>
          <p:spPr>
            <a:xfrm>
              <a:off x="1452281" y="4250050"/>
              <a:ext cx="466165" cy="445897"/>
            </a:xfrm>
            <a:prstGeom prst="rect">
              <a:avLst/>
            </a:prstGeom>
          </p:spPr>
        </p:pic>
        <p:pic>
          <p:nvPicPr>
            <p:cNvPr id="6" name="Picture 5">
              <a:extLst>
                <a:ext uri="{FF2B5EF4-FFF2-40B4-BE49-F238E27FC236}">
                  <a16:creationId xmlns:a16="http://schemas.microsoft.com/office/drawing/2014/main" id="{E1C1F422-3E23-EA4D-8DCB-9FB8266628C7}"/>
                </a:ext>
              </a:extLst>
            </p:cNvPr>
            <p:cNvPicPr>
              <a:picLocks noChangeAspect="1"/>
            </p:cNvPicPr>
            <p:nvPr/>
          </p:nvPicPr>
          <p:blipFill>
            <a:blip r:embed="rId9">
              <a:extLst>
                <a:ext uri="{BEBA8EAE-BF5A-486C-A8C5-ECC9F3942E4B}">
                  <a14:imgProps xmlns:a14="http://schemas.microsoft.com/office/drawing/2010/main">
                    <a14:imgLayer r:embed="rId10">
                      <a14:imgEffect>
                        <a14:artisticPaintStrokes/>
                      </a14:imgEffect>
                    </a14:imgLayer>
                  </a14:imgProps>
                </a:ext>
                <a:ext uri="{28A0092B-C50C-407E-A947-70E740481C1C}">
                  <a14:useLocalDpi xmlns:a14="http://schemas.microsoft.com/office/drawing/2010/main" val="0"/>
                </a:ext>
              </a:extLst>
            </a:blip>
            <a:stretch>
              <a:fillRect/>
            </a:stretch>
          </p:blipFill>
          <p:spPr>
            <a:xfrm>
              <a:off x="1452281" y="3424517"/>
              <a:ext cx="473676" cy="441426"/>
            </a:xfrm>
            <a:prstGeom prst="rect">
              <a:avLst/>
            </a:prstGeom>
          </p:spPr>
        </p:pic>
        <p:pic>
          <p:nvPicPr>
            <p:cNvPr id="8" name="Picture 7">
              <a:extLst>
                <a:ext uri="{FF2B5EF4-FFF2-40B4-BE49-F238E27FC236}">
                  <a16:creationId xmlns:a16="http://schemas.microsoft.com/office/drawing/2014/main" id="{8AF969DD-61B0-6547-958C-9E0D176697BE}"/>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1033" t="3101" r="10362" b="16589"/>
            <a:stretch/>
          </p:blipFill>
          <p:spPr>
            <a:xfrm>
              <a:off x="838200" y="5968935"/>
              <a:ext cx="404691" cy="413469"/>
            </a:xfrm>
            <a:prstGeom prst="rect">
              <a:avLst/>
            </a:prstGeom>
          </p:spPr>
        </p:pic>
        <p:pic>
          <p:nvPicPr>
            <p:cNvPr id="9" name="Picture 8">
              <a:extLst>
                <a:ext uri="{FF2B5EF4-FFF2-40B4-BE49-F238E27FC236}">
                  <a16:creationId xmlns:a16="http://schemas.microsoft.com/office/drawing/2014/main" id="{D6F5B2FC-D13C-3C4D-A0CE-7E65671BF007}"/>
                </a:ext>
              </a:extLst>
            </p:cNvPr>
            <p:cNvPicPr>
              <a:picLocks noChangeAspect="1"/>
            </p:cNvPicPr>
            <p:nvPr/>
          </p:nvPicPr>
          <p:blipFill>
            <a:blip r:embed="rId12">
              <a:extLst>
                <a:ext uri="{BEBA8EAE-BF5A-486C-A8C5-ECC9F3942E4B}">
                  <a14:imgProps xmlns:a14="http://schemas.microsoft.com/office/drawing/2010/main">
                    <a14:imgLayer r:embed="rId13">
                      <a14:imgEffect>
                        <a14:artisticPhotocopy/>
                      </a14:imgEffect>
                    </a14:imgLayer>
                  </a14:imgProps>
                </a:ext>
                <a:ext uri="{28A0092B-C50C-407E-A947-70E740481C1C}">
                  <a14:useLocalDpi xmlns:a14="http://schemas.microsoft.com/office/drawing/2010/main" val="0"/>
                </a:ext>
              </a:extLst>
            </a:blip>
            <a:stretch>
              <a:fillRect/>
            </a:stretch>
          </p:blipFill>
          <p:spPr>
            <a:xfrm>
              <a:off x="1234140" y="5080055"/>
              <a:ext cx="456826" cy="503999"/>
            </a:xfrm>
            <a:prstGeom prst="rect">
              <a:avLst/>
            </a:prstGeom>
          </p:spPr>
        </p:pic>
        <p:pic>
          <p:nvPicPr>
            <p:cNvPr id="15" name="Picture 14">
              <a:extLst>
                <a:ext uri="{FF2B5EF4-FFF2-40B4-BE49-F238E27FC236}">
                  <a16:creationId xmlns:a16="http://schemas.microsoft.com/office/drawing/2014/main" id="{B1754913-9241-584C-A73A-9E730EF8A212}"/>
                </a:ext>
              </a:extLst>
            </p:cNvPr>
            <p:cNvPicPr>
              <a:picLocks noChangeAspect="1"/>
            </p:cNvPicPr>
            <p:nvPr/>
          </p:nvPicPr>
          <p:blipFill>
            <a:blip r:embed="rId14">
              <a:extLst>
                <a:ext uri="{BEBA8EAE-BF5A-486C-A8C5-ECC9F3942E4B}">
                  <a14:imgProps xmlns:a14="http://schemas.microsoft.com/office/drawing/2010/main">
                    <a14:imgLayer r:embed="rId15">
                      <a14:imgEffect>
                        <a14:artisticPhotocopy/>
                      </a14:imgEffect>
                    </a14:imgLayer>
                  </a14:imgProps>
                </a:ext>
                <a:ext uri="{28A0092B-C50C-407E-A947-70E740481C1C}">
                  <a14:useLocalDpi xmlns:a14="http://schemas.microsoft.com/office/drawing/2010/main" val="0"/>
                </a:ext>
              </a:extLst>
            </a:blip>
            <a:stretch>
              <a:fillRect/>
            </a:stretch>
          </p:blipFill>
          <p:spPr>
            <a:xfrm>
              <a:off x="739531" y="1737132"/>
              <a:ext cx="503999" cy="430955"/>
            </a:xfrm>
            <a:prstGeom prst="rect">
              <a:avLst/>
            </a:prstGeom>
          </p:spPr>
        </p:pic>
        <p:pic>
          <p:nvPicPr>
            <p:cNvPr id="17" name="Picture 16">
              <a:extLst>
                <a:ext uri="{FF2B5EF4-FFF2-40B4-BE49-F238E27FC236}">
                  <a16:creationId xmlns:a16="http://schemas.microsoft.com/office/drawing/2014/main" id="{F3993C32-E25C-8447-90F0-DF6BD5BBD696}"/>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7158" t="2015" r="9586" b="15349"/>
            <a:stretch/>
          </p:blipFill>
          <p:spPr>
            <a:xfrm>
              <a:off x="1233857" y="2522509"/>
              <a:ext cx="451506" cy="448144"/>
            </a:xfrm>
            <a:prstGeom prst="rect">
              <a:avLst/>
            </a:prstGeom>
          </p:spPr>
        </p:pic>
      </p:grpSp>
      <p:sp>
        <p:nvSpPr>
          <p:cNvPr id="11" name="TextBox 10">
            <a:extLst>
              <a:ext uri="{FF2B5EF4-FFF2-40B4-BE49-F238E27FC236}">
                <a16:creationId xmlns:a16="http://schemas.microsoft.com/office/drawing/2014/main" id="{AB47848D-5E78-A540-89EB-6770C0E3E17E}"/>
              </a:ext>
            </a:extLst>
          </p:cNvPr>
          <p:cNvSpPr txBox="1"/>
          <p:nvPr/>
        </p:nvSpPr>
        <p:spPr>
          <a:xfrm>
            <a:off x="2809277" y="3132641"/>
            <a:ext cx="8578522" cy="1938992"/>
          </a:xfrm>
          <a:prstGeom prst="rect">
            <a:avLst/>
          </a:prstGeom>
          <a:noFill/>
          <a:ln>
            <a:solidFill>
              <a:srgbClr val="0070C0"/>
            </a:solidFill>
          </a:ln>
        </p:spPr>
        <p:txBody>
          <a:bodyPr wrap="square" rtlCol="0">
            <a:spAutoFit/>
          </a:bodyPr>
          <a:lstStyle/>
          <a:p>
            <a:pPr marL="342900" indent="-342900">
              <a:buFont typeface="Arial" panose="020B0604020202020204" pitchFamily="34" charset="0"/>
              <a:buChar char="•"/>
            </a:pPr>
            <a:r>
              <a:rPr lang="en-US" sz="2000" b="1" u="sng" dirty="0"/>
              <a:t>Cost</a:t>
            </a:r>
            <a:r>
              <a:rPr lang="en-US" sz="2000" b="1" dirty="0"/>
              <a:t>: Malawi already has a comprehensive costing of various strategies (HSSP-II, HRH, MEHIS, Capital Investment). Costs of prioritized strategies can be extrapolated from here. </a:t>
            </a:r>
          </a:p>
          <a:p>
            <a:pPr marL="342900" indent="-342900">
              <a:buFont typeface="Arial" panose="020B0604020202020204" pitchFamily="34" charset="0"/>
              <a:buChar char="•"/>
            </a:pPr>
            <a:r>
              <a:rPr lang="en-US" sz="2000" b="1" u="sng" dirty="0"/>
              <a:t>Impact</a:t>
            </a:r>
            <a:r>
              <a:rPr lang="en-US" sz="2000" b="1" dirty="0"/>
              <a:t>: Additional DALYs averted can be calculated based on estimated target coverage rates using the EHP tool. </a:t>
            </a:r>
          </a:p>
          <a:p>
            <a:pPr marL="342900" indent="-342900">
              <a:buFont typeface="Arial" panose="020B0604020202020204" pitchFamily="34" charset="0"/>
              <a:buChar char="•"/>
            </a:pPr>
            <a:endParaRPr lang="en-US" sz="2000" b="1" dirty="0"/>
          </a:p>
        </p:txBody>
      </p:sp>
      <p:sp>
        <p:nvSpPr>
          <p:cNvPr id="12" name="TextBox 11">
            <a:extLst>
              <a:ext uri="{FF2B5EF4-FFF2-40B4-BE49-F238E27FC236}">
                <a16:creationId xmlns:a16="http://schemas.microsoft.com/office/drawing/2014/main" id="{3D794A2D-D754-D549-8013-F5A788A79233}"/>
              </a:ext>
            </a:extLst>
          </p:cNvPr>
          <p:cNvSpPr txBox="1"/>
          <p:nvPr/>
        </p:nvSpPr>
        <p:spPr>
          <a:xfrm rot="16200000">
            <a:off x="1878687" y="3901337"/>
            <a:ext cx="1491849" cy="369332"/>
          </a:xfrm>
          <a:prstGeom prst="rect">
            <a:avLst/>
          </a:prstGeom>
          <a:solidFill>
            <a:schemeClr val="accent1"/>
          </a:solidFill>
          <a:ln>
            <a:solidFill>
              <a:schemeClr val="tx1"/>
            </a:solidFill>
          </a:ln>
        </p:spPr>
        <p:txBody>
          <a:bodyPr wrap="square" rtlCol="0">
            <a:spAutoFit/>
          </a:bodyPr>
          <a:lstStyle/>
          <a:p>
            <a:pPr algn="ctr"/>
            <a:r>
              <a:rPr lang="en-US" b="1" dirty="0">
                <a:solidFill>
                  <a:schemeClr val="bg1"/>
                </a:solidFill>
              </a:rPr>
              <a:t>ALTERNATIVE</a:t>
            </a:r>
            <a:endParaRPr lang="en-US" sz="2000" b="1" dirty="0">
              <a:solidFill>
                <a:schemeClr val="bg1"/>
              </a:solidFill>
            </a:endParaRPr>
          </a:p>
        </p:txBody>
      </p:sp>
      <p:sp>
        <p:nvSpPr>
          <p:cNvPr id="13" name="TextBox 12">
            <a:extLst>
              <a:ext uri="{FF2B5EF4-FFF2-40B4-BE49-F238E27FC236}">
                <a16:creationId xmlns:a16="http://schemas.microsoft.com/office/drawing/2014/main" id="{79DFCEC7-F532-0745-9DE7-D2F815511A48}"/>
              </a:ext>
            </a:extLst>
          </p:cNvPr>
          <p:cNvSpPr txBox="1"/>
          <p:nvPr/>
        </p:nvSpPr>
        <p:spPr>
          <a:xfrm>
            <a:off x="2809277" y="1656944"/>
            <a:ext cx="8578522" cy="1323439"/>
          </a:xfrm>
          <a:prstGeom prst="rect">
            <a:avLst/>
          </a:prstGeom>
          <a:noFill/>
          <a:ln>
            <a:solidFill>
              <a:srgbClr val="FF0000"/>
            </a:solidFill>
          </a:ln>
        </p:spPr>
        <p:txBody>
          <a:bodyPr wrap="square" rtlCol="0">
            <a:spAutoFit/>
          </a:bodyPr>
          <a:lstStyle/>
          <a:p>
            <a:pPr marL="342900" indent="-342900">
              <a:buFont typeface="Arial" panose="020B0604020202020204" pitchFamily="34" charset="0"/>
              <a:buChar char="•"/>
            </a:pPr>
            <a:r>
              <a:rPr lang="en-US" sz="2000" b="1" u="sng" dirty="0"/>
              <a:t>Cost</a:t>
            </a:r>
            <a:r>
              <a:rPr lang="en-US" sz="2000" b="1" dirty="0"/>
              <a:t>: It has been observed that the One-Health Tool costing methodology is superior to the costing methodology applied in the EQUIST simulation.  </a:t>
            </a:r>
          </a:p>
          <a:p>
            <a:pPr marL="342900" indent="-342900">
              <a:buFont typeface="Arial" panose="020B0604020202020204" pitchFamily="34" charset="0"/>
              <a:buChar char="•"/>
            </a:pPr>
            <a:r>
              <a:rPr lang="en-US" sz="2000" b="1" u="sng" dirty="0"/>
              <a:t>Impact</a:t>
            </a:r>
            <a:r>
              <a:rPr lang="en-US" sz="2000" b="1" dirty="0"/>
              <a:t>: Impact is calculated only in terms of number of lives saved, not DALYs. </a:t>
            </a:r>
          </a:p>
        </p:txBody>
      </p:sp>
      <p:sp>
        <p:nvSpPr>
          <p:cNvPr id="14" name="TextBox 13">
            <a:extLst>
              <a:ext uri="{FF2B5EF4-FFF2-40B4-BE49-F238E27FC236}">
                <a16:creationId xmlns:a16="http://schemas.microsoft.com/office/drawing/2014/main" id="{4E68084C-EB9A-5F42-9535-82882CEB3395}"/>
              </a:ext>
            </a:extLst>
          </p:cNvPr>
          <p:cNvSpPr txBox="1"/>
          <p:nvPr/>
        </p:nvSpPr>
        <p:spPr>
          <a:xfrm rot="16200000">
            <a:off x="1866892" y="2133998"/>
            <a:ext cx="1491849" cy="369332"/>
          </a:xfrm>
          <a:prstGeom prst="rect">
            <a:avLst/>
          </a:prstGeom>
          <a:solidFill>
            <a:srgbClr val="FF0000"/>
          </a:solidFill>
          <a:ln>
            <a:solidFill>
              <a:schemeClr val="tx1"/>
            </a:solidFill>
          </a:ln>
        </p:spPr>
        <p:txBody>
          <a:bodyPr wrap="square" rtlCol="0">
            <a:spAutoFit/>
          </a:bodyPr>
          <a:lstStyle/>
          <a:p>
            <a:pPr algn="ctr"/>
            <a:r>
              <a:rPr lang="en-US" b="1" dirty="0">
                <a:solidFill>
                  <a:schemeClr val="bg1"/>
                </a:solidFill>
              </a:rPr>
              <a:t>CHALLENGE</a:t>
            </a:r>
            <a:endParaRPr lang="en-US" sz="2000" b="1" dirty="0">
              <a:solidFill>
                <a:schemeClr val="bg1"/>
              </a:solidFill>
            </a:endParaRPr>
          </a:p>
        </p:txBody>
      </p:sp>
      <p:sp>
        <p:nvSpPr>
          <p:cNvPr id="3" name="Slide Number Placeholder 2">
            <a:extLst>
              <a:ext uri="{FF2B5EF4-FFF2-40B4-BE49-F238E27FC236}">
                <a16:creationId xmlns:a16="http://schemas.microsoft.com/office/drawing/2014/main" id="{D99CFAB3-4927-A547-BE01-D0483CC09E95}"/>
              </a:ext>
            </a:extLst>
          </p:cNvPr>
          <p:cNvSpPr>
            <a:spLocks noGrp="1"/>
          </p:cNvSpPr>
          <p:nvPr>
            <p:ph type="sldNum" sz="quarter" idx="12"/>
          </p:nvPr>
        </p:nvSpPr>
        <p:spPr/>
        <p:txBody>
          <a:bodyPr/>
          <a:lstStyle/>
          <a:p>
            <a:fld id="{B6784B44-E009-41D0-846E-76C082E0550B}" type="slidenum">
              <a:rPr lang="en-US" smtClean="0"/>
              <a:t>9</a:t>
            </a:fld>
            <a:endParaRPr lang="en-US"/>
          </a:p>
        </p:txBody>
      </p:sp>
    </p:spTree>
    <p:extLst>
      <p:ext uri="{BB962C8B-B14F-4D97-AF65-F5344CB8AC3E}">
        <p14:creationId xmlns:p14="http://schemas.microsoft.com/office/powerpoint/2010/main" val="3398648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90E2E-41F8-BE4B-A0E0-7CF0D16B85A5}"/>
              </a:ext>
            </a:extLst>
          </p:cNvPr>
          <p:cNvSpPr>
            <a:spLocks noGrp="1"/>
          </p:cNvSpPr>
          <p:nvPr>
            <p:ph type="title"/>
          </p:nvPr>
        </p:nvSpPr>
        <p:spPr>
          <a:xfrm>
            <a:off x="735572" y="93278"/>
            <a:ext cx="10246895" cy="1034520"/>
          </a:xfrm>
        </p:spPr>
        <p:txBody>
          <a:bodyPr/>
          <a:lstStyle/>
          <a:p>
            <a:r>
              <a:rPr lang="en-US" dirty="0"/>
              <a:t>Calculation of Impact using the EHP Tool</a:t>
            </a:r>
          </a:p>
        </p:txBody>
      </p:sp>
      <p:sp>
        <p:nvSpPr>
          <p:cNvPr id="5" name="Slide Number Placeholder 4">
            <a:extLst>
              <a:ext uri="{FF2B5EF4-FFF2-40B4-BE49-F238E27FC236}">
                <a16:creationId xmlns:a16="http://schemas.microsoft.com/office/drawing/2014/main" id="{05E791FA-F3E6-704A-B4FE-E9A118220A65}"/>
              </a:ext>
            </a:extLst>
          </p:cNvPr>
          <p:cNvSpPr>
            <a:spLocks noGrp="1"/>
          </p:cNvSpPr>
          <p:nvPr>
            <p:ph type="sldNum" sz="quarter" idx="12"/>
          </p:nvPr>
        </p:nvSpPr>
        <p:spPr/>
        <p:txBody>
          <a:bodyPr/>
          <a:lstStyle/>
          <a:p>
            <a:fld id="{B6784B44-E009-41D0-846E-76C082E0550B}" type="slidenum">
              <a:rPr lang="en-US" smtClean="0"/>
              <a:t>10</a:t>
            </a:fld>
            <a:endParaRPr lang="en-US"/>
          </a:p>
        </p:txBody>
      </p:sp>
      <p:grpSp>
        <p:nvGrpSpPr>
          <p:cNvPr id="29" name="Group 28">
            <a:extLst>
              <a:ext uri="{FF2B5EF4-FFF2-40B4-BE49-F238E27FC236}">
                <a16:creationId xmlns:a16="http://schemas.microsoft.com/office/drawing/2014/main" id="{131DEC91-5D5B-5E47-8D8C-463CC3EB7F40}"/>
              </a:ext>
            </a:extLst>
          </p:cNvPr>
          <p:cNvGrpSpPr/>
          <p:nvPr/>
        </p:nvGrpSpPr>
        <p:grpSpPr>
          <a:xfrm>
            <a:off x="2202568" y="2171238"/>
            <a:ext cx="7312901" cy="4398901"/>
            <a:chOff x="2135899" y="939468"/>
            <a:chExt cx="7472631" cy="4751819"/>
          </a:xfrm>
        </p:grpSpPr>
        <p:sp>
          <p:nvSpPr>
            <p:cNvPr id="6" name="Oval 5">
              <a:extLst>
                <a:ext uri="{FF2B5EF4-FFF2-40B4-BE49-F238E27FC236}">
                  <a16:creationId xmlns:a16="http://schemas.microsoft.com/office/drawing/2014/main" id="{C4897CB8-8745-4F4F-B9B9-9DC561647055}"/>
                </a:ext>
              </a:extLst>
            </p:cNvPr>
            <p:cNvSpPr/>
            <p:nvPr/>
          </p:nvSpPr>
          <p:spPr>
            <a:xfrm>
              <a:off x="2135899" y="1420541"/>
              <a:ext cx="2650345" cy="2637297"/>
            </a:xfrm>
            <a:prstGeom prst="ellipse">
              <a:avLst/>
            </a:prstGeom>
            <a:solidFill>
              <a:srgbClr val="63A4F5">
                <a:alpha val="76863"/>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52.5 </a:t>
              </a:r>
            </a:p>
            <a:p>
              <a:pPr algn="ctr"/>
              <a:r>
                <a:rPr lang="en-US" sz="2000" b="1" dirty="0"/>
                <a:t>million</a:t>
              </a:r>
            </a:p>
            <a:p>
              <a:pPr algn="ctr"/>
              <a:endParaRPr lang="en-US" sz="2000" b="1" dirty="0"/>
            </a:p>
            <a:p>
              <a:pPr algn="ctr"/>
              <a:endParaRPr lang="en-US" sz="2000" b="1" dirty="0"/>
            </a:p>
            <a:p>
              <a:pPr algn="ctr"/>
              <a:endParaRPr lang="en-US" sz="2000" b="1" dirty="0"/>
            </a:p>
            <a:p>
              <a:pPr algn="ctr"/>
              <a:endParaRPr lang="en-US" sz="2000" b="1" dirty="0"/>
            </a:p>
            <a:p>
              <a:pPr algn="ctr"/>
              <a:endParaRPr lang="en-US" sz="2000" b="1" dirty="0"/>
            </a:p>
          </p:txBody>
        </p:sp>
        <p:sp>
          <p:nvSpPr>
            <p:cNvPr id="7" name="TextBox 6">
              <a:extLst>
                <a:ext uri="{FF2B5EF4-FFF2-40B4-BE49-F238E27FC236}">
                  <a16:creationId xmlns:a16="http://schemas.microsoft.com/office/drawing/2014/main" id="{7B6794DE-878D-014B-98C1-57B3ED8197FD}"/>
                </a:ext>
              </a:extLst>
            </p:cNvPr>
            <p:cNvSpPr txBox="1"/>
            <p:nvPr/>
          </p:nvSpPr>
          <p:spPr>
            <a:xfrm>
              <a:off x="2893539" y="939468"/>
              <a:ext cx="1045479" cy="400110"/>
            </a:xfrm>
            <a:prstGeom prst="rect">
              <a:avLst/>
            </a:prstGeom>
            <a:noFill/>
            <a:ln>
              <a:solidFill>
                <a:schemeClr val="tx1"/>
              </a:solidFill>
            </a:ln>
          </p:spPr>
          <p:txBody>
            <a:bodyPr wrap="none" rtlCol="0">
              <a:spAutoFit/>
            </a:bodyPr>
            <a:lstStyle/>
            <a:p>
              <a:r>
                <a:rPr lang="en-US" sz="2000" b="1" dirty="0"/>
                <a:t>Full EHP</a:t>
              </a:r>
            </a:p>
          </p:txBody>
        </p:sp>
        <p:sp>
          <p:nvSpPr>
            <p:cNvPr id="8" name="TextBox 7">
              <a:extLst>
                <a:ext uri="{FF2B5EF4-FFF2-40B4-BE49-F238E27FC236}">
                  <a16:creationId xmlns:a16="http://schemas.microsoft.com/office/drawing/2014/main" id="{57636AFC-3CD1-A343-B809-AF3A0B6E6922}"/>
                </a:ext>
              </a:extLst>
            </p:cNvPr>
            <p:cNvSpPr txBox="1"/>
            <p:nvPr/>
          </p:nvSpPr>
          <p:spPr>
            <a:xfrm>
              <a:off x="7046407" y="939468"/>
              <a:ext cx="2544373" cy="400110"/>
            </a:xfrm>
            <a:prstGeom prst="rect">
              <a:avLst/>
            </a:prstGeom>
            <a:noFill/>
            <a:ln>
              <a:solidFill>
                <a:schemeClr val="tx1"/>
              </a:solidFill>
            </a:ln>
          </p:spPr>
          <p:txBody>
            <a:bodyPr wrap="square" rtlCol="0">
              <a:spAutoFit/>
            </a:bodyPr>
            <a:lstStyle/>
            <a:p>
              <a:pPr algn="ctr"/>
              <a:r>
                <a:rPr lang="en-US" sz="2000" b="1" dirty="0"/>
                <a:t>RMNCAH + Nutrition</a:t>
              </a:r>
            </a:p>
          </p:txBody>
        </p:sp>
        <p:sp>
          <p:nvSpPr>
            <p:cNvPr id="9" name="Oval 8">
              <a:extLst>
                <a:ext uri="{FF2B5EF4-FFF2-40B4-BE49-F238E27FC236}">
                  <a16:creationId xmlns:a16="http://schemas.microsoft.com/office/drawing/2014/main" id="{E70A0001-D1BA-D844-8E51-F1B38BB28D61}"/>
                </a:ext>
              </a:extLst>
            </p:cNvPr>
            <p:cNvSpPr/>
            <p:nvPr/>
          </p:nvSpPr>
          <p:spPr>
            <a:xfrm>
              <a:off x="2578079" y="2343159"/>
              <a:ext cx="1676400" cy="1714679"/>
            </a:xfrm>
            <a:prstGeom prst="ellipse">
              <a:avLst/>
            </a:prstGeom>
            <a:solidFill>
              <a:srgbClr val="4272BE"/>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26.2 million</a:t>
              </a:r>
              <a:endParaRPr lang="en-US" b="1" dirty="0"/>
            </a:p>
          </p:txBody>
        </p:sp>
        <p:sp>
          <p:nvSpPr>
            <p:cNvPr id="10" name="Oval 9">
              <a:extLst>
                <a:ext uri="{FF2B5EF4-FFF2-40B4-BE49-F238E27FC236}">
                  <a16:creationId xmlns:a16="http://schemas.microsoft.com/office/drawing/2014/main" id="{BCCC766F-1ED1-EE4A-B8E8-C155C1B577CA}"/>
                </a:ext>
              </a:extLst>
            </p:cNvPr>
            <p:cNvSpPr/>
            <p:nvPr/>
          </p:nvSpPr>
          <p:spPr>
            <a:xfrm>
              <a:off x="6958185" y="1420541"/>
              <a:ext cx="2650345" cy="2637297"/>
            </a:xfrm>
            <a:prstGeom prst="ellipse">
              <a:avLst/>
            </a:prstGeom>
            <a:solidFill>
              <a:srgbClr val="63A4F5">
                <a:alpha val="76863"/>
              </a:srgb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24.5 </a:t>
              </a:r>
            </a:p>
            <a:p>
              <a:pPr algn="ctr"/>
              <a:r>
                <a:rPr lang="en-US" sz="2000" b="1" dirty="0"/>
                <a:t>million</a:t>
              </a:r>
            </a:p>
            <a:p>
              <a:pPr algn="ctr"/>
              <a:endParaRPr lang="en-US" sz="2000" b="1" dirty="0"/>
            </a:p>
            <a:p>
              <a:pPr algn="ctr"/>
              <a:endParaRPr lang="en-US" sz="2000" b="1" dirty="0"/>
            </a:p>
            <a:p>
              <a:pPr algn="ctr"/>
              <a:endParaRPr lang="en-US" sz="2000" b="1" dirty="0"/>
            </a:p>
            <a:p>
              <a:pPr algn="ctr"/>
              <a:endParaRPr lang="en-US" sz="2000" b="1" dirty="0"/>
            </a:p>
            <a:p>
              <a:pPr algn="ctr"/>
              <a:endParaRPr lang="en-US" sz="2000" b="1" dirty="0"/>
            </a:p>
          </p:txBody>
        </p:sp>
        <p:sp>
          <p:nvSpPr>
            <p:cNvPr id="11" name="Oval 10">
              <a:extLst>
                <a:ext uri="{FF2B5EF4-FFF2-40B4-BE49-F238E27FC236}">
                  <a16:creationId xmlns:a16="http://schemas.microsoft.com/office/drawing/2014/main" id="{A4C8462D-F1E4-CC47-BAAB-D10F9BDCE3ED}"/>
                </a:ext>
              </a:extLst>
            </p:cNvPr>
            <p:cNvSpPr/>
            <p:nvPr/>
          </p:nvSpPr>
          <p:spPr>
            <a:xfrm>
              <a:off x="7400365" y="2343159"/>
              <a:ext cx="1676400" cy="1714679"/>
            </a:xfrm>
            <a:prstGeom prst="ellipse">
              <a:avLst/>
            </a:prstGeom>
            <a:solidFill>
              <a:srgbClr val="4272BE"/>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12.1 million</a:t>
              </a:r>
            </a:p>
          </p:txBody>
        </p:sp>
        <p:sp>
          <p:nvSpPr>
            <p:cNvPr id="16" name="TextBox 15">
              <a:extLst>
                <a:ext uri="{FF2B5EF4-FFF2-40B4-BE49-F238E27FC236}">
                  <a16:creationId xmlns:a16="http://schemas.microsoft.com/office/drawing/2014/main" id="{A4A84A9E-251A-CC4A-BFF4-F9ABFCFCEC5B}"/>
                </a:ext>
              </a:extLst>
            </p:cNvPr>
            <p:cNvSpPr txBox="1"/>
            <p:nvPr/>
          </p:nvSpPr>
          <p:spPr>
            <a:xfrm>
              <a:off x="4918780" y="1869276"/>
              <a:ext cx="1906869" cy="338554"/>
            </a:xfrm>
            <a:prstGeom prst="rect">
              <a:avLst/>
            </a:prstGeom>
            <a:noFill/>
            <a:ln>
              <a:solidFill>
                <a:schemeClr val="tx1"/>
              </a:solidFill>
            </a:ln>
          </p:spPr>
          <p:txBody>
            <a:bodyPr wrap="none" rtlCol="0">
              <a:spAutoFit/>
            </a:bodyPr>
            <a:lstStyle/>
            <a:p>
              <a:r>
                <a:rPr lang="en-US" sz="1600" b="1" dirty="0"/>
                <a:t>Full Implementation</a:t>
              </a:r>
            </a:p>
          </p:txBody>
        </p:sp>
        <p:cxnSp>
          <p:nvCxnSpPr>
            <p:cNvPr id="17" name="Straight Arrow Connector 16">
              <a:extLst>
                <a:ext uri="{FF2B5EF4-FFF2-40B4-BE49-F238E27FC236}">
                  <a16:creationId xmlns:a16="http://schemas.microsoft.com/office/drawing/2014/main" id="{1528755D-EB12-6147-B195-715D0E8FE3C2}"/>
                </a:ext>
              </a:extLst>
            </p:cNvPr>
            <p:cNvCxnSpPr>
              <a:stCxn id="16" idx="1"/>
              <a:endCxn id="6" idx="6"/>
            </p:cNvCxnSpPr>
            <p:nvPr/>
          </p:nvCxnSpPr>
          <p:spPr>
            <a:xfrm flipH="1">
              <a:off x="4786244" y="2038553"/>
              <a:ext cx="132536" cy="70063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45FD188-76B2-824F-9C44-23F8ED7939C0}"/>
                </a:ext>
              </a:extLst>
            </p:cNvPr>
            <p:cNvCxnSpPr>
              <a:stCxn id="16" idx="3"/>
              <a:endCxn id="10" idx="2"/>
            </p:cNvCxnSpPr>
            <p:nvPr/>
          </p:nvCxnSpPr>
          <p:spPr>
            <a:xfrm>
              <a:off x="6825649" y="2038553"/>
              <a:ext cx="132536" cy="70063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B9265D7-C0B2-0C4F-A0AE-6B71CE08E039}"/>
                </a:ext>
              </a:extLst>
            </p:cNvPr>
            <p:cNvSpPr txBox="1"/>
            <p:nvPr/>
          </p:nvSpPr>
          <p:spPr>
            <a:xfrm>
              <a:off x="5028681" y="2761601"/>
              <a:ext cx="1658403" cy="584775"/>
            </a:xfrm>
            <a:prstGeom prst="rect">
              <a:avLst/>
            </a:prstGeom>
            <a:noFill/>
            <a:ln>
              <a:solidFill>
                <a:schemeClr val="tx1"/>
              </a:solidFill>
            </a:ln>
          </p:spPr>
          <p:txBody>
            <a:bodyPr wrap="none" rtlCol="0">
              <a:spAutoFit/>
            </a:bodyPr>
            <a:lstStyle/>
            <a:p>
              <a:pPr algn="ctr"/>
              <a:r>
                <a:rPr lang="en-US" sz="1600" b="1" dirty="0"/>
                <a:t>Realistic </a:t>
              </a:r>
            </a:p>
            <a:p>
              <a:pPr algn="ctr"/>
              <a:r>
                <a:rPr lang="en-US" sz="1600" b="1" dirty="0"/>
                <a:t>Implementation</a:t>
              </a:r>
              <a:r>
                <a:rPr lang="en-US" sz="1600" b="1" baseline="30000" dirty="0"/>
                <a:t>*</a:t>
              </a:r>
            </a:p>
          </p:txBody>
        </p:sp>
        <p:cxnSp>
          <p:nvCxnSpPr>
            <p:cNvPr id="20" name="Straight Arrow Connector 19">
              <a:extLst>
                <a:ext uri="{FF2B5EF4-FFF2-40B4-BE49-F238E27FC236}">
                  <a16:creationId xmlns:a16="http://schemas.microsoft.com/office/drawing/2014/main" id="{20FE41F3-05B0-124D-BAB9-17EE577C6670}"/>
                </a:ext>
              </a:extLst>
            </p:cNvPr>
            <p:cNvCxnSpPr>
              <a:stCxn id="19" idx="1"/>
              <a:endCxn id="9" idx="6"/>
            </p:cNvCxnSpPr>
            <p:nvPr/>
          </p:nvCxnSpPr>
          <p:spPr>
            <a:xfrm flipH="1">
              <a:off x="4254479" y="3053989"/>
              <a:ext cx="774202" cy="14651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162D857-1FF4-014F-9C78-E324C04D521B}"/>
                </a:ext>
              </a:extLst>
            </p:cNvPr>
            <p:cNvCxnSpPr>
              <a:stCxn id="19" idx="3"/>
              <a:endCxn id="11" idx="2"/>
            </p:cNvCxnSpPr>
            <p:nvPr/>
          </p:nvCxnSpPr>
          <p:spPr>
            <a:xfrm>
              <a:off x="6687084" y="3053989"/>
              <a:ext cx="713281" cy="14651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37B4185F-9F92-984E-890D-24EB8A2ACE7E}"/>
                </a:ext>
              </a:extLst>
            </p:cNvPr>
            <p:cNvSpPr txBox="1"/>
            <p:nvPr/>
          </p:nvSpPr>
          <p:spPr>
            <a:xfrm>
              <a:off x="4612679" y="5414288"/>
              <a:ext cx="2787686" cy="276999"/>
            </a:xfrm>
            <a:prstGeom prst="rect">
              <a:avLst/>
            </a:prstGeom>
            <a:noFill/>
          </p:spPr>
          <p:txBody>
            <a:bodyPr wrap="none" rtlCol="0">
              <a:spAutoFit/>
            </a:bodyPr>
            <a:lstStyle/>
            <a:p>
              <a:r>
                <a:rPr lang="en-US" sz="1200" baseline="30000" dirty="0"/>
                <a:t>* </a:t>
              </a:r>
              <a:r>
                <a:rPr lang="en-US" sz="1200" dirty="0"/>
                <a:t>based on realistic coverage rates in 2014</a:t>
              </a:r>
            </a:p>
          </p:txBody>
        </p:sp>
      </p:grpSp>
      <p:sp>
        <p:nvSpPr>
          <p:cNvPr id="30" name="TextBox 29">
            <a:extLst>
              <a:ext uri="{FF2B5EF4-FFF2-40B4-BE49-F238E27FC236}">
                <a16:creationId xmlns:a16="http://schemas.microsoft.com/office/drawing/2014/main" id="{76F46ACF-55B1-3B43-B1A9-8FD46C506E36}"/>
              </a:ext>
            </a:extLst>
          </p:cNvPr>
          <p:cNvSpPr txBox="1"/>
          <p:nvPr/>
        </p:nvSpPr>
        <p:spPr>
          <a:xfrm rot="16200000">
            <a:off x="326064" y="3507247"/>
            <a:ext cx="1596847" cy="646331"/>
          </a:xfrm>
          <a:prstGeom prst="rect">
            <a:avLst/>
          </a:prstGeom>
          <a:noFill/>
          <a:ln>
            <a:noFill/>
          </a:ln>
        </p:spPr>
        <p:txBody>
          <a:bodyPr wrap="none" rtlCol="0">
            <a:spAutoFit/>
          </a:bodyPr>
          <a:lstStyle/>
          <a:p>
            <a:r>
              <a:rPr lang="en-US" b="1" i="1" dirty="0"/>
              <a:t>DALYs Averted </a:t>
            </a:r>
          </a:p>
          <a:p>
            <a:pPr algn="ctr"/>
            <a:r>
              <a:rPr lang="en-US" b="1" i="1" dirty="0"/>
              <a:t>(per year)</a:t>
            </a:r>
          </a:p>
        </p:txBody>
      </p:sp>
      <p:sp>
        <p:nvSpPr>
          <p:cNvPr id="32" name="TextBox 31">
            <a:extLst>
              <a:ext uri="{FF2B5EF4-FFF2-40B4-BE49-F238E27FC236}">
                <a16:creationId xmlns:a16="http://schemas.microsoft.com/office/drawing/2014/main" id="{447ED743-A0A0-7145-848F-878D8B90F6C5}"/>
              </a:ext>
            </a:extLst>
          </p:cNvPr>
          <p:cNvSpPr txBox="1"/>
          <p:nvPr/>
        </p:nvSpPr>
        <p:spPr>
          <a:xfrm>
            <a:off x="10018030" y="2507854"/>
            <a:ext cx="1622954" cy="1077218"/>
          </a:xfrm>
          <a:prstGeom prst="rect">
            <a:avLst/>
          </a:prstGeom>
          <a:solidFill>
            <a:schemeClr val="bg1">
              <a:lumMod val="85000"/>
            </a:schemeClr>
          </a:solidFill>
          <a:ln>
            <a:solidFill>
              <a:schemeClr val="bg2">
                <a:lumMod val="90000"/>
              </a:schemeClr>
            </a:solidFill>
          </a:ln>
        </p:spPr>
        <p:txBody>
          <a:bodyPr wrap="square" rtlCol="0">
            <a:spAutoFit/>
          </a:bodyPr>
          <a:lstStyle/>
          <a:p>
            <a:pPr algn="ctr"/>
            <a:r>
              <a:rPr lang="en-US" sz="1600" b="1" dirty="0"/>
              <a:t>Impact if coverage rates are increased to 100%</a:t>
            </a:r>
            <a:endParaRPr lang="en-US" sz="1600" b="1" baseline="30000" dirty="0"/>
          </a:p>
        </p:txBody>
      </p:sp>
      <p:cxnSp>
        <p:nvCxnSpPr>
          <p:cNvPr id="33" name="Straight Arrow Connector 32">
            <a:extLst>
              <a:ext uri="{FF2B5EF4-FFF2-40B4-BE49-F238E27FC236}">
                <a16:creationId xmlns:a16="http://schemas.microsoft.com/office/drawing/2014/main" id="{F5B52114-D652-DD44-902D-80DC759CAF46}"/>
              </a:ext>
            </a:extLst>
          </p:cNvPr>
          <p:cNvCxnSpPr>
            <a:cxnSpLocks/>
          </p:cNvCxnSpPr>
          <p:nvPr/>
        </p:nvCxnSpPr>
        <p:spPr>
          <a:xfrm flipH="1">
            <a:off x="9154843" y="3054862"/>
            <a:ext cx="863187" cy="49451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78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798E-0CE4-CF44-BED4-F79036B42B15}"/>
              </a:ext>
            </a:extLst>
          </p:cNvPr>
          <p:cNvSpPr>
            <a:spLocks noGrp="1"/>
          </p:cNvSpPr>
          <p:nvPr>
            <p:ph type="title"/>
          </p:nvPr>
        </p:nvSpPr>
        <p:spPr/>
        <p:txBody>
          <a:bodyPr/>
          <a:lstStyle/>
          <a:p>
            <a:r>
              <a:rPr lang="en-US" dirty="0"/>
              <a:t>Next Steps and Timeline</a:t>
            </a:r>
          </a:p>
        </p:txBody>
      </p:sp>
      <p:sp>
        <p:nvSpPr>
          <p:cNvPr id="5" name="Slide Number Placeholder 4">
            <a:extLst>
              <a:ext uri="{FF2B5EF4-FFF2-40B4-BE49-F238E27FC236}">
                <a16:creationId xmlns:a16="http://schemas.microsoft.com/office/drawing/2014/main" id="{8AD09224-10D7-294D-8575-0EF774A57035}"/>
              </a:ext>
            </a:extLst>
          </p:cNvPr>
          <p:cNvSpPr>
            <a:spLocks noGrp="1"/>
          </p:cNvSpPr>
          <p:nvPr>
            <p:ph type="sldNum" sz="quarter" idx="12"/>
          </p:nvPr>
        </p:nvSpPr>
        <p:spPr/>
        <p:txBody>
          <a:bodyPr/>
          <a:lstStyle/>
          <a:p>
            <a:fld id="{B6784B44-E009-41D0-846E-76C082E0550B}" type="slidenum">
              <a:rPr lang="en-US" smtClean="0"/>
              <a:t>11</a:t>
            </a:fld>
            <a:endParaRPr lang="en-US"/>
          </a:p>
        </p:txBody>
      </p:sp>
      <p:graphicFrame>
        <p:nvGraphicFramePr>
          <p:cNvPr id="6" name="Table 5">
            <a:extLst>
              <a:ext uri="{FF2B5EF4-FFF2-40B4-BE49-F238E27FC236}">
                <a16:creationId xmlns:a16="http://schemas.microsoft.com/office/drawing/2014/main" id="{0BC3F98E-7C6D-B544-A72F-1E405D404EBA}"/>
              </a:ext>
            </a:extLst>
          </p:cNvPr>
          <p:cNvGraphicFramePr>
            <a:graphicFrameLocks noGrp="1"/>
          </p:cNvGraphicFramePr>
          <p:nvPr>
            <p:extLst>
              <p:ext uri="{D42A27DB-BD31-4B8C-83A1-F6EECF244321}">
                <p14:modId xmlns:p14="http://schemas.microsoft.com/office/powerpoint/2010/main" val="1646353281"/>
              </p:ext>
            </p:extLst>
          </p:nvPr>
        </p:nvGraphicFramePr>
        <p:xfrm>
          <a:off x="605118" y="1868580"/>
          <a:ext cx="11201401" cy="3986395"/>
        </p:xfrm>
        <a:graphic>
          <a:graphicData uri="http://schemas.openxmlformats.org/drawingml/2006/table">
            <a:tbl>
              <a:tblPr firstRow="1">
                <a:tableStyleId>{073A0DAA-6AF3-43AB-8588-CEC1D06C72B9}</a:tableStyleId>
              </a:tblPr>
              <a:tblGrid>
                <a:gridCol w="4558553">
                  <a:extLst>
                    <a:ext uri="{9D8B030D-6E8A-4147-A177-3AD203B41FA5}">
                      <a16:colId xmlns:a16="http://schemas.microsoft.com/office/drawing/2014/main" val="2713745082"/>
                    </a:ext>
                  </a:extLst>
                </a:gridCol>
                <a:gridCol w="3750583">
                  <a:extLst>
                    <a:ext uri="{9D8B030D-6E8A-4147-A177-3AD203B41FA5}">
                      <a16:colId xmlns:a16="http://schemas.microsoft.com/office/drawing/2014/main" val="2711953317"/>
                    </a:ext>
                  </a:extLst>
                </a:gridCol>
                <a:gridCol w="2892265">
                  <a:extLst>
                    <a:ext uri="{9D8B030D-6E8A-4147-A177-3AD203B41FA5}">
                      <a16:colId xmlns:a16="http://schemas.microsoft.com/office/drawing/2014/main" val="3645911043"/>
                    </a:ext>
                  </a:extLst>
                </a:gridCol>
              </a:tblGrid>
              <a:tr h="494691">
                <a:tc>
                  <a:txBody>
                    <a:bodyPr/>
                    <a:lstStyle/>
                    <a:p>
                      <a:pPr algn="ctr" fontAlgn="ctr"/>
                      <a:r>
                        <a:rPr lang="en-US" sz="1800" u="none" strike="noStrike" dirty="0">
                          <a:effectLst/>
                        </a:rPr>
                        <a:t>Activity </a:t>
                      </a:r>
                      <a:endParaRPr lang="en-US" sz="18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a:effectLst/>
                        </a:rPr>
                        <a:t>Drafting Groups</a:t>
                      </a:r>
                      <a:endParaRPr lang="en-US" sz="1800" b="1" i="0" u="none" strike="noStrike" dirty="0">
                        <a:solidFill>
                          <a:srgbClr val="000000"/>
                        </a:solidFill>
                        <a:effectLst/>
                        <a:latin typeface="Calibri" panose="020F0502020204030204" pitchFamily="34" charset="0"/>
                      </a:endParaRPr>
                    </a:p>
                  </a:txBody>
                  <a:tcPr marL="0" marR="0" marT="0" marB="0" anchor="ctr"/>
                </a:tc>
                <a:tc>
                  <a:txBody>
                    <a:bodyPr/>
                    <a:lstStyle/>
                    <a:p>
                      <a:pPr algn="ctr" fontAlgn="ctr"/>
                      <a:r>
                        <a:rPr lang="en-US" sz="1800" u="none" strike="noStrike" dirty="0">
                          <a:effectLst/>
                        </a:rPr>
                        <a:t>Deadline</a:t>
                      </a:r>
                      <a:endParaRPr lang="en-US" sz="1800" b="1" i="0" u="none" strike="noStrike" dirty="0">
                        <a:solidFill>
                          <a:srgbClr val="000000"/>
                        </a:solidFill>
                        <a:effectLst/>
                        <a:latin typeface="Calibri" panose="020F0502020204030204" pitchFamily="34" charset="0"/>
                      </a:endParaRPr>
                    </a:p>
                  </a:txBody>
                  <a:tcPr marL="0" marR="0" marT="0" marB="0" anchor="ctr"/>
                </a:tc>
                <a:extLst>
                  <a:ext uri="{0D108BD9-81ED-4DB2-BD59-A6C34878D82A}">
                    <a16:rowId xmlns:a16="http://schemas.microsoft.com/office/drawing/2014/main" val="2296779115"/>
                  </a:ext>
                </a:extLst>
              </a:tr>
              <a:tr h="706701">
                <a:tc>
                  <a:txBody>
                    <a:bodyPr/>
                    <a:lstStyle/>
                    <a:p>
                      <a:pPr algn="l" fontAlgn="ctr"/>
                      <a:r>
                        <a:rPr lang="en-US" sz="1800" u="none" strike="noStrike" dirty="0">
                          <a:effectLst/>
                        </a:rPr>
                        <a:t>Test the usefulness of the EQUIST tool in the Malawian context and validate results with the GFF Taskforce</a:t>
                      </a:r>
                      <a:endParaRPr lang="en-US" sz="1800" b="0" i="0" u="none" strike="noStrike" dirty="0">
                        <a:solidFill>
                          <a:srgbClr val="000000"/>
                        </a:solidFill>
                        <a:effectLst/>
                        <a:latin typeface="Calibri" panose="020F0502020204030204" pitchFamily="34" charset="0"/>
                      </a:endParaRPr>
                    </a:p>
                  </a:txBody>
                  <a:tcPr marL="108000" marR="0" marT="0" marB="0" anchor="ctr"/>
                </a:tc>
                <a:tc>
                  <a:txBody>
                    <a:bodyPr/>
                    <a:lstStyle/>
                    <a:p>
                      <a:pPr algn="l" fontAlgn="ctr"/>
                      <a:r>
                        <a:rPr lang="en-US" sz="1800" u="none" strike="noStrike">
                          <a:effectLst/>
                        </a:rPr>
                        <a:t>Impact simulation group</a:t>
                      </a:r>
                      <a:endParaRPr lang="en-US" sz="1800" b="0" i="0" u="none" strike="noStrike">
                        <a:solidFill>
                          <a:srgbClr val="000000"/>
                        </a:solidFill>
                        <a:effectLst/>
                        <a:latin typeface="Calibri" panose="020F0502020204030204" pitchFamily="34" charset="0"/>
                      </a:endParaRPr>
                    </a:p>
                  </a:txBody>
                  <a:tcPr marL="108000" marR="0" marT="0" marB="0" anchor="ctr"/>
                </a:tc>
                <a:tc>
                  <a:txBody>
                    <a:bodyPr/>
                    <a:lstStyle/>
                    <a:p>
                      <a:pPr algn="l" fontAlgn="ctr"/>
                      <a:r>
                        <a:rPr lang="en-US" sz="1800" u="none" strike="noStrike">
                          <a:effectLst/>
                        </a:rPr>
                        <a:t>December 7, 2018</a:t>
                      </a:r>
                      <a:endParaRPr lang="en-US" sz="1800" b="0" i="0" u="none" strike="noStrike">
                        <a:solidFill>
                          <a:srgbClr val="000000"/>
                        </a:solidFill>
                        <a:effectLst/>
                        <a:latin typeface="Calibri" panose="020F0502020204030204" pitchFamily="34" charset="0"/>
                      </a:endParaRPr>
                    </a:p>
                  </a:txBody>
                  <a:tcPr marL="108000" marR="0" marT="0" marB="0" anchor="ctr"/>
                </a:tc>
                <a:extLst>
                  <a:ext uri="{0D108BD9-81ED-4DB2-BD59-A6C34878D82A}">
                    <a16:rowId xmlns:a16="http://schemas.microsoft.com/office/drawing/2014/main" val="3482214087"/>
                  </a:ext>
                </a:extLst>
              </a:tr>
              <a:tr h="471134">
                <a:tc>
                  <a:txBody>
                    <a:bodyPr/>
                    <a:lstStyle/>
                    <a:p>
                      <a:pPr algn="l" fontAlgn="ctr"/>
                      <a:r>
                        <a:rPr lang="en-US" sz="1800" u="none" strike="noStrike">
                          <a:effectLst/>
                        </a:rPr>
                        <a:t>Agree on an analysis framework</a:t>
                      </a:r>
                      <a:endParaRPr lang="en-US" sz="1800" b="0" i="0" u="none" strike="noStrike">
                        <a:solidFill>
                          <a:srgbClr val="000000"/>
                        </a:solidFill>
                        <a:effectLst/>
                        <a:latin typeface="Calibri" panose="020F0502020204030204" pitchFamily="34" charset="0"/>
                      </a:endParaRPr>
                    </a:p>
                  </a:txBody>
                  <a:tcPr marL="108000" marR="0" marT="0" marB="0" anchor="ctr"/>
                </a:tc>
                <a:tc>
                  <a:txBody>
                    <a:bodyPr/>
                    <a:lstStyle/>
                    <a:p>
                      <a:pPr algn="l" fontAlgn="ctr"/>
                      <a:r>
                        <a:rPr lang="en-US" sz="1800" u="none" strike="noStrike">
                          <a:effectLst/>
                        </a:rPr>
                        <a:t>All Writing Groups</a:t>
                      </a:r>
                      <a:endParaRPr lang="en-US" sz="1800" b="0" i="0" u="none" strike="noStrike">
                        <a:solidFill>
                          <a:srgbClr val="000000"/>
                        </a:solidFill>
                        <a:effectLst/>
                        <a:latin typeface="Calibri" panose="020F0502020204030204" pitchFamily="34" charset="0"/>
                      </a:endParaRPr>
                    </a:p>
                  </a:txBody>
                  <a:tcPr marL="108000" marR="0" marT="0" marB="0" anchor="ctr"/>
                </a:tc>
                <a:tc>
                  <a:txBody>
                    <a:bodyPr/>
                    <a:lstStyle/>
                    <a:p>
                      <a:pPr algn="l" fontAlgn="ctr"/>
                      <a:r>
                        <a:rPr lang="en-US" sz="1800" u="none" strike="noStrike">
                          <a:effectLst/>
                        </a:rPr>
                        <a:t>December 14, 2018</a:t>
                      </a:r>
                      <a:endParaRPr lang="en-US" sz="1800" b="0" i="0" u="none" strike="noStrike">
                        <a:solidFill>
                          <a:srgbClr val="000000"/>
                        </a:solidFill>
                        <a:effectLst/>
                        <a:latin typeface="Calibri" panose="020F0502020204030204" pitchFamily="34" charset="0"/>
                      </a:endParaRPr>
                    </a:p>
                  </a:txBody>
                  <a:tcPr marL="108000" marR="0" marT="0" marB="0" anchor="ctr"/>
                </a:tc>
                <a:extLst>
                  <a:ext uri="{0D108BD9-81ED-4DB2-BD59-A6C34878D82A}">
                    <a16:rowId xmlns:a16="http://schemas.microsoft.com/office/drawing/2014/main" val="4064595542"/>
                  </a:ext>
                </a:extLst>
              </a:tr>
              <a:tr h="471134">
                <a:tc>
                  <a:txBody>
                    <a:bodyPr/>
                    <a:lstStyle/>
                    <a:p>
                      <a:pPr algn="l" fontAlgn="ctr"/>
                      <a:r>
                        <a:rPr lang="en-US" sz="1800" u="none" strike="noStrike" dirty="0">
                          <a:effectLst/>
                        </a:rPr>
                        <a:t>Finalize Bottleneck Analysis</a:t>
                      </a:r>
                      <a:endParaRPr lang="en-US" sz="1800" b="0" i="0" u="none" strike="noStrike" dirty="0">
                        <a:solidFill>
                          <a:srgbClr val="000000"/>
                        </a:solidFill>
                        <a:effectLst/>
                        <a:latin typeface="Calibri" panose="020F0502020204030204" pitchFamily="34" charset="0"/>
                      </a:endParaRPr>
                    </a:p>
                  </a:txBody>
                  <a:tcPr marL="108000" marR="0" marT="0" marB="0" anchor="ctr"/>
                </a:tc>
                <a:tc>
                  <a:txBody>
                    <a:bodyPr/>
                    <a:lstStyle/>
                    <a:p>
                      <a:pPr algn="l" fontAlgn="ctr"/>
                      <a:r>
                        <a:rPr lang="en-US" sz="1800" u="none" strike="noStrike" dirty="0">
                          <a:effectLst/>
                        </a:rPr>
                        <a:t>Impact simulation, Service delivery, Cross-cutting groups</a:t>
                      </a:r>
                      <a:endParaRPr lang="en-US" sz="1800" b="0" i="0" u="none" strike="noStrike" dirty="0">
                        <a:solidFill>
                          <a:srgbClr val="000000"/>
                        </a:solidFill>
                        <a:effectLst/>
                        <a:latin typeface="Calibri" panose="020F0502020204030204" pitchFamily="34" charset="0"/>
                      </a:endParaRPr>
                    </a:p>
                  </a:txBody>
                  <a:tcPr marL="108000" marR="0" marT="0" marB="0" anchor="ctr"/>
                </a:tc>
                <a:tc>
                  <a:txBody>
                    <a:bodyPr/>
                    <a:lstStyle/>
                    <a:p>
                      <a:pPr algn="l" fontAlgn="ctr"/>
                      <a:r>
                        <a:rPr lang="en-US" sz="1800" u="none" strike="noStrike">
                          <a:effectLst/>
                        </a:rPr>
                        <a:t>January 18, 2018</a:t>
                      </a:r>
                      <a:endParaRPr lang="en-US" sz="1800" b="0" i="0" u="none" strike="noStrike">
                        <a:solidFill>
                          <a:srgbClr val="000000"/>
                        </a:solidFill>
                        <a:effectLst/>
                        <a:latin typeface="Calibri" panose="020F0502020204030204" pitchFamily="34" charset="0"/>
                      </a:endParaRPr>
                    </a:p>
                  </a:txBody>
                  <a:tcPr marL="108000" marR="0" marT="0" marB="0" anchor="ctr"/>
                </a:tc>
                <a:extLst>
                  <a:ext uri="{0D108BD9-81ED-4DB2-BD59-A6C34878D82A}">
                    <a16:rowId xmlns:a16="http://schemas.microsoft.com/office/drawing/2014/main" val="4120902952"/>
                  </a:ext>
                </a:extLst>
              </a:tr>
              <a:tr h="706701">
                <a:tc>
                  <a:txBody>
                    <a:bodyPr/>
                    <a:lstStyle/>
                    <a:p>
                      <a:pPr algn="l" fontAlgn="ctr"/>
                      <a:r>
                        <a:rPr lang="en-US" sz="1800" u="none" strike="noStrike">
                          <a:effectLst/>
                        </a:rPr>
                        <a:t>Finalize Strategies</a:t>
                      </a:r>
                      <a:endParaRPr lang="en-US" sz="1800" b="0" i="0" u="none" strike="noStrike">
                        <a:solidFill>
                          <a:srgbClr val="000000"/>
                        </a:solidFill>
                        <a:effectLst/>
                        <a:latin typeface="Calibri" panose="020F0502020204030204" pitchFamily="34" charset="0"/>
                      </a:endParaRPr>
                    </a:p>
                  </a:txBody>
                  <a:tcPr marL="108000" marR="0" marT="0" marB="0" anchor="ctr"/>
                </a:tc>
                <a:tc>
                  <a:txBody>
                    <a:bodyPr/>
                    <a:lstStyle/>
                    <a:p>
                      <a:pPr algn="l" fontAlgn="ctr"/>
                      <a:r>
                        <a:rPr lang="en-US" sz="1800" u="none" strike="noStrike" dirty="0">
                          <a:effectLst/>
                        </a:rPr>
                        <a:t>Impact simulation, Service delivery groups</a:t>
                      </a:r>
                      <a:endParaRPr lang="en-US" sz="1800" b="0" i="0" u="none" strike="noStrike" dirty="0">
                        <a:solidFill>
                          <a:srgbClr val="000000"/>
                        </a:solidFill>
                        <a:effectLst/>
                        <a:latin typeface="Calibri" panose="020F0502020204030204" pitchFamily="34" charset="0"/>
                      </a:endParaRPr>
                    </a:p>
                  </a:txBody>
                  <a:tcPr marL="108000" marR="0" marT="0" marB="0" anchor="ctr"/>
                </a:tc>
                <a:tc>
                  <a:txBody>
                    <a:bodyPr/>
                    <a:lstStyle/>
                    <a:p>
                      <a:pPr algn="l" fontAlgn="ctr"/>
                      <a:r>
                        <a:rPr lang="en-US" sz="1800" u="none" strike="noStrike">
                          <a:effectLst/>
                        </a:rPr>
                        <a:t>January 31, 2018</a:t>
                      </a:r>
                      <a:endParaRPr lang="en-US" sz="1800" b="0" i="0" u="none" strike="noStrike">
                        <a:solidFill>
                          <a:srgbClr val="000000"/>
                        </a:solidFill>
                        <a:effectLst/>
                        <a:latin typeface="Calibri" panose="020F0502020204030204" pitchFamily="34" charset="0"/>
                      </a:endParaRPr>
                    </a:p>
                  </a:txBody>
                  <a:tcPr marL="108000" marR="0" marT="0" marB="0" anchor="ctr"/>
                </a:tc>
                <a:extLst>
                  <a:ext uri="{0D108BD9-81ED-4DB2-BD59-A6C34878D82A}">
                    <a16:rowId xmlns:a16="http://schemas.microsoft.com/office/drawing/2014/main" val="2264742283"/>
                  </a:ext>
                </a:extLst>
              </a:tr>
              <a:tr h="942269">
                <a:tc>
                  <a:txBody>
                    <a:bodyPr/>
                    <a:lstStyle/>
                    <a:p>
                      <a:pPr algn="l" fontAlgn="ctr"/>
                      <a:r>
                        <a:rPr lang="en-US" sz="1800" u="none" strike="noStrike">
                          <a:effectLst/>
                        </a:rPr>
                        <a:t>Finalize Cost and Impact Analysis</a:t>
                      </a:r>
                      <a:endParaRPr lang="en-US" sz="1800" b="0" i="0" u="none" strike="noStrike">
                        <a:solidFill>
                          <a:srgbClr val="000000"/>
                        </a:solidFill>
                        <a:effectLst/>
                        <a:latin typeface="Calibri" panose="020F0502020204030204" pitchFamily="34" charset="0"/>
                      </a:endParaRPr>
                    </a:p>
                  </a:txBody>
                  <a:tcPr marL="108000" marR="0" marT="0" marB="0" anchor="ctr"/>
                </a:tc>
                <a:tc>
                  <a:txBody>
                    <a:bodyPr/>
                    <a:lstStyle/>
                    <a:p>
                      <a:pPr algn="l" fontAlgn="ctr"/>
                      <a:r>
                        <a:rPr lang="en-US" sz="1800" u="none" strike="noStrike">
                          <a:effectLst/>
                        </a:rPr>
                        <a:t>Impact simulation, Service delivery, Health systems strengthening, Financial gap analysis groups</a:t>
                      </a:r>
                      <a:endParaRPr lang="en-US" sz="1800" b="0" i="0" u="none" strike="noStrike">
                        <a:solidFill>
                          <a:srgbClr val="000000"/>
                        </a:solidFill>
                        <a:effectLst/>
                        <a:latin typeface="Calibri" panose="020F0502020204030204" pitchFamily="34" charset="0"/>
                      </a:endParaRPr>
                    </a:p>
                  </a:txBody>
                  <a:tcPr marL="108000" marR="0" marT="0" marB="0" anchor="ctr"/>
                </a:tc>
                <a:tc>
                  <a:txBody>
                    <a:bodyPr/>
                    <a:lstStyle/>
                    <a:p>
                      <a:pPr algn="l" fontAlgn="ctr"/>
                      <a:r>
                        <a:rPr lang="en-US" sz="1800" u="none" strike="noStrike" dirty="0">
                          <a:effectLst/>
                        </a:rPr>
                        <a:t>February 15, 2018</a:t>
                      </a:r>
                      <a:endParaRPr lang="en-US" sz="1800" b="0" i="0" u="none" strike="noStrike" dirty="0">
                        <a:solidFill>
                          <a:srgbClr val="000000"/>
                        </a:solidFill>
                        <a:effectLst/>
                        <a:latin typeface="Calibri" panose="020F0502020204030204" pitchFamily="34" charset="0"/>
                      </a:endParaRPr>
                    </a:p>
                  </a:txBody>
                  <a:tcPr marL="108000" marR="0" marT="0" marB="0" anchor="ctr"/>
                </a:tc>
                <a:extLst>
                  <a:ext uri="{0D108BD9-81ED-4DB2-BD59-A6C34878D82A}">
                    <a16:rowId xmlns:a16="http://schemas.microsoft.com/office/drawing/2014/main" val="3740549024"/>
                  </a:ext>
                </a:extLst>
              </a:tr>
            </a:tbl>
          </a:graphicData>
        </a:graphic>
      </p:graphicFrame>
    </p:spTree>
    <p:extLst>
      <p:ext uri="{BB962C8B-B14F-4D97-AF65-F5344CB8AC3E}">
        <p14:creationId xmlns:p14="http://schemas.microsoft.com/office/powerpoint/2010/main" val="4104141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55&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1&quot;&gt;&lt;elem m_fUsage=&quot;1.00000000000000000000E+00&quot;&gt;&lt;m_msothmcolidx val=&quot;0&quot;/&gt;&lt;m_rgb r=&quot;14&quot; g=&quot;92&quot; b=&quot;27&quot;/&gt;&lt;m_nBrightness val=&quot;0&quot;/&gt;&lt;/elem&gt;&lt;/m_vecMRU&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30044</TotalTime>
  <Words>1328</Words>
  <Application>Microsoft Macintosh PowerPoint</Application>
  <PresentationFormat>Widescreen</PresentationFormat>
  <Paragraphs>135</Paragraphs>
  <Slides>11</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11</vt:i4>
      </vt:variant>
    </vt:vector>
  </HeadingPairs>
  <TitlesOfParts>
    <vt:vector size="18" baseType="lpstr">
      <vt:lpstr>Arial</vt:lpstr>
      <vt:lpstr>Calibri</vt:lpstr>
      <vt:lpstr>Calibri Light</vt:lpstr>
      <vt:lpstr>Segoe UI</vt:lpstr>
      <vt:lpstr>Segoe UI Historic</vt:lpstr>
      <vt:lpstr>Office Theme</vt:lpstr>
      <vt:lpstr>think-cell Slide</vt:lpstr>
      <vt:lpstr>EQUIST Simulation Challenges and Next Steps</vt:lpstr>
      <vt:lpstr>Introduction</vt:lpstr>
      <vt:lpstr>The EQUIST tool provides a stepwise framework for prioritization</vt:lpstr>
      <vt:lpstr>Overlaps with Other Analyses</vt:lpstr>
      <vt:lpstr>EQUIST Analysis: Challenges and Alternatives</vt:lpstr>
      <vt:lpstr>EQUIST Analysis: Challenges and Alternatives</vt:lpstr>
      <vt:lpstr>EQUIST Analysis: Challenges and Alternatives</vt:lpstr>
      <vt:lpstr>EQUIST Analysis: Challenges and Alternatives</vt:lpstr>
      <vt:lpstr>EQUIST Analysis: Challenges and Alternatives</vt:lpstr>
      <vt:lpstr>Calculation of Impact using the EHP Tool</vt:lpstr>
      <vt:lpstr>Next Steps and Timeline</vt:lpstr>
    </vt:vector>
  </TitlesOfParts>
  <LinksUpToDate>false</LinksUpToDate>
  <SharedDoc>false</SharedDoc>
  <HyperlinksChanged>false</HyperlinksChanged>
  <AppVersion>16.0010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Integrated Health Services Delivery</dc:title>
  <dc:creator>MoH- DPPD</dc:creator>
  <cp:lastModifiedBy>Sakshi Mohan</cp:lastModifiedBy>
  <cp:revision>1012</cp:revision>
  <cp:lastPrinted>2018-05-29T07:44:58Z</cp:lastPrinted>
  <dcterms:created xsi:type="dcterms:W3CDTF">2016-08-29T05:38:23Z</dcterms:created>
  <dcterms:modified xsi:type="dcterms:W3CDTF">2018-12-06T18:56:48Z</dcterms:modified>
</cp:coreProperties>
</file>