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83" r:id="rId3"/>
    <p:sldId id="273" r:id="rId4"/>
    <p:sldId id="277" r:id="rId5"/>
    <p:sldId id="275" r:id="rId6"/>
    <p:sldId id="278" r:id="rId7"/>
    <p:sldId id="279" r:id="rId8"/>
    <p:sldId id="280" r:id="rId9"/>
    <p:sldId id="281" r:id="rId10"/>
    <p:sldId id="270" r:id="rId11"/>
    <p:sldId id="271" r:id="rId12"/>
    <p:sldId id="28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6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39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2203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9076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85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70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04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5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27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275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85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1560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448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9977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941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865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913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000" y="1126522"/>
            <a:ext cx="10560000" cy="848950"/>
          </a:xfrm>
        </p:spPr>
        <p:txBody>
          <a:bodyPr>
            <a:spAutoFit/>
          </a:bodyPr>
          <a:lstStyle>
            <a:lvl1pPr>
              <a:lnSpc>
                <a:spcPts val="5867"/>
              </a:lnSpc>
              <a:defRPr sz="7066" spc="-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64000" y="2496001"/>
            <a:ext cx="10514619" cy="284693"/>
          </a:xfrm>
        </p:spPr>
        <p:txBody>
          <a:bodyPr wrap="square">
            <a:spAutoFit/>
          </a:bodyPr>
          <a:lstStyle>
            <a:lvl1pPr>
              <a:lnSpc>
                <a:spcPts val="1467"/>
              </a:lnSpc>
              <a:defRPr sz="1733" spc="-13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868800" y="2880001"/>
            <a:ext cx="5184000" cy="297517"/>
          </a:xfrm>
        </p:spPr>
        <p:txBody>
          <a:bodyPr>
            <a:spAutoFit/>
          </a:bodyPr>
          <a:lstStyle>
            <a:lvl1pPr algn="just">
              <a:lnSpc>
                <a:spcPts val="1600"/>
              </a:lnSpc>
              <a:spcBef>
                <a:spcPts val="0"/>
              </a:spcBef>
              <a:defRPr sz="1320" cap="none" spc="-40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0902935" y="6287681"/>
            <a:ext cx="466187" cy="230832"/>
          </a:xfrm>
        </p:spPr>
        <p:txBody>
          <a:bodyPr wrap="square" anchor="ctr">
            <a:spAutoFit/>
          </a:bodyPr>
          <a:lstStyle>
            <a:lvl1pPr algn="ctr">
              <a:defRPr sz="1000" b="0" spc="-13" baseline="0">
                <a:solidFill>
                  <a:srgbClr val="59595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/>
              <a:t>1</a:t>
            </a:r>
            <a:endParaRPr lang="en-US"/>
          </a:p>
        </p:txBody>
      </p:sp>
      <p:sp>
        <p:nvSpPr>
          <p:cNvPr id="41" name="Text Placeholder 13"/>
          <p:cNvSpPr>
            <a:spLocks noGrp="1"/>
          </p:cNvSpPr>
          <p:nvPr userDrawn="1">
            <p:ph type="body" sz="quarter" idx="14"/>
          </p:nvPr>
        </p:nvSpPr>
        <p:spPr>
          <a:xfrm>
            <a:off x="6340800" y="4896001"/>
            <a:ext cx="4900843" cy="297517"/>
          </a:xfrm>
        </p:spPr>
        <p:txBody>
          <a:bodyPr wrap="square">
            <a:spAutoFit/>
          </a:bodyPr>
          <a:lstStyle>
            <a:lvl1pPr>
              <a:lnSpc>
                <a:spcPts val="1600"/>
              </a:lnSpc>
              <a:defRPr sz="1320" b="1" cap="none" spc="-13" baseline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9"/>
          <p:cNvSpPr>
            <a:spLocks noGrp="1"/>
          </p:cNvSpPr>
          <p:nvPr userDrawn="1">
            <p:ph type="body" sz="quarter" idx="15"/>
          </p:nvPr>
        </p:nvSpPr>
        <p:spPr>
          <a:xfrm>
            <a:off x="6336000" y="5131201"/>
            <a:ext cx="4900800" cy="284693"/>
          </a:xfrm>
        </p:spPr>
        <p:txBody>
          <a:bodyPr wrap="square">
            <a:spAutoFit/>
          </a:bodyPr>
          <a:lstStyle>
            <a:lvl1pPr>
              <a:lnSpc>
                <a:spcPts val="1467"/>
              </a:lnSpc>
              <a:defRPr sz="1733" spc="-13" baseline="0">
                <a:solidFill>
                  <a:srgbClr val="6DC70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35" hasCustomPrompt="1"/>
          </p:nvPr>
        </p:nvSpPr>
        <p:spPr>
          <a:xfrm>
            <a:off x="6480000" y="2980800"/>
            <a:ext cx="4756800" cy="1920000"/>
          </a:xfrm>
          <a:solidFill>
            <a:srgbClr val="333333"/>
          </a:solidFill>
        </p:spPr>
        <p:txBody>
          <a:bodyPr anchor="ctr"/>
          <a:lstStyle>
            <a:lvl1pPr algn="ctr">
              <a:defRPr sz="16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/>
              <a:t>image</a:t>
            </a:r>
            <a:endParaRPr lang="en-US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36"/>
          </p:nvPr>
        </p:nvSpPr>
        <p:spPr>
          <a:xfrm>
            <a:off x="595200" y="6316801"/>
            <a:ext cx="5568619" cy="284693"/>
          </a:xfrm>
        </p:spPr>
        <p:txBody>
          <a:bodyPr wrap="square">
            <a:spAutoFit/>
          </a:bodyPr>
          <a:lstStyle>
            <a:lvl1pPr>
              <a:lnSpc>
                <a:spcPts val="1467"/>
              </a:lnSpc>
              <a:defRPr sz="1733" kern="1200" spc="-53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37"/>
          </p:nvPr>
        </p:nvSpPr>
        <p:spPr>
          <a:xfrm>
            <a:off x="609600" y="6465601"/>
            <a:ext cx="5471584" cy="207749"/>
          </a:xfrm>
        </p:spPr>
        <p:txBody>
          <a:bodyPr>
            <a:spAutoFit/>
          </a:bodyPr>
          <a:lstStyle>
            <a:lvl1pPr>
              <a:lnSpc>
                <a:spcPts val="933"/>
              </a:lnSpc>
              <a:defRPr sz="800" b="1" cap="none" spc="-13" baseline="0">
                <a:solidFill>
                  <a:srgbClr val="64646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Picture 16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7601" y="6355201"/>
            <a:ext cx="105655" cy="113783"/>
          </a:xfrm>
          <a:prstGeom prst="rect">
            <a:avLst/>
          </a:prstGeom>
        </p:spPr>
      </p:pic>
      <p:pic>
        <p:nvPicPr>
          <p:cNvPr id="4" name="Picture 3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801" y="6355199"/>
            <a:ext cx="105655" cy="11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4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91997-65F7-4409-95E7-FA6D6E335CB9}" type="datetimeFigureOut">
              <a:rPr lang="fr-FR" smtClean="0"/>
              <a:t>25/01/2018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C28D0D-4F07-4388-A058-0594436BE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40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PLAN%20DE%20REDACTION_Strat&#233;gie%20achat%20strat&#233;gique.doc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28FECE-4F06-47A9-A96A-DCEB2AD2D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5287" y="914400"/>
            <a:ext cx="8138378" cy="1887736"/>
          </a:xfr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Elaboration de  document d’achat stratégique</a:t>
            </a:r>
          </a:p>
        </p:txBody>
      </p:sp>
    </p:spTree>
    <p:extLst>
      <p:ext uri="{BB962C8B-B14F-4D97-AF65-F5344CB8AC3E}">
        <p14:creationId xmlns:p14="http://schemas.microsoft.com/office/powerpoint/2010/main" val="38812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1BFC042-9B9A-4DE9-8BFA-10E1A1EA13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84086" y="884258"/>
            <a:ext cx="7167716" cy="97339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/>
              <a:t>CONTEXTE ET JUSFICATION</a:t>
            </a:r>
          </a:p>
        </p:txBody>
      </p:sp>
      <p:sp>
        <p:nvSpPr>
          <p:cNvPr id="3" name="Espace réservé du contenu 5">
            <a:extLst>
              <a:ext uri="{FF2B5EF4-FFF2-40B4-BE49-F238E27FC236}">
                <a16:creationId xmlns:a16="http://schemas.microsoft.com/office/drawing/2014/main" xmlns="" id="{4FEE4D21-BB29-4CE7-BB39-4461CCCCAE86}"/>
              </a:ext>
            </a:extLst>
          </p:cNvPr>
          <p:cNvSpPr txBox="1">
            <a:spLocks/>
          </p:cNvSpPr>
          <p:nvPr/>
        </p:nvSpPr>
        <p:spPr>
          <a:xfrm>
            <a:off x="677334" y="1766655"/>
            <a:ext cx="8596668" cy="47140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Engagement mondial et nationale pour la CMU</a:t>
            </a:r>
          </a:p>
          <a:p>
            <a:r>
              <a:rPr lang="fr-FR" sz="2400" dirty="0"/>
              <a:t>Problématique de qualité de soins et insuffisance de ressources financières</a:t>
            </a:r>
          </a:p>
          <a:p>
            <a:r>
              <a:rPr lang="fr-FR" sz="2400" dirty="0"/>
              <a:t>Recherche de l’efficience et l’équité dans l’utilisation des soins de santé</a:t>
            </a:r>
          </a:p>
          <a:p>
            <a:r>
              <a:rPr lang="fr-FR" sz="2400" dirty="0"/>
              <a:t>Elaboration de la stratégie nationale de financement de la santé</a:t>
            </a:r>
          </a:p>
          <a:p>
            <a:pPr lvl="1"/>
            <a:r>
              <a:rPr lang="fr-FR" sz="2200" dirty="0"/>
              <a:t>Opérationnalisation de la stratégie nationale de financement de la santé dans son volet achat stratégique à travers l’exploitation des expériences d’achat stratégique eu Burkina Faso</a:t>
            </a:r>
          </a:p>
          <a:p>
            <a:pPr lvl="1"/>
            <a:endParaRPr lang="fr-FR" sz="2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46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xmlns="" id="{A148127A-360F-4821-9222-480269778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34" y="206477"/>
            <a:ext cx="5278989" cy="94389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400" b="1" dirty="0"/>
              <a:t>FBR</a:t>
            </a:r>
            <a:r>
              <a:rPr lang="fr-FR" sz="2400" dirty="0"/>
              <a:t>: Financement basé sur les Résultats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xmlns="" id="{6854CC64-D42D-4726-8EFB-BA2FCBD5A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8453" y="311766"/>
            <a:ext cx="5363490" cy="59120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C18E5A89-29F1-4AA4-8104-FA1F889C5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5735" y="1229031"/>
            <a:ext cx="5278988" cy="499478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2011</a:t>
            </a:r>
            <a:r>
              <a:rPr lang="fr-FR" sz="2000" dirty="0"/>
              <a:t>: 3 districts sanitaires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2014</a:t>
            </a:r>
            <a:r>
              <a:rPr lang="fr-FR" sz="2000" dirty="0"/>
              <a:t> :19 DS concernés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Population couverte </a:t>
            </a:r>
            <a:r>
              <a:rPr lang="fr-FR" sz="2000" dirty="0"/>
              <a:t>: 4 447 113 habitants (25,7% du pays).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FS: </a:t>
            </a:r>
            <a:r>
              <a:rPr lang="fr-FR" sz="2000" b="1" dirty="0">
                <a:solidFill>
                  <a:srgbClr val="FF0000"/>
                </a:solidFill>
              </a:rPr>
              <a:t>651</a:t>
            </a:r>
            <a:r>
              <a:rPr lang="fr-FR" sz="2000" dirty="0"/>
              <a:t> centres de santé du premier échelon, </a:t>
            </a:r>
            <a:r>
              <a:rPr lang="fr-FR" sz="2000" b="1" dirty="0">
                <a:solidFill>
                  <a:srgbClr val="FF0000"/>
                </a:solidFill>
              </a:rPr>
              <a:t>11</a:t>
            </a:r>
            <a:r>
              <a:rPr lang="fr-FR" sz="2000" b="1" dirty="0"/>
              <a:t> </a:t>
            </a:r>
            <a:r>
              <a:rPr lang="fr-FR" sz="2000" dirty="0"/>
              <a:t>CMA</a:t>
            </a:r>
            <a:r>
              <a:rPr lang="fr-FR" sz="2000" b="1" dirty="0"/>
              <a:t> </a:t>
            </a:r>
            <a:r>
              <a:rPr lang="fr-FR" sz="2000" dirty="0"/>
              <a:t>et </a:t>
            </a:r>
            <a:r>
              <a:rPr lang="fr-FR" sz="2000" b="1" dirty="0">
                <a:solidFill>
                  <a:srgbClr val="FF0000"/>
                </a:solidFill>
              </a:rPr>
              <a:t>4 </a:t>
            </a:r>
            <a:r>
              <a:rPr lang="fr-FR" sz="2000" dirty="0"/>
              <a:t>Centres hospitaliers régionaux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Régulation: 6DRS, 19 ECD, 3 SC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Financement</a:t>
            </a:r>
            <a:r>
              <a:rPr lang="fr-FR" sz="2000" dirty="0"/>
              <a:t>:  Banque Mondiale</a:t>
            </a:r>
          </a:p>
          <a:p>
            <a:endParaRPr lang="fr-FR" sz="20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467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xmlns="" id="{30F942C2-8223-4FA0-A87D-FA6D494E4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792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Quelques leçons apprises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6C10DB18-5BF0-4232-969A-10E619D01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582994"/>
            <a:ext cx="4838563" cy="45228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2400" dirty="0"/>
              <a:t>Amélioration des conditions de travail des agents: acquisition du matériels médico-techniques</a:t>
            </a:r>
          </a:p>
          <a:p>
            <a:r>
              <a:rPr lang="fr-FR" sz="2400" dirty="0"/>
              <a:t>Amélioration de la qualité de soins: suivi accouchement avec </a:t>
            </a:r>
            <a:r>
              <a:rPr lang="fr-FR" sz="2400" dirty="0" err="1"/>
              <a:t>parthogramme</a:t>
            </a:r>
            <a:r>
              <a:rPr lang="fr-FR" sz="2400" dirty="0"/>
              <a:t>, mise en œuvre PCIME, TETU, utilisation des protocoles de soins, </a:t>
            </a:r>
            <a:r>
              <a:rPr lang="fr-FR" sz="2400" dirty="0" err="1"/>
              <a:t>etc</a:t>
            </a:r>
            <a:r>
              <a:rPr lang="fr-FR" sz="2400" dirty="0"/>
              <a:t>,</a:t>
            </a:r>
          </a:p>
          <a:p>
            <a:r>
              <a:rPr lang="fr-FR" sz="2400" dirty="0"/>
              <a:t>Motivation du personnel de santé</a:t>
            </a:r>
          </a:p>
          <a:p>
            <a:endParaRPr lang="fr-FR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xmlns="" id="{3229F539-0911-4A4C-96B0-90111AAC6D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99124" y="1658373"/>
            <a:ext cx="5255729" cy="29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5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39CE296-D4DE-4E4F-8228-836AD1BC3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4465"/>
            <a:ext cx="11131208" cy="1320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/>
              <a:t>GRATUITE DES SOINS AU PROFIT DE LA FEMME ET DES ENFANTS DE MOINS DE 5 ANS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FB7EF3B-0F6C-4B73-ABF8-34D5B85AF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40311"/>
            <a:ext cx="6102706" cy="454250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fr-FR" sz="2800" b="1" dirty="0"/>
              <a:t>Mars 2016</a:t>
            </a:r>
            <a:r>
              <a:rPr lang="fr-FR" sz="2800" dirty="0"/>
              <a:t>: décret conseil de ministres</a:t>
            </a:r>
          </a:p>
          <a:p>
            <a:pPr algn="just">
              <a:lnSpc>
                <a:spcPct val="110000"/>
              </a:lnSpc>
            </a:pPr>
            <a:r>
              <a:rPr lang="fr-FR" sz="2800" b="1" dirty="0"/>
              <a:t>Avril  et Mai 2016</a:t>
            </a:r>
            <a:r>
              <a:rPr lang="fr-FR" sz="2800" dirty="0"/>
              <a:t>: implémentation (DS de 3 Régions, hôpitaux )</a:t>
            </a:r>
          </a:p>
          <a:p>
            <a:pPr algn="just">
              <a:lnSpc>
                <a:spcPct val="110000"/>
              </a:lnSpc>
            </a:pPr>
            <a:r>
              <a:rPr lang="fr-FR" sz="2800" b="1" dirty="0"/>
              <a:t>Juin 2016: </a:t>
            </a:r>
            <a:r>
              <a:rPr lang="fr-FR" sz="2800" dirty="0"/>
              <a:t>généralisation (FS publics, ± FS privées)</a:t>
            </a:r>
          </a:p>
          <a:p>
            <a:pPr algn="just">
              <a:lnSpc>
                <a:spcPct val="110000"/>
              </a:lnSpc>
            </a:pPr>
            <a:r>
              <a:rPr lang="fr-FR" sz="2800" b="1" dirty="0"/>
              <a:t>Cibles bénéficiaires:  </a:t>
            </a:r>
            <a:r>
              <a:rPr lang="fr-FR" dirty="0"/>
              <a:t>≈ </a:t>
            </a:r>
            <a:r>
              <a:rPr lang="fr-FR" sz="2800" dirty="0"/>
              <a:t>25% pop BF</a:t>
            </a:r>
          </a:p>
          <a:p>
            <a:pPr lvl="1" algn="just">
              <a:lnSpc>
                <a:spcPct val="110000"/>
              </a:lnSpc>
            </a:pPr>
            <a:r>
              <a:rPr lang="fr-FR" sz="2600" dirty="0"/>
              <a:t>Femmes : </a:t>
            </a:r>
          </a:p>
          <a:p>
            <a:pPr lvl="2" algn="just">
              <a:lnSpc>
                <a:spcPct val="110000"/>
              </a:lnSpc>
            </a:pPr>
            <a:r>
              <a:rPr lang="fr-FR" sz="1600" dirty="0"/>
              <a:t>enceintes </a:t>
            </a:r>
          </a:p>
          <a:p>
            <a:pPr lvl="2" algn="just">
              <a:lnSpc>
                <a:spcPct val="110000"/>
              </a:lnSpc>
            </a:pPr>
            <a:r>
              <a:rPr lang="fr-FR" sz="1600" dirty="0"/>
              <a:t>en péri partum (≤ J 42)</a:t>
            </a:r>
          </a:p>
          <a:p>
            <a:pPr lvl="2" algn="just">
              <a:lnSpc>
                <a:spcPct val="110000"/>
              </a:lnSpc>
            </a:pPr>
            <a:r>
              <a:rPr lang="fr-FR" sz="1600" dirty="0"/>
              <a:t>vivant avec fistule obstétricale</a:t>
            </a:r>
          </a:p>
          <a:p>
            <a:pPr lvl="2" algn="just">
              <a:lnSpc>
                <a:spcPct val="110000"/>
              </a:lnSpc>
            </a:pPr>
            <a:r>
              <a:rPr lang="fr-FR" sz="1600" dirty="0"/>
              <a:t> 25 à 55 ans </a:t>
            </a:r>
          </a:p>
          <a:p>
            <a:pPr lvl="1" algn="just">
              <a:lnSpc>
                <a:spcPct val="110000"/>
              </a:lnSpc>
            </a:pPr>
            <a:r>
              <a:rPr lang="fr-FR" sz="2600" dirty="0"/>
              <a:t>Enfants de 0 à 5 ans</a:t>
            </a:r>
          </a:p>
          <a:p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xmlns="" id="{B7E0058F-F90B-49A0-8949-B76267F76F32}"/>
              </a:ext>
            </a:extLst>
          </p:cNvPr>
          <p:cNvSpPr txBox="1">
            <a:spLocks/>
          </p:cNvSpPr>
          <p:nvPr/>
        </p:nvSpPr>
        <p:spPr>
          <a:xfrm>
            <a:off x="7659329" y="1645265"/>
            <a:ext cx="3352800" cy="4542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2ED62A0-DF49-4235-BEFD-742E1D320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084" y="1740311"/>
            <a:ext cx="5038334" cy="384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8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6937465-9F9E-4D04-9390-E993067104A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Quelques leçons apprises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999A651-7E74-4686-B473-EF85D7586FC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fr-FR" sz="2800" dirty="0"/>
          </a:p>
          <a:p>
            <a:r>
              <a:rPr lang="fr-FR" sz="2800" dirty="0"/>
              <a:t>Levée de la barrière financière</a:t>
            </a:r>
          </a:p>
          <a:p>
            <a:pPr marL="0" indent="0">
              <a:buNone/>
            </a:pPr>
            <a:endParaRPr lang="fr-FR" sz="2800" dirty="0"/>
          </a:p>
          <a:p>
            <a:r>
              <a:rPr lang="fr-FR" sz="2800" dirty="0"/>
              <a:t>Engouement certains pour la gratuité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74616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70A28C-30DD-4BD5-A075-B14053A08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52285"/>
            <a:ext cx="8596668" cy="558907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endParaRPr lang="fr-FR" dirty="0"/>
          </a:p>
          <a:p>
            <a:pPr>
              <a:lnSpc>
                <a:spcPct val="200000"/>
              </a:lnSpc>
            </a:pPr>
            <a:r>
              <a:rPr lang="fr-FR" sz="2400" dirty="0"/>
              <a:t>Sources de financements différents: budget de l’état, PTF</a:t>
            </a:r>
          </a:p>
          <a:p>
            <a:pPr marL="0" indent="0" algn="ctr">
              <a:lnSpc>
                <a:spcPct val="200000"/>
              </a:lnSpc>
              <a:buNone/>
            </a:pPr>
            <a:endParaRPr lang="fr-FR" dirty="0"/>
          </a:p>
          <a:p>
            <a:pPr marL="0" indent="0" algn="ctr">
              <a:lnSpc>
                <a:spcPct val="200000"/>
              </a:lnSpc>
              <a:buNone/>
            </a:pPr>
            <a:r>
              <a:rPr lang="fr-FR" dirty="0"/>
              <a:t>NECESSITE DE CONSTRUIRE UNE </a:t>
            </a:r>
            <a:r>
              <a:rPr lang="fr-FR" b="1" dirty="0"/>
              <a:t>APPROCHE</a:t>
            </a:r>
            <a:r>
              <a:rPr lang="fr-FR" dirty="0"/>
              <a:t> = </a:t>
            </a:r>
            <a:r>
              <a:rPr lang="fr-FR" b="1" dirty="0">
                <a:solidFill>
                  <a:srgbClr val="FF0000"/>
                </a:solidFill>
              </a:rPr>
              <a:t>ACHAT STARTEGIQUE </a:t>
            </a:r>
            <a:r>
              <a:rPr lang="fr-FR" dirty="0"/>
              <a:t>=&gt; AMU</a:t>
            </a:r>
          </a:p>
          <a:p>
            <a:pPr>
              <a:lnSpc>
                <a:spcPct val="200000"/>
              </a:lnSpc>
            </a:pPr>
            <a:r>
              <a:rPr lang="fr-FR" b="1" dirty="0"/>
              <a:t>REFERENCE</a:t>
            </a:r>
            <a:r>
              <a:rPr lang="fr-FR" dirty="0"/>
              <a:t>: stratégie nationale de financement de la santé</a:t>
            </a:r>
          </a:p>
        </p:txBody>
      </p:sp>
    </p:spTree>
    <p:extLst>
      <p:ext uri="{BB962C8B-B14F-4D97-AF65-F5344CB8AC3E}">
        <p14:creationId xmlns:p14="http://schemas.microsoft.com/office/powerpoint/2010/main" val="170140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808383" y="126310"/>
            <a:ext cx="10247746" cy="707886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fr-FR" sz="4000" b="1" dirty="0">
                <a:solidFill>
                  <a:srgbClr val="FF0000"/>
                </a:solidFill>
                <a:latin typeface="+mn-lt"/>
              </a:rPr>
              <a:t>Contribution Achat Stratégique à la CSU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900800" y="6256390"/>
            <a:ext cx="466187" cy="284693"/>
          </a:xfrm>
        </p:spPr>
        <p:txBody>
          <a:bodyPr/>
          <a:lstStyle/>
          <a:p>
            <a:r>
              <a:rPr lang="es-ES" sz="1000" dirty="0"/>
              <a:t>4</a:t>
            </a:r>
            <a:endParaRPr lang="en-US" sz="1000" dirty="0"/>
          </a:p>
        </p:txBody>
      </p:sp>
      <p:sp>
        <p:nvSpPr>
          <p:cNvPr id="22" name="Oval 2"/>
          <p:cNvSpPr>
            <a:spLocks noChangeArrowheads="1"/>
          </p:cNvSpPr>
          <p:nvPr/>
        </p:nvSpPr>
        <p:spPr bwMode="auto">
          <a:xfrm>
            <a:off x="1683360" y="3522413"/>
            <a:ext cx="8016080" cy="179873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lIns="110523" tIns="55261" rIns="110523" bIns="55261" anchor="ctr"/>
          <a:lstStyle>
            <a:lvl1pPr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rtl="1" eaLnBrk="1" hangingPunct="1"/>
            <a:endParaRPr lang="fr-FR" altLang="fr-FR" sz="3200">
              <a:latin typeface="+mn-lt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360437" y="1910229"/>
            <a:ext cx="2667898" cy="16931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121920" tIns="60960" rIns="121920" bIns="60960" rtlCol="0" anchor="t">
            <a:noAutofit/>
          </a:bodyPr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5300" b="1" kern="1200" cap="all" spc="-150" baseline="0">
                <a:solidFill>
                  <a:srgbClr val="33333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defTabSz="1258923" rtl="1">
              <a:lnSpc>
                <a:spcPct val="100000"/>
              </a:lnSpc>
              <a:defRPr/>
            </a:pPr>
            <a:r>
              <a:rPr lang="fr-FR" sz="2667" dirty="0">
                <a:solidFill>
                  <a:schemeClr val="tx1"/>
                </a:solidFill>
                <a:latin typeface="+mn-lt"/>
                <a:ea typeface="+mn-ea"/>
              </a:rPr>
              <a:t>Objectif de  la Couverture Sanitaire Universelle</a:t>
            </a: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2847535" y="4686503"/>
            <a:ext cx="8481984" cy="236479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ts val="1100"/>
              </a:lnSpc>
              <a:spcBef>
                <a:spcPts val="0"/>
              </a:spcBef>
              <a:buFontTx/>
              <a:buNone/>
              <a:defRPr sz="1300" b="0" i="0" kern="1200" cap="all" spc="-10" baseline="0">
                <a:solidFill>
                  <a:srgbClr val="4B4B4B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628650" indent="-171450" algn="l" defTabSz="914400" rtl="0" eaLnBrk="1" latinLnBrk="0" hangingPunct="1">
              <a:lnSpc>
                <a:spcPts val="1200"/>
              </a:lnSpc>
              <a:spcBef>
                <a:spcPts val="0"/>
              </a:spcBef>
              <a:buFont typeface="Arial" pitchFamily="34" charset="0"/>
              <a:buChar char="•"/>
              <a:defRPr sz="9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085850" indent="-171450" algn="l" defTabSz="914400" rtl="0" eaLnBrk="1" latinLnBrk="0" hangingPunct="1">
              <a:lnSpc>
                <a:spcPts val="1200"/>
              </a:lnSpc>
              <a:spcBef>
                <a:spcPts val="0"/>
              </a:spcBef>
              <a:buFont typeface="Arial" pitchFamily="34" charset="0"/>
              <a:buChar char="•"/>
              <a:defRPr sz="9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ts val="1200"/>
              </a:lnSpc>
              <a:spcBef>
                <a:spcPts val="0"/>
              </a:spcBef>
              <a:buFont typeface="Arial" pitchFamily="34" charset="0"/>
              <a:buChar char="•"/>
              <a:defRPr sz="9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ts val="1200"/>
              </a:lnSpc>
              <a:spcBef>
                <a:spcPts val="0"/>
              </a:spcBef>
              <a:buFont typeface="Arial" pitchFamily="34" charset="0"/>
              <a:buChar char="•"/>
              <a:defRPr sz="9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2866" indent="-792866" defTabSz="1100028">
              <a:spcBef>
                <a:spcPts val="1600"/>
              </a:spcBef>
              <a:spcAft>
                <a:spcPts val="267"/>
              </a:spcAft>
              <a:buClr>
                <a:srgbClr val="000099"/>
              </a:buClr>
              <a:buFont typeface="Wingdings" panose="05000000000000000000" pitchFamily="2" charset="2"/>
              <a:buChar char="þ"/>
              <a:defRPr/>
            </a:pPr>
            <a:endParaRPr lang="fr-FR" altLang="fr-FR" sz="1867" b="1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792866" indent="-792866" defTabSz="1100028">
              <a:spcBef>
                <a:spcPts val="1600"/>
              </a:spcBef>
              <a:spcAft>
                <a:spcPts val="267"/>
              </a:spcAft>
              <a:buClr>
                <a:srgbClr val="000099"/>
              </a:buClr>
              <a:defRPr/>
            </a:pPr>
            <a:r>
              <a:rPr lang="fr-FR" altLang="fr-FR" sz="1867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3833072" y="2210405"/>
            <a:ext cx="3593529" cy="61041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/>
            </a:solidFill>
            <a:miter lim="800000"/>
            <a:headEnd/>
            <a:tailEnd/>
          </a:ln>
        </p:spPr>
        <p:txBody>
          <a:bodyPr wrap="none" lIns="110523" tIns="55261" rIns="110523" bIns="55261" anchor="ctr"/>
          <a:lstStyle>
            <a:lvl1pPr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r-FR" altLang="fr-FR" sz="1867" dirty="0">
                <a:solidFill>
                  <a:schemeClr val="tx1"/>
                </a:solidFill>
                <a:latin typeface="+mn-lt"/>
              </a:rPr>
              <a:t>Couverture Sanitaire Universelle</a:t>
            </a:r>
          </a:p>
        </p:txBody>
      </p:sp>
      <p:sp>
        <p:nvSpPr>
          <p:cNvPr id="38" name="Oval 6"/>
          <p:cNvSpPr>
            <a:spLocks noChangeArrowheads="1"/>
          </p:cNvSpPr>
          <p:nvPr/>
        </p:nvSpPr>
        <p:spPr bwMode="auto">
          <a:xfrm>
            <a:off x="1683360" y="3593094"/>
            <a:ext cx="4474868" cy="1073125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50000"/>
              </a:schemeClr>
            </a:solidFill>
            <a:round/>
            <a:headEnd/>
            <a:tailEnd/>
          </a:ln>
        </p:spPr>
        <p:txBody>
          <a:bodyPr wrap="none" lIns="110523" tIns="55261" rIns="110523" bIns="55261" anchor="ctr"/>
          <a:lstStyle>
            <a:lvl1pPr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r-FR" altLang="fr-FR" sz="1600" dirty="0" err="1">
                <a:solidFill>
                  <a:srgbClr val="FEFEFE"/>
                </a:solidFill>
                <a:latin typeface="+mn-lt"/>
              </a:rPr>
              <a:t>Disponibilitéet</a:t>
            </a:r>
            <a:r>
              <a:rPr lang="fr-FR" altLang="fr-FR" sz="1600" dirty="0">
                <a:solidFill>
                  <a:srgbClr val="FEFEFE"/>
                </a:solidFill>
                <a:latin typeface="+mn-lt"/>
              </a:rPr>
              <a:t> accessibilité effective des </a:t>
            </a:r>
          </a:p>
          <a:p>
            <a:pPr algn="ctr" rtl="1" eaLnBrk="1" hangingPunct="1"/>
            <a:r>
              <a:rPr lang="fr-FR" altLang="fr-FR" sz="1600" dirty="0">
                <a:solidFill>
                  <a:srgbClr val="FEFEFE"/>
                </a:solidFill>
                <a:latin typeface="+mn-lt"/>
              </a:rPr>
              <a:t>services de santé de qualité</a:t>
            </a:r>
          </a:p>
        </p:txBody>
      </p:sp>
      <p:sp>
        <p:nvSpPr>
          <p:cNvPr id="39" name="Oval 7"/>
          <p:cNvSpPr>
            <a:spLocks noChangeArrowheads="1"/>
          </p:cNvSpPr>
          <p:nvPr/>
        </p:nvSpPr>
        <p:spPr bwMode="auto">
          <a:xfrm>
            <a:off x="6321321" y="3631515"/>
            <a:ext cx="3014328" cy="1073125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50000"/>
              </a:schemeClr>
            </a:solidFill>
            <a:round/>
            <a:headEnd/>
            <a:tailEnd/>
          </a:ln>
        </p:spPr>
        <p:txBody>
          <a:bodyPr wrap="none" lIns="110523" tIns="55261" rIns="110523" bIns="55261" anchor="ctr"/>
          <a:lstStyle>
            <a:lvl1pPr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r-FR" altLang="fr-FR" sz="1600">
                <a:solidFill>
                  <a:srgbClr val="FEFEFE"/>
                </a:solidFill>
                <a:latin typeface="+mn-lt"/>
              </a:rPr>
              <a:t>Protection contre </a:t>
            </a:r>
          </a:p>
          <a:p>
            <a:pPr algn="ctr" rtl="1" eaLnBrk="1" hangingPunct="1"/>
            <a:r>
              <a:rPr lang="fr-FR" altLang="fr-FR" sz="1600">
                <a:solidFill>
                  <a:srgbClr val="FEFEFE"/>
                </a:solidFill>
                <a:latin typeface="+mn-lt"/>
              </a:rPr>
              <a:t>les risques financiers</a:t>
            </a:r>
          </a:p>
        </p:txBody>
      </p:sp>
      <p:sp>
        <p:nvSpPr>
          <p:cNvPr id="40" name="Rectangle 9"/>
          <p:cNvSpPr>
            <a:spLocks noChangeArrowheads="1"/>
          </p:cNvSpPr>
          <p:nvPr/>
        </p:nvSpPr>
        <p:spPr bwMode="auto">
          <a:xfrm>
            <a:off x="3599724" y="3177754"/>
            <a:ext cx="4224469" cy="31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0523" tIns="55261" rIns="110523" bIns="55261" anchor="ctr"/>
          <a:lstStyle>
            <a:lvl1pPr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038225"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rtl="1" eaLnBrk="1" hangingPunct="1"/>
            <a:r>
              <a:rPr lang="fr-FR" altLang="fr-FR" sz="1600" i="1" dirty="0">
                <a:solidFill>
                  <a:schemeClr val="tx1"/>
                </a:solidFill>
                <a:latin typeface="+mn-lt"/>
              </a:rPr>
              <a:t>Utilisation effective des services de santé </a:t>
            </a: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3435147" y="1326170"/>
            <a:ext cx="4773087" cy="5395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lIns="110523" tIns="55261" rIns="110523" bIns="55261" anchor="ctr"/>
          <a:lstStyle>
            <a:lvl1pPr defTabSz="1038225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defTabSz="1038225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defTabSz="1038225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defTabSz="1038225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defTabSz="1038225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defTabSz="1038225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defTabSz="1038225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defTabSz="1038225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defTabSz="1038225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algn="ctr" rtl="1" eaLnBrk="1" hangingPunct="1">
              <a:defRPr/>
            </a:pPr>
            <a:r>
              <a:rPr lang="fr-FR" altLang="fr-FR" sz="1867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Etat de Santé de la population amélioré</a:t>
            </a:r>
            <a:r>
              <a:rPr lang="fr-FR" altLang="fr-FR" sz="1867" dirty="0">
                <a:latin typeface="+mn-lt"/>
              </a:rPr>
              <a:t> </a:t>
            </a:r>
          </a:p>
        </p:txBody>
      </p:sp>
      <p:sp>
        <p:nvSpPr>
          <p:cNvPr id="5" name="Flèche droite 4"/>
          <p:cNvSpPr/>
          <p:nvPr/>
        </p:nvSpPr>
        <p:spPr>
          <a:xfrm rot="16200000">
            <a:off x="5382435" y="1871895"/>
            <a:ext cx="329900" cy="288032"/>
          </a:xfrm>
          <a:prstGeom prst="rightArrow">
            <a:avLst/>
          </a:prstGeom>
          <a:solidFill>
            <a:schemeClr val="tx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48" name="Flèche droite 47"/>
          <p:cNvSpPr/>
          <p:nvPr/>
        </p:nvSpPr>
        <p:spPr>
          <a:xfrm rot="16200000">
            <a:off x="5382434" y="2856509"/>
            <a:ext cx="329900" cy="288032"/>
          </a:xfrm>
          <a:prstGeom prst="rightArrow">
            <a:avLst/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9" name="ZoneTexte 48"/>
          <p:cNvSpPr txBox="1">
            <a:spLocks noChangeArrowheads="1"/>
          </p:cNvSpPr>
          <p:nvPr/>
        </p:nvSpPr>
        <p:spPr bwMode="auto">
          <a:xfrm>
            <a:off x="2553179" y="5543147"/>
            <a:ext cx="6528725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Helvetica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Helvetica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Helvetica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Helvetica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Helvetic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Helvetica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4480" b="1" dirty="0">
                <a:latin typeface="+mj-lt"/>
              </a:rPr>
              <a:t>Achat Stratégique</a:t>
            </a:r>
          </a:p>
        </p:txBody>
      </p:sp>
      <p:cxnSp>
        <p:nvCxnSpPr>
          <p:cNvPr id="10" name="Connecteur en angle 9"/>
          <p:cNvCxnSpPr/>
          <p:nvPr/>
        </p:nvCxnSpPr>
        <p:spPr>
          <a:xfrm rot="5400000" flipH="1" flipV="1">
            <a:off x="5532145" y="4666223"/>
            <a:ext cx="1022548" cy="650165"/>
          </a:xfrm>
          <a:prstGeom prst="bentConnector3">
            <a:avLst>
              <a:gd name="adj1" fmla="val 49999"/>
            </a:avLst>
          </a:prstGeom>
          <a:ln w="28575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en angle 49"/>
          <p:cNvCxnSpPr/>
          <p:nvPr/>
        </p:nvCxnSpPr>
        <p:spPr>
          <a:xfrm rot="16200000" flipV="1">
            <a:off x="4896987" y="4589797"/>
            <a:ext cx="847823" cy="794872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6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1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9E73A80-2047-40E0-B495-F78ECF0B6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624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 dirty="0"/>
              <a:t>APPELLATIONS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70A28C-30DD-4BD5-A075-B14053A08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3497"/>
            <a:ext cx="8596668" cy="448786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fr-FR" sz="2000" b="1" dirty="0"/>
          </a:p>
          <a:p>
            <a:pPr>
              <a:lnSpc>
                <a:spcPct val="200000"/>
              </a:lnSpc>
            </a:pPr>
            <a:r>
              <a:rPr lang="fr-FR" sz="2400" dirty="0"/>
              <a:t>stratégie nationale d’achat stratégique? 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 document d’orientation d’achat stratégique?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09849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359801E-8BD7-4BA9-9147-FFDF2AFF0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8178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dirty="0"/>
              <a:t>PROCESSUS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7E5F661-0D4D-47A1-9658-B7EF0C802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68361"/>
            <a:ext cx="8596668" cy="477300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2400" dirty="0"/>
              <a:t>Organisation d’ateliers  de travail sur le couplage 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rgbClr val="FF0000"/>
                </a:solidFill>
              </a:rPr>
              <a:t>FBR – gratuite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Production de documents sur le couplage </a:t>
            </a:r>
            <a:r>
              <a:rPr lang="fr-FR" sz="2400" b="1" dirty="0">
                <a:solidFill>
                  <a:srgbClr val="FF0000"/>
                </a:solidFill>
              </a:rPr>
              <a:t>FBR – gratuite</a:t>
            </a:r>
          </a:p>
          <a:p>
            <a:pPr marL="0" indent="0">
              <a:lnSpc>
                <a:spcPct val="150000"/>
              </a:lnSpc>
              <a:buNone/>
            </a:pPr>
            <a:endParaRPr lang="fr-FR" sz="2400" dirty="0"/>
          </a:p>
          <a:p>
            <a:r>
              <a:rPr lang="fr-FR" sz="2400" dirty="0"/>
              <a:t>Recrutement de consultant par la BM pour accompagner le pays dans le montage (décembre 2017)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dirty="0">
                <a:hlinkClick r:id="rId2" action="ppaction://hlinkfile"/>
              </a:rPr>
              <a:t>Elaboration de plan de rédaction</a:t>
            </a:r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xmlns="" id="{E7E5F661-0D4D-47A1-9658-B7EF0C802CDC}"/>
              </a:ext>
            </a:extLst>
          </p:cNvPr>
          <p:cNvSpPr txBox="1">
            <a:spLocks/>
          </p:cNvSpPr>
          <p:nvPr/>
        </p:nvSpPr>
        <p:spPr>
          <a:xfrm>
            <a:off x="612940" y="1268361"/>
            <a:ext cx="8596668" cy="47730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/>
              <a:t>Organisation d’ateliers  de travail sur le couplage </a:t>
            </a:r>
          </a:p>
          <a:p>
            <a:pPr marL="0" indent="0" algn="ctr">
              <a:buFont typeface="Wingdings 3" charset="2"/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FBR – gratuite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Production de documents sur le couplage </a:t>
            </a:r>
            <a:r>
              <a:rPr lang="fr-FR" sz="2400" b="1" dirty="0" smtClean="0">
                <a:solidFill>
                  <a:srgbClr val="FF0000"/>
                </a:solidFill>
              </a:rPr>
              <a:t>FBR – gratuite</a:t>
            </a:r>
          </a:p>
          <a:p>
            <a:pPr marL="0" indent="0">
              <a:lnSpc>
                <a:spcPct val="150000"/>
              </a:lnSpc>
              <a:buFont typeface="Wingdings 3" charset="2"/>
              <a:buNone/>
            </a:pPr>
            <a:endParaRPr lang="fr-FR" sz="2400" dirty="0" smtClean="0"/>
          </a:p>
          <a:p>
            <a:r>
              <a:rPr lang="fr-FR" sz="2400" dirty="0" smtClean="0"/>
              <a:t>Recrutement de consultant par la BM pour accompagner le pays dans le montage (décembre 2017)</a:t>
            </a:r>
          </a:p>
          <a:p>
            <a:pPr marL="0" indent="0">
              <a:buFont typeface="Wingdings 3" charset="2"/>
              <a:buNone/>
            </a:pPr>
            <a:endParaRPr lang="fr-FR" sz="2400" dirty="0" smtClean="0"/>
          </a:p>
          <a:p>
            <a:r>
              <a:rPr lang="fr-FR" sz="2400" dirty="0" smtClean="0">
                <a:hlinkClick r:id="rId2" action="ppaction://hlinkfile"/>
              </a:rPr>
              <a:t>Elaboration de plan de rédaction</a:t>
            </a:r>
            <a:endParaRPr lang="fr-FR" sz="2400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666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F752FE6-1759-4BF9-A29C-11C04CC0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2232"/>
            <a:ext cx="8596668" cy="66859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dirty="0"/>
              <a:t>AXES DE REFLEXION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5165CF3-D5F1-40B0-8E2E-7828FB1B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53729"/>
            <a:ext cx="8596668" cy="54077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fr-FR" sz="2000" b="1" dirty="0"/>
              <a:t>Montage institutionnel: </a:t>
            </a:r>
            <a:r>
              <a:rPr lang="fr-FR" sz="2000" dirty="0"/>
              <a:t>définir les différents acteurs et leurs rôles dans la perspective de l’ AMU, </a:t>
            </a:r>
          </a:p>
          <a:p>
            <a:r>
              <a:rPr lang="fr-FR" sz="2000" b="1" dirty="0"/>
              <a:t>Domaines d’achats</a:t>
            </a:r>
            <a:r>
              <a:rPr lang="fr-FR" sz="2000" dirty="0"/>
              <a:t>: 3 domaines déjà identifiés</a:t>
            </a:r>
          </a:p>
          <a:p>
            <a:r>
              <a:rPr lang="fr-FR" sz="2000" b="1" dirty="0"/>
              <a:t>Panier de soins /prestations: </a:t>
            </a:r>
            <a:r>
              <a:rPr lang="fr-FR" sz="2000" dirty="0"/>
              <a:t>panier gratuité en priorité</a:t>
            </a:r>
          </a:p>
          <a:p>
            <a:r>
              <a:rPr lang="fr-FR" sz="2000" b="1" dirty="0"/>
              <a:t>Indicateurs</a:t>
            </a:r>
            <a:r>
              <a:rPr lang="fr-FR" sz="2000" dirty="0"/>
              <a:t>: Gratuité, Hors gratuité, Communautaire </a:t>
            </a:r>
          </a:p>
          <a:p>
            <a:r>
              <a:rPr lang="fr-FR" sz="2000" b="1" dirty="0"/>
              <a:t>Niveau</a:t>
            </a:r>
            <a:r>
              <a:rPr lang="fr-FR" sz="2000" dirty="0"/>
              <a:t>:  1</a:t>
            </a:r>
            <a:r>
              <a:rPr lang="fr-FR" sz="2000" baseline="30000" dirty="0"/>
              <a:t>er</a:t>
            </a:r>
            <a:r>
              <a:rPr lang="fr-FR" sz="2000" dirty="0"/>
              <a:t> échelon, 2</a:t>
            </a:r>
            <a:r>
              <a:rPr lang="fr-FR" sz="2000" baseline="30000" dirty="0"/>
              <a:t>nd</a:t>
            </a:r>
            <a:r>
              <a:rPr lang="fr-FR" sz="2000" dirty="0"/>
              <a:t> échelon, CHR/CHU,ECD/DRS, structures de régulation</a:t>
            </a:r>
          </a:p>
          <a:p>
            <a:r>
              <a:rPr lang="fr-FR" sz="2000" b="1" dirty="0"/>
              <a:t>Couverture</a:t>
            </a:r>
            <a:r>
              <a:rPr lang="fr-FR" sz="2000" dirty="0"/>
              <a:t>: nationale (d’emblée, progressive, par niveau)</a:t>
            </a:r>
          </a:p>
          <a:p>
            <a:r>
              <a:rPr lang="fr-FR" sz="2000" b="1" dirty="0"/>
              <a:t>Vérification</a:t>
            </a:r>
            <a:r>
              <a:rPr lang="fr-FR" sz="2000" dirty="0"/>
              <a:t>: Quantité, Qualité, Communautaire, Contre vérification, certification</a:t>
            </a:r>
          </a:p>
          <a:p>
            <a:r>
              <a:rPr lang="fr-FR" sz="2000" b="1" dirty="0"/>
              <a:t>Circuits de paiement</a:t>
            </a:r>
          </a:p>
          <a:p>
            <a:r>
              <a:rPr lang="fr-FR" sz="2000" b="1" dirty="0"/>
              <a:t>Utilisation des ressources par les structures bénéficiaires</a:t>
            </a:r>
          </a:p>
          <a:p>
            <a:r>
              <a:rPr lang="fr-FR" sz="2000" b="1" dirty="0"/>
              <a:t>systèmes de partage de couts: </a:t>
            </a:r>
            <a:r>
              <a:rPr lang="fr-FR" sz="2000" dirty="0"/>
              <a:t>mutuelles de santé,…</a:t>
            </a:r>
          </a:p>
          <a:p>
            <a:r>
              <a:rPr lang="fr-FR" sz="2000" b="1" dirty="0"/>
              <a:t>Budget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161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6CD1618-FDF3-4CC1-9CDE-590B70F3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xmlns="" id="{EF538E8A-1BA1-4D98-A2D4-F46D6D579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7544" y="2391569"/>
            <a:ext cx="60769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22461</TotalTime>
  <Words>510</Words>
  <Application>Microsoft Office PowerPoint</Application>
  <PresentationFormat>Personnalisé</PresentationFormat>
  <Paragraphs>84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Facette</vt:lpstr>
      <vt:lpstr>Elaboration de  document d’achat stratégique</vt:lpstr>
      <vt:lpstr>CONTEXTE ET JUSFICATION</vt:lpstr>
      <vt:lpstr>FBR: Financement basé sur les Résultats</vt:lpstr>
      <vt:lpstr>Quelques leçons apprises</vt:lpstr>
      <vt:lpstr>GRATUITE DES SOINS AU PROFIT DE LA FEMME ET DES ENFANTS DE MOINS DE 5 ANS</vt:lpstr>
      <vt:lpstr>Quelques leçons apprises</vt:lpstr>
      <vt:lpstr>Présentation PowerPoint</vt:lpstr>
      <vt:lpstr>Contribution Achat Stratégique à la CSU</vt:lpstr>
      <vt:lpstr>APPELLATIONS</vt:lpstr>
      <vt:lpstr>PROCESSUS</vt:lpstr>
      <vt:lpstr>AXES DE REFLEXION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Administrateur</cp:lastModifiedBy>
  <cp:revision>43</cp:revision>
  <dcterms:created xsi:type="dcterms:W3CDTF">2017-12-20T17:04:16Z</dcterms:created>
  <dcterms:modified xsi:type="dcterms:W3CDTF">2018-01-25T15:13:28Z</dcterms:modified>
</cp:coreProperties>
</file>