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media/image10.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4" r:id="rId2"/>
  </p:sldMasterIdLst>
  <p:notesMasterIdLst>
    <p:notesMasterId r:id="rId17"/>
  </p:notesMasterIdLst>
  <p:handoutMasterIdLst>
    <p:handoutMasterId r:id="rId18"/>
  </p:handoutMasterIdLst>
  <p:sldIdLst>
    <p:sldId id="259" r:id="rId3"/>
    <p:sldId id="282" r:id="rId4"/>
    <p:sldId id="288" r:id="rId5"/>
    <p:sldId id="289" r:id="rId6"/>
    <p:sldId id="291" r:id="rId7"/>
    <p:sldId id="290" r:id="rId8"/>
    <p:sldId id="275" r:id="rId9"/>
    <p:sldId id="293" r:id="rId10"/>
    <p:sldId id="283" r:id="rId11"/>
    <p:sldId id="294" r:id="rId12"/>
    <p:sldId id="280" r:id="rId13"/>
    <p:sldId id="281" r:id="rId14"/>
    <p:sldId id="276" r:id="rId15"/>
    <p:sldId id="27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6AFF"/>
    <a:srgbClr val="1ACA06"/>
    <a:srgbClr val="1CD507"/>
    <a:srgbClr val="19C306"/>
    <a:srgbClr val="394259"/>
    <a:srgbClr val="2D424C"/>
    <a:srgbClr val="F92B3F"/>
    <a:srgbClr val="E8E7E2"/>
    <a:srgbClr val="CE1438"/>
    <a:srgbClr val="EFF5F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139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719C61B-A2AF-6745-B2B8-31344CDF8229}" type="datetimeFigureOut">
              <a:rPr lang="fr-FR" smtClean="0"/>
              <a:t>06/02/18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8673E19-930F-B745-B789-FCCA807880D3}" type="slidenum">
              <a:rPr lang="fr-FR" smtClean="0"/>
              <a:t>‹#›</a:t>
            </a:fld>
            <a:endParaRPr lang="fr-FR"/>
          </a:p>
        </p:txBody>
      </p:sp>
    </p:spTree>
    <p:extLst>
      <p:ext uri="{BB962C8B-B14F-4D97-AF65-F5344CB8AC3E}">
        <p14:creationId xmlns:p14="http://schemas.microsoft.com/office/powerpoint/2010/main" val="32348538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B5711-0560-9143-A10A-0B4D2F874853}" type="datetimeFigureOut">
              <a:rPr lang="en-US" smtClean="0"/>
              <a:t>06/02/18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H" smtClean="0"/>
              <a:t>Click to edit Master text styles</a:t>
            </a:r>
          </a:p>
          <a:p>
            <a:pPr lvl="1"/>
            <a:r>
              <a:rPr lang="fr-CH" smtClean="0"/>
              <a:t>Second level</a:t>
            </a:r>
          </a:p>
          <a:p>
            <a:pPr lvl="2"/>
            <a:r>
              <a:rPr lang="fr-CH" smtClean="0"/>
              <a:t>Third level</a:t>
            </a:r>
          </a:p>
          <a:p>
            <a:pPr lvl="3"/>
            <a:r>
              <a:rPr lang="fr-CH" smtClean="0"/>
              <a:t>Fourth level</a:t>
            </a:r>
          </a:p>
          <a:p>
            <a:pPr lvl="4"/>
            <a:r>
              <a:rPr lang="fr-CH"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F4F0F1-8777-E84D-AB1F-FDBE04404C67}" type="slidenum">
              <a:rPr lang="en-US" smtClean="0"/>
              <a:t>‹#›</a:t>
            </a:fld>
            <a:endParaRPr lang="en-US"/>
          </a:p>
        </p:txBody>
      </p:sp>
    </p:spTree>
    <p:extLst>
      <p:ext uri="{BB962C8B-B14F-4D97-AF65-F5344CB8AC3E}">
        <p14:creationId xmlns:p14="http://schemas.microsoft.com/office/powerpoint/2010/main" val="14446107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lv-LV"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Click to edit Master subtitle style</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t>06/02/18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pic>
        <p:nvPicPr>
          <p:cNvPr id="7" name="Picture 6" descr="222.png"/>
          <p:cNvPicPr>
            <a:picLocks noChangeAspect="1"/>
          </p:cNvPicPr>
          <p:nvPr userDrawn="1"/>
        </p:nvPicPr>
        <p:blipFill>
          <a:blip r:embed="rId2">
            <a:alphaModFix amt="41000"/>
            <a:extLst>
              <a:ext uri="{28A0092B-C50C-407E-A947-70E740481C1C}">
                <a14:useLocalDpi xmlns:a14="http://schemas.microsoft.com/office/drawing/2010/main" val="0"/>
              </a:ext>
            </a:extLst>
          </a:blip>
          <a:stretch>
            <a:fillRect/>
          </a:stretch>
        </p:blipFill>
        <p:spPr>
          <a:xfrm>
            <a:off x="-290718" y="3819127"/>
            <a:ext cx="5569413" cy="3937327"/>
          </a:xfrm>
          <a:prstGeom prst="rect">
            <a:avLst/>
          </a:prstGeom>
        </p:spPr>
      </p:pic>
      <p:sp>
        <p:nvSpPr>
          <p:cNvPr id="8" name="TextBox 7"/>
          <p:cNvSpPr txBox="1"/>
          <p:nvPr userDrawn="1"/>
        </p:nvSpPr>
        <p:spPr>
          <a:xfrm>
            <a:off x="474315" y="4635739"/>
            <a:ext cx="734427" cy="400110"/>
          </a:xfrm>
          <a:prstGeom prst="rect">
            <a:avLst/>
          </a:prstGeom>
          <a:noFill/>
        </p:spPr>
        <p:txBody>
          <a:bodyPr wrap="square" rtlCol="0">
            <a:spAutoFit/>
          </a:bodyPr>
          <a:lstStyle/>
          <a:p>
            <a:r>
              <a:rPr lang="en-US" sz="2000" b="1" dirty="0" smtClean="0">
                <a:solidFill>
                  <a:srgbClr val="394259"/>
                </a:solidFill>
                <a:latin typeface="Open Sans"/>
                <a:cs typeface="Open Sans"/>
              </a:rPr>
              <a:t>P4H</a:t>
            </a:r>
            <a:endParaRPr lang="en-US" sz="2000" b="1" dirty="0">
              <a:solidFill>
                <a:srgbClr val="394259"/>
              </a:solidFill>
              <a:latin typeface="Open Sans"/>
              <a:cs typeface="Open Sans"/>
            </a:endParaRPr>
          </a:p>
        </p:txBody>
      </p:sp>
    </p:spTree>
    <p:extLst>
      <p:ext uri="{BB962C8B-B14F-4D97-AF65-F5344CB8AC3E}">
        <p14:creationId xmlns:p14="http://schemas.microsoft.com/office/powerpoint/2010/main" val="3101074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idx="1"/>
          </p:nvPr>
        </p:nvSpPr>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t>06/02/18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2041560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lv-LV"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Click to edit Master text styles</a:t>
            </a:r>
          </a:p>
        </p:txBody>
      </p:sp>
      <p:sp>
        <p:nvSpPr>
          <p:cNvPr id="4" name="Date Placeholder 3"/>
          <p:cNvSpPr>
            <a:spLocks noGrp="1"/>
          </p:cNvSpPr>
          <p:nvPr>
            <p:ph type="dt" sz="half" idx="10"/>
          </p:nvPr>
        </p:nvSpPr>
        <p:spPr/>
        <p:txBody>
          <a:bodyPr/>
          <a:lstStyle/>
          <a:p>
            <a:fld id="{549D4E41-3EA6-6F47-BF53-051745E239E3}" type="datetimeFigureOut">
              <a:rPr lang="en-US" smtClean="0"/>
              <a:t>06/02/18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1479459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Date Placeholder 4"/>
          <p:cNvSpPr>
            <a:spLocks noGrp="1"/>
          </p:cNvSpPr>
          <p:nvPr>
            <p:ph type="dt" sz="half" idx="10"/>
          </p:nvPr>
        </p:nvSpPr>
        <p:spPr/>
        <p:txBody>
          <a:bodyPr/>
          <a:lstStyle/>
          <a:p>
            <a:fld id="{549D4E41-3EA6-6F47-BF53-051745E239E3}" type="datetimeFigureOut">
              <a:rPr lang="en-US" smtClean="0"/>
              <a:t>06/02/18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43698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v-LV"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7" name="Date Placeholder 6"/>
          <p:cNvSpPr>
            <a:spLocks noGrp="1"/>
          </p:cNvSpPr>
          <p:nvPr>
            <p:ph type="dt" sz="half" idx="10"/>
          </p:nvPr>
        </p:nvSpPr>
        <p:spPr/>
        <p:txBody>
          <a:bodyPr/>
          <a:lstStyle/>
          <a:p>
            <a:fld id="{549D4E41-3EA6-6F47-BF53-051745E239E3}" type="datetimeFigureOut">
              <a:rPr lang="en-US" smtClean="0"/>
              <a:t>06/02/18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2464149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Date Placeholder 2"/>
          <p:cNvSpPr>
            <a:spLocks noGrp="1"/>
          </p:cNvSpPr>
          <p:nvPr>
            <p:ph type="dt" sz="half" idx="10"/>
          </p:nvPr>
        </p:nvSpPr>
        <p:spPr/>
        <p:txBody>
          <a:bodyPr/>
          <a:lstStyle/>
          <a:p>
            <a:fld id="{549D4E41-3EA6-6F47-BF53-051745E239E3}" type="datetimeFigureOut">
              <a:rPr lang="en-US" smtClean="0"/>
              <a:t>06/02/18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1519019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D4E41-3EA6-6F47-BF53-051745E239E3}" type="datetimeFigureOut">
              <a:rPr lang="en-US" smtClean="0"/>
              <a:t>06/02/18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1841928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lv-LV"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549D4E41-3EA6-6F47-BF53-051745E239E3}" type="datetimeFigureOut">
              <a:rPr lang="en-US" smtClean="0"/>
              <a:t>06/02/18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401836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lv-LV"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549D4E41-3EA6-6F47-BF53-051745E239E3}" type="datetimeFigureOut">
              <a:rPr lang="en-US" smtClean="0"/>
              <a:t>06/02/18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3585990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t>06/02/18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459635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v-LV"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t>06/02/18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64006D-F534-2641-A872-DC262249DE43}" type="slidenum">
              <a:rPr lang="en-US" smtClean="0"/>
              <a:t>‹#›</a:t>
            </a:fld>
            <a:endParaRPr lang="en-US"/>
          </a:p>
        </p:txBody>
      </p:sp>
    </p:spTree>
    <p:extLst>
      <p:ext uri="{BB962C8B-B14F-4D97-AF65-F5344CB8AC3E}">
        <p14:creationId xmlns:p14="http://schemas.microsoft.com/office/powerpoint/2010/main" val="3194838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lv-LV"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Click to edit Master subtitle style</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pic>
        <p:nvPicPr>
          <p:cNvPr id="7" name="Picture 6" descr="222.png"/>
          <p:cNvPicPr>
            <a:picLocks noChangeAspect="1"/>
          </p:cNvPicPr>
          <p:nvPr userDrawn="1"/>
        </p:nvPicPr>
        <p:blipFill>
          <a:blip r:embed="rId2">
            <a:alphaModFix amt="41000"/>
            <a:extLst>
              <a:ext uri="{28A0092B-C50C-407E-A947-70E740481C1C}">
                <a14:useLocalDpi xmlns:a14="http://schemas.microsoft.com/office/drawing/2010/main" val="0"/>
              </a:ext>
            </a:extLst>
          </a:blip>
          <a:stretch>
            <a:fillRect/>
          </a:stretch>
        </p:blipFill>
        <p:spPr>
          <a:xfrm>
            <a:off x="-290718" y="3819127"/>
            <a:ext cx="5569413" cy="3937327"/>
          </a:xfrm>
          <a:prstGeom prst="rect">
            <a:avLst/>
          </a:prstGeom>
        </p:spPr>
      </p:pic>
      <p:sp>
        <p:nvSpPr>
          <p:cNvPr id="8" name="TextBox 7"/>
          <p:cNvSpPr txBox="1"/>
          <p:nvPr userDrawn="1"/>
        </p:nvSpPr>
        <p:spPr>
          <a:xfrm>
            <a:off x="474315" y="4635739"/>
            <a:ext cx="734427" cy="400110"/>
          </a:xfrm>
          <a:prstGeom prst="rect">
            <a:avLst/>
          </a:prstGeom>
          <a:noFill/>
        </p:spPr>
        <p:txBody>
          <a:bodyPr wrap="square" rtlCol="0">
            <a:spAutoFit/>
          </a:bodyPr>
          <a:lstStyle/>
          <a:p>
            <a:r>
              <a:rPr lang="en-US" sz="2000" b="1" dirty="0" smtClean="0">
                <a:solidFill>
                  <a:srgbClr val="394259"/>
                </a:solidFill>
                <a:latin typeface="Open Sans"/>
                <a:cs typeface="Open Sans"/>
              </a:rPr>
              <a:t>P4H</a:t>
            </a:r>
            <a:endParaRPr lang="en-US" sz="2000" b="1" dirty="0">
              <a:solidFill>
                <a:srgbClr val="394259"/>
              </a:solidFill>
              <a:latin typeface="Open Sans"/>
              <a:cs typeface="Open Sans"/>
            </a:endParaRPr>
          </a:p>
        </p:txBody>
      </p:sp>
    </p:spTree>
    <p:extLst>
      <p:ext uri="{BB962C8B-B14F-4D97-AF65-F5344CB8AC3E}">
        <p14:creationId xmlns:p14="http://schemas.microsoft.com/office/powerpoint/2010/main" val="963437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idx="1"/>
          </p:nvPr>
        </p:nvSpPr>
        <p:spPr/>
        <p:txBody>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68852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lv-LV"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Click to edit Master text styles</a:t>
            </a:r>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9789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Date Placeholder 4"/>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0881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v-LV"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7" name="Date Placeholder 6"/>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4440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Date Placeholder 2"/>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21007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8514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lv-LV"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4989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lv-LV"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Click to edit Master text styles</a:t>
            </a:r>
          </a:p>
        </p:txBody>
      </p:sp>
      <p:sp>
        <p:nvSpPr>
          <p:cNvPr id="5" name="Date Placeholder 4"/>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827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250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v-LV"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10"/>
          </p:nvPr>
        </p:nvSpPr>
        <p:spPr/>
        <p:txBody>
          <a:body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19831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v-LV"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D4E41-3EA6-6F47-BF53-051745E239E3}" type="datetimeFigureOut">
              <a:rPr lang="en-US" smtClean="0"/>
              <a:t>06/02/18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64006D-F534-2641-A872-DC262249DE43}" type="slidenum">
              <a:rPr lang="en-US" smtClean="0"/>
              <a:t>‹#›</a:t>
            </a:fld>
            <a:endParaRPr lang="en-US"/>
          </a:p>
        </p:txBody>
      </p:sp>
    </p:spTree>
    <p:extLst>
      <p:ext uri="{BB962C8B-B14F-4D97-AF65-F5344CB8AC3E}">
        <p14:creationId xmlns:p14="http://schemas.microsoft.com/office/powerpoint/2010/main" val="18888953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v-LV"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D4E41-3EA6-6F47-BF53-051745E239E3}" type="datetimeFigureOut">
              <a:rPr lang="en-US" smtClean="0">
                <a:solidFill>
                  <a:prstClr val="black">
                    <a:tint val="75000"/>
                  </a:prstClr>
                </a:solidFill>
              </a:rPr>
              <a:pPr/>
              <a:t>06/02/18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64006D-F534-2641-A872-DC262249DE4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91292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7.xml.rels><?xml version="1.0" encoding="UTF-8" standalone="yes"?>
<Relationships xmlns="http://schemas.openxmlformats.org/package/2006/relationships"><Relationship Id="rId11" Type="http://schemas.openxmlformats.org/officeDocument/2006/relationships/image" Target="../media/image17.png"/><Relationship Id="rId12" Type="http://schemas.openxmlformats.org/officeDocument/2006/relationships/image" Target="../media/image18.jpeg"/><Relationship Id="rId13" Type="http://schemas.openxmlformats.org/officeDocument/2006/relationships/image" Target="../media/image19.gif"/><Relationship Id="rId14" Type="http://schemas.openxmlformats.org/officeDocument/2006/relationships/image" Target="../media/image20.jpeg"/><Relationship Id="rId15" Type="http://schemas.openxmlformats.org/officeDocument/2006/relationships/image" Target="../media/image21.png"/><Relationship Id="rId16" Type="http://schemas.openxmlformats.org/officeDocument/2006/relationships/image" Target="../media/image22.png"/><Relationship Id="rId17" Type="http://schemas.openxmlformats.org/officeDocument/2006/relationships/image" Target="../media/image23.png"/><Relationship Id="rId18" Type="http://schemas.openxmlformats.org/officeDocument/2006/relationships/image" Target="../media/image24.jpeg"/><Relationship Id="rId1" Type="http://schemas.openxmlformats.org/officeDocument/2006/relationships/slideLayout" Target="../slideLayouts/slideLayout2.xml"/><Relationship Id="rId2" Type="http://schemas.openxmlformats.org/officeDocument/2006/relationships/image" Target="../media/image8.jpeg"/><Relationship Id="rId3" Type="http://schemas.openxmlformats.org/officeDocument/2006/relationships/image" Target="../media/image9.jpeg"/><Relationship Id="rId4" Type="http://schemas.openxmlformats.org/officeDocument/2006/relationships/image" Target="../media/image10.jpg"/><Relationship Id="rId5" Type="http://schemas.openxmlformats.org/officeDocument/2006/relationships/image" Target="../media/image11.png"/><Relationship Id="rId6" Type="http://schemas.openxmlformats.org/officeDocument/2006/relationships/image" Target="../media/image12.jpe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jpeg"/><Relationship Id="rId10"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g"/><Relationship Id="rId3"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3679204" y="3716390"/>
            <a:ext cx="5455230" cy="2031325"/>
          </a:xfrm>
          <a:prstGeom prst="rect">
            <a:avLst/>
          </a:prstGeom>
          <a:noFill/>
        </p:spPr>
        <p:txBody>
          <a:bodyPr wrap="square" rtlCol="0">
            <a:spAutoFit/>
          </a:bodyPr>
          <a:lstStyle/>
          <a:p>
            <a:pPr algn="r"/>
            <a:r>
              <a:rPr lang="en-US" b="1" dirty="0" smtClean="0">
                <a:solidFill>
                  <a:srgbClr val="EFF5FB"/>
                </a:solidFill>
                <a:latin typeface="Open Sans"/>
                <a:cs typeface="Open Sans"/>
              </a:rPr>
              <a:t>Health </a:t>
            </a:r>
            <a:r>
              <a:rPr lang="en-US" b="1" dirty="0" smtClean="0">
                <a:solidFill>
                  <a:srgbClr val="EFF5FB"/>
                </a:solidFill>
                <a:latin typeface="Open Sans"/>
                <a:cs typeface="Open Sans"/>
              </a:rPr>
              <a:t>economics, financing </a:t>
            </a:r>
            <a:r>
              <a:rPr lang="en-US" b="1" dirty="0" smtClean="0">
                <a:solidFill>
                  <a:srgbClr val="EFF5FB"/>
                </a:solidFill>
                <a:latin typeface="Open Sans"/>
                <a:cs typeface="Open Sans"/>
              </a:rPr>
              <a:t>and social health protection for UHC: the P4H Network </a:t>
            </a:r>
            <a:r>
              <a:rPr lang="en-US" b="1" dirty="0" smtClean="0">
                <a:solidFill>
                  <a:srgbClr val="EFF5FB"/>
                </a:solidFill>
                <a:latin typeface="Open Sans"/>
                <a:cs typeface="Open Sans"/>
              </a:rPr>
              <a:t>approach</a:t>
            </a:r>
          </a:p>
          <a:p>
            <a:pPr algn="r"/>
            <a:endParaRPr lang="en-US" b="1" dirty="0">
              <a:solidFill>
                <a:srgbClr val="EFF5FB"/>
              </a:solidFill>
              <a:latin typeface="Open Sans"/>
              <a:cs typeface="Open Sans"/>
            </a:endParaRPr>
          </a:p>
          <a:p>
            <a:pPr algn="r"/>
            <a:r>
              <a:rPr lang="en-US" b="1" dirty="0" smtClean="0">
                <a:solidFill>
                  <a:srgbClr val="EFF5FB"/>
                </a:solidFill>
                <a:latin typeface="Open Sans"/>
                <a:cs typeface="Open Sans"/>
              </a:rPr>
              <a:t>Introduction to P4HC+</a:t>
            </a:r>
          </a:p>
          <a:p>
            <a:pPr algn="r"/>
            <a:r>
              <a:rPr lang="en-US" b="1" dirty="0" err="1" smtClean="0">
                <a:solidFill>
                  <a:srgbClr val="EFF5FB"/>
                </a:solidFill>
                <a:latin typeface="Open Sans"/>
                <a:cs typeface="Open Sans"/>
              </a:rPr>
              <a:t>Himawari</a:t>
            </a:r>
            <a:r>
              <a:rPr lang="en-US" b="1" dirty="0" smtClean="0">
                <a:solidFill>
                  <a:srgbClr val="EFF5FB"/>
                </a:solidFill>
                <a:latin typeface="Open Sans"/>
                <a:cs typeface="Open Sans"/>
              </a:rPr>
              <a:t> hotel, Phnom Penh - Cambodia</a:t>
            </a:r>
            <a:endParaRPr lang="en-US" b="1" dirty="0" smtClean="0">
              <a:solidFill>
                <a:srgbClr val="EFF5FB"/>
              </a:solidFill>
              <a:latin typeface="Open Sans"/>
              <a:cs typeface="Open Sans"/>
            </a:endParaRPr>
          </a:p>
          <a:p>
            <a:pPr algn="r"/>
            <a:endParaRPr lang="en-US" b="1" dirty="0" smtClean="0">
              <a:solidFill>
                <a:srgbClr val="EFF5FB"/>
              </a:solidFill>
              <a:latin typeface="Open Sans"/>
              <a:cs typeface="Open Sans"/>
            </a:endParaRPr>
          </a:p>
          <a:p>
            <a:pPr algn="r"/>
            <a:r>
              <a:rPr lang="en-US" b="1" dirty="0">
                <a:solidFill>
                  <a:srgbClr val="EFF5FB"/>
                </a:solidFill>
                <a:latin typeface="Open Sans"/>
                <a:cs typeface="Open Sans"/>
              </a:rPr>
              <a:t>6</a:t>
            </a:r>
            <a:r>
              <a:rPr lang="en-US" b="1" baseline="30000" dirty="0" smtClean="0">
                <a:solidFill>
                  <a:srgbClr val="EFF5FB"/>
                </a:solidFill>
                <a:latin typeface="Open Sans"/>
                <a:cs typeface="Open Sans"/>
              </a:rPr>
              <a:t>th</a:t>
            </a:r>
            <a:r>
              <a:rPr lang="en-US" b="1" dirty="0" smtClean="0">
                <a:solidFill>
                  <a:srgbClr val="EFF5FB"/>
                </a:solidFill>
                <a:latin typeface="Open Sans"/>
                <a:cs typeface="Open Sans"/>
              </a:rPr>
              <a:t> February 2018</a:t>
            </a:r>
            <a:endParaRPr lang="en-US" dirty="0">
              <a:solidFill>
                <a:srgbClr val="EFF5FB"/>
              </a:solidFill>
              <a:latin typeface="Open Sans"/>
              <a:cs typeface="Open Sans"/>
            </a:endParaRPr>
          </a:p>
        </p:txBody>
      </p:sp>
      <p:sp>
        <p:nvSpPr>
          <p:cNvPr id="6" name="TextBox 5"/>
          <p:cNvSpPr txBox="1"/>
          <p:nvPr/>
        </p:nvSpPr>
        <p:spPr>
          <a:xfrm>
            <a:off x="4400828" y="6027459"/>
            <a:ext cx="4743172" cy="369332"/>
          </a:xfrm>
          <a:prstGeom prst="rect">
            <a:avLst/>
          </a:prstGeom>
          <a:solidFill>
            <a:srgbClr val="F92B3F"/>
          </a:solidFill>
        </p:spPr>
        <p:txBody>
          <a:bodyPr wrap="square" rtlCol="0">
            <a:spAutoFit/>
          </a:bodyPr>
          <a:lstStyle/>
          <a:p>
            <a:r>
              <a:rPr lang="en-US" dirty="0" smtClean="0">
                <a:solidFill>
                  <a:schemeClr val="accent4">
                    <a:lumMod val="20000"/>
                    <a:lumOff val="80000"/>
                  </a:schemeClr>
                </a:solidFill>
                <a:latin typeface="Lato Light"/>
                <a:cs typeface="Lato Light"/>
              </a:rPr>
              <a:t>Claude Meyer, P4H Coordinator (WHO-HQ)</a:t>
            </a:r>
            <a:endParaRPr lang="en-US" dirty="0">
              <a:solidFill>
                <a:schemeClr val="accent4">
                  <a:lumMod val="20000"/>
                  <a:lumOff val="80000"/>
                </a:schemeClr>
              </a:solidFill>
              <a:latin typeface="Lato Light"/>
              <a:cs typeface="Lato Light"/>
            </a:endParaRPr>
          </a:p>
        </p:txBody>
      </p:sp>
      <p:sp>
        <p:nvSpPr>
          <p:cNvPr id="11" name="TextBox 10"/>
          <p:cNvSpPr txBox="1"/>
          <p:nvPr/>
        </p:nvSpPr>
        <p:spPr>
          <a:xfrm>
            <a:off x="0" y="2646779"/>
            <a:ext cx="5292024" cy="646331"/>
          </a:xfrm>
          <a:prstGeom prst="rect">
            <a:avLst/>
          </a:prstGeom>
          <a:solidFill>
            <a:srgbClr val="F92B3F"/>
          </a:solidFill>
        </p:spPr>
        <p:txBody>
          <a:bodyPr wrap="square" rtlCol="0">
            <a:spAutoFit/>
          </a:bodyPr>
          <a:lstStyle/>
          <a:p>
            <a:r>
              <a:rPr lang="en-US" dirty="0" smtClean="0">
                <a:solidFill>
                  <a:srgbClr val="EFF5FB"/>
                </a:solidFill>
                <a:latin typeface="Open Sans"/>
                <a:cs typeface="Open Sans"/>
              </a:rPr>
              <a:t>Global Network for Health </a:t>
            </a:r>
            <a:r>
              <a:rPr lang="en-US" dirty="0" smtClean="0">
                <a:solidFill>
                  <a:srgbClr val="EFF5FB"/>
                </a:solidFill>
                <a:latin typeface="Open Sans"/>
                <a:cs typeface="Open Sans"/>
              </a:rPr>
              <a:t>Economics, Financing </a:t>
            </a:r>
            <a:r>
              <a:rPr lang="en-US" dirty="0" smtClean="0">
                <a:solidFill>
                  <a:srgbClr val="EFF5FB"/>
                </a:solidFill>
                <a:latin typeface="Open Sans"/>
                <a:cs typeface="Open Sans"/>
              </a:rPr>
              <a:t>and Social Health Protection</a:t>
            </a:r>
            <a:endParaRPr lang="en-US" dirty="0">
              <a:solidFill>
                <a:srgbClr val="EFF5FB"/>
              </a:solidFill>
              <a:latin typeface="Open Sans"/>
              <a:cs typeface="Open Sans"/>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20769" y="178280"/>
            <a:ext cx="2071255" cy="2071255"/>
          </a:xfrm>
          <a:prstGeom prst="rect">
            <a:avLst/>
          </a:prstGeom>
        </p:spPr>
      </p:pic>
    </p:spTree>
    <p:extLst>
      <p:ext uri="{BB962C8B-B14F-4D97-AF65-F5344CB8AC3E}">
        <p14:creationId xmlns:p14="http://schemas.microsoft.com/office/powerpoint/2010/main" val="349950941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236111" y="1496173"/>
            <a:ext cx="8576896" cy="830997"/>
          </a:xfrm>
          <a:prstGeom prst="rect">
            <a:avLst/>
          </a:prstGeom>
          <a:noFill/>
        </p:spPr>
        <p:txBody>
          <a:bodyPr wrap="square" rtlCol="0">
            <a:spAutoFit/>
          </a:bodyPr>
          <a:lstStyle/>
          <a:p>
            <a:pPr algn="ctr"/>
            <a:r>
              <a:rPr lang="en-GB" sz="4800" b="1" dirty="0" smtClean="0">
                <a:solidFill>
                  <a:srgbClr val="EFF5FB"/>
                </a:solidFill>
              </a:rPr>
              <a:t>1. P4H evolution over </a:t>
            </a:r>
            <a:r>
              <a:rPr lang="en-GB" sz="4800" b="1" dirty="0" smtClean="0">
                <a:solidFill>
                  <a:srgbClr val="EFF5FB"/>
                </a:solidFill>
              </a:rPr>
              <a:t>10 </a:t>
            </a:r>
            <a:r>
              <a:rPr lang="en-GB" sz="4800" b="1" dirty="0" smtClean="0">
                <a:solidFill>
                  <a:srgbClr val="EFF5FB"/>
                </a:solidFill>
              </a:rPr>
              <a:t>years</a:t>
            </a:r>
            <a:endParaRPr lang="en-GB" sz="4800" b="1" dirty="0">
              <a:solidFill>
                <a:srgbClr val="EFF5FB"/>
              </a:solidFill>
            </a:endParaRPr>
          </a:p>
        </p:txBody>
      </p:sp>
    </p:spTree>
    <p:extLst>
      <p:ext uri="{BB962C8B-B14F-4D97-AF65-F5344CB8AC3E}">
        <p14:creationId xmlns:p14="http://schemas.microsoft.com/office/powerpoint/2010/main" val="21496078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8-Heiligendamm.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932" y="1459511"/>
            <a:ext cx="7347409" cy="4798777"/>
          </a:xfrm>
          <a:prstGeom prst="rect">
            <a:avLst/>
          </a:prstGeom>
        </p:spPr>
      </p:pic>
      <p:sp>
        <p:nvSpPr>
          <p:cNvPr id="2" name="TextBox 1"/>
          <p:cNvSpPr txBox="1"/>
          <p:nvPr/>
        </p:nvSpPr>
        <p:spPr>
          <a:xfrm>
            <a:off x="443716" y="628514"/>
            <a:ext cx="8507114" cy="830997"/>
          </a:xfrm>
          <a:prstGeom prst="rect">
            <a:avLst/>
          </a:prstGeom>
          <a:noFill/>
        </p:spPr>
        <p:txBody>
          <a:bodyPr wrap="square" rtlCol="0">
            <a:spAutoFit/>
          </a:bodyPr>
          <a:lstStyle/>
          <a:p>
            <a:r>
              <a:rPr lang="en-US" sz="2400" b="1" dirty="0" smtClean="0"/>
              <a:t>June</a:t>
            </a:r>
            <a:r>
              <a:rPr lang="en-US" sz="2400" b="1" dirty="0" smtClean="0"/>
              <a:t> </a:t>
            </a:r>
            <a:r>
              <a:rPr lang="en-US" sz="2400" b="1" dirty="0" smtClean="0"/>
              <a:t>2007: </a:t>
            </a:r>
            <a:r>
              <a:rPr lang="en-US" sz="2400" b="1" dirty="0"/>
              <a:t>T</a:t>
            </a:r>
            <a:r>
              <a:rPr lang="en-US" sz="2400" b="1" dirty="0" smtClean="0"/>
              <a:t>he first P4H discussion, at a time when UHC was </a:t>
            </a:r>
            <a:r>
              <a:rPr lang="en-US" sz="2400" b="1" dirty="0" smtClean="0"/>
              <a:t>an unknown concept in </a:t>
            </a:r>
            <a:r>
              <a:rPr lang="en-US" sz="2400" b="1" dirty="0" smtClean="0"/>
              <a:t>global development policy dialogue</a:t>
            </a:r>
            <a:endParaRPr lang="en-US" sz="2400" b="1" dirty="0"/>
          </a:p>
        </p:txBody>
      </p:sp>
    </p:spTree>
    <p:extLst>
      <p:ext uri="{BB962C8B-B14F-4D97-AF65-F5344CB8AC3E}">
        <p14:creationId xmlns:p14="http://schemas.microsoft.com/office/powerpoint/2010/main" val="459725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DG_20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3936" y="1344150"/>
            <a:ext cx="6793451" cy="5100412"/>
          </a:xfrm>
          <a:prstGeom prst="rect">
            <a:avLst/>
          </a:prstGeom>
        </p:spPr>
      </p:pic>
      <p:sp>
        <p:nvSpPr>
          <p:cNvPr id="3" name="TextBox 2"/>
          <p:cNvSpPr txBox="1"/>
          <p:nvPr/>
        </p:nvSpPr>
        <p:spPr>
          <a:xfrm>
            <a:off x="810932" y="628514"/>
            <a:ext cx="7895090" cy="461665"/>
          </a:xfrm>
          <a:prstGeom prst="rect">
            <a:avLst/>
          </a:prstGeom>
          <a:noFill/>
        </p:spPr>
        <p:txBody>
          <a:bodyPr wrap="square" rtlCol="0">
            <a:spAutoFit/>
          </a:bodyPr>
          <a:lstStyle/>
          <a:p>
            <a:r>
              <a:rPr lang="en-US" sz="2400" b="1" dirty="0" smtClean="0"/>
              <a:t>June </a:t>
            </a:r>
            <a:r>
              <a:rPr lang="en-US" sz="2400" b="1" dirty="0" smtClean="0"/>
              <a:t>2007: mid term of the MDG area</a:t>
            </a:r>
            <a:r>
              <a:rPr lang="mr-IN" sz="2400" b="1" dirty="0" smtClean="0"/>
              <a:t>…</a:t>
            </a:r>
            <a:r>
              <a:rPr lang="en-US" sz="2400" b="1" dirty="0" smtClean="0"/>
              <a:t>  </a:t>
            </a:r>
            <a:endParaRPr lang="en-US" sz="2400" b="1" dirty="0"/>
          </a:p>
        </p:txBody>
      </p:sp>
    </p:spTree>
    <p:extLst>
      <p:ext uri="{BB962C8B-B14F-4D97-AF65-F5344CB8AC3E}">
        <p14:creationId xmlns:p14="http://schemas.microsoft.com/office/powerpoint/2010/main" val="1160783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DG_20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531" y="1884658"/>
            <a:ext cx="7700697" cy="4770624"/>
          </a:xfrm>
          <a:prstGeom prst="rect">
            <a:avLst/>
          </a:prstGeom>
        </p:spPr>
      </p:pic>
      <p:sp>
        <p:nvSpPr>
          <p:cNvPr id="3" name="TextBox 2"/>
          <p:cNvSpPr txBox="1"/>
          <p:nvPr/>
        </p:nvSpPr>
        <p:spPr>
          <a:xfrm>
            <a:off x="810932" y="383722"/>
            <a:ext cx="7895090" cy="830997"/>
          </a:xfrm>
          <a:prstGeom prst="rect">
            <a:avLst/>
          </a:prstGeom>
          <a:noFill/>
        </p:spPr>
        <p:txBody>
          <a:bodyPr wrap="square" rtlCol="0">
            <a:spAutoFit/>
          </a:bodyPr>
          <a:lstStyle/>
          <a:p>
            <a:r>
              <a:rPr lang="en-US" sz="2400" b="1" dirty="0" smtClean="0"/>
              <a:t>September 2015: The new SDG context. </a:t>
            </a:r>
          </a:p>
          <a:p>
            <a:r>
              <a:rPr lang="en-US" sz="2400" b="1" dirty="0" smtClean="0"/>
              <a:t>Universalism and deep interdependence across sectors</a:t>
            </a:r>
            <a:endParaRPr lang="en-US" sz="2400" b="1" dirty="0"/>
          </a:p>
        </p:txBody>
      </p:sp>
    </p:spTree>
    <p:extLst>
      <p:ext uri="{BB962C8B-B14F-4D97-AF65-F5344CB8AC3E}">
        <p14:creationId xmlns:p14="http://schemas.microsoft.com/office/powerpoint/2010/main" val="3676979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4H_framewor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133" y="1367714"/>
            <a:ext cx="5130232" cy="5130232"/>
          </a:xfrm>
          <a:prstGeom prst="rect">
            <a:avLst/>
          </a:prstGeom>
        </p:spPr>
      </p:pic>
      <p:sp>
        <p:nvSpPr>
          <p:cNvPr id="3" name="TextBox 2"/>
          <p:cNvSpPr txBox="1"/>
          <p:nvPr/>
        </p:nvSpPr>
        <p:spPr>
          <a:xfrm>
            <a:off x="168305" y="368423"/>
            <a:ext cx="8975695" cy="830997"/>
          </a:xfrm>
          <a:prstGeom prst="rect">
            <a:avLst/>
          </a:prstGeom>
          <a:noFill/>
        </p:spPr>
        <p:txBody>
          <a:bodyPr wrap="square" rtlCol="0">
            <a:spAutoFit/>
          </a:bodyPr>
          <a:lstStyle/>
          <a:p>
            <a:r>
              <a:rPr lang="en-US" sz="2400" b="1" dirty="0" smtClean="0"/>
              <a:t>The P4H framework for inclusiveness: placing health financing at the intersection of health, social, finance (and other relevant) sectors</a:t>
            </a:r>
            <a:endParaRPr lang="en-US" sz="2400" b="1" dirty="0"/>
          </a:p>
        </p:txBody>
      </p:sp>
    </p:spTree>
    <p:extLst>
      <p:ext uri="{BB962C8B-B14F-4D97-AF65-F5344CB8AC3E}">
        <p14:creationId xmlns:p14="http://schemas.microsoft.com/office/powerpoint/2010/main" val="2923761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 y="0"/>
            <a:ext cx="3588326" cy="6858000"/>
          </a:xfrm>
          <a:prstGeom prst="rect">
            <a:avLst/>
          </a:prstGeom>
          <a:solidFill>
            <a:srgbClr val="3942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p:cNvSpPr txBox="1"/>
          <p:nvPr/>
        </p:nvSpPr>
        <p:spPr>
          <a:xfrm>
            <a:off x="82045" y="1415309"/>
            <a:ext cx="3427093" cy="830997"/>
          </a:xfrm>
          <a:prstGeom prst="rect">
            <a:avLst/>
          </a:prstGeom>
          <a:noFill/>
        </p:spPr>
        <p:txBody>
          <a:bodyPr wrap="square" rtlCol="0">
            <a:spAutoFit/>
          </a:bodyPr>
          <a:lstStyle/>
          <a:p>
            <a:pPr algn="ctr"/>
            <a:r>
              <a:rPr lang="en-US" sz="2400" b="1" dirty="0" smtClean="0">
                <a:solidFill>
                  <a:srgbClr val="EFF5FB"/>
                </a:solidFill>
                <a:latin typeface="Open Sans"/>
                <a:cs typeface="Open Sans"/>
              </a:rPr>
              <a:t>A rapidly expanding Network</a:t>
            </a:r>
            <a:endParaRPr lang="en-US" sz="2400" b="1" dirty="0">
              <a:solidFill>
                <a:srgbClr val="EFF5FB"/>
              </a:solidFill>
              <a:latin typeface="Open Sans"/>
              <a:cs typeface="Open Sans"/>
            </a:endParaRPr>
          </a:p>
        </p:txBody>
      </p:sp>
      <p:sp>
        <p:nvSpPr>
          <p:cNvPr id="6" name="TextBox 5"/>
          <p:cNvSpPr txBox="1"/>
          <p:nvPr/>
        </p:nvSpPr>
        <p:spPr>
          <a:xfrm>
            <a:off x="82045" y="3000911"/>
            <a:ext cx="3289618" cy="3477875"/>
          </a:xfrm>
          <a:prstGeom prst="rect">
            <a:avLst/>
          </a:prstGeom>
          <a:noFill/>
        </p:spPr>
        <p:txBody>
          <a:bodyPr wrap="square" rtlCol="0">
            <a:spAutoFit/>
          </a:bodyPr>
          <a:lstStyle/>
          <a:p>
            <a:pPr algn="ctr"/>
            <a:r>
              <a:rPr lang="en-US" sz="2000" dirty="0">
                <a:solidFill>
                  <a:srgbClr val="EFF5FB"/>
                </a:solidFill>
                <a:latin typeface="Lato Light"/>
                <a:cs typeface="Lato Light"/>
              </a:rPr>
              <a:t>G</a:t>
            </a:r>
            <a:r>
              <a:rPr lang="en-US" sz="2000" dirty="0" smtClean="0">
                <a:solidFill>
                  <a:srgbClr val="EFF5FB"/>
                </a:solidFill>
                <a:latin typeface="Lato Light"/>
                <a:cs typeface="Lato Light"/>
              </a:rPr>
              <a:t>rowth in number of partners is steady.</a:t>
            </a:r>
          </a:p>
          <a:p>
            <a:pPr algn="ctr"/>
            <a:endParaRPr lang="en-US" sz="2000" dirty="0" smtClean="0">
              <a:solidFill>
                <a:srgbClr val="EFF5FB"/>
              </a:solidFill>
              <a:latin typeface="Lato Light"/>
              <a:cs typeface="Lato Light"/>
            </a:endParaRPr>
          </a:p>
          <a:p>
            <a:pPr algn="ctr"/>
            <a:r>
              <a:rPr lang="en-US" sz="2000" dirty="0" smtClean="0">
                <a:solidFill>
                  <a:srgbClr val="EFF5FB"/>
                </a:solidFill>
                <a:latin typeface="Lato Light"/>
                <a:cs typeface="Lato Light"/>
              </a:rPr>
              <a:t>School of Public Health of Seoul (South Korea) and Council of Europe Development Bank (CEB) will probably join in 2018 and talks are progressing with a broad range of other stakeholders.</a:t>
            </a:r>
            <a:endParaRPr lang="en-US" sz="2000" dirty="0">
              <a:solidFill>
                <a:srgbClr val="EFF5FB"/>
              </a:solidFill>
              <a:latin typeface="Lato Light"/>
              <a:cs typeface="Lato Light"/>
            </a:endParaRPr>
          </a:p>
        </p:txBody>
      </p:sp>
      <p:cxnSp>
        <p:nvCxnSpPr>
          <p:cNvPr id="8" name="Straight Connector 7"/>
          <p:cNvCxnSpPr/>
          <p:nvPr/>
        </p:nvCxnSpPr>
        <p:spPr>
          <a:xfrm flipV="1">
            <a:off x="318655" y="2517363"/>
            <a:ext cx="2854036" cy="13855"/>
          </a:xfrm>
          <a:prstGeom prst="line">
            <a:avLst/>
          </a:prstGeom>
          <a:ln w="38100">
            <a:solidFill>
              <a:srgbClr val="F92B3F"/>
            </a:solidFill>
          </a:ln>
        </p:spPr>
        <p:style>
          <a:lnRef idx="2">
            <a:schemeClr val="accent1"/>
          </a:lnRef>
          <a:fillRef idx="0">
            <a:schemeClr val="accent1"/>
          </a:fillRef>
          <a:effectRef idx="1">
            <a:schemeClr val="accent1"/>
          </a:effectRef>
          <a:fontRef idx="minor">
            <a:schemeClr val="tx1"/>
          </a:fontRef>
        </p:style>
      </p:cxn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0597" y="126000"/>
            <a:ext cx="2024960" cy="917866"/>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12986" t="6458" r="12111" b="4723"/>
          <a:stretch/>
        </p:blipFill>
        <p:spPr>
          <a:xfrm>
            <a:off x="5816724" y="2250744"/>
            <a:ext cx="1140743" cy="1063418"/>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2923" y="2250744"/>
            <a:ext cx="1822703" cy="972108"/>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2923" y="56681"/>
            <a:ext cx="1656184" cy="1691918"/>
          </a:xfrm>
          <a:prstGeom prst="rect">
            <a:avLst/>
          </a:prstGeom>
        </p:spPr>
      </p:pic>
      <p:pic>
        <p:nvPicPr>
          <p:cNvPr id="13" name="Picture 2" descr="http://www.itcilo.org/medias/footertsd/ILO-06.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46255" y="56681"/>
            <a:ext cx="1211212" cy="19574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p:nvPr/>
        </p:nvPicPr>
        <p:blipFill>
          <a:blip r:embed="rId7">
            <a:extLst>
              <a:ext uri="{28A0092B-C50C-407E-A947-70E740481C1C}">
                <a14:useLocalDpi xmlns:a14="http://schemas.microsoft.com/office/drawing/2010/main" val="0"/>
              </a:ext>
            </a:extLst>
          </a:blip>
          <a:srcRect/>
          <a:stretch>
            <a:fillRect/>
          </a:stretch>
        </p:blipFill>
        <p:spPr bwMode="auto">
          <a:xfrm>
            <a:off x="3832924" y="4354365"/>
            <a:ext cx="1078558" cy="385484"/>
          </a:xfrm>
          <a:prstGeom prst="rect">
            <a:avLst/>
          </a:prstGeom>
          <a:noFill/>
          <a:ln>
            <a:noFill/>
          </a:ln>
        </p:spPr>
      </p:pic>
      <p:pic>
        <p:nvPicPr>
          <p:cNvPr id="16" name="Picture 15" descr="logo-AFD"/>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82573" y="4196166"/>
            <a:ext cx="668801" cy="604115"/>
          </a:xfrm>
          <a:prstGeom prst="rect">
            <a:avLst/>
          </a:prstGeom>
          <a:noFill/>
          <a:ln>
            <a:noFill/>
          </a:ln>
        </p:spPr>
      </p:pic>
      <p:pic>
        <p:nvPicPr>
          <p:cNvPr id="18" name="Picture 17" descr="logo_aecid"/>
          <p:cNvPicPr/>
          <p:nvPr/>
        </p:nvPicPr>
        <p:blipFill rotWithShape="1">
          <a:blip r:embed="rId9" cstate="print">
            <a:extLst>
              <a:ext uri="{28A0092B-C50C-407E-A947-70E740481C1C}">
                <a14:useLocalDpi xmlns:a14="http://schemas.microsoft.com/office/drawing/2010/main" val="0"/>
              </a:ext>
            </a:extLst>
          </a:blip>
          <a:srcRect t="33405" b="30402"/>
          <a:stretch/>
        </p:blipFill>
        <p:spPr bwMode="auto">
          <a:xfrm>
            <a:off x="3898350" y="6172425"/>
            <a:ext cx="1899920" cy="496417"/>
          </a:xfrm>
          <a:prstGeom prst="rect">
            <a:avLst/>
          </a:prstGeom>
          <a:noFill/>
          <a:ln>
            <a:noFill/>
          </a:ln>
          <a:extLst/>
        </p:spPr>
      </p:pic>
      <p:pic>
        <p:nvPicPr>
          <p:cNvPr id="20" name="Picture 6" descr="http://pledgeguarantee.org/wp-content/uploads/2013/09/The-Global-Fund_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32749" y="4984422"/>
            <a:ext cx="686785" cy="66980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99053" y="3222852"/>
            <a:ext cx="973315" cy="973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15" descr="http://www.sdcmekong.org/wp-content/uploads/2015/07/SDCLogo.WhiteBackground_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99053" y="2246306"/>
            <a:ext cx="1708047" cy="78783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9" descr="http://www.bmz.de/includes/images/_layout/bmz_c_m.gif"/>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832923" y="3522538"/>
            <a:ext cx="2694867" cy="85823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3" descr="usaid_logo.jpe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933670" y="5159973"/>
            <a:ext cx="2079451" cy="632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p:cNvPicPr/>
          <p:nvPr/>
        </p:nvPicPr>
        <p:blipFill>
          <a:blip r:embed="rId15">
            <a:extLst>
              <a:ext uri="{28A0092B-C50C-407E-A947-70E740481C1C}">
                <a14:useLocalDpi xmlns:a14="http://schemas.microsoft.com/office/drawing/2010/main" val="0"/>
              </a:ext>
            </a:extLst>
          </a:blip>
          <a:srcRect/>
          <a:stretch>
            <a:fillRect/>
          </a:stretch>
        </p:blipFill>
        <p:spPr bwMode="auto">
          <a:xfrm>
            <a:off x="5123776" y="4324383"/>
            <a:ext cx="889345" cy="342939"/>
          </a:xfrm>
          <a:prstGeom prst="rect">
            <a:avLst/>
          </a:prstGeom>
          <a:noFill/>
          <a:ln>
            <a:noFill/>
          </a:ln>
        </p:spPr>
      </p:pic>
      <p:pic>
        <p:nvPicPr>
          <p:cNvPr id="26" name="Picture 25"/>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47118" y="4314203"/>
            <a:ext cx="946036" cy="604115"/>
          </a:xfrm>
          <a:prstGeom prst="rect">
            <a:avLst/>
          </a:prstGeom>
        </p:spPr>
      </p:pic>
      <p:pic>
        <p:nvPicPr>
          <p:cNvPr id="7" name="Picture 6" descr="kazakhstan.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532256" y="5114349"/>
            <a:ext cx="1280223" cy="640112"/>
          </a:xfrm>
          <a:prstGeom prst="rect">
            <a:avLst/>
          </a:prstGeom>
        </p:spPr>
      </p:pic>
      <p:pic>
        <p:nvPicPr>
          <p:cNvPr id="14" name="Picture 13" descr="morocco.jpe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6360551" y="5792954"/>
            <a:ext cx="844044" cy="914381"/>
          </a:xfrm>
          <a:prstGeom prst="rect">
            <a:avLst/>
          </a:prstGeom>
        </p:spPr>
      </p:pic>
    </p:spTree>
    <p:extLst>
      <p:ext uri="{BB962C8B-B14F-4D97-AF65-F5344CB8AC3E}">
        <p14:creationId xmlns:p14="http://schemas.microsoft.com/office/powerpoint/2010/main" val="42917413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35420" y="1513949"/>
            <a:ext cx="7771693" cy="4801315"/>
          </a:xfrm>
          <a:prstGeom prst="rect">
            <a:avLst/>
          </a:prstGeom>
        </p:spPr>
        <p:txBody>
          <a:bodyPr wrap="square">
            <a:spAutoFit/>
          </a:bodyPr>
          <a:lstStyle/>
          <a:p>
            <a:pPr lvl="0"/>
            <a:r>
              <a:rPr lang="en-US" b="1" dirty="0"/>
              <a:t>Recommendation 1:</a:t>
            </a:r>
            <a:r>
              <a:rPr lang="en-US" dirty="0"/>
              <a:t> Reference to the values of the P4H network to be taken from the 2014 TORs : “The principle avenue of P4H to overcome access deficits and the risk associated with catastrophic health expenditure is the creation and extension of sustainable systems of social health protection, based on values of universality, equity and solidarity, and efficiency.” In addition, reference should be made to relevant UN and WHA resolutions as well as ILO Recommendation 202. </a:t>
            </a:r>
            <a:r>
              <a:rPr lang="en-US" b="1" dirty="0"/>
              <a:t>The recommendation is adopted with no objection.</a:t>
            </a:r>
            <a:endParaRPr lang="en-US" dirty="0"/>
          </a:p>
          <a:p>
            <a:pPr lvl="0"/>
            <a:r>
              <a:rPr lang="en-US" b="1" dirty="0"/>
              <a:t>Recommendation 2:</a:t>
            </a:r>
            <a:r>
              <a:rPr lang="en-US" dirty="0"/>
              <a:t> Principles of engagement: Add universalism (all categories of countries and stakeholders) as well as cross-</a:t>
            </a:r>
            <a:r>
              <a:rPr lang="en-US" dirty="0" err="1"/>
              <a:t>sectoral</a:t>
            </a:r>
            <a:r>
              <a:rPr lang="en-US" dirty="0"/>
              <a:t> action, in relation to the 2030 Agenda. </a:t>
            </a:r>
            <a:r>
              <a:rPr lang="en-US" b="1" dirty="0"/>
              <a:t>The recommendation is adopted with no objection.</a:t>
            </a:r>
            <a:endParaRPr lang="en-US" dirty="0"/>
          </a:p>
          <a:p>
            <a:pPr lvl="0"/>
            <a:r>
              <a:rPr lang="en-US" b="1" dirty="0"/>
              <a:t>Recommendation 3: </a:t>
            </a:r>
            <a:r>
              <a:rPr lang="en-US" dirty="0">
                <a:solidFill>
                  <a:srgbClr val="326AFF"/>
                </a:solidFill>
              </a:rPr>
              <a:t>P4H’s value proposition : P4H enhances partners’ contributions to UHC, and gives them leverage and creates synergies by connecting stakeholders across sectors and levels;  incentivizing and facilitating coherent collaboration; promoting the values of the network; and developing products and services for capacity building, coordination and inclusive dialogue on UHC financing and social health protection</a:t>
            </a:r>
            <a:r>
              <a:rPr lang="en-US" dirty="0"/>
              <a:t>. </a:t>
            </a:r>
            <a:r>
              <a:rPr lang="en-US" b="1" dirty="0"/>
              <a:t>The recommendation is adopted with no objection.</a:t>
            </a:r>
            <a:endParaRPr lang="en-US" dirty="0"/>
          </a:p>
        </p:txBody>
      </p:sp>
      <p:sp>
        <p:nvSpPr>
          <p:cNvPr id="3" name="TextBox 2"/>
          <p:cNvSpPr txBox="1"/>
          <p:nvPr/>
        </p:nvSpPr>
        <p:spPr>
          <a:xfrm>
            <a:off x="735420" y="213015"/>
            <a:ext cx="7895090" cy="830997"/>
          </a:xfrm>
          <a:prstGeom prst="rect">
            <a:avLst/>
          </a:prstGeom>
          <a:noFill/>
        </p:spPr>
        <p:txBody>
          <a:bodyPr wrap="square" rtlCol="0">
            <a:spAutoFit/>
          </a:bodyPr>
          <a:lstStyle/>
          <a:p>
            <a:r>
              <a:rPr lang="en-US" sz="2400" b="1" dirty="0" smtClean="0"/>
              <a:t>September 2017: adoption of updated P4H Network </a:t>
            </a:r>
            <a:r>
              <a:rPr lang="en-US" sz="2400" b="1" dirty="0" err="1" smtClean="0"/>
              <a:t>ToR</a:t>
            </a:r>
            <a:r>
              <a:rPr lang="en-US" sz="2400" b="1" dirty="0" smtClean="0"/>
              <a:t> by the P4H Steering Group  </a:t>
            </a:r>
            <a:endParaRPr lang="en-US" sz="2400" b="1" dirty="0"/>
          </a:p>
        </p:txBody>
      </p:sp>
    </p:spTree>
    <p:extLst>
      <p:ext uri="{BB962C8B-B14F-4D97-AF65-F5344CB8AC3E}">
        <p14:creationId xmlns:p14="http://schemas.microsoft.com/office/powerpoint/2010/main" val="706891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236111" y="711343"/>
            <a:ext cx="8576896" cy="1569660"/>
          </a:xfrm>
          <a:prstGeom prst="rect">
            <a:avLst/>
          </a:prstGeom>
          <a:noFill/>
        </p:spPr>
        <p:txBody>
          <a:bodyPr wrap="square" rtlCol="0">
            <a:spAutoFit/>
          </a:bodyPr>
          <a:lstStyle/>
          <a:p>
            <a:pPr algn="ctr"/>
            <a:r>
              <a:rPr lang="en-GB" sz="4800" b="1" dirty="0">
                <a:solidFill>
                  <a:srgbClr val="EFF5FB"/>
                </a:solidFill>
              </a:rPr>
              <a:t>2</a:t>
            </a:r>
            <a:r>
              <a:rPr lang="en-GB" sz="4800" b="1" dirty="0" smtClean="0">
                <a:solidFill>
                  <a:srgbClr val="EFF5FB"/>
                </a:solidFill>
              </a:rPr>
              <a:t>. P4H products and services for networking and collaboration</a:t>
            </a:r>
            <a:endParaRPr lang="en-GB" sz="4800" b="1" dirty="0">
              <a:solidFill>
                <a:srgbClr val="EFF5FB"/>
              </a:solidFill>
            </a:endParaRPr>
          </a:p>
        </p:txBody>
      </p:sp>
    </p:spTree>
    <p:extLst>
      <p:ext uri="{BB962C8B-B14F-4D97-AF65-F5344CB8AC3E}">
        <p14:creationId xmlns:p14="http://schemas.microsoft.com/office/powerpoint/2010/main" val="90285156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N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787" y="1443363"/>
            <a:ext cx="7460722" cy="4973814"/>
          </a:xfrm>
          <a:prstGeom prst="rect">
            <a:avLst/>
          </a:prstGeom>
        </p:spPr>
      </p:pic>
      <p:sp>
        <p:nvSpPr>
          <p:cNvPr id="3" name="TextBox 2"/>
          <p:cNvSpPr txBox="1"/>
          <p:nvPr/>
        </p:nvSpPr>
        <p:spPr>
          <a:xfrm>
            <a:off x="392078" y="368423"/>
            <a:ext cx="8751922" cy="830997"/>
          </a:xfrm>
          <a:prstGeom prst="rect">
            <a:avLst/>
          </a:prstGeom>
          <a:noFill/>
        </p:spPr>
        <p:txBody>
          <a:bodyPr wrap="square" rtlCol="0">
            <a:spAutoFit/>
          </a:bodyPr>
          <a:lstStyle/>
          <a:p>
            <a:r>
              <a:rPr lang="en-US" sz="2400" b="1" dirty="0" smtClean="0"/>
              <a:t>1) The P4H country/regional focal points: connecting a broad range of stakeholders + info circulation + local operational collaboration</a:t>
            </a:r>
            <a:endParaRPr lang="en-US" sz="2400" b="1" dirty="0"/>
          </a:p>
        </p:txBody>
      </p:sp>
    </p:spTree>
    <p:extLst>
      <p:ext uri="{BB962C8B-B14F-4D97-AF65-F5344CB8AC3E}">
        <p14:creationId xmlns:p14="http://schemas.microsoft.com/office/powerpoint/2010/main" val="248031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21 at 15.04.06.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61654"/>
            <a:ext cx="3433162" cy="4890719"/>
          </a:xfrm>
          <a:prstGeom prst="rect">
            <a:avLst/>
          </a:prstGeom>
        </p:spPr>
      </p:pic>
      <p:pic>
        <p:nvPicPr>
          <p:cNvPr id="5" name="Picture 4" descr="Screen Shot 2017-06-21 at 15.05.4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3162" y="2153846"/>
            <a:ext cx="5710838" cy="3739841"/>
          </a:xfrm>
          <a:prstGeom prst="rect">
            <a:avLst/>
          </a:prstGeom>
        </p:spPr>
      </p:pic>
      <p:sp>
        <p:nvSpPr>
          <p:cNvPr id="6" name="TextBox 5"/>
          <p:cNvSpPr txBox="1"/>
          <p:nvPr/>
        </p:nvSpPr>
        <p:spPr>
          <a:xfrm>
            <a:off x="392078" y="261326"/>
            <a:ext cx="8751922" cy="1200328"/>
          </a:xfrm>
          <a:prstGeom prst="rect">
            <a:avLst/>
          </a:prstGeom>
          <a:noFill/>
        </p:spPr>
        <p:txBody>
          <a:bodyPr wrap="square" rtlCol="0">
            <a:spAutoFit/>
          </a:bodyPr>
          <a:lstStyle/>
          <a:p>
            <a:r>
              <a:rPr lang="en-US" sz="2400" b="1" dirty="0"/>
              <a:t>2</a:t>
            </a:r>
            <a:r>
              <a:rPr lang="en-US" sz="2400" b="1" dirty="0" smtClean="0"/>
              <a:t>) The P4H leadership for UHC program: capacity development through reflection on the self as an intervener, building trust in multi-</a:t>
            </a:r>
            <a:r>
              <a:rPr lang="en-US" sz="2400" b="1" dirty="0" err="1" smtClean="0"/>
              <a:t>sectoral</a:t>
            </a:r>
            <a:r>
              <a:rPr lang="en-US" sz="2400" b="1" dirty="0" smtClean="0"/>
              <a:t> teams and ability to influence the wider UHC system</a:t>
            </a:r>
            <a:endParaRPr lang="en-US" sz="2400" b="1" dirty="0"/>
          </a:p>
        </p:txBody>
      </p:sp>
    </p:spTree>
    <p:extLst>
      <p:ext uri="{BB962C8B-B14F-4D97-AF65-F5344CB8AC3E}">
        <p14:creationId xmlns:p14="http://schemas.microsoft.com/office/powerpoint/2010/main" val="3140969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6-21 at 15.11.5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219031"/>
            <a:ext cx="6659985" cy="6533893"/>
          </a:xfrm>
          <a:prstGeom prst="rect">
            <a:avLst/>
          </a:prstGeom>
        </p:spPr>
      </p:pic>
    </p:spTree>
    <p:extLst>
      <p:ext uri="{BB962C8B-B14F-4D97-AF65-F5344CB8AC3E}">
        <p14:creationId xmlns:p14="http://schemas.microsoft.com/office/powerpoint/2010/main" val="2766361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94259"/>
        </a:solid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48" t="8727" r="1873" b="5480"/>
          <a:stretch/>
        </p:blipFill>
        <p:spPr bwMode="auto">
          <a:xfrm>
            <a:off x="-1" y="2078171"/>
            <a:ext cx="9155573" cy="4475095"/>
          </a:xfrm>
          <a:prstGeom prst="rect">
            <a:avLst/>
          </a:prstGeom>
          <a:noFill/>
          <a:ln w="19050">
            <a:solidFill>
              <a:srgbClr val="F92B3F"/>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172035" y="139179"/>
            <a:ext cx="8971965" cy="2308324"/>
          </a:xfrm>
          <a:prstGeom prst="rect">
            <a:avLst/>
          </a:prstGeom>
          <a:noFill/>
        </p:spPr>
        <p:txBody>
          <a:bodyPr wrap="square" rtlCol="0">
            <a:spAutoFit/>
          </a:bodyPr>
          <a:lstStyle/>
          <a:p>
            <a:pPr algn="ctr"/>
            <a:r>
              <a:rPr lang="en-US" sz="2400" b="1" dirty="0" smtClean="0">
                <a:solidFill>
                  <a:srgbClr val="EFF5FB"/>
                </a:solidFill>
                <a:latin typeface="Open Sans"/>
                <a:cs typeface="Open Sans"/>
              </a:rPr>
              <a:t>3) Since 6</a:t>
            </a:r>
            <a:r>
              <a:rPr lang="en-US" sz="2400" b="1" baseline="30000" dirty="0" smtClean="0">
                <a:solidFill>
                  <a:srgbClr val="EFF5FB"/>
                </a:solidFill>
                <a:latin typeface="Open Sans"/>
                <a:cs typeface="Open Sans"/>
              </a:rPr>
              <a:t>th</a:t>
            </a:r>
            <a:r>
              <a:rPr lang="en-US" sz="2400" b="1" dirty="0" smtClean="0">
                <a:solidFill>
                  <a:srgbClr val="EFF5FB"/>
                </a:solidFill>
                <a:latin typeface="Open Sans"/>
                <a:cs typeface="Open Sans"/>
              </a:rPr>
              <a:t> November 2017, a new users’ experience in our digital platform: use your own dashboard to connect with your health financing / SHP ecosystem and work on your subject matters. </a:t>
            </a:r>
          </a:p>
          <a:p>
            <a:pPr algn="ctr"/>
            <a:endParaRPr lang="en-US" sz="2400" b="1" dirty="0" smtClean="0">
              <a:solidFill>
                <a:srgbClr val="EFF5FB"/>
              </a:solidFill>
              <a:latin typeface="Open Sans"/>
              <a:cs typeface="Open Sans"/>
            </a:endParaRPr>
          </a:p>
          <a:p>
            <a:pPr algn="ctr"/>
            <a:r>
              <a:rPr lang="en-US" sz="2400" b="1" dirty="0" smtClean="0">
                <a:solidFill>
                  <a:srgbClr val="EFF5FB"/>
                </a:solidFill>
                <a:latin typeface="Open Sans"/>
                <a:cs typeface="Open Sans"/>
              </a:rPr>
              <a:t>Join 1000+ registered experts!</a:t>
            </a:r>
            <a:endParaRPr lang="en-US" sz="2400" b="1" dirty="0">
              <a:solidFill>
                <a:srgbClr val="EFF5FB"/>
              </a:solidFill>
              <a:latin typeface="Open Sans"/>
              <a:cs typeface="Open Sans"/>
            </a:endParaRPr>
          </a:p>
        </p:txBody>
      </p:sp>
    </p:spTree>
    <p:extLst>
      <p:ext uri="{BB962C8B-B14F-4D97-AF65-F5344CB8AC3E}">
        <p14:creationId xmlns:p14="http://schemas.microsoft.com/office/powerpoint/2010/main" val="373789088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TextBox 9"/>
          <p:cNvSpPr txBox="1"/>
          <p:nvPr/>
        </p:nvSpPr>
        <p:spPr>
          <a:xfrm>
            <a:off x="236111" y="960689"/>
            <a:ext cx="8576896" cy="954107"/>
          </a:xfrm>
          <a:prstGeom prst="rect">
            <a:avLst/>
          </a:prstGeom>
          <a:noFill/>
        </p:spPr>
        <p:txBody>
          <a:bodyPr wrap="square" rtlCol="0">
            <a:spAutoFit/>
          </a:bodyPr>
          <a:lstStyle/>
          <a:p>
            <a:pPr algn="r"/>
            <a:r>
              <a:rPr lang="en-GB" sz="2800" b="1" dirty="0">
                <a:solidFill>
                  <a:srgbClr val="EFF5FB"/>
                </a:solidFill>
              </a:rPr>
              <a:t>Connect with us: </a:t>
            </a:r>
            <a:r>
              <a:rPr lang="en-GB" sz="2800" b="1" dirty="0" smtClean="0">
                <a:solidFill>
                  <a:srgbClr val="EFF5FB"/>
                </a:solidFill>
              </a:rPr>
              <a:t>   www.p4H.world</a:t>
            </a:r>
          </a:p>
          <a:p>
            <a:pPr algn="r"/>
            <a:endParaRPr lang="en-GB" sz="2800" b="1" dirty="0">
              <a:solidFill>
                <a:srgbClr val="EFF5FB"/>
              </a:solidFill>
            </a:endParaRPr>
          </a:p>
        </p:txBody>
      </p:sp>
      <p:pic>
        <p:nvPicPr>
          <p:cNvPr id="7" name="Picture 6" descr="Bildergebnis für linkedin signature site button"/>
          <p:cNvPicPr>
            <a:picLocks noChangeAspect="1" noChangeArrowheads="1"/>
          </p:cNvPicPr>
          <p:nvPr/>
        </p:nvPicPr>
        <p:blipFill rotWithShape="1">
          <a:blip r:embed="rId3">
            <a:extLst>
              <a:ext uri="{28A0092B-C50C-407E-A947-70E740481C1C}">
                <a14:useLocalDpi xmlns:a14="http://schemas.microsoft.com/office/drawing/2010/main" val="0"/>
              </a:ext>
            </a:extLst>
          </a:blip>
          <a:srcRect r="25212"/>
          <a:stretch/>
        </p:blipFill>
        <p:spPr bwMode="auto">
          <a:xfrm>
            <a:off x="6695914" y="1864849"/>
            <a:ext cx="1948370" cy="651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9988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3074</TotalTime>
  <Words>509</Words>
  <Application>Microsoft Macintosh PowerPoint</Application>
  <PresentationFormat>On-screen Show (4:3)</PresentationFormat>
  <Paragraphs>29</Paragraphs>
  <Slides>14</Slides>
  <Notes>0</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HEADLINE HERE</dc:title>
  <dc:creator>Dr Gwenael Dhaene</dc:creator>
  <cp:lastModifiedBy>claude</cp:lastModifiedBy>
  <cp:revision>74</cp:revision>
  <dcterms:created xsi:type="dcterms:W3CDTF">2016-12-05T17:53:35Z</dcterms:created>
  <dcterms:modified xsi:type="dcterms:W3CDTF">2018-02-05T18:07:56Z</dcterms:modified>
</cp:coreProperties>
</file>