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2" r:id="rId4"/>
    <p:sldId id="264" r:id="rId5"/>
    <p:sldId id="271" r:id="rId6"/>
    <p:sldId id="258" r:id="rId7"/>
    <p:sldId id="277" r:id="rId8"/>
    <p:sldId id="280" r:id="rId9"/>
    <p:sldId id="268" r:id="rId10"/>
    <p:sldId id="273" r:id="rId11"/>
    <p:sldId id="276" r:id="rId12"/>
    <p:sldId id="270" r:id="rId13"/>
    <p:sldId id="257" r:id="rId14"/>
    <p:sldId id="261" r:id="rId15"/>
    <p:sldId id="265" r:id="rId16"/>
    <p:sldId id="278" r:id="rId17"/>
    <p:sldId id="269" r:id="rId18"/>
    <p:sldId id="272" r:id="rId19"/>
    <p:sldId id="267" r:id="rId20"/>
    <p:sldId id="279" r:id="rId21"/>
    <p:sldId id="275" r:id="rId22"/>
    <p:sldId id="281" r:id="rId23"/>
    <p:sldId id="286" r:id="rId24"/>
    <p:sldId id="284" r:id="rId25"/>
    <p:sldId id="285" r:id="rId2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E7BE5FBB-D5FD-4276-9DDB-D32CEDBE8C9D}" type="datetimeFigureOut">
              <a:rPr lang="fr-FR" smtClean="0"/>
              <a:t>27/02/2018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5F965E3-789A-4C82-B37F-30BF599443B1}" type="slidenum">
              <a:rPr lang="fr-FR" smtClean="0"/>
              <a:t>‹N°›</a:t>
            </a:fld>
            <a:endParaRPr lang="fr-FR"/>
          </a:p>
        </p:txBody>
      </p:sp>
    </p:spTree>
    <p:extLst>
      <p:ext uri="{BB962C8B-B14F-4D97-AF65-F5344CB8AC3E}">
        <p14:creationId xmlns:p14="http://schemas.microsoft.com/office/powerpoint/2010/main" val="3450135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7BE5FBB-D5FD-4276-9DDB-D32CEDBE8C9D}" type="datetimeFigureOut">
              <a:rPr lang="fr-FR" smtClean="0"/>
              <a:t>27/02/2018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5F965E3-789A-4C82-B37F-30BF599443B1}" type="slidenum">
              <a:rPr lang="fr-FR" smtClean="0"/>
              <a:t>‹N°›</a:t>
            </a:fld>
            <a:endParaRPr lang="fr-FR"/>
          </a:p>
        </p:txBody>
      </p:sp>
    </p:spTree>
    <p:extLst>
      <p:ext uri="{BB962C8B-B14F-4D97-AF65-F5344CB8AC3E}">
        <p14:creationId xmlns:p14="http://schemas.microsoft.com/office/powerpoint/2010/main" val="2630462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E7BE5FBB-D5FD-4276-9DDB-D32CEDBE8C9D}" type="datetimeFigureOut">
              <a:rPr lang="fr-FR" smtClean="0"/>
              <a:t>27/02/2018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5F965E3-789A-4C82-B37F-30BF599443B1}" type="slidenum">
              <a:rPr lang="fr-FR" smtClean="0"/>
              <a:t>‹N°›</a:t>
            </a:fld>
            <a:endParaRPr lang="fr-FR"/>
          </a:p>
        </p:txBody>
      </p:sp>
    </p:spTree>
    <p:extLst>
      <p:ext uri="{BB962C8B-B14F-4D97-AF65-F5344CB8AC3E}">
        <p14:creationId xmlns:p14="http://schemas.microsoft.com/office/powerpoint/2010/main" val="3453092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7BE5FBB-D5FD-4276-9DDB-D32CEDBE8C9D}" type="datetimeFigureOut">
              <a:rPr lang="fr-FR" smtClean="0"/>
              <a:t>27/02/2018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5F965E3-789A-4C82-B37F-30BF599443B1}" type="slidenum">
              <a:rPr lang="fr-FR" smtClean="0"/>
              <a:t>‹N°›</a:t>
            </a:fld>
            <a:endParaRPr lang="fr-FR"/>
          </a:p>
        </p:txBody>
      </p:sp>
    </p:spTree>
    <p:extLst>
      <p:ext uri="{BB962C8B-B14F-4D97-AF65-F5344CB8AC3E}">
        <p14:creationId xmlns:p14="http://schemas.microsoft.com/office/powerpoint/2010/main" val="3390455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7BE5FBB-D5FD-4276-9DDB-D32CEDBE8C9D}" type="datetimeFigureOut">
              <a:rPr lang="fr-FR" smtClean="0"/>
              <a:t>27/02/2018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5F965E3-789A-4C82-B37F-30BF599443B1}" type="slidenum">
              <a:rPr lang="fr-FR" smtClean="0"/>
              <a:t>‹N°›</a:t>
            </a:fld>
            <a:endParaRPr lang="fr-FR"/>
          </a:p>
        </p:txBody>
      </p:sp>
    </p:spTree>
    <p:extLst>
      <p:ext uri="{BB962C8B-B14F-4D97-AF65-F5344CB8AC3E}">
        <p14:creationId xmlns:p14="http://schemas.microsoft.com/office/powerpoint/2010/main" val="2471189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E7BE5FBB-D5FD-4276-9DDB-D32CEDBE8C9D}" type="datetimeFigureOut">
              <a:rPr lang="fr-FR" smtClean="0"/>
              <a:t>27/02/2018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5F965E3-789A-4C82-B37F-30BF599443B1}" type="slidenum">
              <a:rPr lang="fr-FR" smtClean="0"/>
              <a:t>‹N°›</a:t>
            </a:fld>
            <a:endParaRPr lang="fr-FR"/>
          </a:p>
        </p:txBody>
      </p:sp>
    </p:spTree>
    <p:extLst>
      <p:ext uri="{BB962C8B-B14F-4D97-AF65-F5344CB8AC3E}">
        <p14:creationId xmlns:p14="http://schemas.microsoft.com/office/powerpoint/2010/main" val="4055593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7BE5FBB-D5FD-4276-9DDB-D32CEDBE8C9D}" type="datetimeFigureOut">
              <a:rPr lang="fr-FR" smtClean="0"/>
              <a:t>27/02/2018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5F965E3-789A-4C82-B37F-30BF599443B1}" type="slidenum">
              <a:rPr lang="fr-FR" smtClean="0"/>
              <a:t>‹N°›</a:t>
            </a:fld>
            <a:endParaRPr lang="fr-FR"/>
          </a:p>
        </p:txBody>
      </p:sp>
    </p:spTree>
    <p:extLst>
      <p:ext uri="{BB962C8B-B14F-4D97-AF65-F5344CB8AC3E}">
        <p14:creationId xmlns:p14="http://schemas.microsoft.com/office/powerpoint/2010/main" val="3193686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7BE5FBB-D5FD-4276-9DDB-D32CEDBE8C9D}" type="datetimeFigureOut">
              <a:rPr lang="fr-FR" smtClean="0"/>
              <a:t>27/02/2018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5F965E3-789A-4C82-B37F-30BF599443B1}" type="slidenum">
              <a:rPr lang="fr-FR" smtClean="0"/>
              <a:t>‹N°›</a:t>
            </a:fld>
            <a:endParaRPr lang="fr-FR"/>
          </a:p>
        </p:txBody>
      </p:sp>
    </p:spTree>
    <p:extLst>
      <p:ext uri="{BB962C8B-B14F-4D97-AF65-F5344CB8AC3E}">
        <p14:creationId xmlns:p14="http://schemas.microsoft.com/office/powerpoint/2010/main" val="375350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7BE5FBB-D5FD-4276-9DDB-D32CEDBE8C9D}" type="datetimeFigureOut">
              <a:rPr lang="fr-FR" smtClean="0"/>
              <a:t>27/02/2018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5F965E3-789A-4C82-B37F-30BF599443B1}" type="slidenum">
              <a:rPr lang="fr-FR" smtClean="0"/>
              <a:t>‹N°›</a:t>
            </a:fld>
            <a:endParaRPr lang="fr-FR"/>
          </a:p>
        </p:txBody>
      </p:sp>
    </p:spTree>
    <p:extLst>
      <p:ext uri="{BB962C8B-B14F-4D97-AF65-F5344CB8AC3E}">
        <p14:creationId xmlns:p14="http://schemas.microsoft.com/office/powerpoint/2010/main" val="2685731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7BE5FBB-D5FD-4276-9DDB-D32CEDBE8C9D}" type="datetimeFigureOut">
              <a:rPr lang="fr-FR" smtClean="0"/>
              <a:t>27/02/2018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5F965E3-789A-4C82-B37F-30BF599443B1}" type="slidenum">
              <a:rPr lang="fr-FR" smtClean="0"/>
              <a:t>‹N°›</a:t>
            </a:fld>
            <a:endParaRPr lang="fr-FR"/>
          </a:p>
        </p:txBody>
      </p:sp>
    </p:spTree>
    <p:extLst>
      <p:ext uri="{BB962C8B-B14F-4D97-AF65-F5344CB8AC3E}">
        <p14:creationId xmlns:p14="http://schemas.microsoft.com/office/powerpoint/2010/main" val="707618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7BE5FBB-D5FD-4276-9DDB-D32CEDBE8C9D}" type="datetimeFigureOut">
              <a:rPr lang="fr-FR" smtClean="0"/>
              <a:t>27/02/2018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5F965E3-789A-4C82-B37F-30BF599443B1}" type="slidenum">
              <a:rPr lang="fr-FR" smtClean="0"/>
              <a:t>‹N°›</a:t>
            </a:fld>
            <a:endParaRPr lang="fr-FR"/>
          </a:p>
        </p:txBody>
      </p:sp>
    </p:spTree>
    <p:extLst>
      <p:ext uri="{BB962C8B-B14F-4D97-AF65-F5344CB8AC3E}">
        <p14:creationId xmlns:p14="http://schemas.microsoft.com/office/powerpoint/2010/main" val="1545260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BE5FBB-D5FD-4276-9DDB-D32CEDBE8C9D}" type="datetimeFigureOut">
              <a:rPr lang="fr-FR" smtClean="0"/>
              <a:t>27/02/2018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F965E3-789A-4C82-B37F-30BF599443B1}" type="slidenum">
              <a:rPr lang="fr-FR" smtClean="0"/>
              <a:t>‹N°›</a:t>
            </a:fld>
            <a:endParaRPr lang="fr-FR"/>
          </a:p>
        </p:txBody>
      </p:sp>
    </p:spTree>
    <p:extLst>
      <p:ext uri="{BB962C8B-B14F-4D97-AF65-F5344CB8AC3E}">
        <p14:creationId xmlns:p14="http://schemas.microsoft.com/office/powerpoint/2010/main" val="350032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thelancet.com/pdfs/journals/lancet/PIIS0140-6736(17)32345-0.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apps.who.int/iris/bitstream/10665/204717/1/9789241565233_eng.pdf?ua=1"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youtube.com/watch?v=u9rAqhIidHA"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who.int/gho/phe/outdoor_air_pollution/exposure/en/" TargetMode="Externa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8" Type="http://schemas.openxmlformats.org/officeDocument/2006/relationships/hyperlink" Target="https://fr.wikipedia.org/wiki/Anglais" TargetMode="External"/><Relationship Id="rId3" Type="http://schemas.openxmlformats.org/officeDocument/2006/relationships/hyperlink" Target="https://fr.wikipedia.org/wiki/Esp%C3%A9rance_de_vie_humaine" TargetMode="External"/><Relationship Id="rId7" Type="http://schemas.openxmlformats.org/officeDocument/2006/relationships/hyperlink" Target="https://fr.wikipedia.org/wiki/Mort" TargetMode="External"/><Relationship Id="rId2" Type="http://schemas.openxmlformats.org/officeDocument/2006/relationships/hyperlink" Target="https://vizhub.healthdata.org/gbd-compare/" TargetMode="External"/><Relationship Id="rId1" Type="http://schemas.openxmlformats.org/officeDocument/2006/relationships/slideLayout" Target="../slideLayouts/slideLayout2.xml"/><Relationship Id="rId6" Type="http://schemas.openxmlformats.org/officeDocument/2006/relationships/hyperlink" Target="https://fr.wikipedia.org/wiki/Handicap" TargetMode="External"/><Relationship Id="rId11" Type="http://schemas.openxmlformats.org/officeDocument/2006/relationships/image" Target="../media/image14.png"/><Relationship Id="rId5" Type="http://schemas.openxmlformats.org/officeDocument/2006/relationships/hyperlink" Target="https://fr.wikipedia.org/wiki/Maladie" TargetMode="External"/><Relationship Id="rId10" Type="http://schemas.openxmlformats.org/officeDocument/2006/relationships/hyperlink" Target="https://fr.wikipedia.org/wiki/Esp%C3%A9rance_de_vie_corrig%C3%A9e_de_l'incapacit%C3%A9" TargetMode="External"/><Relationship Id="rId4" Type="http://schemas.openxmlformats.org/officeDocument/2006/relationships/hyperlink" Target="https://fr.wikipedia.org/wiki/Sant%C3%A9" TargetMode="External"/><Relationship Id="rId9" Type="http://schemas.openxmlformats.org/officeDocument/2006/relationships/hyperlink" Target="https://fr.wikipedia.org/wiki/Unit%C3%A9_de_mesure"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hyperlink" Target="http://www.who.int/airpollution/household/interventions/chest/en/" TargetMode="Externa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hyperlink" Target="http://www.who.int/mediacentre/factsheets/fs292/fr/"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youtube.com/watch?v=bc2zkkRJVpM&amp;feature=youtu.be&amp;list=PLAtHAIR_PbDVzQ-bzUj5DBPtIN6nHg19o"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8jDCxbfHKUk" TargetMode="External"/><Relationship Id="rId2" Type="http://schemas.openxmlformats.org/officeDocument/2006/relationships/hyperlink" Target="http://climatdeveloppement.org/wp-content/uploads/2013/12/Pourquoi-et-comment-les-foyers-am%C3%A9lior%C3%A9s-au-Faso.pd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619672" y="5733256"/>
            <a:ext cx="7376864" cy="841648"/>
          </a:xfrm>
        </p:spPr>
        <p:txBody>
          <a:bodyPr>
            <a:normAutofit/>
          </a:bodyPr>
          <a:lstStyle/>
          <a:p>
            <a:pPr algn="r"/>
            <a:r>
              <a:rPr lang="fr-FR" sz="2000" i="1" dirty="0" smtClean="0"/>
              <a:t>Alexis Bigeard, OMS/AFRO/HSS IST-WA, 29 Décembre 2017</a:t>
            </a:r>
            <a:endParaRPr lang="fr-FR" sz="2000" i="1" dirty="0"/>
          </a:p>
        </p:txBody>
      </p:sp>
      <p:sp>
        <p:nvSpPr>
          <p:cNvPr id="4" name="Titre 3"/>
          <p:cNvSpPr>
            <a:spLocks noGrp="1"/>
          </p:cNvSpPr>
          <p:nvPr>
            <p:ph type="ctrTitle"/>
          </p:nvPr>
        </p:nvSpPr>
        <p:spPr>
          <a:xfrm>
            <a:off x="683568" y="2492896"/>
            <a:ext cx="7772400" cy="1470025"/>
          </a:xfrm>
        </p:spPr>
        <p:style>
          <a:lnRef idx="1">
            <a:schemeClr val="accent3"/>
          </a:lnRef>
          <a:fillRef idx="2">
            <a:schemeClr val="accent3"/>
          </a:fillRef>
          <a:effectRef idx="1">
            <a:schemeClr val="accent3"/>
          </a:effectRef>
          <a:fontRef idx="minor">
            <a:schemeClr val="dk1"/>
          </a:fontRef>
        </p:style>
        <p:txBody>
          <a:bodyPr>
            <a:noAutofit/>
          </a:bodyPr>
          <a:lstStyle/>
          <a:p>
            <a:r>
              <a:rPr lang="fr-FR" sz="3200" b="1" dirty="0" smtClean="0"/>
              <a:t>Zoom sur un problème spécifique et majeur: </a:t>
            </a:r>
            <a:br>
              <a:rPr lang="fr-FR" sz="3200" b="1" dirty="0" smtClean="0"/>
            </a:br>
            <a:r>
              <a:rPr lang="fr-FR" sz="3200" dirty="0" smtClean="0"/>
              <a:t>de la pollution dans le monde à la pollution dans les foyers au Burkina</a:t>
            </a:r>
            <a:endParaRPr lang="fr-FR" sz="3200" dirty="0"/>
          </a:p>
        </p:txBody>
      </p:sp>
      <p:pic>
        <p:nvPicPr>
          <p:cNvPr id="5" name="Imag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332656"/>
            <a:ext cx="4032448" cy="1656184"/>
          </a:xfrm>
          <a:prstGeom prst="rect">
            <a:avLst/>
          </a:prstGeom>
          <a:noFill/>
          <a:ln>
            <a:noFill/>
          </a:ln>
        </p:spPr>
      </p:pic>
    </p:spTree>
    <p:extLst>
      <p:ext uri="{BB962C8B-B14F-4D97-AF65-F5344CB8AC3E}">
        <p14:creationId xmlns:p14="http://schemas.microsoft.com/office/powerpoint/2010/main" val="36816245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Source de la réflexion</a:t>
            </a:r>
            <a:endParaRPr lang="fr-FR" dirty="0"/>
          </a:p>
        </p:txBody>
      </p:sp>
      <p:sp>
        <p:nvSpPr>
          <p:cNvPr id="3" name="Espace réservé du contenu 2"/>
          <p:cNvSpPr>
            <a:spLocks noGrp="1"/>
          </p:cNvSpPr>
          <p:nvPr>
            <p:ph idx="1"/>
          </p:nvPr>
        </p:nvSpPr>
        <p:spPr/>
        <p:txBody>
          <a:bodyPr/>
          <a:lstStyle/>
          <a:p>
            <a:pPr marL="0" indent="0">
              <a:buNone/>
            </a:pPr>
            <a:r>
              <a:rPr lang="fr-FR" sz="2800" dirty="0" smtClean="0">
                <a:solidFill>
                  <a:srgbClr val="FF0000"/>
                </a:solidFill>
              </a:rPr>
              <a:t>Le </a:t>
            </a:r>
            <a:r>
              <a:rPr lang="fr-FR" sz="2800" dirty="0">
                <a:solidFill>
                  <a:srgbClr val="FF0000"/>
                </a:solidFill>
              </a:rPr>
              <a:t>L</a:t>
            </a:r>
            <a:r>
              <a:rPr lang="fr-FR" sz="2800" dirty="0" smtClean="0">
                <a:solidFill>
                  <a:srgbClr val="FF0000"/>
                </a:solidFill>
              </a:rPr>
              <a:t>ancet </a:t>
            </a:r>
            <a:r>
              <a:rPr lang="fr-FR" sz="2800" dirty="0" smtClean="0"/>
              <a:t>vient de publier le rapport d’une Commission dédiée à « Santé et Environnement », un document extrêmement édifiant :</a:t>
            </a:r>
          </a:p>
          <a:p>
            <a:pPr marL="0" indent="0">
              <a:buNone/>
            </a:pPr>
            <a:endParaRPr lang="fr-FR" dirty="0"/>
          </a:p>
          <a:p>
            <a:pPr marL="0" indent="0">
              <a:buNone/>
            </a:pPr>
            <a:r>
              <a:rPr lang="fr-FR" dirty="0" smtClean="0">
                <a:hlinkClick r:id="rId2"/>
              </a:rPr>
              <a:t>http://www.thelancet.com/pdfs/journals/lancet/PIIS0140-6736(17)32345-0.pdf</a:t>
            </a:r>
            <a:r>
              <a:rPr lang="fr-FR" dirty="0" smtClean="0"/>
              <a:t> </a:t>
            </a:r>
            <a:endParaRPr lang="fr-FR" dirty="0"/>
          </a:p>
        </p:txBody>
      </p:sp>
    </p:spTree>
    <p:extLst>
      <p:ext uri="{BB962C8B-B14F-4D97-AF65-F5344CB8AC3E}">
        <p14:creationId xmlns:p14="http://schemas.microsoft.com/office/powerpoint/2010/main" val="31690377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La pollution est une cause de mortalité supérieure à toutes les autres (monde)</a:t>
            </a:r>
            <a:endParaRPr lang="fr-F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484782"/>
            <a:ext cx="6912768" cy="5329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necteur droit avec flèche 4"/>
          <p:cNvCxnSpPr/>
          <p:nvPr/>
        </p:nvCxnSpPr>
        <p:spPr>
          <a:xfrm flipH="1">
            <a:off x="2195736" y="2204864"/>
            <a:ext cx="2016224" cy="93610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3151006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375" y="2513797"/>
            <a:ext cx="5838551" cy="4035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6382564" y="2636912"/>
            <a:ext cx="2376264" cy="3693319"/>
          </a:xfrm>
          <a:prstGeom prst="rect">
            <a:avLst/>
          </a:prstGeom>
          <a:noFill/>
        </p:spPr>
        <p:txBody>
          <a:bodyPr wrap="square" rtlCol="0">
            <a:spAutoFit/>
          </a:bodyPr>
          <a:lstStyle/>
          <a:p>
            <a:r>
              <a:rPr lang="fr-FR" b="1" dirty="0" smtClean="0"/>
              <a:t>Dans le monde la pollution prend 9 millions de vies par an.</a:t>
            </a:r>
          </a:p>
          <a:p>
            <a:endParaRPr lang="fr-FR" b="1" dirty="0"/>
          </a:p>
          <a:p>
            <a:endParaRPr lang="fr-FR" b="1" dirty="0" smtClean="0"/>
          </a:p>
          <a:p>
            <a:r>
              <a:rPr lang="fr-FR" b="1" dirty="0" smtClean="0"/>
              <a:t> </a:t>
            </a:r>
          </a:p>
          <a:p>
            <a:r>
              <a:rPr lang="fr-FR" b="1" dirty="0" smtClean="0"/>
              <a:t>Parmi les types principales de pollution, celle de </a:t>
            </a:r>
            <a:r>
              <a:rPr lang="fr-FR" b="1" dirty="0" smtClean="0">
                <a:solidFill>
                  <a:srgbClr val="FF0000"/>
                </a:solidFill>
              </a:rPr>
              <a:t>l’air</a:t>
            </a:r>
            <a:r>
              <a:rPr lang="fr-FR" b="1" dirty="0" smtClean="0"/>
              <a:t> est largement en tête des causes de décès (6 millions de morts).</a:t>
            </a:r>
          </a:p>
          <a:p>
            <a:endParaRPr lang="fr-FR" dirty="0" smtClean="0"/>
          </a:p>
        </p:txBody>
      </p:sp>
      <p:sp>
        <p:nvSpPr>
          <p:cNvPr id="10" name="ZoneTexte 9"/>
          <p:cNvSpPr txBox="1"/>
          <p:nvPr/>
        </p:nvSpPr>
        <p:spPr>
          <a:xfrm>
            <a:off x="323528" y="2098298"/>
            <a:ext cx="7247168" cy="830997"/>
          </a:xfrm>
          <a:prstGeom prst="rect">
            <a:avLst/>
          </a:prstGeom>
          <a:noFill/>
        </p:spPr>
        <p:txBody>
          <a:bodyPr wrap="square" rtlCol="0">
            <a:spAutoFit/>
          </a:bodyPr>
          <a:lstStyle/>
          <a:p>
            <a:r>
              <a:rPr lang="fr-FR" sz="1600" dirty="0"/>
              <a:t>Décomposition par grandes sources de pollution </a:t>
            </a:r>
            <a:r>
              <a:rPr lang="fr-FR" sz="1600" dirty="0" smtClean="0"/>
              <a:t>dans </a:t>
            </a:r>
            <a:r>
              <a:rPr lang="fr-FR" sz="1600" dirty="0"/>
              <a:t>le </a:t>
            </a:r>
            <a:r>
              <a:rPr lang="fr-FR" sz="1600" dirty="0" smtClean="0"/>
              <a:t>monde </a:t>
            </a:r>
            <a:r>
              <a:rPr lang="fr-FR" sz="1600" dirty="0"/>
              <a:t>selon 4 estimations</a:t>
            </a:r>
          </a:p>
          <a:p>
            <a:endParaRPr lang="fr-FR" sz="3200" dirty="0"/>
          </a:p>
        </p:txBody>
      </p:sp>
      <p:sp>
        <p:nvSpPr>
          <p:cNvPr id="3" name="ZoneTexte 2"/>
          <p:cNvSpPr txBox="1"/>
          <p:nvPr/>
        </p:nvSpPr>
        <p:spPr>
          <a:xfrm>
            <a:off x="467544" y="404664"/>
            <a:ext cx="8136904" cy="1323439"/>
          </a:xfrm>
          <a:prstGeom prst="rect">
            <a:avLst/>
          </a:prstGeom>
          <a:noFill/>
        </p:spPr>
        <p:txBody>
          <a:bodyPr wrap="square" rtlCol="0">
            <a:spAutoFit/>
          </a:bodyPr>
          <a:lstStyle/>
          <a:p>
            <a:r>
              <a:rPr lang="fr-FR" sz="4000" dirty="0" smtClean="0"/>
              <a:t>La pollution de l’air arrive en tête des types de pollution</a:t>
            </a:r>
            <a:endParaRPr lang="fr-FR" sz="4000" dirty="0"/>
          </a:p>
        </p:txBody>
      </p:sp>
    </p:spTree>
    <p:extLst>
      <p:ext uri="{BB962C8B-B14F-4D97-AF65-F5344CB8AC3E}">
        <p14:creationId xmlns:p14="http://schemas.microsoft.com/office/powerpoint/2010/main" val="41460698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19256" cy="1210146"/>
          </a:xfrm>
        </p:spPr>
        <p:txBody>
          <a:bodyPr>
            <a:noAutofit/>
          </a:bodyPr>
          <a:lstStyle/>
          <a:p>
            <a:r>
              <a:rPr lang="fr-FR" sz="3600" dirty="0" smtClean="0"/>
              <a:t>L’importance de la pollution domestique</a:t>
            </a:r>
            <a:endParaRPr lang="fr-FR" sz="3600" dirty="0"/>
          </a:p>
        </p:txBody>
      </p:sp>
      <p:sp>
        <p:nvSpPr>
          <p:cNvPr id="7" name="Espace réservé du contenu 6"/>
          <p:cNvSpPr>
            <a:spLocks noGrp="1"/>
          </p:cNvSpPr>
          <p:nvPr>
            <p:ph idx="1"/>
          </p:nvPr>
        </p:nvSpPr>
        <p:spPr>
          <a:xfrm>
            <a:off x="5004048" y="1700808"/>
            <a:ext cx="3682751" cy="4680520"/>
          </a:xfrm>
        </p:spPr>
        <p:txBody>
          <a:bodyPr>
            <a:normAutofit fontScale="92500" lnSpcReduction="20000"/>
          </a:bodyPr>
          <a:lstStyle/>
          <a:p>
            <a:pPr marL="0" indent="0">
              <a:buNone/>
            </a:pPr>
            <a:r>
              <a:rPr lang="fr-FR" dirty="0" smtClean="0"/>
              <a:t>La pollution de l’air par les ménages comptabilise 3 ou 4 millions de morts sur les 9 millions causés par la pollution chaque année. </a:t>
            </a:r>
          </a:p>
          <a:p>
            <a:pPr marL="0" indent="0">
              <a:buNone/>
            </a:pPr>
            <a:endParaRPr lang="fr-FR" dirty="0"/>
          </a:p>
          <a:p>
            <a:pPr marL="0" indent="0">
              <a:buNone/>
            </a:pPr>
            <a:endParaRPr lang="fr-FR" dirty="0" smtClean="0"/>
          </a:p>
          <a:p>
            <a:pPr marL="0" indent="0">
              <a:buNone/>
            </a:pPr>
            <a:endParaRPr lang="fr-FR" dirty="0" smtClean="0"/>
          </a:p>
          <a:p>
            <a:pPr marL="0" indent="0">
              <a:buNone/>
            </a:pPr>
            <a:r>
              <a:rPr lang="fr-FR" sz="1700" i="1" dirty="0" smtClean="0"/>
              <a:t>NB: la pollution par les ménages participe de la pollution « extérieure » (cf. infra)</a:t>
            </a:r>
            <a:endParaRPr lang="fr-FR" sz="1700" i="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812" y="1556792"/>
            <a:ext cx="4146401" cy="4963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ZoneTexte 7"/>
          <p:cNvSpPr txBox="1"/>
          <p:nvPr/>
        </p:nvSpPr>
        <p:spPr>
          <a:xfrm>
            <a:off x="6948264" y="2204864"/>
            <a:ext cx="1368152" cy="369332"/>
          </a:xfrm>
          <a:prstGeom prst="rect">
            <a:avLst/>
          </a:prstGeom>
          <a:noFill/>
        </p:spPr>
        <p:txBody>
          <a:bodyPr wrap="square" rtlCol="0">
            <a:spAutoFit/>
          </a:bodyPr>
          <a:lstStyle/>
          <a:p>
            <a:endParaRPr lang="fr-FR" dirty="0"/>
          </a:p>
        </p:txBody>
      </p:sp>
    </p:spTree>
    <p:extLst>
      <p:ext uri="{BB962C8B-B14F-4D97-AF65-F5344CB8AC3E}">
        <p14:creationId xmlns:p14="http://schemas.microsoft.com/office/powerpoint/2010/main" val="16385197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274638"/>
            <a:ext cx="8363272" cy="1143000"/>
          </a:xfrm>
        </p:spPr>
        <p:txBody>
          <a:bodyPr>
            <a:noAutofit/>
          </a:bodyPr>
          <a:lstStyle/>
          <a:p>
            <a:r>
              <a:rPr lang="fr-FR" sz="3200" dirty="0" smtClean="0"/>
              <a:t>Un rapport complet de l’OMS sur les énergies polluantes issues des foyers est disponible (2016)</a:t>
            </a:r>
            <a:endParaRPr lang="fr-FR" sz="3200"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9955" y="1628800"/>
            <a:ext cx="3159159" cy="4472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Espace réservé du contenu 2"/>
          <p:cNvSpPr txBox="1">
            <a:spLocks/>
          </p:cNvSpPr>
          <p:nvPr/>
        </p:nvSpPr>
        <p:spPr>
          <a:xfrm>
            <a:off x="642867" y="6361880"/>
            <a:ext cx="8496944" cy="43204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Font typeface="Arial" panose="020B0604020202020204" pitchFamily="34" charset="0"/>
              <a:buNone/>
            </a:pPr>
            <a:r>
              <a:rPr lang="fr-FR" sz="1400" dirty="0" smtClean="0">
                <a:hlinkClick r:id="rId3"/>
              </a:rPr>
              <a:t>http://apps.who.int/iris/bitstream/10665/204717/1/9789241565233_eng.pdf?ua=1</a:t>
            </a:r>
            <a:endParaRPr lang="fr-FR" sz="1400" dirty="0" smtClean="0"/>
          </a:p>
          <a:p>
            <a:pPr algn="r"/>
            <a:endParaRPr lang="fr-FR" dirty="0"/>
          </a:p>
        </p:txBody>
      </p:sp>
      <p:sp>
        <p:nvSpPr>
          <p:cNvPr id="3" name="ZoneTexte 2"/>
          <p:cNvSpPr txBox="1"/>
          <p:nvPr/>
        </p:nvSpPr>
        <p:spPr>
          <a:xfrm>
            <a:off x="5004048" y="4365104"/>
            <a:ext cx="3888432" cy="646331"/>
          </a:xfrm>
          <a:prstGeom prst="rect">
            <a:avLst/>
          </a:prstGeom>
          <a:noFill/>
        </p:spPr>
        <p:txBody>
          <a:bodyPr wrap="square" rtlCol="0">
            <a:spAutoFit/>
          </a:bodyPr>
          <a:lstStyle/>
          <a:p>
            <a:r>
              <a:rPr lang="fr-FR" dirty="0" smtClean="0"/>
              <a:t>Ce qui suit est le plus souvent extrait de ce document</a:t>
            </a:r>
            <a:endParaRPr lang="fr-FR" dirty="0"/>
          </a:p>
        </p:txBody>
      </p:sp>
    </p:spTree>
    <p:extLst>
      <p:ext uri="{BB962C8B-B14F-4D97-AF65-F5344CB8AC3E}">
        <p14:creationId xmlns:p14="http://schemas.microsoft.com/office/powerpoint/2010/main" val="31585817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Quel est le problème ?</a:t>
            </a:r>
            <a:endParaRPr lang="fr-FR" dirty="0"/>
          </a:p>
        </p:txBody>
      </p:sp>
      <p:sp>
        <p:nvSpPr>
          <p:cNvPr id="5" name="Espace réservé du contenu 4"/>
          <p:cNvSpPr txBox="1">
            <a:spLocks noGrp="1"/>
          </p:cNvSpPr>
          <p:nvPr>
            <p:ph idx="1"/>
          </p:nvPr>
        </p:nvSpPr>
        <p:spPr>
          <a:xfrm>
            <a:off x="457200" y="1600200"/>
            <a:ext cx="8229600" cy="4413516"/>
          </a:xfrm>
          <a:prstGeom prst="rect">
            <a:avLst/>
          </a:prstGeom>
          <a:noFill/>
        </p:spPr>
        <p:txBody>
          <a:bodyPr wrap="square" rtlCol="0">
            <a:spAutoFit/>
          </a:bodyPr>
          <a:lstStyle/>
          <a:p>
            <a:pPr marL="0" indent="0">
              <a:buNone/>
            </a:pPr>
            <a:r>
              <a:rPr lang="fr-FR" sz="1800" dirty="0" smtClean="0"/>
              <a:t>Pour la moitié de l’humanité : « La source d’énergie pour cuisiner le riz ou réchauffer la chambre vient </a:t>
            </a:r>
            <a:r>
              <a:rPr lang="fr-FR" sz="1800" dirty="0"/>
              <a:t>de bois </a:t>
            </a:r>
            <a:r>
              <a:rPr lang="fr-FR" sz="1800" dirty="0" smtClean="0"/>
              <a:t>récupéré à des </a:t>
            </a:r>
            <a:r>
              <a:rPr lang="fr-FR" sz="1800" dirty="0"/>
              <a:t>kilomètres, ou du charbon acheté avec </a:t>
            </a:r>
            <a:r>
              <a:rPr lang="fr-FR" sz="1800" dirty="0" smtClean="0"/>
              <a:t>le peu de revenu disponible. </a:t>
            </a:r>
            <a:r>
              <a:rPr lang="fr-FR" sz="1800" dirty="0"/>
              <a:t>La lumière projetée par </a:t>
            </a:r>
            <a:r>
              <a:rPr lang="fr-FR" sz="1800" dirty="0" smtClean="0"/>
              <a:t>les lampes </a:t>
            </a:r>
            <a:r>
              <a:rPr lang="fr-FR" sz="1800" dirty="0"/>
              <a:t>simples est souvent alimentée par le kérosène, qui peut être coûteux et dangereux à </a:t>
            </a:r>
            <a:r>
              <a:rPr lang="fr-FR" sz="1800" dirty="0" smtClean="0"/>
              <a:t>manipuler. Pour ces </a:t>
            </a:r>
            <a:r>
              <a:rPr lang="fr-FR" sz="1800" dirty="0"/>
              <a:t>trois milliards de personnes, </a:t>
            </a:r>
            <a:r>
              <a:rPr lang="fr-FR" sz="1800" dirty="0" smtClean="0"/>
              <a:t>toute cette énergie consommée peut </a:t>
            </a:r>
            <a:r>
              <a:rPr lang="fr-FR" sz="1800" dirty="0"/>
              <a:t>transformer la maison - qui devrait être un lieu de sécurité et </a:t>
            </a:r>
            <a:r>
              <a:rPr lang="fr-FR" sz="1800" dirty="0" smtClean="0"/>
              <a:t>un refuge – en l'un </a:t>
            </a:r>
            <a:r>
              <a:rPr lang="fr-FR" sz="1800" dirty="0"/>
              <a:t>des plus dangereux </a:t>
            </a:r>
            <a:r>
              <a:rPr lang="fr-FR" sz="1800" dirty="0" smtClean="0"/>
              <a:t>endroit pour </a:t>
            </a:r>
            <a:r>
              <a:rPr lang="fr-FR" sz="1800" dirty="0"/>
              <a:t>la santé </a:t>
            </a:r>
            <a:r>
              <a:rPr lang="fr-FR" sz="1800" dirty="0" smtClean="0"/>
              <a:t>environnementale.</a:t>
            </a:r>
          </a:p>
          <a:p>
            <a:pPr marL="0" indent="0">
              <a:buNone/>
            </a:pPr>
            <a:endParaRPr lang="fr-FR" sz="1800" dirty="0" smtClean="0"/>
          </a:p>
          <a:p>
            <a:pPr marL="0" indent="0">
              <a:buNone/>
            </a:pPr>
            <a:r>
              <a:rPr lang="fr-FR" sz="1800" dirty="0" smtClean="0"/>
              <a:t>La combustion </a:t>
            </a:r>
            <a:r>
              <a:rPr lang="fr-FR" sz="1800" dirty="0"/>
              <a:t>de combustibles </a:t>
            </a:r>
            <a:r>
              <a:rPr lang="fr-FR" sz="1800" b="1" dirty="0"/>
              <a:t>comme la biomasse, le charbon et le kérosène dans les </a:t>
            </a:r>
            <a:r>
              <a:rPr lang="fr-FR" sz="1800" b="1" dirty="0" smtClean="0"/>
              <a:t>foyers traditionnels</a:t>
            </a:r>
            <a:r>
              <a:rPr lang="fr-FR" sz="1800" b="1" dirty="0"/>
              <a:t>, les feux </a:t>
            </a:r>
            <a:r>
              <a:rPr lang="fr-FR" sz="1800" b="1" dirty="0" smtClean="0"/>
              <a:t>non couverts</a:t>
            </a:r>
            <a:r>
              <a:rPr lang="fr-FR" sz="1800" b="1" dirty="0"/>
              <a:t>, et les lampes à mèche peuvent produire de grandes quantités de polluants dangereux, du monoxyde de carbone aux particules en passant par les matières volatiles </a:t>
            </a:r>
            <a:r>
              <a:rPr lang="fr-FR" sz="1800" b="1" dirty="0" smtClean="0"/>
              <a:t>composées </a:t>
            </a:r>
            <a:r>
              <a:rPr lang="fr-FR" sz="1800" b="1" dirty="0"/>
              <a:t>organiques. </a:t>
            </a:r>
            <a:endParaRPr lang="fr-FR" sz="1800" b="1" dirty="0" smtClean="0"/>
          </a:p>
          <a:p>
            <a:pPr marL="0" indent="0">
              <a:buNone/>
            </a:pPr>
            <a:r>
              <a:rPr lang="fr-FR" sz="1800" dirty="0" smtClean="0"/>
              <a:t>Dans </a:t>
            </a:r>
            <a:r>
              <a:rPr lang="fr-FR" sz="1800" dirty="0"/>
              <a:t>les habitations avec une mauvaise ventilation, </a:t>
            </a:r>
            <a:r>
              <a:rPr lang="fr-FR" sz="1800" dirty="0" smtClean="0"/>
              <a:t>les émissions </a:t>
            </a:r>
            <a:r>
              <a:rPr lang="fr-FR" sz="1800" dirty="0"/>
              <a:t>de particules fines et d'autres polluants peut atteindre 100 fois les niveaux recommandés comme sûr par </a:t>
            </a:r>
            <a:r>
              <a:rPr lang="fr-FR" sz="1800" dirty="0" smtClean="0"/>
              <a:t>les directives </a:t>
            </a:r>
            <a:r>
              <a:rPr lang="fr-FR" sz="1800" dirty="0"/>
              <a:t>de l'OMS</a:t>
            </a:r>
            <a:r>
              <a:rPr lang="fr-FR" sz="1800" dirty="0" smtClean="0"/>
              <a:t>. »</a:t>
            </a:r>
            <a:endParaRPr lang="fr-FR" sz="1800" dirty="0"/>
          </a:p>
        </p:txBody>
      </p:sp>
    </p:spTree>
    <p:extLst>
      <p:ext uri="{BB962C8B-B14F-4D97-AF65-F5344CB8AC3E}">
        <p14:creationId xmlns:p14="http://schemas.microsoft.com/office/powerpoint/2010/main" val="25283912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435280" cy="562074"/>
          </a:xfrm>
        </p:spPr>
        <p:txBody>
          <a:bodyPr>
            <a:normAutofit/>
          </a:bodyPr>
          <a:lstStyle/>
          <a:p>
            <a:pPr algn="r"/>
            <a:r>
              <a:rPr lang="fr-FR" sz="1200" dirty="0">
                <a:hlinkClick r:id="rId2"/>
              </a:rPr>
              <a:t>https://</a:t>
            </a:r>
            <a:r>
              <a:rPr lang="fr-FR" sz="1200" dirty="0" smtClean="0">
                <a:hlinkClick r:id="rId2"/>
              </a:rPr>
              <a:t>www.youtube.com/watch?v=u9rAqhIidHA</a:t>
            </a:r>
            <a:r>
              <a:rPr lang="fr-FR" sz="1200" dirty="0" smtClean="0"/>
              <a:t/>
            </a:r>
            <a:br>
              <a:rPr lang="fr-FR" sz="1200" dirty="0" smtClean="0"/>
            </a:br>
            <a:endParaRPr lang="fr-FR" sz="1200"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16632"/>
            <a:ext cx="4523388" cy="3433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916832"/>
            <a:ext cx="4439766" cy="3541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necteur droit avec flèche 4"/>
          <p:cNvCxnSpPr/>
          <p:nvPr/>
        </p:nvCxnSpPr>
        <p:spPr>
          <a:xfrm flipH="1">
            <a:off x="2627784" y="1340768"/>
            <a:ext cx="2101936" cy="100811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8" name="ZoneTexte 7"/>
          <p:cNvSpPr txBox="1"/>
          <p:nvPr/>
        </p:nvSpPr>
        <p:spPr>
          <a:xfrm>
            <a:off x="4729720" y="764704"/>
            <a:ext cx="4282047" cy="923330"/>
          </a:xfrm>
          <a:prstGeom prst="rect">
            <a:avLst/>
          </a:prstGeom>
          <a:noFill/>
        </p:spPr>
        <p:txBody>
          <a:bodyPr wrap="square" rtlCol="0">
            <a:spAutoFit/>
          </a:bodyPr>
          <a:lstStyle/>
          <a:p>
            <a:r>
              <a:rPr lang="fr-FR" dirty="0" smtClean="0"/>
              <a:t>8% du bois mis à brûler ne brûle pas mais est dégagé = fabrication de produits toxiques</a:t>
            </a:r>
            <a:endParaRPr lang="fr-FR" dirty="0"/>
          </a:p>
        </p:txBody>
      </p:sp>
      <p:sp>
        <p:nvSpPr>
          <p:cNvPr id="13" name="ZoneTexte 12"/>
          <p:cNvSpPr txBox="1"/>
          <p:nvPr/>
        </p:nvSpPr>
        <p:spPr>
          <a:xfrm>
            <a:off x="179512" y="4293096"/>
            <a:ext cx="4282047" cy="646331"/>
          </a:xfrm>
          <a:prstGeom prst="rect">
            <a:avLst/>
          </a:prstGeom>
          <a:noFill/>
        </p:spPr>
        <p:txBody>
          <a:bodyPr wrap="square" rtlCol="0">
            <a:spAutoFit/>
          </a:bodyPr>
          <a:lstStyle/>
          <a:p>
            <a:r>
              <a:rPr lang="fr-FR" dirty="0" smtClean="0"/>
              <a:t>En plus du CO, HC et C, une multitude de polluants toxiques part en fumée</a:t>
            </a:r>
            <a:endParaRPr lang="fr-FR" dirty="0"/>
          </a:p>
        </p:txBody>
      </p:sp>
      <p:cxnSp>
        <p:nvCxnSpPr>
          <p:cNvPr id="14" name="Connecteur droit avec flèche 13"/>
          <p:cNvCxnSpPr/>
          <p:nvPr/>
        </p:nvCxnSpPr>
        <p:spPr>
          <a:xfrm flipV="1">
            <a:off x="3995936" y="3933056"/>
            <a:ext cx="576064" cy="36004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7" name="ZoneTexte 16"/>
          <p:cNvSpPr txBox="1"/>
          <p:nvPr/>
        </p:nvSpPr>
        <p:spPr>
          <a:xfrm>
            <a:off x="365447" y="5981513"/>
            <a:ext cx="8272536"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fr-FR" dirty="0" smtClean="0"/>
              <a:t>Un foyer typique libère l’équivalent de 400 cigarettes par heure en fumée !!!!!!!</a:t>
            </a:r>
            <a:endParaRPr lang="fr-FR" dirty="0"/>
          </a:p>
        </p:txBody>
      </p:sp>
    </p:spTree>
    <p:extLst>
      <p:ext uri="{BB962C8B-B14F-4D97-AF65-F5344CB8AC3E}">
        <p14:creationId xmlns:p14="http://schemas.microsoft.com/office/powerpoint/2010/main" val="15614714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dirty="0"/>
              <a:t>La pollution </a:t>
            </a:r>
            <a:r>
              <a:rPr lang="fr-FR" sz="2400" dirty="0" smtClean="0"/>
              <a:t>domestique s’avère le </a:t>
            </a:r>
            <a:r>
              <a:rPr lang="fr-FR" sz="2400" dirty="0"/>
              <a:t>facteur de risque le plus important pour la santé environnementale à l'échelle </a:t>
            </a:r>
            <a:r>
              <a:rPr lang="fr-FR" sz="2400" dirty="0" smtClean="0"/>
              <a:t>mondiale: </a:t>
            </a:r>
            <a:endParaRPr lang="fr-FR" sz="2400" dirty="0"/>
          </a:p>
        </p:txBody>
      </p:sp>
      <p:sp>
        <p:nvSpPr>
          <p:cNvPr id="4" name="Espace réservé du contenu 3"/>
          <p:cNvSpPr>
            <a:spLocks noGrp="1"/>
          </p:cNvSpPr>
          <p:nvPr>
            <p:ph idx="1"/>
          </p:nvPr>
        </p:nvSpPr>
        <p:spPr>
          <a:xfrm>
            <a:off x="457200" y="1600200"/>
            <a:ext cx="8229600" cy="5141168"/>
          </a:xfrm>
        </p:spPr>
        <p:txBody>
          <a:bodyPr>
            <a:normAutofit fontScale="47500" lnSpcReduction="20000"/>
          </a:bodyPr>
          <a:lstStyle/>
          <a:p>
            <a:pPr marL="0" indent="0">
              <a:buNone/>
            </a:pPr>
            <a:r>
              <a:rPr lang="fr-FR" dirty="0" smtClean="0"/>
              <a:t>Selon </a:t>
            </a:r>
            <a:r>
              <a:rPr lang="fr-FR" dirty="0"/>
              <a:t>des estimations </a:t>
            </a:r>
            <a:r>
              <a:rPr lang="fr-FR" dirty="0" smtClean="0"/>
              <a:t>faites sur le combustible </a:t>
            </a:r>
            <a:r>
              <a:rPr lang="fr-FR" dirty="0"/>
              <a:t>solide utilisé pour cuisiner en 2012, l’exposition </a:t>
            </a:r>
            <a:r>
              <a:rPr lang="fr-FR" dirty="0" smtClean="0"/>
              <a:t>à la </a:t>
            </a:r>
            <a:r>
              <a:rPr lang="fr-FR" dirty="0"/>
              <a:t>pollution domestique provoque </a:t>
            </a:r>
            <a:r>
              <a:rPr lang="fr-FR" b="1" dirty="0"/>
              <a:t>4,3 millions de décès prématurés par </a:t>
            </a:r>
            <a:r>
              <a:rPr lang="fr-FR" b="1" dirty="0" smtClean="0"/>
              <a:t>an</a:t>
            </a:r>
            <a:r>
              <a:rPr lang="fr-FR" b="1" dirty="0"/>
              <a:t> </a:t>
            </a:r>
            <a:r>
              <a:rPr lang="fr-FR" b="1" dirty="0" smtClean="0"/>
              <a:t>(7,7% de la mortalité globale = davantage que le palu, TB et HIV/AIDS réunis).</a:t>
            </a:r>
          </a:p>
          <a:p>
            <a:pPr marL="0" indent="0">
              <a:buNone/>
            </a:pPr>
            <a:endParaRPr lang="fr-FR" dirty="0" smtClean="0"/>
          </a:p>
          <a:p>
            <a:pPr marL="0" indent="0">
              <a:buNone/>
            </a:pPr>
            <a:r>
              <a:rPr lang="fr-FR" dirty="0" smtClean="0"/>
              <a:t>Parmi </a:t>
            </a:r>
            <a:r>
              <a:rPr lang="fr-FR" dirty="0"/>
              <a:t>ces décès, 3,8 millions sont causés par les maladies non transmissibles (MNT</a:t>
            </a:r>
            <a:r>
              <a:rPr lang="fr-FR" dirty="0" smtClean="0"/>
              <a:t>) : il est estimé que la </a:t>
            </a:r>
            <a:r>
              <a:rPr lang="fr-FR" dirty="0"/>
              <a:t>pollution domestique </a:t>
            </a:r>
            <a:r>
              <a:rPr lang="fr-FR" dirty="0" smtClean="0"/>
              <a:t>cause </a:t>
            </a:r>
            <a:r>
              <a:rPr lang="fr-FR" b="1" dirty="0"/>
              <a:t>25% de tous les décès par accident vasculaire cérébral</a:t>
            </a:r>
            <a:r>
              <a:rPr lang="fr-FR" b="1" dirty="0" smtClean="0"/>
              <a:t>, 15</a:t>
            </a:r>
            <a:r>
              <a:rPr lang="fr-FR" b="1" dirty="0"/>
              <a:t>% des décès dus à une cardiopathie ischémique, </a:t>
            </a:r>
            <a:r>
              <a:rPr lang="fr-FR" b="1" dirty="0" smtClean="0"/>
              <a:t>17% des </a:t>
            </a:r>
            <a:r>
              <a:rPr lang="fr-FR" b="1" dirty="0"/>
              <a:t>décès dus au cancer du poumon, et plus de 33% de tous les décès dus à la </a:t>
            </a:r>
            <a:r>
              <a:rPr lang="fr-FR" b="1" dirty="0" smtClean="0"/>
              <a:t>bronchopneumopathie chronique </a:t>
            </a:r>
            <a:r>
              <a:rPr lang="fr-FR" b="1" dirty="0"/>
              <a:t>obstructive </a:t>
            </a:r>
            <a:r>
              <a:rPr lang="fr-FR" dirty="0"/>
              <a:t>dans les pays à revenu faible et intermédiaire (LMIC). </a:t>
            </a:r>
            <a:endParaRPr lang="fr-FR" dirty="0" smtClean="0"/>
          </a:p>
          <a:p>
            <a:pPr marL="0" indent="0">
              <a:buNone/>
            </a:pPr>
            <a:endParaRPr lang="fr-FR" dirty="0" smtClean="0"/>
          </a:p>
          <a:p>
            <a:pPr marL="0" indent="0">
              <a:buNone/>
            </a:pPr>
            <a:r>
              <a:rPr lang="fr-FR" dirty="0" smtClean="0"/>
              <a:t>L'exposition à </a:t>
            </a:r>
            <a:r>
              <a:rPr lang="fr-FR" dirty="0"/>
              <a:t>la pollution domestique </a:t>
            </a:r>
            <a:r>
              <a:rPr lang="fr-FR" dirty="0" smtClean="0"/>
              <a:t>est </a:t>
            </a:r>
            <a:r>
              <a:rPr lang="fr-FR" b="1" dirty="0"/>
              <a:t>responsable de près du quart de la charge de morbidité de la cataracte, </a:t>
            </a:r>
            <a:r>
              <a:rPr lang="fr-FR" dirty="0"/>
              <a:t>la principale cause de cécité dans les LMIC. </a:t>
            </a:r>
            <a:endParaRPr lang="fr-FR" dirty="0" smtClean="0"/>
          </a:p>
          <a:p>
            <a:pPr marL="0" indent="0">
              <a:buNone/>
            </a:pPr>
            <a:endParaRPr lang="fr-FR" dirty="0"/>
          </a:p>
          <a:p>
            <a:pPr marL="0" indent="0">
              <a:buNone/>
            </a:pPr>
            <a:r>
              <a:rPr lang="fr-FR" dirty="0"/>
              <a:t>Le plus grand tueur </a:t>
            </a:r>
            <a:r>
              <a:rPr lang="fr-FR" dirty="0" smtClean="0"/>
              <a:t>d'enfants âgé </a:t>
            </a:r>
            <a:r>
              <a:rPr lang="fr-FR" dirty="0"/>
              <a:t>de moins de cinq ans dans le monde entier est la </a:t>
            </a:r>
            <a:r>
              <a:rPr lang="fr-FR" dirty="0" smtClean="0"/>
              <a:t>pneumonie. Cette </a:t>
            </a:r>
            <a:r>
              <a:rPr lang="fr-FR" dirty="0"/>
              <a:t>maladie </a:t>
            </a:r>
            <a:r>
              <a:rPr lang="fr-FR" dirty="0" smtClean="0"/>
              <a:t>tue </a:t>
            </a:r>
            <a:r>
              <a:rPr lang="fr-FR" dirty="0"/>
              <a:t>près d'un million de jeunes </a:t>
            </a:r>
            <a:r>
              <a:rPr lang="fr-FR" dirty="0" smtClean="0"/>
              <a:t>vies chaque </a:t>
            </a:r>
            <a:r>
              <a:rPr lang="fr-FR" dirty="0"/>
              <a:t>année. </a:t>
            </a:r>
            <a:r>
              <a:rPr lang="fr-FR" b="1" dirty="0"/>
              <a:t>Plus de 50% </a:t>
            </a:r>
            <a:r>
              <a:rPr lang="fr-FR" b="1" dirty="0" smtClean="0"/>
              <a:t>des décès dû à </a:t>
            </a:r>
            <a:r>
              <a:rPr lang="fr-FR" b="1" dirty="0"/>
              <a:t>ces </a:t>
            </a:r>
            <a:r>
              <a:rPr lang="fr-FR" b="1" dirty="0" smtClean="0"/>
              <a:t>pneumonies sont </a:t>
            </a:r>
            <a:r>
              <a:rPr lang="fr-FR" b="1" dirty="0"/>
              <a:t>causés par l'exposition à la pollution </a:t>
            </a:r>
            <a:r>
              <a:rPr lang="fr-FR" b="1" dirty="0" smtClean="0"/>
              <a:t>domestique.</a:t>
            </a:r>
          </a:p>
          <a:p>
            <a:pPr marL="0" indent="0">
              <a:buNone/>
            </a:pPr>
            <a:endParaRPr lang="fr-FR" dirty="0"/>
          </a:p>
          <a:p>
            <a:pPr marL="0" indent="0">
              <a:buNone/>
            </a:pPr>
            <a:r>
              <a:rPr lang="fr-FR" dirty="0" smtClean="0"/>
              <a:t>De plus en plus de preuves relient également l'exposition </a:t>
            </a:r>
            <a:r>
              <a:rPr lang="fr-FR" dirty="0"/>
              <a:t>à la pollution domestique </a:t>
            </a:r>
            <a:r>
              <a:rPr lang="fr-FR" dirty="0" smtClean="0"/>
              <a:t>aux risques </a:t>
            </a:r>
            <a:r>
              <a:rPr lang="fr-FR" dirty="0"/>
              <a:t>d'autres effets néfastes sur la santé, comme </a:t>
            </a:r>
            <a:r>
              <a:rPr lang="fr-FR" b="1" dirty="0"/>
              <a:t>le faible poids à la naissance et les </a:t>
            </a:r>
            <a:r>
              <a:rPr lang="fr-FR" b="1" dirty="0" smtClean="0"/>
              <a:t>décès à la naissance, le cancer du col utérin, </a:t>
            </a:r>
            <a:r>
              <a:rPr lang="fr-FR" b="1" dirty="0"/>
              <a:t>la tuberculose, l'asthme, </a:t>
            </a:r>
            <a:r>
              <a:rPr lang="fr-FR" b="1" dirty="0" smtClean="0"/>
              <a:t>les infections de l’oreille et des voies respiratoires hautes, </a:t>
            </a:r>
            <a:r>
              <a:rPr lang="fr-FR" b="1" dirty="0"/>
              <a:t>et </a:t>
            </a:r>
            <a:r>
              <a:rPr lang="fr-FR" b="1" dirty="0" smtClean="0"/>
              <a:t>avec </a:t>
            </a:r>
            <a:r>
              <a:rPr lang="fr-FR" b="1" dirty="0"/>
              <a:t>les cancers</a:t>
            </a:r>
            <a:r>
              <a:rPr lang="fr-FR" b="1" dirty="0" smtClean="0"/>
              <a:t> </a:t>
            </a:r>
            <a:r>
              <a:rPr lang="fr-FR" b="1" dirty="0"/>
              <a:t>nasopharynx et </a:t>
            </a:r>
            <a:r>
              <a:rPr lang="fr-FR" b="1" dirty="0" smtClean="0"/>
              <a:t>du larynx…</a:t>
            </a:r>
          </a:p>
          <a:p>
            <a:pPr marL="0" indent="0">
              <a:buNone/>
            </a:pPr>
            <a:endParaRPr lang="fr-FR" dirty="0" smtClean="0"/>
          </a:p>
          <a:p>
            <a:pPr marL="0" indent="0">
              <a:buNone/>
            </a:pPr>
            <a:endParaRPr lang="fr-FR" dirty="0"/>
          </a:p>
          <a:p>
            <a:pPr marL="0" indent="0">
              <a:buNone/>
            </a:pPr>
            <a:r>
              <a:rPr lang="fr-FR" i="1" dirty="0" smtClean="0"/>
              <a:t>(Extrait du résumé du rapport mentionné, p IX)</a:t>
            </a:r>
            <a:endParaRPr lang="fr-FR" i="1" dirty="0"/>
          </a:p>
          <a:p>
            <a:pPr marL="0" indent="0">
              <a:buNone/>
            </a:pPr>
            <a:endParaRPr lang="fr-FR" dirty="0"/>
          </a:p>
        </p:txBody>
      </p:sp>
    </p:spTree>
    <p:extLst>
      <p:ext uri="{BB962C8B-B14F-4D97-AF65-F5344CB8AC3E}">
        <p14:creationId xmlns:p14="http://schemas.microsoft.com/office/powerpoint/2010/main" val="2270838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Serait-il temps de se réveiller ?</a:t>
            </a:r>
            <a:endParaRPr lang="fr-FR" dirty="0"/>
          </a:p>
        </p:txBody>
      </p:sp>
      <p:sp>
        <p:nvSpPr>
          <p:cNvPr id="3" name="Espace réservé du contenu 2"/>
          <p:cNvSpPr>
            <a:spLocks noGrp="1"/>
          </p:cNvSpPr>
          <p:nvPr>
            <p:ph idx="1"/>
          </p:nvPr>
        </p:nvSpPr>
        <p:spPr>
          <a:xfrm>
            <a:off x="457200" y="1600200"/>
            <a:ext cx="8229600" cy="4781128"/>
          </a:xfrm>
        </p:spPr>
        <p:txBody>
          <a:bodyPr>
            <a:normAutofit fontScale="70000" lnSpcReduction="20000"/>
          </a:bodyPr>
          <a:lstStyle/>
          <a:p>
            <a:pPr marL="0" indent="0">
              <a:buNone/>
            </a:pPr>
            <a:r>
              <a:rPr lang="fr-FR" dirty="0" smtClean="0"/>
              <a:t>« Ces </a:t>
            </a:r>
            <a:r>
              <a:rPr lang="fr-FR" dirty="0"/>
              <a:t>chiffres devraient </a:t>
            </a:r>
            <a:r>
              <a:rPr lang="fr-FR" dirty="0" smtClean="0"/>
              <a:t>tous nous choquer. </a:t>
            </a:r>
            <a:r>
              <a:rPr lang="fr-FR" dirty="0"/>
              <a:t>Et pourtant le nombre des gens qui comptent sur des systèmes de cuisson polluants pour </a:t>
            </a:r>
            <a:r>
              <a:rPr lang="fr-FR" dirty="0" smtClean="0"/>
              <a:t>répondre à </a:t>
            </a:r>
            <a:r>
              <a:rPr lang="fr-FR" dirty="0"/>
              <a:t>leurs besoins de base </a:t>
            </a:r>
            <a:r>
              <a:rPr lang="fr-FR" b="1" dirty="0" smtClean="0"/>
              <a:t>n‘a </a:t>
            </a:r>
            <a:r>
              <a:rPr lang="fr-FR" b="1" dirty="0"/>
              <a:t>pas changé sensiblement </a:t>
            </a:r>
            <a:r>
              <a:rPr lang="fr-FR" b="1" dirty="0" smtClean="0"/>
              <a:t>en trois décennies. </a:t>
            </a:r>
            <a:r>
              <a:rPr lang="fr-FR" dirty="0"/>
              <a:t>La communauté mondiale n'a pas traité ce problème avec </a:t>
            </a:r>
            <a:r>
              <a:rPr lang="fr-FR" dirty="0" smtClean="0"/>
              <a:t>l’urgence </a:t>
            </a:r>
            <a:r>
              <a:rPr lang="fr-FR" dirty="0"/>
              <a:t>correspondant à son impact. La réduction de </a:t>
            </a:r>
            <a:r>
              <a:rPr lang="fr-FR" dirty="0" smtClean="0"/>
              <a:t>la pollution domestique n'a </a:t>
            </a:r>
            <a:r>
              <a:rPr lang="fr-FR" dirty="0"/>
              <a:t>pas été une priorité mondiale jusqu'à relativement récemment. </a:t>
            </a:r>
            <a:endParaRPr lang="fr-FR" dirty="0" smtClean="0"/>
          </a:p>
          <a:p>
            <a:pPr marL="0" indent="0">
              <a:buNone/>
            </a:pPr>
            <a:endParaRPr lang="fr-FR" dirty="0"/>
          </a:p>
          <a:p>
            <a:pPr marL="0" indent="0">
              <a:buNone/>
            </a:pPr>
            <a:r>
              <a:rPr lang="fr-FR" dirty="0" smtClean="0"/>
              <a:t>Pourquoi </a:t>
            </a:r>
            <a:r>
              <a:rPr lang="fr-FR" dirty="0"/>
              <a:t>cette crise a-t-elle été largement </a:t>
            </a:r>
            <a:r>
              <a:rPr lang="fr-FR" dirty="0" smtClean="0"/>
              <a:t>négligée ? </a:t>
            </a:r>
            <a:r>
              <a:rPr lang="fr-FR" dirty="0"/>
              <a:t>Peut être parce que c'est une catastrophe au </a:t>
            </a:r>
            <a:r>
              <a:rPr lang="fr-FR" dirty="0" smtClean="0"/>
              <a:t>ralenti : </a:t>
            </a:r>
            <a:r>
              <a:rPr lang="fr-FR" dirty="0"/>
              <a:t>la respiration </a:t>
            </a:r>
            <a:r>
              <a:rPr lang="fr-FR" dirty="0" smtClean="0"/>
              <a:t>de la </a:t>
            </a:r>
            <a:r>
              <a:rPr lang="fr-FR" dirty="0"/>
              <a:t>fumée peut prendre des années </a:t>
            </a:r>
            <a:r>
              <a:rPr lang="fr-FR" dirty="0" smtClean="0"/>
              <a:t>avant qu’une maladie induite ne se manifeste. </a:t>
            </a:r>
            <a:r>
              <a:rPr lang="fr-FR" dirty="0"/>
              <a:t>Peut être </a:t>
            </a:r>
            <a:r>
              <a:rPr lang="fr-FR" dirty="0" smtClean="0"/>
              <a:t>aussi parce que ses effets touchent d’abord </a:t>
            </a:r>
            <a:r>
              <a:rPr lang="fr-FR" dirty="0"/>
              <a:t>les plus marginalisés - les ruraux pauvres, en particulier les femmes et les </a:t>
            </a:r>
            <a:r>
              <a:rPr lang="fr-FR" dirty="0" smtClean="0"/>
              <a:t>enfants… »</a:t>
            </a:r>
            <a:endParaRPr lang="fr-FR" dirty="0"/>
          </a:p>
        </p:txBody>
      </p:sp>
    </p:spTree>
    <p:extLst>
      <p:ext uri="{BB962C8B-B14F-4D97-AF65-F5344CB8AC3E}">
        <p14:creationId xmlns:p14="http://schemas.microsoft.com/office/powerpoint/2010/main" val="21640984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200" dirty="0" smtClean="0"/>
              <a:t>Pas de progrès en valeur absolue. Très peu de progrès en % en Afrique sur 30 ans…</a:t>
            </a:r>
            <a:endParaRPr lang="fr-FR" sz="32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1988840"/>
            <a:ext cx="5761845" cy="4705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2636912"/>
            <a:ext cx="2951123" cy="1094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60880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 Burkina est très concerné par la </a:t>
            </a:r>
            <a:r>
              <a:rPr lang="fr-FR" dirty="0"/>
              <a:t>pollution domestique </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2026" y="1600200"/>
            <a:ext cx="7959947"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35385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000" dirty="0"/>
              <a:t>Le Burkina est dans la tranche des pays </a:t>
            </a:r>
            <a:r>
              <a:rPr lang="fr-FR" sz="4000" dirty="0" smtClean="0"/>
              <a:t>où l’air </a:t>
            </a:r>
            <a:r>
              <a:rPr lang="fr-FR" sz="4000" dirty="0"/>
              <a:t>est le plus pollué</a:t>
            </a:r>
            <a:r>
              <a:rPr lang="fr-FR" sz="4000" dirty="0" smtClean="0"/>
              <a:t>:</a:t>
            </a:r>
            <a:endParaRPr lang="fr-FR" sz="4000" dirty="0"/>
          </a:p>
        </p:txBody>
      </p:sp>
      <p:sp>
        <p:nvSpPr>
          <p:cNvPr id="3" name="Espace réservé du contenu 2"/>
          <p:cNvSpPr>
            <a:spLocks noGrp="1"/>
          </p:cNvSpPr>
          <p:nvPr>
            <p:ph idx="1"/>
          </p:nvPr>
        </p:nvSpPr>
        <p:spPr>
          <a:xfrm>
            <a:off x="457200" y="5733256"/>
            <a:ext cx="8229600" cy="864096"/>
          </a:xfrm>
        </p:spPr>
        <p:txBody>
          <a:bodyPr>
            <a:normAutofit/>
          </a:bodyPr>
          <a:lstStyle/>
          <a:p>
            <a:pPr marL="0" indent="0">
              <a:buNone/>
            </a:pPr>
            <a:r>
              <a:rPr lang="fr-FR" sz="1400" dirty="0" smtClean="0">
                <a:hlinkClick r:id="rId2"/>
              </a:rPr>
              <a:t>http</a:t>
            </a:r>
            <a:r>
              <a:rPr lang="fr-FR" sz="1400" dirty="0">
                <a:hlinkClick r:id="rId2"/>
              </a:rPr>
              <a:t>://www.who.int/gho/phe/outdoor_air_pollution/exposure/en/</a:t>
            </a:r>
            <a:r>
              <a:rPr lang="fr-FR" sz="1400" dirty="0"/>
              <a:t>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132856"/>
            <a:ext cx="8021910" cy="2377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6296" y="4718950"/>
            <a:ext cx="1590675" cy="81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727" y="4725144"/>
            <a:ext cx="6324600"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necteur droit avec flèche 4"/>
          <p:cNvCxnSpPr/>
          <p:nvPr/>
        </p:nvCxnSpPr>
        <p:spPr>
          <a:xfrm>
            <a:off x="4283968" y="2996952"/>
            <a:ext cx="1368152" cy="86409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4" name="ZoneTexte 3"/>
          <p:cNvSpPr txBox="1"/>
          <p:nvPr/>
        </p:nvSpPr>
        <p:spPr>
          <a:xfrm>
            <a:off x="2411760" y="3433734"/>
            <a:ext cx="1080120" cy="276999"/>
          </a:xfrm>
          <a:prstGeom prst="rect">
            <a:avLst/>
          </a:prstGeom>
          <a:noFill/>
        </p:spPr>
        <p:txBody>
          <a:bodyPr wrap="square" rtlCol="0">
            <a:spAutoFit/>
          </a:bodyPr>
          <a:lstStyle/>
          <a:p>
            <a:r>
              <a:rPr lang="fr-FR" sz="1200" dirty="0" smtClean="0"/>
              <a:t>(</a:t>
            </a:r>
            <a:r>
              <a:rPr lang="fr-FR" sz="1200" b="1" dirty="0" smtClean="0"/>
              <a:t>MONDE</a:t>
            </a:r>
            <a:r>
              <a:rPr lang="fr-FR" sz="1200" dirty="0" smtClean="0"/>
              <a:t>)</a:t>
            </a:r>
            <a:endParaRPr lang="fr-FR" sz="1200" dirty="0"/>
          </a:p>
        </p:txBody>
      </p:sp>
      <p:sp>
        <p:nvSpPr>
          <p:cNvPr id="9" name="ZoneTexte 8"/>
          <p:cNvSpPr txBox="1"/>
          <p:nvPr/>
        </p:nvSpPr>
        <p:spPr>
          <a:xfrm>
            <a:off x="7381723" y="5676598"/>
            <a:ext cx="1445248" cy="276999"/>
          </a:xfrm>
          <a:prstGeom prst="rect">
            <a:avLst/>
          </a:prstGeom>
          <a:noFill/>
        </p:spPr>
        <p:txBody>
          <a:bodyPr wrap="square" rtlCol="0">
            <a:spAutoFit/>
          </a:bodyPr>
          <a:lstStyle/>
          <a:p>
            <a:r>
              <a:rPr lang="fr-FR" sz="1200" dirty="0" smtClean="0"/>
              <a:t>(</a:t>
            </a:r>
            <a:r>
              <a:rPr lang="fr-FR" sz="1200" b="1" dirty="0" smtClean="0"/>
              <a:t>Zoom</a:t>
            </a:r>
            <a:r>
              <a:rPr lang="fr-FR" sz="1200" dirty="0" smtClean="0"/>
              <a:t> </a:t>
            </a:r>
            <a:r>
              <a:rPr lang="fr-FR" sz="1200" b="1" dirty="0" smtClean="0"/>
              <a:t>AFRIQUE</a:t>
            </a:r>
            <a:r>
              <a:rPr lang="fr-FR" sz="1200" dirty="0" smtClean="0"/>
              <a:t>)</a:t>
            </a:r>
            <a:endParaRPr lang="fr-FR" sz="1200" dirty="0"/>
          </a:p>
        </p:txBody>
      </p:sp>
      <p:cxnSp>
        <p:nvCxnSpPr>
          <p:cNvPr id="10" name="Connecteur droit avec flèche 9"/>
          <p:cNvCxnSpPr/>
          <p:nvPr/>
        </p:nvCxnSpPr>
        <p:spPr>
          <a:xfrm flipV="1">
            <a:off x="5724128" y="3429000"/>
            <a:ext cx="1224136" cy="43204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8215819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62074"/>
          </a:xfrm>
        </p:spPr>
        <p:txBody>
          <a:bodyPr>
            <a:normAutofit fontScale="90000"/>
          </a:bodyPr>
          <a:lstStyle/>
          <a:p>
            <a:r>
              <a:rPr lang="fr-FR" sz="1800" b="1" dirty="0" smtClean="0">
                <a:solidFill>
                  <a:srgbClr val="FF0000"/>
                </a:solidFill>
              </a:rPr>
              <a:t>Lien entre santé et pollution sur la base des </a:t>
            </a:r>
            <a:r>
              <a:rPr lang="fr-FR" sz="1800" b="1" dirty="0" err="1" smtClean="0">
                <a:solidFill>
                  <a:srgbClr val="FF0000"/>
                </a:solidFill>
              </a:rPr>
              <a:t>DALYs</a:t>
            </a:r>
            <a:r>
              <a:rPr lang="fr-FR" sz="1800" b="1" dirty="0" smtClean="0">
                <a:solidFill>
                  <a:srgbClr val="FF0000"/>
                </a:solidFill>
              </a:rPr>
              <a:t> au Burkina</a:t>
            </a:r>
            <a:br>
              <a:rPr lang="fr-FR" sz="1800" b="1" dirty="0" smtClean="0">
                <a:solidFill>
                  <a:srgbClr val="FF0000"/>
                </a:solidFill>
              </a:rPr>
            </a:br>
            <a:r>
              <a:rPr lang="fr-FR" sz="1800" dirty="0" smtClean="0">
                <a:hlinkClick r:id="rId2"/>
              </a:rPr>
              <a:t>https://vizhub.healthdata.org/gbd-compare/</a:t>
            </a:r>
            <a:r>
              <a:rPr lang="fr-FR" sz="1800" dirty="0" smtClean="0"/>
              <a:t> </a:t>
            </a:r>
            <a:endParaRPr lang="fr-FR" sz="1800" dirty="0"/>
          </a:p>
        </p:txBody>
      </p:sp>
      <p:sp>
        <p:nvSpPr>
          <p:cNvPr id="4" name="ZoneTexte 3"/>
          <p:cNvSpPr txBox="1"/>
          <p:nvPr/>
        </p:nvSpPr>
        <p:spPr>
          <a:xfrm>
            <a:off x="251520" y="5733256"/>
            <a:ext cx="8424936" cy="1015663"/>
          </a:xfrm>
          <a:prstGeom prst="rect">
            <a:avLst/>
          </a:prstGeom>
          <a:noFill/>
        </p:spPr>
        <p:txBody>
          <a:bodyPr wrap="square" rtlCol="0">
            <a:spAutoFit/>
          </a:bodyPr>
          <a:lstStyle/>
          <a:p>
            <a:r>
              <a:rPr lang="fr-FR" sz="1200" dirty="0" smtClean="0"/>
              <a:t>L'</a:t>
            </a:r>
            <a:r>
              <a:rPr lang="fr-FR" sz="1200" b="1" dirty="0" smtClean="0"/>
              <a:t>espérance de vie corrigée de l'incapacité</a:t>
            </a:r>
            <a:r>
              <a:rPr lang="fr-FR" sz="1200" dirty="0" smtClean="0"/>
              <a:t> (</a:t>
            </a:r>
            <a:r>
              <a:rPr lang="fr-FR" sz="1200" b="1" dirty="0" smtClean="0"/>
              <a:t>EVCI</a:t>
            </a:r>
            <a:r>
              <a:rPr lang="fr-FR" sz="1200" dirty="0" smtClean="0"/>
              <a:t>) est un mode d'évaluation du coût des maladies mesurant l'</a:t>
            </a:r>
            <a:r>
              <a:rPr lang="fr-FR" sz="1200" dirty="0" smtClean="0">
                <a:hlinkClick r:id="rId3" tooltip="Espérance de vie humaine"/>
              </a:rPr>
              <a:t>espérance de vie</a:t>
            </a:r>
            <a:r>
              <a:rPr lang="fr-FR" sz="1200" dirty="0" smtClean="0"/>
              <a:t> en bonne </a:t>
            </a:r>
            <a:r>
              <a:rPr lang="fr-FR" sz="1200" dirty="0" smtClean="0">
                <a:hlinkClick r:id="rId4" tooltip="Santé"/>
              </a:rPr>
              <a:t>santé</a:t>
            </a:r>
            <a:r>
              <a:rPr lang="fr-FR" sz="1200" dirty="0" smtClean="0"/>
              <a:t>, c'est-à-dire en soustrayant à l'espérance de vie le nombre d'années « perdues » à cause de la </a:t>
            </a:r>
            <a:r>
              <a:rPr lang="fr-FR" sz="1200" dirty="0" smtClean="0">
                <a:hlinkClick r:id="rId5" tooltip="Maladie"/>
              </a:rPr>
              <a:t>maladie</a:t>
            </a:r>
            <a:r>
              <a:rPr lang="fr-FR" sz="1200" dirty="0" smtClean="0"/>
              <a:t>, du </a:t>
            </a:r>
            <a:r>
              <a:rPr lang="fr-FR" sz="1200" dirty="0" smtClean="0">
                <a:hlinkClick r:id="rId6" tooltip="Handicap"/>
              </a:rPr>
              <a:t>handicap</a:t>
            </a:r>
            <a:r>
              <a:rPr lang="fr-FR" sz="1200" dirty="0" smtClean="0"/>
              <a:t> ou d'une </a:t>
            </a:r>
            <a:r>
              <a:rPr lang="fr-FR" sz="1200" dirty="0" smtClean="0">
                <a:hlinkClick r:id="rId7" tooltip="Mort"/>
              </a:rPr>
              <a:t>mort</a:t>
            </a:r>
            <a:r>
              <a:rPr lang="fr-FR" sz="1200" dirty="0" smtClean="0"/>
              <a:t> précoce. On utilise souvent l'acronyme </a:t>
            </a:r>
            <a:r>
              <a:rPr lang="fr-FR" sz="1200" dirty="0" smtClean="0">
                <a:hlinkClick r:id="rId8" tooltip="Anglais"/>
              </a:rPr>
              <a:t>anglais</a:t>
            </a:r>
            <a:r>
              <a:rPr lang="fr-FR" sz="1200" dirty="0" smtClean="0"/>
              <a:t> </a:t>
            </a:r>
            <a:r>
              <a:rPr lang="fr-FR" sz="1200" i="1" dirty="0" smtClean="0"/>
              <a:t>DALY</a:t>
            </a:r>
            <a:r>
              <a:rPr lang="fr-FR" sz="1200" dirty="0" smtClean="0"/>
              <a:t> (pour </a:t>
            </a:r>
            <a:r>
              <a:rPr lang="fr-FR" sz="1200" i="1" dirty="0" err="1" smtClean="0"/>
              <a:t>Disability</a:t>
            </a:r>
            <a:r>
              <a:rPr lang="fr-FR" sz="1200" i="1" dirty="0" smtClean="0"/>
              <a:t> </a:t>
            </a:r>
            <a:r>
              <a:rPr lang="fr-FR" sz="1200" i="1" dirty="0" err="1" smtClean="0"/>
              <a:t>Adjusted</a:t>
            </a:r>
            <a:r>
              <a:rPr lang="fr-FR" sz="1200" i="1" dirty="0" smtClean="0"/>
              <a:t> Life </a:t>
            </a:r>
            <a:r>
              <a:rPr lang="fr-FR" sz="1200" i="1" dirty="0" err="1" smtClean="0"/>
              <a:t>Years</a:t>
            </a:r>
            <a:r>
              <a:rPr lang="fr-FR" sz="1200" dirty="0" smtClean="0"/>
              <a:t>), c'est-à-dire le nombre de ces années perdues, comme </a:t>
            </a:r>
            <a:r>
              <a:rPr lang="fr-FR" sz="1200" dirty="0" smtClean="0">
                <a:hlinkClick r:id="rId9" tooltip="Unité de mesure"/>
              </a:rPr>
              <a:t>unité de mesure</a:t>
            </a:r>
            <a:r>
              <a:rPr lang="fr-FR" sz="1200" dirty="0" smtClean="0"/>
              <a:t> pour exprimer le résultat de ce calcul. (</a:t>
            </a:r>
            <a:r>
              <a:rPr lang="fr-FR" sz="1200" dirty="0" smtClean="0">
                <a:hlinkClick r:id="rId10"/>
              </a:rPr>
              <a:t>https://fr.wikipedia.org/wiki/Esp%C3%A9rance_de_vie_corrig%C3%A9e_de_l%27incapacit%C3%A9</a:t>
            </a:r>
            <a:r>
              <a:rPr lang="fr-FR" sz="1200" dirty="0" smtClean="0"/>
              <a:t>) </a:t>
            </a:r>
            <a:endParaRPr lang="fr-FR" sz="1200" dirty="0"/>
          </a:p>
        </p:txBody>
      </p:sp>
      <p:pic>
        <p:nvPicPr>
          <p:cNvPr id="2052"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35696" y="845044"/>
            <a:ext cx="7089726" cy="4591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necteur droit avec flèche 7"/>
          <p:cNvCxnSpPr/>
          <p:nvPr/>
        </p:nvCxnSpPr>
        <p:spPr>
          <a:xfrm flipV="1">
            <a:off x="1547664" y="1268760"/>
            <a:ext cx="2160240" cy="12241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Connecteur droit avec flèche 11"/>
          <p:cNvCxnSpPr/>
          <p:nvPr/>
        </p:nvCxnSpPr>
        <p:spPr>
          <a:xfrm>
            <a:off x="1547664" y="2492896"/>
            <a:ext cx="1656184" cy="86409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Connecteur droit avec flèche 14"/>
          <p:cNvCxnSpPr/>
          <p:nvPr/>
        </p:nvCxnSpPr>
        <p:spPr>
          <a:xfrm flipV="1">
            <a:off x="1547664" y="1268760"/>
            <a:ext cx="648072" cy="12241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Connecteur droit avec flèche 17"/>
          <p:cNvCxnSpPr/>
          <p:nvPr/>
        </p:nvCxnSpPr>
        <p:spPr>
          <a:xfrm flipV="1">
            <a:off x="1547664" y="1180225"/>
            <a:ext cx="288032" cy="131267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3" name="ZoneTexte 22"/>
          <p:cNvSpPr txBox="1"/>
          <p:nvPr/>
        </p:nvSpPr>
        <p:spPr>
          <a:xfrm>
            <a:off x="35496" y="2708921"/>
            <a:ext cx="1656184" cy="600164"/>
          </a:xfrm>
          <a:prstGeom prst="rect">
            <a:avLst/>
          </a:prstGeom>
          <a:noFill/>
        </p:spPr>
        <p:txBody>
          <a:bodyPr wrap="square" rtlCol="0">
            <a:spAutoFit/>
          </a:bodyPr>
          <a:lstStyle/>
          <a:p>
            <a:r>
              <a:rPr lang="fr-FR" sz="1100" dirty="0" smtClean="0"/>
              <a:t>Années de vie perdues spécifiquement du fait de ce risque</a:t>
            </a:r>
            <a:endParaRPr lang="fr-FR" sz="1100" dirty="0"/>
          </a:p>
        </p:txBody>
      </p:sp>
    </p:spTree>
    <p:extLst>
      <p:ext uri="{BB962C8B-B14F-4D97-AF65-F5344CB8AC3E}">
        <p14:creationId xmlns:p14="http://schemas.microsoft.com/office/powerpoint/2010/main" val="2268806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74638"/>
            <a:ext cx="8291264" cy="1143000"/>
          </a:xfrm>
        </p:spPr>
        <p:txBody>
          <a:bodyPr>
            <a:normAutofit/>
          </a:bodyPr>
          <a:lstStyle/>
          <a:p>
            <a:r>
              <a:rPr lang="fr-FR" sz="2800" dirty="0" smtClean="0"/>
              <a:t>Facteurs de risque des DALYS </a:t>
            </a:r>
            <a:r>
              <a:rPr lang="fr-FR" sz="2800" dirty="0"/>
              <a:t>au Burkina : </a:t>
            </a:r>
            <a:br>
              <a:rPr lang="fr-FR" sz="2800" dirty="0"/>
            </a:br>
            <a:r>
              <a:rPr lang="fr-FR" sz="2800" dirty="0" smtClean="0"/>
              <a:t>la place de la</a:t>
            </a:r>
            <a:r>
              <a:rPr lang="fr-FR" sz="2800" b="1" dirty="0" smtClean="0"/>
              <a:t> pollution domestique</a:t>
            </a:r>
            <a:endParaRPr lang="fr-FR" sz="1000" dirty="0"/>
          </a:p>
        </p:txBody>
      </p:sp>
      <p:cxnSp>
        <p:nvCxnSpPr>
          <p:cNvPr id="5" name="Connecteur droit avec flèche 4"/>
          <p:cNvCxnSpPr/>
          <p:nvPr/>
        </p:nvCxnSpPr>
        <p:spPr>
          <a:xfrm>
            <a:off x="575556" y="3284984"/>
            <a:ext cx="1044116"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060848"/>
            <a:ext cx="8100392" cy="18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63472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1433" y="260648"/>
            <a:ext cx="8229600" cy="1143000"/>
          </a:xfrm>
        </p:spPr>
        <p:txBody>
          <a:bodyPr>
            <a:noAutofit/>
          </a:bodyPr>
          <a:lstStyle/>
          <a:p>
            <a:r>
              <a:rPr lang="fr-FR" sz="3600" dirty="0"/>
              <a:t>Facteurs de risque des DALYS au Burkina : </a:t>
            </a:r>
            <a:r>
              <a:rPr lang="fr-FR" sz="3600" dirty="0" smtClean="0"/>
              <a:t>le poids de la</a:t>
            </a:r>
            <a:r>
              <a:rPr lang="fr-FR" sz="3600" b="1" dirty="0" smtClean="0"/>
              <a:t> </a:t>
            </a:r>
            <a:r>
              <a:rPr lang="fr-FR" sz="3600" b="1" dirty="0"/>
              <a:t>pollution domestique</a:t>
            </a:r>
            <a:endParaRPr lang="fr-FR" sz="3600" dirty="0"/>
          </a:p>
        </p:txBody>
      </p:sp>
      <p:sp>
        <p:nvSpPr>
          <p:cNvPr id="3" name="Espace réservé du contenu 2"/>
          <p:cNvSpPr>
            <a:spLocks noGrp="1"/>
          </p:cNvSpPr>
          <p:nvPr>
            <p:ph idx="1"/>
          </p:nvPr>
        </p:nvSpPr>
        <p:spPr/>
        <p:txBody>
          <a:bodyPr/>
          <a:lstStyle/>
          <a:p>
            <a:endParaRPr lang="fr-F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628800"/>
            <a:ext cx="7909347" cy="5017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30324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229600" cy="1143000"/>
          </a:xfrm>
        </p:spPr>
        <p:txBody>
          <a:bodyPr>
            <a:noAutofit/>
          </a:bodyPr>
          <a:lstStyle/>
          <a:p>
            <a:r>
              <a:rPr lang="en-US" sz="3200" dirty="0" err="1" smtClean="0"/>
              <a:t>Seuls</a:t>
            </a:r>
            <a:r>
              <a:rPr lang="en-US" sz="3200" dirty="0" smtClean="0"/>
              <a:t> 7% des ménages du Burkina </a:t>
            </a:r>
            <a:r>
              <a:rPr lang="en-US" sz="3200" dirty="0" err="1" smtClean="0"/>
              <a:t>utilisent</a:t>
            </a:r>
            <a:r>
              <a:rPr lang="en-US" sz="3200" dirty="0" smtClean="0"/>
              <a:t> des combustibles non </a:t>
            </a:r>
            <a:r>
              <a:rPr lang="en-US" sz="3200" dirty="0" err="1" smtClean="0"/>
              <a:t>polluants</a:t>
            </a:r>
            <a:r>
              <a:rPr lang="en-US" sz="3200" dirty="0" smtClean="0"/>
              <a:t> pour </a:t>
            </a:r>
            <a:r>
              <a:rPr lang="en-US" sz="3200" dirty="0" err="1" smtClean="0"/>
              <a:t>cuisiner</a:t>
            </a:r>
            <a:endParaRPr lang="fr-FR" sz="3200"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5656" y="1484784"/>
            <a:ext cx="5976663" cy="4887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07829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8098"/>
          </a:xfrm>
        </p:spPr>
        <p:txBody>
          <a:bodyPr/>
          <a:lstStyle/>
          <a:p>
            <a:r>
              <a:rPr lang="fr-FR" dirty="0" smtClean="0"/>
              <a:t>Et ce n’est pas tout…</a:t>
            </a:r>
            <a:endParaRPr lang="fr-FR" dirty="0"/>
          </a:p>
        </p:txBody>
      </p:sp>
      <p:sp>
        <p:nvSpPr>
          <p:cNvPr id="3" name="Espace réservé du contenu 2"/>
          <p:cNvSpPr>
            <a:spLocks noGrp="1"/>
          </p:cNvSpPr>
          <p:nvPr>
            <p:ph idx="1"/>
          </p:nvPr>
        </p:nvSpPr>
        <p:spPr>
          <a:xfrm>
            <a:off x="457200" y="1052736"/>
            <a:ext cx="5236832" cy="5805264"/>
          </a:xfrm>
        </p:spPr>
        <p:txBody>
          <a:bodyPr>
            <a:normAutofit/>
          </a:bodyPr>
          <a:lstStyle/>
          <a:p>
            <a:r>
              <a:rPr lang="fr-FR" sz="1700" b="1" dirty="0" smtClean="0"/>
              <a:t>La</a:t>
            </a:r>
            <a:r>
              <a:rPr lang="fr-FR" sz="1500" b="1" dirty="0" smtClean="0"/>
              <a:t> </a:t>
            </a:r>
            <a:r>
              <a:rPr lang="fr-FR" sz="1700" b="1" dirty="0" smtClean="0"/>
              <a:t>pollution domestique contribue fortement à la pollution de l’air en général</a:t>
            </a:r>
          </a:p>
          <a:p>
            <a:pPr marL="0" indent="0">
              <a:buNone/>
            </a:pPr>
            <a:endParaRPr lang="fr-FR" sz="2000" dirty="0" smtClean="0"/>
          </a:p>
          <a:p>
            <a:pPr marL="0" indent="0">
              <a:buNone/>
            </a:pPr>
            <a:endParaRPr lang="fr-FR" sz="2000" dirty="0" smtClean="0"/>
          </a:p>
          <a:p>
            <a:r>
              <a:rPr lang="fr-FR" sz="1700" b="1" dirty="0"/>
              <a:t>Traiter la pollution domestique est aussi un préoccupation de genre</a:t>
            </a:r>
          </a:p>
          <a:p>
            <a:pPr marL="0" indent="0">
              <a:buNone/>
            </a:pPr>
            <a:endParaRPr lang="fr-FR" sz="2000" dirty="0" smtClean="0"/>
          </a:p>
          <a:p>
            <a:pPr marL="0" indent="0">
              <a:buNone/>
            </a:pPr>
            <a:endParaRPr lang="fr-FR" sz="2000" dirty="0" smtClean="0"/>
          </a:p>
          <a:p>
            <a:endParaRPr lang="fr-FR" sz="1400" b="1" dirty="0" smtClean="0"/>
          </a:p>
          <a:p>
            <a:r>
              <a:rPr lang="fr-FR" sz="1700" b="1" dirty="0" smtClean="0"/>
              <a:t>Traiter </a:t>
            </a:r>
            <a:r>
              <a:rPr lang="fr-FR" sz="1700" b="1" dirty="0"/>
              <a:t>la pollution domestique est aussi une façon de lutter contre l’occupation inadéquate des enfants</a:t>
            </a:r>
          </a:p>
          <a:p>
            <a:pPr marL="0" indent="0">
              <a:buNone/>
            </a:pPr>
            <a:endParaRPr lang="fr-FR" sz="2000" dirty="0"/>
          </a:p>
          <a:p>
            <a:pPr marL="0" indent="0">
              <a:buNone/>
            </a:pPr>
            <a:endParaRPr lang="fr-FR" sz="2000" dirty="0" smtClean="0"/>
          </a:p>
          <a:p>
            <a:endParaRPr lang="fr-FR" sz="1700" b="1" dirty="0" smtClean="0"/>
          </a:p>
          <a:p>
            <a:r>
              <a:rPr lang="fr-FR" sz="1700" b="1" dirty="0" smtClean="0"/>
              <a:t>Traiter </a:t>
            </a:r>
            <a:r>
              <a:rPr lang="fr-FR" sz="1700" b="1" dirty="0"/>
              <a:t>la pollution domestique est aussi un moyen de lutter contre le changement climatique</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3780" y="3838592"/>
            <a:ext cx="3053220" cy="1224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0984" y="5405794"/>
            <a:ext cx="2724522" cy="1306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Espace réservé du contenu 2"/>
          <p:cNvSpPr txBox="1">
            <a:spLocks/>
          </p:cNvSpPr>
          <p:nvPr/>
        </p:nvSpPr>
        <p:spPr>
          <a:xfrm>
            <a:off x="686019" y="1656449"/>
            <a:ext cx="5040560" cy="593576"/>
          </a:xfrm>
          <a:prstGeom prst="rect">
            <a:avLst/>
          </a:prstGeom>
          <a:ln>
            <a:noFill/>
          </a:ln>
        </p:spPr>
        <p:style>
          <a:lnRef idx="2">
            <a:schemeClr val="accent3"/>
          </a:lnRef>
          <a:fillRef idx="1">
            <a:schemeClr val="lt1"/>
          </a:fillRef>
          <a:effectRef idx="0">
            <a:schemeClr val="accent3"/>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fr-FR" sz="1200" i="1" dirty="0" smtClean="0"/>
              <a:t>Une analyse récente estime que, dans toute l'Inde, la consommation d'énergie domestique contribue pour 29,6% des PM2,5 et représente jusqu'à 72 000 décès prématurés attribués à la pollution de l'air extérieur.</a:t>
            </a:r>
            <a:endParaRPr lang="fr-FR" sz="1200" i="1" dirty="0"/>
          </a:p>
        </p:txBody>
      </p:sp>
      <p:sp>
        <p:nvSpPr>
          <p:cNvPr id="7" name="Espace réservé du contenu 2"/>
          <p:cNvSpPr txBox="1">
            <a:spLocks/>
          </p:cNvSpPr>
          <p:nvPr/>
        </p:nvSpPr>
        <p:spPr>
          <a:xfrm>
            <a:off x="543276" y="2996952"/>
            <a:ext cx="5446973" cy="819336"/>
          </a:xfrm>
          <a:prstGeom prst="rect">
            <a:avLst/>
          </a:prstGeom>
          <a:ln>
            <a:noFill/>
          </a:ln>
        </p:spPr>
        <p:style>
          <a:lnRef idx="2">
            <a:schemeClr val="accent3"/>
          </a:lnRef>
          <a:fillRef idx="1">
            <a:schemeClr val="lt1"/>
          </a:fillRef>
          <a:effectRef idx="0">
            <a:schemeClr val="accent3"/>
          </a:effectRef>
          <a:fontRef idx="minor">
            <a:schemeClr val="dk1"/>
          </a:fontRef>
        </p:style>
        <p:txBody>
          <a:bodyPr vert="horz" lIns="91440" tIns="45720" rIns="91440" bIns="45720" rtlCol="0">
            <a:noAutofit/>
          </a:bodyPr>
          <a:lstStyle>
            <a:defPPr>
              <a:defRPr lang="fr-FR"/>
            </a:defPPr>
            <a:lvl1pPr indent="0">
              <a:spcBef>
                <a:spcPct val="20000"/>
              </a:spcBef>
              <a:buFont typeface="Arial" panose="020B0604020202020204" pitchFamily="34" charset="0"/>
              <a:buNone/>
              <a:defRPr sz="1200" i="1">
                <a:solidFill>
                  <a:schemeClr val="tx1"/>
                </a:solidFill>
              </a:defRPr>
            </a:lvl1pPr>
            <a:lvl2pPr marL="742950" indent="-285750">
              <a:spcBef>
                <a:spcPct val="20000"/>
              </a:spcBef>
              <a:buFont typeface="Arial" panose="020B0604020202020204" pitchFamily="34" charset="0"/>
              <a:buChar char="–"/>
              <a:defRPr sz="2800">
                <a:solidFill>
                  <a:schemeClr val="tx1"/>
                </a:solidFill>
              </a:defRPr>
            </a:lvl2pPr>
            <a:lvl3pPr marL="1143000" indent="-228600">
              <a:spcBef>
                <a:spcPct val="20000"/>
              </a:spcBef>
              <a:buFont typeface="Arial" panose="020B0604020202020204" pitchFamily="34" charset="0"/>
              <a:buChar char="•"/>
              <a:defRPr sz="2400">
                <a:solidFill>
                  <a:schemeClr val="tx1"/>
                </a:solidFill>
              </a:defRPr>
            </a:lvl3pPr>
            <a:lvl4pPr marL="1600200" indent="-228600">
              <a:spcBef>
                <a:spcPct val="20000"/>
              </a:spcBef>
              <a:buFont typeface="Arial" panose="020B0604020202020204" pitchFamily="34" charset="0"/>
              <a:buChar char="–"/>
              <a:defRPr sz="2000">
                <a:solidFill>
                  <a:schemeClr val="tx1"/>
                </a:solidFill>
              </a:defRPr>
            </a:lvl4pPr>
            <a:lvl5pPr marL="2057400" indent="-228600">
              <a:spcBef>
                <a:spcPct val="20000"/>
              </a:spcBef>
              <a:buFont typeface="Arial" panose="020B0604020202020204" pitchFamily="34" charset="0"/>
              <a:buChar char="»"/>
              <a:defRPr sz="2000">
                <a:solidFill>
                  <a:schemeClr val="tx1"/>
                </a:solidFill>
              </a:defRPr>
            </a:lvl5pPr>
            <a:lvl6pPr marL="2514600" indent="-228600">
              <a:spcBef>
                <a:spcPct val="20000"/>
              </a:spcBef>
              <a:buFont typeface="Arial" panose="020B0604020202020204" pitchFamily="34" charset="0"/>
              <a:buChar char="•"/>
              <a:defRPr sz="2000">
                <a:solidFill>
                  <a:schemeClr val="tx1"/>
                </a:solidFill>
              </a:defRPr>
            </a:lvl6pPr>
            <a:lvl7pPr marL="2971800" indent="-228600">
              <a:spcBef>
                <a:spcPct val="20000"/>
              </a:spcBef>
              <a:buFont typeface="Arial" panose="020B0604020202020204" pitchFamily="34" charset="0"/>
              <a:buChar char="•"/>
              <a:defRPr sz="2000">
                <a:solidFill>
                  <a:schemeClr val="tx1"/>
                </a:solidFill>
              </a:defRPr>
            </a:lvl7pPr>
            <a:lvl8pPr marL="3429000" indent="-228600">
              <a:spcBef>
                <a:spcPct val="20000"/>
              </a:spcBef>
              <a:buFont typeface="Arial" panose="020B0604020202020204" pitchFamily="34" charset="0"/>
              <a:buChar char="•"/>
              <a:defRPr sz="2000">
                <a:solidFill>
                  <a:schemeClr val="tx1"/>
                </a:solidFill>
              </a:defRPr>
            </a:lvl8pPr>
            <a:lvl9pPr marL="3886200" indent="-228600">
              <a:spcBef>
                <a:spcPct val="20000"/>
              </a:spcBef>
              <a:buFont typeface="Arial" panose="020B0604020202020204" pitchFamily="34" charset="0"/>
              <a:buChar char="•"/>
              <a:defRPr sz="2000">
                <a:solidFill>
                  <a:schemeClr val="tx1"/>
                </a:solidFill>
              </a:defRPr>
            </a:lvl9pPr>
          </a:lstStyle>
          <a:p>
            <a:r>
              <a:rPr lang="fr-FR" dirty="0"/>
              <a:t>La sensibilité au genre signifie développer des stratégies basées sur une compréhension de la nature sexuée des charges de santé. Les rôles sociaux, culturels et historiques respectifs et relatifs des femmes et des hommes affectent ces résultats de santé de manière profonde, même s'ils sont peu étudiés (</a:t>
            </a:r>
            <a:r>
              <a:rPr lang="fr-FR" dirty="0" err="1"/>
              <a:t>Matinga</a:t>
            </a:r>
            <a:r>
              <a:rPr lang="fr-FR" dirty="0"/>
              <a:t>, 2010)</a:t>
            </a:r>
          </a:p>
        </p:txBody>
      </p:sp>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1932" y="2353347"/>
            <a:ext cx="2345432" cy="1053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276" y="4688833"/>
            <a:ext cx="5370504" cy="747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532" y="5157192"/>
            <a:ext cx="859487" cy="399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40530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67744" y="188640"/>
            <a:ext cx="5266928" cy="1084982"/>
          </a:xfrm>
        </p:spPr>
        <p:txBody>
          <a:bodyPr>
            <a:normAutofit/>
          </a:bodyPr>
          <a:lstStyle/>
          <a:p>
            <a:r>
              <a:rPr lang="fr-FR" dirty="0" smtClean="0"/>
              <a:t>Ce que fait l’OMS</a:t>
            </a:r>
            <a:endParaRPr lang="fr-FR" dirty="0"/>
          </a:p>
        </p:txBody>
      </p:sp>
      <p:sp>
        <p:nvSpPr>
          <p:cNvPr id="4" name="ZoneTexte 3"/>
          <p:cNvSpPr txBox="1"/>
          <p:nvPr/>
        </p:nvSpPr>
        <p:spPr>
          <a:xfrm>
            <a:off x="3977087" y="6309320"/>
            <a:ext cx="2764160" cy="307777"/>
          </a:xfrm>
          <a:prstGeom prst="rect">
            <a:avLst/>
          </a:prstGeom>
          <a:noFill/>
        </p:spPr>
        <p:txBody>
          <a:bodyPr wrap="square" rtlCol="0">
            <a:spAutoFit/>
          </a:bodyPr>
          <a:lstStyle/>
          <a:p>
            <a:r>
              <a:rPr lang="fr-FR" sz="1400" dirty="0"/>
              <a:t>p</a:t>
            </a:r>
            <a:r>
              <a:rPr lang="fr-FR" sz="1400" dirty="0" smtClean="0"/>
              <a:t>11 du Lancet de référence</a:t>
            </a:r>
            <a:endParaRPr lang="fr-FR" sz="1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28800"/>
            <a:ext cx="3343275" cy="201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7543" y="3639827"/>
            <a:ext cx="3343275" cy="2903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355257"/>
            <a:ext cx="2419350" cy="266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p:cNvSpPr txBox="1"/>
          <p:nvPr/>
        </p:nvSpPr>
        <p:spPr>
          <a:xfrm>
            <a:off x="4572000" y="3778905"/>
            <a:ext cx="4348336" cy="261610"/>
          </a:xfrm>
          <a:prstGeom prst="rect">
            <a:avLst/>
          </a:prstGeom>
          <a:noFill/>
        </p:spPr>
        <p:txBody>
          <a:bodyPr wrap="square" rtlCol="0">
            <a:spAutoFit/>
          </a:bodyPr>
          <a:lstStyle/>
          <a:p>
            <a:r>
              <a:rPr lang="fr-FR" sz="1100" dirty="0">
                <a:hlinkClick r:id="rId5"/>
              </a:rPr>
              <a:t>http://www.who.int/airpollution/household/interventions/chest/en</a:t>
            </a:r>
            <a:r>
              <a:rPr lang="fr-FR" sz="1100" dirty="0" smtClean="0">
                <a:hlinkClick r:id="rId5"/>
              </a:rPr>
              <a:t>/#</a:t>
            </a:r>
            <a:r>
              <a:rPr lang="fr-FR" sz="1100" dirty="0" smtClean="0"/>
              <a:t> </a:t>
            </a:r>
            <a:endParaRPr lang="fr-FR" sz="1100" dirty="0"/>
          </a:p>
        </p:txBody>
      </p:sp>
      <p:cxnSp>
        <p:nvCxnSpPr>
          <p:cNvPr id="7" name="Connecteur droit avec flèche 6"/>
          <p:cNvCxnSpPr/>
          <p:nvPr/>
        </p:nvCxnSpPr>
        <p:spPr>
          <a:xfrm flipH="1">
            <a:off x="3810820" y="3978735"/>
            <a:ext cx="761180" cy="4686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8575" y="1621957"/>
            <a:ext cx="4792885" cy="1970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77087" y="4447340"/>
            <a:ext cx="4954315" cy="18619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77061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Officiel </a:t>
            </a:r>
            <a:r>
              <a:rPr lang="fr-FR" dirty="0"/>
              <a:t>OMS : </a:t>
            </a:r>
            <a:r>
              <a:rPr lang="fr-FR" sz="1300" dirty="0">
                <a:hlinkClick r:id="rId2"/>
              </a:rPr>
              <a:t>http://www.who.int/mediacentre/factsheets/fs292/fr</a:t>
            </a:r>
            <a:r>
              <a:rPr lang="fr-FR" sz="1300" dirty="0" smtClean="0">
                <a:hlinkClick r:id="rId2"/>
              </a:rPr>
              <a:t>/</a:t>
            </a:r>
            <a:r>
              <a:rPr lang="fr-FR" sz="1300" dirty="0" smtClean="0"/>
              <a:t> </a:t>
            </a:r>
            <a:endParaRPr lang="fr-FR" sz="1300" dirty="0"/>
          </a:p>
        </p:txBody>
      </p:sp>
      <p:sp>
        <p:nvSpPr>
          <p:cNvPr id="3" name="Espace réservé du contenu 2"/>
          <p:cNvSpPr>
            <a:spLocks noGrp="1"/>
          </p:cNvSpPr>
          <p:nvPr>
            <p:ph idx="1"/>
          </p:nvPr>
        </p:nvSpPr>
        <p:spPr>
          <a:ln>
            <a:solidFill>
              <a:schemeClr val="accent1"/>
            </a:solidFill>
          </a:ln>
        </p:spPr>
        <p:txBody>
          <a:bodyPr>
            <a:normAutofit fontScale="92500" lnSpcReduction="10000"/>
          </a:bodyPr>
          <a:lstStyle/>
          <a:p>
            <a:pPr marL="0" indent="0">
              <a:buNone/>
            </a:pPr>
            <a:r>
              <a:rPr lang="fr-FR" b="1" dirty="0"/>
              <a:t>L’action de l’OMS</a:t>
            </a:r>
          </a:p>
          <a:p>
            <a:pPr marL="0" indent="0">
              <a:buNone/>
            </a:pPr>
            <a:r>
              <a:rPr lang="fr-FR" dirty="0"/>
              <a:t>L’OMS fournit une assistance technique aux pays pour la conduite de leurs évaluations et pour développer l’usage domestique des combustibles et technologies favorables à la santé. L’OMS renforce les capacités nationales et régionales de lutte contre la pollution à l’intérieur des habitations au moyen d’ateliers et en élaborant des outils pour concevoir, mettre en œuvre et contrôler les sources d’énergie </a:t>
            </a:r>
            <a:r>
              <a:rPr lang="fr-FR" dirty="0" smtClean="0"/>
              <a:t>domestique (…)</a:t>
            </a:r>
            <a:endParaRPr lang="fr-FR" dirty="0"/>
          </a:p>
          <a:p>
            <a:endParaRPr lang="fr-FR" dirty="0"/>
          </a:p>
        </p:txBody>
      </p:sp>
    </p:spTree>
    <p:extLst>
      <p:ext uri="{BB962C8B-B14F-4D97-AF65-F5344CB8AC3E}">
        <p14:creationId xmlns:p14="http://schemas.microsoft.com/office/powerpoint/2010/main" val="1347644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Concrétiser le changement </a:t>
            </a:r>
            <a:br>
              <a:rPr lang="fr-FR" dirty="0" smtClean="0"/>
            </a:br>
            <a:r>
              <a:rPr lang="fr-FR" dirty="0" smtClean="0"/>
              <a:t>(aspect opérationnel)</a:t>
            </a:r>
            <a:endParaRPr lang="fr-FR" dirty="0"/>
          </a:p>
        </p:txBody>
      </p:sp>
      <p:sp>
        <p:nvSpPr>
          <p:cNvPr id="3" name="Espace réservé du contenu 2"/>
          <p:cNvSpPr>
            <a:spLocks noGrp="1"/>
          </p:cNvSpPr>
          <p:nvPr>
            <p:ph idx="1"/>
          </p:nvPr>
        </p:nvSpPr>
        <p:spPr/>
        <p:txBody>
          <a:bodyPr>
            <a:normAutofit/>
          </a:bodyPr>
          <a:lstStyle/>
          <a:p>
            <a:pPr marL="0" indent="0">
              <a:buNone/>
            </a:pPr>
            <a:r>
              <a:rPr lang="fr-FR" sz="1600" dirty="0" smtClean="0"/>
              <a:t>« Dans </a:t>
            </a:r>
            <a:r>
              <a:rPr lang="fr-FR" sz="1600" dirty="0"/>
              <a:t>les </a:t>
            </a:r>
            <a:r>
              <a:rPr lang="fr-FR" sz="1600" dirty="0" smtClean="0"/>
              <a:t>cas où </a:t>
            </a:r>
            <a:r>
              <a:rPr lang="fr-FR" sz="1600" dirty="0"/>
              <a:t>l'infrastructure de distribution </a:t>
            </a:r>
            <a:r>
              <a:rPr lang="fr-FR" sz="1600" dirty="0" smtClean="0"/>
              <a:t>du GPL </a:t>
            </a:r>
            <a:r>
              <a:rPr lang="fr-FR" sz="1600" dirty="0"/>
              <a:t>et l'approvisionnement en électricité ne sont pas encore en place </a:t>
            </a:r>
            <a:r>
              <a:rPr lang="fr-FR" sz="1600" dirty="0" smtClean="0"/>
              <a:t>les </a:t>
            </a:r>
            <a:r>
              <a:rPr lang="fr-FR" sz="1600" dirty="0"/>
              <a:t>gens </a:t>
            </a:r>
            <a:r>
              <a:rPr lang="fr-FR" sz="1600" dirty="0" smtClean="0"/>
              <a:t>continueront </a:t>
            </a:r>
            <a:r>
              <a:rPr lang="fr-FR" sz="1600" dirty="0"/>
              <a:t>à brûler le carburant auquel ils </a:t>
            </a:r>
            <a:r>
              <a:rPr lang="fr-FR" sz="1600" dirty="0" smtClean="0"/>
              <a:t>ont le </a:t>
            </a:r>
            <a:r>
              <a:rPr lang="fr-FR" sz="1600" dirty="0"/>
              <a:t>plus facilement accéder </a:t>
            </a:r>
            <a:r>
              <a:rPr lang="fr-FR" sz="1600" dirty="0" smtClean="0"/>
              <a:t>physiquement et financièrement (</a:t>
            </a:r>
            <a:r>
              <a:rPr lang="fr-FR" sz="1600" dirty="0" err="1" smtClean="0"/>
              <a:t>Foell</a:t>
            </a:r>
            <a:r>
              <a:rPr lang="fr-FR" sz="1600" dirty="0" smtClean="0"/>
              <a:t> </a:t>
            </a:r>
            <a:r>
              <a:rPr lang="fr-FR" sz="1600" dirty="0"/>
              <a:t>et al., 2011). </a:t>
            </a:r>
            <a:r>
              <a:rPr lang="fr-FR" sz="1600" dirty="0" smtClean="0"/>
              <a:t>On doit chercher à </a:t>
            </a:r>
            <a:r>
              <a:rPr lang="fr-FR" sz="1600" dirty="0" smtClean="0">
                <a:solidFill>
                  <a:srgbClr val="FF0000"/>
                </a:solidFill>
              </a:rPr>
              <a:t>rendre disponible des foyers  améliorés à </a:t>
            </a:r>
            <a:r>
              <a:rPr lang="fr-FR" sz="1600" dirty="0">
                <a:solidFill>
                  <a:srgbClr val="FF0000"/>
                </a:solidFill>
              </a:rPr>
              <a:t>biomasse vraiment propres et construire les chaînes </a:t>
            </a:r>
            <a:r>
              <a:rPr lang="fr-FR" sz="1600" dirty="0" smtClean="0">
                <a:solidFill>
                  <a:srgbClr val="FF0000"/>
                </a:solidFill>
              </a:rPr>
              <a:t>d'approvisionnement </a:t>
            </a:r>
            <a:r>
              <a:rPr lang="fr-FR" sz="1600" dirty="0">
                <a:solidFill>
                  <a:srgbClr val="FF0000"/>
                </a:solidFill>
              </a:rPr>
              <a:t>durables pour les rendre largement disponible</a:t>
            </a:r>
            <a:r>
              <a:rPr lang="fr-FR" sz="1600" dirty="0" smtClean="0"/>
              <a:t>. »</a:t>
            </a:r>
            <a:endParaRPr lang="fr-FR" sz="16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426" y="2996952"/>
            <a:ext cx="5140449" cy="3490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necteur droit avec flèche 4"/>
          <p:cNvCxnSpPr/>
          <p:nvPr/>
        </p:nvCxnSpPr>
        <p:spPr>
          <a:xfrm flipH="1">
            <a:off x="6732240" y="4149080"/>
            <a:ext cx="288032"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ZoneTexte 5"/>
          <p:cNvSpPr txBox="1"/>
          <p:nvPr/>
        </p:nvSpPr>
        <p:spPr>
          <a:xfrm>
            <a:off x="7020272" y="3861048"/>
            <a:ext cx="1296144" cy="738664"/>
          </a:xfrm>
          <a:prstGeom prst="rect">
            <a:avLst/>
          </a:prstGeom>
          <a:noFill/>
        </p:spPr>
        <p:txBody>
          <a:bodyPr wrap="square" rtlCol="0">
            <a:spAutoFit/>
          </a:bodyPr>
          <a:lstStyle/>
          <a:p>
            <a:r>
              <a:rPr lang="fr-FR" sz="1400" dirty="0" smtClean="0"/>
              <a:t>Ici en bleu (erreur dans le doc?)</a:t>
            </a:r>
            <a:endParaRPr lang="fr-FR" dirty="0"/>
          </a:p>
        </p:txBody>
      </p:sp>
    </p:spTree>
    <p:extLst>
      <p:ext uri="{BB962C8B-B14F-4D97-AF65-F5344CB8AC3E}">
        <p14:creationId xmlns:p14="http://schemas.microsoft.com/office/powerpoint/2010/main" val="25974973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Passage à l’échelle de cuiseurs améliorés </a:t>
            </a:r>
            <a:endParaRPr lang="fr-FR" dirty="0"/>
          </a:p>
        </p:txBody>
      </p:sp>
      <p:sp>
        <p:nvSpPr>
          <p:cNvPr id="3" name="Espace réservé du contenu 2"/>
          <p:cNvSpPr>
            <a:spLocks noGrp="1"/>
          </p:cNvSpPr>
          <p:nvPr>
            <p:ph idx="1"/>
          </p:nvPr>
        </p:nvSpPr>
        <p:spPr/>
        <p:txBody>
          <a:bodyPr/>
          <a:lstStyle/>
          <a:p>
            <a:r>
              <a:rPr lang="fr-FR" dirty="0">
                <a:hlinkClick r:id="rId2"/>
              </a:rPr>
              <a:t>https://</a:t>
            </a:r>
            <a:r>
              <a:rPr lang="fr-FR" dirty="0" smtClean="0">
                <a:hlinkClick r:id="rId2"/>
              </a:rPr>
              <a:t>www.youtube.com/watch?v=bc2zkkRJVpM&amp;feature=youtu.be&amp;list=PLAtHAIR_PbDVzQ-bzUj5DBPtIN6nHg19o</a:t>
            </a:r>
            <a:endParaRPr lang="fr-FR" dirty="0" smtClean="0"/>
          </a:p>
          <a:p>
            <a:endParaRPr lang="fr-FR" dirty="0"/>
          </a:p>
        </p:txBody>
      </p:sp>
    </p:spTree>
    <p:extLst>
      <p:ext uri="{BB962C8B-B14F-4D97-AF65-F5344CB8AC3E}">
        <p14:creationId xmlns:p14="http://schemas.microsoft.com/office/powerpoint/2010/main" val="1195208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Projets concernant les foyers améliorés présents à Ouaga</a:t>
            </a:r>
            <a:endParaRPr lang="fr-FR" dirty="0"/>
          </a:p>
        </p:txBody>
      </p:sp>
      <p:sp>
        <p:nvSpPr>
          <p:cNvPr id="3" name="Espace réservé du contenu 2"/>
          <p:cNvSpPr>
            <a:spLocks noGrp="1"/>
          </p:cNvSpPr>
          <p:nvPr>
            <p:ph idx="1"/>
          </p:nvPr>
        </p:nvSpPr>
        <p:spPr/>
        <p:txBody>
          <a:bodyPr/>
          <a:lstStyle/>
          <a:p>
            <a:r>
              <a:rPr lang="fr-FR" dirty="0"/>
              <a:t>FAFASO: </a:t>
            </a:r>
            <a:r>
              <a:rPr lang="fr-FR" dirty="0">
                <a:hlinkClick r:id="rId2"/>
              </a:rPr>
              <a:t>http://</a:t>
            </a:r>
            <a:r>
              <a:rPr lang="fr-FR" dirty="0" smtClean="0">
                <a:hlinkClick r:id="rId2"/>
              </a:rPr>
              <a:t>climatdeveloppement.org/wp-content/uploads/2013/12/Pourquoi-et-comment-les-foyers-am%C3%A9lior%C3%A9s-au-Faso.pdf</a:t>
            </a:r>
            <a:r>
              <a:rPr lang="fr-FR" dirty="0" smtClean="0"/>
              <a:t> </a:t>
            </a:r>
          </a:p>
          <a:p>
            <a:r>
              <a:rPr lang="fr-FR" dirty="0" err="1" smtClean="0"/>
              <a:t>Tiipalga</a:t>
            </a:r>
            <a:r>
              <a:rPr lang="fr-FR" dirty="0"/>
              <a:t>: </a:t>
            </a:r>
            <a:r>
              <a:rPr lang="fr-FR" dirty="0">
                <a:hlinkClick r:id="rId3"/>
              </a:rPr>
              <a:t>https://</a:t>
            </a:r>
            <a:r>
              <a:rPr lang="fr-FR" dirty="0" smtClean="0">
                <a:hlinkClick r:id="rId3"/>
              </a:rPr>
              <a:t>www.youtube.com/watch?v=8jDCxbfHKUk</a:t>
            </a:r>
            <a:r>
              <a:rPr lang="fr-FR" dirty="0" smtClean="0"/>
              <a:t> </a:t>
            </a:r>
            <a:endParaRPr lang="fr-FR" dirty="0"/>
          </a:p>
        </p:txBody>
      </p:sp>
    </p:spTree>
    <p:extLst>
      <p:ext uri="{BB962C8B-B14F-4D97-AF65-F5344CB8AC3E}">
        <p14:creationId xmlns:p14="http://schemas.microsoft.com/office/powerpoint/2010/main" val="2094924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13917" y="1600200"/>
            <a:ext cx="6116166"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5123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a:xfrm>
            <a:off x="457200" y="1600200"/>
            <a:ext cx="3106688" cy="4781128"/>
          </a:xfrm>
        </p:spPr>
        <p:txBody>
          <a:bodyPr>
            <a:noAutofit/>
          </a:bodyPr>
          <a:lstStyle/>
          <a:p>
            <a:pPr marL="0" indent="0">
              <a:buNone/>
            </a:pPr>
            <a:r>
              <a:rPr lang="en-US" sz="1400" dirty="0"/>
              <a:t>Linden et al. (2012) recently carried out field studies </a:t>
            </a:r>
            <a:r>
              <a:rPr lang="en-US" sz="1400" dirty="0" smtClean="0"/>
              <a:t>to analyze </a:t>
            </a:r>
            <a:r>
              <a:rPr lang="en-US" sz="1400" dirty="0"/>
              <a:t>the spatial and temporal variability of air </a:t>
            </a:r>
            <a:r>
              <a:rPr lang="en-US" sz="1400" dirty="0" smtClean="0"/>
              <a:t>pollution and </a:t>
            </a:r>
            <a:r>
              <a:rPr lang="en-US" sz="1400" dirty="0"/>
              <a:t>climate in Ouagadougou, Burkina Faso, focusing on </a:t>
            </a:r>
            <a:r>
              <a:rPr lang="en-US" sz="1400" dirty="0" smtClean="0"/>
              <a:t>the relationship </a:t>
            </a:r>
            <a:r>
              <a:rPr lang="en-US" sz="1400" dirty="0"/>
              <a:t>between atmospheric stability and </a:t>
            </a:r>
            <a:r>
              <a:rPr lang="en-US" sz="1400" dirty="0" smtClean="0"/>
              <a:t>pollutant levels</a:t>
            </a:r>
            <a:r>
              <a:rPr lang="en-US" sz="1400" dirty="0"/>
              <a:t>. PM10 and PM1 levels were substantially higher </a:t>
            </a:r>
            <a:r>
              <a:rPr lang="en-US" sz="1400" dirty="0" smtClean="0"/>
              <a:t>during highly </a:t>
            </a:r>
            <a:r>
              <a:rPr lang="en-US" sz="1400" dirty="0"/>
              <a:t>stable compared to moderately stable </a:t>
            </a:r>
            <a:r>
              <a:rPr lang="en-US" sz="1400" dirty="0" smtClean="0"/>
              <a:t>atmospheric conditions </a:t>
            </a:r>
            <a:r>
              <a:rPr lang="en-US" sz="1400" dirty="0"/>
              <a:t>across selected locations with various land </a:t>
            </a:r>
            <a:r>
              <a:rPr lang="en-US" sz="1400" dirty="0" smtClean="0"/>
              <a:t>cover, land </a:t>
            </a:r>
            <a:r>
              <a:rPr lang="en-US" sz="1400" dirty="0"/>
              <a:t>use, and traffic density. For instance, average </a:t>
            </a:r>
            <a:r>
              <a:rPr lang="en-US" sz="1400" dirty="0" smtClean="0"/>
              <a:t>urban PM10 </a:t>
            </a:r>
            <a:r>
              <a:rPr lang="en-US" sz="1400" dirty="0"/>
              <a:t>was 162 </a:t>
            </a:r>
            <a:r>
              <a:rPr lang="en-US" sz="1400" dirty="0" err="1"/>
              <a:t>μg</a:t>
            </a:r>
            <a:r>
              <a:rPr lang="en-US" sz="1400" dirty="0"/>
              <a:t>/m3 during extremely stable </a:t>
            </a:r>
            <a:r>
              <a:rPr lang="en-US" sz="1400" dirty="0" smtClean="0"/>
              <a:t>conditions compared </a:t>
            </a:r>
            <a:r>
              <a:rPr lang="en-US" sz="1400" dirty="0"/>
              <a:t>to 69 </a:t>
            </a:r>
            <a:r>
              <a:rPr lang="en-US" sz="1400" dirty="0" err="1"/>
              <a:t>μg</a:t>
            </a:r>
            <a:r>
              <a:rPr lang="en-US" sz="1400" dirty="0"/>
              <a:t>/m3 during moderately stable </a:t>
            </a:r>
            <a:r>
              <a:rPr lang="en-US" sz="1400" dirty="0" smtClean="0"/>
              <a:t>conditions. In </a:t>
            </a:r>
            <a:r>
              <a:rPr lang="en-US" sz="1400" dirty="0"/>
              <a:t>an earlier study, </a:t>
            </a:r>
            <a:r>
              <a:rPr lang="en-US" sz="1400" dirty="0" err="1"/>
              <a:t>Boman</a:t>
            </a:r>
            <a:r>
              <a:rPr lang="en-US" sz="1400" dirty="0"/>
              <a:t> et al. (2009) reported an </a:t>
            </a:r>
            <a:r>
              <a:rPr lang="en-US" sz="1400" dirty="0" smtClean="0"/>
              <a:t>average PM2.5 </a:t>
            </a:r>
            <a:r>
              <a:rPr lang="en-US" sz="1400" dirty="0"/>
              <a:t>of 86 </a:t>
            </a:r>
            <a:r>
              <a:rPr lang="en-US" sz="1400" dirty="0" err="1"/>
              <a:t>μg</a:t>
            </a:r>
            <a:r>
              <a:rPr lang="en-US" sz="1400" dirty="0"/>
              <a:t>/m3 in 2007 in Ouagadougou and </a:t>
            </a:r>
            <a:r>
              <a:rPr lang="en-US" sz="1400" dirty="0" smtClean="0"/>
              <a:t>observed higher </a:t>
            </a:r>
            <a:r>
              <a:rPr lang="en-US" sz="1400" dirty="0"/>
              <a:t>PM levels during periods of high atmospheric </a:t>
            </a:r>
            <a:r>
              <a:rPr lang="en-US" sz="1400" dirty="0" smtClean="0"/>
              <a:t>stability </a:t>
            </a:r>
            <a:r>
              <a:rPr lang="fr-FR" sz="1400" dirty="0" err="1" smtClean="0"/>
              <a:t>when</a:t>
            </a:r>
            <a:r>
              <a:rPr lang="fr-FR" sz="1400" dirty="0" smtClean="0"/>
              <a:t> </a:t>
            </a:r>
            <a:r>
              <a:rPr lang="fr-FR" sz="1400" dirty="0" err="1"/>
              <a:t>pollutant</a:t>
            </a:r>
            <a:r>
              <a:rPr lang="fr-FR" sz="1400" dirty="0"/>
              <a:t> dispersion </a:t>
            </a:r>
            <a:r>
              <a:rPr lang="fr-FR" sz="1400" dirty="0" err="1"/>
              <a:t>was</a:t>
            </a:r>
            <a:r>
              <a:rPr lang="fr-FR" sz="1400" dirty="0"/>
              <a:t> minimal</a:t>
            </a:r>
            <a:r>
              <a:rPr lang="fr-FR" sz="1400" dirty="0" smtClean="0"/>
              <a:t>.</a:t>
            </a:r>
          </a:p>
          <a:p>
            <a:pPr marL="0" indent="0">
              <a:buNone/>
            </a:pPr>
            <a:endParaRPr lang="fr-FR" sz="1400" dirty="0"/>
          </a:p>
          <a:p>
            <a:pPr marL="0" indent="0">
              <a:buNone/>
            </a:pPr>
            <a:endParaRPr lang="fr-FR" sz="1400"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1475510"/>
            <a:ext cx="4958581" cy="502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591505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1453</TotalTime>
  <Words>1110</Words>
  <Application>Microsoft Office PowerPoint</Application>
  <PresentationFormat>Affichage à l'écran (4:3)</PresentationFormat>
  <Paragraphs>91</Paragraphs>
  <Slides>25</Slides>
  <Notes>0</Notes>
  <HiddenSlides>0</HiddenSlides>
  <MMClips>0</MMClips>
  <ScaleCrop>false</ScaleCrop>
  <HeadingPairs>
    <vt:vector size="4" baseType="variant">
      <vt:variant>
        <vt:lpstr>Thème</vt:lpstr>
      </vt:variant>
      <vt:variant>
        <vt:i4>1</vt:i4>
      </vt:variant>
      <vt:variant>
        <vt:lpstr>Titres des diapositives</vt:lpstr>
      </vt:variant>
      <vt:variant>
        <vt:i4>25</vt:i4>
      </vt:variant>
    </vt:vector>
  </HeadingPairs>
  <TitlesOfParts>
    <vt:vector size="26" baseType="lpstr">
      <vt:lpstr>Thème Office</vt:lpstr>
      <vt:lpstr>Zoom sur un problème spécifique et majeur:  de la pollution dans le monde à la pollution dans les foyers au Burkina</vt:lpstr>
      <vt:lpstr>Source de la réflexion</vt:lpstr>
      <vt:lpstr>La pollution est une cause de mortalité supérieure à toutes les autres (monde)</vt:lpstr>
      <vt:lpstr>Présentation PowerPoint</vt:lpstr>
      <vt:lpstr>L’importance de la pollution domestique</vt:lpstr>
      <vt:lpstr>Un rapport complet de l’OMS sur les énergies polluantes issues des foyers est disponible (2016)</vt:lpstr>
      <vt:lpstr>Quel est le problème ?</vt:lpstr>
      <vt:lpstr>https://www.youtube.com/watch?v=u9rAqhIidHA </vt:lpstr>
      <vt:lpstr>La pollution domestique s’avère le facteur de risque le plus important pour la santé environnementale à l'échelle mondiale: </vt:lpstr>
      <vt:lpstr>Serait-il temps de se réveiller ?</vt:lpstr>
      <vt:lpstr>Pas de progrès en valeur absolue. Très peu de progrès en % en Afrique sur 30 ans…</vt:lpstr>
      <vt:lpstr>Le Burkina est très concerné par la pollution domestique </vt:lpstr>
      <vt:lpstr>Le Burkina est dans la tranche des pays où l’air est le plus pollué:</vt:lpstr>
      <vt:lpstr>Lien entre santé et pollution sur la base des DALYs au Burkina https://vizhub.healthdata.org/gbd-compare/ </vt:lpstr>
      <vt:lpstr>Facteurs de risque des DALYS au Burkina :  la place de la pollution domestique</vt:lpstr>
      <vt:lpstr>Facteurs de risque des DALYS au Burkina : le poids de la pollution domestique</vt:lpstr>
      <vt:lpstr>Seuls 7% des ménages du Burkina utilisent des combustibles non polluants pour cuisiner</vt:lpstr>
      <vt:lpstr>Et ce n’est pas tout…</vt:lpstr>
      <vt:lpstr>Ce que fait l’OMS</vt:lpstr>
      <vt:lpstr>Officiel OMS : http://www.who.int/mediacentre/factsheets/fs292/fr/ </vt:lpstr>
      <vt:lpstr>Concrétiser le changement  (aspect opérationnel)</vt:lpstr>
      <vt:lpstr>Passage à l’échelle de cuiseurs améliorés </vt:lpstr>
      <vt:lpstr>Projets concernant les foyers améliorés présents à Ouaga</vt:lpstr>
      <vt:lpstr>Présentation PowerPoint</vt:lpstr>
      <vt:lpstr>Présentation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Bigeard, Mr Alexis - bf</dc:creator>
  <cp:lastModifiedBy>Bigeard, Mr Alexis - bf</cp:lastModifiedBy>
  <cp:revision>56</cp:revision>
  <dcterms:created xsi:type="dcterms:W3CDTF">2017-12-14T11:03:30Z</dcterms:created>
  <dcterms:modified xsi:type="dcterms:W3CDTF">2018-02-27T16:14:09Z</dcterms:modified>
</cp:coreProperties>
</file>