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2" r:id="rId7"/>
    <p:sldId id="261" r:id="rId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679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871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15923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4352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38751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500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960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22365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983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9710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2065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BCB2C7-11D4-4B91-B5B0-AFBFB328F5AB}" type="datetimeFigureOut">
              <a:rPr lang="fr-FR" smtClean="0"/>
              <a:t>15/03/2018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8CF44-098C-413D-9D0F-964C651651B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756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lobalfinancingfacility.org/sites/gff_new/files/documents/GFF-CreativeBrief_Nutrition_EN_Final_Web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vizhub.healthdata.org/gbd-compare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GFF: </a:t>
            </a:r>
            <a:r>
              <a:rPr lang="fr-FR" dirty="0" err="1" smtClean="0"/>
              <a:t>brief</a:t>
            </a:r>
            <a:r>
              <a:rPr lang="fr-FR" dirty="0" smtClean="0"/>
              <a:t> aux </a:t>
            </a:r>
            <a:r>
              <a:rPr lang="fr-FR" dirty="0" err="1" smtClean="0"/>
              <a:t>PTFs</a:t>
            </a:r>
            <a:r>
              <a:rPr lang="fr-FR" dirty="0" smtClean="0"/>
              <a:t> « malnutrition »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15-03/2018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23559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dirty="0" smtClean="0"/>
              <a:t>GFF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50691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fr-FR" dirty="0"/>
              <a:t>Le GFF est un partenariat qui rassemble </a:t>
            </a:r>
            <a:r>
              <a:rPr lang="fr-FR" dirty="0" smtClean="0"/>
              <a:t>les </a:t>
            </a:r>
            <a:r>
              <a:rPr lang="fr-FR" dirty="0"/>
              <a:t>gouvernements nationaux, les organisations de la société civile, le secteur privé, les institutions multilatérales et, les fondations. Officiellement, le GFF agit en tant que bras financier de la « Stratégie Mondiale pour la Santé des femmes, des enfants et des adolescents du mouvement Chaque Femme Chaque Enfant » ; cela implique un travail étroit avec les partenaires du </a:t>
            </a:r>
            <a:r>
              <a:rPr lang="fr-FR" dirty="0" smtClean="0"/>
              <a:t>H6 (</a:t>
            </a:r>
            <a:r>
              <a:rPr lang="en-US" dirty="0"/>
              <a:t>UNAIDS, UNFPA, UNICEF, UN Women, WHO, and the World </a:t>
            </a:r>
            <a:r>
              <a:rPr lang="en-US" dirty="0" smtClean="0"/>
              <a:t>Bank)</a:t>
            </a:r>
            <a:r>
              <a:rPr lang="fr-FR" dirty="0" smtClean="0"/>
              <a:t> </a:t>
            </a:r>
            <a:r>
              <a:rPr lang="fr-FR" dirty="0" smtClean="0"/>
              <a:t>et </a:t>
            </a:r>
            <a:r>
              <a:rPr lang="fr-FR" dirty="0"/>
              <a:t>avec le Partenariat pour la Santé Maternelle, Néonatale et Infantile (PMNCH</a:t>
            </a:r>
            <a:r>
              <a:rPr lang="fr-FR" dirty="0" smtClean="0"/>
              <a:t>). 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Pour appuyer les pays, un fonds fiduciaire à bailleurs multiples </a:t>
            </a:r>
            <a:r>
              <a:rPr lang="fr-FR" dirty="0" smtClean="0"/>
              <a:t>a </a:t>
            </a:r>
            <a:r>
              <a:rPr lang="fr-FR" dirty="0"/>
              <a:t>été créé au sein du Groupe de la Banque </a:t>
            </a:r>
            <a:r>
              <a:rPr lang="fr-FR" dirty="0" smtClean="0"/>
              <a:t>Mondiale. </a:t>
            </a:r>
            <a:r>
              <a:rPr lang="fr-FR" dirty="0"/>
              <a:t>Le Fonds Fiduciaire du GFF fournit un financement flexible pour appuyer le travail préparatoire et l'assistance technique inhérents à l’identification des priorités </a:t>
            </a:r>
            <a:r>
              <a:rPr lang="fr-FR" dirty="0" smtClean="0"/>
              <a:t>et </a:t>
            </a:r>
            <a:r>
              <a:rPr lang="fr-FR" dirty="0"/>
              <a:t>fournit des subventions modestes liées aux financements de l’IDA ou de la BIRD pour résoudre les principaux goulets d'étranglement et aborder les priorités importantes. </a:t>
            </a:r>
            <a:r>
              <a:rPr lang="fr-FR" dirty="0" smtClean="0"/>
              <a:t>Son </a:t>
            </a:r>
            <a:r>
              <a:rPr lang="fr-FR" dirty="0"/>
              <a:t>rôle est </a:t>
            </a:r>
            <a:r>
              <a:rPr lang="fr-FR" dirty="0" smtClean="0"/>
              <a:t>de </a:t>
            </a:r>
            <a:r>
              <a:rPr lang="fr-FR" dirty="0"/>
              <a:t>mobiliser des ressources supplémentaires à partir </a:t>
            </a:r>
            <a:r>
              <a:rPr lang="fr-FR" dirty="0" smtClean="0"/>
              <a:t>des partenaires </a:t>
            </a:r>
            <a:r>
              <a:rPr lang="fr-FR" dirty="0"/>
              <a:t>du mécanisme et, d'assurer l’harmonisation et la complémentarité des ressources disponibles. 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Cible : RMNCH (SRMNEA) et N (Nutrition)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 smtClean="0"/>
              <a:t>Nutrition : </a:t>
            </a:r>
            <a:r>
              <a:rPr lang="fr-FR" u="sng" dirty="0">
                <a:hlinkClick r:id="rId2"/>
              </a:rPr>
              <a:t>https://www.globalfinancingfacility.org/sites/gff_new/files/documents/GFF-CreativeBrief_Nutrition_EN_Final_Web.pdf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37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Montants au Burkina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84665"/>
            <a:ext cx="8229600" cy="3957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220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Pilotage: équipe fonctionnelle</a:t>
            </a:r>
            <a:endParaRPr lang="fr-FR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949" y="1628800"/>
            <a:ext cx="7047905" cy="1400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485474"/>
            <a:ext cx="8334028" cy="3109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059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Analyses pour le dossier d’investissement</a:t>
            </a:r>
            <a:endParaRPr lang="fr-F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348880"/>
            <a:ext cx="8421833" cy="16201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331640" y="4149080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 smtClean="0"/>
              <a:t>Objectif</a:t>
            </a:r>
            <a:r>
              <a:rPr lang="fr-FR" dirty="0" smtClean="0"/>
              <a:t>: finaliser le dossier d’investissement pour </a:t>
            </a:r>
            <a:r>
              <a:rPr lang="fr-FR" dirty="0" smtClean="0"/>
              <a:t>Juillet 2018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771149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Enjeux et </a:t>
            </a:r>
            <a:r>
              <a:rPr lang="fr-FR" dirty="0" smtClean="0">
                <a:solidFill>
                  <a:srgbClr val="00B0F0"/>
                </a:solidFill>
              </a:rPr>
              <a:t>Stratégies</a:t>
            </a:r>
            <a:endParaRPr lang="fr-FR" dirty="0">
              <a:solidFill>
                <a:srgbClr val="00B0F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997152"/>
          </a:xfrm>
        </p:spPr>
        <p:txBody>
          <a:bodyPr>
            <a:normAutofit fontScale="77500" lnSpcReduction="20000"/>
          </a:bodyPr>
          <a:lstStyle/>
          <a:p>
            <a:pPr>
              <a:buFont typeface="Symbol"/>
              <a:buChar char="Þ"/>
            </a:pPr>
            <a:r>
              <a:rPr lang="fr-FR" dirty="0" smtClean="0"/>
              <a:t>Utiliser le GFF comme un catalyseur de fonds multisectoriels</a:t>
            </a:r>
            <a:r>
              <a:rPr lang="fr-FR" dirty="0"/>
              <a:t> </a:t>
            </a:r>
            <a:r>
              <a:rPr lang="fr-FR" dirty="0" smtClean="0"/>
              <a:t>et ciblés tel que recherché par la nutrition</a:t>
            </a:r>
          </a:p>
          <a:p>
            <a:pPr>
              <a:buFont typeface="Symbol"/>
              <a:buChar char="Þ"/>
            </a:pPr>
            <a:r>
              <a:rPr lang="fr-FR" dirty="0" smtClean="0"/>
              <a:t>Défendre le sujet au sein du dossier d’investissement = donner sa place à la nutrition / enjeux santé </a:t>
            </a:r>
            <a:r>
              <a:rPr lang="fr-FR" dirty="0" smtClean="0"/>
              <a:t>mère-enfants</a:t>
            </a:r>
          </a:p>
          <a:p>
            <a:pPr marL="0" indent="0">
              <a:buNone/>
            </a:pPr>
            <a:r>
              <a:rPr lang="fr-FR" dirty="0"/>
              <a:t>Rappel : </a:t>
            </a:r>
            <a:r>
              <a:rPr lang="fr-FR" dirty="0">
                <a:hlinkClick r:id="rId2"/>
              </a:rPr>
              <a:t>https://vizhub.healthdata.org/gbd-compare</a:t>
            </a:r>
            <a:r>
              <a:rPr lang="fr-FR" dirty="0" smtClean="0">
                <a:hlinkClick r:id="rId2"/>
              </a:rPr>
              <a:t>/</a:t>
            </a:r>
            <a:r>
              <a:rPr lang="fr-FR" dirty="0" smtClean="0"/>
              <a:t> </a:t>
            </a:r>
            <a:endParaRPr lang="fr-FR" dirty="0" smtClean="0"/>
          </a:p>
          <a:p>
            <a:pPr marL="0" indent="0">
              <a:buNone/>
            </a:pPr>
            <a:endParaRPr lang="fr-FR" dirty="0"/>
          </a:p>
          <a:p>
            <a:pPr>
              <a:buFont typeface="Symbol"/>
              <a:buChar char="Þ"/>
            </a:pPr>
            <a:r>
              <a:rPr lang="fr-FR" dirty="0" smtClean="0">
                <a:solidFill>
                  <a:srgbClr val="00B0F0"/>
                </a:solidFill>
              </a:rPr>
              <a:t>Etre présent au niveau des « invités » de l’EF 7</a:t>
            </a:r>
          </a:p>
          <a:p>
            <a:pPr>
              <a:buFont typeface="Symbol"/>
              <a:buChar char="Þ"/>
            </a:pPr>
            <a:r>
              <a:rPr lang="fr-FR" dirty="0" smtClean="0">
                <a:solidFill>
                  <a:srgbClr val="00B0F0"/>
                </a:solidFill>
              </a:rPr>
              <a:t>Etre prêt sur des propositions d’interventions qui répondent aux différentes grilles de priorisation</a:t>
            </a:r>
          </a:p>
          <a:p>
            <a:pPr>
              <a:buFont typeface="Symbol"/>
              <a:buChar char="Þ"/>
            </a:pPr>
            <a:r>
              <a:rPr lang="fr-FR" dirty="0" smtClean="0">
                <a:solidFill>
                  <a:srgbClr val="00B0F0"/>
                </a:solidFill>
              </a:rPr>
              <a:t>Penser éventuellement une action « coup de poing » </a:t>
            </a:r>
            <a:r>
              <a:rPr lang="fr-FR" dirty="0" smtClean="0">
                <a:solidFill>
                  <a:srgbClr val="00B0F0"/>
                </a:solidFill>
              </a:rPr>
              <a:t>(ciblée</a:t>
            </a:r>
            <a:r>
              <a:rPr lang="fr-FR" dirty="0" smtClean="0">
                <a:solidFill>
                  <a:srgbClr val="00B0F0"/>
                </a:solidFill>
              </a:rPr>
              <a:t>) </a:t>
            </a:r>
          </a:p>
          <a:p>
            <a:pPr>
              <a:buFont typeface="Symbol"/>
              <a:buChar char="Þ"/>
            </a:pPr>
            <a:r>
              <a:rPr lang="fr-FR" dirty="0" smtClean="0">
                <a:solidFill>
                  <a:srgbClr val="00B0F0"/>
                </a:solidFill>
              </a:rPr>
              <a:t>Penser éventuellement une action innovante du point du vue du canal de financement et/ou de la collaboration multisectorielle</a:t>
            </a:r>
            <a:endParaRPr lang="fr-FR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4832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Equipe fonctionnelle n°7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539552" y="1340768"/>
            <a:ext cx="777686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fr-BE" sz="1600" dirty="0" smtClean="0"/>
              <a:t>- Opérationnaliser </a:t>
            </a:r>
            <a:r>
              <a:rPr lang="fr-BE" sz="1600" dirty="0"/>
              <a:t>les orientations de priorisations du CSD</a:t>
            </a:r>
            <a:endParaRPr lang="fr-FR" sz="1600" dirty="0"/>
          </a:p>
          <a:p>
            <a:pPr lvl="0"/>
            <a:r>
              <a:rPr lang="fr-BE" sz="1600" dirty="0" smtClean="0"/>
              <a:t>- Capitaliser </a:t>
            </a:r>
            <a:r>
              <a:rPr lang="fr-BE" sz="1600" dirty="0"/>
              <a:t>les études des Instituts de recherche et les recommandations de la veille communautaire pour la prise de décision stratégique ;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la mobilisation et l’allocation des finances internes et externes suivant le principe de l’achat stratégique ;</a:t>
            </a:r>
            <a:endParaRPr lang="fr-FR" sz="1600" dirty="0"/>
          </a:p>
          <a:p>
            <a:pPr lvl="0"/>
            <a:r>
              <a:rPr lang="fr-BE" sz="1600" dirty="0" smtClean="0"/>
              <a:t>- Rendre </a:t>
            </a:r>
            <a:r>
              <a:rPr lang="fr-BE" sz="1600" dirty="0"/>
              <a:t>compatibles les modalités de mise en œuvre des financements extérieurs les plus importants (dont GAVI et GFATM) avec une planification axée sur le résultat et la stratégie nationale de financement ;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l’amélioration de la performance de l’exécution des financements publics (BE, PTF, recouvrement des coûts…) 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la sauvegarde de la capacité financière du système d'approvisionnement en médicaments essentiels ;</a:t>
            </a:r>
            <a:endParaRPr lang="fr-FR" sz="1600" dirty="0"/>
          </a:p>
          <a:p>
            <a:pPr lvl="0"/>
            <a:r>
              <a:rPr lang="fr-BE" sz="1600" dirty="0" smtClean="0"/>
              <a:t>- Gérer </a:t>
            </a:r>
            <a:r>
              <a:rPr lang="fr-BE" sz="1600" dirty="0"/>
              <a:t>le cycle de planification du secteur ;</a:t>
            </a:r>
            <a:endParaRPr lang="fr-FR" sz="1600" dirty="0"/>
          </a:p>
          <a:p>
            <a:pPr lvl="0"/>
            <a:r>
              <a:rPr lang="fr-BE" sz="1600" dirty="0" smtClean="0"/>
              <a:t>- Réaliser </a:t>
            </a:r>
            <a:r>
              <a:rPr lang="fr-BE" sz="1600" dirty="0"/>
              <a:t>des analyses de l’espace fiscal et réaliser des cadrages budgétaires sectoriels ;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les actions de production des RH (qualité et quantité) dans le domaine de la santé pour atteindre les normes en personnel (formation initiale et continue) ;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et assurer le plaidoyer en faveur des mesures de rétention / fidélisation du personnel ; 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les mécanismes de répartition du personnel entre formations sanitaires ;</a:t>
            </a:r>
            <a:endParaRPr lang="fr-FR" sz="1600" dirty="0"/>
          </a:p>
          <a:p>
            <a:pPr lvl="0"/>
            <a:r>
              <a:rPr lang="fr-BE" sz="1600" dirty="0" smtClean="0"/>
              <a:t>- Coordonner </a:t>
            </a:r>
            <a:r>
              <a:rPr lang="fr-BE" sz="1600" dirty="0"/>
              <a:t>l’élaboration du rapport de performance du secteur.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7241919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331</Words>
  <Application>Microsoft Office PowerPoint</Application>
  <PresentationFormat>Affichage à l'écran (4:3)</PresentationFormat>
  <Paragraphs>36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GFF: brief aux PTFs « malnutrition »</vt:lpstr>
      <vt:lpstr>Le GFF </vt:lpstr>
      <vt:lpstr>Montants au Burkina</vt:lpstr>
      <vt:lpstr>Pilotage: équipe fonctionnelle</vt:lpstr>
      <vt:lpstr>Analyses pour le dossier d’investissement</vt:lpstr>
      <vt:lpstr>Enjeux et Stratégies</vt:lpstr>
      <vt:lpstr>Equipe fonctionnelle n°7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GFF: pourquoi les PTFs « malnutrition » doivent s’organiser</dc:title>
  <dc:creator>Bigeard, Mr Alexis - bf</dc:creator>
  <cp:lastModifiedBy>Bigeard, Mr Alexis - bf</cp:lastModifiedBy>
  <cp:revision>8</cp:revision>
  <dcterms:created xsi:type="dcterms:W3CDTF">2018-03-13T15:14:01Z</dcterms:created>
  <dcterms:modified xsi:type="dcterms:W3CDTF">2018-03-15T08:46:53Z</dcterms:modified>
</cp:coreProperties>
</file>