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294" r:id="rId3"/>
    <p:sldId id="287" r:id="rId4"/>
    <p:sldId id="278" r:id="rId5"/>
    <p:sldId id="295" r:id="rId6"/>
    <p:sldId id="296" r:id="rId7"/>
    <p:sldId id="297" r:id="rId8"/>
    <p:sldId id="298" r:id="rId9"/>
    <p:sldId id="276" r:id="rId10"/>
    <p:sldId id="290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5EAABC"/>
    <a:srgbClr val="EA3A32"/>
    <a:srgbClr val="2D424C"/>
    <a:srgbClr val="4C7E96"/>
    <a:srgbClr val="8C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8131" autoAdjust="0"/>
  </p:normalViewPr>
  <p:slideViewPr>
    <p:cSldViewPr snapToGrid="0" showGuides="1">
      <p:cViewPr varScale="1">
        <p:scale>
          <a:sx n="77" d="100"/>
          <a:sy n="77" d="100"/>
        </p:scale>
        <p:origin x="16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03/03/2020</a:t>
            </a:fld>
            <a:endParaRPr lang="en-GB" dirty="0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E511-D742-4EFE-90B5-C9FC42762E0F}" type="datetimeFigureOut">
              <a:rPr lang="en-GB" smtClean="0"/>
              <a:t>03/03/2020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CFAD1-D197-4A88-B173-A6412E995EE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31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8E39A19A-2268-4FB8-8418-6E39CDD43E23}" type="datetime4">
              <a:rPr lang="en-GB" smtClean="0"/>
              <a:t>03 March 2020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42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/>
          <p:cNvSpPr/>
          <p:nvPr userDrawn="1"/>
        </p:nvSpPr>
        <p:spPr>
          <a:xfrm>
            <a:off x="-1200" y="0"/>
            <a:ext cx="12193200" cy="6861600"/>
          </a:xfrm>
          <a:prstGeom prst="rect">
            <a:avLst/>
          </a:prstGeom>
          <a:solidFill>
            <a:srgbClr val="2D4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8" y="421398"/>
            <a:ext cx="9584840" cy="1372945"/>
          </a:xfrm>
        </p:spPr>
        <p:txBody>
          <a:bodyPr anchor="b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175" y="3354734"/>
            <a:ext cx="9576150" cy="678560"/>
          </a:xfrm>
        </p:spPr>
        <p:txBody>
          <a:bodyPr lIns="0"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959409" y="1539543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0570" y="3999043"/>
            <a:ext cx="957678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4"/>
          </p:nvPr>
        </p:nvSpPr>
        <p:spPr>
          <a:xfrm>
            <a:off x="972000" y="4629600"/>
            <a:ext cx="957535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60F98774-071D-4BD1-AF35-40B717D7205B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64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A3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6B78ADFD-D086-41C5-9C39-C7039FE3E083}" type="datetime4">
              <a:rPr lang="en-GB" smtClean="0"/>
              <a:t>03 March 2020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5EAA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68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8C2222"/>
                </a:solidFill>
              </a:defRPr>
            </a:lvl2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68C-1FFB-447B-8DD0-76592609B29A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12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02E9-A08E-4F45-A787-8455F0FC02A4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51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C222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38B2-ABFE-41EB-B7E8-517D93CD85C6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DBD7-6FF0-4893-A705-59DF85F31368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780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8F91-7A53-4914-98C6-D1C8D846D7BF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81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38850-EF2B-4BE0-B3DC-6317E2EBCC5E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76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" y="0"/>
            <a:ext cx="121887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1019176" y="2141538"/>
            <a:ext cx="4960938" cy="3708000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rgbClr val="8C2222"/>
                </a:solidFill>
              </a:defRPr>
            </a:lvl2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856538" y="2016125"/>
            <a:ext cx="2686050" cy="373766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0017153-C9A2-489B-B76C-456D80D9CEB1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486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856537" y="1376313"/>
            <a:ext cx="2690813" cy="4473625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9174" y="1407736"/>
            <a:ext cx="6459424" cy="436123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noProof="0"/>
              <a:t>Click icon to add picture</a:t>
            </a:r>
            <a:endParaRPr lang="en-GB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9D4271-2366-4F13-9C35-BB411666F0D5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43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5EAABC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D7F9-D010-41CC-A679-785F0F5E5F2D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604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8C2222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BC57-7AC4-4530-B32D-20E1DD0460B4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853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7092000" tIns="0" rIns="576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B2BF-B686-49E5-B126-405CDF500055}" type="datetime4">
              <a:rPr lang="en-GB" noProof="0" smtClean="0"/>
              <a:t>03 March 2020</a:t>
            </a:fld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" y="1588"/>
            <a:ext cx="6585353" cy="6394450"/>
          </a:xfrm>
          <a:custGeom>
            <a:avLst/>
            <a:gdLst>
              <a:gd name="connsiteX0" fmla="*/ 0 w 6585353"/>
              <a:gd name="connsiteY0" fmla="*/ 0 h 6394450"/>
              <a:gd name="connsiteX1" fmla="*/ 6585353 w 6585353"/>
              <a:gd name="connsiteY1" fmla="*/ 0 h 6394450"/>
              <a:gd name="connsiteX2" fmla="*/ 6585353 w 6585353"/>
              <a:gd name="connsiteY2" fmla="*/ 3936983 h 6394450"/>
              <a:gd name="connsiteX3" fmla="*/ 3691486 w 6585353"/>
              <a:gd name="connsiteY3" fmla="*/ 6387573 h 6394450"/>
              <a:gd name="connsiteX4" fmla="*/ 3406590 w 6585353"/>
              <a:gd name="connsiteY4" fmla="*/ 6394450 h 6394450"/>
              <a:gd name="connsiteX5" fmla="*/ 0 w 6585353"/>
              <a:gd name="connsiteY5" fmla="*/ 6394450 h 6394450"/>
              <a:gd name="connsiteX6" fmla="*/ 0 w 6585353"/>
              <a:gd name="connsiteY6" fmla="*/ 6384706 h 6394450"/>
              <a:gd name="connsiteX7" fmla="*/ 0 w 6585353"/>
              <a:gd name="connsiteY7" fmla="*/ 0 h 63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85353" h="6394450">
                <a:moveTo>
                  <a:pt x="0" y="0"/>
                </a:moveTo>
                <a:cubicBezTo>
                  <a:pt x="0" y="0"/>
                  <a:pt x="0" y="0"/>
                  <a:pt x="6585353" y="0"/>
                </a:cubicBezTo>
                <a:cubicBezTo>
                  <a:pt x="6585353" y="0"/>
                  <a:pt x="6585353" y="0"/>
                  <a:pt x="6585353" y="3936983"/>
                </a:cubicBezTo>
                <a:cubicBezTo>
                  <a:pt x="6585353" y="5473132"/>
                  <a:pt x="5621166" y="6291302"/>
                  <a:pt x="3691486" y="6387573"/>
                </a:cubicBezTo>
                <a:lnTo>
                  <a:pt x="3406590" y="6394450"/>
                </a:lnTo>
                <a:lnTo>
                  <a:pt x="0" y="6394450"/>
                </a:lnTo>
                <a:lnTo>
                  <a:pt x="0" y="6384706"/>
                </a:lnTo>
                <a:cubicBezTo>
                  <a:pt x="0" y="6297244"/>
                  <a:pt x="0" y="5597550"/>
                  <a:pt x="0" y="0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</p:spPr>
        <p:txBody>
          <a:bodyPr wrap="square" lIns="1018800" tIns="1368000" rIns="990000" bIns="540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742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576000" tIns="0" rIns="7200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FF3A7-BD52-471D-9DC8-F63FD048F179}" type="datetime4">
              <a:rPr lang="en-GB" noProof="0" smtClean="0"/>
              <a:t>03 March 2020</a:t>
            </a:fld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711485" y="360000"/>
            <a:ext cx="7480515" cy="6498000"/>
          </a:xfrm>
          <a:custGeom>
            <a:avLst/>
            <a:gdLst>
              <a:gd name="connsiteX0" fmla="*/ 3428760 w 7480515"/>
              <a:gd name="connsiteY0" fmla="*/ 0 h 6498000"/>
              <a:gd name="connsiteX1" fmla="*/ 7480515 w 7480515"/>
              <a:gd name="connsiteY1" fmla="*/ 0 h 6498000"/>
              <a:gd name="connsiteX2" fmla="*/ 7480515 w 7480515"/>
              <a:gd name="connsiteY2" fmla="*/ 1351 h 6498000"/>
              <a:gd name="connsiteX3" fmla="*/ 7480515 w 7480515"/>
              <a:gd name="connsiteY3" fmla="*/ 12456 h 6498000"/>
              <a:gd name="connsiteX4" fmla="*/ 7480515 w 7480515"/>
              <a:gd name="connsiteY4" fmla="*/ 42599 h 6498000"/>
              <a:gd name="connsiteX5" fmla="*/ 7480515 w 7480515"/>
              <a:gd name="connsiteY5" fmla="*/ 67785 h 6498000"/>
              <a:gd name="connsiteX6" fmla="*/ 7480515 w 7480515"/>
              <a:gd name="connsiteY6" fmla="*/ 101299 h 6498000"/>
              <a:gd name="connsiteX7" fmla="*/ 7480515 w 7480515"/>
              <a:gd name="connsiteY7" fmla="*/ 144332 h 6498000"/>
              <a:gd name="connsiteX8" fmla="*/ 7480515 w 7480515"/>
              <a:gd name="connsiteY8" fmla="*/ 198075 h 6498000"/>
              <a:gd name="connsiteX9" fmla="*/ 7480515 w 7480515"/>
              <a:gd name="connsiteY9" fmla="*/ 263715 h 6498000"/>
              <a:gd name="connsiteX10" fmla="*/ 7480515 w 7480515"/>
              <a:gd name="connsiteY10" fmla="*/ 342445 h 6498000"/>
              <a:gd name="connsiteX11" fmla="*/ 7480515 w 7480515"/>
              <a:gd name="connsiteY11" fmla="*/ 435452 h 6498000"/>
              <a:gd name="connsiteX12" fmla="*/ 7480515 w 7480515"/>
              <a:gd name="connsiteY12" fmla="*/ 543928 h 6498000"/>
              <a:gd name="connsiteX13" fmla="*/ 7480515 w 7480515"/>
              <a:gd name="connsiteY13" fmla="*/ 669062 h 6498000"/>
              <a:gd name="connsiteX14" fmla="*/ 7480515 w 7480515"/>
              <a:gd name="connsiteY14" fmla="*/ 812044 h 6498000"/>
              <a:gd name="connsiteX15" fmla="*/ 7480515 w 7480515"/>
              <a:gd name="connsiteY15" fmla="*/ 974063 h 6498000"/>
              <a:gd name="connsiteX16" fmla="*/ 7480515 w 7480515"/>
              <a:gd name="connsiteY16" fmla="*/ 1156311 h 6498000"/>
              <a:gd name="connsiteX17" fmla="*/ 7480515 w 7480515"/>
              <a:gd name="connsiteY17" fmla="*/ 1359976 h 6498000"/>
              <a:gd name="connsiteX18" fmla="*/ 7480515 w 7480515"/>
              <a:gd name="connsiteY18" fmla="*/ 1586248 h 6498000"/>
              <a:gd name="connsiteX19" fmla="*/ 7480515 w 7480515"/>
              <a:gd name="connsiteY19" fmla="*/ 1836317 h 6498000"/>
              <a:gd name="connsiteX20" fmla="*/ 7480515 w 7480515"/>
              <a:gd name="connsiteY20" fmla="*/ 2111374 h 6498000"/>
              <a:gd name="connsiteX21" fmla="*/ 7480515 w 7480515"/>
              <a:gd name="connsiteY21" fmla="*/ 2412608 h 6498000"/>
              <a:gd name="connsiteX22" fmla="*/ 7480515 w 7480515"/>
              <a:gd name="connsiteY22" fmla="*/ 2741208 h 6498000"/>
              <a:gd name="connsiteX23" fmla="*/ 7480515 w 7480515"/>
              <a:gd name="connsiteY23" fmla="*/ 3098365 h 6498000"/>
              <a:gd name="connsiteX24" fmla="*/ 7480515 w 7480515"/>
              <a:gd name="connsiteY24" fmla="*/ 3288024 h 6498000"/>
              <a:gd name="connsiteX25" fmla="*/ 7480515 w 7480515"/>
              <a:gd name="connsiteY25" fmla="*/ 3485269 h 6498000"/>
              <a:gd name="connsiteX26" fmla="*/ 7480515 w 7480515"/>
              <a:gd name="connsiteY26" fmla="*/ 3690247 h 6498000"/>
              <a:gd name="connsiteX27" fmla="*/ 7480515 w 7480515"/>
              <a:gd name="connsiteY27" fmla="*/ 3903109 h 6498000"/>
              <a:gd name="connsiteX28" fmla="*/ 7480515 w 7480515"/>
              <a:gd name="connsiteY28" fmla="*/ 4124002 h 6498000"/>
              <a:gd name="connsiteX29" fmla="*/ 7480515 w 7480515"/>
              <a:gd name="connsiteY29" fmla="*/ 4353075 h 6498000"/>
              <a:gd name="connsiteX30" fmla="*/ 7480515 w 7480515"/>
              <a:gd name="connsiteY30" fmla="*/ 4590478 h 6498000"/>
              <a:gd name="connsiteX31" fmla="*/ 7480515 w 7480515"/>
              <a:gd name="connsiteY31" fmla="*/ 4836358 h 6498000"/>
              <a:gd name="connsiteX32" fmla="*/ 7480515 w 7480515"/>
              <a:gd name="connsiteY32" fmla="*/ 5090865 h 6498000"/>
              <a:gd name="connsiteX33" fmla="*/ 7480515 w 7480515"/>
              <a:gd name="connsiteY33" fmla="*/ 5354147 h 6498000"/>
              <a:gd name="connsiteX34" fmla="*/ 7480515 w 7480515"/>
              <a:gd name="connsiteY34" fmla="*/ 5626352 h 6498000"/>
              <a:gd name="connsiteX35" fmla="*/ 7480515 w 7480515"/>
              <a:gd name="connsiteY35" fmla="*/ 5907631 h 6498000"/>
              <a:gd name="connsiteX36" fmla="*/ 7480515 w 7480515"/>
              <a:gd name="connsiteY36" fmla="*/ 6198131 h 6498000"/>
              <a:gd name="connsiteX37" fmla="*/ 7480515 w 7480515"/>
              <a:gd name="connsiteY37" fmla="*/ 6498000 h 6498000"/>
              <a:gd name="connsiteX38" fmla="*/ 0 w 7480515"/>
              <a:gd name="connsiteY38" fmla="*/ 6498000 h 6498000"/>
              <a:gd name="connsiteX39" fmla="*/ 0 w 7480515"/>
              <a:gd name="connsiteY39" fmla="*/ 3676938 h 6498000"/>
              <a:gd name="connsiteX40" fmla="*/ 13215 w 7480515"/>
              <a:gd name="connsiteY40" fmla="*/ 3237243 h 6498000"/>
              <a:gd name="connsiteX41" fmla="*/ 3019542 w 7480515"/>
              <a:gd name="connsiteY41" fmla="*/ 14126 h 649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80515" h="6498000">
                <a:moveTo>
                  <a:pt x="3428760" y="0"/>
                </a:moveTo>
                <a:lnTo>
                  <a:pt x="7480515" y="0"/>
                </a:lnTo>
                <a:lnTo>
                  <a:pt x="7480515" y="1351"/>
                </a:lnTo>
                <a:lnTo>
                  <a:pt x="7480515" y="12456"/>
                </a:lnTo>
                <a:lnTo>
                  <a:pt x="7480515" y="42599"/>
                </a:lnTo>
                <a:lnTo>
                  <a:pt x="7480515" y="67785"/>
                </a:lnTo>
                <a:lnTo>
                  <a:pt x="7480515" y="101299"/>
                </a:lnTo>
                <a:lnTo>
                  <a:pt x="7480515" y="144332"/>
                </a:lnTo>
                <a:lnTo>
                  <a:pt x="7480515" y="198075"/>
                </a:lnTo>
                <a:lnTo>
                  <a:pt x="7480515" y="263715"/>
                </a:lnTo>
                <a:lnTo>
                  <a:pt x="7480515" y="342445"/>
                </a:lnTo>
                <a:lnTo>
                  <a:pt x="7480515" y="435452"/>
                </a:lnTo>
                <a:lnTo>
                  <a:pt x="7480515" y="543928"/>
                </a:lnTo>
                <a:lnTo>
                  <a:pt x="7480515" y="669062"/>
                </a:lnTo>
                <a:lnTo>
                  <a:pt x="7480515" y="812044"/>
                </a:lnTo>
                <a:lnTo>
                  <a:pt x="7480515" y="974063"/>
                </a:lnTo>
                <a:lnTo>
                  <a:pt x="7480515" y="1156311"/>
                </a:lnTo>
                <a:lnTo>
                  <a:pt x="7480515" y="1359976"/>
                </a:lnTo>
                <a:lnTo>
                  <a:pt x="7480515" y="1586248"/>
                </a:lnTo>
                <a:lnTo>
                  <a:pt x="7480515" y="1836317"/>
                </a:lnTo>
                <a:lnTo>
                  <a:pt x="7480515" y="2111374"/>
                </a:lnTo>
                <a:lnTo>
                  <a:pt x="7480515" y="2412608"/>
                </a:lnTo>
                <a:lnTo>
                  <a:pt x="7480515" y="2741208"/>
                </a:lnTo>
                <a:lnTo>
                  <a:pt x="7480515" y="3098365"/>
                </a:lnTo>
                <a:lnTo>
                  <a:pt x="7480515" y="3288024"/>
                </a:lnTo>
                <a:lnTo>
                  <a:pt x="7480515" y="3485269"/>
                </a:lnTo>
                <a:lnTo>
                  <a:pt x="7480515" y="3690247"/>
                </a:lnTo>
                <a:lnTo>
                  <a:pt x="7480515" y="3903109"/>
                </a:lnTo>
                <a:lnTo>
                  <a:pt x="7480515" y="4124002"/>
                </a:lnTo>
                <a:lnTo>
                  <a:pt x="7480515" y="4353075"/>
                </a:lnTo>
                <a:lnTo>
                  <a:pt x="7480515" y="4590478"/>
                </a:lnTo>
                <a:lnTo>
                  <a:pt x="7480515" y="4836358"/>
                </a:lnTo>
                <a:lnTo>
                  <a:pt x="7480515" y="5090865"/>
                </a:lnTo>
                <a:lnTo>
                  <a:pt x="7480515" y="5354147"/>
                </a:lnTo>
                <a:lnTo>
                  <a:pt x="7480515" y="5626352"/>
                </a:lnTo>
                <a:lnTo>
                  <a:pt x="7480515" y="5907631"/>
                </a:lnTo>
                <a:lnTo>
                  <a:pt x="7480515" y="6198131"/>
                </a:lnTo>
                <a:lnTo>
                  <a:pt x="7480515" y="6498000"/>
                </a:lnTo>
                <a:lnTo>
                  <a:pt x="0" y="6498000"/>
                </a:lnTo>
                <a:lnTo>
                  <a:pt x="0" y="3676938"/>
                </a:lnTo>
                <a:lnTo>
                  <a:pt x="13215" y="3237243"/>
                </a:lnTo>
                <a:cubicBezTo>
                  <a:pt x="138479" y="1220777"/>
                  <a:pt x="1140588" y="148177"/>
                  <a:pt x="3019542" y="14126"/>
                </a:cubicBezTo>
                <a:close/>
              </a:path>
            </a:pathLst>
          </a:custGeom>
          <a:solidFill>
            <a:srgbClr val="EA3A32">
              <a:alpha val="75000"/>
            </a:srgbClr>
          </a:solidFill>
        </p:spPr>
        <p:txBody>
          <a:bodyPr wrap="square" lIns="1260000" tIns="1008000" rIns="1638000" bIns="1008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156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2043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20430" y="402477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2332153" y="478507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4929025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929025" y="402552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929025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742039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7420390" y="402477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7420390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5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C9EAD7A-8867-48F3-8141-C9FC0F6DD95B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7413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5F10-6F89-4089-B398-7F2EBF27E823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725117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58717" y="3391735"/>
            <a:ext cx="18648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458717" y="4152033"/>
            <a:ext cx="18648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991188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724788" y="3392487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724788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622418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990182" y="3391735"/>
            <a:ext cx="1866356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990182" y="4152033"/>
            <a:ext cx="1866356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8522653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8256253" y="3391735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8256253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243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DD166-2706-4518-A777-A8651D9F98A5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241451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7451" y="3391735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019174" y="4152033"/>
            <a:ext cx="18000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40457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170572" y="339248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170572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5567693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333693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333693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7730814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7496814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7496814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0" name="Content Placeholder 39"/>
          <p:cNvSpPr>
            <a:spLocks noGrp="1"/>
          </p:cNvSpPr>
          <p:nvPr>
            <p:ph sz="quarter" idx="25" hasCustomPrompt="1"/>
          </p:nvPr>
        </p:nvSpPr>
        <p:spPr>
          <a:xfrm>
            <a:off x="9893936" y="1867457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 marL="0" indent="0">
              <a:buNone/>
              <a:defRPr sz="1200"/>
            </a:lvl4pPr>
            <a:lvl5pPr marL="198000" indent="0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26" hasCustomPrompt="1"/>
          </p:nvPr>
        </p:nvSpPr>
        <p:spPr>
          <a:xfrm>
            <a:off x="9659936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27" hasCustomPrompt="1"/>
          </p:nvPr>
        </p:nvSpPr>
        <p:spPr>
          <a:xfrm>
            <a:off x="9659936" y="4152033"/>
            <a:ext cx="1800000" cy="16920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D424C"/>
                </a:solidFill>
              </a:defRPr>
            </a:lvl1pPr>
            <a:lvl2pPr>
              <a:buNone/>
              <a:defRPr b="1">
                <a:solidFill>
                  <a:srgbClr val="2D424C"/>
                </a:solidFill>
              </a:defRPr>
            </a:lvl2pPr>
            <a:lvl3pPr>
              <a:buNone/>
              <a:defRPr b="1">
                <a:solidFill>
                  <a:srgbClr val="2D424C"/>
                </a:solidFill>
              </a:defRPr>
            </a:lvl3pPr>
            <a:lvl4pPr marL="0" indent="0">
              <a:buNone/>
              <a:defRPr b="1">
                <a:solidFill>
                  <a:srgbClr val="2D424C"/>
                </a:solidFill>
              </a:defRPr>
            </a:lvl4pPr>
            <a:lvl5pPr marL="198000" indent="0">
              <a:buNone/>
              <a:defRPr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22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648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1CA4-6FA5-47A7-B806-8C0F4B04FD63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and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D4437-32E7-40F0-A37A-C4D30AC02E6E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"/>
          <p:cNvSpPr txBox="1"/>
          <p:nvPr userDrawn="1"/>
        </p:nvSpPr>
        <p:spPr>
          <a:xfrm>
            <a:off x="1019175" y="539750"/>
            <a:ext cx="10629898" cy="6501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User guide – delete before use</a:t>
            </a:r>
            <a:endParaRPr lang="en-GB" sz="1800" dirty="0"/>
          </a:p>
        </p:txBody>
      </p:sp>
      <p:sp>
        <p:nvSpPr>
          <p:cNvPr id="29" name="Text Box 2"/>
          <p:cNvSpPr txBox="1">
            <a:spLocks noChangeArrowheads="1"/>
          </p:cNvSpPr>
          <p:nvPr userDrawn="1"/>
        </p:nvSpPr>
        <p:spPr bwMode="auto">
          <a:xfrm>
            <a:off x="1019175" y="1994833"/>
            <a:ext cx="216079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text</a:t>
            </a: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styles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12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insert new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menu 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en-GB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 userDrawn="1"/>
        </p:nvSpPr>
        <p:spPr bwMode="auto">
          <a:xfrm>
            <a:off x="4977917" y="1994833"/>
            <a:ext cx="2160798" cy="250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25" name="Text Box 4"/>
          <p:cNvSpPr txBox="1">
            <a:spLocks noChangeArrowheads="1"/>
          </p:cNvSpPr>
          <p:nvPr userDrawn="1"/>
        </p:nvSpPr>
        <p:spPr bwMode="auto">
          <a:xfrm>
            <a:off x="8404664" y="1976970"/>
            <a:ext cx="2160798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slide number, </a:t>
            </a:r>
            <a:b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end, so you get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corrections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used on one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view drawing 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tab, set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 mark next to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quick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viewing of guides</a:t>
            </a:r>
          </a:p>
        </p:txBody>
      </p:sp>
      <p:pic>
        <p:nvPicPr>
          <p:cNvPr id="28" name="1 Increase decreas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9972" y="3038174"/>
            <a:ext cx="549328" cy="285228"/>
          </a:xfrm>
          <a:prstGeom prst="rect">
            <a:avLst/>
          </a:prstGeom>
        </p:spPr>
      </p:pic>
      <p:pic>
        <p:nvPicPr>
          <p:cNvPr id="13" name="2 New picture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13366" y="3699638"/>
            <a:ext cx="324764" cy="578237"/>
          </a:xfrm>
          <a:prstGeom prst="rect">
            <a:avLst/>
          </a:prstGeom>
        </p:spPr>
      </p:pic>
      <p:pic>
        <p:nvPicPr>
          <p:cNvPr id="16" name="3 Layout"/>
          <p:cNvPicPr>
            <a:picLocks noChangeAspect="1"/>
          </p:cNvPicPr>
          <p:nvPr userDrawn="1"/>
        </p:nvPicPr>
        <p:blipFill rotWithShape="1">
          <a:blip r:embed="rId4"/>
          <a:srcRect l="36944" r="2272" b="69429"/>
          <a:stretch/>
        </p:blipFill>
        <p:spPr>
          <a:xfrm>
            <a:off x="3209356" y="4369242"/>
            <a:ext cx="593368" cy="192211"/>
          </a:xfrm>
          <a:prstGeom prst="rect">
            <a:avLst/>
          </a:prstGeom>
        </p:spPr>
      </p:pic>
      <p:pic>
        <p:nvPicPr>
          <p:cNvPr id="19" name="4 Reset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11344" y="5479686"/>
            <a:ext cx="492452" cy="200416"/>
          </a:xfrm>
          <a:prstGeom prst="rect">
            <a:avLst/>
          </a:prstGeom>
        </p:spPr>
      </p:pic>
      <p:pic>
        <p:nvPicPr>
          <p:cNvPr id="5" name="5 Insert picture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5139" y="2236131"/>
            <a:ext cx="262151" cy="256054"/>
          </a:xfrm>
          <a:prstGeom prst="rect">
            <a:avLst/>
          </a:prstGeom>
        </p:spPr>
      </p:pic>
      <p:pic>
        <p:nvPicPr>
          <p:cNvPr id="23" name="6 Crop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85771" y="2909453"/>
            <a:ext cx="337400" cy="321707"/>
          </a:xfrm>
          <a:prstGeom prst="rect">
            <a:avLst/>
          </a:prstGeom>
        </p:spPr>
      </p:pic>
      <p:pic>
        <p:nvPicPr>
          <p:cNvPr id="2" name="7 Scale picture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863476" y="3403443"/>
            <a:ext cx="359695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5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1977" y="260350"/>
            <a:ext cx="9171422" cy="13789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9174" y="2143059"/>
            <a:ext cx="9529200" cy="37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noFill/>
              </a:defRPr>
            </a:lvl1pPr>
          </a:lstStyle>
          <a:p>
            <a:fld id="{125C47FE-5F71-44CB-AF1B-D3C8C631641A}" type="datetime4">
              <a:rPr lang="en-GB" smtClean="0"/>
              <a:t>03 March 2020</a:t>
            </a:fld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1019175" y="6364530"/>
            <a:ext cx="6837363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4C7E96"/>
                </a:solidFill>
              </a:defRPr>
            </a:lvl1pPr>
          </a:lstStyle>
          <a:p>
            <a:endParaRPr lang="en-GB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19175" y="1872000"/>
            <a:ext cx="4572000" cy="0"/>
          </a:xfrm>
          <a:prstGeom prst="line">
            <a:avLst/>
          </a:prstGeom>
          <a:ln w="31750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24" r:id="rId2"/>
    <p:sldLayoutId id="2147483737" r:id="rId3"/>
    <p:sldLayoutId id="2147483721" r:id="rId4"/>
    <p:sldLayoutId id="2147483727" r:id="rId5"/>
    <p:sldLayoutId id="2147483652" r:id="rId6"/>
    <p:sldLayoutId id="2147483731" r:id="rId7"/>
    <p:sldLayoutId id="2147483728" r:id="rId8"/>
    <p:sldLayoutId id="2147483726" r:id="rId9"/>
    <p:sldLayoutId id="2147483732" r:id="rId10"/>
    <p:sldLayoutId id="2147483661" r:id="rId11"/>
    <p:sldLayoutId id="2147483662" r:id="rId12"/>
    <p:sldLayoutId id="2147483729" r:id="rId13"/>
    <p:sldLayoutId id="2147483664" r:id="rId14"/>
    <p:sldLayoutId id="2147483660" r:id="rId15"/>
    <p:sldLayoutId id="2147483730" r:id="rId16"/>
    <p:sldLayoutId id="2147483736" r:id="rId17"/>
    <p:sldLayoutId id="2147483735" r:id="rId18"/>
    <p:sldLayoutId id="2147483734" r:id="rId19"/>
    <p:sldLayoutId id="2147483654" r:id="rId20"/>
    <p:sldLayoutId id="2147483655" r:id="rId21"/>
    <p:sldLayoutId id="2147483667" r:id="rId22"/>
  </p:sldLayoutIdLst>
  <p:hf sldNum="0" hd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000" b="1" kern="1200">
          <a:solidFill>
            <a:srgbClr val="2D424C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96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642" userDrawn="1">
          <p15:clr>
            <a:srgbClr val="F26B43"/>
          </p15:clr>
        </p15:guide>
        <p15:guide id="3" orient="horz" pos="164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1270" userDrawn="1">
          <p15:clr>
            <a:srgbClr val="F26B43"/>
          </p15:clr>
        </p15:guide>
        <p15:guide id="7" pos="7459" userDrawn="1">
          <p15:clr>
            <a:srgbClr val="F26B43"/>
          </p15:clr>
        </p15:guide>
        <p15:guide id="8" orient="horz" pos="731" userDrawn="1">
          <p15:clr>
            <a:srgbClr val="F26B43"/>
          </p15:clr>
        </p15:guide>
        <p15:guide id="9" orient="horz" pos="4029" userDrawn="1">
          <p15:clr>
            <a:srgbClr val="F26B43"/>
          </p15:clr>
        </p15:guide>
        <p15:guide id="12" pos="4949" userDrawn="1">
          <p15:clr>
            <a:srgbClr val="F26B43"/>
          </p15:clr>
        </p15:guide>
        <p15:guide id="13" orient="horz" pos="1349" userDrawn="1">
          <p15:clr>
            <a:srgbClr val="F26B43"/>
          </p15:clr>
        </p15:guide>
        <p15:guide id="14" orient="horz" pos="3685" userDrawn="1">
          <p15:clr>
            <a:srgbClr val="F26B43"/>
          </p15:clr>
        </p15:guide>
        <p15:guide id="16" orient="horz" pos="3634" userDrawn="1">
          <p15:clr>
            <a:srgbClr val="F26B43"/>
          </p15:clr>
        </p15:guide>
        <p15:guide id="17" pos="3521" userDrawn="1">
          <p15:clr>
            <a:srgbClr val="F26B43"/>
          </p15:clr>
        </p15:guide>
        <p15:guide id="18" pos="6644" userDrawn="1">
          <p15:clr>
            <a:srgbClr val="F26B43"/>
          </p15:clr>
        </p15:guide>
        <p15:guide id="19" pos="37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4h.world/c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525511" y="999108"/>
            <a:ext cx="9201075" cy="4659570"/>
          </a:xfrm>
        </p:spPr>
        <p:txBody>
          <a:bodyPr/>
          <a:lstStyle/>
          <a:p>
            <a:r>
              <a:rPr lang="en-GB" sz="2000" dirty="0">
                <a:latin typeface="Calibri" panose="020F0502020204030204" pitchFamily="34" charset="0"/>
              </a:rPr>
              <a:t>P4h Joint mission in </a:t>
            </a:r>
            <a:r>
              <a:rPr lang="en-GB" sz="2000" dirty="0" err="1">
                <a:latin typeface="Calibri" panose="020F0502020204030204" pitchFamily="34" charset="0"/>
              </a:rPr>
              <a:t>myanmar</a:t>
            </a:r>
            <a:r>
              <a:rPr lang="en-GB" sz="2000" dirty="0">
                <a:latin typeface="Calibri" panose="020F0502020204030204" pitchFamily="34" charset="0"/>
              </a:rPr>
              <a:t> – 9 to 13 </a:t>
            </a:r>
            <a:r>
              <a:rPr lang="en-GB" sz="2000" dirty="0" err="1">
                <a:latin typeface="Calibri" panose="020F0502020204030204" pitchFamily="34" charset="0"/>
              </a:rPr>
              <a:t>december</a:t>
            </a:r>
            <a:r>
              <a:rPr lang="en-GB" sz="2000" dirty="0">
                <a:latin typeface="Calibri" panose="020F0502020204030204" pitchFamily="34" charset="0"/>
              </a:rPr>
              <a:t> 2019</a:t>
            </a:r>
            <a:br>
              <a:rPr lang="en-GB" sz="2000" dirty="0">
                <a:latin typeface="Calibri" panose="020F0502020204030204" pitchFamily="34" charset="0"/>
              </a:rPr>
            </a:b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Debriefing session, 13</a:t>
            </a:r>
            <a:r>
              <a:rPr lang="en-GB" sz="2000" baseline="30000" dirty="0">
                <a:latin typeface="Calibri" panose="020F0502020204030204" pitchFamily="34" charset="0"/>
              </a:rPr>
              <a:t>th</a:t>
            </a:r>
            <a:r>
              <a:rPr lang="en-GB" sz="2000" dirty="0">
                <a:latin typeface="Calibri" panose="020F0502020204030204" pitchFamily="34" charset="0"/>
              </a:rPr>
              <a:t> December in Swiss Embassy, Yangon</a:t>
            </a:r>
            <a:br>
              <a:rPr lang="en-GB" sz="2000" dirty="0">
                <a:latin typeface="Calibri" panose="020F0502020204030204" pitchFamily="34" charset="0"/>
              </a:rPr>
            </a:br>
            <a:br>
              <a:rPr lang="en-GB" sz="2000" dirty="0">
                <a:latin typeface="Calibri" panose="020F0502020204030204" pitchFamily="34" charset="0"/>
              </a:rPr>
            </a:br>
            <a:br>
              <a:rPr lang="en-GB" sz="2000" dirty="0">
                <a:latin typeface="Calibri" panose="020F0502020204030204" pitchFamily="34" charset="0"/>
              </a:rPr>
            </a:br>
            <a:br>
              <a:rPr lang="en-GB" sz="2000" dirty="0">
                <a:latin typeface="Calibri" panose="020F0502020204030204" pitchFamily="34" charset="0"/>
              </a:rPr>
            </a:br>
            <a:br>
              <a:rPr lang="en-GB" sz="2000" dirty="0">
                <a:latin typeface="Calibri" panose="020F0502020204030204" pitchFamily="34" charset="0"/>
              </a:rPr>
            </a:br>
            <a:br>
              <a:rPr lang="en-GB" sz="2000" dirty="0">
                <a:latin typeface="Calibri" panose="020F0502020204030204" pitchFamily="34" charset="0"/>
              </a:rPr>
            </a:b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WHO: Ann Lin</a:t>
            </a: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WB: Nang MO KHAM &amp; Kent </a:t>
            </a:r>
            <a:r>
              <a:rPr lang="en-GB" sz="2000" dirty="0" err="1">
                <a:latin typeface="Calibri" panose="020F0502020204030204" pitchFamily="34" charset="0"/>
              </a:rPr>
              <a:t>Ranson</a:t>
            </a: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ILO: Thein Than </a:t>
            </a:r>
            <a:r>
              <a:rPr lang="en-GB" sz="2000" dirty="0" err="1">
                <a:latin typeface="Calibri" panose="020F0502020204030204" pitchFamily="34" charset="0"/>
              </a:rPr>
              <a:t>Htay</a:t>
            </a:r>
            <a:r>
              <a:rPr lang="en-GB" sz="2000" dirty="0">
                <a:latin typeface="Calibri" panose="020F0502020204030204" pitchFamily="34" charset="0"/>
              </a:rPr>
              <a:t> &amp; Marielle </a:t>
            </a:r>
            <a:r>
              <a:rPr lang="en-GB" sz="2000" dirty="0" err="1">
                <a:latin typeface="Calibri" panose="020F0502020204030204" pitchFamily="34" charset="0"/>
              </a:rPr>
              <a:t>Goursat</a:t>
            </a: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SDC: Thin </a:t>
            </a:r>
            <a:r>
              <a:rPr lang="en-GB" sz="2000" dirty="0" err="1">
                <a:latin typeface="Calibri" panose="020F0502020204030204" pitchFamily="34" charset="0"/>
              </a:rPr>
              <a:t>Myat</a:t>
            </a:r>
            <a:r>
              <a:rPr lang="en-GB" sz="2000" dirty="0">
                <a:latin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</a:rPr>
              <a:t>Khine</a:t>
            </a:r>
            <a:r>
              <a:rPr lang="en-GB" sz="2000" dirty="0">
                <a:latin typeface="Calibri" panose="020F0502020204030204" pitchFamily="34" charset="0"/>
              </a:rPr>
              <a:t>, Rea </a:t>
            </a:r>
            <a:r>
              <a:rPr lang="en-GB" sz="2000" dirty="0" err="1">
                <a:latin typeface="Calibri" panose="020F0502020204030204" pitchFamily="34" charset="0"/>
              </a:rPr>
              <a:t>Bonzi</a:t>
            </a:r>
            <a:r>
              <a:rPr lang="en-GB" sz="2000" dirty="0">
                <a:latin typeface="Calibri" panose="020F0502020204030204" pitchFamily="34" charset="0"/>
              </a:rPr>
              <a:t> </a:t>
            </a: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          &amp; Viviane </a:t>
            </a:r>
            <a:r>
              <a:rPr lang="en-GB" sz="2000" dirty="0" err="1">
                <a:latin typeface="Calibri" panose="020F0502020204030204" pitchFamily="34" charset="0"/>
              </a:rPr>
              <a:t>Hasselman</a:t>
            </a: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USAID: Karen Cavanaugh</a:t>
            </a: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GIZ: </a:t>
            </a:r>
            <a:r>
              <a:rPr lang="en-GB" sz="2000" dirty="0" err="1">
                <a:latin typeface="Calibri" panose="020F0502020204030204" pitchFamily="34" charset="0"/>
              </a:rPr>
              <a:t>Htet</a:t>
            </a:r>
            <a:r>
              <a:rPr lang="en-GB" sz="2000" dirty="0">
                <a:latin typeface="Calibri" panose="020F0502020204030204" pitchFamily="34" charset="0"/>
              </a:rPr>
              <a:t> Lay Lin </a:t>
            </a:r>
            <a:r>
              <a:rPr lang="en-GB" sz="2000" dirty="0" err="1">
                <a:latin typeface="Calibri" panose="020F0502020204030204" pitchFamily="34" charset="0"/>
              </a:rPr>
              <a:t>Oo</a:t>
            </a:r>
            <a:r>
              <a:rPr lang="en-GB" sz="2000" dirty="0">
                <a:latin typeface="Calibri" panose="020F0502020204030204" pitchFamily="34" charset="0"/>
              </a:rPr>
              <a:t> &amp; Bart Jacobs</a:t>
            </a:r>
            <a:br>
              <a:rPr lang="en-GB" sz="2000" dirty="0">
                <a:latin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</a:rPr>
              <a:t>P4H Coordination Desk: Claude Meyer</a:t>
            </a:r>
            <a:br>
              <a:rPr lang="en-GB" sz="2000" dirty="0">
                <a:latin typeface="Calibri" panose="020F0502020204030204" pitchFamily="34" charset="0"/>
              </a:rPr>
            </a:br>
            <a:endParaRPr lang="en-GB" sz="2000" dirty="0">
              <a:latin typeface="Calibri" panose="020F0502020204030204" pitchFamily="34" charset="0"/>
            </a:endParaRP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 descr="A group of people standing in a room&#10;&#10;Description generated with very high confidence">
            <a:extLst>
              <a:ext uri="{FF2B5EF4-FFF2-40B4-BE49-F238E27FC236}">
                <a16:creationId xmlns:a16="http://schemas.microsoft.com/office/drawing/2014/main" id="{CB5C055C-EE94-4E4D-B623-EDCBB1A29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112" y="2058997"/>
            <a:ext cx="5636749" cy="422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47C53-E849-416E-A5B6-4ED5A25820F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A4D425-E0E0-4309-9735-8C4F75954720}"/>
              </a:ext>
            </a:extLst>
          </p:cNvPr>
          <p:cNvSpPr/>
          <p:nvPr/>
        </p:nvSpPr>
        <p:spPr>
          <a:xfrm>
            <a:off x="411776" y="1794236"/>
            <a:ext cx="1164866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2.1 Value proposition </a:t>
            </a:r>
          </a:p>
          <a:p>
            <a:r>
              <a:rPr lang="en-US" dirty="0">
                <a:solidFill>
                  <a:schemeClr val="bg1"/>
                </a:solidFill>
              </a:rPr>
              <a:t>P4H enhances its members' contributions to UHC, gives them leverage and creates synergies by: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Connecting stakeholders across health, finance, social and other relevant sectors and with all other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Incentivizing and facilitating collaboration and joint programming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Developing products and services to support capacity building for national coordination and inclusive dialogue on UHC financing and social health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Practically linking accountability, ownership and evidence based and result oriented approach.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H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2.3 Role, vision, goal and mission of the P4H Network </a:t>
            </a:r>
          </a:p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b="1" dirty="0">
                <a:solidFill>
                  <a:schemeClr val="bg1"/>
                </a:solidFill>
              </a:rPr>
              <a:t>role </a:t>
            </a:r>
            <a:r>
              <a:rPr lang="en-US" dirty="0">
                <a:solidFill>
                  <a:schemeClr val="bg1"/>
                </a:solidFill>
              </a:rPr>
              <a:t>of the P4H Network is to act as an honest broker among all involved stakeholders to build coherent frameworks for country, regional and global action. </a:t>
            </a:r>
          </a:p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b="1" dirty="0">
                <a:solidFill>
                  <a:schemeClr val="bg1"/>
                </a:solidFill>
              </a:rPr>
              <a:t>vision </a:t>
            </a:r>
            <a:r>
              <a:rPr lang="en-US" dirty="0">
                <a:solidFill>
                  <a:schemeClr val="bg1"/>
                </a:solidFill>
              </a:rPr>
              <a:t>of P4H is to accelerate progress towards UHC. </a:t>
            </a:r>
          </a:p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b="1" dirty="0">
                <a:solidFill>
                  <a:schemeClr val="bg1"/>
                </a:solidFill>
              </a:rPr>
              <a:t>goal </a:t>
            </a:r>
            <a:r>
              <a:rPr lang="en-US" dirty="0">
                <a:solidFill>
                  <a:schemeClr val="bg1"/>
                </a:solidFill>
              </a:rPr>
              <a:t>of P4H is to support the development of sustainable and equitable health financing systems towards UHC. </a:t>
            </a:r>
          </a:p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b="1" dirty="0">
                <a:solidFill>
                  <a:schemeClr val="bg1"/>
                </a:solidFill>
              </a:rPr>
              <a:t>mission </a:t>
            </a:r>
            <a:r>
              <a:rPr lang="en-US" dirty="0">
                <a:solidFill>
                  <a:schemeClr val="bg1"/>
                </a:solidFill>
              </a:rPr>
              <a:t>of P4H is to promote, develop and strengthen exchange and collaboration for health financing and social health protection towards UHC.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951C6D-C24F-44CD-AC6D-E588F65E4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067" y="421398"/>
            <a:ext cx="10666081" cy="968131"/>
          </a:xfrm>
        </p:spPr>
        <p:txBody>
          <a:bodyPr/>
          <a:lstStyle/>
          <a:p>
            <a:r>
              <a:rPr lang="fr-CH" sz="3600" dirty="0">
                <a:latin typeface="Calibri" panose="020F0502020204030204" pitchFamily="34" charset="0"/>
              </a:rPr>
              <a:t>P4H </a:t>
            </a:r>
            <a:r>
              <a:rPr lang="fr-CH" sz="3600" dirty="0" err="1">
                <a:latin typeface="Calibri" panose="020F0502020204030204" pitchFamily="34" charset="0"/>
              </a:rPr>
              <a:t>NETWORK’s</a:t>
            </a:r>
            <a:r>
              <a:rPr lang="fr-CH" sz="3600" dirty="0">
                <a:latin typeface="Calibri" panose="020F0502020204030204" pitchFamily="34" charset="0"/>
              </a:rPr>
              <a:t> </a:t>
            </a:r>
            <a:r>
              <a:rPr lang="fr-CH" sz="3600" dirty="0">
                <a:latin typeface="Calibri" panose="020F0502020204030204" pitchFamily="34" charset="0"/>
                <a:cs typeface="Calibri" panose="020F0502020204030204" pitchFamily="34" charset="0"/>
              </a:rPr>
              <a:t>MANDATE</a:t>
            </a:r>
            <a:br>
              <a:rPr lang="fr-CH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CH" sz="3600" dirty="0">
                <a:latin typeface="Calibri" panose="020F0502020204030204" pitchFamily="34" charset="0"/>
                <a:cs typeface="Calibri" panose="020F0502020204030204" pitchFamily="34" charset="0"/>
              </a:rPr>
              <a:t>(Final </a:t>
            </a:r>
            <a:r>
              <a:rPr lang="fr-CH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ToR</a:t>
            </a:r>
            <a:r>
              <a:rPr lang="fr-CH" sz="3600" dirty="0">
                <a:latin typeface="Calibri" panose="020F0502020204030204" pitchFamily="34" charset="0"/>
                <a:cs typeface="Calibri" panose="020F0502020204030204" pitchFamily="34" charset="0"/>
              </a:rPr>
              <a:t> – SEPT 2018)</a:t>
            </a:r>
            <a:endParaRPr lang="fr-CH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25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97752A-FC6B-4D9C-8E13-BE812EF78EF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P4H_framework.jpg">
            <a:extLst>
              <a:ext uri="{FF2B5EF4-FFF2-40B4-BE49-F238E27FC236}">
                <a16:creationId xmlns:a16="http://schemas.microsoft.com/office/drawing/2014/main" id="{3ECBDE6A-C3C7-40A4-95B8-24D811DBC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8" y="2118896"/>
            <a:ext cx="4139365" cy="4139365"/>
          </a:xfrm>
          <a:prstGeom prst="rect">
            <a:avLst/>
          </a:prstGeom>
        </p:spPr>
      </p:pic>
      <p:pic>
        <p:nvPicPr>
          <p:cNvPr id="8" name="Picture 3" descr="uhc_coordination.jpg">
            <a:extLst>
              <a:ext uri="{FF2B5EF4-FFF2-40B4-BE49-F238E27FC236}">
                <a16:creationId xmlns:a16="http://schemas.microsoft.com/office/drawing/2014/main" id="{C83BB619-DE22-43B0-9280-4C6CDE7DA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317" y="2118896"/>
            <a:ext cx="6102588" cy="413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5860F90-B919-4D93-B2A7-5624421BA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067" y="421398"/>
            <a:ext cx="10666081" cy="968131"/>
          </a:xfrm>
        </p:spPr>
        <p:txBody>
          <a:bodyPr/>
          <a:lstStyle/>
          <a:p>
            <a:r>
              <a:rPr lang="fr-CH" sz="3600" dirty="0">
                <a:latin typeface="Calibri" panose="020F0502020204030204" pitchFamily="34" charset="0"/>
              </a:rPr>
              <a:t>THE P4H Unique MULTI-SECTORAL FRAMEWORK</a:t>
            </a:r>
            <a:br>
              <a:rPr lang="fr-CH" sz="3600" dirty="0">
                <a:latin typeface="Calibri" panose="020F0502020204030204" pitchFamily="34" charset="0"/>
              </a:rPr>
            </a:br>
            <a:r>
              <a:rPr lang="fr-CH" sz="3600" dirty="0">
                <a:latin typeface="Calibri" panose="020F0502020204030204" pitchFamily="34" charset="0"/>
              </a:rPr>
              <a:t>to </a:t>
            </a:r>
            <a:r>
              <a:rPr lang="fr-CH" sz="3600" dirty="0" err="1">
                <a:latin typeface="Calibri" panose="020F0502020204030204" pitchFamily="34" charset="0"/>
              </a:rPr>
              <a:t>improve</a:t>
            </a:r>
            <a:r>
              <a:rPr lang="fr-CH" sz="3600" dirty="0">
                <a:latin typeface="Calibri" panose="020F0502020204030204" pitchFamily="34" charset="0"/>
              </a:rPr>
              <a:t> collaboration on </a:t>
            </a:r>
            <a:r>
              <a:rPr lang="fr-CH" sz="3600" dirty="0" err="1">
                <a:latin typeface="Calibri" panose="020F0502020204030204" pitchFamily="34" charset="0"/>
              </a:rPr>
              <a:t>health</a:t>
            </a:r>
            <a:r>
              <a:rPr lang="fr-CH" sz="3600" dirty="0">
                <a:latin typeface="Calibri" panose="020F0502020204030204" pitchFamily="34" charset="0"/>
              </a:rPr>
              <a:t> </a:t>
            </a:r>
            <a:r>
              <a:rPr lang="fr-CH" sz="3600" dirty="0" err="1">
                <a:latin typeface="Calibri" panose="020F0502020204030204" pitchFamily="34" charset="0"/>
              </a:rPr>
              <a:t>financing</a:t>
            </a:r>
            <a:endParaRPr lang="fr-CH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23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7" y="421398"/>
            <a:ext cx="10108579" cy="968131"/>
          </a:xfrm>
        </p:spPr>
        <p:txBody>
          <a:bodyPr/>
          <a:lstStyle/>
          <a:p>
            <a:r>
              <a:rPr lang="fr-CH" sz="3600" dirty="0" err="1">
                <a:latin typeface="Calibri" panose="020F0502020204030204" pitchFamily="34" charset="0"/>
              </a:rPr>
              <a:t>Specific</a:t>
            </a:r>
            <a:r>
              <a:rPr lang="fr-CH" sz="3600" dirty="0">
                <a:latin typeface="Calibri" panose="020F0502020204030204" pitchFamily="34" charset="0"/>
              </a:rPr>
              <a:t> objectives of the mission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16937" y="1879836"/>
            <a:ext cx="104269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1)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take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stock of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where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reform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agenda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lessons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learned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future directions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where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external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support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needed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2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) To strengthen the government’s ability to coordinate external support by formally introducing the P4H Focal Person to national and international stakeholders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3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) To strengthen the country based health financing coordination system taking into account the existing structures in Myanmar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4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) To identify areas of collaboration and efficient distribution of activities among the various stakeholders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94942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7" y="421398"/>
            <a:ext cx="10108579" cy="968131"/>
          </a:xfrm>
        </p:spPr>
        <p:txBody>
          <a:bodyPr/>
          <a:lstStyle/>
          <a:p>
            <a:r>
              <a:rPr lang="fr-CH" sz="3600" dirty="0">
                <a:latin typeface="Calibri" panose="020F0502020204030204" pitchFamily="34" charset="0"/>
              </a:rPr>
              <a:t>1) HF REFORM AND EXTERNAL SUPPORT NEEDS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16937" y="1879836"/>
            <a:ext cx="1042692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Strategic Directions for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UHC in Myanmar (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MoHS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/NIMU May 2019)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gives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 good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overview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the situation but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doesn’t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choose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among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several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key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policy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options.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S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ome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 intersectoral and multi-stakeholder dialogue has been initiated around the Strategic Directions document but the level, intensity and quality of the health financing dialogue could be significantly improved.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The h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ealth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 financing space in Myanmar has numerous national stakeholders (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MoHS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,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MoLIP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,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MoFP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, States and Regions, EHO, CSOs, private providers) and is also crowded with international organizations (INGOs, Multilaterals, Global health funds, bilateral donors).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Support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needs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are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huge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in a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very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complex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national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context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there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enough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do for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everybody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but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two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recurrent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themes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in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most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the meetings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were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high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level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advocacy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documentation /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research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/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utilization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recent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experimentations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in PFM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strategic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purchasing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4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7" y="421398"/>
            <a:ext cx="10108579" cy="968131"/>
          </a:xfrm>
        </p:spPr>
        <p:txBody>
          <a:bodyPr/>
          <a:lstStyle/>
          <a:p>
            <a:r>
              <a:rPr lang="fr-CH" sz="3600" dirty="0">
                <a:latin typeface="Calibri" panose="020F0502020204030204" pitchFamily="34" charset="0"/>
              </a:rPr>
              <a:t>2) </a:t>
            </a:r>
            <a:r>
              <a:rPr lang="fr-CH" sz="3600" dirty="0" err="1">
                <a:latin typeface="Calibri" panose="020F0502020204030204" pitchFamily="34" charset="0"/>
              </a:rPr>
              <a:t>Formal</a:t>
            </a:r>
            <a:r>
              <a:rPr lang="fr-CH" sz="3600" dirty="0">
                <a:latin typeface="Calibri" panose="020F0502020204030204" pitchFamily="34" charset="0"/>
              </a:rPr>
              <a:t> introduction of P4H Focal Person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16937" y="1879836"/>
            <a:ext cx="1042692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Htet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formally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introduced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Access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Fund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donors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staff (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Monday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),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two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INGOs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(PSI and CPI, Tuesday), to SSB,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Minister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senior management of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MoHS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(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Wednesday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).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MoFP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was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initially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targeted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on Thursday but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had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droped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. 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Minister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himself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provided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authorizing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environment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for the P4H FP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interact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various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working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groups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within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beyond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MoHS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.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DG of SSB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expressed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deep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satisfaction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interact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several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international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partners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beyond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traditional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relationship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ILO.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Excellent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working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atmosphere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from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all stakeholders,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very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constructive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from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all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development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partners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: a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perfect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basis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gradually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build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strenghen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trust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around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theme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.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58593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7" y="421398"/>
            <a:ext cx="10108579" cy="968131"/>
          </a:xfrm>
        </p:spPr>
        <p:txBody>
          <a:bodyPr/>
          <a:lstStyle/>
          <a:p>
            <a:r>
              <a:rPr lang="fr-CH" sz="3600" dirty="0">
                <a:latin typeface="Calibri" panose="020F0502020204030204" pitchFamily="34" charset="0"/>
              </a:rPr>
              <a:t>3) </a:t>
            </a:r>
            <a:r>
              <a:rPr lang="fr-CH" sz="3600" dirty="0" err="1">
                <a:latin typeface="Calibri" panose="020F0502020204030204" pitchFamily="34" charset="0"/>
              </a:rPr>
              <a:t>Health</a:t>
            </a:r>
            <a:r>
              <a:rPr lang="fr-CH" sz="3600" dirty="0">
                <a:latin typeface="Calibri" panose="020F0502020204030204" pitchFamily="34" charset="0"/>
              </a:rPr>
              <a:t> </a:t>
            </a:r>
            <a:r>
              <a:rPr lang="fr-CH" sz="3600" dirty="0" err="1">
                <a:latin typeface="Calibri" panose="020F0502020204030204" pitchFamily="34" charset="0"/>
              </a:rPr>
              <a:t>financing</a:t>
            </a:r>
            <a:r>
              <a:rPr lang="fr-CH" sz="3600" dirty="0">
                <a:latin typeface="Calibri" panose="020F0502020204030204" pitchFamily="34" charset="0"/>
              </a:rPr>
              <a:t> coordination system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16936" y="1879836"/>
            <a:ext cx="1049318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sector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currently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coordinated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by the MHSCC,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WHO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secretariat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.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Below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there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 HSS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core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group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WHO/WB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secretariat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a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sub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group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coordinated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by WHO. A new WHO Senior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Policy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Adviser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will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deployed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in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January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2020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proposed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for the P4H FP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technically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report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him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the WHO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Representative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.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Some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office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space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in WHO office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would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ideal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.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Beyond the Myanmar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Government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the mission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could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identify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three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layers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stakeholders: 1) The 4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members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the Access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Fund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+ Canada, Japan and France</a:t>
            </a: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2)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INGOs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working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specific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subjects</a:t>
            </a:r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3) The CSO lead by BGK</a:t>
            </a: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Collaboration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needs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strengthened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among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them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rules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interaction have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defined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build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trust and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three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layers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should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linked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.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A lot of information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gathering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needs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done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: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who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doing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what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(by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functions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)? How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used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?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Where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are the flows?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118708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7" y="421398"/>
            <a:ext cx="10108579" cy="968131"/>
          </a:xfrm>
        </p:spPr>
        <p:txBody>
          <a:bodyPr/>
          <a:lstStyle/>
          <a:p>
            <a:r>
              <a:rPr lang="fr-CH" sz="3600" dirty="0">
                <a:latin typeface="Calibri" panose="020F0502020204030204" pitchFamily="34" charset="0"/>
              </a:rPr>
              <a:t>4) Areas of collaboration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49407" y="1588289"/>
            <a:ext cx="104931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needs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are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huge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need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realistic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identify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priorities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quick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wins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for the P4H Focal Person (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ideas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for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next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6-12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months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):</a:t>
            </a:r>
          </a:p>
          <a:p>
            <a:pPr marL="342900" indent="-342900">
              <a:buFontTx/>
              <a:buChar char="-"/>
            </a:pP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Building consensus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among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development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partners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on key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messages in relation to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requests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for high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level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advocacy</a:t>
            </a:r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pPr marL="342900" indent="-342900">
              <a:buFontTx/>
              <a:buChar char="-"/>
            </a:pP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Organizing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 Myanmar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side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session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during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PMAC 2020 as a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facilited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conversation on the links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between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access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and the national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peace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process</a:t>
            </a:r>
          </a:p>
          <a:p>
            <a:pPr marL="342900" indent="-342900">
              <a:buFontTx/>
              <a:buChar char="-"/>
            </a:pP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Contributing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information sharing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improved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dialogue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among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national stakeholders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developing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research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agenda on PFM in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based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previous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experiences</a:t>
            </a:r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pPr marL="342900" indent="-342900">
              <a:buFontTx/>
              <a:buChar char="-"/>
            </a:pP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Organization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open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thematic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brown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bag lunches (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involving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remote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connection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TGF, GAVI, GFF in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context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of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Sustainable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Accelerator)</a:t>
            </a:r>
          </a:p>
          <a:p>
            <a:pPr marL="342900" indent="-342900">
              <a:buFontTx/>
              <a:buChar char="-"/>
            </a:pP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Continuing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financing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capacity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development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efforts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L4UHC follow up,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adjusted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flagship sessions, ILO training centre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Mahidol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program on social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protection</a:t>
            </a:r>
          </a:p>
          <a:p>
            <a:pPr marL="342900" indent="-342900">
              <a:buFontTx/>
              <a:buChar char="-"/>
            </a:pP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Working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donors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(UK) on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finding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incentives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for the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government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invest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more in PHC and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ways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to expand the Access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Health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Fund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platform to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include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other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sources like TGF, GAVI and GFF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692875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3067" y="357809"/>
            <a:ext cx="10108579" cy="1086678"/>
          </a:xfrm>
        </p:spPr>
        <p:txBody>
          <a:bodyPr/>
          <a:lstStyle/>
          <a:p>
            <a:r>
              <a:rPr lang="fr-CH" sz="3600" dirty="0">
                <a:latin typeface="Calibri" panose="020F0502020204030204" pitchFamily="34" charset="0"/>
              </a:rPr>
              <a:t>THE P4H COORDINATION TEAM </a:t>
            </a:r>
            <a:r>
              <a:rPr lang="fr-CH" sz="3600" dirty="0" err="1">
                <a:latin typeface="Calibri" panose="020F0502020204030204" pitchFamily="34" charset="0"/>
              </a:rPr>
              <a:t>combining</a:t>
            </a:r>
            <a:r>
              <a:rPr lang="fr-CH" sz="3600" dirty="0">
                <a:latin typeface="Calibri" panose="020F0502020204030204" pitchFamily="34" charset="0"/>
              </a:rPr>
              <a:t> global, </a:t>
            </a:r>
            <a:r>
              <a:rPr lang="fr-CH" sz="3600" dirty="0" err="1">
                <a:latin typeface="Calibri" panose="020F0502020204030204" pitchFamily="34" charset="0"/>
              </a:rPr>
              <a:t>regional</a:t>
            </a:r>
            <a:r>
              <a:rPr lang="fr-CH" sz="3600" dirty="0">
                <a:latin typeface="Calibri" panose="020F0502020204030204" pitchFamily="34" charset="0"/>
              </a:rPr>
              <a:t> and country </a:t>
            </a:r>
            <a:r>
              <a:rPr lang="fr-CH" sz="3600" dirty="0" err="1">
                <a:latin typeface="Calibri" panose="020F0502020204030204" pitchFamily="34" charset="0"/>
              </a:rPr>
              <a:t>levels</a:t>
            </a:r>
            <a:endParaRPr lang="fr-CH" sz="3600" dirty="0">
              <a:latin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10302" y="1571944"/>
            <a:ext cx="556399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rgbClr val="EFF5FB"/>
                </a:solidFill>
                <a:latin typeface="Lato Light"/>
                <a:cs typeface="Lato Light"/>
              </a:rPr>
              <a:t>P4H Regional or Country Focal Persons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:</a:t>
            </a:r>
          </a:p>
          <a:p>
            <a:endParaRPr lang="en-US" sz="16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Burkina Faso – Alexis Bigeard, WHO </a:t>
            </a: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Cambodia – Bart Jacobs, GIZ</a:t>
            </a: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Cameroon –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Josselin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Guillebert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, GIZ</a:t>
            </a: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Chad – Saibou Seynou, GIZ</a:t>
            </a:r>
          </a:p>
          <a:p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India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– Nina Siegert, ILO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Haiti – Ludovic Queuille, WHO</a:t>
            </a: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Kazakhstan –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Arystan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Moldazhanov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, RCHD-KAZ</a:t>
            </a: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Madagascar – Virgile Pace, Expertise-FRA</a:t>
            </a: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Malawi – Siri Snow, GIZ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Mozambique – Cristina Manzanares, GIZ</a:t>
            </a: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Myanmar –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Htet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Nay Lin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Oo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GIZ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Niger – Bouchaib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Mourjane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, Expertise-FRA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Senegal – Mame Abdoulaye Gueye, WB</a:t>
            </a: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Tanzania – Christian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Pfleiderer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, GIZ</a:t>
            </a: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Vietnam – Marielle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Goursat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, ILO</a:t>
            </a:r>
          </a:p>
          <a:p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496AE3-3E43-41F4-9845-9D9BA125B67E}"/>
              </a:ext>
            </a:extLst>
          </p:cNvPr>
          <p:cNvSpPr txBox="1"/>
          <p:nvPr/>
        </p:nvSpPr>
        <p:spPr>
          <a:xfrm>
            <a:off x="6628006" y="1571944"/>
            <a:ext cx="556399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rgbClr val="EFF5FB"/>
                </a:solidFill>
                <a:latin typeface="Lato Light"/>
                <a:cs typeface="Lato Light"/>
              </a:rPr>
              <a:t>P4H Coordination Desk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:</a:t>
            </a:r>
          </a:p>
          <a:p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WHO/HQ – Bayarsaikhan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Dorjsuren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W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HO/HQ – Claude Meyer</a:t>
            </a: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W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HO/HQ –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Gwenael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Dhaene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W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HO/HQ – Marie-Pierre 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Alliod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W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HO/HQ – “Recruitment ongoing” (</a:t>
            </a:r>
            <a:r>
              <a:rPr lang="en-US" sz="2000" dirty="0" err="1">
                <a:solidFill>
                  <a:srgbClr val="EFF5FB"/>
                </a:solidFill>
                <a:latin typeface="Lato Light"/>
                <a:cs typeface="Lato Light"/>
              </a:rPr>
              <a:t>MoFA</a:t>
            </a:r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</a:rPr>
              <a:t>-FRA)</a:t>
            </a:r>
          </a:p>
          <a:p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WB/HNP – Jean-Olivier Schmidt</a:t>
            </a:r>
          </a:p>
          <a:p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ILO/HQ – 50% of P3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funding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available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for 2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years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(EC DEVCO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funding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source)</a:t>
            </a:r>
          </a:p>
          <a:p>
            <a:endParaRPr lang="fr-CH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With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support </a:t>
            </a:r>
            <a:r>
              <a:rPr lang="fr-CH" sz="2000" dirty="0" err="1">
                <a:solidFill>
                  <a:srgbClr val="EFF5FB"/>
                </a:solidFill>
                <a:latin typeface="Lato Light"/>
                <a:cs typeface="Lato Light"/>
              </a:rPr>
              <a:t>from</a:t>
            </a:r>
            <a:r>
              <a:rPr lang="fr-CH" sz="2000" dirty="0">
                <a:solidFill>
                  <a:srgbClr val="EFF5FB"/>
                </a:solidFill>
                <a:latin typeface="Lato Light"/>
                <a:cs typeface="Lato Light"/>
              </a:rPr>
              <a:t> GIZ/HQ – Helga Mahler</a:t>
            </a:r>
          </a:p>
          <a:p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  <a:p>
            <a:r>
              <a:rPr lang="en-US" sz="2000" dirty="0">
                <a:solidFill>
                  <a:srgbClr val="EFF5FB"/>
                </a:solidFill>
                <a:latin typeface="Lato Light"/>
                <a:cs typeface="Lato Light"/>
                <a:hlinkClick r:id="rId2"/>
              </a:rPr>
              <a:t>https://p4h.world/ct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66903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C03EF-A70C-4D44-8B10-1F0717CB264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4F003BCA-B33E-4BB0-9976-6F91983BE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6" y="306660"/>
            <a:ext cx="11198087" cy="62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31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2" r="18992"/>
          <a:stretch>
            <a:fillRect/>
          </a:stretch>
        </p:blipFill>
        <p:spPr/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FF3A7-BD52-471D-9DC8-F63FD048F179}" type="datetime4">
              <a:rPr lang="en-GB" noProof="0" smtClean="0"/>
              <a:t>03 March 2020</a:t>
            </a:fld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11485" y="360000"/>
            <a:ext cx="7480515" cy="6498000"/>
          </a:xfrm>
        </p:spPr>
        <p:txBody>
          <a:bodyPr/>
          <a:lstStyle/>
          <a:p>
            <a:pPr marL="0" indent="0">
              <a:buNone/>
            </a:pPr>
            <a:r>
              <a:rPr lang="fr-CH" sz="2400" b="1" dirty="0" err="1">
                <a:solidFill>
                  <a:srgbClr val="2D424C"/>
                </a:solidFill>
                <a:latin typeface="Calibri" panose="020F0502020204030204" pitchFamily="34" charset="0"/>
              </a:rPr>
              <a:t>Thank</a:t>
            </a:r>
            <a:r>
              <a:rPr lang="fr-CH" sz="2400" b="1" dirty="0">
                <a:solidFill>
                  <a:srgbClr val="2D424C"/>
                </a:solidFill>
                <a:latin typeface="Calibri" panose="020F0502020204030204" pitchFamily="34" charset="0"/>
              </a:rPr>
              <a:t> </a:t>
            </a:r>
            <a:r>
              <a:rPr lang="fr-CH" sz="2400" b="1" dirty="0" err="1">
                <a:solidFill>
                  <a:srgbClr val="2D424C"/>
                </a:solidFill>
                <a:latin typeface="Calibri" panose="020F0502020204030204" pitchFamily="34" charset="0"/>
              </a:rPr>
              <a:t>you</a:t>
            </a:r>
            <a:r>
              <a:rPr lang="fr-CH" sz="2400" b="1" dirty="0">
                <a:solidFill>
                  <a:srgbClr val="2D424C"/>
                </a:solidFill>
                <a:latin typeface="Calibri" panose="020F0502020204030204" pitchFamily="34" charset="0"/>
              </a:rPr>
              <a:t> for </a:t>
            </a:r>
            <a:r>
              <a:rPr lang="fr-CH" sz="2400" b="1" dirty="0" err="1">
                <a:solidFill>
                  <a:srgbClr val="2D424C"/>
                </a:solidFill>
                <a:latin typeface="Calibri" panose="020F0502020204030204" pitchFamily="34" charset="0"/>
              </a:rPr>
              <a:t>your</a:t>
            </a:r>
            <a:r>
              <a:rPr lang="fr-CH" sz="2400" b="1" dirty="0">
                <a:solidFill>
                  <a:srgbClr val="2D424C"/>
                </a:solidFill>
                <a:latin typeface="Calibri" panose="020F0502020204030204" pitchFamily="34" charset="0"/>
              </a:rPr>
              <a:t> attention !</a:t>
            </a:r>
          </a:p>
          <a:p>
            <a:pPr marL="0" indent="0">
              <a:buNone/>
            </a:pPr>
            <a:endParaRPr lang="fr-CH" sz="2400" b="1" dirty="0">
              <a:solidFill>
                <a:srgbClr val="2D424C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fr-CH" sz="2400" b="1" dirty="0">
              <a:solidFill>
                <a:srgbClr val="2D424C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rgbClr val="2D424C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2D424C"/>
                </a:solidFill>
                <a:latin typeface="Calibri" panose="020F0502020204030204" pitchFamily="34" charset="0"/>
              </a:rPr>
              <a:t>Connect with us: www.P4H.world</a:t>
            </a:r>
          </a:p>
          <a:p>
            <a:pPr marL="0" indent="0">
              <a:buNone/>
            </a:pPr>
            <a:endParaRPr lang="en-US" sz="2400" b="1" dirty="0">
              <a:solidFill>
                <a:srgbClr val="2D424C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2D424C"/>
                </a:solidFill>
                <a:latin typeface="Calibri" panose="020F0502020204030204" pitchFamily="34" charset="0"/>
              </a:rPr>
              <a:t>Twitter: </a:t>
            </a:r>
            <a:r>
              <a:rPr lang="en-US" sz="2400" b="1" dirty="0">
                <a:solidFill>
                  <a:srgbClr val="5EAABC"/>
                </a:solidFill>
                <a:latin typeface="Calibri" panose="020F0502020204030204" pitchFamily="34" charset="0"/>
              </a:rPr>
              <a:t>@</a:t>
            </a:r>
            <a:r>
              <a:rPr lang="en-US" sz="2400" b="1" dirty="0">
                <a:solidFill>
                  <a:srgbClr val="2D424C"/>
                </a:solidFill>
                <a:latin typeface="Calibri" panose="020F0502020204030204" pitchFamily="34" charset="0"/>
              </a:rPr>
              <a:t>P4hNetwork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02245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skabelon">
  <a:themeElements>
    <a:clrScheme name="P4H">
      <a:dk1>
        <a:srgbClr val="000000"/>
      </a:dk1>
      <a:lt1>
        <a:sysClr val="window" lastClr="FFFFFF"/>
      </a:lt1>
      <a:dk2>
        <a:srgbClr val="2D424C"/>
      </a:dk2>
      <a:lt2>
        <a:srgbClr val="E8E7E2"/>
      </a:lt2>
      <a:accent1>
        <a:srgbClr val="EA3A32"/>
      </a:accent1>
      <a:accent2>
        <a:srgbClr val="4C7E96"/>
      </a:accent2>
      <a:accent3>
        <a:srgbClr val="8C2222"/>
      </a:accent3>
      <a:accent4>
        <a:srgbClr val="2D424C"/>
      </a:accent4>
      <a:accent5>
        <a:srgbClr val="5EAABC"/>
      </a:accent5>
      <a:accent6>
        <a:srgbClr val="000000"/>
      </a:accent6>
      <a:hlink>
        <a:srgbClr val="0563C1"/>
      </a:hlink>
      <a:folHlink>
        <a:srgbClr val="954F72"/>
      </a:folHlink>
    </a:clrScheme>
    <a:fontScheme name="P4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sz="16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skabelon.potx" id="{4CFA67E2-C373-4A32-850E-77E53FF6ED6D}" vid="{B7E3D859-B7A2-43D4-B0E4-92BB3E409F93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skabelon</Template>
  <TotalTime>0</TotalTime>
  <Words>1167</Words>
  <Application>Microsoft Office PowerPoint</Application>
  <PresentationFormat>Widescreen</PresentationFormat>
  <Paragraphs>98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Lato Light</vt:lpstr>
      <vt:lpstr>Trebuchet MS</vt:lpstr>
      <vt:lpstr>Verdana</vt:lpstr>
      <vt:lpstr>PowerPoint skabelon</vt:lpstr>
      <vt:lpstr>P4h Joint mission in myanmar – 9 to 13 december 2019  Debriefing session, 13th December in Swiss Embassy, Yangon       WHO: Ann Lin WB: Nang MO KHAM &amp; Kent Ranson ILO: Thein Than Htay &amp; Marielle Goursat SDC: Thin Myat Khine, Rea Bonzi            &amp; Viviane Hasselman USAID: Karen Cavanaugh GIZ: Htet Lay Lin Oo &amp; Bart Jacobs P4H Coordination Desk: Claude Meyer </vt:lpstr>
      <vt:lpstr>P4H NETWORK’s MANDATE (Final ToR – SEPT 2018)</vt:lpstr>
      <vt:lpstr>THE P4H Unique MULTI-SECTORAL FRAMEWORK to improve collaboration on health financing</vt:lpstr>
      <vt:lpstr>Specific objectives of the mission</vt:lpstr>
      <vt:lpstr>1) HF REFORM AND EXTERNAL SUPPORT NEEDS</vt:lpstr>
      <vt:lpstr>2) Formal introduction of P4H Focal Person</vt:lpstr>
      <vt:lpstr>3) Health financing coordination system</vt:lpstr>
      <vt:lpstr>4) Areas of collaboration</vt:lpstr>
      <vt:lpstr>THE P4H COORDINATION TEAM combining global, regional and country levels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2018-02-21T15:03:06Z</dcterms:created>
  <dcterms:modified xsi:type="dcterms:W3CDTF">2020-03-03T13:11:15Z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</Properties>
</file>