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omments/comment2.xml" ContentType="application/vnd.openxmlformats-officedocument.presentationml.comment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6.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9.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2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tags/tag29.xml" ContentType="application/vnd.openxmlformats-officedocument.presentationml.tags+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22.xml" ContentType="application/vnd.openxmlformats-officedocument.presentationml.notesSlide+xml"/>
  <Override PartName="/ppt/tags/tag33.xml" ContentType="application/vnd.openxmlformats-officedocument.presentationml.tags+xml"/>
  <Override PartName="/ppt/notesSlides/notesSlide23.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25.xml" ContentType="application/vnd.openxmlformats-officedocument.presentationml.notesSlide+xml"/>
  <Override PartName="/ppt/comments/comment3.xml" ContentType="application/vnd.openxmlformats-officedocument.presentationml.comment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7.xml" ContentType="application/vnd.openxmlformats-officedocument.presentationml.tags+xml"/>
  <Override PartName="/ppt/notesSlides/notesSlide26.xml" ContentType="application/vnd.openxmlformats-officedocument.presentationml.notesSlide+xml"/>
  <Override PartName="/ppt/tags/tag48.xml" ContentType="application/vnd.openxmlformats-officedocument.presentationml.tags+xml"/>
  <Override PartName="/ppt/notesSlides/notesSlide27.xml" ContentType="application/vnd.openxmlformats-officedocument.presentationml.notesSlide+xml"/>
  <Override PartName="/ppt/comments/comment4.xml" ContentType="application/vnd.openxmlformats-officedocument.presentationml.comment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omments/comment5.xml" ContentType="application/vnd.openxmlformats-officedocument.presentationml.comment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1"/>
  </p:sldMasterIdLst>
  <p:notesMasterIdLst>
    <p:notesMasterId r:id="rId60"/>
  </p:notesMasterIdLst>
  <p:sldIdLst>
    <p:sldId id="256" r:id="rId2"/>
    <p:sldId id="2145706696" r:id="rId3"/>
    <p:sldId id="4969" r:id="rId4"/>
    <p:sldId id="2141411239" r:id="rId5"/>
    <p:sldId id="2147374875" r:id="rId6"/>
    <p:sldId id="2147374876" r:id="rId7"/>
    <p:sldId id="2147374871" r:id="rId8"/>
    <p:sldId id="257" r:id="rId9"/>
    <p:sldId id="351" r:id="rId10"/>
    <p:sldId id="606" r:id="rId11"/>
    <p:sldId id="617" r:id="rId12"/>
    <p:sldId id="588" r:id="rId13"/>
    <p:sldId id="613" r:id="rId14"/>
    <p:sldId id="1011" r:id="rId15"/>
    <p:sldId id="2141411245" r:id="rId16"/>
    <p:sldId id="2141411246" r:id="rId17"/>
    <p:sldId id="2147374885" r:id="rId18"/>
    <p:sldId id="2147374883" r:id="rId19"/>
    <p:sldId id="2147374886" r:id="rId20"/>
    <p:sldId id="2147374878" r:id="rId21"/>
    <p:sldId id="2145706690" r:id="rId22"/>
    <p:sldId id="2145706695" r:id="rId23"/>
    <p:sldId id="2145706691" r:id="rId24"/>
    <p:sldId id="2145706710" r:id="rId25"/>
    <p:sldId id="2145706739" r:id="rId26"/>
    <p:sldId id="2145706707" r:id="rId27"/>
    <p:sldId id="2141411333" r:id="rId28"/>
    <p:sldId id="2145706692" r:id="rId29"/>
    <p:sldId id="2145706648" r:id="rId30"/>
    <p:sldId id="2141411303" r:id="rId31"/>
    <p:sldId id="2145706716" r:id="rId32"/>
    <p:sldId id="2145706717" r:id="rId33"/>
    <p:sldId id="2145706718" r:id="rId34"/>
    <p:sldId id="2145706732" r:id="rId35"/>
    <p:sldId id="2147374858" r:id="rId36"/>
    <p:sldId id="2147374870" r:id="rId37"/>
    <p:sldId id="2145706740" r:id="rId38"/>
    <p:sldId id="2147374856" r:id="rId39"/>
    <p:sldId id="2147374859" r:id="rId40"/>
    <p:sldId id="2141411357" r:id="rId41"/>
    <p:sldId id="2147374879" r:id="rId42"/>
    <p:sldId id="282" r:id="rId43"/>
    <p:sldId id="260" r:id="rId44"/>
    <p:sldId id="262" r:id="rId45"/>
    <p:sldId id="267" r:id="rId46"/>
    <p:sldId id="654" r:id="rId47"/>
    <p:sldId id="2145706737" r:id="rId48"/>
    <p:sldId id="730" r:id="rId49"/>
    <p:sldId id="726" r:id="rId50"/>
    <p:sldId id="313" r:id="rId51"/>
    <p:sldId id="2147374884" r:id="rId52"/>
    <p:sldId id="317" r:id="rId53"/>
    <p:sldId id="318" r:id="rId54"/>
    <p:sldId id="722" r:id="rId55"/>
    <p:sldId id="2147374880" r:id="rId56"/>
    <p:sldId id="263" r:id="rId57"/>
    <p:sldId id="2147374881" r:id="rId58"/>
    <p:sldId id="2147374887" r:id="rId5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tte Puret" initials="JP" lastIdx="5" clrIdx="0">
    <p:extLst>
      <p:ext uri="{19B8F6BF-5375-455C-9EA6-DF929625EA0E}">
        <p15:presenceInfo xmlns:p15="http://schemas.microsoft.com/office/powerpoint/2012/main" userId="S::jpuret@Gavi.org::e1735a65-e2b7-42c7-bdff-3ca1af94e5b1" providerId="AD"/>
      </p:ext>
    </p:extLst>
  </p:cmAuthor>
  <p:cmAuthor id="2" name="Ellen Van De Poel" initials="EP" lastIdx="1" clrIdx="1">
    <p:extLst>
      <p:ext uri="{19B8F6BF-5375-455C-9EA6-DF929625EA0E}">
        <p15:presenceInfo xmlns:p15="http://schemas.microsoft.com/office/powerpoint/2012/main" userId="S::evandepoel@worldbank.org::eb30f8c7-301a-4556-bf50-644c8e37a9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AE55F6-8645-43A4-BB92-CD9CABCEA464}" v="16" dt="2022-04-05T18:04:55.9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commentAuthors" Target="commen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oleObject" Target="file:///\\wbgvdiprofile\vdi$\wb532192\RedirectedFolders\Desktop\CIV%20Budget\CIV_budge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wbgvdiprofile\vdi$\wb532192\RedirectedFolders\Desktop\CIV%20Budget\CIV_budge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wbgvdiprofile\vdi$\wb532192\RedirectedFolders\Desktop\CIV%20Budget\CIV_budge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wbgvdiprofile\vdi$\wb532192\RedirectedFolders\Desktop\CIV%20Budget\CIV_budge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gavinet-my.sharepoint.com/personal/jpuret_gavi_org/Documents/4.Countries/Cote%20d'Ivoire/Transition/20210810_Cote%20dIvoire%20transition%20data.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gavinet-my.sharepoint.com/personal/jpuret_gavi_org/Documents/4.Countries/Cote%20d'Ivoire/Transition/20210810_Cote%20dIvoire%20transition%20data.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Parts du budget 2020</a:t>
            </a:r>
          </a:p>
        </c:rich>
      </c:tx>
      <c:layout>
        <c:manualLayout>
          <c:xMode val="edge"/>
          <c:yMode val="edge"/>
          <c:x val="0.55624726840714256"/>
          <c:y val="8.305264658467539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53622737947230281"/>
          <c:y val="0.16195924315152221"/>
          <c:w val="0.18885826771653544"/>
          <c:h val="0.48354866562946397"/>
        </c:manualLayout>
      </c:layout>
      <c:pieChart>
        <c:varyColors val="1"/>
        <c:ser>
          <c:idx val="0"/>
          <c:order val="0"/>
          <c:tx>
            <c:strRef>
              <c:f>'Répartition par secteur (%)'!$H$15</c:f>
              <c:strCache>
                <c:ptCount val="1"/>
                <c:pt idx="0">
                  <c:v>2020</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85A1-4B77-870A-36A779B3F6A4}"/>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85A1-4B77-870A-36A779B3F6A4}"/>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85A1-4B77-870A-36A779B3F6A4}"/>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85A1-4B77-870A-36A779B3F6A4}"/>
              </c:ext>
            </c:extLst>
          </c:dPt>
          <c:dPt>
            <c:idx val="4"/>
            <c:bubble3D val="0"/>
            <c:explosion val="7"/>
            <c:spPr>
              <a:solidFill>
                <a:schemeClr val="tx2">
                  <a:lumMod val="75000"/>
                </a:schemeClr>
              </a:solidFill>
              <a:ln w="19050">
                <a:solidFill>
                  <a:schemeClr val="lt1"/>
                </a:solidFill>
              </a:ln>
              <a:effectLst/>
            </c:spPr>
            <c:extLst>
              <c:ext xmlns:c16="http://schemas.microsoft.com/office/drawing/2014/chart" uri="{C3380CC4-5D6E-409C-BE32-E72D297353CC}">
                <c16:uniqueId val="{00000009-85A1-4B77-870A-36A779B3F6A4}"/>
              </c:ext>
            </c:extLst>
          </c:dPt>
          <c:dPt>
            <c:idx val="5"/>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B-85A1-4B77-870A-36A779B3F6A4}"/>
              </c:ext>
            </c:extLst>
          </c:dPt>
          <c:dPt>
            <c:idx val="6"/>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0D-85A1-4B77-870A-36A779B3F6A4}"/>
              </c:ext>
            </c:extLst>
          </c:dPt>
          <c:dPt>
            <c:idx val="7"/>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0F-85A1-4B77-870A-36A779B3F6A4}"/>
              </c:ext>
            </c:extLst>
          </c:dPt>
          <c:dPt>
            <c:idx val="8"/>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11-85A1-4B77-870A-36A779B3F6A4}"/>
              </c:ext>
            </c:extLst>
          </c:dPt>
          <c:dLbls>
            <c:dLbl>
              <c:idx val="4"/>
              <c:layout>
                <c:manualLayout>
                  <c:x val="5.617402265506285E-3"/>
                  <c:y val="0.12735796711811068"/>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5A1-4B77-870A-36A779B3F6A4}"/>
                </c:ext>
              </c:extLst>
            </c:dLbl>
            <c:dLbl>
              <c:idx val="8"/>
              <c:layout>
                <c:manualLayout>
                  <c:x val="1.3446694985495234E-2"/>
                  <c:y val="-8.0745742539413481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85A1-4B77-870A-36A779B3F6A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'Répartition par secteur (%)'!$G$16:$G$24</c:f>
              <c:strCache>
                <c:ptCount val="9"/>
                <c:pt idx="0">
                  <c:v>Pouvoirs publics, organes de souveraineté et gouvernance</c:v>
                </c:pt>
                <c:pt idx="1">
                  <c:v>Défense, sécurité et justice</c:v>
                </c:pt>
                <c:pt idx="2">
                  <c:v>Administration générale et développement économique</c:v>
                </c:pt>
                <c:pt idx="3">
                  <c:v>Enseignement, formation et recherche</c:v>
                </c:pt>
                <c:pt idx="4">
                  <c:v>Santé et action sociale</c:v>
                </c:pt>
                <c:pt idx="5">
                  <c:v>Culture, jeunesse, sports et loisirs</c:v>
                </c:pt>
                <c:pt idx="6">
                  <c:v>Développement des infrastructures et équipements collectifs</c:v>
                </c:pt>
                <c:pt idx="7">
                  <c:v>Production, développement industriel et commercial</c:v>
                </c:pt>
                <c:pt idx="8">
                  <c:v>Environnement, cadre de vie et protection de la nature</c:v>
                </c:pt>
              </c:strCache>
            </c:strRef>
          </c:cat>
          <c:val>
            <c:numRef>
              <c:f>'Répartition par secteur (%)'!$H$16:$H$24</c:f>
              <c:numCache>
                <c:formatCode>0.0%</c:formatCode>
                <c:ptCount val="9"/>
                <c:pt idx="0">
                  <c:v>9.1926082103435447E-2</c:v>
                </c:pt>
                <c:pt idx="1">
                  <c:v>7.2652858737442635E-2</c:v>
                </c:pt>
                <c:pt idx="2">
                  <c:v>0.35634379263301502</c:v>
                </c:pt>
                <c:pt idx="3">
                  <c:v>0.16495101079002855</c:v>
                </c:pt>
                <c:pt idx="4">
                  <c:v>6.5819174004712905E-2</c:v>
                </c:pt>
                <c:pt idx="5">
                  <c:v>2.6416966389681263E-2</c:v>
                </c:pt>
                <c:pt idx="6">
                  <c:v>0.17571623465211464</c:v>
                </c:pt>
                <c:pt idx="7">
                  <c:v>2.2311794617388071E-2</c:v>
                </c:pt>
                <c:pt idx="8">
                  <c:v>2.3862086072181574E-2</c:v>
                </c:pt>
              </c:numCache>
            </c:numRef>
          </c:val>
          <c:extLst>
            <c:ext xmlns:c16="http://schemas.microsoft.com/office/drawing/2014/chart" uri="{C3380CC4-5D6E-409C-BE32-E72D297353CC}">
              <c16:uniqueId val="{00000012-85A1-4B77-870A-36A779B3F6A4}"/>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12183671518917359"/>
          <c:y val="0.7533873314423456"/>
          <c:w val="0.87816328481082639"/>
          <c:h val="0.232523632878188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a:t>Parts du budget 2018</a:t>
            </a:r>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44073394898776"/>
          <c:y val="0.22087908831206077"/>
          <c:w val="0.80840567992280332"/>
          <c:h val="0.63273451600031028"/>
        </c:manualLayout>
      </c:layout>
      <c:pieChart>
        <c:varyColors val="1"/>
        <c:ser>
          <c:idx val="0"/>
          <c:order val="0"/>
          <c:tx>
            <c:strRef>
              <c:f>'Répartition par secteur (%)'!$B$2</c:f>
              <c:strCache>
                <c:ptCount val="1"/>
                <c:pt idx="0">
                  <c:v>2018</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618A-4FD3-B6D1-78BDCBB3327D}"/>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618A-4FD3-B6D1-78BDCBB3327D}"/>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618A-4FD3-B6D1-78BDCBB3327D}"/>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618A-4FD3-B6D1-78BDCBB3327D}"/>
              </c:ext>
            </c:extLst>
          </c:dPt>
          <c:dPt>
            <c:idx val="4"/>
            <c:bubble3D val="0"/>
            <c:explosion val="10"/>
            <c:spPr>
              <a:solidFill>
                <a:schemeClr val="tx2">
                  <a:lumMod val="75000"/>
                </a:schemeClr>
              </a:solidFill>
              <a:ln w="19050">
                <a:solidFill>
                  <a:schemeClr val="lt1"/>
                </a:solidFill>
              </a:ln>
              <a:effectLst/>
            </c:spPr>
            <c:extLst>
              <c:ext xmlns:c16="http://schemas.microsoft.com/office/drawing/2014/chart" uri="{C3380CC4-5D6E-409C-BE32-E72D297353CC}">
                <c16:uniqueId val="{00000009-618A-4FD3-B6D1-78BDCBB3327D}"/>
              </c:ext>
            </c:extLst>
          </c:dPt>
          <c:dPt>
            <c:idx val="5"/>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B-618A-4FD3-B6D1-78BDCBB3327D}"/>
              </c:ext>
            </c:extLst>
          </c:dPt>
          <c:dPt>
            <c:idx val="6"/>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0D-618A-4FD3-B6D1-78BDCBB3327D}"/>
              </c:ext>
            </c:extLst>
          </c:dPt>
          <c:dPt>
            <c:idx val="7"/>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0F-618A-4FD3-B6D1-78BDCBB3327D}"/>
              </c:ext>
            </c:extLst>
          </c:dPt>
          <c:dLbls>
            <c:dLbl>
              <c:idx val="0"/>
              <c:layout>
                <c:manualLayout>
                  <c:x val="9.7146308076950585E-3"/>
                  <c:y val="-6.2654747197225351E-3"/>
                </c:manualLayout>
              </c:layout>
              <c:spPr>
                <a:noFill/>
                <a:ln>
                  <a:noFill/>
                </a:ln>
                <a:effectLst/>
              </c:spPr>
              <c:txPr>
                <a:bodyPr rot="0" spcFirstLastPara="1" vertOverflow="ellipsis" vert="horz" wrap="square" lIns="38100" tIns="19050" rIns="38100" bIns="19050" anchor="ctr" anchorCtr="0">
                  <a:noAutofit/>
                </a:bodyPr>
                <a:lstStyle/>
                <a:p>
                  <a:pPr algn="ctr" rtl="0">
                    <a:defRPr lang="en-US" sz="1300" b="0" i="0" u="none" strike="noStrike" kern="1200" baseline="0">
                      <a:solidFill>
                        <a:prstClr val="black">
                          <a:lumMod val="75000"/>
                          <a:lumOff val="25000"/>
                        </a:prstClr>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8579231419716799"/>
                      <c:h val="8.649079232660456E-2"/>
                    </c:manualLayout>
                  </c15:layout>
                </c:ext>
                <c:ext xmlns:c16="http://schemas.microsoft.com/office/drawing/2014/chart" uri="{C3380CC4-5D6E-409C-BE32-E72D297353CC}">
                  <c16:uniqueId val="{00000001-618A-4FD3-B6D1-78BDCBB3327D}"/>
                </c:ext>
              </c:extLst>
            </c:dLbl>
            <c:dLbl>
              <c:idx val="2"/>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5-618A-4FD3-B6D1-78BDCBB3327D}"/>
                </c:ext>
              </c:extLst>
            </c:dLbl>
            <c:dLbl>
              <c:idx val="4"/>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6522847056711407"/>
                      <c:h val="0.15967530891065457"/>
                    </c:manualLayout>
                  </c15:layout>
                </c:ext>
                <c:ext xmlns:c16="http://schemas.microsoft.com/office/drawing/2014/chart" uri="{C3380CC4-5D6E-409C-BE32-E72D297353CC}">
                  <c16:uniqueId val="{00000009-618A-4FD3-B6D1-78BDCBB3327D}"/>
                </c:ext>
              </c:extLst>
            </c:dLbl>
            <c:dLbl>
              <c:idx val="5"/>
              <c:layout>
                <c:manualLayout>
                  <c:x val="3.1086818584624186E-3"/>
                  <c:y val="-1.2037614401790854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18A-4FD3-B6D1-78BDCBB3327D}"/>
                </c:ext>
              </c:extLst>
            </c:dLbl>
            <c:dLbl>
              <c:idx val="6"/>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D-618A-4FD3-B6D1-78BDCBB3327D}"/>
                </c:ext>
              </c:extLst>
            </c:dLbl>
            <c:dLbl>
              <c:idx val="7"/>
              <c:layout>
                <c:manualLayout>
                  <c:x val="-0.11162493263821453"/>
                  <c:y val="-1.352749818965798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18A-4FD3-B6D1-78BDCBB3327D}"/>
                </c:ext>
              </c:extLst>
            </c:dLbl>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'Répartition par secteur (%)'!$A$3:$A$10</c:f>
              <c:strCache>
                <c:ptCount val="8"/>
                <c:pt idx="0">
                  <c:v>Pouvoirs publics, organes de souveraineté et gouvernance</c:v>
                </c:pt>
                <c:pt idx="1">
                  <c:v>Défense, sécurité et justice</c:v>
                </c:pt>
                <c:pt idx="2">
                  <c:v>Administration générale et développement économique</c:v>
                </c:pt>
                <c:pt idx="3">
                  <c:v>Enseignement, formation et recherche</c:v>
                </c:pt>
                <c:pt idx="4">
                  <c:v>Santé et action sociale</c:v>
                </c:pt>
                <c:pt idx="5">
                  <c:v>Culture, jeunesse, sports et loisirs</c:v>
                </c:pt>
                <c:pt idx="6">
                  <c:v>Développement des infrastructures et équipements collectifs</c:v>
                </c:pt>
                <c:pt idx="7">
                  <c:v>Production, développement industriel et commercial</c:v>
                </c:pt>
              </c:strCache>
            </c:strRef>
          </c:cat>
          <c:val>
            <c:numRef>
              <c:f>'Répartition par secteur (%)'!$B$3:$B$10</c:f>
              <c:numCache>
                <c:formatCode>0.0%</c:formatCode>
                <c:ptCount val="8"/>
                <c:pt idx="0">
                  <c:v>5.1449039400846629E-2</c:v>
                </c:pt>
                <c:pt idx="1">
                  <c:v>7.6492702998727083E-2</c:v>
                </c:pt>
                <c:pt idx="2">
                  <c:v>0.33634291465616767</c:v>
                </c:pt>
                <c:pt idx="3">
                  <c:v>0.190254877001865</c:v>
                </c:pt>
                <c:pt idx="4">
                  <c:v>6.1262248009235964E-2</c:v>
                </c:pt>
                <c:pt idx="5">
                  <c:v>2.4229596518753144E-2</c:v>
                </c:pt>
                <c:pt idx="6">
                  <c:v>0.22068618454160624</c:v>
                </c:pt>
                <c:pt idx="7">
                  <c:v>3.9282436872798317E-2</c:v>
                </c:pt>
              </c:numCache>
            </c:numRef>
          </c:val>
          <c:extLst>
            <c:ext xmlns:c16="http://schemas.microsoft.com/office/drawing/2014/chart" uri="{C3380CC4-5D6E-409C-BE32-E72D297353CC}">
              <c16:uniqueId val="{00000010-618A-4FD3-B6D1-78BDCBB3327D}"/>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Parts du budget 2019</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4507424234485181"/>
          <c:y val="0.21857107062983139"/>
          <c:w val="0.82156976959878958"/>
          <c:h val="0.64303797392568662"/>
        </c:manualLayout>
      </c:layout>
      <c:pieChart>
        <c:varyColors val="1"/>
        <c:ser>
          <c:idx val="0"/>
          <c:order val="0"/>
          <c:tx>
            <c:strRef>
              <c:f>'Répartition par secteur (%)'!$C$17</c:f>
              <c:strCache>
                <c:ptCount val="1"/>
                <c:pt idx="0">
                  <c:v>2019</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0E9D-49F3-BD9A-76E077A4D919}"/>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0E9D-49F3-BD9A-76E077A4D919}"/>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0E9D-49F3-BD9A-76E077A4D919}"/>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0E9D-49F3-BD9A-76E077A4D919}"/>
              </c:ext>
            </c:extLst>
          </c:dPt>
          <c:dPt>
            <c:idx val="4"/>
            <c:bubble3D val="0"/>
            <c:explosion val="11"/>
            <c:spPr>
              <a:solidFill>
                <a:schemeClr val="tx2">
                  <a:lumMod val="75000"/>
                </a:schemeClr>
              </a:solidFill>
              <a:ln w="19050">
                <a:solidFill>
                  <a:schemeClr val="lt1"/>
                </a:solidFill>
              </a:ln>
              <a:effectLst/>
            </c:spPr>
            <c:extLst>
              <c:ext xmlns:c16="http://schemas.microsoft.com/office/drawing/2014/chart" uri="{C3380CC4-5D6E-409C-BE32-E72D297353CC}">
                <c16:uniqueId val="{00000009-0E9D-49F3-BD9A-76E077A4D919}"/>
              </c:ext>
            </c:extLst>
          </c:dPt>
          <c:dPt>
            <c:idx val="5"/>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B-0E9D-49F3-BD9A-76E077A4D919}"/>
              </c:ext>
            </c:extLst>
          </c:dPt>
          <c:dPt>
            <c:idx val="6"/>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0D-0E9D-49F3-BD9A-76E077A4D919}"/>
              </c:ext>
            </c:extLst>
          </c:dPt>
          <c:dPt>
            <c:idx val="7"/>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0F-0E9D-49F3-BD9A-76E077A4D919}"/>
              </c:ext>
            </c:extLst>
          </c:dPt>
          <c:dLbls>
            <c:dLbl>
              <c:idx val="0"/>
              <c:layout>
                <c:manualLayout>
                  <c:x val="5.276096309472951E-2"/>
                  <c:y val="6.644755965297712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E9D-49F3-BD9A-76E077A4D919}"/>
                </c:ext>
              </c:extLst>
            </c:dLbl>
            <c:dLbl>
              <c:idx val="4"/>
              <c:layout>
                <c:manualLayout>
                  <c:x val="5.2689824459681039E-2"/>
                  <c:y val="0.16310650199414523"/>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4182125614765934"/>
                      <c:h val="0.16039764959382183"/>
                    </c:manualLayout>
                  </c15:layout>
                </c:ext>
                <c:ext xmlns:c16="http://schemas.microsoft.com/office/drawing/2014/chart" uri="{C3380CC4-5D6E-409C-BE32-E72D297353CC}">
                  <c16:uniqueId val="{00000009-0E9D-49F3-BD9A-76E077A4D919}"/>
                </c:ext>
              </c:extLst>
            </c:dLbl>
            <c:dLbl>
              <c:idx val="7"/>
              <c:layout>
                <c:manualLayout>
                  <c:x val="-0.10928959658656942"/>
                  <c:y val="-1.0542342245794005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0E9D-49F3-BD9A-76E077A4D91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'Répartition par secteur (%)'!$B$18:$B$25</c:f>
              <c:strCache>
                <c:ptCount val="8"/>
                <c:pt idx="0">
                  <c:v>Pouvoirs publics, organes de souveraineté et gouvernance</c:v>
                </c:pt>
                <c:pt idx="1">
                  <c:v>Défense, sécurité et justice</c:v>
                </c:pt>
                <c:pt idx="2">
                  <c:v>Administration générale et développement économique</c:v>
                </c:pt>
                <c:pt idx="3">
                  <c:v>Enseignement, formation et recherche</c:v>
                </c:pt>
                <c:pt idx="4">
                  <c:v>Santé et action sociale</c:v>
                </c:pt>
                <c:pt idx="5">
                  <c:v>Culture, jeunesse, sports et loisirs</c:v>
                </c:pt>
                <c:pt idx="6">
                  <c:v>Développement des infrastructures et équipements collectifs</c:v>
                </c:pt>
                <c:pt idx="7">
                  <c:v>Production, développement industriel et commercial</c:v>
                </c:pt>
              </c:strCache>
            </c:strRef>
          </c:cat>
          <c:val>
            <c:numRef>
              <c:f>'Répartition par secteur (%)'!$C$18:$C$25</c:f>
              <c:numCache>
                <c:formatCode>0.0%</c:formatCode>
                <c:ptCount val="8"/>
                <c:pt idx="0">
                  <c:v>5.4019415357766151E-2</c:v>
                </c:pt>
                <c:pt idx="1">
                  <c:v>7.1525959860383945E-2</c:v>
                </c:pt>
                <c:pt idx="2">
                  <c:v>0.37371836823734728</c:v>
                </c:pt>
                <c:pt idx="3">
                  <c:v>0.18282340750436302</c:v>
                </c:pt>
                <c:pt idx="4">
                  <c:v>5.9514070680628278E-2</c:v>
                </c:pt>
                <c:pt idx="5">
                  <c:v>1.8624563699825479E-2</c:v>
                </c:pt>
                <c:pt idx="6">
                  <c:v>0.20062990837696337</c:v>
                </c:pt>
                <c:pt idx="7">
                  <c:v>3.9144306282722516E-2</c:v>
                </c:pt>
              </c:numCache>
            </c:numRef>
          </c:val>
          <c:extLst>
            <c:ext xmlns:c16="http://schemas.microsoft.com/office/drawing/2014/chart" uri="{C3380CC4-5D6E-409C-BE32-E72D297353CC}">
              <c16:uniqueId val="{00000010-0E9D-49F3-BD9A-76E077A4D919}"/>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dirty="0"/>
              <a:t>Parts du budget 2021</a:t>
            </a:r>
          </a:p>
        </c:rich>
      </c:tx>
      <c:layout>
        <c:manualLayout>
          <c:xMode val="edge"/>
          <c:yMode val="edge"/>
          <c:x val="0.19463827401812522"/>
          <c:y val="1.1308644672292693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794704225826156"/>
          <c:y val="0.22939689602933006"/>
          <c:w val="0.85696722120261282"/>
          <c:h val="0.64446066372542965"/>
        </c:manualLayout>
      </c:layout>
      <c:pieChart>
        <c:varyColors val="1"/>
        <c:ser>
          <c:idx val="0"/>
          <c:order val="0"/>
          <c:tx>
            <c:strRef>
              <c:f>'Répartition par secteur (%)'!$M$15</c:f>
              <c:strCache>
                <c:ptCount val="1"/>
                <c:pt idx="0">
                  <c:v>2021 (projet)</c:v>
                </c:pt>
              </c:strCache>
            </c:strRef>
          </c:tx>
          <c:dPt>
            <c:idx val="0"/>
            <c:bubble3D val="0"/>
            <c:spPr>
              <a:solidFill>
                <a:schemeClr val="accent2"/>
              </a:solidFill>
              <a:ln w="19050">
                <a:solidFill>
                  <a:schemeClr val="lt1"/>
                </a:solidFill>
              </a:ln>
              <a:effectLst/>
            </c:spPr>
            <c:extLst>
              <c:ext xmlns:c16="http://schemas.microsoft.com/office/drawing/2014/chart" uri="{C3380CC4-5D6E-409C-BE32-E72D297353CC}">
                <c16:uniqueId val="{00000001-78E6-4B44-BA29-FC178A9D91FC}"/>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3-78E6-4B44-BA29-FC178A9D91FC}"/>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78E6-4B44-BA29-FC178A9D91FC}"/>
              </c:ext>
            </c:extLst>
          </c:dPt>
          <c:dPt>
            <c:idx val="3"/>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78E6-4B44-BA29-FC178A9D91FC}"/>
              </c:ext>
            </c:extLst>
          </c:dPt>
          <c:dPt>
            <c:idx val="4"/>
            <c:bubble3D val="0"/>
            <c:explosion val="11"/>
            <c:spPr>
              <a:solidFill>
                <a:schemeClr val="tx2">
                  <a:lumMod val="75000"/>
                </a:schemeClr>
              </a:solidFill>
              <a:ln w="19050">
                <a:solidFill>
                  <a:schemeClr val="lt1"/>
                </a:solidFill>
              </a:ln>
              <a:effectLst/>
            </c:spPr>
            <c:extLst>
              <c:ext xmlns:c16="http://schemas.microsoft.com/office/drawing/2014/chart" uri="{C3380CC4-5D6E-409C-BE32-E72D297353CC}">
                <c16:uniqueId val="{00000009-78E6-4B44-BA29-FC178A9D91FC}"/>
              </c:ext>
            </c:extLst>
          </c:dPt>
          <c:dPt>
            <c:idx val="5"/>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0B-78E6-4B44-BA29-FC178A9D91FC}"/>
              </c:ext>
            </c:extLst>
          </c:dPt>
          <c:dPt>
            <c:idx val="6"/>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0D-78E6-4B44-BA29-FC178A9D91FC}"/>
              </c:ext>
            </c:extLst>
          </c:dPt>
          <c:dPt>
            <c:idx val="7"/>
            <c:bubble3D val="0"/>
            <c:spPr>
              <a:solidFill>
                <a:schemeClr val="accent4">
                  <a:lumMod val="80000"/>
                  <a:lumOff val="20000"/>
                </a:schemeClr>
              </a:solidFill>
              <a:ln w="19050">
                <a:solidFill>
                  <a:schemeClr val="lt1"/>
                </a:solidFill>
              </a:ln>
              <a:effectLst/>
            </c:spPr>
            <c:extLst>
              <c:ext xmlns:c16="http://schemas.microsoft.com/office/drawing/2014/chart" uri="{C3380CC4-5D6E-409C-BE32-E72D297353CC}">
                <c16:uniqueId val="{0000000F-78E6-4B44-BA29-FC178A9D91FC}"/>
              </c:ext>
            </c:extLst>
          </c:dPt>
          <c:dPt>
            <c:idx val="8"/>
            <c:bubble3D val="0"/>
            <c:spPr>
              <a:solidFill>
                <a:schemeClr val="accent6">
                  <a:lumMod val="80000"/>
                  <a:lumOff val="20000"/>
                </a:schemeClr>
              </a:solidFill>
              <a:ln w="19050">
                <a:solidFill>
                  <a:schemeClr val="lt1"/>
                </a:solidFill>
              </a:ln>
              <a:effectLst/>
            </c:spPr>
            <c:extLst>
              <c:ext xmlns:c16="http://schemas.microsoft.com/office/drawing/2014/chart" uri="{C3380CC4-5D6E-409C-BE32-E72D297353CC}">
                <c16:uniqueId val="{00000011-78E6-4B44-BA29-FC178A9D91FC}"/>
              </c:ext>
            </c:extLst>
          </c:dPt>
          <c:dLbls>
            <c:dLbl>
              <c:idx val="0"/>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1-78E6-4B44-BA29-FC178A9D91FC}"/>
                </c:ext>
              </c:extLst>
            </c:dLbl>
            <c:dLbl>
              <c:idx val="2"/>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5-78E6-4B44-BA29-FC178A9D91FC}"/>
                </c:ext>
              </c:extLst>
            </c:dLbl>
            <c:dLbl>
              <c:idx val="4"/>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25243236014501647"/>
                      <c:h val="0.15832102541209769"/>
                    </c:manualLayout>
                  </c15:layout>
                </c:ext>
                <c:ext xmlns:c16="http://schemas.microsoft.com/office/drawing/2014/chart" uri="{C3380CC4-5D6E-409C-BE32-E72D297353CC}">
                  <c16:uniqueId val="{00000009-78E6-4B44-BA29-FC178A9D91FC}"/>
                </c:ext>
              </c:extLst>
            </c:dLbl>
            <c:dLbl>
              <c:idx val="6"/>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D-78E6-4B44-BA29-FC178A9D91FC}"/>
                </c:ext>
              </c:extLst>
            </c:dLbl>
            <c:spPr>
              <a:noFill/>
              <a:ln>
                <a:noFill/>
              </a:ln>
              <a:effectLst/>
            </c:spPr>
            <c:txPr>
              <a:bodyPr rot="0" spcFirstLastPara="1" vertOverflow="ellipsis" vert="horz" wrap="square" lIns="38100" tIns="19050" rIns="38100" bIns="19050" anchor="ctr" anchorCtr="1">
                <a:spAutoFit/>
              </a:bodyPr>
              <a:lstStyle/>
              <a:p>
                <a:pPr>
                  <a:defRPr sz="13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'Répartition par secteur (%)'!$L$16:$L$24</c:f>
              <c:strCache>
                <c:ptCount val="9"/>
                <c:pt idx="0">
                  <c:v>Pouvoirs publics, organes de souveraineté et gouvernance</c:v>
                </c:pt>
                <c:pt idx="1">
                  <c:v>Défense, sécurité et justice</c:v>
                </c:pt>
                <c:pt idx="2">
                  <c:v>Administration générale et développement économique</c:v>
                </c:pt>
                <c:pt idx="3">
                  <c:v>Enseignement, formation et recherche</c:v>
                </c:pt>
                <c:pt idx="4">
                  <c:v>Santé et action sociale</c:v>
                </c:pt>
                <c:pt idx="5">
                  <c:v>Culture, jeunesse, sports et loisirs</c:v>
                </c:pt>
                <c:pt idx="6">
                  <c:v>Développement des infrastructures et équipements collectifs</c:v>
                </c:pt>
                <c:pt idx="7">
                  <c:v>Production, développement industriel et commercial</c:v>
                </c:pt>
                <c:pt idx="8">
                  <c:v>Environnement, cadre de vie et protection de la nature</c:v>
                </c:pt>
              </c:strCache>
            </c:strRef>
          </c:cat>
          <c:val>
            <c:numRef>
              <c:f>'Répartition par secteur (%)'!$M$16:$M$24</c:f>
              <c:numCache>
                <c:formatCode>0.0%</c:formatCode>
                <c:ptCount val="9"/>
                <c:pt idx="0">
                  <c:v>8.2000000000000003E-2</c:v>
                </c:pt>
                <c:pt idx="1">
                  <c:v>7.0000000000000007E-2</c:v>
                </c:pt>
                <c:pt idx="2">
                  <c:v>0.39800000000000002</c:v>
                </c:pt>
                <c:pt idx="3">
                  <c:v>0.16600000000000001</c:v>
                </c:pt>
                <c:pt idx="4">
                  <c:v>6.0999999999999999E-2</c:v>
                </c:pt>
                <c:pt idx="5">
                  <c:v>2.1000000000000001E-2</c:v>
                </c:pt>
                <c:pt idx="6">
                  <c:v>0.13800000000000001</c:v>
                </c:pt>
                <c:pt idx="7">
                  <c:v>3.7999999999999999E-2</c:v>
                </c:pt>
                <c:pt idx="8">
                  <c:v>2.5999999999999999E-2</c:v>
                </c:pt>
              </c:numCache>
            </c:numRef>
          </c:val>
          <c:extLst>
            <c:ext xmlns:c16="http://schemas.microsoft.com/office/drawing/2014/chart" uri="{C3380CC4-5D6E-409C-BE32-E72D297353CC}">
              <c16:uniqueId val="{00000012-78E6-4B44-BA29-FC178A9D91FC}"/>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65936777823091"/>
          <c:y val="3.6928236831329946E-2"/>
          <c:w val="0.86612416475828968"/>
          <c:h val="0.90197813224538215"/>
        </c:manualLayout>
      </c:layout>
      <c:lineChart>
        <c:grouping val="standard"/>
        <c:varyColors val="0"/>
        <c:ser>
          <c:idx val="0"/>
          <c:order val="0"/>
          <c:tx>
            <c:strRef>
              <c:f>'GNI pc 2020'!$A$2</c:f>
              <c:strCache>
                <c:ptCount val="1"/>
                <c:pt idx="0">
                  <c:v>Côte d'Ivoire</c:v>
                </c:pt>
              </c:strCache>
            </c:strRef>
          </c:tx>
          <c:spPr>
            <a:ln w="28575" cap="rnd">
              <a:solidFill>
                <a:schemeClr val="accent1"/>
              </a:solidFill>
              <a:round/>
            </a:ln>
            <a:effectLst/>
          </c:spPr>
          <c:marker>
            <c:symbol val="none"/>
          </c:marker>
          <c:cat>
            <c:numRef>
              <c:f>'GNI pc 2020'!$E$1:$O$1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'GNI pc 2020'!$E$2:$O$2</c:f>
              <c:numCache>
                <c:formatCode>_(* #,##0_);_(* \(#,##0\);_(* "-"??_);_(@_)</c:formatCode>
                <c:ptCount val="11"/>
                <c:pt idx="0">
                  <c:v>1190</c:v>
                </c:pt>
                <c:pt idx="1">
                  <c:v>1130</c:v>
                </c:pt>
                <c:pt idx="2">
                  <c:v>1230</c:v>
                </c:pt>
                <c:pt idx="3">
                  <c:v>1330</c:v>
                </c:pt>
                <c:pt idx="4">
                  <c:v>1450</c:v>
                </c:pt>
                <c:pt idx="5">
                  <c:v>1660</c:v>
                </c:pt>
                <c:pt idx="6">
                  <c:v>1840</c:v>
                </c:pt>
                <c:pt idx="7">
                  <c:v>2030</c:v>
                </c:pt>
                <c:pt idx="8">
                  <c:v>2180</c:v>
                </c:pt>
                <c:pt idx="9">
                  <c:v>2290</c:v>
                </c:pt>
                <c:pt idx="10">
                  <c:v>2280</c:v>
                </c:pt>
              </c:numCache>
            </c:numRef>
          </c:val>
          <c:smooth val="0"/>
          <c:extLst>
            <c:ext xmlns:c16="http://schemas.microsoft.com/office/drawing/2014/chart" uri="{C3380CC4-5D6E-409C-BE32-E72D297353CC}">
              <c16:uniqueId val="{00000000-D3B6-40A9-9B59-25624F3944B0}"/>
            </c:ext>
          </c:extLst>
        </c:ser>
        <c:ser>
          <c:idx val="1"/>
          <c:order val="1"/>
          <c:tx>
            <c:strRef>
              <c:f>'GNI pc 2020'!$A$3</c:f>
              <c:strCache>
                <c:ptCount val="1"/>
                <c:pt idx="0">
                  <c:v>Lower middle income</c:v>
                </c:pt>
              </c:strCache>
            </c:strRef>
          </c:tx>
          <c:spPr>
            <a:ln w="28575" cap="rnd">
              <a:solidFill>
                <a:schemeClr val="accent2"/>
              </a:solidFill>
              <a:prstDash val="dash"/>
              <a:round/>
            </a:ln>
            <a:effectLst/>
          </c:spPr>
          <c:marker>
            <c:symbol val="none"/>
          </c:marker>
          <c:cat>
            <c:numRef>
              <c:f>'GNI pc 2020'!$E$1:$O$1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'GNI pc 2020'!$E$3:$O$3</c:f>
              <c:numCache>
                <c:formatCode>General</c:formatCode>
                <c:ptCount val="11"/>
                <c:pt idx="0">
                  <c:v>1656.6329058882261</c:v>
                </c:pt>
                <c:pt idx="1">
                  <c:v>1821.852675721919</c:v>
                </c:pt>
                <c:pt idx="2">
                  <c:v>2016.2609933759018</c:v>
                </c:pt>
                <c:pt idx="3">
                  <c:v>2119.6934341041137</c:v>
                </c:pt>
                <c:pt idx="4">
                  <c:v>2160.5369019495943</c:v>
                </c:pt>
                <c:pt idx="5">
                  <c:v>2118.8517050738706</c:v>
                </c:pt>
                <c:pt idx="6">
                  <c:v>2128.9123402573437</c:v>
                </c:pt>
                <c:pt idx="7">
                  <c:v>2174.6417480441005</c:v>
                </c:pt>
                <c:pt idx="8">
                  <c:v>2290.3362939768408</c:v>
                </c:pt>
                <c:pt idx="9">
                  <c:v>2360.4106801322232</c:v>
                </c:pt>
                <c:pt idx="10">
                  <c:v>2200.7199591157801</c:v>
                </c:pt>
              </c:numCache>
            </c:numRef>
          </c:val>
          <c:smooth val="0"/>
          <c:extLst>
            <c:ext xmlns:c16="http://schemas.microsoft.com/office/drawing/2014/chart" uri="{C3380CC4-5D6E-409C-BE32-E72D297353CC}">
              <c16:uniqueId val="{00000001-D3B6-40A9-9B59-25624F3944B0}"/>
            </c:ext>
          </c:extLst>
        </c:ser>
        <c:ser>
          <c:idx val="4"/>
          <c:order val="2"/>
          <c:tx>
            <c:strRef>
              <c:f>'GNI pc 2020'!$A$4</c:f>
              <c:strCache>
                <c:ptCount val="1"/>
                <c:pt idx="0">
                  <c:v>Low income</c:v>
                </c:pt>
              </c:strCache>
            </c:strRef>
          </c:tx>
          <c:spPr>
            <a:ln w="28575" cap="rnd">
              <a:solidFill>
                <a:schemeClr val="accent2">
                  <a:lumMod val="75000"/>
                </a:schemeClr>
              </a:solidFill>
              <a:prstDash val="dash"/>
              <a:round/>
            </a:ln>
            <a:effectLst/>
          </c:spPr>
          <c:marker>
            <c:symbol val="none"/>
          </c:marker>
          <c:cat>
            <c:numRef>
              <c:f>'GNI pc 2020'!$E$1:$O$1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'GNI pc 2020'!$E$4:$O$4</c:f>
              <c:numCache>
                <c:formatCode>General</c:formatCode>
                <c:ptCount val="11"/>
                <c:pt idx="0">
                  <c:v>707.74567706769938</c:v>
                </c:pt>
                <c:pt idx="1">
                  <c:v>711.93743013057133</c:v>
                </c:pt>
                <c:pt idx="2">
                  <c:v>750.29447966179634</c:v>
                </c:pt>
                <c:pt idx="3">
                  <c:v>789.02981227732198</c:v>
                </c:pt>
                <c:pt idx="4">
                  <c:v>827.92874483047319</c:v>
                </c:pt>
                <c:pt idx="5">
                  <c:v>813.74868905288838</c:v>
                </c:pt>
                <c:pt idx="6">
                  <c:v>804.03323272478576</c:v>
                </c:pt>
                <c:pt idx="7">
                  <c:v>789.75547087021334</c:v>
                </c:pt>
                <c:pt idx="8">
                  <c:v>798.21643366827129</c:v>
                </c:pt>
                <c:pt idx="9">
                  <c:v>820.85879754597374</c:v>
                </c:pt>
                <c:pt idx="10">
                  <c:v>810.75197275576204</c:v>
                </c:pt>
              </c:numCache>
            </c:numRef>
          </c:val>
          <c:smooth val="0"/>
          <c:extLst>
            <c:ext xmlns:c16="http://schemas.microsoft.com/office/drawing/2014/chart" uri="{C3380CC4-5D6E-409C-BE32-E72D297353CC}">
              <c16:uniqueId val="{00000002-D3B6-40A9-9B59-25624F3944B0}"/>
            </c:ext>
          </c:extLst>
        </c:ser>
        <c:ser>
          <c:idx val="3"/>
          <c:order val="3"/>
          <c:tx>
            <c:strRef>
              <c:f>'GNI pc 2020'!$A$6</c:f>
              <c:strCache>
                <c:ptCount val="1"/>
                <c:pt idx="0">
                  <c:v>Sub-Saharan Africa (excluding high income)</c:v>
                </c:pt>
              </c:strCache>
            </c:strRef>
          </c:tx>
          <c:spPr>
            <a:ln w="28575" cap="rnd">
              <a:solidFill>
                <a:schemeClr val="accent4"/>
              </a:solidFill>
              <a:prstDash val="dash"/>
              <a:round/>
            </a:ln>
            <a:effectLst/>
          </c:spPr>
          <c:marker>
            <c:symbol val="none"/>
          </c:marker>
          <c:cat>
            <c:numRef>
              <c:f>'GNI pc 2020'!$E$1:$O$1</c:f>
              <c:numCache>
                <c:formatCode>General</c:formatCode>
                <c:ptCount val="11"/>
                <c:pt idx="0">
                  <c:v>2010</c:v>
                </c:pt>
                <c:pt idx="1">
                  <c:v>2011</c:v>
                </c:pt>
                <c:pt idx="2">
                  <c:v>2012</c:v>
                </c:pt>
                <c:pt idx="3">
                  <c:v>2013</c:v>
                </c:pt>
                <c:pt idx="4">
                  <c:v>2014</c:v>
                </c:pt>
                <c:pt idx="5">
                  <c:v>2015</c:v>
                </c:pt>
                <c:pt idx="6">
                  <c:v>2016</c:v>
                </c:pt>
                <c:pt idx="7">
                  <c:v>2017</c:v>
                </c:pt>
                <c:pt idx="8">
                  <c:v>2018</c:v>
                </c:pt>
                <c:pt idx="9">
                  <c:v>2019</c:v>
                </c:pt>
                <c:pt idx="10">
                  <c:v>2020</c:v>
                </c:pt>
              </c:numCache>
            </c:numRef>
          </c:cat>
          <c:val>
            <c:numRef>
              <c:f>'GNI pc 2020'!$E$6:$O$6</c:f>
              <c:numCache>
                <c:formatCode>General</c:formatCode>
                <c:ptCount val="11"/>
                <c:pt idx="0">
                  <c:v>1452.5293031292883</c:v>
                </c:pt>
                <c:pt idx="1">
                  <c:v>1529.314405368063</c:v>
                </c:pt>
                <c:pt idx="2">
                  <c:v>1670.7535546450883</c:v>
                </c:pt>
                <c:pt idx="3">
                  <c:v>1755.1110824111631</c:v>
                </c:pt>
                <c:pt idx="4">
                  <c:v>1804.5430450970266</c:v>
                </c:pt>
                <c:pt idx="5">
                  <c:v>1715.0122312972674</c:v>
                </c:pt>
                <c:pt idx="6">
                  <c:v>1568.5173838324001</c:v>
                </c:pt>
                <c:pt idx="7">
                  <c:v>1488.2229367691425</c:v>
                </c:pt>
                <c:pt idx="8">
                  <c:v>1516.4663914318007</c:v>
                </c:pt>
                <c:pt idx="9">
                  <c:v>1558.8702271680095</c:v>
                </c:pt>
                <c:pt idx="10">
                  <c:v>1477.5953295724103</c:v>
                </c:pt>
              </c:numCache>
            </c:numRef>
          </c:val>
          <c:smooth val="0"/>
          <c:extLst>
            <c:ext xmlns:c16="http://schemas.microsoft.com/office/drawing/2014/chart" uri="{C3380CC4-5D6E-409C-BE32-E72D297353CC}">
              <c16:uniqueId val="{00000003-D3B6-40A9-9B59-25624F3944B0}"/>
            </c:ext>
          </c:extLst>
        </c:ser>
        <c:dLbls>
          <c:showLegendKey val="0"/>
          <c:showVal val="0"/>
          <c:showCatName val="0"/>
          <c:showSerName val="0"/>
          <c:showPercent val="0"/>
          <c:showBubbleSize val="0"/>
        </c:dLbls>
        <c:smooth val="0"/>
        <c:axId val="773031583"/>
        <c:axId val="773033223"/>
      </c:lineChart>
      <c:catAx>
        <c:axId val="7730315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773033223"/>
        <c:crosses val="autoZero"/>
        <c:auto val="1"/>
        <c:lblAlgn val="ctr"/>
        <c:lblOffset val="100"/>
        <c:noMultiLvlLbl val="0"/>
      </c:catAx>
      <c:valAx>
        <c:axId val="773033223"/>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77303158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'cofi proj'!$P$5</c:f>
              <c:strCache>
                <c:ptCount val="1"/>
                <c:pt idx="0">
                  <c:v>Côte d'Ivoire</c:v>
                </c:pt>
              </c:strCache>
            </c:strRef>
          </c:tx>
          <c:spPr>
            <a:solidFill>
              <a:schemeClr val="accent1"/>
            </a:solidFill>
            <a:ln>
              <a:noFill/>
            </a:ln>
            <a:effectLst/>
          </c:spPr>
          <c:invertIfNegative val="0"/>
          <c:cat>
            <c:numRef>
              <c:f>'cofi proj'!$Q$1:$W$1</c:f>
              <c:numCache>
                <c:formatCode>General</c:formatCode>
                <c:ptCount val="7"/>
                <c:pt idx="0">
                  <c:v>2021</c:v>
                </c:pt>
                <c:pt idx="1">
                  <c:v>2022</c:v>
                </c:pt>
                <c:pt idx="2">
                  <c:v>2023</c:v>
                </c:pt>
                <c:pt idx="3">
                  <c:v>2024</c:v>
                </c:pt>
                <c:pt idx="4">
                  <c:v>2025</c:v>
                </c:pt>
                <c:pt idx="5">
                  <c:v>2026</c:v>
                </c:pt>
                <c:pt idx="6">
                  <c:v>2027</c:v>
                </c:pt>
              </c:numCache>
            </c:numRef>
          </c:cat>
          <c:val>
            <c:numRef>
              <c:f>'cofi proj'!$Q$5:$W$5</c:f>
              <c:numCache>
                <c:formatCode>_("$"* #,##0_);_("$"* \(#,##0\);_("$"* "-"??_);_(@_)</c:formatCode>
                <c:ptCount val="7"/>
                <c:pt idx="0">
                  <c:v>2298456.71</c:v>
                </c:pt>
                <c:pt idx="1">
                  <c:v>3492928.296875</c:v>
                </c:pt>
                <c:pt idx="2">
                  <c:v>7594342.6375000002</c:v>
                </c:pt>
                <c:pt idx="3">
                  <c:v>11695756.978125</c:v>
                </c:pt>
                <c:pt idx="4">
                  <c:v>15797171.318750001</c:v>
                </c:pt>
                <c:pt idx="5">
                  <c:v>19898585.659375001</c:v>
                </c:pt>
                <c:pt idx="6">
                  <c:v>24000000</c:v>
                </c:pt>
              </c:numCache>
            </c:numRef>
          </c:val>
          <c:extLst>
            <c:ext xmlns:c16="http://schemas.microsoft.com/office/drawing/2014/chart" uri="{C3380CC4-5D6E-409C-BE32-E72D297353CC}">
              <c16:uniqueId val="{00000000-B237-4953-823A-EE8ACF4E4629}"/>
            </c:ext>
          </c:extLst>
        </c:ser>
        <c:ser>
          <c:idx val="1"/>
          <c:order val="1"/>
          <c:tx>
            <c:strRef>
              <c:f>'cofi proj'!$P$6</c:f>
              <c:strCache>
                <c:ptCount val="1"/>
                <c:pt idx="0">
                  <c:v>Gavi</c:v>
                </c:pt>
              </c:strCache>
            </c:strRef>
          </c:tx>
          <c:spPr>
            <a:solidFill>
              <a:schemeClr val="accent2"/>
            </a:solidFill>
            <a:ln>
              <a:noFill/>
            </a:ln>
            <a:effectLst/>
          </c:spPr>
          <c:invertIfNegative val="0"/>
          <c:cat>
            <c:numRef>
              <c:f>'cofi proj'!$Q$1:$W$1</c:f>
              <c:numCache>
                <c:formatCode>General</c:formatCode>
                <c:ptCount val="7"/>
                <c:pt idx="0">
                  <c:v>2021</c:v>
                </c:pt>
                <c:pt idx="1">
                  <c:v>2022</c:v>
                </c:pt>
                <c:pt idx="2">
                  <c:v>2023</c:v>
                </c:pt>
                <c:pt idx="3">
                  <c:v>2024</c:v>
                </c:pt>
                <c:pt idx="4">
                  <c:v>2025</c:v>
                </c:pt>
                <c:pt idx="5">
                  <c:v>2026</c:v>
                </c:pt>
                <c:pt idx="6">
                  <c:v>2027</c:v>
                </c:pt>
              </c:numCache>
            </c:numRef>
          </c:cat>
          <c:val>
            <c:numRef>
              <c:f>'cofi proj'!$Q$6:$W$6</c:f>
              <c:numCache>
                <c:formatCode>_("$"* #,##0_);_("$"* \(#,##0\);_("$"* "-"??_);_(@_)</c:formatCode>
                <c:ptCount val="7"/>
                <c:pt idx="0">
                  <c:v>15517699.449999999</c:v>
                </c:pt>
                <c:pt idx="1">
                  <c:v>19557017.25</c:v>
                </c:pt>
                <c:pt idx="2">
                  <c:v>15842269.284375001</c:v>
                </c:pt>
                <c:pt idx="3">
                  <c:v>11711062.225</c:v>
                </c:pt>
                <c:pt idx="4">
                  <c:v>7982540.5406249985</c:v>
                </c:pt>
                <c:pt idx="5">
                  <c:v>4249598.4656249993</c:v>
                </c:pt>
                <c:pt idx="6">
                  <c:v>0</c:v>
                </c:pt>
              </c:numCache>
            </c:numRef>
          </c:val>
          <c:extLst>
            <c:ext xmlns:c16="http://schemas.microsoft.com/office/drawing/2014/chart" uri="{C3380CC4-5D6E-409C-BE32-E72D297353CC}">
              <c16:uniqueId val="{00000001-B237-4953-823A-EE8ACF4E4629}"/>
            </c:ext>
          </c:extLst>
        </c:ser>
        <c:dLbls>
          <c:showLegendKey val="0"/>
          <c:showVal val="0"/>
          <c:showCatName val="0"/>
          <c:showSerName val="0"/>
          <c:showPercent val="0"/>
          <c:showBubbleSize val="0"/>
        </c:dLbls>
        <c:gapWidth val="150"/>
        <c:overlap val="100"/>
        <c:axId val="1425815728"/>
        <c:axId val="1425816384"/>
      </c:barChart>
      <c:catAx>
        <c:axId val="142581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25816384"/>
        <c:crosses val="autoZero"/>
        <c:auto val="1"/>
        <c:lblAlgn val="ctr"/>
        <c:lblOffset val="100"/>
        <c:noMultiLvlLbl val="0"/>
      </c:catAx>
      <c:valAx>
        <c:axId val="1425816384"/>
        <c:scaling>
          <c:orientation val="minMax"/>
          <c:max val="2500000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425815728"/>
        <c:crosses val="autoZero"/>
        <c:crossBetween val="between"/>
        <c:dispUnits>
          <c:builtInUnit val="millions"/>
          <c:dispUnitsLbl>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layout>
        <c:manualLayout>
          <c:xMode val="edge"/>
          <c:yMode val="edge"/>
          <c:x val="0.15072567804658987"/>
          <c:y val="8.7426939250482994E-3"/>
          <c:w val="0.48207836224818834"/>
          <c:h val="9.445478828912221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1-05-10T22:11:34.422" idx="1">
    <p:pos x="10" y="10"/>
    <p:text>here with slide on budget analysis is to say that 1. we have the data to do this kind of analysis (Done by WB) 2. it shows that in 2020 there has been some postive impact but 2021 was already less than committed. conclusion: public annoucement is not sufficient- policy / erforms are needed and we can support, especially because of COVID</p:text>
    <p:extLst>
      <p:ext uri="{C676402C-5697-4E1C-873F-D02D1690AC5C}">
        <p15:threadingInfo xmlns:p15="http://schemas.microsoft.com/office/powerpoint/2012/main" timeZoneBias="-1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1-05-10T23:11:18.512" idx="2">
    <p:pos x="7177" y="849"/>
    <p:text>are there other examples?</p:text>
    <p:extLst>
      <p:ext uri="{C676402C-5697-4E1C-873F-D02D1690AC5C}">
        <p15:threadingInfo xmlns:p15="http://schemas.microsoft.com/office/powerpoint/2012/main" timeZoneBias="-120"/>
      </p:ext>
    </p:extLst>
  </p:cm>
  <p:cm authorId="2" dt="2021-05-10T15:22:25.012" idx="1">
    <p:pos x="7177" y="945"/>
    <p:text>i think we should mention the upcoming UHC workshop</p:text>
    <p:extLst>
      <p:ext uri="{C676402C-5697-4E1C-873F-D02D1690AC5C}">
        <p15:threadingInfo xmlns:p15="http://schemas.microsoft.com/office/powerpoint/2012/main" timeZoneBias="420">
          <p15:parentCm authorId="1" idx="2"/>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4-05T19:53:23.481" idx="5">
    <p:pos x="5292" y="374"/>
    <p:text>demander a alain et elias de compléter avec les montants</p:text>
    <p:extLst>
      <p:ext uri="{C676402C-5697-4E1C-873F-D02D1690AC5C}">
        <p15:threadingInfo xmlns:p15="http://schemas.microsoft.com/office/powerpoint/2012/main" timeZoneBias="-1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1-08-11T15:53:58.735" idx="3">
    <p:pos x="6149" y="1235"/>
    <p:text>question to FD&amp;R? are we considering that the coutnry is aplying in 2022 for all new vaccine support when the final package is validated?  then we can say that it will be first year of AT and so a support for 4 years... what if htere is a delay in the introduction afterwards and that the country still benefit from 4 years of support but that goes beyond end of transition phase?</p:text>
    <p:extLst>
      <p:ext uri="{C676402C-5697-4E1C-873F-D02D1690AC5C}">
        <p15:threadingInfo xmlns:p15="http://schemas.microsoft.com/office/powerpoint/2012/main" timeZoneBias="-1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1-08-11T16:51:56.982" idx="4">
    <p:pos x="10" y="10"/>
    <p:text>to be revised by alain as not proper calculation only a ramp up from current level (2.8m to total cost gavi vaccines (24m)</p:text>
    <p:extLst>
      <p:ext uri="{C676402C-5697-4E1C-873F-D02D1690AC5C}">
        <p15:threadingInfo xmlns:p15="http://schemas.microsoft.com/office/powerpoint/2012/main" timeZoneBias="-120"/>
      </p:ext>
    </p:extLst>
  </p:cm>
</p:cmLst>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7E688F-19D2-440B-B486-4EDE3022E924}" type="doc">
      <dgm:prSet loTypeId="urn:microsoft.com/office/officeart/2005/8/layout/hList7" loCatId="relationship" qsTypeId="urn:microsoft.com/office/officeart/2005/8/quickstyle/simple1" qsCatId="simple" csTypeId="urn:microsoft.com/office/officeart/2005/8/colors/accent2_2" csCatId="accent2" phldr="1"/>
      <dgm:spPr/>
    </dgm:pt>
    <dgm:pt modelId="{85773DF9-1A11-4378-B65A-FCB1BFB35D6A}">
      <dgm:prSet phldrT="[Text]"/>
      <dgm:spPr/>
      <dgm:t>
        <a:bodyPr/>
        <a:lstStyle/>
        <a:p>
          <a:r>
            <a:rPr lang="en-US" dirty="0"/>
            <a:t>Analyses et </a:t>
          </a:r>
          <a:r>
            <a:rPr lang="en-US" dirty="0" err="1"/>
            <a:t>stratégie</a:t>
          </a:r>
          <a:r>
            <a:rPr lang="en-US" dirty="0"/>
            <a:t> sur la base de </a:t>
          </a:r>
          <a:r>
            <a:rPr lang="en-US" dirty="0" err="1"/>
            <a:t>données</a:t>
          </a:r>
          <a:r>
            <a:rPr lang="en-US" dirty="0"/>
            <a:t> </a:t>
          </a:r>
          <a:r>
            <a:rPr lang="en-US" dirty="0" err="1"/>
            <a:t>probantes</a:t>
          </a:r>
          <a:endParaRPr lang="en-US" dirty="0"/>
        </a:p>
      </dgm:t>
    </dgm:pt>
    <dgm:pt modelId="{BDF6FB5E-D309-46CB-9E17-EBE9CEE95061}" type="parTrans" cxnId="{08210FC9-A7C1-45EE-8221-A8222A42076E}">
      <dgm:prSet/>
      <dgm:spPr/>
      <dgm:t>
        <a:bodyPr/>
        <a:lstStyle/>
        <a:p>
          <a:endParaRPr lang="en-US"/>
        </a:p>
      </dgm:t>
    </dgm:pt>
    <dgm:pt modelId="{B7893FD4-FEB6-4DA5-960C-7042A3820242}" type="sibTrans" cxnId="{08210FC9-A7C1-45EE-8221-A8222A42076E}">
      <dgm:prSet/>
      <dgm:spPr/>
      <dgm:t>
        <a:bodyPr/>
        <a:lstStyle/>
        <a:p>
          <a:endParaRPr lang="en-US"/>
        </a:p>
      </dgm:t>
    </dgm:pt>
    <dgm:pt modelId="{95C2E2B5-106E-4907-869B-7448388D7103}">
      <dgm:prSet phldrT="[Text]"/>
      <dgm:spPr>
        <a:solidFill>
          <a:schemeClr val="accent2">
            <a:lumMod val="20000"/>
            <a:lumOff val="80000"/>
          </a:schemeClr>
        </a:solidFill>
      </dgm:spPr>
      <dgm:t>
        <a:bodyPr/>
        <a:lstStyle/>
        <a:p>
          <a:r>
            <a:rPr lang="en-US" dirty="0"/>
            <a:t>Forte collaboration et </a:t>
          </a:r>
          <a:r>
            <a:rPr lang="en-US" dirty="0" err="1"/>
            <a:t>volonté</a:t>
          </a:r>
          <a:r>
            <a:rPr lang="en-US" dirty="0"/>
            <a:t> </a:t>
          </a:r>
          <a:r>
            <a:rPr lang="en-US" dirty="0" err="1"/>
            <a:t>publique</a:t>
          </a:r>
          <a:endParaRPr lang="en-US" dirty="0"/>
        </a:p>
      </dgm:t>
    </dgm:pt>
    <dgm:pt modelId="{320B7358-DB24-4B1D-9CD7-BA301E0FF0F3}" type="parTrans" cxnId="{29B72CF8-7409-4DE6-B92B-04858F636EAE}">
      <dgm:prSet/>
      <dgm:spPr/>
      <dgm:t>
        <a:bodyPr/>
        <a:lstStyle/>
        <a:p>
          <a:endParaRPr lang="en-US"/>
        </a:p>
      </dgm:t>
    </dgm:pt>
    <dgm:pt modelId="{7A327D72-DC57-4495-AF21-2F042DA96E73}" type="sibTrans" cxnId="{29B72CF8-7409-4DE6-B92B-04858F636EAE}">
      <dgm:prSet/>
      <dgm:spPr/>
      <dgm:t>
        <a:bodyPr/>
        <a:lstStyle/>
        <a:p>
          <a:endParaRPr lang="en-US"/>
        </a:p>
      </dgm:t>
    </dgm:pt>
    <dgm:pt modelId="{1C3C4D33-A796-4A02-BA08-3F7ECAC0AAFF}">
      <dgm:prSet phldrT="[Text]"/>
      <dgm:spPr>
        <a:solidFill>
          <a:schemeClr val="accent2">
            <a:lumMod val="20000"/>
            <a:lumOff val="80000"/>
          </a:schemeClr>
        </a:solidFill>
      </dgm:spPr>
      <dgm:t>
        <a:bodyPr/>
        <a:lstStyle/>
        <a:p>
          <a:r>
            <a:rPr lang="en-US" dirty="0" err="1"/>
            <a:t>Soutien</a:t>
          </a:r>
          <a:r>
            <a:rPr lang="en-US" dirty="0"/>
            <a:t> du </a:t>
          </a:r>
          <a:r>
            <a:rPr lang="en-US" dirty="0" err="1"/>
            <a:t>Gouvernement</a:t>
          </a:r>
          <a:r>
            <a:rPr lang="en-US" dirty="0"/>
            <a:t> </a:t>
          </a:r>
        </a:p>
      </dgm:t>
    </dgm:pt>
    <dgm:pt modelId="{A160DD31-367B-49D0-BC89-3959A500C691}" type="parTrans" cxnId="{D7ACD0FD-D3A9-430B-B51C-F3EDA39366EF}">
      <dgm:prSet/>
      <dgm:spPr/>
      <dgm:t>
        <a:bodyPr/>
        <a:lstStyle/>
        <a:p>
          <a:endParaRPr lang="en-US"/>
        </a:p>
      </dgm:t>
    </dgm:pt>
    <dgm:pt modelId="{20DD6280-7F9C-4A21-A404-7168DDA644CE}" type="sibTrans" cxnId="{D7ACD0FD-D3A9-430B-B51C-F3EDA39366EF}">
      <dgm:prSet/>
      <dgm:spPr/>
      <dgm:t>
        <a:bodyPr/>
        <a:lstStyle/>
        <a:p>
          <a:endParaRPr lang="en-US"/>
        </a:p>
      </dgm:t>
    </dgm:pt>
    <dgm:pt modelId="{802ABD9E-1D5E-4D3D-B9B1-07C831FAFBDC}" type="pres">
      <dgm:prSet presAssocID="{C87E688F-19D2-440B-B486-4EDE3022E924}" presName="Name0" presStyleCnt="0">
        <dgm:presLayoutVars>
          <dgm:dir/>
          <dgm:resizeHandles val="exact"/>
        </dgm:presLayoutVars>
      </dgm:prSet>
      <dgm:spPr/>
    </dgm:pt>
    <dgm:pt modelId="{D437F41A-607E-455F-8E77-5AD4CDEF5BCF}" type="pres">
      <dgm:prSet presAssocID="{C87E688F-19D2-440B-B486-4EDE3022E924}" presName="fgShape" presStyleLbl="fgShp" presStyleIdx="0" presStyleCnt="1"/>
      <dgm:spPr/>
    </dgm:pt>
    <dgm:pt modelId="{653FD34F-06A3-4B00-BA57-C8D0BAA739A9}" type="pres">
      <dgm:prSet presAssocID="{C87E688F-19D2-440B-B486-4EDE3022E924}" presName="linComp" presStyleCnt="0"/>
      <dgm:spPr/>
    </dgm:pt>
    <dgm:pt modelId="{957ECE99-1315-4230-96A7-93530CA08120}" type="pres">
      <dgm:prSet presAssocID="{85773DF9-1A11-4378-B65A-FCB1BFB35D6A}" presName="compNode" presStyleCnt="0"/>
      <dgm:spPr/>
    </dgm:pt>
    <dgm:pt modelId="{FF8D3207-49F0-47E6-B85F-389D6612AD01}" type="pres">
      <dgm:prSet presAssocID="{85773DF9-1A11-4378-B65A-FCB1BFB35D6A}" presName="bkgdShape" presStyleLbl="node1" presStyleIdx="0" presStyleCnt="3"/>
      <dgm:spPr/>
    </dgm:pt>
    <dgm:pt modelId="{BCF8CC8D-F8A3-4850-9732-E57B359FFA42}" type="pres">
      <dgm:prSet presAssocID="{85773DF9-1A11-4378-B65A-FCB1BFB35D6A}" presName="nodeTx" presStyleLbl="node1" presStyleIdx="0" presStyleCnt="3">
        <dgm:presLayoutVars>
          <dgm:bulletEnabled val="1"/>
        </dgm:presLayoutVars>
      </dgm:prSet>
      <dgm:spPr/>
    </dgm:pt>
    <dgm:pt modelId="{87FD9700-97BE-45A1-826B-300573D40CD1}" type="pres">
      <dgm:prSet presAssocID="{85773DF9-1A11-4378-B65A-FCB1BFB35D6A}" presName="invisiNode" presStyleLbl="node1" presStyleIdx="0" presStyleCnt="3"/>
      <dgm:spPr/>
    </dgm:pt>
    <dgm:pt modelId="{04D23F22-5879-408B-828A-F060A40B1450}" type="pres">
      <dgm:prSet presAssocID="{85773DF9-1A11-4378-B65A-FCB1BFB35D6A}"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Research with solid fill"/>
        </a:ext>
      </dgm:extLst>
    </dgm:pt>
    <dgm:pt modelId="{B6CAF8F5-B6F7-4228-88BB-8C127E8CA849}" type="pres">
      <dgm:prSet presAssocID="{B7893FD4-FEB6-4DA5-960C-7042A3820242}" presName="sibTrans" presStyleLbl="sibTrans2D1" presStyleIdx="0" presStyleCnt="0"/>
      <dgm:spPr/>
    </dgm:pt>
    <dgm:pt modelId="{E27FF738-468F-4A04-A5CE-DD44E03D3D8A}" type="pres">
      <dgm:prSet presAssocID="{95C2E2B5-106E-4907-869B-7448388D7103}" presName="compNode" presStyleCnt="0"/>
      <dgm:spPr/>
    </dgm:pt>
    <dgm:pt modelId="{E2E7833A-8EDA-4E1C-A9D1-21A8A3E87403}" type="pres">
      <dgm:prSet presAssocID="{95C2E2B5-106E-4907-869B-7448388D7103}" presName="bkgdShape" presStyleLbl="node1" presStyleIdx="1" presStyleCnt="3"/>
      <dgm:spPr/>
    </dgm:pt>
    <dgm:pt modelId="{0DE0E988-964C-4397-A23A-46AC0784AC32}" type="pres">
      <dgm:prSet presAssocID="{95C2E2B5-106E-4907-869B-7448388D7103}" presName="nodeTx" presStyleLbl="node1" presStyleIdx="1" presStyleCnt="3">
        <dgm:presLayoutVars>
          <dgm:bulletEnabled val="1"/>
        </dgm:presLayoutVars>
      </dgm:prSet>
      <dgm:spPr/>
    </dgm:pt>
    <dgm:pt modelId="{E0F755D2-E698-458A-A22A-F09D1722FA43}" type="pres">
      <dgm:prSet presAssocID="{95C2E2B5-106E-4907-869B-7448388D7103}" presName="invisiNode" presStyleLbl="node1" presStyleIdx="1" presStyleCnt="3"/>
      <dgm:spPr/>
    </dgm:pt>
    <dgm:pt modelId="{5572F4C3-0C50-4166-A167-154CF831FD58}" type="pres">
      <dgm:prSet presAssocID="{95C2E2B5-106E-4907-869B-7448388D7103}" presName="imagNod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roup with solid fill"/>
        </a:ext>
      </dgm:extLst>
    </dgm:pt>
    <dgm:pt modelId="{C0EE48C5-FE46-4683-87A7-B3AFD44792B2}" type="pres">
      <dgm:prSet presAssocID="{7A327D72-DC57-4495-AF21-2F042DA96E73}" presName="sibTrans" presStyleLbl="sibTrans2D1" presStyleIdx="0" presStyleCnt="0"/>
      <dgm:spPr/>
    </dgm:pt>
    <dgm:pt modelId="{77606BCF-FE0E-4364-8736-019E67BEB493}" type="pres">
      <dgm:prSet presAssocID="{1C3C4D33-A796-4A02-BA08-3F7ECAC0AAFF}" presName="compNode" presStyleCnt="0"/>
      <dgm:spPr/>
    </dgm:pt>
    <dgm:pt modelId="{769A914E-074A-4EF1-93DF-5C1A535E2B37}" type="pres">
      <dgm:prSet presAssocID="{1C3C4D33-A796-4A02-BA08-3F7ECAC0AAFF}" presName="bkgdShape" presStyleLbl="node1" presStyleIdx="2" presStyleCnt="3"/>
      <dgm:spPr/>
    </dgm:pt>
    <dgm:pt modelId="{85A600AF-D804-4346-BDEB-1EC252F04D27}" type="pres">
      <dgm:prSet presAssocID="{1C3C4D33-A796-4A02-BA08-3F7ECAC0AAFF}" presName="nodeTx" presStyleLbl="node1" presStyleIdx="2" presStyleCnt="3">
        <dgm:presLayoutVars>
          <dgm:bulletEnabled val="1"/>
        </dgm:presLayoutVars>
      </dgm:prSet>
      <dgm:spPr/>
    </dgm:pt>
    <dgm:pt modelId="{E4984E7B-EDE8-4BCA-A569-7E63BA31B472}" type="pres">
      <dgm:prSet presAssocID="{1C3C4D33-A796-4A02-BA08-3F7ECAC0AAFF}" presName="invisiNode" presStyleLbl="node1" presStyleIdx="2" presStyleCnt="3"/>
      <dgm:spPr/>
    </dgm:pt>
    <dgm:pt modelId="{701261D3-ED17-4B07-8EA3-43E3493DB582}" type="pres">
      <dgm:prSet presAssocID="{1C3C4D33-A796-4A02-BA08-3F7ECAC0AAFF}" presName="imagNode"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astle scene with solid fill"/>
        </a:ext>
      </dgm:extLst>
    </dgm:pt>
  </dgm:ptLst>
  <dgm:cxnLst>
    <dgm:cxn modelId="{2D67D214-9C95-487F-A540-6C31E66A49E6}" type="presOf" srcId="{95C2E2B5-106E-4907-869B-7448388D7103}" destId="{0DE0E988-964C-4397-A23A-46AC0784AC32}" srcOrd="1" destOrd="0" presId="urn:microsoft.com/office/officeart/2005/8/layout/hList7"/>
    <dgm:cxn modelId="{7C5F8734-8BC2-4FA0-8B4F-2AE1BF4DB883}" type="presOf" srcId="{C87E688F-19D2-440B-B486-4EDE3022E924}" destId="{802ABD9E-1D5E-4D3D-B9B1-07C831FAFBDC}" srcOrd="0" destOrd="0" presId="urn:microsoft.com/office/officeart/2005/8/layout/hList7"/>
    <dgm:cxn modelId="{EBEBE25E-9969-4F27-9499-8408D0A2C9D7}" type="presOf" srcId="{B7893FD4-FEB6-4DA5-960C-7042A3820242}" destId="{B6CAF8F5-B6F7-4228-88BB-8C127E8CA849}" srcOrd="0" destOrd="0" presId="urn:microsoft.com/office/officeart/2005/8/layout/hList7"/>
    <dgm:cxn modelId="{35619C6E-2C59-494C-9B36-C049B00DB665}" type="presOf" srcId="{85773DF9-1A11-4378-B65A-FCB1BFB35D6A}" destId="{FF8D3207-49F0-47E6-B85F-389D6612AD01}" srcOrd="0" destOrd="0" presId="urn:microsoft.com/office/officeart/2005/8/layout/hList7"/>
    <dgm:cxn modelId="{5B076953-3345-4BE9-BCB4-D8457D1A9FD1}" type="presOf" srcId="{1C3C4D33-A796-4A02-BA08-3F7ECAC0AAFF}" destId="{769A914E-074A-4EF1-93DF-5C1A535E2B37}" srcOrd="0" destOrd="0" presId="urn:microsoft.com/office/officeart/2005/8/layout/hList7"/>
    <dgm:cxn modelId="{4D325079-35BE-418E-B7E4-89A021B65102}" type="presOf" srcId="{95C2E2B5-106E-4907-869B-7448388D7103}" destId="{E2E7833A-8EDA-4E1C-A9D1-21A8A3E87403}" srcOrd="0" destOrd="0" presId="urn:microsoft.com/office/officeart/2005/8/layout/hList7"/>
    <dgm:cxn modelId="{21CF8284-B3B1-4B5E-9840-702677868309}" type="presOf" srcId="{7A327D72-DC57-4495-AF21-2F042DA96E73}" destId="{C0EE48C5-FE46-4683-87A7-B3AFD44792B2}" srcOrd="0" destOrd="0" presId="urn:microsoft.com/office/officeart/2005/8/layout/hList7"/>
    <dgm:cxn modelId="{569A50A1-07A4-4D97-B71E-6675B65242BF}" type="presOf" srcId="{1C3C4D33-A796-4A02-BA08-3F7ECAC0AAFF}" destId="{85A600AF-D804-4346-BDEB-1EC252F04D27}" srcOrd="1" destOrd="0" presId="urn:microsoft.com/office/officeart/2005/8/layout/hList7"/>
    <dgm:cxn modelId="{08210FC9-A7C1-45EE-8221-A8222A42076E}" srcId="{C87E688F-19D2-440B-B486-4EDE3022E924}" destId="{85773DF9-1A11-4378-B65A-FCB1BFB35D6A}" srcOrd="0" destOrd="0" parTransId="{BDF6FB5E-D309-46CB-9E17-EBE9CEE95061}" sibTransId="{B7893FD4-FEB6-4DA5-960C-7042A3820242}"/>
    <dgm:cxn modelId="{C41239D3-0094-4454-BDA8-885B20767EF4}" type="presOf" srcId="{85773DF9-1A11-4378-B65A-FCB1BFB35D6A}" destId="{BCF8CC8D-F8A3-4850-9732-E57B359FFA42}" srcOrd="1" destOrd="0" presId="urn:microsoft.com/office/officeart/2005/8/layout/hList7"/>
    <dgm:cxn modelId="{29B72CF8-7409-4DE6-B92B-04858F636EAE}" srcId="{C87E688F-19D2-440B-B486-4EDE3022E924}" destId="{95C2E2B5-106E-4907-869B-7448388D7103}" srcOrd="1" destOrd="0" parTransId="{320B7358-DB24-4B1D-9CD7-BA301E0FF0F3}" sibTransId="{7A327D72-DC57-4495-AF21-2F042DA96E73}"/>
    <dgm:cxn modelId="{D7ACD0FD-D3A9-430B-B51C-F3EDA39366EF}" srcId="{C87E688F-19D2-440B-B486-4EDE3022E924}" destId="{1C3C4D33-A796-4A02-BA08-3F7ECAC0AAFF}" srcOrd="2" destOrd="0" parTransId="{A160DD31-367B-49D0-BC89-3959A500C691}" sibTransId="{20DD6280-7F9C-4A21-A404-7168DDA644CE}"/>
    <dgm:cxn modelId="{476252D8-DA83-4411-9BEC-BF29B15D7624}" type="presParOf" srcId="{802ABD9E-1D5E-4D3D-B9B1-07C831FAFBDC}" destId="{D437F41A-607E-455F-8E77-5AD4CDEF5BCF}" srcOrd="0" destOrd="0" presId="urn:microsoft.com/office/officeart/2005/8/layout/hList7"/>
    <dgm:cxn modelId="{80BBEBD7-838B-4E28-9609-49A63D753329}" type="presParOf" srcId="{802ABD9E-1D5E-4D3D-B9B1-07C831FAFBDC}" destId="{653FD34F-06A3-4B00-BA57-C8D0BAA739A9}" srcOrd="1" destOrd="0" presId="urn:microsoft.com/office/officeart/2005/8/layout/hList7"/>
    <dgm:cxn modelId="{2588E696-A65F-4DC0-8AF1-183CA90B2092}" type="presParOf" srcId="{653FD34F-06A3-4B00-BA57-C8D0BAA739A9}" destId="{957ECE99-1315-4230-96A7-93530CA08120}" srcOrd="0" destOrd="0" presId="urn:microsoft.com/office/officeart/2005/8/layout/hList7"/>
    <dgm:cxn modelId="{53FA9B54-BB7E-46E8-AD0F-F8E9142C0A7F}" type="presParOf" srcId="{957ECE99-1315-4230-96A7-93530CA08120}" destId="{FF8D3207-49F0-47E6-B85F-389D6612AD01}" srcOrd="0" destOrd="0" presId="urn:microsoft.com/office/officeart/2005/8/layout/hList7"/>
    <dgm:cxn modelId="{B6BFFAA8-DC94-4A32-9194-CF78A3AEB232}" type="presParOf" srcId="{957ECE99-1315-4230-96A7-93530CA08120}" destId="{BCF8CC8D-F8A3-4850-9732-E57B359FFA42}" srcOrd="1" destOrd="0" presId="urn:microsoft.com/office/officeart/2005/8/layout/hList7"/>
    <dgm:cxn modelId="{10B6C731-1E2C-4454-831E-F309A48DA814}" type="presParOf" srcId="{957ECE99-1315-4230-96A7-93530CA08120}" destId="{87FD9700-97BE-45A1-826B-300573D40CD1}" srcOrd="2" destOrd="0" presId="urn:microsoft.com/office/officeart/2005/8/layout/hList7"/>
    <dgm:cxn modelId="{8E11527D-7D5B-4B59-8231-F0EE9924C323}" type="presParOf" srcId="{957ECE99-1315-4230-96A7-93530CA08120}" destId="{04D23F22-5879-408B-828A-F060A40B1450}" srcOrd="3" destOrd="0" presId="urn:microsoft.com/office/officeart/2005/8/layout/hList7"/>
    <dgm:cxn modelId="{9DD54237-F34D-4E65-A288-C7044D8040EF}" type="presParOf" srcId="{653FD34F-06A3-4B00-BA57-C8D0BAA739A9}" destId="{B6CAF8F5-B6F7-4228-88BB-8C127E8CA849}" srcOrd="1" destOrd="0" presId="urn:microsoft.com/office/officeart/2005/8/layout/hList7"/>
    <dgm:cxn modelId="{B915C644-1E82-4401-AE99-456AFAEFE6FB}" type="presParOf" srcId="{653FD34F-06A3-4B00-BA57-C8D0BAA739A9}" destId="{E27FF738-468F-4A04-A5CE-DD44E03D3D8A}" srcOrd="2" destOrd="0" presId="urn:microsoft.com/office/officeart/2005/8/layout/hList7"/>
    <dgm:cxn modelId="{E592DA8E-6CA3-4999-A6D2-A01B88413233}" type="presParOf" srcId="{E27FF738-468F-4A04-A5CE-DD44E03D3D8A}" destId="{E2E7833A-8EDA-4E1C-A9D1-21A8A3E87403}" srcOrd="0" destOrd="0" presId="urn:microsoft.com/office/officeart/2005/8/layout/hList7"/>
    <dgm:cxn modelId="{4D2ACD1C-33AB-46E0-9F46-1418A09A9A7F}" type="presParOf" srcId="{E27FF738-468F-4A04-A5CE-DD44E03D3D8A}" destId="{0DE0E988-964C-4397-A23A-46AC0784AC32}" srcOrd="1" destOrd="0" presId="urn:microsoft.com/office/officeart/2005/8/layout/hList7"/>
    <dgm:cxn modelId="{72B8B3CB-D0B1-4335-9318-2F34CC382D91}" type="presParOf" srcId="{E27FF738-468F-4A04-A5CE-DD44E03D3D8A}" destId="{E0F755D2-E698-458A-A22A-F09D1722FA43}" srcOrd="2" destOrd="0" presId="urn:microsoft.com/office/officeart/2005/8/layout/hList7"/>
    <dgm:cxn modelId="{8378777F-8791-4624-9EC3-0039D3EFB2DA}" type="presParOf" srcId="{E27FF738-468F-4A04-A5CE-DD44E03D3D8A}" destId="{5572F4C3-0C50-4166-A167-154CF831FD58}" srcOrd="3" destOrd="0" presId="urn:microsoft.com/office/officeart/2005/8/layout/hList7"/>
    <dgm:cxn modelId="{985B62DE-7D2D-4CAB-B14C-78AE79F26264}" type="presParOf" srcId="{653FD34F-06A3-4B00-BA57-C8D0BAA739A9}" destId="{C0EE48C5-FE46-4683-87A7-B3AFD44792B2}" srcOrd="3" destOrd="0" presId="urn:microsoft.com/office/officeart/2005/8/layout/hList7"/>
    <dgm:cxn modelId="{F5AB328F-0528-49B3-BA0E-37960D3A05BB}" type="presParOf" srcId="{653FD34F-06A3-4B00-BA57-C8D0BAA739A9}" destId="{77606BCF-FE0E-4364-8736-019E67BEB493}" srcOrd="4" destOrd="0" presId="urn:microsoft.com/office/officeart/2005/8/layout/hList7"/>
    <dgm:cxn modelId="{8D23DF5E-22FA-4C3E-AF99-056D197E2E8D}" type="presParOf" srcId="{77606BCF-FE0E-4364-8736-019E67BEB493}" destId="{769A914E-074A-4EF1-93DF-5C1A535E2B37}" srcOrd="0" destOrd="0" presId="urn:microsoft.com/office/officeart/2005/8/layout/hList7"/>
    <dgm:cxn modelId="{3A4C4B70-3973-450E-93C4-39097D93D62E}" type="presParOf" srcId="{77606BCF-FE0E-4364-8736-019E67BEB493}" destId="{85A600AF-D804-4346-BDEB-1EC252F04D27}" srcOrd="1" destOrd="0" presId="urn:microsoft.com/office/officeart/2005/8/layout/hList7"/>
    <dgm:cxn modelId="{2159BC07-A6E6-4853-968B-F064B148C0E3}" type="presParOf" srcId="{77606BCF-FE0E-4364-8736-019E67BEB493}" destId="{E4984E7B-EDE8-4BCA-A569-7E63BA31B472}" srcOrd="2" destOrd="0" presId="urn:microsoft.com/office/officeart/2005/8/layout/hList7"/>
    <dgm:cxn modelId="{F4B1F00B-1072-4699-A5CB-98FCB7AAADC5}" type="presParOf" srcId="{77606BCF-FE0E-4364-8736-019E67BEB493}" destId="{701261D3-ED17-4B07-8EA3-43E3493DB582}"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7E688F-19D2-440B-B486-4EDE3022E924}" type="doc">
      <dgm:prSet loTypeId="urn:microsoft.com/office/officeart/2005/8/layout/hList7" loCatId="relationship" qsTypeId="urn:microsoft.com/office/officeart/2005/8/quickstyle/simple1" qsCatId="simple" csTypeId="urn:microsoft.com/office/officeart/2005/8/colors/accent2_2" csCatId="accent2" phldr="1"/>
      <dgm:spPr/>
    </dgm:pt>
    <dgm:pt modelId="{85773DF9-1A11-4378-B65A-FCB1BFB35D6A}">
      <dgm:prSet phldrT="[Text]"/>
      <dgm:spPr>
        <a:solidFill>
          <a:schemeClr val="accent2">
            <a:lumMod val="20000"/>
            <a:lumOff val="80000"/>
          </a:schemeClr>
        </a:solidFill>
      </dgm:spPr>
      <dgm:t>
        <a:bodyPr/>
        <a:lstStyle/>
        <a:p>
          <a:r>
            <a:rPr lang="en-US" dirty="0"/>
            <a:t>Analyses et </a:t>
          </a:r>
          <a:r>
            <a:rPr lang="en-US" dirty="0" err="1"/>
            <a:t>stratégie</a:t>
          </a:r>
          <a:r>
            <a:rPr lang="en-US" dirty="0"/>
            <a:t> sur la base de </a:t>
          </a:r>
          <a:r>
            <a:rPr lang="en-US" dirty="0" err="1"/>
            <a:t>données</a:t>
          </a:r>
          <a:r>
            <a:rPr lang="en-US" dirty="0"/>
            <a:t> </a:t>
          </a:r>
          <a:r>
            <a:rPr lang="en-US" dirty="0" err="1"/>
            <a:t>probantes</a:t>
          </a:r>
          <a:endParaRPr lang="en-US" dirty="0"/>
        </a:p>
      </dgm:t>
    </dgm:pt>
    <dgm:pt modelId="{BDF6FB5E-D309-46CB-9E17-EBE9CEE95061}" type="parTrans" cxnId="{08210FC9-A7C1-45EE-8221-A8222A42076E}">
      <dgm:prSet/>
      <dgm:spPr/>
      <dgm:t>
        <a:bodyPr/>
        <a:lstStyle/>
        <a:p>
          <a:endParaRPr lang="en-US"/>
        </a:p>
      </dgm:t>
    </dgm:pt>
    <dgm:pt modelId="{B7893FD4-FEB6-4DA5-960C-7042A3820242}" type="sibTrans" cxnId="{08210FC9-A7C1-45EE-8221-A8222A42076E}">
      <dgm:prSet/>
      <dgm:spPr/>
      <dgm:t>
        <a:bodyPr/>
        <a:lstStyle/>
        <a:p>
          <a:endParaRPr lang="en-US"/>
        </a:p>
      </dgm:t>
    </dgm:pt>
    <dgm:pt modelId="{95C2E2B5-106E-4907-869B-7448388D7103}">
      <dgm:prSet phldrT="[Text]"/>
      <dgm:spPr/>
      <dgm:t>
        <a:bodyPr/>
        <a:lstStyle/>
        <a:p>
          <a:r>
            <a:rPr lang="en-US" dirty="0"/>
            <a:t>Forte collaboration et </a:t>
          </a:r>
          <a:r>
            <a:rPr lang="en-US" dirty="0" err="1"/>
            <a:t>volonté</a:t>
          </a:r>
          <a:r>
            <a:rPr lang="en-US" dirty="0"/>
            <a:t> </a:t>
          </a:r>
          <a:r>
            <a:rPr lang="en-US" dirty="0" err="1"/>
            <a:t>publique</a:t>
          </a:r>
          <a:endParaRPr lang="en-US" dirty="0"/>
        </a:p>
      </dgm:t>
    </dgm:pt>
    <dgm:pt modelId="{320B7358-DB24-4B1D-9CD7-BA301E0FF0F3}" type="parTrans" cxnId="{29B72CF8-7409-4DE6-B92B-04858F636EAE}">
      <dgm:prSet/>
      <dgm:spPr/>
      <dgm:t>
        <a:bodyPr/>
        <a:lstStyle/>
        <a:p>
          <a:endParaRPr lang="en-US"/>
        </a:p>
      </dgm:t>
    </dgm:pt>
    <dgm:pt modelId="{7A327D72-DC57-4495-AF21-2F042DA96E73}" type="sibTrans" cxnId="{29B72CF8-7409-4DE6-B92B-04858F636EAE}">
      <dgm:prSet/>
      <dgm:spPr/>
      <dgm:t>
        <a:bodyPr/>
        <a:lstStyle/>
        <a:p>
          <a:endParaRPr lang="en-US"/>
        </a:p>
      </dgm:t>
    </dgm:pt>
    <dgm:pt modelId="{1C3C4D33-A796-4A02-BA08-3F7ECAC0AAFF}">
      <dgm:prSet phldrT="[Text]"/>
      <dgm:spPr>
        <a:solidFill>
          <a:schemeClr val="accent2">
            <a:lumMod val="20000"/>
            <a:lumOff val="80000"/>
          </a:schemeClr>
        </a:solidFill>
      </dgm:spPr>
      <dgm:t>
        <a:bodyPr/>
        <a:lstStyle/>
        <a:p>
          <a:r>
            <a:rPr lang="en-US" dirty="0" err="1"/>
            <a:t>Soutien</a:t>
          </a:r>
          <a:r>
            <a:rPr lang="en-US" dirty="0"/>
            <a:t> du </a:t>
          </a:r>
          <a:r>
            <a:rPr lang="en-US" dirty="0" err="1"/>
            <a:t>Gouvernement</a:t>
          </a:r>
          <a:r>
            <a:rPr lang="en-US" dirty="0"/>
            <a:t> </a:t>
          </a:r>
        </a:p>
      </dgm:t>
    </dgm:pt>
    <dgm:pt modelId="{A160DD31-367B-49D0-BC89-3959A500C691}" type="parTrans" cxnId="{D7ACD0FD-D3A9-430B-B51C-F3EDA39366EF}">
      <dgm:prSet/>
      <dgm:spPr/>
      <dgm:t>
        <a:bodyPr/>
        <a:lstStyle/>
        <a:p>
          <a:endParaRPr lang="en-US"/>
        </a:p>
      </dgm:t>
    </dgm:pt>
    <dgm:pt modelId="{20DD6280-7F9C-4A21-A404-7168DDA644CE}" type="sibTrans" cxnId="{D7ACD0FD-D3A9-430B-B51C-F3EDA39366EF}">
      <dgm:prSet/>
      <dgm:spPr/>
      <dgm:t>
        <a:bodyPr/>
        <a:lstStyle/>
        <a:p>
          <a:endParaRPr lang="en-US"/>
        </a:p>
      </dgm:t>
    </dgm:pt>
    <dgm:pt modelId="{802ABD9E-1D5E-4D3D-B9B1-07C831FAFBDC}" type="pres">
      <dgm:prSet presAssocID="{C87E688F-19D2-440B-B486-4EDE3022E924}" presName="Name0" presStyleCnt="0">
        <dgm:presLayoutVars>
          <dgm:dir/>
          <dgm:resizeHandles val="exact"/>
        </dgm:presLayoutVars>
      </dgm:prSet>
      <dgm:spPr/>
    </dgm:pt>
    <dgm:pt modelId="{D437F41A-607E-455F-8E77-5AD4CDEF5BCF}" type="pres">
      <dgm:prSet presAssocID="{C87E688F-19D2-440B-B486-4EDE3022E924}" presName="fgShape" presStyleLbl="fgShp" presStyleIdx="0" presStyleCnt="1"/>
      <dgm:spPr/>
    </dgm:pt>
    <dgm:pt modelId="{653FD34F-06A3-4B00-BA57-C8D0BAA739A9}" type="pres">
      <dgm:prSet presAssocID="{C87E688F-19D2-440B-B486-4EDE3022E924}" presName="linComp" presStyleCnt="0"/>
      <dgm:spPr/>
    </dgm:pt>
    <dgm:pt modelId="{957ECE99-1315-4230-96A7-93530CA08120}" type="pres">
      <dgm:prSet presAssocID="{85773DF9-1A11-4378-B65A-FCB1BFB35D6A}" presName="compNode" presStyleCnt="0"/>
      <dgm:spPr/>
    </dgm:pt>
    <dgm:pt modelId="{FF8D3207-49F0-47E6-B85F-389D6612AD01}" type="pres">
      <dgm:prSet presAssocID="{85773DF9-1A11-4378-B65A-FCB1BFB35D6A}" presName="bkgdShape" presStyleLbl="node1" presStyleIdx="0" presStyleCnt="3"/>
      <dgm:spPr/>
    </dgm:pt>
    <dgm:pt modelId="{BCF8CC8D-F8A3-4850-9732-E57B359FFA42}" type="pres">
      <dgm:prSet presAssocID="{85773DF9-1A11-4378-B65A-FCB1BFB35D6A}" presName="nodeTx" presStyleLbl="node1" presStyleIdx="0" presStyleCnt="3">
        <dgm:presLayoutVars>
          <dgm:bulletEnabled val="1"/>
        </dgm:presLayoutVars>
      </dgm:prSet>
      <dgm:spPr/>
    </dgm:pt>
    <dgm:pt modelId="{87FD9700-97BE-45A1-826B-300573D40CD1}" type="pres">
      <dgm:prSet presAssocID="{85773DF9-1A11-4378-B65A-FCB1BFB35D6A}" presName="invisiNode" presStyleLbl="node1" presStyleIdx="0" presStyleCnt="3"/>
      <dgm:spPr/>
    </dgm:pt>
    <dgm:pt modelId="{04D23F22-5879-408B-828A-F060A40B1450}" type="pres">
      <dgm:prSet presAssocID="{85773DF9-1A11-4378-B65A-FCB1BFB35D6A}"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Research with solid fill"/>
        </a:ext>
      </dgm:extLst>
    </dgm:pt>
    <dgm:pt modelId="{B6CAF8F5-B6F7-4228-88BB-8C127E8CA849}" type="pres">
      <dgm:prSet presAssocID="{B7893FD4-FEB6-4DA5-960C-7042A3820242}" presName="sibTrans" presStyleLbl="sibTrans2D1" presStyleIdx="0" presStyleCnt="0"/>
      <dgm:spPr/>
    </dgm:pt>
    <dgm:pt modelId="{E27FF738-468F-4A04-A5CE-DD44E03D3D8A}" type="pres">
      <dgm:prSet presAssocID="{95C2E2B5-106E-4907-869B-7448388D7103}" presName="compNode" presStyleCnt="0"/>
      <dgm:spPr/>
    </dgm:pt>
    <dgm:pt modelId="{E2E7833A-8EDA-4E1C-A9D1-21A8A3E87403}" type="pres">
      <dgm:prSet presAssocID="{95C2E2B5-106E-4907-869B-7448388D7103}" presName="bkgdShape" presStyleLbl="node1" presStyleIdx="1" presStyleCnt="3"/>
      <dgm:spPr/>
    </dgm:pt>
    <dgm:pt modelId="{0DE0E988-964C-4397-A23A-46AC0784AC32}" type="pres">
      <dgm:prSet presAssocID="{95C2E2B5-106E-4907-869B-7448388D7103}" presName="nodeTx" presStyleLbl="node1" presStyleIdx="1" presStyleCnt="3">
        <dgm:presLayoutVars>
          <dgm:bulletEnabled val="1"/>
        </dgm:presLayoutVars>
      </dgm:prSet>
      <dgm:spPr/>
    </dgm:pt>
    <dgm:pt modelId="{E0F755D2-E698-458A-A22A-F09D1722FA43}" type="pres">
      <dgm:prSet presAssocID="{95C2E2B5-106E-4907-869B-7448388D7103}" presName="invisiNode" presStyleLbl="node1" presStyleIdx="1" presStyleCnt="3"/>
      <dgm:spPr/>
    </dgm:pt>
    <dgm:pt modelId="{5572F4C3-0C50-4166-A167-154CF831FD58}" type="pres">
      <dgm:prSet presAssocID="{95C2E2B5-106E-4907-869B-7448388D7103}" presName="imagNod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roup with solid fill"/>
        </a:ext>
      </dgm:extLst>
    </dgm:pt>
    <dgm:pt modelId="{C0EE48C5-FE46-4683-87A7-B3AFD44792B2}" type="pres">
      <dgm:prSet presAssocID="{7A327D72-DC57-4495-AF21-2F042DA96E73}" presName="sibTrans" presStyleLbl="sibTrans2D1" presStyleIdx="0" presStyleCnt="0"/>
      <dgm:spPr/>
    </dgm:pt>
    <dgm:pt modelId="{77606BCF-FE0E-4364-8736-019E67BEB493}" type="pres">
      <dgm:prSet presAssocID="{1C3C4D33-A796-4A02-BA08-3F7ECAC0AAFF}" presName="compNode" presStyleCnt="0"/>
      <dgm:spPr/>
    </dgm:pt>
    <dgm:pt modelId="{769A914E-074A-4EF1-93DF-5C1A535E2B37}" type="pres">
      <dgm:prSet presAssocID="{1C3C4D33-A796-4A02-BA08-3F7ECAC0AAFF}" presName="bkgdShape" presStyleLbl="node1" presStyleIdx="2" presStyleCnt="3"/>
      <dgm:spPr/>
    </dgm:pt>
    <dgm:pt modelId="{85A600AF-D804-4346-BDEB-1EC252F04D27}" type="pres">
      <dgm:prSet presAssocID="{1C3C4D33-A796-4A02-BA08-3F7ECAC0AAFF}" presName="nodeTx" presStyleLbl="node1" presStyleIdx="2" presStyleCnt="3">
        <dgm:presLayoutVars>
          <dgm:bulletEnabled val="1"/>
        </dgm:presLayoutVars>
      </dgm:prSet>
      <dgm:spPr/>
    </dgm:pt>
    <dgm:pt modelId="{E4984E7B-EDE8-4BCA-A569-7E63BA31B472}" type="pres">
      <dgm:prSet presAssocID="{1C3C4D33-A796-4A02-BA08-3F7ECAC0AAFF}" presName="invisiNode" presStyleLbl="node1" presStyleIdx="2" presStyleCnt="3"/>
      <dgm:spPr/>
    </dgm:pt>
    <dgm:pt modelId="{701261D3-ED17-4B07-8EA3-43E3493DB582}" type="pres">
      <dgm:prSet presAssocID="{1C3C4D33-A796-4A02-BA08-3F7ECAC0AAFF}" presName="imagNode"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astle scene with solid fill"/>
        </a:ext>
      </dgm:extLst>
    </dgm:pt>
  </dgm:ptLst>
  <dgm:cxnLst>
    <dgm:cxn modelId="{2D67D214-9C95-487F-A540-6C31E66A49E6}" type="presOf" srcId="{95C2E2B5-106E-4907-869B-7448388D7103}" destId="{0DE0E988-964C-4397-A23A-46AC0784AC32}" srcOrd="1" destOrd="0" presId="urn:microsoft.com/office/officeart/2005/8/layout/hList7"/>
    <dgm:cxn modelId="{7C5F8734-8BC2-4FA0-8B4F-2AE1BF4DB883}" type="presOf" srcId="{C87E688F-19D2-440B-B486-4EDE3022E924}" destId="{802ABD9E-1D5E-4D3D-B9B1-07C831FAFBDC}" srcOrd="0" destOrd="0" presId="urn:microsoft.com/office/officeart/2005/8/layout/hList7"/>
    <dgm:cxn modelId="{EBEBE25E-9969-4F27-9499-8408D0A2C9D7}" type="presOf" srcId="{B7893FD4-FEB6-4DA5-960C-7042A3820242}" destId="{B6CAF8F5-B6F7-4228-88BB-8C127E8CA849}" srcOrd="0" destOrd="0" presId="urn:microsoft.com/office/officeart/2005/8/layout/hList7"/>
    <dgm:cxn modelId="{35619C6E-2C59-494C-9B36-C049B00DB665}" type="presOf" srcId="{85773DF9-1A11-4378-B65A-FCB1BFB35D6A}" destId="{FF8D3207-49F0-47E6-B85F-389D6612AD01}" srcOrd="0" destOrd="0" presId="urn:microsoft.com/office/officeart/2005/8/layout/hList7"/>
    <dgm:cxn modelId="{5B076953-3345-4BE9-BCB4-D8457D1A9FD1}" type="presOf" srcId="{1C3C4D33-A796-4A02-BA08-3F7ECAC0AAFF}" destId="{769A914E-074A-4EF1-93DF-5C1A535E2B37}" srcOrd="0" destOrd="0" presId="urn:microsoft.com/office/officeart/2005/8/layout/hList7"/>
    <dgm:cxn modelId="{4D325079-35BE-418E-B7E4-89A021B65102}" type="presOf" srcId="{95C2E2B5-106E-4907-869B-7448388D7103}" destId="{E2E7833A-8EDA-4E1C-A9D1-21A8A3E87403}" srcOrd="0" destOrd="0" presId="urn:microsoft.com/office/officeart/2005/8/layout/hList7"/>
    <dgm:cxn modelId="{21CF8284-B3B1-4B5E-9840-702677868309}" type="presOf" srcId="{7A327D72-DC57-4495-AF21-2F042DA96E73}" destId="{C0EE48C5-FE46-4683-87A7-B3AFD44792B2}" srcOrd="0" destOrd="0" presId="urn:microsoft.com/office/officeart/2005/8/layout/hList7"/>
    <dgm:cxn modelId="{569A50A1-07A4-4D97-B71E-6675B65242BF}" type="presOf" srcId="{1C3C4D33-A796-4A02-BA08-3F7ECAC0AAFF}" destId="{85A600AF-D804-4346-BDEB-1EC252F04D27}" srcOrd="1" destOrd="0" presId="urn:microsoft.com/office/officeart/2005/8/layout/hList7"/>
    <dgm:cxn modelId="{08210FC9-A7C1-45EE-8221-A8222A42076E}" srcId="{C87E688F-19D2-440B-B486-4EDE3022E924}" destId="{85773DF9-1A11-4378-B65A-FCB1BFB35D6A}" srcOrd="0" destOrd="0" parTransId="{BDF6FB5E-D309-46CB-9E17-EBE9CEE95061}" sibTransId="{B7893FD4-FEB6-4DA5-960C-7042A3820242}"/>
    <dgm:cxn modelId="{C41239D3-0094-4454-BDA8-885B20767EF4}" type="presOf" srcId="{85773DF9-1A11-4378-B65A-FCB1BFB35D6A}" destId="{BCF8CC8D-F8A3-4850-9732-E57B359FFA42}" srcOrd="1" destOrd="0" presId="urn:microsoft.com/office/officeart/2005/8/layout/hList7"/>
    <dgm:cxn modelId="{29B72CF8-7409-4DE6-B92B-04858F636EAE}" srcId="{C87E688F-19D2-440B-B486-4EDE3022E924}" destId="{95C2E2B5-106E-4907-869B-7448388D7103}" srcOrd="1" destOrd="0" parTransId="{320B7358-DB24-4B1D-9CD7-BA301E0FF0F3}" sibTransId="{7A327D72-DC57-4495-AF21-2F042DA96E73}"/>
    <dgm:cxn modelId="{D7ACD0FD-D3A9-430B-B51C-F3EDA39366EF}" srcId="{C87E688F-19D2-440B-B486-4EDE3022E924}" destId="{1C3C4D33-A796-4A02-BA08-3F7ECAC0AAFF}" srcOrd="2" destOrd="0" parTransId="{A160DD31-367B-49D0-BC89-3959A500C691}" sibTransId="{20DD6280-7F9C-4A21-A404-7168DDA644CE}"/>
    <dgm:cxn modelId="{476252D8-DA83-4411-9BEC-BF29B15D7624}" type="presParOf" srcId="{802ABD9E-1D5E-4D3D-B9B1-07C831FAFBDC}" destId="{D437F41A-607E-455F-8E77-5AD4CDEF5BCF}" srcOrd="0" destOrd="0" presId="urn:microsoft.com/office/officeart/2005/8/layout/hList7"/>
    <dgm:cxn modelId="{80BBEBD7-838B-4E28-9609-49A63D753329}" type="presParOf" srcId="{802ABD9E-1D5E-4D3D-B9B1-07C831FAFBDC}" destId="{653FD34F-06A3-4B00-BA57-C8D0BAA739A9}" srcOrd="1" destOrd="0" presId="urn:microsoft.com/office/officeart/2005/8/layout/hList7"/>
    <dgm:cxn modelId="{2588E696-A65F-4DC0-8AF1-183CA90B2092}" type="presParOf" srcId="{653FD34F-06A3-4B00-BA57-C8D0BAA739A9}" destId="{957ECE99-1315-4230-96A7-93530CA08120}" srcOrd="0" destOrd="0" presId="urn:microsoft.com/office/officeart/2005/8/layout/hList7"/>
    <dgm:cxn modelId="{53FA9B54-BB7E-46E8-AD0F-F8E9142C0A7F}" type="presParOf" srcId="{957ECE99-1315-4230-96A7-93530CA08120}" destId="{FF8D3207-49F0-47E6-B85F-389D6612AD01}" srcOrd="0" destOrd="0" presId="urn:microsoft.com/office/officeart/2005/8/layout/hList7"/>
    <dgm:cxn modelId="{B6BFFAA8-DC94-4A32-9194-CF78A3AEB232}" type="presParOf" srcId="{957ECE99-1315-4230-96A7-93530CA08120}" destId="{BCF8CC8D-F8A3-4850-9732-E57B359FFA42}" srcOrd="1" destOrd="0" presId="urn:microsoft.com/office/officeart/2005/8/layout/hList7"/>
    <dgm:cxn modelId="{10B6C731-1E2C-4454-831E-F309A48DA814}" type="presParOf" srcId="{957ECE99-1315-4230-96A7-93530CA08120}" destId="{87FD9700-97BE-45A1-826B-300573D40CD1}" srcOrd="2" destOrd="0" presId="urn:microsoft.com/office/officeart/2005/8/layout/hList7"/>
    <dgm:cxn modelId="{8E11527D-7D5B-4B59-8231-F0EE9924C323}" type="presParOf" srcId="{957ECE99-1315-4230-96A7-93530CA08120}" destId="{04D23F22-5879-408B-828A-F060A40B1450}" srcOrd="3" destOrd="0" presId="urn:microsoft.com/office/officeart/2005/8/layout/hList7"/>
    <dgm:cxn modelId="{9DD54237-F34D-4E65-A288-C7044D8040EF}" type="presParOf" srcId="{653FD34F-06A3-4B00-BA57-C8D0BAA739A9}" destId="{B6CAF8F5-B6F7-4228-88BB-8C127E8CA849}" srcOrd="1" destOrd="0" presId="urn:microsoft.com/office/officeart/2005/8/layout/hList7"/>
    <dgm:cxn modelId="{B915C644-1E82-4401-AE99-456AFAEFE6FB}" type="presParOf" srcId="{653FD34F-06A3-4B00-BA57-C8D0BAA739A9}" destId="{E27FF738-468F-4A04-A5CE-DD44E03D3D8A}" srcOrd="2" destOrd="0" presId="urn:microsoft.com/office/officeart/2005/8/layout/hList7"/>
    <dgm:cxn modelId="{E592DA8E-6CA3-4999-A6D2-A01B88413233}" type="presParOf" srcId="{E27FF738-468F-4A04-A5CE-DD44E03D3D8A}" destId="{E2E7833A-8EDA-4E1C-A9D1-21A8A3E87403}" srcOrd="0" destOrd="0" presId="urn:microsoft.com/office/officeart/2005/8/layout/hList7"/>
    <dgm:cxn modelId="{4D2ACD1C-33AB-46E0-9F46-1418A09A9A7F}" type="presParOf" srcId="{E27FF738-468F-4A04-A5CE-DD44E03D3D8A}" destId="{0DE0E988-964C-4397-A23A-46AC0784AC32}" srcOrd="1" destOrd="0" presId="urn:microsoft.com/office/officeart/2005/8/layout/hList7"/>
    <dgm:cxn modelId="{72B8B3CB-D0B1-4335-9318-2F34CC382D91}" type="presParOf" srcId="{E27FF738-468F-4A04-A5CE-DD44E03D3D8A}" destId="{E0F755D2-E698-458A-A22A-F09D1722FA43}" srcOrd="2" destOrd="0" presId="urn:microsoft.com/office/officeart/2005/8/layout/hList7"/>
    <dgm:cxn modelId="{8378777F-8791-4624-9EC3-0039D3EFB2DA}" type="presParOf" srcId="{E27FF738-468F-4A04-A5CE-DD44E03D3D8A}" destId="{5572F4C3-0C50-4166-A167-154CF831FD58}" srcOrd="3" destOrd="0" presId="urn:microsoft.com/office/officeart/2005/8/layout/hList7"/>
    <dgm:cxn modelId="{985B62DE-7D2D-4CAB-B14C-78AE79F26264}" type="presParOf" srcId="{653FD34F-06A3-4B00-BA57-C8D0BAA739A9}" destId="{C0EE48C5-FE46-4683-87A7-B3AFD44792B2}" srcOrd="3" destOrd="0" presId="urn:microsoft.com/office/officeart/2005/8/layout/hList7"/>
    <dgm:cxn modelId="{F5AB328F-0528-49B3-BA0E-37960D3A05BB}" type="presParOf" srcId="{653FD34F-06A3-4B00-BA57-C8D0BAA739A9}" destId="{77606BCF-FE0E-4364-8736-019E67BEB493}" srcOrd="4" destOrd="0" presId="urn:microsoft.com/office/officeart/2005/8/layout/hList7"/>
    <dgm:cxn modelId="{8D23DF5E-22FA-4C3E-AF99-056D197E2E8D}" type="presParOf" srcId="{77606BCF-FE0E-4364-8736-019E67BEB493}" destId="{769A914E-074A-4EF1-93DF-5C1A535E2B37}" srcOrd="0" destOrd="0" presId="urn:microsoft.com/office/officeart/2005/8/layout/hList7"/>
    <dgm:cxn modelId="{3A4C4B70-3973-450E-93C4-39097D93D62E}" type="presParOf" srcId="{77606BCF-FE0E-4364-8736-019E67BEB493}" destId="{85A600AF-D804-4346-BDEB-1EC252F04D27}" srcOrd="1" destOrd="0" presId="urn:microsoft.com/office/officeart/2005/8/layout/hList7"/>
    <dgm:cxn modelId="{2159BC07-A6E6-4853-968B-F064B148C0E3}" type="presParOf" srcId="{77606BCF-FE0E-4364-8736-019E67BEB493}" destId="{E4984E7B-EDE8-4BCA-A569-7E63BA31B472}" srcOrd="2" destOrd="0" presId="urn:microsoft.com/office/officeart/2005/8/layout/hList7"/>
    <dgm:cxn modelId="{F4B1F00B-1072-4699-A5CB-98FCB7AAADC5}" type="presParOf" srcId="{77606BCF-FE0E-4364-8736-019E67BEB493}" destId="{701261D3-ED17-4B07-8EA3-43E3493DB582}"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7E688F-19D2-440B-B486-4EDE3022E924}" type="doc">
      <dgm:prSet loTypeId="urn:microsoft.com/office/officeart/2005/8/layout/hList7" loCatId="relationship" qsTypeId="urn:microsoft.com/office/officeart/2005/8/quickstyle/simple1" qsCatId="simple" csTypeId="urn:microsoft.com/office/officeart/2005/8/colors/accent2_2" csCatId="accent2" phldr="1"/>
      <dgm:spPr/>
    </dgm:pt>
    <dgm:pt modelId="{85773DF9-1A11-4378-B65A-FCB1BFB35D6A}">
      <dgm:prSet phldrT="[Text]"/>
      <dgm:spPr>
        <a:solidFill>
          <a:schemeClr val="accent2">
            <a:lumMod val="20000"/>
            <a:lumOff val="80000"/>
          </a:schemeClr>
        </a:solidFill>
      </dgm:spPr>
      <dgm:t>
        <a:bodyPr/>
        <a:lstStyle/>
        <a:p>
          <a:r>
            <a:rPr lang="en-US" dirty="0"/>
            <a:t>Analyses et </a:t>
          </a:r>
          <a:r>
            <a:rPr lang="en-US" dirty="0" err="1"/>
            <a:t>stratégie</a:t>
          </a:r>
          <a:r>
            <a:rPr lang="en-US" dirty="0"/>
            <a:t> sur la base de </a:t>
          </a:r>
          <a:r>
            <a:rPr lang="en-US" dirty="0" err="1"/>
            <a:t>données</a:t>
          </a:r>
          <a:r>
            <a:rPr lang="en-US" dirty="0"/>
            <a:t> </a:t>
          </a:r>
          <a:r>
            <a:rPr lang="en-US" dirty="0" err="1"/>
            <a:t>probantes</a:t>
          </a:r>
          <a:endParaRPr lang="en-US" dirty="0"/>
        </a:p>
      </dgm:t>
    </dgm:pt>
    <dgm:pt modelId="{BDF6FB5E-D309-46CB-9E17-EBE9CEE95061}" type="parTrans" cxnId="{08210FC9-A7C1-45EE-8221-A8222A42076E}">
      <dgm:prSet/>
      <dgm:spPr/>
      <dgm:t>
        <a:bodyPr/>
        <a:lstStyle/>
        <a:p>
          <a:endParaRPr lang="en-US"/>
        </a:p>
      </dgm:t>
    </dgm:pt>
    <dgm:pt modelId="{B7893FD4-FEB6-4DA5-960C-7042A3820242}" type="sibTrans" cxnId="{08210FC9-A7C1-45EE-8221-A8222A42076E}">
      <dgm:prSet/>
      <dgm:spPr/>
      <dgm:t>
        <a:bodyPr/>
        <a:lstStyle/>
        <a:p>
          <a:endParaRPr lang="en-US"/>
        </a:p>
      </dgm:t>
    </dgm:pt>
    <dgm:pt modelId="{95C2E2B5-106E-4907-869B-7448388D7103}">
      <dgm:prSet phldrT="[Text]"/>
      <dgm:spPr>
        <a:solidFill>
          <a:schemeClr val="accent2">
            <a:lumMod val="20000"/>
            <a:lumOff val="80000"/>
          </a:schemeClr>
        </a:solidFill>
      </dgm:spPr>
      <dgm:t>
        <a:bodyPr/>
        <a:lstStyle/>
        <a:p>
          <a:r>
            <a:rPr lang="en-US" dirty="0"/>
            <a:t>Forte collaboration et </a:t>
          </a:r>
          <a:r>
            <a:rPr lang="en-US" dirty="0" err="1"/>
            <a:t>volonté</a:t>
          </a:r>
          <a:r>
            <a:rPr lang="en-US" dirty="0"/>
            <a:t> </a:t>
          </a:r>
          <a:r>
            <a:rPr lang="en-US" dirty="0" err="1"/>
            <a:t>publique</a:t>
          </a:r>
          <a:endParaRPr lang="en-US" dirty="0"/>
        </a:p>
      </dgm:t>
    </dgm:pt>
    <dgm:pt modelId="{320B7358-DB24-4B1D-9CD7-BA301E0FF0F3}" type="parTrans" cxnId="{29B72CF8-7409-4DE6-B92B-04858F636EAE}">
      <dgm:prSet/>
      <dgm:spPr/>
      <dgm:t>
        <a:bodyPr/>
        <a:lstStyle/>
        <a:p>
          <a:endParaRPr lang="en-US"/>
        </a:p>
      </dgm:t>
    </dgm:pt>
    <dgm:pt modelId="{7A327D72-DC57-4495-AF21-2F042DA96E73}" type="sibTrans" cxnId="{29B72CF8-7409-4DE6-B92B-04858F636EAE}">
      <dgm:prSet/>
      <dgm:spPr/>
      <dgm:t>
        <a:bodyPr/>
        <a:lstStyle/>
        <a:p>
          <a:endParaRPr lang="en-US"/>
        </a:p>
      </dgm:t>
    </dgm:pt>
    <dgm:pt modelId="{1C3C4D33-A796-4A02-BA08-3F7ECAC0AAFF}">
      <dgm:prSet phldrT="[Text]"/>
      <dgm:spPr/>
      <dgm:t>
        <a:bodyPr/>
        <a:lstStyle/>
        <a:p>
          <a:r>
            <a:rPr lang="en-US" dirty="0" err="1"/>
            <a:t>Soutien</a:t>
          </a:r>
          <a:r>
            <a:rPr lang="en-US" dirty="0"/>
            <a:t> du </a:t>
          </a:r>
          <a:r>
            <a:rPr lang="en-US" dirty="0" err="1"/>
            <a:t>Gouvernement</a:t>
          </a:r>
          <a:r>
            <a:rPr lang="en-US" dirty="0"/>
            <a:t> </a:t>
          </a:r>
        </a:p>
      </dgm:t>
    </dgm:pt>
    <dgm:pt modelId="{A160DD31-367B-49D0-BC89-3959A500C691}" type="parTrans" cxnId="{D7ACD0FD-D3A9-430B-B51C-F3EDA39366EF}">
      <dgm:prSet/>
      <dgm:spPr/>
      <dgm:t>
        <a:bodyPr/>
        <a:lstStyle/>
        <a:p>
          <a:endParaRPr lang="en-US"/>
        </a:p>
      </dgm:t>
    </dgm:pt>
    <dgm:pt modelId="{20DD6280-7F9C-4A21-A404-7168DDA644CE}" type="sibTrans" cxnId="{D7ACD0FD-D3A9-430B-B51C-F3EDA39366EF}">
      <dgm:prSet/>
      <dgm:spPr/>
      <dgm:t>
        <a:bodyPr/>
        <a:lstStyle/>
        <a:p>
          <a:endParaRPr lang="en-US"/>
        </a:p>
      </dgm:t>
    </dgm:pt>
    <dgm:pt modelId="{802ABD9E-1D5E-4D3D-B9B1-07C831FAFBDC}" type="pres">
      <dgm:prSet presAssocID="{C87E688F-19D2-440B-B486-4EDE3022E924}" presName="Name0" presStyleCnt="0">
        <dgm:presLayoutVars>
          <dgm:dir/>
          <dgm:resizeHandles val="exact"/>
        </dgm:presLayoutVars>
      </dgm:prSet>
      <dgm:spPr/>
    </dgm:pt>
    <dgm:pt modelId="{D437F41A-607E-455F-8E77-5AD4CDEF5BCF}" type="pres">
      <dgm:prSet presAssocID="{C87E688F-19D2-440B-B486-4EDE3022E924}" presName="fgShape" presStyleLbl="fgShp" presStyleIdx="0" presStyleCnt="1"/>
      <dgm:spPr/>
    </dgm:pt>
    <dgm:pt modelId="{653FD34F-06A3-4B00-BA57-C8D0BAA739A9}" type="pres">
      <dgm:prSet presAssocID="{C87E688F-19D2-440B-B486-4EDE3022E924}" presName="linComp" presStyleCnt="0"/>
      <dgm:spPr/>
    </dgm:pt>
    <dgm:pt modelId="{957ECE99-1315-4230-96A7-93530CA08120}" type="pres">
      <dgm:prSet presAssocID="{85773DF9-1A11-4378-B65A-FCB1BFB35D6A}" presName="compNode" presStyleCnt="0"/>
      <dgm:spPr/>
    </dgm:pt>
    <dgm:pt modelId="{FF8D3207-49F0-47E6-B85F-389D6612AD01}" type="pres">
      <dgm:prSet presAssocID="{85773DF9-1A11-4378-B65A-FCB1BFB35D6A}" presName="bkgdShape" presStyleLbl="node1" presStyleIdx="0" presStyleCnt="3"/>
      <dgm:spPr/>
    </dgm:pt>
    <dgm:pt modelId="{BCF8CC8D-F8A3-4850-9732-E57B359FFA42}" type="pres">
      <dgm:prSet presAssocID="{85773DF9-1A11-4378-B65A-FCB1BFB35D6A}" presName="nodeTx" presStyleLbl="node1" presStyleIdx="0" presStyleCnt="3">
        <dgm:presLayoutVars>
          <dgm:bulletEnabled val="1"/>
        </dgm:presLayoutVars>
      </dgm:prSet>
      <dgm:spPr/>
    </dgm:pt>
    <dgm:pt modelId="{87FD9700-97BE-45A1-826B-300573D40CD1}" type="pres">
      <dgm:prSet presAssocID="{85773DF9-1A11-4378-B65A-FCB1BFB35D6A}" presName="invisiNode" presStyleLbl="node1" presStyleIdx="0" presStyleCnt="3"/>
      <dgm:spPr/>
    </dgm:pt>
    <dgm:pt modelId="{04D23F22-5879-408B-828A-F060A40B1450}" type="pres">
      <dgm:prSet presAssocID="{85773DF9-1A11-4378-B65A-FCB1BFB35D6A}" presName="imagNode"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Research with solid fill"/>
        </a:ext>
      </dgm:extLst>
    </dgm:pt>
    <dgm:pt modelId="{B6CAF8F5-B6F7-4228-88BB-8C127E8CA849}" type="pres">
      <dgm:prSet presAssocID="{B7893FD4-FEB6-4DA5-960C-7042A3820242}" presName="sibTrans" presStyleLbl="sibTrans2D1" presStyleIdx="0" presStyleCnt="0"/>
      <dgm:spPr/>
    </dgm:pt>
    <dgm:pt modelId="{E27FF738-468F-4A04-A5CE-DD44E03D3D8A}" type="pres">
      <dgm:prSet presAssocID="{95C2E2B5-106E-4907-869B-7448388D7103}" presName="compNode" presStyleCnt="0"/>
      <dgm:spPr/>
    </dgm:pt>
    <dgm:pt modelId="{E2E7833A-8EDA-4E1C-A9D1-21A8A3E87403}" type="pres">
      <dgm:prSet presAssocID="{95C2E2B5-106E-4907-869B-7448388D7103}" presName="bkgdShape" presStyleLbl="node1" presStyleIdx="1" presStyleCnt="3"/>
      <dgm:spPr/>
    </dgm:pt>
    <dgm:pt modelId="{0DE0E988-964C-4397-A23A-46AC0784AC32}" type="pres">
      <dgm:prSet presAssocID="{95C2E2B5-106E-4907-869B-7448388D7103}" presName="nodeTx" presStyleLbl="node1" presStyleIdx="1" presStyleCnt="3">
        <dgm:presLayoutVars>
          <dgm:bulletEnabled val="1"/>
        </dgm:presLayoutVars>
      </dgm:prSet>
      <dgm:spPr/>
    </dgm:pt>
    <dgm:pt modelId="{E0F755D2-E698-458A-A22A-F09D1722FA43}" type="pres">
      <dgm:prSet presAssocID="{95C2E2B5-106E-4907-869B-7448388D7103}" presName="invisiNode" presStyleLbl="node1" presStyleIdx="1" presStyleCnt="3"/>
      <dgm:spPr/>
    </dgm:pt>
    <dgm:pt modelId="{5572F4C3-0C50-4166-A167-154CF831FD58}" type="pres">
      <dgm:prSet presAssocID="{95C2E2B5-106E-4907-869B-7448388D7103}" presName="imagNode"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roup with solid fill"/>
        </a:ext>
      </dgm:extLst>
    </dgm:pt>
    <dgm:pt modelId="{C0EE48C5-FE46-4683-87A7-B3AFD44792B2}" type="pres">
      <dgm:prSet presAssocID="{7A327D72-DC57-4495-AF21-2F042DA96E73}" presName="sibTrans" presStyleLbl="sibTrans2D1" presStyleIdx="0" presStyleCnt="0"/>
      <dgm:spPr/>
    </dgm:pt>
    <dgm:pt modelId="{77606BCF-FE0E-4364-8736-019E67BEB493}" type="pres">
      <dgm:prSet presAssocID="{1C3C4D33-A796-4A02-BA08-3F7ECAC0AAFF}" presName="compNode" presStyleCnt="0"/>
      <dgm:spPr/>
    </dgm:pt>
    <dgm:pt modelId="{769A914E-074A-4EF1-93DF-5C1A535E2B37}" type="pres">
      <dgm:prSet presAssocID="{1C3C4D33-A796-4A02-BA08-3F7ECAC0AAFF}" presName="bkgdShape" presStyleLbl="node1" presStyleIdx="2" presStyleCnt="3"/>
      <dgm:spPr/>
    </dgm:pt>
    <dgm:pt modelId="{85A600AF-D804-4346-BDEB-1EC252F04D27}" type="pres">
      <dgm:prSet presAssocID="{1C3C4D33-A796-4A02-BA08-3F7ECAC0AAFF}" presName="nodeTx" presStyleLbl="node1" presStyleIdx="2" presStyleCnt="3">
        <dgm:presLayoutVars>
          <dgm:bulletEnabled val="1"/>
        </dgm:presLayoutVars>
      </dgm:prSet>
      <dgm:spPr/>
    </dgm:pt>
    <dgm:pt modelId="{E4984E7B-EDE8-4BCA-A569-7E63BA31B472}" type="pres">
      <dgm:prSet presAssocID="{1C3C4D33-A796-4A02-BA08-3F7ECAC0AAFF}" presName="invisiNode" presStyleLbl="node1" presStyleIdx="2" presStyleCnt="3"/>
      <dgm:spPr/>
    </dgm:pt>
    <dgm:pt modelId="{701261D3-ED17-4B07-8EA3-43E3493DB582}" type="pres">
      <dgm:prSet presAssocID="{1C3C4D33-A796-4A02-BA08-3F7ECAC0AAFF}" presName="imagNode"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Castle scene with solid fill"/>
        </a:ext>
      </dgm:extLst>
    </dgm:pt>
  </dgm:ptLst>
  <dgm:cxnLst>
    <dgm:cxn modelId="{2D67D214-9C95-487F-A540-6C31E66A49E6}" type="presOf" srcId="{95C2E2B5-106E-4907-869B-7448388D7103}" destId="{0DE0E988-964C-4397-A23A-46AC0784AC32}" srcOrd="1" destOrd="0" presId="urn:microsoft.com/office/officeart/2005/8/layout/hList7"/>
    <dgm:cxn modelId="{7C5F8734-8BC2-4FA0-8B4F-2AE1BF4DB883}" type="presOf" srcId="{C87E688F-19D2-440B-B486-4EDE3022E924}" destId="{802ABD9E-1D5E-4D3D-B9B1-07C831FAFBDC}" srcOrd="0" destOrd="0" presId="urn:microsoft.com/office/officeart/2005/8/layout/hList7"/>
    <dgm:cxn modelId="{EBEBE25E-9969-4F27-9499-8408D0A2C9D7}" type="presOf" srcId="{B7893FD4-FEB6-4DA5-960C-7042A3820242}" destId="{B6CAF8F5-B6F7-4228-88BB-8C127E8CA849}" srcOrd="0" destOrd="0" presId="urn:microsoft.com/office/officeart/2005/8/layout/hList7"/>
    <dgm:cxn modelId="{35619C6E-2C59-494C-9B36-C049B00DB665}" type="presOf" srcId="{85773DF9-1A11-4378-B65A-FCB1BFB35D6A}" destId="{FF8D3207-49F0-47E6-B85F-389D6612AD01}" srcOrd="0" destOrd="0" presId="urn:microsoft.com/office/officeart/2005/8/layout/hList7"/>
    <dgm:cxn modelId="{5B076953-3345-4BE9-BCB4-D8457D1A9FD1}" type="presOf" srcId="{1C3C4D33-A796-4A02-BA08-3F7ECAC0AAFF}" destId="{769A914E-074A-4EF1-93DF-5C1A535E2B37}" srcOrd="0" destOrd="0" presId="urn:microsoft.com/office/officeart/2005/8/layout/hList7"/>
    <dgm:cxn modelId="{4D325079-35BE-418E-B7E4-89A021B65102}" type="presOf" srcId="{95C2E2B5-106E-4907-869B-7448388D7103}" destId="{E2E7833A-8EDA-4E1C-A9D1-21A8A3E87403}" srcOrd="0" destOrd="0" presId="urn:microsoft.com/office/officeart/2005/8/layout/hList7"/>
    <dgm:cxn modelId="{21CF8284-B3B1-4B5E-9840-702677868309}" type="presOf" srcId="{7A327D72-DC57-4495-AF21-2F042DA96E73}" destId="{C0EE48C5-FE46-4683-87A7-B3AFD44792B2}" srcOrd="0" destOrd="0" presId="urn:microsoft.com/office/officeart/2005/8/layout/hList7"/>
    <dgm:cxn modelId="{569A50A1-07A4-4D97-B71E-6675B65242BF}" type="presOf" srcId="{1C3C4D33-A796-4A02-BA08-3F7ECAC0AAFF}" destId="{85A600AF-D804-4346-BDEB-1EC252F04D27}" srcOrd="1" destOrd="0" presId="urn:microsoft.com/office/officeart/2005/8/layout/hList7"/>
    <dgm:cxn modelId="{08210FC9-A7C1-45EE-8221-A8222A42076E}" srcId="{C87E688F-19D2-440B-B486-4EDE3022E924}" destId="{85773DF9-1A11-4378-B65A-FCB1BFB35D6A}" srcOrd="0" destOrd="0" parTransId="{BDF6FB5E-D309-46CB-9E17-EBE9CEE95061}" sibTransId="{B7893FD4-FEB6-4DA5-960C-7042A3820242}"/>
    <dgm:cxn modelId="{C41239D3-0094-4454-BDA8-885B20767EF4}" type="presOf" srcId="{85773DF9-1A11-4378-B65A-FCB1BFB35D6A}" destId="{BCF8CC8D-F8A3-4850-9732-E57B359FFA42}" srcOrd="1" destOrd="0" presId="urn:microsoft.com/office/officeart/2005/8/layout/hList7"/>
    <dgm:cxn modelId="{29B72CF8-7409-4DE6-B92B-04858F636EAE}" srcId="{C87E688F-19D2-440B-B486-4EDE3022E924}" destId="{95C2E2B5-106E-4907-869B-7448388D7103}" srcOrd="1" destOrd="0" parTransId="{320B7358-DB24-4B1D-9CD7-BA301E0FF0F3}" sibTransId="{7A327D72-DC57-4495-AF21-2F042DA96E73}"/>
    <dgm:cxn modelId="{D7ACD0FD-D3A9-430B-B51C-F3EDA39366EF}" srcId="{C87E688F-19D2-440B-B486-4EDE3022E924}" destId="{1C3C4D33-A796-4A02-BA08-3F7ECAC0AAFF}" srcOrd="2" destOrd="0" parTransId="{A160DD31-367B-49D0-BC89-3959A500C691}" sibTransId="{20DD6280-7F9C-4A21-A404-7168DDA644CE}"/>
    <dgm:cxn modelId="{476252D8-DA83-4411-9BEC-BF29B15D7624}" type="presParOf" srcId="{802ABD9E-1D5E-4D3D-B9B1-07C831FAFBDC}" destId="{D437F41A-607E-455F-8E77-5AD4CDEF5BCF}" srcOrd="0" destOrd="0" presId="urn:microsoft.com/office/officeart/2005/8/layout/hList7"/>
    <dgm:cxn modelId="{80BBEBD7-838B-4E28-9609-49A63D753329}" type="presParOf" srcId="{802ABD9E-1D5E-4D3D-B9B1-07C831FAFBDC}" destId="{653FD34F-06A3-4B00-BA57-C8D0BAA739A9}" srcOrd="1" destOrd="0" presId="urn:microsoft.com/office/officeart/2005/8/layout/hList7"/>
    <dgm:cxn modelId="{2588E696-A65F-4DC0-8AF1-183CA90B2092}" type="presParOf" srcId="{653FD34F-06A3-4B00-BA57-C8D0BAA739A9}" destId="{957ECE99-1315-4230-96A7-93530CA08120}" srcOrd="0" destOrd="0" presId="urn:microsoft.com/office/officeart/2005/8/layout/hList7"/>
    <dgm:cxn modelId="{53FA9B54-BB7E-46E8-AD0F-F8E9142C0A7F}" type="presParOf" srcId="{957ECE99-1315-4230-96A7-93530CA08120}" destId="{FF8D3207-49F0-47E6-B85F-389D6612AD01}" srcOrd="0" destOrd="0" presId="urn:microsoft.com/office/officeart/2005/8/layout/hList7"/>
    <dgm:cxn modelId="{B6BFFAA8-DC94-4A32-9194-CF78A3AEB232}" type="presParOf" srcId="{957ECE99-1315-4230-96A7-93530CA08120}" destId="{BCF8CC8D-F8A3-4850-9732-E57B359FFA42}" srcOrd="1" destOrd="0" presId="urn:microsoft.com/office/officeart/2005/8/layout/hList7"/>
    <dgm:cxn modelId="{10B6C731-1E2C-4454-831E-F309A48DA814}" type="presParOf" srcId="{957ECE99-1315-4230-96A7-93530CA08120}" destId="{87FD9700-97BE-45A1-826B-300573D40CD1}" srcOrd="2" destOrd="0" presId="urn:microsoft.com/office/officeart/2005/8/layout/hList7"/>
    <dgm:cxn modelId="{8E11527D-7D5B-4B59-8231-F0EE9924C323}" type="presParOf" srcId="{957ECE99-1315-4230-96A7-93530CA08120}" destId="{04D23F22-5879-408B-828A-F060A40B1450}" srcOrd="3" destOrd="0" presId="urn:microsoft.com/office/officeart/2005/8/layout/hList7"/>
    <dgm:cxn modelId="{9DD54237-F34D-4E65-A288-C7044D8040EF}" type="presParOf" srcId="{653FD34F-06A3-4B00-BA57-C8D0BAA739A9}" destId="{B6CAF8F5-B6F7-4228-88BB-8C127E8CA849}" srcOrd="1" destOrd="0" presId="urn:microsoft.com/office/officeart/2005/8/layout/hList7"/>
    <dgm:cxn modelId="{B915C644-1E82-4401-AE99-456AFAEFE6FB}" type="presParOf" srcId="{653FD34F-06A3-4B00-BA57-C8D0BAA739A9}" destId="{E27FF738-468F-4A04-A5CE-DD44E03D3D8A}" srcOrd="2" destOrd="0" presId="urn:microsoft.com/office/officeart/2005/8/layout/hList7"/>
    <dgm:cxn modelId="{E592DA8E-6CA3-4999-A6D2-A01B88413233}" type="presParOf" srcId="{E27FF738-468F-4A04-A5CE-DD44E03D3D8A}" destId="{E2E7833A-8EDA-4E1C-A9D1-21A8A3E87403}" srcOrd="0" destOrd="0" presId="urn:microsoft.com/office/officeart/2005/8/layout/hList7"/>
    <dgm:cxn modelId="{4D2ACD1C-33AB-46E0-9F46-1418A09A9A7F}" type="presParOf" srcId="{E27FF738-468F-4A04-A5CE-DD44E03D3D8A}" destId="{0DE0E988-964C-4397-A23A-46AC0784AC32}" srcOrd="1" destOrd="0" presId="urn:microsoft.com/office/officeart/2005/8/layout/hList7"/>
    <dgm:cxn modelId="{72B8B3CB-D0B1-4335-9318-2F34CC382D91}" type="presParOf" srcId="{E27FF738-468F-4A04-A5CE-DD44E03D3D8A}" destId="{E0F755D2-E698-458A-A22A-F09D1722FA43}" srcOrd="2" destOrd="0" presId="urn:microsoft.com/office/officeart/2005/8/layout/hList7"/>
    <dgm:cxn modelId="{8378777F-8791-4624-9EC3-0039D3EFB2DA}" type="presParOf" srcId="{E27FF738-468F-4A04-A5CE-DD44E03D3D8A}" destId="{5572F4C3-0C50-4166-A167-154CF831FD58}" srcOrd="3" destOrd="0" presId="urn:microsoft.com/office/officeart/2005/8/layout/hList7"/>
    <dgm:cxn modelId="{985B62DE-7D2D-4CAB-B14C-78AE79F26264}" type="presParOf" srcId="{653FD34F-06A3-4B00-BA57-C8D0BAA739A9}" destId="{C0EE48C5-FE46-4683-87A7-B3AFD44792B2}" srcOrd="3" destOrd="0" presId="urn:microsoft.com/office/officeart/2005/8/layout/hList7"/>
    <dgm:cxn modelId="{F5AB328F-0528-49B3-BA0E-37960D3A05BB}" type="presParOf" srcId="{653FD34F-06A3-4B00-BA57-C8D0BAA739A9}" destId="{77606BCF-FE0E-4364-8736-019E67BEB493}" srcOrd="4" destOrd="0" presId="urn:microsoft.com/office/officeart/2005/8/layout/hList7"/>
    <dgm:cxn modelId="{8D23DF5E-22FA-4C3E-AF99-056D197E2E8D}" type="presParOf" srcId="{77606BCF-FE0E-4364-8736-019E67BEB493}" destId="{769A914E-074A-4EF1-93DF-5C1A535E2B37}" srcOrd="0" destOrd="0" presId="urn:microsoft.com/office/officeart/2005/8/layout/hList7"/>
    <dgm:cxn modelId="{3A4C4B70-3973-450E-93C4-39097D93D62E}" type="presParOf" srcId="{77606BCF-FE0E-4364-8736-019E67BEB493}" destId="{85A600AF-D804-4346-BDEB-1EC252F04D27}" srcOrd="1" destOrd="0" presId="urn:microsoft.com/office/officeart/2005/8/layout/hList7"/>
    <dgm:cxn modelId="{2159BC07-A6E6-4853-968B-F064B148C0E3}" type="presParOf" srcId="{77606BCF-FE0E-4364-8736-019E67BEB493}" destId="{E4984E7B-EDE8-4BCA-A569-7E63BA31B472}" srcOrd="2" destOrd="0" presId="urn:microsoft.com/office/officeart/2005/8/layout/hList7"/>
    <dgm:cxn modelId="{F4B1F00B-1072-4699-A5CB-98FCB7AAADC5}" type="presParOf" srcId="{77606BCF-FE0E-4364-8736-019E67BEB493}" destId="{701261D3-ED17-4B07-8EA3-43E3493DB582}"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0AF7380-C323-4F67-9771-16E28CB6EC5A}" type="doc">
      <dgm:prSet loTypeId="urn:microsoft.com/office/officeart/2008/layout/AlternatingHexagons" loCatId="list" qsTypeId="urn:microsoft.com/office/officeart/2005/8/quickstyle/simple1" qsCatId="simple" csTypeId="urn:microsoft.com/office/officeart/2005/8/colors/colorful2" csCatId="colorful" phldr="1"/>
      <dgm:spPr/>
      <dgm:t>
        <a:bodyPr/>
        <a:lstStyle/>
        <a:p>
          <a:endParaRPr lang="en-US"/>
        </a:p>
      </dgm:t>
    </dgm:pt>
    <dgm:pt modelId="{5C825C3B-9CE0-4D0F-A484-EB49A301B102}">
      <dgm:prSet phldrT="[Text]" custT="1"/>
      <dgm:spPr>
        <a:solidFill>
          <a:schemeClr val="accent2">
            <a:lumMod val="20000"/>
            <a:lumOff val="80000"/>
          </a:schemeClr>
        </a:solidFill>
      </dgm:spPr>
      <dgm:t>
        <a:bodyPr/>
        <a:lstStyle/>
        <a:p>
          <a:r>
            <a:rPr lang="en-US" sz="2800" dirty="0"/>
            <a:t>DRM</a:t>
          </a:r>
        </a:p>
      </dgm:t>
    </dgm:pt>
    <dgm:pt modelId="{ACD22FAC-8A92-4B5D-B4AF-89457686F748}" type="parTrans" cxnId="{3775D78F-12B4-4D1F-9E66-A5BB1B64709D}">
      <dgm:prSet/>
      <dgm:spPr/>
      <dgm:t>
        <a:bodyPr/>
        <a:lstStyle/>
        <a:p>
          <a:endParaRPr lang="en-US"/>
        </a:p>
      </dgm:t>
    </dgm:pt>
    <dgm:pt modelId="{830D4C6E-2F31-4457-810E-F0692EB9C312}" type="sibTrans" cxnId="{3775D78F-12B4-4D1F-9E66-A5BB1B64709D}">
      <dgm:prSet/>
      <dgm:spPr>
        <a:ln>
          <a:solidFill>
            <a:schemeClr val="tx1"/>
          </a:solidFill>
          <a:prstDash val="dash"/>
        </a:ln>
      </dgm:spPr>
      <dgm:t>
        <a:bodyPr/>
        <a:lstStyle/>
        <a:p>
          <a:r>
            <a:rPr lang="en-US" dirty="0">
              <a:solidFill>
                <a:schemeClr val="tx1"/>
              </a:solidFill>
            </a:rPr>
            <a:t>JLA CSO engagement</a:t>
          </a:r>
        </a:p>
      </dgm:t>
    </dgm:pt>
    <dgm:pt modelId="{39AE0D3D-1CC1-430E-A433-6F246DFE3B4E}">
      <dgm:prSet phldrT="[Text]"/>
      <dgm:spPr/>
      <dgm:t>
        <a:bodyPr/>
        <a:lstStyle/>
        <a:p>
          <a:r>
            <a:rPr lang="en-US" dirty="0"/>
            <a:t>Alignment of support to CSO on health financing advocacy </a:t>
          </a:r>
        </a:p>
      </dgm:t>
    </dgm:pt>
    <dgm:pt modelId="{5C304154-9D85-4C68-B8A2-B356CB3EC3DB}" type="parTrans" cxnId="{9DC50A67-3B97-45BF-AD77-FCF0699DA0F1}">
      <dgm:prSet/>
      <dgm:spPr/>
      <dgm:t>
        <a:bodyPr/>
        <a:lstStyle/>
        <a:p>
          <a:endParaRPr lang="en-US"/>
        </a:p>
      </dgm:t>
    </dgm:pt>
    <dgm:pt modelId="{54804A80-6E5C-4440-9E64-30349534AB7D}" type="sibTrans" cxnId="{9DC50A67-3B97-45BF-AD77-FCF0699DA0F1}">
      <dgm:prSet/>
      <dgm:spPr/>
      <dgm:t>
        <a:bodyPr/>
        <a:lstStyle/>
        <a:p>
          <a:endParaRPr lang="en-US"/>
        </a:p>
      </dgm:t>
    </dgm:pt>
    <dgm:pt modelId="{C6D8502E-9857-45A2-A138-17985FF18837}">
      <dgm:prSet phldrT="[Text]" custT="1"/>
      <dgm:spPr>
        <a:ln>
          <a:solidFill>
            <a:schemeClr val="tx1"/>
          </a:solidFill>
        </a:ln>
      </dgm:spPr>
      <dgm:t>
        <a:bodyPr/>
        <a:lstStyle/>
        <a:p>
          <a:r>
            <a:rPr lang="en-US" sz="4000" dirty="0">
              <a:solidFill>
                <a:schemeClr val="tx1"/>
              </a:solidFill>
            </a:rPr>
            <a:t>EDC</a:t>
          </a:r>
          <a:endParaRPr lang="en-US" sz="1700" dirty="0">
            <a:solidFill>
              <a:schemeClr val="tx1"/>
            </a:solidFill>
          </a:endParaRPr>
        </a:p>
      </dgm:t>
    </dgm:pt>
    <dgm:pt modelId="{A9362A26-EE36-46A2-A3C0-36DC5E871516}" type="parTrans" cxnId="{991CFD31-7972-481C-B77D-B610E4FE9947}">
      <dgm:prSet/>
      <dgm:spPr/>
      <dgm:t>
        <a:bodyPr/>
        <a:lstStyle/>
        <a:p>
          <a:endParaRPr lang="en-US"/>
        </a:p>
      </dgm:t>
    </dgm:pt>
    <dgm:pt modelId="{19D8359D-3883-49FE-BDD5-317E9E7FB0A1}" type="sibTrans" cxnId="{991CFD31-7972-481C-B77D-B610E4FE9947}">
      <dgm:prSet custT="1"/>
      <dgm:spPr>
        <a:ln>
          <a:solidFill>
            <a:schemeClr val="tx1"/>
          </a:solidFill>
          <a:prstDash val="dash"/>
        </a:ln>
      </dgm:spPr>
      <dgm:t>
        <a:bodyPr/>
        <a:lstStyle/>
        <a:p>
          <a:r>
            <a:rPr lang="en-US" sz="2000" dirty="0">
              <a:solidFill>
                <a:schemeClr val="tx1"/>
              </a:solidFill>
            </a:rPr>
            <a:t>Alignment behind equity objective</a:t>
          </a:r>
        </a:p>
      </dgm:t>
    </dgm:pt>
    <dgm:pt modelId="{763F18BC-5BDD-4E02-AAC5-0B4A1A1E3EB6}">
      <dgm:prSet phldrT="[Text]"/>
      <dgm:spPr/>
      <dgm:t>
        <a:bodyPr/>
        <a:lstStyle/>
        <a:p>
          <a:pPr algn="l"/>
          <a:r>
            <a:rPr lang="en-US" dirty="0"/>
            <a:t>- Measure and monitor (which scope of work?) </a:t>
          </a:r>
        </a:p>
        <a:p>
          <a:pPr algn="l"/>
          <a:r>
            <a:rPr lang="en-US" dirty="0"/>
            <a:t>- Identify (which survey? Which indicators? which extent of the issue?) </a:t>
          </a:r>
        </a:p>
        <a:p>
          <a:pPr algn="l"/>
          <a:r>
            <a:rPr lang="en-US" dirty="0"/>
            <a:t>- Advocate (improved equity will ensure more value for money)</a:t>
          </a:r>
        </a:p>
        <a:p>
          <a:pPr algn="l"/>
          <a:r>
            <a:rPr lang="en-US" dirty="0"/>
            <a:t>- Reach (alignment / co-financing of strategies)</a:t>
          </a:r>
        </a:p>
      </dgm:t>
    </dgm:pt>
    <dgm:pt modelId="{6FAFA8FB-1A21-42CD-BE6B-CCC4BD116755}" type="parTrans" cxnId="{7BF5A3D5-2E6D-4395-AD5A-1A07E9C7D596}">
      <dgm:prSet/>
      <dgm:spPr/>
      <dgm:t>
        <a:bodyPr/>
        <a:lstStyle/>
        <a:p>
          <a:endParaRPr lang="en-US"/>
        </a:p>
      </dgm:t>
    </dgm:pt>
    <dgm:pt modelId="{F0191EBB-73DD-465F-87C1-C41E28BA7448}" type="sibTrans" cxnId="{7BF5A3D5-2E6D-4395-AD5A-1A07E9C7D596}">
      <dgm:prSet/>
      <dgm:spPr/>
      <dgm:t>
        <a:bodyPr/>
        <a:lstStyle/>
        <a:p>
          <a:endParaRPr lang="en-US"/>
        </a:p>
      </dgm:t>
    </dgm:pt>
    <dgm:pt modelId="{9068D6BE-0BC3-43F6-B592-58F5A2F56A06}">
      <dgm:prSet phldrT="[Text]"/>
      <dgm:spPr>
        <a:ln>
          <a:solidFill>
            <a:schemeClr val="tx1"/>
          </a:solidFill>
          <a:prstDash val="dash"/>
        </a:ln>
      </dgm:spPr>
      <dgm:t>
        <a:bodyPr/>
        <a:lstStyle/>
        <a:p>
          <a:r>
            <a:rPr lang="en-US" dirty="0">
              <a:solidFill>
                <a:schemeClr val="tx1"/>
              </a:solidFill>
            </a:rPr>
            <a:t>Health financing working group coordination</a:t>
          </a:r>
        </a:p>
      </dgm:t>
    </dgm:pt>
    <dgm:pt modelId="{C08DD8C9-273B-4D6A-ADF4-9CCDB3165B6B}" type="parTrans" cxnId="{219C3DF2-EE3C-4238-85C5-3DEFCA5C7A1E}">
      <dgm:prSet/>
      <dgm:spPr/>
      <dgm:t>
        <a:bodyPr/>
        <a:lstStyle/>
        <a:p>
          <a:endParaRPr lang="en-US"/>
        </a:p>
      </dgm:t>
    </dgm:pt>
    <dgm:pt modelId="{5E133035-54F7-49A7-A78F-FD6753A2BA6B}" type="sibTrans" cxnId="{219C3DF2-EE3C-4238-85C5-3DEFCA5C7A1E}">
      <dgm:prSet custT="1"/>
      <dgm:spPr>
        <a:solidFill>
          <a:schemeClr val="accent3">
            <a:lumMod val="40000"/>
            <a:lumOff val="60000"/>
          </a:schemeClr>
        </a:solidFill>
      </dgm:spPr>
      <dgm:t>
        <a:bodyPr/>
        <a:lstStyle/>
        <a:p>
          <a:r>
            <a:rPr lang="en-US" sz="2800" dirty="0"/>
            <a:t>VFM</a:t>
          </a:r>
        </a:p>
      </dgm:t>
    </dgm:pt>
    <dgm:pt modelId="{D3B54724-0B12-4A1F-920C-04DA10A09B6A}">
      <dgm:prSet phldrT="[Text]"/>
      <dgm:spPr/>
      <dgm:t>
        <a:bodyPr/>
        <a:lstStyle/>
        <a:p>
          <a:r>
            <a:rPr lang="en-US" dirty="0"/>
            <a:t>- Reactivation of Health Financing GTT</a:t>
          </a:r>
        </a:p>
        <a:p>
          <a:r>
            <a:rPr lang="en-US" dirty="0"/>
            <a:t>- Ongoing discussion of P4H focal point</a:t>
          </a:r>
        </a:p>
        <a:p>
          <a:r>
            <a:rPr lang="en-US" dirty="0"/>
            <a:t>- GFF / liaison officer and WB consultant supporting PNCFS </a:t>
          </a:r>
        </a:p>
      </dgm:t>
    </dgm:pt>
    <dgm:pt modelId="{B3D88348-209F-4585-B9AC-878E52CB337D}" type="parTrans" cxnId="{6009545D-15EF-458E-A0D8-4D8D1039C369}">
      <dgm:prSet/>
      <dgm:spPr/>
      <dgm:t>
        <a:bodyPr/>
        <a:lstStyle/>
        <a:p>
          <a:endParaRPr lang="en-US"/>
        </a:p>
      </dgm:t>
    </dgm:pt>
    <dgm:pt modelId="{F7559248-CDCE-4967-88FB-63EC515F2FE8}" type="sibTrans" cxnId="{6009545D-15EF-458E-A0D8-4D8D1039C369}">
      <dgm:prSet/>
      <dgm:spPr/>
      <dgm:t>
        <a:bodyPr/>
        <a:lstStyle/>
        <a:p>
          <a:endParaRPr lang="en-US"/>
        </a:p>
      </dgm:t>
    </dgm:pt>
    <dgm:pt modelId="{8ED04314-900F-4390-B9FA-04449AEC5612}" type="pres">
      <dgm:prSet presAssocID="{80AF7380-C323-4F67-9771-16E28CB6EC5A}" presName="Name0" presStyleCnt="0">
        <dgm:presLayoutVars>
          <dgm:chMax/>
          <dgm:chPref/>
          <dgm:dir/>
          <dgm:animLvl val="lvl"/>
        </dgm:presLayoutVars>
      </dgm:prSet>
      <dgm:spPr/>
    </dgm:pt>
    <dgm:pt modelId="{C827951C-9255-42F1-8489-28C2ACA51B4A}" type="pres">
      <dgm:prSet presAssocID="{5C825C3B-9CE0-4D0F-A484-EB49A301B102}" presName="composite" presStyleCnt="0"/>
      <dgm:spPr/>
    </dgm:pt>
    <dgm:pt modelId="{561163F8-F6F3-4A94-852F-58511E55DFDC}" type="pres">
      <dgm:prSet presAssocID="{5C825C3B-9CE0-4D0F-A484-EB49A301B102}" presName="Parent1" presStyleLbl="node1" presStyleIdx="0" presStyleCnt="6" custLinFactNeighborX="-53102" custLinFactNeighborY="-1086">
        <dgm:presLayoutVars>
          <dgm:chMax val="1"/>
          <dgm:chPref val="1"/>
          <dgm:bulletEnabled val="1"/>
        </dgm:presLayoutVars>
      </dgm:prSet>
      <dgm:spPr/>
    </dgm:pt>
    <dgm:pt modelId="{14D1C3F7-8E7F-466C-B392-74FF84BA4132}" type="pres">
      <dgm:prSet presAssocID="{5C825C3B-9CE0-4D0F-A484-EB49A301B102}" presName="Childtext1" presStyleLbl="revTx" presStyleIdx="0" presStyleCnt="3" custLinFactNeighborX="40817" custLinFactNeighborY="873">
        <dgm:presLayoutVars>
          <dgm:chMax val="0"/>
          <dgm:chPref val="0"/>
          <dgm:bulletEnabled val="1"/>
        </dgm:presLayoutVars>
      </dgm:prSet>
      <dgm:spPr/>
    </dgm:pt>
    <dgm:pt modelId="{83AB1EE9-052F-46B2-A256-1FC724146024}" type="pres">
      <dgm:prSet presAssocID="{5C825C3B-9CE0-4D0F-A484-EB49A301B102}" presName="BalanceSpacing" presStyleCnt="0"/>
      <dgm:spPr/>
    </dgm:pt>
    <dgm:pt modelId="{763BC585-B2DC-449D-A5B3-849146B2F157}" type="pres">
      <dgm:prSet presAssocID="{5C825C3B-9CE0-4D0F-A484-EB49A301B102}" presName="BalanceSpacing1" presStyleCnt="0"/>
      <dgm:spPr/>
    </dgm:pt>
    <dgm:pt modelId="{5635F615-CF9D-4F4E-A6A6-5AA04D3F310C}" type="pres">
      <dgm:prSet presAssocID="{830D4C6E-2F31-4457-810E-F0692EB9C312}" presName="Accent1Text" presStyleLbl="node1" presStyleIdx="1" presStyleCnt="6" custScaleX="101199" custScaleY="99028" custLinFactX="63041" custLinFactNeighborX="100000" custLinFactNeighborY="-969"/>
      <dgm:spPr/>
    </dgm:pt>
    <dgm:pt modelId="{F7C30A73-FC3E-44E1-9DCF-2EA358C1C689}" type="pres">
      <dgm:prSet presAssocID="{830D4C6E-2F31-4457-810E-F0692EB9C312}" presName="spaceBetweenRectangles" presStyleCnt="0"/>
      <dgm:spPr/>
    </dgm:pt>
    <dgm:pt modelId="{260DFCB1-97B3-468D-AC97-553D66591EF4}" type="pres">
      <dgm:prSet presAssocID="{C6D8502E-9857-45A2-A138-17985FF18837}" presName="composite" presStyleCnt="0"/>
      <dgm:spPr/>
    </dgm:pt>
    <dgm:pt modelId="{D57CF4E0-B319-46D5-B811-FFB6E02CC739}" type="pres">
      <dgm:prSet presAssocID="{C6D8502E-9857-45A2-A138-17985FF18837}" presName="Parent1" presStyleLbl="node1" presStyleIdx="2" presStyleCnt="6" custLinFactNeighborX="-66913" custLinFactNeighborY="0">
        <dgm:presLayoutVars>
          <dgm:chMax val="1"/>
          <dgm:chPref val="1"/>
          <dgm:bulletEnabled val="1"/>
        </dgm:presLayoutVars>
      </dgm:prSet>
      <dgm:spPr/>
    </dgm:pt>
    <dgm:pt modelId="{7A81B126-8EDF-4824-BD19-00AD09E2E860}" type="pres">
      <dgm:prSet presAssocID="{C6D8502E-9857-45A2-A138-17985FF18837}" presName="Childtext1" presStyleLbl="revTx" presStyleIdx="1" presStyleCnt="3" custScaleX="153743" custScaleY="158384" custLinFactX="100000" custLinFactNeighborX="149575" custLinFactNeighborY="5236">
        <dgm:presLayoutVars>
          <dgm:chMax val="0"/>
          <dgm:chPref val="0"/>
          <dgm:bulletEnabled val="1"/>
        </dgm:presLayoutVars>
      </dgm:prSet>
      <dgm:spPr/>
    </dgm:pt>
    <dgm:pt modelId="{9C32FCC9-4707-459E-A24F-550A78FF0D46}" type="pres">
      <dgm:prSet presAssocID="{C6D8502E-9857-45A2-A138-17985FF18837}" presName="BalanceSpacing" presStyleCnt="0"/>
      <dgm:spPr/>
    </dgm:pt>
    <dgm:pt modelId="{A7410B25-7F5D-4CC9-BE06-0142EDF433A7}" type="pres">
      <dgm:prSet presAssocID="{C6D8502E-9857-45A2-A138-17985FF18837}" presName="BalanceSpacing1" presStyleCnt="0"/>
      <dgm:spPr/>
    </dgm:pt>
    <dgm:pt modelId="{D1B0141D-AE1D-4B74-ACEB-9E88151B0F9D}" type="pres">
      <dgm:prSet presAssocID="{19D8359D-3883-49FE-BDD5-317E9E7FB0A1}" presName="Accent1Text" presStyleLbl="node1" presStyleIdx="3" presStyleCnt="6" custLinFactNeighborX="-69853" custLinFactNeighborY="0"/>
      <dgm:spPr/>
    </dgm:pt>
    <dgm:pt modelId="{44B57C4F-73B1-4C49-88C8-0994F915C02E}" type="pres">
      <dgm:prSet presAssocID="{19D8359D-3883-49FE-BDD5-317E9E7FB0A1}" presName="spaceBetweenRectangles" presStyleCnt="0"/>
      <dgm:spPr/>
    </dgm:pt>
    <dgm:pt modelId="{6E65F464-51C2-41AF-83E6-59D286526D34}" type="pres">
      <dgm:prSet presAssocID="{9068D6BE-0BC3-43F6-B592-58F5A2F56A06}" presName="composite" presStyleCnt="0"/>
      <dgm:spPr/>
    </dgm:pt>
    <dgm:pt modelId="{BEBFA91D-F73B-4091-BB4F-F6C781CB56E5}" type="pres">
      <dgm:prSet presAssocID="{9068D6BE-0BC3-43F6-B592-58F5A2F56A06}" presName="Parent1" presStyleLbl="node1" presStyleIdx="4" presStyleCnt="6" custLinFactNeighborX="-53562" custLinFactNeighborY="1168">
        <dgm:presLayoutVars>
          <dgm:chMax val="1"/>
          <dgm:chPref val="1"/>
          <dgm:bulletEnabled val="1"/>
        </dgm:presLayoutVars>
      </dgm:prSet>
      <dgm:spPr/>
    </dgm:pt>
    <dgm:pt modelId="{E94E50ED-E33C-468E-B3DB-446BBF2C173B}" type="pres">
      <dgm:prSet presAssocID="{9068D6BE-0BC3-43F6-B592-58F5A2F56A06}" presName="Childtext1" presStyleLbl="revTx" presStyleIdx="2" presStyleCnt="3" custLinFactNeighborX="-40348" custLinFactNeighborY="6108">
        <dgm:presLayoutVars>
          <dgm:chMax val="0"/>
          <dgm:chPref val="0"/>
          <dgm:bulletEnabled val="1"/>
        </dgm:presLayoutVars>
      </dgm:prSet>
      <dgm:spPr/>
    </dgm:pt>
    <dgm:pt modelId="{38132A9E-8E64-4770-A92B-FEBEBE71A378}" type="pres">
      <dgm:prSet presAssocID="{9068D6BE-0BC3-43F6-B592-58F5A2F56A06}" presName="BalanceSpacing" presStyleCnt="0"/>
      <dgm:spPr/>
    </dgm:pt>
    <dgm:pt modelId="{2508767D-3076-46E5-AC9B-E9ECD866A07C}" type="pres">
      <dgm:prSet presAssocID="{9068D6BE-0BC3-43F6-B592-58F5A2F56A06}" presName="BalanceSpacing1" presStyleCnt="0"/>
      <dgm:spPr/>
    </dgm:pt>
    <dgm:pt modelId="{EC4F78D2-C757-461D-9830-8178FFA814B9}" type="pres">
      <dgm:prSet presAssocID="{5E133035-54F7-49A7-A78F-FD6753A2BA6B}" presName="Accent1Text" presStyleLbl="node1" presStyleIdx="5" presStyleCnt="6" custLinFactX="-2886" custLinFactNeighborX="-100000" custLinFactNeighborY="-85465"/>
      <dgm:spPr/>
    </dgm:pt>
  </dgm:ptLst>
  <dgm:cxnLst>
    <dgm:cxn modelId="{991CFD31-7972-481C-B77D-B610E4FE9947}" srcId="{80AF7380-C323-4F67-9771-16E28CB6EC5A}" destId="{C6D8502E-9857-45A2-A138-17985FF18837}" srcOrd="1" destOrd="0" parTransId="{A9362A26-EE36-46A2-A3C0-36DC5E871516}" sibTransId="{19D8359D-3883-49FE-BDD5-317E9E7FB0A1}"/>
    <dgm:cxn modelId="{6009545D-15EF-458E-A0D8-4D8D1039C369}" srcId="{9068D6BE-0BC3-43F6-B592-58F5A2F56A06}" destId="{D3B54724-0B12-4A1F-920C-04DA10A09B6A}" srcOrd="0" destOrd="0" parTransId="{B3D88348-209F-4585-B9AC-878E52CB337D}" sibTransId="{F7559248-CDCE-4967-88FB-63EC515F2FE8}"/>
    <dgm:cxn modelId="{9DC50A67-3B97-45BF-AD77-FCF0699DA0F1}" srcId="{5C825C3B-9CE0-4D0F-A484-EB49A301B102}" destId="{39AE0D3D-1CC1-430E-A433-6F246DFE3B4E}" srcOrd="0" destOrd="0" parTransId="{5C304154-9D85-4C68-B8A2-B356CB3EC3DB}" sibTransId="{54804A80-6E5C-4440-9E64-30349534AB7D}"/>
    <dgm:cxn modelId="{08181E4B-C926-4E8C-A606-15614F25DC79}" type="presOf" srcId="{5E133035-54F7-49A7-A78F-FD6753A2BA6B}" destId="{EC4F78D2-C757-461D-9830-8178FFA814B9}" srcOrd="0" destOrd="0" presId="urn:microsoft.com/office/officeart/2008/layout/AlternatingHexagons"/>
    <dgm:cxn modelId="{789A1D75-C554-4676-AED1-F9E3B9620677}" type="presOf" srcId="{5C825C3B-9CE0-4D0F-A484-EB49A301B102}" destId="{561163F8-F6F3-4A94-852F-58511E55DFDC}" srcOrd="0" destOrd="0" presId="urn:microsoft.com/office/officeart/2008/layout/AlternatingHexagons"/>
    <dgm:cxn modelId="{C778887B-179E-4B24-88CC-E91159D5D9DA}" type="presOf" srcId="{D3B54724-0B12-4A1F-920C-04DA10A09B6A}" destId="{E94E50ED-E33C-468E-B3DB-446BBF2C173B}" srcOrd="0" destOrd="0" presId="urn:microsoft.com/office/officeart/2008/layout/AlternatingHexagons"/>
    <dgm:cxn modelId="{3775D78F-12B4-4D1F-9E66-A5BB1B64709D}" srcId="{80AF7380-C323-4F67-9771-16E28CB6EC5A}" destId="{5C825C3B-9CE0-4D0F-A484-EB49A301B102}" srcOrd="0" destOrd="0" parTransId="{ACD22FAC-8A92-4B5D-B4AF-89457686F748}" sibTransId="{830D4C6E-2F31-4457-810E-F0692EB9C312}"/>
    <dgm:cxn modelId="{FD79F6A6-F89F-483F-AE0C-427397445EFD}" type="presOf" srcId="{763F18BC-5BDD-4E02-AAC5-0B4A1A1E3EB6}" destId="{7A81B126-8EDF-4824-BD19-00AD09E2E860}" srcOrd="0" destOrd="0" presId="urn:microsoft.com/office/officeart/2008/layout/AlternatingHexagons"/>
    <dgm:cxn modelId="{CC99D8B5-6AC4-484B-AD29-3A14A6481819}" type="presOf" srcId="{C6D8502E-9857-45A2-A138-17985FF18837}" destId="{D57CF4E0-B319-46D5-B811-FFB6E02CC739}" srcOrd="0" destOrd="0" presId="urn:microsoft.com/office/officeart/2008/layout/AlternatingHexagons"/>
    <dgm:cxn modelId="{92AF04C1-0E4E-4350-9CD7-E1A9D95AF0AB}" type="presOf" srcId="{9068D6BE-0BC3-43F6-B592-58F5A2F56A06}" destId="{BEBFA91D-F73B-4091-BB4F-F6C781CB56E5}" srcOrd="0" destOrd="0" presId="urn:microsoft.com/office/officeart/2008/layout/AlternatingHexagons"/>
    <dgm:cxn modelId="{380A21C5-0F02-4C66-BC8C-DD393206E891}" type="presOf" srcId="{830D4C6E-2F31-4457-810E-F0692EB9C312}" destId="{5635F615-CF9D-4F4E-A6A6-5AA04D3F310C}" srcOrd="0" destOrd="0" presId="urn:microsoft.com/office/officeart/2008/layout/AlternatingHexagons"/>
    <dgm:cxn modelId="{7BF5A3D5-2E6D-4395-AD5A-1A07E9C7D596}" srcId="{C6D8502E-9857-45A2-A138-17985FF18837}" destId="{763F18BC-5BDD-4E02-AAC5-0B4A1A1E3EB6}" srcOrd="0" destOrd="0" parTransId="{6FAFA8FB-1A21-42CD-BE6B-CCC4BD116755}" sibTransId="{F0191EBB-73DD-465F-87C1-C41E28BA7448}"/>
    <dgm:cxn modelId="{DC08D5ED-2C3F-4775-908B-0CE38F6BB3DE}" type="presOf" srcId="{19D8359D-3883-49FE-BDD5-317E9E7FB0A1}" destId="{D1B0141D-AE1D-4B74-ACEB-9E88151B0F9D}" srcOrd="0" destOrd="0" presId="urn:microsoft.com/office/officeart/2008/layout/AlternatingHexagons"/>
    <dgm:cxn modelId="{219C3DF2-EE3C-4238-85C5-3DEFCA5C7A1E}" srcId="{80AF7380-C323-4F67-9771-16E28CB6EC5A}" destId="{9068D6BE-0BC3-43F6-B592-58F5A2F56A06}" srcOrd="2" destOrd="0" parTransId="{C08DD8C9-273B-4D6A-ADF4-9CCDB3165B6B}" sibTransId="{5E133035-54F7-49A7-A78F-FD6753A2BA6B}"/>
    <dgm:cxn modelId="{CD3C87F2-4C41-4093-B39E-FBE17662CFD0}" type="presOf" srcId="{39AE0D3D-1CC1-430E-A433-6F246DFE3B4E}" destId="{14D1C3F7-8E7F-466C-B392-74FF84BA4132}" srcOrd="0" destOrd="0" presId="urn:microsoft.com/office/officeart/2008/layout/AlternatingHexagons"/>
    <dgm:cxn modelId="{0EFE2AF5-5405-4BEE-8E9B-00FA8E47A299}" type="presOf" srcId="{80AF7380-C323-4F67-9771-16E28CB6EC5A}" destId="{8ED04314-900F-4390-B9FA-04449AEC5612}" srcOrd="0" destOrd="0" presId="urn:microsoft.com/office/officeart/2008/layout/AlternatingHexagons"/>
    <dgm:cxn modelId="{6E644176-494A-4648-B80B-ED10F43E6D4D}" type="presParOf" srcId="{8ED04314-900F-4390-B9FA-04449AEC5612}" destId="{C827951C-9255-42F1-8489-28C2ACA51B4A}" srcOrd="0" destOrd="0" presId="urn:microsoft.com/office/officeart/2008/layout/AlternatingHexagons"/>
    <dgm:cxn modelId="{B72F3196-0E45-49E3-8257-CDC3D2700FCC}" type="presParOf" srcId="{C827951C-9255-42F1-8489-28C2ACA51B4A}" destId="{561163F8-F6F3-4A94-852F-58511E55DFDC}" srcOrd="0" destOrd="0" presId="urn:microsoft.com/office/officeart/2008/layout/AlternatingHexagons"/>
    <dgm:cxn modelId="{4AC7305A-10DC-4686-8862-5608479E35E2}" type="presParOf" srcId="{C827951C-9255-42F1-8489-28C2ACA51B4A}" destId="{14D1C3F7-8E7F-466C-B392-74FF84BA4132}" srcOrd="1" destOrd="0" presId="urn:microsoft.com/office/officeart/2008/layout/AlternatingHexagons"/>
    <dgm:cxn modelId="{2BE7403F-834F-4B50-9812-DDA2B36702C0}" type="presParOf" srcId="{C827951C-9255-42F1-8489-28C2ACA51B4A}" destId="{83AB1EE9-052F-46B2-A256-1FC724146024}" srcOrd="2" destOrd="0" presId="urn:microsoft.com/office/officeart/2008/layout/AlternatingHexagons"/>
    <dgm:cxn modelId="{D16728A1-39E7-446E-BB0B-82DC839D37C2}" type="presParOf" srcId="{C827951C-9255-42F1-8489-28C2ACA51B4A}" destId="{763BC585-B2DC-449D-A5B3-849146B2F157}" srcOrd="3" destOrd="0" presId="urn:microsoft.com/office/officeart/2008/layout/AlternatingHexagons"/>
    <dgm:cxn modelId="{329AC267-CBAF-4B24-B0AA-46B9577964AB}" type="presParOf" srcId="{C827951C-9255-42F1-8489-28C2ACA51B4A}" destId="{5635F615-CF9D-4F4E-A6A6-5AA04D3F310C}" srcOrd="4" destOrd="0" presId="urn:microsoft.com/office/officeart/2008/layout/AlternatingHexagons"/>
    <dgm:cxn modelId="{96FE57AD-2630-4297-BDCC-2BB66359E313}" type="presParOf" srcId="{8ED04314-900F-4390-B9FA-04449AEC5612}" destId="{F7C30A73-FC3E-44E1-9DCF-2EA358C1C689}" srcOrd="1" destOrd="0" presId="urn:microsoft.com/office/officeart/2008/layout/AlternatingHexagons"/>
    <dgm:cxn modelId="{062D0F0E-F1B3-47D8-865E-D5D7357BA42D}" type="presParOf" srcId="{8ED04314-900F-4390-B9FA-04449AEC5612}" destId="{260DFCB1-97B3-468D-AC97-553D66591EF4}" srcOrd="2" destOrd="0" presId="urn:microsoft.com/office/officeart/2008/layout/AlternatingHexagons"/>
    <dgm:cxn modelId="{7C173E57-467D-4942-BFB6-1865D6C2C54F}" type="presParOf" srcId="{260DFCB1-97B3-468D-AC97-553D66591EF4}" destId="{D57CF4E0-B319-46D5-B811-FFB6E02CC739}" srcOrd="0" destOrd="0" presId="urn:microsoft.com/office/officeart/2008/layout/AlternatingHexagons"/>
    <dgm:cxn modelId="{4F6E8321-90D0-47DA-BFE3-D0A00E0838C9}" type="presParOf" srcId="{260DFCB1-97B3-468D-AC97-553D66591EF4}" destId="{7A81B126-8EDF-4824-BD19-00AD09E2E860}" srcOrd="1" destOrd="0" presId="urn:microsoft.com/office/officeart/2008/layout/AlternatingHexagons"/>
    <dgm:cxn modelId="{E5731F04-DBEB-46BF-99DD-EC6136171575}" type="presParOf" srcId="{260DFCB1-97B3-468D-AC97-553D66591EF4}" destId="{9C32FCC9-4707-459E-A24F-550A78FF0D46}" srcOrd="2" destOrd="0" presId="urn:microsoft.com/office/officeart/2008/layout/AlternatingHexagons"/>
    <dgm:cxn modelId="{B6711D8F-C35E-44ED-8B9F-7616F3316998}" type="presParOf" srcId="{260DFCB1-97B3-468D-AC97-553D66591EF4}" destId="{A7410B25-7F5D-4CC9-BE06-0142EDF433A7}" srcOrd="3" destOrd="0" presId="urn:microsoft.com/office/officeart/2008/layout/AlternatingHexagons"/>
    <dgm:cxn modelId="{17161632-7346-4FA6-89C4-D46A53047A91}" type="presParOf" srcId="{260DFCB1-97B3-468D-AC97-553D66591EF4}" destId="{D1B0141D-AE1D-4B74-ACEB-9E88151B0F9D}" srcOrd="4" destOrd="0" presId="urn:microsoft.com/office/officeart/2008/layout/AlternatingHexagons"/>
    <dgm:cxn modelId="{C5D14EEF-C89C-4726-B801-FD83266D8739}" type="presParOf" srcId="{8ED04314-900F-4390-B9FA-04449AEC5612}" destId="{44B57C4F-73B1-4C49-88C8-0994F915C02E}" srcOrd="3" destOrd="0" presId="urn:microsoft.com/office/officeart/2008/layout/AlternatingHexagons"/>
    <dgm:cxn modelId="{E195CED2-57C8-44F1-91F7-274BB18016A6}" type="presParOf" srcId="{8ED04314-900F-4390-B9FA-04449AEC5612}" destId="{6E65F464-51C2-41AF-83E6-59D286526D34}" srcOrd="4" destOrd="0" presId="urn:microsoft.com/office/officeart/2008/layout/AlternatingHexagons"/>
    <dgm:cxn modelId="{D5A4C86E-3C63-4642-85B7-717D65921794}" type="presParOf" srcId="{6E65F464-51C2-41AF-83E6-59D286526D34}" destId="{BEBFA91D-F73B-4091-BB4F-F6C781CB56E5}" srcOrd="0" destOrd="0" presId="urn:microsoft.com/office/officeart/2008/layout/AlternatingHexagons"/>
    <dgm:cxn modelId="{F7481A10-A3AB-4F01-8889-AA869CCAC6EC}" type="presParOf" srcId="{6E65F464-51C2-41AF-83E6-59D286526D34}" destId="{E94E50ED-E33C-468E-B3DB-446BBF2C173B}" srcOrd="1" destOrd="0" presId="urn:microsoft.com/office/officeart/2008/layout/AlternatingHexagons"/>
    <dgm:cxn modelId="{128DB1CE-D200-40FF-9205-5CB4406D1F25}" type="presParOf" srcId="{6E65F464-51C2-41AF-83E6-59D286526D34}" destId="{38132A9E-8E64-4770-A92B-FEBEBE71A378}" srcOrd="2" destOrd="0" presId="urn:microsoft.com/office/officeart/2008/layout/AlternatingHexagons"/>
    <dgm:cxn modelId="{98AAB174-588F-4274-8B17-D7B0AF9E2D5E}" type="presParOf" srcId="{6E65F464-51C2-41AF-83E6-59D286526D34}" destId="{2508767D-3076-46E5-AC9B-E9ECD866A07C}" srcOrd="3" destOrd="0" presId="urn:microsoft.com/office/officeart/2008/layout/AlternatingHexagons"/>
    <dgm:cxn modelId="{649F1837-1FE6-4F6D-96C5-4A60609DF791}" type="presParOf" srcId="{6E65F464-51C2-41AF-83E6-59D286526D34}" destId="{EC4F78D2-C757-461D-9830-8178FFA814B9}"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D3207-49F0-47E6-B85F-389D6612AD01}">
      <dsp:nvSpPr>
        <dsp:cNvPr id="0" name=""/>
        <dsp:cNvSpPr/>
      </dsp:nvSpPr>
      <dsp:spPr>
        <a:xfrm>
          <a:off x="1340" y="0"/>
          <a:ext cx="2086046" cy="249978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Analyses et </a:t>
          </a:r>
          <a:r>
            <a:rPr lang="en-US" sz="1700" kern="1200" dirty="0" err="1"/>
            <a:t>stratégie</a:t>
          </a:r>
          <a:r>
            <a:rPr lang="en-US" sz="1700" kern="1200" dirty="0"/>
            <a:t> sur la base de </a:t>
          </a:r>
          <a:r>
            <a:rPr lang="en-US" sz="1700" kern="1200" dirty="0" err="1"/>
            <a:t>données</a:t>
          </a:r>
          <a:r>
            <a:rPr lang="en-US" sz="1700" kern="1200" dirty="0"/>
            <a:t> </a:t>
          </a:r>
          <a:r>
            <a:rPr lang="en-US" sz="1700" kern="1200" dirty="0" err="1"/>
            <a:t>probantes</a:t>
          </a:r>
          <a:endParaRPr lang="en-US" sz="1700" kern="1200" dirty="0"/>
        </a:p>
      </dsp:txBody>
      <dsp:txXfrm>
        <a:off x="1340" y="999913"/>
        <a:ext cx="2086046" cy="999913"/>
      </dsp:txXfrm>
    </dsp:sp>
    <dsp:sp modelId="{04D23F22-5879-408B-828A-F060A40B1450}">
      <dsp:nvSpPr>
        <dsp:cNvPr id="0" name=""/>
        <dsp:cNvSpPr/>
      </dsp:nvSpPr>
      <dsp:spPr>
        <a:xfrm>
          <a:off x="628149" y="149987"/>
          <a:ext cx="832428" cy="832428"/>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E7833A-8EDA-4E1C-A9D1-21A8A3E87403}">
      <dsp:nvSpPr>
        <dsp:cNvPr id="0" name=""/>
        <dsp:cNvSpPr/>
      </dsp:nvSpPr>
      <dsp:spPr>
        <a:xfrm>
          <a:off x="2149968" y="0"/>
          <a:ext cx="2086046" cy="2499784"/>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Forte collaboration et </a:t>
          </a:r>
          <a:r>
            <a:rPr lang="en-US" sz="1700" kern="1200" dirty="0" err="1"/>
            <a:t>volonté</a:t>
          </a:r>
          <a:r>
            <a:rPr lang="en-US" sz="1700" kern="1200" dirty="0"/>
            <a:t> </a:t>
          </a:r>
          <a:r>
            <a:rPr lang="en-US" sz="1700" kern="1200" dirty="0" err="1"/>
            <a:t>publique</a:t>
          </a:r>
          <a:endParaRPr lang="en-US" sz="1700" kern="1200" dirty="0"/>
        </a:p>
      </dsp:txBody>
      <dsp:txXfrm>
        <a:off x="2149968" y="999913"/>
        <a:ext cx="2086046" cy="999913"/>
      </dsp:txXfrm>
    </dsp:sp>
    <dsp:sp modelId="{5572F4C3-0C50-4166-A167-154CF831FD58}">
      <dsp:nvSpPr>
        <dsp:cNvPr id="0" name=""/>
        <dsp:cNvSpPr/>
      </dsp:nvSpPr>
      <dsp:spPr>
        <a:xfrm>
          <a:off x="2776777" y="149987"/>
          <a:ext cx="832428" cy="832428"/>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9A914E-074A-4EF1-93DF-5C1A535E2B37}">
      <dsp:nvSpPr>
        <dsp:cNvPr id="0" name=""/>
        <dsp:cNvSpPr/>
      </dsp:nvSpPr>
      <dsp:spPr>
        <a:xfrm>
          <a:off x="4298595" y="0"/>
          <a:ext cx="2086046" cy="2499784"/>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err="1"/>
            <a:t>Soutien</a:t>
          </a:r>
          <a:r>
            <a:rPr lang="en-US" sz="1700" kern="1200" dirty="0"/>
            <a:t> du </a:t>
          </a:r>
          <a:r>
            <a:rPr lang="en-US" sz="1700" kern="1200" dirty="0" err="1"/>
            <a:t>Gouvernement</a:t>
          </a:r>
          <a:r>
            <a:rPr lang="en-US" sz="1700" kern="1200" dirty="0"/>
            <a:t> </a:t>
          </a:r>
        </a:p>
      </dsp:txBody>
      <dsp:txXfrm>
        <a:off x="4298595" y="999913"/>
        <a:ext cx="2086046" cy="999913"/>
      </dsp:txXfrm>
    </dsp:sp>
    <dsp:sp modelId="{701261D3-ED17-4B07-8EA3-43E3493DB582}">
      <dsp:nvSpPr>
        <dsp:cNvPr id="0" name=""/>
        <dsp:cNvSpPr/>
      </dsp:nvSpPr>
      <dsp:spPr>
        <a:xfrm>
          <a:off x="4925405" y="149987"/>
          <a:ext cx="832428" cy="832428"/>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37F41A-607E-455F-8E77-5AD4CDEF5BCF}">
      <dsp:nvSpPr>
        <dsp:cNvPr id="0" name=""/>
        <dsp:cNvSpPr/>
      </dsp:nvSpPr>
      <dsp:spPr>
        <a:xfrm>
          <a:off x="255439" y="1999827"/>
          <a:ext cx="5875104" cy="374967"/>
        </a:xfrm>
        <a:prstGeom prst="leftRightArrow">
          <a:avLst/>
        </a:prstGeom>
        <a:solidFill>
          <a:schemeClr val="accent2">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D3207-49F0-47E6-B85F-389D6612AD01}">
      <dsp:nvSpPr>
        <dsp:cNvPr id="0" name=""/>
        <dsp:cNvSpPr/>
      </dsp:nvSpPr>
      <dsp:spPr>
        <a:xfrm>
          <a:off x="1340" y="0"/>
          <a:ext cx="2086046" cy="2499784"/>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Analyses et </a:t>
          </a:r>
          <a:r>
            <a:rPr lang="en-US" sz="1700" kern="1200" dirty="0" err="1"/>
            <a:t>stratégie</a:t>
          </a:r>
          <a:r>
            <a:rPr lang="en-US" sz="1700" kern="1200" dirty="0"/>
            <a:t> sur la base de </a:t>
          </a:r>
          <a:r>
            <a:rPr lang="en-US" sz="1700" kern="1200" dirty="0" err="1"/>
            <a:t>données</a:t>
          </a:r>
          <a:r>
            <a:rPr lang="en-US" sz="1700" kern="1200" dirty="0"/>
            <a:t> </a:t>
          </a:r>
          <a:r>
            <a:rPr lang="en-US" sz="1700" kern="1200" dirty="0" err="1"/>
            <a:t>probantes</a:t>
          </a:r>
          <a:endParaRPr lang="en-US" sz="1700" kern="1200" dirty="0"/>
        </a:p>
      </dsp:txBody>
      <dsp:txXfrm>
        <a:off x="1340" y="999913"/>
        <a:ext cx="2086046" cy="999913"/>
      </dsp:txXfrm>
    </dsp:sp>
    <dsp:sp modelId="{04D23F22-5879-408B-828A-F060A40B1450}">
      <dsp:nvSpPr>
        <dsp:cNvPr id="0" name=""/>
        <dsp:cNvSpPr/>
      </dsp:nvSpPr>
      <dsp:spPr>
        <a:xfrm>
          <a:off x="628149" y="149987"/>
          <a:ext cx="832428" cy="832428"/>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E7833A-8EDA-4E1C-A9D1-21A8A3E87403}">
      <dsp:nvSpPr>
        <dsp:cNvPr id="0" name=""/>
        <dsp:cNvSpPr/>
      </dsp:nvSpPr>
      <dsp:spPr>
        <a:xfrm>
          <a:off x="2149968" y="0"/>
          <a:ext cx="2086046" cy="249978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Forte collaboration et </a:t>
          </a:r>
          <a:r>
            <a:rPr lang="en-US" sz="1700" kern="1200" dirty="0" err="1"/>
            <a:t>volonté</a:t>
          </a:r>
          <a:r>
            <a:rPr lang="en-US" sz="1700" kern="1200" dirty="0"/>
            <a:t> </a:t>
          </a:r>
          <a:r>
            <a:rPr lang="en-US" sz="1700" kern="1200" dirty="0" err="1"/>
            <a:t>publique</a:t>
          </a:r>
          <a:endParaRPr lang="en-US" sz="1700" kern="1200" dirty="0"/>
        </a:p>
      </dsp:txBody>
      <dsp:txXfrm>
        <a:off x="2149968" y="999913"/>
        <a:ext cx="2086046" cy="999913"/>
      </dsp:txXfrm>
    </dsp:sp>
    <dsp:sp modelId="{5572F4C3-0C50-4166-A167-154CF831FD58}">
      <dsp:nvSpPr>
        <dsp:cNvPr id="0" name=""/>
        <dsp:cNvSpPr/>
      </dsp:nvSpPr>
      <dsp:spPr>
        <a:xfrm>
          <a:off x="2776777" y="149987"/>
          <a:ext cx="832428" cy="832428"/>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9A914E-074A-4EF1-93DF-5C1A535E2B37}">
      <dsp:nvSpPr>
        <dsp:cNvPr id="0" name=""/>
        <dsp:cNvSpPr/>
      </dsp:nvSpPr>
      <dsp:spPr>
        <a:xfrm>
          <a:off x="4298595" y="0"/>
          <a:ext cx="2086046" cy="2499784"/>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err="1"/>
            <a:t>Soutien</a:t>
          </a:r>
          <a:r>
            <a:rPr lang="en-US" sz="1700" kern="1200" dirty="0"/>
            <a:t> du </a:t>
          </a:r>
          <a:r>
            <a:rPr lang="en-US" sz="1700" kern="1200" dirty="0" err="1"/>
            <a:t>Gouvernement</a:t>
          </a:r>
          <a:r>
            <a:rPr lang="en-US" sz="1700" kern="1200" dirty="0"/>
            <a:t> </a:t>
          </a:r>
        </a:p>
      </dsp:txBody>
      <dsp:txXfrm>
        <a:off x="4298595" y="999913"/>
        <a:ext cx="2086046" cy="999913"/>
      </dsp:txXfrm>
    </dsp:sp>
    <dsp:sp modelId="{701261D3-ED17-4B07-8EA3-43E3493DB582}">
      <dsp:nvSpPr>
        <dsp:cNvPr id="0" name=""/>
        <dsp:cNvSpPr/>
      </dsp:nvSpPr>
      <dsp:spPr>
        <a:xfrm>
          <a:off x="4925405" y="149987"/>
          <a:ext cx="832428" cy="832428"/>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37F41A-607E-455F-8E77-5AD4CDEF5BCF}">
      <dsp:nvSpPr>
        <dsp:cNvPr id="0" name=""/>
        <dsp:cNvSpPr/>
      </dsp:nvSpPr>
      <dsp:spPr>
        <a:xfrm>
          <a:off x="255439" y="1999827"/>
          <a:ext cx="5875104" cy="374967"/>
        </a:xfrm>
        <a:prstGeom prst="leftRightArrow">
          <a:avLst/>
        </a:prstGeom>
        <a:solidFill>
          <a:schemeClr val="accent2">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8D3207-49F0-47E6-B85F-389D6612AD01}">
      <dsp:nvSpPr>
        <dsp:cNvPr id="0" name=""/>
        <dsp:cNvSpPr/>
      </dsp:nvSpPr>
      <dsp:spPr>
        <a:xfrm>
          <a:off x="1340" y="0"/>
          <a:ext cx="2086046" cy="2499784"/>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Analyses et </a:t>
          </a:r>
          <a:r>
            <a:rPr lang="en-US" sz="1700" kern="1200" dirty="0" err="1"/>
            <a:t>stratégie</a:t>
          </a:r>
          <a:r>
            <a:rPr lang="en-US" sz="1700" kern="1200" dirty="0"/>
            <a:t> sur la base de </a:t>
          </a:r>
          <a:r>
            <a:rPr lang="en-US" sz="1700" kern="1200" dirty="0" err="1"/>
            <a:t>données</a:t>
          </a:r>
          <a:r>
            <a:rPr lang="en-US" sz="1700" kern="1200" dirty="0"/>
            <a:t> </a:t>
          </a:r>
          <a:r>
            <a:rPr lang="en-US" sz="1700" kern="1200" dirty="0" err="1"/>
            <a:t>probantes</a:t>
          </a:r>
          <a:endParaRPr lang="en-US" sz="1700" kern="1200" dirty="0"/>
        </a:p>
      </dsp:txBody>
      <dsp:txXfrm>
        <a:off x="1340" y="999913"/>
        <a:ext cx="2086046" cy="999913"/>
      </dsp:txXfrm>
    </dsp:sp>
    <dsp:sp modelId="{04D23F22-5879-408B-828A-F060A40B1450}">
      <dsp:nvSpPr>
        <dsp:cNvPr id="0" name=""/>
        <dsp:cNvSpPr/>
      </dsp:nvSpPr>
      <dsp:spPr>
        <a:xfrm>
          <a:off x="628149" y="149987"/>
          <a:ext cx="832428" cy="832428"/>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E7833A-8EDA-4E1C-A9D1-21A8A3E87403}">
      <dsp:nvSpPr>
        <dsp:cNvPr id="0" name=""/>
        <dsp:cNvSpPr/>
      </dsp:nvSpPr>
      <dsp:spPr>
        <a:xfrm>
          <a:off x="2149968" y="0"/>
          <a:ext cx="2086046" cy="2499784"/>
        </a:xfrm>
        <a:prstGeom prst="roundRect">
          <a:avLst>
            <a:gd name="adj" fmla="val 1000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Forte collaboration et </a:t>
          </a:r>
          <a:r>
            <a:rPr lang="en-US" sz="1700" kern="1200" dirty="0" err="1"/>
            <a:t>volonté</a:t>
          </a:r>
          <a:r>
            <a:rPr lang="en-US" sz="1700" kern="1200" dirty="0"/>
            <a:t> </a:t>
          </a:r>
          <a:r>
            <a:rPr lang="en-US" sz="1700" kern="1200" dirty="0" err="1"/>
            <a:t>publique</a:t>
          </a:r>
          <a:endParaRPr lang="en-US" sz="1700" kern="1200" dirty="0"/>
        </a:p>
      </dsp:txBody>
      <dsp:txXfrm>
        <a:off x="2149968" y="999913"/>
        <a:ext cx="2086046" cy="999913"/>
      </dsp:txXfrm>
    </dsp:sp>
    <dsp:sp modelId="{5572F4C3-0C50-4166-A167-154CF831FD58}">
      <dsp:nvSpPr>
        <dsp:cNvPr id="0" name=""/>
        <dsp:cNvSpPr/>
      </dsp:nvSpPr>
      <dsp:spPr>
        <a:xfrm>
          <a:off x="2776777" y="149987"/>
          <a:ext cx="832428" cy="832428"/>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9A914E-074A-4EF1-93DF-5C1A535E2B37}">
      <dsp:nvSpPr>
        <dsp:cNvPr id="0" name=""/>
        <dsp:cNvSpPr/>
      </dsp:nvSpPr>
      <dsp:spPr>
        <a:xfrm>
          <a:off x="4298595" y="0"/>
          <a:ext cx="2086046" cy="249978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err="1"/>
            <a:t>Soutien</a:t>
          </a:r>
          <a:r>
            <a:rPr lang="en-US" sz="1700" kern="1200" dirty="0"/>
            <a:t> du </a:t>
          </a:r>
          <a:r>
            <a:rPr lang="en-US" sz="1700" kern="1200" dirty="0" err="1"/>
            <a:t>Gouvernement</a:t>
          </a:r>
          <a:r>
            <a:rPr lang="en-US" sz="1700" kern="1200" dirty="0"/>
            <a:t> </a:t>
          </a:r>
        </a:p>
      </dsp:txBody>
      <dsp:txXfrm>
        <a:off x="4298595" y="999913"/>
        <a:ext cx="2086046" cy="999913"/>
      </dsp:txXfrm>
    </dsp:sp>
    <dsp:sp modelId="{701261D3-ED17-4B07-8EA3-43E3493DB582}">
      <dsp:nvSpPr>
        <dsp:cNvPr id="0" name=""/>
        <dsp:cNvSpPr/>
      </dsp:nvSpPr>
      <dsp:spPr>
        <a:xfrm>
          <a:off x="4925405" y="149987"/>
          <a:ext cx="832428" cy="832428"/>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37F41A-607E-455F-8E77-5AD4CDEF5BCF}">
      <dsp:nvSpPr>
        <dsp:cNvPr id="0" name=""/>
        <dsp:cNvSpPr/>
      </dsp:nvSpPr>
      <dsp:spPr>
        <a:xfrm>
          <a:off x="255439" y="1999827"/>
          <a:ext cx="5875104" cy="374967"/>
        </a:xfrm>
        <a:prstGeom prst="leftRightArrow">
          <a:avLst/>
        </a:prstGeom>
        <a:solidFill>
          <a:schemeClr val="accent2">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1163F8-F6F3-4A94-852F-58511E55DFDC}">
      <dsp:nvSpPr>
        <dsp:cNvPr id="0" name=""/>
        <dsp:cNvSpPr/>
      </dsp:nvSpPr>
      <dsp:spPr>
        <a:xfrm rot="5400000">
          <a:off x="3242775" y="130543"/>
          <a:ext cx="2008363" cy="1747276"/>
        </a:xfrm>
        <a:prstGeom prst="hexagon">
          <a:avLst>
            <a:gd name="adj" fmla="val 25000"/>
            <a:gd name="vf" fmla="val 115470"/>
          </a:avLst>
        </a:prstGeom>
        <a:solidFill>
          <a:schemeClr val="accent2">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DRM</a:t>
          </a:r>
        </a:p>
      </dsp:txBody>
      <dsp:txXfrm rot="-5400000">
        <a:off x="3645602" y="312970"/>
        <a:ext cx="1202708" cy="1382423"/>
      </dsp:txXfrm>
    </dsp:sp>
    <dsp:sp modelId="{14D1C3F7-8E7F-466C-B392-74FF84BA4132}">
      <dsp:nvSpPr>
        <dsp:cNvPr id="0" name=""/>
        <dsp:cNvSpPr/>
      </dsp:nvSpPr>
      <dsp:spPr>
        <a:xfrm>
          <a:off x="7016300" y="412645"/>
          <a:ext cx="2241333" cy="1205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n-US" sz="1100" kern="1200" dirty="0"/>
            <a:t>Alignment of support to CSO on health financing advocacy </a:t>
          </a:r>
        </a:p>
      </dsp:txBody>
      <dsp:txXfrm>
        <a:off x="7016300" y="412645"/>
        <a:ext cx="2241333" cy="1205018"/>
      </dsp:txXfrm>
    </dsp:sp>
    <dsp:sp modelId="{5635F615-CF9D-4F4E-A6A6-5AA04D3F310C}">
      <dsp:nvSpPr>
        <dsp:cNvPr id="0" name=""/>
        <dsp:cNvSpPr/>
      </dsp:nvSpPr>
      <dsp:spPr>
        <a:xfrm rot="5400000">
          <a:off x="5142093" y="110308"/>
          <a:ext cx="1988842" cy="1768226"/>
        </a:xfrm>
        <a:prstGeom prst="hexagon">
          <a:avLst>
            <a:gd name="adj" fmla="val 25000"/>
            <a:gd name="vf" fmla="val 115470"/>
          </a:avLst>
        </a:prstGeom>
        <a:solidFill>
          <a:schemeClr val="accent2">
            <a:hueOff val="1273292"/>
            <a:satOff val="2160"/>
            <a:lumOff val="-78"/>
            <a:alphaOff val="0"/>
          </a:schemeClr>
        </a:solidFill>
        <a:ln w="12700" cap="flat" cmpd="sng" algn="ctr">
          <a:solidFill>
            <a:schemeClr val="tx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JLA CSO engagement</a:t>
          </a:r>
        </a:p>
      </dsp:txBody>
      <dsp:txXfrm rot="-5400000">
        <a:off x="5530760" y="313089"/>
        <a:ext cx="1211508" cy="1362664"/>
      </dsp:txXfrm>
    </dsp:sp>
    <dsp:sp modelId="{D57CF4E0-B319-46D5-B811-FFB6E02CC739}">
      <dsp:nvSpPr>
        <dsp:cNvPr id="0" name=""/>
        <dsp:cNvSpPr/>
      </dsp:nvSpPr>
      <dsp:spPr>
        <a:xfrm rot="5400000">
          <a:off x="2345740" y="1835695"/>
          <a:ext cx="2008363" cy="1747276"/>
        </a:xfrm>
        <a:prstGeom prst="hexagon">
          <a:avLst>
            <a:gd name="adj" fmla="val 25000"/>
            <a:gd name="vf" fmla="val 115470"/>
          </a:avLst>
        </a:prstGeom>
        <a:solidFill>
          <a:schemeClr val="accent2">
            <a:hueOff val="2546585"/>
            <a:satOff val="4320"/>
            <a:lumOff val="-157"/>
            <a:alphaOff val="0"/>
          </a:schemeClr>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rPr>
            <a:t>EDC</a:t>
          </a:r>
          <a:endParaRPr lang="en-US" sz="1700" kern="1200" dirty="0">
            <a:solidFill>
              <a:schemeClr val="tx1"/>
            </a:solidFill>
          </a:endParaRPr>
        </a:p>
      </dsp:txBody>
      <dsp:txXfrm rot="-5400000">
        <a:off x="2748567" y="2018122"/>
        <a:ext cx="1202708" cy="1382423"/>
      </dsp:txXfrm>
    </dsp:sp>
    <dsp:sp modelId="{7A81B126-8EDF-4824-BD19-00AD09E2E860}">
      <dsp:nvSpPr>
        <dsp:cNvPr id="0" name=""/>
        <dsp:cNvSpPr/>
      </dsp:nvSpPr>
      <dsp:spPr>
        <a:xfrm>
          <a:off x="6120732" y="1818150"/>
          <a:ext cx="3334736" cy="19085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a:t>- Measure and monitor (which scope of work?) </a:t>
          </a:r>
        </a:p>
        <a:p>
          <a:pPr marL="0" lvl="0" indent="0" algn="l" defTabSz="444500">
            <a:lnSpc>
              <a:spcPct val="90000"/>
            </a:lnSpc>
            <a:spcBef>
              <a:spcPct val="0"/>
            </a:spcBef>
            <a:spcAft>
              <a:spcPct val="35000"/>
            </a:spcAft>
            <a:buNone/>
          </a:pPr>
          <a:r>
            <a:rPr lang="en-US" sz="1000" kern="1200" dirty="0"/>
            <a:t>- Identify (which survey? Which indicators? which extent of the issue?) </a:t>
          </a:r>
        </a:p>
        <a:p>
          <a:pPr marL="0" lvl="0" indent="0" algn="l" defTabSz="444500">
            <a:lnSpc>
              <a:spcPct val="90000"/>
            </a:lnSpc>
            <a:spcBef>
              <a:spcPct val="0"/>
            </a:spcBef>
            <a:spcAft>
              <a:spcPct val="35000"/>
            </a:spcAft>
            <a:buNone/>
          </a:pPr>
          <a:r>
            <a:rPr lang="en-US" sz="1000" kern="1200" dirty="0"/>
            <a:t>- Advocate (improved equity will ensure more value for money)</a:t>
          </a:r>
        </a:p>
        <a:p>
          <a:pPr marL="0" lvl="0" indent="0" algn="l" defTabSz="444500">
            <a:lnSpc>
              <a:spcPct val="90000"/>
            </a:lnSpc>
            <a:spcBef>
              <a:spcPct val="0"/>
            </a:spcBef>
            <a:spcAft>
              <a:spcPct val="35000"/>
            </a:spcAft>
            <a:buNone/>
          </a:pPr>
          <a:r>
            <a:rPr lang="en-US" sz="1000" kern="1200" dirty="0"/>
            <a:t>- Reach (alignment / co-financing of strategies)</a:t>
          </a:r>
        </a:p>
      </dsp:txBody>
      <dsp:txXfrm>
        <a:off x="6120732" y="1818150"/>
        <a:ext cx="3334736" cy="1908556"/>
      </dsp:txXfrm>
    </dsp:sp>
    <dsp:sp modelId="{D1B0141D-AE1D-4B74-ACEB-9E88151B0F9D}">
      <dsp:nvSpPr>
        <dsp:cNvPr id="0" name=""/>
        <dsp:cNvSpPr/>
      </dsp:nvSpPr>
      <dsp:spPr>
        <a:xfrm rot="5400000">
          <a:off x="4181429" y="1835695"/>
          <a:ext cx="2008363" cy="1747276"/>
        </a:xfrm>
        <a:prstGeom prst="hexagon">
          <a:avLst>
            <a:gd name="adj" fmla="val 25000"/>
            <a:gd name="vf" fmla="val 115470"/>
          </a:avLst>
        </a:prstGeom>
        <a:solidFill>
          <a:schemeClr val="accent2">
            <a:hueOff val="3819877"/>
            <a:satOff val="6480"/>
            <a:lumOff val="-235"/>
            <a:alphaOff val="0"/>
          </a:schemeClr>
        </a:solidFill>
        <a:ln w="12700" cap="flat" cmpd="sng" algn="ctr">
          <a:solidFill>
            <a:schemeClr val="tx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Alignment behind equity objective</a:t>
          </a:r>
        </a:p>
      </dsp:txBody>
      <dsp:txXfrm rot="-5400000">
        <a:off x="4584256" y="2018122"/>
        <a:ext cx="1202708" cy="1382423"/>
      </dsp:txXfrm>
    </dsp:sp>
    <dsp:sp modelId="{BEBFA91D-F73B-4091-BB4F-F6C781CB56E5}">
      <dsp:nvSpPr>
        <dsp:cNvPr id="0" name=""/>
        <dsp:cNvSpPr/>
      </dsp:nvSpPr>
      <dsp:spPr>
        <a:xfrm rot="5400000">
          <a:off x="3234738" y="3540846"/>
          <a:ext cx="2008363" cy="1747276"/>
        </a:xfrm>
        <a:prstGeom prst="hexagon">
          <a:avLst>
            <a:gd name="adj" fmla="val 25000"/>
            <a:gd name="vf" fmla="val 115470"/>
          </a:avLst>
        </a:prstGeom>
        <a:solidFill>
          <a:schemeClr val="accent2">
            <a:hueOff val="5093169"/>
            <a:satOff val="8640"/>
            <a:lumOff val="-314"/>
            <a:alphaOff val="0"/>
          </a:schemeClr>
        </a:solidFill>
        <a:ln w="12700" cap="flat" cmpd="sng" algn="ctr">
          <a:solidFill>
            <a:schemeClr val="tx1"/>
          </a:solidFill>
          <a:prstDash val="dash"/>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Health financing working group coordination</a:t>
          </a:r>
        </a:p>
      </dsp:txBody>
      <dsp:txXfrm rot="-5400000">
        <a:off x="3637565" y="3723273"/>
        <a:ext cx="1202708" cy="1382423"/>
      </dsp:txXfrm>
    </dsp:sp>
    <dsp:sp modelId="{E94E50ED-E33C-468E-B3DB-446BBF2C173B}">
      <dsp:nvSpPr>
        <dsp:cNvPr id="0" name=""/>
        <dsp:cNvSpPr/>
      </dsp:nvSpPr>
      <dsp:spPr>
        <a:xfrm>
          <a:off x="5197121" y="3885126"/>
          <a:ext cx="2241333" cy="1205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a:t>- Reactivation of Health Financing GTT</a:t>
          </a:r>
        </a:p>
        <a:p>
          <a:pPr marL="0" lvl="0" indent="0" algn="l" defTabSz="444500">
            <a:lnSpc>
              <a:spcPct val="90000"/>
            </a:lnSpc>
            <a:spcBef>
              <a:spcPct val="0"/>
            </a:spcBef>
            <a:spcAft>
              <a:spcPct val="35000"/>
            </a:spcAft>
            <a:buNone/>
          </a:pPr>
          <a:r>
            <a:rPr lang="en-US" sz="1000" kern="1200" dirty="0"/>
            <a:t>- Ongoing discussion of P4H focal point</a:t>
          </a:r>
        </a:p>
        <a:p>
          <a:pPr marL="0" lvl="0" indent="0" algn="l" defTabSz="444500">
            <a:lnSpc>
              <a:spcPct val="90000"/>
            </a:lnSpc>
            <a:spcBef>
              <a:spcPct val="0"/>
            </a:spcBef>
            <a:spcAft>
              <a:spcPct val="35000"/>
            </a:spcAft>
            <a:buNone/>
          </a:pPr>
          <a:r>
            <a:rPr lang="en-US" sz="1000" kern="1200" dirty="0"/>
            <a:t>- GFF / liaison officer and WB consultant supporting PNCFS </a:t>
          </a:r>
        </a:p>
      </dsp:txBody>
      <dsp:txXfrm>
        <a:off x="5197121" y="3885126"/>
        <a:ext cx="2241333" cy="1205018"/>
      </dsp:txXfrm>
    </dsp:sp>
    <dsp:sp modelId="{EC4F78D2-C757-461D-9830-8178FFA814B9}">
      <dsp:nvSpPr>
        <dsp:cNvPr id="0" name=""/>
        <dsp:cNvSpPr/>
      </dsp:nvSpPr>
      <dsp:spPr>
        <a:xfrm rot="5400000">
          <a:off x="485852" y="1823946"/>
          <a:ext cx="2008363" cy="1747276"/>
        </a:xfrm>
        <a:prstGeom prst="hexagon">
          <a:avLst>
            <a:gd name="adj" fmla="val 25000"/>
            <a:gd name="vf" fmla="val 115470"/>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sz="2800" kern="1200" dirty="0"/>
            <a:t>VFM</a:t>
          </a:r>
        </a:p>
      </dsp:txBody>
      <dsp:txXfrm rot="-5400000">
        <a:off x="888679" y="2006373"/>
        <a:ext cx="1202708" cy="1382423"/>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48.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0.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26T17:49:19.582"/>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26T17:49:19.583"/>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26T17:49:19.584"/>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3-26T17:49:19.585"/>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68CE4B-1CDE-43CA-86F6-CB49987D0721}" type="datetimeFigureOut">
              <a:rPr lang="en-US" smtClean="0"/>
              <a:t>4/7/2022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AD5DF8-39C1-46DE-AAB7-7D131667729D}" type="slidenum">
              <a:rPr lang="en-US" smtClean="0"/>
              <a:t>‹#›</a:t>
            </a:fld>
            <a:endParaRPr lang="en-US"/>
          </a:p>
        </p:txBody>
      </p:sp>
    </p:spTree>
    <p:extLst>
      <p:ext uri="{BB962C8B-B14F-4D97-AF65-F5344CB8AC3E}">
        <p14:creationId xmlns:p14="http://schemas.microsoft.com/office/powerpoint/2010/main" val="987802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B06CD8F-B7ED-4A05-9FB1-A01CC0EF02CC}" type="slidenum">
              <a:rPr lang="en-US" smtClean="0"/>
              <a:pPr/>
              <a:t>2</a:t>
            </a:fld>
            <a:endParaRPr lang="en-US"/>
          </a:p>
        </p:txBody>
      </p:sp>
    </p:spTree>
    <p:extLst>
      <p:ext uri="{BB962C8B-B14F-4D97-AF65-F5344CB8AC3E}">
        <p14:creationId xmlns:p14="http://schemas.microsoft.com/office/powerpoint/2010/main" val="3610388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Ellen: I have taken the health tax out. WB is supporting with quite a comprehensive DRM reform agenda (was included in the slides for the macro economic impact PPT). I don’t think we should be pushing for earmarking any of that for health? </a:t>
            </a:r>
          </a:p>
        </p:txBody>
      </p:sp>
      <p:sp>
        <p:nvSpPr>
          <p:cNvPr id="4" name="Slide Number Placeholder 3"/>
          <p:cNvSpPr>
            <a:spLocks noGrp="1"/>
          </p:cNvSpPr>
          <p:nvPr>
            <p:ph type="sldNum" sz="quarter" idx="5"/>
          </p:nvPr>
        </p:nvSpPr>
        <p:spPr/>
        <p:txBody>
          <a:bodyPr/>
          <a:lstStyle/>
          <a:p>
            <a:fld id="{31F1242E-1CE1-49A0-A46A-C7325737DEA4}" type="slidenum">
              <a:rPr lang="en-US" smtClean="0"/>
              <a:t>4</a:t>
            </a:fld>
            <a:endParaRPr lang="en-US"/>
          </a:p>
        </p:txBody>
      </p:sp>
    </p:spTree>
    <p:extLst>
      <p:ext uri="{BB962C8B-B14F-4D97-AF65-F5344CB8AC3E}">
        <p14:creationId xmlns:p14="http://schemas.microsoft.com/office/powerpoint/2010/main" val="3278379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Ellen: I have taken the health tax out. WB is supporting with quite a comprehensive DRM reform agenda (was included in the slides for the macro economic impact PPT). I don’t think we should be pushing for earmarking any of that for health? </a:t>
            </a:r>
          </a:p>
        </p:txBody>
      </p:sp>
      <p:sp>
        <p:nvSpPr>
          <p:cNvPr id="4" name="Slide Number Placeholder 3"/>
          <p:cNvSpPr>
            <a:spLocks noGrp="1"/>
          </p:cNvSpPr>
          <p:nvPr>
            <p:ph type="sldNum" sz="quarter" idx="5"/>
          </p:nvPr>
        </p:nvSpPr>
        <p:spPr/>
        <p:txBody>
          <a:bodyPr/>
          <a:lstStyle/>
          <a:p>
            <a:fld id="{31F1242E-1CE1-49A0-A46A-C7325737DEA4}" type="slidenum">
              <a:rPr lang="en-US" smtClean="0"/>
              <a:t>5</a:t>
            </a:fld>
            <a:endParaRPr lang="en-US"/>
          </a:p>
        </p:txBody>
      </p:sp>
    </p:spTree>
    <p:extLst>
      <p:ext uri="{BB962C8B-B14F-4D97-AF65-F5344CB8AC3E}">
        <p14:creationId xmlns:p14="http://schemas.microsoft.com/office/powerpoint/2010/main" val="7567350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Ellen: I have taken the health tax out. WB is supporting with quite a comprehensive DRM reform agenda (was included in the slides for the macro economic impact PPT). I don’t think we should be pushing for earmarking any of that for health? </a:t>
            </a:r>
          </a:p>
        </p:txBody>
      </p:sp>
      <p:sp>
        <p:nvSpPr>
          <p:cNvPr id="4" name="Slide Number Placeholder 3"/>
          <p:cNvSpPr>
            <a:spLocks noGrp="1"/>
          </p:cNvSpPr>
          <p:nvPr>
            <p:ph type="sldNum" sz="quarter" idx="5"/>
          </p:nvPr>
        </p:nvSpPr>
        <p:spPr/>
        <p:txBody>
          <a:bodyPr/>
          <a:lstStyle/>
          <a:p>
            <a:fld id="{31F1242E-1CE1-49A0-A46A-C7325737DEA4}" type="slidenum">
              <a:rPr lang="en-US" smtClean="0"/>
              <a:t>6</a:t>
            </a:fld>
            <a:endParaRPr lang="en-US"/>
          </a:p>
        </p:txBody>
      </p:sp>
    </p:spTree>
    <p:extLst>
      <p:ext uri="{BB962C8B-B14F-4D97-AF65-F5344CB8AC3E}">
        <p14:creationId xmlns:p14="http://schemas.microsoft.com/office/powerpoint/2010/main" val="1100337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5"/>
          </p:nvPr>
        </p:nvSpPr>
        <p:spPr/>
        <p:txBody>
          <a:bodyPr/>
          <a:lstStyle/>
          <a:p>
            <a:fld id="{6E86BC07-1144-3F40-8CBD-F1D220AE8267}" type="slidenum">
              <a:rPr lang="en-US" altLang="en-US" smtClean="0"/>
              <a:pPr/>
              <a:t>9</a:t>
            </a:fld>
            <a:endParaRPr lang="en-US" altLang="en-US"/>
          </a:p>
        </p:txBody>
      </p:sp>
    </p:spTree>
    <p:extLst>
      <p:ext uri="{BB962C8B-B14F-4D97-AF65-F5344CB8AC3E}">
        <p14:creationId xmlns:p14="http://schemas.microsoft.com/office/powerpoint/2010/main" val="1114770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86BC07-1144-3F40-8CBD-F1D220AE8267}" type="slidenum">
              <a:rPr lang="en-US" altLang="en-US" smtClean="0"/>
              <a:pPr/>
              <a:t>10</a:t>
            </a:fld>
            <a:endParaRPr lang="en-US" altLang="en-US"/>
          </a:p>
        </p:txBody>
      </p:sp>
    </p:spTree>
    <p:extLst>
      <p:ext uri="{BB962C8B-B14F-4D97-AF65-F5344CB8AC3E}">
        <p14:creationId xmlns:p14="http://schemas.microsoft.com/office/powerpoint/2010/main" val="13854652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86BC07-1144-3F40-8CBD-F1D220AE8267}" type="slidenum">
              <a:rPr lang="en-US" altLang="en-US" smtClean="0"/>
              <a:pPr/>
              <a:t>11</a:t>
            </a:fld>
            <a:endParaRPr lang="en-US" altLang="en-US"/>
          </a:p>
        </p:txBody>
      </p:sp>
    </p:spTree>
    <p:extLst>
      <p:ext uri="{BB962C8B-B14F-4D97-AF65-F5344CB8AC3E}">
        <p14:creationId xmlns:p14="http://schemas.microsoft.com/office/powerpoint/2010/main" val="4066491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86BC07-1144-3F40-8CBD-F1D220AE8267}" type="slidenum">
              <a:rPr lang="en-US" altLang="en-US" smtClean="0"/>
              <a:pPr/>
              <a:t>12</a:t>
            </a:fld>
            <a:endParaRPr lang="en-US" altLang="en-US"/>
          </a:p>
        </p:txBody>
      </p:sp>
    </p:spTree>
    <p:extLst>
      <p:ext uri="{BB962C8B-B14F-4D97-AF65-F5344CB8AC3E}">
        <p14:creationId xmlns:p14="http://schemas.microsoft.com/office/powerpoint/2010/main" val="4292794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would delete this one. speculative</a:t>
            </a:r>
            <a:endParaRPr lang="en-US" dirty="0"/>
          </a:p>
        </p:txBody>
      </p:sp>
      <p:sp>
        <p:nvSpPr>
          <p:cNvPr id="4" name="Slide Number Placeholder 3"/>
          <p:cNvSpPr>
            <a:spLocks noGrp="1"/>
          </p:cNvSpPr>
          <p:nvPr>
            <p:ph type="sldNum" sz="quarter" idx="5"/>
          </p:nvPr>
        </p:nvSpPr>
        <p:spPr/>
        <p:txBody>
          <a:bodyPr/>
          <a:lstStyle/>
          <a:p>
            <a:fld id="{6E86BC07-1144-3F40-8CBD-F1D220AE8267}" type="slidenum">
              <a:rPr lang="en-US" altLang="en-US" smtClean="0"/>
              <a:pPr/>
              <a:t>13</a:t>
            </a:fld>
            <a:endParaRPr lang="en-US" altLang="en-US"/>
          </a:p>
        </p:txBody>
      </p:sp>
    </p:spTree>
    <p:extLst>
      <p:ext uri="{BB962C8B-B14F-4D97-AF65-F5344CB8AC3E}">
        <p14:creationId xmlns:p14="http://schemas.microsoft.com/office/powerpoint/2010/main" val="1671242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 would take this one out</a:t>
            </a:r>
            <a:endParaRPr lang="en-US" dirty="0"/>
          </a:p>
        </p:txBody>
      </p:sp>
      <p:sp>
        <p:nvSpPr>
          <p:cNvPr id="4" name="Slide Number Placeholder 3"/>
          <p:cNvSpPr>
            <a:spLocks noGrp="1"/>
          </p:cNvSpPr>
          <p:nvPr>
            <p:ph type="sldNum" sz="quarter" idx="5"/>
          </p:nvPr>
        </p:nvSpPr>
        <p:spPr/>
        <p:txBody>
          <a:bodyPr/>
          <a:lstStyle/>
          <a:p>
            <a:fld id="{6E86BC07-1144-3F40-8CBD-F1D220AE8267}" type="slidenum">
              <a:rPr lang="en-US" altLang="en-US" smtClean="0"/>
              <a:pPr/>
              <a:t>14</a:t>
            </a:fld>
            <a:endParaRPr lang="en-US" altLang="en-US"/>
          </a:p>
        </p:txBody>
      </p:sp>
    </p:spTree>
    <p:extLst>
      <p:ext uri="{BB962C8B-B14F-4D97-AF65-F5344CB8AC3E}">
        <p14:creationId xmlns:p14="http://schemas.microsoft.com/office/powerpoint/2010/main" val="4277936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B06CD8F-B7ED-4A05-9FB1-A01CC0EF02CC}" type="slidenum">
              <a:rPr lang="en-US" smtClean="0"/>
              <a:pPr/>
              <a:t>17</a:t>
            </a:fld>
            <a:endParaRPr lang="en-US"/>
          </a:p>
        </p:txBody>
      </p:sp>
    </p:spTree>
    <p:extLst>
      <p:ext uri="{BB962C8B-B14F-4D97-AF65-F5344CB8AC3E}">
        <p14:creationId xmlns:p14="http://schemas.microsoft.com/office/powerpoint/2010/main" val="23087451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B06CD8F-B7ED-4A05-9FB1-A01CC0EF02CC}" type="slidenum">
              <a:rPr lang="en-US" smtClean="0"/>
              <a:pPr/>
              <a:t>19</a:t>
            </a:fld>
            <a:endParaRPr lang="en-US"/>
          </a:p>
        </p:txBody>
      </p:sp>
    </p:spTree>
    <p:extLst>
      <p:ext uri="{BB962C8B-B14F-4D97-AF65-F5344CB8AC3E}">
        <p14:creationId xmlns:p14="http://schemas.microsoft.com/office/powerpoint/2010/main" val="4242161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1B06CD8F-B7ED-4A05-9FB1-A01CC0EF02CC}" type="slidenum">
              <a:rPr lang="en-GB" smtClean="0"/>
              <a:pPr/>
              <a:t>21</a:t>
            </a:fld>
            <a:endParaRPr lang="en-GB"/>
          </a:p>
        </p:txBody>
      </p:sp>
    </p:spTree>
    <p:extLst>
      <p:ext uri="{BB962C8B-B14F-4D97-AF65-F5344CB8AC3E}">
        <p14:creationId xmlns:p14="http://schemas.microsoft.com/office/powerpoint/2010/main" val="26334462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endParaRPr lang="fr-FR" dirty="0">
              <a:latin typeface="Arial"/>
              <a:cs typeface="Arial"/>
            </a:endParaRPr>
          </a:p>
        </p:txBody>
      </p:sp>
      <p:sp>
        <p:nvSpPr>
          <p:cNvPr id="4" name="Slide Number Placeholder 3"/>
          <p:cNvSpPr>
            <a:spLocks noGrp="1"/>
          </p:cNvSpPr>
          <p:nvPr>
            <p:ph type="sldNum" sz="quarter" idx="5"/>
          </p:nvPr>
        </p:nvSpPr>
        <p:spPr/>
        <p:txBody>
          <a:bodyPr/>
          <a:lstStyle/>
          <a:p>
            <a:fld id="{1B06CD8F-B7ED-4A05-9FB1-A01CC0EF02CC}" type="slidenum">
              <a:rPr lang="en-GB" smtClean="0"/>
              <a:pPr/>
              <a:t>22</a:t>
            </a:fld>
            <a:endParaRPr lang="en-GB"/>
          </a:p>
        </p:txBody>
      </p:sp>
    </p:spTree>
    <p:extLst>
      <p:ext uri="{BB962C8B-B14F-4D97-AF65-F5344CB8AC3E}">
        <p14:creationId xmlns:p14="http://schemas.microsoft.com/office/powerpoint/2010/main" val="3716203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endParaRPr lang="en-US" dirty="0">
              <a:latin typeface="Arial"/>
              <a:cs typeface="Arial"/>
            </a:endParaRPr>
          </a:p>
          <a:p>
            <a:pPr>
              <a:spcAft>
                <a:spcPts val="500"/>
              </a:spcAft>
            </a:pPr>
            <a:r>
              <a:rPr lang="en-US" i="1" dirty="0">
                <a:latin typeface="Arial"/>
                <a:cs typeface="Arial"/>
              </a:rPr>
              <a:t>---</a:t>
            </a:r>
            <a:endParaRPr lang="en-US" dirty="0">
              <a:latin typeface="Arial"/>
              <a:cs typeface="Arial"/>
            </a:endParaRPr>
          </a:p>
          <a:p>
            <a:pPr>
              <a:spcAft>
                <a:spcPts val="500"/>
              </a:spcAft>
            </a:pPr>
            <a:endParaRPr lang="en-US" i="1" dirty="0">
              <a:latin typeface="Arial"/>
              <a:cs typeface="Arial"/>
            </a:endParaRPr>
          </a:p>
          <a:p>
            <a:pPr>
              <a:spcAft>
                <a:spcPts val="500"/>
              </a:spcAft>
            </a:pPr>
            <a:r>
              <a:rPr lang="en-US" dirty="0">
                <a:latin typeface="Arial"/>
                <a:cs typeface="Arial"/>
              </a:rPr>
              <a:t>Image Credit</a:t>
            </a:r>
          </a:p>
          <a:p>
            <a:pPr marL="171450" indent="-171450">
              <a:spcAft>
                <a:spcPts val="500"/>
              </a:spcAft>
              <a:buChar char="-"/>
            </a:pPr>
            <a:r>
              <a:rPr lang="en-US" dirty="0">
                <a:latin typeface="Arial"/>
                <a:cs typeface="Arial"/>
              </a:rPr>
              <a:t>Remote Rural: </a:t>
            </a:r>
            <a:r>
              <a:rPr lang="sv-SE" dirty="0">
                <a:latin typeface="+mn-lt"/>
                <a:cs typeface="Calibri"/>
              </a:rPr>
              <a:t>Photo via Gavi on Flickr, found on UNICEF blog (https://www.unicef.org.au/blog/unicef-in-action/april-2017/photos-vaccines-reach-most-remote-places-earth)</a:t>
            </a:r>
            <a:endParaRPr lang="en-US" dirty="0">
              <a:latin typeface="Arial"/>
              <a:cs typeface="Arial"/>
            </a:endParaRPr>
          </a:p>
          <a:p>
            <a:pPr marL="171450" indent="-171450">
              <a:spcAft>
                <a:spcPts val="500"/>
              </a:spcAft>
              <a:buChar char="-"/>
            </a:pPr>
            <a:r>
              <a:rPr lang="en-US" dirty="0">
                <a:latin typeface="Arial"/>
                <a:cs typeface="Arial"/>
              </a:rPr>
              <a:t>Urban: UNICEF/UN072179 </a:t>
            </a:r>
          </a:p>
          <a:p>
            <a:pPr marL="171450" indent="-171450">
              <a:spcAft>
                <a:spcPts val="500"/>
              </a:spcAft>
              <a:buChar char="-"/>
            </a:pPr>
            <a:r>
              <a:rPr lang="en-US" dirty="0">
                <a:latin typeface="Arial"/>
                <a:cs typeface="Arial"/>
              </a:rPr>
              <a:t>Conflict: U</a:t>
            </a:r>
            <a:r>
              <a:rPr lang="en-US" cap="all" dirty="0">
                <a:latin typeface="+mn-lt"/>
                <a:cs typeface="Calibri"/>
              </a:rPr>
              <a:t>NICEF/UN033493/AL-KOUD</a:t>
            </a:r>
            <a:endParaRPr lang="en-US" sz="1200" b="0" i="0" kern="1200" cap="all" dirty="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33FABC-0232-47CF-B579-F91EB619B4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3992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a:cs typeface="Arial"/>
            </a:endParaRPr>
          </a:p>
        </p:txBody>
      </p:sp>
      <p:sp>
        <p:nvSpPr>
          <p:cNvPr id="4" name="Slide Number Placeholder 3"/>
          <p:cNvSpPr>
            <a:spLocks noGrp="1"/>
          </p:cNvSpPr>
          <p:nvPr>
            <p:ph type="sldNum" sz="quarter" idx="5"/>
          </p:nvPr>
        </p:nvSpPr>
        <p:spPr/>
        <p:txBody>
          <a:bodyPr/>
          <a:lstStyle/>
          <a:p>
            <a:fld id="{5624C9DC-39A8-42D2-A562-5C0245532E17}" type="slidenum">
              <a:rPr lang="en-US" smtClean="0"/>
              <a:t>24</a:t>
            </a:fld>
            <a:endParaRPr lang="en-US"/>
          </a:p>
        </p:txBody>
      </p:sp>
    </p:spTree>
    <p:extLst>
      <p:ext uri="{BB962C8B-B14F-4D97-AF65-F5344CB8AC3E}">
        <p14:creationId xmlns:p14="http://schemas.microsoft.com/office/powerpoint/2010/main" val="2739679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fld id="{1B06CD8F-B7ED-4A05-9FB1-A01CC0EF02CC}" type="slidenum">
              <a:rPr lang="en-GB" smtClean="0"/>
              <a:pPr/>
              <a:t>25</a:t>
            </a:fld>
            <a:endParaRPr lang="en-GB"/>
          </a:p>
        </p:txBody>
      </p:sp>
    </p:spTree>
    <p:extLst>
      <p:ext uri="{BB962C8B-B14F-4D97-AF65-F5344CB8AC3E}">
        <p14:creationId xmlns:p14="http://schemas.microsoft.com/office/powerpoint/2010/main" val="884594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06CD8F-B7ED-4A05-9FB1-A01CC0EF02CC}" type="slidenum">
              <a:rPr lang="en-GB" smtClean="0"/>
              <a:pPr/>
              <a:t>26</a:t>
            </a:fld>
            <a:endParaRPr lang="en-GB"/>
          </a:p>
        </p:txBody>
      </p:sp>
    </p:spTree>
    <p:extLst>
      <p:ext uri="{BB962C8B-B14F-4D97-AF65-F5344CB8AC3E}">
        <p14:creationId xmlns:p14="http://schemas.microsoft.com/office/powerpoint/2010/main" val="2676033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latin typeface="Arial"/>
              <a:cs typeface="Arial"/>
            </a:endParaRPr>
          </a:p>
        </p:txBody>
      </p:sp>
      <p:sp>
        <p:nvSpPr>
          <p:cNvPr id="4" name="Slide Number Placeholder 3"/>
          <p:cNvSpPr>
            <a:spLocks noGrp="1"/>
          </p:cNvSpPr>
          <p:nvPr>
            <p:ph type="sldNum" sz="quarter" idx="5"/>
          </p:nvPr>
        </p:nvSpPr>
        <p:spPr/>
        <p:txBody>
          <a:bodyPr/>
          <a:lstStyle/>
          <a:p>
            <a:fld id="{1B06CD8F-B7ED-4A05-9FB1-A01CC0EF02CC}" type="slidenum">
              <a:rPr lang="en-GB" smtClean="0"/>
              <a:pPr/>
              <a:t>27</a:t>
            </a:fld>
            <a:endParaRPr lang="en-GB"/>
          </a:p>
        </p:txBody>
      </p:sp>
    </p:spTree>
    <p:extLst>
      <p:ext uri="{BB962C8B-B14F-4D97-AF65-F5344CB8AC3E}">
        <p14:creationId xmlns:p14="http://schemas.microsoft.com/office/powerpoint/2010/main" val="942866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06CD8F-B7ED-4A05-9FB1-A01CC0EF02CC}" type="slidenum">
              <a:rPr kumimoji="0" lang="en-US" sz="17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7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3318574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B06CD8F-B7ED-4A05-9FB1-A01CC0EF02C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315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1B06CD8F-B7ED-4A05-9FB1-A01CC0EF02CC}" type="slidenum">
              <a:rPr lang="en-GB" smtClean="0"/>
              <a:pPr/>
              <a:t>30</a:t>
            </a:fld>
            <a:endParaRPr lang="en-GB"/>
          </a:p>
        </p:txBody>
      </p:sp>
    </p:spTree>
    <p:extLst>
      <p:ext uri="{BB962C8B-B14F-4D97-AF65-F5344CB8AC3E}">
        <p14:creationId xmlns:p14="http://schemas.microsoft.com/office/powerpoint/2010/main" val="18255393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A3854A-8FF0-497C-9ABD-DAB36C0F623E}" type="slidenum">
              <a:rPr kumimoji="0" lang="en-US" sz="17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700" b="0" i="0" u="none" strike="noStrike" kern="1200" cap="none" spc="0" normalizeH="0" baseline="0" noProof="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588996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latin typeface="Calibri"/>
              <a:cs typeface="Calibri"/>
            </a:endParaRPr>
          </a:p>
        </p:txBody>
      </p:sp>
      <p:sp>
        <p:nvSpPr>
          <p:cNvPr id="4" name="Slide Number Placeholder 3"/>
          <p:cNvSpPr>
            <a:spLocks noGrp="1"/>
          </p:cNvSpPr>
          <p:nvPr>
            <p:ph type="sldNum" sz="quarter" idx="5"/>
          </p:nvPr>
        </p:nvSpPr>
        <p:spPr/>
        <p:txBody>
          <a:bodyPr/>
          <a:lstStyle/>
          <a:p>
            <a:fld id="{1B06CD8F-B7ED-4A05-9FB1-A01CC0EF02CC}" type="slidenum">
              <a:rPr lang="en-GB" smtClean="0"/>
              <a:pPr/>
              <a:t>35</a:t>
            </a:fld>
            <a:endParaRPr lang="en-GB"/>
          </a:p>
        </p:txBody>
      </p:sp>
    </p:spTree>
    <p:extLst>
      <p:ext uri="{BB962C8B-B14F-4D97-AF65-F5344CB8AC3E}">
        <p14:creationId xmlns:p14="http://schemas.microsoft.com/office/powerpoint/2010/main" val="31663994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latin typeface="Calibri"/>
              <a:cs typeface="Calibri"/>
            </a:endParaRPr>
          </a:p>
        </p:txBody>
      </p:sp>
      <p:sp>
        <p:nvSpPr>
          <p:cNvPr id="4" name="Slide Number Placeholder 3"/>
          <p:cNvSpPr>
            <a:spLocks noGrp="1"/>
          </p:cNvSpPr>
          <p:nvPr>
            <p:ph type="sldNum" sz="quarter" idx="5"/>
          </p:nvPr>
        </p:nvSpPr>
        <p:spPr/>
        <p:txBody>
          <a:bodyPr/>
          <a:lstStyle/>
          <a:p>
            <a:fld id="{1B06CD8F-B7ED-4A05-9FB1-A01CC0EF02CC}" type="slidenum">
              <a:rPr lang="en-GB" smtClean="0"/>
              <a:pPr/>
              <a:t>37</a:t>
            </a:fld>
            <a:endParaRPr lang="en-GB"/>
          </a:p>
        </p:txBody>
      </p:sp>
    </p:spTree>
    <p:extLst>
      <p:ext uri="{BB962C8B-B14F-4D97-AF65-F5344CB8AC3E}">
        <p14:creationId xmlns:p14="http://schemas.microsoft.com/office/powerpoint/2010/main" val="36276549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t>What is a successful transition?</a:t>
            </a:r>
          </a:p>
          <a:p>
            <a:r>
              <a:rPr lang="en-GB" dirty="0"/>
              <a:t>- Countries have successfully expanded their national immunisation programmes with vaccines of public health importance;</a:t>
            </a:r>
          </a:p>
          <a:p>
            <a:r>
              <a:rPr lang="en-GB" dirty="0"/>
              <a:t>- Countries can sustain these vaccines post-transition with high and equitable coverage of target populations;</a:t>
            </a:r>
          </a:p>
          <a:p>
            <a:r>
              <a:rPr lang="en-GB" dirty="0"/>
              <a:t>- Countries have robust systems and decision-making processes in place to support the introduction of future vaccines.</a:t>
            </a:r>
          </a:p>
          <a:p>
            <a:endParaRPr lang="en-GB" dirty="0"/>
          </a:p>
          <a:p>
            <a:r>
              <a:rPr lang="en-GB" dirty="0"/>
              <a:t>Continuous engagement with countries</a:t>
            </a:r>
          </a:p>
          <a:p>
            <a:r>
              <a:rPr lang="en-GB" dirty="0"/>
              <a:t>Gavi and its partners will initiate transition assessments earlier in the transition process to help countries prepare for the end of Gavi support.</a:t>
            </a:r>
          </a:p>
          <a:p>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b="0" dirty="0"/>
              <a:t>“</a:t>
            </a:r>
            <a:r>
              <a:rPr lang="en-GB" dirty="0"/>
              <a:t>Financial sustainability</a:t>
            </a:r>
            <a:r>
              <a:rPr lang="en-GB" b="0" dirty="0"/>
              <a:t>”: The ability of a country to mobilize and efficiently use domestic and supplementary external resources on a reliable basis to achieve current and future target levels of immunisation performance. </a:t>
            </a:r>
          </a:p>
          <a:p>
            <a:endParaRPr lang="fr-CH" dirty="0"/>
          </a:p>
          <a:p>
            <a:r>
              <a:rPr lang="fr-CH" dirty="0" err="1"/>
              <a:t>Sustainability</a:t>
            </a:r>
            <a:r>
              <a:rPr lang="fr-CH" dirty="0"/>
              <a:t> </a:t>
            </a:r>
            <a:r>
              <a:rPr lang="fr-CH" dirty="0" err="1"/>
              <a:t>is</a:t>
            </a:r>
            <a:r>
              <a:rPr lang="fr-CH" dirty="0"/>
              <a:t> not an </a:t>
            </a:r>
            <a:r>
              <a:rPr lang="fr-CH" dirty="0" err="1"/>
              <a:t>activity</a:t>
            </a:r>
            <a:r>
              <a:rPr lang="fr-CH" dirty="0"/>
              <a:t> on </a:t>
            </a:r>
            <a:r>
              <a:rPr lang="fr-CH" dirty="0" err="1"/>
              <a:t>its</a:t>
            </a:r>
            <a:r>
              <a:rPr lang="fr-CH" dirty="0"/>
              <a:t> </a:t>
            </a:r>
            <a:r>
              <a:rPr lang="fr-CH" dirty="0" err="1"/>
              <a:t>own</a:t>
            </a:r>
            <a:r>
              <a:rPr lang="fr-CH" dirty="0"/>
              <a:t> – </a:t>
            </a:r>
            <a:r>
              <a:rPr lang="fr-CH" dirty="0" err="1"/>
              <a:t>it’s</a:t>
            </a:r>
            <a:r>
              <a:rPr lang="fr-CH" dirty="0"/>
              <a:t> a </a:t>
            </a:r>
            <a:r>
              <a:rPr lang="fr-CH" dirty="0" err="1"/>
              <a:t>way</a:t>
            </a:r>
            <a:r>
              <a:rPr lang="fr-CH" dirty="0"/>
              <a:t> Gavi supports countries</a:t>
            </a:r>
            <a:r>
              <a:rPr lang="fr-CH" baseline="0" dirty="0"/>
              <a:t>. </a:t>
            </a:r>
            <a:r>
              <a:rPr lang="fr-CH" baseline="0" dirty="0" err="1"/>
              <a:t>It’s</a:t>
            </a:r>
            <a:r>
              <a:rPr lang="fr-CH" baseline="0" dirty="0"/>
              <a:t> not </a:t>
            </a:r>
            <a:r>
              <a:rPr lang="fr-CH" baseline="0" dirty="0" err="1"/>
              <a:t>just</a:t>
            </a:r>
            <a:r>
              <a:rPr lang="fr-CH" baseline="0" dirty="0"/>
              <a:t> the last phase.</a:t>
            </a:r>
          </a:p>
          <a:p>
            <a:r>
              <a:rPr lang="fr-CH" baseline="0" dirty="0"/>
              <a:t>This </a:t>
            </a:r>
            <a:r>
              <a:rPr lang="fr-CH" baseline="0" dirty="0" err="1"/>
              <a:t>means</a:t>
            </a:r>
            <a:r>
              <a:rPr lang="fr-CH" baseline="0" dirty="0"/>
              <a:t> </a:t>
            </a:r>
            <a:r>
              <a:rPr lang="fr-CH" baseline="0" dirty="0" err="1"/>
              <a:t>different</a:t>
            </a:r>
            <a:r>
              <a:rPr lang="fr-CH" baseline="0" dirty="0"/>
              <a:t> </a:t>
            </a:r>
            <a:r>
              <a:rPr lang="fr-CH" baseline="0" dirty="0" err="1"/>
              <a:t>things</a:t>
            </a:r>
            <a:r>
              <a:rPr lang="fr-CH" baseline="0" dirty="0"/>
              <a:t> for countries at </a:t>
            </a:r>
            <a:r>
              <a:rPr lang="fr-CH" baseline="0" dirty="0" err="1"/>
              <a:t>different</a:t>
            </a:r>
            <a:r>
              <a:rPr lang="fr-CH" baseline="0" dirty="0"/>
              <a:t> stages. </a:t>
            </a:r>
            <a:r>
              <a:rPr lang="fr-CH" baseline="0" dirty="0" err="1"/>
              <a:t>E.g</a:t>
            </a:r>
            <a:r>
              <a:rPr lang="fr-CH" baseline="0" dirty="0"/>
              <a:t>., Lao and Mongolia </a:t>
            </a:r>
            <a:r>
              <a:rPr lang="fr-CH" baseline="0" dirty="0" err="1"/>
              <a:t>will</a:t>
            </a:r>
            <a:r>
              <a:rPr lang="fr-CH" baseline="0" dirty="0"/>
              <a:t> not have </a:t>
            </a:r>
            <a:r>
              <a:rPr lang="fr-CH" baseline="0" dirty="0" err="1"/>
              <a:t>equal</a:t>
            </a:r>
            <a:r>
              <a:rPr lang="fr-CH" baseline="0" dirty="0"/>
              <a:t> </a:t>
            </a:r>
            <a:r>
              <a:rPr lang="fr-CH" baseline="0" dirty="0" err="1"/>
              <a:t>requirements</a:t>
            </a:r>
            <a:r>
              <a:rPr lang="fr-CH" baseline="0" dirty="0"/>
              <a:t>/ </a:t>
            </a:r>
            <a:r>
              <a:rPr lang="fr-CH" baseline="0" dirty="0" err="1"/>
              <a:t>Gavi’s</a:t>
            </a:r>
            <a:r>
              <a:rPr lang="fr-CH" baseline="0" dirty="0"/>
              <a:t> </a:t>
            </a:r>
            <a:r>
              <a:rPr lang="fr-CH" baseline="0" dirty="0" err="1"/>
              <a:t>way</a:t>
            </a:r>
            <a:r>
              <a:rPr lang="fr-CH" baseline="0" dirty="0"/>
              <a:t> of </a:t>
            </a:r>
            <a:r>
              <a:rPr lang="fr-CH" baseline="0" dirty="0" err="1"/>
              <a:t>working</a:t>
            </a:r>
            <a:r>
              <a:rPr lang="fr-CH" baseline="0" dirty="0"/>
              <a:t> – </a:t>
            </a:r>
            <a:r>
              <a:rPr lang="fr-CH" baseline="0" dirty="0" err="1"/>
              <a:t>they</a:t>
            </a:r>
            <a:r>
              <a:rPr lang="fr-CH" baseline="0" dirty="0"/>
              <a:t> </a:t>
            </a:r>
            <a:r>
              <a:rPr lang="fr-CH" baseline="0" dirty="0" err="1"/>
              <a:t>will</a:t>
            </a:r>
            <a:r>
              <a:rPr lang="fr-CH" baseline="0" dirty="0"/>
              <a:t> </a:t>
            </a:r>
            <a:r>
              <a:rPr lang="fr-CH" baseline="0" dirty="0" err="1"/>
              <a:t>be</a:t>
            </a:r>
            <a:r>
              <a:rPr lang="fr-CH" baseline="0" dirty="0"/>
              <a:t> </a:t>
            </a:r>
            <a:r>
              <a:rPr lang="fr-CH" baseline="0" dirty="0" err="1"/>
              <a:t>adapted</a:t>
            </a:r>
            <a:r>
              <a:rPr lang="fr-CH" baseline="0" dirty="0"/>
              <a:t> to the countries’ pace. </a:t>
            </a:r>
            <a:endParaRPr lang="en-GB" dirty="0"/>
          </a:p>
          <a:p>
            <a:endParaRPr lang="en-GB" dirty="0"/>
          </a:p>
        </p:txBody>
      </p:sp>
      <p:sp>
        <p:nvSpPr>
          <p:cNvPr id="4" name="Slide Number Placeholder 3"/>
          <p:cNvSpPr>
            <a:spLocks noGrp="1"/>
          </p:cNvSpPr>
          <p:nvPr>
            <p:ph type="sldNum" sz="quarter" idx="10"/>
          </p:nvPr>
        </p:nvSpPr>
        <p:spPr/>
        <p:txBody>
          <a:bodyPr/>
          <a:lstStyle/>
          <a:p>
            <a:fld id="{1B06CD8F-B7ED-4A05-9FB1-A01CC0EF02CC}" type="slidenum">
              <a:rPr lang="fr-FR" smtClean="0">
                <a:solidFill>
                  <a:prstClr val="black"/>
                </a:solidFill>
              </a:rPr>
              <a:pPr/>
              <a:t>44</a:t>
            </a:fld>
            <a:endParaRPr lang="fr-FR" dirty="0">
              <a:solidFill>
                <a:prstClr val="black"/>
              </a:solidFill>
            </a:endParaRPr>
          </a:p>
        </p:txBody>
      </p:sp>
    </p:spTree>
    <p:extLst>
      <p:ext uri="{BB962C8B-B14F-4D97-AF65-F5344CB8AC3E}">
        <p14:creationId xmlns:p14="http://schemas.microsoft.com/office/powerpoint/2010/main" val="33873448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fontScale="55000" lnSpcReduction="20000"/>
          </a:bodyPr>
          <a:lstStyle/>
          <a:p>
            <a:r>
              <a:rPr lang="fr-FR" noProof="0" dirty="0"/>
              <a:t>Quels sont certains des enseignements tires de l’expérience de pays où nous avons observé des progrès considérables ces dernières années </a:t>
            </a:r>
            <a:r>
              <a:rPr lang="fr-FR" baseline="0" noProof="0" dirty="0"/>
              <a:t>? </a:t>
            </a:r>
          </a:p>
          <a:p>
            <a:endParaRPr lang="fr-FR" baseline="0" noProof="0" dirty="0"/>
          </a:p>
          <a:p>
            <a:r>
              <a:rPr lang="fr-FR" baseline="0" noProof="0" dirty="0"/>
              <a:t>Le facteur numéro un est, et on ne le dira jamais assez, l’engagement politique afin de prioriser et d’investir de façon appropriée dans les interventions salvatrices. Cela signifie non seulement accorder la priorité aux dépenses de santé dans le budget global, mais également veiller à accorder la priorité aux interventions de santé les plus rentables dans l’enveloppe disponible pour la santé. L’Inde, par exemple, s’est efforcée d’améliorée la performance de ses services de vaccination au cours des dernières années. Après des années de stagnation, la couverture par le DTC3 en Inde a rapidement augmenté ces dix dernières années, passant de 65 % en 2006 à 88 % en 2016. Sans leadership, ni même engagement politique à tous les niveaux, cela n’aurait pas été possible. Le Mali est un autre bon exemple. Figurant parmi les pays les plus pauvres de la planète, le Mali a introduit le vaccin contre la fièvre jaune, le PCV, les vaccins pentavalent et antirotavirus, ainsi que le vaccin contre la méningite A, et ne s’est jamais trouvé en situation de défaut de paiement au titre de ses obligations de cofinancement. </a:t>
            </a:r>
          </a:p>
          <a:p>
            <a:endParaRPr lang="fr-FR" noProof="0" dirty="0"/>
          </a:p>
          <a:p>
            <a:r>
              <a:rPr lang="fr-FR" noProof="0" dirty="0"/>
              <a:t>Autre enseignement important à tirer : il n’existe aucune solution miracle. Parfois, nous cherchons un remède miracle ou une solution innovante – une allocation de fonds, un fonds fiduciaire ou autre – qui résoudra les problèmes comme par enchantement; mais en réalité, il n’y a pas moyen de contourner le fait que sans une planification, une budgétisation, un décaissement et une mise en œuvre des subventions appropriés, les politiques sociales et les programmes ne porteront pas leurs fruits. Il convient de mettre en place des systèmes de gestion financière publics opérationnels pour les ressources afin de générer des résultats</a:t>
            </a:r>
            <a:r>
              <a:rPr lang="fr-FR" baseline="0" noProof="0" dirty="0"/>
              <a:t>. </a:t>
            </a:r>
          </a:p>
          <a:p>
            <a:endParaRPr lang="fr-FR" baseline="0" noProof="0" dirty="0"/>
          </a:p>
          <a:p>
            <a:r>
              <a:rPr lang="fr-FR" baseline="0" noProof="0" dirty="0"/>
              <a:t>Il y a également lieu de garder à l’esprit que la pérennité comprend deux composantes : l’une consiste à disposer des ressources nécessaires pour financer les interventions elles-mêmes, mais la seconde – sans doute la plus difficile – est de se doter des systèmes et plateformes de prestation de services nécessaires pour atteindre les bénéficiaires ciblés. La pérennité liée aux aspects programmatiques et la pérennité financière sont les deux faces d’une même médaille et il n’est possible d’atteindre cette pérennité qu’en mettant en place ces deux composantes.</a:t>
            </a:r>
          </a:p>
          <a:p>
            <a:endParaRPr lang="fr-FR" baseline="0" noProof="0" dirty="0"/>
          </a:p>
          <a:p>
            <a:r>
              <a:rPr lang="fr-FR" baseline="0" noProof="0" dirty="0"/>
              <a:t>Autrement dit, engagement et planification précoces sont essentiels. La pérennité doit être prise en compte dès le départ dans l’ensemble des pays, quel que soit leur niveau de revenu. La planification et les investissements à long terme sont nécessaires pour lever les obstacles liés aux systèmes de santé et les contraintes relatives au renforcement des capacités institutionnelles qui prévalent dans tellement de pays.</a:t>
            </a:r>
          </a:p>
          <a:p>
            <a:endParaRPr lang="fr-FR" baseline="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noProof="0" dirty="0">
                <a:solidFill>
                  <a:schemeClr val="tx1"/>
                </a:solidFill>
                <a:effectLst/>
                <a:latin typeface="Arial" pitchFamily="34" charset="0"/>
                <a:ea typeface="+mn-ea"/>
                <a:cs typeface="+mn-cs"/>
              </a:rPr>
              <a:t>Les enjeux sont considérables. Rien qu’au Nigeria par exemple, on estime que plus de 10 millions d’enfants ont pu être vaccinés grâce au soutien de Gavi ces cinq dernières années, contribuant ainsi à éviter près de 500 000 décès futurs. Avec une couverture stable, 20 millions d’enfants supplémentaires pourraient être vaccinés au cours des cinq prochaines années, permettant ainsi d’éviter un million de décès futurs. Dans la mesure où le Nigeria ne bénéficiera bientôt plus du soutien Gavi, la vie de nombreux jeunes nigérians dépend des bonnes décisions prises par le gouvernement pour pouvoir financer le programme national de vaccination </a:t>
            </a:r>
            <a:r>
              <a:rPr lang="fr-FR" sz="1200" kern="1200" baseline="0" noProof="0" dirty="0">
                <a:solidFill>
                  <a:schemeClr val="tx1"/>
                </a:solidFill>
                <a:effectLst/>
                <a:latin typeface="Arial" pitchFamily="34" charset="0"/>
                <a:ea typeface="+mn-ea"/>
                <a:cs typeface="+mn-cs"/>
              </a:rPr>
              <a:t>– et ceci est vrai </a:t>
            </a:r>
            <a:r>
              <a:rPr lang="fr-FR" sz="1200" kern="1200" noProof="0" dirty="0">
                <a:solidFill>
                  <a:schemeClr val="tx1"/>
                </a:solidFill>
                <a:effectLst/>
                <a:latin typeface="Arial" pitchFamily="34" charset="0"/>
                <a:ea typeface="+mn-ea"/>
                <a:cs typeface="+mn-cs"/>
              </a:rPr>
              <a:t>dans tellement d’autres pays. </a:t>
            </a:r>
          </a:p>
          <a:p>
            <a:endParaRPr lang="fr-FR" sz="1200" kern="1200" baseline="0" noProof="0" dirty="0">
              <a:solidFill>
                <a:schemeClr val="tx1"/>
              </a:solidFill>
              <a:effectLst/>
              <a:latin typeface="Arial" pitchFamily="34" charset="0"/>
              <a:ea typeface="+mn-ea"/>
              <a:cs typeface="+mn-cs"/>
            </a:endParaRPr>
          </a:p>
          <a:p>
            <a:r>
              <a:rPr lang="fr-FR" sz="1200" kern="1200" baseline="0" noProof="0" dirty="0">
                <a:solidFill>
                  <a:schemeClr val="tx1"/>
                </a:solidFill>
                <a:effectLst/>
                <a:latin typeface="Arial" pitchFamily="34" charset="0"/>
                <a:ea typeface="+mn-ea"/>
                <a:cs typeface="+mn-cs"/>
              </a:rPr>
              <a:t>Les défis sont énormes, mais je suis convaincu que grâce à nos efforts collectifs, nous ferons en sorte que ce processus soit un franc succès. </a:t>
            </a:r>
            <a:endParaRPr lang="fr-FR" sz="1200" kern="1200" noProof="0" dirty="0">
              <a:solidFill>
                <a:schemeClr val="tx1"/>
              </a:solidFill>
              <a:effectLst/>
              <a:latin typeface="Arial" pitchFamily="34" charset="0"/>
              <a:ea typeface="+mn-ea"/>
              <a:cs typeface="+mn-cs"/>
            </a:endParaRPr>
          </a:p>
          <a:p>
            <a:endParaRPr lang="en-US" sz="1200" kern="1200" dirty="0">
              <a:solidFill>
                <a:schemeClr val="tx1"/>
              </a:solidFill>
              <a:effectLst/>
              <a:latin typeface="Arial" pitchFamily="34" charset="0"/>
              <a:ea typeface="+mn-ea"/>
              <a:cs typeface="+mn-cs"/>
            </a:endParaRPr>
          </a:p>
          <a:p>
            <a:endParaRPr lang="en-GB" dirty="0"/>
          </a:p>
        </p:txBody>
      </p:sp>
      <p:sp>
        <p:nvSpPr>
          <p:cNvPr id="4" name="Slide Number Placeholder 3"/>
          <p:cNvSpPr>
            <a:spLocks noGrp="1"/>
          </p:cNvSpPr>
          <p:nvPr>
            <p:ph type="sldNum" sz="quarter" idx="10"/>
          </p:nvPr>
        </p:nvSpPr>
        <p:spPr/>
        <p:txBody>
          <a:bodyPr/>
          <a:lstStyle/>
          <a:p>
            <a:fld id="{1B06CD8F-B7ED-4A05-9FB1-A01CC0EF02CC}" type="slidenum">
              <a:rPr lang="fr-FR" smtClean="0"/>
              <a:pPr/>
              <a:t>45</a:t>
            </a:fld>
            <a:endParaRPr lang="fr-FR" dirty="0"/>
          </a:p>
        </p:txBody>
      </p:sp>
    </p:spTree>
    <p:extLst>
      <p:ext uri="{BB962C8B-B14F-4D97-AF65-F5344CB8AC3E}">
        <p14:creationId xmlns:p14="http://schemas.microsoft.com/office/powerpoint/2010/main" val="29455851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a:spcAft>
                <a:spcPts val="0"/>
              </a:spcAft>
            </a:pPr>
            <a:r>
              <a:rPr lang="fr-CH" sz="1100" dirty="0"/>
              <a:t>Texte actualisé reçu de l’équipe Façonnage du marché des vaccins </a:t>
            </a:r>
            <a:r>
              <a:rPr lang="fr-CH" sz="1100" baseline="0" dirty="0"/>
              <a:t>le 8 mars 2017.</a:t>
            </a:r>
            <a:endParaRPr lang="en-GB" sz="1100" dirty="0"/>
          </a:p>
        </p:txBody>
      </p:sp>
      <p:sp>
        <p:nvSpPr>
          <p:cNvPr id="4" name="Slide Number Placeholder 3"/>
          <p:cNvSpPr>
            <a:spLocks noGrp="1"/>
          </p:cNvSpPr>
          <p:nvPr>
            <p:ph type="sldNum" sz="quarter" idx="10"/>
          </p:nvPr>
        </p:nvSpPr>
        <p:spPr/>
        <p:txBody>
          <a:bodyPr/>
          <a:lstStyle/>
          <a:p>
            <a:fld id="{1B06CD8F-B7ED-4A05-9FB1-A01CC0EF02CC}" type="slidenum">
              <a:rPr lang="fr-FR" smtClean="0">
                <a:solidFill>
                  <a:prstClr val="black"/>
                </a:solidFill>
              </a:rPr>
              <a:pPr/>
              <a:t>50</a:t>
            </a:fld>
            <a:endParaRPr lang="fr-FR" dirty="0">
              <a:solidFill>
                <a:prstClr val="black"/>
              </a:solidFill>
            </a:endParaRPr>
          </a:p>
        </p:txBody>
      </p:sp>
    </p:spTree>
    <p:extLst>
      <p:ext uri="{BB962C8B-B14F-4D97-AF65-F5344CB8AC3E}">
        <p14:creationId xmlns:p14="http://schemas.microsoft.com/office/powerpoint/2010/main" val="2466971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02EACBC-02AF-4929-8CC1-4FFEBCF03DD6}" type="slidenum">
              <a:rPr lang="fr-FR" smtClean="0"/>
              <a:pPr/>
              <a:t>51</a:t>
            </a:fld>
            <a:endParaRPr lang="fr-FR"/>
          </a:p>
        </p:txBody>
      </p:sp>
    </p:spTree>
    <p:extLst>
      <p:ext uri="{BB962C8B-B14F-4D97-AF65-F5344CB8AC3E}">
        <p14:creationId xmlns:p14="http://schemas.microsoft.com/office/powerpoint/2010/main" val="27579994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06CD8F-B7ED-4A05-9FB1-A01CC0EF02CC}" type="slidenum">
              <a:rPr lang="en-GB" smtClean="0"/>
              <a:pPr/>
              <a:t>57</a:t>
            </a:fld>
            <a:endParaRPr lang="en-GB"/>
          </a:p>
        </p:txBody>
      </p:sp>
    </p:spTree>
    <p:extLst>
      <p:ext uri="{BB962C8B-B14F-4D97-AF65-F5344CB8AC3E}">
        <p14:creationId xmlns:p14="http://schemas.microsoft.com/office/powerpoint/2010/main" val="2038567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800E2DB-482B-416E-BA66-04DA99C07B17}" type="datetimeFigureOut">
              <a:rPr lang="en-US" smtClean="0"/>
              <a:t>4/7/2022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1020753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0E2DB-482B-416E-BA66-04DA99C07B17}" type="datetimeFigureOut">
              <a:rPr lang="en-US" smtClean="0"/>
              <a:t>4/7/2022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200579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00E2DB-482B-416E-BA66-04DA99C07B17}" type="datetimeFigureOut">
              <a:rPr lang="en-US" smtClean="0"/>
              <a:t>4/7/2022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622324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00E2DB-482B-416E-BA66-04DA99C07B17}" type="datetimeFigureOut">
              <a:rPr lang="en-US" smtClean="0"/>
              <a:t>4/7/2022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2435457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00E2DB-482B-416E-BA66-04DA99C07B17}" type="datetimeFigureOut">
              <a:rPr lang="en-US" smtClean="0"/>
              <a:t>4/7/2022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13850741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00E2DB-482B-416E-BA66-04DA99C07B17}" type="datetimeFigureOut">
              <a:rPr lang="en-US" smtClean="0"/>
              <a:t>4/7/2022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2867634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00E2DB-482B-416E-BA66-04DA99C07B17}" type="datetimeFigureOut">
              <a:rPr lang="en-US" smtClean="0"/>
              <a:t>4/7/2022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4145103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00E2DB-482B-416E-BA66-04DA99C07B17}" type="datetimeFigureOut">
              <a:rPr lang="en-US" smtClean="0"/>
              <a:t>4/7/2022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2878368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800E2DB-482B-416E-BA66-04DA99C07B17}" type="datetimeFigureOut">
              <a:rPr lang="en-US" smtClean="0"/>
              <a:t>4/7/2022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1452543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0E2DB-482B-416E-BA66-04DA99C07B17}" type="datetimeFigureOut">
              <a:rPr lang="en-US" smtClean="0"/>
              <a:t>4/7/2022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455227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00E2DB-482B-416E-BA66-04DA99C07B17}" type="datetimeFigureOut">
              <a:rPr lang="en-US" smtClean="0"/>
              <a:t>4/7/2022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E09C7-BE3C-4DD0-8D99-3C55EAF50308}" type="slidenum">
              <a:rPr lang="en-US" smtClean="0"/>
              <a:t>‹#›</a:t>
            </a:fld>
            <a:endParaRPr lang="en-US"/>
          </a:p>
        </p:txBody>
      </p:sp>
    </p:spTree>
    <p:extLst>
      <p:ext uri="{BB962C8B-B14F-4D97-AF65-F5344CB8AC3E}">
        <p14:creationId xmlns:p14="http://schemas.microsoft.com/office/powerpoint/2010/main" val="34448514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hapter_Layou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05CE4D4-477E-433E-BD95-252A574D9519}"/>
              </a:ext>
            </a:extLst>
          </p:cNvPr>
          <p:cNvGraphicFramePr>
            <a:graphicFrameLocks noChangeAspect="1"/>
          </p:cNvGraphicFramePr>
          <p:nvPr userDrawn="1">
            <p:custDataLst>
              <p:tags r:id="rId2"/>
            </p:custDataLst>
            <p:extLst>
              <p:ext uri="{D42A27DB-BD31-4B8C-83A1-F6EECF244321}">
                <p14:modId xmlns:p14="http://schemas.microsoft.com/office/powerpoint/2010/main" val="2635345493"/>
              </p:ext>
            </p:extLst>
          </p:nvPr>
        </p:nvGraphicFramePr>
        <p:xfrm>
          <a:off x="2120" y="2119"/>
          <a:ext cx="2117" cy="2117"/>
        </p:xfrm>
        <a:graphic>
          <a:graphicData uri="http://schemas.openxmlformats.org/presentationml/2006/ole">
            <mc:AlternateContent xmlns:mc="http://schemas.openxmlformats.org/markup-compatibility/2006">
              <mc:Choice xmlns:v="urn:schemas-microsoft-com:vml" Requires="v">
                <p:oleObj spid="_x0000_s1026" name="think-cell Slide" r:id="rId4" imgW="415" imgH="416" progId="TCLayout.ActiveDocument.1">
                  <p:embed/>
                </p:oleObj>
              </mc:Choice>
              <mc:Fallback>
                <p:oleObj name="think-cell Slide" r:id="rId4" imgW="415" imgH="416" progId="TCLayout.ActiveDocument.1">
                  <p:embed/>
                  <p:pic>
                    <p:nvPicPr>
                      <p:cNvPr id="3" name="Object 2" hidden="1">
                        <a:extLst>
                          <a:ext uri="{FF2B5EF4-FFF2-40B4-BE49-F238E27FC236}">
                            <a16:creationId xmlns:a16="http://schemas.microsoft.com/office/drawing/2014/main" id="{E05CE4D4-477E-433E-BD95-252A574D9519}"/>
                          </a:ext>
                        </a:extLst>
                      </p:cNvPr>
                      <p:cNvPicPr/>
                      <p:nvPr/>
                    </p:nvPicPr>
                    <p:blipFill>
                      <a:blip r:embed="rId5"/>
                      <a:stretch>
                        <a:fillRect/>
                      </a:stretch>
                    </p:blipFill>
                    <p:spPr>
                      <a:xfrm>
                        <a:off x="2120" y="2119"/>
                        <a:ext cx="2117" cy="2117"/>
                      </a:xfrm>
                      <a:prstGeom prst="rect">
                        <a:avLst/>
                      </a:prstGeom>
                    </p:spPr>
                  </p:pic>
                </p:oleObj>
              </mc:Fallback>
            </mc:AlternateContent>
          </a:graphicData>
        </a:graphic>
      </p:graphicFrame>
      <p:pic>
        <p:nvPicPr>
          <p:cNvPr id="4" name="Image 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 y="0"/>
            <a:ext cx="3453378" cy="6858000"/>
          </a:xfrm>
          <a:prstGeom prst="rect">
            <a:avLst/>
          </a:prstGeom>
        </p:spPr>
      </p:pic>
      <p:sp>
        <p:nvSpPr>
          <p:cNvPr id="2" name="Titre 1"/>
          <p:cNvSpPr>
            <a:spLocks noGrp="1"/>
          </p:cNvSpPr>
          <p:nvPr>
            <p:ph type="title" hasCustomPrompt="1"/>
          </p:nvPr>
        </p:nvSpPr>
        <p:spPr bwMode="gray">
          <a:xfrm>
            <a:off x="3672000" y="1037167"/>
            <a:ext cx="7368533" cy="1646864"/>
          </a:xfrm>
        </p:spPr>
        <p:txBody>
          <a:bodyPr/>
          <a:lstStyle/>
          <a:p>
            <a:r>
              <a:rPr lang="en-US" noProof="0"/>
              <a:t>TITLE</a:t>
            </a:r>
          </a:p>
        </p:txBody>
      </p:sp>
      <p:sp>
        <p:nvSpPr>
          <p:cNvPr id="10" name="Espace réservé du texte 9"/>
          <p:cNvSpPr>
            <a:spLocks noGrp="1"/>
          </p:cNvSpPr>
          <p:nvPr>
            <p:ph type="body" sz="quarter" idx="13" hasCustomPrompt="1"/>
          </p:nvPr>
        </p:nvSpPr>
        <p:spPr bwMode="gray">
          <a:xfrm>
            <a:off x="3672000" y="2902573"/>
            <a:ext cx="7368533" cy="2903445"/>
          </a:xfrm>
        </p:spPr>
        <p:txBody>
          <a:body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4" name="Espace réservé du texte 9"/>
          <p:cNvSpPr>
            <a:spLocks noGrp="1"/>
          </p:cNvSpPr>
          <p:nvPr>
            <p:ph type="body" sz="quarter" idx="14" hasCustomPrompt="1"/>
          </p:nvPr>
        </p:nvSpPr>
        <p:spPr bwMode="gray">
          <a:xfrm>
            <a:off x="0" y="2"/>
            <a:ext cx="2495211" cy="4990431"/>
          </a:xfrm>
        </p:spPr>
        <p:txBody>
          <a:bodyPr/>
          <a:lstStyle>
            <a:lvl1pPr algn="r">
              <a:defRPr sz="22134" b="1">
                <a:solidFill>
                  <a:schemeClr val="bg1"/>
                </a:solidFill>
              </a:defRPr>
            </a:lvl1pPr>
          </a:lstStyle>
          <a:p>
            <a:pPr lvl="0"/>
            <a:r>
              <a:rPr lang="en-US" noProof="0"/>
              <a:t>0</a:t>
            </a:r>
          </a:p>
        </p:txBody>
      </p:sp>
      <p:sp>
        <p:nvSpPr>
          <p:cNvPr id="12" name="Espace réservé du numéro de diapositive 11"/>
          <p:cNvSpPr>
            <a:spLocks noGrp="1"/>
          </p:cNvSpPr>
          <p:nvPr>
            <p:ph type="sldNum" sz="quarter" idx="16"/>
          </p:nvPr>
        </p:nvSpPr>
        <p:spPr bwMode="gray"/>
        <p:txBody>
          <a:bodyPr/>
          <a:lstStyle/>
          <a:p>
            <a:pPr algn="l"/>
            <a:fld id="{733122C9-A0B9-462F-8757-0847AD287B63}" type="slidenum">
              <a:rPr lang="en-US" noProof="0" smtClean="0"/>
              <a:pPr algn="l"/>
              <a:t>‹#›</a:t>
            </a:fld>
            <a:endParaRPr lang="en-US" noProof="0"/>
          </a:p>
        </p:txBody>
      </p:sp>
      <p:sp>
        <p:nvSpPr>
          <p:cNvPr id="16" name="Rectangle 15"/>
          <p:cNvSpPr/>
          <p:nvPr userDrawn="1"/>
        </p:nvSpPr>
        <p:spPr bwMode="gray">
          <a:xfrm>
            <a:off x="3672000" y="2777245"/>
            <a:ext cx="1344000" cy="25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noProof="0"/>
          </a:p>
        </p:txBody>
      </p:sp>
    </p:spTree>
    <p:extLst>
      <p:ext uri="{BB962C8B-B14F-4D97-AF65-F5344CB8AC3E}">
        <p14:creationId xmlns:p14="http://schemas.microsoft.com/office/powerpoint/2010/main" val="48666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amp;Content&amp;Picture_Layou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CB97CF4-6117-4A85-8264-8292F20915E0}"/>
              </a:ext>
            </a:extLst>
          </p:cNvPr>
          <p:cNvGraphicFramePr>
            <a:graphicFrameLocks noChangeAspect="1"/>
          </p:cNvGraphicFramePr>
          <p:nvPr userDrawn="1">
            <p:custDataLst>
              <p:tags r:id="rId2"/>
            </p:custDataLst>
            <p:extLst>
              <p:ext uri="{D42A27DB-BD31-4B8C-83A1-F6EECF244321}">
                <p14:modId xmlns:p14="http://schemas.microsoft.com/office/powerpoint/2010/main" val="43019117"/>
              </p:ext>
            </p:extLst>
          </p:nvPr>
        </p:nvGraphicFramePr>
        <p:xfrm>
          <a:off x="2120" y="2119"/>
          <a:ext cx="2117" cy="2117"/>
        </p:xfrm>
        <a:graphic>
          <a:graphicData uri="http://schemas.openxmlformats.org/presentationml/2006/ole">
            <mc:AlternateContent xmlns:mc="http://schemas.openxmlformats.org/markup-compatibility/2006">
              <mc:Choice xmlns:v="urn:schemas-microsoft-com:vml" Requires="v">
                <p:oleObj spid="_x0000_s2050" name="think-cell Slide" r:id="rId4" imgW="415" imgH="416" progId="TCLayout.ActiveDocument.1">
                  <p:embed/>
                </p:oleObj>
              </mc:Choice>
              <mc:Fallback>
                <p:oleObj name="think-cell Slide" r:id="rId4" imgW="415" imgH="416" progId="TCLayout.ActiveDocument.1">
                  <p:embed/>
                  <p:pic>
                    <p:nvPicPr>
                      <p:cNvPr id="4" name="Object 3" hidden="1">
                        <a:extLst>
                          <a:ext uri="{FF2B5EF4-FFF2-40B4-BE49-F238E27FC236}">
                            <a16:creationId xmlns:a16="http://schemas.microsoft.com/office/drawing/2014/main" id="{ACB97CF4-6117-4A85-8264-8292F20915E0}"/>
                          </a:ext>
                        </a:extLst>
                      </p:cNvPr>
                      <p:cNvPicPr/>
                      <p:nvPr/>
                    </p:nvPicPr>
                    <p:blipFill>
                      <a:blip r:embed="rId5"/>
                      <a:stretch>
                        <a:fillRect/>
                      </a:stretch>
                    </p:blipFill>
                    <p:spPr>
                      <a:xfrm>
                        <a:off x="2120" y="2119"/>
                        <a:ext cx="2117" cy="2117"/>
                      </a:xfrm>
                      <a:prstGeom prst="rect">
                        <a:avLst/>
                      </a:prstGeom>
                    </p:spPr>
                  </p:pic>
                </p:oleObj>
              </mc:Fallback>
            </mc:AlternateContent>
          </a:graphicData>
        </a:graphic>
      </p:graphicFrame>
      <p:sp>
        <p:nvSpPr>
          <p:cNvPr id="2" name="Titre 1"/>
          <p:cNvSpPr>
            <a:spLocks noGrp="1"/>
          </p:cNvSpPr>
          <p:nvPr>
            <p:ph type="title" hasCustomPrompt="1"/>
          </p:nvPr>
        </p:nvSpPr>
        <p:spPr bwMode="gray">
          <a:xfrm>
            <a:off x="672000" y="217252"/>
            <a:ext cx="6384967" cy="1036637"/>
          </a:xfrm>
        </p:spPr>
        <p:txBody>
          <a:bodyPr/>
          <a:lstStyle/>
          <a:p>
            <a:r>
              <a:rPr lang="en-US" noProof="0"/>
              <a:t>TITLE</a:t>
            </a:r>
          </a:p>
        </p:txBody>
      </p:sp>
      <p:sp>
        <p:nvSpPr>
          <p:cNvPr id="3" name="Espace réservé du contenu 2"/>
          <p:cNvSpPr>
            <a:spLocks noGrp="1"/>
          </p:cNvSpPr>
          <p:nvPr>
            <p:ph idx="1" hasCustomPrompt="1"/>
          </p:nvPr>
        </p:nvSpPr>
        <p:spPr bwMode="gray">
          <a:xfrm>
            <a:off x="672000" y="3307202"/>
            <a:ext cx="6384967" cy="249881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0" name="Espace réservé du texte 9"/>
          <p:cNvSpPr>
            <a:spLocks noGrp="1"/>
          </p:cNvSpPr>
          <p:nvPr>
            <p:ph type="body" sz="quarter" idx="13" hasCustomPrompt="1"/>
          </p:nvPr>
        </p:nvSpPr>
        <p:spPr bwMode="gray">
          <a:xfrm>
            <a:off x="672000" y="1603200"/>
            <a:ext cx="6384967" cy="1260000"/>
          </a:xfrm>
        </p:spPr>
        <p:txBody>
          <a:body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9" name="Espace réservé du numéro de diapositive 8"/>
          <p:cNvSpPr>
            <a:spLocks noGrp="1"/>
          </p:cNvSpPr>
          <p:nvPr>
            <p:ph type="sldNum" sz="quarter" idx="15"/>
          </p:nvPr>
        </p:nvSpPr>
        <p:spPr bwMode="gray"/>
        <p:txBody>
          <a:bodyPr/>
          <a:lstStyle/>
          <a:p>
            <a:pPr algn="l"/>
            <a:fld id="{733122C9-A0B9-462F-8757-0847AD287B63}" type="slidenum">
              <a:rPr lang="en-US" noProof="0" smtClean="0"/>
              <a:pPr algn="l"/>
              <a:t>‹#›</a:t>
            </a:fld>
            <a:endParaRPr lang="en-US" noProof="0"/>
          </a:p>
        </p:txBody>
      </p:sp>
      <p:sp>
        <p:nvSpPr>
          <p:cNvPr id="12" name="Espace réservé pour une image  8"/>
          <p:cNvSpPr>
            <a:spLocks noGrp="1"/>
          </p:cNvSpPr>
          <p:nvPr>
            <p:ph type="pic" sz="quarter" idx="17" hasCustomPrompt="1"/>
          </p:nvPr>
        </p:nvSpPr>
        <p:spPr bwMode="gray">
          <a:xfrm>
            <a:off x="7680177" y="753402"/>
            <a:ext cx="3839824" cy="5014516"/>
          </a:xfrm>
        </p:spPr>
        <p:txBody>
          <a:bodyPr tIns="1008000" anchor="ctr" anchorCtr="0"/>
          <a:lstStyle>
            <a:lvl1pPr algn="ctr">
              <a:defRPr/>
            </a:lvl1pPr>
          </a:lstStyle>
          <a:p>
            <a:r>
              <a:rPr lang="en-US" noProof="0"/>
              <a:t>Select your own photo</a:t>
            </a:r>
          </a:p>
        </p:txBody>
      </p:sp>
    </p:spTree>
    <p:extLst>
      <p:ext uri="{BB962C8B-B14F-4D97-AF65-F5344CB8AC3E}">
        <p14:creationId xmlns:p14="http://schemas.microsoft.com/office/powerpoint/2010/main" val="5033622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ver">
    <p:spTree>
      <p:nvGrpSpPr>
        <p:cNvPr id="1" name=""/>
        <p:cNvGrpSpPr/>
        <p:nvPr/>
      </p:nvGrpSpPr>
      <p:grpSpPr>
        <a:xfrm>
          <a:off x="0" y="0"/>
          <a:ext cx="0" cy="0"/>
          <a:chOff x="0" y="0"/>
          <a:chExt cx="0" cy="0"/>
        </a:xfrm>
      </p:grpSpPr>
      <p:sp>
        <p:nvSpPr>
          <p:cNvPr id="2" name="Title 1"/>
          <p:cNvSpPr>
            <a:spLocks noGrp="1"/>
          </p:cNvSpPr>
          <p:nvPr>
            <p:ph type="ctrTitle"/>
          </p:nvPr>
        </p:nvSpPr>
        <p:spPr>
          <a:xfrm>
            <a:off x="1200000" y="1627435"/>
            <a:ext cx="9791850" cy="1772070"/>
          </a:xfrm>
        </p:spPr>
        <p:txBody>
          <a:bodyPr>
            <a:normAutofit/>
          </a:bodyPr>
          <a:lstStyle>
            <a:lvl1pPr algn="ctr">
              <a:lnSpc>
                <a:spcPts val="4500"/>
              </a:lnSpc>
              <a:defRPr sz="4000" i="0" baseline="0">
                <a:solidFill>
                  <a:schemeClr val="accent1">
                    <a:lumMod val="50000"/>
                  </a:schemeClr>
                </a:solidFill>
                <a:latin typeface="Tw Cen MT Condensed" panose="020B0606020104020203"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690884571"/>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Picture&amp;Content_Layou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4A38B8A-8108-4E29-A3DE-4C15C17FE4CD}"/>
              </a:ext>
            </a:extLst>
          </p:cNvPr>
          <p:cNvGraphicFramePr>
            <a:graphicFrameLocks noChangeAspect="1"/>
          </p:cNvGraphicFramePr>
          <p:nvPr userDrawn="1">
            <p:custDataLst>
              <p:tags r:id="rId2"/>
            </p:custDataLst>
            <p:extLst>
              <p:ext uri="{D42A27DB-BD31-4B8C-83A1-F6EECF244321}">
                <p14:modId xmlns:p14="http://schemas.microsoft.com/office/powerpoint/2010/main" val="1794745216"/>
              </p:ext>
            </p:extLst>
          </p:nvPr>
        </p:nvGraphicFramePr>
        <p:xfrm>
          <a:off x="2120" y="2119"/>
          <a:ext cx="2117" cy="2117"/>
        </p:xfrm>
        <a:graphic>
          <a:graphicData uri="http://schemas.openxmlformats.org/presentationml/2006/ole">
            <mc:AlternateContent xmlns:mc="http://schemas.openxmlformats.org/markup-compatibility/2006">
              <mc:Choice xmlns:v="urn:schemas-microsoft-com:vml" Requires="v">
                <p:oleObj spid="_x0000_s3074" name="think-cell Slide" r:id="rId4" imgW="415" imgH="416" progId="TCLayout.ActiveDocument.1">
                  <p:embed/>
                </p:oleObj>
              </mc:Choice>
              <mc:Fallback>
                <p:oleObj name="think-cell Slide" r:id="rId4" imgW="415" imgH="416" progId="TCLayout.ActiveDocument.1">
                  <p:embed/>
                  <p:pic>
                    <p:nvPicPr>
                      <p:cNvPr id="4" name="Object 3" hidden="1">
                        <a:extLst>
                          <a:ext uri="{FF2B5EF4-FFF2-40B4-BE49-F238E27FC236}">
                            <a16:creationId xmlns:a16="http://schemas.microsoft.com/office/drawing/2014/main" id="{84A38B8A-8108-4E29-A3DE-4C15C17FE4CD}"/>
                          </a:ext>
                        </a:extLst>
                      </p:cNvPr>
                      <p:cNvPicPr/>
                      <p:nvPr/>
                    </p:nvPicPr>
                    <p:blipFill>
                      <a:blip r:embed="rId5"/>
                      <a:stretch>
                        <a:fillRect/>
                      </a:stretch>
                    </p:blipFill>
                    <p:spPr>
                      <a:xfrm>
                        <a:off x="2120" y="2119"/>
                        <a:ext cx="2117" cy="2117"/>
                      </a:xfrm>
                      <a:prstGeom prst="rect">
                        <a:avLst/>
                      </a:prstGeom>
                    </p:spPr>
                  </p:pic>
                </p:oleObj>
              </mc:Fallback>
            </mc:AlternateContent>
          </a:graphicData>
        </a:graphic>
      </p:graphicFrame>
      <p:sp>
        <p:nvSpPr>
          <p:cNvPr id="2" name="Titre 1"/>
          <p:cNvSpPr>
            <a:spLocks noGrp="1"/>
          </p:cNvSpPr>
          <p:nvPr>
            <p:ph type="title" hasCustomPrompt="1"/>
          </p:nvPr>
        </p:nvSpPr>
        <p:spPr bwMode="gray"/>
        <p:txBody>
          <a:bodyPr/>
          <a:lstStyle/>
          <a:p>
            <a:r>
              <a:rPr lang="en-US" noProof="0"/>
              <a:t>TITLE</a:t>
            </a:r>
          </a:p>
        </p:txBody>
      </p:sp>
      <p:sp>
        <p:nvSpPr>
          <p:cNvPr id="3" name="Espace réservé du contenu 2"/>
          <p:cNvSpPr>
            <a:spLocks noGrp="1"/>
          </p:cNvSpPr>
          <p:nvPr>
            <p:ph idx="1" hasCustomPrompt="1"/>
          </p:nvPr>
        </p:nvSpPr>
        <p:spPr bwMode="gray">
          <a:xfrm>
            <a:off x="672000" y="1608000"/>
            <a:ext cx="6672139" cy="4198017"/>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1" name="Espace réservé du numéro de diapositive 10"/>
          <p:cNvSpPr>
            <a:spLocks noGrp="1"/>
          </p:cNvSpPr>
          <p:nvPr>
            <p:ph type="sldNum" sz="quarter" idx="15"/>
          </p:nvPr>
        </p:nvSpPr>
        <p:spPr bwMode="gray"/>
        <p:txBody>
          <a:bodyPr/>
          <a:lstStyle/>
          <a:p>
            <a:pPr algn="l"/>
            <a:fld id="{733122C9-A0B9-462F-8757-0847AD287B63}" type="slidenum">
              <a:rPr lang="en-US" noProof="0" smtClean="0"/>
              <a:pPr algn="l"/>
              <a:t>‹#›</a:t>
            </a:fld>
            <a:endParaRPr lang="en-US" noProof="0"/>
          </a:p>
        </p:txBody>
      </p:sp>
      <p:sp>
        <p:nvSpPr>
          <p:cNvPr id="10" name="Espace réservé pour une image  17"/>
          <p:cNvSpPr>
            <a:spLocks noGrp="1"/>
          </p:cNvSpPr>
          <p:nvPr>
            <p:ph type="pic" sz="quarter" idx="18" hasCustomPrompt="1"/>
          </p:nvPr>
        </p:nvSpPr>
        <p:spPr bwMode="gray">
          <a:xfrm>
            <a:off x="7439388" y="5169"/>
            <a:ext cx="4752612" cy="5807451"/>
          </a:xfrm>
          <a:custGeom>
            <a:avLst/>
            <a:gdLst>
              <a:gd name="connsiteX0" fmla="*/ 0 w 3851275"/>
              <a:gd name="connsiteY0" fmla="*/ 0 h 5157788"/>
              <a:gd name="connsiteX1" fmla="*/ 3851275 w 3851275"/>
              <a:gd name="connsiteY1" fmla="*/ 0 h 5157788"/>
              <a:gd name="connsiteX2" fmla="*/ 3851275 w 3851275"/>
              <a:gd name="connsiteY2" fmla="*/ 5157788 h 5157788"/>
              <a:gd name="connsiteX3" fmla="*/ 0 w 3851275"/>
              <a:gd name="connsiteY3" fmla="*/ 5157788 h 5157788"/>
              <a:gd name="connsiteX4" fmla="*/ 0 w 3851275"/>
              <a:gd name="connsiteY4" fmla="*/ 0 h 5157788"/>
              <a:gd name="connsiteX0" fmla="*/ 1692275 w 3851275"/>
              <a:gd name="connsiteY0" fmla="*/ 0 h 5157788"/>
              <a:gd name="connsiteX1" fmla="*/ 3851275 w 3851275"/>
              <a:gd name="connsiteY1" fmla="*/ 0 h 5157788"/>
              <a:gd name="connsiteX2" fmla="*/ 3851275 w 3851275"/>
              <a:gd name="connsiteY2" fmla="*/ 5157788 h 5157788"/>
              <a:gd name="connsiteX3" fmla="*/ 0 w 3851275"/>
              <a:gd name="connsiteY3" fmla="*/ 5157788 h 5157788"/>
              <a:gd name="connsiteX4" fmla="*/ 1692275 w 3851275"/>
              <a:gd name="connsiteY4" fmla="*/ 0 h 5157788"/>
              <a:gd name="connsiteX0" fmla="*/ 0 w 2159000"/>
              <a:gd name="connsiteY0" fmla="*/ 0 h 5157788"/>
              <a:gd name="connsiteX1" fmla="*/ 2159000 w 2159000"/>
              <a:gd name="connsiteY1" fmla="*/ 0 h 5157788"/>
              <a:gd name="connsiteX2" fmla="*/ 2159000 w 2159000"/>
              <a:gd name="connsiteY2" fmla="*/ 5157788 h 5157788"/>
              <a:gd name="connsiteX3" fmla="*/ 0 w 2159000"/>
              <a:gd name="connsiteY3" fmla="*/ 5157788 h 5157788"/>
              <a:gd name="connsiteX4" fmla="*/ 0 w 2159000"/>
              <a:gd name="connsiteY4" fmla="*/ 0 h 5157788"/>
              <a:gd name="connsiteX0" fmla="*/ 2625271 w 4784271"/>
              <a:gd name="connsiteY0" fmla="*/ 0 h 5157788"/>
              <a:gd name="connsiteX1" fmla="*/ 4784271 w 4784271"/>
              <a:gd name="connsiteY1" fmla="*/ 0 h 5157788"/>
              <a:gd name="connsiteX2" fmla="*/ 4784271 w 4784271"/>
              <a:gd name="connsiteY2" fmla="*/ 5157788 h 5157788"/>
              <a:gd name="connsiteX3" fmla="*/ 2625271 w 4784271"/>
              <a:gd name="connsiteY3" fmla="*/ 5157788 h 5157788"/>
              <a:gd name="connsiteX4" fmla="*/ 2625271 w 4784271"/>
              <a:gd name="connsiteY4" fmla="*/ 0 h 5157788"/>
              <a:gd name="connsiteX0" fmla="*/ 2625271 w 4784271"/>
              <a:gd name="connsiteY0" fmla="*/ 0 h 5157788"/>
              <a:gd name="connsiteX1" fmla="*/ 4784271 w 4784271"/>
              <a:gd name="connsiteY1" fmla="*/ 0 h 5157788"/>
              <a:gd name="connsiteX2" fmla="*/ 4784271 w 4784271"/>
              <a:gd name="connsiteY2" fmla="*/ 5157788 h 5157788"/>
              <a:gd name="connsiteX3" fmla="*/ 2625271 w 4784271"/>
              <a:gd name="connsiteY3" fmla="*/ 5157788 h 5157788"/>
              <a:gd name="connsiteX4" fmla="*/ 2625271 w 4784271"/>
              <a:gd name="connsiteY4" fmla="*/ 0 h 5157788"/>
              <a:gd name="connsiteX0" fmla="*/ 3568576 w 5727576"/>
              <a:gd name="connsiteY0" fmla="*/ 0 h 5157788"/>
              <a:gd name="connsiteX1" fmla="*/ 5727576 w 5727576"/>
              <a:gd name="connsiteY1" fmla="*/ 0 h 5157788"/>
              <a:gd name="connsiteX2" fmla="*/ 5727576 w 5727576"/>
              <a:gd name="connsiteY2" fmla="*/ 5157788 h 5157788"/>
              <a:gd name="connsiteX3" fmla="*/ 3568576 w 5727576"/>
              <a:gd name="connsiteY3" fmla="*/ 5157788 h 5157788"/>
              <a:gd name="connsiteX4" fmla="*/ 3568576 w 5727576"/>
              <a:gd name="connsiteY4" fmla="*/ 0 h 5157788"/>
              <a:gd name="connsiteX0" fmla="*/ 3306355 w 5465355"/>
              <a:gd name="connsiteY0" fmla="*/ 0 h 5157788"/>
              <a:gd name="connsiteX1" fmla="*/ 5465355 w 5465355"/>
              <a:gd name="connsiteY1" fmla="*/ 0 h 5157788"/>
              <a:gd name="connsiteX2" fmla="*/ 5465355 w 5465355"/>
              <a:gd name="connsiteY2" fmla="*/ 5157788 h 5157788"/>
              <a:gd name="connsiteX3" fmla="*/ 3306355 w 5465355"/>
              <a:gd name="connsiteY3" fmla="*/ 5157788 h 5157788"/>
              <a:gd name="connsiteX4" fmla="*/ 3306355 w 5465355"/>
              <a:gd name="connsiteY4" fmla="*/ 0 h 5157788"/>
              <a:gd name="connsiteX0" fmla="*/ 1416957 w 3575957"/>
              <a:gd name="connsiteY0" fmla="*/ 0 h 5157788"/>
              <a:gd name="connsiteX1" fmla="*/ 3575957 w 3575957"/>
              <a:gd name="connsiteY1" fmla="*/ 0 h 5157788"/>
              <a:gd name="connsiteX2" fmla="*/ 3575957 w 3575957"/>
              <a:gd name="connsiteY2" fmla="*/ 5157788 h 5157788"/>
              <a:gd name="connsiteX3" fmla="*/ 1416957 w 3575957"/>
              <a:gd name="connsiteY3" fmla="*/ 5157788 h 5157788"/>
              <a:gd name="connsiteX4" fmla="*/ 0 w 3575957"/>
              <a:gd name="connsiteY4" fmla="*/ 3339193 h 5157788"/>
              <a:gd name="connsiteX5" fmla="*/ 1416957 w 3575957"/>
              <a:gd name="connsiteY5" fmla="*/ 0 h 5157788"/>
              <a:gd name="connsiteX0" fmla="*/ 1692275 w 3851275"/>
              <a:gd name="connsiteY0" fmla="*/ 0 h 5157788"/>
              <a:gd name="connsiteX1" fmla="*/ 3851275 w 3851275"/>
              <a:gd name="connsiteY1" fmla="*/ 0 h 5157788"/>
              <a:gd name="connsiteX2" fmla="*/ 3851275 w 3851275"/>
              <a:gd name="connsiteY2" fmla="*/ 5157788 h 5157788"/>
              <a:gd name="connsiteX3" fmla="*/ 1692275 w 3851275"/>
              <a:gd name="connsiteY3" fmla="*/ 5157788 h 5157788"/>
              <a:gd name="connsiteX4" fmla="*/ 0 w 3851275"/>
              <a:gd name="connsiteY4" fmla="*/ 3284984 h 5157788"/>
              <a:gd name="connsiteX5" fmla="*/ 1692275 w 3851275"/>
              <a:gd name="connsiteY5" fmla="*/ 0 h 5157788"/>
              <a:gd name="connsiteX0" fmla="*/ 1692275 w 3851275"/>
              <a:gd name="connsiteY0" fmla="*/ 0 h 5157788"/>
              <a:gd name="connsiteX1" fmla="*/ 3851275 w 3851275"/>
              <a:gd name="connsiteY1" fmla="*/ 0 h 5157788"/>
              <a:gd name="connsiteX2" fmla="*/ 3851275 w 3851275"/>
              <a:gd name="connsiteY2" fmla="*/ 5157788 h 5157788"/>
              <a:gd name="connsiteX3" fmla="*/ 1692275 w 3851275"/>
              <a:gd name="connsiteY3" fmla="*/ 5157788 h 5157788"/>
              <a:gd name="connsiteX4" fmla="*/ 0 w 3851275"/>
              <a:gd name="connsiteY4" fmla="*/ 3284984 h 5157788"/>
              <a:gd name="connsiteX5" fmla="*/ 1692275 w 3851275"/>
              <a:gd name="connsiteY5" fmla="*/ 0 h 5157788"/>
              <a:gd name="connsiteX0" fmla="*/ 1692275 w 3851275"/>
              <a:gd name="connsiteY0" fmla="*/ 0 h 6017419"/>
              <a:gd name="connsiteX1" fmla="*/ 3851275 w 3851275"/>
              <a:gd name="connsiteY1" fmla="*/ 0 h 6017419"/>
              <a:gd name="connsiteX2" fmla="*/ 3851275 w 3851275"/>
              <a:gd name="connsiteY2" fmla="*/ 5157788 h 6017419"/>
              <a:gd name="connsiteX3" fmla="*/ 1692275 w 3851275"/>
              <a:gd name="connsiteY3" fmla="*/ 5157788 h 6017419"/>
              <a:gd name="connsiteX4" fmla="*/ 0 w 3851275"/>
              <a:gd name="connsiteY4" fmla="*/ 3284984 h 6017419"/>
              <a:gd name="connsiteX5" fmla="*/ 1692275 w 3851275"/>
              <a:gd name="connsiteY5" fmla="*/ 0 h 6017419"/>
              <a:gd name="connsiteX0" fmla="*/ 1692275 w 3851275"/>
              <a:gd name="connsiteY0" fmla="*/ 0 h 5157788"/>
              <a:gd name="connsiteX1" fmla="*/ 3851275 w 3851275"/>
              <a:gd name="connsiteY1" fmla="*/ 0 h 5157788"/>
              <a:gd name="connsiteX2" fmla="*/ 3851275 w 3851275"/>
              <a:gd name="connsiteY2" fmla="*/ 5157788 h 5157788"/>
              <a:gd name="connsiteX3" fmla="*/ 1692275 w 3851275"/>
              <a:gd name="connsiteY3" fmla="*/ 5157788 h 5157788"/>
              <a:gd name="connsiteX4" fmla="*/ 0 w 3851275"/>
              <a:gd name="connsiteY4" fmla="*/ 3284984 h 5157788"/>
              <a:gd name="connsiteX5" fmla="*/ 1692275 w 3851275"/>
              <a:gd name="connsiteY5" fmla="*/ 0 h 5157788"/>
              <a:gd name="connsiteX0" fmla="*/ 1692275 w 3851275"/>
              <a:gd name="connsiteY0" fmla="*/ 0 h 5157788"/>
              <a:gd name="connsiteX1" fmla="*/ 3851275 w 3851275"/>
              <a:gd name="connsiteY1" fmla="*/ 0 h 5157788"/>
              <a:gd name="connsiteX2" fmla="*/ 3851275 w 3851275"/>
              <a:gd name="connsiteY2" fmla="*/ 5157788 h 5157788"/>
              <a:gd name="connsiteX3" fmla="*/ 1692275 w 3851275"/>
              <a:gd name="connsiteY3" fmla="*/ 5157788 h 5157788"/>
              <a:gd name="connsiteX4" fmla="*/ 0 w 3851275"/>
              <a:gd name="connsiteY4" fmla="*/ 3284984 h 5157788"/>
              <a:gd name="connsiteX5" fmla="*/ 1692275 w 3851275"/>
              <a:gd name="connsiteY5" fmla="*/ 0 h 5157788"/>
              <a:gd name="connsiteX0" fmla="*/ 1692275 w 3851275"/>
              <a:gd name="connsiteY0" fmla="*/ 0 h 5157788"/>
              <a:gd name="connsiteX1" fmla="*/ 3851275 w 3851275"/>
              <a:gd name="connsiteY1" fmla="*/ 0 h 5157788"/>
              <a:gd name="connsiteX2" fmla="*/ 3851275 w 3851275"/>
              <a:gd name="connsiteY2" fmla="*/ 5157788 h 5157788"/>
              <a:gd name="connsiteX3" fmla="*/ 1692275 w 3851275"/>
              <a:gd name="connsiteY3" fmla="*/ 5157788 h 5157788"/>
              <a:gd name="connsiteX4" fmla="*/ 0 w 3851275"/>
              <a:gd name="connsiteY4" fmla="*/ 3284984 h 5157788"/>
              <a:gd name="connsiteX5" fmla="*/ 1692275 w 3851275"/>
              <a:gd name="connsiteY5" fmla="*/ 0 h 5157788"/>
              <a:gd name="connsiteX0" fmla="*/ 1692275 w 3851275"/>
              <a:gd name="connsiteY0" fmla="*/ 0 h 5157788"/>
              <a:gd name="connsiteX1" fmla="*/ 3851275 w 3851275"/>
              <a:gd name="connsiteY1" fmla="*/ 0 h 5157788"/>
              <a:gd name="connsiteX2" fmla="*/ 3851275 w 3851275"/>
              <a:gd name="connsiteY2" fmla="*/ 5157788 h 5157788"/>
              <a:gd name="connsiteX3" fmla="*/ 1692275 w 3851275"/>
              <a:gd name="connsiteY3" fmla="*/ 5157788 h 5157788"/>
              <a:gd name="connsiteX4" fmla="*/ 0 w 3851275"/>
              <a:gd name="connsiteY4" fmla="*/ 3284984 h 5157788"/>
              <a:gd name="connsiteX5" fmla="*/ 1692275 w 3851275"/>
              <a:gd name="connsiteY5" fmla="*/ 0 h 5157788"/>
              <a:gd name="connsiteX0" fmla="*/ 1710871 w 3869871"/>
              <a:gd name="connsiteY0" fmla="*/ 0 h 5157788"/>
              <a:gd name="connsiteX1" fmla="*/ 3869871 w 3869871"/>
              <a:gd name="connsiteY1" fmla="*/ 0 h 5157788"/>
              <a:gd name="connsiteX2" fmla="*/ 3869871 w 3869871"/>
              <a:gd name="connsiteY2" fmla="*/ 5157788 h 5157788"/>
              <a:gd name="connsiteX3" fmla="*/ 1710871 w 3869871"/>
              <a:gd name="connsiteY3" fmla="*/ 5157788 h 5157788"/>
              <a:gd name="connsiteX4" fmla="*/ 18596 w 3869871"/>
              <a:gd name="connsiteY4" fmla="*/ 3284984 h 5157788"/>
              <a:gd name="connsiteX5" fmla="*/ 1710871 w 3869871"/>
              <a:gd name="connsiteY5" fmla="*/ 0 h 5157788"/>
              <a:gd name="connsiteX0" fmla="*/ 1710871 w 3869871"/>
              <a:gd name="connsiteY0" fmla="*/ 0 h 5157788"/>
              <a:gd name="connsiteX1" fmla="*/ 3869871 w 3869871"/>
              <a:gd name="connsiteY1" fmla="*/ 0 h 5157788"/>
              <a:gd name="connsiteX2" fmla="*/ 3869871 w 3869871"/>
              <a:gd name="connsiteY2" fmla="*/ 5157788 h 5157788"/>
              <a:gd name="connsiteX3" fmla="*/ 1710871 w 3869871"/>
              <a:gd name="connsiteY3" fmla="*/ 5157788 h 5157788"/>
              <a:gd name="connsiteX4" fmla="*/ 18596 w 3869871"/>
              <a:gd name="connsiteY4" fmla="*/ 3284984 h 5157788"/>
              <a:gd name="connsiteX5" fmla="*/ 1710871 w 3869871"/>
              <a:gd name="connsiteY5" fmla="*/ 0 h 5157788"/>
              <a:gd name="connsiteX0" fmla="*/ 1710871 w 3869871"/>
              <a:gd name="connsiteY0" fmla="*/ 0 h 5157788"/>
              <a:gd name="connsiteX1" fmla="*/ 3869871 w 3869871"/>
              <a:gd name="connsiteY1" fmla="*/ 0 h 5157788"/>
              <a:gd name="connsiteX2" fmla="*/ 3869871 w 3869871"/>
              <a:gd name="connsiteY2" fmla="*/ 5157788 h 5157788"/>
              <a:gd name="connsiteX3" fmla="*/ 1710871 w 3869871"/>
              <a:gd name="connsiteY3" fmla="*/ 5157788 h 5157788"/>
              <a:gd name="connsiteX4" fmla="*/ 18596 w 3869871"/>
              <a:gd name="connsiteY4" fmla="*/ 3284984 h 5157788"/>
              <a:gd name="connsiteX5" fmla="*/ 1710871 w 3869871"/>
              <a:gd name="connsiteY5" fmla="*/ 0 h 5157788"/>
              <a:gd name="connsiteX0" fmla="*/ 1710871 w 3869871"/>
              <a:gd name="connsiteY0" fmla="*/ 0 h 5157788"/>
              <a:gd name="connsiteX1" fmla="*/ 3869871 w 3869871"/>
              <a:gd name="connsiteY1" fmla="*/ 0 h 5157788"/>
              <a:gd name="connsiteX2" fmla="*/ 3869871 w 3869871"/>
              <a:gd name="connsiteY2" fmla="*/ 5157788 h 5157788"/>
              <a:gd name="connsiteX3" fmla="*/ 1710871 w 3869871"/>
              <a:gd name="connsiteY3" fmla="*/ 5157788 h 5157788"/>
              <a:gd name="connsiteX4" fmla="*/ 18596 w 3869871"/>
              <a:gd name="connsiteY4" fmla="*/ 3284984 h 5157788"/>
              <a:gd name="connsiteX5" fmla="*/ 1710871 w 3869871"/>
              <a:gd name="connsiteY5" fmla="*/ 0 h 5157788"/>
              <a:gd name="connsiteX0" fmla="*/ 1710871 w 3869871"/>
              <a:gd name="connsiteY0" fmla="*/ 0 h 5157788"/>
              <a:gd name="connsiteX1" fmla="*/ 3869871 w 3869871"/>
              <a:gd name="connsiteY1" fmla="*/ 0 h 5157788"/>
              <a:gd name="connsiteX2" fmla="*/ 3869871 w 3869871"/>
              <a:gd name="connsiteY2" fmla="*/ 5157788 h 5157788"/>
              <a:gd name="connsiteX3" fmla="*/ 1710871 w 3869871"/>
              <a:gd name="connsiteY3" fmla="*/ 5157788 h 5157788"/>
              <a:gd name="connsiteX4" fmla="*/ 18596 w 3869871"/>
              <a:gd name="connsiteY4" fmla="*/ 3429000 h 5157788"/>
              <a:gd name="connsiteX5" fmla="*/ 1710871 w 3869871"/>
              <a:gd name="connsiteY5" fmla="*/ 0 h 5157788"/>
              <a:gd name="connsiteX0" fmla="*/ 1710871 w 3869871"/>
              <a:gd name="connsiteY0" fmla="*/ 0 h 5157788"/>
              <a:gd name="connsiteX1" fmla="*/ 3869871 w 3869871"/>
              <a:gd name="connsiteY1" fmla="*/ 0 h 5157788"/>
              <a:gd name="connsiteX2" fmla="*/ 3869871 w 3869871"/>
              <a:gd name="connsiteY2" fmla="*/ 5157788 h 5157788"/>
              <a:gd name="connsiteX3" fmla="*/ 1710871 w 3869871"/>
              <a:gd name="connsiteY3" fmla="*/ 5157788 h 5157788"/>
              <a:gd name="connsiteX4" fmla="*/ 18596 w 3869871"/>
              <a:gd name="connsiteY4" fmla="*/ 3429000 h 5157788"/>
              <a:gd name="connsiteX5" fmla="*/ 1710871 w 3869871"/>
              <a:gd name="connsiteY5" fmla="*/ 0 h 5157788"/>
              <a:gd name="connsiteX0" fmla="*/ 1704975 w 3863975"/>
              <a:gd name="connsiteY0" fmla="*/ 0 h 5157788"/>
              <a:gd name="connsiteX1" fmla="*/ 3863975 w 3863975"/>
              <a:gd name="connsiteY1" fmla="*/ 0 h 5157788"/>
              <a:gd name="connsiteX2" fmla="*/ 3863975 w 3863975"/>
              <a:gd name="connsiteY2" fmla="*/ 5157788 h 5157788"/>
              <a:gd name="connsiteX3" fmla="*/ 1704975 w 3863975"/>
              <a:gd name="connsiteY3" fmla="*/ 5157788 h 5157788"/>
              <a:gd name="connsiteX4" fmla="*/ 12700 w 3863975"/>
              <a:gd name="connsiteY4" fmla="*/ 3429000 h 5157788"/>
              <a:gd name="connsiteX5" fmla="*/ 1704975 w 3863975"/>
              <a:gd name="connsiteY5" fmla="*/ 0 h 5157788"/>
              <a:gd name="connsiteX0" fmla="*/ 1707243 w 3866243"/>
              <a:gd name="connsiteY0" fmla="*/ 0 h 5157788"/>
              <a:gd name="connsiteX1" fmla="*/ 3866243 w 3866243"/>
              <a:gd name="connsiteY1" fmla="*/ 0 h 5157788"/>
              <a:gd name="connsiteX2" fmla="*/ 3866243 w 3866243"/>
              <a:gd name="connsiteY2" fmla="*/ 5157788 h 5157788"/>
              <a:gd name="connsiteX3" fmla="*/ 1707243 w 3866243"/>
              <a:gd name="connsiteY3" fmla="*/ 5157788 h 5157788"/>
              <a:gd name="connsiteX4" fmla="*/ 14968 w 3866243"/>
              <a:gd name="connsiteY4" fmla="*/ 3429000 h 5157788"/>
              <a:gd name="connsiteX5" fmla="*/ 1707243 w 3866243"/>
              <a:gd name="connsiteY5" fmla="*/ 0 h 5157788"/>
              <a:gd name="connsiteX0" fmla="*/ 1130447 w 3866243"/>
              <a:gd name="connsiteY0" fmla="*/ 0 h 5157788"/>
              <a:gd name="connsiteX1" fmla="*/ 3866243 w 3866243"/>
              <a:gd name="connsiteY1" fmla="*/ 0 h 5157788"/>
              <a:gd name="connsiteX2" fmla="*/ 3866243 w 3866243"/>
              <a:gd name="connsiteY2" fmla="*/ 5157788 h 5157788"/>
              <a:gd name="connsiteX3" fmla="*/ 1707243 w 3866243"/>
              <a:gd name="connsiteY3" fmla="*/ 5157788 h 5157788"/>
              <a:gd name="connsiteX4" fmla="*/ 14968 w 3866243"/>
              <a:gd name="connsiteY4" fmla="*/ 3429000 h 5157788"/>
              <a:gd name="connsiteX5" fmla="*/ 1130447 w 3866243"/>
              <a:gd name="connsiteY5" fmla="*/ 0 h 5157788"/>
              <a:gd name="connsiteX0" fmla="*/ 2746143 w 5481939"/>
              <a:gd name="connsiteY0" fmla="*/ 0 h 5157788"/>
              <a:gd name="connsiteX1" fmla="*/ 5481939 w 5481939"/>
              <a:gd name="connsiteY1" fmla="*/ 0 h 5157788"/>
              <a:gd name="connsiteX2" fmla="*/ 5481939 w 5481939"/>
              <a:gd name="connsiteY2" fmla="*/ 5157788 h 5157788"/>
              <a:gd name="connsiteX3" fmla="*/ 585903 w 5481939"/>
              <a:gd name="connsiteY3" fmla="*/ 5153180 h 5157788"/>
              <a:gd name="connsiteX4" fmla="*/ 1630664 w 5481939"/>
              <a:gd name="connsiteY4" fmla="*/ 3429000 h 5157788"/>
              <a:gd name="connsiteX5" fmla="*/ 2746143 w 5481939"/>
              <a:gd name="connsiteY5" fmla="*/ 0 h 5157788"/>
              <a:gd name="connsiteX0" fmla="*/ 2746143 w 5481939"/>
              <a:gd name="connsiteY0" fmla="*/ 0 h 5157788"/>
              <a:gd name="connsiteX1" fmla="*/ 5481939 w 5481939"/>
              <a:gd name="connsiteY1" fmla="*/ 0 h 5157788"/>
              <a:gd name="connsiteX2" fmla="*/ 5481939 w 5481939"/>
              <a:gd name="connsiteY2" fmla="*/ 5157788 h 5157788"/>
              <a:gd name="connsiteX3" fmla="*/ 585903 w 5481939"/>
              <a:gd name="connsiteY3" fmla="*/ 5153180 h 5157788"/>
              <a:gd name="connsiteX4" fmla="*/ 1630664 w 5481939"/>
              <a:gd name="connsiteY4" fmla="*/ 3429000 h 5157788"/>
              <a:gd name="connsiteX5" fmla="*/ 2746143 w 5481939"/>
              <a:gd name="connsiteY5" fmla="*/ 0 h 5157788"/>
              <a:gd name="connsiteX0" fmla="*/ 2838053 w 5573849"/>
              <a:gd name="connsiteY0" fmla="*/ 0 h 5157788"/>
              <a:gd name="connsiteX1" fmla="*/ 5573849 w 5573849"/>
              <a:gd name="connsiteY1" fmla="*/ 0 h 5157788"/>
              <a:gd name="connsiteX2" fmla="*/ 5573849 w 5573849"/>
              <a:gd name="connsiteY2" fmla="*/ 5157788 h 5157788"/>
              <a:gd name="connsiteX3" fmla="*/ 677813 w 5573849"/>
              <a:gd name="connsiteY3" fmla="*/ 5153180 h 5157788"/>
              <a:gd name="connsiteX4" fmla="*/ 1001849 w 5573849"/>
              <a:gd name="connsiteY4" fmla="*/ 3389965 h 5157788"/>
              <a:gd name="connsiteX5" fmla="*/ 2838053 w 5573849"/>
              <a:gd name="connsiteY5" fmla="*/ 0 h 5157788"/>
              <a:gd name="connsiteX0" fmla="*/ 2838053 w 5573849"/>
              <a:gd name="connsiteY0" fmla="*/ 0 h 5157788"/>
              <a:gd name="connsiteX1" fmla="*/ 5573849 w 5573849"/>
              <a:gd name="connsiteY1" fmla="*/ 0 h 5157788"/>
              <a:gd name="connsiteX2" fmla="*/ 5573849 w 5573849"/>
              <a:gd name="connsiteY2" fmla="*/ 5157788 h 5157788"/>
              <a:gd name="connsiteX3" fmla="*/ 677813 w 5573849"/>
              <a:gd name="connsiteY3" fmla="*/ 5153180 h 5157788"/>
              <a:gd name="connsiteX4" fmla="*/ 1001849 w 5573849"/>
              <a:gd name="connsiteY4" fmla="*/ 3389965 h 5157788"/>
              <a:gd name="connsiteX5" fmla="*/ 2838053 w 5573849"/>
              <a:gd name="connsiteY5" fmla="*/ 0 h 5157788"/>
              <a:gd name="connsiteX0" fmla="*/ 2838053 w 5573849"/>
              <a:gd name="connsiteY0" fmla="*/ 0 h 5157788"/>
              <a:gd name="connsiteX1" fmla="*/ 5573849 w 5573849"/>
              <a:gd name="connsiteY1" fmla="*/ 0 h 5157788"/>
              <a:gd name="connsiteX2" fmla="*/ 5573849 w 5573849"/>
              <a:gd name="connsiteY2" fmla="*/ 5157788 h 5157788"/>
              <a:gd name="connsiteX3" fmla="*/ 677813 w 5573849"/>
              <a:gd name="connsiteY3" fmla="*/ 5153180 h 5157788"/>
              <a:gd name="connsiteX4" fmla="*/ 1001849 w 5573849"/>
              <a:gd name="connsiteY4" fmla="*/ 3389965 h 5157788"/>
              <a:gd name="connsiteX5" fmla="*/ 2838053 w 5573849"/>
              <a:gd name="connsiteY5" fmla="*/ 0 h 5157788"/>
              <a:gd name="connsiteX0" fmla="*/ 2838053 w 5573849"/>
              <a:gd name="connsiteY0" fmla="*/ 0 h 5157788"/>
              <a:gd name="connsiteX1" fmla="*/ 5573849 w 5573849"/>
              <a:gd name="connsiteY1" fmla="*/ 0 h 5157788"/>
              <a:gd name="connsiteX2" fmla="*/ 5573849 w 5573849"/>
              <a:gd name="connsiteY2" fmla="*/ 5157788 h 5157788"/>
              <a:gd name="connsiteX3" fmla="*/ 677813 w 5573849"/>
              <a:gd name="connsiteY3" fmla="*/ 5153180 h 5157788"/>
              <a:gd name="connsiteX4" fmla="*/ 1001849 w 5573849"/>
              <a:gd name="connsiteY4" fmla="*/ 3389965 h 5157788"/>
              <a:gd name="connsiteX5" fmla="*/ 2838053 w 5573849"/>
              <a:gd name="connsiteY5" fmla="*/ 0 h 5157788"/>
              <a:gd name="connsiteX0" fmla="*/ 3574235 w 6310031"/>
              <a:gd name="connsiteY0" fmla="*/ 0 h 5157788"/>
              <a:gd name="connsiteX1" fmla="*/ 6310031 w 6310031"/>
              <a:gd name="connsiteY1" fmla="*/ 0 h 5157788"/>
              <a:gd name="connsiteX2" fmla="*/ 6310031 w 6310031"/>
              <a:gd name="connsiteY2" fmla="*/ 5157788 h 5157788"/>
              <a:gd name="connsiteX3" fmla="*/ 585903 w 6310031"/>
              <a:gd name="connsiteY3" fmla="*/ 5153180 h 5157788"/>
              <a:gd name="connsiteX4" fmla="*/ 1738031 w 6310031"/>
              <a:gd name="connsiteY4" fmla="*/ 3389965 h 5157788"/>
              <a:gd name="connsiteX5" fmla="*/ 3574235 w 6310031"/>
              <a:gd name="connsiteY5" fmla="*/ 0 h 5157788"/>
              <a:gd name="connsiteX0" fmla="*/ 2988332 w 5724128"/>
              <a:gd name="connsiteY0" fmla="*/ 0 h 5157788"/>
              <a:gd name="connsiteX1" fmla="*/ 5724128 w 5724128"/>
              <a:gd name="connsiteY1" fmla="*/ 0 h 5157788"/>
              <a:gd name="connsiteX2" fmla="*/ 5724128 w 5724128"/>
              <a:gd name="connsiteY2" fmla="*/ 5157788 h 5157788"/>
              <a:gd name="connsiteX3" fmla="*/ 0 w 5724128"/>
              <a:gd name="connsiteY3" fmla="*/ 5153180 h 5157788"/>
              <a:gd name="connsiteX4" fmla="*/ 1152128 w 5724128"/>
              <a:gd name="connsiteY4" fmla="*/ 3389965 h 5157788"/>
              <a:gd name="connsiteX5" fmla="*/ 2988332 w 5724128"/>
              <a:gd name="connsiteY5" fmla="*/ 0 h 5157788"/>
              <a:gd name="connsiteX0" fmla="*/ 2988332 w 5724128"/>
              <a:gd name="connsiteY0" fmla="*/ 0 h 5157788"/>
              <a:gd name="connsiteX1" fmla="*/ 5724128 w 5724128"/>
              <a:gd name="connsiteY1" fmla="*/ 0 h 5157788"/>
              <a:gd name="connsiteX2" fmla="*/ 5724128 w 5724128"/>
              <a:gd name="connsiteY2" fmla="*/ 5157788 h 5157788"/>
              <a:gd name="connsiteX3" fmla="*/ 0 w 5724128"/>
              <a:gd name="connsiteY3" fmla="*/ 5153180 h 5157788"/>
              <a:gd name="connsiteX4" fmla="*/ 1152128 w 5724128"/>
              <a:gd name="connsiteY4" fmla="*/ 3389965 h 5157788"/>
              <a:gd name="connsiteX5" fmla="*/ 2988332 w 5724128"/>
              <a:gd name="connsiteY5" fmla="*/ 0 h 5157788"/>
              <a:gd name="connsiteX0" fmla="*/ 2988332 w 5724128"/>
              <a:gd name="connsiteY0" fmla="*/ 0 h 5157788"/>
              <a:gd name="connsiteX1" fmla="*/ 5724128 w 5724128"/>
              <a:gd name="connsiteY1" fmla="*/ 0 h 5157788"/>
              <a:gd name="connsiteX2" fmla="*/ 5724128 w 5724128"/>
              <a:gd name="connsiteY2" fmla="*/ 5157788 h 5157788"/>
              <a:gd name="connsiteX3" fmla="*/ 0 w 5724128"/>
              <a:gd name="connsiteY3" fmla="*/ 5153180 h 5157788"/>
              <a:gd name="connsiteX4" fmla="*/ 1152128 w 5724128"/>
              <a:gd name="connsiteY4" fmla="*/ 3389965 h 5157788"/>
              <a:gd name="connsiteX5" fmla="*/ 2988332 w 5724128"/>
              <a:gd name="connsiteY5" fmla="*/ 0 h 5157788"/>
              <a:gd name="connsiteX0" fmla="*/ 2988332 w 5724128"/>
              <a:gd name="connsiteY0" fmla="*/ 0 h 5157788"/>
              <a:gd name="connsiteX1" fmla="*/ 5724128 w 5724128"/>
              <a:gd name="connsiteY1" fmla="*/ 0 h 5157788"/>
              <a:gd name="connsiteX2" fmla="*/ 5724128 w 5724128"/>
              <a:gd name="connsiteY2" fmla="*/ 5157788 h 5157788"/>
              <a:gd name="connsiteX3" fmla="*/ 0 w 5724128"/>
              <a:gd name="connsiteY3" fmla="*/ 5153180 h 5157788"/>
              <a:gd name="connsiteX4" fmla="*/ 1152128 w 5724128"/>
              <a:gd name="connsiteY4" fmla="*/ 3389965 h 5157788"/>
              <a:gd name="connsiteX5" fmla="*/ 2988332 w 5724128"/>
              <a:gd name="connsiteY5" fmla="*/ 0 h 5157788"/>
              <a:gd name="connsiteX0" fmla="*/ 2988332 w 5724128"/>
              <a:gd name="connsiteY0" fmla="*/ 0 h 5157788"/>
              <a:gd name="connsiteX1" fmla="*/ 5724128 w 5724128"/>
              <a:gd name="connsiteY1" fmla="*/ 0 h 5157788"/>
              <a:gd name="connsiteX2" fmla="*/ 5724128 w 5724128"/>
              <a:gd name="connsiteY2" fmla="*/ 5157788 h 5157788"/>
              <a:gd name="connsiteX3" fmla="*/ 0 w 5724128"/>
              <a:gd name="connsiteY3" fmla="*/ 5153180 h 5157788"/>
              <a:gd name="connsiteX4" fmla="*/ 1296143 w 5724128"/>
              <a:gd name="connsiteY4" fmla="*/ 3461908 h 5157788"/>
              <a:gd name="connsiteX5" fmla="*/ 2988332 w 5724128"/>
              <a:gd name="connsiteY5" fmla="*/ 0 h 5157788"/>
              <a:gd name="connsiteX0" fmla="*/ 2988333 w 5724129"/>
              <a:gd name="connsiteY0" fmla="*/ 0 h 5157788"/>
              <a:gd name="connsiteX1" fmla="*/ 5724129 w 5724129"/>
              <a:gd name="connsiteY1" fmla="*/ 0 h 5157788"/>
              <a:gd name="connsiteX2" fmla="*/ 5724129 w 5724129"/>
              <a:gd name="connsiteY2" fmla="*/ 5157788 h 5157788"/>
              <a:gd name="connsiteX3" fmla="*/ 0 w 5724129"/>
              <a:gd name="connsiteY3" fmla="*/ 5153180 h 5157788"/>
              <a:gd name="connsiteX4" fmla="*/ 1296144 w 5724129"/>
              <a:gd name="connsiteY4" fmla="*/ 3461908 h 5157788"/>
              <a:gd name="connsiteX5" fmla="*/ 2988333 w 5724129"/>
              <a:gd name="connsiteY5" fmla="*/ 0 h 5157788"/>
              <a:gd name="connsiteX0" fmla="*/ 2988333 w 5724129"/>
              <a:gd name="connsiteY0" fmla="*/ 0 h 5157788"/>
              <a:gd name="connsiteX1" fmla="*/ 5724129 w 5724129"/>
              <a:gd name="connsiteY1" fmla="*/ 0 h 5157788"/>
              <a:gd name="connsiteX2" fmla="*/ 5724129 w 5724129"/>
              <a:gd name="connsiteY2" fmla="*/ 5157788 h 5157788"/>
              <a:gd name="connsiteX3" fmla="*/ 0 w 5724129"/>
              <a:gd name="connsiteY3" fmla="*/ 5153180 h 5157788"/>
              <a:gd name="connsiteX4" fmla="*/ 1296144 w 5724129"/>
              <a:gd name="connsiteY4" fmla="*/ 3461908 h 5157788"/>
              <a:gd name="connsiteX5" fmla="*/ 2988333 w 5724129"/>
              <a:gd name="connsiteY5" fmla="*/ 0 h 5157788"/>
              <a:gd name="connsiteX0" fmla="*/ 2988333 w 5724129"/>
              <a:gd name="connsiteY0" fmla="*/ 0 h 5157788"/>
              <a:gd name="connsiteX1" fmla="*/ 5724129 w 5724129"/>
              <a:gd name="connsiteY1" fmla="*/ 0 h 5157788"/>
              <a:gd name="connsiteX2" fmla="*/ 5724129 w 5724129"/>
              <a:gd name="connsiteY2" fmla="*/ 5157788 h 5157788"/>
              <a:gd name="connsiteX3" fmla="*/ 0 w 5724129"/>
              <a:gd name="connsiteY3" fmla="*/ 5153180 h 5157788"/>
              <a:gd name="connsiteX4" fmla="*/ 1296144 w 5724129"/>
              <a:gd name="connsiteY4" fmla="*/ 3461908 h 5157788"/>
              <a:gd name="connsiteX5" fmla="*/ 2988333 w 5724129"/>
              <a:gd name="connsiteY5" fmla="*/ 0 h 5157788"/>
              <a:gd name="connsiteX0" fmla="*/ 2988333 w 5724129"/>
              <a:gd name="connsiteY0" fmla="*/ 0 h 5157788"/>
              <a:gd name="connsiteX1" fmla="*/ 5724129 w 5724129"/>
              <a:gd name="connsiteY1" fmla="*/ 0 h 5157788"/>
              <a:gd name="connsiteX2" fmla="*/ 5724129 w 5724129"/>
              <a:gd name="connsiteY2" fmla="*/ 5157788 h 5157788"/>
              <a:gd name="connsiteX3" fmla="*/ 0 w 5724129"/>
              <a:gd name="connsiteY3" fmla="*/ 5153180 h 5157788"/>
              <a:gd name="connsiteX4" fmla="*/ 1152129 w 5724129"/>
              <a:gd name="connsiteY4" fmla="*/ 3425937 h 5157788"/>
              <a:gd name="connsiteX5" fmla="*/ 2988333 w 5724129"/>
              <a:gd name="connsiteY5" fmla="*/ 0 h 5157788"/>
              <a:gd name="connsiteX0" fmla="*/ 2988333 w 5724129"/>
              <a:gd name="connsiteY0" fmla="*/ 0 h 5157788"/>
              <a:gd name="connsiteX1" fmla="*/ 5724129 w 5724129"/>
              <a:gd name="connsiteY1" fmla="*/ 0 h 5157788"/>
              <a:gd name="connsiteX2" fmla="*/ 5724129 w 5724129"/>
              <a:gd name="connsiteY2" fmla="*/ 5157788 h 5157788"/>
              <a:gd name="connsiteX3" fmla="*/ 0 w 5724129"/>
              <a:gd name="connsiteY3" fmla="*/ 5153180 h 5157788"/>
              <a:gd name="connsiteX4" fmla="*/ 1152129 w 5724129"/>
              <a:gd name="connsiteY4" fmla="*/ 3425937 h 5157788"/>
              <a:gd name="connsiteX5" fmla="*/ 2988333 w 5724129"/>
              <a:gd name="connsiteY5" fmla="*/ 0 h 5157788"/>
              <a:gd name="connsiteX0" fmla="*/ 2988333 w 5724129"/>
              <a:gd name="connsiteY0" fmla="*/ 0 h 5157788"/>
              <a:gd name="connsiteX1" fmla="*/ 5724129 w 5724129"/>
              <a:gd name="connsiteY1" fmla="*/ 0 h 5157788"/>
              <a:gd name="connsiteX2" fmla="*/ 5724129 w 5724129"/>
              <a:gd name="connsiteY2" fmla="*/ 5157788 h 5157788"/>
              <a:gd name="connsiteX3" fmla="*/ 0 w 5724129"/>
              <a:gd name="connsiteY3" fmla="*/ 5153180 h 5157788"/>
              <a:gd name="connsiteX4" fmla="*/ 1152129 w 5724129"/>
              <a:gd name="connsiteY4" fmla="*/ 3425937 h 5157788"/>
              <a:gd name="connsiteX5" fmla="*/ 2988333 w 5724129"/>
              <a:gd name="connsiteY5" fmla="*/ 0 h 5157788"/>
              <a:gd name="connsiteX0" fmla="*/ 2988333 w 5724129"/>
              <a:gd name="connsiteY0" fmla="*/ 0 h 5157788"/>
              <a:gd name="connsiteX1" fmla="*/ 5724129 w 5724129"/>
              <a:gd name="connsiteY1" fmla="*/ 0 h 5157788"/>
              <a:gd name="connsiteX2" fmla="*/ 5724129 w 5724129"/>
              <a:gd name="connsiteY2" fmla="*/ 5157788 h 5157788"/>
              <a:gd name="connsiteX3" fmla="*/ 0 w 5724129"/>
              <a:gd name="connsiteY3" fmla="*/ 5153180 h 5157788"/>
              <a:gd name="connsiteX4" fmla="*/ 1152129 w 5724129"/>
              <a:gd name="connsiteY4" fmla="*/ 3425937 h 5157788"/>
              <a:gd name="connsiteX5" fmla="*/ 2988333 w 5724129"/>
              <a:gd name="connsiteY5" fmla="*/ 0 h 5157788"/>
              <a:gd name="connsiteX0" fmla="*/ 3024336 w 5760132"/>
              <a:gd name="connsiteY0" fmla="*/ 0 h 5157788"/>
              <a:gd name="connsiteX1" fmla="*/ 5760132 w 5760132"/>
              <a:gd name="connsiteY1" fmla="*/ 0 h 5157788"/>
              <a:gd name="connsiteX2" fmla="*/ 5760132 w 5760132"/>
              <a:gd name="connsiteY2" fmla="*/ 5157788 h 5157788"/>
              <a:gd name="connsiteX3" fmla="*/ 0 w 5760132"/>
              <a:gd name="connsiteY3" fmla="*/ 5153180 h 5157788"/>
              <a:gd name="connsiteX4" fmla="*/ 1188132 w 5760132"/>
              <a:gd name="connsiteY4" fmla="*/ 3425937 h 5157788"/>
              <a:gd name="connsiteX5" fmla="*/ 3024336 w 5760132"/>
              <a:gd name="connsiteY5" fmla="*/ 0 h 5157788"/>
              <a:gd name="connsiteX0" fmla="*/ 3024336 w 5760132"/>
              <a:gd name="connsiteY0" fmla="*/ 0 h 5157788"/>
              <a:gd name="connsiteX1" fmla="*/ 5760132 w 5760132"/>
              <a:gd name="connsiteY1" fmla="*/ 0 h 5157788"/>
              <a:gd name="connsiteX2" fmla="*/ 5760132 w 5760132"/>
              <a:gd name="connsiteY2" fmla="*/ 5157788 h 5157788"/>
              <a:gd name="connsiteX3" fmla="*/ 0 w 5760132"/>
              <a:gd name="connsiteY3" fmla="*/ 5153180 h 5157788"/>
              <a:gd name="connsiteX4" fmla="*/ 2736304 w 5760132"/>
              <a:gd name="connsiteY4" fmla="*/ 3461908 h 5157788"/>
              <a:gd name="connsiteX5" fmla="*/ 3024336 w 5760132"/>
              <a:gd name="connsiteY5" fmla="*/ 0 h 5157788"/>
              <a:gd name="connsiteX0" fmla="*/ 3024336 w 5760132"/>
              <a:gd name="connsiteY0" fmla="*/ 0 h 5157788"/>
              <a:gd name="connsiteX1" fmla="*/ 5760132 w 5760132"/>
              <a:gd name="connsiteY1" fmla="*/ 0 h 5157788"/>
              <a:gd name="connsiteX2" fmla="*/ 5760132 w 5760132"/>
              <a:gd name="connsiteY2" fmla="*/ 5157788 h 5157788"/>
              <a:gd name="connsiteX3" fmla="*/ 0 w 5760132"/>
              <a:gd name="connsiteY3" fmla="*/ 5153180 h 5157788"/>
              <a:gd name="connsiteX4" fmla="*/ 2736304 w 5760132"/>
              <a:gd name="connsiteY4" fmla="*/ 3461908 h 5157788"/>
              <a:gd name="connsiteX5" fmla="*/ 3024336 w 5760132"/>
              <a:gd name="connsiteY5" fmla="*/ 0 h 5157788"/>
              <a:gd name="connsiteX0" fmla="*/ 2160240 w 4896036"/>
              <a:gd name="connsiteY0" fmla="*/ 0 h 5157788"/>
              <a:gd name="connsiteX1" fmla="*/ 4896036 w 4896036"/>
              <a:gd name="connsiteY1" fmla="*/ 0 h 5157788"/>
              <a:gd name="connsiteX2" fmla="*/ 4896036 w 4896036"/>
              <a:gd name="connsiteY2" fmla="*/ 5157788 h 5157788"/>
              <a:gd name="connsiteX3" fmla="*/ 0 w 4896036"/>
              <a:gd name="connsiteY3" fmla="*/ 5153180 h 5157788"/>
              <a:gd name="connsiteX4" fmla="*/ 1872208 w 4896036"/>
              <a:gd name="connsiteY4" fmla="*/ 3461908 h 5157788"/>
              <a:gd name="connsiteX5" fmla="*/ 2160240 w 4896036"/>
              <a:gd name="connsiteY5" fmla="*/ 0 h 5157788"/>
              <a:gd name="connsiteX0" fmla="*/ 2232248 w 4968044"/>
              <a:gd name="connsiteY0" fmla="*/ 0 h 5157788"/>
              <a:gd name="connsiteX1" fmla="*/ 4968044 w 4968044"/>
              <a:gd name="connsiteY1" fmla="*/ 0 h 5157788"/>
              <a:gd name="connsiteX2" fmla="*/ 4968044 w 4968044"/>
              <a:gd name="connsiteY2" fmla="*/ 5157788 h 5157788"/>
              <a:gd name="connsiteX3" fmla="*/ 0 w 4968044"/>
              <a:gd name="connsiteY3" fmla="*/ 5153180 h 5157788"/>
              <a:gd name="connsiteX4" fmla="*/ 1944216 w 4968044"/>
              <a:gd name="connsiteY4" fmla="*/ 3461908 h 5157788"/>
              <a:gd name="connsiteX5" fmla="*/ 2232248 w 4968044"/>
              <a:gd name="connsiteY5" fmla="*/ 0 h 5157788"/>
              <a:gd name="connsiteX0" fmla="*/ 2207679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919647 w 4943475"/>
              <a:gd name="connsiteY4" fmla="*/ 3461908 h 5157788"/>
              <a:gd name="connsiteX5" fmla="*/ 2207679 w 4943475"/>
              <a:gd name="connsiteY5" fmla="*/ 0 h 5157788"/>
              <a:gd name="connsiteX0" fmla="*/ 2963763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919647 w 4943475"/>
              <a:gd name="connsiteY4" fmla="*/ 3461908 h 5157788"/>
              <a:gd name="connsiteX5" fmla="*/ 2963763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919647 w 4943475"/>
              <a:gd name="connsiteY4" fmla="*/ 3461908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092200 w 4943475"/>
              <a:gd name="connsiteY4" fmla="*/ 2634556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71575 w 4943475"/>
              <a:gd name="connsiteY4" fmla="*/ 2634556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184275 w 4943475"/>
              <a:gd name="connsiteY4" fmla="*/ 2632896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184275 w 4943475"/>
              <a:gd name="connsiteY4" fmla="*/ 2632896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184275 w 4943475"/>
              <a:gd name="connsiteY4" fmla="*/ 2632896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184275 w 4943475"/>
              <a:gd name="connsiteY4" fmla="*/ 2632896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343583 w 4943475"/>
              <a:gd name="connsiteY4" fmla="*/ 2634556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35571 w 4943475"/>
              <a:gd name="connsiteY4" fmla="*/ 2562613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35571 w 4943475"/>
              <a:gd name="connsiteY4" fmla="*/ 2562613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35571 w 4943475"/>
              <a:gd name="connsiteY4" fmla="*/ 2562613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35571 w 4943475"/>
              <a:gd name="connsiteY4" fmla="*/ 2562613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35571 w 4943475"/>
              <a:gd name="connsiteY4" fmla="*/ 2562613 h 5157788"/>
              <a:gd name="connsiteX5" fmla="*/ 2711735 w 4943475"/>
              <a:gd name="connsiteY5" fmla="*/ 0 h 5157788"/>
              <a:gd name="connsiteX0" fmla="*/ 2675731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35571 w 4943475"/>
              <a:gd name="connsiteY4" fmla="*/ 2562613 h 5157788"/>
              <a:gd name="connsiteX5" fmla="*/ 2675731 w 4943475"/>
              <a:gd name="connsiteY5" fmla="*/ 0 h 5157788"/>
              <a:gd name="connsiteX0" fmla="*/ 2675731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35571 w 4943475"/>
              <a:gd name="connsiteY4" fmla="*/ 2562613 h 5157788"/>
              <a:gd name="connsiteX5" fmla="*/ 2675731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35571 w 4943475"/>
              <a:gd name="connsiteY4" fmla="*/ 2562613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35571 w 4943475"/>
              <a:gd name="connsiteY4" fmla="*/ 2562613 h 5157788"/>
              <a:gd name="connsiteX5" fmla="*/ 2711735 w 4943475"/>
              <a:gd name="connsiteY5" fmla="*/ 0 h 5157788"/>
              <a:gd name="connsiteX0" fmla="*/ 2711735 w 4943475"/>
              <a:gd name="connsiteY0" fmla="*/ 0 h 5157788"/>
              <a:gd name="connsiteX1" fmla="*/ 4943475 w 4943475"/>
              <a:gd name="connsiteY1" fmla="*/ 0 h 5157788"/>
              <a:gd name="connsiteX2" fmla="*/ 4943475 w 4943475"/>
              <a:gd name="connsiteY2" fmla="*/ 5157788 h 5157788"/>
              <a:gd name="connsiteX3" fmla="*/ 0 w 4943475"/>
              <a:gd name="connsiteY3" fmla="*/ 5153180 h 5157788"/>
              <a:gd name="connsiteX4" fmla="*/ 1235571 w 4943475"/>
              <a:gd name="connsiteY4" fmla="*/ 2562613 h 5157788"/>
              <a:gd name="connsiteX5" fmla="*/ 2711735 w 4943475"/>
              <a:gd name="connsiteY5" fmla="*/ 0 h 5157788"/>
              <a:gd name="connsiteX0" fmla="*/ 2719672 w 4951412"/>
              <a:gd name="connsiteY0" fmla="*/ 0 h 5157788"/>
              <a:gd name="connsiteX1" fmla="*/ 4951412 w 4951412"/>
              <a:gd name="connsiteY1" fmla="*/ 0 h 5157788"/>
              <a:gd name="connsiteX2" fmla="*/ 4951412 w 4951412"/>
              <a:gd name="connsiteY2" fmla="*/ 5157788 h 5157788"/>
              <a:gd name="connsiteX3" fmla="*/ 0 w 4951412"/>
              <a:gd name="connsiteY3" fmla="*/ 5153180 h 5157788"/>
              <a:gd name="connsiteX4" fmla="*/ 1243508 w 4951412"/>
              <a:gd name="connsiteY4" fmla="*/ 2562613 h 5157788"/>
              <a:gd name="connsiteX5" fmla="*/ 2719672 w 4951412"/>
              <a:gd name="connsiteY5" fmla="*/ 0 h 5157788"/>
              <a:gd name="connsiteX0" fmla="*/ 2706687 w 4951412"/>
              <a:gd name="connsiteY0" fmla="*/ 0 h 5157788"/>
              <a:gd name="connsiteX1" fmla="*/ 4951412 w 4951412"/>
              <a:gd name="connsiteY1" fmla="*/ 0 h 5157788"/>
              <a:gd name="connsiteX2" fmla="*/ 4951412 w 4951412"/>
              <a:gd name="connsiteY2" fmla="*/ 5157788 h 5157788"/>
              <a:gd name="connsiteX3" fmla="*/ 0 w 4951412"/>
              <a:gd name="connsiteY3" fmla="*/ 5153180 h 5157788"/>
              <a:gd name="connsiteX4" fmla="*/ 1243508 w 4951412"/>
              <a:gd name="connsiteY4" fmla="*/ 2562613 h 5157788"/>
              <a:gd name="connsiteX5" fmla="*/ 2706687 w 4951412"/>
              <a:gd name="connsiteY5" fmla="*/ 0 h 5157788"/>
              <a:gd name="connsiteX0" fmla="*/ 2706687 w 4951412"/>
              <a:gd name="connsiteY0" fmla="*/ 0 h 5157788"/>
              <a:gd name="connsiteX1" fmla="*/ 4951412 w 4951412"/>
              <a:gd name="connsiteY1" fmla="*/ 0 h 5157788"/>
              <a:gd name="connsiteX2" fmla="*/ 4951412 w 4951412"/>
              <a:gd name="connsiteY2" fmla="*/ 5157788 h 5157788"/>
              <a:gd name="connsiteX3" fmla="*/ 0 w 4951412"/>
              <a:gd name="connsiteY3" fmla="*/ 5153180 h 5157788"/>
              <a:gd name="connsiteX4" fmla="*/ 1243508 w 4951412"/>
              <a:gd name="connsiteY4" fmla="*/ 2562613 h 5157788"/>
              <a:gd name="connsiteX5" fmla="*/ 2706687 w 4951412"/>
              <a:gd name="connsiteY5" fmla="*/ 0 h 5157788"/>
              <a:gd name="connsiteX0" fmla="*/ 2706687 w 4951412"/>
              <a:gd name="connsiteY0" fmla="*/ 0 h 5157788"/>
              <a:gd name="connsiteX1" fmla="*/ 4951412 w 4951412"/>
              <a:gd name="connsiteY1" fmla="*/ 0 h 5157788"/>
              <a:gd name="connsiteX2" fmla="*/ 4951412 w 4951412"/>
              <a:gd name="connsiteY2" fmla="*/ 5157788 h 5157788"/>
              <a:gd name="connsiteX3" fmla="*/ 0 w 4951412"/>
              <a:gd name="connsiteY3" fmla="*/ 5153180 h 5157788"/>
              <a:gd name="connsiteX4" fmla="*/ 1243508 w 4951412"/>
              <a:gd name="connsiteY4" fmla="*/ 2562613 h 5157788"/>
              <a:gd name="connsiteX5" fmla="*/ 2706687 w 4951412"/>
              <a:gd name="connsiteY5" fmla="*/ 0 h 5157788"/>
              <a:gd name="connsiteX0" fmla="*/ 2706687 w 4951412"/>
              <a:gd name="connsiteY0" fmla="*/ 0 h 5157788"/>
              <a:gd name="connsiteX1" fmla="*/ 4951412 w 4951412"/>
              <a:gd name="connsiteY1" fmla="*/ 0 h 5157788"/>
              <a:gd name="connsiteX2" fmla="*/ 4951412 w 4951412"/>
              <a:gd name="connsiteY2" fmla="*/ 5157788 h 5157788"/>
              <a:gd name="connsiteX3" fmla="*/ 0 w 4951412"/>
              <a:gd name="connsiteY3" fmla="*/ 5153180 h 5157788"/>
              <a:gd name="connsiteX4" fmla="*/ 1243508 w 4951412"/>
              <a:gd name="connsiteY4" fmla="*/ 2562613 h 5157788"/>
              <a:gd name="connsiteX5" fmla="*/ 2706687 w 4951412"/>
              <a:gd name="connsiteY5" fmla="*/ 0 h 5157788"/>
              <a:gd name="connsiteX0" fmla="*/ 2706687 w 4951412"/>
              <a:gd name="connsiteY0" fmla="*/ 0 h 5157788"/>
              <a:gd name="connsiteX1" fmla="*/ 4951412 w 4951412"/>
              <a:gd name="connsiteY1" fmla="*/ 0 h 5157788"/>
              <a:gd name="connsiteX2" fmla="*/ 4951412 w 4951412"/>
              <a:gd name="connsiteY2" fmla="*/ 5157788 h 5157788"/>
              <a:gd name="connsiteX3" fmla="*/ 0 w 4951412"/>
              <a:gd name="connsiteY3" fmla="*/ 5153180 h 5157788"/>
              <a:gd name="connsiteX4" fmla="*/ 1243508 w 4951412"/>
              <a:gd name="connsiteY4" fmla="*/ 2562613 h 5157788"/>
              <a:gd name="connsiteX5" fmla="*/ 2706687 w 4951412"/>
              <a:gd name="connsiteY5" fmla="*/ 0 h 5157788"/>
              <a:gd name="connsiteX0" fmla="*/ 2706687 w 4951412"/>
              <a:gd name="connsiteY0" fmla="*/ 0 h 5157788"/>
              <a:gd name="connsiteX1" fmla="*/ 4951412 w 4951412"/>
              <a:gd name="connsiteY1" fmla="*/ 0 h 5157788"/>
              <a:gd name="connsiteX2" fmla="*/ 4951412 w 4951412"/>
              <a:gd name="connsiteY2" fmla="*/ 5157788 h 5157788"/>
              <a:gd name="connsiteX3" fmla="*/ 0 w 4951412"/>
              <a:gd name="connsiteY3" fmla="*/ 5153180 h 5157788"/>
              <a:gd name="connsiteX4" fmla="*/ 1243508 w 4951412"/>
              <a:gd name="connsiteY4" fmla="*/ 2562613 h 5157788"/>
              <a:gd name="connsiteX5" fmla="*/ 2706687 w 4951412"/>
              <a:gd name="connsiteY5" fmla="*/ 0 h 5157788"/>
              <a:gd name="connsiteX0" fmla="*/ 2706687 w 4951412"/>
              <a:gd name="connsiteY0" fmla="*/ 0 h 5157788"/>
              <a:gd name="connsiteX1" fmla="*/ 4951412 w 4951412"/>
              <a:gd name="connsiteY1" fmla="*/ 0 h 5157788"/>
              <a:gd name="connsiteX2" fmla="*/ 4951412 w 4951412"/>
              <a:gd name="connsiteY2" fmla="*/ 5157788 h 5157788"/>
              <a:gd name="connsiteX3" fmla="*/ 0 w 4951412"/>
              <a:gd name="connsiteY3" fmla="*/ 5153180 h 5157788"/>
              <a:gd name="connsiteX4" fmla="*/ 1243508 w 4951412"/>
              <a:gd name="connsiteY4" fmla="*/ 2562613 h 5157788"/>
              <a:gd name="connsiteX5" fmla="*/ 2706687 w 4951412"/>
              <a:gd name="connsiteY5" fmla="*/ 0 h 5157788"/>
              <a:gd name="connsiteX0" fmla="*/ 2706687 w 4951412"/>
              <a:gd name="connsiteY0" fmla="*/ 0 h 5157788"/>
              <a:gd name="connsiteX1" fmla="*/ 4951412 w 4951412"/>
              <a:gd name="connsiteY1" fmla="*/ 0 h 5157788"/>
              <a:gd name="connsiteX2" fmla="*/ 4951412 w 4951412"/>
              <a:gd name="connsiteY2" fmla="*/ 5157788 h 5157788"/>
              <a:gd name="connsiteX3" fmla="*/ 0 w 4951412"/>
              <a:gd name="connsiteY3" fmla="*/ 5153180 h 5157788"/>
              <a:gd name="connsiteX4" fmla="*/ 1243508 w 4951412"/>
              <a:gd name="connsiteY4" fmla="*/ 2562613 h 5157788"/>
              <a:gd name="connsiteX5" fmla="*/ 2706687 w 4951412"/>
              <a:gd name="connsiteY5" fmla="*/ 0 h 5157788"/>
              <a:gd name="connsiteX0" fmla="*/ 2706687 w 4951412"/>
              <a:gd name="connsiteY0" fmla="*/ 0 h 5157788"/>
              <a:gd name="connsiteX1" fmla="*/ 4951412 w 4951412"/>
              <a:gd name="connsiteY1" fmla="*/ 0 h 5157788"/>
              <a:gd name="connsiteX2" fmla="*/ 4951412 w 4951412"/>
              <a:gd name="connsiteY2" fmla="*/ 5157788 h 5157788"/>
              <a:gd name="connsiteX3" fmla="*/ 0 w 4951412"/>
              <a:gd name="connsiteY3" fmla="*/ 5153180 h 5157788"/>
              <a:gd name="connsiteX4" fmla="*/ 1243508 w 4951412"/>
              <a:gd name="connsiteY4" fmla="*/ 2562613 h 5157788"/>
              <a:gd name="connsiteX5" fmla="*/ 2706687 w 4951412"/>
              <a:gd name="connsiteY5" fmla="*/ 0 h 5157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1412" h="5157788">
                <a:moveTo>
                  <a:pt x="2706687" y="0"/>
                </a:moveTo>
                <a:lnTo>
                  <a:pt x="4951412" y="0"/>
                </a:lnTo>
                <a:lnTo>
                  <a:pt x="4951412" y="5157788"/>
                </a:lnTo>
                <a:lnTo>
                  <a:pt x="0" y="5153180"/>
                </a:lnTo>
                <a:cubicBezTo>
                  <a:pt x="84411" y="4542509"/>
                  <a:pt x="183041" y="4024723"/>
                  <a:pt x="1243508" y="2562613"/>
                </a:cubicBezTo>
                <a:cubicBezTo>
                  <a:pt x="1867447" y="1704780"/>
                  <a:pt x="2665955" y="709265"/>
                  <a:pt x="2706687" y="0"/>
                </a:cubicBezTo>
                <a:close/>
              </a:path>
            </a:pathLst>
          </a:custGeom>
          <a:solidFill>
            <a:schemeClr val="bg2"/>
          </a:solidFill>
          <a:ln w="3175">
            <a:noFill/>
          </a:ln>
        </p:spPr>
        <p:txBody>
          <a:bodyPr tIns="720000" anchor="ctr" anchorCtr="0"/>
          <a:lstStyle>
            <a:lvl1pPr algn="ctr">
              <a:defRPr sz="2000">
                <a:solidFill>
                  <a:schemeClr val="bg1"/>
                </a:solidFill>
              </a:defRPr>
            </a:lvl1pPr>
          </a:lstStyle>
          <a:p>
            <a:r>
              <a:rPr lang="en-US" noProof="0"/>
              <a:t>Select your own photo</a:t>
            </a:r>
          </a:p>
        </p:txBody>
      </p:sp>
      <p:sp>
        <p:nvSpPr>
          <p:cNvPr id="13" name="Espace réservé du texte 4"/>
          <p:cNvSpPr>
            <a:spLocks noGrp="1"/>
          </p:cNvSpPr>
          <p:nvPr>
            <p:ph type="body" sz="quarter" idx="19" hasCustomPrompt="1"/>
          </p:nvPr>
        </p:nvSpPr>
        <p:spPr>
          <a:xfrm>
            <a:off x="7440086" y="5445225"/>
            <a:ext cx="4751916" cy="367521"/>
          </a:xfrm>
          <a:solidFill>
            <a:schemeClr val="bg1">
              <a:alpha val="60000"/>
            </a:schemeClr>
          </a:solidFill>
        </p:spPr>
        <p:txBody>
          <a:bodyPr anchor="ctr" anchorCtr="0"/>
          <a:lstStyle>
            <a:lvl1pPr algn="ctr">
              <a:defRPr sz="1401" b="0" i="1"/>
            </a:lvl1pPr>
            <a:lvl2pPr algn="ctr">
              <a:defRPr sz="1333" b="0" i="1"/>
            </a:lvl2pPr>
            <a:lvl3pPr algn="ctr">
              <a:defRPr sz="1200" b="0" i="1"/>
            </a:lvl3pPr>
            <a:lvl4pPr algn="ctr">
              <a:defRPr sz="1200" b="0" i="1"/>
            </a:lvl4pPr>
            <a:lvl5pPr algn="ctr">
              <a:defRPr sz="1067" b="0" i="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7184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xt&amp;Content_Layou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95E8836-1B9E-4C49-AA79-82DA9E27294D}"/>
              </a:ext>
            </a:extLst>
          </p:cNvPr>
          <p:cNvGraphicFramePr>
            <a:graphicFrameLocks noChangeAspect="1"/>
          </p:cNvGraphicFramePr>
          <p:nvPr userDrawn="1">
            <p:custDataLst>
              <p:tags r:id="rId2"/>
            </p:custDataLst>
            <p:extLst>
              <p:ext uri="{D42A27DB-BD31-4B8C-83A1-F6EECF244321}">
                <p14:modId xmlns:p14="http://schemas.microsoft.com/office/powerpoint/2010/main" val="1809239673"/>
              </p:ext>
            </p:extLst>
          </p:nvPr>
        </p:nvGraphicFramePr>
        <p:xfrm>
          <a:off x="2120" y="2119"/>
          <a:ext cx="2117" cy="2117"/>
        </p:xfrm>
        <a:graphic>
          <a:graphicData uri="http://schemas.openxmlformats.org/presentationml/2006/ole">
            <mc:AlternateContent xmlns:mc="http://schemas.openxmlformats.org/markup-compatibility/2006">
              <mc:Choice xmlns:v="urn:schemas-microsoft-com:vml" Requires="v">
                <p:oleObj spid="_x0000_s4098" name="think-cell Slide" r:id="rId5" imgW="415" imgH="416" progId="TCLayout.ActiveDocument.1">
                  <p:embed/>
                </p:oleObj>
              </mc:Choice>
              <mc:Fallback>
                <p:oleObj name="think-cell Slide" r:id="rId5" imgW="415" imgH="416" progId="TCLayout.ActiveDocument.1">
                  <p:embed/>
                  <p:pic>
                    <p:nvPicPr>
                      <p:cNvPr id="4" name="Object 3" hidden="1">
                        <a:extLst>
                          <a:ext uri="{FF2B5EF4-FFF2-40B4-BE49-F238E27FC236}">
                            <a16:creationId xmlns:a16="http://schemas.microsoft.com/office/drawing/2014/main" id="{B95E8836-1B9E-4C49-AA79-82DA9E27294D}"/>
                          </a:ext>
                        </a:extLst>
                      </p:cNvPr>
                      <p:cNvPicPr/>
                      <p:nvPr/>
                    </p:nvPicPr>
                    <p:blipFill>
                      <a:blip r:embed="rId6"/>
                      <a:stretch>
                        <a:fillRect/>
                      </a:stretch>
                    </p:blipFill>
                    <p:spPr>
                      <a:xfrm>
                        <a:off x="2120" y="2119"/>
                        <a:ext cx="2117" cy="2117"/>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E8C5DFED-F2B7-411C-9518-86880D4D2C78}"/>
              </a:ext>
            </a:extLst>
          </p:cNvPr>
          <p:cNvSpPr/>
          <p:nvPr userDrawn="1">
            <p:custDataLst>
              <p:tags r:id="rId3"/>
            </p:custDataLst>
          </p:nvPr>
        </p:nvSpPr>
        <p:spPr>
          <a:xfrm>
            <a:off x="1" y="1"/>
            <a:ext cx="211668" cy="2116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733" b="0" i="0" baseline="0">
              <a:latin typeface="Arial" panose="020B0604020202020204" pitchFamily="34" charset="0"/>
              <a:ea typeface="+mj-ea"/>
              <a:cs typeface="+mj-cs"/>
              <a:sym typeface="Arial" panose="020B0604020202020204" pitchFamily="34" charset="0"/>
            </a:endParaRPr>
          </a:p>
        </p:txBody>
      </p:sp>
      <p:sp>
        <p:nvSpPr>
          <p:cNvPr id="3" name="Espace réservé du contenu 2"/>
          <p:cNvSpPr>
            <a:spLocks noGrp="1"/>
          </p:cNvSpPr>
          <p:nvPr>
            <p:ph idx="1" hasCustomPrompt="1"/>
          </p:nvPr>
        </p:nvSpPr>
        <p:spPr bwMode="gray">
          <a:xfrm>
            <a:off x="672000" y="3309348"/>
            <a:ext cx="10848000" cy="2496671"/>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0" name="Espace réservé du texte 9"/>
          <p:cNvSpPr>
            <a:spLocks noGrp="1"/>
          </p:cNvSpPr>
          <p:nvPr>
            <p:ph type="body" sz="quarter" idx="13" hasCustomPrompt="1"/>
          </p:nvPr>
        </p:nvSpPr>
        <p:spPr bwMode="gray">
          <a:xfrm>
            <a:off x="672000" y="1603200"/>
            <a:ext cx="10848000" cy="1633779"/>
          </a:xfrm>
        </p:spPr>
        <p:txBody>
          <a:body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9" name="Espace réservé du numéro de diapositive 8"/>
          <p:cNvSpPr>
            <a:spLocks noGrp="1"/>
          </p:cNvSpPr>
          <p:nvPr>
            <p:ph type="sldNum" sz="quarter" idx="15"/>
          </p:nvPr>
        </p:nvSpPr>
        <p:spPr bwMode="gray"/>
        <p:txBody>
          <a:bodyPr/>
          <a:lstStyle/>
          <a:p>
            <a:pPr algn="l"/>
            <a:fld id="{733122C9-A0B9-462F-8757-0847AD287B63}" type="slidenum">
              <a:rPr lang="en-US" noProof="0" smtClean="0"/>
              <a:pPr algn="l"/>
              <a:t>‹#›</a:t>
            </a:fld>
            <a:endParaRPr lang="en-US" noProof="0"/>
          </a:p>
        </p:txBody>
      </p:sp>
      <p:sp>
        <p:nvSpPr>
          <p:cNvPr id="5" name="Titre 4"/>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907375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Picture_Layou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p>
            <a:r>
              <a:rPr lang="en-GB" noProof="0"/>
              <a:t>TITLE</a:t>
            </a:r>
          </a:p>
        </p:txBody>
      </p:sp>
      <p:sp>
        <p:nvSpPr>
          <p:cNvPr id="9" name="Espace réservé du numéro de diapositive 8"/>
          <p:cNvSpPr>
            <a:spLocks noGrp="1"/>
          </p:cNvSpPr>
          <p:nvPr>
            <p:ph type="sldNum" sz="quarter" idx="15"/>
          </p:nvPr>
        </p:nvSpPr>
        <p:spPr bwMode="gray"/>
        <p:txBody>
          <a:bodyPr/>
          <a:lstStyle/>
          <a:p>
            <a:pPr algn="l"/>
            <a:fld id="{733122C9-A0B9-462F-8757-0847AD287B63}" type="slidenum">
              <a:rPr lang="en-GB" noProof="0" smtClean="0"/>
              <a:pPr algn="l"/>
              <a:t>‹#›</a:t>
            </a:fld>
            <a:endParaRPr lang="en-GB" noProof="0"/>
          </a:p>
        </p:txBody>
      </p:sp>
      <p:sp>
        <p:nvSpPr>
          <p:cNvPr id="12" name="Espace réservé pour une image  8"/>
          <p:cNvSpPr>
            <a:spLocks noGrp="1"/>
          </p:cNvSpPr>
          <p:nvPr>
            <p:ph type="pic" sz="quarter" idx="17" hasCustomPrompt="1"/>
          </p:nvPr>
        </p:nvSpPr>
        <p:spPr bwMode="gray">
          <a:xfrm>
            <a:off x="672000" y="1603201"/>
            <a:ext cx="10848000" cy="4156800"/>
          </a:xfrm>
        </p:spPr>
        <p:txBody>
          <a:bodyPr tIns="1008000" anchor="ctr" anchorCtr="0"/>
          <a:lstStyle>
            <a:lvl1pPr algn="ctr">
              <a:defRPr/>
            </a:lvl1pPr>
          </a:lstStyle>
          <a:p>
            <a:r>
              <a:rPr lang="en-GB" noProof="0"/>
              <a:t>Select your own photo</a:t>
            </a:r>
          </a:p>
        </p:txBody>
      </p:sp>
    </p:spTree>
    <p:extLst>
      <p:ext uri="{BB962C8B-B14F-4D97-AF65-F5344CB8AC3E}">
        <p14:creationId xmlns:p14="http://schemas.microsoft.com/office/powerpoint/2010/main" val="19492211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Contents_Layou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B1250B9-F55C-4042-8FB6-D23931576261}"/>
              </a:ext>
            </a:extLst>
          </p:cNvPr>
          <p:cNvGraphicFramePr>
            <a:graphicFrameLocks noChangeAspect="1"/>
          </p:cNvGraphicFramePr>
          <p:nvPr userDrawn="1">
            <p:custDataLst>
              <p:tags r:id="rId2"/>
            </p:custDataLst>
            <p:extLst>
              <p:ext uri="{D42A27DB-BD31-4B8C-83A1-F6EECF244321}">
                <p14:modId xmlns:p14="http://schemas.microsoft.com/office/powerpoint/2010/main" val="2275014728"/>
              </p:ext>
            </p:extLst>
          </p:nvPr>
        </p:nvGraphicFramePr>
        <p:xfrm>
          <a:off x="2120" y="2119"/>
          <a:ext cx="2117" cy="2117"/>
        </p:xfrm>
        <a:graphic>
          <a:graphicData uri="http://schemas.openxmlformats.org/presentationml/2006/ole">
            <mc:AlternateContent xmlns:mc="http://schemas.openxmlformats.org/markup-compatibility/2006">
              <mc:Choice xmlns:v="urn:schemas-microsoft-com:vml" Requires="v">
                <p:oleObj spid="_x0000_s5122" name="think-cell Slide" r:id="rId4" imgW="415" imgH="416" progId="TCLayout.ActiveDocument.1">
                  <p:embed/>
                </p:oleObj>
              </mc:Choice>
              <mc:Fallback>
                <p:oleObj name="think-cell Slide" r:id="rId4" imgW="415" imgH="416" progId="TCLayout.ActiveDocument.1">
                  <p:embed/>
                  <p:pic>
                    <p:nvPicPr>
                      <p:cNvPr id="4" name="Object 3" hidden="1">
                        <a:extLst>
                          <a:ext uri="{FF2B5EF4-FFF2-40B4-BE49-F238E27FC236}">
                            <a16:creationId xmlns:a16="http://schemas.microsoft.com/office/drawing/2014/main" id="{8B1250B9-F55C-4042-8FB6-D23931576261}"/>
                          </a:ext>
                        </a:extLst>
                      </p:cNvPr>
                      <p:cNvPicPr/>
                      <p:nvPr/>
                    </p:nvPicPr>
                    <p:blipFill>
                      <a:blip r:embed="rId5"/>
                      <a:stretch>
                        <a:fillRect/>
                      </a:stretch>
                    </p:blipFill>
                    <p:spPr>
                      <a:xfrm>
                        <a:off x="2120" y="2119"/>
                        <a:ext cx="2117" cy="2117"/>
                      </a:xfrm>
                      <a:prstGeom prst="rect">
                        <a:avLst/>
                      </a:prstGeom>
                    </p:spPr>
                  </p:pic>
                </p:oleObj>
              </mc:Fallback>
            </mc:AlternateContent>
          </a:graphicData>
        </a:graphic>
      </p:graphicFrame>
      <p:sp>
        <p:nvSpPr>
          <p:cNvPr id="2" name="Titre 1"/>
          <p:cNvSpPr>
            <a:spLocks noGrp="1"/>
          </p:cNvSpPr>
          <p:nvPr>
            <p:ph type="title" hasCustomPrompt="1"/>
          </p:nvPr>
        </p:nvSpPr>
        <p:spPr bwMode="gray">
          <a:xfrm>
            <a:off x="672000" y="217252"/>
            <a:ext cx="10848000" cy="1036637"/>
          </a:xfrm>
        </p:spPr>
        <p:txBody>
          <a:bodyPr/>
          <a:lstStyle/>
          <a:p>
            <a:r>
              <a:rPr lang="en-US" noProof="0"/>
              <a:t>TITLE</a:t>
            </a:r>
          </a:p>
        </p:txBody>
      </p:sp>
      <p:sp>
        <p:nvSpPr>
          <p:cNvPr id="3" name="Espace réservé du contenu 2"/>
          <p:cNvSpPr>
            <a:spLocks noGrp="1"/>
          </p:cNvSpPr>
          <p:nvPr>
            <p:ph idx="1" hasCustomPrompt="1"/>
          </p:nvPr>
        </p:nvSpPr>
        <p:spPr bwMode="gray">
          <a:xfrm>
            <a:off x="672000" y="1603201"/>
            <a:ext cx="5424000" cy="2035200"/>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8" name="Espace réservé du numéro de diapositive 7"/>
          <p:cNvSpPr>
            <a:spLocks noGrp="1"/>
          </p:cNvSpPr>
          <p:nvPr>
            <p:ph type="sldNum" sz="quarter" idx="11"/>
          </p:nvPr>
        </p:nvSpPr>
        <p:spPr bwMode="gray"/>
        <p:txBody>
          <a:bodyPr/>
          <a:lstStyle/>
          <a:p>
            <a:pPr algn="l"/>
            <a:fld id="{733122C9-A0B9-462F-8757-0847AD287B63}" type="slidenum">
              <a:rPr lang="en-US" noProof="0" smtClean="0"/>
              <a:pPr algn="l"/>
              <a:t>‹#›</a:t>
            </a:fld>
            <a:endParaRPr lang="en-US" noProof="0"/>
          </a:p>
        </p:txBody>
      </p:sp>
      <p:sp>
        <p:nvSpPr>
          <p:cNvPr id="9" name="Espace réservé du contenu 2"/>
          <p:cNvSpPr>
            <a:spLocks noGrp="1"/>
          </p:cNvSpPr>
          <p:nvPr>
            <p:ph idx="13" hasCustomPrompt="1"/>
          </p:nvPr>
        </p:nvSpPr>
        <p:spPr bwMode="gray">
          <a:xfrm>
            <a:off x="6096000" y="1603201"/>
            <a:ext cx="5424000" cy="2035200"/>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3" name="Espace réservé du contenu 2"/>
          <p:cNvSpPr>
            <a:spLocks noGrp="1"/>
          </p:cNvSpPr>
          <p:nvPr>
            <p:ph idx="14" hasCustomPrompt="1"/>
          </p:nvPr>
        </p:nvSpPr>
        <p:spPr bwMode="gray">
          <a:xfrm>
            <a:off x="672000" y="3771389"/>
            <a:ext cx="5424000" cy="2034629"/>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
        <p:nvSpPr>
          <p:cNvPr id="14" name="Espace réservé du contenu 2"/>
          <p:cNvSpPr>
            <a:spLocks noGrp="1"/>
          </p:cNvSpPr>
          <p:nvPr>
            <p:ph idx="15" hasCustomPrompt="1"/>
          </p:nvPr>
        </p:nvSpPr>
        <p:spPr bwMode="gray">
          <a:xfrm>
            <a:off x="6096000" y="3771389"/>
            <a:ext cx="5424000" cy="2034629"/>
          </a:xfrm>
        </p:spPr>
        <p:txBody>
          <a:bodyPr/>
          <a:lstStyle>
            <a:lvl2pPr>
              <a:defRPr/>
            </a:lvl2pPr>
            <a:lvl3pPr>
              <a:defRPr/>
            </a:lvl3pPr>
            <a:lvl4pPr>
              <a:defRPr baseline="0"/>
            </a:lvl4pPr>
            <a:lvl5pPr>
              <a:defRPr/>
            </a:lvl5pPr>
          </a:lstStyle>
          <a:p>
            <a:pPr lvl="0"/>
            <a:r>
              <a:rPr lang="en-US" noProof="0"/>
              <a:t>Text level 1</a:t>
            </a:r>
          </a:p>
          <a:p>
            <a:pPr lvl="1"/>
            <a:r>
              <a:rPr lang="en-US" noProof="0"/>
              <a:t>Text level 2</a:t>
            </a:r>
          </a:p>
          <a:p>
            <a:pPr lvl="2"/>
            <a:r>
              <a:rPr lang="en-US" noProof="0"/>
              <a:t>Text level 3</a:t>
            </a:r>
          </a:p>
          <a:p>
            <a:pPr lvl="3"/>
            <a:r>
              <a:rPr lang="en-US" noProof="0"/>
              <a:t>Text level 4</a:t>
            </a:r>
          </a:p>
          <a:p>
            <a:pPr lvl="4"/>
            <a:r>
              <a:rPr lang="en-US" noProof="0"/>
              <a:t>Text level 5</a:t>
            </a:r>
          </a:p>
        </p:txBody>
      </p:sp>
    </p:spTree>
    <p:extLst>
      <p:ext uri="{BB962C8B-B14F-4D97-AF65-F5344CB8AC3E}">
        <p14:creationId xmlns:p14="http://schemas.microsoft.com/office/powerpoint/2010/main" val="2007944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00E2DB-482B-416E-BA66-04DA99C07B17}" type="datetimeFigureOut">
              <a:rPr lang="en-US" smtClean="0"/>
              <a:t>4/7/2022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1E09C7-BE3C-4DD0-8D99-3C55EAF50308}" type="slidenum">
              <a:rPr lang="en-US" smtClean="0"/>
              <a:t>‹#›</a:t>
            </a:fld>
            <a:endParaRPr lang="en-US"/>
          </a:p>
        </p:txBody>
      </p:sp>
    </p:spTree>
    <p:extLst>
      <p:ext uri="{BB962C8B-B14F-4D97-AF65-F5344CB8AC3E}">
        <p14:creationId xmlns:p14="http://schemas.microsoft.com/office/powerpoint/2010/main" val="3893413718"/>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 id="2147484020" r:id="rId15"/>
    <p:sldLayoutId id="2147484021" r:id="rId16"/>
    <p:sldLayoutId id="2147484022" r:id="rId17"/>
    <p:sldLayoutId id="2147484023"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emf"/><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11" Type="http://schemas.openxmlformats.org/officeDocument/2006/relationships/image" Target="../media/image14.svg"/><Relationship Id="rId5" Type="http://schemas.openxmlformats.org/officeDocument/2006/relationships/diagramQuickStyle" Target="../diagrams/quickStyle1.xml"/><Relationship Id="rId10" Type="http://schemas.openxmlformats.org/officeDocument/2006/relationships/image" Target="../media/image13.png"/><Relationship Id="rId4" Type="http://schemas.openxmlformats.org/officeDocument/2006/relationships/diagramLayout" Target="../diagrams/layout1.xml"/><Relationship Id="rId9" Type="http://schemas.openxmlformats.org/officeDocument/2006/relationships/image" Target="../media/image19.svg"/></Relationships>
</file>

<file path=ppt/slides/_rels/slide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2.xml"/><Relationship Id="rId11" Type="http://schemas.openxmlformats.org/officeDocument/2006/relationships/image" Target="../media/image16.svg"/><Relationship Id="rId5" Type="http://schemas.openxmlformats.org/officeDocument/2006/relationships/diagramQuickStyle" Target="../diagrams/quickStyle2.xml"/><Relationship Id="rId10" Type="http://schemas.openxmlformats.org/officeDocument/2006/relationships/image" Target="../media/image15.png"/><Relationship Id="rId4" Type="http://schemas.openxmlformats.org/officeDocument/2006/relationships/diagramLayout" Target="../diagrams/layout2.xml"/><Relationship Id="rId9" Type="http://schemas.openxmlformats.org/officeDocument/2006/relationships/image" Target="../media/image19.svg"/></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3.xml"/><Relationship Id="rId11" Type="http://schemas.openxmlformats.org/officeDocument/2006/relationships/image" Target="../media/image18.svg"/><Relationship Id="rId5" Type="http://schemas.openxmlformats.org/officeDocument/2006/relationships/diagramQuickStyle" Target="../diagrams/quickStyle3.xml"/><Relationship Id="rId10" Type="http://schemas.openxmlformats.org/officeDocument/2006/relationships/image" Target="../media/image17.png"/><Relationship Id="rId4" Type="http://schemas.openxmlformats.org/officeDocument/2006/relationships/diagramLayout" Target="../diagrams/layout3.xml"/><Relationship Id="rId9"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hyperlink" Target="https://clcprojects.com/world-bank-business-2018/" TargetMode="External"/><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6" Type="http://schemas.openxmlformats.org/officeDocument/2006/relationships/comments" Target="../comments/comment1.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24.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29.emf"/><Relationship Id="rId4" Type="http://schemas.openxmlformats.org/officeDocument/2006/relationships/image" Target="../media/image28.emf"/></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comments" Target="../comments/comment2.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image" Target="../media/image1.emf"/><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oleObject" Target="../embeddings/oleObject6.bin"/><Relationship Id="rId5" Type="http://schemas.openxmlformats.org/officeDocument/2006/relationships/notesSlide" Target="../notesSlides/notesSlide11.xml"/><Relationship Id="rId4"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1.emf"/><Relationship Id="rId2" Type="http://schemas.openxmlformats.org/officeDocument/2006/relationships/tags" Target="../tags/tag11.xml"/><Relationship Id="rId1" Type="http://schemas.openxmlformats.org/officeDocument/2006/relationships/vmlDrawing" Target="../drawings/vmlDrawing8.vml"/><Relationship Id="rId6" Type="http://schemas.openxmlformats.org/officeDocument/2006/relationships/oleObject" Target="../embeddings/oleObject6.bin"/><Relationship Id="rId5" Type="http://schemas.openxmlformats.org/officeDocument/2006/relationships/notesSlide" Target="../notesSlides/notesSlide12.xml"/><Relationship Id="rId4"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tags" Target="../tags/tag14.xml"/><Relationship Id="rId7" Type="http://schemas.openxmlformats.org/officeDocument/2006/relationships/image" Target="../media/image30.emf"/><Relationship Id="rId2" Type="http://schemas.openxmlformats.org/officeDocument/2006/relationships/tags" Target="../tags/tag13.xml"/><Relationship Id="rId1" Type="http://schemas.openxmlformats.org/officeDocument/2006/relationships/vmlDrawing" Target="../drawings/vmlDrawing9.vml"/><Relationship Id="rId6" Type="http://schemas.openxmlformats.org/officeDocument/2006/relationships/oleObject" Target="../embeddings/oleObject7.bin"/><Relationship Id="rId5" Type="http://schemas.openxmlformats.org/officeDocument/2006/relationships/notesSlide" Target="../notesSlides/notesSlide13.xml"/><Relationship Id="rId4" Type="http://schemas.openxmlformats.org/officeDocument/2006/relationships/slideLayout" Target="../slideLayouts/slideLayout2.xml"/><Relationship Id="rId9" Type="http://schemas.openxmlformats.org/officeDocument/2006/relationships/image" Target="../media/image32.png"/></Relationships>
</file>

<file path=ppt/slides/_rels/slide22.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tags" Target="../tags/tag16.xml"/><Relationship Id="rId7" Type="http://schemas.openxmlformats.org/officeDocument/2006/relationships/image" Target="../media/image30.emf"/><Relationship Id="rId12" Type="http://schemas.openxmlformats.org/officeDocument/2006/relationships/image" Target="../media/image37.png"/><Relationship Id="rId2" Type="http://schemas.openxmlformats.org/officeDocument/2006/relationships/tags" Target="../tags/tag15.xml"/><Relationship Id="rId1" Type="http://schemas.openxmlformats.org/officeDocument/2006/relationships/vmlDrawing" Target="../drawings/vmlDrawing10.vml"/><Relationship Id="rId6" Type="http://schemas.openxmlformats.org/officeDocument/2006/relationships/oleObject" Target="../embeddings/oleObject8.bin"/><Relationship Id="rId11" Type="http://schemas.openxmlformats.org/officeDocument/2006/relationships/image" Target="../media/image36.svg"/><Relationship Id="rId5" Type="http://schemas.openxmlformats.org/officeDocument/2006/relationships/notesSlide" Target="../notesSlides/notesSlide14.xml"/><Relationship Id="rId10" Type="http://schemas.openxmlformats.org/officeDocument/2006/relationships/image" Target="../media/image35.png"/><Relationship Id="rId4" Type="http://schemas.openxmlformats.org/officeDocument/2006/relationships/slideLayout" Target="../slideLayouts/slideLayout2.xml"/><Relationship Id="rId9" Type="http://schemas.openxmlformats.org/officeDocument/2006/relationships/image" Target="../media/image34.svg"/><Relationship Id="rId14" Type="http://schemas.openxmlformats.org/officeDocument/2006/relationships/image" Target="../media/image39.sv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43.jpe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8" Type="http://schemas.openxmlformats.org/officeDocument/2006/relationships/image" Target="../media/image44.emf"/><Relationship Id="rId3" Type="http://schemas.openxmlformats.org/officeDocument/2006/relationships/tags" Target="../tags/tag19.xml"/><Relationship Id="rId7" Type="http://schemas.openxmlformats.org/officeDocument/2006/relationships/oleObject" Target="../embeddings/oleObject9.bin"/><Relationship Id="rId2" Type="http://schemas.openxmlformats.org/officeDocument/2006/relationships/tags" Target="../tags/tag18.xml"/><Relationship Id="rId1" Type="http://schemas.openxmlformats.org/officeDocument/2006/relationships/vmlDrawing" Target="../drawings/vmlDrawing11.vml"/><Relationship Id="rId6" Type="http://schemas.openxmlformats.org/officeDocument/2006/relationships/notesSlide" Target="../notesSlides/notesSlide16.xml"/><Relationship Id="rId11" Type="http://schemas.openxmlformats.org/officeDocument/2006/relationships/image" Target="../media/image47.png"/><Relationship Id="rId5" Type="http://schemas.openxmlformats.org/officeDocument/2006/relationships/slideLayout" Target="../slideLayouts/slideLayout16.xml"/><Relationship Id="rId10" Type="http://schemas.openxmlformats.org/officeDocument/2006/relationships/image" Target="../media/image46.png"/><Relationship Id="rId4" Type="http://schemas.openxmlformats.org/officeDocument/2006/relationships/tags" Target="../tags/tag20.xml"/><Relationship Id="rId9"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tags" Target="../tags/tag22.xml"/><Relationship Id="rId7" Type="http://schemas.openxmlformats.org/officeDocument/2006/relationships/image" Target="../media/image48.emf"/><Relationship Id="rId2" Type="http://schemas.openxmlformats.org/officeDocument/2006/relationships/tags" Target="../tags/tag21.xml"/><Relationship Id="rId1" Type="http://schemas.openxmlformats.org/officeDocument/2006/relationships/vmlDrawing" Target="../drawings/vmlDrawing12.vml"/><Relationship Id="rId6" Type="http://schemas.openxmlformats.org/officeDocument/2006/relationships/oleObject" Target="../embeddings/oleObject10.bin"/><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tags" Target="../tags/tag24.xml"/><Relationship Id="rId7" Type="http://schemas.openxmlformats.org/officeDocument/2006/relationships/image" Target="../media/image30.emf"/><Relationship Id="rId12" Type="http://schemas.openxmlformats.org/officeDocument/2006/relationships/image" Target="../media/image53.png"/><Relationship Id="rId2" Type="http://schemas.openxmlformats.org/officeDocument/2006/relationships/tags" Target="../tags/tag23.xml"/><Relationship Id="rId1" Type="http://schemas.openxmlformats.org/officeDocument/2006/relationships/vmlDrawing" Target="../drawings/vmlDrawing13.vml"/><Relationship Id="rId6" Type="http://schemas.openxmlformats.org/officeDocument/2006/relationships/oleObject" Target="../embeddings/oleObject11.bin"/><Relationship Id="rId11" Type="http://schemas.openxmlformats.org/officeDocument/2006/relationships/image" Target="../media/image52.png"/><Relationship Id="rId5" Type="http://schemas.openxmlformats.org/officeDocument/2006/relationships/notesSlide" Target="../notesSlides/notesSlide18.xml"/><Relationship Id="rId10" Type="http://schemas.openxmlformats.org/officeDocument/2006/relationships/image" Target="../media/image51.png"/><Relationship Id="rId4" Type="http://schemas.openxmlformats.org/officeDocument/2006/relationships/slideLayout" Target="../slideLayouts/slideLayout2.xml"/><Relationship Id="rId9" Type="http://schemas.openxmlformats.org/officeDocument/2006/relationships/image" Target="../media/image50.png"/></Relationships>
</file>

<file path=ppt/slides/_rels/slide2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tags" Target="../tags/tag26.xml"/><Relationship Id="rId7" Type="http://schemas.openxmlformats.org/officeDocument/2006/relationships/image" Target="../media/image48.emf"/><Relationship Id="rId12" Type="http://schemas.openxmlformats.org/officeDocument/2006/relationships/image" Target="../media/image58.png"/><Relationship Id="rId2" Type="http://schemas.openxmlformats.org/officeDocument/2006/relationships/tags" Target="../tags/tag25.xml"/><Relationship Id="rId1" Type="http://schemas.openxmlformats.org/officeDocument/2006/relationships/vmlDrawing" Target="../drawings/vmlDrawing14.vml"/><Relationship Id="rId6" Type="http://schemas.openxmlformats.org/officeDocument/2006/relationships/oleObject" Target="../embeddings/oleObject12.bin"/><Relationship Id="rId11" Type="http://schemas.openxmlformats.org/officeDocument/2006/relationships/image" Target="../media/image57.png"/><Relationship Id="rId5" Type="http://schemas.openxmlformats.org/officeDocument/2006/relationships/notesSlide" Target="../notesSlides/notesSlide19.xml"/><Relationship Id="rId10" Type="http://schemas.openxmlformats.org/officeDocument/2006/relationships/image" Target="../media/image56.png"/><Relationship Id="rId4" Type="http://schemas.openxmlformats.org/officeDocument/2006/relationships/slideLayout" Target="../slideLayouts/slideLayout17.xml"/><Relationship Id="rId9" Type="http://schemas.openxmlformats.org/officeDocument/2006/relationships/image" Target="../media/image55.png"/></Relationships>
</file>

<file path=ppt/slides/_rels/slide28.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tags" Target="../tags/tag28.xml"/><Relationship Id="rId7" Type="http://schemas.openxmlformats.org/officeDocument/2006/relationships/image" Target="../media/image30.emf"/><Relationship Id="rId12" Type="http://schemas.openxmlformats.org/officeDocument/2006/relationships/customXml" Target="../ink/ink4.xml"/><Relationship Id="rId2" Type="http://schemas.openxmlformats.org/officeDocument/2006/relationships/tags" Target="../tags/tag27.xml"/><Relationship Id="rId1" Type="http://schemas.openxmlformats.org/officeDocument/2006/relationships/vmlDrawing" Target="../drawings/vmlDrawing15.vml"/><Relationship Id="rId6" Type="http://schemas.openxmlformats.org/officeDocument/2006/relationships/oleObject" Target="../embeddings/oleObject13.bin"/><Relationship Id="rId11" Type="http://schemas.openxmlformats.org/officeDocument/2006/relationships/customXml" Target="../ink/ink3.xml"/><Relationship Id="rId5" Type="http://schemas.openxmlformats.org/officeDocument/2006/relationships/notesSlide" Target="../notesSlides/notesSlide20.xml"/><Relationship Id="rId10" Type="http://schemas.openxmlformats.org/officeDocument/2006/relationships/customXml" Target="../ink/ink2.xml"/><Relationship Id="rId4" Type="http://schemas.openxmlformats.org/officeDocument/2006/relationships/slideLayout" Target="../slideLayouts/slideLayout2.xml"/><Relationship Id="rId9" Type="http://schemas.openxmlformats.org/officeDocument/2006/relationships/image" Target="../media/image48.png"/></Relationships>
</file>

<file path=ppt/slides/_rels/slide29.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tags" Target="../tags/tag30.xml"/><Relationship Id="rId7" Type="http://schemas.openxmlformats.org/officeDocument/2006/relationships/image" Target="../media/image30.emf"/><Relationship Id="rId2" Type="http://schemas.openxmlformats.org/officeDocument/2006/relationships/tags" Target="../tags/tag29.xml"/><Relationship Id="rId1" Type="http://schemas.openxmlformats.org/officeDocument/2006/relationships/vmlDrawing" Target="../drawings/vmlDrawing16.vml"/><Relationship Id="rId6" Type="http://schemas.openxmlformats.org/officeDocument/2006/relationships/oleObject" Target="../embeddings/oleObject14.bin"/><Relationship Id="rId5" Type="http://schemas.openxmlformats.org/officeDocument/2006/relationships/notesSlide" Target="../notesSlides/notesSlide21.xml"/><Relationship Id="rId10" Type="http://schemas.openxmlformats.org/officeDocument/2006/relationships/image" Target="../media/image61.png"/><Relationship Id="rId4" Type="http://schemas.openxmlformats.org/officeDocument/2006/relationships/slideLayout" Target="../slideLayouts/slideLayout2.xml"/><Relationship Id="rId9" Type="http://schemas.openxmlformats.org/officeDocument/2006/relationships/image" Target="../media/image60.png"/></Relationships>
</file>

<file path=ppt/slides/_rels/slide30.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tags" Target="../tags/tag32.xml"/><Relationship Id="rId7" Type="http://schemas.openxmlformats.org/officeDocument/2006/relationships/image" Target="../media/image48.emf"/><Relationship Id="rId12" Type="http://schemas.openxmlformats.org/officeDocument/2006/relationships/image" Target="../media/image66.png"/><Relationship Id="rId2" Type="http://schemas.openxmlformats.org/officeDocument/2006/relationships/tags" Target="../tags/tag31.xml"/><Relationship Id="rId1" Type="http://schemas.openxmlformats.org/officeDocument/2006/relationships/vmlDrawing" Target="../drawings/vmlDrawing17.vml"/><Relationship Id="rId6" Type="http://schemas.openxmlformats.org/officeDocument/2006/relationships/oleObject" Target="../embeddings/oleObject15.bin"/><Relationship Id="rId11" Type="http://schemas.openxmlformats.org/officeDocument/2006/relationships/image" Target="../media/image65.png"/><Relationship Id="rId5" Type="http://schemas.openxmlformats.org/officeDocument/2006/relationships/notesSlide" Target="../notesSlides/notesSlide22.xml"/><Relationship Id="rId10" Type="http://schemas.openxmlformats.org/officeDocument/2006/relationships/image" Target="../media/image64.png"/><Relationship Id="rId4" Type="http://schemas.openxmlformats.org/officeDocument/2006/relationships/slideLayout" Target="../slideLayouts/slideLayout2.xml"/><Relationship Id="rId9" Type="http://schemas.openxmlformats.org/officeDocument/2006/relationships/image" Target="../media/image63.png"/></Relationships>
</file>

<file path=ppt/slides/_rels/slide3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slideLayout" Target="../slideLayouts/slideLayout2.xml"/><Relationship Id="rId7" Type="http://schemas.openxmlformats.org/officeDocument/2006/relationships/image" Target="../media/image49.png"/><Relationship Id="rId2" Type="http://schemas.openxmlformats.org/officeDocument/2006/relationships/tags" Target="../tags/tag33.xml"/><Relationship Id="rId1" Type="http://schemas.openxmlformats.org/officeDocument/2006/relationships/vmlDrawing" Target="../drawings/vmlDrawing18.vml"/><Relationship Id="rId6" Type="http://schemas.openxmlformats.org/officeDocument/2006/relationships/image" Target="../media/image30.emf"/><Relationship Id="rId11" Type="http://schemas.openxmlformats.org/officeDocument/2006/relationships/image" Target="../media/image70.png"/><Relationship Id="rId5" Type="http://schemas.openxmlformats.org/officeDocument/2006/relationships/oleObject" Target="../embeddings/oleObject16.bin"/><Relationship Id="rId10" Type="http://schemas.openxmlformats.org/officeDocument/2006/relationships/image" Target="../media/image69.png"/><Relationship Id="rId4" Type="http://schemas.openxmlformats.org/officeDocument/2006/relationships/notesSlide" Target="../notesSlides/notesSlide23.xml"/><Relationship Id="rId9" Type="http://schemas.openxmlformats.org/officeDocument/2006/relationships/image" Target="../media/image68.png"/></Relationships>
</file>

<file path=ppt/slides/_rels/slide32.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tags" Target="../tags/tag35.xml"/><Relationship Id="rId7" Type="http://schemas.openxmlformats.org/officeDocument/2006/relationships/image" Target="../media/image49.png"/><Relationship Id="rId2" Type="http://schemas.openxmlformats.org/officeDocument/2006/relationships/tags" Target="../tags/tag34.xml"/><Relationship Id="rId1" Type="http://schemas.openxmlformats.org/officeDocument/2006/relationships/vmlDrawing" Target="../drawings/vmlDrawing19.vml"/><Relationship Id="rId6" Type="http://schemas.openxmlformats.org/officeDocument/2006/relationships/image" Target="../media/image1.emf"/><Relationship Id="rId5" Type="http://schemas.openxmlformats.org/officeDocument/2006/relationships/oleObject" Target="../embeddings/oleObject17.bin"/><Relationship Id="rId4" Type="http://schemas.openxmlformats.org/officeDocument/2006/relationships/slideLayout" Target="../slideLayouts/slideLayout2.xml"/><Relationship Id="rId9" Type="http://schemas.openxmlformats.org/officeDocument/2006/relationships/image" Target="../media/image71.jpeg"/></Relationships>
</file>

<file path=ppt/slides/_rels/slide33.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72.png"/><Relationship Id="rId2" Type="http://schemas.openxmlformats.org/officeDocument/2006/relationships/tags" Target="../tags/tag36.xml"/><Relationship Id="rId1" Type="http://schemas.openxmlformats.org/officeDocument/2006/relationships/vmlDrawing" Target="../drawings/vmlDrawing20.vml"/><Relationship Id="rId6" Type="http://schemas.openxmlformats.org/officeDocument/2006/relationships/image" Target="../media/image48.emf"/><Relationship Id="rId5" Type="http://schemas.openxmlformats.org/officeDocument/2006/relationships/oleObject" Target="../embeddings/oleObject18.bin"/><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9.xml"/><Relationship Id="rId6" Type="http://schemas.openxmlformats.org/officeDocument/2006/relationships/hyperlink" Target="https://www.gavi.org/fr/notre-soutien/directives" TargetMode="External"/><Relationship Id="rId5" Type="http://schemas.openxmlformats.org/officeDocument/2006/relationships/hyperlink" Target="https://gavinet.sharepoint.com/teams/PAP/srp/Documents/Forms/AllItems.aspx?sortField=LinkFilename&amp;isAscending=true&amp;viewid=046d994b%2Ddde7%2D4867%2Da433%2D26d2e34c2455&amp;id=%2Fteams%2FPAP%2Fsrp%2FDocuments%2FToC%20Applications%2DExternally%20Shared%2FCote%20d%27lvoire" TargetMode="External"/><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tags" Target="../tags/tag41.xml"/><Relationship Id="rId7" Type="http://schemas.openxmlformats.org/officeDocument/2006/relationships/image" Target="../media/image74.png"/><Relationship Id="rId2" Type="http://schemas.openxmlformats.org/officeDocument/2006/relationships/tags" Target="../tags/tag40.xml"/><Relationship Id="rId1" Type="http://schemas.openxmlformats.org/officeDocument/2006/relationships/vmlDrawing" Target="../drawings/vmlDrawing21.vml"/><Relationship Id="rId6" Type="http://schemas.openxmlformats.org/officeDocument/2006/relationships/image" Target="../media/image30.emf"/><Relationship Id="rId5" Type="http://schemas.openxmlformats.org/officeDocument/2006/relationships/oleObject" Target="../embeddings/oleObject19.bin"/><Relationship Id="rId4" Type="http://schemas.openxmlformats.org/officeDocument/2006/relationships/slideLayout" Target="../slideLayouts/slideLayout2.xml"/><Relationship Id="rId9" Type="http://schemas.openxmlformats.org/officeDocument/2006/relationships/image" Target="../media/image76.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comments" Target="../comments/comment3.xml"/><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79.svg"/><Relationship Id="rId5" Type="http://schemas.openxmlformats.org/officeDocument/2006/relationships/image" Target="../media/image78.png"/><Relationship Id="rId4" Type="http://schemas.openxmlformats.org/officeDocument/2006/relationships/image" Target="../media/image77.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4.xml"/></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slideLayout" Target="../slideLayouts/slideLayout18.xml"/><Relationship Id="rId1" Type="http://schemas.openxmlformats.org/officeDocument/2006/relationships/tags" Target="../tags/tag45.xml"/><Relationship Id="rId5" Type="http://schemas.openxmlformats.org/officeDocument/2006/relationships/image" Target="../media/image82.png"/><Relationship Id="rId4" Type="http://schemas.openxmlformats.org/officeDocument/2006/relationships/image" Target="../media/image8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slideLayout" Target="../slideLayouts/slideLayout2.xml"/><Relationship Id="rId1" Type="http://schemas.openxmlformats.org/officeDocument/2006/relationships/tags" Target="../tags/tag46.xml"/></Relationships>
</file>

<file path=ppt/slides/_rels/slide43.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83.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46.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0.png"/><Relationship Id="rId1" Type="http://schemas.openxmlformats.org/officeDocument/2006/relationships/slideLayout" Target="../slideLayouts/slideLayout2.xml"/><Relationship Id="rId5" Type="http://schemas.openxmlformats.org/officeDocument/2006/relationships/image" Target="../media/image93.svg"/><Relationship Id="rId4" Type="http://schemas.openxmlformats.org/officeDocument/2006/relationships/image" Target="../media/image9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94.png"/><Relationship Id="rId7" Type="http://schemas.openxmlformats.org/officeDocument/2006/relationships/image" Target="../media/image9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6.svg"/><Relationship Id="rId5" Type="http://schemas.openxmlformats.org/officeDocument/2006/relationships/image" Target="../media/image95.png"/><Relationship Id="rId10" Type="http://schemas.openxmlformats.org/officeDocument/2006/relationships/image" Target="../media/image100.svg"/><Relationship Id="rId4" Type="http://schemas.openxmlformats.org/officeDocument/2006/relationships/hyperlink" Target="https://public.tableau.com/app/profile/supply.division/viz/UNICEFPricedataoverviewforvaccines/Fulldashboard" TargetMode="External"/><Relationship Id="rId9" Type="http://schemas.openxmlformats.org/officeDocument/2006/relationships/image" Target="../media/image99.png"/></Relationships>
</file>

<file path=ppt/slides/_rels/slide5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02.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4F5C51D-90DC-4530-9438-1608529530A2}"/>
              </a:ext>
            </a:extLst>
          </p:cNvPr>
          <p:cNvSpPr>
            <a:spLocks noGrp="1"/>
          </p:cNvSpPr>
          <p:nvPr>
            <p:ph type="subTitle" idx="1"/>
          </p:nvPr>
        </p:nvSpPr>
        <p:spPr/>
        <p:txBody>
          <a:bodyPr/>
          <a:lstStyle/>
          <a:p>
            <a:r>
              <a:rPr lang="en-US" dirty="0"/>
              <a:t>Côte d’Ivoire </a:t>
            </a:r>
          </a:p>
          <a:p>
            <a:r>
              <a:rPr lang="en-US" dirty="0"/>
              <a:t>7 </a:t>
            </a:r>
            <a:r>
              <a:rPr lang="en-US" dirty="0" err="1"/>
              <a:t>avril</a:t>
            </a:r>
            <a:r>
              <a:rPr lang="en-US" dirty="0"/>
              <a:t> 2022</a:t>
            </a:r>
          </a:p>
        </p:txBody>
      </p:sp>
      <p:sp>
        <p:nvSpPr>
          <p:cNvPr id="4" name="Text Placeholder 1">
            <a:extLst>
              <a:ext uri="{FF2B5EF4-FFF2-40B4-BE49-F238E27FC236}">
                <a16:creationId xmlns:a16="http://schemas.microsoft.com/office/drawing/2014/main" id="{F553BF33-9FCF-4B3A-9A83-F3B460D5AF0C}"/>
              </a:ext>
            </a:extLst>
          </p:cNvPr>
          <p:cNvSpPr txBox="1">
            <a:spLocks/>
          </p:cNvSpPr>
          <p:nvPr/>
        </p:nvSpPr>
        <p:spPr>
          <a:xfrm>
            <a:off x="651195" y="1345833"/>
            <a:ext cx="8754062" cy="179245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lang="fr-CH" sz="4000" dirty="0"/>
              <a:t>Mobilisation des ressources domestiques et financement durable des SSP en Côte d’Ivoire dans un contexte de transition</a:t>
            </a:r>
            <a:endParaRPr lang="fr-FR" sz="3600" dirty="0"/>
          </a:p>
        </p:txBody>
      </p:sp>
    </p:spTree>
    <p:extLst>
      <p:ext uri="{BB962C8B-B14F-4D97-AF65-F5344CB8AC3E}">
        <p14:creationId xmlns:p14="http://schemas.microsoft.com/office/powerpoint/2010/main" val="780408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816BA85-8414-4E51-A269-56411715FA2D}"/>
              </a:ext>
            </a:extLst>
          </p:cNvPr>
          <p:cNvSpPr/>
          <p:nvPr/>
        </p:nvSpPr>
        <p:spPr>
          <a:xfrm>
            <a:off x="2258458" y="2834148"/>
            <a:ext cx="9838062" cy="1067213"/>
          </a:xfrm>
          <a:prstGeom prst="roundRect">
            <a:avLst/>
          </a:prstGeom>
          <a:solidFill>
            <a:srgbClr val="C6C6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50000"/>
                </a:schemeClr>
              </a:solidFill>
            </a:endParaRPr>
          </a:p>
        </p:txBody>
      </p:sp>
      <p:graphicFrame>
        <p:nvGraphicFramePr>
          <p:cNvPr id="22" name="Object 21" hidden="1">
            <a:extLst>
              <a:ext uri="{FF2B5EF4-FFF2-40B4-BE49-F238E27FC236}">
                <a16:creationId xmlns:a16="http://schemas.microsoft.com/office/drawing/2014/main" id="{EF2687B4-F3BF-4F44-B510-6926A549CC5E}"/>
              </a:ext>
            </a:extLst>
          </p:cNvPr>
          <p:cNvGraphicFramePr>
            <a:graphicFrameLocks noChangeAspect="1"/>
          </p:cNvGraphicFramePr>
          <p:nvPr>
            <p:custDataLst>
              <p:tags r:id="rId3"/>
            </p:custDataLst>
          </p:nvPr>
        </p:nvGraphicFramePr>
        <p:xfrm>
          <a:off x="2120" y="2119"/>
          <a:ext cx="2117" cy="2117"/>
        </p:xfrm>
        <a:graphic>
          <a:graphicData uri="http://schemas.openxmlformats.org/presentationml/2006/ole">
            <mc:AlternateContent xmlns:mc="http://schemas.openxmlformats.org/markup-compatibility/2006">
              <mc:Choice xmlns:v="urn:schemas-microsoft-com:vml" Requires="v">
                <p:oleObj spid="_x0000_s6146" name="think-cell Slide" r:id="rId6" imgW="415" imgH="416" progId="TCLayout.ActiveDocument.1">
                  <p:embed/>
                </p:oleObj>
              </mc:Choice>
              <mc:Fallback>
                <p:oleObj name="think-cell Slide" r:id="rId6" imgW="415" imgH="416" progId="TCLayout.ActiveDocument.1">
                  <p:embed/>
                  <p:pic>
                    <p:nvPicPr>
                      <p:cNvPr id="22" name="Object 21" hidden="1">
                        <a:extLst>
                          <a:ext uri="{FF2B5EF4-FFF2-40B4-BE49-F238E27FC236}">
                            <a16:creationId xmlns:a16="http://schemas.microsoft.com/office/drawing/2014/main" id="{EF2687B4-F3BF-4F44-B510-6926A549CC5E}"/>
                          </a:ext>
                        </a:extLst>
                      </p:cNvPr>
                      <p:cNvPicPr/>
                      <p:nvPr/>
                    </p:nvPicPr>
                    <p:blipFill>
                      <a:blip r:embed="rId7"/>
                      <a:stretch>
                        <a:fillRect/>
                      </a:stretch>
                    </p:blipFill>
                    <p:spPr>
                      <a:xfrm>
                        <a:off x="2120"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5A974AB-4DE1-41BC-B724-BDD1A4EDB4FD}"/>
              </a:ext>
            </a:extLst>
          </p:cNvPr>
          <p:cNvSpPr>
            <a:spLocks noGrp="1"/>
          </p:cNvSpPr>
          <p:nvPr>
            <p:ph type="title"/>
          </p:nvPr>
        </p:nvSpPr>
        <p:spPr>
          <a:xfrm>
            <a:off x="3595800" y="1064616"/>
            <a:ext cx="7368533" cy="1646864"/>
          </a:xfrm>
        </p:spPr>
        <p:txBody>
          <a:bodyPr vert="horz">
            <a:normAutofit/>
          </a:bodyPr>
          <a:lstStyle/>
          <a:p>
            <a:r>
              <a:rPr lang="en-GB" sz="5400" b="1" dirty="0" err="1">
                <a:solidFill>
                  <a:schemeClr val="accent4">
                    <a:lumMod val="50000"/>
                  </a:schemeClr>
                </a:solidFill>
              </a:rPr>
              <a:t>Contenu</a:t>
            </a:r>
            <a:endParaRPr lang="en-US" sz="5400" b="1" dirty="0">
              <a:solidFill>
                <a:schemeClr val="accent4">
                  <a:lumMod val="50000"/>
                </a:schemeClr>
              </a:solidFill>
            </a:endParaRPr>
          </a:p>
        </p:txBody>
      </p:sp>
      <p:sp>
        <p:nvSpPr>
          <p:cNvPr id="27" name="Oval 26">
            <a:extLst>
              <a:ext uri="{FF2B5EF4-FFF2-40B4-BE49-F238E27FC236}">
                <a16:creationId xmlns:a16="http://schemas.microsoft.com/office/drawing/2014/main" id="{A26C3B24-EE08-4079-95B8-23BE6342C794}"/>
              </a:ext>
            </a:extLst>
          </p:cNvPr>
          <p:cNvSpPr/>
          <p:nvPr/>
        </p:nvSpPr>
        <p:spPr>
          <a:xfrm>
            <a:off x="2643666" y="3043756"/>
            <a:ext cx="626617" cy="6479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67" b="1" dirty="0">
                <a:solidFill>
                  <a:schemeClr val="accent4">
                    <a:lumMod val="50000"/>
                  </a:schemeClr>
                </a:solidFill>
              </a:rPr>
              <a:t>1</a:t>
            </a:r>
          </a:p>
        </p:txBody>
      </p:sp>
      <p:sp>
        <p:nvSpPr>
          <p:cNvPr id="28" name="Oval 27">
            <a:extLst>
              <a:ext uri="{FF2B5EF4-FFF2-40B4-BE49-F238E27FC236}">
                <a16:creationId xmlns:a16="http://schemas.microsoft.com/office/drawing/2014/main" id="{B888581C-49E4-4F2D-A2B0-6075287903F9}"/>
              </a:ext>
            </a:extLst>
          </p:cNvPr>
          <p:cNvSpPr/>
          <p:nvPr/>
        </p:nvSpPr>
        <p:spPr>
          <a:xfrm>
            <a:off x="2643666" y="5293897"/>
            <a:ext cx="626617" cy="6479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67" b="1">
                <a:solidFill>
                  <a:schemeClr val="accent4">
                    <a:lumMod val="50000"/>
                  </a:schemeClr>
                </a:solidFill>
              </a:rPr>
              <a:t>3</a:t>
            </a:r>
          </a:p>
        </p:txBody>
      </p:sp>
      <p:sp>
        <p:nvSpPr>
          <p:cNvPr id="31" name="Oval 30">
            <a:extLst>
              <a:ext uri="{FF2B5EF4-FFF2-40B4-BE49-F238E27FC236}">
                <a16:creationId xmlns:a16="http://schemas.microsoft.com/office/drawing/2014/main" id="{671835CA-C22C-4F2A-BCBE-30CBA3830450}"/>
              </a:ext>
            </a:extLst>
          </p:cNvPr>
          <p:cNvSpPr/>
          <p:nvPr/>
        </p:nvSpPr>
        <p:spPr>
          <a:xfrm>
            <a:off x="2643666" y="4265891"/>
            <a:ext cx="626617" cy="6479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67" b="1" dirty="0">
                <a:solidFill>
                  <a:schemeClr val="accent4">
                    <a:lumMod val="50000"/>
                  </a:schemeClr>
                </a:solidFill>
              </a:rPr>
              <a:t>2</a:t>
            </a:r>
          </a:p>
        </p:txBody>
      </p:sp>
      <p:sp>
        <p:nvSpPr>
          <p:cNvPr id="17" name="TextBox 16">
            <a:extLst>
              <a:ext uri="{FF2B5EF4-FFF2-40B4-BE49-F238E27FC236}">
                <a16:creationId xmlns:a16="http://schemas.microsoft.com/office/drawing/2014/main" id="{3D31363D-63D0-43DD-844F-525746D75058}"/>
              </a:ext>
            </a:extLst>
          </p:cNvPr>
          <p:cNvSpPr txBox="1"/>
          <p:nvPr/>
        </p:nvSpPr>
        <p:spPr>
          <a:xfrm>
            <a:off x="3484713" y="3079485"/>
            <a:ext cx="8231515" cy="3046988"/>
          </a:xfrm>
          <a:prstGeom prst="rect">
            <a:avLst/>
          </a:prstGeom>
          <a:noFill/>
        </p:spPr>
        <p:txBody>
          <a:bodyPr wrap="square">
            <a:spAutoFit/>
          </a:bodyPr>
          <a:lstStyle/>
          <a:p>
            <a:r>
              <a:rPr lang="fr-CH" sz="2400" b="0" dirty="0">
                <a:solidFill>
                  <a:schemeClr val="accent4">
                    <a:lumMod val="50000"/>
                  </a:schemeClr>
                </a:solidFill>
              </a:rPr>
              <a:t>Contexte: Accélérateur du financement durable de la santé</a:t>
            </a:r>
            <a:endParaRPr lang="fr-FR" sz="2400" b="0" dirty="0">
              <a:solidFill>
                <a:schemeClr val="accent4">
                  <a:lumMod val="50000"/>
                </a:schemeClr>
              </a:solidFill>
            </a:endParaRPr>
          </a:p>
          <a:p>
            <a:endParaRPr lang="fr-FR" sz="2400" dirty="0">
              <a:solidFill>
                <a:schemeClr val="accent4">
                  <a:lumMod val="50000"/>
                </a:schemeClr>
              </a:solidFill>
            </a:endParaRPr>
          </a:p>
          <a:p>
            <a:endParaRPr lang="fr-FR" sz="2400" dirty="0">
              <a:solidFill>
                <a:schemeClr val="accent4">
                  <a:lumMod val="50000"/>
                </a:schemeClr>
              </a:solidFill>
            </a:endParaRPr>
          </a:p>
          <a:p>
            <a:r>
              <a:rPr lang="fr-FR" sz="2400" dirty="0">
                <a:solidFill>
                  <a:schemeClr val="accent4">
                    <a:lumMod val="50000"/>
                  </a:schemeClr>
                </a:solidFill>
              </a:rPr>
              <a:t>P</a:t>
            </a:r>
            <a:r>
              <a:rPr lang="fr-FR" sz="2400" b="0" dirty="0">
                <a:solidFill>
                  <a:schemeClr val="accent4">
                    <a:lumMod val="50000"/>
                  </a:schemeClr>
                </a:solidFill>
              </a:rPr>
              <a:t>riorités définies par le GTT 3 de la PNCFS et le GTT Financement de la santé des partenaires.</a:t>
            </a:r>
          </a:p>
          <a:p>
            <a:endParaRPr lang="fr-FR" sz="2400" dirty="0">
              <a:solidFill>
                <a:schemeClr val="accent4">
                  <a:lumMod val="50000"/>
                </a:schemeClr>
              </a:solidFill>
            </a:endParaRPr>
          </a:p>
          <a:p>
            <a:r>
              <a:rPr lang="fr-FR" sz="2400" dirty="0">
                <a:solidFill>
                  <a:schemeClr val="accent4">
                    <a:lumMod val="50000"/>
                  </a:schemeClr>
                </a:solidFill>
              </a:rPr>
              <a:t>Opportunités et étapes suivantes : Gavi FPP, transition de certains partenaires</a:t>
            </a:r>
            <a:endParaRPr lang="en-US" sz="2400" b="0" dirty="0">
              <a:solidFill>
                <a:schemeClr val="accent4">
                  <a:lumMod val="50000"/>
                </a:schemeClr>
              </a:solidFill>
            </a:endParaRPr>
          </a:p>
        </p:txBody>
      </p:sp>
    </p:spTree>
    <p:custDataLst>
      <p:tags r:id="rId2"/>
    </p:custDataLst>
    <p:extLst>
      <p:ext uri="{BB962C8B-B14F-4D97-AF65-F5344CB8AC3E}">
        <p14:creationId xmlns:p14="http://schemas.microsoft.com/office/powerpoint/2010/main" val="1178187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descr="Blow Icons - Download Free Vector Icons | Noun Project">
            <a:extLst>
              <a:ext uri="{FF2B5EF4-FFF2-40B4-BE49-F238E27FC236}">
                <a16:creationId xmlns:a16="http://schemas.microsoft.com/office/drawing/2014/main" id="{776E114A-3799-472E-9D03-17DC352709E2}"/>
              </a:ext>
            </a:extLst>
          </p:cNvPr>
          <p:cNvPicPr>
            <a:picLocks noChangeAspect="1" noChangeArrowheads="1"/>
          </p:cNvPicPr>
          <p:nvPr/>
        </p:nvPicPr>
        <p:blipFill>
          <a:blip r:embed="rId2">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780000">
            <a:off x="1980293" y="3185587"/>
            <a:ext cx="1040454" cy="1040454"/>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395E7090-633C-41D0-B721-D5371FE8032B}"/>
              </a:ext>
            </a:extLst>
          </p:cNvPr>
          <p:cNvCxnSpPr>
            <a:cxnSpLocks/>
            <a:endCxn id="11" idx="0"/>
          </p:cNvCxnSpPr>
          <p:nvPr/>
        </p:nvCxnSpPr>
        <p:spPr>
          <a:xfrm flipH="1">
            <a:off x="1209927" y="1784620"/>
            <a:ext cx="1787783" cy="86240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C226395-E58E-46DB-9DB4-76F985C5168A}"/>
              </a:ext>
            </a:extLst>
          </p:cNvPr>
          <p:cNvCxnSpPr>
            <a:cxnSpLocks/>
            <a:endCxn id="29" idx="0"/>
          </p:cNvCxnSpPr>
          <p:nvPr/>
        </p:nvCxnSpPr>
        <p:spPr>
          <a:xfrm flipH="1">
            <a:off x="3924757" y="1759783"/>
            <a:ext cx="2768" cy="103357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F8C8C5D-775A-4565-BE98-A6285C14E06F}"/>
              </a:ext>
            </a:extLst>
          </p:cNvPr>
          <p:cNvCxnSpPr>
            <a:cxnSpLocks/>
            <a:endCxn id="32" idx="0"/>
          </p:cNvCxnSpPr>
          <p:nvPr/>
        </p:nvCxnSpPr>
        <p:spPr>
          <a:xfrm flipH="1">
            <a:off x="5693221" y="1772232"/>
            <a:ext cx="1730" cy="108600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6A9923CE-F3AB-4122-BB9D-99D69C90BE06}"/>
              </a:ext>
            </a:extLst>
          </p:cNvPr>
          <p:cNvCxnSpPr>
            <a:cxnSpLocks/>
            <a:endCxn id="36" idx="0"/>
          </p:cNvCxnSpPr>
          <p:nvPr/>
        </p:nvCxnSpPr>
        <p:spPr>
          <a:xfrm>
            <a:off x="7483836" y="1759783"/>
            <a:ext cx="0" cy="1081982"/>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7CAB286-4D59-453A-8B95-F7073E19B263}"/>
              </a:ext>
            </a:extLst>
          </p:cNvPr>
          <p:cNvCxnSpPr>
            <a:cxnSpLocks/>
          </p:cNvCxnSpPr>
          <p:nvPr/>
        </p:nvCxnSpPr>
        <p:spPr>
          <a:xfrm>
            <a:off x="9127267" y="1759844"/>
            <a:ext cx="2134" cy="130433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53C3315-CEF8-478F-BEEB-A65D9EF23B6B}"/>
              </a:ext>
            </a:extLst>
          </p:cNvPr>
          <p:cNvSpPr txBox="1"/>
          <p:nvPr/>
        </p:nvSpPr>
        <p:spPr>
          <a:xfrm>
            <a:off x="7669429" y="5338891"/>
            <a:ext cx="1497905" cy="307777"/>
          </a:xfrm>
          <a:prstGeom prst="rect">
            <a:avLst/>
          </a:prstGeom>
          <a:solidFill>
            <a:schemeClr val="bg1"/>
          </a:solidFill>
        </p:spPr>
        <p:txBody>
          <a:bodyPr wrap="square" lIns="0" rIns="0" rtlCol="0" anchor="b">
            <a:spAutoFit/>
          </a:bodyPr>
          <a:lstStyle/>
          <a:p>
            <a:endParaRPr lang="fr-CH" sz="1400" b="1" noProof="1"/>
          </a:p>
        </p:txBody>
      </p:sp>
      <p:pic>
        <p:nvPicPr>
          <p:cNvPr id="10" name="Graphic 9" descr="Light bulb">
            <a:extLst>
              <a:ext uri="{FF2B5EF4-FFF2-40B4-BE49-F238E27FC236}">
                <a16:creationId xmlns:a16="http://schemas.microsoft.com/office/drawing/2014/main" id="{4CF4E517-7A62-4939-BE8F-EF31CBAD70F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22944" y="2852855"/>
            <a:ext cx="872308" cy="872308"/>
          </a:xfrm>
          <a:prstGeom prst="rect">
            <a:avLst/>
          </a:prstGeom>
        </p:spPr>
      </p:pic>
      <p:pic>
        <p:nvPicPr>
          <p:cNvPr id="11" name="Picture 2" descr="Coronavirus COVID-19 Monitor Widget | Garmin Connect IQ">
            <a:extLst>
              <a:ext uri="{FF2B5EF4-FFF2-40B4-BE49-F238E27FC236}">
                <a16:creationId xmlns:a16="http://schemas.microsoft.com/office/drawing/2014/main" id="{6D2B07B7-E6C5-4898-A1D6-3843DEF05A94}"/>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5290" y="2647026"/>
            <a:ext cx="1889273" cy="188927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Coronavirus COVID-19 Monitor Widget | Garmin Connect IQ">
            <a:extLst>
              <a:ext uri="{FF2B5EF4-FFF2-40B4-BE49-F238E27FC236}">
                <a16:creationId xmlns:a16="http://schemas.microsoft.com/office/drawing/2014/main" id="{7046EFE0-A940-4987-85AF-6F458E680691}"/>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1479003" y="3988164"/>
            <a:ext cx="294387" cy="29438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Coronavirus COVID-19 Monitor Widget | Garmin Connect IQ">
            <a:extLst>
              <a:ext uri="{FF2B5EF4-FFF2-40B4-BE49-F238E27FC236}">
                <a16:creationId xmlns:a16="http://schemas.microsoft.com/office/drawing/2014/main" id="{1A60EEF2-05FF-44DB-8DDF-1181D7F3F9A2}"/>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098926" y="3068122"/>
            <a:ext cx="212370" cy="21237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Coronavirus COVID-19 Monitor Widget | Garmin Connect IQ">
            <a:extLst>
              <a:ext uri="{FF2B5EF4-FFF2-40B4-BE49-F238E27FC236}">
                <a16:creationId xmlns:a16="http://schemas.microsoft.com/office/drawing/2014/main" id="{39C9C738-9D0B-477D-9D46-58543D96D66C}"/>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1806165" y="2771297"/>
            <a:ext cx="145385" cy="14538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descr="Coronavirus COVID-19 Monitor Widget | Garmin Connect IQ">
            <a:extLst>
              <a:ext uri="{FF2B5EF4-FFF2-40B4-BE49-F238E27FC236}">
                <a16:creationId xmlns:a16="http://schemas.microsoft.com/office/drawing/2014/main" id="{11CF9A26-9599-433B-9327-C0DA20F6560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396045" y="2744966"/>
            <a:ext cx="212370" cy="21237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oronavirus COVID-19 Monitor Widget | Garmin Connect IQ">
            <a:extLst>
              <a:ext uri="{FF2B5EF4-FFF2-40B4-BE49-F238E27FC236}">
                <a16:creationId xmlns:a16="http://schemas.microsoft.com/office/drawing/2014/main" id="{0ABC624C-1815-4FEC-8C34-AEB006909A59}"/>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089547" y="3795845"/>
            <a:ext cx="145385" cy="14538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oronavirus COVID-19 Monitor Widget | Garmin Connect IQ">
            <a:extLst>
              <a:ext uri="{FF2B5EF4-FFF2-40B4-BE49-F238E27FC236}">
                <a16:creationId xmlns:a16="http://schemas.microsoft.com/office/drawing/2014/main" id="{86D20408-D74F-466D-9929-2ABAB550372A}"/>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338895" y="3235084"/>
            <a:ext cx="145385" cy="14538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Coronavirus COVID-19 Monitor Widget | Garmin Connect IQ">
            <a:extLst>
              <a:ext uri="{FF2B5EF4-FFF2-40B4-BE49-F238E27FC236}">
                <a16:creationId xmlns:a16="http://schemas.microsoft.com/office/drawing/2014/main" id="{4179C819-5CEF-4CC6-8D03-B4CFF569A523}"/>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1778044" y="4066002"/>
            <a:ext cx="195072" cy="19507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Coronavirus COVID-19 Monitor Widget | Garmin Connect IQ">
            <a:extLst>
              <a:ext uri="{FF2B5EF4-FFF2-40B4-BE49-F238E27FC236}">
                <a16:creationId xmlns:a16="http://schemas.microsoft.com/office/drawing/2014/main" id="{9D1D5239-A4C5-43EB-AD20-65879262C3CE}"/>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067186" y="3982519"/>
            <a:ext cx="294387" cy="294387"/>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Coronavirus COVID-19 Monitor Widget | Garmin Connect IQ">
            <a:extLst>
              <a:ext uri="{FF2B5EF4-FFF2-40B4-BE49-F238E27FC236}">
                <a16:creationId xmlns:a16="http://schemas.microsoft.com/office/drawing/2014/main" id="{CF2858D0-DB20-41BC-BCE3-DDCD6DE1F2A5}"/>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1703888" y="3034099"/>
            <a:ext cx="212370" cy="21237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oronavirus COVID-19 Monitor Widget | Garmin Connect IQ">
            <a:extLst>
              <a:ext uri="{FF2B5EF4-FFF2-40B4-BE49-F238E27FC236}">
                <a16:creationId xmlns:a16="http://schemas.microsoft.com/office/drawing/2014/main" id="{2062AD8D-95D4-4846-B0D7-DDB7A8B3C686}"/>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2048696" y="2861154"/>
            <a:ext cx="145385" cy="14538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630F64DB-C909-4A44-B0C3-92F9F9968F74}"/>
              </a:ext>
            </a:extLst>
          </p:cNvPr>
          <p:cNvSpPr txBox="1"/>
          <p:nvPr/>
        </p:nvSpPr>
        <p:spPr>
          <a:xfrm>
            <a:off x="1080465" y="5291860"/>
            <a:ext cx="1787783" cy="830997"/>
          </a:xfrm>
          <a:prstGeom prst="rect">
            <a:avLst/>
          </a:prstGeom>
          <a:noFill/>
        </p:spPr>
        <p:txBody>
          <a:bodyPr wrap="square" rtlCol="0">
            <a:spAutoFit/>
          </a:bodyPr>
          <a:lstStyle/>
          <a:p>
            <a:r>
              <a:rPr lang="fr-CH" sz="2400" b="1" dirty="0"/>
              <a:t>SFHA THEMES: </a:t>
            </a:r>
          </a:p>
        </p:txBody>
      </p:sp>
      <p:cxnSp>
        <p:nvCxnSpPr>
          <p:cNvPr id="24" name="Straight Connector 23">
            <a:extLst>
              <a:ext uri="{FF2B5EF4-FFF2-40B4-BE49-F238E27FC236}">
                <a16:creationId xmlns:a16="http://schemas.microsoft.com/office/drawing/2014/main" id="{13F742B7-DE9B-466E-AC7F-6699E44F616C}"/>
              </a:ext>
            </a:extLst>
          </p:cNvPr>
          <p:cNvCxnSpPr>
            <a:cxnSpLocks/>
          </p:cNvCxnSpPr>
          <p:nvPr/>
        </p:nvCxnSpPr>
        <p:spPr>
          <a:xfrm flipV="1">
            <a:off x="1439504" y="1759844"/>
            <a:ext cx="9331854" cy="2477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5" name="Table 21">
            <a:extLst>
              <a:ext uri="{FF2B5EF4-FFF2-40B4-BE49-F238E27FC236}">
                <a16:creationId xmlns:a16="http://schemas.microsoft.com/office/drawing/2014/main" id="{0D8AA5A2-78E6-4DA1-A7C6-9C638CA8BB5E}"/>
              </a:ext>
            </a:extLst>
          </p:cNvPr>
          <p:cNvGraphicFramePr>
            <a:graphicFrameLocks noGrp="1"/>
          </p:cNvGraphicFramePr>
          <p:nvPr/>
        </p:nvGraphicFramePr>
        <p:xfrm>
          <a:off x="2997709" y="5001444"/>
          <a:ext cx="7163473" cy="1245117"/>
        </p:xfrm>
        <a:graphic>
          <a:graphicData uri="http://schemas.openxmlformats.org/drawingml/2006/table">
            <a:tbl>
              <a:tblPr firstRow="1" bandRow="1">
                <a:tableStyleId>{5C22544A-7EE6-4342-B048-85BDC9FD1C3A}</a:tableStyleId>
              </a:tblPr>
              <a:tblGrid>
                <a:gridCol w="1790868">
                  <a:extLst>
                    <a:ext uri="{9D8B030D-6E8A-4147-A177-3AD203B41FA5}">
                      <a16:colId xmlns:a16="http://schemas.microsoft.com/office/drawing/2014/main" val="214425931"/>
                    </a:ext>
                  </a:extLst>
                </a:gridCol>
                <a:gridCol w="1790868">
                  <a:extLst>
                    <a:ext uri="{9D8B030D-6E8A-4147-A177-3AD203B41FA5}">
                      <a16:colId xmlns:a16="http://schemas.microsoft.com/office/drawing/2014/main" val="1256977476"/>
                    </a:ext>
                  </a:extLst>
                </a:gridCol>
                <a:gridCol w="1815408">
                  <a:extLst>
                    <a:ext uri="{9D8B030D-6E8A-4147-A177-3AD203B41FA5}">
                      <a16:colId xmlns:a16="http://schemas.microsoft.com/office/drawing/2014/main" val="266532681"/>
                    </a:ext>
                  </a:extLst>
                </a:gridCol>
                <a:gridCol w="1766329">
                  <a:extLst>
                    <a:ext uri="{9D8B030D-6E8A-4147-A177-3AD203B41FA5}">
                      <a16:colId xmlns:a16="http://schemas.microsoft.com/office/drawing/2014/main" val="1514151919"/>
                    </a:ext>
                  </a:extLst>
                </a:gridCol>
              </a:tblGrid>
              <a:tr h="12451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1">
                          <a:solidFill>
                            <a:schemeClr val="bg1"/>
                          </a:solidFill>
                        </a:rPr>
                        <a:t>DOMESTIC RESOURCE MOBILISATION</a:t>
                      </a:r>
                    </a:p>
                  </a:txBody>
                  <a:tcPr anchor="ctr">
                    <a:solidFill>
                      <a:srgbClr val="00206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1">
                          <a:solidFill>
                            <a:schemeClr val="bg1"/>
                          </a:solidFill>
                        </a:rPr>
                        <a:t>VALUE FOR MONEY </a:t>
                      </a:r>
                    </a:p>
                  </a:txBody>
                  <a:tcPr anchor="ctr">
                    <a:solidFill>
                      <a:schemeClr val="accent5">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1">
                          <a:solidFill>
                            <a:schemeClr val="bg1"/>
                          </a:solidFill>
                        </a:rPr>
                        <a:t>EFFECTIVE DEVELOPMENT COOPERATION</a:t>
                      </a:r>
                    </a:p>
                  </a:txBody>
                  <a:tcPr anchor="ctr">
                    <a:solidFill>
                      <a:schemeClr val="accent3">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1">
                          <a:solidFill>
                            <a:schemeClr val="bg1"/>
                          </a:solidFill>
                        </a:rPr>
                        <a:t>CROSS CUTTING</a:t>
                      </a:r>
                    </a:p>
                  </a:txBody>
                  <a:tcPr anchor="ctr">
                    <a:solidFill>
                      <a:srgbClr val="41B6E6"/>
                    </a:solidFill>
                  </a:tcPr>
                </a:tc>
                <a:extLst>
                  <a:ext uri="{0D108BD9-81ED-4DB2-BD59-A6C34878D82A}">
                    <a16:rowId xmlns:a16="http://schemas.microsoft.com/office/drawing/2014/main" val="4018613074"/>
                  </a:ext>
                </a:extLst>
              </a:tr>
            </a:tbl>
          </a:graphicData>
        </a:graphic>
      </p:graphicFrame>
      <p:grpSp>
        <p:nvGrpSpPr>
          <p:cNvPr id="56" name="Group 55">
            <a:extLst>
              <a:ext uri="{FF2B5EF4-FFF2-40B4-BE49-F238E27FC236}">
                <a16:creationId xmlns:a16="http://schemas.microsoft.com/office/drawing/2014/main" id="{10B93FE5-7E34-4DAE-AA39-7EE0F1E0DF63}"/>
              </a:ext>
            </a:extLst>
          </p:cNvPr>
          <p:cNvGrpSpPr/>
          <p:nvPr/>
        </p:nvGrpSpPr>
        <p:grpSpPr>
          <a:xfrm>
            <a:off x="2997710" y="2793356"/>
            <a:ext cx="1854094" cy="1837786"/>
            <a:chOff x="2268224" y="1817404"/>
            <a:chExt cx="1497491" cy="1444849"/>
          </a:xfrm>
          <a:solidFill>
            <a:srgbClr val="002060"/>
          </a:solidFill>
        </p:grpSpPr>
        <p:grpSp>
          <p:nvGrpSpPr>
            <p:cNvPr id="27" name="Group 26">
              <a:extLst>
                <a:ext uri="{FF2B5EF4-FFF2-40B4-BE49-F238E27FC236}">
                  <a16:creationId xmlns:a16="http://schemas.microsoft.com/office/drawing/2014/main" id="{F9C9D6A6-1D72-4085-A4FA-7C5E9F41065A}"/>
                </a:ext>
              </a:extLst>
            </p:cNvPr>
            <p:cNvGrpSpPr/>
            <p:nvPr/>
          </p:nvGrpSpPr>
          <p:grpSpPr>
            <a:xfrm>
              <a:off x="2268224" y="1817404"/>
              <a:ext cx="1497491" cy="1444849"/>
              <a:chOff x="3151679" y="1811776"/>
              <a:chExt cx="1497491" cy="1362981"/>
            </a:xfrm>
            <a:grpFill/>
          </p:grpSpPr>
          <p:sp>
            <p:nvSpPr>
              <p:cNvPr id="29" name="Oval 28">
                <a:extLst>
                  <a:ext uri="{FF2B5EF4-FFF2-40B4-BE49-F238E27FC236}">
                    <a16:creationId xmlns:a16="http://schemas.microsoft.com/office/drawing/2014/main" id="{54A3C16E-E791-4B69-A9CD-5AD0FD9A0C91}"/>
                  </a:ext>
                </a:extLst>
              </p:cNvPr>
              <p:cNvSpPr/>
              <p:nvPr/>
            </p:nvSpPr>
            <p:spPr>
              <a:xfrm>
                <a:off x="3151679" y="1811776"/>
                <a:ext cx="1497491" cy="1362981"/>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dirty="0"/>
              </a:p>
            </p:txBody>
          </p:sp>
          <p:pic>
            <p:nvPicPr>
              <p:cNvPr id="30" name="Graphic 29" descr="Money">
                <a:extLst>
                  <a:ext uri="{FF2B5EF4-FFF2-40B4-BE49-F238E27FC236}">
                    <a16:creationId xmlns:a16="http://schemas.microsoft.com/office/drawing/2014/main" id="{23E7093B-D8B3-4014-B68F-75C749E2778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33009" y="1859894"/>
                <a:ext cx="939303" cy="939303"/>
              </a:xfrm>
              <a:prstGeom prst="rect">
                <a:avLst/>
              </a:prstGeom>
            </p:spPr>
          </p:pic>
        </p:grpSp>
        <p:sp>
          <p:nvSpPr>
            <p:cNvPr id="28" name="TextBox 27">
              <a:extLst>
                <a:ext uri="{FF2B5EF4-FFF2-40B4-BE49-F238E27FC236}">
                  <a16:creationId xmlns:a16="http://schemas.microsoft.com/office/drawing/2014/main" id="{0B66F3A1-F940-4E96-8D22-5AAF3138122F}"/>
                </a:ext>
              </a:extLst>
            </p:cNvPr>
            <p:cNvSpPr txBox="1"/>
            <p:nvPr/>
          </p:nvSpPr>
          <p:spPr>
            <a:xfrm>
              <a:off x="2606491" y="2718406"/>
              <a:ext cx="820050" cy="290365"/>
            </a:xfrm>
            <a:prstGeom prst="rect">
              <a:avLst/>
            </a:prstGeom>
            <a:grpFill/>
          </p:spPr>
          <p:txBody>
            <a:bodyPr wrap="square" rtlCol="0">
              <a:spAutoFit/>
            </a:bodyPr>
            <a:lstStyle/>
            <a:p>
              <a:pPr algn="ctr"/>
              <a:r>
                <a:rPr lang="fr-CH" b="1" dirty="0">
                  <a:solidFill>
                    <a:schemeClr val="bg1"/>
                  </a:solidFill>
                </a:rPr>
                <a:t>DRM</a:t>
              </a:r>
            </a:p>
          </p:txBody>
        </p:sp>
      </p:grpSp>
      <p:grpSp>
        <p:nvGrpSpPr>
          <p:cNvPr id="55" name="Group 54">
            <a:extLst>
              <a:ext uri="{FF2B5EF4-FFF2-40B4-BE49-F238E27FC236}">
                <a16:creationId xmlns:a16="http://schemas.microsoft.com/office/drawing/2014/main" id="{A070B4B5-02A2-45CD-9012-1DFE4FDDBB98}"/>
              </a:ext>
            </a:extLst>
          </p:cNvPr>
          <p:cNvGrpSpPr/>
          <p:nvPr/>
        </p:nvGrpSpPr>
        <p:grpSpPr>
          <a:xfrm>
            <a:off x="4766174" y="2858236"/>
            <a:ext cx="1854094" cy="1848046"/>
            <a:chOff x="3771449" y="1868412"/>
            <a:chExt cx="1497491" cy="1452915"/>
          </a:xfrm>
        </p:grpSpPr>
        <p:sp>
          <p:nvSpPr>
            <p:cNvPr id="32" name="Oval 31">
              <a:extLst>
                <a:ext uri="{FF2B5EF4-FFF2-40B4-BE49-F238E27FC236}">
                  <a16:creationId xmlns:a16="http://schemas.microsoft.com/office/drawing/2014/main" id="{0AF7E93C-718B-4B27-967E-6A2455554E12}"/>
                </a:ext>
              </a:extLst>
            </p:cNvPr>
            <p:cNvSpPr/>
            <p:nvPr/>
          </p:nvSpPr>
          <p:spPr>
            <a:xfrm>
              <a:off x="3771449" y="1868412"/>
              <a:ext cx="1497491" cy="1452915"/>
            </a:xfrm>
            <a:prstGeom prst="ellipse">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dirty="0"/>
            </a:p>
          </p:txBody>
        </p:sp>
        <p:sp>
          <p:nvSpPr>
            <p:cNvPr id="33" name="TextBox 32">
              <a:extLst>
                <a:ext uri="{FF2B5EF4-FFF2-40B4-BE49-F238E27FC236}">
                  <a16:creationId xmlns:a16="http://schemas.microsoft.com/office/drawing/2014/main" id="{F6DF1510-1B4B-48A0-96A9-EEB35D41487F}"/>
                </a:ext>
              </a:extLst>
            </p:cNvPr>
            <p:cNvSpPr txBox="1"/>
            <p:nvPr/>
          </p:nvSpPr>
          <p:spPr>
            <a:xfrm>
              <a:off x="4107571" y="2770508"/>
              <a:ext cx="820050" cy="290365"/>
            </a:xfrm>
            <a:prstGeom prst="rect">
              <a:avLst/>
            </a:prstGeom>
            <a:noFill/>
          </p:spPr>
          <p:txBody>
            <a:bodyPr wrap="square" rtlCol="0">
              <a:spAutoFit/>
            </a:bodyPr>
            <a:lstStyle/>
            <a:p>
              <a:pPr algn="ctr"/>
              <a:r>
                <a:rPr lang="fr-CH" b="1" dirty="0">
                  <a:solidFill>
                    <a:schemeClr val="bg1"/>
                  </a:solidFill>
                </a:rPr>
                <a:t>VFM</a:t>
              </a:r>
            </a:p>
          </p:txBody>
        </p:sp>
        <p:pic>
          <p:nvPicPr>
            <p:cNvPr id="34" name="Graphic 33" descr="Bar graph with upward trend">
              <a:extLst>
                <a:ext uri="{FF2B5EF4-FFF2-40B4-BE49-F238E27FC236}">
                  <a16:creationId xmlns:a16="http://schemas.microsoft.com/office/drawing/2014/main" id="{449200D1-43BC-4450-B2C7-648A65F5702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076522" y="2007602"/>
              <a:ext cx="879676" cy="879676"/>
            </a:xfrm>
            <a:prstGeom prst="rect">
              <a:avLst/>
            </a:prstGeom>
          </p:spPr>
        </p:pic>
      </p:grpSp>
      <p:grpSp>
        <p:nvGrpSpPr>
          <p:cNvPr id="54" name="Group 53">
            <a:extLst>
              <a:ext uri="{FF2B5EF4-FFF2-40B4-BE49-F238E27FC236}">
                <a16:creationId xmlns:a16="http://schemas.microsoft.com/office/drawing/2014/main" id="{7734798A-842C-4D62-A7EC-74D4024CB9C3}"/>
              </a:ext>
            </a:extLst>
          </p:cNvPr>
          <p:cNvGrpSpPr/>
          <p:nvPr/>
        </p:nvGrpSpPr>
        <p:grpSpPr>
          <a:xfrm>
            <a:off x="6556789" y="2841765"/>
            <a:ext cx="1854094" cy="1880987"/>
            <a:chOff x="5274885" y="1868412"/>
            <a:chExt cx="1497491" cy="1478813"/>
          </a:xfrm>
        </p:grpSpPr>
        <p:sp>
          <p:nvSpPr>
            <p:cNvPr id="36" name="Oval 35">
              <a:extLst>
                <a:ext uri="{FF2B5EF4-FFF2-40B4-BE49-F238E27FC236}">
                  <a16:creationId xmlns:a16="http://schemas.microsoft.com/office/drawing/2014/main" id="{B73A1B74-3876-45F5-9CEA-8D6E6EF1E730}"/>
                </a:ext>
              </a:extLst>
            </p:cNvPr>
            <p:cNvSpPr/>
            <p:nvPr/>
          </p:nvSpPr>
          <p:spPr>
            <a:xfrm>
              <a:off x="5274885" y="1868412"/>
              <a:ext cx="1497491" cy="1478813"/>
            </a:xfrm>
            <a:prstGeom prst="ellipse">
              <a:avLst/>
            </a:prstGeom>
            <a:solidFill>
              <a:schemeClr val="accent3">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dirty="0"/>
            </a:p>
          </p:txBody>
        </p:sp>
        <p:grpSp>
          <p:nvGrpSpPr>
            <p:cNvPr id="37" name="Group 36">
              <a:extLst>
                <a:ext uri="{FF2B5EF4-FFF2-40B4-BE49-F238E27FC236}">
                  <a16:creationId xmlns:a16="http://schemas.microsoft.com/office/drawing/2014/main" id="{885E96FF-862A-40EF-8143-0599DF04F99E}"/>
                </a:ext>
              </a:extLst>
            </p:cNvPr>
            <p:cNvGrpSpPr/>
            <p:nvPr/>
          </p:nvGrpSpPr>
          <p:grpSpPr>
            <a:xfrm>
              <a:off x="5631244" y="2110525"/>
              <a:ext cx="872993" cy="644773"/>
              <a:chOff x="212863" y="2060131"/>
              <a:chExt cx="1472668" cy="904576"/>
            </a:xfrm>
            <a:solidFill>
              <a:schemeClr val="bg1"/>
            </a:solidFill>
          </p:grpSpPr>
          <p:grpSp>
            <p:nvGrpSpPr>
              <p:cNvPr id="39" name="Group 38">
                <a:extLst>
                  <a:ext uri="{FF2B5EF4-FFF2-40B4-BE49-F238E27FC236}">
                    <a16:creationId xmlns:a16="http://schemas.microsoft.com/office/drawing/2014/main" id="{33A9B55E-2B3A-4658-B493-F996B75E79AB}"/>
                  </a:ext>
                </a:extLst>
              </p:cNvPr>
              <p:cNvGrpSpPr/>
              <p:nvPr/>
            </p:nvGrpSpPr>
            <p:grpSpPr>
              <a:xfrm>
                <a:off x="1183881" y="2060131"/>
                <a:ext cx="501650" cy="904576"/>
                <a:chOff x="6400801" y="5132388"/>
                <a:chExt cx="501650" cy="1001712"/>
              </a:xfrm>
              <a:grpFill/>
            </p:grpSpPr>
            <p:sp>
              <p:nvSpPr>
                <p:cNvPr id="41" name="Freeform 76">
                  <a:extLst>
                    <a:ext uri="{FF2B5EF4-FFF2-40B4-BE49-F238E27FC236}">
                      <a16:creationId xmlns:a16="http://schemas.microsoft.com/office/drawing/2014/main" id="{748870C0-344A-4C7E-B4AA-00BF29506FAE}"/>
                    </a:ext>
                  </a:extLst>
                </p:cNvPr>
                <p:cNvSpPr>
                  <a:spLocks/>
                </p:cNvSpPr>
                <p:nvPr/>
              </p:nvSpPr>
              <p:spPr bwMode="auto">
                <a:xfrm>
                  <a:off x="6400801" y="5160963"/>
                  <a:ext cx="187325" cy="225425"/>
                </a:xfrm>
                <a:custGeom>
                  <a:avLst/>
                  <a:gdLst>
                    <a:gd name="T0" fmla="*/ 0 w 118"/>
                    <a:gd name="T1" fmla="*/ 142 h 142"/>
                    <a:gd name="T2" fmla="*/ 0 w 118"/>
                    <a:gd name="T3" fmla="*/ 0 h 142"/>
                    <a:gd name="T4" fmla="*/ 0 w 118"/>
                    <a:gd name="T5" fmla="*/ 0 h 142"/>
                    <a:gd name="T6" fmla="*/ 6 w 118"/>
                    <a:gd name="T7" fmla="*/ 4 h 142"/>
                    <a:gd name="T8" fmla="*/ 6 w 118"/>
                    <a:gd name="T9" fmla="*/ 4 h 142"/>
                    <a:gd name="T10" fmla="*/ 10 w 118"/>
                    <a:gd name="T11" fmla="*/ 8 h 142"/>
                    <a:gd name="T12" fmla="*/ 10 w 118"/>
                    <a:gd name="T13" fmla="*/ 8 h 142"/>
                    <a:gd name="T14" fmla="*/ 10 w 118"/>
                    <a:gd name="T15" fmla="*/ 8 h 142"/>
                    <a:gd name="T16" fmla="*/ 10 w 118"/>
                    <a:gd name="T17" fmla="*/ 8 h 142"/>
                    <a:gd name="T18" fmla="*/ 10 w 118"/>
                    <a:gd name="T19" fmla="*/ 8 h 142"/>
                    <a:gd name="T20" fmla="*/ 10 w 118"/>
                    <a:gd name="T21" fmla="*/ 8 h 142"/>
                    <a:gd name="T22" fmla="*/ 10 w 118"/>
                    <a:gd name="T23" fmla="*/ 8 h 142"/>
                    <a:gd name="T24" fmla="*/ 10 w 118"/>
                    <a:gd name="T25" fmla="*/ 8 h 142"/>
                    <a:gd name="T26" fmla="*/ 10 w 118"/>
                    <a:gd name="T27" fmla="*/ 8 h 142"/>
                    <a:gd name="T28" fmla="*/ 10 w 118"/>
                    <a:gd name="T29" fmla="*/ 8 h 142"/>
                    <a:gd name="T30" fmla="*/ 10 w 118"/>
                    <a:gd name="T31" fmla="*/ 8 h 142"/>
                    <a:gd name="T32" fmla="*/ 12 w 118"/>
                    <a:gd name="T33" fmla="*/ 8 h 142"/>
                    <a:gd name="T34" fmla="*/ 12 w 118"/>
                    <a:gd name="T35" fmla="*/ 8 h 142"/>
                    <a:gd name="T36" fmla="*/ 18 w 118"/>
                    <a:gd name="T37" fmla="*/ 14 h 142"/>
                    <a:gd name="T38" fmla="*/ 18 w 118"/>
                    <a:gd name="T39" fmla="*/ 14 h 142"/>
                    <a:gd name="T40" fmla="*/ 44 w 118"/>
                    <a:gd name="T41" fmla="*/ 36 h 142"/>
                    <a:gd name="T42" fmla="*/ 44 w 118"/>
                    <a:gd name="T43" fmla="*/ 36 h 142"/>
                    <a:gd name="T44" fmla="*/ 66 w 118"/>
                    <a:gd name="T45" fmla="*/ 62 h 142"/>
                    <a:gd name="T46" fmla="*/ 66 w 118"/>
                    <a:gd name="T47" fmla="*/ 62 h 142"/>
                    <a:gd name="T48" fmla="*/ 78 w 118"/>
                    <a:gd name="T49" fmla="*/ 74 h 142"/>
                    <a:gd name="T50" fmla="*/ 78 w 118"/>
                    <a:gd name="T51" fmla="*/ 74 h 142"/>
                    <a:gd name="T52" fmla="*/ 78 w 118"/>
                    <a:gd name="T53" fmla="*/ 76 h 142"/>
                    <a:gd name="T54" fmla="*/ 78 w 118"/>
                    <a:gd name="T55" fmla="*/ 76 h 142"/>
                    <a:gd name="T56" fmla="*/ 78 w 118"/>
                    <a:gd name="T57" fmla="*/ 76 h 142"/>
                    <a:gd name="T58" fmla="*/ 78 w 118"/>
                    <a:gd name="T59" fmla="*/ 76 h 142"/>
                    <a:gd name="T60" fmla="*/ 78 w 118"/>
                    <a:gd name="T61" fmla="*/ 76 h 142"/>
                    <a:gd name="T62" fmla="*/ 78 w 118"/>
                    <a:gd name="T63" fmla="*/ 76 h 142"/>
                    <a:gd name="T64" fmla="*/ 78 w 118"/>
                    <a:gd name="T65" fmla="*/ 76 h 142"/>
                    <a:gd name="T66" fmla="*/ 78 w 118"/>
                    <a:gd name="T67" fmla="*/ 76 h 142"/>
                    <a:gd name="T68" fmla="*/ 82 w 118"/>
                    <a:gd name="T69" fmla="*/ 78 h 142"/>
                    <a:gd name="T70" fmla="*/ 82 w 118"/>
                    <a:gd name="T71" fmla="*/ 78 h 142"/>
                    <a:gd name="T72" fmla="*/ 86 w 118"/>
                    <a:gd name="T73" fmla="*/ 86 h 142"/>
                    <a:gd name="T74" fmla="*/ 86 w 118"/>
                    <a:gd name="T75" fmla="*/ 86 h 142"/>
                    <a:gd name="T76" fmla="*/ 104 w 118"/>
                    <a:gd name="T77" fmla="*/ 112 h 142"/>
                    <a:gd name="T78" fmla="*/ 118 w 118"/>
                    <a:gd name="T79" fmla="*/ 138 h 142"/>
                    <a:gd name="T80" fmla="*/ 118 w 118"/>
                    <a:gd name="T81" fmla="*/ 138 h 142"/>
                    <a:gd name="T82" fmla="*/ 60 w 118"/>
                    <a:gd name="T83" fmla="*/ 142 h 142"/>
                    <a:gd name="T84" fmla="*/ 60 w 118"/>
                    <a:gd name="T85" fmla="*/ 142 h 142"/>
                    <a:gd name="T86" fmla="*/ 0 w 118"/>
                    <a:gd name="T87" fmla="*/ 142 h 142"/>
                    <a:gd name="T88" fmla="*/ 0 w 118"/>
                    <a:gd name="T89" fmla="*/ 142 h 142"/>
                    <a:gd name="T90" fmla="*/ 0 w 118"/>
                    <a:gd name="T91"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42">
                      <a:moveTo>
                        <a:pt x="0" y="142"/>
                      </a:moveTo>
                      <a:lnTo>
                        <a:pt x="0" y="0"/>
                      </a:lnTo>
                      <a:lnTo>
                        <a:pt x="0" y="0"/>
                      </a:lnTo>
                      <a:lnTo>
                        <a:pt x="6" y="4"/>
                      </a:lnTo>
                      <a:lnTo>
                        <a:pt x="6" y="4"/>
                      </a:lnTo>
                      <a:lnTo>
                        <a:pt x="10" y="8"/>
                      </a:lnTo>
                      <a:lnTo>
                        <a:pt x="10" y="8"/>
                      </a:lnTo>
                      <a:lnTo>
                        <a:pt x="10" y="8"/>
                      </a:lnTo>
                      <a:lnTo>
                        <a:pt x="10" y="8"/>
                      </a:lnTo>
                      <a:lnTo>
                        <a:pt x="10" y="8"/>
                      </a:lnTo>
                      <a:lnTo>
                        <a:pt x="10" y="8"/>
                      </a:lnTo>
                      <a:lnTo>
                        <a:pt x="10" y="8"/>
                      </a:lnTo>
                      <a:lnTo>
                        <a:pt x="10" y="8"/>
                      </a:lnTo>
                      <a:lnTo>
                        <a:pt x="10" y="8"/>
                      </a:lnTo>
                      <a:lnTo>
                        <a:pt x="10" y="8"/>
                      </a:lnTo>
                      <a:lnTo>
                        <a:pt x="10" y="8"/>
                      </a:lnTo>
                      <a:lnTo>
                        <a:pt x="12" y="8"/>
                      </a:lnTo>
                      <a:lnTo>
                        <a:pt x="12" y="8"/>
                      </a:lnTo>
                      <a:lnTo>
                        <a:pt x="18" y="14"/>
                      </a:lnTo>
                      <a:lnTo>
                        <a:pt x="18" y="14"/>
                      </a:lnTo>
                      <a:lnTo>
                        <a:pt x="44" y="36"/>
                      </a:lnTo>
                      <a:lnTo>
                        <a:pt x="44" y="36"/>
                      </a:lnTo>
                      <a:lnTo>
                        <a:pt x="66" y="62"/>
                      </a:lnTo>
                      <a:lnTo>
                        <a:pt x="66" y="62"/>
                      </a:lnTo>
                      <a:lnTo>
                        <a:pt x="78" y="74"/>
                      </a:lnTo>
                      <a:lnTo>
                        <a:pt x="78" y="74"/>
                      </a:lnTo>
                      <a:lnTo>
                        <a:pt x="78" y="76"/>
                      </a:lnTo>
                      <a:lnTo>
                        <a:pt x="78" y="76"/>
                      </a:lnTo>
                      <a:lnTo>
                        <a:pt x="78" y="76"/>
                      </a:lnTo>
                      <a:lnTo>
                        <a:pt x="78" y="76"/>
                      </a:lnTo>
                      <a:lnTo>
                        <a:pt x="78" y="76"/>
                      </a:lnTo>
                      <a:lnTo>
                        <a:pt x="78" y="76"/>
                      </a:lnTo>
                      <a:lnTo>
                        <a:pt x="78" y="76"/>
                      </a:lnTo>
                      <a:lnTo>
                        <a:pt x="78" y="76"/>
                      </a:lnTo>
                      <a:lnTo>
                        <a:pt x="82" y="78"/>
                      </a:lnTo>
                      <a:lnTo>
                        <a:pt x="82" y="78"/>
                      </a:lnTo>
                      <a:lnTo>
                        <a:pt x="86" y="86"/>
                      </a:lnTo>
                      <a:lnTo>
                        <a:pt x="86" y="86"/>
                      </a:lnTo>
                      <a:lnTo>
                        <a:pt x="104" y="112"/>
                      </a:lnTo>
                      <a:lnTo>
                        <a:pt x="118" y="138"/>
                      </a:lnTo>
                      <a:lnTo>
                        <a:pt x="118" y="138"/>
                      </a:lnTo>
                      <a:lnTo>
                        <a:pt x="60" y="142"/>
                      </a:lnTo>
                      <a:lnTo>
                        <a:pt x="60" y="142"/>
                      </a:lnTo>
                      <a:lnTo>
                        <a:pt x="0" y="142"/>
                      </a:lnTo>
                      <a:lnTo>
                        <a:pt x="0" y="142"/>
                      </a:lnTo>
                      <a:lnTo>
                        <a:pt x="0" y="1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CH" sz="1350" dirty="0"/>
                </a:p>
              </p:txBody>
            </p:sp>
            <p:sp>
              <p:nvSpPr>
                <p:cNvPr id="42" name="Freeform 77">
                  <a:extLst>
                    <a:ext uri="{FF2B5EF4-FFF2-40B4-BE49-F238E27FC236}">
                      <a16:creationId xmlns:a16="http://schemas.microsoft.com/office/drawing/2014/main" id="{C89FF2C1-117B-4C69-81CE-5F420D445082}"/>
                    </a:ext>
                  </a:extLst>
                </p:cNvPr>
                <p:cNvSpPr>
                  <a:spLocks/>
                </p:cNvSpPr>
                <p:nvPr/>
              </p:nvSpPr>
              <p:spPr bwMode="auto">
                <a:xfrm>
                  <a:off x="6442076" y="5132388"/>
                  <a:ext cx="374650" cy="244475"/>
                </a:xfrm>
                <a:custGeom>
                  <a:avLst/>
                  <a:gdLst>
                    <a:gd name="T0" fmla="*/ 0 w 236"/>
                    <a:gd name="T1" fmla="*/ 0 h 154"/>
                    <a:gd name="T2" fmla="*/ 0 w 236"/>
                    <a:gd name="T3" fmla="*/ 0 h 154"/>
                    <a:gd name="T4" fmla="*/ 36 w 236"/>
                    <a:gd name="T5" fmla="*/ 6 h 154"/>
                    <a:gd name="T6" fmla="*/ 70 w 236"/>
                    <a:gd name="T7" fmla="*/ 14 h 154"/>
                    <a:gd name="T8" fmla="*/ 104 w 236"/>
                    <a:gd name="T9" fmla="*/ 28 h 154"/>
                    <a:gd name="T10" fmla="*/ 134 w 236"/>
                    <a:gd name="T11" fmla="*/ 44 h 154"/>
                    <a:gd name="T12" fmla="*/ 164 w 236"/>
                    <a:gd name="T13" fmla="*/ 62 h 154"/>
                    <a:gd name="T14" fmla="*/ 190 w 236"/>
                    <a:gd name="T15" fmla="*/ 86 h 154"/>
                    <a:gd name="T16" fmla="*/ 214 w 236"/>
                    <a:gd name="T17" fmla="*/ 110 h 154"/>
                    <a:gd name="T18" fmla="*/ 236 w 236"/>
                    <a:gd name="T19" fmla="*/ 138 h 154"/>
                    <a:gd name="T20" fmla="*/ 236 w 236"/>
                    <a:gd name="T21" fmla="*/ 138 h 154"/>
                    <a:gd name="T22" fmla="*/ 236 w 236"/>
                    <a:gd name="T23" fmla="*/ 138 h 154"/>
                    <a:gd name="T24" fmla="*/ 190 w 236"/>
                    <a:gd name="T25" fmla="*/ 146 h 154"/>
                    <a:gd name="T26" fmla="*/ 190 w 236"/>
                    <a:gd name="T27" fmla="*/ 146 h 154"/>
                    <a:gd name="T28" fmla="*/ 178 w 236"/>
                    <a:gd name="T29" fmla="*/ 148 h 154"/>
                    <a:gd name="T30" fmla="*/ 178 w 236"/>
                    <a:gd name="T31" fmla="*/ 148 h 154"/>
                    <a:gd name="T32" fmla="*/ 172 w 236"/>
                    <a:gd name="T33" fmla="*/ 148 h 154"/>
                    <a:gd name="T34" fmla="*/ 172 w 236"/>
                    <a:gd name="T35" fmla="*/ 148 h 154"/>
                    <a:gd name="T36" fmla="*/ 172 w 236"/>
                    <a:gd name="T37" fmla="*/ 148 h 154"/>
                    <a:gd name="T38" fmla="*/ 172 w 236"/>
                    <a:gd name="T39" fmla="*/ 148 h 154"/>
                    <a:gd name="T40" fmla="*/ 172 w 236"/>
                    <a:gd name="T41" fmla="*/ 148 h 154"/>
                    <a:gd name="T42" fmla="*/ 172 w 236"/>
                    <a:gd name="T43" fmla="*/ 148 h 154"/>
                    <a:gd name="T44" fmla="*/ 172 w 236"/>
                    <a:gd name="T45" fmla="*/ 148 h 154"/>
                    <a:gd name="T46" fmla="*/ 172 w 236"/>
                    <a:gd name="T47" fmla="*/ 148 h 154"/>
                    <a:gd name="T48" fmla="*/ 172 w 236"/>
                    <a:gd name="T49" fmla="*/ 148 h 154"/>
                    <a:gd name="T50" fmla="*/ 172 w 236"/>
                    <a:gd name="T51" fmla="*/ 148 h 154"/>
                    <a:gd name="T52" fmla="*/ 172 w 236"/>
                    <a:gd name="T53" fmla="*/ 148 h 154"/>
                    <a:gd name="T54" fmla="*/ 170 w 236"/>
                    <a:gd name="T55" fmla="*/ 148 h 154"/>
                    <a:gd name="T56" fmla="*/ 170 w 236"/>
                    <a:gd name="T57" fmla="*/ 148 h 154"/>
                    <a:gd name="T58" fmla="*/ 166 w 236"/>
                    <a:gd name="T59" fmla="*/ 148 h 154"/>
                    <a:gd name="T60" fmla="*/ 166 w 236"/>
                    <a:gd name="T61" fmla="*/ 148 h 154"/>
                    <a:gd name="T62" fmla="*/ 140 w 236"/>
                    <a:gd name="T63" fmla="*/ 152 h 154"/>
                    <a:gd name="T64" fmla="*/ 140 w 236"/>
                    <a:gd name="T65" fmla="*/ 152 h 154"/>
                    <a:gd name="T66" fmla="*/ 122 w 236"/>
                    <a:gd name="T67" fmla="*/ 154 h 154"/>
                    <a:gd name="T68" fmla="*/ 122 w 236"/>
                    <a:gd name="T69" fmla="*/ 154 h 154"/>
                    <a:gd name="T70" fmla="*/ 122 w 236"/>
                    <a:gd name="T71" fmla="*/ 154 h 154"/>
                    <a:gd name="T72" fmla="*/ 110 w 236"/>
                    <a:gd name="T73" fmla="*/ 128 h 154"/>
                    <a:gd name="T74" fmla="*/ 94 w 236"/>
                    <a:gd name="T75" fmla="*/ 104 h 154"/>
                    <a:gd name="T76" fmla="*/ 94 w 236"/>
                    <a:gd name="T77" fmla="*/ 104 h 154"/>
                    <a:gd name="T78" fmla="*/ 74 w 236"/>
                    <a:gd name="T79" fmla="*/ 74 h 154"/>
                    <a:gd name="T80" fmla="*/ 52 w 236"/>
                    <a:gd name="T81" fmla="*/ 48 h 154"/>
                    <a:gd name="T82" fmla="*/ 26 w 236"/>
                    <a:gd name="T83" fmla="*/ 24 h 154"/>
                    <a:gd name="T84" fmla="*/ 0 w 236"/>
                    <a:gd name="T85" fmla="*/ 0 h 154"/>
                    <a:gd name="T86" fmla="*/ 0 w 236"/>
                    <a:gd name="T87"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6" h="154">
                      <a:moveTo>
                        <a:pt x="0" y="0"/>
                      </a:moveTo>
                      <a:lnTo>
                        <a:pt x="0" y="0"/>
                      </a:lnTo>
                      <a:lnTo>
                        <a:pt x="36" y="6"/>
                      </a:lnTo>
                      <a:lnTo>
                        <a:pt x="70" y="14"/>
                      </a:lnTo>
                      <a:lnTo>
                        <a:pt x="104" y="28"/>
                      </a:lnTo>
                      <a:lnTo>
                        <a:pt x="134" y="44"/>
                      </a:lnTo>
                      <a:lnTo>
                        <a:pt x="164" y="62"/>
                      </a:lnTo>
                      <a:lnTo>
                        <a:pt x="190" y="86"/>
                      </a:lnTo>
                      <a:lnTo>
                        <a:pt x="214" y="110"/>
                      </a:lnTo>
                      <a:lnTo>
                        <a:pt x="236" y="138"/>
                      </a:lnTo>
                      <a:lnTo>
                        <a:pt x="236" y="138"/>
                      </a:lnTo>
                      <a:lnTo>
                        <a:pt x="236" y="138"/>
                      </a:lnTo>
                      <a:lnTo>
                        <a:pt x="190" y="146"/>
                      </a:lnTo>
                      <a:lnTo>
                        <a:pt x="190" y="146"/>
                      </a:lnTo>
                      <a:lnTo>
                        <a:pt x="178" y="148"/>
                      </a:lnTo>
                      <a:lnTo>
                        <a:pt x="178" y="148"/>
                      </a:lnTo>
                      <a:lnTo>
                        <a:pt x="172" y="148"/>
                      </a:lnTo>
                      <a:lnTo>
                        <a:pt x="172" y="148"/>
                      </a:lnTo>
                      <a:lnTo>
                        <a:pt x="172" y="148"/>
                      </a:lnTo>
                      <a:lnTo>
                        <a:pt x="172" y="148"/>
                      </a:lnTo>
                      <a:lnTo>
                        <a:pt x="172" y="148"/>
                      </a:lnTo>
                      <a:lnTo>
                        <a:pt x="172" y="148"/>
                      </a:lnTo>
                      <a:lnTo>
                        <a:pt x="172" y="148"/>
                      </a:lnTo>
                      <a:lnTo>
                        <a:pt x="172" y="148"/>
                      </a:lnTo>
                      <a:lnTo>
                        <a:pt x="172" y="148"/>
                      </a:lnTo>
                      <a:lnTo>
                        <a:pt x="172" y="148"/>
                      </a:lnTo>
                      <a:lnTo>
                        <a:pt x="172" y="148"/>
                      </a:lnTo>
                      <a:lnTo>
                        <a:pt x="170" y="148"/>
                      </a:lnTo>
                      <a:lnTo>
                        <a:pt x="170" y="148"/>
                      </a:lnTo>
                      <a:lnTo>
                        <a:pt x="166" y="148"/>
                      </a:lnTo>
                      <a:lnTo>
                        <a:pt x="166" y="148"/>
                      </a:lnTo>
                      <a:lnTo>
                        <a:pt x="140" y="152"/>
                      </a:lnTo>
                      <a:lnTo>
                        <a:pt x="140" y="152"/>
                      </a:lnTo>
                      <a:lnTo>
                        <a:pt x="122" y="154"/>
                      </a:lnTo>
                      <a:lnTo>
                        <a:pt x="122" y="154"/>
                      </a:lnTo>
                      <a:lnTo>
                        <a:pt x="122" y="154"/>
                      </a:lnTo>
                      <a:lnTo>
                        <a:pt x="110" y="128"/>
                      </a:lnTo>
                      <a:lnTo>
                        <a:pt x="94" y="104"/>
                      </a:lnTo>
                      <a:lnTo>
                        <a:pt x="94" y="104"/>
                      </a:lnTo>
                      <a:lnTo>
                        <a:pt x="74" y="74"/>
                      </a:lnTo>
                      <a:lnTo>
                        <a:pt x="52" y="48"/>
                      </a:lnTo>
                      <a:lnTo>
                        <a:pt x="26" y="2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CH" sz="1350" dirty="0"/>
                </a:p>
              </p:txBody>
            </p:sp>
            <p:sp>
              <p:nvSpPr>
                <p:cNvPr id="43" name="Freeform 78">
                  <a:extLst>
                    <a:ext uri="{FF2B5EF4-FFF2-40B4-BE49-F238E27FC236}">
                      <a16:creationId xmlns:a16="http://schemas.microsoft.com/office/drawing/2014/main" id="{B46FF271-B03F-4E04-961C-C0AEB6A1E86F}"/>
                    </a:ext>
                  </a:extLst>
                </p:cNvPr>
                <p:cNvSpPr>
                  <a:spLocks/>
                </p:cNvSpPr>
                <p:nvPr/>
              </p:nvSpPr>
              <p:spPr bwMode="auto">
                <a:xfrm>
                  <a:off x="6400801" y="5880100"/>
                  <a:ext cx="187325" cy="228600"/>
                </a:xfrm>
                <a:custGeom>
                  <a:avLst/>
                  <a:gdLst>
                    <a:gd name="T0" fmla="*/ 32 w 118"/>
                    <a:gd name="T1" fmla="*/ 118 h 144"/>
                    <a:gd name="T2" fmla="*/ 32 w 118"/>
                    <a:gd name="T3" fmla="*/ 118 h 144"/>
                    <a:gd name="T4" fmla="*/ 18 w 118"/>
                    <a:gd name="T5" fmla="*/ 130 h 144"/>
                    <a:gd name="T6" fmla="*/ 18 w 118"/>
                    <a:gd name="T7" fmla="*/ 130 h 144"/>
                    <a:gd name="T8" fmla="*/ 12 w 118"/>
                    <a:gd name="T9" fmla="*/ 134 h 144"/>
                    <a:gd name="T10" fmla="*/ 12 w 118"/>
                    <a:gd name="T11" fmla="*/ 134 h 144"/>
                    <a:gd name="T12" fmla="*/ 12 w 118"/>
                    <a:gd name="T13" fmla="*/ 136 h 144"/>
                    <a:gd name="T14" fmla="*/ 12 w 118"/>
                    <a:gd name="T15" fmla="*/ 136 h 144"/>
                    <a:gd name="T16" fmla="*/ 12 w 118"/>
                    <a:gd name="T17" fmla="*/ 136 h 144"/>
                    <a:gd name="T18" fmla="*/ 12 w 118"/>
                    <a:gd name="T19" fmla="*/ 136 h 144"/>
                    <a:gd name="T20" fmla="*/ 12 w 118"/>
                    <a:gd name="T21" fmla="*/ 136 h 144"/>
                    <a:gd name="T22" fmla="*/ 12 w 118"/>
                    <a:gd name="T23" fmla="*/ 136 h 144"/>
                    <a:gd name="T24" fmla="*/ 10 w 118"/>
                    <a:gd name="T25" fmla="*/ 136 h 144"/>
                    <a:gd name="T26" fmla="*/ 10 w 118"/>
                    <a:gd name="T27" fmla="*/ 136 h 144"/>
                    <a:gd name="T28" fmla="*/ 6 w 118"/>
                    <a:gd name="T29" fmla="*/ 138 h 144"/>
                    <a:gd name="T30" fmla="*/ 6 w 118"/>
                    <a:gd name="T31" fmla="*/ 138 h 144"/>
                    <a:gd name="T32" fmla="*/ 0 w 118"/>
                    <a:gd name="T33" fmla="*/ 144 h 144"/>
                    <a:gd name="T34" fmla="*/ 0 w 118"/>
                    <a:gd name="T35" fmla="*/ 0 h 144"/>
                    <a:gd name="T36" fmla="*/ 0 w 118"/>
                    <a:gd name="T37" fmla="*/ 0 h 144"/>
                    <a:gd name="T38" fmla="*/ 0 w 118"/>
                    <a:gd name="T39" fmla="*/ 0 h 144"/>
                    <a:gd name="T40" fmla="*/ 54 w 118"/>
                    <a:gd name="T41" fmla="*/ 2 h 144"/>
                    <a:gd name="T42" fmla="*/ 106 w 118"/>
                    <a:gd name="T43" fmla="*/ 4 h 144"/>
                    <a:gd name="T44" fmla="*/ 106 w 118"/>
                    <a:gd name="T45" fmla="*/ 4 h 144"/>
                    <a:gd name="T46" fmla="*/ 118 w 118"/>
                    <a:gd name="T47" fmla="*/ 4 h 144"/>
                    <a:gd name="T48" fmla="*/ 118 w 118"/>
                    <a:gd name="T49" fmla="*/ 4 h 144"/>
                    <a:gd name="T50" fmla="*/ 112 w 118"/>
                    <a:gd name="T51" fmla="*/ 14 h 144"/>
                    <a:gd name="T52" fmla="*/ 112 w 118"/>
                    <a:gd name="T53" fmla="*/ 14 h 144"/>
                    <a:gd name="T54" fmla="*/ 96 w 118"/>
                    <a:gd name="T55" fmla="*/ 42 h 144"/>
                    <a:gd name="T56" fmla="*/ 96 w 118"/>
                    <a:gd name="T57" fmla="*/ 42 h 144"/>
                    <a:gd name="T58" fmla="*/ 86 w 118"/>
                    <a:gd name="T59" fmla="*/ 58 h 144"/>
                    <a:gd name="T60" fmla="*/ 86 w 118"/>
                    <a:gd name="T61" fmla="*/ 58 h 144"/>
                    <a:gd name="T62" fmla="*/ 82 w 118"/>
                    <a:gd name="T63" fmla="*/ 64 h 144"/>
                    <a:gd name="T64" fmla="*/ 82 w 118"/>
                    <a:gd name="T65" fmla="*/ 64 h 144"/>
                    <a:gd name="T66" fmla="*/ 80 w 118"/>
                    <a:gd name="T67" fmla="*/ 68 h 144"/>
                    <a:gd name="T68" fmla="*/ 80 w 118"/>
                    <a:gd name="T69" fmla="*/ 68 h 144"/>
                    <a:gd name="T70" fmla="*/ 78 w 118"/>
                    <a:gd name="T71" fmla="*/ 68 h 144"/>
                    <a:gd name="T72" fmla="*/ 78 w 118"/>
                    <a:gd name="T73" fmla="*/ 68 h 144"/>
                    <a:gd name="T74" fmla="*/ 78 w 118"/>
                    <a:gd name="T75" fmla="*/ 68 h 144"/>
                    <a:gd name="T76" fmla="*/ 78 w 118"/>
                    <a:gd name="T77" fmla="*/ 68 h 144"/>
                    <a:gd name="T78" fmla="*/ 78 w 118"/>
                    <a:gd name="T79" fmla="*/ 70 h 144"/>
                    <a:gd name="T80" fmla="*/ 78 w 118"/>
                    <a:gd name="T81" fmla="*/ 70 h 144"/>
                    <a:gd name="T82" fmla="*/ 56 w 118"/>
                    <a:gd name="T83" fmla="*/ 96 h 144"/>
                    <a:gd name="T84" fmla="*/ 56 w 118"/>
                    <a:gd name="T85" fmla="*/ 96 h 144"/>
                    <a:gd name="T86" fmla="*/ 32 w 118"/>
                    <a:gd name="T87" fmla="*/ 118 h 144"/>
                    <a:gd name="T88" fmla="*/ 32 w 118"/>
                    <a:gd name="T89" fmla="*/ 11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8" h="144">
                      <a:moveTo>
                        <a:pt x="32" y="118"/>
                      </a:moveTo>
                      <a:lnTo>
                        <a:pt x="32" y="118"/>
                      </a:lnTo>
                      <a:lnTo>
                        <a:pt x="18" y="130"/>
                      </a:lnTo>
                      <a:lnTo>
                        <a:pt x="18" y="130"/>
                      </a:lnTo>
                      <a:lnTo>
                        <a:pt x="12" y="134"/>
                      </a:lnTo>
                      <a:lnTo>
                        <a:pt x="12" y="134"/>
                      </a:lnTo>
                      <a:lnTo>
                        <a:pt x="12" y="136"/>
                      </a:lnTo>
                      <a:lnTo>
                        <a:pt x="12" y="136"/>
                      </a:lnTo>
                      <a:lnTo>
                        <a:pt x="12" y="136"/>
                      </a:lnTo>
                      <a:lnTo>
                        <a:pt x="12" y="136"/>
                      </a:lnTo>
                      <a:lnTo>
                        <a:pt x="12" y="136"/>
                      </a:lnTo>
                      <a:lnTo>
                        <a:pt x="12" y="136"/>
                      </a:lnTo>
                      <a:lnTo>
                        <a:pt x="10" y="136"/>
                      </a:lnTo>
                      <a:lnTo>
                        <a:pt x="10" y="136"/>
                      </a:lnTo>
                      <a:lnTo>
                        <a:pt x="6" y="138"/>
                      </a:lnTo>
                      <a:lnTo>
                        <a:pt x="6" y="138"/>
                      </a:lnTo>
                      <a:lnTo>
                        <a:pt x="0" y="144"/>
                      </a:lnTo>
                      <a:lnTo>
                        <a:pt x="0" y="0"/>
                      </a:lnTo>
                      <a:lnTo>
                        <a:pt x="0" y="0"/>
                      </a:lnTo>
                      <a:lnTo>
                        <a:pt x="0" y="0"/>
                      </a:lnTo>
                      <a:lnTo>
                        <a:pt x="54" y="2"/>
                      </a:lnTo>
                      <a:lnTo>
                        <a:pt x="106" y="4"/>
                      </a:lnTo>
                      <a:lnTo>
                        <a:pt x="106" y="4"/>
                      </a:lnTo>
                      <a:lnTo>
                        <a:pt x="118" y="4"/>
                      </a:lnTo>
                      <a:lnTo>
                        <a:pt x="118" y="4"/>
                      </a:lnTo>
                      <a:lnTo>
                        <a:pt x="112" y="14"/>
                      </a:lnTo>
                      <a:lnTo>
                        <a:pt x="112" y="14"/>
                      </a:lnTo>
                      <a:lnTo>
                        <a:pt x="96" y="42"/>
                      </a:lnTo>
                      <a:lnTo>
                        <a:pt x="96" y="42"/>
                      </a:lnTo>
                      <a:lnTo>
                        <a:pt x="86" y="58"/>
                      </a:lnTo>
                      <a:lnTo>
                        <a:pt x="86" y="58"/>
                      </a:lnTo>
                      <a:lnTo>
                        <a:pt x="82" y="64"/>
                      </a:lnTo>
                      <a:lnTo>
                        <a:pt x="82" y="64"/>
                      </a:lnTo>
                      <a:lnTo>
                        <a:pt x="80" y="68"/>
                      </a:lnTo>
                      <a:lnTo>
                        <a:pt x="80" y="68"/>
                      </a:lnTo>
                      <a:lnTo>
                        <a:pt x="78" y="68"/>
                      </a:lnTo>
                      <a:lnTo>
                        <a:pt x="78" y="68"/>
                      </a:lnTo>
                      <a:lnTo>
                        <a:pt x="78" y="68"/>
                      </a:lnTo>
                      <a:lnTo>
                        <a:pt x="78" y="68"/>
                      </a:lnTo>
                      <a:lnTo>
                        <a:pt x="78" y="70"/>
                      </a:lnTo>
                      <a:lnTo>
                        <a:pt x="78" y="70"/>
                      </a:lnTo>
                      <a:lnTo>
                        <a:pt x="56" y="96"/>
                      </a:lnTo>
                      <a:lnTo>
                        <a:pt x="56" y="96"/>
                      </a:lnTo>
                      <a:lnTo>
                        <a:pt x="32" y="118"/>
                      </a:lnTo>
                      <a:lnTo>
                        <a:pt x="32" y="1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CH" sz="1350" dirty="0"/>
                </a:p>
              </p:txBody>
            </p:sp>
            <p:sp>
              <p:nvSpPr>
                <p:cNvPr id="44" name="Freeform 79">
                  <a:extLst>
                    <a:ext uri="{FF2B5EF4-FFF2-40B4-BE49-F238E27FC236}">
                      <a16:creationId xmlns:a16="http://schemas.microsoft.com/office/drawing/2014/main" id="{BF67C5FC-2058-41AB-A959-4C1BAEA0CB3C}"/>
                    </a:ext>
                  </a:extLst>
                </p:cNvPr>
                <p:cNvSpPr>
                  <a:spLocks/>
                </p:cNvSpPr>
                <p:nvPr/>
              </p:nvSpPr>
              <p:spPr bwMode="auto">
                <a:xfrm>
                  <a:off x="6442076" y="5892800"/>
                  <a:ext cx="374650" cy="241300"/>
                </a:xfrm>
                <a:custGeom>
                  <a:avLst/>
                  <a:gdLst>
                    <a:gd name="T0" fmla="*/ 236 w 236"/>
                    <a:gd name="T1" fmla="*/ 16 h 152"/>
                    <a:gd name="T2" fmla="*/ 236 w 236"/>
                    <a:gd name="T3" fmla="*/ 16 h 152"/>
                    <a:gd name="T4" fmla="*/ 214 w 236"/>
                    <a:gd name="T5" fmla="*/ 44 h 152"/>
                    <a:gd name="T6" fmla="*/ 190 w 236"/>
                    <a:gd name="T7" fmla="*/ 68 h 152"/>
                    <a:gd name="T8" fmla="*/ 164 w 236"/>
                    <a:gd name="T9" fmla="*/ 90 h 152"/>
                    <a:gd name="T10" fmla="*/ 134 w 236"/>
                    <a:gd name="T11" fmla="*/ 110 h 152"/>
                    <a:gd name="T12" fmla="*/ 104 w 236"/>
                    <a:gd name="T13" fmla="*/ 126 h 152"/>
                    <a:gd name="T14" fmla="*/ 70 w 236"/>
                    <a:gd name="T15" fmla="*/ 140 h 152"/>
                    <a:gd name="T16" fmla="*/ 36 w 236"/>
                    <a:gd name="T17" fmla="*/ 148 h 152"/>
                    <a:gd name="T18" fmla="*/ 0 w 236"/>
                    <a:gd name="T19" fmla="*/ 152 h 152"/>
                    <a:gd name="T20" fmla="*/ 0 w 236"/>
                    <a:gd name="T21" fmla="*/ 152 h 152"/>
                    <a:gd name="T22" fmla="*/ 24 w 236"/>
                    <a:gd name="T23" fmla="*/ 134 h 152"/>
                    <a:gd name="T24" fmla="*/ 46 w 236"/>
                    <a:gd name="T25" fmla="*/ 112 h 152"/>
                    <a:gd name="T26" fmla="*/ 66 w 236"/>
                    <a:gd name="T27" fmla="*/ 90 h 152"/>
                    <a:gd name="T28" fmla="*/ 84 w 236"/>
                    <a:gd name="T29" fmla="*/ 66 h 152"/>
                    <a:gd name="T30" fmla="*/ 84 w 236"/>
                    <a:gd name="T31" fmla="*/ 66 h 152"/>
                    <a:gd name="T32" fmla="*/ 106 w 236"/>
                    <a:gd name="T33" fmla="*/ 34 h 152"/>
                    <a:gd name="T34" fmla="*/ 122 w 236"/>
                    <a:gd name="T35" fmla="*/ 0 h 152"/>
                    <a:gd name="T36" fmla="*/ 122 w 236"/>
                    <a:gd name="T37" fmla="*/ 0 h 152"/>
                    <a:gd name="T38" fmla="*/ 122 w 236"/>
                    <a:gd name="T39" fmla="*/ 0 h 152"/>
                    <a:gd name="T40" fmla="*/ 134 w 236"/>
                    <a:gd name="T41" fmla="*/ 0 h 152"/>
                    <a:gd name="T42" fmla="*/ 134 w 236"/>
                    <a:gd name="T43" fmla="*/ 0 h 152"/>
                    <a:gd name="T44" fmla="*/ 160 w 236"/>
                    <a:gd name="T45" fmla="*/ 4 h 152"/>
                    <a:gd name="T46" fmla="*/ 160 w 236"/>
                    <a:gd name="T47" fmla="*/ 4 h 152"/>
                    <a:gd name="T48" fmla="*/ 170 w 236"/>
                    <a:gd name="T49" fmla="*/ 6 h 152"/>
                    <a:gd name="T50" fmla="*/ 170 w 236"/>
                    <a:gd name="T51" fmla="*/ 6 h 152"/>
                    <a:gd name="T52" fmla="*/ 172 w 236"/>
                    <a:gd name="T53" fmla="*/ 6 h 152"/>
                    <a:gd name="T54" fmla="*/ 172 w 236"/>
                    <a:gd name="T55" fmla="*/ 6 h 152"/>
                    <a:gd name="T56" fmla="*/ 172 w 236"/>
                    <a:gd name="T57" fmla="*/ 6 h 152"/>
                    <a:gd name="T58" fmla="*/ 172 w 236"/>
                    <a:gd name="T59" fmla="*/ 6 h 152"/>
                    <a:gd name="T60" fmla="*/ 172 w 236"/>
                    <a:gd name="T61" fmla="*/ 6 h 152"/>
                    <a:gd name="T62" fmla="*/ 172 w 236"/>
                    <a:gd name="T63" fmla="*/ 6 h 152"/>
                    <a:gd name="T64" fmla="*/ 172 w 236"/>
                    <a:gd name="T65" fmla="*/ 6 h 152"/>
                    <a:gd name="T66" fmla="*/ 172 w 236"/>
                    <a:gd name="T67" fmla="*/ 6 h 152"/>
                    <a:gd name="T68" fmla="*/ 172 w 236"/>
                    <a:gd name="T69" fmla="*/ 6 h 152"/>
                    <a:gd name="T70" fmla="*/ 172 w 236"/>
                    <a:gd name="T71" fmla="*/ 6 h 152"/>
                    <a:gd name="T72" fmla="*/ 172 w 236"/>
                    <a:gd name="T73" fmla="*/ 6 h 152"/>
                    <a:gd name="T74" fmla="*/ 172 w 236"/>
                    <a:gd name="T75" fmla="*/ 6 h 152"/>
                    <a:gd name="T76" fmla="*/ 172 w 236"/>
                    <a:gd name="T77" fmla="*/ 6 h 152"/>
                    <a:gd name="T78" fmla="*/ 172 w 236"/>
                    <a:gd name="T79" fmla="*/ 6 h 152"/>
                    <a:gd name="T80" fmla="*/ 172 w 236"/>
                    <a:gd name="T81" fmla="*/ 6 h 152"/>
                    <a:gd name="T82" fmla="*/ 176 w 236"/>
                    <a:gd name="T83" fmla="*/ 6 h 152"/>
                    <a:gd name="T84" fmla="*/ 176 w 236"/>
                    <a:gd name="T85" fmla="*/ 6 h 152"/>
                    <a:gd name="T86" fmla="*/ 184 w 236"/>
                    <a:gd name="T87" fmla="*/ 6 h 152"/>
                    <a:gd name="T88" fmla="*/ 184 w 236"/>
                    <a:gd name="T89" fmla="*/ 6 h 152"/>
                    <a:gd name="T90" fmla="*/ 236 w 236"/>
                    <a:gd name="T91" fmla="*/ 16 h 152"/>
                    <a:gd name="T92" fmla="*/ 236 w 236"/>
                    <a:gd name="T93" fmla="*/ 1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152">
                      <a:moveTo>
                        <a:pt x="236" y="16"/>
                      </a:moveTo>
                      <a:lnTo>
                        <a:pt x="236" y="16"/>
                      </a:lnTo>
                      <a:lnTo>
                        <a:pt x="214" y="44"/>
                      </a:lnTo>
                      <a:lnTo>
                        <a:pt x="190" y="68"/>
                      </a:lnTo>
                      <a:lnTo>
                        <a:pt x="164" y="90"/>
                      </a:lnTo>
                      <a:lnTo>
                        <a:pt x="134" y="110"/>
                      </a:lnTo>
                      <a:lnTo>
                        <a:pt x="104" y="126"/>
                      </a:lnTo>
                      <a:lnTo>
                        <a:pt x="70" y="140"/>
                      </a:lnTo>
                      <a:lnTo>
                        <a:pt x="36" y="148"/>
                      </a:lnTo>
                      <a:lnTo>
                        <a:pt x="0" y="152"/>
                      </a:lnTo>
                      <a:lnTo>
                        <a:pt x="0" y="152"/>
                      </a:lnTo>
                      <a:lnTo>
                        <a:pt x="24" y="134"/>
                      </a:lnTo>
                      <a:lnTo>
                        <a:pt x="46" y="112"/>
                      </a:lnTo>
                      <a:lnTo>
                        <a:pt x="66" y="90"/>
                      </a:lnTo>
                      <a:lnTo>
                        <a:pt x="84" y="66"/>
                      </a:lnTo>
                      <a:lnTo>
                        <a:pt x="84" y="66"/>
                      </a:lnTo>
                      <a:lnTo>
                        <a:pt x="106" y="34"/>
                      </a:lnTo>
                      <a:lnTo>
                        <a:pt x="122" y="0"/>
                      </a:lnTo>
                      <a:lnTo>
                        <a:pt x="122" y="0"/>
                      </a:lnTo>
                      <a:lnTo>
                        <a:pt x="122" y="0"/>
                      </a:lnTo>
                      <a:lnTo>
                        <a:pt x="134" y="0"/>
                      </a:lnTo>
                      <a:lnTo>
                        <a:pt x="134" y="0"/>
                      </a:lnTo>
                      <a:lnTo>
                        <a:pt x="160" y="4"/>
                      </a:lnTo>
                      <a:lnTo>
                        <a:pt x="160" y="4"/>
                      </a:lnTo>
                      <a:lnTo>
                        <a:pt x="170" y="6"/>
                      </a:lnTo>
                      <a:lnTo>
                        <a:pt x="170" y="6"/>
                      </a:lnTo>
                      <a:lnTo>
                        <a:pt x="172" y="6"/>
                      </a:lnTo>
                      <a:lnTo>
                        <a:pt x="172" y="6"/>
                      </a:lnTo>
                      <a:lnTo>
                        <a:pt x="172" y="6"/>
                      </a:lnTo>
                      <a:lnTo>
                        <a:pt x="172" y="6"/>
                      </a:lnTo>
                      <a:lnTo>
                        <a:pt x="172" y="6"/>
                      </a:lnTo>
                      <a:lnTo>
                        <a:pt x="172" y="6"/>
                      </a:lnTo>
                      <a:lnTo>
                        <a:pt x="172" y="6"/>
                      </a:lnTo>
                      <a:lnTo>
                        <a:pt x="172" y="6"/>
                      </a:lnTo>
                      <a:lnTo>
                        <a:pt x="172" y="6"/>
                      </a:lnTo>
                      <a:lnTo>
                        <a:pt x="172" y="6"/>
                      </a:lnTo>
                      <a:lnTo>
                        <a:pt x="172" y="6"/>
                      </a:lnTo>
                      <a:lnTo>
                        <a:pt x="172" y="6"/>
                      </a:lnTo>
                      <a:lnTo>
                        <a:pt x="172" y="6"/>
                      </a:lnTo>
                      <a:lnTo>
                        <a:pt x="172" y="6"/>
                      </a:lnTo>
                      <a:lnTo>
                        <a:pt x="172" y="6"/>
                      </a:lnTo>
                      <a:lnTo>
                        <a:pt x="176" y="6"/>
                      </a:lnTo>
                      <a:lnTo>
                        <a:pt x="176" y="6"/>
                      </a:lnTo>
                      <a:lnTo>
                        <a:pt x="184" y="6"/>
                      </a:lnTo>
                      <a:lnTo>
                        <a:pt x="184" y="6"/>
                      </a:lnTo>
                      <a:lnTo>
                        <a:pt x="236" y="16"/>
                      </a:lnTo>
                      <a:lnTo>
                        <a:pt x="23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CH" sz="1350" dirty="0"/>
                </a:p>
              </p:txBody>
            </p:sp>
            <p:sp>
              <p:nvSpPr>
                <p:cNvPr id="45" name="Freeform 80">
                  <a:extLst>
                    <a:ext uri="{FF2B5EF4-FFF2-40B4-BE49-F238E27FC236}">
                      <a16:creationId xmlns:a16="http://schemas.microsoft.com/office/drawing/2014/main" id="{924387C9-DA06-4724-B8C8-73C27324AA06}"/>
                    </a:ext>
                  </a:extLst>
                </p:cNvPr>
                <p:cNvSpPr>
                  <a:spLocks/>
                </p:cNvSpPr>
                <p:nvPr/>
              </p:nvSpPr>
              <p:spPr bwMode="auto">
                <a:xfrm>
                  <a:off x="6400801" y="5656263"/>
                  <a:ext cx="244475" cy="185738"/>
                </a:xfrm>
                <a:custGeom>
                  <a:avLst/>
                  <a:gdLst>
                    <a:gd name="T0" fmla="*/ 0 w 154"/>
                    <a:gd name="T1" fmla="*/ 0 h 117"/>
                    <a:gd name="T2" fmla="*/ 154 w 154"/>
                    <a:gd name="T3" fmla="*/ 0 h 117"/>
                    <a:gd name="T4" fmla="*/ 154 w 154"/>
                    <a:gd name="T5" fmla="*/ 0 h 117"/>
                    <a:gd name="T6" fmla="*/ 154 w 154"/>
                    <a:gd name="T7" fmla="*/ 0 h 117"/>
                    <a:gd name="T8" fmla="*/ 152 w 154"/>
                    <a:gd name="T9" fmla="*/ 14 h 117"/>
                    <a:gd name="T10" fmla="*/ 152 w 154"/>
                    <a:gd name="T11" fmla="*/ 14 h 117"/>
                    <a:gd name="T12" fmla="*/ 150 w 154"/>
                    <a:gd name="T13" fmla="*/ 34 h 117"/>
                    <a:gd name="T14" fmla="*/ 150 w 154"/>
                    <a:gd name="T15" fmla="*/ 34 h 117"/>
                    <a:gd name="T16" fmla="*/ 150 w 154"/>
                    <a:gd name="T17" fmla="*/ 34 h 117"/>
                    <a:gd name="T18" fmla="*/ 150 w 154"/>
                    <a:gd name="T19" fmla="*/ 34 h 117"/>
                    <a:gd name="T20" fmla="*/ 150 w 154"/>
                    <a:gd name="T21" fmla="*/ 34 h 117"/>
                    <a:gd name="T22" fmla="*/ 150 w 154"/>
                    <a:gd name="T23" fmla="*/ 34 h 117"/>
                    <a:gd name="T24" fmla="*/ 150 w 154"/>
                    <a:gd name="T25" fmla="*/ 36 h 117"/>
                    <a:gd name="T26" fmla="*/ 150 w 154"/>
                    <a:gd name="T27" fmla="*/ 36 h 117"/>
                    <a:gd name="T28" fmla="*/ 150 w 154"/>
                    <a:gd name="T29" fmla="*/ 40 h 117"/>
                    <a:gd name="T30" fmla="*/ 150 w 154"/>
                    <a:gd name="T31" fmla="*/ 40 h 117"/>
                    <a:gd name="T32" fmla="*/ 148 w 154"/>
                    <a:gd name="T33" fmla="*/ 52 h 117"/>
                    <a:gd name="T34" fmla="*/ 148 w 154"/>
                    <a:gd name="T35" fmla="*/ 52 h 117"/>
                    <a:gd name="T36" fmla="*/ 140 w 154"/>
                    <a:gd name="T37" fmla="*/ 85 h 117"/>
                    <a:gd name="T38" fmla="*/ 130 w 154"/>
                    <a:gd name="T39" fmla="*/ 117 h 117"/>
                    <a:gd name="T40" fmla="*/ 130 w 154"/>
                    <a:gd name="T41" fmla="*/ 117 h 117"/>
                    <a:gd name="T42" fmla="*/ 62 w 154"/>
                    <a:gd name="T43" fmla="*/ 113 h 117"/>
                    <a:gd name="T44" fmla="*/ 62 w 154"/>
                    <a:gd name="T45" fmla="*/ 113 h 117"/>
                    <a:gd name="T46" fmla="*/ 0 w 154"/>
                    <a:gd name="T47" fmla="*/ 113 h 117"/>
                    <a:gd name="T48" fmla="*/ 0 w 154"/>
                    <a:gd name="T49" fmla="*/ 113 h 117"/>
                    <a:gd name="T50" fmla="*/ 0 w 154"/>
                    <a:gd name="T5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17">
                      <a:moveTo>
                        <a:pt x="0" y="0"/>
                      </a:moveTo>
                      <a:lnTo>
                        <a:pt x="154" y="0"/>
                      </a:lnTo>
                      <a:lnTo>
                        <a:pt x="154" y="0"/>
                      </a:lnTo>
                      <a:lnTo>
                        <a:pt x="154" y="0"/>
                      </a:lnTo>
                      <a:lnTo>
                        <a:pt x="152" y="14"/>
                      </a:lnTo>
                      <a:lnTo>
                        <a:pt x="152" y="14"/>
                      </a:lnTo>
                      <a:lnTo>
                        <a:pt x="150" y="34"/>
                      </a:lnTo>
                      <a:lnTo>
                        <a:pt x="150" y="34"/>
                      </a:lnTo>
                      <a:lnTo>
                        <a:pt x="150" y="34"/>
                      </a:lnTo>
                      <a:lnTo>
                        <a:pt x="150" y="34"/>
                      </a:lnTo>
                      <a:lnTo>
                        <a:pt x="150" y="34"/>
                      </a:lnTo>
                      <a:lnTo>
                        <a:pt x="150" y="34"/>
                      </a:lnTo>
                      <a:lnTo>
                        <a:pt x="150" y="36"/>
                      </a:lnTo>
                      <a:lnTo>
                        <a:pt x="150" y="36"/>
                      </a:lnTo>
                      <a:lnTo>
                        <a:pt x="150" y="40"/>
                      </a:lnTo>
                      <a:lnTo>
                        <a:pt x="150" y="40"/>
                      </a:lnTo>
                      <a:lnTo>
                        <a:pt x="148" y="52"/>
                      </a:lnTo>
                      <a:lnTo>
                        <a:pt x="148" y="52"/>
                      </a:lnTo>
                      <a:lnTo>
                        <a:pt x="140" y="85"/>
                      </a:lnTo>
                      <a:lnTo>
                        <a:pt x="130" y="117"/>
                      </a:lnTo>
                      <a:lnTo>
                        <a:pt x="130" y="117"/>
                      </a:lnTo>
                      <a:lnTo>
                        <a:pt x="62" y="113"/>
                      </a:lnTo>
                      <a:lnTo>
                        <a:pt x="62" y="113"/>
                      </a:lnTo>
                      <a:lnTo>
                        <a:pt x="0" y="113"/>
                      </a:lnTo>
                      <a:lnTo>
                        <a:pt x="0" y="11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CH" sz="1350" dirty="0"/>
                </a:p>
              </p:txBody>
            </p:sp>
            <p:sp>
              <p:nvSpPr>
                <p:cNvPr id="46" name="Freeform 81">
                  <a:extLst>
                    <a:ext uri="{FF2B5EF4-FFF2-40B4-BE49-F238E27FC236}">
                      <a16:creationId xmlns:a16="http://schemas.microsoft.com/office/drawing/2014/main" id="{5BA6675A-008F-4784-9022-C690E4E88EBA}"/>
                    </a:ext>
                  </a:extLst>
                </p:cNvPr>
                <p:cNvSpPr>
                  <a:spLocks/>
                </p:cNvSpPr>
                <p:nvPr/>
              </p:nvSpPr>
              <p:spPr bwMode="auto">
                <a:xfrm>
                  <a:off x="6654801" y="5656263"/>
                  <a:ext cx="247650" cy="220663"/>
                </a:xfrm>
                <a:custGeom>
                  <a:avLst/>
                  <a:gdLst>
                    <a:gd name="T0" fmla="*/ 156 w 156"/>
                    <a:gd name="T1" fmla="*/ 0 h 139"/>
                    <a:gd name="T2" fmla="*/ 156 w 156"/>
                    <a:gd name="T3" fmla="*/ 0 h 139"/>
                    <a:gd name="T4" fmla="*/ 152 w 156"/>
                    <a:gd name="T5" fmla="*/ 34 h 139"/>
                    <a:gd name="T6" fmla="*/ 146 w 156"/>
                    <a:gd name="T7" fmla="*/ 69 h 139"/>
                    <a:gd name="T8" fmla="*/ 136 w 156"/>
                    <a:gd name="T9" fmla="*/ 99 h 139"/>
                    <a:gd name="T10" fmla="*/ 122 w 156"/>
                    <a:gd name="T11" fmla="*/ 129 h 139"/>
                    <a:gd name="T12" fmla="*/ 122 w 156"/>
                    <a:gd name="T13" fmla="*/ 129 h 139"/>
                    <a:gd name="T14" fmla="*/ 118 w 156"/>
                    <a:gd name="T15" fmla="*/ 139 h 139"/>
                    <a:gd name="T16" fmla="*/ 118 w 156"/>
                    <a:gd name="T17" fmla="*/ 139 h 139"/>
                    <a:gd name="T18" fmla="*/ 114 w 156"/>
                    <a:gd name="T19" fmla="*/ 137 h 139"/>
                    <a:gd name="T20" fmla="*/ 114 w 156"/>
                    <a:gd name="T21" fmla="*/ 137 h 139"/>
                    <a:gd name="T22" fmla="*/ 56 w 156"/>
                    <a:gd name="T23" fmla="*/ 127 h 139"/>
                    <a:gd name="T24" fmla="*/ 0 w 156"/>
                    <a:gd name="T25" fmla="*/ 121 h 139"/>
                    <a:gd name="T26" fmla="*/ 0 w 156"/>
                    <a:gd name="T27" fmla="*/ 121 h 139"/>
                    <a:gd name="T28" fmla="*/ 6 w 156"/>
                    <a:gd name="T29" fmla="*/ 99 h 139"/>
                    <a:gd name="T30" fmla="*/ 12 w 156"/>
                    <a:gd name="T31" fmla="*/ 79 h 139"/>
                    <a:gd name="T32" fmla="*/ 12 w 156"/>
                    <a:gd name="T33" fmla="*/ 79 h 139"/>
                    <a:gd name="T34" fmla="*/ 20 w 156"/>
                    <a:gd name="T35" fmla="*/ 40 h 139"/>
                    <a:gd name="T36" fmla="*/ 22 w 156"/>
                    <a:gd name="T37" fmla="*/ 0 h 139"/>
                    <a:gd name="T38" fmla="*/ 22 w 156"/>
                    <a:gd name="T39" fmla="*/ 0 h 139"/>
                    <a:gd name="T40" fmla="*/ 22 w 156"/>
                    <a:gd name="T41" fmla="*/ 0 h 139"/>
                    <a:gd name="T42" fmla="*/ 118 w 156"/>
                    <a:gd name="T43" fmla="*/ 0 h 139"/>
                    <a:gd name="T44" fmla="*/ 118 w 156"/>
                    <a:gd name="T45" fmla="*/ 0 h 139"/>
                    <a:gd name="T46" fmla="*/ 156 w 156"/>
                    <a:gd name="T47" fmla="*/ 0 h 139"/>
                    <a:gd name="T48" fmla="*/ 156 w 156"/>
                    <a:gd name="T49" fmla="*/ 0 h 139"/>
                    <a:gd name="T50" fmla="*/ 156 w 156"/>
                    <a:gd name="T51" fmla="*/ 0 h 139"/>
                    <a:gd name="T52" fmla="*/ 156 w 156"/>
                    <a:gd name="T5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139">
                      <a:moveTo>
                        <a:pt x="156" y="0"/>
                      </a:moveTo>
                      <a:lnTo>
                        <a:pt x="156" y="0"/>
                      </a:lnTo>
                      <a:lnTo>
                        <a:pt x="152" y="34"/>
                      </a:lnTo>
                      <a:lnTo>
                        <a:pt x="146" y="69"/>
                      </a:lnTo>
                      <a:lnTo>
                        <a:pt x="136" y="99"/>
                      </a:lnTo>
                      <a:lnTo>
                        <a:pt x="122" y="129"/>
                      </a:lnTo>
                      <a:lnTo>
                        <a:pt x="122" y="129"/>
                      </a:lnTo>
                      <a:lnTo>
                        <a:pt x="118" y="139"/>
                      </a:lnTo>
                      <a:lnTo>
                        <a:pt x="118" y="139"/>
                      </a:lnTo>
                      <a:lnTo>
                        <a:pt x="114" y="137"/>
                      </a:lnTo>
                      <a:lnTo>
                        <a:pt x="114" y="137"/>
                      </a:lnTo>
                      <a:lnTo>
                        <a:pt x="56" y="127"/>
                      </a:lnTo>
                      <a:lnTo>
                        <a:pt x="0" y="121"/>
                      </a:lnTo>
                      <a:lnTo>
                        <a:pt x="0" y="121"/>
                      </a:lnTo>
                      <a:lnTo>
                        <a:pt x="6" y="99"/>
                      </a:lnTo>
                      <a:lnTo>
                        <a:pt x="12" y="79"/>
                      </a:lnTo>
                      <a:lnTo>
                        <a:pt x="12" y="79"/>
                      </a:lnTo>
                      <a:lnTo>
                        <a:pt x="20" y="40"/>
                      </a:lnTo>
                      <a:lnTo>
                        <a:pt x="22" y="0"/>
                      </a:lnTo>
                      <a:lnTo>
                        <a:pt x="22" y="0"/>
                      </a:lnTo>
                      <a:lnTo>
                        <a:pt x="22" y="0"/>
                      </a:lnTo>
                      <a:lnTo>
                        <a:pt x="118" y="0"/>
                      </a:lnTo>
                      <a:lnTo>
                        <a:pt x="118" y="0"/>
                      </a:lnTo>
                      <a:lnTo>
                        <a:pt x="156" y="0"/>
                      </a:lnTo>
                      <a:lnTo>
                        <a:pt x="156" y="0"/>
                      </a:lnTo>
                      <a:lnTo>
                        <a:pt x="156" y="0"/>
                      </a:lnTo>
                      <a:lnTo>
                        <a:pt x="1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CH" sz="1350" dirty="0"/>
                </a:p>
              </p:txBody>
            </p:sp>
            <p:sp>
              <p:nvSpPr>
                <p:cNvPr id="47" name="Freeform 82">
                  <a:extLst>
                    <a:ext uri="{FF2B5EF4-FFF2-40B4-BE49-F238E27FC236}">
                      <a16:creationId xmlns:a16="http://schemas.microsoft.com/office/drawing/2014/main" id="{D6E04D23-5BA0-4DD5-B64D-7E4FDB1B9998}"/>
                    </a:ext>
                  </a:extLst>
                </p:cNvPr>
                <p:cNvSpPr>
                  <a:spLocks/>
                </p:cNvSpPr>
                <p:nvPr/>
              </p:nvSpPr>
              <p:spPr bwMode="auto">
                <a:xfrm>
                  <a:off x="6400801" y="5424488"/>
                  <a:ext cx="244475" cy="187325"/>
                </a:xfrm>
                <a:custGeom>
                  <a:avLst/>
                  <a:gdLst>
                    <a:gd name="T0" fmla="*/ 150 w 154"/>
                    <a:gd name="T1" fmla="*/ 84 h 118"/>
                    <a:gd name="T2" fmla="*/ 150 w 154"/>
                    <a:gd name="T3" fmla="*/ 84 h 118"/>
                    <a:gd name="T4" fmla="*/ 154 w 154"/>
                    <a:gd name="T5" fmla="*/ 118 h 118"/>
                    <a:gd name="T6" fmla="*/ 40 w 154"/>
                    <a:gd name="T7" fmla="*/ 118 h 118"/>
                    <a:gd name="T8" fmla="*/ 40 w 154"/>
                    <a:gd name="T9" fmla="*/ 118 h 118"/>
                    <a:gd name="T10" fmla="*/ 0 w 154"/>
                    <a:gd name="T11" fmla="*/ 118 h 118"/>
                    <a:gd name="T12" fmla="*/ 0 w 154"/>
                    <a:gd name="T13" fmla="*/ 118 h 118"/>
                    <a:gd name="T14" fmla="*/ 0 w 154"/>
                    <a:gd name="T15" fmla="*/ 118 h 118"/>
                    <a:gd name="T16" fmla="*/ 0 w 154"/>
                    <a:gd name="T17" fmla="*/ 6 h 118"/>
                    <a:gd name="T18" fmla="*/ 0 w 154"/>
                    <a:gd name="T19" fmla="*/ 6 h 118"/>
                    <a:gd name="T20" fmla="*/ 0 w 154"/>
                    <a:gd name="T21" fmla="*/ 6 h 118"/>
                    <a:gd name="T22" fmla="*/ 0 w 154"/>
                    <a:gd name="T23" fmla="*/ 6 h 118"/>
                    <a:gd name="T24" fmla="*/ 66 w 154"/>
                    <a:gd name="T25" fmla="*/ 4 h 118"/>
                    <a:gd name="T26" fmla="*/ 130 w 154"/>
                    <a:gd name="T27" fmla="*/ 0 h 118"/>
                    <a:gd name="T28" fmla="*/ 130 w 154"/>
                    <a:gd name="T29" fmla="*/ 0 h 118"/>
                    <a:gd name="T30" fmla="*/ 130 w 154"/>
                    <a:gd name="T31" fmla="*/ 0 h 118"/>
                    <a:gd name="T32" fmla="*/ 130 w 154"/>
                    <a:gd name="T33" fmla="*/ 0 h 118"/>
                    <a:gd name="T34" fmla="*/ 134 w 154"/>
                    <a:gd name="T35" fmla="*/ 12 h 118"/>
                    <a:gd name="T36" fmla="*/ 134 w 154"/>
                    <a:gd name="T37" fmla="*/ 12 h 118"/>
                    <a:gd name="T38" fmla="*/ 144 w 154"/>
                    <a:gd name="T39" fmla="*/ 48 h 118"/>
                    <a:gd name="T40" fmla="*/ 144 w 154"/>
                    <a:gd name="T41" fmla="*/ 48 h 118"/>
                    <a:gd name="T42" fmla="*/ 148 w 154"/>
                    <a:gd name="T43" fmla="*/ 68 h 118"/>
                    <a:gd name="T44" fmla="*/ 148 w 154"/>
                    <a:gd name="T45" fmla="*/ 68 h 118"/>
                    <a:gd name="T46" fmla="*/ 150 w 154"/>
                    <a:gd name="T47" fmla="*/ 76 h 118"/>
                    <a:gd name="T48" fmla="*/ 150 w 154"/>
                    <a:gd name="T49" fmla="*/ 76 h 118"/>
                    <a:gd name="T50" fmla="*/ 150 w 154"/>
                    <a:gd name="T51" fmla="*/ 80 h 118"/>
                    <a:gd name="T52" fmla="*/ 150 w 154"/>
                    <a:gd name="T53" fmla="*/ 80 h 118"/>
                    <a:gd name="T54" fmla="*/ 150 w 154"/>
                    <a:gd name="T55" fmla="*/ 82 h 118"/>
                    <a:gd name="T56" fmla="*/ 150 w 154"/>
                    <a:gd name="T57" fmla="*/ 82 h 118"/>
                    <a:gd name="T58" fmla="*/ 150 w 154"/>
                    <a:gd name="T59" fmla="*/ 82 h 118"/>
                    <a:gd name="T60" fmla="*/ 150 w 154"/>
                    <a:gd name="T61" fmla="*/ 82 h 118"/>
                    <a:gd name="T62" fmla="*/ 150 w 154"/>
                    <a:gd name="T63" fmla="*/ 82 h 118"/>
                    <a:gd name="T64" fmla="*/ 150 w 154"/>
                    <a:gd name="T65" fmla="*/ 84 h 118"/>
                    <a:gd name="T66" fmla="*/ 150 w 154"/>
                    <a:gd name="T67" fmla="*/ 84 h 118"/>
                    <a:gd name="T68" fmla="*/ 150 w 154"/>
                    <a:gd name="T69" fmla="*/ 84 h 118"/>
                    <a:gd name="T70" fmla="*/ 150 w 154"/>
                    <a:gd name="T7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118">
                      <a:moveTo>
                        <a:pt x="150" y="84"/>
                      </a:moveTo>
                      <a:lnTo>
                        <a:pt x="150" y="84"/>
                      </a:lnTo>
                      <a:lnTo>
                        <a:pt x="154" y="118"/>
                      </a:lnTo>
                      <a:lnTo>
                        <a:pt x="40" y="118"/>
                      </a:lnTo>
                      <a:lnTo>
                        <a:pt x="40" y="118"/>
                      </a:lnTo>
                      <a:lnTo>
                        <a:pt x="0" y="118"/>
                      </a:lnTo>
                      <a:lnTo>
                        <a:pt x="0" y="118"/>
                      </a:lnTo>
                      <a:lnTo>
                        <a:pt x="0" y="118"/>
                      </a:lnTo>
                      <a:lnTo>
                        <a:pt x="0" y="6"/>
                      </a:lnTo>
                      <a:lnTo>
                        <a:pt x="0" y="6"/>
                      </a:lnTo>
                      <a:lnTo>
                        <a:pt x="0" y="6"/>
                      </a:lnTo>
                      <a:lnTo>
                        <a:pt x="0" y="6"/>
                      </a:lnTo>
                      <a:lnTo>
                        <a:pt x="66" y="4"/>
                      </a:lnTo>
                      <a:lnTo>
                        <a:pt x="130" y="0"/>
                      </a:lnTo>
                      <a:lnTo>
                        <a:pt x="130" y="0"/>
                      </a:lnTo>
                      <a:lnTo>
                        <a:pt x="130" y="0"/>
                      </a:lnTo>
                      <a:lnTo>
                        <a:pt x="130" y="0"/>
                      </a:lnTo>
                      <a:lnTo>
                        <a:pt x="134" y="12"/>
                      </a:lnTo>
                      <a:lnTo>
                        <a:pt x="134" y="12"/>
                      </a:lnTo>
                      <a:lnTo>
                        <a:pt x="144" y="48"/>
                      </a:lnTo>
                      <a:lnTo>
                        <a:pt x="144" y="48"/>
                      </a:lnTo>
                      <a:lnTo>
                        <a:pt x="148" y="68"/>
                      </a:lnTo>
                      <a:lnTo>
                        <a:pt x="148" y="68"/>
                      </a:lnTo>
                      <a:lnTo>
                        <a:pt x="150" y="76"/>
                      </a:lnTo>
                      <a:lnTo>
                        <a:pt x="150" y="76"/>
                      </a:lnTo>
                      <a:lnTo>
                        <a:pt x="150" y="80"/>
                      </a:lnTo>
                      <a:lnTo>
                        <a:pt x="150" y="80"/>
                      </a:lnTo>
                      <a:lnTo>
                        <a:pt x="150" y="82"/>
                      </a:lnTo>
                      <a:lnTo>
                        <a:pt x="150" y="82"/>
                      </a:lnTo>
                      <a:lnTo>
                        <a:pt x="150" y="82"/>
                      </a:lnTo>
                      <a:lnTo>
                        <a:pt x="150" y="82"/>
                      </a:lnTo>
                      <a:lnTo>
                        <a:pt x="150" y="82"/>
                      </a:lnTo>
                      <a:lnTo>
                        <a:pt x="150" y="84"/>
                      </a:lnTo>
                      <a:lnTo>
                        <a:pt x="150" y="84"/>
                      </a:lnTo>
                      <a:lnTo>
                        <a:pt x="150" y="84"/>
                      </a:lnTo>
                      <a:lnTo>
                        <a:pt x="15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CH" sz="1350" dirty="0"/>
                </a:p>
              </p:txBody>
            </p:sp>
            <p:sp>
              <p:nvSpPr>
                <p:cNvPr id="48" name="Freeform 83">
                  <a:extLst>
                    <a:ext uri="{FF2B5EF4-FFF2-40B4-BE49-F238E27FC236}">
                      <a16:creationId xmlns:a16="http://schemas.microsoft.com/office/drawing/2014/main" id="{0E8E6CFB-18F9-410C-A574-F10763DFE6D9}"/>
                    </a:ext>
                  </a:extLst>
                </p:cNvPr>
                <p:cNvSpPr>
                  <a:spLocks/>
                </p:cNvSpPr>
                <p:nvPr/>
              </p:nvSpPr>
              <p:spPr bwMode="auto">
                <a:xfrm>
                  <a:off x="6654801" y="5392738"/>
                  <a:ext cx="247650" cy="219075"/>
                </a:xfrm>
                <a:custGeom>
                  <a:avLst/>
                  <a:gdLst>
                    <a:gd name="T0" fmla="*/ 156 w 156"/>
                    <a:gd name="T1" fmla="*/ 138 h 138"/>
                    <a:gd name="T2" fmla="*/ 22 w 156"/>
                    <a:gd name="T3" fmla="*/ 138 h 138"/>
                    <a:gd name="T4" fmla="*/ 22 w 156"/>
                    <a:gd name="T5" fmla="*/ 138 h 138"/>
                    <a:gd name="T6" fmla="*/ 20 w 156"/>
                    <a:gd name="T7" fmla="*/ 108 h 138"/>
                    <a:gd name="T8" fmla="*/ 16 w 156"/>
                    <a:gd name="T9" fmla="*/ 80 h 138"/>
                    <a:gd name="T10" fmla="*/ 16 w 156"/>
                    <a:gd name="T11" fmla="*/ 80 h 138"/>
                    <a:gd name="T12" fmla="*/ 10 w 156"/>
                    <a:gd name="T13" fmla="*/ 48 h 138"/>
                    <a:gd name="T14" fmla="*/ 0 w 156"/>
                    <a:gd name="T15" fmla="*/ 18 h 138"/>
                    <a:gd name="T16" fmla="*/ 0 w 156"/>
                    <a:gd name="T17" fmla="*/ 18 h 138"/>
                    <a:gd name="T18" fmla="*/ 0 w 156"/>
                    <a:gd name="T19" fmla="*/ 18 h 138"/>
                    <a:gd name="T20" fmla="*/ 0 w 156"/>
                    <a:gd name="T21" fmla="*/ 18 h 138"/>
                    <a:gd name="T22" fmla="*/ 0 w 156"/>
                    <a:gd name="T23" fmla="*/ 18 h 138"/>
                    <a:gd name="T24" fmla="*/ 56 w 156"/>
                    <a:gd name="T25" fmla="*/ 10 h 138"/>
                    <a:gd name="T26" fmla="*/ 56 w 156"/>
                    <a:gd name="T27" fmla="*/ 10 h 138"/>
                    <a:gd name="T28" fmla="*/ 114 w 156"/>
                    <a:gd name="T29" fmla="*/ 2 h 138"/>
                    <a:gd name="T30" fmla="*/ 114 w 156"/>
                    <a:gd name="T31" fmla="*/ 2 h 138"/>
                    <a:gd name="T32" fmla="*/ 118 w 156"/>
                    <a:gd name="T33" fmla="*/ 0 h 138"/>
                    <a:gd name="T34" fmla="*/ 118 w 156"/>
                    <a:gd name="T35" fmla="*/ 0 h 138"/>
                    <a:gd name="T36" fmla="*/ 122 w 156"/>
                    <a:gd name="T37" fmla="*/ 10 h 138"/>
                    <a:gd name="T38" fmla="*/ 122 w 156"/>
                    <a:gd name="T39" fmla="*/ 10 h 138"/>
                    <a:gd name="T40" fmla="*/ 136 w 156"/>
                    <a:gd name="T41" fmla="*/ 38 h 138"/>
                    <a:gd name="T42" fmla="*/ 146 w 156"/>
                    <a:gd name="T43" fmla="*/ 70 h 138"/>
                    <a:gd name="T44" fmla="*/ 152 w 156"/>
                    <a:gd name="T45" fmla="*/ 104 h 138"/>
                    <a:gd name="T46" fmla="*/ 156 w 156"/>
                    <a:gd name="T47" fmla="*/ 138 h 138"/>
                    <a:gd name="T48" fmla="*/ 156 w 156"/>
                    <a:gd name="T49"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138">
                      <a:moveTo>
                        <a:pt x="156" y="138"/>
                      </a:moveTo>
                      <a:lnTo>
                        <a:pt x="22" y="138"/>
                      </a:lnTo>
                      <a:lnTo>
                        <a:pt x="22" y="138"/>
                      </a:lnTo>
                      <a:lnTo>
                        <a:pt x="20" y="108"/>
                      </a:lnTo>
                      <a:lnTo>
                        <a:pt x="16" y="80"/>
                      </a:lnTo>
                      <a:lnTo>
                        <a:pt x="16" y="80"/>
                      </a:lnTo>
                      <a:lnTo>
                        <a:pt x="10" y="48"/>
                      </a:lnTo>
                      <a:lnTo>
                        <a:pt x="0" y="18"/>
                      </a:lnTo>
                      <a:lnTo>
                        <a:pt x="0" y="18"/>
                      </a:lnTo>
                      <a:lnTo>
                        <a:pt x="0" y="18"/>
                      </a:lnTo>
                      <a:lnTo>
                        <a:pt x="0" y="18"/>
                      </a:lnTo>
                      <a:lnTo>
                        <a:pt x="0" y="18"/>
                      </a:lnTo>
                      <a:lnTo>
                        <a:pt x="56" y="10"/>
                      </a:lnTo>
                      <a:lnTo>
                        <a:pt x="56" y="10"/>
                      </a:lnTo>
                      <a:lnTo>
                        <a:pt x="114" y="2"/>
                      </a:lnTo>
                      <a:lnTo>
                        <a:pt x="114" y="2"/>
                      </a:lnTo>
                      <a:lnTo>
                        <a:pt x="118" y="0"/>
                      </a:lnTo>
                      <a:lnTo>
                        <a:pt x="118" y="0"/>
                      </a:lnTo>
                      <a:lnTo>
                        <a:pt x="122" y="10"/>
                      </a:lnTo>
                      <a:lnTo>
                        <a:pt x="122" y="10"/>
                      </a:lnTo>
                      <a:lnTo>
                        <a:pt x="136" y="38"/>
                      </a:lnTo>
                      <a:lnTo>
                        <a:pt x="146" y="70"/>
                      </a:lnTo>
                      <a:lnTo>
                        <a:pt x="152" y="104"/>
                      </a:lnTo>
                      <a:lnTo>
                        <a:pt x="156" y="138"/>
                      </a:lnTo>
                      <a:lnTo>
                        <a:pt x="15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r-CH" sz="1350" dirty="0"/>
                </a:p>
              </p:txBody>
            </p:sp>
          </p:grpSp>
          <p:sp>
            <p:nvSpPr>
              <p:cNvPr id="40" name="Shape 2879">
                <a:extLst>
                  <a:ext uri="{FF2B5EF4-FFF2-40B4-BE49-F238E27FC236}">
                    <a16:creationId xmlns:a16="http://schemas.microsoft.com/office/drawing/2014/main" id="{1A8145AE-FEF7-41B6-A990-0EA245B48B56}"/>
                  </a:ext>
                </a:extLst>
              </p:cNvPr>
              <p:cNvSpPr/>
              <p:nvPr/>
            </p:nvSpPr>
            <p:spPr>
              <a:xfrm>
                <a:off x="212863" y="2072050"/>
                <a:ext cx="944585" cy="842032"/>
              </a:xfrm>
              <a:custGeom>
                <a:avLst/>
                <a:gdLst/>
                <a:ahLst/>
                <a:cxnLst>
                  <a:cxn ang="0">
                    <a:pos x="wd2" y="hd2"/>
                  </a:cxn>
                  <a:cxn ang="5400000">
                    <a:pos x="wd2" y="hd2"/>
                  </a:cxn>
                  <a:cxn ang="10800000">
                    <a:pos x="wd2" y="hd2"/>
                  </a:cxn>
                  <a:cxn ang="16200000">
                    <a:pos x="wd2" y="hd2"/>
                  </a:cxn>
                </a:cxnLst>
                <a:rect l="0" t="0" r="r" b="b"/>
                <a:pathLst>
                  <a:path w="21568" h="21600" extrusionOk="0">
                    <a:moveTo>
                      <a:pt x="1845" y="5346"/>
                    </a:moveTo>
                    <a:cubicBezTo>
                      <a:pt x="1845" y="6207"/>
                      <a:pt x="2499" y="6889"/>
                      <a:pt x="3287" y="6889"/>
                    </a:cubicBezTo>
                    <a:lnTo>
                      <a:pt x="3304" y="6889"/>
                    </a:lnTo>
                    <a:cubicBezTo>
                      <a:pt x="4092" y="6889"/>
                      <a:pt x="4712" y="6207"/>
                      <a:pt x="4712" y="5382"/>
                    </a:cubicBezTo>
                    <a:cubicBezTo>
                      <a:pt x="4712" y="5364"/>
                      <a:pt x="4712" y="5364"/>
                      <a:pt x="4712" y="5364"/>
                    </a:cubicBezTo>
                    <a:cubicBezTo>
                      <a:pt x="4712" y="5364"/>
                      <a:pt x="4712" y="5364"/>
                      <a:pt x="4712" y="5346"/>
                    </a:cubicBezTo>
                    <a:cubicBezTo>
                      <a:pt x="4712" y="4485"/>
                      <a:pt x="4075" y="3821"/>
                      <a:pt x="3287" y="3821"/>
                    </a:cubicBezTo>
                    <a:cubicBezTo>
                      <a:pt x="2499" y="3821"/>
                      <a:pt x="1845" y="4485"/>
                      <a:pt x="1845" y="5346"/>
                    </a:cubicBezTo>
                    <a:close/>
                    <a:moveTo>
                      <a:pt x="5635" y="5346"/>
                    </a:moveTo>
                    <a:cubicBezTo>
                      <a:pt x="5635" y="6207"/>
                      <a:pt x="6289" y="6889"/>
                      <a:pt x="7077" y="6889"/>
                    </a:cubicBezTo>
                    <a:cubicBezTo>
                      <a:pt x="7865" y="6889"/>
                      <a:pt x="8502" y="6189"/>
                      <a:pt x="8502" y="5346"/>
                    </a:cubicBezTo>
                    <a:cubicBezTo>
                      <a:pt x="8502" y="4485"/>
                      <a:pt x="7865" y="3821"/>
                      <a:pt x="7077" y="3821"/>
                    </a:cubicBezTo>
                    <a:cubicBezTo>
                      <a:pt x="6289" y="3821"/>
                      <a:pt x="5635" y="4503"/>
                      <a:pt x="5635" y="5346"/>
                    </a:cubicBezTo>
                    <a:close/>
                    <a:moveTo>
                      <a:pt x="3689" y="1525"/>
                    </a:moveTo>
                    <a:cubicBezTo>
                      <a:pt x="3689" y="2386"/>
                      <a:pt x="4327" y="3068"/>
                      <a:pt x="5115" y="3068"/>
                    </a:cubicBezTo>
                    <a:cubicBezTo>
                      <a:pt x="5903" y="3068"/>
                      <a:pt x="6540" y="2386"/>
                      <a:pt x="6540" y="1525"/>
                    </a:cubicBezTo>
                    <a:cubicBezTo>
                      <a:pt x="6540" y="646"/>
                      <a:pt x="5903" y="0"/>
                      <a:pt x="5115" y="0"/>
                    </a:cubicBezTo>
                    <a:cubicBezTo>
                      <a:pt x="4327" y="0"/>
                      <a:pt x="3689" y="646"/>
                      <a:pt x="3689" y="1525"/>
                    </a:cubicBezTo>
                    <a:close/>
                    <a:moveTo>
                      <a:pt x="7563" y="1525"/>
                    </a:moveTo>
                    <a:cubicBezTo>
                      <a:pt x="7563" y="2386"/>
                      <a:pt x="8201" y="3068"/>
                      <a:pt x="8989" y="3068"/>
                    </a:cubicBezTo>
                    <a:cubicBezTo>
                      <a:pt x="9777" y="3068"/>
                      <a:pt x="10414" y="2386"/>
                      <a:pt x="10414" y="1525"/>
                    </a:cubicBezTo>
                    <a:cubicBezTo>
                      <a:pt x="10414" y="646"/>
                      <a:pt x="9777" y="0"/>
                      <a:pt x="8989" y="0"/>
                    </a:cubicBezTo>
                    <a:cubicBezTo>
                      <a:pt x="8201" y="0"/>
                      <a:pt x="7563" y="646"/>
                      <a:pt x="7563" y="1525"/>
                    </a:cubicBezTo>
                    <a:close/>
                    <a:moveTo>
                      <a:pt x="11219" y="1525"/>
                    </a:moveTo>
                    <a:cubicBezTo>
                      <a:pt x="11219" y="2386"/>
                      <a:pt x="11873" y="3068"/>
                      <a:pt x="12661" y="3068"/>
                    </a:cubicBezTo>
                    <a:cubicBezTo>
                      <a:pt x="13450" y="3068"/>
                      <a:pt x="14087" y="2386"/>
                      <a:pt x="14087" y="1525"/>
                    </a:cubicBezTo>
                    <a:cubicBezTo>
                      <a:pt x="14087" y="646"/>
                      <a:pt x="13450" y="0"/>
                      <a:pt x="12661" y="0"/>
                    </a:cubicBezTo>
                    <a:cubicBezTo>
                      <a:pt x="11873" y="0"/>
                      <a:pt x="11219" y="646"/>
                      <a:pt x="11219" y="1525"/>
                    </a:cubicBezTo>
                    <a:close/>
                    <a:moveTo>
                      <a:pt x="14892" y="1525"/>
                    </a:moveTo>
                    <a:cubicBezTo>
                      <a:pt x="14892" y="2368"/>
                      <a:pt x="15529" y="3068"/>
                      <a:pt x="16334" y="3068"/>
                    </a:cubicBezTo>
                    <a:cubicBezTo>
                      <a:pt x="17139" y="3068"/>
                      <a:pt x="17760" y="2386"/>
                      <a:pt x="17760" y="1525"/>
                    </a:cubicBezTo>
                    <a:cubicBezTo>
                      <a:pt x="17760" y="646"/>
                      <a:pt x="17122" y="0"/>
                      <a:pt x="16334" y="0"/>
                    </a:cubicBezTo>
                    <a:cubicBezTo>
                      <a:pt x="15546" y="0"/>
                      <a:pt x="14892" y="700"/>
                      <a:pt x="14892" y="1525"/>
                    </a:cubicBezTo>
                    <a:close/>
                    <a:moveTo>
                      <a:pt x="13131" y="5346"/>
                    </a:moveTo>
                    <a:cubicBezTo>
                      <a:pt x="13131" y="6207"/>
                      <a:pt x="13768" y="6889"/>
                      <a:pt x="14557" y="6889"/>
                    </a:cubicBezTo>
                    <a:cubicBezTo>
                      <a:pt x="15361" y="6889"/>
                      <a:pt x="15982" y="6189"/>
                      <a:pt x="15982" y="5346"/>
                    </a:cubicBezTo>
                    <a:cubicBezTo>
                      <a:pt x="15982" y="4485"/>
                      <a:pt x="15345" y="3821"/>
                      <a:pt x="14557" y="3821"/>
                    </a:cubicBezTo>
                    <a:cubicBezTo>
                      <a:pt x="13768" y="3821"/>
                      <a:pt x="13131" y="4503"/>
                      <a:pt x="13131" y="5346"/>
                    </a:cubicBezTo>
                    <a:close/>
                    <a:moveTo>
                      <a:pt x="9224" y="5346"/>
                    </a:moveTo>
                    <a:cubicBezTo>
                      <a:pt x="9224" y="6207"/>
                      <a:pt x="9878" y="6889"/>
                      <a:pt x="10666" y="6889"/>
                    </a:cubicBezTo>
                    <a:cubicBezTo>
                      <a:pt x="11454" y="6889"/>
                      <a:pt x="12091" y="6189"/>
                      <a:pt x="12091" y="5346"/>
                    </a:cubicBezTo>
                    <a:cubicBezTo>
                      <a:pt x="12091" y="4485"/>
                      <a:pt x="11454" y="3821"/>
                      <a:pt x="10666" y="3821"/>
                    </a:cubicBezTo>
                    <a:cubicBezTo>
                      <a:pt x="9861" y="3821"/>
                      <a:pt x="9224" y="4503"/>
                      <a:pt x="9224" y="5346"/>
                    </a:cubicBezTo>
                    <a:close/>
                    <a:moveTo>
                      <a:pt x="16888" y="5346"/>
                    </a:moveTo>
                    <a:cubicBezTo>
                      <a:pt x="16888" y="6207"/>
                      <a:pt x="17542" y="6889"/>
                      <a:pt x="18330" y="6889"/>
                    </a:cubicBezTo>
                    <a:cubicBezTo>
                      <a:pt x="19118" y="6889"/>
                      <a:pt x="19755" y="6189"/>
                      <a:pt x="19755" y="5346"/>
                    </a:cubicBezTo>
                    <a:cubicBezTo>
                      <a:pt x="19755" y="4485"/>
                      <a:pt x="19118" y="3821"/>
                      <a:pt x="18330" y="3821"/>
                    </a:cubicBezTo>
                    <a:cubicBezTo>
                      <a:pt x="17542" y="3821"/>
                      <a:pt x="16888" y="4503"/>
                      <a:pt x="16888" y="5346"/>
                    </a:cubicBezTo>
                    <a:close/>
                    <a:moveTo>
                      <a:pt x="6490" y="9150"/>
                    </a:moveTo>
                    <a:lnTo>
                      <a:pt x="6490" y="14119"/>
                    </a:lnTo>
                    <a:cubicBezTo>
                      <a:pt x="6490" y="15016"/>
                      <a:pt x="5383" y="15016"/>
                      <a:pt x="5383" y="14119"/>
                    </a:cubicBezTo>
                    <a:lnTo>
                      <a:pt x="5383" y="9454"/>
                    </a:lnTo>
                    <a:cubicBezTo>
                      <a:pt x="5383" y="9365"/>
                      <a:pt x="5316" y="9257"/>
                      <a:pt x="5199" y="9257"/>
                    </a:cubicBezTo>
                    <a:cubicBezTo>
                      <a:pt x="5115" y="9257"/>
                      <a:pt x="5014" y="9329"/>
                      <a:pt x="5014" y="9454"/>
                    </a:cubicBezTo>
                    <a:lnTo>
                      <a:pt x="5014" y="20757"/>
                    </a:lnTo>
                    <a:cubicBezTo>
                      <a:pt x="5014" y="21241"/>
                      <a:pt x="4645" y="21600"/>
                      <a:pt x="4226" y="21600"/>
                    </a:cubicBezTo>
                    <a:cubicBezTo>
                      <a:pt x="3790" y="21600"/>
                      <a:pt x="3438" y="21205"/>
                      <a:pt x="3438" y="20757"/>
                    </a:cubicBezTo>
                    <a:lnTo>
                      <a:pt x="3438" y="15142"/>
                    </a:lnTo>
                    <a:cubicBezTo>
                      <a:pt x="3438" y="15070"/>
                      <a:pt x="3388" y="14962"/>
                      <a:pt x="3253" y="14962"/>
                    </a:cubicBezTo>
                    <a:lnTo>
                      <a:pt x="3220" y="14962"/>
                    </a:lnTo>
                    <a:cubicBezTo>
                      <a:pt x="3136" y="14962"/>
                      <a:pt x="3035" y="15016"/>
                      <a:pt x="3035" y="15142"/>
                    </a:cubicBezTo>
                    <a:lnTo>
                      <a:pt x="3035" y="20757"/>
                    </a:lnTo>
                    <a:cubicBezTo>
                      <a:pt x="3035" y="21241"/>
                      <a:pt x="2683" y="21600"/>
                      <a:pt x="2247" y="21600"/>
                    </a:cubicBezTo>
                    <a:cubicBezTo>
                      <a:pt x="1811" y="21600"/>
                      <a:pt x="1459" y="21205"/>
                      <a:pt x="1459" y="20757"/>
                    </a:cubicBezTo>
                    <a:lnTo>
                      <a:pt x="1459" y="9472"/>
                    </a:lnTo>
                    <a:cubicBezTo>
                      <a:pt x="1459" y="9365"/>
                      <a:pt x="1409" y="9275"/>
                      <a:pt x="1291" y="9275"/>
                    </a:cubicBezTo>
                    <a:cubicBezTo>
                      <a:pt x="1207" y="9275"/>
                      <a:pt x="1107" y="9347"/>
                      <a:pt x="1107" y="9472"/>
                    </a:cubicBezTo>
                    <a:lnTo>
                      <a:pt x="1107" y="14137"/>
                    </a:lnTo>
                    <a:cubicBezTo>
                      <a:pt x="1107" y="15034"/>
                      <a:pt x="0" y="15034"/>
                      <a:pt x="0" y="14137"/>
                    </a:cubicBezTo>
                    <a:lnTo>
                      <a:pt x="0" y="9167"/>
                    </a:lnTo>
                    <a:cubicBezTo>
                      <a:pt x="0" y="8073"/>
                      <a:pt x="620" y="7212"/>
                      <a:pt x="1593" y="7212"/>
                    </a:cubicBezTo>
                    <a:lnTo>
                      <a:pt x="4813" y="7212"/>
                    </a:lnTo>
                    <a:cubicBezTo>
                      <a:pt x="5903" y="7158"/>
                      <a:pt x="6507" y="8019"/>
                      <a:pt x="6490" y="9150"/>
                    </a:cubicBezTo>
                    <a:close/>
                    <a:moveTo>
                      <a:pt x="13852" y="9150"/>
                    </a:moveTo>
                    <a:lnTo>
                      <a:pt x="13852" y="14119"/>
                    </a:lnTo>
                    <a:cubicBezTo>
                      <a:pt x="13852" y="15016"/>
                      <a:pt x="12745" y="15016"/>
                      <a:pt x="12745" y="14119"/>
                    </a:cubicBezTo>
                    <a:lnTo>
                      <a:pt x="12745" y="9454"/>
                    </a:lnTo>
                    <a:cubicBezTo>
                      <a:pt x="12745" y="9365"/>
                      <a:pt x="12678" y="9257"/>
                      <a:pt x="12561" y="9257"/>
                    </a:cubicBezTo>
                    <a:cubicBezTo>
                      <a:pt x="12477" y="9257"/>
                      <a:pt x="12376" y="9329"/>
                      <a:pt x="12376" y="9454"/>
                    </a:cubicBezTo>
                    <a:lnTo>
                      <a:pt x="12376" y="20757"/>
                    </a:lnTo>
                    <a:cubicBezTo>
                      <a:pt x="12376" y="21241"/>
                      <a:pt x="12007" y="21600"/>
                      <a:pt x="11588" y="21600"/>
                    </a:cubicBezTo>
                    <a:cubicBezTo>
                      <a:pt x="11152" y="21600"/>
                      <a:pt x="10800" y="21205"/>
                      <a:pt x="10800" y="20757"/>
                    </a:cubicBezTo>
                    <a:lnTo>
                      <a:pt x="10800" y="15142"/>
                    </a:lnTo>
                    <a:cubicBezTo>
                      <a:pt x="10800" y="15070"/>
                      <a:pt x="10750" y="14962"/>
                      <a:pt x="10616" y="14962"/>
                    </a:cubicBezTo>
                    <a:lnTo>
                      <a:pt x="10582" y="14962"/>
                    </a:lnTo>
                    <a:cubicBezTo>
                      <a:pt x="10498" y="14962"/>
                      <a:pt x="10398" y="15016"/>
                      <a:pt x="10398" y="15142"/>
                    </a:cubicBezTo>
                    <a:lnTo>
                      <a:pt x="10398" y="20757"/>
                    </a:lnTo>
                    <a:cubicBezTo>
                      <a:pt x="10398" y="21241"/>
                      <a:pt x="10045" y="21600"/>
                      <a:pt x="9609" y="21600"/>
                    </a:cubicBezTo>
                    <a:cubicBezTo>
                      <a:pt x="9173" y="21600"/>
                      <a:pt x="8821" y="21205"/>
                      <a:pt x="8821" y="20757"/>
                    </a:cubicBezTo>
                    <a:lnTo>
                      <a:pt x="8821" y="9472"/>
                    </a:lnTo>
                    <a:cubicBezTo>
                      <a:pt x="8821" y="9365"/>
                      <a:pt x="8771" y="9275"/>
                      <a:pt x="8653" y="9275"/>
                    </a:cubicBezTo>
                    <a:cubicBezTo>
                      <a:pt x="8570" y="9275"/>
                      <a:pt x="8469" y="9347"/>
                      <a:pt x="8469" y="9472"/>
                    </a:cubicBezTo>
                    <a:lnTo>
                      <a:pt x="8469" y="14137"/>
                    </a:lnTo>
                    <a:cubicBezTo>
                      <a:pt x="8469" y="15034"/>
                      <a:pt x="7362" y="15034"/>
                      <a:pt x="7362" y="14137"/>
                    </a:cubicBezTo>
                    <a:lnTo>
                      <a:pt x="7362" y="9167"/>
                    </a:lnTo>
                    <a:cubicBezTo>
                      <a:pt x="7362" y="8073"/>
                      <a:pt x="7983" y="7212"/>
                      <a:pt x="8955" y="7212"/>
                    </a:cubicBezTo>
                    <a:lnTo>
                      <a:pt x="12175" y="7212"/>
                    </a:lnTo>
                    <a:cubicBezTo>
                      <a:pt x="13282" y="7158"/>
                      <a:pt x="13886" y="8019"/>
                      <a:pt x="13852" y="9150"/>
                    </a:cubicBezTo>
                    <a:close/>
                    <a:moveTo>
                      <a:pt x="21566" y="9150"/>
                    </a:moveTo>
                    <a:lnTo>
                      <a:pt x="21566" y="14119"/>
                    </a:lnTo>
                    <a:cubicBezTo>
                      <a:pt x="21566" y="15016"/>
                      <a:pt x="20460" y="15016"/>
                      <a:pt x="20460" y="14119"/>
                    </a:cubicBezTo>
                    <a:lnTo>
                      <a:pt x="20460" y="9454"/>
                    </a:lnTo>
                    <a:cubicBezTo>
                      <a:pt x="20460" y="9365"/>
                      <a:pt x="20409" y="9257"/>
                      <a:pt x="20275" y="9257"/>
                    </a:cubicBezTo>
                    <a:cubicBezTo>
                      <a:pt x="20208" y="9257"/>
                      <a:pt x="20107" y="9329"/>
                      <a:pt x="20107" y="9454"/>
                    </a:cubicBezTo>
                    <a:lnTo>
                      <a:pt x="20107" y="20757"/>
                    </a:lnTo>
                    <a:cubicBezTo>
                      <a:pt x="20107" y="21241"/>
                      <a:pt x="19739" y="21600"/>
                      <a:pt x="19319" y="21600"/>
                    </a:cubicBezTo>
                    <a:cubicBezTo>
                      <a:pt x="18866" y="21600"/>
                      <a:pt x="18531" y="21205"/>
                      <a:pt x="18531" y="20757"/>
                    </a:cubicBezTo>
                    <a:lnTo>
                      <a:pt x="18531" y="15142"/>
                    </a:lnTo>
                    <a:cubicBezTo>
                      <a:pt x="18531" y="15070"/>
                      <a:pt x="18464" y="14962"/>
                      <a:pt x="18347" y="14962"/>
                    </a:cubicBezTo>
                    <a:lnTo>
                      <a:pt x="18313" y="14962"/>
                    </a:lnTo>
                    <a:cubicBezTo>
                      <a:pt x="18229" y="14962"/>
                      <a:pt x="18129" y="15016"/>
                      <a:pt x="18129" y="15142"/>
                    </a:cubicBezTo>
                    <a:lnTo>
                      <a:pt x="18129" y="20757"/>
                    </a:lnTo>
                    <a:cubicBezTo>
                      <a:pt x="18129" y="21241"/>
                      <a:pt x="17760" y="21600"/>
                      <a:pt x="17340" y="21600"/>
                    </a:cubicBezTo>
                    <a:cubicBezTo>
                      <a:pt x="16888" y="21600"/>
                      <a:pt x="16552" y="21205"/>
                      <a:pt x="16552" y="20757"/>
                    </a:cubicBezTo>
                    <a:lnTo>
                      <a:pt x="16552" y="9472"/>
                    </a:lnTo>
                    <a:cubicBezTo>
                      <a:pt x="16552" y="9365"/>
                      <a:pt x="16485" y="9275"/>
                      <a:pt x="16368" y="9275"/>
                    </a:cubicBezTo>
                    <a:cubicBezTo>
                      <a:pt x="16284" y="9275"/>
                      <a:pt x="16183" y="9347"/>
                      <a:pt x="16183" y="9472"/>
                    </a:cubicBezTo>
                    <a:lnTo>
                      <a:pt x="16183" y="14137"/>
                    </a:lnTo>
                    <a:cubicBezTo>
                      <a:pt x="16183" y="15034"/>
                      <a:pt x="15076" y="15034"/>
                      <a:pt x="15076" y="14137"/>
                    </a:cubicBezTo>
                    <a:lnTo>
                      <a:pt x="15076" y="9167"/>
                    </a:lnTo>
                    <a:cubicBezTo>
                      <a:pt x="15076" y="8073"/>
                      <a:pt x="15697" y="7212"/>
                      <a:pt x="16670" y="7212"/>
                    </a:cubicBezTo>
                    <a:lnTo>
                      <a:pt x="19906" y="7212"/>
                    </a:lnTo>
                    <a:cubicBezTo>
                      <a:pt x="20996" y="7158"/>
                      <a:pt x="21600" y="8019"/>
                      <a:pt x="21566" y="9150"/>
                    </a:cubicBezTo>
                    <a:close/>
                  </a:path>
                </a:pathLst>
              </a:custGeom>
              <a:grpFill/>
              <a:ln w="3175">
                <a:miter lim="400000"/>
              </a:ln>
            </p:spPr>
            <p:txBody>
              <a:bodyPr lIns="34289" rIns="34289" anchor="ctr"/>
              <a:lstStyle/>
              <a:p>
                <a:pPr defTabSz="342900">
                  <a:lnSpc>
                    <a:spcPct val="93000"/>
                  </a:lnSpc>
                  <a:defRPr sz="1800">
                    <a:latin typeface="Arial"/>
                    <a:ea typeface="Arial"/>
                    <a:cs typeface="Arial"/>
                    <a:sym typeface="Arial"/>
                  </a:defRPr>
                </a:pPr>
                <a:endParaRPr lang="fr-CH" sz="1350" dirty="0"/>
              </a:p>
            </p:txBody>
          </p:sp>
        </p:grpSp>
        <p:sp>
          <p:nvSpPr>
            <p:cNvPr id="38" name="TextBox 37">
              <a:extLst>
                <a:ext uri="{FF2B5EF4-FFF2-40B4-BE49-F238E27FC236}">
                  <a16:creationId xmlns:a16="http://schemas.microsoft.com/office/drawing/2014/main" id="{99789034-75B4-42EE-95D5-938390AB9468}"/>
                </a:ext>
              </a:extLst>
            </p:cNvPr>
            <p:cNvSpPr txBox="1"/>
            <p:nvPr/>
          </p:nvSpPr>
          <p:spPr>
            <a:xfrm>
              <a:off x="5610784" y="2795053"/>
              <a:ext cx="820050" cy="290365"/>
            </a:xfrm>
            <a:prstGeom prst="rect">
              <a:avLst/>
            </a:prstGeom>
            <a:noFill/>
          </p:spPr>
          <p:txBody>
            <a:bodyPr wrap="square" rtlCol="0">
              <a:spAutoFit/>
            </a:bodyPr>
            <a:lstStyle/>
            <a:p>
              <a:pPr algn="ctr"/>
              <a:r>
                <a:rPr lang="fr-CH" b="1" dirty="0">
                  <a:solidFill>
                    <a:schemeClr val="bg1"/>
                  </a:solidFill>
                </a:rPr>
                <a:t>EDC</a:t>
              </a:r>
            </a:p>
          </p:txBody>
        </p:sp>
      </p:grpSp>
      <p:grpSp>
        <p:nvGrpSpPr>
          <p:cNvPr id="53" name="Group 52">
            <a:extLst>
              <a:ext uri="{FF2B5EF4-FFF2-40B4-BE49-F238E27FC236}">
                <a16:creationId xmlns:a16="http://schemas.microsoft.com/office/drawing/2014/main" id="{D774E31C-7E16-41C0-B3B8-5558CD58CE21}"/>
              </a:ext>
            </a:extLst>
          </p:cNvPr>
          <p:cNvGrpSpPr/>
          <p:nvPr/>
        </p:nvGrpSpPr>
        <p:grpSpPr>
          <a:xfrm>
            <a:off x="8307089" y="2889412"/>
            <a:ext cx="1854094" cy="1834833"/>
            <a:chOff x="6769359" y="1903558"/>
            <a:chExt cx="1497491" cy="1442527"/>
          </a:xfrm>
        </p:grpSpPr>
        <p:sp>
          <p:nvSpPr>
            <p:cNvPr id="50" name="Oval 49">
              <a:extLst>
                <a:ext uri="{FF2B5EF4-FFF2-40B4-BE49-F238E27FC236}">
                  <a16:creationId xmlns:a16="http://schemas.microsoft.com/office/drawing/2014/main" id="{DDACAAD1-3B40-4F40-9613-1F4494DE68B8}"/>
                </a:ext>
              </a:extLst>
            </p:cNvPr>
            <p:cNvSpPr/>
            <p:nvPr/>
          </p:nvSpPr>
          <p:spPr>
            <a:xfrm>
              <a:off x="6769359" y="1903558"/>
              <a:ext cx="1497491" cy="1442527"/>
            </a:xfrm>
            <a:prstGeom prst="ellipse">
              <a:avLst/>
            </a:prstGeom>
            <a:solidFill>
              <a:srgbClr val="41B6E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sz="1350" dirty="0"/>
            </a:p>
          </p:txBody>
        </p:sp>
        <p:pic>
          <p:nvPicPr>
            <p:cNvPr id="51" name="Graphic 50" descr="Transfer">
              <a:extLst>
                <a:ext uri="{FF2B5EF4-FFF2-40B4-BE49-F238E27FC236}">
                  <a16:creationId xmlns:a16="http://schemas.microsoft.com/office/drawing/2014/main" id="{DB26F9AC-C96C-4766-8ED7-A9B97072C6A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059408" y="1977788"/>
              <a:ext cx="939303" cy="939303"/>
            </a:xfrm>
            <a:prstGeom prst="rect">
              <a:avLst/>
            </a:prstGeom>
          </p:spPr>
        </p:pic>
        <p:sp>
          <p:nvSpPr>
            <p:cNvPr id="52" name="TextBox 51">
              <a:extLst>
                <a:ext uri="{FF2B5EF4-FFF2-40B4-BE49-F238E27FC236}">
                  <a16:creationId xmlns:a16="http://schemas.microsoft.com/office/drawing/2014/main" id="{F4D86668-E4FE-4E8E-8764-22CC7E94F705}"/>
                </a:ext>
              </a:extLst>
            </p:cNvPr>
            <p:cNvSpPr txBox="1"/>
            <p:nvPr/>
          </p:nvSpPr>
          <p:spPr>
            <a:xfrm>
              <a:off x="7119034" y="2814414"/>
              <a:ext cx="820050" cy="338759"/>
            </a:xfrm>
            <a:prstGeom prst="rect">
              <a:avLst/>
            </a:prstGeom>
            <a:noFill/>
          </p:spPr>
          <p:txBody>
            <a:bodyPr wrap="square" rtlCol="0">
              <a:spAutoFit/>
            </a:bodyPr>
            <a:lstStyle/>
            <a:p>
              <a:pPr algn="ctr"/>
              <a:r>
                <a:rPr lang="fr-CH" sz="1100" b="1" dirty="0">
                  <a:solidFill>
                    <a:schemeClr val="bg1"/>
                  </a:solidFill>
                </a:rPr>
                <a:t>Cross-</a:t>
              </a:r>
              <a:r>
                <a:rPr lang="fr-CH" sz="1100" b="1" dirty="0" err="1">
                  <a:solidFill>
                    <a:schemeClr val="bg1"/>
                  </a:solidFill>
                </a:rPr>
                <a:t>cutting</a:t>
              </a:r>
              <a:endParaRPr lang="fr-CH" sz="1100" b="1" dirty="0">
                <a:solidFill>
                  <a:schemeClr val="bg1"/>
                </a:solidFill>
              </a:endParaRPr>
            </a:p>
          </p:txBody>
        </p:sp>
      </p:grpSp>
      <p:sp>
        <p:nvSpPr>
          <p:cNvPr id="57" name="Title 1">
            <a:extLst>
              <a:ext uri="{FF2B5EF4-FFF2-40B4-BE49-F238E27FC236}">
                <a16:creationId xmlns:a16="http://schemas.microsoft.com/office/drawing/2014/main" id="{FE922159-7F63-49E1-BE84-8ED084D93554}"/>
              </a:ext>
            </a:extLst>
          </p:cNvPr>
          <p:cNvSpPr>
            <a:spLocks noGrp="1"/>
          </p:cNvSpPr>
          <p:nvPr>
            <p:ph type="title"/>
          </p:nvPr>
        </p:nvSpPr>
        <p:spPr>
          <a:xfrm>
            <a:off x="649816" y="266770"/>
            <a:ext cx="11109291" cy="1045557"/>
          </a:xfrm>
        </p:spPr>
        <p:txBody>
          <a:bodyPr>
            <a:normAutofit/>
          </a:bodyPr>
          <a:lstStyle/>
          <a:p>
            <a:r>
              <a:rPr lang="fr-CH" sz="3200" b="1" dirty="0" err="1"/>
              <a:t>Recapitulatif</a:t>
            </a:r>
            <a:r>
              <a:rPr lang="fr-CH" sz="3200" b="1" dirty="0"/>
              <a:t> sur le soutien de l’Accélérateur Financement Durable de la Santé (SFHA) en Côte d’Ivoire</a:t>
            </a:r>
          </a:p>
        </p:txBody>
      </p:sp>
      <p:sp>
        <p:nvSpPr>
          <p:cNvPr id="2" name="TextBox 1">
            <a:extLst>
              <a:ext uri="{FF2B5EF4-FFF2-40B4-BE49-F238E27FC236}">
                <a16:creationId xmlns:a16="http://schemas.microsoft.com/office/drawing/2014/main" id="{F0DB5E95-CB1F-45E5-AD5E-180A75F0937A}"/>
              </a:ext>
            </a:extLst>
          </p:cNvPr>
          <p:cNvSpPr txBox="1"/>
          <p:nvPr/>
        </p:nvSpPr>
        <p:spPr>
          <a:xfrm>
            <a:off x="0" y="243253"/>
            <a:ext cx="907757" cy="1107996"/>
          </a:xfrm>
          <a:prstGeom prst="rect">
            <a:avLst/>
          </a:prstGeom>
          <a:noFill/>
        </p:spPr>
        <p:txBody>
          <a:bodyPr wrap="square" rtlCol="0">
            <a:spAutoFit/>
          </a:bodyPr>
          <a:lstStyle/>
          <a:p>
            <a:r>
              <a:rPr lang="fr-CH" sz="6600" b="1" dirty="0">
                <a:solidFill>
                  <a:schemeClr val="accent1"/>
                </a:solidFill>
              </a:rPr>
              <a:t>1</a:t>
            </a:r>
          </a:p>
        </p:txBody>
      </p:sp>
    </p:spTree>
    <p:extLst>
      <p:ext uri="{BB962C8B-B14F-4D97-AF65-F5344CB8AC3E}">
        <p14:creationId xmlns:p14="http://schemas.microsoft.com/office/powerpoint/2010/main" val="712933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9AE-26A3-42F9-9067-70B7AABDEFB3}"/>
              </a:ext>
            </a:extLst>
          </p:cNvPr>
          <p:cNvSpPr>
            <a:spLocks noGrp="1"/>
          </p:cNvSpPr>
          <p:nvPr>
            <p:ph type="title"/>
          </p:nvPr>
        </p:nvSpPr>
        <p:spPr>
          <a:xfrm>
            <a:off x="1524410" y="209584"/>
            <a:ext cx="6813311" cy="1036637"/>
          </a:xfrm>
        </p:spPr>
        <p:txBody>
          <a:bodyPr>
            <a:normAutofit/>
          </a:bodyPr>
          <a:lstStyle/>
          <a:p>
            <a:r>
              <a:rPr lang="fr-CH" sz="2800" b="1" dirty="0"/>
              <a:t>Soutien de l’accélérateur à la stratégie de mobilisation des ressources domestiques   </a:t>
            </a:r>
          </a:p>
        </p:txBody>
      </p:sp>
      <p:graphicFrame>
        <p:nvGraphicFramePr>
          <p:cNvPr id="7" name="Content Placeholder 6">
            <a:extLst>
              <a:ext uri="{FF2B5EF4-FFF2-40B4-BE49-F238E27FC236}">
                <a16:creationId xmlns:a16="http://schemas.microsoft.com/office/drawing/2014/main" id="{7A11DFAB-B951-4894-94AF-0EADE1E56C03}"/>
              </a:ext>
            </a:extLst>
          </p:cNvPr>
          <p:cNvGraphicFramePr>
            <a:graphicFrameLocks noGrp="1"/>
          </p:cNvGraphicFramePr>
          <p:nvPr>
            <p:ph idx="1"/>
          </p:nvPr>
        </p:nvGraphicFramePr>
        <p:xfrm>
          <a:off x="555370" y="1436085"/>
          <a:ext cx="6385983" cy="24997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a:extLst>
              <a:ext uri="{FF2B5EF4-FFF2-40B4-BE49-F238E27FC236}">
                <a16:creationId xmlns:a16="http://schemas.microsoft.com/office/drawing/2014/main" id="{4D5A0DBA-B895-4D82-A6E5-FF91385E1443}"/>
              </a:ext>
            </a:extLst>
          </p:cNvPr>
          <p:cNvSpPr>
            <a:spLocks noGrp="1"/>
          </p:cNvSpPr>
          <p:nvPr>
            <p:ph type="body" sz="quarter" idx="13"/>
          </p:nvPr>
        </p:nvSpPr>
        <p:spPr>
          <a:xfrm>
            <a:off x="671999" y="4303037"/>
            <a:ext cx="6384967" cy="2024896"/>
          </a:xfrm>
        </p:spPr>
        <p:txBody>
          <a:bodyPr>
            <a:normAutofit lnSpcReduction="10000"/>
          </a:bodyPr>
          <a:lstStyle/>
          <a:p>
            <a:r>
              <a:rPr lang="en-US" dirty="0"/>
              <a:t>Engagement </a:t>
            </a:r>
            <a:r>
              <a:rPr lang="en-US" dirty="0" err="1"/>
              <a:t>d’augmenter</a:t>
            </a:r>
            <a:r>
              <a:rPr lang="en-US" dirty="0"/>
              <a:t> </a:t>
            </a:r>
            <a:r>
              <a:rPr lang="en-US" dirty="0" err="1"/>
              <a:t>ler</a:t>
            </a:r>
            <a:r>
              <a:rPr lang="en-US" dirty="0"/>
              <a:t> </a:t>
            </a:r>
            <a:r>
              <a:rPr lang="en-US" dirty="0" err="1"/>
              <a:t>budhet</a:t>
            </a:r>
            <a:r>
              <a:rPr lang="en-US" dirty="0"/>
              <a:t> </a:t>
            </a:r>
            <a:r>
              <a:rPr lang="en-US" dirty="0" err="1"/>
              <a:t>santé</a:t>
            </a:r>
            <a:r>
              <a:rPr lang="en-US" dirty="0"/>
              <a:t> de 15% par an, </a:t>
            </a:r>
            <a:r>
              <a:rPr lang="en-US" dirty="0" err="1"/>
              <a:t>en</a:t>
            </a:r>
            <a:r>
              <a:rPr lang="en-US" dirty="0"/>
              <a:t> </a:t>
            </a:r>
            <a:r>
              <a:rPr lang="en-US" dirty="0" err="1"/>
              <a:t>ciblant</a:t>
            </a:r>
            <a:r>
              <a:rPr lang="en-US" dirty="0"/>
              <a:t>:</a:t>
            </a:r>
          </a:p>
          <a:p>
            <a:pPr marL="889178" lvl="1" indent="-457189">
              <a:buFont typeface="Courier New" panose="02070309020205020404" pitchFamily="49" charset="0"/>
              <a:buChar char="o"/>
            </a:pPr>
            <a:r>
              <a:rPr lang="en-US" dirty="0"/>
              <a:t>Transition</a:t>
            </a:r>
          </a:p>
          <a:p>
            <a:pPr marL="889178" lvl="1" indent="-457189">
              <a:buFont typeface="Courier New" panose="02070309020205020404" pitchFamily="49" charset="0"/>
              <a:buChar char="o"/>
            </a:pPr>
            <a:r>
              <a:rPr lang="en-US" dirty="0" err="1"/>
              <a:t>Efficience</a:t>
            </a:r>
            <a:endParaRPr lang="en-US" dirty="0"/>
          </a:p>
          <a:p>
            <a:pPr marL="889178" lvl="1" indent="-457189">
              <a:buFont typeface="Courier New" panose="02070309020205020404" pitchFamily="49" charset="0"/>
              <a:buChar char="o"/>
            </a:pPr>
            <a:r>
              <a:rPr lang="en-US" dirty="0" err="1"/>
              <a:t>Pérennité</a:t>
            </a:r>
            <a:r>
              <a:rPr lang="en-US" dirty="0"/>
              <a:t> </a:t>
            </a:r>
          </a:p>
        </p:txBody>
      </p:sp>
      <p:sp>
        <p:nvSpPr>
          <p:cNvPr id="5" name="Slide Number Placeholder 4">
            <a:extLst>
              <a:ext uri="{FF2B5EF4-FFF2-40B4-BE49-F238E27FC236}">
                <a16:creationId xmlns:a16="http://schemas.microsoft.com/office/drawing/2014/main" id="{ECFD34C7-4050-40F2-8637-A3E974A9EA72}"/>
              </a:ext>
            </a:extLst>
          </p:cNvPr>
          <p:cNvSpPr>
            <a:spLocks noGrp="1"/>
          </p:cNvSpPr>
          <p:nvPr>
            <p:ph type="sldNum" sz="quarter" idx="15"/>
          </p:nvPr>
        </p:nvSpPr>
        <p:spPr/>
        <p:txBody>
          <a:bodyPr/>
          <a:lstStyle/>
          <a:p>
            <a:pPr algn="l"/>
            <a:fld id="{733122C9-A0B9-462F-8757-0847AD287B63}" type="slidenum">
              <a:rPr lang="en-GB" noProof="0" smtClean="0"/>
              <a:pPr algn="l"/>
              <a:t>4</a:t>
            </a:fld>
            <a:endParaRPr lang="en-GB" noProof="0"/>
          </a:p>
        </p:txBody>
      </p:sp>
      <p:grpSp>
        <p:nvGrpSpPr>
          <p:cNvPr id="14" name="Group 13">
            <a:extLst>
              <a:ext uri="{FF2B5EF4-FFF2-40B4-BE49-F238E27FC236}">
                <a16:creationId xmlns:a16="http://schemas.microsoft.com/office/drawing/2014/main" id="{EDEDAB8D-24D9-4ACA-9366-535158571CFF}"/>
              </a:ext>
            </a:extLst>
          </p:cNvPr>
          <p:cNvGrpSpPr/>
          <p:nvPr/>
        </p:nvGrpSpPr>
        <p:grpSpPr>
          <a:xfrm>
            <a:off x="0" y="0"/>
            <a:ext cx="1219200" cy="1219200"/>
            <a:chOff x="2268224" y="1817404"/>
            <a:chExt cx="1497491" cy="1444849"/>
          </a:xfrm>
        </p:grpSpPr>
        <p:grpSp>
          <p:nvGrpSpPr>
            <p:cNvPr id="15" name="Group 14">
              <a:extLst>
                <a:ext uri="{FF2B5EF4-FFF2-40B4-BE49-F238E27FC236}">
                  <a16:creationId xmlns:a16="http://schemas.microsoft.com/office/drawing/2014/main" id="{E0BCF214-BC13-4C93-BB6B-660F5578D681}"/>
                </a:ext>
              </a:extLst>
            </p:cNvPr>
            <p:cNvGrpSpPr/>
            <p:nvPr/>
          </p:nvGrpSpPr>
          <p:grpSpPr>
            <a:xfrm>
              <a:off x="2268224" y="1817404"/>
              <a:ext cx="1497491" cy="1444849"/>
              <a:chOff x="3151679" y="1811776"/>
              <a:chExt cx="1497491" cy="1362981"/>
            </a:xfrm>
          </p:grpSpPr>
          <p:sp>
            <p:nvSpPr>
              <p:cNvPr id="17" name="Oval 16">
                <a:extLst>
                  <a:ext uri="{FF2B5EF4-FFF2-40B4-BE49-F238E27FC236}">
                    <a16:creationId xmlns:a16="http://schemas.microsoft.com/office/drawing/2014/main" id="{B6B8FAA0-BAAA-494D-B594-AB169522681B}"/>
                  </a:ext>
                </a:extLst>
              </p:cNvPr>
              <p:cNvSpPr/>
              <p:nvPr/>
            </p:nvSpPr>
            <p:spPr>
              <a:xfrm>
                <a:off x="3151679" y="1811776"/>
                <a:ext cx="1497491" cy="1362981"/>
              </a:xfrm>
              <a:prstGeom prst="ellips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8" name="Graphic 17" descr="Money">
                <a:extLst>
                  <a:ext uri="{FF2B5EF4-FFF2-40B4-BE49-F238E27FC236}">
                    <a16:creationId xmlns:a16="http://schemas.microsoft.com/office/drawing/2014/main" id="{9A0B4369-6AA8-41EB-8CB5-1A09113E34E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433009" y="1859894"/>
                <a:ext cx="939303" cy="939303"/>
              </a:xfrm>
              <a:prstGeom prst="rect">
                <a:avLst/>
              </a:prstGeom>
            </p:spPr>
          </p:pic>
        </p:grpSp>
        <p:sp>
          <p:nvSpPr>
            <p:cNvPr id="16" name="TextBox 15">
              <a:extLst>
                <a:ext uri="{FF2B5EF4-FFF2-40B4-BE49-F238E27FC236}">
                  <a16:creationId xmlns:a16="http://schemas.microsoft.com/office/drawing/2014/main" id="{544CD63A-9661-4FD8-B6FE-E16CCFD88255}"/>
                </a:ext>
              </a:extLst>
            </p:cNvPr>
            <p:cNvSpPr txBox="1"/>
            <p:nvPr/>
          </p:nvSpPr>
          <p:spPr>
            <a:xfrm>
              <a:off x="2606491" y="2718406"/>
              <a:ext cx="820052" cy="364740"/>
            </a:xfrm>
            <a:prstGeom prst="rect">
              <a:avLst/>
            </a:prstGeom>
            <a:noFill/>
          </p:spPr>
          <p:txBody>
            <a:bodyPr wrap="square" rtlCol="0">
              <a:spAutoFit/>
            </a:bodyPr>
            <a:lstStyle/>
            <a:p>
              <a:pPr algn="ctr"/>
              <a:r>
                <a:rPr lang="en-US" sz="1400" b="1" dirty="0">
                  <a:solidFill>
                    <a:schemeClr val="bg1"/>
                  </a:solidFill>
                </a:rPr>
                <a:t>DRM</a:t>
              </a:r>
            </a:p>
          </p:txBody>
        </p:sp>
      </p:grpSp>
      <p:grpSp>
        <p:nvGrpSpPr>
          <p:cNvPr id="8" name="Group 7">
            <a:extLst>
              <a:ext uri="{FF2B5EF4-FFF2-40B4-BE49-F238E27FC236}">
                <a16:creationId xmlns:a16="http://schemas.microsoft.com/office/drawing/2014/main" id="{837F3E57-4EF5-45E9-97A7-0A64DBB0C880}"/>
              </a:ext>
            </a:extLst>
          </p:cNvPr>
          <p:cNvGrpSpPr/>
          <p:nvPr/>
        </p:nvGrpSpPr>
        <p:grpSpPr>
          <a:xfrm>
            <a:off x="7740822" y="609600"/>
            <a:ext cx="4072961" cy="6007554"/>
            <a:chOff x="7362175" y="463150"/>
            <a:chExt cx="4072961" cy="6007554"/>
          </a:xfrm>
        </p:grpSpPr>
        <p:grpSp>
          <p:nvGrpSpPr>
            <p:cNvPr id="3" name="Group 2">
              <a:extLst>
                <a:ext uri="{FF2B5EF4-FFF2-40B4-BE49-F238E27FC236}">
                  <a16:creationId xmlns:a16="http://schemas.microsoft.com/office/drawing/2014/main" id="{1745C603-43F8-4D7F-825C-DCC09155C574}"/>
                </a:ext>
              </a:extLst>
            </p:cNvPr>
            <p:cNvGrpSpPr/>
            <p:nvPr/>
          </p:nvGrpSpPr>
          <p:grpSpPr>
            <a:xfrm>
              <a:off x="7362175" y="463150"/>
              <a:ext cx="4072961" cy="6007554"/>
              <a:chOff x="8885238" y="463150"/>
              <a:chExt cx="2086046" cy="2499784"/>
            </a:xfrm>
          </p:grpSpPr>
          <p:grpSp>
            <p:nvGrpSpPr>
              <p:cNvPr id="11" name="Group 10">
                <a:extLst>
                  <a:ext uri="{FF2B5EF4-FFF2-40B4-BE49-F238E27FC236}">
                    <a16:creationId xmlns:a16="http://schemas.microsoft.com/office/drawing/2014/main" id="{E8006109-B0D7-4D5F-8362-2DED31079ABD}"/>
                  </a:ext>
                </a:extLst>
              </p:cNvPr>
              <p:cNvGrpSpPr/>
              <p:nvPr/>
            </p:nvGrpSpPr>
            <p:grpSpPr>
              <a:xfrm>
                <a:off x="8885238" y="463150"/>
                <a:ext cx="2086046" cy="2499784"/>
                <a:chOff x="1340" y="0"/>
                <a:chExt cx="2086046" cy="2499784"/>
              </a:xfrm>
            </p:grpSpPr>
            <p:sp>
              <p:nvSpPr>
                <p:cNvPr id="12" name="Rectangle: Rounded Corners 11">
                  <a:extLst>
                    <a:ext uri="{FF2B5EF4-FFF2-40B4-BE49-F238E27FC236}">
                      <a16:creationId xmlns:a16="http://schemas.microsoft.com/office/drawing/2014/main" id="{F0CA1AF1-8DF9-4CD8-862C-CFDA9429841F}"/>
                    </a:ext>
                  </a:extLst>
                </p:cNvPr>
                <p:cNvSpPr/>
                <p:nvPr/>
              </p:nvSpPr>
              <p:spPr>
                <a:xfrm>
                  <a:off x="1340" y="0"/>
                  <a:ext cx="2086046" cy="2499784"/>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3" name="Rectangle: Rounded Corners 4">
                  <a:extLst>
                    <a:ext uri="{FF2B5EF4-FFF2-40B4-BE49-F238E27FC236}">
                      <a16:creationId xmlns:a16="http://schemas.microsoft.com/office/drawing/2014/main" id="{FE9FB78E-1E69-48E2-9EF3-44340EC0D01C}"/>
                    </a:ext>
                  </a:extLst>
                </p:cNvPr>
                <p:cNvSpPr txBox="1"/>
                <p:nvPr/>
              </p:nvSpPr>
              <p:spPr>
                <a:xfrm>
                  <a:off x="508733" y="75209"/>
                  <a:ext cx="1521818" cy="361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2000" b="1" kern="1200" dirty="0"/>
                    <a:t>Strong evidence- based analytics and strategy</a:t>
                  </a:r>
                </a:p>
              </p:txBody>
            </p:sp>
          </p:grpSp>
          <p:sp>
            <p:nvSpPr>
              <p:cNvPr id="19" name="Oval 18" descr="Research with solid fill">
                <a:extLst>
                  <a:ext uri="{FF2B5EF4-FFF2-40B4-BE49-F238E27FC236}">
                    <a16:creationId xmlns:a16="http://schemas.microsoft.com/office/drawing/2014/main" id="{1FA95A27-2625-406A-96E4-13A4E054917A}"/>
                  </a:ext>
                </a:extLst>
              </p:cNvPr>
              <p:cNvSpPr/>
              <p:nvPr/>
            </p:nvSpPr>
            <p:spPr>
              <a:xfrm>
                <a:off x="8999106" y="542622"/>
                <a:ext cx="450360" cy="361328"/>
              </a:xfrm>
              <a:prstGeom prst="ellipse">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grpSp>
        <p:sp>
          <p:nvSpPr>
            <p:cNvPr id="6" name="TextBox 5">
              <a:extLst>
                <a:ext uri="{FF2B5EF4-FFF2-40B4-BE49-F238E27FC236}">
                  <a16:creationId xmlns:a16="http://schemas.microsoft.com/office/drawing/2014/main" id="{B88A7E7F-0A07-4A6B-BA84-3075A3D0BFB0}"/>
                </a:ext>
              </a:extLst>
            </p:cNvPr>
            <p:cNvSpPr txBox="1"/>
            <p:nvPr/>
          </p:nvSpPr>
          <p:spPr>
            <a:xfrm>
              <a:off x="7584500" y="1645957"/>
              <a:ext cx="3699471" cy="4801314"/>
            </a:xfrm>
            <a:prstGeom prst="rect">
              <a:avLst/>
            </a:prstGeom>
            <a:noFill/>
          </p:spPr>
          <p:txBody>
            <a:bodyPr wrap="square" rtlCol="0">
              <a:spAutoFit/>
            </a:bodyPr>
            <a:lstStyle/>
            <a:p>
              <a:r>
                <a:rPr lang="en-US" b="1" dirty="0"/>
                <a:t>Quality in-depth analytics</a:t>
              </a:r>
            </a:p>
            <a:p>
              <a:pPr marL="285750" indent="-285750">
                <a:buFontTx/>
                <a:buChar char="-"/>
              </a:pPr>
              <a:r>
                <a:rPr lang="en-US" dirty="0"/>
                <a:t>Investment case including health expenditure efficiency analysis + </a:t>
              </a:r>
              <a:r>
                <a:rPr lang="en-US" dirty="0" err="1"/>
                <a:t>equist</a:t>
              </a:r>
              <a:r>
                <a:rPr lang="en-US" dirty="0"/>
                <a:t> analysis </a:t>
              </a:r>
            </a:p>
            <a:p>
              <a:pPr marL="285750" indent="-285750">
                <a:buFontTx/>
                <a:buChar char="-"/>
              </a:pPr>
              <a:r>
                <a:rPr lang="en-US" dirty="0"/>
                <a:t>Covid19 </a:t>
              </a:r>
              <a:r>
                <a:rPr lang="en-US" dirty="0" err="1"/>
                <a:t>macroeconmic</a:t>
              </a:r>
              <a:r>
                <a:rPr lang="en-US" dirty="0"/>
                <a:t> impact analysis (2021) </a:t>
              </a:r>
            </a:p>
            <a:p>
              <a:pPr marL="285750" indent="-285750">
                <a:buFontTx/>
                <a:buChar char="-"/>
              </a:pPr>
              <a:r>
                <a:rPr lang="en-US" dirty="0"/>
                <a:t>Geospatial analysis (GF)</a:t>
              </a:r>
            </a:p>
            <a:p>
              <a:r>
                <a:rPr lang="en-US" b="1" dirty="0"/>
                <a:t>Risks</a:t>
              </a:r>
            </a:p>
            <a:p>
              <a:pPr marL="285750" indent="-285750">
                <a:buFontTx/>
                <a:buChar char="-"/>
              </a:pPr>
              <a:r>
                <a:rPr lang="en-US" dirty="0"/>
                <a:t>Duplication and contradiction </a:t>
              </a:r>
            </a:p>
            <a:p>
              <a:pPr marL="285750" indent="-285750">
                <a:buFontTx/>
                <a:buChar char="-"/>
              </a:pPr>
              <a:r>
                <a:rPr lang="en-US" dirty="0"/>
                <a:t>Usefulness / Use of so many studies</a:t>
              </a:r>
            </a:p>
            <a:p>
              <a:pPr marL="285750" indent="-285750">
                <a:buFontTx/>
                <a:buChar char="-"/>
              </a:pPr>
              <a:r>
                <a:rPr lang="en-US" dirty="0"/>
                <a:t>Government commitment to DRM for health</a:t>
              </a:r>
              <a:endParaRPr lang="en-US" b="1" dirty="0"/>
            </a:p>
            <a:p>
              <a:r>
                <a:rPr lang="en-US" b="1" dirty="0"/>
                <a:t>Upcoming analytics:</a:t>
              </a:r>
            </a:p>
            <a:p>
              <a:pPr marL="285750" indent="-285750">
                <a:buFontTx/>
                <a:buChar char="-"/>
              </a:pPr>
              <a:r>
                <a:rPr lang="en-US" dirty="0"/>
                <a:t>Equity factors / socioeconomic determinants of lack of equity in access to PHC? </a:t>
              </a:r>
            </a:p>
          </p:txBody>
        </p:sp>
      </p:grpSp>
    </p:spTree>
    <p:extLst>
      <p:ext uri="{BB962C8B-B14F-4D97-AF65-F5344CB8AC3E}">
        <p14:creationId xmlns:p14="http://schemas.microsoft.com/office/powerpoint/2010/main" val="3020507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9AE-26A3-42F9-9067-70B7AABDEFB3}"/>
              </a:ext>
            </a:extLst>
          </p:cNvPr>
          <p:cNvSpPr>
            <a:spLocks noGrp="1"/>
          </p:cNvSpPr>
          <p:nvPr>
            <p:ph type="title"/>
          </p:nvPr>
        </p:nvSpPr>
        <p:spPr>
          <a:xfrm>
            <a:off x="1524410" y="209584"/>
            <a:ext cx="6813311" cy="1036637"/>
          </a:xfrm>
        </p:spPr>
        <p:txBody>
          <a:bodyPr>
            <a:normAutofit/>
          </a:bodyPr>
          <a:lstStyle/>
          <a:p>
            <a:r>
              <a:rPr lang="fr-CH" sz="2800" b="1" dirty="0"/>
              <a:t>Soutien de l’accélérateur à la stratégie de mobilisation des ressources domestiques   </a:t>
            </a:r>
          </a:p>
        </p:txBody>
      </p:sp>
      <p:graphicFrame>
        <p:nvGraphicFramePr>
          <p:cNvPr id="7" name="Content Placeholder 6">
            <a:extLst>
              <a:ext uri="{FF2B5EF4-FFF2-40B4-BE49-F238E27FC236}">
                <a16:creationId xmlns:a16="http://schemas.microsoft.com/office/drawing/2014/main" id="{7A11DFAB-B951-4894-94AF-0EADE1E56C03}"/>
              </a:ext>
            </a:extLst>
          </p:cNvPr>
          <p:cNvGraphicFramePr>
            <a:graphicFrameLocks noGrp="1"/>
          </p:cNvGraphicFramePr>
          <p:nvPr>
            <p:ph idx="1"/>
          </p:nvPr>
        </p:nvGraphicFramePr>
        <p:xfrm>
          <a:off x="555370" y="1436085"/>
          <a:ext cx="6385983" cy="24997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a:extLst>
              <a:ext uri="{FF2B5EF4-FFF2-40B4-BE49-F238E27FC236}">
                <a16:creationId xmlns:a16="http://schemas.microsoft.com/office/drawing/2014/main" id="{4D5A0DBA-B895-4D82-A6E5-FF91385E1443}"/>
              </a:ext>
            </a:extLst>
          </p:cNvPr>
          <p:cNvSpPr>
            <a:spLocks noGrp="1"/>
          </p:cNvSpPr>
          <p:nvPr>
            <p:ph type="body" sz="quarter" idx="13"/>
          </p:nvPr>
        </p:nvSpPr>
        <p:spPr>
          <a:xfrm>
            <a:off x="671999" y="4303037"/>
            <a:ext cx="6384967" cy="2024896"/>
          </a:xfrm>
        </p:spPr>
        <p:txBody>
          <a:bodyPr>
            <a:normAutofit lnSpcReduction="10000"/>
          </a:bodyPr>
          <a:lstStyle/>
          <a:p>
            <a:r>
              <a:rPr lang="en-US" dirty="0"/>
              <a:t>Engagement </a:t>
            </a:r>
            <a:r>
              <a:rPr lang="en-US" dirty="0" err="1"/>
              <a:t>d’augmenter</a:t>
            </a:r>
            <a:r>
              <a:rPr lang="en-US" dirty="0"/>
              <a:t> </a:t>
            </a:r>
            <a:r>
              <a:rPr lang="en-US" dirty="0" err="1"/>
              <a:t>ler</a:t>
            </a:r>
            <a:r>
              <a:rPr lang="en-US" dirty="0"/>
              <a:t> </a:t>
            </a:r>
            <a:r>
              <a:rPr lang="en-US" dirty="0" err="1"/>
              <a:t>budhet</a:t>
            </a:r>
            <a:r>
              <a:rPr lang="en-US" dirty="0"/>
              <a:t> </a:t>
            </a:r>
            <a:r>
              <a:rPr lang="en-US" dirty="0" err="1"/>
              <a:t>santé</a:t>
            </a:r>
            <a:r>
              <a:rPr lang="en-US" dirty="0"/>
              <a:t> de 15% par an, </a:t>
            </a:r>
            <a:r>
              <a:rPr lang="en-US" dirty="0" err="1"/>
              <a:t>en</a:t>
            </a:r>
            <a:r>
              <a:rPr lang="en-US" dirty="0"/>
              <a:t> </a:t>
            </a:r>
            <a:r>
              <a:rPr lang="en-US" dirty="0" err="1"/>
              <a:t>ciblant</a:t>
            </a:r>
            <a:r>
              <a:rPr lang="en-US" dirty="0"/>
              <a:t>:</a:t>
            </a:r>
          </a:p>
          <a:p>
            <a:pPr marL="889178" lvl="1" indent="-457189">
              <a:buFont typeface="Courier New" panose="02070309020205020404" pitchFamily="49" charset="0"/>
              <a:buChar char="o"/>
            </a:pPr>
            <a:r>
              <a:rPr lang="en-US" dirty="0"/>
              <a:t>Transition</a:t>
            </a:r>
          </a:p>
          <a:p>
            <a:pPr marL="889178" lvl="1" indent="-457189">
              <a:buFont typeface="Courier New" panose="02070309020205020404" pitchFamily="49" charset="0"/>
              <a:buChar char="o"/>
            </a:pPr>
            <a:r>
              <a:rPr lang="en-US" dirty="0" err="1"/>
              <a:t>Efficience</a:t>
            </a:r>
            <a:endParaRPr lang="en-US" dirty="0"/>
          </a:p>
          <a:p>
            <a:pPr marL="889178" lvl="1" indent="-457189">
              <a:buFont typeface="Courier New" panose="02070309020205020404" pitchFamily="49" charset="0"/>
              <a:buChar char="o"/>
            </a:pPr>
            <a:r>
              <a:rPr lang="en-US" dirty="0" err="1"/>
              <a:t>Pérennité</a:t>
            </a:r>
            <a:r>
              <a:rPr lang="en-US" dirty="0"/>
              <a:t> </a:t>
            </a:r>
          </a:p>
        </p:txBody>
      </p:sp>
      <p:sp>
        <p:nvSpPr>
          <p:cNvPr id="5" name="Slide Number Placeholder 4">
            <a:extLst>
              <a:ext uri="{FF2B5EF4-FFF2-40B4-BE49-F238E27FC236}">
                <a16:creationId xmlns:a16="http://schemas.microsoft.com/office/drawing/2014/main" id="{ECFD34C7-4050-40F2-8637-A3E974A9EA72}"/>
              </a:ext>
            </a:extLst>
          </p:cNvPr>
          <p:cNvSpPr>
            <a:spLocks noGrp="1"/>
          </p:cNvSpPr>
          <p:nvPr>
            <p:ph type="sldNum" sz="quarter" idx="15"/>
          </p:nvPr>
        </p:nvSpPr>
        <p:spPr/>
        <p:txBody>
          <a:bodyPr/>
          <a:lstStyle/>
          <a:p>
            <a:pPr algn="l"/>
            <a:fld id="{733122C9-A0B9-462F-8757-0847AD287B63}" type="slidenum">
              <a:rPr lang="en-GB" noProof="0" smtClean="0"/>
              <a:pPr algn="l"/>
              <a:t>5</a:t>
            </a:fld>
            <a:endParaRPr lang="en-GB" noProof="0"/>
          </a:p>
        </p:txBody>
      </p:sp>
      <p:grpSp>
        <p:nvGrpSpPr>
          <p:cNvPr id="14" name="Group 13">
            <a:extLst>
              <a:ext uri="{FF2B5EF4-FFF2-40B4-BE49-F238E27FC236}">
                <a16:creationId xmlns:a16="http://schemas.microsoft.com/office/drawing/2014/main" id="{EDEDAB8D-24D9-4ACA-9366-535158571CFF}"/>
              </a:ext>
            </a:extLst>
          </p:cNvPr>
          <p:cNvGrpSpPr/>
          <p:nvPr/>
        </p:nvGrpSpPr>
        <p:grpSpPr>
          <a:xfrm>
            <a:off x="0" y="0"/>
            <a:ext cx="1219200" cy="1219200"/>
            <a:chOff x="2268224" y="1817404"/>
            <a:chExt cx="1497491" cy="1444849"/>
          </a:xfrm>
        </p:grpSpPr>
        <p:grpSp>
          <p:nvGrpSpPr>
            <p:cNvPr id="15" name="Group 14">
              <a:extLst>
                <a:ext uri="{FF2B5EF4-FFF2-40B4-BE49-F238E27FC236}">
                  <a16:creationId xmlns:a16="http://schemas.microsoft.com/office/drawing/2014/main" id="{E0BCF214-BC13-4C93-BB6B-660F5578D681}"/>
                </a:ext>
              </a:extLst>
            </p:cNvPr>
            <p:cNvGrpSpPr/>
            <p:nvPr/>
          </p:nvGrpSpPr>
          <p:grpSpPr>
            <a:xfrm>
              <a:off x="2268224" y="1817404"/>
              <a:ext cx="1497491" cy="1444849"/>
              <a:chOff x="3151679" y="1811776"/>
              <a:chExt cx="1497491" cy="1362981"/>
            </a:xfrm>
          </p:grpSpPr>
          <p:sp>
            <p:nvSpPr>
              <p:cNvPr id="17" name="Oval 16">
                <a:extLst>
                  <a:ext uri="{FF2B5EF4-FFF2-40B4-BE49-F238E27FC236}">
                    <a16:creationId xmlns:a16="http://schemas.microsoft.com/office/drawing/2014/main" id="{B6B8FAA0-BAAA-494D-B594-AB169522681B}"/>
                  </a:ext>
                </a:extLst>
              </p:cNvPr>
              <p:cNvSpPr/>
              <p:nvPr/>
            </p:nvSpPr>
            <p:spPr>
              <a:xfrm>
                <a:off x="3151679" y="1811776"/>
                <a:ext cx="1497491" cy="1362981"/>
              </a:xfrm>
              <a:prstGeom prst="ellips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8" name="Graphic 17" descr="Money">
                <a:extLst>
                  <a:ext uri="{FF2B5EF4-FFF2-40B4-BE49-F238E27FC236}">
                    <a16:creationId xmlns:a16="http://schemas.microsoft.com/office/drawing/2014/main" id="{9A0B4369-6AA8-41EB-8CB5-1A09113E34E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433009" y="1859894"/>
                <a:ext cx="939303" cy="939303"/>
              </a:xfrm>
              <a:prstGeom prst="rect">
                <a:avLst/>
              </a:prstGeom>
            </p:spPr>
          </p:pic>
        </p:grpSp>
        <p:sp>
          <p:nvSpPr>
            <p:cNvPr id="16" name="TextBox 15">
              <a:extLst>
                <a:ext uri="{FF2B5EF4-FFF2-40B4-BE49-F238E27FC236}">
                  <a16:creationId xmlns:a16="http://schemas.microsoft.com/office/drawing/2014/main" id="{544CD63A-9661-4FD8-B6FE-E16CCFD88255}"/>
                </a:ext>
              </a:extLst>
            </p:cNvPr>
            <p:cNvSpPr txBox="1"/>
            <p:nvPr/>
          </p:nvSpPr>
          <p:spPr>
            <a:xfrm>
              <a:off x="2606491" y="2718406"/>
              <a:ext cx="820052" cy="364740"/>
            </a:xfrm>
            <a:prstGeom prst="rect">
              <a:avLst/>
            </a:prstGeom>
            <a:noFill/>
          </p:spPr>
          <p:txBody>
            <a:bodyPr wrap="square" rtlCol="0">
              <a:spAutoFit/>
            </a:bodyPr>
            <a:lstStyle/>
            <a:p>
              <a:pPr algn="ctr"/>
              <a:r>
                <a:rPr lang="en-US" sz="1400" b="1" dirty="0">
                  <a:solidFill>
                    <a:schemeClr val="bg1"/>
                  </a:solidFill>
                </a:rPr>
                <a:t>DRM</a:t>
              </a:r>
            </a:p>
          </p:txBody>
        </p:sp>
      </p:grpSp>
      <p:grpSp>
        <p:nvGrpSpPr>
          <p:cNvPr id="20" name="Group 19">
            <a:extLst>
              <a:ext uri="{FF2B5EF4-FFF2-40B4-BE49-F238E27FC236}">
                <a16:creationId xmlns:a16="http://schemas.microsoft.com/office/drawing/2014/main" id="{30025DB9-5850-4EC3-B68A-DB997872F54B}"/>
              </a:ext>
            </a:extLst>
          </p:cNvPr>
          <p:cNvGrpSpPr/>
          <p:nvPr/>
        </p:nvGrpSpPr>
        <p:grpSpPr>
          <a:xfrm>
            <a:off x="7750731" y="585413"/>
            <a:ext cx="4072961" cy="6007554"/>
            <a:chOff x="7362175" y="463150"/>
            <a:chExt cx="4072961" cy="6007554"/>
          </a:xfrm>
        </p:grpSpPr>
        <p:grpSp>
          <p:nvGrpSpPr>
            <p:cNvPr id="21" name="Group 20">
              <a:extLst>
                <a:ext uri="{FF2B5EF4-FFF2-40B4-BE49-F238E27FC236}">
                  <a16:creationId xmlns:a16="http://schemas.microsoft.com/office/drawing/2014/main" id="{1A35BE1C-7C6A-4E0C-91A9-59488D71D073}"/>
                </a:ext>
              </a:extLst>
            </p:cNvPr>
            <p:cNvGrpSpPr/>
            <p:nvPr/>
          </p:nvGrpSpPr>
          <p:grpSpPr>
            <a:xfrm>
              <a:off x="7362175" y="463150"/>
              <a:ext cx="4072961" cy="6007554"/>
              <a:chOff x="1340" y="0"/>
              <a:chExt cx="2086046" cy="2499784"/>
            </a:xfrm>
          </p:grpSpPr>
          <p:sp>
            <p:nvSpPr>
              <p:cNvPr id="23" name="Rectangle: Rounded Corners 22">
                <a:extLst>
                  <a:ext uri="{FF2B5EF4-FFF2-40B4-BE49-F238E27FC236}">
                    <a16:creationId xmlns:a16="http://schemas.microsoft.com/office/drawing/2014/main" id="{BD429DD0-41ED-45BC-B771-E7F82FF18DF9}"/>
                  </a:ext>
                </a:extLst>
              </p:cNvPr>
              <p:cNvSpPr/>
              <p:nvPr/>
            </p:nvSpPr>
            <p:spPr>
              <a:xfrm>
                <a:off x="1340" y="0"/>
                <a:ext cx="2086046" cy="2499784"/>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4" name="Rectangle: Rounded Corners 4">
                <a:extLst>
                  <a:ext uri="{FF2B5EF4-FFF2-40B4-BE49-F238E27FC236}">
                    <a16:creationId xmlns:a16="http://schemas.microsoft.com/office/drawing/2014/main" id="{586187D5-BB0E-4A60-926C-462AA1A03C99}"/>
                  </a:ext>
                </a:extLst>
              </p:cNvPr>
              <p:cNvSpPr txBox="1"/>
              <p:nvPr/>
            </p:nvSpPr>
            <p:spPr>
              <a:xfrm>
                <a:off x="591025" y="95216"/>
                <a:ext cx="1366975" cy="361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lvl="0"/>
                <a:r>
                  <a:rPr lang="en-US" sz="2000" b="1" dirty="0"/>
                  <a:t>Strong collaboration and good will</a:t>
                </a:r>
              </a:p>
            </p:txBody>
          </p:sp>
        </p:grpSp>
        <p:sp>
          <p:nvSpPr>
            <p:cNvPr id="22" name="TextBox 21">
              <a:extLst>
                <a:ext uri="{FF2B5EF4-FFF2-40B4-BE49-F238E27FC236}">
                  <a16:creationId xmlns:a16="http://schemas.microsoft.com/office/drawing/2014/main" id="{7E381716-96CF-48C3-BC72-9271BB7BF7F7}"/>
                </a:ext>
              </a:extLst>
            </p:cNvPr>
            <p:cNvSpPr txBox="1"/>
            <p:nvPr/>
          </p:nvSpPr>
          <p:spPr>
            <a:xfrm>
              <a:off x="7584500" y="1645957"/>
              <a:ext cx="3699471" cy="3970318"/>
            </a:xfrm>
            <a:prstGeom prst="rect">
              <a:avLst/>
            </a:prstGeom>
            <a:noFill/>
          </p:spPr>
          <p:txBody>
            <a:bodyPr wrap="square" rtlCol="0">
              <a:spAutoFit/>
            </a:bodyPr>
            <a:lstStyle/>
            <a:p>
              <a:r>
                <a:rPr lang="en-US" dirty="0"/>
                <a:t>Joint advocacy, briefings and talking points over the past years despite numerous strong partners in country </a:t>
              </a:r>
            </a:p>
            <a:p>
              <a:endParaRPr lang="en-US" dirty="0"/>
            </a:p>
            <a:p>
              <a:r>
                <a:rPr lang="en-US" b="1" dirty="0"/>
                <a:t>Risks / opportunities:</a:t>
              </a:r>
            </a:p>
            <a:p>
              <a:pPr marL="285750" indent="-285750">
                <a:buFontTx/>
                <a:buChar char="-"/>
              </a:pPr>
              <a:r>
                <a:rPr lang="en-US" dirty="0"/>
                <a:t>New projects / support, especially around COVID19 and in the immunization workstream</a:t>
              </a:r>
            </a:p>
            <a:p>
              <a:pPr marL="285750" indent="-285750">
                <a:buFontTx/>
                <a:buChar char="-"/>
              </a:pPr>
              <a:r>
                <a:rPr lang="en-US" dirty="0"/>
                <a:t>Many partners willing to support health financing partners’ coordination (GFF, P4H, SFHA among others) </a:t>
              </a:r>
            </a:p>
            <a:p>
              <a:pPr marL="285750" indent="-285750">
                <a:buFontTx/>
                <a:buChar char="-"/>
              </a:pPr>
              <a:endParaRPr lang="en-US" dirty="0"/>
            </a:p>
            <a:p>
              <a:pPr marL="285750" indent="-285750">
                <a:buFontTx/>
                <a:buChar char="-"/>
              </a:pPr>
              <a:endParaRPr lang="en-US" dirty="0"/>
            </a:p>
          </p:txBody>
        </p:sp>
      </p:grpSp>
      <p:sp>
        <p:nvSpPr>
          <p:cNvPr id="25" name="Oval 24" descr="Group with solid fill">
            <a:extLst>
              <a:ext uri="{FF2B5EF4-FFF2-40B4-BE49-F238E27FC236}">
                <a16:creationId xmlns:a16="http://schemas.microsoft.com/office/drawing/2014/main" id="{D6C78F9B-31C5-439B-AE00-16005C2C82B5}"/>
              </a:ext>
            </a:extLst>
          </p:cNvPr>
          <p:cNvSpPr/>
          <p:nvPr/>
        </p:nvSpPr>
        <p:spPr>
          <a:xfrm>
            <a:off x="8047819" y="829446"/>
            <a:ext cx="832428" cy="832428"/>
          </a:xfrm>
          <a:prstGeom prst="ellipse">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612267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BA9AE-26A3-42F9-9067-70B7AABDEFB3}"/>
              </a:ext>
            </a:extLst>
          </p:cNvPr>
          <p:cNvSpPr>
            <a:spLocks noGrp="1"/>
          </p:cNvSpPr>
          <p:nvPr>
            <p:ph type="title"/>
          </p:nvPr>
        </p:nvSpPr>
        <p:spPr>
          <a:xfrm>
            <a:off x="1524410" y="209584"/>
            <a:ext cx="6813311" cy="1036637"/>
          </a:xfrm>
        </p:spPr>
        <p:txBody>
          <a:bodyPr>
            <a:normAutofit/>
          </a:bodyPr>
          <a:lstStyle/>
          <a:p>
            <a:r>
              <a:rPr lang="fr-CH" sz="2800" b="1" dirty="0"/>
              <a:t>Soutien de l’accélérateur à la stratégie de mobilisation des ressources domestiques   </a:t>
            </a:r>
          </a:p>
        </p:txBody>
      </p:sp>
      <p:graphicFrame>
        <p:nvGraphicFramePr>
          <p:cNvPr id="7" name="Content Placeholder 6">
            <a:extLst>
              <a:ext uri="{FF2B5EF4-FFF2-40B4-BE49-F238E27FC236}">
                <a16:creationId xmlns:a16="http://schemas.microsoft.com/office/drawing/2014/main" id="{7A11DFAB-B951-4894-94AF-0EADE1E56C03}"/>
              </a:ext>
            </a:extLst>
          </p:cNvPr>
          <p:cNvGraphicFramePr>
            <a:graphicFrameLocks noGrp="1"/>
          </p:cNvGraphicFramePr>
          <p:nvPr>
            <p:ph idx="1"/>
          </p:nvPr>
        </p:nvGraphicFramePr>
        <p:xfrm>
          <a:off x="555370" y="1436085"/>
          <a:ext cx="6385983" cy="24997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a:extLst>
              <a:ext uri="{FF2B5EF4-FFF2-40B4-BE49-F238E27FC236}">
                <a16:creationId xmlns:a16="http://schemas.microsoft.com/office/drawing/2014/main" id="{4D5A0DBA-B895-4D82-A6E5-FF91385E1443}"/>
              </a:ext>
            </a:extLst>
          </p:cNvPr>
          <p:cNvSpPr>
            <a:spLocks noGrp="1"/>
          </p:cNvSpPr>
          <p:nvPr>
            <p:ph type="body" sz="quarter" idx="13"/>
          </p:nvPr>
        </p:nvSpPr>
        <p:spPr>
          <a:xfrm>
            <a:off x="671999" y="4303037"/>
            <a:ext cx="6384967" cy="2024896"/>
          </a:xfrm>
        </p:spPr>
        <p:txBody>
          <a:bodyPr>
            <a:normAutofit lnSpcReduction="10000"/>
          </a:bodyPr>
          <a:lstStyle/>
          <a:p>
            <a:r>
              <a:rPr lang="en-US" dirty="0"/>
              <a:t>Engagement </a:t>
            </a:r>
            <a:r>
              <a:rPr lang="en-US" dirty="0" err="1"/>
              <a:t>d’augmenter</a:t>
            </a:r>
            <a:r>
              <a:rPr lang="en-US" dirty="0"/>
              <a:t> </a:t>
            </a:r>
            <a:r>
              <a:rPr lang="en-US" dirty="0" err="1"/>
              <a:t>ler</a:t>
            </a:r>
            <a:r>
              <a:rPr lang="en-US" dirty="0"/>
              <a:t> </a:t>
            </a:r>
            <a:r>
              <a:rPr lang="en-US" dirty="0" err="1"/>
              <a:t>budhet</a:t>
            </a:r>
            <a:r>
              <a:rPr lang="en-US" dirty="0"/>
              <a:t> </a:t>
            </a:r>
            <a:r>
              <a:rPr lang="en-US" dirty="0" err="1"/>
              <a:t>santé</a:t>
            </a:r>
            <a:r>
              <a:rPr lang="en-US" dirty="0"/>
              <a:t> de 15% par an, </a:t>
            </a:r>
            <a:r>
              <a:rPr lang="en-US" dirty="0" err="1"/>
              <a:t>en</a:t>
            </a:r>
            <a:r>
              <a:rPr lang="en-US" dirty="0"/>
              <a:t> </a:t>
            </a:r>
            <a:r>
              <a:rPr lang="en-US" dirty="0" err="1"/>
              <a:t>ciblant</a:t>
            </a:r>
            <a:r>
              <a:rPr lang="en-US" dirty="0"/>
              <a:t>:</a:t>
            </a:r>
          </a:p>
          <a:p>
            <a:pPr marL="889178" lvl="1" indent="-457189">
              <a:buFont typeface="Courier New" panose="02070309020205020404" pitchFamily="49" charset="0"/>
              <a:buChar char="o"/>
            </a:pPr>
            <a:r>
              <a:rPr lang="en-US" dirty="0"/>
              <a:t>Transition</a:t>
            </a:r>
          </a:p>
          <a:p>
            <a:pPr marL="889178" lvl="1" indent="-457189">
              <a:buFont typeface="Courier New" panose="02070309020205020404" pitchFamily="49" charset="0"/>
              <a:buChar char="o"/>
            </a:pPr>
            <a:r>
              <a:rPr lang="en-US" dirty="0" err="1"/>
              <a:t>Efficience</a:t>
            </a:r>
            <a:endParaRPr lang="en-US" dirty="0"/>
          </a:p>
          <a:p>
            <a:pPr marL="889178" lvl="1" indent="-457189">
              <a:buFont typeface="Courier New" panose="02070309020205020404" pitchFamily="49" charset="0"/>
              <a:buChar char="o"/>
            </a:pPr>
            <a:r>
              <a:rPr lang="en-US" dirty="0" err="1"/>
              <a:t>Pérennité</a:t>
            </a:r>
            <a:r>
              <a:rPr lang="en-US" dirty="0"/>
              <a:t> </a:t>
            </a:r>
          </a:p>
        </p:txBody>
      </p:sp>
      <p:sp>
        <p:nvSpPr>
          <p:cNvPr id="5" name="Slide Number Placeholder 4">
            <a:extLst>
              <a:ext uri="{FF2B5EF4-FFF2-40B4-BE49-F238E27FC236}">
                <a16:creationId xmlns:a16="http://schemas.microsoft.com/office/drawing/2014/main" id="{ECFD34C7-4050-40F2-8637-A3E974A9EA72}"/>
              </a:ext>
            </a:extLst>
          </p:cNvPr>
          <p:cNvSpPr>
            <a:spLocks noGrp="1"/>
          </p:cNvSpPr>
          <p:nvPr>
            <p:ph type="sldNum" sz="quarter" idx="15"/>
          </p:nvPr>
        </p:nvSpPr>
        <p:spPr/>
        <p:txBody>
          <a:bodyPr/>
          <a:lstStyle/>
          <a:p>
            <a:pPr algn="l"/>
            <a:fld id="{733122C9-A0B9-462F-8757-0847AD287B63}" type="slidenum">
              <a:rPr lang="en-GB" noProof="0" smtClean="0"/>
              <a:pPr algn="l"/>
              <a:t>6</a:t>
            </a:fld>
            <a:endParaRPr lang="en-GB" noProof="0"/>
          </a:p>
        </p:txBody>
      </p:sp>
      <p:grpSp>
        <p:nvGrpSpPr>
          <p:cNvPr id="14" name="Group 13">
            <a:extLst>
              <a:ext uri="{FF2B5EF4-FFF2-40B4-BE49-F238E27FC236}">
                <a16:creationId xmlns:a16="http://schemas.microsoft.com/office/drawing/2014/main" id="{EDEDAB8D-24D9-4ACA-9366-535158571CFF}"/>
              </a:ext>
            </a:extLst>
          </p:cNvPr>
          <p:cNvGrpSpPr/>
          <p:nvPr/>
        </p:nvGrpSpPr>
        <p:grpSpPr>
          <a:xfrm>
            <a:off x="0" y="0"/>
            <a:ext cx="1219200" cy="1219200"/>
            <a:chOff x="2268224" y="1817404"/>
            <a:chExt cx="1497491" cy="1444849"/>
          </a:xfrm>
        </p:grpSpPr>
        <p:grpSp>
          <p:nvGrpSpPr>
            <p:cNvPr id="15" name="Group 14">
              <a:extLst>
                <a:ext uri="{FF2B5EF4-FFF2-40B4-BE49-F238E27FC236}">
                  <a16:creationId xmlns:a16="http://schemas.microsoft.com/office/drawing/2014/main" id="{E0BCF214-BC13-4C93-BB6B-660F5578D681}"/>
                </a:ext>
              </a:extLst>
            </p:cNvPr>
            <p:cNvGrpSpPr/>
            <p:nvPr/>
          </p:nvGrpSpPr>
          <p:grpSpPr>
            <a:xfrm>
              <a:off x="2268224" y="1817404"/>
              <a:ext cx="1497491" cy="1444849"/>
              <a:chOff x="3151679" y="1811776"/>
              <a:chExt cx="1497491" cy="1362981"/>
            </a:xfrm>
          </p:grpSpPr>
          <p:sp>
            <p:nvSpPr>
              <p:cNvPr id="17" name="Oval 16">
                <a:extLst>
                  <a:ext uri="{FF2B5EF4-FFF2-40B4-BE49-F238E27FC236}">
                    <a16:creationId xmlns:a16="http://schemas.microsoft.com/office/drawing/2014/main" id="{B6B8FAA0-BAAA-494D-B594-AB169522681B}"/>
                  </a:ext>
                </a:extLst>
              </p:cNvPr>
              <p:cNvSpPr/>
              <p:nvPr/>
            </p:nvSpPr>
            <p:spPr>
              <a:xfrm>
                <a:off x="3151679" y="1811776"/>
                <a:ext cx="1497491" cy="1362981"/>
              </a:xfrm>
              <a:prstGeom prst="ellipse">
                <a:avLst/>
              </a:prstGeom>
              <a:solidFill>
                <a:schemeClr val="accent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8" name="Graphic 17" descr="Money">
                <a:extLst>
                  <a:ext uri="{FF2B5EF4-FFF2-40B4-BE49-F238E27FC236}">
                    <a16:creationId xmlns:a16="http://schemas.microsoft.com/office/drawing/2014/main" id="{9A0B4369-6AA8-41EB-8CB5-1A09113E34E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433009" y="1859894"/>
                <a:ext cx="939303" cy="939303"/>
              </a:xfrm>
              <a:prstGeom prst="rect">
                <a:avLst/>
              </a:prstGeom>
            </p:spPr>
          </p:pic>
        </p:grpSp>
        <p:sp>
          <p:nvSpPr>
            <p:cNvPr id="16" name="TextBox 15">
              <a:extLst>
                <a:ext uri="{FF2B5EF4-FFF2-40B4-BE49-F238E27FC236}">
                  <a16:creationId xmlns:a16="http://schemas.microsoft.com/office/drawing/2014/main" id="{544CD63A-9661-4FD8-B6FE-E16CCFD88255}"/>
                </a:ext>
              </a:extLst>
            </p:cNvPr>
            <p:cNvSpPr txBox="1"/>
            <p:nvPr/>
          </p:nvSpPr>
          <p:spPr>
            <a:xfrm>
              <a:off x="2606491" y="2718406"/>
              <a:ext cx="820052" cy="364740"/>
            </a:xfrm>
            <a:prstGeom prst="rect">
              <a:avLst/>
            </a:prstGeom>
            <a:noFill/>
          </p:spPr>
          <p:txBody>
            <a:bodyPr wrap="square" rtlCol="0">
              <a:spAutoFit/>
            </a:bodyPr>
            <a:lstStyle/>
            <a:p>
              <a:pPr algn="ctr"/>
              <a:r>
                <a:rPr lang="en-US" sz="1400" b="1" dirty="0">
                  <a:solidFill>
                    <a:schemeClr val="bg1"/>
                  </a:solidFill>
                </a:rPr>
                <a:t>DRM</a:t>
              </a:r>
            </a:p>
          </p:txBody>
        </p:sp>
      </p:grpSp>
      <p:grpSp>
        <p:nvGrpSpPr>
          <p:cNvPr id="19" name="Group 18">
            <a:extLst>
              <a:ext uri="{FF2B5EF4-FFF2-40B4-BE49-F238E27FC236}">
                <a16:creationId xmlns:a16="http://schemas.microsoft.com/office/drawing/2014/main" id="{5FC1E6BF-1CE7-4BD8-AC9D-FCE3594B921F}"/>
              </a:ext>
            </a:extLst>
          </p:cNvPr>
          <p:cNvGrpSpPr/>
          <p:nvPr/>
        </p:nvGrpSpPr>
        <p:grpSpPr>
          <a:xfrm>
            <a:off x="7737130" y="506646"/>
            <a:ext cx="4072961" cy="6007554"/>
            <a:chOff x="7362175" y="463150"/>
            <a:chExt cx="4072961" cy="6007554"/>
          </a:xfrm>
        </p:grpSpPr>
        <p:grpSp>
          <p:nvGrpSpPr>
            <p:cNvPr id="26" name="Group 25">
              <a:extLst>
                <a:ext uri="{FF2B5EF4-FFF2-40B4-BE49-F238E27FC236}">
                  <a16:creationId xmlns:a16="http://schemas.microsoft.com/office/drawing/2014/main" id="{BD256C83-02A5-4DD4-B1B0-6AE453B94068}"/>
                </a:ext>
              </a:extLst>
            </p:cNvPr>
            <p:cNvGrpSpPr/>
            <p:nvPr/>
          </p:nvGrpSpPr>
          <p:grpSpPr>
            <a:xfrm>
              <a:off x="7362175" y="463150"/>
              <a:ext cx="4072961" cy="6007554"/>
              <a:chOff x="1340" y="0"/>
              <a:chExt cx="2086046" cy="2499784"/>
            </a:xfrm>
          </p:grpSpPr>
          <p:sp>
            <p:nvSpPr>
              <p:cNvPr id="28" name="Rectangle: Rounded Corners 27">
                <a:extLst>
                  <a:ext uri="{FF2B5EF4-FFF2-40B4-BE49-F238E27FC236}">
                    <a16:creationId xmlns:a16="http://schemas.microsoft.com/office/drawing/2014/main" id="{67320F84-9FCD-40C7-993A-92FFC3CF25FC}"/>
                  </a:ext>
                </a:extLst>
              </p:cNvPr>
              <p:cNvSpPr/>
              <p:nvPr/>
            </p:nvSpPr>
            <p:spPr>
              <a:xfrm>
                <a:off x="1340" y="0"/>
                <a:ext cx="2086046" cy="2499784"/>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29" name="Rectangle: Rounded Corners 4">
                <a:extLst>
                  <a:ext uri="{FF2B5EF4-FFF2-40B4-BE49-F238E27FC236}">
                    <a16:creationId xmlns:a16="http://schemas.microsoft.com/office/drawing/2014/main" id="{547FD4E7-C5DD-4040-8F15-EE73FBADFB51}"/>
                  </a:ext>
                </a:extLst>
              </p:cNvPr>
              <p:cNvSpPr txBox="1"/>
              <p:nvPr/>
            </p:nvSpPr>
            <p:spPr>
              <a:xfrm>
                <a:off x="642989" y="110165"/>
                <a:ext cx="1366975" cy="36132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5128" tIns="135128" rIns="135128" bIns="135128" numCol="1" spcCol="1270" anchor="ctr" anchorCtr="0">
                <a:noAutofit/>
              </a:bodyPr>
              <a:lstStyle/>
              <a:p>
                <a:pPr lvl="0"/>
                <a:r>
                  <a:rPr lang="en-US" sz="2000" b="1" dirty="0">
                    <a:solidFill>
                      <a:schemeClr val="tx1"/>
                    </a:solidFill>
                  </a:rPr>
                  <a:t>Government </a:t>
                </a:r>
              </a:p>
              <a:p>
                <a:pPr lvl="0"/>
                <a:r>
                  <a:rPr lang="en-US" sz="2000" b="1" dirty="0">
                    <a:solidFill>
                      <a:schemeClr val="tx1"/>
                    </a:solidFill>
                  </a:rPr>
                  <a:t>Buy-in </a:t>
                </a:r>
              </a:p>
            </p:txBody>
          </p:sp>
        </p:grpSp>
        <p:sp>
          <p:nvSpPr>
            <p:cNvPr id="27" name="TextBox 26">
              <a:extLst>
                <a:ext uri="{FF2B5EF4-FFF2-40B4-BE49-F238E27FC236}">
                  <a16:creationId xmlns:a16="http://schemas.microsoft.com/office/drawing/2014/main" id="{C97C8BDB-F25A-40AA-AEE7-C11AB2AFC444}"/>
                </a:ext>
              </a:extLst>
            </p:cNvPr>
            <p:cNvSpPr txBox="1"/>
            <p:nvPr/>
          </p:nvSpPr>
          <p:spPr>
            <a:xfrm>
              <a:off x="7584500" y="1354323"/>
              <a:ext cx="3699471" cy="5078313"/>
            </a:xfrm>
            <a:prstGeom prst="rect">
              <a:avLst/>
            </a:prstGeom>
            <a:noFill/>
          </p:spPr>
          <p:txBody>
            <a:bodyPr wrap="square" rtlCol="0">
              <a:spAutoFit/>
            </a:bodyPr>
            <a:lstStyle/>
            <a:p>
              <a:endParaRPr lang="en-US" dirty="0"/>
            </a:p>
            <a:p>
              <a:r>
                <a:rPr lang="en-US" sz="1600" b="1" dirty="0"/>
                <a:t>Bottlenecks</a:t>
              </a:r>
            </a:p>
            <a:p>
              <a:pPr marL="285750" indent="-285750">
                <a:buFontTx/>
                <a:buChar char="-"/>
              </a:pPr>
              <a:r>
                <a:rPr lang="en-US" sz="1600" dirty="0"/>
                <a:t>Lack of buy-in from government to strengthen coordination around HF (Cf PNCFS still not functioning) </a:t>
              </a:r>
            </a:p>
            <a:p>
              <a:pPr marL="285750" indent="-285750">
                <a:buFontTx/>
                <a:buChar char="-"/>
              </a:pPr>
              <a:r>
                <a:rPr lang="en-US" sz="1600" dirty="0"/>
                <a:t>Lack of budget transparency (Boost still not operational)</a:t>
              </a:r>
            </a:p>
            <a:p>
              <a:pPr marL="285750" indent="-285750">
                <a:buFontTx/>
                <a:buChar char="-"/>
              </a:pPr>
              <a:r>
                <a:rPr lang="en-US" sz="1600" dirty="0"/>
                <a:t>Difficulties to agree on coordination structure for Covid19 response (CROUSP, emergency cell, online platform, coordinator for vaccination campaign …) </a:t>
              </a:r>
            </a:p>
            <a:p>
              <a:pPr marL="285750" indent="-285750">
                <a:buFontTx/>
                <a:buChar char="-"/>
              </a:pPr>
              <a:endParaRPr lang="en-US" sz="1600" dirty="0"/>
            </a:p>
            <a:p>
              <a:r>
                <a:rPr lang="en-US" sz="1600" b="1" dirty="0"/>
                <a:t>Risks / opportunities:</a:t>
              </a:r>
            </a:p>
            <a:p>
              <a:pPr marL="285750" indent="-285750">
                <a:buFontTx/>
                <a:buChar char="-"/>
              </a:pPr>
              <a:r>
                <a:rPr lang="en-US" sz="1600" dirty="0"/>
                <a:t>New government </a:t>
              </a:r>
            </a:p>
            <a:p>
              <a:pPr marL="285750" indent="-285750">
                <a:buFontTx/>
                <a:buChar char="-"/>
              </a:pPr>
              <a:r>
                <a:rPr lang="en-US" sz="1600" dirty="0"/>
                <a:t>Macro-analysis shows that despite limited economic impact of </a:t>
              </a:r>
              <a:r>
                <a:rPr lang="en-US" sz="1600" dirty="0" err="1"/>
                <a:t>Covid</a:t>
              </a:r>
              <a:r>
                <a:rPr lang="en-US" sz="1600" dirty="0"/>
                <a:t>, health budget for 2021 dropped below that of 2019</a:t>
              </a:r>
            </a:p>
            <a:p>
              <a:pPr marL="285750" indent="-285750">
                <a:buFontTx/>
                <a:buChar char="-"/>
              </a:pPr>
              <a:endParaRPr lang="en-US" dirty="0"/>
            </a:p>
          </p:txBody>
        </p:sp>
      </p:grpSp>
      <p:sp>
        <p:nvSpPr>
          <p:cNvPr id="30" name="Oval 29" descr="Castle scene with solid fill">
            <a:extLst>
              <a:ext uri="{FF2B5EF4-FFF2-40B4-BE49-F238E27FC236}">
                <a16:creationId xmlns:a16="http://schemas.microsoft.com/office/drawing/2014/main" id="{25FDCAB8-BADD-43FB-B6EB-1FF1BD7F57BB}"/>
              </a:ext>
            </a:extLst>
          </p:cNvPr>
          <p:cNvSpPr/>
          <p:nvPr/>
        </p:nvSpPr>
        <p:spPr>
          <a:xfrm>
            <a:off x="7643923" y="727902"/>
            <a:ext cx="832428" cy="832428"/>
          </a:xfrm>
          <a:prstGeom prst="ellipse">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spTree>
    <p:extLst>
      <p:ext uri="{BB962C8B-B14F-4D97-AF65-F5344CB8AC3E}">
        <p14:creationId xmlns:p14="http://schemas.microsoft.com/office/powerpoint/2010/main" val="1869347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FCFC5-9CBB-42D6-849F-15C57A3D8CF4}"/>
              </a:ext>
            </a:extLst>
          </p:cNvPr>
          <p:cNvSpPr>
            <a:spLocks noGrp="1"/>
          </p:cNvSpPr>
          <p:nvPr>
            <p:ph type="ctrTitle"/>
          </p:nvPr>
        </p:nvSpPr>
        <p:spPr>
          <a:xfrm>
            <a:off x="1066783" y="703259"/>
            <a:ext cx="10058400" cy="3084022"/>
          </a:xfrm>
        </p:spPr>
        <p:txBody>
          <a:bodyPr>
            <a:normAutofit fontScale="90000"/>
          </a:bodyPr>
          <a:lstStyle/>
          <a:p>
            <a:pPr algn="ctr"/>
            <a:r>
              <a:rPr lang="fr-FR" sz="6000" dirty="0"/>
              <a:t>Exemple d’analyses 1 : L’évolution de la composition</a:t>
            </a:r>
            <a:br>
              <a:rPr lang="fr-FR" sz="6000" dirty="0"/>
            </a:br>
            <a:r>
              <a:rPr lang="fr-FR" sz="6000" dirty="0"/>
              <a:t>du budget gouvernemental </a:t>
            </a:r>
            <a:br>
              <a:rPr lang="fr-FR" sz="6000" dirty="0"/>
            </a:br>
            <a:r>
              <a:rPr lang="fr-FR" sz="6000" dirty="0"/>
              <a:t>en Côte d’Ivoire, 2018-2021</a:t>
            </a:r>
            <a:endParaRPr lang="en-US" sz="6000" dirty="0"/>
          </a:p>
        </p:txBody>
      </p:sp>
      <p:sp>
        <p:nvSpPr>
          <p:cNvPr id="3" name="Subtitle 2">
            <a:extLst>
              <a:ext uri="{FF2B5EF4-FFF2-40B4-BE49-F238E27FC236}">
                <a16:creationId xmlns:a16="http://schemas.microsoft.com/office/drawing/2014/main" id="{C29E31EF-B730-4D7C-9F40-4B76BDE8D234}"/>
              </a:ext>
            </a:extLst>
          </p:cNvPr>
          <p:cNvSpPr>
            <a:spLocks noGrp="1"/>
          </p:cNvSpPr>
          <p:nvPr>
            <p:ph type="subTitle" idx="1"/>
          </p:nvPr>
        </p:nvSpPr>
        <p:spPr>
          <a:xfrm>
            <a:off x="7481454" y="5334000"/>
            <a:ext cx="4369724" cy="1143000"/>
          </a:xfrm>
        </p:spPr>
        <p:txBody>
          <a:bodyPr>
            <a:normAutofit/>
          </a:bodyPr>
          <a:lstStyle/>
          <a:p>
            <a:pPr algn="r"/>
            <a:r>
              <a:rPr lang="en-US" sz="1800" cap="none">
                <a:solidFill>
                  <a:srgbClr val="FFFFFF"/>
                </a:solidFill>
              </a:rPr>
              <a:t>Alice RENAUD</a:t>
            </a:r>
          </a:p>
          <a:p>
            <a:pPr algn="r"/>
            <a:r>
              <a:rPr lang="en-US" sz="1800" cap="none">
                <a:solidFill>
                  <a:srgbClr val="FFFFFF"/>
                </a:solidFill>
              </a:rPr>
              <a:t>Consultant</a:t>
            </a:r>
          </a:p>
          <a:p>
            <a:pPr algn="r"/>
            <a:r>
              <a:rPr lang="en-US" sz="1800" cap="none">
                <a:solidFill>
                  <a:srgbClr val="FFFFFF"/>
                </a:solidFill>
              </a:rPr>
              <a:t>Public health &amp; nutrition specialist</a:t>
            </a:r>
          </a:p>
        </p:txBody>
      </p:sp>
      <p:pic>
        <p:nvPicPr>
          <p:cNvPr id="5" name="Picture 4" descr="Logo, company name&#10;&#10;Description automatically generated">
            <a:extLst>
              <a:ext uri="{FF2B5EF4-FFF2-40B4-BE49-F238E27FC236}">
                <a16:creationId xmlns:a16="http://schemas.microsoft.com/office/drawing/2014/main" id="{75DA5E42-5CB2-4D63-B8F8-F847C8856D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40822" y="5334000"/>
            <a:ext cx="1447610" cy="1255152"/>
          </a:xfrm>
          <a:prstGeom prst="rect">
            <a:avLst/>
          </a:prstGeom>
        </p:spPr>
      </p:pic>
    </p:spTree>
    <p:extLst>
      <p:ext uri="{BB962C8B-B14F-4D97-AF65-F5344CB8AC3E}">
        <p14:creationId xmlns:p14="http://schemas.microsoft.com/office/powerpoint/2010/main" val="176726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948F4032-DD8D-4592-92E6-870455AFAAAC}"/>
              </a:ext>
            </a:extLst>
          </p:cNvPr>
          <p:cNvGraphicFramePr>
            <a:graphicFrameLocks/>
          </p:cNvGraphicFramePr>
          <p:nvPr/>
        </p:nvGraphicFramePr>
        <p:xfrm>
          <a:off x="419532" y="1345323"/>
          <a:ext cx="11467668" cy="5408461"/>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FA2A3EF6-1B81-456E-A523-E3836EE1F030}"/>
              </a:ext>
            </a:extLst>
          </p:cNvPr>
          <p:cNvSpPr>
            <a:spLocks noGrp="1"/>
          </p:cNvSpPr>
          <p:nvPr>
            <p:ph type="title"/>
          </p:nvPr>
        </p:nvSpPr>
        <p:spPr>
          <a:xfrm>
            <a:off x="1055715" y="-42930"/>
            <a:ext cx="9720072" cy="1499616"/>
          </a:xfrm>
        </p:spPr>
        <p:txBody>
          <a:bodyPr>
            <a:normAutofit/>
          </a:bodyPr>
          <a:lstStyle/>
          <a:p>
            <a:pPr algn="ctr"/>
            <a:r>
              <a:rPr lang="fr-FR" sz="4000" dirty="0"/>
              <a:t>Évolution de la composition du budget </a:t>
            </a:r>
            <a:br>
              <a:rPr lang="fr-FR" sz="4000" dirty="0"/>
            </a:br>
            <a:r>
              <a:rPr lang="fr-FR" sz="4000" dirty="0"/>
              <a:t>en Côte d’Ivoire, </a:t>
            </a:r>
            <a:r>
              <a:rPr lang="fr-FR" sz="4000" b="1" dirty="0"/>
              <a:t>par Secteur (pourcentages)</a:t>
            </a:r>
            <a:endParaRPr lang="en-US" sz="4000" dirty="0"/>
          </a:p>
        </p:txBody>
      </p:sp>
      <p:graphicFrame>
        <p:nvGraphicFramePr>
          <p:cNvPr id="6" name="Chart 5">
            <a:extLst>
              <a:ext uri="{FF2B5EF4-FFF2-40B4-BE49-F238E27FC236}">
                <a16:creationId xmlns:a16="http://schemas.microsoft.com/office/drawing/2014/main" id="{3F272F7B-B24F-481F-9EFA-59BEFD03197E}"/>
              </a:ext>
            </a:extLst>
          </p:cNvPr>
          <p:cNvGraphicFramePr>
            <a:graphicFrameLocks/>
          </p:cNvGraphicFramePr>
          <p:nvPr/>
        </p:nvGraphicFramePr>
        <p:xfrm>
          <a:off x="304800" y="1780112"/>
          <a:ext cx="2729345" cy="33405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CAD0E368-19C2-42C1-BDC5-2EEE05E4FBC8}"/>
              </a:ext>
            </a:extLst>
          </p:cNvPr>
          <p:cNvGraphicFramePr>
            <a:graphicFrameLocks/>
          </p:cNvGraphicFramePr>
          <p:nvPr/>
        </p:nvGraphicFramePr>
        <p:xfrm>
          <a:off x="3148011" y="1780112"/>
          <a:ext cx="2614613" cy="334052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7CE60A1B-9D1A-4B1B-8551-CD7A4A4F466A}"/>
              </a:ext>
            </a:extLst>
          </p:cNvPr>
          <p:cNvGraphicFramePr>
            <a:graphicFrameLocks/>
          </p:cNvGraphicFramePr>
          <p:nvPr/>
        </p:nvGraphicFramePr>
        <p:xfrm>
          <a:off x="9043123" y="1751537"/>
          <a:ext cx="2729345" cy="3369104"/>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a:extLst>
              <a:ext uri="{FF2B5EF4-FFF2-40B4-BE49-F238E27FC236}">
                <a16:creationId xmlns:a16="http://schemas.microsoft.com/office/drawing/2014/main" id="{FE7C0665-E9A4-4CB1-98BF-71CF4FE57A96}"/>
              </a:ext>
            </a:extLst>
          </p:cNvPr>
          <p:cNvSpPr txBox="1"/>
          <p:nvPr/>
        </p:nvSpPr>
        <p:spPr>
          <a:xfrm>
            <a:off x="7744692" y="6444429"/>
            <a:ext cx="4447308" cy="309356"/>
          </a:xfrm>
          <a:prstGeom prst="rect">
            <a:avLst/>
          </a:prstGeom>
          <a:noFill/>
        </p:spPr>
        <p:txBody>
          <a:bodyPr wrap="square" rtlCol="0">
            <a:spAutoFit/>
          </a:bodyPr>
          <a:lstStyle/>
          <a:p>
            <a:r>
              <a:rPr lang="fr-FR" sz="1400" i="1" dirty="0">
                <a:solidFill>
                  <a:schemeClr val="tx1">
                    <a:lumMod val="75000"/>
                    <a:lumOff val="25000"/>
                  </a:schemeClr>
                </a:solidFill>
              </a:rPr>
              <a:t>Source des données: Loi de Finances 2018-2019-2020-2021</a:t>
            </a:r>
            <a:endParaRPr lang="en-US" sz="1400" i="1" dirty="0">
              <a:solidFill>
                <a:schemeClr val="tx1">
                  <a:lumMod val="75000"/>
                  <a:lumOff val="25000"/>
                </a:schemeClr>
              </a:solidFill>
            </a:endParaRPr>
          </a:p>
        </p:txBody>
      </p:sp>
      <p:sp>
        <p:nvSpPr>
          <p:cNvPr id="13" name="Arrow: Right 12">
            <a:extLst>
              <a:ext uri="{FF2B5EF4-FFF2-40B4-BE49-F238E27FC236}">
                <a16:creationId xmlns:a16="http://schemas.microsoft.com/office/drawing/2014/main" id="{CAF5476B-2B91-4C12-8118-42275729AA26}"/>
              </a:ext>
            </a:extLst>
          </p:cNvPr>
          <p:cNvSpPr/>
          <p:nvPr/>
        </p:nvSpPr>
        <p:spPr>
          <a:xfrm>
            <a:off x="1174911" y="5913439"/>
            <a:ext cx="623455" cy="298906"/>
          </a:xfrm>
          <a:prstGeom prst="rightArrow">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953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AD4BA7D-0E55-4B40-9458-DB2C47E6F13F}"/>
              </a:ext>
            </a:extLst>
          </p:cNvPr>
          <p:cNvSpPr>
            <a:spLocks noGrp="1"/>
          </p:cNvSpPr>
          <p:nvPr>
            <p:ph type="ctrTitle"/>
          </p:nvPr>
        </p:nvSpPr>
        <p:spPr>
          <a:xfrm>
            <a:off x="1220622" y="2118931"/>
            <a:ext cx="9874917" cy="1463040"/>
          </a:xfrm>
        </p:spPr>
        <p:txBody>
          <a:bodyPr rtlCol="0">
            <a:normAutofit fontScale="90000"/>
          </a:bodyPr>
          <a:lstStyle/>
          <a:p>
            <a:pPr algn="l" eaLnBrk="1" fontAlgn="auto" hangingPunct="1">
              <a:lnSpc>
                <a:spcPct val="100000"/>
              </a:lnSpc>
              <a:spcAft>
                <a:spcPts val="0"/>
              </a:spcAft>
              <a:defRPr/>
            </a:pPr>
            <a:r>
              <a:rPr lang="en-US" altLang="ko-KR" sz="8000" dirty="0" err="1">
                <a:solidFill>
                  <a:srgbClr val="0070C0"/>
                </a:solidFill>
                <a:latin typeface="Tw Cen MT" panose="020B0602020104020603" pitchFamily="34" charset="0"/>
                <a:ea typeface="Source Sans Pro" panose="020B0503030403020204" pitchFamily="34" charset="0"/>
                <a:cs typeface="Arial" panose="020B0604020202020204" pitchFamily="34" charset="0"/>
              </a:rPr>
              <a:t>Exemple</a:t>
            </a:r>
            <a:r>
              <a:rPr lang="en-US" altLang="ko-KR" sz="8000" dirty="0">
                <a:solidFill>
                  <a:srgbClr val="0070C0"/>
                </a:solidFill>
                <a:latin typeface="Tw Cen MT" panose="020B0602020104020603" pitchFamily="34" charset="0"/>
                <a:ea typeface="Source Sans Pro" panose="020B0503030403020204" pitchFamily="34" charset="0"/>
                <a:cs typeface="Arial" panose="020B0604020202020204" pitchFamily="34" charset="0"/>
              </a:rPr>
              <a:t> </a:t>
            </a:r>
            <a:r>
              <a:rPr lang="en-US" altLang="ko-KR" sz="8000" dirty="0" err="1">
                <a:solidFill>
                  <a:srgbClr val="0070C0"/>
                </a:solidFill>
                <a:latin typeface="Tw Cen MT" panose="020B0602020104020603" pitchFamily="34" charset="0"/>
                <a:ea typeface="Source Sans Pro" panose="020B0503030403020204" pitchFamily="34" charset="0"/>
                <a:cs typeface="Arial" panose="020B0604020202020204" pitchFamily="34" charset="0"/>
              </a:rPr>
              <a:t>d’analyses</a:t>
            </a:r>
            <a:r>
              <a:rPr lang="en-US" altLang="ko-KR" sz="8000" dirty="0">
                <a:solidFill>
                  <a:srgbClr val="0070C0"/>
                </a:solidFill>
                <a:latin typeface="Tw Cen MT" panose="020B0602020104020603" pitchFamily="34" charset="0"/>
                <a:ea typeface="Source Sans Pro" panose="020B0503030403020204" pitchFamily="34" charset="0"/>
                <a:cs typeface="Arial" panose="020B0604020202020204" pitchFamily="34" charset="0"/>
              </a:rPr>
              <a:t> 2 : </a:t>
            </a:r>
            <a:r>
              <a:rPr altLang="ko-KR" sz="8000" dirty="0">
                <a:solidFill>
                  <a:srgbClr val="0070C0"/>
                </a:solidFill>
                <a:latin typeface="Tw Cen MT" panose="020B0602020104020603" pitchFamily="34" charset="0"/>
                <a:ea typeface="Source Sans Pro" panose="020B0503030403020204" pitchFamily="34" charset="0"/>
                <a:cs typeface="Arial" panose="020B0604020202020204" pitchFamily="34" charset="0"/>
              </a:rPr>
              <a:t>COV</a:t>
            </a:r>
            <a:r>
              <a:rPr lang="en-US" altLang="ko-KR" sz="8000" dirty="0">
                <a:solidFill>
                  <a:srgbClr val="0070C0"/>
                </a:solidFill>
                <a:latin typeface="Tw Cen MT" panose="020B0602020104020603" pitchFamily="34" charset="0"/>
                <a:ea typeface="Source Sans Pro" panose="020B0503030403020204" pitchFamily="34" charset="0"/>
                <a:cs typeface="Arial" panose="020B0604020202020204" pitchFamily="34" charset="0"/>
              </a:rPr>
              <a:t>I</a:t>
            </a:r>
            <a:r>
              <a:rPr altLang="ko-KR" sz="8000" dirty="0">
                <a:solidFill>
                  <a:srgbClr val="0070C0"/>
                </a:solidFill>
                <a:latin typeface="Tw Cen MT" panose="020B0602020104020603" pitchFamily="34" charset="0"/>
                <a:ea typeface="Source Sans Pro" panose="020B0503030403020204" pitchFamily="34" charset="0"/>
                <a:cs typeface="Arial" panose="020B0604020202020204" pitchFamily="34" charset="0"/>
              </a:rPr>
              <a:t>D -19 </a:t>
            </a:r>
            <a:br>
              <a:rPr altLang="ko-KR" sz="4800" dirty="0">
                <a:solidFill>
                  <a:srgbClr val="0070C0"/>
                </a:solidFill>
                <a:latin typeface="Tw Cen MT" panose="020B0602020104020603" pitchFamily="34" charset="0"/>
                <a:ea typeface="Source Sans Pro" panose="020B0503030403020204" pitchFamily="34" charset="0"/>
                <a:cs typeface="Arial" panose="020B0604020202020204" pitchFamily="34" charset="0"/>
              </a:rPr>
            </a:br>
            <a:r>
              <a:rPr lang="en-US" altLang="ko-KR" dirty="0">
                <a:solidFill>
                  <a:srgbClr val="0070C0"/>
                </a:solidFill>
                <a:latin typeface="Tw Cen MT" panose="020B0602020104020603" pitchFamily="34" charset="0"/>
                <a:ea typeface="Source Sans Pro" panose="020B0503030403020204" pitchFamily="34" charset="0"/>
                <a:cs typeface="Arial" panose="020B0604020202020204" pitchFamily="34" charset="0"/>
              </a:rPr>
              <a:t>HEALTH FINANCING IMPLICATIONS WORKSHOP-</a:t>
            </a:r>
            <a:br>
              <a:rPr lang="en-US" altLang="ko-KR" sz="5600" strike="sngStrike" dirty="0">
                <a:solidFill>
                  <a:srgbClr val="00B0F0"/>
                </a:solidFill>
                <a:latin typeface="Tw Cen MT" panose="020B0602020104020603" pitchFamily="34" charset="0"/>
                <a:ea typeface="Source Sans Pro" panose="020B0503030403020204" pitchFamily="34" charset="0"/>
                <a:cs typeface="Aldhabi" panose="020B0604020202020204" pitchFamily="2" charset="-78"/>
              </a:rPr>
            </a:br>
            <a:br>
              <a:rPr altLang="ko-KR" sz="6100" dirty="0">
                <a:solidFill>
                  <a:srgbClr val="00B0F0"/>
                </a:solidFill>
                <a:latin typeface="Tw Cen MT" panose="020B0602020104020603" pitchFamily="34" charset="0"/>
                <a:ea typeface="Source Sans Pro" panose="020B0503030403020204" pitchFamily="34" charset="0"/>
                <a:cs typeface="Aldhabi" panose="020B0604020202020204" pitchFamily="2" charset="-78"/>
              </a:rPr>
            </a:br>
            <a:br>
              <a:rPr altLang="ko-KR" sz="4800" dirty="0">
                <a:latin typeface="Aldhabi" panose="020B0604020202020204" pitchFamily="2" charset="-78"/>
                <a:ea typeface="Source Sans Pro" panose="020B0503030403020204" pitchFamily="34" charset="0"/>
                <a:cs typeface="Aldhabi" panose="020B0604020202020204" pitchFamily="2" charset="-78"/>
              </a:rPr>
            </a:br>
            <a:endParaRPr altLang="ko-KR" sz="3600" b="0" dirty="0">
              <a:latin typeface="Aldhabi" panose="020B0604020202020204" pitchFamily="2" charset="-78"/>
              <a:ea typeface="Source Sans Pro" panose="020B0503030403020204" pitchFamily="34" charset="0"/>
              <a:cs typeface="Aldhabi" panose="020B0604020202020204" pitchFamily="2" charset="-78"/>
            </a:endParaRPr>
          </a:p>
        </p:txBody>
      </p:sp>
      <p:sp>
        <p:nvSpPr>
          <p:cNvPr id="20483" name="CuadroTexto 5">
            <a:extLst>
              <a:ext uri="{FF2B5EF4-FFF2-40B4-BE49-F238E27FC236}">
                <a16:creationId xmlns:a16="http://schemas.microsoft.com/office/drawing/2014/main" id="{3977B5B5-B77C-4D49-8E4B-307E0EB44B78}"/>
              </a:ext>
            </a:extLst>
          </p:cNvPr>
          <p:cNvSpPr txBox="1">
            <a:spLocks noChangeArrowheads="1"/>
          </p:cNvSpPr>
          <p:nvPr/>
        </p:nvSpPr>
        <p:spPr bwMode="auto">
          <a:xfrm>
            <a:off x="1017588" y="4569483"/>
            <a:ext cx="3460750" cy="126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SzPct val="60000"/>
              <a:buFont typeface="Wingdings" pitchFamily="2" charset="2"/>
              <a:buChar char="§"/>
              <a:defRPr sz="4000">
                <a:solidFill>
                  <a:schemeClr val="tx1"/>
                </a:solidFill>
                <a:latin typeface="Tw Cen MT Condensed" panose="020B0606020104020203" pitchFamily="34" charset="77"/>
                <a:cs typeface="Arial" panose="020B0604020202020204" pitchFamily="34" charset="0"/>
              </a:defRPr>
            </a:lvl1pPr>
            <a:lvl2pPr marL="742950" indent="-285750">
              <a:lnSpc>
                <a:spcPct val="90000"/>
              </a:lnSpc>
              <a:spcBef>
                <a:spcPts val="500"/>
              </a:spcBef>
              <a:buSzPct val="60000"/>
              <a:buFont typeface="Wingdings" pitchFamily="2" charset="2"/>
              <a:buChar char="§"/>
              <a:defRPr sz="3600">
                <a:solidFill>
                  <a:schemeClr val="tx1"/>
                </a:solidFill>
                <a:latin typeface="Tw Cen MT Condensed" panose="020B0606020104020203" pitchFamily="34" charset="77"/>
                <a:cs typeface="Arial" panose="020B0604020202020204" pitchFamily="34" charset="0"/>
              </a:defRPr>
            </a:lvl2pPr>
            <a:lvl3pPr marL="1143000" indent="-228600">
              <a:lnSpc>
                <a:spcPct val="90000"/>
              </a:lnSpc>
              <a:spcBef>
                <a:spcPts val="500"/>
              </a:spcBef>
              <a:buSzPct val="60000"/>
              <a:buFont typeface="Wingdings" pitchFamily="2" charset="2"/>
              <a:buChar char="§"/>
              <a:defRPr sz="3200">
                <a:solidFill>
                  <a:schemeClr val="tx1"/>
                </a:solidFill>
                <a:latin typeface="Tw Cen MT Condensed" panose="020B0606020104020203" pitchFamily="34" charset="77"/>
                <a:cs typeface="Arial" panose="020B0604020202020204" pitchFamily="34" charset="0"/>
              </a:defRPr>
            </a:lvl3pPr>
            <a:lvl4pPr marL="1600200" indent="-228600">
              <a:lnSpc>
                <a:spcPct val="90000"/>
              </a:lnSpc>
              <a:spcBef>
                <a:spcPts val="500"/>
              </a:spcBef>
              <a:buSzPct val="60000"/>
              <a:buFont typeface="Wingdings" pitchFamily="2" charset="2"/>
              <a:buChar char="§"/>
              <a:defRPr sz="2800">
                <a:solidFill>
                  <a:schemeClr val="tx1"/>
                </a:solidFill>
                <a:latin typeface="Tw Cen MT Condensed" panose="020B0606020104020203" pitchFamily="34" charset="77"/>
                <a:cs typeface="Arial" panose="020B0604020202020204" pitchFamily="34" charset="0"/>
              </a:defRPr>
            </a:lvl4pPr>
            <a:lvl5pPr marL="2057400" indent="-228600">
              <a:lnSpc>
                <a:spcPct val="90000"/>
              </a:lnSpc>
              <a:spcBef>
                <a:spcPts val="500"/>
              </a:spcBef>
              <a:buSzPct val="60000"/>
              <a:buFont typeface="Wingdings" pitchFamily="2" charset="2"/>
              <a:buChar char="§"/>
              <a:defRPr sz="2800">
                <a:solidFill>
                  <a:schemeClr val="tx1"/>
                </a:solidFill>
                <a:latin typeface="Tw Cen MT Condensed" panose="020B0606020104020203" pitchFamily="34" charset="77"/>
                <a:cs typeface="Arial" panose="020B0604020202020204" pitchFamily="34" charset="0"/>
              </a:defRPr>
            </a:lvl5pPr>
            <a:lvl6pPr marL="2514600" indent="-228600" eaLnBrk="0" fontAlgn="base" hangingPunct="0">
              <a:lnSpc>
                <a:spcPct val="90000"/>
              </a:lnSpc>
              <a:spcBef>
                <a:spcPts val="500"/>
              </a:spcBef>
              <a:spcAft>
                <a:spcPct val="0"/>
              </a:spcAft>
              <a:buSzPct val="60000"/>
              <a:buFont typeface="Wingdings" pitchFamily="2" charset="2"/>
              <a:buChar char="§"/>
              <a:defRPr sz="2800">
                <a:solidFill>
                  <a:schemeClr val="tx1"/>
                </a:solidFill>
                <a:latin typeface="Tw Cen MT Condensed" panose="020B0606020104020203" pitchFamily="34" charset="77"/>
                <a:cs typeface="Arial" panose="020B0604020202020204" pitchFamily="34" charset="0"/>
              </a:defRPr>
            </a:lvl6pPr>
            <a:lvl7pPr marL="2971800" indent="-228600" eaLnBrk="0" fontAlgn="base" hangingPunct="0">
              <a:lnSpc>
                <a:spcPct val="90000"/>
              </a:lnSpc>
              <a:spcBef>
                <a:spcPts val="500"/>
              </a:spcBef>
              <a:spcAft>
                <a:spcPct val="0"/>
              </a:spcAft>
              <a:buSzPct val="60000"/>
              <a:buFont typeface="Wingdings" pitchFamily="2" charset="2"/>
              <a:buChar char="§"/>
              <a:defRPr sz="2800">
                <a:solidFill>
                  <a:schemeClr val="tx1"/>
                </a:solidFill>
                <a:latin typeface="Tw Cen MT Condensed" panose="020B0606020104020203" pitchFamily="34" charset="77"/>
                <a:cs typeface="Arial" panose="020B0604020202020204" pitchFamily="34" charset="0"/>
              </a:defRPr>
            </a:lvl7pPr>
            <a:lvl8pPr marL="3429000" indent="-228600" eaLnBrk="0" fontAlgn="base" hangingPunct="0">
              <a:lnSpc>
                <a:spcPct val="90000"/>
              </a:lnSpc>
              <a:spcBef>
                <a:spcPts val="500"/>
              </a:spcBef>
              <a:spcAft>
                <a:spcPct val="0"/>
              </a:spcAft>
              <a:buSzPct val="60000"/>
              <a:buFont typeface="Wingdings" pitchFamily="2" charset="2"/>
              <a:buChar char="§"/>
              <a:defRPr sz="2800">
                <a:solidFill>
                  <a:schemeClr val="tx1"/>
                </a:solidFill>
                <a:latin typeface="Tw Cen MT Condensed" panose="020B0606020104020203" pitchFamily="34" charset="77"/>
                <a:cs typeface="Arial" panose="020B0604020202020204" pitchFamily="34" charset="0"/>
              </a:defRPr>
            </a:lvl8pPr>
            <a:lvl9pPr marL="3886200" indent="-228600" eaLnBrk="0" fontAlgn="base" hangingPunct="0">
              <a:lnSpc>
                <a:spcPct val="90000"/>
              </a:lnSpc>
              <a:spcBef>
                <a:spcPts val="500"/>
              </a:spcBef>
              <a:spcAft>
                <a:spcPct val="0"/>
              </a:spcAft>
              <a:buSzPct val="60000"/>
              <a:buFont typeface="Wingdings" pitchFamily="2" charset="2"/>
              <a:buChar char="§"/>
              <a:defRPr sz="2800">
                <a:solidFill>
                  <a:schemeClr val="tx1"/>
                </a:solidFill>
                <a:latin typeface="Tw Cen MT Condensed" panose="020B0606020104020203" pitchFamily="34" charset="77"/>
                <a:cs typeface="Arial" panose="020B0604020202020204" pitchFamily="34" charset="0"/>
              </a:defRPr>
            </a:lvl9pPr>
          </a:lstStyle>
          <a:p>
            <a:pPr eaLnBrk="1" hangingPunct="1">
              <a:lnSpc>
                <a:spcPct val="100000"/>
              </a:lnSpc>
              <a:spcBef>
                <a:spcPct val="0"/>
              </a:spcBef>
              <a:buSzTx/>
              <a:buFontTx/>
              <a:buNone/>
            </a:pPr>
            <a:r>
              <a:rPr lang="en-US" altLang="ko-KR" sz="3500" dirty="0">
                <a:latin typeface="Tw Cen MT" panose="020B0602020104020603" pitchFamily="34" charset="0"/>
                <a:ea typeface="굴림" panose="020B0600000101010101" pitchFamily="34" charset="-127"/>
              </a:rPr>
              <a:t>Côte D’Ivoire</a:t>
            </a:r>
            <a:endParaRPr lang="en-US" altLang="en-US" sz="2000" dirty="0">
              <a:solidFill>
                <a:srgbClr val="032A49"/>
              </a:solidFill>
              <a:latin typeface="Tw Cen MT" panose="020B0602020104020603" pitchFamily="34" charset="0"/>
            </a:endParaRPr>
          </a:p>
          <a:p>
            <a:pPr eaLnBrk="1" hangingPunct="1">
              <a:lnSpc>
                <a:spcPct val="100000"/>
              </a:lnSpc>
              <a:spcBef>
                <a:spcPct val="0"/>
              </a:spcBef>
              <a:buSzTx/>
              <a:buFontTx/>
              <a:buNone/>
            </a:pPr>
            <a:r>
              <a:rPr lang="en-US" altLang="en-US" sz="2000" dirty="0">
                <a:solidFill>
                  <a:srgbClr val="032A49"/>
                </a:solidFill>
                <a:latin typeface="Tw Cen MT" panose="020B0602020104020603" pitchFamily="34" charset="0"/>
              </a:rPr>
              <a:t>April 6, 2021</a:t>
            </a:r>
          </a:p>
          <a:p>
            <a:pPr eaLnBrk="1" hangingPunct="1">
              <a:lnSpc>
                <a:spcPct val="150000"/>
              </a:lnSpc>
              <a:spcBef>
                <a:spcPct val="0"/>
              </a:spcBef>
              <a:buSzTx/>
              <a:buFontTx/>
              <a:buNone/>
            </a:pPr>
            <a:endParaRPr lang="en-GB" altLang="en-US" sz="1600" dirty="0">
              <a:solidFill>
                <a:schemeClr val="accent1"/>
              </a:solidFill>
              <a:latin typeface="Arial" panose="020B0604020202020204" pitchFamily="34" charset="0"/>
            </a:endParaRPr>
          </a:p>
        </p:txBody>
      </p:sp>
      <p:cxnSp>
        <p:nvCxnSpPr>
          <p:cNvPr id="7" name="Straight Connector 6">
            <a:extLst>
              <a:ext uri="{FF2B5EF4-FFF2-40B4-BE49-F238E27FC236}">
                <a16:creationId xmlns:a16="http://schemas.microsoft.com/office/drawing/2014/main" id="{0DA8F070-CEC9-4CB0-8A05-E114066943F8}"/>
              </a:ext>
            </a:extLst>
          </p:cNvPr>
          <p:cNvCxnSpPr>
            <a:cxnSpLocks/>
          </p:cNvCxnSpPr>
          <p:nvPr/>
        </p:nvCxnSpPr>
        <p:spPr>
          <a:xfrm>
            <a:off x="1200150" y="3727450"/>
            <a:ext cx="9874918"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pic>
        <p:nvPicPr>
          <p:cNvPr id="20485" name="Picture 9" descr="A picture containing drawing&#10;&#10;Description automatically generated">
            <a:extLst>
              <a:ext uri="{FF2B5EF4-FFF2-40B4-BE49-F238E27FC236}">
                <a16:creationId xmlns:a16="http://schemas.microsoft.com/office/drawing/2014/main" id="{EE654AAF-3F0C-AE4D-8CB1-F4C7D4D8CA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3663" y="5907088"/>
            <a:ext cx="3068637" cy="60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11" descr="A picture containing drawing&#10;&#10;Description automatically generated">
            <a:extLst>
              <a:ext uri="{FF2B5EF4-FFF2-40B4-BE49-F238E27FC236}">
                <a16:creationId xmlns:a16="http://schemas.microsoft.com/office/drawing/2014/main" id="{D521C783-1399-0349-8B9D-98FD55D7E1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0150" y="5773738"/>
            <a:ext cx="192087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ave 4">
            <a:extLst>
              <a:ext uri="{FF2B5EF4-FFF2-40B4-BE49-F238E27FC236}">
                <a16:creationId xmlns:a16="http://schemas.microsoft.com/office/drawing/2014/main" id="{A3FC9BC5-7454-46C2-A7AF-FB67B1817CB9}"/>
              </a:ext>
            </a:extLst>
          </p:cNvPr>
          <p:cNvSpPr/>
          <p:nvPr/>
        </p:nvSpPr>
        <p:spPr>
          <a:xfrm>
            <a:off x="7524518" y="3566250"/>
            <a:ext cx="4381501" cy="2502039"/>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Summary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4CC8E59-E893-4732-8536-2E401F8156AC}"/>
              </a:ext>
            </a:extLst>
          </p:cNvPr>
          <p:cNvSpPr>
            <a:spLocks noGrp="1"/>
          </p:cNvSpPr>
          <p:nvPr>
            <p:ph type="ctrTitle"/>
          </p:nvPr>
        </p:nvSpPr>
        <p:spPr>
          <a:xfrm>
            <a:off x="1211263" y="6280150"/>
            <a:ext cx="9791700" cy="338138"/>
          </a:xfrm>
        </p:spPr>
        <p:txBody>
          <a:bodyPr rtlCol="0">
            <a:normAutofit fontScale="90000"/>
          </a:bodyPr>
          <a:lstStyle/>
          <a:p>
            <a:pPr algn="r" eaLnBrk="1" fontAlgn="auto" hangingPunct="1">
              <a:lnSpc>
                <a:spcPct val="100000"/>
              </a:lnSpc>
              <a:spcAft>
                <a:spcPts val="0"/>
              </a:spcAft>
              <a:defRPr/>
            </a:pPr>
            <a:r>
              <a:rPr altLang="ko-KR" sz="1400" dirty="0">
                <a:solidFill>
                  <a:srgbClr val="0070C0"/>
                </a:solidFill>
                <a:ea typeface="+mj-ea"/>
              </a:rPr>
              <a:t>COVID -19 </a:t>
            </a:r>
            <a:r>
              <a:rPr lang="en-US" altLang="ko-KR" sz="1400" dirty="0">
                <a:solidFill>
                  <a:srgbClr val="00B0F0"/>
                </a:solidFill>
                <a:ea typeface="+mj-ea"/>
              </a:rPr>
              <a:t>HF Implications Workshop</a:t>
            </a:r>
            <a:br>
              <a:rPr altLang="ko-KR" sz="1400" dirty="0">
                <a:solidFill>
                  <a:srgbClr val="00B0F0"/>
                </a:solidFill>
                <a:ea typeface="+mj-ea"/>
              </a:rPr>
            </a:br>
            <a:br>
              <a:rPr altLang="ko-KR" sz="1400" dirty="0">
                <a:ea typeface="+mj-ea"/>
              </a:rPr>
            </a:br>
            <a:endParaRPr lang="ko-KR" altLang="en-US" sz="1400" b="0" dirty="0">
              <a:ea typeface="+mj-ea"/>
            </a:endParaRPr>
          </a:p>
        </p:txBody>
      </p:sp>
      <p:cxnSp>
        <p:nvCxnSpPr>
          <p:cNvPr id="7" name="Straight Connector 6">
            <a:extLst>
              <a:ext uri="{FF2B5EF4-FFF2-40B4-BE49-F238E27FC236}">
                <a16:creationId xmlns:a16="http://schemas.microsoft.com/office/drawing/2014/main" id="{0DA8F070-CEC9-4CB0-8A05-E114066943F8}"/>
              </a:ext>
            </a:extLst>
          </p:cNvPr>
          <p:cNvCxnSpPr/>
          <p:nvPr/>
        </p:nvCxnSpPr>
        <p:spPr>
          <a:xfrm>
            <a:off x="1189038" y="5973763"/>
            <a:ext cx="977900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pic>
        <p:nvPicPr>
          <p:cNvPr id="21510" name="Picture 11" descr="A picture containing drawing&#10;&#10;Description automatically generated">
            <a:extLst>
              <a:ext uri="{FF2B5EF4-FFF2-40B4-BE49-F238E27FC236}">
                <a16:creationId xmlns:a16="http://schemas.microsoft.com/office/drawing/2014/main" id="{EED5C99E-3778-764D-8498-83B04DA054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9038" y="6111875"/>
            <a:ext cx="1200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4791E65D-3B64-45FD-9E70-58D8E79FC59C}"/>
              </a:ext>
            </a:extLst>
          </p:cNvPr>
          <p:cNvSpPr/>
          <p:nvPr/>
        </p:nvSpPr>
        <p:spPr>
          <a:xfrm>
            <a:off x="0" y="-114300"/>
            <a:ext cx="12226925" cy="671513"/>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1512" name="TextBox 3">
            <a:extLst>
              <a:ext uri="{FF2B5EF4-FFF2-40B4-BE49-F238E27FC236}">
                <a16:creationId xmlns:a16="http://schemas.microsoft.com/office/drawing/2014/main" id="{F1D90FED-D5BE-A545-9806-A3BD3DDEC642}"/>
              </a:ext>
            </a:extLst>
          </p:cNvPr>
          <p:cNvSpPr txBox="1">
            <a:spLocks noChangeArrowheads="1"/>
          </p:cNvSpPr>
          <p:nvPr/>
        </p:nvSpPr>
        <p:spPr bwMode="auto">
          <a:xfrm>
            <a:off x="1100137" y="138597"/>
            <a:ext cx="9779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SzPct val="60000"/>
              <a:buFont typeface="Wingdings" pitchFamily="2" charset="2"/>
              <a:buChar char="§"/>
              <a:tabLst>
                <a:tab pos="119063" algn="l"/>
              </a:tabLst>
              <a:defRPr sz="4000">
                <a:solidFill>
                  <a:schemeClr val="tx1"/>
                </a:solidFill>
                <a:latin typeface="Tw Cen MT Condensed" panose="020B0606020104020203" pitchFamily="34" charset="77"/>
                <a:cs typeface="Arial" panose="020B0604020202020204" pitchFamily="34" charset="0"/>
              </a:defRPr>
            </a:lvl1pPr>
            <a:lvl2pPr marL="742950" indent="-285750">
              <a:lnSpc>
                <a:spcPct val="90000"/>
              </a:lnSpc>
              <a:spcBef>
                <a:spcPts val="500"/>
              </a:spcBef>
              <a:buSzPct val="60000"/>
              <a:buFont typeface="Wingdings" pitchFamily="2" charset="2"/>
              <a:buChar char="§"/>
              <a:tabLst>
                <a:tab pos="119063" algn="l"/>
              </a:tabLst>
              <a:defRPr sz="3600">
                <a:solidFill>
                  <a:schemeClr val="tx1"/>
                </a:solidFill>
                <a:latin typeface="Tw Cen MT Condensed" panose="020B0606020104020203" pitchFamily="34" charset="77"/>
                <a:cs typeface="Arial" panose="020B0604020202020204" pitchFamily="34" charset="0"/>
              </a:defRPr>
            </a:lvl2pPr>
            <a:lvl3pPr marL="1143000" indent="-228600">
              <a:lnSpc>
                <a:spcPct val="90000"/>
              </a:lnSpc>
              <a:spcBef>
                <a:spcPts val="500"/>
              </a:spcBef>
              <a:buSzPct val="60000"/>
              <a:buFont typeface="Wingdings" pitchFamily="2" charset="2"/>
              <a:buChar char="§"/>
              <a:tabLst>
                <a:tab pos="119063" algn="l"/>
              </a:tabLst>
              <a:defRPr sz="3200">
                <a:solidFill>
                  <a:schemeClr val="tx1"/>
                </a:solidFill>
                <a:latin typeface="Tw Cen MT Condensed" panose="020B0606020104020203" pitchFamily="34" charset="77"/>
                <a:cs typeface="Arial" panose="020B0604020202020204" pitchFamily="34" charset="0"/>
              </a:defRPr>
            </a:lvl3pPr>
            <a:lvl4pPr marL="1600200" indent="-228600">
              <a:lnSpc>
                <a:spcPct val="90000"/>
              </a:lnSpc>
              <a:spcBef>
                <a:spcPts val="500"/>
              </a:spcBef>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4pPr>
            <a:lvl5pPr marL="2057400" indent="-228600">
              <a:lnSpc>
                <a:spcPct val="90000"/>
              </a:lnSpc>
              <a:spcBef>
                <a:spcPts val="500"/>
              </a:spcBef>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5pPr>
            <a:lvl6pPr marL="25146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6pPr>
            <a:lvl7pPr marL="29718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7pPr>
            <a:lvl8pPr marL="34290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8pPr>
            <a:lvl9pPr marL="38862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9pPr>
          </a:lstStyle>
          <a:p>
            <a:pPr eaLnBrk="1" hangingPunct="1">
              <a:lnSpc>
                <a:spcPct val="100000"/>
              </a:lnSpc>
              <a:spcBef>
                <a:spcPct val="0"/>
              </a:spcBef>
              <a:buSzTx/>
              <a:buFontTx/>
              <a:buNone/>
            </a:pPr>
            <a:r>
              <a:rPr lang="en-US" altLang="en-US" sz="2200" b="1" dirty="0">
                <a:solidFill>
                  <a:srgbClr val="0070C0"/>
                </a:solidFill>
                <a:latin typeface="Tw Cen MT" panose="020B0602020104020603" pitchFamily="34" charset="0"/>
              </a:rPr>
              <a:t>PART 1a: MACRO-FISCAL PROJECTIONS</a:t>
            </a:r>
          </a:p>
        </p:txBody>
      </p:sp>
      <p:cxnSp>
        <p:nvCxnSpPr>
          <p:cNvPr id="16" name="Straight Connector 15">
            <a:extLst>
              <a:ext uri="{FF2B5EF4-FFF2-40B4-BE49-F238E27FC236}">
                <a16:creationId xmlns:a16="http://schemas.microsoft.com/office/drawing/2014/main" id="{C16E5036-E645-4392-A0D7-1A18235645EA}"/>
              </a:ext>
            </a:extLst>
          </p:cNvPr>
          <p:cNvCxnSpPr/>
          <p:nvPr/>
        </p:nvCxnSpPr>
        <p:spPr>
          <a:xfrm>
            <a:off x="1100137" y="693853"/>
            <a:ext cx="977900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pic>
        <p:nvPicPr>
          <p:cNvPr id="4" name="Picture 3">
            <a:extLst>
              <a:ext uri="{FF2B5EF4-FFF2-40B4-BE49-F238E27FC236}">
                <a16:creationId xmlns:a16="http://schemas.microsoft.com/office/drawing/2014/main" id="{5D6A2219-2C76-A24A-9BB9-4261BC7619EB}"/>
              </a:ext>
            </a:extLst>
          </p:cNvPr>
          <p:cNvPicPr>
            <a:picLocks noChangeAspect="1"/>
          </p:cNvPicPr>
          <p:nvPr/>
        </p:nvPicPr>
        <p:blipFill>
          <a:blip r:embed="rId4"/>
          <a:stretch>
            <a:fillRect/>
          </a:stretch>
        </p:blipFill>
        <p:spPr>
          <a:xfrm>
            <a:off x="956443" y="810109"/>
            <a:ext cx="7032351" cy="5114437"/>
          </a:xfrm>
          <a:prstGeom prst="rect">
            <a:avLst/>
          </a:prstGeom>
        </p:spPr>
      </p:pic>
      <p:sp>
        <p:nvSpPr>
          <p:cNvPr id="10" name="TextBox 9">
            <a:extLst>
              <a:ext uri="{FF2B5EF4-FFF2-40B4-BE49-F238E27FC236}">
                <a16:creationId xmlns:a16="http://schemas.microsoft.com/office/drawing/2014/main" id="{4A880562-C59A-499A-BCD5-6C25525B5DF2}"/>
              </a:ext>
            </a:extLst>
          </p:cNvPr>
          <p:cNvSpPr txBox="1"/>
          <p:nvPr/>
        </p:nvSpPr>
        <p:spPr>
          <a:xfrm>
            <a:off x="8481242" y="1259021"/>
            <a:ext cx="2870382" cy="3970318"/>
          </a:xfrm>
          <a:prstGeom prst="rect">
            <a:avLst/>
          </a:prstGeom>
          <a:noFill/>
        </p:spPr>
        <p:txBody>
          <a:bodyPr wrap="square" rtlCol="0">
            <a:spAutoFit/>
          </a:bodyPr>
          <a:lstStyle/>
          <a:p>
            <a:r>
              <a:rPr lang="en-US" dirty="0">
                <a:latin typeface="Tw Cen MT" panose="020B0602020104020603" pitchFamily="34" charset="0"/>
              </a:rPr>
              <a:t>2020 recession significant, but:</a:t>
            </a:r>
          </a:p>
          <a:p>
            <a:pPr marL="285750" indent="-285750">
              <a:buFont typeface="Arial" panose="020B0604020202020204" pitchFamily="34" charset="0"/>
              <a:buChar char="•"/>
            </a:pPr>
            <a:r>
              <a:rPr lang="en-US" dirty="0">
                <a:latin typeface="Tw Cen MT" panose="020B0602020104020603" pitchFamily="34" charset="0"/>
              </a:rPr>
              <a:t>less severe than average for LMICs and SSA </a:t>
            </a:r>
          </a:p>
          <a:p>
            <a:pPr marL="285750" indent="-285750">
              <a:buFont typeface="Arial" panose="020B0604020202020204" pitchFamily="34" charset="0"/>
              <a:buChar char="•"/>
            </a:pPr>
            <a:r>
              <a:rPr lang="en-US" dirty="0">
                <a:latin typeface="Tw Cen MT" panose="020B0602020104020603" pitchFamily="34" charset="0"/>
              </a:rPr>
              <a:t>Growth dropped from a projected 7% to 1.8%, followed by a relatively quick recovery in the second half of 2020</a:t>
            </a:r>
          </a:p>
          <a:p>
            <a:endParaRPr lang="en-US" dirty="0">
              <a:latin typeface="Tw Cen MT" panose="020B0602020104020603" pitchFamily="34" charset="0"/>
            </a:endParaRPr>
          </a:p>
          <a:p>
            <a:r>
              <a:rPr lang="en-US" dirty="0">
                <a:latin typeface="Tw Cen MT" panose="020B0602020104020603" pitchFamily="34" charset="0"/>
              </a:rPr>
              <a:t>Growth expected to rebound in 2021 (5-6%) and converge to pre-crisis levels in following years</a:t>
            </a:r>
          </a:p>
        </p:txBody>
      </p:sp>
      <p:cxnSp>
        <p:nvCxnSpPr>
          <p:cNvPr id="8" name="Straight Connector 7">
            <a:extLst>
              <a:ext uri="{FF2B5EF4-FFF2-40B4-BE49-F238E27FC236}">
                <a16:creationId xmlns:a16="http://schemas.microsoft.com/office/drawing/2014/main" id="{72E9D0CA-7225-4F5C-8F49-1627779ED7E3}"/>
              </a:ext>
            </a:extLst>
          </p:cNvPr>
          <p:cNvCxnSpPr/>
          <p:nvPr/>
        </p:nvCxnSpPr>
        <p:spPr>
          <a:xfrm>
            <a:off x="8294917" y="1259022"/>
            <a:ext cx="0" cy="3970316"/>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Wave 10">
            <a:extLst>
              <a:ext uri="{FF2B5EF4-FFF2-40B4-BE49-F238E27FC236}">
                <a16:creationId xmlns:a16="http://schemas.microsoft.com/office/drawing/2014/main" id="{CA1C7A09-EB29-4A63-AB82-E0182B62308F}"/>
              </a:ext>
            </a:extLst>
          </p:cNvPr>
          <p:cNvSpPr/>
          <p:nvPr/>
        </p:nvSpPr>
        <p:spPr>
          <a:xfrm>
            <a:off x="31383" y="25158"/>
            <a:ext cx="914548" cy="532055"/>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Summary </a:t>
            </a:r>
          </a:p>
        </p:txBody>
      </p:sp>
    </p:spTree>
    <p:extLst>
      <p:ext uri="{BB962C8B-B14F-4D97-AF65-F5344CB8AC3E}">
        <p14:creationId xmlns:p14="http://schemas.microsoft.com/office/powerpoint/2010/main" val="359759185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BA28CC-0862-4FFB-84C4-0A0E29D28A39}"/>
              </a:ext>
            </a:extLst>
          </p:cNvPr>
          <p:cNvSpPr txBox="1"/>
          <p:nvPr/>
        </p:nvSpPr>
        <p:spPr>
          <a:xfrm>
            <a:off x="977997" y="896601"/>
            <a:ext cx="10634884" cy="6063198"/>
          </a:xfrm>
          <a:prstGeom prst="rect">
            <a:avLst/>
          </a:prstGeom>
          <a:noFill/>
        </p:spPr>
        <p:txBody>
          <a:bodyPr wrap="square" rtlCol="0">
            <a:spAutoFit/>
          </a:bodyPr>
          <a:lstStyle/>
          <a:p>
            <a:pPr marL="457200" indent="-457200">
              <a:buFont typeface="+mj-lt"/>
              <a:buAutoNum type="arabicPeriod"/>
            </a:pPr>
            <a:r>
              <a:rPr lang="en-US" sz="2200" b="1" dirty="0">
                <a:latin typeface="Tw Cen MT" panose="020B0602020104020603" pitchFamily="34" charset="0"/>
              </a:rPr>
              <a:t>Procyclical: </a:t>
            </a:r>
            <a:r>
              <a:rPr lang="en-US" sz="2200" dirty="0">
                <a:latin typeface="Tw Cen MT" panose="020B0602020104020603" pitchFamily="34" charset="0"/>
              </a:rPr>
              <a:t>GHE per capita responds to GDP per capita with the same cross-country elasticity as during the 2000—2018 period; procyclical in that GHE per capita falls more than GDP per capita in recessions, rises more when GDP per capita rises</a:t>
            </a:r>
          </a:p>
          <a:p>
            <a:pPr marL="457200" indent="-457200">
              <a:buFont typeface="+mj-lt"/>
              <a:buAutoNum type="arabicPeriod"/>
            </a:pPr>
            <a:endParaRPr lang="en-US" sz="2200" dirty="0">
              <a:latin typeface="Tw Cen MT" panose="020B0602020104020603" pitchFamily="34" charset="0"/>
            </a:endParaRPr>
          </a:p>
          <a:p>
            <a:pPr marL="457200" indent="-457200">
              <a:buFont typeface="+mj-lt"/>
              <a:buAutoNum type="arabicPeriod"/>
            </a:pPr>
            <a:r>
              <a:rPr lang="en-US" sz="2200" b="1" dirty="0">
                <a:latin typeface="Tw Cen MT" panose="020B0602020104020603" pitchFamily="34" charset="0"/>
              </a:rPr>
              <a:t>Status quo</a:t>
            </a:r>
            <a:r>
              <a:rPr lang="en-US" sz="2200" dirty="0">
                <a:latin typeface="Tw Cen MT" panose="020B0602020104020603" pitchFamily="34" charset="0"/>
              </a:rPr>
              <a:t>: the share of GHE in GGE stays constant (2016-2018 average)</a:t>
            </a:r>
          </a:p>
          <a:p>
            <a:pPr marL="457200" indent="-457200">
              <a:buFont typeface="+mj-lt"/>
              <a:buAutoNum type="arabicPeriod"/>
            </a:pPr>
            <a:endParaRPr lang="en-US" sz="2200" b="1" dirty="0">
              <a:latin typeface="Tw Cen MT" panose="020B0602020104020603" pitchFamily="34" charset="0"/>
            </a:endParaRPr>
          </a:p>
          <a:p>
            <a:pPr marL="457200" indent="-457200">
              <a:buFont typeface="+mj-lt"/>
              <a:buAutoNum type="arabicPeriod"/>
            </a:pPr>
            <a:r>
              <a:rPr lang="en-US" sz="2200" b="1" dirty="0">
                <a:latin typeface="Tw Cen MT" panose="020B0602020104020603" pitchFamily="34" charset="0"/>
              </a:rPr>
              <a:t>Pro-health: </a:t>
            </a:r>
            <a:r>
              <a:rPr lang="en-US" sz="2200" dirty="0">
                <a:latin typeface="Tw Cen MT" panose="020B0602020104020603" pitchFamily="34" charset="0"/>
              </a:rPr>
              <a:t>the growth of GHE per capita continues at the average rate observed before COVID-19 (2009-2018); (if growth is negative, GHE per capita is held constant at 2019 level) </a:t>
            </a:r>
            <a:endParaRPr lang="en-US" sz="2200" dirty="0">
              <a:highlight>
                <a:srgbClr val="FFFF00"/>
              </a:highlight>
              <a:latin typeface="Tw Cen MT" panose="020B0602020104020603" pitchFamily="34" charset="0"/>
            </a:endParaRPr>
          </a:p>
          <a:p>
            <a:pPr marL="457200" indent="-457200">
              <a:buFont typeface="+mj-lt"/>
              <a:buAutoNum type="arabicPeriod"/>
            </a:pPr>
            <a:endParaRPr lang="en-US" sz="2200" dirty="0">
              <a:latin typeface="Tw Cen MT" panose="020B0602020104020603" pitchFamily="34" charset="0"/>
            </a:endParaRPr>
          </a:p>
          <a:p>
            <a:pPr marL="457200" indent="-457200">
              <a:buFont typeface="+mj-lt"/>
              <a:buAutoNum type="arabicPeriod"/>
            </a:pPr>
            <a:r>
              <a:rPr lang="en-US" sz="2200" b="1" dirty="0">
                <a:latin typeface="Tw Cen MT" panose="020B0602020104020603" pitchFamily="34" charset="0"/>
              </a:rPr>
              <a:t>High ambition: </a:t>
            </a:r>
            <a:r>
              <a:rPr lang="en-US" sz="2200" dirty="0">
                <a:latin typeface="Tw Cen MT" panose="020B0602020104020603" pitchFamily="34" charset="0"/>
              </a:rPr>
              <a:t>GHE per capita increases as in scenario 3, but GHE per capita expands further to compensate for any drops below pre-crisis projections of out of pocket (OOP) health payments</a:t>
            </a:r>
          </a:p>
          <a:p>
            <a:pPr marL="457200" indent="-457200">
              <a:buFont typeface="+mj-lt"/>
              <a:buAutoNum type="arabicPeriod"/>
            </a:pPr>
            <a:endParaRPr lang="en-US" sz="2200" b="1" dirty="0">
              <a:latin typeface="Tw Cen MT" panose="020B0602020104020603" pitchFamily="34" charset="0"/>
            </a:endParaRPr>
          </a:p>
          <a:p>
            <a:pPr marL="457200" indent="-457200">
              <a:buFont typeface="+mj-lt"/>
              <a:buAutoNum type="arabicPeriod"/>
            </a:pPr>
            <a:r>
              <a:rPr lang="en-US" sz="2200" b="1" dirty="0">
                <a:latin typeface="Tw Cen MT" panose="020B0602020104020603" pitchFamily="34" charset="0"/>
              </a:rPr>
              <a:t>Special scenario </a:t>
            </a:r>
            <a:r>
              <a:rPr lang="en-US" sz="2200" dirty="0">
                <a:latin typeface="Tw Cen MT" panose="020B0602020104020603" pitchFamily="34" charset="0"/>
              </a:rPr>
              <a:t>(only for Côte d’Ivoire ): total GHE expands by 15% each year after 2019</a:t>
            </a:r>
          </a:p>
          <a:p>
            <a:pPr marL="342900" indent="-342900">
              <a:buAutoNum type="arabicPeriod"/>
            </a:pPr>
            <a:endParaRPr lang="en-US" dirty="0"/>
          </a:p>
          <a:p>
            <a:pPr marL="342900" indent="-342900">
              <a:buAutoNum type="arabicPeriod"/>
            </a:pPr>
            <a:endParaRPr lang="en-US" dirty="0"/>
          </a:p>
        </p:txBody>
      </p:sp>
      <p:cxnSp>
        <p:nvCxnSpPr>
          <p:cNvPr id="4" name="Straight Connector 3">
            <a:extLst>
              <a:ext uri="{FF2B5EF4-FFF2-40B4-BE49-F238E27FC236}">
                <a16:creationId xmlns:a16="http://schemas.microsoft.com/office/drawing/2014/main" id="{97F8C38C-13DC-4340-B528-E739E4E3EBB2}"/>
              </a:ext>
            </a:extLst>
          </p:cNvPr>
          <p:cNvCxnSpPr/>
          <p:nvPr/>
        </p:nvCxnSpPr>
        <p:spPr>
          <a:xfrm>
            <a:off x="1100137" y="693853"/>
            <a:ext cx="977900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5" name="TextBox 3">
            <a:extLst>
              <a:ext uri="{FF2B5EF4-FFF2-40B4-BE49-F238E27FC236}">
                <a16:creationId xmlns:a16="http://schemas.microsoft.com/office/drawing/2014/main" id="{07466FD0-ECAC-4E4E-99BA-E7C845C8CFF0}"/>
              </a:ext>
            </a:extLst>
          </p:cNvPr>
          <p:cNvSpPr txBox="1">
            <a:spLocks noChangeArrowheads="1"/>
          </p:cNvSpPr>
          <p:nvPr/>
        </p:nvSpPr>
        <p:spPr bwMode="auto">
          <a:xfrm>
            <a:off x="1100137" y="138597"/>
            <a:ext cx="9779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SzPct val="60000"/>
              <a:buFont typeface="Wingdings" pitchFamily="2" charset="2"/>
              <a:buChar char="§"/>
              <a:tabLst>
                <a:tab pos="119063" algn="l"/>
              </a:tabLst>
              <a:defRPr sz="4000">
                <a:solidFill>
                  <a:schemeClr val="tx1"/>
                </a:solidFill>
                <a:latin typeface="Tw Cen MT Condensed" panose="020B0606020104020203" pitchFamily="34" charset="77"/>
                <a:cs typeface="Arial" panose="020B0604020202020204" pitchFamily="34" charset="0"/>
              </a:defRPr>
            </a:lvl1pPr>
            <a:lvl2pPr marL="742950" indent="-285750">
              <a:lnSpc>
                <a:spcPct val="90000"/>
              </a:lnSpc>
              <a:spcBef>
                <a:spcPts val="500"/>
              </a:spcBef>
              <a:buSzPct val="60000"/>
              <a:buFont typeface="Wingdings" pitchFamily="2" charset="2"/>
              <a:buChar char="§"/>
              <a:tabLst>
                <a:tab pos="119063" algn="l"/>
              </a:tabLst>
              <a:defRPr sz="3600">
                <a:solidFill>
                  <a:schemeClr val="tx1"/>
                </a:solidFill>
                <a:latin typeface="Tw Cen MT Condensed" panose="020B0606020104020203" pitchFamily="34" charset="77"/>
                <a:cs typeface="Arial" panose="020B0604020202020204" pitchFamily="34" charset="0"/>
              </a:defRPr>
            </a:lvl2pPr>
            <a:lvl3pPr marL="1143000" indent="-228600">
              <a:lnSpc>
                <a:spcPct val="90000"/>
              </a:lnSpc>
              <a:spcBef>
                <a:spcPts val="500"/>
              </a:spcBef>
              <a:buSzPct val="60000"/>
              <a:buFont typeface="Wingdings" pitchFamily="2" charset="2"/>
              <a:buChar char="§"/>
              <a:tabLst>
                <a:tab pos="119063" algn="l"/>
              </a:tabLst>
              <a:defRPr sz="3200">
                <a:solidFill>
                  <a:schemeClr val="tx1"/>
                </a:solidFill>
                <a:latin typeface="Tw Cen MT Condensed" panose="020B0606020104020203" pitchFamily="34" charset="77"/>
                <a:cs typeface="Arial" panose="020B0604020202020204" pitchFamily="34" charset="0"/>
              </a:defRPr>
            </a:lvl3pPr>
            <a:lvl4pPr marL="1600200" indent="-228600">
              <a:lnSpc>
                <a:spcPct val="90000"/>
              </a:lnSpc>
              <a:spcBef>
                <a:spcPts val="500"/>
              </a:spcBef>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4pPr>
            <a:lvl5pPr marL="2057400" indent="-228600">
              <a:lnSpc>
                <a:spcPct val="90000"/>
              </a:lnSpc>
              <a:spcBef>
                <a:spcPts val="500"/>
              </a:spcBef>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5pPr>
            <a:lvl6pPr marL="25146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6pPr>
            <a:lvl7pPr marL="29718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7pPr>
            <a:lvl8pPr marL="34290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8pPr>
            <a:lvl9pPr marL="38862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9pPr>
          </a:lstStyle>
          <a:p>
            <a:pPr eaLnBrk="1" hangingPunct="1">
              <a:lnSpc>
                <a:spcPct val="100000"/>
              </a:lnSpc>
              <a:spcBef>
                <a:spcPct val="0"/>
              </a:spcBef>
              <a:buSzTx/>
              <a:buFontTx/>
              <a:buNone/>
            </a:pPr>
            <a:r>
              <a:rPr lang="en-US" altLang="en-US" sz="2200" b="1" dirty="0">
                <a:solidFill>
                  <a:srgbClr val="0070C0"/>
                </a:solidFill>
                <a:latin typeface="Tw Cen MT" panose="020B0602020104020603" pitchFamily="34" charset="0"/>
              </a:rPr>
              <a:t>GOVERNMENT HEALTH EXPENDITURE SCENARIOS</a:t>
            </a:r>
          </a:p>
        </p:txBody>
      </p:sp>
      <p:sp>
        <p:nvSpPr>
          <p:cNvPr id="6" name="Wave 5">
            <a:extLst>
              <a:ext uri="{FF2B5EF4-FFF2-40B4-BE49-F238E27FC236}">
                <a16:creationId xmlns:a16="http://schemas.microsoft.com/office/drawing/2014/main" id="{ABAAC4F5-0A43-41BD-A8E7-DAFDBEBC0530}"/>
              </a:ext>
            </a:extLst>
          </p:cNvPr>
          <p:cNvSpPr/>
          <p:nvPr/>
        </p:nvSpPr>
        <p:spPr>
          <a:xfrm>
            <a:off x="31383" y="25158"/>
            <a:ext cx="914548" cy="532055"/>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Summary </a:t>
            </a:r>
          </a:p>
        </p:txBody>
      </p:sp>
    </p:spTree>
    <p:extLst>
      <p:ext uri="{BB962C8B-B14F-4D97-AF65-F5344CB8AC3E}">
        <p14:creationId xmlns:p14="http://schemas.microsoft.com/office/powerpoint/2010/main" val="146853313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0" name="Picture 11" descr="A picture containing drawing&#10;&#10;Description automatically generated">
            <a:extLst>
              <a:ext uri="{FF2B5EF4-FFF2-40B4-BE49-F238E27FC236}">
                <a16:creationId xmlns:a16="http://schemas.microsoft.com/office/drawing/2014/main" id="{EED5C99E-3778-764D-8498-83B04DA054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2956" y="49991"/>
            <a:ext cx="1200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4791E65D-3B64-45FD-9E70-58D8E79FC59C}"/>
              </a:ext>
            </a:extLst>
          </p:cNvPr>
          <p:cNvSpPr/>
          <p:nvPr/>
        </p:nvSpPr>
        <p:spPr>
          <a:xfrm>
            <a:off x="0" y="-114300"/>
            <a:ext cx="12226925" cy="671513"/>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1512" name="TextBox 3">
            <a:extLst>
              <a:ext uri="{FF2B5EF4-FFF2-40B4-BE49-F238E27FC236}">
                <a16:creationId xmlns:a16="http://schemas.microsoft.com/office/drawing/2014/main" id="{F1D90FED-D5BE-A545-9806-A3BD3DDEC642}"/>
              </a:ext>
            </a:extLst>
          </p:cNvPr>
          <p:cNvSpPr txBox="1">
            <a:spLocks noChangeArrowheads="1"/>
          </p:cNvSpPr>
          <p:nvPr/>
        </p:nvSpPr>
        <p:spPr bwMode="auto">
          <a:xfrm>
            <a:off x="1100137" y="138597"/>
            <a:ext cx="9779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SzPct val="60000"/>
              <a:buFont typeface="Wingdings" pitchFamily="2" charset="2"/>
              <a:buChar char="§"/>
              <a:tabLst>
                <a:tab pos="119063" algn="l"/>
              </a:tabLst>
              <a:defRPr sz="4000">
                <a:solidFill>
                  <a:schemeClr val="tx1"/>
                </a:solidFill>
                <a:latin typeface="Tw Cen MT Condensed" panose="020B0606020104020203" pitchFamily="34" charset="77"/>
                <a:cs typeface="Arial" panose="020B0604020202020204" pitchFamily="34" charset="0"/>
              </a:defRPr>
            </a:lvl1pPr>
            <a:lvl2pPr marL="742950" indent="-285750">
              <a:lnSpc>
                <a:spcPct val="90000"/>
              </a:lnSpc>
              <a:spcBef>
                <a:spcPts val="500"/>
              </a:spcBef>
              <a:buSzPct val="60000"/>
              <a:buFont typeface="Wingdings" pitchFamily="2" charset="2"/>
              <a:buChar char="§"/>
              <a:tabLst>
                <a:tab pos="119063" algn="l"/>
              </a:tabLst>
              <a:defRPr sz="3600">
                <a:solidFill>
                  <a:schemeClr val="tx1"/>
                </a:solidFill>
                <a:latin typeface="Tw Cen MT Condensed" panose="020B0606020104020203" pitchFamily="34" charset="77"/>
                <a:cs typeface="Arial" panose="020B0604020202020204" pitchFamily="34" charset="0"/>
              </a:defRPr>
            </a:lvl2pPr>
            <a:lvl3pPr marL="1143000" indent="-228600">
              <a:lnSpc>
                <a:spcPct val="90000"/>
              </a:lnSpc>
              <a:spcBef>
                <a:spcPts val="500"/>
              </a:spcBef>
              <a:buSzPct val="60000"/>
              <a:buFont typeface="Wingdings" pitchFamily="2" charset="2"/>
              <a:buChar char="§"/>
              <a:tabLst>
                <a:tab pos="119063" algn="l"/>
              </a:tabLst>
              <a:defRPr sz="3200">
                <a:solidFill>
                  <a:schemeClr val="tx1"/>
                </a:solidFill>
                <a:latin typeface="Tw Cen MT Condensed" panose="020B0606020104020203" pitchFamily="34" charset="77"/>
                <a:cs typeface="Arial" panose="020B0604020202020204" pitchFamily="34" charset="0"/>
              </a:defRPr>
            </a:lvl3pPr>
            <a:lvl4pPr marL="1600200" indent="-228600">
              <a:lnSpc>
                <a:spcPct val="90000"/>
              </a:lnSpc>
              <a:spcBef>
                <a:spcPts val="500"/>
              </a:spcBef>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4pPr>
            <a:lvl5pPr marL="2057400" indent="-228600">
              <a:lnSpc>
                <a:spcPct val="90000"/>
              </a:lnSpc>
              <a:spcBef>
                <a:spcPts val="500"/>
              </a:spcBef>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5pPr>
            <a:lvl6pPr marL="25146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6pPr>
            <a:lvl7pPr marL="29718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7pPr>
            <a:lvl8pPr marL="34290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8pPr>
            <a:lvl9pPr marL="38862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9pPr>
          </a:lstStyle>
          <a:p>
            <a:pPr eaLnBrk="1" hangingPunct="1">
              <a:lnSpc>
                <a:spcPct val="100000"/>
              </a:lnSpc>
              <a:spcBef>
                <a:spcPct val="0"/>
              </a:spcBef>
              <a:buSzTx/>
              <a:buFontTx/>
              <a:buNone/>
            </a:pPr>
            <a:r>
              <a:rPr lang="en-US" altLang="en-US" sz="2200" b="1" dirty="0">
                <a:solidFill>
                  <a:srgbClr val="0070C0"/>
                </a:solidFill>
                <a:latin typeface="Tw Cen MT" panose="020B0602020104020603" pitchFamily="34" charset="0"/>
              </a:rPr>
              <a:t>PART 2a: HEALTH SPENDING PROJECTIONS</a:t>
            </a:r>
          </a:p>
        </p:txBody>
      </p:sp>
      <p:pic>
        <p:nvPicPr>
          <p:cNvPr id="5" name="Picture 4">
            <a:extLst>
              <a:ext uri="{FF2B5EF4-FFF2-40B4-BE49-F238E27FC236}">
                <a16:creationId xmlns:a16="http://schemas.microsoft.com/office/drawing/2014/main" id="{95FD0C07-2FA2-4643-B44C-8471B45245F1}"/>
              </a:ext>
            </a:extLst>
          </p:cNvPr>
          <p:cNvPicPr>
            <a:picLocks noChangeAspect="1"/>
          </p:cNvPicPr>
          <p:nvPr/>
        </p:nvPicPr>
        <p:blipFill>
          <a:blip r:embed="rId4"/>
          <a:stretch>
            <a:fillRect/>
          </a:stretch>
        </p:blipFill>
        <p:spPr>
          <a:xfrm>
            <a:off x="177173" y="613369"/>
            <a:ext cx="4444588" cy="3232428"/>
          </a:xfrm>
          <a:prstGeom prst="rect">
            <a:avLst/>
          </a:prstGeom>
        </p:spPr>
      </p:pic>
      <p:pic>
        <p:nvPicPr>
          <p:cNvPr id="9" name="Picture 8">
            <a:extLst>
              <a:ext uri="{FF2B5EF4-FFF2-40B4-BE49-F238E27FC236}">
                <a16:creationId xmlns:a16="http://schemas.microsoft.com/office/drawing/2014/main" id="{D2B4721C-DB73-4099-A11F-A24F768EA610}"/>
              </a:ext>
            </a:extLst>
          </p:cNvPr>
          <p:cNvPicPr>
            <a:picLocks noChangeAspect="1"/>
          </p:cNvPicPr>
          <p:nvPr/>
        </p:nvPicPr>
        <p:blipFill>
          <a:blip r:embed="rId5"/>
          <a:stretch>
            <a:fillRect/>
          </a:stretch>
        </p:blipFill>
        <p:spPr>
          <a:xfrm>
            <a:off x="4788109" y="613369"/>
            <a:ext cx="4444588" cy="3232427"/>
          </a:xfrm>
          <a:prstGeom prst="rect">
            <a:avLst/>
          </a:prstGeom>
        </p:spPr>
      </p:pic>
      <p:pic>
        <p:nvPicPr>
          <p:cNvPr id="12" name="Picture 11">
            <a:extLst>
              <a:ext uri="{FF2B5EF4-FFF2-40B4-BE49-F238E27FC236}">
                <a16:creationId xmlns:a16="http://schemas.microsoft.com/office/drawing/2014/main" id="{EA16DDE4-0CDB-43A5-8323-63095E73F902}"/>
              </a:ext>
            </a:extLst>
          </p:cNvPr>
          <p:cNvPicPr>
            <a:picLocks noChangeAspect="1"/>
          </p:cNvPicPr>
          <p:nvPr/>
        </p:nvPicPr>
        <p:blipFill>
          <a:blip r:embed="rId6"/>
          <a:stretch>
            <a:fillRect/>
          </a:stretch>
        </p:blipFill>
        <p:spPr>
          <a:xfrm>
            <a:off x="2218591" y="3777513"/>
            <a:ext cx="4235669" cy="3080487"/>
          </a:xfrm>
          <a:prstGeom prst="rect">
            <a:avLst/>
          </a:prstGeom>
        </p:spPr>
      </p:pic>
      <p:sp>
        <p:nvSpPr>
          <p:cNvPr id="13" name="TextBox 12">
            <a:extLst>
              <a:ext uri="{FF2B5EF4-FFF2-40B4-BE49-F238E27FC236}">
                <a16:creationId xmlns:a16="http://schemas.microsoft.com/office/drawing/2014/main" id="{911F281E-5CBE-4F29-B428-8D10519AE41D}"/>
              </a:ext>
            </a:extLst>
          </p:cNvPr>
          <p:cNvSpPr txBox="1"/>
          <p:nvPr/>
        </p:nvSpPr>
        <p:spPr>
          <a:xfrm>
            <a:off x="9232697" y="760088"/>
            <a:ext cx="2782130" cy="2585323"/>
          </a:xfrm>
          <a:prstGeom prst="rect">
            <a:avLst/>
          </a:prstGeom>
          <a:noFill/>
        </p:spPr>
        <p:txBody>
          <a:bodyPr wrap="square" rtlCol="0">
            <a:spAutoFit/>
          </a:bodyPr>
          <a:lstStyle/>
          <a:p>
            <a:r>
              <a:rPr lang="en-US" dirty="0">
                <a:latin typeface="Tw Cen MT" panose="020B0602020104020603" pitchFamily="34" charset="0"/>
              </a:rPr>
              <a:t>Government decisions about health prioritization will largely determine future GHE per capita</a:t>
            </a:r>
          </a:p>
          <a:p>
            <a:endParaRPr lang="en-US" dirty="0">
              <a:latin typeface="Tw Cen MT" panose="020B0602020104020603" pitchFamily="34" charset="0"/>
            </a:endParaRPr>
          </a:p>
          <a:p>
            <a:r>
              <a:rPr lang="en-US" dirty="0">
                <a:latin typeface="Tw Cen MT" panose="020B0602020104020603" pitchFamily="34" charset="0"/>
              </a:rPr>
              <a:t>Scenario 5 requires a steady increase</a:t>
            </a:r>
          </a:p>
          <a:p>
            <a:r>
              <a:rPr lang="en-US" dirty="0">
                <a:latin typeface="Tw Cen MT" panose="020B0602020104020603" pitchFamily="34" charset="0"/>
              </a:rPr>
              <a:t>in GHE/GGE to almost 10%</a:t>
            </a:r>
          </a:p>
          <a:p>
            <a:endParaRPr lang="en-US" b="1" dirty="0"/>
          </a:p>
        </p:txBody>
      </p:sp>
      <p:sp>
        <p:nvSpPr>
          <p:cNvPr id="14" name="TextBox 13">
            <a:extLst>
              <a:ext uri="{FF2B5EF4-FFF2-40B4-BE49-F238E27FC236}">
                <a16:creationId xmlns:a16="http://schemas.microsoft.com/office/drawing/2014/main" id="{9BBF781D-CD61-48F9-A1AF-87C2EB51ACFF}"/>
              </a:ext>
            </a:extLst>
          </p:cNvPr>
          <p:cNvSpPr txBox="1"/>
          <p:nvPr/>
        </p:nvSpPr>
        <p:spPr>
          <a:xfrm>
            <a:off x="6537434" y="4249591"/>
            <a:ext cx="2133601" cy="1754326"/>
          </a:xfrm>
          <a:prstGeom prst="rect">
            <a:avLst/>
          </a:prstGeom>
          <a:noFill/>
        </p:spPr>
        <p:txBody>
          <a:bodyPr wrap="square" rtlCol="0">
            <a:spAutoFit/>
          </a:bodyPr>
          <a:lstStyle/>
          <a:p>
            <a:r>
              <a:rPr lang="en-US" dirty="0">
                <a:latin typeface="Tw Cen MT" panose="020B0602020104020603" pitchFamily="34" charset="0"/>
              </a:rPr>
              <a:t>Scenario 5: The 15% annual increase of total GHE implies very substantial increases in in GHE-to-GDP as well</a:t>
            </a:r>
          </a:p>
        </p:txBody>
      </p:sp>
      <p:sp>
        <p:nvSpPr>
          <p:cNvPr id="15" name="Wave 14">
            <a:extLst>
              <a:ext uri="{FF2B5EF4-FFF2-40B4-BE49-F238E27FC236}">
                <a16:creationId xmlns:a16="http://schemas.microsoft.com/office/drawing/2014/main" id="{1A9C4380-2DF7-46F7-8148-106DFC032A01}"/>
              </a:ext>
            </a:extLst>
          </p:cNvPr>
          <p:cNvSpPr/>
          <p:nvPr/>
        </p:nvSpPr>
        <p:spPr>
          <a:xfrm>
            <a:off x="31383" y="25158"/>
            <a:ext cx="914548" cy="532055"/>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Summary </a:t>
            </a:r>
          </a:p>
        </p:txBody>
      </p:sp>
    </p:spTree>
    <p:extLst>
      <p:ext uri="{BB962C8B-B14F-4D97-AF65-F5344CB8AC3E}">
        <p14:creationId xmlns:p14="http://schemas.microsoft.com/office/powerpoint/2010/main" val="258571282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4CC8E59-E893-4732-8536-2E401F8156AC}"/>
              </a:ext>
            </a:extLst>
          </p:cNvPr>
          <p:cNvSpPr>
            <a:spLocks noGrp="1"/>
          </p:cNvSpPr>
          <p:nvPr>
            <p:ph type="ctrTitle"/>
          </p:nvPr>
        </p:nvSpPr>
        <p:spPr>
          <a:xfrm>
            <a:off x="1211263" y="6280150"/>
            <a:ext cx="9791700" cy="338138"/>
          </a:xfrm>
        </p:spPr>
        <p:txBody>
          <a:bodyPr rtlCol="0">
            <a:normAutofit fontScale="90000"/>
          </a:bodyPr>
          <a:lstStyle/>
          <a:p>
            <a:pPr algn="r" eaLnBrk="1" fontAlgn="auto" hangingPunct="1">
              <a:lnSpc>
                <a:spcPct val="100000"/>
              </a:lnSpc>
              <a:spcAft>
                <a:spcPts val="0"/>
              </a:spcAft>
              <a:defRPr/>
            </a:pPr>
            <a:r>
              <a:rPr altLang="ko-KR" sz="1400" dirty="0">
                <a:solidFill>
                  <a:srgbClr val="0070C0"/>
                </a:solidFill>
                <a:ea typeface="+mj-ea"/>
              </a:rPr>
              <a:t>COVID -19 </a:t>
            </a:r>
            <a:r>
              <a:rPr lang="en-US" altLang="ko-KR" sz="1400" dirty="0">
                <a:solidFill>
                  <a:srgbClr val="00B0F0"/>
                </a:solidFill>
                <a:ea typeface="+mj-ea"/>
              </a:rPr>
              <a:t>HF Implications Workshop</a:t>
            </a:r>
            <a:br>
              <a:rPr altLang="ko-KR" sz="1400" dirty="0">
                <a:solidFill>
                  <a:srgbClr val="00B0F0"/>
                </a:solidFill>
                <a:ea typeface="+mj-ea"/>
              </a:rPr>
            </a:br>
            <a:br>
              <a:rPr altLang="ko-KR" sz="1400" dirty="0">
                <a:ea typeface="+mj-ea"/>
              </a:rPr>
            </a:br>
            <a:endParaRPr lang="ko-KR" altLang="en-US" sz="1400" b="0" dirty="0">
              <a:ea typeface="+mj-ea"/>
            </a:endParaRPr>
          </a:p>
        </p:txBody>
      </p:sp>
      <p:pic>
        <p:nvPicPr>
          <p:cNvPr id="21510" name="Picture 11" descr="A picture containing drawing&#10;&#10;Description automatically generated">
            <a:extLst>
              <a:ext uri="{FF2B5EF4-FFF2-40B4-BE49-F238E27FC236}">
                <a16:creationId xmlns:a16="http://schemas.microsoft.com/office/drawing/2014/main" id="{EED5C99E-3778-764D-8498-83B04DA054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79137" y="100013"/>
            <a:ext cx="1200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4791E65D-3B64-45FD-9E70-58D8E79FC59C}"/>
              </a:ext>
            </a:extLst>
          </p:cNvPr>
          <p:cNvSpPr/>
          <p:nvPr/>
        </p:nvSpPr>
        <p:spPr>
          <a:xfrm>
            <a:off x="0" y="-114300"/>
            <a:ext cx="12226925" cy="671513"/>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1512" name="TextBox 3">
            <a:extLst>
              <a:ext uri="{FF2B5EF4-FFF2-40B4-BE49-F238E27FC236}">
                <a16:creationId xmlns:a16="http://schemas.microsoft.com/office/drawing/2014/main" id="{F1D90FED-D5BE-A545-9806-A3BD3DDEC642}"/>
              </a:ext>
            </a:extLst>
          </p:cNvPr>
          <p:cNvSpPr txBox="1">
            <a:spLocks noChangeArrowheads="1"/>
          </p:cNvSpPr>
          <p:nvPr/>
        </p:nvSpPr>
        <p:spPr bwMode="auto">
          <a:xfrm>
            <a:off x="1100137" y="138597"/>
            <a:ext cx="9779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SzPct val="60000"/>
              <a:buFont typeface="Wingdings" pitchFamily="2" charset="2"/>
              <a:buChar char="§"/>
              <a:tabLst>
                <a:tab pos="119063" algn="l"/>
              </a:tabLst>
              <a:defRPr sz="4000">
                <a:solidFill>
                  <a:schemeClr val="tx1"/>
                </a:solidFill>
                <a:latin typeface="Tw Cen MT Condensed" panose="020B0606020104020203" pitchFamily="34" charset="77"/>
                <a:cs typeface="Arial" panose="020B0604020202020204" pitchFamily="34" charset="0"/>
              </a:defRPr>
            </a:lvl1pPr>
            <a:lvl2pPr marL="742950" indent="-285750">
              <a:lnSpc>
                <a:spcPct val="90000"/>
              </a:lnSpc>
              <a:spcBef>
                <a:spcPts val="500"/>
              </a:spcBef>
              <a:buSzPct val="60000"/>
              <a:buFont typeface="Wingdings" pitchFamily="2" charset="2"/>
              <a:buChar char="§"/>
              <a:tabLst>
                <a:tab pos="119063" algn="l"/>
              </a:tabLst>
              <a:defRPr sz="3600">
                <a:solidFill>
                  <a:schemeClr val="tx1"/>
                </a:solidFill>
                <a:latin typeface="Tw Cen MT Condensed" panose="020B0606020104020203" pitchFamily="34" charset="77"/>
                <a:cs typeface="Arial" panose="020B0604020202020204" pitchFamily="34" charset="0"/>
              </a:defRPr>
            </a:lvl2pPr>
            <a:lvl3pPr marL="1143000" indent="-228600">
              <a:lnSpc>
                <a:spcPct val="90000"/>
              </a:lnSpc>
              <a:spcBef>
                <a:spcPts val="500"/>
              </a:spcBef>
              <a:buSzPct val="60000"/>
              <a:buFont typeface="Wingdings" pitchFamily="2" charset="2"/>
              <a:buChar char="§"/>
              <a:tabLst>
                <a:tab pos="119063" algn="l"/>
              </a:tabLst>
              <a:defRPr sz="3200">
                <a:solidFill>
                  <a:schemeClr val="tx1"/>
                </a:solidFill>
                <a:latin typeface="Tw Cen MT Condensed" panose="020B0606020104020203" pitchFamily="34" charset="77"/>
                <a:cs typeface="Arial" panose="020B0604020202020204" pitchFamily="34" charset="0"/>
              </a:defRPr>
            </a:lvl3pPr>
            <a:lvl4pPr marL="1600200" indent="-228600">
              <a:lnSpc>
                <a:spcPct val="90000"/>
              </a:lnSpc>
              <a:spcBef>
                <a:spcPts val="500"/>
              </a:spcBef>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4pPr>
            <a:lvl5pPr marL="2057400" indent="-228600">
              <a:lnSpc>
                <a:spcPct val="90000"/>
              </a:lnSpc>
              <a:spcBef>
                <a:spcPts val="500"/>
              </a:spcBef>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5pPr>
            <a:lvl6pPr marL="25146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6pPr>
            <a:lvl7pPr marL="29718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7pPr>
            <a:lvl8pPr marL="34290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8pPr>
            <a:lvl9pPr marL="38862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9pPr>
          </a:lstStyle>
          <a:p>
            <a:pPr eaLnBrk="1" hangingPunct="1">
              <a:lnSpc>
                <a:spcPct val="100000"/>
              </a:lnSpc>
              <a:spcBef>
                <a:spcPct val="0"/>
              </a:spcBef>
              <a:buSzTx/>
              <a:buFontTx/>
              <a:buNone/>
            </a:pPr>
            <a:r>
              <a:rPr lang="en-US" altLang="en-US" sz="2200" b="1" dirty="0">
                <a:solidFill>
                  <a:srgbClr val="0070C0"/>
                </a:solidFill>
                <a:latin typeface="Tw Cen MT" panose="020B0602020104020603" pitchFamily="34" charset="0"/>
              </a:rPr>
              <a:t>PART 2a: HEALTH SPENDING PROJECTIONS</a:t>
            </a:r>
          </a:p>
        </p:txBody>
      </p:sp>
      <p:cxnSp>
        <p:nvCxnSpPr>
          <p:cNvPr id="16" name="Straight Connector 15">
            <a:extLst>
              <a:ext uri="{FF2B5EF4-FFF2-40B4-BE49-F238E27FC236}">
                <a16:creationId xmlns:a16="http://schemas.microsoft.com/office/drawing/2014/main" id="{C16E5036-E645-4392-A0D7-1A18235645EA}"/>
              </a:ext>
            </a:extLst>
          </p:cNvPr>
          <p:cNvCxnSpPr/>
          <p:nvPr/>
        </p:nvCxnSpPr>
        <p:spPr>
          <a:xfrm>
            <a:off x="1100137" y="693853"/>
            <a:ext cx="977900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pic>
        <p:nvPicPr>
          <p:cNvPr id="5" name="Picture 4">
            <a:extLst>
              <a:ext uri="{FF2B5EF4-FFF2-40B4-BE49-F238E27FC236}">
                <a16:creationId xmlns:a16="http://schemas.microsoft.com/office/drawing/2014/main" id="{15EEC7A0-1BF4-0446-93E9-FD5EE0557AC0}"/>
              </a:ext>
            </a:extLst>
          </p:cNvPr>
          <p:cNvPicPr>
            <a:picLocks noChangeAspect="1"/>
          </p:cNvPicPr>
          <p:nvPr/>
        </p:nvPicPr>
        <p:blipFill>
          <a:blip r:embed="rId4"/>
          <a:stretch>
            <a:fillRect/>
          </a:stretch>
        </p:blipFill>
        <p:spPr>
          <a:xfrm>
            <a:off x="798269" y="569484"/>
            <a:ext cx="4529354" cy="3294076"/>
          </a:xfrm>
          <a:prstGeom prst="rect">
            <a:avLst/>
          </a:prstGeom>
        </p:spPr>
      </p:pic>
      <p:sp>
        <p:nvSpPr>
          <p:cNvPr id="4" name="TextBox 3">
            <a:extLst>
              <a:ext uri="{FF2B5EF4-FFF2-40B4-BE49-F238E27FC236}">
                <a16:creationId xmlns:a16="http://schemas.microsoft.com/office/drawing/2014/main" id="{B1901B4F-2B99-4D0B-8B2A-796C8FC6C191}"/>
              </a:ext>
            </a:extLst>
          </p:cNvPr>
          <p:cNvSpPr txBox="1"/>
          <p:nvPr/>
        </p:nvSpPr>
        <p:spPr>
          <a:xfrm>
            <a:off x="5491394" y="753940"/>
            <a:ext cx="4693125" cy="2308324"/>
          </a:xfrm>
          <a:prstGeom prst="rect">
            <a:avLst/>
          </a:prstGeom>
          <a:noFill/>
        </p:spPr>
        <p:txBody>
          <a:bodyPr wrap="square" rtlCol="0">
            <a:spAutoFit/>
          </a:bodyPr>
          <a:lstStyle/>
          <a:p>
            <a:r>
              <a:rPr lang="en-US" dirty="0">
                <a:latin typeface="Tw Cen MT" panose="020B0602020104020603" pitchFamily="34" charset="0"/>
              </a:rPr>
              <a:t>OOPs per capita probably fell together with GDP in 2020 and both are projected to rise thereafter (ceteris paribus)</a:t>
            </a:r>
          </a:p>
          <a:p>
            <a:endParaRPr lang="en-US" dirty="0">
              <a:latin typeface="Tw Cen MT" panose="020B0602020104020603" pitchFamily="34" charset="0"/>
            </a:endParaRPr>
          </a:p>
          <a:p>
            <a:r>
              <a:rPr lang="en-US" dirty="0">
                <a:latin typeface="Tw Cen MT" panose="020B0602020104020603" pitchFamily="34" charset="0"/>
              </a:rPr>
              <a:t>The projected trend of OOPs might be modified by the evolution of greater prepayment and pooling through health insurance or government revenues</a:t>
            </a:r>
          </a:p>
        </p:txBody>
      </p:sp>
      <p:cxnSp>
        <p:nvCxnSpPr>
          <p:cNvPr id="10" name="Straight Connector 9">
            <a:extLst>
              <a:ext uri="{FF2B5EF4-FFF2-40B4-BE49-F238E27FC236}">
                <a16:creationId xmlns:a16="http://schemas.microsoft.com/office/drawing/2014/main" id="{2D66D344-EAD3-47AE-ADE5-1E85247977CE}"/>
              </a:ext>
            </a:extLst>
          </p:cNvPr>
          <p:cNvCxnSpPr>
            <a:cxnSpLocks/>
          </p:cNvCxnSpPr>
          <p:nvPr/>
        </p:nvCxnSpPr>
        <p:spPr>
          <a:xfrm>
            <a:off x="5327623" y="569484"/>
            <a:ext cx="0" cy="273514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B5EEC56E-7072-42CD-BDFD-00E4B76B20A0}"/>
              </a:ext>
            </a:extLst>
          </p:cNvPr>
          <p:cNvPicPr>
            <a:picLocks noChangeAspect="1"/>
          </p:cNvPicPr>
          <p:nvPr/>
        </p:nvPicPr>
        <p:blipFill>
          <a:blip r:embed="rId5"/>
          <a:stretch>
            <a:fillRect/>
          </a:stretch>
        </p:blipFill>
        <p:spPr>
          <a:xfrm>
            <a:off x="798269" y="3467213"/>
            <a:ext cx="4693125" cy="3413181"/>
          </a:xfrm>
          <a:prstGeom prst="rect">
            <a:avLst/>
          </a:prstGeom>
        </p:spPr>
      </p:pic>
      <p:cxnSp>
        <p:nvCxnSpPr>
          <p:cNvPr id="13" name="Straight Connector 12">
            <a:extLst>
              <a:ext uri="{FF2B5EF4-FFF2-40B4-BE49-F238E27FC236}">
                <a16:creationId xmlns:a16="http://schemas.microsoft.com/office/drawing/2014/main" id="{808D96DF-5938-40EC-99A7-1CF88BC243F6}"/>
              </a:ext>
            </a:extLst>
          </p:cNvPr>
          <p:cNvCxnSpPr>
            <a:cxnSpLocks/>
          </p:cNvCxnSpPr>
          <p:nvPr/>
        </p:nvCxnSpPr>
        <p:spPr>
          <a:xfrm>
            <a:off x="5352777" y="3714072"/>
            <a:ext cx="0" cy="2735147"/>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A684B64-198D-4BFE-8872-0B1F4C98BAB5}"/>
              </a:ext>
            </a:extLst>
          </p:cNvPr>
          <p:cNvSpPr txBox="1"/>
          <p:nvPr/>
        </p:nvSpPr>
        <p:spPr>
          <a:xfrm>
            <a:off x="5516548" y="4155521"/>
            <a:ext cx="5077880" cy="1754326"/>
          </a:xfrm>
          <a:prstGeom prst="rect">
            <a:avLst/>
          </a:prstGeom>
          <a:noFill/>
        </p:spPr>
        <p:txBody>
          <a:bodyPr wrap="square" rtlCol="0">
            <a:spAutoFit/>
          </a:bodyPr>
          <a:lstStyle/>
          <a:p>
            <a:r>
              <a:rPr lang="en-US" dirty="0">
                <a:latin typeface="Tw Cen MT" panose="020B0602020104020603" pitchFamily="34" charset="0"/>
              </a:rPr>
              <a:t>Due to a lack of projections, knowledge about future external sources of health spending (DAH) is limited</a:t>
            </a:r>
          </a:p>
          <a:p>
            <a:endParaRPr lang="en-US" dirty="0">
              <a:latin typeface="Tw Cen MT" panose="020B0602020104020603" pitchFamily="34" charset="0"/>
            </a:endParaRPr>
          </a:p>
          <a:p>
            <a:r>
              <a:rPr lang="en-US" dirty="0">
                <a:latin typeface="Tw Cen MT" panose="020B0602020104020603" pitchFamily="34" charset="0"/>
              </a:rPr>
              <a:t>However, if the projected fall in grant aid is consistent across sectors, the grant component of DAH would also fall</a:t>
            </a:r>
          </a:p>
        </p:txBody>
      </p:sp>
      <p:sp>
        <p:nvSpPr>
          <p:cNvPr id="15" name="Wave 14">
            <a:extLst>
              <a:ext uri="{FF2B5EF4-FFF2-40B4-BE49-F238E27FC236}">
                <a16:creationId xmlns:a16="http://schemas.microsoft.com/office/drawing/2014/main" id="{C29B1995-B119-42AA-AD45-B0A310D4A98E}"/>
              </a:ext>
            </a:extLst>
          </p:cNvPr>
          <p:cNvSpPr/>
          <p:nvPr/>
        </p:nvSpPr>
        <p:spPr>
          <a:xfrm>
            <a:off x="31383" y="25158"/>
            <a:ext cx="914548" cy="532055"/>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Summary </a:t>
            </a:r>
          </a:p>
        </p:txBody>
      </p:sp>
    </p:spTree>
    <p:extLst>
      <p:ext uri="{BB962C8B-B14F-4D97-AF65-F5344CB8AC3E}">
        <p14:creationId xmlns:p14="http://schemas.microsoft.com/office/powerpoint/2010/main" val="282446686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4CC8E59-E893-4732-8536-2E401F8156AC}"/>
              </a:ext>
            </a:extLst>
          </p:cNvPr>
          <p:cNvSpPr>
            <a:spLocks noGrp="1"/>
          </p:cNvSpPr>
          <p:nvPr>
            <p:ph type="ctrTitle"/>
          </p:nvPr>
        </p:nvSpPr>
        <p:spPr>
          <a:xfrm>
            <a:off x="1211263" y="6280150"/>
            <a:ext cx="9791700" cy="338138"/>
          </a:xfrm>
        </p:spPr>
        <p:txBody>
          <a:bodyPr rtlCol="0">
            <a:normAutofit fontScale="90000"/>
          </a:bodyPr>
          <a:lstStyle/>
          <a:p>
            <a:pPr algn="r" eaLnBrk="1" fontAlgn="auto" hangingPunct="1">
              <a:lnSpc>
                <a:spcPct val="100000"/>
              </a:lnSpc>
              <a:spcAft>
                <a:spcPts val="0"/>
              </a:spcAft>
              <a:defRPr/>
            </a:pPr>
            <a:r>
              <a:rPr altLang="ko-KR" sz="1400" dirty="0">
                <a:solidFill>
                  <a:srgbClr val="0070C0"/>
                </a:solidFill>
                <a:ea typeface="+mj-ea"/>
              </a:rPr>
              <a:t>COVID -19 </a:t>
            </a:r>
            <a:r>
              <a:rPr lang="en-US" altLang="ko-KR" sz="1400" dirty="0">
                <a:solidFill>
                  <a:srgbClr val="00B0F0"/>
                </a:solidFill>
                <a:ea typeface="+mj-ea"/>
              </a:rPr>
              <a:t>HF Implications Workshop</a:t>
            </a:r>
            <a:br>
              <a:rPr altLang="ko-KR" sz="1400" dirty="0">
                <a:solidFill>
                  <a:srgbClr val="00B0F0"/>
                </a:solidFill>
                <a:ea typeface="+mj-ea"/>
              </a:rPr>
            </a:br>
            <a:br>
              <a:rPr altLang="ko-KR" sz="1400" dirty="0">
                <a:ea typeface="+mj-ea"/>
              </a:rPr>
            </a:br>
            <a:endParaRPr lang="ko-KR" altLang="en-US" sz="1400" b="0" dirty="0">
              <a:ea typeface="+mj-ea"/>
            </a:endParaRPr>
          </a:p>
        </p:txBody>
      </p:sp>
      <p:pic>
        <p:nvPicPr>
          <p:cNvPr id="21510" name="Picture 11" descr="A picture containing drawing&#10;&#10;Description automatically generated">
            <a:extLst>
              <a:ext uri="{FF2B5EF4-FFF2-40B4-BE49-F238E27FC236}">
                <a16:creationId xmlns:a16="http://schemas.microsoft.com/office/drawing/2014/main" id="{EED5C99E-3778-764D-8498-83B04DA054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2956" y="63227"/>
            <a:ext cx="1200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4791E65D-3B64-45FD-9E70-58D8E79FC59C}"/>
              </a:ext>
            </a:extLst>
          </p:cNvPr>
          <p:cNvSpPr/>
          <p:nvPr/>
        </p:nvSpPr>
        <p:spPr>
          <a:xfrm>
            <a:off x="0" y="-114300"/>
            <a:ext cx="12226925" cy="671513"/>
          </a:xfrm>
          <a:prstGeom prst="rect">
            <a:avLst/>
          </a:prstGeom>
          <a:noFill/>
          <a:ln w="571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C16E5036-E645-4392-A0D7-1A18235645EA}"/>
              </a:ext>
            </a:extLst>
          </p:cNvPr>
          <p:cNvCxnSpPr/>
          <p:nvPr/>
        </p:nvCxnSpPr>
        <p:spPr>
          <a:xfrm>
            <a:off x="1100137" y="693853"/>
            <a:ext cx="9779000" cy="0"/>
          </a:xfrm>
          <a:prstGeom prst="line">
            <a:avLst/>
          </a:prstGeom>
          <a:ln w="76200">
            <a:solidFill>
              <a:srgbClr val="0070C0"/>
            </a:solidFill>
          </a:ln>
        </p:spPr>
        <p:style>
          <a:lnRef idx="3">
            <a:schemeClr val="accent1"/>
          </a:lnRef>
          <a:fillRef idx="0">
            <a:schemeClr val="accent1"/>
          </a:fillRef>
          <a:effectRef idx="2">
            <a:schemeClr val="accent1"/>
          </a:effectRef>
          <a:fontRef idx="minor">
            <a:schemeClr val="tx1"/>
          </a:fontRef>
        </p:style>
      </p:cxnSp>
      <p:sp>
        <p:nvSpPr>
          <p:cNvPr id="10" name="TextBox 3">
            <a:extLst>
              <a:ext uri="{FF2B5EF4-FFF2-40B4-BE49-F238E27FC236}">
                <a16:creationId xmlns:a16="http://schemas.microsoft.com/office/drawing/2014/main" id="{1805E53F-0BD7-4E0B-856F-4D2AF17E4E4A}"/>
              </a:ext>
            </a:extLst>
          </p:cNvPr>
          <p:cNvSpPr txBox="1">
            <a:spLocks noChangeArrowheads="1"/>
          </p:cNvSpPr>
          <p:nvPr/>
        </p:nvSpPr>
        <p:spPr bwMode="auto">
          <a:xfrm>
            <a:off x="1100137" y="138597"/>
            <a:ext cx="9779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SzPct val="60000"/>
              <a:buFont typeface="Wingdings" pitchFamily="2" charset="2"/>
              <a:buChar char="§"/>
              <a:tabLst>
                <a:tab pos="119063" algn="l"/>
              </a:tabLst>
              <a:defRPr sz="4000">
                <a:solidFill>
                  <a:schemeClr val="tx1"/>
                </a:solidFill>
                <a:latin typeface="Tw Cen MT Condensed" panose="020B0606020104020203" pitchFamily="34" charset="77"/>
                <a:cs typeface="Arial" panose="020B0604020202020204" pitchFamily="34" charset="0"/>
              </a:defRPr>
            </a:lvl1pPr>
            <a:lvl2pPr marL="742950" indent="-285750">
              <a:lnSpc>
                <a:spcPct val="90000"/>
              </a:lnSpc>
              <a:spcBef>
                <a:spcPts val="500"/>
              </a:spcBef>
              <a:buSzPct val="60000"/>
              <a:buFont typeface="Wingdings" pitchFamily="2" charset="2"/>
              <a:buChar char="§"/>
              <a:tabLst>
                <a:tab pos="119063" algn="l"/>
              </a:tabLst>
              <a:defRPr sz="3600">
                <a:solidFill>
                  <a:schemeClr val="tx1"/>
                </a:solidFill>
                <a:latin typeface="Tw Cen MT Condensed" panose="020B0606020104020203" pitchFamily="34" charset="77"/>
                <a:cs typeface="Arial" panose="020B0604020202020204" pitchFamily="34" charset="0"/>
              </a:defRPr>
            </a:lvl2pPr>
            <a:lvl3pPr marL="1143000" indent="-228600">
              <a:lnSpc>
                <a:spcPct val="90000"/>
              </a:lnSpc>
              <a:spcBef>
                <a:spcPts val="500"/>
              </a:spcBef>
              <a:buSzPct val="60000"/>
              <a:buFont typeface="Wingdings" pitchFamily="2" charset="2"/>
              <a:buChar char="§"/>
              <a:tabLst>
                <a:tab pos="119063" algn="l"/>
              </a:tabLst>
              <a:defRPr sz="3200">
                <a:solidFill>
                  <a:schemeClr val="tx1"/>
                </a:solidFill>
                <a:latin typeface="Tw Cen MT Condensed" panose="020B0606020104020203" pitchFamily="34" charset="77"/>
                <a:cs typeface="Arial" panose="020B0604020202020204" pitchFamily="34" charset="0"/>
              </a:defRPr>
            </a:lvl3pPr>
            <a:lvl4pPr marL="1600200" indent="-228600">
              <a:lnSpc>
                <a:spcPct val="90000"/>
              </a:lnSpc>
              <a:spcBef>
                <a:spcPts val="500"/>
              </a:spcBef>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4pPr>
            <a:lvl5pPr marL="2057400" indent="-228600">
              <a:lnSpc>
                <a:spcPct val="90000"/>
              </a:lnSpc>
              <a:spcBef>
                <a:spcPts val="500"/>
              </a:spcBef>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5pPr>
            <a:lvl6pPr marL="25146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6pPr>
            <a:lvl7pPr marL="29718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7pPr>
            <a:lvl8pPr marL="34290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8pPr>
            <a:lvl9pPr marL="3886200" indent="-228600" eaLnBrk="0" fontAlgn="base" hangingPunct="0">
              <a:lnSpc>
                <a:spcPct val="90000"/>
              </a:lnSpc>
              <a:spcBef>
                <a:spcPts val="500"/>
              </a:spcBef>
              <a:spcAft>
                <a:spcPct val="0"/>
              </a:spcAft>
              <a:buSzPct val="60000"/>
              <a:buFont typeface="Wingdings" pitchFamily="2" charset="2"/>
              <a:buChar char="§"/>
              <a:tabLst>
                <a:tab pos="119063" algn="l"/>
              </a:tabLst>
              <a:defRPr sz="2800">
                <a:solidFill>
                  <a:schemeClr val="tx1"/>
                </a:solidFill>
                <a:latin typeface="Tw Cen MT Condensed" panose="020B0606020104020203" pitchFamily="34" charset="77"/>
                <a:cs typeface="Arial" panose="020B0604020202020204" pitchFamily="34" charset="0"/>
              </a:defRPr>
            </a:lvl9pPr>
          </a:lstStyle>
          <a:p>
            <a:pPr eaLnBrk="1" hangingPunct="1">
              <a:lnSpc>
                <a:spcPct val="100000"/>
              </a:lnSpc>
              <a:spcBef>
                <a:spcPct val="0"/>
              </a:spcBef>
              <a:buSzTx/>
              <a:buFontTx/>
              <a:buNone/>
            </a:pPr>
            <a:r>
              <a:rPr lang="en-US" altLang="en-US" sz="2200" b="1" dirty="0">
                <a:solidFill>
                  <a:srgbClr val="0070C0"/>
                </a:solidFill>
                <a:latin typeface="Tw Cen MT" panose="020B0602020104020603" pitchFamily="34" charset="0"/>
              </a:rPr>
              <a:t>COTE D’IVOIRE - DATA </a:t>
            </a:r>
          </a:p>
        </p:txBody>
      </p:sp>
      <p:sp>
        <p:nvSpPr>
          <p:cNvPr id="12" name="TextBox 11">
            <a:extLst>
              <a:ext uri="{FF2B5EF4-FFF2-40B4-BE49-F238E27FC236}">
                <a16:creationId xmlns:a16="http://schemas.microsoft.com/office/drawing/2014/main" id="{4EE78CA8-7688-457C-A4A1-926B1CA3DCF8}"/>
              </a:ext>
            </a:extLst>
          </p:cNvPr>
          <p:cNvSpPr txBox="1"/>
          <p:nvPr/>
        </p:nvSpPr>
        <p:spPr>
          <a:xfrm>
            <a:off x="841331" y="989218"/>
            <a:ext cx="10961785" cy="5740033"/>
          </a:xfrm>
          <a:prstGeom prst="rect">
            <a:avLst/>
          </a:prstGeom>
          <a:noFill/>
        </p:spPr>
        <p:txBody>
          <a:bodyPr wrap="square">
            <a:spAutoFit/>
          </a:bodyPr>
          <a:lstStyle/>
          <a:p>
            <a:r>
              <a:rPr lang="en-US" altLang="en-US" sz="2000" b="1" dirty="0">
                <a:latin typeface="Tw Cen MT" panose="020B0602020104020603" pitchFamily="34" charset="0"/>
                <a:cs typeface="Calibri" panose="020F0502020204030204" pitchFamily="34" charset="0"/>
              </a:rPr>
              <a:t>Q#5: What is the latest government budget and how does it compare to the previous 2 years: </a:t>
            </a:r>
          </a:p>
          <a:p>
            <a:pPr marL="285750" indent="-285750">
              <a:buFont typeface="Courier New" panose="02070309020205020404" pitchFamily="49" charset="0"/>
              <a:buChar char="o"/>
            </a:pPr>
            <a:r>
              <a:rPr lang="en-US" sz="1800" i="1" dirty="0">
                <a:latin typeface="Tw Cen MT" panose="020B0602020104020603" pitchFamily="34" charset="0"/>
              </a:rPr>
              <a:t>Financing gap has narrowed as government budgeted more for IC priorities but unclear whether this materialized in more spending </a:t>
            </a:r>
          </a:p>
          <a:p>
            <a:pPr marL="285750" indent="-285750" eaLnBrk="1" hangingPunct="1">
              <a:buFont typeface="Courier New" panose="02070309020205020404" pitchFamily="49" charset="0"/>
              <a:buChar char="o"/>
            </a:pPr>
            <a:r>
              <a:rPr lang="en-US" altLang="en-US" i="1" dirty="0">
                <a:latin typeface="Tw Cen MT" panose="020B0602020104020603" pitchFamily="34" charset="0"/>
              </a:rPr>
              <a:t>Government is underinvesting in Community Health. This priority is mostly donor funded</a:t>
            </a:r>
          </a:p>
          <a:p>
            <a:pPr eaLnBrk="1" hangingPunct="1"/>
            <a:endParaRPr lang="en-US" altLang="en-US" b="1" dirty="0">
              <a:latin typeface="Tw Cen MT" panose="020B0602020104020603" pitchFamily="34" charset="0"/>
              <a:cs typeface="Calibri" panose="020F0502020204030204" pitchFamily="34" charset="0"/>
            </a:endParaRPr>
          </a:p>
          <a:p>
            <a:r>
              <a:rPr lang="en-US" altLang="en-US" sz="1800" b="1" dirty="0">
                <a:latin typeface="Tw Cen MT" panose="020B0602020104020603" pitchFamily="34" charset="0"/>
                <a:cs typeface="Calibri" panose="020F0502020204030204" pitchFamily="34" charset="0"/>
              </a:rPr>
              <a:t>Q#6: How has the roll-out of the national health insurance (Couverture </a:t>
            </a:r>
            <a:r>
              <a:rPr lang="en-US" altLang="en-US" sz="1800" b="1" dirty="0" err="1">
                <a:latin typeface="Tw Cen MT" panose="020B0602020104020603" pitchFamily="34" charset="0"/>
                <a:cs typeface="Calibri" panose="020F0502020204030204" pitchFamily="34" charset="0"/>
              </a:rPr>
              <a:t>Maladie</a:t>
            </a:r>
            <a:r>
              <a:rPr lang="en-US" altLang="en-US" sz="1800" b="1" dirty="0">
                <a:latin typeface="Tw Cen MT" panose="020B0602020104020603" pitchFamily="34" charset="0"/>
                <a:cs typeface="Calibri" panose="020F0502020204030204" pitchFamily="34" charset="0"/>
              </a:rPr>
              <a:t> </a:t>
            </a:r>
            <a:r>
              <a:rPr lang="en-US" altLang="en-US" sz="1800" b="1" dirty="0" err="1">
                <a:latin typeface="Tw Cen MT" panose="020B0602020104020603" pitchFamily="34" charset="0"/>
                <a:cs typeface="Calibri" panose="020F0502020204030204" pitchFamily="34" charset="0"/>
              </a:rPr>
              <a:t>Universelle</a:t>
            </a:r>
            <a:r>
              <a:rPr lang="en-US" altLang="en-US" sz="1800" b="1" dirty="0">
                <a:latin typeface="Tw Cen MT" panose="020B0602020104020603" pitchFamily="34" charset="0"/>
                <a:cs typeface="Calibri" panose="020F0502020204030204" pitchFamily="34" charset="0"/>
              </a:rPr>
              <a:t>, CMU) been affected by the </a:t>
            </a:r>
            <a:r>
              <a:rPr lang="en-US" altLang="en-US" sz="1800" b="1" dirty="0" err="1">
                <a:latin typeface="Tw Cen MT" panose="020B0602020104020603" pitchFamily="34" charset="0"/>
                <a:cs typeface="Calibri" panose="020F0502020204030204" pitchFamily="34" charset="0"/>
              </a:rPr>
              <a:t>crisi</a:t>
            </a:r>
            <a:r>
              <a:rPr lang="en-US" altLang="en-US" sz="1800" b="1" dirty="0">
                <a:latin typeface="Tw Cen MT" panose="020B0602020104020603" pitchFamily="34" charset="0"/>
                <a:cs typeface="Calibri" panose="020F0502020204030204" pitchFamily="34" charset="0"/>
              </a:rPr>
              <a:t>?</a:t>
            </a:r>
          </a:p>
          <a:p>
            <a:pPr marL="285750" indent="-285750">
              <a:buFont typeface="Courier New" panose="02070309020205020404" pitchFamily="49" charset="0"/>
              <a:buChar char="o"/>
            </a:pPr>
            <a:r>
              <a:rPr lang="en-US" altLang="en-US" sz="1800" i="1" dirty="0">
                <a:latin typeface="Tw Cen MT" panose="020B0602020104020603" pitchFamily="34" charset="0"/>
                <a:cs typeface="Calibri" panose="020F0502020204030204" pitchFamily="34" charset="0"/>
              </a:rPr>
              <a:t>PBF is supposed to be scaled up under the SPARK project – PBF subsidies need to be taken over by the government gradually. Goal is to integrate PBF into the CMU. Discussions ongoing on the relative roles and responsibilities of </a:t>
            </a:r>
            <a:r>
              <a:rPr lang="en-US" altLang="en-US" sz="1800" i="1" dirty="0" err="1">
                <a:latin typeface="Tw Cen MT" panose="020B0602020104020603" pitchFamily="34" charset="0"/>
                <a:cs typeface="Calibri" panose="020F0502020204030204" pitchFamily="34" charset="0"/>
              </a:rPr>
              <a:t>MoH</a:t>
            </a:r>
            <a:r>
              <a:rPr lang="en-US" altLang="en-US" sz="1800" i="1" dirty="0">
                <a:latin typeface="Tw Cen MT" panose="020B0602020104020603" pitchFamily="34" charset="0"/>
                <a:cs typeface="Calibri" panose="020F0502020204030204" pitchFamily="34" charset="0"/>
              </a:rPr>
              <a:t> vis a vis CNAM (hosted in Ministry of </a:t>
            </a:r>
            <a:r>
              <a:rPr lang="en-US" altLang="en-US" sz="1800" i="1" dirty="0" err="1">
                <a:latin typeface="Tw Cen MT" panose="020B0602020104020603" pitchFamily="34" charset="0"/>
                <a:cs typeface="Calibri" panose="020F0502020204030204" pitchFamily="34" charset="0"/>
              </a:rPr>
              <a:t>Labour</a:t>
            </a:r>
            <a:r>
              <a:rPr lang="en-US" altLang="en-US" sz="1800" i="1" dirty="0">
                <a:latin typeface="Tw Cen MT" panose="020B0602020104020603" pitchFamily="34" charset="0"/>
                <a:cs typeface="Calibri" panose="020F0502020204030204" pitchFamily="34" charset="0"/>
              </a:rPr>
              <a:t> and Employment)</a:t>
            </a:r>
          </a:p>
          <a:p>
            <a:pPr marL="285750" indent="-285750">
              <a:buFont typeface="Courier New" panose="02070309020205020404" pitchFamily="49" charset="0"/>
              <a:buChar char="o"/>
            </a:pPr>
            <a:r>
              <a:rPr lang="en-US" altLang="en-US" sz="1800" i="1" dirty="0">
                <a:latin typeface="Tw Cen MT" panose="020B0602020104020603" pitchFamily="34" charset="0"/>
                <a:cs typeface="Calibri" panose="020F0502020204030204" pitchFamily="34" charset="0"/>
              </a:rPr>
              <a:t>Need to cost out the budget ask for this and link to the DRM for health advocacy?</a:t>
            </a:r>
          </a:p>
          <a:p>
            <a:endParaRPr lang="en-US" altLang="en-US" i="1" dirty="0">
              <a:latin typeface="Tw Cen MT" panose="020B0602020104020603" pitchFamily="34" charset="0"/>
              <a:cs typeface="Calibri" panose="020F0502020204030204" pitchFamily="34" charset="0"/>
            </a:endParaRPr>
          </a:p>
          <a:p>
            <a:pPr eaLnBrk="1" hangingPunct="1">
              <a:spcAft>
                <a:spcPts val="600"/>
              </a:spcAft>
            </a:pPr>
            <a:r>
              <a:rPr lang="en-US" altLang="en-US" sz="1800" b="1" dirty="0">
                <a:latin typeface="Tw Cen MT" panose="020B0602020104020603" pitchFamily="34" charset="0"/>
                <a:cs typeface="Calibri" panose="020F0502020204030204" pitchFamily="34" charset="0"/>
              </a:rPr>
              <a:t>Q#7: What analytics have informed spending decisions (take stock of spending reviews, etc.)? </a:t>
            </a:r>
          </a:p>
          <a:p>
            <a:pPr marL="285750" indent="-285750">
              <a:buFont typeface="Courier New" panose="02070309020205020404" pitchFamily="49" charset="0"/>
              <a:buChar char="o"/>
            </a:pPr>
            <a:r>
              <a:rPr lang="en-US" sz="1800" i="1" dirty="0">
                <a:latin typeface="Tw Cen MT" panose="020B0602020104020603" pitchFamily="34" charset="0"/>
              </a:rPr>
              <a:t>Health Financing System Assessment completed in 2018 </a:t>
            </a:r>
          </a:p>
          <a:p>
            <a:pPr marL="285750" indent="-285750">
              <a:buFont typeface="Courier New" panose="02070309020205020404" pitchFamily="49" charset="0"/>
              <a:buChar char="o"/>
            </a:pPr>
            <a:r>
              <a:rPr lang="en-US" sz="1800" i="1" dirty="0">
                <a:latin typeface="Tw Cen MT" panose="020B0602020104020603" pitchFamily="34" charset="0"/>
              </a:rPr>
              <a:t>BOOST attempts ongoing (challenges with data access)</a:t>
            </a:r>
          </a:p>
          <a:p>
            <a:pPr marL="285750" indent="-285750">
              <a:buFont typeface="Courier New" panose="02070309020205020404" pitchFamily="49" charset="0"/>
              <a:buChar char="o"/>
            </a:pPr>
            <a:r>
              <a:rPr lang="en-US" sz="1800" i="1" dirty="0">
                <a:latin typeface="Tw Cen MT" panose="020B0602020104020603" pitchFamily="34" charset="0"/>
              </a:rPr>
              <a:t>PER planned for 2021-2022</a:t>
            </a:r>
          </a:p>
          <a:p>
            <a:pPr marL="285750" indent="-285750">
              <a:buFont typeface="Courier New" panose="02070309020205020404" pitchFamily="49" charset="0"/>
              <a:buChar char="o"/>
            </a:pPr>
            <a:r>
              <a:rPr lang="en-US" sz="1800" i="1" dirty="0">
                <a:latin typeface="Tw Cen MT" panose="020B0602020104020603" pitchFamily="34" charset="0"/>
              </a:rPr>
              <a:t>New PNDS (Plan National de Development de </a:t>
            </a:r>
            <a:r>
              <a:rPr lang="en-US" sz="1800" i="1" dirty="0" err="1">
                <a:latin typeface="Tw Cen MT" panose="020B0602020104020603" pitchFamily="34" charset="0"/>
              </a:rPr>
              <a:t>Sante</a:t>
            </a:r>
            <a:r>
              <a:rPr lang="en-US" sz="1800" i="1" dirty="0">
                <a:latin typeface="Tw Cen MT" panose="020B0602020104020603" pitchFamily="34" charset="0"/>
              </a:rPr>
              <a:t>) currently being developed -&gt; opportunity to link to MTEF?  </a:t>
            </a:r>
          </a:p>
          <a:p>
            <a:pPr marL="285750" indent="-285750">
              <a:buFont typeface="Courier New" panose="02070309020205020404" pitchFamily="49" charset="0"/>
              <a:buChar char="o"/>
            </a:pPr>
            <a:r>
              <a:rPr lang="en-US" sz="1800" i="1" dirty="0">
                <a:latin typeface="Tw Cen MT" panose="020B0602020104020603" pitchFamily="34" charset="0"/>
              </a:rPr>
              <a:t>PFM analysis ongoing</a:t>
            </a:r>
            <a:endParaRPr lang="en-US" altLang="en-US" sz="1800" b="1" i="1" dirty="0">
              <a:latin typeface="Tw Cen MT" panose="020B0602020104020603" pitchFamily="34" charset="0"/>
              <a:cs typeface="Calibri" panose="020F0502020204030204" pitchFamily="34" charset="0"/>
            </a:endParaRPr>
          </a:p>
          <a:p>
            <a:pPr marL="285750" indent="-285750">
              <a:buFont typeface="Courier New" panose="02070309020205020404" pitchFamily="49" charset="0"/>
              <a:buChar char="o"/>
            </a:pPr>
            <a:endParaRPr lang="en-US" altLang="en-US" sz="1800" i="1" dirty="0">
              <a:latin typeface="Tw Cen MT" panose="020B0602020104020603" pitchFamily="34" charset="0"/>
              <a:cs typeface="Calibri" panose="020F0502020204030204" pitchFamily="34" charset="0"/>
            </a:endParaRPr>
          </a:p>
          <a:p>
            <a:pPr eaLnBrk="1" hangingPunct="1"/>
            <a:endParaRPr lang="en-US" altLang="en-US" sz="1800" b="1" dirty="0">
              <a:latin typeface="Tw Cen MT" panose="020B0602020104020603" pitchFamily="34" charset="0"/>
              <a:cs typeface="Calibri" panose="020F0502020204030204" pitchFamily="34" charset="0"/>
            </a:endParaRPr>
          </a:p>
        </p:txBody>
      </p:sp>
      <p:sp>
        <p:nvSpPr>
          <p:cNvPr id="13" name="Wave 12">
            <a:extLst>
              <a:ext uri="{FF2B5EF4-FFF2-40B4-BE49-F238E27FC236}">
                <a16:creationId xmlns:a16="http://schemas.microsoft.com/office/drawing/2014/main" id="{2A304C3F-55D0-46F1-9FCC-1E1ED1C6CCDD}"/>
              </a:ext>
            </a:extLst>
          </p:cNvPr>
          <p:cNvSpPr/>
          <p:nvPr/>
        </p:nvSpPr>
        <p:spPr>
          <a:xfrm>
            <a:off x="31383" y="25158"/>
            <a:ext cx="914548" cy="532055"/>
          </a:xfrm>
          <a:prstGeom prst="wav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Summary </a:t>
            </a:r>
          </a:p>
        </p:txBody>
      </p:sp>
    </p:spTree>
    <p:extLst>
      <p:ext uri="{BB962C8B-B14F-4D97-AF65-F5344CB8AC3E}">
        <p14:creationId xmlns:p14="http://schemas.microsoft.com/office/powerpoint/2010/main" val="256224809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BBB6F-C87B-4BE8-988F-BB9900CB3CC5}"/>
              </a:ext>
            </a:extLst>
          </p:cNvPr>
          <p:cNvSpPr>
            <a:spLocks noGrp="1"/>
          </p:cNvSpPr>
          <p:nvPr>
            <p:ph type="title"/>
          </p:nvPr>
        </p:nvSpPr>
        <p:spPr>
          <a:xfrm>
            <a:off x="1430890" y="113879"/>
            <a:ext cx="10848000" cy="1036637"/>
          </a:xfrm>
        </p:spPr>
        <p:txBody>
          <a:bodyPr/>
          <a:lstStyle/>
          <a:p>
            <a:r>
              <a:rPr lang="en-US" dirty="0"/>
              <a:t>Value for money</a:t>
            </a:r>
          </a:p>
        </p:txBody>
      </p:sp>
      <p:grpSp>
        <p:nvGrpSpPr>
          <p:cNvPr id="4" name="Group 3">
            <a:extLst>
              <a:ext uri="{FF2B5EF4-FFF2-40B4-BE49-F238E27FC236}">
                <a16:creationId xmlns:a16="http://schemas.microsoft.com/office/drawing/2014/main" id="{10C95CA5-42C2-4648-BDB2-566D0C414992}"/>
              </a:ext>
            </a:extLst>
          </p:cNvPr>
          <p:cNvGrpSpPr/>
          <p:nvPr/>
        </p:nvGrpSpPr>
        <p:grpSpPr>
          <a:xfrm>
            <a:off x="1" y="-1"/>
            <a:ext cx="1188720" cy="1188720"/>
            <a:chOff x="3771449" y="1868412"/>
            <a:chExt cx="1497491" cy="1452915"/>
          </a:xfrm>
        </p:grpSpPr>
        <p:sp>
          <p:nvSpPr>
            <p:cNvPr id="5" name="Oval 4">
              <a:extLst>
                <a:ext uri="{FF2B5EF4-FFF2-40B4-BE49-F238E27FC236}">
                  <a16:creationId xmlns:a16="http://schemas.microsoft.com/office/drawing/2014/main" id="{979CDBE3-DFFB-452A-875E-11AD76DC8278}"/>
                </a:ext>
              </a:extLst>
            </p:cNvPr>
            <p:cNvSpPr/>
            <p:nvPr/>
          </p:nvSpPr>
          <p:spPr>
            <a:xfrm>
              <a:off x="3771449" y="1868412"/>
              <a:ext cx="1497491" cy="1452915"/>
            </a:xfrm>
            <a:prstGeom prst="ellipse">
              <a:avLst/>
            </a:prstGeom>
            <a:solidFill>
              <a:schemeClr val="accent5">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a:extLst>
                <a:ext uri="{FF2B5EF4-FFF2-40B4-BE49-F238E27FC236}">
                  <a16:creationId xmlns:a16="http://schemas.microsoft.com/office/drawing/2014/main" id="{5ABB92BD-E55D-44D9-A2AB-5B12A2156E3C}"/>
                </a:ext>
              </a:extLst>
            </p:cNvPr>
            <p:cNvSpPr txBox="1"/>
            <p:nvPr/>
          </p:nvSpPr>
          <p:spPr>
            <a:xfrm>
              <a:off x="4107571" y="2770508"/>
              <a:ext cx="820050" cy="413798"/>
            </a:xfrm>
            <a:prstGeom prst="rect">
              <a:avLst/>
            </a:prstGeom>
            <a:noFill/>
          </p:spPr>
          <p:txBody>
            <a:bodyPr wrap="square" rtlCol="0">
              <a:spAutoFit/>
            </a:bodyPr>
            <a:lstStyle/>
            <a:p>
              <a:pPr algn="ctr"/>
              <a:r>
                <a:rPr lang="en-US" sz="1600" b="1" dirty="0">
                  <a:solidFill>
                    <a:schemeClr val="bg1"/>
                  </a:solidFill>
                </a:rPr>
                <a:t>VFM</a:t>
              </a:r>
            </a:p>
          </p:txBody>
        </p:sp>
        <p:pic>
          <p:nvPicPr>
            <p:cNvPr id="7" name="Graphic 6" descr="Bar graph with upward trend">
              <a:extLst>
                <a:ext uri="{FF2B5EF4-FFF2-40B4-BE49-F238E27FC236}">
                  <a16:creationId xmlns:a16="http://schemas.microsoft.com/office/drawing/2014/main" id="{6ED23989-DA6C-4A11-BC22-F29073CACF5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76522" y="2007602"/>
              <a:ext cx="879676" cy="879676"/>
            </a:xfrm>
            <a:prstGeom prst="rect">
              <a:avLst/>
            </a:prstGeom>
          </p:spPr>
        </p:pic>
      </p:grpSp>
      <p:sp>
        <p:nvSpPr>
          <p:cNvPr id="8" name="Content Placeholder 2">
            <a:extLst>
              <a:ext uri="{FF2B5EF4-FFF2-40B4-BE49-F238E27FC236}">
                <a16:creationId xmlns:a16="http://schemas.microsoft.com/office/drawing/2014/main" id="{1FA88AD8-60C7-410D-8EAF-64FDA05C779D}"/>
              </a:ext>
            </a:extLst>
          </p:cNvPr>
          <p:cNvSpPr txBox="1">
            <a:spLocks/>
          </p:cNvSpPr>
          <p:nvPr/>
        </p:nvSpPr>
        <p:spPr bwMode="gray">
          <a:xfrm>
            <a:off x="917780" y="1499101"/>
            <a:ext cx="10233182" cy="5245019"/>
          </a:xfrm>
          <a:prstGeom prst="rect">
            <a:avLst/>
          </a:prstGeom>
        </p:spPr>
        <p:txBody>
          <a:bodyPr vert="horz" lIns="45720" tIns="45720" rIns="45720" bIns="45720" rtlCol="0" anchor="t" anchorCtr="0">
            <a:normAutofit/>
          </a:bodyPr>
          <a:lstStyle>
            <a:lvl1pPr marL="0" indent="0" algn="l" defTabSz="1219185" rtl="0" eaLnBrk="1" latinLnBrk="0" hangingPunct="1">
              <a:lnSpc>
                <a:spcPct val="110000"/>
              </a:lnSpc>
              <a:spcBef>
                <a:spcPts val="0"/>
              </a:spcBef>
              <a:buFont typeface="Arial" pitchFamily="34" charset="0"/>
              <a:buNone/>
              <a:defRPr sz="2667" b="1" kern="1200">
                <a:solidFill>
                  <a:schemeClr val="accent1"/>
                </a:solidFill>
                <a:latin typeface="+mn-lt"/>
                <a:ea typeface="+mn-ea"/>
                <a:cs typeface="+mn-cs"/>
              </a:defRPr>
            </a:lvl1pPr>
            <a:lvl2pPr marL="431995" indent="-239998" algn="l" defTabSz="1219185" rtl="0" eaLnBrk="1" latinLnBrk="0" hangingPunct="1">
              <a:lnSpc>
                <a:spcPct val="100000"/>
              </a:lnSpc>
              <a:spcBef>
                <a:spcPts val="400"/>
              </a:spcBef>
              <a:buClr>
                <a:schemeClr val="accent3"/>
              </a:buClr>
              <a:buFont typeface="Arial" pitchFamily="34" charset="0"/>
              <a:buChar char="•"/>
              <a:defRPr sz="2400" b="1" kern="1200">
                <a:solidFill>
                  <a:schemeClr val="tx1"/>
                </a:solidFill>
                <a:latin typeface="+mn-lt"/>
                <a:ea typeface="+mn-ea"/>
                <a:cs typeface="+mn-cs"/>
              </a:defRPr>
            </a:lvl2pPr>
            <a:lvl3pPr marL="671991" indent="-239998" algn="l" defTabSz="1219185" rtl="0" eaLnBrk="1" latinLnBrk="0" hangingPunct="1">
              <a:lnSpc>
                <a:spcPct val="100000"/>
              </a:lnSpc>
              <a:spcBef>
                <a:spcPts val="400"/>
              </a:spcBef>
              <a:buSzPct val="100000"/>
              <a:buFont typeface="Arial" pitchFamily="34" charset="0"/>
              <a:buChar char="•"/>
              <a:defRPr sz="2133" b="0" kern="1200">
                <a:solidFill>
                  <a:schemeClr val="tx1"/>
                </a:solidFill>
                <a:latin typeface="+mn-lt"/>
                <a:ea typeface="+mn-ea"/>
                <a:cs typeface="+mn-cs"/>
              </a:defRPr>
            </a:lvl3pPr>
            <a:lvl4pPr marL="671991" indent="0" algn="l" defTabSz="1219185" rtl="0" eaLnBrk="1" latinLnBrk="0" hangingPunct="1">
              <a:lnSpc>
                <a:spcPct val="100000"/>
              </a:lnSpc>
              <a:spcBef>
                <a:spcPts val="400"/>
              </a:spcBef>
              <a:buSzPct val="100000"/>
              <a:buFont typeface="Arial" pitchFamily="34" charset="0"/>
              <a:buNone/>
              <a:defRPr sz="2133" kern="1200" baseline="0">
                <a:solidFill>
                  <a:schemeClr val="tx1"/>
                </a:solidFill>
                <a:latin typeface="+mn-lt"/>
                <a:ea typeface="+mn-ea"/>
                <a:cs typeface="+mn-cs"/>
              </a:defRPr>
            </a:lvl4pPr>
            <a:lvl5pPr marL="911988" indent="-239998" algn="l" defTabSz="1219185" rtl="0" eaLnBrk="1" latinLnBrk="0" hangingPunct="1">
              <a:lnSpc>
                <a:spcPct val="100000"/>
              </a:lnSpc>
              <a:spcBef>
                <a:spcPts val="400"/>
              </a:spcBef>
              <a:buSzPct val="100000"/>
              <a:buFont typeface="Arial" pitchFamily="34" charset="0"/>
              <a:buChar char="•"/>
              <a:defRPr sz="1867" kern="1200">
                <a:solidFill>
                  <a:schemeClr val="tx1"/>
                </a:solidFill>
                <a:latin typeface="+mn-lt"/>
                <a:ea typeface="+mn-ea"/>
                <a:cs typeface="+mn-cs"/>
              </a:defRPr>
            </a:lvl5pPr>
            <a:lvl6pPr marL="3352758" indent="-304797" algn="l" defTabSz="1219185"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50" indent="-304797" algn="l" defTabSz="1219185"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943" indent="-304797" algn="l" defTabSz="1219185"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535" indent="-304797" algn="l" defTabSz="1219185"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fr-CH" sz="2400" dirty="0"/>
              <a:t>De nombreuses opportunités:</a:t>
            </a:r>
          </a:p>
          <a:p>
            <a:pPr>
              <a:buFont typeface="Wingdings" panose="05000000000000000000" pitchFamily="2" charset="2"/>
              <a:buChar char="v"/>
            </a:pPr>
            <a:r>
              <a:rPr lang="fr-CH" sz="2400" dirty="0"/>
              <a:t> pour améliorer l’efficience allocative des dépenses de santé:</a:t>
            </a:r>
          </a:p>
          <a:p>
            <a:pPr marL="264795" lvl="1"/>
            <a:r>
              <a:rPr lang="fr-CH" sz="2000" b="0" dirty="0"/>
              <a:t>Les analyses de la BM de l’impact macroéconomique de Covid et de la structure du budget ces dernières années confirment la nécessité de continuer le plaidoyer pour plus de ressources domestiques vers la santé et notamment les SSP</a:t>
            </a:r>
          </a:p>
          <a:p>
            <a:pPr marL="264795" lvl="1"/>
            <a:r>
              <a:rPr lang="fr-CH" sz="2000" b="0" dirty="0"/>
              <a:t>L’alignement des partenaires autour de l’investissement vers une meilleure équité des SSP</a:t>
            </a:r>
          </a:p>
          <a:p>
            <a:pPr marL="127635" lvl="1" indent="0">
              <a:buFont typeface="Arial" pitchFamily="34" charset="0"/>
              <a:buNone/>
            </a:pPr>
            <a:endParaRPr lang="fr-CH" sz="2000" dirty="0"/>
          </a:p>
          <a:p>
            <a:pPr>
              <a:buFont typeface="Wingdings" panose="05000000000000000000" pitchFamily="2" charset="2"/>
              <a:buChar char="v"/>
            </a:pPr>
            <a:r>
              <a:rPr lang="fr-CH" sz="2400" dirty="0"/>
              <a:t> pour améliorer l’efficience technique des dépenses de santé: </a:t>
            </a:r>
          </a:p>
          <a:p>
            <a:pPr marL="264795" lvl="1"/>
            <a:r>
              <a:rPr lang="fr-CH" sz="2000" b="0" dirty="0"/>
              <a:t>Améliorer les résultats de la dépense de santé: en utilisant le mécanisme de FBP et en l’alignant à l’objectif de CMU</a:t>
            </a:r>
          </a:p>
          <a:p>
            <a:pPr marL="264795" lvl="1"/>
            <a:r>
              <a:rPr lang="fr-CH" sz="2000" b="0" dirty="0">
                <a:sym typeface="Wingdings" panose="05000000000000000000" pitchFamily="2" charset="2"/>
              </a:rPr>
              <a:t>Cibler l’offre de service de soins: suivi et évaluation des dépenses de santé au niveau district, plus de pouvoir donné au niveau district, mobilisation sociale et de la communauté</a:t>
            </a:r>
            <a:endParaRPr lang="fr-CH" sz="2000" b="0" dirty="0"/>
          </a:p>
        </p:txBody>
      </p:sp>
    </p:spTree>
    <p:extLst>
      <p:ext uri="{BB962C8B-B14F-4D97-AF65-F5344CB8AC3E}">
        <p14:creationId xmlns:p14="http://schemas.microsoft.com/office/powerpoint/2010/main" val="506271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3FDE9-CCC5-481A-89EF-766EB3E44985}"/>
              </a:ext>
            </a:extLst>
          </p:cNvPr>
          <p:cNvSpPr>
            <a:spLocks noGrp="1"/>
          </p:cNvSpPr>
          <p:nvPr>
            <p:ph type="title"/>
          </p:nvPr>
        </p:nvSpPr>
        <p:spPr>
          <a:xfrm>
            <a:off x="1320682" y="41456"/>
            <a:ext cx="10320489" cy="1499616"/>
          </a:xfrm>
        </p:spPr>
        <p:txBody>
          <a:bodyPr>
            <a:normAutofit/>
          </a:bodyPr>
          <a:lstStyle/>
          <a:p>
            <a:r>
              <a:rPr lang="en-US" dirty="0"/>
              <a:t>Effective development cooperation will be key to ensure fruitful coordinated support</a:t>
            </a:r>
          </a:p>
        </p:txBody>
      </p:sp>
      <p:grpSp>
        <p:nvGrpSpPr>
          <p:cNvPr id="4" name="Group 3">
            <a:extLst>
              <a:ext uri="{FF2B5EF4-FFF2-40B4-BE49-F238E27FC236}">
                <a16:creationId xmlns:a16="http://schemas.microsoft.com/office/drawing/2014/main" id="{44D22F77-88AF-42EF-ABFA-63909DB027BD}"/>
              </a:ext>
            </a:extLst>
          </p:cNvPr>
          <p:cNvGrpSpPr/>
          <p:nvPr/>
        </p:nvGrpSpPr>
        <p:grpSpPr>
          <a:xfrm>
            <a:off x="0" y="1"/>
            <a:ext cx="1188720" cy="1188720"/>
            <a:chOff x="5274885" y="1868412"/>
            <a:chExt cx="1497491" cy="1478813"/>
          </a:xfrm>
        </p:grpSpPr>
        <p:sp>
          <p:nvSpPr>
            <p:cNvPr id="5" name="Oval 4">
              <a:extLst>
                <a:ext uri="{FF2B5EF4-FFF2-40B4-BE49-F238E27FC236}">
                  <a16:creationId xmlns:a16="http://schemas.microsoft.com/office/drawing/2014/main" id="{369CDB20-1E41-4C11-8C2A-401BF52F592C}"/>
                </a:ext>
              </a:extLst>
            </p:cNvPr>
            <p:cNvSpPr/>
            <p:nvPr/>
          </p:nvSpPr>
          <p:spPr>
            <a:xfrm>
              <a:off x="5274885" y="1868412"/>
              <a:ext cx="1497491" cy="1478813"/>
            </a:xfrm>
            <a:prstGeom prst="ellipse">
              <a:avLst/>
            </a:prstGeom>
            <a:solidFill>
              <a:schemeClr val="accent3">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nvGrpSpPr>
            <p:cNvPr id="6" name="Group 5">
              <a:extLst>
                <a:ext uri="{FF2B5EF4-FFF2-40B4-BE49-F238E27FC236}">
                  <a16:creationId xmlns:a16="http://schemas.microsoft.com/office/drawing/2014/main" id="{42E1240E-F41C-4573-9417-64EDEAD1AFAF}"/>
                </a:ext>
              </a:extLst>
            </p:cNvPr>
            <p:cNvGrpSpPr/>
            <p:nvPr/>
          </p:nvGrpSpPr>
          <p:grpSpPr>
            <a:xfrm>
              <a:off x="5631244" y="2110525"/>
              <a:ext cx="872993" cy="644773"/>
              <a:chOff x="212863" y="2060131"/>
              <a:chExt cx="1472668" cy="904576"/>
            </a:xfrm>
            <a:solidFill>
              <a:schemeClr val="bg1"/>
            </a:solidFill>
          </p:grpSpPr>
          <p:grpSp>
            <p:nvGrpSpPr>
              <p:cNvPr id="8" name="Group 7">
                <a:extLst>
                  <a:ext uri="{FF2B5EF4-FFF2-40B4-BE49-F238E27FC236}">
                    <a16:creationId xmlns:a16="http://schemas.microsoft.com/office/drawing/2014/main" id="{98B50572-825B-401D-A95A-FEB1A5A83409}"/>
                  </a:ext>
                </a:extLst>
              </p:cNvPr>
              <p:cNvGrpSpPr/>
              <p:nvPr/>
            </p:nvGrpSpPr>
            <p:grpSpPr>
              <a:xfrm>
                <a:off x="1183881" y="2060131"/>
                <a:ext cx="501650" cy="904576"/>
                <a:chOff x="6400801" y="5132388"/>
                <a:chExt cx="501650" cy="1001712"/>
              </a:xfrm>
              <a:grpFill/>
            </p:grpSpPr>
            <p:sp>
              <p:nvSpPr>
                <p:cNvPr id="10" name="Freeform 76">
                  <a:extLst>
                    <a:ext uri="{FF2B5EF4-FFF2-40B4-BE49-F238E27FC236}">
                      <a16:creationId xmlns:a16="http://schemas.microsoft.com/office/drawing/2014/main" id="{C319392B-14FF-4413-BF21-4C21DBD621E4}"/>
                    </a:ext>
                  </a:extLst>
                </p:cNvPr>
                <p:cNvSpPr>
                  <a:spLocks/>
                </p:cNvSpPr>
                <p:nvPr/>
              </p:nvSpPr>
              <p:spPr bwMode="auto">
                <a:xfrm>
                  <a:off x="6400801" y="5160963"/>
                  <a:ext cx="187325" cy="225425"/>
                </a:xfrm>
                <a:custGeom>
                  <a:avLst/>
                  <a:gdLst>
                    <a:gd name="T0" fmla="*/ 0 w 118"/>
                    <a:gd name="T1" fmla="*/ 142 h 142"/>
                    <a:gd name="T2" fmla="*/ 0 w 118"/>
                    <a:gd name="T3" fmla="*/ 0 h 142"/>
                    <a:gd name="T4" fmla="*/ 0 w 118"/>
                    <a:gd name="T5" fmla="*/ 0 h 142"/>
                    <a:gd name="T6" fmla="*/ 6 w 118"/>
                    <a:gd name="T7" fmla="*/ 4 h 142"/>
                    <a:gd name="T8" fmla="*/ 6 w 118"/>
                    <a:gd name="T9" fmla="*/ 4 h 142"/>
                    <a:gd name="T10" fmla="*/ 10 w 118"/>
                    <a:gd name="T11" fmla="*/ 8 h 142"/>
                    <a:gd name="T12" fmla="*/ 10 w 118"/>
                    <a:gd name="T13" fmla="*/ 8 h 142"/>
                    <a:gd name="T14" fmla="*/ 10 w 118"/>
                    <a:gd name="T15" fmla="*/ 8 h 142"/>
                    <a:gd name="T16" fmla="*/ 10 w 118"/>
                    <a:gd name="T17" fmla="*/ 8 h 142"/>
                    <a:gd name="T18" fmla="*/ 10 w 118"/>
                    <a:gd name="T19" fmla="*/ 8 h 142"/>
                    <a:gd name="T20" fmla="*/ 10 w 118"/>
                    <a:gd name="T21" fmla="*/ 8 h 142"/>
                    <a:gd name="T22" fmla="*/ 10 w 118"/>
                    <a:gd name="T23" fmla="*/ 8 h 142"/>
                    <a:gd name="T24" fmla="*/ 10 w 118"/>
                    <a:gd name="T25" fmla="*/ 8 h 142"/>
                    <a:gd name="T26" fmla="*/ 10 w 118"/>
                    <a:gd name="T27" fmla="*/ 8 h 142"/>
                    <a:gd name="T28" fmla="*/ 10 w 118"/>
                    <a:gd name="T29" fmla="*/ 8 h 142"/>
                    <a:gd name="T30" fmla="*/ 10 w 118"/>
                    <a:gd name="T31" fmla="*/ 8 h 142"/>
                    <a:gd name="T32" fmla="*/ 12 w 118"/>
                    <a:gd name="T33" fmla="*/ 8 h 142"/>
                    <a:gd name="T34" fmla="*/ 12 w 118"/>
                    <a:gd name="T35" fmla="*/ 8 h 142"/>
                    <a:gd name="T36" fmla="*/ 18 w 118"/>
                    <a:gd name="T37" fmla="*/ 14 h 142"/>
                    <a:gd name="T38" fmla="*/ 18 w 118"/>
                    <a:gd name="T39" fmla="*/ 14 h 142"/>
                    <a:gd name="T40" fmla="*/ 44 w 118"/>
                    <a:gd name="T41" fmla="*/ 36 h 142"/>
                    <a:gd name="T42" fmla="*/ 44 w 118"/>
                    <a:gd name="T43" fmla="*/ 36 h 142"/>
                    <a:gd name="T44" fmla="*/ 66 w 118"/>
                    <a:gd name="T45" fmla="*/ 62 h 142"/>
                    <a:gd name="T46" fmla="*/ 66 w 118"/>
                    <a:gd name="T47" fmla="*/ 62 h 142"/>
                    <a:gd name="T48" fmla="*/ 78 w 118"/>
                    <a:gd name="T49" fmla="*/ 74 h 142"/>
                    <a:gd name="T50" fmla="*/ 78 w 118"/>
                    <a:gd name="T51" fmla="*/ 74 h 142"/>
                    <a:gd name="T52" fmla="*/ 78 w 118"/>
                    <a:gd name="T53" fmla="*/ 76 h 142"/>
                    <a:gd name="T54" fmla="*/ 78 w 118"/>
                    <a:gd name="T55" fmla="*/ 76 h 142"/>
                    <a:gd name="T56" fmla="*/ 78 w 118"/>
                    <a:gd name="T57" fmla="*/ 76 h 142"/>
                    <a:gd name="T58" fmla="*/ 78 w 118"/>
                    <a:gd name="T59" fmla="*/ 76 h 142"/>
                    <a:gd name="T60" fmla="*/ 78 w 118"/>
                    <a:gd name="T61" fmla="*/ 76 h 142"/>
                    <a:gd name="T62" fmla="*/ 78 w 118"/>
                    <a:gd name="T63" fmla="*/ 76 h 142"/>
                    <a:gd name="T64" fmla="*/ 78 w 118"/>
                    <a:gd name="T65" fmla="*/ 76 h 142"/>
                    <a:gd name="T66" fmla="*/ 78 w 118"/>
                    <a:gd name="T67" fmla="*/ 76 h 142"/>
                    <a:gd name="T68" fmla="*/ 82 w 118"/>
                    <a:gd name="T69" fmla="*/ 78 h 142"/>
                    <a:gd name="T70" fmla="*/ 82 w 118"/>
                    <a:gd name="T71" fmla="*/ 78 h 142"/>
                    <a:gd name="T72" fmla="*/ 86 w 118"/>
                    <a:gd name="T73" fmla="*/ 86 h 142"/>
                    <a:gd name="T74" fmla="*/ 86 w 118"/>
                    <a:gd name="T75" fmla="*/ 86 h 142"/>
                    <a:gd name="T76" fmla="*/ 104 w 118"/>
                    <a:gd name="T77" fmla="*/ 112 h 142"/>
                    <a:gd name="T78" fmla="*/ 118 w 118"/>
                    <a:gd name="T79" fmla="*/ 138 h 142"/>
                    <a:gd name="T80" fmla="*/ 118 w 118"/>
                    <a:gd name="T81" fmla="*/ 138 h 142"/>
                    <a:gd name="T82" fmla="*/ 60 w 118"/>
                    <a:gd name="T83" fmla="*/ 142 h 142"/>
                    <a:gd name="T84" fmla="*/ 60 w 118"/>
                    <a:gd name="T85" fmla="*/ 142 h 142"/>
                    <a:gd name="T86" fmla="*/ 0 w 118"/>
                    <a:gd name="T87" fmla="*/ 142 h 142"/>
                    <a:gd name="T88" fmla="*/ 0 w 118"/>
                    <a:gd name="T89" fmla="*/ 142 h 142"/>
                    <a:gd name="T90" fmla="*/ 0 w 118"/>
                    <a:gd name="T91" fmla="*/ 14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42">
                      <a:moveTo>
                        <a:pt x="0" y="142"/>
                      </a:moveTo>
                      <a:lnTo>
                        <a:pt x="0" y="0"/>
                      </a:lnTo>
                      <a:lnTo>
                        <a:pt x="0" y="0"/>
                      </a:lnTo>
                      <a:lnTo>
                        <a:pt x="6" y="4"/>
                      </a:lnTo>
                      <a:lnTo>
                        <a:pt x="6" y="4"/>
                      </a:lnTo>
                      <a:lnTo>
                        <a:pt x="10" y="8"/>
                      </a:lnTo>
                      <a:lnTo>
                        <a:pt x="10" y="8"/>
                      </a:lnTo>
                      <a:lnTo>
                        <a:pt x="10" y="8"/>
                      </a:lnTo>
                      <a:lnTo>
                        <a:pt x="10" y="8"/>
                      </a:lnTo>
                      <a:lnTo>
                        <a:pt x="10" y="8"/>
                      </a:lnTo>
                      <a:lnTo>
                        <a:pt x="10" y="8"/>
                      </a:lnTo>
                      <a:lnTo>
                        <a:pt x="10" y="8"/>
                      </a:lnTo>
                      <a:lnTo>
                        <a:pt x="10" y="8"/>
                      </a:lnTo>
                      <a:lnTo>
                        <a:pt x="10" y="8"/>
                      </a:lnTo>
                      <a:lnTo>
                        <a:pt x="10" y="8"/>
                      </a:lnTo>
                      <a:lnTo>
                        <a:pt x="10" y="8"/>
                      </a:lnTo>
                      <a:lnTo>
                        <a:pt x="12" y="8"/>
                      </a:lnTo>
                      <a:lnTo>
                        <a:pt x="12" y="8"/>
                      </a:lnTo>
                      <a:lnTo>
                        <a:pt x="18" y="14"/>
                      </a:lnTo>
                      <a:lnTo>
                        <a:pt x="18" y="14"/>
                      </a:lnTo>
                      <a:lnTo>
                        <a:pt x="44" y="36"/>
                      </a:lnTo>
                      <a:lnTo>
                        <a:pt x="44" y="36"/>
                      </a:lnTo>
                      <a:lnTo>
                        <a:pt x="66" y="62"/>
                      </a:lnTo>
                      <a:lnTo>
                        <a:pt x="66" y="62"/>
                      </a:lnTo>
                      <a:lnTo>
                        <a:pt x="78" y="74"/>
                      </a:lnTo>
                      <a:lnTo>
                        <a:pt x="78" y="74"/>
                      </a:lnTo>
                      <a:lnTo>
                        <a:pt x="78" y="76"/>
                      </a:lnTo>
                      <a:lnTo>
                        <a:pt x="78" y="76"/>
                      </a:lnTo>
                      <a:lnTo>
                        <a:pt x="78" y="76"/>
                      </a:lnTo>
                      <a:lnTo>
                        <a:pt x="78" y="76"/>
                      </a:lnTo>
                      <a:lnTo>
                        <a:pt x="78" y="76"/>
                      </a:lnTo>
                      <a:lnTo>
                        <a:pt x="78" y="76"/>
                      </a:lnTo>
                      <a:lnTo>
                        <a:pt x="78" y="76"/>
                      </a:lnTo>
                      <a:lnTo>
                        <a:pt x="78" y="76"/>
                      </a:lnTo>
                      <a:lnTo>
                        <a:pt x="82" y="78"/>
                      </a:lnTo>
                      <a:lnTo>
                        <a:pt x="82" y="78"/>
                      </a:lnTo>
                      <a:lnTo>
                        <a:pt x="86" y="86"/>
                      </a:lnTo>
                      <a:lnTo>
                        <a:pt x="86" y="86"/>
                      </a:lnTo>
                      <a:lnTo>
                        <a:pt x="104" y="112"/>
                      </a:lnTo>
                      <a:lnTo>
                        <a:pt x="118" y="138"/>
                      </a:lnTo>
                      <a:lnTo>
                        <a:pt x="118" y="138"/>
                      </a:lnTo>
                      <a:lnTo>
                        <a:pt x="60" y="142"/>
                      </a:lnTo>
                      <a:lnTo>
                        <a:pt x="60" y="142"/>
                      </a:lnTo>
                      <a:lnTo>
                        <a:pt x="0" y="142"/>
                      </a:lnTo>
                      <a:lnTo>
                        <a:pt x="0" y="142"/>
                      </a:lnTo>
                      <a:lnTo>
                        <a:pt x="0" y="1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200"/>
                </a:p>
              </p:txBody>
            </p:sp>
            <p:sp>
              <p:nvSpPr>
                <p:cNvPr id="11" name="Freeform 77">
                  <a:extLst>
                    <a:ext uri="{FF2B5EF4-FFF2-40B4-BE49-F238E27FC236}">
                      <a16:creationId xmlns:a16="http://schemas.microsoft.com/office/drawing/2014/main" id="{F298F0F7-3D01-4E36-A64E-A5077F9ED08D}"/>
                    </a:ext>
                  </a:extLst>
                </p:cNvPr>
                <p:cNvSpPr>
                  <a:spLocks/>
                </p:cNvSpPr>
                <p:nvPr/>
              </p:nvSpPr>
              <p:spPr bwMode="auto">
                <a:xfrm>
                  <a:off x="6442076" y="5132388"/>
                  <a:ext cx="374650" cy="244475"/>
                </a:xfrm>
                <a:custGeom>
                  <a:avLst/>
                  <a:gdLst>
                    <a:gd name="T0" fmla="*/ 0 w 236"/>
                    <a:gd name="T1" fmla="*/ 0 h 154"/>
                    <a:gd name="T2" fmla="*/ 0 w 236"/>
                    <a:gd name="T3" fmla="*/ 0 h 154"/>
                    <a:gd name="T4" fmla="*/ 36 w 236"/>
                    <a:gd name="T5" fmla="*/ 6 h 154"/>
                    <a:gd name="T6" fmla="*/ 70 w 236"/>
                    <a:gd name="T7" fmla="*/ 14 h 154"/>
                    <a:gd name="T8" fmla="*/ 104 w 236"/>
                    <a:gd name="T9" fmla="*/ 28 h 154"/>
                    <a:gd name="T10" fmla="*/ 134 w 236"/>
                    <a:gd name="T11" fmla="*/ 44 h 154"/>
                    <a:gd name="T12" fmla="*/ 164 w 236"/>
                    <a:gd name="T13" fmla="*/ 62 h 154"/>
                    <a:gd name="T14" fmla="*/ 190 w 236"/>
                    <a:gd name="T15" fmla="*/ 86 h 154"/>
                    <a:gd name="T16" fmla="*/ 214 w 236"/>
                    <a:gd name="T17" fmla="*/ 110 h 154"/>
                    <a:gd name="T18" fmla="*/ 236 w 236"/>
                    <a:gd name="T19" fmla="*/ 138 h 154"/>
                    <a:gd name="T20" fmla="*/ 236 w 236"/>
                    <a:gd name="T21" fmla="*/ 138 h 154"/>
                    <a:gd name="T22" fmla="*/ 236 w 236"/>
                    <a:gd name="T23" fmla="*/ 138 h 154"/>
                    <a:gd name="T24" fmla="*/ 190 w 236"/>
                    <a:gd name="T25" fmla="*/ 146 h 154"/>
                    <a:gd name="T26" fmla="*/ 190 w 236"/>
                    <a:gd name="T27" fmla="*/ 146 h 154"/>
                    <a:gd name="T28" fmla="*/ 178 w 236"/>
                    <a:gd name="T29" fmla="*/ 148 h 154"/>
                    <a:gd name="T30" fmla="*/ 178 w 236"/>
                    <a:gd name="T31" fmla="*/ 148 h 154"/>
                    <a:gd name="T32" fmla="*/ 172 w 236"/>
                    <a:gd name="T33" fmla="*/ 148 h 154"/>
                    <a:gd name="T34" fmla="*/ 172 w 236"/>
                    <a:gd name="T35" fmla="*/ 148 h 154"/>
                    <a:gd name="T36" fmla="*/ 172 w 236"/>
                    <a:gd name="T37" fmla="*/ 148 h 154"/>
                    <a:gd name="T38" fmla="*/ 172 w 236"/>
                    <a:gd name="T39" fmla="*/ 148 h 154"/>
                    <a:gd name="T40" fmla="*/ 172 w 236"/>
                    <a:gd name="T41" fmla="*/ 148 h 154"/>
                    <a:gd name="T42" fmla="*/ 172 w 236"/>
                    <a:gd name="T43" fmla="*/ 148 h 154"/>
                    <a:gd name="T44" fmla="*/ 172 w 236"/>
                    <a:gd name="T45" fmla="*/ 148 h 154"/>
                    <a:gd name="T46" fmla="*/ 172 w 236"/>
                    <a:gd name="T47" fmla="*/ 148 h 154"/>
                    <a:gd name="T48" fmla="*/ 172 w 236"/>
                    <a:gd name="T49" fmla="*/ 148 h 154"/>
                    <a:gd name="T50" fmla="*/ 172 w 236"/>
                    <a:gd name="T51" fmla="*/ 148 h 154"/>
                    <a:gd name="T52" fmla="*/ 172 w 236"/>
                    <a:gd name="T53" fmla="*/ 148 h 154"/>
                    <a:gd name="T54" fmla="*/ 170 w 236"/>
                    <a:gd name="T55" fmla="*/ 148 h 154"/>
                    <a:gd name="T56" fmla="*/ 170 w 236"/>
                    <a:gd name="T57" fmla="*/ 148 h 154"/>
                    <a:gd name="T58" fmla="*/ 166 w 236"/>
                    <a:gd name="T59" fmla="*/ 148 h 154"/>
                    <a:gd name="T60" fmla="*/ 166 w 236"/>
                    <a:gd name="T61" fmla="*/ 148 h 154"/>
                    <a:gd name="T62" fmla="*/ 140 w 236"/>
                    <a:gd name="T63" fmla="*/ 152 h 154"/>
                    <a:gd name="T64" fmla="*/ 140 w 236"/>
                    <a:gd name="T65" fmla="*/ 152 h 154"/>
                    <a:gd name="T66" fmla="*/ 122 w 236"/>
                    <a:gd name="T67" fmla="*/ 154 h 154"/>
                    <a:gd name="T68" fmla="*/ 122 w 236"/>
                    <a:gd name="T69" fmla="*/ 154 h 154"/>
                    <a:gd name="T70" fmla="*/ 122 w 236"/>
                    <a:gd name="T71" fmla="*/ 154 h 154"/>
                    <a:gd name="T72" fmla="*/ 110 w 236"/>
                    <a:gd name="T73" fmla="*/ 128 h 154"/>
                    <a:gd name="T74" fmla="*/ 94 w 236"/>
                    <a:gd name="T75" fmla="*/ 104 h 154"/>
                    <a:gd name="T76" fmla="*/ 94 w 236"/>
                    <a:gd name="T77" fmla="*/ 104 h 154"/>
                    <a:gd name="T78" fmla="*/ 74 w 236"/>
                    <a:gd name="T79" fmla="*/ 74 h 154"/>
                    <a:gd name="T80" fmla="*/ 52 w 236"/>
                    <a:gd name="T81" fmla="*/ 48 h 154"/>
                    <a:gd name="T82" fmla="*/ 26 w 236"/>
                    <a:gd name="T83" fmla="*/ 24 h 154"/>
                    <a:gd name="T84" fmla="*/ 0 w 236"/>
                    <a:gd name="T85" fmla="*/ 0 h 154"/>
                    <a:gd name="T86" fmla="*/ 0 w 236"/>
                    <a:gd name="T87"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6" h="154">
                      <a:moveTo>
                        <a:pt x="0" y="0"/>
                      </a:moveTo>
                      <a:lnTo>
                        <a:pt x="0" y="0"/>
                      </a:lnTo>
                      <a:lnTo>
                        <a:pt x="36" y="6"/>
                      </a:lnTo>
                      <a:lnTo>
                        <a:pt x="70" y="14"/>
                      </a:lnTo>
                      <a:lnTo>
                        <a:pt x="104" y="28"/>
                      </a:lnTo>
                      <a:lnTo>
                        <a:pt x="134" y="44"/>
                      </a:lnTo>
                      <a:lnTo>
                        <a:pt x="164" y="62"/>
                      </a:lnTo>
                      <a:lnTo>
                        <a:pt x="190" y="86"/>
                      </a:lnTo>
                      <a:lnTo>
                        <a:pt x="214" y="110"/>
                      </a:lnTo>
                      <a:lnTo>
                        <a:pt x="236" y="138"/>
                      </a:lnTo>
                      <a:lnTo>
                        <a:pt x="236" y="138"/>
                      </a:lnTo>
                      <a:lnTo>
                        <a:pt x="236" y="138"/>
                      </a:lnTo>
                      <a:lnTo>
                        <a:pt x="190" y="146"/>
                      </a:lnTo>
                      <a:lnTo>
                        <a:pt x="190" y="146"/>
                      </a:lnTo>
                      <a:lnTo>
                        <a:pt x="178" y="148"/>
                      </a:lnTo>
                      <a:lnTo>
                        <a:pt x="178" y="148"/>
                      </a:lnTo>
                      <a:lnTo>
                        <a:pt x="172" y="148"/>
                      </a:lnTo>
                      <a:lnTo>
                        <a:pt x="172" y="148"/>
                      </a:lnTo>
                      <a:lnTo>
                        <a:pt x="172" y="148"/>
                      </a:lnTo>
                      <a:lnTo>
                        <a:pt x="172" y="148"/>
                      </a:lnTo>
                      <a:lnTo>
                        <a:pt x="172" y="148"/>
                      </a:lnTo>
                      <a:lnTo>
                        <a:pt x="172" y="148"/>
                      </a:lnTo>
                      <a:lnTo>
                        <a:pt x="172" y="148"/>
                      </a:lnTo>
                      <a:lnTo>
                        <a:pt x="172" y="148"/>
                      </a:lnTo>
                      <a:lnTo>
                        <a:pt x="172" y="148"/>
                      </a:lnTo>
                      <a:lnTo>
                        <a:pt x="172" y="148"/>
                      </a:lnTo>
                      <a:lnTo>
                        <a:pt x="172" y="148"/>
                      </a:lnTo>
                      <a:lnTo>
                        <a:pt x="170" y="148"/>
                      </a:lnTo>
                      <a:lnTo>
                        <a:pt x="170" y="148"/>
                      </a:lnTo>
                      <a:lnTo>
                        <a:pt x="166" y="148"/>
                      </a:lnTo>
                      <a:lnTo>
                        <a:pt x="166" y="148"/>
                      </a:lnTo>
                      <a:lnTo>
                        <a:pt x="140" y="152"/>
                      </a:lnTo>
                      <a:lnTo>
                        <a:pt x="140" y="152"/>
                      </a:lnTo>
                      <a:lnTo>
                        <a:pt x="122" y="154"/>
                      </a:lnTo>
                      <a:lnTo>
                        <a:pt x="122" y="154"/>
                      </a:lnTo>
                      <a:lnTo>
                        <a:pt x="122" y="154"/>
                      </a:lnTo>
                      <a:lnTo>
                        <a:pt x="110" y="128"/>
                      </a:lnTo>
                      <a:lnTo>
                        <a:pt x="94" y="104"/>
                      </a:lnTo>
                      <a:lnTo>
                        <a:pt x="94" y="104"/>
                      </a:lnTo>
                      <a:lnTo>
                        <a:pt x="74" y="74"/>
                      </a:lnTo>
                      <a:lnTo>
                        <a:pt x="52" y="48"/>
                      </a:lnTo>
                      <a:lnTo>
                        <a:pt x="26" y="2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200"/>
                </a:p>
              </p:txBody>
            </p:sp>
            <p:sp>
              <p:nvSpPr>
                <p:cNvPr id="12" name="Freeform 78">
                  <a:extLst>
                    <a:ext uri="{FF2B5EF4-FFF2-40B4-BE49-F238E27FC236}">
                      <a16:creationId xmlns:a16="http://schemas.microsoft.com/office/drawing/2014/main" id="{6A37E326-CAE6-4718-9852-096BCFD9D074}"/>
                    </a:ext>
                  </a:extLst>
                </p:cNvPr>
                <p:cNvSpPr>
                  <a:spLocks/>
                </p:cNvSpPr>
                <p:nvPr/>
              </p:nvSpPr>
              <p:spPr bwMode="auto">
                <a:xfrm>
                  <a:off x="6400801" y="5880100"/>
                  <a:ext cx="187325" cy="228600"/>
                </a:xfrm>
                <a:custGeom>
                  <a:avLst/>
                  <a:gdLst>
                    <a:gd name="T0" fmla="*/ 32 w 118"/>
                    <a:gd name="T1" fmla="*/ 118 h 144"/>
                    <a:gd name="T2" fmla="*/ 32 w 118"/>
                    <a:gd name="T3" fmla="*/ 118 h 144"/>
                    <a:gd name="T4" fmla="*/ 18 w 118"/>
                    <a:gd name="T5" fmla="*/ 130 h 144"/>
                    <a:gd name="T6" fmla="*/ 18 w 118"/>
                    <a:gd name="T7" fmla="*/ 130 h 144"/>
                    <a:gd name="T8" fmla="*/ 12 w 118"/>
                    <a:gd name="T9" fmla="*/ 134 h 144"/>
                    <a:gd name="T10" fmla="*/ 12 w 118"/>
                    <a:gd name="T11" fmla="*/ 134 h 144"/>
                    <a:gd name="T12" fmla="*/ 12 w 118"/>
                    <a:gd name="T13" fmla="*/ 136 h 144"/>
                    <a:gd name="T14" fmla="*/ 12 w 118"/>
                    <a:gd name="T15" fmla="*/ 136 h 144"/>
                    <a:gd name="T16" fmla="*/ 12 w 118"/>
                    <a:gd name="T17" fmla="*/ 136 h 144"/>
                    <a:gd name="T18" fmla="*/ 12 w 118"/>
                    <a:gd name="T19" fmla="*/ 136 h 144"/>
                    <a:gd name="T20" fmla="*/ 12 w 118"/>
                    <a:gd name="T21" fmla="*/ 136 h 144"/>
                    <a:gd name="T22" fmla="*/ 12 w 118"/>
                    <a:gd name="T23" fmla="*/ 136 h 144"/>
                    <a:gd name="T24" fmla="*/ 10 w 118"/>
                    <a:gd name="T25" fmla="*/ 136 h 144"/>
                    <a:gd name="T26" fmla="*/ 10 w 118"/>
                    <a:gd name="T27" fmla="*/ 136 h 144"/>
                    <a:gd name="T28" fmla="*/ 6 w 118"/>
                    <a:gd name="T29" fmla="*/ 138 h 144"/>
                    <a:gd name="T30" fmla="*/ 6 w 118"/>
                    <a:gd name="T31" fmla="*/ 138 h 144"/>
                    <a:gd name="T32" fmla="*/ 0 w 118"/>
                    <a:gd name="T33" fmla="*/ 144 h 144"/>
                    <a:gd name="T34" fmla="*/ 0 w 118"/>
                    <a:gd name="T35" fmla="*/ 0 h 144"/>
                    <a:gd name="T36" fmla="*/ 0 w 118"/>
                    <a:gd name="T37" fmla="*/ 0 h 144"/>
                    <a:gd name="T38" fmla="*/ 0 w 118"/>
                    <a:gd name="T39" fmla="*/ 0 h 144"/>
                    <a:gd name="T40" fmla="*/ 54 w 118"/>
                    <a:gd name="T41" fmla="*/ 2 h 144"/>
                    <a:gd name="T42" fmla="*/ 106 w 118"/>
                    <a:gd name="T43" fmla="*/ 4 h 144"/>
                    <a:gd name="T44" fmla="*/ 106 w 118"/>
                    <a:gd name="T45" fmla="*/ 4 h 144"/>
                    <a:gd name="T46" fmla="*/ 118 w 118"/>
                    <a:gd name="T47" fmla="*/ 4 h 144"/>
                    <a:gd name="T48" fmla="*/ 118 w 118"/>
                    <a:gd name="T49" fmla="*/ 4 h 144"/>
                    <a:gd name="T50" fmla="*/ 112 w 118"/>
                    <a:gd name="T51" fmla="*/ 14 h 144"/>
                    <a:gd name="T52" fmla="*/ 112 w 118"/>
                    <a:gd name="T53" fmla="*/ 14 h 144"/>
                    <a:gd name="T54" fmla="*/ 96 w 118"/>
                    <a:gd name="T55" fmla="*/ 42 h 144"/>
                    <a:gd name="T56" fmla="*/ 96 w 118"/>
                    <a:gd name="T57" fmla="*/ 42 h 144"/>
                    <a:gd name="T58" fmla="*/ 86 w 118"/>
                    <a:gd name="T59" fmla="*/ 58 h 144"/>
                    <a:gd name="T60" fmla="*/ 86 w 118"/>
                    <a:gd name="T61" fmla="*/ 58 h 144"/>
                    <a:gd name="T62" fmla="*/ 82 w 118"/>
                    <a:gd name="T63" fmla="*/ 64 h 144"/>
                    <a:gd name="T64" fmla="*/ 82 w 118"/>
                    <a:gd name="T65" fmla="*/ 64 h 144"/>
                    <a:gd name="T66" fmla="*/ 80 w 118"/>
                    <a:gd name="T67" fmla="*/ 68 h 144"/>
                    <a:gd name="T68" fmla="*/ 80 w 118"/>
                    <a:gd name="T69" fmla="*/ 68 h 144"/>
                    <a:gd name="T70" fmla="*/ 78 w 118"/>
                    <a:gd name="T71" fmla="*/ 68 h 144"/>
                    <a:gd name="T72" fmla="*/ 78 w 118"/>
                    <a:gd name="T73" fmla="*/ 68 h 144"/>
                    <a:gd name="T74" fmla="*/ 78 w 118"/>
                    <a:gd name="T75" fmla="*/ 68 h 144"/>
                    <a:gd name="T76" fmla="*/ 78 w 118"/>
                    <a:gd name="T77" fmla="*/ 68 h 144"/>
                    <a:gd name="T78" fmla="*/ 78 w 118"/>
                    <a:gd name="T79" fmla="*/ 70 h 144"/>
                    <a:gd name="T80" fmla="*/ 78 w 118"/>
                    <a:gd name="T81" fmla="*/ 70 h 144"/>
                    <a:gd name="T82" fmla="*/ 56 w 118"/>
                    <a:gd name="T83" fmla="*/ 96 h 144"/>
                    <a:gd name="T84" fmla="*/ 56 w 118"/>
                    <a:gd name="T85" fmla="*/ 96 h 144"/>
                    <a:gd name="T86" fmla="*/ 32 w 118"/>
                    <a:gd name="T87" fmla="*/ 118 h 144"/>
                    <a:gd name="T88" fmla="*/ 32 w 118"/>
                    <a:gd name="T89" fmla="*/ 11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8" h="144">
                      <a:moveTo>
                        <a:pt x="32" y="118"/>
                      </a:moveTo>
                      <a:lnTo>
                        <a:pt x="32" y="118"/>
                      </a:lnTo>
                      <a:lnTo>
                        <a:pt x="18" y="130"/>
                      </a:lnTo>
                      <a:lnTo>
                        <a:pt x="18" y="130"/>
                      </a:lnTo>
                      <a:lnTo>
                        <a:pt x="12" y="134"/>
                      </a:lnTo>
                      <a:lnTo>
                        <a:pt x="12" y="134"/>
                      </a:lnTo>
                      <a:lnTo>
                        <a:pt x="12" y="136"/>
                      </a:lnTo>
                      <a:lnTo>
                        <a:pt x="12" y="136"/>
                      </a:lnTo>
                      <a:lnTo>
                        <a:pt x="12" y="136"/>
                      </a:lnTo>
                      <a:lnTo>
                        <a:pt x="12" y="136"/>
                      </a:lnTo>
                      <a:lnTo>
                        <a:pt x="12" y="136"/>
                      </a:lnTo>
                      <a:lnTo>
                        <a:pt x="12" y="136"/>
                      </a:lnTo>
                      <a:lnTo>
                        <a:pt x="10" y="136"/>
                      </a:lnTo>
                      <a:lnTo>
                        <a:pt x="10" y="136"/>
                      </a:lnTo>
                      <a:lnTo>
                        <a:pt x="6" y="138"/>
                      </a:lnTo>
                      <a:lnTo>
                        <a:pt x="6" y="138"/>
                      </a:lnTo>
                      <a:lnTo>
                        <a:pt x="0" y="144"/>
                      </a:lnTo>
                      <a:lnTo>
                        <a:pt x="0" y="0"/>
                      </a:lnTo>
                      <a:lnTo>
                        <a:pt x="0" y="0"/>
                      </a:lnTo>
                      <a:lnTo>
                        <a:pt x="0" y="0"/>
                      </a:lnTo>
                      <a:lnTo>
                        <a:pt x="54" y="2"/>
                      </a:lnTo>
                      <a:lnTo>
                        <a:pt x="106" y="4"/>
                      </a:lnTo>
                      <a:lnTo>
                        <a:pt x="106" y="4"/>
                      </a:lnTo>
                      <a:lnTo>
                        <a:pt x="118" y="4"/>
                      </a:lnTo>
                      <a:lnTo>
                        <a:pt x="118" y="4"/>
                      </a:lnTo>
                      <a:lnTo>
                        <a:pt x="112" y="14"/>
                      </a:lnTo>
                      <a:lnTo>
                        <a:pt x="112" y="14"/>
                      </a:lnTo>
                      <a:lnTo>
                        <a:pt x="96" y="42"/>
                      </a:lnTo>
                      <a:lnTo>
                        <a:pt x="96" y="42"/>
                      </a:lnTo>
                      <a:lnTo>
                        <a:pt x="86" y="58"/>
                      </a:lnTo>
                      <a:lnTo>
                        <a:pt x="86" y="58"/>
                      </a:lnTo>
                      <a:lnTo>
                        <a:pt x="82" y="64"/>
                      </a:lnTo>
                      <a:lnTo>
                        <a:pt x="82" y="64"/>
                      </a:lnTo>
                      <a:lnTo>
                        <a:pt x="80" y="68"/>
                      </a:lnTo>
                      <a:lnTo>
                        <a:pt x="80" y="68"/>
                      </a:lnTo>
                      <a:lnTo>
                        <a:pt x="78" y="68"/>
                      </a:lnTo>
                      <a:lnTo>
                        <a:pt x="78" y="68"/>
                      </a:lnTo>
                      <a:lnTo>
                        <a:pt x="78" y="68"/>
                      </a:lnTo>
                      <a:lnTo>
                        <a:pt x="78" y="68"/>
                      </a:lnTo>
                      <a:lnTo>
                        <a:pt x="78" y="70"/>
                      </a:lnTo>
                      <a:lnTo>
                        <a:pt x="78" y="70"/>
                      </a:lnTo>
                      <a:lnTo>
                        <a:pt x="56" y="96"/>
                      </a:lnTo>
                      <a:lnTo>
                        <a:pt x="56" y="96"/>
                      </a:lnTo>
                      <a:lnTo>
                        <a:pt x="32" y="118"/>
                      </a:lnTo>
                      <a:lnTo>
                        <a:pt x="32" y="1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200"/>
                </a:p>
              </p:txBody>
            </p:sp>
            <p:sp>
              <p:nvSpPr>
                <p:cNvPr id="13" name="Freeform 79">
                  <a:extLst>
                    <a:ext uri="{FF2B5EF4-FFF2-40B4-BE49-F238E27FC236}">
                      <a16:creationId xmlns:a16="http://schemas.microsoft.com/office/drawing/2014/main" id="{04DF3D5E-FB36-45FA-BF1E-D3D5B6ACC2C0}"/>
                    </a:ext>
                  </a:extLst>
                </p:cNvPr>
                <p:cNvSpPr>
                  <a:spLocks/>
                </p:cNvSpPr>
                <p:nvPr/>
              </p:nvSpPr>
              <p:spPr bwMode="auto">
                <a:xfrm>
                  <a:off x="6442076" y="5892800"/>
                  <a:ext cx="374650" cy="241300"/>
                </a:xfrm>
                <a:custGeom>
                  <a:avLst/>
                  <a:gdLst>
                    <a:gd name="T0" fmla="*/ 236 w 236"/>
                    <a:gd name="T1" fmla="*/ 16 h 152"/>
                    <a:gd name="T2" fmla="*/ 236 w 236"/>
                    <a:gd name="T3" fmla="*/ 16 h 152"/>
                    <a:gd name="T4" fmla="*/ 214 w 236"/>
                    <a:gd name="T5" fmla="*/ 44 h 152"/>
                    <a:gd name="T6" fmla="*/ 190 w 236"/>
                    <a:gd name="T7" fmla="*/ 68 h 152"/>
                    <a:gd name="T8" fmla="*/ 164 w 236"/>
                    <a:gd name="T9" fmla="*/ 90 h 152"/>
                    <a:gd name="T10" fmla="*/ 134 w 236"/>
                    <a:gd name="T11" fmla="*/ 110 h 152"/>
                    <a:gd name="T12" fmla="*/ 104 w 236"/>
                    <a:gd name="T13" fmla="*/ 126 h 152"/>
                    <a:gd name="T14" fmla="*/ 70 w 236"/>
                    <a:gd name="T15" fmla="*/ 140 h 152"/>
                    <a:gd name="T16" fmla="*/ 36 w 236"/>
                    <a:gd name="T17" fmla="*/ 148 h 152"/>
                    <a:gd name="T18" fmla="*/ 0 w 236"/>
                    <a:gd name="T19" fmla="*/ 152 h 152"/>
                    <a:gd name="T20" fmla="*/ 0 w 236"/>
                    <a:gd name="T21" fmla="*/ 152 h 152"/>
                    <a:gd name="T22" fmla="*/ 24 w 236"/>
                    <a:gd name="T23" fmla="*/ 134 h 152"/>
                    <a:gd name="T24" fmla="*/ 46 w 236"/>
                    <a:gd name="T25" fmla="*/ 112 h 152"/>
                    <a:gd name="T26" fmla="*/ 66 w 236"/>
                    <a:gd name="T27" fmla="*/ 90 h 152"/>
                    <a:gd name="T28" fmla="*/ 84 w 236"/>
                    <a:gd name="T29" fmla="*/ 66 h 152"/>
                    <a:gd name="T30" fmla="*/ 84 w 236"/>
                    <a:gd name="T31" fmla="*/ 66 h 152"/>
                    <a:gd name="T32" fmla="*/ 106 w 236"/>
                    <a:gd name="T33" fmla="*/ 34 h 152"/>
                    <a:gd name="T34" fmla="*/ 122 w 236"/>
                    <a:gd name="T35" fmla="*/ 0 h 152"/>
                    <a:gd name="T36" fmla="*/ 122 w 236"/>
                    <a:gd name="T37" fmla="*/ 0 h 152"/>
                    <a:gd name="T38" fmla="*/ 122 w 236"/>
                    <a:gd name="T39" fmla="*/ 0 h 152"/>
                    <a:gd name="T40" fmla="*/ 134 w 236"/>
                    <a:gd name="T41" fmla="*/ 0 h 152"/>
                    <a:gd name="T42" fmla="*/ 134 w 236"/>
                    <a:gd name="T43" fmla="*/ 0 h 152"/>
                    <a:gd name="T44" fmla="*/ 160 w 236"/>
                    <a:gd name="T45" fmla="*/ 4 h 152"/>
                    <a:gd name="T46" fmla="*/ 160 w 236"/>
                    <a:gd name="T47" fmla="*/ 4 h 152"/>
                    <a:gd name="T48" fmla="*/ 170 w 236"/>
                    <a:gd name="T49" fmla="*/ 6 h 152"/>
                    <a:gd name="T50" fmla="*/ 170 w 236"/>
                    <a:gd name="T51" fmla="*/ 6 h 152"/>
                    <a:gd name="T52" fmla="*/ 172 w 236"/>
                    <a:gd name="T53" fmla="*/ 6 h 152"/>
                    <a:gd name="T54" fmla="*/ 172 w 236"/>
                    <a:gd name="T55" fmla="*/ 6 h 152"/>
                    <a:gd name="T56" fmla="*/ 172 w 236"/>
                    <a:gd name="T57" fmla="*/ 6 h 152"/>
                    <a:gd name="T58" fmla="*/ 172 w 236"/>
                    <a:gd name="T59" fmla="*/ 6 h 152"/>
                    <a:gd name="T60" fmla="*/ 172 w 236"/>
                    <a:gd name="T61" fmla="*/ 6 h 152"/>
                    <a:gd name="T62" fmla="*/ 172 w 236"/>
                    <a:gd name="T63" fmla="*/ 6 h 152"/>
                    <a:gd name="T64" fmla="*/ 172 w 236"/>
                    <a:gd name="T65" fmla="*/ 6 h 152"/>
                    <a:gd name="T66" fmla="*/ 172 w 236"/>
                    <a:gd name="T67" fmla="*/ 6 h 152"/>
                    <a:gd name="T68" fmla="*/ 172 w 236"/>
                    <a:gd name="T69" fmla="*/ 6 h 152"/>
                    <a:gd name="T70" fmla="*/ 172 w 236"/>
                    <a:gd name="T71" fmla="*/ 6 h 152"/>
                    <a:gd name="T72" fmla="*/ 172 w 236"/>
                    <a:gd name="T73" fmla="*/ 6 h 152"/>
                    <a:gd name="T74" fmla="*/ 172 w 236"/>
                    <a:gd name="T75" fmla="*/ 6 h 152"/>
                    <a:gd name="T76" fmla="*/ 172 w 236"/>
                    <a:gd name="T77" fmla="*/ 6 h 152"/>
                    <a:gd name="T78" fmla="*/ 172 w 236"/>
                    <a:gd name="T79" fmla="*/ 6 h 152"/>
                    <a:gd name="T80" fmla="*/ 172 w 236"/>
                    <a:gd name="T81" fmla="*/ 6 h 152"/>
                    <a:gd name="T82" fmla="*/ 176 w 236"/>
                    <a:gd name="T83" fmla="*/ 6 h 152"/>
                    <a:gd name="T84" fmla="*/ 176 w 236"/>
                    <a:gd name="T85" fmla="*/ 6 h 152"/>
                    <a:gd name="T86" fmla="*/ 184 w 236"/>
                    <a:gd name="T87" fmla="*/ 6 h 152"/>
                    <a:gd name="T88" fmla="*/ 184 w 236"/>
                    <a:gd name="T89" fmla="*/ 6 h 152"/>
                    <a:gd name="T90" fmla="*/ 236 w 236"/>
                    <a:gd name="T91" fmla="*/ 16 h 152"/>
                    <a:gd name="T92" fmla="*/ 236 w 236"/>
                    <a:gd name="T93" fmla="*/ 1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152">
                      <a:moveTo>
                        <a:pt x="236" y="16"/>
                      </a:moveTo>
                      <a:lnTo>
                        <a:pt x="236" y="16"/>
                      </a:lnTo>
                      <a:lnTo>
                        <a:pt x="214" y="44"/>
                      </a:lnTo>
                      <a:lnTo>
                        <a:pt x="190" y="68"/>
                      </a:lnTo>
                      <a:lnTo>
                        <a:pt x="164" y="90"/>
                      </a:lnTo>
                      <a:lnTo>
                        <a:pt x="134" y="110"/>
                      </a:lnTo>
                      <a:lnTo>
                        <a:pt x="104" y="126"/>
                      </a:lnTo>
                      <a:lnTo>
                        <a:pt x="70" y="140"/>
                      </a:lnTo>
                      <a:lnTo>
                        <a:pt x="36" y="148"/>
                      </a:lnTo>
                      <a:lnTo>
                        <a:pt x="0" y="152"/>
                      </a:lnTo>
                      <a:lnTo>
                        <a:pt x="0" y="152"/>
                      </a:lnTo>
                      <a:lnTo>
                        <a:pt x="24" y="134"/>
                      </a:lnTo>
                      <a:lnTo>
                        <a:pt x="46" y="112"/>
                      </a:lnTo>
                      <a:lnTo>
                        <a:pt x="66" y="90"/>
                      </a:lnTo>
                      <a:lnTo>
                        <a:pt x="84" y="66"/>
                      </a:lnTo>
                      <a:lnTo>
                        <a:pt x="84" y="66"/>
                      </a:lnTo>
                      <a:lnTo>
                        <a:pt x="106" y="34"/>
                      </a:lnTo>
                      <a:lnTo>
                        <a:pt x="122" y="0"/>
                      </a:lnTo>
                      <a:lnTo>
                        <a:pt x="122" y="0"/>
                      </a:lnTo>
                      <a:lnTo>
                        <a:pt x="122" y="0"/>
                      </a:lnTo>
                      <a:lnTo>
                        <a:pt x="134" y="0"/>
                      </a:lnTo>
                      <a:lnTo>
                        <a:pt x="134" y="0"/>
                      </a:lnTo>
                      <a:lnTo>
                        <a:pt x="160" y="4"/>
                      </a:lnTo>
                      <a:lnTo>
                        <a:pt x="160" y="4"/>
                      </a:lnTo>
                      <a:lnTo>
                        <a:pt x="170" y="6"/>
                      </a:lnTo>
                      <a:lnTo>
                        <a:pt x="170" y="6"/>
                      </a:lnTo>
                      <a:lnTo>
                        <a:pt x="172" y="6"/>
                      </a:lnTo>
                      <a:lnTo>
                        <a:pt x="172" y="6"/>
                      </a:lnTo>
                      <a:lnTo>
                        <a:pt x="172" y="6"/>
                      </a:lnTo>
                      <a:lnTo>
                        <a:pt x="172" y="6"/>
                      </a:lnTo>
                      <a:lnTo>
                        <a:pt x="172" y="6"/>
                      </a:lnTo>
                      <a:lnTo>
                        <a:pt x="172" y="6"/>
                      </a:lnTo>
                      <a:lnTo>
                        <a:pt x="172" y="6"/>
                      </a:lnTo>
                      <a:lnTo>
                        <a:pt x="172" y="6"/>
                      </a:lnTo>
                      <a:lnTo>
                        <a:pt x="172" y="6"/>
                      </a:lnTo>
                      <a:lnTo>
                        <a:pt x="172" y="6"/>
                      </a:lnTo>
                      <a:lnTo>
                        <a:pt x="172" y="6"/>
                      </a:lnTo>
                      <a:lnTo>
                        <a:pt x="172" y="6"/>
                      </a:lnTo>
                      <a:lnTo>
                        <a:pt x="172" y="6"/>
                      </a:lnTo>
                      <a:lnTo>
                        <a:pt x="172" y="6"/>
                      </a:lnTo>
                      <a:lnTo>
                        <a:pt x="172" y="6"/>
                      </a:lnTo>
                      <a:lnTo>
                        <a:pt x="176" y="6"/>
                      </a:lnTo>
                      <a:lnTo>
                        <a:pt x="176" y="6"/>
                      </a:lnTo>
                      <a:lnTo>
                        <a:pt x="184" y="6"/>
                      </a:lnTo>
                      <a:lnTo>
                        <a:pt x="184" y="6"/>
                      </a:lnTo>
                      <a:lnTo>
                        <a:pt x="236" y="16"/>
                      </a:lnTo>
                      <a:lnTo>
                        <a:pt x="236"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200"/>
                </a:p>
              </p:txBody>
            </p:sp>
            <p:sp>
              <p:nvSpPr>
                <p:cNvPr id="14" name="Freeform 80">
                  <a:extLst>
                    <a:ext uri="{FF2B5EF4-FFF2-40B4-BE49-F238E27FC236}">
                      <a16:creationId xmlns:a16="http://schemas.microsoft.com/office/drawing/2014/main" id="{B445DB5F-276D-4080-83CB-4D2C4778A0EA}"/>
                    </a:ext>
                  </a:extLst>
                </p:cNvPr>
                <p:cNvSpPr>
                  <a:spLocks/>
                </p:cNvSpPr>
                <p:nvPr/>
              </p:nvSpPr>
              <p:spPr bwMode="auto">
                <a:xfrm>
                  <a:off x="6400801" y="5656263"/>
                  <a:ext cx="244475" cy="185738"/>
                </a:xfrm>
                <a:custGeom>
                  <a:avLst/>
                  <a:gdLst>
                    <a:gd name="T0" fmla="*/ 0 w 154"/>
                    <a:gd name="T1" fmla="*/ 0 h 117"/>
                    <a:gd name="T2" fmla="*/ 154 w 154"/>
                    <a:gd name="T3" fmla="*/ 0 h 117"/>
                    <a:gd name="T4" fmla="*/ 154 w 154"/>
                    <a:gd name="T5" fmla="*/ 0 h 117"/>
                    <a:gd name="T6" fmla="*/ 154 w 154"/>
                    <a:gd name="T7" fmla="*/ 0 h 117"/>
                    <a:gd name="T8" fmla="*/ 152 w 154"/>
                    <a:gd name="T9" fmla="*/ 14 h 117"/>
                    <a:gd name="T10" fmla="*/ 152 w 154"/>
                    <a:gd name="T11" fmla="*/ 14 h 117"/>
                    <a:gd name="T12" fmla="*/ 150 w 154"/>
                    <a:gd name="T13" fmla="*/ 34 h 117"/>
                    <a:gd name="T14" fmla="*/ 150 w 154"/>
                    <a:gd name="T15" fmla="*/ 34 h 117"/>
                    <a:gd name="T16" fmla="*/ 150 w 154"/>
                    <a:gd name="T17" fmla="*/ 34 h 117"/>
                    <a:gd name="T18" fmla="*/ 150 w 154"/>
                    <a:gd name="T19" fmla="*/ 34 h 117"/>
                    <a:gd name="T20" fmla="*/ 150 w 154"/>
                    <a:gd name="T21" fmla="*/ 34 h 117"/>
                    <a:gd name="T22" fmla="*/ 150 w 154"/>
                    <a:gd name="T23" fmla="*/ 34 h 117"/>
                    <a:gd name="T24" fmla="*/ 150 w 154"/>
                    <a:gd name="T25" fmla="*/ 36 h 117"/>
                    <a:gd name="T26" fmla="*/ 150 w 154"/>
                    <a:gd name="T27" fmla="*/ 36 h 117"/>
                    <a:gd name="T28" fmla="*/ 150 w 154"/>
                    <a:gd name="T29" fmla="*/ 40 h 117"/>
                    <a:gd name="T30" fmla="*/ 150 w 154"/>
                    <a:gd name="T31" fmla="*/ 40 h 117"/>
                    <a:gd name="T32" fmla="*/ 148 w 154"/>
                    <a:gd name="T33" fmla="*/ 52 h 117"/>
                    <a:gd name="T34" fmla="*/ 148 w 154"/>
                    <a:gd name="T35" fmla="*/ 52 h 117"/>
                    <a:gd name="T36" fmla="*/ 140 w 154"/>
                    <a:gd name="T37" fmla="*/ 85 h 117"/>
                    <a:gd name="T38" fmla="*/ 130 w 154"/>
                    <a:gd name="T39" fmla="*/ 117 h 117"/>
                    <a:gd name="T40" fmla="*/ 130 w 154"/>
                    <a:gd name="T41" fmla="*/ 117 h 117"/>
                    <a:gd name="T42" fmla="*/ 62 w 154"/>
                    <a:gd name="T43" fmla="*/ 113 h 117"/>
                    <a:gd name="T44" fmla="*/ 62 w 154"/>
                    <a:gd name="T45" fmla="*/ 113 h 117"/>
                    <a:gd name="T46" fmla="*/ 0 w 154"/>
                    <a:gd name="T47" fmla="*/ 113 h 117"/>
                    <a:gd name="T48" fmla="*/ 0 w 154"/>
                    <a:gd name="T49" fmla="*/ 113 h 117"/>
                    <a:gd name="T50" fmla="*/ 0 w 154"/>
                    <a:gd name="T5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17">
                      <a:moveTo>
                        <a:pt x="0" y="0"/>
                      </a:moveTo>
                      <a:lnTo>
                        <a:pt x="154" y="0"/>
                      </a:lnTo>
                      <a:lnTo>
                        <a:pt x="154" y="0"/>
                      </a:lnTo>
                      <a:lnTo>
                        <a:pt x="154" y="0"/>
                      </a:lnTo>
                      <a:lnTo>
                        <a:pt x="152" y="14"/>
                      </a:lnTo>
                      <a:lnTo>
                        <a:pt x="152" y="14"/>
                      </a:lnTo>
                      <a:lnTo>
                        <a:pt x="150" y="34"/>
                      </a:lnTo>
                      <a:lnTo>
                        <a:pt x="150" y="34"/>
                      </a:lnTo>
                      <a:lnTo>
                        <a:pt x="150" y="34"/>
                      </a:lnTo>
                      <a:lnTo>
                        <a:pt x="150" y="34"/>
                      </a:lnTo>
                      <a:lnTo>
                        <a:pt x="150" y="34"/>
                      </a:lnTo>
                      <a:lnTo>
                        <a:pt x="150" y="34"/>
                      </a:lnTo>
                      <a:lnTo>
                        <a:pt x="150" y="36"/>
                      </a:lnTo>
                      <a:lnTo>
                        <a:pt x="150" y="36"/>
                      </a:lnTo>
                      <a:lnTo>
                        <a:pt x="150" y="40"/>
                      </a:lnTo>
                      <a:lnTo>
                        <a:pt x="150" y="40"/>
                      </a:lnTo>
                      <a:lnTo>
                        <a:pt x="148" y="52"/>
                      </a:lnTo>
                      <a:lnTo>
                        <a:pt x="148" y="52"/>
                      </a:lnTo>
                      <a:lnTo>
                        <a:pt x="140" y="85"/>
                      </a:lnTo>
                      <a:lnTo>
                        <a:pt x="130" y="117"/>
                      </a:lnTo>
                      <a:lnTo>
                        <a:pt x="130" y="117"/>
                      </a:lnTo>
                      <a:lnTo>
                        <a:pt x="62" y="113"/>
                      </a:lnTo>
                      <a:lnTo>
                        <a:pt x="62" y="113"/>
                      </a:lnTo>
                      <a:lnTo>
                        <a:pt x="0" y="113"/>
                      </a:lnTo>
                      <a:lnTo>
                        <a:pt x="0" y="113"/>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200"/>
                </a:p>
              </p:txBody>
            </p:sp>
            <p:sp>
              <p:nvSpPr>
                <p:cNvPr id="15" name="Freeform 81">
                  <a:extLst>
                    <a:ext uri="{FF2B5EF4-FFF2-40B4-BE49-F238E27FC236}">
                      <a16:creationId xmlns:a16="http://schemas.microsoft.com/office/drawing/2014/main" id="{F77EDCF4-AFB8-4796-A1FA-57757F91CF8E}"/>
                    </a:ext>
                  </a:extLst>
                </p:cNvPr>
                <p:cNvSpPr>
                  <a:spLocks/>
                </p:cNvSpPr>
                <p:nvPr/>
              </p:nvSpPr>
              <p:spPr bwMode="auto">
                <a:xfrm>
                  <a:off x="6654801" y="5656263"/>
                  <a:ext cx="247650" cy="220663"/>
                </a:xfrm>
                <a:custGeom>
                  <a:avLst/>
                  <a:gdLst>
                    <a:gd name="T0" fmla="*/ 156 w 156"/>
                    <a:gd name="T1" fmla="*/ 0 h 139"/>
                    <a:gd name="T2" fmla="*/ 156 w 156"/>
                    <a:gd name="T3" fmla="*/ 0 h 139"/>
                    <a:gd name="T4" fmla="*/ 152 w 156"/>
                    <a:gd name="T5" fmla="*/ 34 h 139"/>
                    <a:gd name="T6" fmla="*/ 146 w 156"/>
                    <a:gd name="T7" fmla="*/ 69 h 139"/>
                    <a:gd name="T8" fmla="*/ 136 w 156"/>
                    <a:gd name="T9" fmla="*/ 99 h 139"/>
                    <a:gd name="T10" fmla="*/ 122 w 156"/>
                    <a:gd name="T11" fmla="*/ 129 h 139"/>
                    <a:gd name="T12" fmla="*/ 122 w 156"/>
                    <a:gd name="T13" fmla="*/ 129 h 139"/>
                    <a:gd name="T14" fmla="*/ 118 w 156"/>
                    <a:gd name="T15" fmla="*/ 139 h 139"/>
                    <a:gd name="T16" fmla="*/ 118 w 156"/>
                    <a:gd name="T17" fmla="*/ 139 h 139"/>
                    <a:gd name="T18" fmla="*/ 114 w 156"/>
                    <a:gd name="T19" fmla="*/ 137 h 139"/>
                    <a:gd name="T20" fmla="*/ 114 w 156"/>
                    <a:gd name="T21" fmla="*/ 137 h 139"/>
                    <a:gd name="T22" fmla="*/ 56 w 156"/>
                    <a:gd name="T23" fmla="*/ 127 h 139"/>
                    <a:gd name="T24" fmla="*/ 0 w 156"/>
                    <a:gd name="T25" fmla="*/ 121 h 139"/>
                    <a:gd name="T26" fmla="*/ 0 w 156"/>
                    <a:gd name="T27" fmla="*/ 121 h 139"/>
                    <a:gd name="T28" fmla="*/ 6 w 156"/>
                    <a:gd name="T29" fmla="*/ 99 h 139"/>
                    <a:gd name="T30" fmla="*/ 12 w 156"/>
                    <a:gd name="T31" fmla="*/ 79 h 139"/>
                    <a:gd name="T32" fmla="*/ 12 w 156"/>
                    <a:gd name="T33" fmla="*/ 79 h 139"/>
                    <a:gd name="T34" fmla="*/ 20 w 156"/>
                    <a:gd name="T35" fmla="*/ 40 h 139"/>
                    <a:gd name="T36" fmla="*/ 22 w 156"/>
                    <a:gd name="T37" fmla="*/ 0 h 139"/>
                    <a:gd name="T38" fmla="*/ 22 w 156"/>
                    <a:gd name="T39" fmla="*/ 0 h 139"/>
                    <a:gd name="T40" fmla="*/ 22 w 156"/>
                    <a:gd name="T41" fmla="*/ 0 h 139"/>
                    <a:gd name="T42" fmla="*/ 118 w 156"/>
                    <a:gd name="T43" fmla="*/ 0 h 139"/>
                    <a:gd name="T44" fmla="*/ 118 w 156"/>
                    <a:gd name="T45" fmla="*/ 0 h 139"/>
                    <a:gd name="T46" fmla="*/ 156 w 156"/>
                    <a:gd name="T47" fmla="*/ 0 h 139"/>
                    <a:gd name="T48" fmla="*/ 156 w 156"/>
                    <a:gd name="T49" fmla="*/ 0 h 139"/>
                    <a:gd name="T50" fmla="*/ 156 w 156"/>
                    <a:gd name="T51" fmla="*/ 0 h 139"/>
                    <a:gd name="T52" fmla="*/ 156 w 156"/>
                    <a:gd name="T5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139">
                      <a:moveTo>
                        <a:pt x="156" y="0"/>
                      </a:moveTo>
                      <a:lnTo>
                        <a:pt x="156" y="0"/>
                      </a:lnTo>
                      <a:lnTo>
                        <a:pt x="152" y="34"/>
                      </a:lnTo>
                      <a:lnTo>
                        <a:pt x="146" y="69"/>
                      </a:lnTo>
                      <a:lnTo>
                        <a:pt x="136" y="99"/>
                      </a:lnTo>
                      <a:lnTo>
                        <a:pt x="122" y="129"/>
                      </a:lnTo>
                      <a:lnTo>
                        <a:pt x="122" y="129"/>
                      </a:lnTo>
                      <a:lnTo>
                        <a:pt x="118" y="139"/>
                      </a:lnTo>
                      <a:lnTo>
                        <a:pt x="118" y="139"/>
                      </a:lnTo>
                      <a:lnTo>
                        <a:pt x="114" y="137"/>
                      </a:lnTo>
                      <a:lnTo>
                        <a:pt x="114" y="137"/>
                      </a:lnTo>
                      <a:lnTo>
                        <a:pt x="56" y="127"/>
                      </a:lnTo>
                      <a:lnTo>
                        <a:pt x="0" y="121"/>
                      </a:lnTo>
                      <a:lnTo>
                        <a:pt x="0" y="121"/>
                      </a:lnTo>
                      <a:lnTo>
                        <a:pt x="6" y="99"/>
                      </a:lnTo>
                      <a:lnTo>
                        <a:pt x="12" y="79"/>
                      </a:lnTo>
                      <a:lnTo>
                        <a:pt x="12" y="79"/>
                      </a:lnTo>
                      <a:lnTo>
                        <a:pt x="20" y="40"/>
                      </a:lnTo>
                      <a:lnTo>
                        <a:pt x="22" y="0"/>
                      </a:lnTo>
                      <a:lnTo>
                        <a:pt x="22" y="0"/>
                      </a:lnTo>
                      <a:lnTo>
                        <a:pt x="22" y="0"/>
                      </a:lnTo>
                      <a:lnTo>
                        <a:pt x="118" y="0"/>
                      </a:lnTo>
                      <a:lnTo>
                        <a:pt x="118" y="0"/>
                      </a:lnTo>
                      <a:lnTo>
                        <a:pt x="156" y="0"/>
                      </a:lnTo>
                      <a:lnTo>
                        <a:pt x="156" y="0"/>
                      </a:lnTo>
                      <a:lnTo>
                        <a:pt x="156" y="0"/>
                      </a:lnTo>
                      <a:lnTo>
                        <a:pt x="15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200"/>
                </a:p>
              </p:txBody>
            </p:sp>
            <p:sp>
              <p:nvSpPr>
                <p:cNvPr id="16" name="Freeform 82">
                  <a:extLst>
                    <a:ext uri="{FF2B5EF4-FFF2-40B4-BE49-F238E27FC236}">
                      <a16:creationId xmlns:a16="http://schemas.microsoft.com/office/drawing/2014/main" id="{2A29E2CC-61FE-4EDF-A1E9-799BBE71BEA7}"/>
                    </a:ext>
                  </a:extLst>
                </p:cNvPr>
                <p:cNvSpPr>
                  <a:spLocks/>
                </p:cNvSpPr>
                <p:nvPr/>
              </p:nvSpPr>
              <p:spPr bwMode="auto">
                <a:xfrm>
                  <a:off x="6400801" y="5424488"/>
                  <a:ext cx="244475" cy="187325"/>
                </a:xfrm>
                <a:custGeom>
                  <a:avLst/>
                  <a:gdLst>
                    <a:gd name="T0" fmla="*/ 150 w 154"/>
                    <a:gd name="T1" fmla="*/ 84 h 118"/>
                    <a:gd name="T2" fmla="*/ 150 w 154"/>
                    <a:gd name="T3" fmla="*/ 84 h 118"/>
                    <a:gd name="T4" fmla="*/ 154 w 154"/>
                    <a:gd name="T5" fmla="*/ 118 h 118"/>
                    <a:gd name="T6" fmla="*/ 40 w 154"/>
                    <a:gd name="T7" fmla="*/ 118 h 118"/>
                    <a:gd name="T8" fmla="*/ 40 w 154"/>
                    <a:gd name="T9" fmla="*/ 118 h 118"/>
                    <a:gd name="T10" fmla="*/ 0 w 154"/>
                    <a:gd name="T11" fmla="*/ 118 h 118"/>
                    <a:gd name="T12" fmla="*/ 0 w 154"/>
                    <a:gd name="T13" fmla="*/ 118 h 118"/>
                    <a:gd name="T14" fmla="*/ 0 w 154"/>
                    <a:gd name="T15" fmla="*/ 118 h 118"/>
                    <a:gd name="T16" fmla="*/ 0 w 154"/>
                    <a:gd name="T17" fmla="*/ 6 h 118"/>
                    <a:gd name="T18" fmla="*/ 0 w 154"/>
                    <a:gd name="T19" fmla="*/ 6 h 118"/>
                    <a:gd name="T20" fmla="*/ 0 w 154"/>
                    <a:gd name="T21" fmla="*/ 6 h 118"/>
                    <a:gd name="T22" fmla="*/ 0 w 154"/>
                    <a:gd name="T23" fmla="*/ 6 h 118"/>
                    <a:gd name="T24" fmla="*/ 66 w 154"/>
                    <a:gd name="T25" fmla="*/ 4 h 118"/>
                    <a:gd name="T26" fmla="*/ 130 w 154"/>
                    <a:gd name="T27" fmla="*/ 0 h 118"/>
                    <a:gd name="T28" fmla="*/ 130 w 154"/>
                    <a:gd name="T29" fmla="*/ 0 h 118"/>
                    <a:gd name="T30" fmla="*/ 130 w 154"/>
                    <a:gd name="T31" fmla="*/ 0 h 118"/>
                    <a:gd name="T32" fmla="*/ 130 w 154"/>
                    <a:gd name="T33" fmla="*/ 0 h 118"/>
                    <a:gd name="T34" fmla="*/ 134 w 154"/>
                    <a:gd name="T35" fmla="*/ 12 h 118"/>
                    <a:gd name="T36" fmla="*/ 134 w 154"/>
                    <a:gd name="T37" fmla="*/ 12 h 118"/>
                    <a:gd name="T38" fmla="*/ 144 w 154"/>
                    <a:gd name="T39" fmla="*/ 48 h 118"/>
                    <a:gd name="T40" fmla="*/ 144 w 154"/>
                    <a:gd name="T41" fmla="*/ 48 h 118"/>
                    <a:gd name="T42" fmla="*/ 148 w 154"/>
                    <a:gd name="T43" fmla="*/ 68 h 118"/>
                    <a:gd name="T44" fmla="*/ 148 w 154"/>
                    <a:gd name="T45" fmla="*/ 68 h 118"/>
                    <a:gd name="T46" fmla="*/ 150 w 154"/>
                    <a:gd name="T47" fmla="*/ 76 h 118"/>
                    <a:gd name="T48" fmla="*/ 150 w 154"/>
                    <a:gd name="T49" fmla="*/ 76 h 118"/>
                    <a:gd name="T50" fmla="*/ 150 w 154"/>
                    <a:gd name="T51" fmla="*/ 80 h 118"/>
                    <a:gd name="T52" fmla="*/ 150 w 154"/>
                    <a:gd name="T53" fmla="*/ 80 h 118"/>
                    <a:gd name="T54" fmla="*/ 150 w 154"/>
                    <a:gd name="T55" fmla="*/ 82 h 118"/>
                    <a:gd name="T56" fmla="*/ 150 w 154"/>
                    <a:gd name="T57" fmla="*/ 82 h 118"/>
                    <a:gd name="T58" fmla="*/ 150 w 154"/>
                    <a:gd name="T59" fmla="*/ 82 h 118"/>
                    <a:gd name="T60" fmla="*/ 150 w 154"/>
                    <a:gd name="T61" fmla="*/ 82 h 118"/>
                    <a:gd name="T62" fmla="*/ 150 w 154"/>
                    <a:gd name="T63" fmla="*/ 82 h 118"/>
                    <a:gd name="T64" fmla="*/ 150 w 154"/>
                    <a:gd name="T65" fmla="*/ 84 h 118"/>
                    <a:gd name="T66" fmla="*/ 150 w 154"/>
                    <a:gd name="T67" fmla="*/ 84 h 118"/>
                    <a:gd name="T68" fmla="*/ 150 w 154"/>
                    <a:gd name="T69" fmla="*/ 84 h 118"/>
                    <a:gd name="T70" fmla="*/ 150 w 154"/>
                    <a:gd name="T7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118">
                      <a:moveTo>
                        <a:pt x="150" y="84"/>
                      </a:moveTo>
                      <a:lnTo>
                        <a:pt x="150" y="84"/>
                      </a:lnTo>
                      <a:lnTo>
                        <a:pt x="154" y="118"/>
                      </a:lnTo>
                      <a:lnTo>
                        <a:pt x="40" y="118"/>
                      </a:lnTo>
                      <a:lnTo>
                        <a:pt x="40" y="118"/>
                      </a:lnTo>
                      <a:lnTo>
                        <a:pt x="0" y="118"/>
                      </a:lnTo>
                      <a:lnTo>
                        <a:pt x="0" y="118"/>
                      </a:lnTo>
                      <a:lnTo>
                        <a:pt x="0" y="118"/>
                      </a:lnTo>
                      <a:lnTo>
                        <a:pt x="0" y="6"/>
                      </a:lnTo>
                      <a:lnTo>
                        <a:pt x="0" y="6"/>
                      </a:lnTo>
                      <a:lnTo>
                        <a:pt x="0" y="6"/>
                      </a:lnTo>
                      <a:lnTo>
                        <a:pt x="0" y="6"/>
                      </a:lnTo>
                      <a:lnTo>
                        <a:pt x="66" y="4"/>
                      </a:lnTo>
                      <a:lnTo>
                        <a:pt x="130" y="0"/>
                      </a:lnTo>
                      <a:lnTo>
                        <a:pt x="130" y="0"/>
                      </a:lnTo>
                      <a:lnTo>
                        <a:pt x="130" y="0"/>
                      </a:lnTo>
                      <a:lnTo>
                        <a:pt x="130" y="0"/>
                      </a:lnTo>
                      <a:lnTo>
                        <a:pt x="134" y="12"/>
                      </a:lnTo>
                      <a:lnTo>
                        <a:pt x="134" y="12"/>
                      </a:lnTo>
                      <a:lnTo>
                        <a:pt x="144" y="48"/>
                      </a:lnTo>
                      <a:lnTo>
                        <a:pt x="144" y="48"/>
                      </a:lnTo>
                      <a:lnTo>
                        <a:pt x="148" y="68"/>
                      </a:lnTo>
                      <a:lnTo>
                        <a:pt x="148" y="68"/>
                      </a:lnTo>
                      <a:lnTo>
                        <a:pt x="150" y="76"/>
                      </a:lnTo>
                      <a:lnTo>
                        <a:pt x="150" y="76"/>
                      </a:lnTo>
                      <a:lnTo>
                        <a:pt x="150" y="80"/>
                      </a:lnTo>
                      <a:lnTo>
                        <a:pt x="150" y="80"/>
                      </a:lnTo>
                      <a:lnTo>
                        <a:pt x="150" y="82"/>
                      </a:lnTo>
                      <a:lnTo>
                        <a:pt x="150" y="82"/>
                      </a:lnTo>
                      <a:lnTo>
                        <a:pt x="150" y="82"/>
                      </a:lnTo>
                      <a:lnTo>
                        <a:pt x="150" y="82"/>
                      </a:lnTo>
                      <a:lnTo>
                        <a:pt x="150" y="82"/>
                      </a:lnTo>
                      <a:lnTo>
                        <a:pt x="150" y="84"/>
                      </a:lnTo>
                      <a:lnTo>
                        <a:pt x="150" y="84"/>
                      </a:lnTo>
                      <a:lnTo>
                        <a:pt x="150" y="84"/>
                      </a:lnTo>
                      <a:lnTo>
                        <a:pt x="150" y="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200"/>
                </a:p>
              </p:txBody>
            </p:sp>
            <p:sp>
              <p:nvSpPr>
                <p:cNvPr id="17" name="Freeform 83">
                  <a:extLst>
                    <a:ext uri="{FF2B5EF4-FFF2-40B4-BE49-F238E27FC236}">
                      <a16:creationId xmlns:a16="http://schemas.microsoft.com/office/drawing/2014/main" id="{34A54317-6889-4A6D-9790-92183592D186}"/>
                    </a:ext>
                  </a:extLst>
                </p:cNvPr>
                <p:cNvSpPr>
                  <a:spLocks/>
                </p:cNvSpPr>
                <p:nvPr/>
              </p:nvSpPr>
              <p:spPr bwMode="auto">
                <a:xfrm>
                  <a:off x="6654801" y="5392738"/>
                  <a:ext cx="247650" cy="219075"/>
                </a:xfrm>
                <a:custGeom>
                  <a:avLst/>
                  <a:gdLst>
                    <a:gd name="T0" fmla="*/ 156 w 156"/>
                    <a:gd name="T1" fmla="*/ 138 h 138"/>
                    <a:gd name="T2" fmla="*/ 22 w 156"/>
                    <a:gd name="T3" fmla="*/ 138 h 138"/>
                    <a:gd name="T4" fmla="*/ 22 w 156"/>
                    <a:gd name="T5" fmla="*/ 138 h 138"/>
                    <a:gd name="T6" fmla="*/ 20 w 156"/>
                    <a:gd name="T7" fmla="*/ 108 h 138"/>
                    <a:gd name="T8" fmla="*/ 16 w 156"/>
                    <a:gd name="T9" fmla="*/ 80 h 138"/>
                    <a:gd name="T10" fmla="*/ 16 w 156"/>
                    <a:gd name="T11" fmla="*/ 80 h 138"/>
                    <a:gd name="T12" fmla="*/ 10 w 156"/>
                    <a:gd name="T13" fmla="*/ 48 h 138"/>
                    <a:gd name="T14" fmla="*/ 0 w 156"/>
                    <a:gd name="T15" fmla="*/ 18 h 138"/>
                    <a:gd name="T16" fmla="*/ 0 w 156"/>
                    <a:gd name="T17" fmla="*/ 18 h 138"/>
                    <a:gd name="T18" fmla="*/ 0 w 156"/>
                    <a:gd name="T19" fmla="*/ 18 h 138"/>
                    <a:gd name="T20" fmla="*/ 0 w 156"/>
                    <a:gd name="T21" fmla="*/ 18 h 138"/>
                    <a:gd name="T22" fmla="*/ 0 w 156"/>
                    <a:gd name="T23" fmla="*/ 18 h 138"/>
                    <a:gd name="T24" fmla="*/ 56 w 156"/>
                    <a:gd name="T25" fmla="*/ 10 h 138"/>
                    <a:gd name="T26" fmla="*/ 56 w 156"/>
                    <a:gd name="T27" fmla="*/ 10 h 138"/>
                    <a:gd name="T28" fmla="*/ 114 w 156"/>
                    <a:gd name="T29" fmla="*/ 2 h 138"/>
                    <a:gd name="T30" fmla="*/ 114 w 156"/>
                    <a:gd name="T31" fmla="*/ 2 h 138"/>
                    <a:gd name="T32" fmla="*/ 118 w 156"/>
                    <a:gd name="T33" fmla="*/ 0 h 138"/>
                    <a:gd name="T34" fmla="*/ 118 w 156"/>
                    <a:gd name="T35" fmla="*/ 0 h 138"/>
                    <a:gd name="T36" fmla="*/ 122 w 156"/>
                    <a:gd name="T37" fmla="*/ 10 h 138"/>
                    <a:gd name="T38" fmla="*/ 122 w 156"/>
                    <a:gd name="T39" fmla="*/ 10 h 138"/>
                    <a:gd name="T40" fmla="*/ 136 w 156"/>
                    <a:gd name="T41" fmla="*/ 38 h 138"/>
                    <a:gd name="T42" fmla="*/ 146 w 156"/>
                    <a:gd name="T43" fmla="*/ 70 h 138"/>
                    <a:gd name="T44" fmla="*/ 152 w 156"/>
                    <a:gd name="T45" fmla="*/ 104 h 138"/>
                    <a:gd name="T46" fmla="*/ 156 w 156"/>
                    <a:gd name="T47" fmla="*/ 138 h 138"/>
                    <a:gd name="T48" fmla="*/ 156 w 156"/>
                    <a:gd name="T49"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138">
                      <a:moveTo>
                        <a:pt x="156" y="138"/>
                      </a:moveTo>
                      <a:lnTo>
                        <a:pt x="22" y="138"/>
                      </a:lnTo>
                      <a:lnTo>
                        <a:pt x="22" y="138"/>
                      </a:lnTo>
                      <a:lnTo>
                        <a:pt x="20" y="108"/>
                      </a:lnTo>
                      <a:lnTo>
                        <a:pt x="16" y="80"/>
                      </a:lnTo>
                      <a:lnTo>
                        <a:pt x="16" y="80"/>
                      </a:lnTo>
                      <a:lnTo>
                        <a:pt x="10" y="48"/>
                      </a:lnTo>
                      <a:lnTo>
                        <a:pt x="0" y="18"/>
                      </a:lnTo>
                      <a:lnTo>
                        <a:pt x="0" y="18"/>
                      </a:lnTo>
                      <a:lnTo>
                        <a:pt x="0" y="18"/>
                      </a:lnTo>
                      <a:lnTo>
                        <a:pt x="0" y="18"/>
                      </a:lnTo>
                      <a:lnTo>
                        <a:pt x="0" y="18"/>
                      </a:lnTo>
                      <a:lnTo>
                        <a:pt x="56" y="10"/>
                      </a:lnTo>
                      <a:lnTo>
                        <a:pt x="56" y="10"/>
                      </a:lnTo>
                      <a:lnTo>
                        <a:pt x="114" y="2"/>
                      </a:lnTo>
                      <a:lnTo>
                        <a:pt x="114" y="2"/>
                      </a:lnTo>
                      <a:lnTo>
                        <a:pt x="118" y="0"/>
                      </a:lnTo>
                      <a:lnTo>
                        <a:pt x="118" y="0"/>
                      </a:lnTo>
                      <a:lnTo>
                        <a:pt x="122" y="10"/>
                      </a:lnTo>
                      <a:lnTo>
                        <a:pt x="122" y="10"/>
                      </a:lnTo>
                      <a:lnTo>
                        <a:pt x="136" y="38"/>
                      </a:lnTo>
                      <a:lnTo>
                        <a:pt x="146" y="70"/>
                      </a:lnTo>
                      <a:lnTo>
                        <a:pt x="152" y="104"/>
                      </a:lnTo>
                      <a:lnTo>
                        <a:pt x="156" y="138"/>
                      </a:lnTo>
                      <a:lnTo>
                        <a:pt x="15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200"/>
                </a:p>
              </p:txBody>
            </p:sp>
          </p:grpSp>
          <p:sp>
            <p:nvSpPr>
              <p:cNvPr id="9" name="Shape 2879">
                <a:extLst>
                  <a:ext uri="{FF2B5EF4-FFF2-40B4-BE49-F238E27FC236}">
                    <a16:creationId xmlns:a16="http://schemas.microsoft.com/office/drawing/2014/main" id="{1029A626-CFB9-45F5-8448-5B6BF6F7B803}"/>
                  </a:ext>
                </a:extLst>
              </p:cNvPr>
              <p:cNvSpPr/>
              <p:nvPr/>
            </p:nvSpPr>
            <p:spPr>
              <a:xfrm>
                <a:off x="212863" y="2072050"/>
                <a:ext cx="944585" cy="842032"/>
              </a:xfrm>
              <a:custGeom>
                <a:avLst/>
                <a:gdLst/>
                <a:ahLst/>
                <a:cxnLst>
                  <a:cxn ang="0">
                    <a:pos x="wd2" y="hd2"/>
                  </a:cxn>
                  <a:cxn ang="5400000">
                    <a:pos x="wd2" y="hd2"/>
                  </a:cxn>
                  <a:cxn ang="10800000">
                    <a:pos x="wd2" y="hd2"/>
                  </a:cxn>
                  <a:cxn ang="16200000">
                    <a:pos x="wd2" y="hd2"/>
                  </a:cxn>
                </a:cxnLst>
                <a:rect l="0" t="0" r="r" b="b"/>
                <a:pathLst>
                  <a:path w="21568" h="21600" extrusionOk="0">
                    <a:moveTo>
                      <a:pt x="1845" y="5346"/>
                    </a:moveTo>
                    <a:cubicBezTo>
                      <a:pt x="1845" y="6207"/>
                      <a:pt x="2499" y="6889"/>
                      <a:pt x="3287" y="6889"/>
                    </a:cubicBezTo>
                    <a:lnTo>
                      <a:pt x="3304" y="6889"/>
                    </a:lnTo>
                    <a:cubicBezTo>
                      <a:pt x="4092" y="6889"/>
                      <a:pt x="4712" y="6207"/>
                      <a:pt x="4712" y="5382"/>
                    </a:cubicBezTo>
                    <a:cubicBezTo>
                      <a:pt x="4712" y="5364"/>
                      <a:pt x="4712" y="5364"/>
                      <a:pt x="4712" y="5364"/>
                    </a:cubicBezTo>
                    <a:cubicBezTo>
                      <a:pt x="4712" y="5364"/>
                      <a:pt x="4712" y="5364"/>
                      <a:pt x="4712" y="5346"/>
                    </a:cubicBezTo>
                    <a:cubicBezTo>
                      <a:pt x="4712" y="4485"/>
                      <a:pt x="4075" y="3821"/>
                      <a:pt x="3287" y="3821"/>
                    </a:cubicBezTo>
                    <a:cubicBezTo>
                      <a:pt x="2499" y="3821"/>
                      <a:pt x="1845" y="4485"/>
                      <a:pt x="1845" y="5346"/>
                    </a:cubicBezTo>
                    <a:close/>
                    <a:moveTo>
                      <a:pt x="5635" y="5346"/>
                    </a:moveTo>
                    <a:cubicBezTo>
                      <a:pt x="5635" y="6207"/>
                      <a:pt x="6289" y="6889"/>
                      <a:pt x="7077" y="6889"/>
                    </a:cubicBezTo>
                    <a:cubicBezTo>
                      <a:pt x="7865" y="6889"/>
                      <a:pt x="8502" y="6189"/>
                      <a:pt x="8502" y="5346"/>
                    </a:cubicBezTo>
                    <a:cubicBezTo>
                      <a:pt x="8502" y="4485"/>
                      <a:pt x="7865" y="3821"/>
                      <a:pt x="7077" y="3821"/>
                    </a:cubicBezTo>
                    <a:cubicBezTo>
                      <a:pt x="6289" y="3821"/>
                      <a:pt x="5635" y="4503"/>
                      <a:pt x="5635" y="5346"/>
                    </a:cubicBezTo>
                    <a:close/>
                    <a:moveTo>
                      <a:pt x="3689" y="1525"/>
                    </a:moveTo>
                    <a:cubicBezTo>
                      <a:pt x="3689" y="2386"/>
                      <a:pt x="4327" y="3068"/>
                      <a:pt x="5115" y="3068"/>
                    </a:cubicBezTo>
                    <a:cubicBezTo>
                      <a:pt x="5903" y="3068"/>
                      <a:pt x="6540" y="2386"/>
                      <a:pt x="6540" y="1525"/>
                    </a:cubicBezTo>
                    <a:cubicBezTo>
                      <a:pt x="6540" y="646"/>
                      <a:pt x="5903" y="0"/>
                      <a:pt x="5115" y="0"/>
                    </a:cubicBezTo>
                    <a:cubicBezTo>
                      <a:pt x="4327" y="0"/>
                      <a:pt x="3689" y="646"/>
                      <a:pt x="3689" y="1525"/>
                    </a:cubicBezTo>
                    <a:close/>
                    <a:moveTo>
                      <a:pt x="7563" y="1525"/>
                    </a:moveTo>
                    <a:cubicBezTo>
                      <a:pt x="7563" y="2386"/>
                      <a:pt x="8201" y="3068"/>
                      <a:pt x="8989" y="3068"/>
                    </a:cubicBezTo>
                    <a:cubicBezTo>
                      <a:pt x="9777" y="3068"/>
                      <a:pt x="10414" y="2386"/>
                      <a:pt x="10414" y="1525"/>
                    </a:cubicBezTo>
                    <a:cubicBezTo>
                      <a:pt x="10414" y="646"/>
                      <a:pt x="9777" y="0"/>
                      <a:pt x="8989" y="0"/>
                    </a:cubicBezTo>
                    <a:cubicBezTo>
                      <a:pt x="8201" y="0"/>
                      <a:pt x="7563" y="646"/>
                      <a:pt x="7563" y="1525"/>
                    </a:cubicBezTo>
                    <a:close/>
                    <a:moveTo>
                      <a:pt x="11219" y="1525"/>
                    </a:moveTo>
                    <a:cubicBezTo>
                      <a:pt x="11219" y="2386"/>
                      <a:pt x="11873" y="3068"/>
                      <a:pt x="12661" y="3068"/>
                    </a:cubicBezTo>
                    <a:cubicBezTo>
                      <a:pt x="13450" y="3068"/>
                      <a:pt x="14087" y="2386"/>
                      <a:pt x="14087" y="1525"/>
                    </a:cubicBezTo>
                    <a:cubicBezTo>
                      <a:pt x="14087" y="646"/>
                      <a:pt x="13450" y="0"/>
                      <a:pt x="12661" y="0"/>
                    </a:cubicBezTo>
                    <a:cubicBezTo>
                      <a:pt x="11873" y="0"/>
                      <a:pt x="11219" y="646"/>
                      <a:pt x="11219" y="1525"/>
                    </a:cubicBezTo>
                    <a:close/>
                    <a:moveTo>
                      <a:pt x="14892" y="1525"/>
                    </a:moveTo>
                    <a:cubicBezTo>
                      <a:pt x="14892" y="2368"/>
                      <a:pt x="15529" y="3068"/>
                      <a:pt x="16334" y="3068"/>
                    </a:cubicBezTo>
                    <a:cubicBezTo>
                      <a:pt x="17139" y="3068"/>
                      <a:pt x="17760" y="2386"/>
                      <a:pt x="17760" y="1525"/>
                    </a:cubicBezTo>
                    <a:cubicBezTo>
                      <a:pt x="17760" y="646"/>
                      <a:pt x="17122" y="0"/>
                      <a:pt x="16334" y="0"/>
                    </a:cubicBezTo>
                    <a:cubicBezTo>
                      <a:pt x="15546" y="0"/>
                      <a:pt x="14892" y="700"/>
                      <a:pt x="14892" y="1525"/>
                    </a:cubicBezTo>
                    <a:close/>
                    <a:moveTo>
                      <a:pt x="13131" y="5346"/>
                    </a:moveTo>
                    <a:cubicBezTo>
                      <a:pt x="13131" y="6207"/>
                      <a:pt x="13768" y="6889"/>
                      <a:pt x="14557" y="6889"/>
                    </a:cubicBezTo>
                    <a:cubicBezTo>
                      <a:pt x="15361" y="6889"/>
                      <a:pt x="15982" y="6189"/>
                      <a:pt x="15982" y="5346"/>
                    </a:cubicBezTo>
                    <a:cubicBezTo>
                      <a:pt x="15982" y="4485"/>
                      <a:pt x="15345" y="3821"/>
                      <a:pt x="14557" y="3821"/>
                    </a:cubicBezTo>
                    <a:cubicBezTo>
                      <a:pt x="13768" y="3821"/>
                      <a:pt x="13131" y="4503"/>
                      <a:pt x="13131" y="5346"/>
                    </a:cubicBezTo>
                    <a:close/>
                    <a:moveTo>
                      <a:pt x="9224" y="5346"/>
                    </a:moveTo>
                    <a:cubicBezTo>
                      <a:pt x="9224" y="6207"/>
                      <a:pt x="9878" y="6889"/>
                      <a:pt x="10666" y="6889"/>
                    </a:cubicBezTo>
                    <a:cubicBezTo>
                      <a:pt x="11454" y="6889"/>
                      <a:pt x="12091" y="6189"/>
                      <a:pt x="12091" y="5346"/>
                    </a:cubicBezTo>
                    <a:cubicBezTo>
                      <a:pt x="12091" y="4485"/>
                      <a:pt x="11454" y="3821"/>
                      <a:pt x="10666" y="3821"/>
                    </a:cubicBezTo>
                    <a:cubicBezTo>
                      <a:pt x="9861" y="3821"/>
                      <a:pt x="9224" y="4503"/>
                      <a:pt x="9224" y="5346"/>
                    </a:cubicBezTo>
                    <a:close/>
                    <a:moveTo>
                      <a:pt x="16888" y="5346"/>
                    </a:moveTo>
                    <a:cubicBezTo>
                      <a:pt x="16888" y="6207"/>
                      <a:pt x="17542" y="6889"/>
                      <a:pt x="18330" y="6889"/>
                    </a:cubicBezTo>
                    <a:cubicBezTo>
                      <a:pt x="19118" y="6889"/>
                      <a:pt x="19755" y="6189"/>
                      <a:pt x="19755" y="5346"/>
                    </a:cubicBezTo>
                    <a:cubicBezTo>
                      <a:pt x="19755" y="4485"/>
                      <a:pt x="19118" y="3821"/>
                      <a:pt x="18330" y="3821"/>
                    </a:cubicBezTo>
                    <a:cubicBezTo>
                      <a:pt x="17542" y="3821"/>
                      <a:pt x="16888" y="4503"/>
                      <a:pt x="16888" y="5346"/>
                    </a:cubicBezTo>
                    <a:close/>
                    <a:moveTo>
                      <a:pt x="6490" y="9150"/>
                    </a:moveTo>
                    <a:lnTo>
                      <a:pt x="6490" y="14119"/>
                    </a:lnTo>
                    <a:cubicBezTo>
                      <a:pt x="6490" y="15016"/>
                      <a:pt x="5383" y="15016"/>
                      <a:pt x="5383" y="14119"/>
                    </a:cubicBezTo>
                    <a:lnTo>
                      <a:pt x="5383" y="9454"/>
                    </a:lnTo>
                    <a:cubicBezTo>
                      <a:pt x="5383" y="9365"/>
                      <a:pt x="5316" y="9257"/>
                      <a:pt x="5199" y="9257"/>
                    </a:cubicBezTo>
                    <a:cubicBezTo>
                      <a:pt x="5115" y="9257"/>
                      <a:pt x="5014" y="9329"/>
                      <a:pt x="5014" y="9454"/>
                    </a:cubicBezTo>
                    <a:lnTo>
                      <a:pt x="5014" y="20757"/>
                    </a:lnTo>
                    <a:cubicBezTo>
                      <a:pt x="5014" y="21241"/>
                      <a:pt x="4645" y="21600"/>
                      <a:pt x="4226" y="21600"/>
                    </a:cubicBezTo>
                    <a:cubicBezTo>
                      <a:pt x="3790" y="21600"/>
                      <a:pt x="3438" y="21205"/>
                      <a:pt x="3438" y="20757"/>
                    </a:cubicBezTo>
                    <a:lnTo>
                      <a:pt x="3438" y="15142"/>
                    </a:lnTo>
                    <a:cubicBezTo>
                      <a:pt x="3438" y="15070"/>
                      <a:pt x="3388" y="14962"/>
                      <a:pt x="3253" y="14962"/>
                    </a:cubicBezTo>
                    <a:lnTo>
                      <a:pt x="3220" y="14962"/>
                    </a:lnTo>
                    <a:cubicBezTo>
                      <a:pt x="3136" y="14962"/>
                      <a:pt x="3035" y="15016"/>
                      <a:pt x="3035" y="15142"/>
                    </a:cubicBezTo>
                    <a:lnTo>
                      <a:pt x="3035" y="20757"/>
                    </a:lnTo>
                    <a:cubicBezTo>
                      <a:pt x="3035" y="21241"/>
                      <a:pt x="2683" y="21600"/>
                      <a:pt x="2247" y="21600"/>
                    </a:cubicBezTo>
                    <a:cubicBezTo>
                      <a:pt x="1811" y="21600"/>
                      <a:pt x="1459" y="21205"/>
                      <a:pt x="1459" y="20757"/>
                    </a:cubicBezTo>
                    <a:lnTo>
                      <a:pt x="1459" y="9472"/>
                    </a:lnTo>
                    <a:cubicBezTo>
                      <a:pt x="1459" y="9365"/>
                      <a:pt x="1409" y="9275"/>
                      <a:pt x="1291" y="9275"/>
                    </a:cubicBezTo>
                    <a:cubicBezTo>
                      <a:pt x="1207" y="9275"/>
                      <a:pt x="1107" y="9347"/>
                      <a:pt x="1107" y="9472"/>
                    </a:cubicBezTo>
                    <a:lnTo>
                      <a:pt x="1107" y="14137"/>
                    </a:lnTo>
                    <a:cubicBezTo>
                      <a:pt x="1107" y="15034"/>
                      <a:pt x="0" y="15034"/>
                      <a:pt x="0" y="14137"/>
                    </a:cubicBezTo>
                    <a:lnTo>
                      <a:pt x="0" y="9167"/>
                    </a:lnTo>
                    <a:cubicBezTo>
                      <a:pt x="0" y="8073"/>
                      <a:pt x="620" y="7212"/>
                      <a:pt x="1593" y="7212"/>
                    </a:cubicBezTo>
                    <a:lnTo>
                      <a:pt x="4813" y="7212"/>
                    </a:lnTo>
                    <a:cubicBezTo>
                      <a:pt x="5903" y="7158"/>
                      <a:pt x="6507" y="8019"/>
                      <a:pt x="6490" y="9150"/>
                    </a:cubicBezTo>
                    <a:close/>
                    <a:moveTo>
                      <a:pt x="13852" y="9150"/>
                    </a:moveTo>
                    <a:lnTo>
                      <a:pt x="13852" y="14119"/>
                    </a:lnTo>
                    <a:cubicBezTo>
                      <a:pt x="13852" y="15016"/>
                      <a:pt x="12745" y="15016"/>
                      <a:pt x="12745" y="14119"/>
                    </a:cubicBezTo>
                    <a:lnTo>
                      <a:pt x="12745" y="9454"/>
                    </a:lnTo>
                    <a:cubicBezTo>
                      <a:pt x="12745" y="9365"/>
                      <a:pt x="12678" y="9257"/>
                      <a:pt x="12561" y="9257"/>
                    </a:cubicBezTo>
                    <a:cubicBezTo>
                      <a:pt x="12477" y="9257"/>
                      <a:pt x="12376" y="9329"/>
                      <a:pt x="12376" y="9454"/>
                    </a:cubicBezTo>
                    <a:lnTo>
                      <a:pt x="12376" y="20757"/>
                    </a:lnTo>
                    <a:cubicBezTo>
                      <a:pt x="12376" y="21241"/>
                      <a:pt x="12007" y="21600"/>
                      <a:pt x="11588" y="21600"/>
                    </a:cubicBezTo>
                    <a:cubicBezTo>
                      <a:pt x="11152" y="21600"/>
                      <a:pt x="10800" y="21205"/>
                      <a:pt x="10800" y="20757"/>
                    </a:cubicBezTo>
                    <a:lnTo>
                      <a:pt x="10800" y="15142"/>
                    </a:lnTo>
                    <a:cubicBezTo>
                      <a:pt x="10800" y="15070"/>
                      <a:pt x="10750" y="14962"/>
                      <a:pt x="10616" y="14962"/>
                    </a:cubicBezTo>
                    <a:lnTo>
                      <a:pt x="10582" y="14962"/>
                    </a:lnTo>
                    <a:cubicBezTo>
                      <a:pt x="10498" y="14962"/>
                      <a:pt x="10398" y="15016"/>
                      <a:pt x="10398" y="15142"/>
                    </a:cubicBezTo>
                    <a:lnTo>
                      <a:pt x="10398" y="20757"/>
                    </a:lnTo>
                    <a:cubicBezTo>
                      <a:pt x="10398" y="21241"/>
                      <a:pt x="10045" y="21600"/>
                      <a:pt x="9609" y="21600"/>
                    </a:cubicBezTo>
                    <a:cubicBezTo>
                      <a:pt x="9173" y="21600"/>
                      <a:pt x="8821" y="21205"/>
                      <a:pt x="8821" y="20757"/>
                    </a:cubicBezTo>
                    <a:lnTo>
                      <a:pt x="8821" y="9472"/>
                    </a:lnTo>
                    <a:cubicBezTo>
                      <a:pt x="8821" y="9365"/>
                      <a:pt x="8771" y="9275"/>
                      <a:pt x="8653" y="9275"/>
                    </a:cubicBezTo>
                    <a:cubicBezTo>
                      <a:pt x="8570" y="9275"/>
                      <a:pt x="8469" y="9347"/>
                      <a:pt x="8469" y="9472"/>
                    </a:cubicBezTo>
                    <a:lnTo>
                      <a:pt x="8469" y="14137"/>
                    </a:lnTo>
                    <a:cubicBezTo>
                      <a:pt x="8469" y="15034"/>
                      <a:pt x="7362" y="15034"/>
                      <a:pt x="7362" y="14137"/>
                    </a:cubicBezTo>
                    <a:lnTo>
                      <a:pt x="7362" y="9167"/>
                    </a:lnTo>
                    <a:cubicBezTo>
                      <a:pt x="7362" y="8073"/>
                      <a:pt x="7983" y="7212"/>
                      <a:pt x="8955" y="7212"/>
                    </a:cubicBezTo>
                    <a:lnTo>
                      <a:pt x="12175" y="7212"/>
                    </a:lnTo>
                    <a:cubicBezTo>
                      <a:pt x="13282" y="7158"/>
                      <a:pt x="13886" y="8019"/>
                      <a:pt x="13852" y="9150"/>
                    </a:cubicBezTo>
                    <a:close/>
                    <a:moveTo>
                      <a:pt x="21566" y="9150"/>
                    </a:moveTo>
                    <a:lnTo>
                      <a:pt x="21566" y="14119"/>
                    </a:lnTo>
                    <a:cubicBezTo>
                      <a:pt x="21566" y="15016"/>
                      <a:pt x="20460" y="15016"/>
                      <a:pt x="20460" y="14119"/>
                    </a:cubicBezTo>
                    <a:lnTo>
                      <a:pt x="20460" y="9454"/>
                    </a:lnTo>
                    <a:cubicBezTo>
                      <a:pt x="20460" y="9365"/>
                      <a:pt x="20409" y="9257"/>
                      <a:pt x="20275" y="9257"/>
                    </a:cubicBezTo>
                    <a:cubicBezTo>
                      <a:pt x="20208" y="9257"/>
                      <a:pt x="20107" y="9329"/>
                      <a:pt x="20107" y="9454"/>
                    </a:cubicBezTo>
                    <a:lnTo>
                      <a:pt x="20107" y="20757"/>
                    </a:lnTo>
                    <a:cubicBezTo>
                      <a:pt x="20107" y="21241"/>
                      <a:pt x="19739" y="21600"/>
                      <a:pt x="19319" y="21600"/>
                    </a:cubicBezTo>
                    <a:cubicBezTo>
                      <a:pt x="18866" y="21600"/>
                      <a:pt x="18531" y="21205"/>
                      <a:pt x="18531" y="20757"/>
                    </a:cubicBezTo>
                    <a:lnTo>
                      <a:pt x="18531" y="15142"/>
                    </a:lnTo>
                    <a:cubicBezTo>
                      <a:pt x="18531" y="15070"/>
                      <a:pt x="18464" y="14962"/>
                      <a:pt x="18347" y="14962"/>
                    </a:cubicBezTo>
                    <a:lnTo>
                      <a:pt x="18313" y="14962"/>
                    </a:lnTo>
                    <a:cubicBezTo>
                      <a:pt x="18229" y="14962"/>
                      <a:pt x="18129" y="15016"/>
                      <a:pt x="18129" y="15142"/>
                    </a:cubicBezTo>
                    <a:lnTo>
                      <a:pt x="18129" y="20757"/>
                    </a:lnTo>
                    <a:cubicBezTo>
                      <a:pt x="18129" y="21241"/>
                      <a:pt x="17760" y="21600"/>
                      <a:pt x="17340" y="21600"/>
                    </a:cubicBezTo>
                    <a:cubicBezTo>
                      <a:pt x="16888" y="21600"/>
                      <a:pt x="16552" y="21205"/>
                      <a:pt x="16552" y="20757"/>
                    </a:cubicBezTo>
                    <a:lnTo>
                      <a:pt x="16552" y="9472"/>
                    </a:lnTo>
                    <a:cubicBezTo>
                      <a:pt x="16552" y="9365"/>
                      <a:pt x="16485" y="9275"/>
                      <a:pt x="16368" y="9275"/>
                    </a:cubicBezTo>
                    <a:cubicBezTo>
                      <a:pt x="16284" y="9275"/>
                      <a:pt x="16183" y="9347"/>
                      <a:pt x="16183" y="9472"/>
                    </a:cubicBezTo>
                    <a:lnTo>
                      <a:pt x="16183" y="14137"/>
                    </a:lnTo>
                    <a:cubicBezTo>
                      <a:pt x="16183" y="15034"/>
                      <a:pt x="15076" y="15034"/>
                      <a:pt x="15076" y="14137"/>
                    </a:cubicBezTo>
                    <a:lnTo>
                      <a:pt x="15076" y="9167"/>
                    </a:lnTo>
                    <a:cubicBezTo>
                      <a:pt x="15076" y="8073"/>
                      <a:pt x="15697" y="7212"/>
                      <a:pt x="16670" y="7212"/>
                    </a:cubicBezTo>
                    <a:lnTo>
                      <a:pt x="19906" y="7212"/>
                    </a:lnTo>
                    <a:cubicBezTo>
                      <a:pt x="20996" y="7158"/>
                      <a:pt x="21600" y="8019"/>
                      <a:pt x="21566" y="9150"/>
                    </a:cubicBezTo>
                    <a:close/>
                  </a:path>
                </a:pathLst>
              </a:custGeom>
              <a:grpFill/>
              <a:ln w="3175">
                <a:miter lim="400000"/>
              </a:ln>
            </p:spPr>
            <p:txBody>
              <a:bodyPr lIns="34289" rIns="34289" anchor="ctr"/>
              <a:lstStyle/>
              <a:p>
                <a:pPr defTabSz="342900">
                  <a:lnSpc>
                    <a:spcPct val="93000"/>
                  </a:lnSpc>
                  <a:defRPr sz="1800">
                    <a:latin typeface="Arial"/>
                    <a:ea typeface="Arial"/>
                    <a:cs typeface="Arial"/>
                    <a:sym typeface="Arial"/>
                  </a:defRPr>
                </a:pPr>
                <a:endParaRPr sz="1200"/>
              </a:p>
            </p:txBody>
          </p:sp>
        </p:grpSp>
        <p:sp>
          <p:nvSpPr>
            <p:cNvPr id="7" name="TextBox 6">
              <a:extLst>
                <a:ext uri="{FF2B5EF4-FFF2-40B4-BE49-F238E27FC236}">
                  <a16:creationId xmlns:a16="http://schemas.microsoft.com/office/drawing/2014/main" id="{89050576-F616-4240-9B27-57BEF18E1A74}"/>
                </a:ext>
              </a:extLst>
            </p:cNvPr>
            <p:cNvSpPr txBox="1"/>
            <p:nvPr/>
          </p:nvSpPr>
          <p:spPr>
            <a:xfrm>
              <a:off x="5610784" y="2795052"/>
              <a:ext cx="820050" cy="421174"/>
            </a:xfrm>
            <a:prstGeom prst="rect">
              <a:avLst/>
            </a:prstGeom>
            <a:noFill/>
          </p:spPr>
          <p:txBody>
            <a:bodyPr wrap="square" rtlCol="0">
              <a:spAutoFit/>
            </a:bodyPr>
            <a:lstStyle/>
            <a:p>
              <a:pPr algn="ctr"/>
              <a:r>
                <a:rPr lang="en-US" sz="1600" b="1" dirty="0">
                  <a:solidFill>
                    <a:schemeClr val="bg1"/>
                  </a:solidFill>
                </a:rPr>
                <a:t>EDC</a:t>
              </a:r>
            </a:p>
          </p:txBody>
        </p:sp>
      </p:grpSp>
      <p:graphicFrame>
        <p:nvGraphicFramePr>
          <p:cNvPr id="20" name="Diagram 19">
            <a:extLst>
              <a:ext uri="{FF2B5EF4-FFF2-40B4-BE49-F238E27FC236}">
                <a16:creationId xmlns:a16="http://schemas.microsoft.com/office/drawing/2014/main" id="{D2196095-F918-483F-AD9D-A3E2FD551DAB}"/>
              </a:ext>
            </a:extLst>
          </p:cNvPr>
          <p:cNvGraphicFramePr/>
          <p:nvPr/>
        </p:nvGraphicFramePr>
        <p:xfrm>
          <a:off x="1937406" y="1347108"/>
          <a:ext cx="9455469"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1" name="Group 20">
            <a:extLst>
              <a:ext uri="{FF2B5EF4-FFF2-40B4-BE49-F238E27FC236}">
                <a16:creationId xmlns:a16="http://schemas.microsoft.com/office/drawing/2014/main" id="{454B4FD9-50BB-4A89-98BE-819F6844F084}"/>
              </a:ext>
            </a:extLst>
          </p:cNvPr>
          <p:cNvGrpSpPr/>
          <p:nvPr/>
        </p:nvGrpSpPr>
        <p:grpSpPr>
          <a:xfrm>
            <a:off x="3446113" y="4757412"/>
            <a:ext cx="1747277" cy="2008363"/>
            <a:chOff x="3365281" y="3410302"/>
            <a:chExt cx="1747277" cy="2008363"/>
          </a:xfrm>
        </p:grpSpPr>
        <p:sp>
          <p:nvSpPr>
            <p:cNvPr id="22" name="Hexagon 21">
              <a:extLst>
                <a:ext uri="{FF2B5EF4-FFF2-40B4-BE49-F238E27FC236}">
                  <a16:creationId xmlns:a16="http://schemas.microsoft.com/office/drawing/2014/main" id="{8879F64A-C37F-40E0-B5E5-7A94BC0F1B8E}"/>
                </a:ext>
              </a:extLst>
            </p:cNvPr>
            <p:cNvSpPr/>
            <p:nvPr/>
          </p:nvSpPr>
          <p:spPr>
            <a:xfrm rot="5400000">
              <a:off x="3234738" y="3540846"/>
              <a:ext cx="2008363" cy="1747276"/>
            </a:xfrm>
            <a:prstGeom prst="hexagon">
              <a:avLst>
                <a:gd name="adj" fmla="val 25000"/>
                <a:gd name="vf" fmla="val 115470"/>
              </a:avLst>
            </a:prstGeom>
            <a:solidFill>
              <a:schemeClr val="accent2"/>
            </a:solidFill>
            <a:ln>
              <a:solidFill>
                <a:schemeClr val="tx1"/>
              </a:solidFill>
              <a:prstDash val="dash"/>
            </a:ln>
          </p:spPr>
          <p:style>
            <a:lnRef idx="2">
              <a:scrgbClr r="0" g="0" b="0"/>
            </a:lnRef>
            <a:fillRef idx="1">
              <a:schemeClr val="accent2">
                <a:hueOff val="-5872900"/>
                <a:satOff val="25914"/>
                <a:lumOff val="-4392"/>
                <a:alphaOff val="0"/>
              </a:schemeClr>
            </a:fillRef>
            <a:effectRef idx="0">
              <a:schemeClr val="accent2">
                <a:hueOff val="-5872900"/>
                <a:satOff val="25914"/>
                <a:lumOff val="-4392"/>
                <a:alphaOff val="0"/>
              </a:schemeClr>
            </a:effectRef>
            <a:fontRef idx="minor">
              <a:schemeClr val="lt1"/>
            </a:fontRef>
          </p:style>
        </p:sp>
        <p:sp>
          <p:nvSpPr>
            <p:cNvPr id="23" name="Hexagon 4">
              <a:extLst>
                <a:ext uri="{FF2B5EF4-FFF2-40B4-BE49-F238E27FC236}">
                  <a16:creationId xmlns:a16="http://schemas.microsoft.com/office/drawing/2014/main" id="{C9E615CA-C140-4EFB-834B-55F03AD1A0DA}"/>
                </a:ext>
              </a:extLst>
            </p:cNvPr>
            <p:cNvSpPr txBox="1"/>
            <p:nvPr/>
          </p:nvSpPr>
          <p:spPr>
            <a:xfrm>
              <a:off x="3365281" y="3723273"/>
              <a:ext cx="1747276" cy="138242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dirty="0">
                  <a:solidFill>
                    <a:schemeClr val="tx1"/>
                  </a:solidFill>
                </a:rPr>
                <a:t>Coord° of Covid19 vaccine service delivery financing and HSIS</a:t>
              </a:r>
              <a:endParaRPr lang="en-US" sz="1700" kern="1200" dirty="0">
                <a:solidFill>
                  <a:schemeClr val="tx1"/>
                </a:solidFill>
              </a:endParaRPr>
            </a:p>
          </p:txBody>
        </p:sp>
      </p:grpSp>
    </p:spTree>
    <p:extLst>
      <p:ext uri="{BB962C8B-B14F-4D97-AF65-F5344CB8AC3E}">
        <p14:creationId xmlns:p14="http://schemas.microsoft.com/office/powerpoint/2010/main" val="33955777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816BA85-8414-4E51-A269-56411715FA2D}"/>
              </a:ext>
            </a:extLst>
          </p:cNvPr>
          <p:cNvSpPr/>
          <p:nvPr/>
        </p:nvSpPr>
        <p:spPr>
          <a:xfrm>
            <a:off x="2229883" y="3958098"/>
            <a:ext cx="9838062" cy="1067213"/>
          </a:xfrm>
          <a:prstGeom prst="roundRect">
            <a:avLst/>
          </a:prstGeom>
          <a:solidFill>
            <a:srgbClr val="C6C6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50000"/>
                </a:schemeClr>
              </a:solidFill>
            </a:endParaRPr>
          </a:p>
        </p:txBody>
      </p:sp>
      <p:graphicFrame>
        <p:nvGraphicFramePr>
          <p:cNvPr id="22" name="Object 21" hidden="1">
            <a:extLst>
              <a:ext uri="{FF2B5EF4-FFF2-40B4-BE49-F238E27FC236}">
                <a16:creationId xmlns:a16="http://schemas.microsoft.com/office/drawing/2014/main" id="{EF2687B4-F3BF-4F44-B510-6926A549CC5E}"/>
              </a:ext>
            </a:extLst>
          </p:cNvPr>
          <p:cNvGraphicFramePr>
            <a:graphicFrameLocks noChangeAspect="1"/>
          </p:cNvGraphicFramePr>
          <p:nvPr>
            <p:custDataLst>
              <p:tags r:id="rId3"/>
            </p:custDataLst>
          </p:nvPr>
        </p:nvGraphicFramePr>
        <p:xfrm>
          <a:off x="2120" y="2119"/>
          <a:ext cx="2117" cy="2117"/>
        </p:xfrm>
        <a:graphic>
          <a:graphicData uri="http://schemas.openxmlformats.org/presentationml/2006/ole">
            <mc:AlternateContent xmlns:mc="http://schemas.openxmlformats.org/markup-compatibility/2006">
              <mc:Choice xmlns:v="urn:schemas-microsoft-com:vml" Requires="v">
                <p:oleObj spid="_x0000_s7170" name="think-cell Slide" r:id="rId6" imgW="415" imgH="416" progId="TCLayout.ActiveDocument.1">
                  <p:embed/>
                </p:oleObj>
              </mc:Choice>
              <mc:Fallback>
                <p:oleObj name="think-cell Slide" r:id="rId6" imgW="415" imgH="416" progId="TCLayout.ActiveDocument.1">
                  <p:embed/>
                  <p:pic>
                    <p:nvPicPr>
                      <p:cNvPr id="22" name="Object 21" hidden="1">
                        <a:extLst>
                          <a:ext uri="{FF2B5EF4-FFF2-40B4-BE49-F238E27FC236}">
                            <a16:creationId xmlns:a16="http://schemas.microsoft.com/office/drawing/2014/main" id="{EF2687B4-F3BF-4F44-B510-6926A549CC5E}"/>
                          </a:ext>
                        </a:extLst>
                      </p:cNvPr>
                      <p:cNvPicPr/>
                      <p:nvPr/>
                    </p:nvPicPr>
                    <p:blipFill>
                      <a:blip r:embed="rId7"/>
                      <a:stretch>
                        <a:fillRect/>
                      </a:stretch>
                    </p:blipFill>
                    <p:spPr>
                      <a:xfrm>
                        <a:off x="2120"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5A974AB-4DE1-41BC-B724-BDD1A4EDB4FD}"/>
              </a:ext>
            </a:extLst>
          </p:cNvPr>
          <p:cNvSpPr>
            <a:spLocks noGrp="1"/>
          </p:cNvSpPr>
          <p:nvPr>
            <p:ph type="title"/>
          </p:nvPr>
        </p:nvSpPr>
        <p:spPr>
          <a:xfrm>
            <a:off x="3595800" y="1064616"/>
            <a:ext cx="7368533" cy="1646864"/>
          </a:xfrm>
        </p:spPr>
        <p:txBody>
          <a:bodyPr vert="horz">
            <a:normAutofit/>
          </a:bodyPr>
          <a:lstStyle/>
          <a:p>
            <a:r>
              <a:rPr lang="en-GB" sz="5400" b="1" dirty="0" err="1">
                <a:solidFill>
                  <a:schemeClr val="accent4">
                    <a:lumMod val="50000"/>
                  </a:schemeClr>
                </a:solidFill>
              </a:rPr>
              <a:t>Contenu</a:t>
            </a:r>
            <a:endParaRPr lang="en-US" sz="5400" b="1" dirty="0">
              <a:solidFill>
                <a:schemeClr val="accent4">
                  <a:lumMod val="50000"/>
                </a:schemeClr>
              </a:solidFill>
            </a:endParaRPr>
          </a:p>
        </p:txBody>
      </p:sp>
      <p:sp>
        <p:nvSpPr>
          <p:cNvPr id="27" name="Oval 26">
            <a:extLst>
              <a:ext uri="{FF2B5EF4-FFF2-40B4-BE49-F238E27FC236}">
                <a16:creationId xmlns:a16="http://schemas.microsoft.com/office/drawing/2014/main" id="{A26C3B24-EE08-4079-95B8-23BE6342C794}"/>
              </a:ext>
            </a:extLst>
          </p:cNvPr>
          <p:cNvSpPr/>
          <p:nvPr/>
        </p:nvSpPr>
        <p:spPr>
          <a:xfrm>
            <a:off x="2643666" y="3043756"/>
            <a:ext cx="626617" cy="6479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67" b="1" dirty="0">
                <a:solidFill>
                  <a:schemeClr val="accent4">
                    <a:lumMod val="50000"/>
                  </a:schemeClr>
                </a:solidFill>
              </a:rPr>
              <a:t>1</a:t>
            </a:r>
          </a:p>
        </p:txBody>
      </p:sp>
      <p:sp>
        <p:nvSpPr>
          <p:cNvPr id="28" name="Oval 27">
            <a:extLst>
              <a:ext uri="{FF2B5EF4-FFF2-40B4-BE49-F238E27FC236}">
                <a16:creationId xmlns:a16="http://schemas.microsoft.com/office/drawing/2014/main" id="{B888581C-49E4-4F2D-A2B0-6075287903F9}"/>
              </a:ext>
            </a:extLst>
          </p:cNvPr>
          <p:cNvSpPr/>
          <p:nvPr/>
        </p:nvSpPr>
        <p:spPr>
          <a:xfrm>
            <a:off x="2643666" y="5293897"/>
            <a:ext cx="626617" cy="6479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67" b="1">
                <a:solidFill>
                  <a:schemeClr val="accent4">
                    <a:lumMod val="50000"/>
                  </a:schemeClr>
                </a:solidFill>
              </a:rPr>
              <a:t>3</a:t>
            </a:r>
          </a:p>
        </p:txBody>
      </p:sp>
      <p:sp>
        <p:nvSpPr>
          <p:cNvPr id="31" name="Oval 30">
            <a:extLst>
              <a:ext uri="{FF2B5EF4-FFF2-40B4-BE49-F238E27FC236}">
                <a16:creationId xmlns:a16="http://schemas.microsoft.com/office/drawing/2014/main" id="{671835CA-C22C-4F2A-BCBE-30CBA3830450}"/>
              </a:ext>
            </a:extLst>
          </p:cNvPr>
          <p:cNvSpPr/>
          <p:nvPr/>
        </p:nvSpPr>
        <p:spPr>
          <a:xfrm>
            <a:off x="2643666" y="4265891"/>
            <a:ext cx="626617" cy="6479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67" b="1" dirty="0">
                <a:solidFill>
                  <a:schemeClr val="accent4">
                    <a:lumMod val="50000"/>
                  </a:schemeClr>
                </a:solidFill>
              </a:rPr>
              <a:t>2</a:t>
            </a:r>
          </a:p>
        </p:txBody>
      </p:sp>
      <p:sp>
        <p:nvSpPr>
          <p:cNvPr id="17" name="TextBox 16">
            <a:extLst>
              <a:ext uri="{FF2B5EF4-FFF2-40B4-BE49-F238E27FC236}">
                <a16:creationId xmlns:a16="http://schemas.microsoft.com/office/drawing/2014/main" id="{3D31363D-63D0-43DD-844F-525746D75058}"/>
              </a:ext>
            </a:extLst>
          </p:cNvPr>
          <p:cNvSpPr txBox="1"/>
          <p:nvPr/>
        </p:nvSpPr>
        <p:spPr>
          <a:xfrm>
            <a:off x="3484713" y="3079485"/>
            <a:ext cx="8231515" cy="3046988"/>
          </a:xfrm>
          <a:prstGeom prst="rect">
            <a:avLst/>
          </a:prstGeom>
          <a:noFill/>
        </p:spPr>
        <p:txBody>
          <a:bodyPr wrap="square">
            <a:spAutoFit/>
          </a:bodyPr>
          <a:lstStyle/>
          <a:p>
            <a:r>
              <a:rPr lang="fr-CH" sz="2400" b="0" dirty="0">
                <a:solidFill>
                  <a:schemeClr val="accent4">
                    <a:lumMod val="50000"/>
                  </a:schemeClr>
                </a:solidFill>
              </a:rPr>
              <a:t>Contexte: Accélérateur du financement durable de la santé</a:t>
            </a:r>
            <a:endParaRPr lang="fr-FR" sz="2400" b="0" dirty="0">
              <a:solidFill>
                <a:schemeClr val="accent4">
                  <a:lumMod val="50000"/>
                </a:schemeClr>
              </a:solidFill>
            </a:endParaRPr>
          </a:p>
          <a:p>
            <a:endParaRPr lang="fr-FR" sz="2400" dirty="0">
              <a:solidFill>
                <a:schemeClr val="accent4">
                  <a:lumMod val="50000"/>
                </a:schemeClr>
              </a:solidFill>
            </a:endParaRPr>
          </a:p>
          <a:p>
            <a:endParaRPr lang="fr-FR" sz="2400" dirty="0">
              <a:solidFill>
                <a:schemeClr val="accent4">
                  <a:lumMod val="50000"/>
                </a:schemeClr>
              </a:solidFill>
            </a:endParaRPr>
          </a:p>
          <a:p>
            <a:r>
              <a:rPr lang="fr-FR" sz="2400" dirty="0">
                <a:solidFill>
                  <a:schemeClr val="accent4">
                    <a:lumMod val="50000"/>
                  </a:schemeClr>
                </a:solidFill>
              </a:rPr>
              <a:t>P</a:t>
            </a:r>
            <a:r>
              <a:rPr lang="fr-FR" sz="2400" b="0" dirty="0">
                <a:solidFill>
                  <a:schemeClr val="accent4">
                    <a:lumMod val="50000"/>
                  </a:schemeClr>
                </a:solidFill>
              </a:rPr>
              <a:t>riorités définies par le GTT 3 de la PNCFS et le GTT Financement de la santé des partenaires.</a:t>
            </a:r>
          </a:p>
          <a:p>
            <a:endParaRPr lang="fr-FR" sz="2400" dirty="0">
              <a:solidFill>
                <a:schemeClr val="accent4">
                  <a:lumMod val="50000"/>
                </a:schemeClr>
              </a:solidFill>
            </a:endParaRPr>
          </a:p>
          <a:p>
            <a:r>
              <a:rPr lang="fr-FR" sz="2400" dirty="0">
                <a:solidFill>
                  <a:schemeClr val="accent4">
                    <a:lumMod val="50000"/>
                  </a:schemeClr>
                </a:solidFill>
              </a:rPr>
              <a:t>Opportunités et étapes suivantes : Gavi FPP, transition de certains partenaires</a:t>
            </a:r>
            <a:endParaRPr lang="en-US" sz="2400" b="0" dirty="0">
              <a:solidFill>
                <a:schemeClr val="accent4">
                  <a:lumMod val="50000"/>
                </a:schemeClr>
              </a:solidFill>
            </a:endParaRPr>
          </a:p>
        </p:txBody>
      </p:sp>
    </p:spTree>
    <p:custDataLst>
      <p:tags r:id="rId2"/>
    </p:custDataLst>
    <p:extLst>
      <p:ext uri="{BB962C8B-B14F-4D97-AF65-F5344CB8AC3E}">
        <p14:creationId xmlns:p14="http://schemas.microsoft.com/office/powerpoint/2010/main" val="2765365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DF089FC-7848-413A-A963-BA15FF462227}"/>
              </a:ext>
            </a:extLst>
          </p:cNvPr>
          <p:cNvSpPr>
            <a:spLocks noGrp="1"/>
          </p:cNvSpPr>
          <p:nvPr>
            <p:ph type="body" sz="quarter" idx="13"/>
          </p:nvPr>
        </p:nvSpPr>
        <p:spPr/>
        <p:txBody>
          <a:bodyPr/>
          <a:lstStyle/>
          <a:p>
            <a:r>
              <a:rPr lang="en-US" dirty="0"/>
              <a:t>Demander à Serge et Mariame de </a:t>
            </a:r>
            <a:r>
              <a:rPr lang="en-US" dirty="0" err="1"/>
              <a:t>partager</a:t>
            </a:r>
            <a:r>
              <a:rPr lang="en-US" dirty="0"/>
              <a:t> les slides de la </a:t>
            </a:r>
            <a:r>
              <a:rPr lang="en-US" dirty="0" err="1"/>
              <a:t>dernière</a:t>
            </a:r>
            <a:r>
              <a:rPr lang="en-US" dirty="0"/>
              <a:t> reunion pour </a:t>
            </a:r>
            <a:r>
              <a:rPr lang="en-US" dirty="0" err="1"/>
              <a:t>résumer</a:t>
            </a:r>
            <a:r>
              <a:rPr lang="en-US" dirty="0"/>
              <a:t> le plan de travail conjoint du GTT 3 et GTT FS </a:t>
            </a:r>
          </a:p>
        </p:txBody>
      </p:sp>
      <p:sp>
        <p:nvSpPr>
          <p:cNvPr id="5" name="Slide Number Placeholder 4">
            <a:extLst>
              <a:ext uri="{FF2B5EF4-FFF2-40B4-BE49-F238E27FC236}">
                <a16:creationId xmlns:a16="http://schemas.microsoft.com/office/drawing/2014/main" id="{F8BB9B59-4E59-4EE9-9B82-E070E6D5522E}"/>
              </a:ext>
            </a:extLst>
          </p:cNvPr>
          <p:cNvSpPr>
            <a:spLocks noGrp="1"/>
          </p:cNvSpPr>
          <p:nvPr>
            <p:ph type="sldNum" sz="quarter" idx="16"/>
          </p:nvPr>
        </p:nvSpPr>
        <p:spPr/>
        <p:txBody>
          <a:bodyPr/>
          <a:lstStyle/>
          <a:p>
            <a:pPr algn="l"/>
            <a:fld id="{733122C9-A0B9-462F-8757-0847AD287B63}" type="slidenum">
              <a:rPr lang="en-US" noProof="0" smtClean="0"/>
              <a:pPr algn="l"/>
              <a:t>18</a:t>
            </a:fld>
            <a:endParaRPr lang="en-US" noProof="0"/>
          </a:p>
        </p:txBody>
      </p:sp>
    </p:spTree>
    <p:extLst>
      <p:ext uri="{BB962C8B-B14F-4D97-AF65-F5344CB8AC3E}">
        <p14:creationId xmlns:p14="http://schemas.microsoft.com/office/powerpoint/2010/main" val="2662541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B816BA85-8414-4E51-A269-56411715FA2D}"/>
              </a:ext>
            </a:extLst>
          </p:cNvPr>
          <p:cNvSpPr/>
          <p:nvPr/>
        </p:nvSpPr>
        <p:spPr>
          <a:xfrm>
            <a:off x="2210833" y="5059260"/>
            <a:ext cx="9838062" cy="1067213"/>
          </a:xfrm>
          <a:prstGeom prst="roundRect">
            <a:avLst/>
          </a:prstGeom>
          <a:solidFill>
            <a:srgbClr val="C6C6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50000"/>
                </a:schemeClr>
              </a:solidFill>
            </a:endParaRPr>
          </a:p>
        </p:txBody>
      </p:sp>
      <p:graphicFrame>
        <p:nvGraphicFramePr>
          <p:cNvPr id="22" name="Object 21" hidden="1">
            <a:extLst>
              <a:ext uri="{FF2B5EF4-FFF2-40B4-BE49-F238E27FC236}">
                <a16:creationId xmlns:a16="http://schemas.microsoft.com/office/drawing/2014/main" id="{EF2687B4-F3BF-4F44-B510-6926A549CC5E}"/>
              </a:ext>
            </a:extLst>
          </p:cNvPr>
          <p:cNvGraphicFramePr>
            <a:graphicFrameLocks noChangeAspect="1"/>
          </p:cNvGraphicFramePr>
          <p:nvPr>
            <p:custDataLst>
              <p:tags r:id="rId3"/>
            </p:custDataLst>
          </p:nvPr>
        </p:nvGraphicFramePr>
        <p:xfrm>
          <a:off x="2120" y="2119"/>
          <a:ext cx="2117" cy="2117"/>
        </p:xfrm>
        <a:graphic>
          <a:graphicData uri="http://schemas.openxmlformats.org/presentationml/2006/ole">
            <mc:AlternateContent xmlns:mc="http://schemas.openxmlformats.org/markup-compatibility/2006">
              <mc:Choice xmlns:v="urn:schemas-microsoft-com:vml" Requires="v">
                <p:oleObj spid="_x0000_s8194" name="think-cell Slide" r:id="rId6" imgW="415" imgH="416" progId="TCLayout.ActiveDocument.1">
                  <p:embed/>
                </p:oleObj>
              </mc:Choice>
              <mc:Fallback>
                <p:oleObj name="think-cell Slide" r:id="rId6" imgW="415" imgH="416" progId="TCLayout.ActiveDocument.1">
                  <p:embed/>
                  <p:pic>
                    <p:nvPicPr>
                      <p:cNvPr id="22" name="Object 21" hidden="1">
                        <a:extLst>
                          <a:ext uri="{FF2B5EF4-FFF2-40B4-BE49-F238E27FC236}">
                            <a16:creationId xmlns:a16="http://schemas.microsoft.com/office/drawing/2014/main" id="{EF2687B4-F3BF-4F44-B510-6926A549CC5E}"/>
                          </a:ext>
                        </a:extLst>
                      </p:cNvPr>
                      <p:cNvPicPr/>
                      <p:nvPr/>
                    </p:nvPicPr>
                    <p:blipFill>
                      <a:blip r:embed="rId7"/>
                      <a:stretch>
                        <a:fillRect/>
                      </a:stretch>
                    </p:blipFill>
                    <p:spPr>
                      <a:xfrm>
                        <a:off x="2120"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5A974AB-4DE1-41BC-B724-BDD1A4EDB4FD}"/>
              </a:ext>
            </a:extLst>
          </p:cNvPr>
          <p:cNvSpPr>
            <a:spLocks noGrp="1"/>
          </p:cNvSpPr>
          <p:nvPr>
            <p:ph type="title"/>
          </p:nvPr>
        </p:nvSpPr>
        <p:spPr>
          <a:xfrm>
            <a:off x="3595800" y="1064616"/>
            <a:ext cx="7368533" cy="1646864"/>
          </a:xfrm>
        </p:spPr>
        <p:txBody>
          <a:bodyPr vert="horz">
            <a:normAutofit/>
          </a:bodyPr>
          <a:lstStyle/>
          <a:p>
            <a:r>
              <a:rPr lang="en-GB" sz="5400" b="1" dirty="0" err="1">
                <a:solidFill>
                  <a:schemeClr val="accent4">
                    <a:lumMod val="50000"/>
                  </a:schemeClr>
                </a:solidFill>
              </a:rPr>
              <a:t>Contenu</a:t>
            </a:r>
            <a:endParaRPr lang="en-US" sz="5400" b="1" dirty="0">
              <a:solidFill>
                <a:schemeClr val="accent4">
                  <a:lumMod val="50000"/>
                </a:schemeClr>
              </a:solidFill>
            </a:endParaRPr>
          </a:p>
        </p:txBody>
      </p:sp>
      <p:sp>
        <p:nvSpPr>
          <p:cNvPr id="27" name="Oval 26">
            <a:extLst>
              <a:ext uri="{FF2B5EF4-FFF2-40B4-BE49-F238E27FC236}">
                <a16:creationId xmlns:a16="http://schemas.microsoft.com/office/drawing/2014/main" id="{A26C3B24-EE08-4079-95B8-23BE6342C794}"/>
              </a:ext>
            </a:extLst>
          </p:cNvPr>
          <p:cNvSpPr/>
          <p:nvPr/>
        </p:nvSpPr>
        <p:spPr>
          <a:xfrm>
            <a:off x="2643666" y="3043756"/>
            <a:ext cx="626617" cy="6479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67" b="1" dirty="0">
                <a:solidFill>
                  <a:schemeClr val="accent4">
                    <a:lumMod val="50000"/>
                  </a:schemeClr>
                </a:solidFill>
              </a:rPr>
              <a:t>1</a:t>
            </a:r>
          </a:p>
        </p:txBody>
      </p:sp>
      <p:sp>
        <p:nvSpPr>
          <p:cNvPr id="28" name="Oval 27">
            <a:extLst>
              <a:ext uri="{FF2B5EF4-FFF2-40B4-BE49-F238E27FC236}">
                <a16:creationId xmlns:a16="http://schemas.microsoft.com/office/drawing/2014/main" id="{B888581C-49E4-4F2D-A2B0-6075287903F9}"/>
              </a:ext>
            </a:extLst>
          </p:cNvPr>
          <p:cNvSpPr/>
          <p:nvPr/>
        </p:nvSpPr>
        <p:spPr>
          <a:xfrm>
            <a:off x="2643666" y="5293897"/>
            <a:ext cx="626617" cy="6479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67" b="1">
                <a:solidFill>
                  <a:schemeClr val="accent4">
                    <a:lumMod val="50000"/>
                  </a:schemeClr>
                </a:solidFill>
              </a:rPr>
              <a:t>3</a:t>
            </a:r>
          </a:p>
        </p:txBody>
      </p:sp>
      <p:sp>
        <p:nvSpPr>
          <p:cNvPr id="31" name="Oval 30">
            <a:extLst>
              <a:ext uri="{FF2B5EF4-FFF2-40B4-BE49-F238E27FC236}">
                <a16:creationId xmlns:a16="http://schemas.microsoft.com/office/drawing/2014/main" id="{671835CA-C22C-4F2A-BCBE-30CBA3830450}"/>
              </a:ext>
            </a:extLst>
          </p:cNvPr>
          <p:cNvSpPr/>
          <p:nvPr/>
        </p:nvSpPr>
        <p:spPr>
          <a:xfrm>
            <a:off x="2643666" y="4265891"/>
            <a:ext cx="626617" cy="64799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67" b="1" dirty="0">
                <a:solidFill>
                  <a:schemeClr val="accent4">
                    <a:lumMod val="50000"/>
                  </a:schemeClr>
                </a:solidFill>
              </a:rPr>
              <a:t>2</a:t>
            </a:r>
          </a:p>
        </p:txBody>
      </p:sp>
      <p:sp>
        <p:nvSpPr>
          <p:cNvPr id="17" name="TextBox 16">
            <a:extLst>
              <a:ext uri="{FF2B5EF4-FFF2-40B4-BE49-F238E27FC236}">
                <a16:creationId xmlns:a16="http://schemas.microsoft.com/office/drawing/2014/main" id="{3D31363D-63D0-43DD-844F-525746D75058}"/>
              </a:ext>
            </a:extLst>
          </p:cNvPr>
          <p:cNvSpPr txBox="1"/>
          <p:nvPr/>
        </p:nvSpPr>
        <p:spPr>
          <a:xfrm>
            <a:off x="3484713" y="3079485"/>
            <a:ext cx="8231515" cy="3046988"/>
          </a:xfrm>
          <a:prstGeom prst="rect">
            <a:avLst/>
          </a:prstGeom>
          <a:noFill/>
        </p:spPr>
        <p:txBody>
          <a:bodyPr wrap="square">
            <a:spAutoFit/>
          </a:bodyPr>
          <a:lstStyle/>
          <a:p>
            <a:r>
              <a:rPr lang="fr-CH" sz="2400" b="0" dirty="0">
                <a:solidFill>
                  <a:schemeClr val="accent4">
                    <a:lumMod val="50000"/>
                  </a:schemeClr>
                </a:solidFill>
              </a:rPr>
              <a:t>Contexte: Accélérateur du financement durable de la santé</a:t>
            </a:r>
            <a:endParaRPr lang="fr-FR" sz="2400" b="0" dirty="0">
              <a:solidFill>
                <a:schemeClr val="accent4">
                  <a:lumMod val="50000"/>
                </a:schemeClr>
              </a:solidFill>
            </a:endParaRPr>
          </a:p>
          <a:p>
            <a:endParaRPr lang="fr-FR" sz="2400" dirty="0">
              <a:solidFill>
                <a:schemeClr val="accent4">
                  <a:lumMod val="50000"/>
                </a:schemeClr>
              </a:solidFill>
            </a:endParaRPr>
          </a:p>
          <a:p>
            <a:endParaRPr lang="fr-FR" sz="2400" dirty="0">
              <a:solidFill>
                <a:schemeClr val="accent4">
                  <a:lumMod val="50000"/>
                </a:schemeClr>
              </a:solidFill>
            </a:endParaRPr>
          </a:p>
          <a:p>
            <a:r>
              <a:rPr lang="fr-FR" sz="2400" dirty="0">
                <a:solidFill>
                  <a:schemeClr val="accent4">
                    <a:lumMod val="50000"/>
                  </a:schemeClr>
                </a:solidFill>
              </a:rPr>
              <a:t>P</a:t>
            </a:r>
            <a:r>
              <a:rPr lang="fr-FR" sz="2400" b="0" dirty="0">
                <a:solidFill>
                  <a:schemeClr val="accent4">
                    <a:lumMod val="50000"/>
                  </a:schemeClr>
                </a:solidFill>
              </a:rPr>
              <a:t>riorités définies par le GTT 3 de la PNCFS et le GTT Financement de la santé des partenaires.</a:t>
            </a:r>
          </a:p>
          <a:p>
            <a:endParaRPr lang="fr-FR" sz="2400" dirty="0">
              <a:solidFill>
                <a:schemeClr val="accent4">
                  <a:lumMod val="50000"/>
                </a:schemeClr>
              </a:solidFill>
            </a:endParaRPr>
          </a:p>
          <a:p>
            <a:r>
              <a:rPr lang="fr-FR" sz="2400" dirty="0">
                <a:solidFill>
                  <a:schemeClr val="accent4">
                    <a:lumMod val="50000"/>
                  </a:schemeClr>
                </a:solidFill>
              </a:rPr>
              <a:t>Opportunités et étapes suivantes : Gavi FPP, transition de certains partenaires</a:t>
            </a:r>
            <a:endParaRPr lang="en-US" sz="2400" b="0" dirty="0">
              <a:solidFill>
                <a:schemeClr val="accent4">
                  <a:lumMod val="50000"/>
                </a:schemeClr>
              </a:solidFill>
            </a:endParaRPr>
          </a:p>
        </p:txBody>
      </p:sp>
    </p:spTree>
    <p:custDataLst>
      <p:tags r:id="rId2"/>
    </p:custDataLst>
    <p:extLst>
      <p:ext uri="{BB962C8B-B14F-4D97-AF65-F5344CB8AC3E}">
        <p14:creationId xmlns:p14="http://schemas.microsoft.com/office/powerpoint/2010/main" val="1109358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52B1EE4-EFF7-44D9-A80A-DD1D197EDC91}"/>
              </a:ext>
            </a:extLst>
          </p:cNvPr>
          <p:cNvSpPr>
            <a:spLocks noGrp="1"/>
          </p:cNvSpPr>
          <p:nvPr>
            <p:ph type="title"/>
          </p:nvPr>
        </p:nvSpPr>
        <p:spPr>
          <a:xfrm>
            <a:off x="672000" y="1715546"/>
            <a:ext cx="10848000" cy="1036637"/>
          </a:xfrm>
        </p:spPr>
        <p:txBody>
          <a:bodyPr>
            <a:normAutofit fontScale="90000"/>
          </a:bodyPr>
          <a:lstStyle/>
          <a:p>
            <a:r>
              <a:rPr lang="en-US" sz="7200" b="1" dirty="0"/>
              <a:t>Gavi FPP</a:t>
            </a:r>
          </a:p>
        </p:txBody>
      </p:sp>
      <p:sp>
        <p:nvSpPr>
          <p:cNvPr id="5" name="Slide Number Placeholder 4">
            <a:extLst>
              <a:ext uri="{FF2B5EF4-FFF2-40B4-BE49-F238E27FC236}">
                <a16:creationId xmlns:a16="http://schemas.microsoft.com/office/drawing/2014/main" id="{297B767A-5C46-4DFF-B805-4C01AB427D9D}"/>
              </a:ext>
            </a:extLst>
          </p:cNvPr>
          <p:cNvSpPr>
            <a:spLocks noGrp="1"/>
          </p:cNvSpPr>
          <p:nvPr>
            <p:ph type="sldNum" sz="quarter" idx="15"/>
          </p:nvPr>
        </p:nvSpPr>
        <p:spPr/>
        <p:txBody>
          <a:bodyPr/>
          <a:lstStyle/>
          <a:p>
            <a:pPr algn="l"/>
            <a:fld id="{733122C9-A0B9-462F-8757-0847AD287B63}" type="slidenum">
              <a:rPr lang="en-US" noProof="0" smtClean="0"/>
              <a:pPr algn="l"/>
              <a:t>20</a:t>
            </a:fld>
            <a:endParaRPr lang="en-US" noProof="0"/>
          </a:p>
        </p:txBody>
      </p:sp>
    </p:spTree>
    <p:extLst>
      <p:ext uri="{BB962C8B-B14F-4D97-AF65-F5344CB8AC3E}">
        <p14:creationId xmlns:p14="http://schemas.microsoft.com/office/powerpoint/2010/main" val="2106718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29CB2221-DFEA-4A55-ABEA-9F84208A28E1}"/>
              </a:ext>
            </a:extLst>
          </p:cNvPr>
          <p:cNvGraphicFramePr>
            <a:graphicFrameLocks noChangeAspect="1"/>
          </p:cNvGraphicFramePr>
          <p:nvPr>
            <p:custDataLst>
              <p:tags r:id="rId3"/>
            </p:custDataLst>
          </p:nvPr>
        </p:nvGraphicFramePr>
        <p:xfrm>
          <a:off x="1588" y="1589"/>
          <a:ext cx="1588" cy="1588"/>
        </p:xfrm>
        <a:graphic>
          <a:graphicData uri="http://schemas.openxmlformats.org/presentationml/2006/ole">
            <mc:AlternateContent xmlns:mc="http://schemas.openxmlformats.org/markup-compatibility/2006">
              <mc:Choice xmlns:v="urn:schemas-microsoft-com:vml" Requires="v">
                <p:oleObj spid="_x0000_s9218" name="think-cell Slide" r:id="rId6" imgW="395" imgH="394" progId="TCLayout.ActiveDocument.1">
                  <p:embed/>
                </p:oleObj>
              </mc:Choice>
              <mc:Fallback>
                <p:oleObj name="think-cell Slide" r:id="rId6" imgW="395" imgH="394" progId="TCLayout.ActiveDocument.1">
                  <p:embed/>
                  <p:pic>
                    <p:nvPicPr>
                      <p:cNvPr id="14" name="Object 13" hidden="1">
                        <a:extLst>
                          <a:ext uri="{FF2B5EF4-FFF2-40B4-BE49-F238E27FC236}">
                            <a16:creationId xmlns:a16="http://schemas.microsoft.com/office/drawing/2014/main" id="{29CB2221-DFEA-4A55-ABEA-9F84208A28E1}"/>
                          </a:ext>
                        </a:extLst>
                      </p:cNvPr>
                      <p:cNvPicPr/>
                      <p:nvPr/>
                    </p:nvPicPr>
                    <p:blipFill>
                      <a:blip r:embed="rId7"/>
                      <a:stretch>
                        <a:fillRect/>
                      </a:stretch>
                    </p:blipFill>
                    <p:spPr>
                      <a:xfrm>
                        <a:off x="1588" y="1589"/>
                        <a:ext cx="1588" cy="1588"/>
                      </a:xfrm>
                      <a:prstGeom prst="rect">
                        <a:avLst/>
                      </a:prstGeom>
                    </p:spPr>
                  </p:pic>
                </p:oleObj>
              </mc:Fallback>
            </mc:AlternateContent>
          </a:graphicData>
        </a:graphic>
      </p:graphicFrame>
      <p:sp>
        <p:nvSpPr>
          <p:cNvPr id="11" name="Rectangle 10">
            <a:extLst>
              <a:ext uri="{FF2B5EF4-FFF2-40B4-BE49-F238E27FC236}">
                <a16:creationId xmlns:a16="http://schemas.microsoft.com/office/drawing/2014/main" id="{227086DC-EF76-47A6-A382-C75FCD1DE4B3}"/>
              </a:ext>
            </a:extLst>
          </p:cNvPr>
          <p:cNvSpPr/>
          <p:nvPr/>
        </p:nvSpPr>
        <p:spPr>
          <a:xfrm>
            <a:off x="9504764" y="5730239"/>
            <a:ext cx="2687237" cy="11149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85"/>
            <a:endParaRPr lang="en-GB" sz="1600" b="1">
              <a:solidFill>
                <a:srgbClr val="FFFFFF"/>
              </a:solidFill>
              <a:latin typeface="Arial"/>
            </a:endParaRPr>
          </a:p>
        </p:txBody>
      </p:sp>
      <p:sp>
        <p:nvSpPr>
          <p:cNvPr id="2" name="Title 1">
            <a:extLst>
              <a:ext uri="{FF2B5EF4-FFF2-40B4-BE49-F238E27FC236}">
                <a16:creationId xmlns:a16="http://schemas.microsoft.com/office/drawing/2014/main" id="{FC38ACCD-EDAA-4C87-9B31-A26DDC0C2C38}"/>
              </a:ext>
            </a:extLst>
          </p:cNvPr>
          <p:cNvSpPr>
            <a:spLocks noGrp="1"/>
          </p:cNvSpPr>
          <p:nvPr>
            <p:ph type="title"/>
          </p:nvPr>
        </p:nvSpPr>
        <p:spPr>
          <a:xfrm>
            <a:off x="672000" y="319675"/>
            <a:ext cx="11336386" cy="1114926"/>
          </a:xfrm>
          <a:solidFill>
            <a:schemeClr val="bg1"/>
          </a:solidFill>
        </p:spPr>
        <p:txBody>
          <a:bodyPr vert="horz">
            <a:normAutofit fontScale="90000"/>
          </a:bodyPr>
          <a:lstStyle/>
          <a:p>
            <a:r>
              <a:rPr lang="fr-FR" sz="2800" b="1" dirty="0"/>
              <a:t>L'initiative IA 2030 et la stratégie 5.0 demandent une réorientation programmatique et des changements dans le modèle de gestion du portefeuille Gavi</a:t>
            </a:r>
            <a:endParaRPr lang="en-US" sz="2800" b="1" dirty="0"/>
          </a:p>
        </p:txBody>
      </p:sp>
      <p:sp>
        <p:nvSpPr>
          <p:cNvPr id="4" name="Slide Number Placeholder 3">
            <a:extLst>
              <a:ext uri="{FF2B5EF4-FFF2-40B4-BE49-F238E27FC236}">
                <a16:creationId xmlns:a16="http://schemas.microsoft.com/office/drawing/2014/main" id="{65C238FC-5DF6-47AC-AA2A-9BB14A41FF1D}"/>
              </a:ext>
            </a:extLst>
          </p:cNvPr>
          <p:cNvSpPr>
            <a:spLocks noGrp="1"/>
          </p:cNvSpPr>
          <p:nvPr>
            <p:ph type="sldNum" sz="quarter" idx="12"/>
          </p:nvPr>
        </p:nvSpPr>
        <p:spPr/>
        <p:txBody>
          <a:bodyPr/>
          <a:lstStyle/>
          <a:p>
            <a:fld id="{733122C9-A0B9-462F-8757-0847AD287B63}" type="slidenum">
              <a:rPr lang="en-US" noProof="0" smtClean="0"/>
              <a:pPr/>
              <a:t>21</a:t>
            </a:fld>
            <a:endParaRPr lang="en-US" noProof="0"/>
          </a:p>
        </p:txBody>
      </p:sp>
      <p:sp>
        <p:nvSpPr>
          <p:cNvPr id="7" name="TextBox 6">
            <a:extLst>
              <a:ext uri="{FF2B5EF4-FFF2-40B4-BE49-F238E27FC236}">
                <a16:creationId xmlns:a16="http://schemas.microsoft.com/office/drawing/2014/main" id="{DFDC1296-F172-49D4-A165-71F281B4D87B}"/>
              </a:ext>
            </a:extLst>
          </p:cNvPr>
          <p:cNvSpPr txBox="1"/>
          <p:nvPr/>
        </p:nvSpPr>
        <p:spPr>
          <a:xfrm>
            <a:off x="5973726" y="2146579"/>
            <a:ext cx="2841709" cy="923716"/>
          </a:xfrm>
          <a:prstGeom prst="rect">
            <a:avLst/>
          </a:prstGeom>
          <a:noFill/>
        </p:spPr>
        <p:txBody>
          <a:bodyPr wrap="square" lIns="91440" tIns="45721" rIns="91440" bIns="45721" rtlCol="0" anchor="t">
            <a:spAutoFit/>
          </a:bodyPr>
          <a:lstStyle/>
          <a:p>
            <a:pPr algn="r"/>
            <a:r>
              <a:rPr lang="fr-FR" sz="1801" b="1" dirty="0">
                <a:solidFill>
                  <a:schemeClr val="accent1"/>
                </a:solidFill>
              </a:rPr>
              <a:t>Gavi 5.0 </a:t>
            </a:r>
            <a:r>
              <a:rPr lang="en-US" sz="1801" b="1" dirty="0">
                <a:solidFill>
                  <a:schemeClr val="accent1"/>
                </a:solidFill>
              </a:rPr>
              <a:t>: </a:t>
            </a:r>
            <a:r>
              <a:rPr lang="fr-FR" sz="1801" b="1" dirty="0">
                <a:solidFill>
                  <a:schemeClr val="accent1"/>
                </a:solidFill>
              </a:rPr>
              <a:t>ne laisser personne de côté en matière de vaccination</a:t>
            </a:r>
            <a:endParaRPr lang="en-US" sz="1801" b="1" dirty="0">
              <a:solidFill>
                <a:schemeClr val="accent1"/>
              </a:solidFill>
            </a:endParaRPr>
          </a:p>
        </p:txBody>
      </p:sp>
      <p:sp>
        <p:nvSpPr>
          <p:cNvPr id="9" name="TextBox 8">
            <a:extLst>
              <a:ext uri="{FF2B5EF4-FFF2-40B4-BE49-F238E27FC236}">
                <a16:creationId xmlns:a16="http://schemas.microsoft.com/office/drawing/2014/main" id="{3C9EA807-CE6C-4354-8AAD-8742B4FD4731}"/>
              </a:ext>
            </a:extLst>
          </p:cNvPr>
          <p:cNvSpPr txBox="1"/>
          <p:nvPr/>
        </p:nvSpPr>
        <p:spPr>
          <a:xfrm>
            <a:off x="787044" y="4338765"/>
            <a:ext cx="10906727" cy="461665"/>
          </a:xfrm>
          <a:prstGeom prst="rect">
            <a:avLst/>
          </a:prstGeom>
          <a:noFill/>
        </p:spPr>
        <p:txBody>
          <a:bodyPr wrap="square">
            <a:spAutoFit/>
          </a:bodyPr>
          <a:lstStyle/>
          <a:p>
            <a:r>
              <a:rPr lang="fr-FR" sz="2400" b="1" dirty="0">
                <a:solidFill>
                  <a:schemeClr val="accent1"/>
                </a:solidFill>
                <a:latin typeface="Arial" panose="020B0604020202020204" pitchFamily="34" charset="0"/>
                <a:ea typeface="Calibri" panose="020F0502020204030204" pitchFamily="34" charset="0"/>
                <a:cs typeface="Arial" panose="020B0604020202020204" pitchFamily="34" charset="0"/>
              </a:rPr>
              <a:t>Mise en œuvre de Gavi 5.0 implique des changements clés, notamment:</a:t>
            </a:r>
            <a:endParaRPr lang="en-GB" sz="2400" b="1" dirty="0">
              <a:solidFill>
                <a:schemeClr val="accent1"/>
              </a:solidFill>
              <a:latin typeface="Calibri" panose="020F0502020204030204" pitchFamily="34" charset="0"/>
              <a:ea typeface="Calibri" panose="020F0502020204030204" pitchFamily="34" charset="0"/>
              <a:cs typeface="Arial" panose="020B0604020202020204" pitchFamily="34" charset="0"/>
            </a:endParaRPr>
          </a:p>
        </p:txBody>
      </p:sp>
      <p:sp>
        <p:nvSpPr>
          <p:cNvPr id="10" name="TextBox 9">
            <a:extLst>
              <a:ext uri="{FF2B5EF4-FFF2-40B4-BE49-F238E27FC236}">
                <a16:creationId xmlns:a16="http://schemas.microsoft.com/office/drawing/2014/main" id="{90DD68BF-6F6C-4010-A54B-A0ECBCD65602}"/>
              </a:ext>
            </a:extLst>
          </p:cNvPr>
          <p:cNvSpPr txBox="1"/>
          <p:nvPr/>
        </p:nvSpPr>
        <p:spPr>
          <a:xfrm>
            <a:off x="2834950" y="2008015"/>
            <a:ext cx="2959551" cy="1200844"/>
          </a:xfrm>
          <a:prstGeom prst="rect">
            <a:avLst/>
          </a:prstGeom>
          <a:noFill/>
        </p:spPr>
        <p:txBody>
          <a:bodyPr wrap="square" lIns="91440" tIns="45721" rIns="91440" bIns="45721" rtlCol="0" anchor="t">
            <a:spAutoFit/>
          </a:bodyPr>
          <a:lstStyle/>
          <a:p>
            <a:r>
              <a:rPr lang="fr-FR" sz="1801" b="1" dirty="0">
                <a:solidFill>
                  <a:schemeClr val="accent1"/>
                </a:solidFill>
              </a:rPr>
              <a:t>L'IA 2030 place en priorité l'atteinte des enfants zéro dose et les plus marginalisés</a:t>
            </a:r>
            <a:endParaRPr lang="en-US" sz="1801" b="1" dirty="0">
              <a:solidFill>
                <a:schemeClr val="accent2"/>
              </a:solidFill>
            </a:endParaRPr>
          </a:p>
        </p:txBody>
      </p:sp>
      <p:sp>
        <p:nvSpPr>
          <p:cNvPr id="18" name="TextBox 17">
            <a:extLst>
              <a:ext uri="{FF2B5EF4-FFF2-40B4-BE49-F238E27FC236}">
                <a16:creationId xmlns:a16="http://schemas.microsoft.com/office/drawing/2014/main" id="{88CBCFFC-4B82-46CD-91DD-9836255C4FFC}"/>
              </a:ext>
            </a:extLst>
          </p:cNvPr>
          <p:cNvSpPr txBox="1"/>
          <p:nvPr/>
        </p:nvSpPr>
        <p:spPr>
          <a:xfrm>
            <a:off x="4018018" y="5009647"/>
            <a:ext cx="7237811" cy="720855"/>
          </a:xfrm>
          <a:prstGeom prst="rect">
            <a:avLst/>
          </a:prstGeom>
          <a:noFill/>
        </p:spPr>
        <p:txBody>
          <a:bodyPr wrap="square" anchor="ctr">
            <a:noAutofit/>
          </a:bodyPr>
          <a:lstStyle/>
          <a:p>
            <a:pPr>
              <a:spcBef>
                <a:spcPts val="601"/>
              </a:spcBef>
              <a:spcAft>
                <a:spcPts val="300"/>
              </a:spcAft>
              <a:tabLst>
                <a:tab pos="457184" algn="l"/>
              </a:tabLst>
            </a:pPr>
            <a:r>
              <a:rPr lang="fr-FR" sz="2000" b="1" dirty="0">
                <a:solidFill>
                  <a:schemeClr val="accent5">
                    <a:lumMod val="75000"/>
                  </a:schemeClr>
                </a:solidFill>
                <a:latin typeface="+mj-lt"/>
                <a:ea typeface="Times New Roman" panose="02020603050405020304" pitchFamily="18" charset="0"/>
              </a:rPr>
              <a:t>L'équité au centre de la nouvelle stratégie</a:t>
            </a:r>
            <a:r>
              <a:rPr lang="en-GB" sz="2000" b="1" dirty="0">
                <a:solidFill>
                  <a:schemeClr val="accent4"/>
                </a:solidFill>
                <a:latin typeface="+mj-lt"/>
                <a:ea typeface="Times New Roman" panose="02020603050405020304" pitchFamily="18" charset="0"/>
              </a:rPr>
              <a:t>:</a:t>
            </a:r>
            <a:r>
              <a:rPr lang="en-GB" sz="2000" b="1" dirty="0">
                <a:latin typeface="+mj-lt"/>
                <a:ea typeface="Times New Roman" panose="02020603050405020304" pitchFamily="18" charset="0"/>
              </a:rPr>
              <a:t> </a:t>
            </a:r>
            <a:r>
              <a:rPr lang="en-GB" sz="2000" dirty="0" err="1">
                <a:latin typeface="+mj-lt"/>
                <a:ea typeface="Times New Roman" panose="02020603050405020304" pitchFamily="18" charset="0"/>
              </a:rPr>
              <a:t>atteindre</a:t>
            </a:r>
            <a:r>
              <a:rPr lang="en-GB" sz="2000" dirty="0">
                <a:latin typeface="+mj-lt"/>
                <a:ea typeface="Times New Roman" panose="02020603050405020304" pitchFamily="18" charset="0"/>
              </a:rPr>
              <a:t> les enfants </a:t>
            </a:r>
            <a:r>
              <a:rPr lang="en-GB" sz="2000" dirty="0" err="1">
                <a:latin typeface="+mj-lt"/>
                <a:ea typeface="Times New Roman" panose="02020603050405020304" pitchFamily="18" charset="0"/>
              </a:rPr>
              <a:t>zéro</a:t>
            </a:r>
            <a:r>
              <a:rPr lang="en-GB" sz="2000" dirty="0">
                <a:latin typeface="+mj-lt"/>
                <a:ea typeface="Times New Roman" panose="02020603050405020304" pitchFamily="18" charset="0"/>
              </a:rPr>
              <a:t>-dose et sous-</a:t>
            </a:r>
            <a:r>
              <a:rPr lang="en-GB" sz="2000" dirty="0" err="1">
                <a:latin typeface="+mj-lt"/>
                <a:ea typeface="Times New Roman" panose="02020603050405020304" pitchFamily="18" charset="0"/>
              </a:rPr>
              <a:t>vaccinés</a:t>
            </a:r>
            <a:r>
              <a:rPr lang="en-GB" sz="2000" dirty="0">
                <a:latin typeface="+mj-lt"/>
                <a:ea typeface="Times New Roman" panose="02020603050405020304" pitchFamily="18" charset="0"/>
              </a:rPr>
              <a:t>.</a:t>
            </a:r>
            <a:endParaRPr lang="en-GB" sz="2000" dirty="0">
              <a:latin typeface="+mj-lt"/>
              <a:ea typeface="Calibri" panose="020F0502020204030204" pitchFamily="34" charset="0"/>
            </a:endParaRPr>
          </a:p>
        </p:txBody>
      </p:sp>
      <p:sp>
        <p:nvSpPr>
          <p:cNvPr id="20" name="TextBox 19">
            <a:extLst>
              <a:ext uri="{FF2B5EF4-FFF2-40B4-BE49-F238E27FC236}">
                <a16:creationId xmlns:a16="http://schemas.microsoft.com/office/drawing/2014/main" id="{32E7BD13-A9C0-47D1-AAEB-7CE920583520}"/>
              </a:ext>
            </a:extLst>
          </p:cNvPr>
          <p:cNvSpPr txBox="1"/>
          <p:nvPr/>
        </p:nvSpPr>
        <p:spPr>
          <a:xfrm>
            <a:off x="4018018" y="5784931"/>
            <a:ext cx="7237811" cy="720855"/>
          </a:xfrm>
          <a:prstGeom prst="rect">
            <a:avLst/>
          </a:prstGeom>
          <a:noFill/>
        </p:spPr>
        <p:txBody>
          <a:bodyPr wrap="square" anchor="ctr">
            <a:noAutofit/>
          </a:bodyPr>
          <a:lstStyle/>
          <a:p>
            <a:r>
              <a:rPr lang="fr-FR" sz="2000" dirty="0"/>
              <a:t>Processus </a:t>
            </a:r>
            <a:r>
              <a:rPr lang="fr-FR" sz="2000" b="1" dirty="0">
                <a:solidFill>
                  <a:schemeClr val="accent6">
                    <a:lumMod val="60000"/>
                    <a:lumOff val="40000"/>
                  </a:schemeClr>
                </a:solidFill>
              </a:rPr>
              <a:t>simplifiés</a:t>
            </a:r>
            <a:r>
              <a:rPr lang="fr-FR" sz="2000" dirty="0">
                <a:solidFill>
                  <a:schemeClr val="accent5">
                    <a:lumMod val="75000"/>
                  </a:schemeClr>
                </a:solidFill>
              </a:rPr>
              <a:t>, </a:t>
            </a:r>
            <a:r>
              <a:rPr lang="fr-FR" sz="2000" b="1" dirty="0">
                <a:solidFill>
                  <a:schemeClr val="accent6">
                    <a:lumMod val="60000"/>
                    <a:lumOff val="40000"/>
                  </a:schemeClr>
                </a:solidFill>
              </a:rPr>
              <a:t>personnalisés</a:t>
            </a:r>
            <a:r>
              <a:rPr lang="fr-FR" sz="2000" dirty="0">
                <a:solidFill>
                  <a:schemeClr val="accent5">
                    <a:lumMod val="75000"/>
                  </a:schemeClr>
                </a:solidFill>
              </a:rPr>
              <a:t> </a:t>
            </a:r>
            <a:r>
              <a:rPr lang="fr-FR" sz="2000" dirty="0"/>
              <a:t>en fonction du pays.</a:t>
            </a:r>
            <a:endParaRPr lang="en-GB" sz="2000" b="1" dirty="0"/>
          </a:p>
        </p:txBody>
      </p:sp>
      <p:pic>
        <p:nvPicPr>
          <p:cNvPr id="1026" name="Picture 2">
            <a:extLst>
              <a:ext uri="{FF2B5EF4-FFF2-40B4-BE49-F238E27FC236}">
                <a16:creationId xmlns:a16="http://schemas.microsoft.com/office/drawing/2014/main" id="{D1AB91C4-28FB-4CA0-A7D6-DB7366DB484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037100" y="1847402"/>
            <a:ext cx="2656671" cy="174326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Picture 11" descr="A picture containing text, person, young, little&#10;&#10;Description automatically generated">
            <a:extLst>
              <a:ext uri="{FF2B5EF4-FFF2-40B4-BE49-F238E27FC236}">
                <a16:creationId xmlns:a16="http://schemas.microsoft.com/office/drawing/2014/main" id="{F39A8B72-B1DE-4775-8006-45B7903C32A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42806" y="1842642"/>
            <a:ext cx="1512919" cy="19494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Rounded Corners 4">
            <a:extLst>
              <a:ext uri="{FF2B5EF4-FFF2-40B4-BE49-F238E27FC236}">
                <a16:creationId xmlns:a16="http://schemas.microsoft.com/office/drawing/2014/main" id="{14962497-39E4-4F51-8421-E609E841855B}"/>
              </a:ext>
            </a:extLst>
          </p:cNvPr>
          <p:cNvSpPr/>
          <p:nvPr/>
        </p:nvSpPr>
        <p:spPr>
          <a:xfrm>
            <a:off x="1142805" y="5009647"/>
            <a:ext cx="2844000" cy="676220"/>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801" b="1" dirty="0" err="1">
                <a:solidFill>
                  <a:schemeClr val="bg1"/>
                </a:solidFill>
                <a:latin typeface="Arial" panose="020B0604020202020204" pitchFamily="34" charset="0"/>
                <a:ea typeface="Calibri" panose="020F0502020204030204" pitchFamily="34" charset="0"/>
                <a:cs typeface="Arial" panose="020B0604020202020204" pitchFamily="34" charset="0"/>
              </a:rPr>
              <a:t>Changement</a:t>
            </a:r>
            <a:r>
              <a:rPr lang="en-GB" sz="1801"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GB" sz="1801" b="1" dirty="0" err="1">
                <a:solidFill>
                  <a:schemeClr val="bg1"/>
                </a:solidFill>
                <a:latin typeface="Arial" panose="020B0604020202020204" pitchFamily="34" charset="0"/>
                <a:ea typeface="Calibri" panose="020F0502020204030204" pitchFamily="34" charset="0"/>
                <a:cs typeface="Arial" panose="020B0604020202020204" pitchFamily="34" charset="0"/>
              </a:rPr>
              <a:t>programmatique</a:t>
            </a:r>
            <a:r>
              <a:rPr lang="en-GB" sz="1801" b="1" dirty="0">
                <a:solidFill>
                  <a:schemeClr val="bg1"/>
                </a:solidFill>
                <a:latin typeface="Arial" panose="020B0604020202020204" pitchFamily="34" charset="0"/>
                <a:ea typeface="Calibri" panose="020F0502020204030204" pitchFamily="34" charset="0"/>
                <a:cs typeface="Arial" panose="020B0604020202020204" pitchFamily="34" charset="0"/>
              </a:rPr>
              <a:t> </a:t>
            </a:r>
            <a:endParaRPr lang="en-GB" sz="1801" b="1"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sp>
        <p:nvSpPr>
          <p:cNvPr id="6" name="Rectangle: Rounded Corners 5">
            <a:extLst>
              <a:ext uri="{FF2B5EF4-FFF2-40B4-BE49-F238E27FC236}">
                <a16:creationId xmlns:a16="http://schemas.microsoft.com/office/drawing/2014/main" id="{72D53B9A-4FDE-4EB4-BFD6-BDF78145D504}"/>
              </a:ext>
            </a:extLst>
          </p:cNvPr>
          <p:cNvSpPr/>
          <p:nvPr/>
        </p:nvSpPr>
        <p:spPr>
          <a:xfrm>
            <a:off x="1142806" y="5784931"/>
            <a:ext cx="2844000" cy="72085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801" b="1" dirty="0">
                <a:solidFill>
                  <a:schemeClr val="bg1"/>
                </a:solidFill>
                <a:latin typeface="Arial" panose="020B0604020202020204" pitchFamily="34" charset="0"/>
                <a:ea typeface="Calibri" panose="020F0502020204030204" pitchFamily="34" charset="0"/>
                <a:cs typeface="Arial" panose="020B0604020202020204" pitchFamily="34" charset="0"/>
              </a:rPr>
              <a:t>Changements dans la gestion du portefeuille</a:t>
            </a:r>
            <a:endParaRPr lang="en-GB" sz="1801" b="1" dirty="0">
              <a:solidFill>
                <a:schemeClr val="bg1"/>
              </a:solidFill>
              <a:latin typeface="Calibri" panose="020F0502020204030204" pitchFamily="34" charset="0"/>
              <a:ea typeface="Calibri" panose="020F0502020204030204" pitchFamily="34" charset="0"/>
              <a:cs typeface="Arial" panose="020B0604020202020204" pitchFamily="34" charset="0"/>
            </a:endParaRPr>
          </a:p>
        </p:txBody>
      </p:sp>
      <p:sp>
        <p:nvSpPr>
          <p:cNvPr id="16" name="Isosceles Triangle 15">
            <a:extLst>
              <a:ext uri="{FF2B5EF4-FFF2-40B4-BE49-F238E27FC236}">
                <a16:creationId xmlns:a16="http://schemas.microsoft.com/office/drawing/2014/main" id="{602D27A9-42C9-4584-A8EB-FFF4BAED4B78}"/>
              </a:ext>
            </a:extLst>
          </p:cNvPr>
          <p:cNvSpPr/>
          <p:nvPr/>
        </p:nvSpPr>
        <p:spPr>
          <a:xfrm rot="10800000">
            <a:off x="2834950" y="3824971"/>
            <a:ext cx="5965372" cy="212270"/>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1"/>
          </a:p>
        </p:txBody>
      </p:sp>
    </p:spTree>
    <p:custDataLst>
      <p:tags r:id="rId2"/>
    </p:custDataLst>
    <p:extLst>
      <p:ext uri="{BB962C8B-B14F-4D97-AF65-F5344CB8AC3E}">
        <p14:creationId xmlns:p14="http://schemas.microsoft.com/office/powerpoint/2010/main" val="692040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CFCC506-74C9-4469-9C2E-A48958818043}"/>
              </a:ext>
            </a:extLst>
          </p:cNvPr>
          <p:cNvGraphicFramePr>
            <a:graphicFrameLocks noChangeAspect="1"/>
          </p:cNvGraphicFramePr>
          <p:nvPr>
            <p:custDataLst>
              <p:tags r:id="rId3"/>
            </p:custDataLst>
          </p:nvPr>
        </p:nvGraphicFramePr>
        <p:xfrm>
          <a:off x="1588" y="1589"/>
          <a:ext cx="1588" cy="1588"/>
        </p:xfrm>
        <a:graphic>
          <a:graphicData uri="http://schemas.openxmlformats.org/presentationml/2006/ole">
            <mc:AlternateContent xmlns:mc="http://schemas.openxmlformats.org/markup-compatibility/2006">
              <mc:Choice xmlns:v="urn:schemas-microsoft-com:vml" Requires="v">
                <p:oleObj spid="_x0000_s10242"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8CFCC506-74C9-4469-9C2E-A48958818043}"/>
                          </a:ext>
                        </a:extLst>
                      </p:cNvPr>
                      <p:cNvPicPr/>
                      <p:nvPr/>
                    </p:nvPicPr>
                    <p:blipFill>
                      <a:blip r:embed="rId7"/>
                      <a:stretch>
                        <a:fillRect/>
                      </a:stretch>
                    </p:blipFill>
                    <p:spPr>
                      <a:xfrm>
                        <a:off x="1588" y="1589"/>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6ADE4A7-A4B4-4493-BDBE-F18CA6EA4406}"/>
              </a:ext>
            </a:extLst>
          </p:cNvPr>
          <p:cNvSpPr>
            <a:spLocks noGrp="1"/>
          </p:cNvSpPr>
          <p:nvPr>
            <p:ph type="title"/>
          </p:nvPr>
        </p:nvSpPr>
        <p:spPr>
          <a:xfrm>
            <a:off x="601973" y="184803"/>
            <a:ext cx="10877550" cy="1325563"/>
          </a:xfrm>
        </p:spPr>
        <p:txBody>
          <a:bodyPr vert="horz">
            <a:normAutofit/>
          </a:bodyPr>
          <a:lstStyle/>
          <a:p>
            <a:r>
              <a:rPr lang="fr-CH" sz="3200" dirty="0">
                <a:ln w="0"/>
                <a:latin typeface="Arial" panose="020B0604020202020204" pitchFamily="34" charset="0"/>
                <a:cs typeface="Arial" panose="020B0604020202020204" pitchFamily="34" charset="0"/>
              </a:rPr>
              <a:t>Récapitulatif: l’Alliance à travailler sur des </a:t>
            </a:r>
            <a:r>
              <a:rPr lang="fr-FR" sz="3200" b="1" dirty="0">
                <a:latin typeface="Arial" panose="020B0604020202020204" pitchFamily="34" charset="0"/>
                <a:ea typeface="Arial" charset="0"/>
                <a:cs typeface="Arial" panose="020B0604020202020204" pitchFamily="34" charset="0"/>
              </a:rPr>
              <a:t>Définitions clés</a:t>
            </a:r>
            <a:endParaRPr lang="en-GB" sz="3200"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D45DAF29-E512-43FA-BDE1-5400709B0604}"/>
              </a:ext>
            </a:extLst>
          </p:cNvPr>
          <p:cNvSpPr>
            <a:spLocks noGrp="1"/>
          </p:cNvSpPr>
          <p:nvPr>
            <p:ph type="sldNum" sz="quarter" idx="12"/>
          </p:nvPr>
        </p:nvSpPr>
        <p:spPr/>
        <p:txBody>
          <a:bodyPr/>
          <a:lstStyle/>
          <a:p>
            <a:fld id="{733122C9-A0B9-462F-8757-0847AD287B63}" type="slidenum">
              <a:rPr lang="en-US" noProof="0" smtClean="0"/>
              <a:pPr/>
              <a:t>22</a:t>
            </a:fld>
            <a:endParaRPr lang="en-US" noProof="0"/>
          </a:p>
        </p:txBody>
      </p:sp>
      <p:sp>
        <p:nvSpPr>
          <p:cNvPr id="3" name="Rectangle 2">
            <a:extLst>
              <a:ext uri="{FF2B5EF4-FFF2-40B4-BE49-F238E27FC236}">
                <a16:creationId xmlns:a16="http://schemas.microsoft.com/office/drawing/2014/main" id="{70574822-E867-4806-92C9-772F5FFD152F}"/>
              </a:ext>
            </a:extLst>
          </p:cNvPr>
          <p:cNvSpPr/>
          <p:nvPr/>
        </p:nvSpPr>
        <p:spPr>
          <a:xfrm>
            <a:off x="9504764" y="5730239"/>
            <a:ext cx="2687237" cy="11149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85"/>
            <a:endParaRPr lang="en-GB" sz="1600" b="1">
              <a:solidFill>
                <a:srgbClr val="FFFFFF"/>
              </a:solidFill>
              <a:latin typeface="Arial"/>
            </a:endParaRPr>
          </a:p>
        </p:txBody>
      </p:sp>
      <p:grpSp>
        <p:nvGrpSpPr>
          <p:cNvPr id="36" name="Group 35">
            <a:extLst>
              <a:ext uri="{FF2B5EF4-FFF2-40B4-BE49-F238E27FC236}">
                <a16:creationId xmlns:a16="http://schemas.microsoft.com/office/drawing/2014/main" id="{9450AF06-67F1-40AD-AF2E-6E9804A08AF4}"/>
              </a:ext>
            </a:extLst>
          </p:cNvPr>
          <p:cNvGrpSpPr/>
          <p:nvPr/>
        </p:nvGrpSpPr>
        <p:grpSpPr>
          <a:xfrm>
            <a:off x="601973" y="1301995"/>
            <a:ext cx="11209029" cy="5311987"/>
            <a:chOff x="504000" y="997192"/>
            <a:chExt cx="8284400" cy="4072443"/>
          </a:xfrm>
        </p:grpSpPr>
        <p:grpSp>
          <p:nvGrpSpPr>
            <p:cNvPr id="22" name="Group 21">
              <a:extLst>
                <a:ext uri="{FF2B5EF4-FFF2-40B4-BE49-F238E27FC236}">
                  <a16:creationId xmlns:a16="http://schemas.microsoft.com/office/drawing/2014/main" id="{A7D982B3-24C9-4445-9EB8-3A9364874138}"/>
                </a:ext>
              </a:extLst>
            </p:cNvPr>
            <p:cNvGrpSpPr/>
            <p:nvPr/>
          </p:nvGrpSpPr>
          <p:grpSpPr>
            <a:xfrm>
              <a:off x="504000" y="997192"/>
              <a:ext cx="8284400" cy="3704436"/>
              <a:chOff x="504000" y="1055509"/>
              <a:chExt cx="7753816" cy="3367671"/>
            </a:xfrm>
          </p:grpSpPr>
          <p:sp>
            <p:nvSpPr>
              <p:cNvPr id="23" name="Rectangle: Rounded Corners 22">
                <a:extLst>
                  <a:ext uri="{FF2B5EF4-FFF2-40B4-BE49-F238E27FC236}">
                    <a16:creationId xmlns:a16="http://schemas.microsoft.com/office/drawing/2014/main" id="{54B3E8BC-752C-4E4C-B718-29798FBED60A}"/>
                  </a:ext>
                </a:extLst>
              </p:cNvPr>
              <p:cNvSpPr/>
              <p:nvPr/>
            </p:nvSpPr>
            <p:spPr>
              <a:xfrm>
                <a:off x="504000" y="1179405"/>
                <a:ext cx="7753816" cy="660775"/>
              </a:xfrm>
              <a:prstGeom prst="roundRect">
                <a:avLst>
                  <a:gd name="adj" fmla="val 10000"/>
                </a:avLst>
              </a:prstGeom>
            </p:spPr>
            <p:style>
              <a:lnRef idx="2">
                <a:schemeClr val="accent2"/>
              </a:lnRef>
              <a:fillRef idx="1">
                <a:schemeClr val="lt1"/>
              </a:fillRef>
              <a:effectRef idx="0">
                <a:schemeClr val="accent2"/>
              </a:effectRef>
              <a:fontRef idx="minor">
                <a:schemeClr val="dk1"/>
              </a:fontRef>
            </p:style>
            <p:txBody>
              <a:bodyPr/>
              <a:lstStyle/>
              <a:p>
                <a:endParaRPr lang="en-US" sz="2000">
                  <a:solidFill>
                    <a:schemeClr val="accent1"/>
                  </a:solidFill>
                </a:endParaRPr>
              </a:p>
            </p:txBody>
          </p:sp>
          <p:sp>
            <p:nvSpPr>
              <p:cNvPr id="24" name="Rectangle 23" descr="Children">
                <a:extLst>
                  <a:ext uri="{FF2B5EF4-FFF2-40B4-BE49-F238E27FC236}">
                    <a16:creationId xmlns:a16="http://schemas.microsoft.com/office/drawing/2014/main" id="{163E59D2-0B88-4B3E-91E2-D6813D954E6A}"/>
                  </a:ext>
                </a:extLst>
              </p:cNvPr>
              <p:cNvSpPr/>
              <p:nvPr/>
            </p:nvSpPr>
            <p:spPr>
              <a:xfrm>
                <a:off x="647491" y="1271836"/>
                <a:ext cx="497409" cy="483721"/>
              </a:xfrm>
              <a:prstGeom prst="rect">
                <a:avLst/>
              </a:prstGeom>
              <a:blipFill>
                <a:blip r:embed="rId8" cstate="print">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sz="2000">
                  <a:solidFill>
                    <a:schemeClr val="accent4"/>
                  </a:solidFill>
                </a:endParaRPr>
              </a:p>
            </p:txBody>
          </p:sp>
          <p:sp>
            <p:nvSpPr>
              <p:cNvPr id="25" name="Freeform: Shape 24">
                <a:extLst>
                  <a:ext uri="{FF2B5EF4-FFF2-40B4-BE49-F238E27FC236}">
                    <a16:creationId xmlns:a16="http://schemas.microsoft.com/office/drawing/2014/main" id="{F6F228EA-8282-4D86-8754-77FD7C6FAEDA}"/>
                  </a:ext>
                </a:extLst>
              </p:cNvPr>
              <p:cNvSpPr/>
              <p:nvPr/>
            </p:nvSpPr>
            <p:spPr>
              <a:xfrm>
                <a:off x="1288391" y="1055509"/>
                <a:ext cx="6828881" cy="908566"/>
              </a:xfrm>
              <a:custGeom>
                <a:avLst/>
                <a:gdLst>
                  <a:gd name="connsiteX0" fmla="*/ 0 w 6912358"/>
                  <a:gd name="connsiteY0" fmla="*/ 0 h 944775"/>
                  <a:gd name="connsiteX1" fmla="*/ 6912358 w 6912358"/>
                  <a:gd name="connsiteY1" fmla="*/ 0 h 944775"/>
                  <a:gd name="connsiteX2" fmla="*/ 6912358 w 6912358"/>
                  <a:gd name="connsiteY2" fmla="*/ 944775 h 944775"/>
                  <a:gd name="connsiteX3" fmla="*/ 0 w 6912358"/>
                  <a:gd name="connsiteY3" fmla="*/ 944775 h 944775"/>
                  <a:gd name="connsiteX4" fmla="*/ 0 w 6912358"/>
                  <a:gd name="connsiteY4" fmla="*/ 0 h 94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2358" h="944775">
                    <a:moveTo>
                      <a:pt x="0" y="0"/>
                    </a:moveTo>
                    <a:lnTo>
                      <a:pt x="6912358" y="0"/>
                    </a:lnTo>
                    <a:lnTo>
                      <a:pt x="6912358" y="944775"/>
                    </a:lnTo>
                    <a:lnTo>
                      <a:pt x="0" y="9447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4992" tIns="74992" rIns="74992" bIns="74992" numCol="1" spcCol="1270" anchor="ctr" anchorCtr="0">
                <a:noAutofit/>
              </a:bodyPr>
              <a:lstStyle/>
              <a:p>
                <a:pPr defTabSz="622292">
                  <a:spcBef>
                    <a:spcPct val="0"/>
                  </a:spcBef>
                  <a:spcAft>
                    <a:spcPct val="35000"/>
                  </a:spcAft>
                  <a:defRPr/>
                </a:pPr>
                <a:r>
                  <a:rPr lang="fr-FR" sz="1801" dirty="0">
                    <a:solidFill>
                      <a:schemeClr val="accent1">
                        <a:lumMod val="75000"/>
                      </a:schemeClr>
                    </a:solidFill>
                  </a:rPr>
                  <a:t>Les </a:t>
                </a:r>
                <a:r>
                  <a:rPr lang="fr-FR" sz="2000" b="1" dirty="0">
                    <a:solidFill>
                      <a:schemeClr val="accent1">
                        <a:lumMod val="75000"/>
                      </a:schemeClr>
                    </a:solidFill>
                  </a:rPr>
                  <a:t>"enfants zéro-dose" </a:t>
                </a:r>
                <a:r>
                  <a:rPr lang="fr-FR" sz="1801" dirty="0">
                    <a:solidFill>
                      <a:schemeClr val="accent1">
                        <a:lumMod val="75000"/>
                      </a:schemeClr>
                    </a:solidFill>
                  </a:rPr>
                  <a:t>sont ceux qui n'ont reçu aucun vaccin systématique. A des fins opérationnelles, Gavi définit les enfants zéro dose en se fondant sur l'absence de la première dose de vaccin combiné contre la diphtérie, le tétanos et la coqueluche*. </a:t>
                </a:r>
              </a:p>
            </p:txBody>
          </p:sp>
          <p:sp>
            <p:nvSpPr>
              <p:cNvPr id="26" name="Rectangle: Rounded Corners 25">
                <a:extLst>
                  <a:ext uri="{FF2B5EF4-FFF2-40B4-BE49-F238E27FC236}">
                    <a16:creationId xmlns:a16="http://schemas.microsoft.com/office/drawing/2014/main" id="{E3078F48-D1AD-4022-B77F-399F28765FFF}"/>
                  </a:ext>
                </a:extLst>
              </p:cNvPr>
              <p:cNvSpPr/>
              <p:nvPr/>
            </p:nvSpPr>
            <p:spPr>
              <a:xfrm>
                <a:off x="504000" y="1988167"/>
                <a:ext cx="7753816" cy="691469"/>
              </a:xfrm>
              <a:prstGeom prst="roundRect">
                <a:avLst>
                  <a:gd name="adj" fmla="val 10000"/>
                </a:avLst>
              </a:prstGeom>
            </p:spPr>
            <p:style>
              <a:lnRef idx="2">
                <a:schemeClr val="accent2"/>
              </a:lnRef>
              <a:fillRef idx="1">
                <a:schemeClr val="lt1"/>
              </a:fillRef>
              <a:effectRef idx="0">
                <a:schemeClr val="accent2"/>
              </a:effectRef>
              <a:fontRef idx="minor">
                <a:schemeClr val="dk1"/>
              </a:fontRef>
            </p:style>
            <p:txBody>
              <a:bodyPr/>
              <a:lstStyle/>
              <a:p>
                <a:endParaRPr lang="en-US" sz="2000">
                  <a:solidFill>
                    <a:schemeClr val="accent1">
                      <a:lumMod val="75000"/>
                    </a:schemeClr>
                  </a:solidFill>
                </a:endParaRPr>
              </a:p>
            </p:txBody>
          </p:sp>
          <p:sp>
            <p:nvSpPr>
              <p:cNvPr id="27" name="Rectangle: Rounded Corners 26">
                <a:extLst>
                  <a:ext uri="{FF2B5EF4-FFF2-40B4-BE49-F238E27FC236}">
                    <a16:creationId xmlns:a16="http://schemas.microsoft.com/office/drawing/2014/main" id="{53F5C693-5105-4DF1-A093-026C5E705FDC}"/>
                  </a:ext>
                </a:extLst>
              </p:cNvPr>
              <p:cNvSpPr/>
              <p:nvPr/>
            </p:nvSpPr>
            <p:spPr>
              <a:xfrm>
                <a:off x="504000" y="2816452"/>
                <a:ext cx="7753816" cy="660775"/>
              </a:xfrm>
              <a:prstGeom prst="roundRect">
                <a:avLst>
                  <a:gd name="adj" fmla="val 10000"/>
                </a:avLst>
              </a:prstGeom>
            </p:spPr>
            <p:style>
              <a:lnRef idx="2">
                <a:schemeClr val="accent2"/>
              </a:lnRef>
              <a:fillRef idx="1">
                <a:schemeClr val="lt1"/>
              </a:fillRef>
              <a:effectRef idx="0">
                <a:schemeClr val="accent2"/>
              </a:effectRef>
              <a:fontRef idx="minor">
                <a:schemeClr val="dk1"/>
              </a:fontRef>
            </p:style>
            <p:txBody>
              <a:bodyPr/>
              <a:lstStyle/>
              <a:p>
                <a:endParaRPr lang="en-US" sz="2000">
                  <a:solidFill>
                    <a:schemeClr val="accent1"/>
                  </a:solidFill>
                </a:endParaRPr>
              </a:p>
            </p:txBody>
          </p:sp>
          <p:sp>
            <p:nvSpPr>
              <p:cNvPr id="28" name="Rectangle 27" descr="Downward trend">
                <a:extLst>
                  <a:ext uri="{FF2B5EF4-FFF2-40B4-BE49-F238E27FC236}">
                    <a16:creationId xmlns:a16="http://schemas.microsoft.com/office/drawing/2014/main" id="{3E8DD813-DA59-4CAC-B95C-E8FDEBA70B09}"/>
                  </a:ext>
                </a:extLst>
              </p:cNvPr>
              <p:cNvSpPr/>
              <p:nvPr/>
            </p:nvSpPr>
            <p:spPr>
              <a:xfrm>
                <a:off x="647491" y="2087794"/>
                <a:ext cx="497409" cy="483721"/>
              </a:xfrm>
              <a:prstGeom prst="rect">
                <a:avLst/>
              </a:prstGeom>
              <a:blipFill>
                <a:blip r:embed="rId10" cstate="print">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sz="2000">
                  <a:solidFill>
                    <a:schemeClr val="accent4"/>
                  </a:solidFill>
                </a:endParaRPr>
              </a:p>
            </p:txBody>
          </p:sp>
          <p:sp>
            <p:nvSpPr>
              <p:cNvPr id="29" name="Freeform: Shape 28">
                <a:extLst>
                  <a:ext uri="{FF2B5EF4-FFF2-40B4-BE49-F238E27FC236}">
                    <a16:creationId xmlns:a16="http://schemas.microsoft.com/office/drawing/2014/main" id="{D84049C6-80E9-4816-B715-97A2310CA715}"/>
                  </a:ext>
                </a:extLst>
              </p:cNvPr>
              <p:cNvSpPr/>
              <p:nvPr/>
            </p:nvSpPr>
            <p:spPr>
              <a:xfrm>
                <a:off x="1288391" y="1878758"/>
                <a:ext cx="6828881" cy="908566"/>
              </a:xfrm>
              <a:custGeom>
                <a:avLst/>
                <a:gdLst>
                  <a:gd name="connsiteX0" fmla="*/ 0 w 6912358"/>
                  <a:gd name="connsiteY0" fmla="*/ 0 h 944775"/>
                  <a:gd name="connsiteX1" fmla="*/ 6912358 w 6912358"/>
                  <a:gd name="connsiteY1" fmla="*/ 0 h 944775"/>
                  <a:gd name="connsiteX2" fmla="*/ 6912358 w 6912358"/>
                  <a:gd name="connsiteY2" fmla="*/ 944775 h 944775"/>
                  <a:gd name="connsiteX3" fmla="*/ 0 w 6912358"/>
                  <a:gd name="connsiteY3" fmla="*/ 944775 h 944775"/>
                  <a:gd name="connsiteX4" fmla="*/ 0 w 6912358"/>
                  <a:gd name="connsiteY4" fmla="*/ 0 h 94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2358" h="944775">
                    <a:moveTo>
                      <a:pt x="0" y="0"/>
                    </a:moveTo>
                    <a:lnTo>
                      <a:pt x="6912358" y="0"/>
                    </a:lnTo>
                    <a:lnTo>
                      <a:pt x="6912358" y="944775"/>
                    </a:lnTo>
                    <a:lnTo>
                      <a:pt x="0" y="9447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4992" tIns="74992" rIns="74992" bIns="74992" numCol="1" spcCol="1270" anchor="ctr" anchorCtr="0">
                <a:noAutofit/>
              </a:bodyPr>
              <a:lstStyle/>
              <a:p>
                <a:pPr defTabSz="622292">
                  <a:spcBef>
                    <a:spcPct val="0"/>
                  </a:spcBef>
                  <a:spcAft>
                    <a:spcPct val="35000"/>
                  </a:spcAft>
                  <a:defRPr/>
                </a:pPr>
                <a:r>
                  <a:rPr lang="fr-FR" sz="2000" b="1" dirty="0">
                    <a:solidFill>
                      <a:schemeClr val="accent1">
                        <a:lumMod val="75000"/>
                      </a:schemeClr>
                    </a:solidFill>
                  </a:rPr>
                  <a:t>Les enfants sous-vaccinés </a:t>
                </a:r>
                <a:r>
                  <a:rPr lang="fr-FR" sz="1801" dirty="0">
                    <a:solidFill>
                      <a:schemeClr val="accent1">
                        <a:lumMod val="75000"/>
                      </a:schemeClr>
                    </a:solidFill>
                  </a:rPr>
                  <a:t>sont ceux qui n'ont pas reçu un cycle complet de vaccins systématiques. A des fins opérationnelles, Gavi définit les enfants sous-vaccinés comme étant ceux qui n'ont pas reçu une troisième dose de vaccin combiné contre la diphtérie, le tétanos et la coqueluche.</a:t>
                </a:r>
              </a:p>
            </p:txBody>
          </p:sp>
          <p:sp>
            <p:nvSpPr>
              <p:cNvPr id="30" name="Rectangle: Rounded Corners 29">
                <a:extLst>
                  <a:ext uri="{FF2B5EF4-FFF2-40B4-BE49-F238E27FC236}">
                    <a16:creationId xmlns:a16="http://schemas.microsoft.com/office/drawing/2014/main" id="{3E2EBC18-29E3-46D9-A7FA-C266590456E7}"/>
                  </a:ext>
                </a:extLst>
              </p:cNvPr>
              <p:cNvSpPr/>
              <p:nvPr/>
            </p:nvSpPr>
            <p:spPr>
              <a:xfrm>
                <a:off x="504000" y="3580546"/>
                <a:ext cx="7753816" cy="818039"/>
              </a:xfrm>
              <a:prstGeom prst="roundRect">
                <a:avLst>
                  <a:gd name="adj" fmla="val 10000"/>
                </a:avLst>
              </a:prstGeom>
            </p:spPr>
            <p:style>
              <a:lnRef idx="2">
                <a:schemeClr val="accent2"/>
              </a:lnRef>
              <a:fillRef idx="1">
                <a:schemeClr val="lt1"/>
              </a:fillRef>
              <a:effectRef idx="0">
                <a:schemeClr val="accent2"/>
              </a:effectRef>
              <a:fontRef idx="minor">
                <a:schemeClr val="dk1"/>
              </a:fontRef>
            </p:style>
            <p:txBody>
              <a:bodyPr/>
              <a:lstStyle/>
              <a:p>
                <a:endParaRPr lang="en-US" sz="2000">
                  <a:solidFill>
                    <a:schemeClr val="accent1"/>
                  </a:solidFill>
                </a:endParaRPr>
              </a:p>
            </p:txBody>
          </p:sp>
          <p:sp>
            <p:nvSpPr>
              <p:cNvPr id="31" name="Rectangle 30">
                <a:extLst>
                  <a:ext uri="{FF2B5EF4-FFF2-40B4-BE49-F238E27FC236}">
                    <a16:creationId xmlns:a16="http://schemas.microsoft.com/office/drawing/2014/main" id="{10824754-CA8E-4ADE-A781-C4A6F7ABA540}"/>
                  </a:ext>
                </a:extLst>
              </p:cNvPr>
              <p:cNvSpPr/>
              <p:nvPr/>
            </p:nvSpPr>
            <p:spPr>
              <a:xfrm>
                <a:off x="647491" y="3728533"/>
                <a:ext cx="497409" cy="483721"/>
              </a:xfrm>
              <a:prstGeom prst="rect">
                <a:avLst/>
              </a:prstGeom>
              <a:blipFill>
                <a:blip r:embed="rId1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sz="2000">
                  <a:solidFill>
                    <a:schemeClr val="accent4"/>
                  </a:solidFill>
                </a:endParaRPr>
              </a:p>
            </p:txBody>
          </p:sp>
          <p:sp>
            <p:nvSpPr>
              <p:cNvPr id="32" name="Freeform: Shape 31">
                <a:extLst>
                  <a:ext uri="{FF2B5EF4-FFF2-40B4-BE49-F238E27FC236}">
                    <a16:creationId xmlns:a16="http://schemas.microsoft.com/office/drawing/2014/main" id="{A1E4E0CB-0399-4BD9-8748-CBDB7D93BF7A}"/>
                  </a:ext>
                </a:extLst>
              </p:cNvPr>
              <p:cNvSpPr/>
              <p:nvPr/>
            </p:nvSpPr>
            <p:spPr>
              <a:xfrm>
                <a:off x="1288391" y="3514614"/>
                <a:ext cx="6828881" cy="908566"/>
              </a:xfrm>
              <a:custGeom>
                <a:avLst/>
                <a:gdLst>
                  <a:gd name="connsiteX0" fmla="*/ 0 w 6912358"/>
                  <a:gd name="connsiteY0" fmla="*/ 0 h 944775"/>
                  <a:gd name="connsiteX1" fmla="*/ 6912358 w 6912358"/>
                  <a:gd name="connsiteY1" fmla="*/ 0 h 944775"/>
                  <a:gd name="connsiteX2" fmla="*/ 6912358 w 6912358"/>
                  <a:gd name="connsiteY2" fmla="*/ 944775 h 944775"/>
                  <a:gd name="connsiteX3" fmla="*/ 0 w 6912358"/>
                  <a:gd name="connsiteY3" fmla="*/ 944775 h 944775"/>
                  <a:gd name="connsiteX4" fmla="*/ 0 w 6912358"/>
                  <a:gd name="connsiteY4" fmla="*/ 0 h 94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2358" h="944775">
                    <a:moveTo>
                      <a:pt x="0" y="0"/>
                    </a:moveTo>
                    <a:lnTo>
                      <a:pt x="6912358" y="0"/>
                    </a:lnTo>
                    <a:lnTo>
                      <a:pt x="6912358" y="944775"/>
                    </a:lnTo>
                    <a:lnTo>
                      <a:pt x="0" y="9447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4992" tIns="74992" rIns="74992" bIns="74992" numCol="1" spcCol="1270" anchor="ctr" anchorCtr="0">
                <a:noAutofit/>
              </a:bodyPr>
              <a:lstStyle/>
              <a:p>
                <a:pPr defTabSz="466731">
                  <a:spcBef>
                    <a:spcPct val="0"/>
                  </a:spcBef>
                  <a:spcAft>
                    <a:spcPct val="35000"/>
                  </a:spcAft>
                </a:pPr>
                <a:r>
                  <a:rPr lang="fr-FR" sz="2000" b="1" dirty="0">
                    <a:solidFill>
                      <a:schemeClr val="accent1">
                        <a:lumMod val="75000"/>
                      </a:schemeClr>
                    </a:solidFill>
                  </a:rPr>
                  <a:t>Equité: </a:t>
                </a:r>
                <a:r>
                  <a:rPr lang="fr-FR" sz="1801" dirty="0">
                    <a:solidFill>
                      <a:schemeClr val="accent1">
                        <a:lumMod val="75000"/>
                      </a:schemeClr>
                    </a:solidFill>
                  </a:rPr>
                  <a:t>Le principe d'organisation de la stratégie 2021-2025 de l'Alliance, dont la vision est de ne laisser personne pour compte en matière de vaccination. Cela implique de se concentrer précisément sur l'utilisation de tous les leviers Gavi pour apporter la vaccination aux communautés manquées et aux enfants zéro-dose</a:t>
                </a:r>
              </a:p>
            </p:txBody>
          </p:sp>
          <p:sp>
            <p:nvSpPr>
              <p:cNvPr id="33" name="Freeform: Shape 32">
                <a:extLst>
                  <a:ext uri="{FF2B5EF4-FFF2-40B4-BE49-F238E27FC236}">
                    <a16:creationId xmlns:a16="http://schemas.microsoft.com/office/drawing/2014/main" id="{45559207-BE81-47B9-AC0F-6C72C6958B28}"/>
                  </a:ext>
                </a:extLst>
              </p:cNvPr>
              <p:cNvSpPr/>
              <p:nvPr/>
            </p:nvSpPr>
            <p:spPr>
              <a:xfrm>
                <a:off x="1288391" y="2703395"/>
                <a:ext cx="6969425" cy="908566"/>
              </a:xfrm>
              <a:custGeom>
                <a:avLst/>
                <a:gdLst>
                  <a:gd name="connsiteX0" fmla="*/ 0 w 6912358"/>
                  <a:gd name="connsiteY0" fmla="*/ 0 h 944775"/>
                  <a:gd name="connsiteX1" fmla="*/ 6912358 w 6912358"/>
                  <a:gd name="connsiteY1" fmla="*/ 0 h 944775"/>
                  <a:gd name="connsiteX2" fmla="*/ 6912358 w 6912358"/>
                  <a:gd name="connsiteY2" fmla="*/ 944775 h 944775"/>
                  <a:gd name="connsiteX3" fmla="*/ 0 w 6912358"/>
                  <a:gd name="connsiteY3" fmla="*/ 944775 h 944775"/>
                  <a:gd name="connsiteX4" fmla="*/ 0 w 6912358"/>
                  <a:gd name="connsiteY4" fmla="*/ 0 h 94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2358" h="944775">
                    <a:moveTo>
                      <a:pt x="0" y="0"/>
                    </a:moveTo>
                    <a:lnTo>
                      <a:pt x="6912358" y="0"/>
                    </a:lnTo>
                    <a:lnTo>
                      <a:pt x="6912358" y="944775"/>
                    </a:lnTo>
                    <a:lnTo>
                      <a:pt x="0" y="944775"/>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4992" tIns="74992" rIns="74992" bIns="74992" numCol="1" spcCol="1270" anchor="ctr" anchorCtr="0">
                <a:noAutofit/>
              </a:bodyPr>
              <a:lstStyle/>
              <a:p>
                <a:pPr defTabSz="466731">
                  <a:spcBef>
                    <a:spcPct val="0"/>
                  </a:spcBef>
                  <a:spcAft>
                    <a:spcPct val="35000"/>
                  </a:spcAft>
                </a:pPr>
                <a:r>
                  <a:rPr lang="fr-FR" sz="2000" b="1" dirty="0">
                    <a:solidFill>
                      <a:schemeClr val="accent1">
                        <a:lumMod val="75000"/>
                      </a:schemeClr>
                    </a:solidFill>
                  </a:rPr>
                  <a:t>Les communautés manquées </a:t>
                </a:r>
                <a:r>
                  <a:rPr lang="fr-FR" sz="1801" dirty="0">
                    <a:solidFill>
                      <a:schemeClr val="accent1">
                        <a:lumMod val="75000"/>
                      </a:schemeClr>
                    </a:solidFill>
                  </a:rPr>
                  <a:t>abritent des groupes d'enfants zéro-dose et sous-vaccinés. Ces communautés sont souvent confrontées à de multiples privations et vulnérabilités, notamment le manque de services, des inégalités socioéconomiques et des obstacles liés au genre .</a:t>
                </a:r>
              </a:p>
            </p:txBody>
          </p:sp>
          <p:sp>
            <p:nvSpPr>
              <p:cNvPr id="34" name="Rectangle 33" descr="Connections">
                <a:extLst>
                  <a:ext uri="{FF2B5EF4-FFF2-40B4-BE49-F238E27FC236}">
                    <a16:creationId xmlns:a16="http://schemas.microsoft.com/office/drawing/2014/main" id="{537B9441-4141-4B51-A6FD-304FCA6CCDB5}"/>
                  </a:ext>
                </a:extLst>
              </p:cNvPr>
              <p:cNvSpPr/>
              <p:nvPr/>
            </p:nvSpPr>
            <p:spPr>
              <a:xfrm>
                <a:off x="647490" y="2919771"/>
                <a:ext cx="497409" cy="483721"/>
              </a:xfrm>
              <a:prstGeom prst="rect">
                <a:avLst/>
              </a:prstGeom>
              <a:blipFill>
                <a:blip r:embed="rId13" cstate="print">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sz="2000">
                  <a:solidFill>
                    <a:schemeClr val="accent4"/>
                  </a:solidFill>
                </a:endParaRPr>
              </a:p>
            </p:txBody>
          </p:sp>
        </p:grpSp>
        <p:sp>
          <p:nvSpPr>
            <p:cNvPr id="35" name="TextBox 34">
              <a:extLst>
                <a:ext uri="{FF2B5EF4-FFF2-40B4-BE49-F238E27FC236}">
                  <a16:creationId xmlns:a16="http://schemas.microsoft.com/office/drawing/2014/main" id="{961250C6-958D-4515-B9D5-FFFC0C39F1FD}"/>
                </a:ext>
              </a:extLst>
            </p:cNvPr>
            <p:cNvSpPr txBox="1"/>
            <p:nvPr/>
          </p:nvSpPr>
          <p:spPr>
            <a:xfrm>
              <a:off x="657309" y="4715699"/>
              <a:ext cx="7144625" cy="353936"/>
            </a:xfrm>
            <a:prstGeom prst="rect">
              <a:avLst/>
            </a:prstGeom>
            <a:noFill/>
          </p:spPr>
          <p:txBody>
            <a:bodyPr wrap="square" rtlCol="0">
              <a:spAutoFit/>
            </a:bodyPr>
            <a:lstStyle/>
            <a:p>
              <a:pPr defTabSz="1219185">
                <a:defRPr/>
              </a:pPr>
              <a:r>
                <a:rPr lang="fr-FR" sz="1200" i="1">
                  <a:solidFill>
                    <a:srgbClr val="343434"/>
                  </a:solidFill>
                  <a:latin typeface="Arial"/>
                </a:rPr>
                <a:t>*L'objectif d'atteindre les enfants zéro dose ne se limite pas à fournir une première dose de vaccin DTC. L'objectif ultime de l'Alliance est de faire en sorte que ces enfants soient totalement vaccinés avec tous les vaccins du calendrier de vaccination.</a:t>
              </a:r>
            </a:p>
          </p:txBody>
        </p:sp>
      </p:grpSp>
    </p:spTree>
    <p:custDataLst>
      <p:tags r:id="rId2"/>
    </p:custDataLst>
    <p:extLst>
      <p:ext uri="{BB962C8B-B14F-4D97-AF65-F5344CB8AC3E}">
        <p14:creationId xmlns:p14="http://schemas.microsoft.com/office/powerpoint/2010/main" val="1219447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EB87A2E-2DEF-A649-95B1-E22138801946}"/>
              </a:ext>
            </a:extLst>
          </p:cNvPr>
          <p:cNvGrpSpPr/>
          <p:nvPr/>
        </p:nvGrpSpPr>
        <p:grpSpPr>
          <a:xfrm>
            <a:off x="-1" y="5481790"/>
            <a:ext cx="12192002" cy="1376212"/>
            <a:chOff x="-1" y="-881959"/>
            <a:chExt cx="13386820" cy="7739959"/>
          </a:xfrm>
        </p:grpSpPr>
        <p:sp>
          <p:nvSpPr>
            <p:cNvPr id="2" name="Rectangle 1">
              <a:extLst>
                <a:ext uri="{FF2B5EF4-FFF2-40B4-BE49-F238E27FC236}">
                  <a16:creationId xmlns:a16="http://schemas.microsoft.com/office/drawing/2014/main" id="{37D83A2D-F71F-9F4B-9806-07C5F761D27E}"/>
                </a:ext>
              </a:extLst>
            </p:cNvPr>
            <p:cNvSpPr/>
            <p:nvPr/>
          </p:nvSpPr>
          <p:spPr>
            <a:xfrm>
              <a:off x="-1" y="-881959"/>
              <a:ext cx="3346705" cy="773995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88">
                <a:defRPr/>
              </a:pPr>
              <a:endParaRPr lang="en-US" sz="1801">
                <a:solidFill>
                  <a:srgbClr val="FFFFFF"/>
                </a:solidFill>
                <a:latin typeface="Calibri"/>
              </a:endParaRPr>
            </a:p>
          </p:txBody>
        </p:sp>
        <p:sp>
          <p:nvSpPr>
            <p:cNvPr id="17" name="Rectangle 16">
              <a:extLst>
                <a:ext uri="{FF2B5EF4-FFF2-40B4-BE49-F238E27FC236}">
                  <a16:creationId xmlns:a16="http://schemas.microsoft.com/office/drawing/2014/main" id="{B33499A0-5362-374F-ABEA-A434F9505D45}"/>
                </a:ext>
              </a:extLst>
            </p:cNvPr>
            <p:cNvSpPr/>
            <p:nvPr/>
          </p:nvSpPr>
          <p:spPr>
            <a:xfrm>
              <a:off x="3346704" y="-881959"/>
              <a:ext cx="3346705" cy="7739959"/>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88">
                <a:defRPr/>
              </a:pPr>
              <a:endParaRPr lang="en-US" sz="1801">
                <a:solidFill>
                  <a:srgbClr val="FFFFFF"/>
                </a:solidFill>
                <a:latin typeface="Calibri"/>
              </a:endParaRPr>
            </a:p>
          </p:txBody>
        </p:sp>
        <p:sp>
          <p:nvSpPr>
            <p:cNvPr id="19" name="Rectangle 18">
              <a:extLst>
                <a:ext uri="{FF2B5EF4-FFF2-40B4-BE49-F238E27FC236}">
                  <a16:creationId xmlns:a16="http://schemas.microsoft.com/office/drawing/2014/main" id="{44AD514A-0EB3-FF42-9625-4DE37B9996F4}"/>
                </a:ext>
              </a:extLst>
            </p:cNvPr>
            <p:cNvSpPr/>
            <p:nvPr/>
          </p:nvSpPr>
          <p:spPr>
            <a:xfrm>
              <a:off x="6693410" y="-881959"/>
              <a:ext cx="3346705" cy="773995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88">
                <a:defRPr/>
              </a:pPr>
              <a:endParaRPr lang="en-US" sz="1801">
                <a:solidFill>
                  <a:srgbClr val="FFFFFF"/>
                </a:solidFill>
                <a:latin typeface="Calibri"/>
              </a:endParaRPr>
            </a:p>
          </p:txBody>
        </p:sp>
        <p:sp>
          <p:nvSpPr>
            <p:cNvPr id="24" name="Rectangle 23">
              <a:extLst>
                <a:ext uri="{FF2B5EF4-FFF2-40B4-BE49-F238E27FC236}">
                  <a16:creationId xmlns:a16="http://schemas.microsoft.com/office/drawing/2014/main" id="{78844026-640C-414B-A463-D39C7F62D0BD}"/>
                </a:ext>
              </a:extLst>
            </p:cNvPr>
            <p:cNvSpPr/>
            <p:nvPr/>
          </p:nvSpPr>
          <p:spPr>
            <a:xfrm>
              <a:off x="10040114" y="-881959"/>
              <a:ext cx="3346705" cy="7739959"/>
            </a:xfrm>
            <a:prstGeom prst="rect">
              <a:avLst/>
            </a:prstGeom>
            <a:solidFill>
              <a:schemeClr val="bg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88">
                <a:defRPr/>
              </a:pPr>
              <a:endParaRPr lang="en-US" sz="1801">
                <a:solidFill>
                  <a:srgbClr val="FFFFFF"/>
                </a:solidFill>
                <a:latin typeface="Calibri"/>
              </a:endParaRPr>
            </a:p>
          </p:txBody>
        </p:sp>
      </p:grpSp>
      <p:sp>
        <p:nvSpPr>
          <p:cNvPr id="28" name="Rectangle: Rounded Corners 13">
            <a:extLst>
              <a:ext uri="{FF2B5EF4-FFF2-40B4-BE49-F238E27FC236}">
                <a16:creationId xmlns:a16="http://schemas.microsoft.com/office/drawing/2014/main" id="{E3CF9F17-4014-7D4E-9383-5167D74BCCA9}"/>
              </a:ext>
            </a:extLst>
          </p:cNvPr>
          <p:cNvSpPr>
            <a:spLocks noChangeAspect="1"/>
          </p:cNvSpPr>
          <p:nvPr/>
        </p:nvSpPr>
        <p:spPr>
          <a:xfrm>
            <a:off x="9136637" y="1509989"/>
            <a:ext cx="3048020" cy="4029378"/>
          </a:xfrm>
          <a:prstGeom prst="rect">
            <a:avLst/>
          </a:prstGeom>
          <a:blipFill dpi="0" rotWithShape="1">
            <a:blip r:embed="rId4" cstate="print">
              <a:extLst>
                <a:ext uri="{28A0092B-C50C-407E-A947-70E740481C1C}">
                  <a14:useLocalDpi xmlns:a14="http://schemas.microsoft.com/office/drawing/2010/main" val="0"/>
                </a:ext>
              </a:extLst>
            </a:blip>
            <a:srcRect/>
            <a:stretch>
              <a:fillRect r="-93972"/>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195" eaLnBrk="0" fontAlgn="base" hangingPunct="0">
              <a:spcBef>
                <a:spcPct val="0"/>
              </a:spcBef>
              <a:spcAft>
                <a:spcPct val="0"/>
              </a:spcAft>
              <a:defRPr/>
            </a:pPr>
            <a:endParaRPr lang="en-US" sz="1801">
              <a:solidFill>
                <a:srgbClr val="FFFFFF"/>
              </a:solidFill>
              <a:latin typeface="Arial"/>
            </a:endParaRPr>
          </a:p>
        </p:txBody>
      </p:sp>
      <p:sp>
        <p:nvSpPr>
          <p:cNvPr id="29" name="TextBox 28">
            <a:extLst>
              <a:ext uri="{FF2B5EF4-FFF2-40B4-BE49-F238E27FC236}">
                <a16:creationId xmlns:a16="http://schemas.microsoft.com/office/drawing/2014/main" id="{485F056D-FC00-184C-B802-B33F6E0DE0C9}"/>
              </a:ext>
            </a:extLst>
          </p:cNvPr>
          <p:cNvSpPr txBox="1"/>
          <p:nvPr/>
        </p:nvSpPr>
        <p:spPr>
          <a:xfrm>
            <a:off x="-7329" y="5498384"/>
            <a:ext cx="3047997" cy="1371600"/>
          </a:xfrm>
          <a:prstGeom prst="rect">
            <a:avLst/>
          </a:prstGeom>
          <a:noFill/>
        </p:spPr>
        <p:txBody>
          <a:bodyPr wrap="square" lIns="0" tIns="0" rIns="0" bIns="0" rtlCol="0" anchor="ctr">
            <a:noAutofit/>
          </a:bodyPr>
          <a:lstStyle/>
          <a:p>
            <a:pPr algn="ctr" defTabSz="457195" eaLnBrk="0" fontAlgn="base" hangingPunct="0">
              <a:spcBef>
                <a:spcPct val="0"/>
              </a:spcBef>
              <a:spcAft>
                <a:spcPct val="0"/>
              </a:spcAft>
              <a:defRPr/>
            </a:pPr>
            <a:r>
              <a:rPr lang="en-US" sz="1801" b="1" spc="300">
                <a:solidFill>
                  <a:srgbClr val="000000">
                    <a:lumMod val="75000"/>
                    <a:lumOff val="25000"/>
                  </a:srgbClr>
                </a:solidFill>
                <a:latin typeface="Calibri" panose="020F0502020204030204" pitchFamily="34" charset="0"/>
                <a:ea typeface="Open Sans Light" panose="020B0306030504020204" pitchFamily="34" charset="0"/>
                <a:cs typeface="Calibri" panose="020F0502020204030204" pitchFamily="34" charset="0"/>
              </a:rPr>
              <a:t>POPULATIONS RURALES </a:t>
            </a:r>
          </a:p>
          <a:p>
            <a:pPr algn="ctr" defTabSz="457195" eaLnBrk="0" fontAlgn="base" hangingPunct="0">
              <a:spcBef>
                <a:spcPct val="0"/>
              </a:spcBef>
              <a:spcAft>
                <a:spcPct val="0"/>
              </a:spcAft>
              <a:defRPr/>
            </a:pPr>
            <a:r>
              <a:rPr lang="en-US" sz="1801" b="1" spc="300">
                <a:solidFill>
                  <a:srgbClr val="000000">
                    <a:lumMod val="75000"/>
                    <a:lumOff val="25000"/>
                  </a:srgbClr>
                </a:solidFill>
                <a:latin typeface="Calibri" panose="020F0502020204030204" pitchFamily="34" charset="0"/>
                <a:ea typeface="Open Sans Light" panose="020B0306030504020204" pitchFamily="34" charset="0"/>
                <a:cs typeface="Calibri" panose="020F0502020204030204" pitchFamily="34" charset="0"/>
              </a:rPr>
              <a:t>RECULÉES </a:t>
            </a:r>
          </a:p>
        </p:txBody>
      </p:sp>
      <p:sp>
        <p:nvSpPr>
          <p:cNvPr id="30" name="TextBox 29">
            <a:extLst>
              <a:ext uri="{FF2B5EF4-FFF2-40B4-BE49-F238E27FC236}">
                <a16:creationId xmlns:a16="http://schemas.microsoft.com/office/drawing/2014/main" id="{03F89C58-1722-974C-A130-71CAC54C5FBB}"/>
              </a:ext>
            </a:extLst>
          </p:cNvPr>
          <p:cNvSpPr txBox="1"/>
          <p:nvPr/>
        </p:nvSpPr>
        <p:spPr>
          <a:xfrm>
            <a:off x="3040669" y="5501266"/>
            <a:ext cx="3047996" cy="1371600"/>
          </a:xfrm>
          <a:prstGeom prst="rect">
            <a:avLst/>
          </a:prstGeom>
          <a:noFill/>
        </p:spPr>
        <p:txBody>
          <a:bodyPr wrap="square" lIns="0" tIns="0" rIns="0" bIns="0" rtlCol="0" anchor="ctr">
            <a:noAutofit/>
          </a:bodyPr>
          <a:lstStyle/>
          <a:p>
            <a:pPr algn="ctr" defTabSz="457195" eaLnBrk="0" fontAlgn="base" hangingPunct="0">
              <a:spcBef>
                <a:spcPct val="0"/>
              </a:spcBef>
              <a:spcAft>
                <a:spcPct val="0"/>
              </a:spcAft>
              <a:defRPr/>
            </a:pPr>
            <a:r>
              <a:rPr lang="en-US" sz="1801" b="1" spc="300">
                <a:solidFill>
                  <a:srgbClr val="000000">
                    <a:lumMod val="75000"/>
                    <a:lumOff val="25000"/>
                  </a:srgbClr>
                </a:solidFill>
                <a:latin typeface="Calibri" panose="020F0502020204030204" pitchFamily="34" charset="0"/>
                <a:ea typeface="Open Sans Light" panose="020B0306030504020204" pitchFamily="34" charset="0"/>
                <a:cs typeface="Calibri" panose="020F0502020204030204" pitchFamily="34" charset="0"/>
              </a:rPr>
              <a:t>POPULATIONS PAUVRES</a:t>
            </a:r>
          </a:p>
          <a:p>
            <a:pPr algn="ctr" defTabSz="457195" eaLnBrk="0" fontAlgn="base" hangingPunct="0">
              <a:spcBef>
                <a:spcPct val="0"/>
              </a:spcBef>
              <a:spcAft>
                <a:spcPct val="0"/>
              </a:spcAft>
              <a:defRPr/>
            </a:pPr>
            <a:r>
              <a:rPr lang="en-US" b="1" spc="300">
                <a:solidFill>
                  <a:srgbClr val="000000"/>
                </a:solidFill>
                <a:latin typeface="Calibri"/>
                <a:ea typeface="Open Sans Light"/>
                <a:cs typeface="Calibri"/>
              </a:rPr>
              <a:t> URBAINES</a:t>
            </a:r>
            <a:endParaRPr lang="en-US" b="1" spc="300">
              <a:solidFill>
                <a:srgbClr val="000000"/>
              </a:solidFill>
              <a:latin typeface="Calibri" panose="020F0502020204030204" pitchFamily="34" charset="0"/>
              <a:ea typeface="Open Sans Light" panose="020B0306030504020204" pitchFamily="34" charset="0"/>
              <a:cs typeface="Calibri" panose="020F0502020204030204" pitchFamily="34" charset="0"/>
            </a:endParaRPr>
          </a:p>
        </p:txBody>
      </p:sp>
      <p:sp>
        <p:nvSpPr>
          <p:cNvPr id="32" name="TextBox 31">
            <a:extLst>
              <a:ext uri="{FF2B5EF4-FFF2-40B4-BE49-F238E27FC236}">
                <a16:creationId xmlns:a16="http://schemas.microsoft.com/office/drawing/2014/main" id="{F8E20616-2D53-0248-9C99-57DCB315133D}"/>
              </a:ext>
            </a:extLst>
          </p:cNvPr>
          <p:cNvSpPr txBox="1"/>
          <p:nvPr/>
        </p:nvSpPr>
        <p:spPr>
          <a:xfrm>
            <a:off x="9136662" y="5539364"/>
            <a:ext cx="3047996" cy="1371600"/>
          </a:xfrm>
          <a:prstGeom prst="rect">
            <a:avLst/>
          </a:prstGeom>
          <a:solidFill>
            <a:schemeClr val="bg1"/>
          </a:solidFill>
        </p:spPr>
        <p:txBody>
          <a:bodyPr wrap="square" lIns="0" tIns="0" rIns="0" bIns="0" rtlCol="0" anchor="ctr">
            <a:noAutofit/>
          </a:bodyPr>
          <a:lstStyle/>
          <a:p>
            <a:pPr algn="ctr" defTabSz="457195" eaLnBrk="0" fontAlgn="base" hangingPunct="0">
              <a:spcBef>
                <a:spcPct val="0"/>
              </a:spcBef>
              <a:spcAft>
                <a:spcPct val="0"/>
              </a:spcAft>
              <a:defRPr/>
            </a:pPr>
            <a:r>
              <a:rPr lang="fr-FR" sz="1801" b="1" spc="300">
                <a:solidFill>
                  <a:srgbClr val="000000">
                    <a:lumMod val="75000"/>
                    <a:lumOff val="25000"/>
                  </a:srgbClr>
                </a:solidFill>
                <a:latin typeface="Calibri" panose="020F0502020204030204" pitchFamily="34" charset="0"/>
                <a:ea typeface="Open Sans Light" panose="020B0306030504020204" pitchFamily="34" charset="0"/>
                <a:cs typeface="Calibri" panose="020F0502020204030204" pitchFamily="34" charset="0"/>
              </a:rPr>
              <a:t>OBSTACLES LIÉS AU GENRE</a:t>
            </a:r>
            <a:endParaRPr lang="en-US" sz="1801" b="1" spc="300">
              <a:solidFill>
                <a:srgbClr val="000000">
                  <a:lumMod val="75000"/>
                  <a:lumOff val="25000"/>
                </a:srgbClr>
              </a:solidFill>
              <a:latin typeface="Calibri" panose="020F0502020204030204" pitchFamily="34" charset="0"/>
              <a:ea typeface="Open Sans Light" panose="020B0306030504020204" pitchFamily="34" charset="0"/>
              <a:cs typeface="Calibri" panose="020F0502020204030204" pitchFamily="34" charset="0"/>
            </a:endParaRPr>
          </a:p>
        </p:txBody>
      </p:sp>
      <p:pic>
        <p:nvPicPr>
          <p:cNvPr id="18" name="Picture 17"/>
          <p:cNvPicPr>
            <a:picLocks noChangeAspect="1"/>
          </p:cNvPicPr>
          <p:nvPr/>
        </p:nvPicPr>
        <p:blipFill rotWithShape="1">
          <a:blip r:embed="rId5">
            <a:extLst>
              <a:ext uri="{28A0092B-C50C-407E-A947-70E740481C1C}">
                <a14:useLocalDpi xmlns:a14="http://schemas.microsoft.com/office/drawing/2010/main" val="0"/>
              </a:ext>
            </a:extLst>
          </a:blip>
          <a:srcRect l="24313" t="3240" r="21490"/>
          <a:stretch/>
        </p:blipFill>
        <p:spPr>
          <a:xfrm>
            <a:off x="6085901" y="1509991"/>
            <a:ext cx="3047984" cy="4033079"/>
          </a:xfrm>
          <a:prstGeom prst="rect">
            <a:avLst/>
          </a:prstGeom>
        </p:spPr>
      </p:pic>
      <p:sp>
        <p:nvSpPr>
          <p:cNvPr id="31" name="TextBox 30">
            <a:extLst>
              <a:ext uri="{FF2B5EF4-FFF2-40B4-BE49-F238E27FC236}">
                <a16:creationId xmlns:a16="http://schemas.microsoft.com/office/drawing/2014/main" id="{667BFC1A-E1C9-A245-94BC-126BE7EB17E8}"/>
              </a:ext>
            </a:extLst>
          </p:cNvPr>
          <p:cNvSpPr txBox="1"/>
          <p:nvPr/>
        </p:nvSpPr>
        <p:spPr>
          <a:xfrm>
            <a:off x="6201709" y="5552588"/>
            <a:ext cx="3047996" cy="1371600"/>
          </a:xfrm>
          <a:prstGeom prst="rect">
            <a:avLst/>
          </a:prstGeom>
          <a:noFill/>
        </p:spPr>
        <p:txBody>
          <a:bodyPr wrap="square" lIns="0" tIns="0" rIns="0" bIns="0" rtlCol="0" anchor="ctr">
            <a:noAutofit/>
          </a:bodyPr>
          <a:lstStyle/>
          <a:p>
            <a:pPr algn="ctr" defTabSz="457195" eaLnBrk="0" fontAlgn="base" hangingPunct="0">
              <a:spcBef>
                <a:spcPct val="0"/>
              </a:spcBef>
              <a:spcAft>
                <a:spcPct val="0"/>
              </a:spcAft>
              <a:defRPr/>
            </a:pPr>
            <a:r>
              <a:rPr lang="en-US" sz="1801" b="1" spc="300">
                <a:solidFill>
                  <a:srgbClr val="000000">
                    <a:lumMod val="75000"/>
                    <a:lumOff val="25000"/>
                  </a:srgbClr>
                </a:solidFill>
                <a:latin typeface="Calibri" panose="020F0502020204030204" pitchFamily="34" charset="0"/>
                <a:ea typeface="Open Sans Light" panose="020B0306030504020204" pitchFamily="34" charset="0"/>
                <a:cs typeface="Calibri" panose="020F0502020204030204" pitchFamily="34" charset="0"/>
              </a:rPr>
              <a:t>POPULATIONS AFFECTÉES PAR DES CONFLITS</a:t>
            </a:r>
          </a:p>
        </p:txBody>
      </p:sp>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32734" r="16633"/>
          <a:stretch/>
        </p:blipFill>
        <p:spPr>
          <a:xfrm>
            <a:off x="3033327" y="1509991"/>
            <a:ext cx="3052560" cy="4029371"/>
          </a:xfrm>
          <a:prstGeom prst="rect">
            <a:avLst/>
          </a:prstGeom>
        </p:spPr>
      </p:pic>
      <p:pic>
        <p:nvPicPr>
          <p:cNvPr id="20" name="Picture 19"/>
          <p:cNvPicPr>
            <a:picLocks noChangeAspect="1"/>
          </p:cNvPicPr>
          <p:nvPr/>
        </p:nvPicPr>
        <p:blipFill rotWithShape="1">
          <a:blip r:embed="rId7">
            <a:extLst>
              <a:ext uri="{28A0092B-C50C-407E-A947-70E740481C1C}">
                <a14:useLocalDpi xmlns:a14="http://schemas.microsoft.com/office/drawing/2010/main" val="0"/>
              </a:ext>
            </a:extLst>
          </a:blip>
          <a:srcRect l="31205" t="-206" r="26536" b="206"/>
          <a:stretch/>
        </p:blipFill>
        <p:spPr>
          <a:xfrm>
            <a:off x="-7331" y="1509989"/>
            <a:ext cx="3040656" cy="4029372"/>
          </a:xfrm>
          <a:prstGeom prst="rect">
            <a:avLst/>
          </a:prstGeom>
        </p:spPr>
      </p:pic>
      <p:sp>
        <p:nvSpPr>
          <p:cNvPr id="22" name="Title 1">
            <a:extLst>
              <a:ext uri="{FF2B5EF4-FFF2-40B4-BE49-F238E27FC236}">
                <a16:creationId xmlns:a16="http://schemas.microsoft.com/office/drawing/2014/main" id="{FFF6DE3B-2C33-476B-83A7-FEACD95E2AFD}"/>
              </a:ext>
            </a:extLst>
          </p:cNvPr>
          <p:cNvSpPr txBox="1">
            <a:spLocks/>
          </p:cNvSpPr>
          <p:nvPr/>
        </p:nvSpPr>
        <p:spPr bwMode="gray">
          <a:xfrm>
            <a:off x="672000" y="217252"/>
            <a:ext cx="11663435" cy="1097682"/>
          </a:xfrm>
          <a:prstGeom prst="rect">
            <a:avLst/>
          </a:prstGeom>
        </p:spPr>
        <p:txBody>
          <a:bodyPr vert="horz" lIns="0" tIns="0" rIns="0" bIns="0" rtlCol="0" anchor="ctr" anchorCtr="0">
            <a:noAutofit/>
          </a:bodyPr>
          <a:lstStyle>
            <a:lvl1pPr algn="l" defTabSz="914400" rtl="0" eaLnBrk="1" latinLnBrk="0" hangingPunct="1">
              <a:lnSpc>
                <a:spcPct val="90000"/>
              </a:lnSpc>
              <a:spcBef>
                <a:spcPct val="0"/>
              </a:spcBef>
              <a:buNone/>
              <a:defRPr sz="2800" b="0" kern="1200" cap="none" baseline="0">
                <a:solidFill>
                  <a:schemeClr val="accent1"/>
                </a:solidFill>
                <a:latin typeface="+mj-lt"/>
                <a:ea typeface="+mj-ea"/>
                <a:cs typeface="+mj-cs"/>
              </a:defRPr>
            </a:lvl1pPr>
          </a:lstStyle>
          <a:p>
            <a:r>
              <a:rPr lang="fr-FR" sz="3200" b="1" dirty="0">
                <a:solidFill>
                  <a:schemeClr val="tx1"/>
                </a:solidFill>
                <a:latin typeface="Arial"/>
              </a:rPr>
              <a:t>Contextes clés: </a:t>
            </a:r>
            <a:r>
              <a:rPr lang="fr-FR" sz="3200" dirty="0">
                <a:solidFill>
                  <a:schemeClr val="tx1"/>
                </a:solidFill>
              </a:rPr>
              <a:t>Où sont les enfants zéro-dose et sous-vaccinés?</a:t>
            </a:r>
          </a:p>
        </p:txBody>
      </p:sp>
    </p:spTree>
    <p:custDataLst>
      <p:tags r:id="rId1"/>
    </p:custDataLst>
    <p:extLst>
      <p:ext uri="{BB962C8B-B14F-4D97-AF65-F5344CB8AC3E}">
        <p14:creationId xmlns:p14="http://schemas.microsoft.com/office/powerpoint/2010/main" val="3561415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E92681C-8981-4116-BE82-B11E2EF1FB9F}"/>
              </a:ext>
            </a:extLst>
          </p:cNvPr>
          <p:cNvGraphicFramePr>
            <a:graphicFrameLocks noChangeAspect="1"/>
          </p:cNvGraphicFramePr>
          <p:nvPr>
            <p:custDataLst>
              <p:tags r:id="rId3"/>
            </p:custDataLst>
          </p:nvPr>
        </p:nvGraphicFramePr>
        <p:xfrm>
          <a:off x="1525589" y="858839"/>
          <a:ext cx="1588" cy="1588"/>
        </p:xfrm>
        <a:graphic>
          <a:graphicData uri="http://schemas.openxmlformats.org/presentationml/2006/ole">
            <mc:AlternateContent xmlns:mc="http://schemas.openxmlformats.org/markup-compatibility/2006">
              <mc:Choice xmlns:v="urn:schemas-microsoft-com:vml" Requires="v">
                <p:oleObj spid="_x0000_s11266" name="think-cell Slide" r:id="rId7" imgW="254" imgH="254" progId="TCLayout.ActiveDocument.1">
                  <p:embed/>
                </p:oleObj>
              </mc:Choice>
              <mc:Fallback>
                <p:oleObj name="think-cell Slide" r:id="rId7" imgW="254" imgH="254" progId="TCLayout.ActiveDocument.1">
                  <p:embed/>
                  <p:pic>
                    <p:nvPicPr>
                      <p:cNvPr id="7" name="Object 6" hidden="1">
                        <a:extLst>
                          <a:ext uri="{FF2B5EF4-FFF2-40B4-BE49-F238E27FC236}">
                            <a16:creationId xmlns:a16="http://schemas.microsoft.com/office/drawing/2014/main" id="{EE92681C-8981-4116-BE82-B11E2EF1FB9F}"/>
                          </a:ext>
                        </a:extLst>
                      </p:cNvPr>
                      <p:cNvPicPr/>
                      <p:nvPr/>
                    </p:nvPicPr>
                    <p:blipFill>
                      <a:blip r:embed="rId8"/>
                      <a:stretch>
                        <a:fillRect/>
                      </a:stretch>
                    </p:blipFill>
                    <p:spPr>
                      <a:xfrm>
                        <a:off x="1525589" y="858839"/>
                        <a:ext cx="1588" cy="15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7D90D183-425B-43B9-91DE-8A1A24C9E8DB}"/>
              </a:ext>
            </a:extLst>
          </p:cNvPr>
          <p:cNvSpPr/>
          <p:nvPr>
            <p:custDataLst>
              <p:tags r:id="rId4"/>
            </p:custDataLst>
          </p:nvPr>
        </p:nvSpPr>
        <p:spPr>
          <a:xfrm>
            <a:off x="1524001" y="857251"/>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500">
              <a:latin typeface="Arial" panose="020B0604020202020204" pitchFamily="34" charset="0"/>
              <a:ea typeface="+mj-ea"/>
              <a:cs typeface="+mj-cs"/>
              <a:sym typeface="Arial" panose="020B0604020202020204" pitchFamily="34" charset="0"/>
            </a:endParaRPr>
          </a:p>
        </p:txBody>
      </p:sp>
      <p:sp>
        <p:nvSpPr>
          <p:cNvPr id="5" name="Title 4">
            <a:extLst>
              <a:ext uri="{FF2B5EF4-FFF2-40B4-BE49-F238E27FC236}">
                <a16:creationId xmlns:a16="http://schemas.microsoft.com/office/drawing/2014/main" id="{D81767D9-F3F8-4482-9078-E2A3F028D60C}"/>
              </a:ext>
            </a:extLst>
          </p:cNvPr>
          <p:cNvSpPr>
            <a:spLocks noGrp="1"/>
          </p:cNvSpPr>
          <p:nvPr>
            <p:ph type="title"/>
          </p:nvPr>
        </p:nvSpPr>
        <p:spPr>
          <a:xfrm>
            <a:off x="672000" y="280751"/>
            <a:ext cx="11520000" cy="1036637"/>
          </a:xfrm>
        </p:spPr>
        <p:txBody>
          <a:bodyPr vert="horz">
            <a:noAutofit/>
          </a:bodyPr>
          <a:lstStyle/>
          <a:p>
            <a:r>
              <a:rPr lang="fr-FR" sz="3200" b="1" dirty="0">
                <a:latin typeface="Arial" panose="020B0604020202020204" pitchFamily="34" charset="0"/>
                <a:cs typeface="Arial" panose="020B0604020202020204" pitchFamily="34" charset="0"/>
              </a:rPr>
              <a:t>Un nouveau kit de soumission </a:t>
            </a:r>
            <a:r>
              <a:rPr lang="fr-FR" sz="3200" dirty="0">
                <a:latin typeface="Arial" panose="020B0604020202020204" pitchFamily="34" charset="0"/>
                <a:cs typeface="Arial" panose="020B0604020202020204" pitchFamily="34" charset="0"/>
              </a:rPr>
              <a:t>pour soutenir l'alignement de tous les types de soutien</a:t>
            </a:r>
            <a:endParaRPr lang="en-GB" sz="3200" dirty="0">
              <a:latin typeface="Arial" panose="020B0604020202020204" pitchFamily="34" charset="0"/>
              <a:cs typeface="Arial" panose="020B0604020202020204" pitchFamily="34" charset="0"/>
            </a:endParaRPr>
          </a:p>
        </p:txBody>
      </p:sp>
      <p:grpSp>
        <p:nvGrpSpPr>
          <p:cNvPr id="3" name="Group 2">
            <a:extLst>
              <a:ext uri="{FF2B5EF4-FFF2-40B4-BE49-F238E27FC236}">
                <a16:creationId xmlns:a16="http://schemas.microsoft.com/office/drawing/2014/main" id="{1EF91B49-B42F-4603-A9F3-49DB3CB1746F}"/>
              </a:ext>
            </a:extLst>
          </p:cNvPr>
          <p:cNvGrpSpPr/>
          <p:nvPr/>
        </p:nvGrpSpPr>
        <p:grpSpPr>
          <a:xfrm>
            <a:off x="-21586" y="1904599"/>
            <a:ext cx="12213586" cy="4953401"/>
            <a:chOff x="1464645" y="2229795"/>
            <a:chExt cx="9176250" cy="3721562"/>
          </a:xfrm>
        </p:grpSpPr>
        <p:sp>
          <p:nvSpPr>
            <p:cNvPr id="114" name="Rectangle 113">
              <a:extLst>
                <a:ext uri="{FF2B5EF4-FFF2-40B4-BE49-F238E27FC236}">
                  <a16:creationId xmlns:a16="http://schemas.microsoft.com/office/drawing/2014/main" id="{C246AACF-720A-40AF-A58C-9BF1D7BF04C0}"/>
                </a:ext>
              </a:extLst>
            </p:cNvPr>
            <p:cNvSpPr/>
            <p:nvPr/>
          </p:nvSpPr>
          <p:spPr>
            <a:xfrm>
              <a:off x="8637072" y="5115162"/>
              <a:ext cx="2003823" cy="8361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b="1"/>
            </a:p>
          </p:txBody>
        </p:sp>
        <p:sp>
          <p:nvSpPr>
            <p:cNvPr id="115" name="object 13">
              <a:extLst>
                <a:ext uri="{FF2B5EF4-FFF2-40B4-BE49-F238E27FC236}">
                  <a16:creationId xmlns:a16="http://schemas.microsoft.com/office/drawing/2014/main" id="{23C8DFAD-BBC9-4DA2-B744-A93315B1E5A4}"/>
                </a:ext>
              </a:extLst>
            </p:cNvPr>
            <p:cNvSpPr txBox="1"/>
            <p:nvPr/>
          </p:nvSpPr>
          <p:spPr>
            <a:xfrm>
              <a:off x="2261478" y="2229795"/>
              <a:ext cx="3243081" cy="143571"/>
            </a:xfrm>
            <a:prstGeom prst="rect">
              <a:avLst/>
            </a:prstGeom>
          </p:spPr>
          <p:txBody>
            <a:bodyPr vert="horz" wrap="square" lIns="0" tIns="5603" rIns="0" bIns="0" rtlCol="0">
              <a:spAutoFit/>
            </a:bodyPr>
            <a:lstStyle/>
            <a:p>
              <a:pPr algn="ctr">
                <a:lnSpc>
                  <a:spcPts val="1235"/>
                </a:lnSpc>
                <a:spcBef>
                  <a:spcPts val="44"/>
                </a:spcBef>
              </a:pPr>
              <a:r>
                <a:rPr lang="en-US" sz="2400" b="1" spc="-2">
                  <a:latin typeface="Arial"/>
                  <a:cs typeface="Arial"/>
                </a:rPr>
                <a:t>ACTUEL :</a:t>
              </a:r>
              <a:endParaRPr sz="2400">
                <a:latin typeface="Arial"/>
                <a:cs typeface="Arial"/>
              </a:endParaRPr>
            </a:p>
          </p:txBody>
        </p:sp>
        <p:sp>
          <p:nvSpPr>
            <p:cNvPr id="124" name="object 14">
              <a:extLst>
                <a:ext uri="{FF2B5EF4-FFF2-40B4-BE49-F238E27FC236}">
                  <a16:creationId xmlns:a16="http://schemas.microsoft.com/office/drawing/2014/main" id="{21057801-76F0-472A-B13E-F50F10AE4AE5}"/>
                </a:ext>
              </a:extLst>
            </p:cNvPr>
            <p:cNvSpPr txBox="1"/>
            <p:nvPr/>
          </p:nvSpPr>
          <p:spPr>
            <a:xfrm>
              <a:off x="6808759" y="2229795"/>
              <a:ext cx="3149711" cy="143571"/>
            </a:xfrm>
            <a:prstGeom prst="rect">
              <a:avLst/>
            </a:prstGeom>
          </p:spPr>
          <p:txBody>
            <a:bodyPr vert="horz" wrap="square" lIns="0" tIns="5603" rIns="0" bIns="0" rtlCol="0">
              <a:spAutoFit/>
            </a:bodyPr>
            <a:lstStyle/>
            <a:p>
              <a:pPr marL="560" algn="ctr">
                <a:lnSpc>
                  <a:spcPts val="1235"/>
                </a:lnSpc>
                <a:spcBef>
                  <a:spcPts val="44"/>
                </a:spcBef>
              </a:pPr>
              <a:r>
                <a:rPr lang="en-US" sz="2400" b="1" dirty="0">
                  <a:latin typeface="Arial"/>
                  <a:cs typeface="Arial"/>
                </a:rPr>
                <a:t>5.0 </a:t>
              </a:r>
              <a:r>
                <a:rPr lang="en-US" sz="2400" b="1" cap="all" dirty="0" err="1">
                  <a:latin typeface="Arial"/>
                  <a:cs typeface="Arial"/>
                </a:rPr>
                <a:t>REFORMé</a:t>
              </a:r>
              <a:r>
                <a:rPr lang="en-US" sz="2400" b="1" dirty="0">
                  <a:latin typeface="Arial"/>
                  <a:cs typeface="Arial"/>
                </a:rPr>
                <a:t> :</a:t>
              </a:r>
              <a:endParaRPr sz="2400" dirty="0">
                <a:latin typeface="Arial"/>
                <a:cs typeface="Arial"/>
              </a:endParaRPr>
            </a:p>
          </p:txBody>
        </p:sp>
        <p:sp>
          <p:nvSpPr>
            <p:cNvPr id="126" name="object 84">
              <a:extLst>
                <a:ext uri="{FF2B5EF4-FFF2-40B4-BE49-F238E27FC236}">
                  <a16:creationId xmlns:a16="http://schemas.microsoft.com/office/drawing/2014/main" id="{A0A10062-4C09-4505-8055-3A8C8B66839F}"/>
                </a:ext>
              </a:extLst>
            </p:cNvPr>
            <p:cNvSpPr/>
            <p:nvPr/>
          </p:nvSpPr>
          <p:spPr>
            <a:xfrm>
              <a:off x="6139338" y="3017052"/>
              <a:ext cx="216457" cy="2247070"/>
            </a:xfrm>
            <a:custGeom>
              <a:avLst/>
              <a:gdLst/>
              <a:ahLst/>
              <a:cxnLst/>
              <a:rect l="l" t="t" r="r" b="b"/>
              <a:pathLst>
                <a:path w="784225" h="1567815">
                  <a:moveTo>
                    <a:pt x="0" y="0"/>
                  </a:moveTo>
                  <a:lnTo>
                    <a:pt x="0" y="1567446"/>
                  </a:lnTo>
                  <a:lnTo>
                    <a:pt x="783729" y="783729"/>
                  </a:lnTo>
                  <a:lnTo>
                    <a:pt x="0" y="0"/>
                  </a:lnTo>
                  <a:close/>
                </a:path>
              </a:pathLst>
            </a:custGeom>
            <a:solidFill>
              <a:srgbClr val="FFC000"/>
            </a:solidFill>
          </p:spPr>
          <p:txBody>
            <a:bodyPr wrap="square" lIns="0" tIns="0" rIns="0" bIns="0" rtlCol="0"/>
            <a:lstStyle/>
            <a:p>
              <a:endParaRPr sz="1050"/>
            </a:p>
          </p:txBody>
        </p:sp>
        <p:sp>
          <p:nvSpPr>
            <p:cNvPr id="127" name="Oval 126">
              <a:extLst>
                <a:ext uri="{FF2B5EF4-FFF2-40B4-BE49-F238E27FC236}">
                  <a16:creationId xmlns:a16="http://schemas.microsoft.com/office/drawing/2014/main" id="{A01CF31D-4F22-4DA9-8EB9-F74957097E35}"/>
                </a:ext>
              </a:extLst>
            </p:cNvPr>
            <p:cNvSpPr/>
            <p:nvPr/>
          </p:nvSpPr>
          <p:spPr>
            <a:xfrm>
              <a:off x="2449103" y="4763473"/>
              <a:ext cx="260759" cy="215594"/>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1" name="object 20">
              <a:extLst>
                <a:ext uri="{FF2B5EF4-FFF2-40B4-BE49-F238E27FC236}">
                  <a16:creationId xmlns:a16="http://schemas.microsoft.com/office/drawing/2014/main" id="{BEDD4F63-A226-43DF-B6D9-C52F8BD4A1C7}"/>
                </a:ext>
              </a:extLst>
            </p:cNvPr>
            <p:cNvSpPr/>
            <p:nvPr/>
          </p:nvSpPr>
          <p:spPr>
            <a:xfrm>
              <a:off x="1603852" y="4175438"/>
              <a:ext cx="788829" cy="689116"/>
            </a:xfrm>
            <a:custGeom>
              <a:avLst/>
              <a:gdLst/>
              <a:ahLst/>
              <a:cxnLst/>
              <a:rect l="l" t="t" r="r" b="b"/>
              <a:pathLst>
                <a:path w="1040130" h="1247140">
                  <a:moveTo>
                    <a:pt x="948143" y="0"/>
                  </a:moveTo>
                  <a:lnTo>
                    <a:pt x="91440" y="0"/>
                  </a:lnTo>
                  <a:lnTo>
                    <a:pt x="55844" y="7186"/>
                  </a:lnTo>
                  <a:lnTo>
                    <a:pt x="26779" y="26784"/>
                  </a:lnTo>
                  <a:lnTo>
                    <a:pt x="7184" y="55849"/>
                  </a:lnTo>
                  <a:lnTo>
                    <a:pt x="0" y="91439"/>
                  </a:lnTo>
                  <a:lnTo>
                    <a:pt x="0" y="1155636"/>
                  </a:lnTo>
                  <a:lnTo>
                    <a:pt x="7184" y="1191226"/>
                  </a:lnTo>
                  <a:lnTo>
                    <a:pt x="26779" y="1220292"/>
                  </a:lnTo>
                  <a:lnTo>
                    <a:pt x="55844" y="1239889"/>
                  </a:lnTo>
                  <a:lnTo>
                    <a:pt x="91440" y="1247076"/>
                  </a:lnTo>
                  <a:lnTo>
                    <a:pt x="948143" y="1247076"/>
                  </a:lnTo>
                  <a:lnTo>
                    <a:pt x="983734" y="1239889"/>
                  </a:lnTo>
                  <a:lnTo>
                    <a:pt x="1012799" y="1220292"/>
                  </a:lnTo>
                  <a:lnTo>
                    <a:pt x="1032397" y="1191226"/>
                  </a:lnTo>
                  <a:lnTo>
                    <a:pt x="1039583" y="1155636"/>
                  </a:lnTo>
                  <a:lnTo>
                    <a:pt x="1039583" y="91439"/>
                  </a:lnTo>
                  <a:lnTo>
                    <a:pt x="1032397" y="55849"/>
                  </a:lnTo>
                  <a:lnTo>
                    <a:pt x="1012799" y="26784"/>
                  </a:lnTo>
                  <a:lnTo>
                    <a:pt x="983734" y="7186"/>
                  </a:lnTo>
                  <a:lnTo>
                    <a:pt x="948143" y="0"/>
                  </a:lnTo>
                  <a:close/>
                </a:path>
              </a:pathLst>
            </a:custGeom>
            <a:solidFill>
              <a:srgbClr val="005EBE"/>
            </a:solidFill>
          </p:spPr>
          <p:txBody>
            <a:bodyPr wrap="square" lIns="0" tIns="0" rIns="0" bIns="0" rtlCol="0" anchor="ctr"/>
            <a:lstStyle/>
            <a:p>
              <a:pPr algn="ctr"/>
              <a:r>
                <a:rPr lang="en-GB" b="1">
                  <a:solidFill>
                    <a:schemeClr val="bg1"/>
                  </a:solidFill>
                </a:rPr>
                <a:t>TCA</a:t>
              </a:r>
              <a:endParaRPr b="1">
                <a:solidFill>
                  <a:schemeClr val="bg1"/>
                </a:solidFill>
              </a:endParaRPr>
            </a:p>
          </p:txBody>
        </p:sp>
        <p:sp>
          <p:nvSpPr>
            <p:cNvPr id="133" name="object 30">
              <a:extLst>
                <a:ext uri="{FF2B5EF4-FFF2-40B4-BE49-F238E27FC236}">
                  <a16:creationId xmlns:a16="http://schemas.microsoft.com/office/drawing/2014/main" id="{8A48AB66-1D53-4A50-9908-AAA525F3A898}"/>
                </a:ext>
              </a:extLst>
            </p:cNvPr>
            <p:cNvSpPr/>
            <p:nvPr/>
          </p:nvSpPr>
          <p:spPr>
            <a:xfrm>
              <a:off x="3267891" y="4280188"/>
              <a:ext cx="612336" cy="553387"/>
            </a:xfrm>
            <a:custGeom>
              <a:avLst/>
              <a:gdLst/>
              <a:ahLst/>
              <a:cxnLst/>
              <a:rect l="l" t="t" r="r" b="b"/>
              <a:pathLst>
                <a:path w="1040129" h="571500">
                  <a:moveTo>
                    <a:pt x="948143" y="0"/>
                  </a:moveTo>
                  <a:lnTo>
                    <a:pt x="91439" y="0"/>
                  </a:lnTo>
                  <a:lnTo>
                    <a:pt x="55849" y="7186"/>
                  </a:lnTo>
                  <a:lnTo>
                    <a:pt x="26784" y="26784"/>
                  </a:lnTo>
                  <a:lnTo>
                    <a:pt x="7186" y="55849"/>
                  </a:lnTo>
                  <a:lnTo>
                    <a:pt x="0" y="91440"/>
                  </a:lnTo>
                  <a:lnTo>
                    <a:pt x="0" y="480059"/>
                  </a:lnTo>
                  <a:lnTo>
                    <a:pt x="7186" y="515650"/>
                  </a:lnTo>
                  <a:lnTo>
                    <a:pt x="26784" y="544715"/>
                  </a:lnTo>
                  <a:lnTo>
                    <a:pt x="55849" y="564313"/>
                  </a:lnTo>
                  <a:lnTo>
                    <a:pt x="91439" y="571500"/>
                  </a:lnTo>
                  <a:lnTo>
                    <a:pt x="948143" y="571500"/>
                  </a:lnTo>
                  <a:lnTo>
                    <a:pt x="983739" y="564313"/>
                  </a:lnTo>
                  <a:lnTo>
                    <a:pt x="1012804" y="544715"/>
                  </a:lnTo>
                  <a:lnTo>
                    <a:pt x="1032399" y="515650"/>
                  </a:lnTo>
                  <a:lnTo>
                    <a:pt x="1039583" y="480059"/>
                  </a:lnTo>
                  <a:lnTo>
                    <a:pt x="1039583" y="91440"/>
                  </a:lnTo>
                  <a:lnTo>
                    <a:pt x="1032399" y="55849"/>
                  </a:lnTo>
                  <a:lnTo>
                    <a:pt x="1012804" y="26784"/>
                  </a:lnTo>
                  <a:lnTo>
                    <a:pt x="983739" y="7186"/>
                  </a:lnTo>
                  <a:lnTo>
                    <a:pt x="948143" y="0"/>
                  </a:lnTo>
                  <a:close/>
                </a:path>
              </a:pathLst>
            </a:custGeom>
            <a:solidFill>
              <a:srgbClr val="6C6D70"/>
            </a:solidFill>
          </p:spPr>
          <p:txBody>
            <a:bodyPr wrap="square" lIns="0" tIns="0" rIns="0" bIns="0" rtlCol="0" anchor="ctr"/>
            <a:lstStyle/>
            <a:p>
              <a:pPr algn="ctr"/>
              <a:endParaRPr sz="1050"/>
            </a:p>
          </p:txBody>
        </p:sp>
        <p:sp>
          <p:nvSpPr>
            <p:cNvPr id="134" name="object 31">
              <a:extLst>
                <a:ext uri="{FF2B5EF4-FFF2-40B4-BE49-F238E27FC236}">
                  <a16:creationId xmlns:a16="http://schemas.microsoft.com/office/drawing/2014/main" id="{78EC4629-F045-4DAB-8FE3-E7996DCBE8CE}"/>
                </a:ext>
              </a:extLst>
            </p:cNvPr>
            <p:cNvSpPr txBox="1"/>
            <p:nvPr/>
          </p:nvSpPr>
          <p:spPr>
            <a:xfrm>
              <a:off x="3256394" y="4457568"/>
              <a:ext cx="574959" cy="216218"/>
            </a:xfrm>
            <a:prstGeom prst="rect">
              <a:avLst/>
            </a:prstGeom>
          </p:spPr>
          <p:txBody>
            <a:bodyPr vert="horz" wrap="square" lIns="0" tIns="5603" rIns="0" bIns="0" rtlCol="0">
              <a:spAutoFit/>
            </a:bodyPr>
            <a:lstStyle/>
            <a:p>
              <a:pPr marL="5603" algn="ctr">
                <a:lnSpc>
                  <a:spcPts val="1100"/>
                </a:lnSpc>
                <a:spcBef>
                  <a:spcPts val="44"/>
                </a:spcBef>
              </a:pPr>
              <a:r>
                <a:rPr lang="en-US" sz="1050" spc="-40" err="1">
                  <a:solidFill>
                    <a:srgbClr val="FFFFFF"/>
                  </a:solidFill>
                  <a:latin typeface="Arial"/>
                  <a:cs typeface="Arial"/>
                </a:rPr>
                <a:t>Besoin</a:t>
              </a:r>
              <a:endParaRPr lang="en-US" sz="1050" spc="-40">
                <a:solidFill>
                  <a:srgbClr val="FFFFFF"/>
                </a:solidFill>
                <a:latin typeface="Arial"/>
                <a:cs typeface="Arial"/>
              </a:endParaRPr>
            </a:p>
            <a:p>
              <a:pPr marL="5603" algn="ctr">
                <a:lnSpc>
                  <a:spcPts val="1100"/>
                </a:lnSpc>
                <a:spcBef>
                  <a:spcPts val="44"/>
                </a:spcBef>
              </a:pPr>
              <a:r>
                <a:rPr lang="en-US" sz="1050" spc="-40">
                  <a:solidFill>
                    <a:srgbClr val="FFFFFF"/>
                  </a:solidFill>
                  <a:latin typeface="Arial"/>
                  <a:cs typeface="Arial"/>
                </a:rPr>
                <a:t> de TA</a:t>
              </a:r>
              <a:endParaRPr sz="1050">
                <a:latin typeface="Arial"/>
                <a:cs typeface="Arial"/>
              </a:endParaRPr>
            </a:p>
          </p:txBody>
        </p:sp>
        <p:sp>
          <p:nvSpPr>
            <p:cNvPr id="135" name="object 32">
              <a:extLst>
                <a:ext uri="{FF2B5EF4-FFF2-40B4-BE49-F238E27FC236}">
                  <a16:creationId xmlns:a16="http://schemas.microsoft.com/office/drawing/2014/main" id="{01C2CEDD-C6B4-4169-9F3D-3AFAF8E9CE07}"/>
                </a:ext>
              </a:extLst>
            </p:cNvPr>
            <p:cNvSpPr/>
            <p:nvPr/>
          </p:nvSpPr>
          <p:spPr>
            <a:xfrm>
              <a:off x="4296877" y="4280188"/>
              <a:ext cx="612336" cy="553427"/>
            </a:xfrm>
            <a:custGeom>
              <a:avLst/>
              <a:gdLst/>
              <a:ahLst/>
              <a:cxnLst/>
              <a:rect l="l" t="t" r="r" b="b"/>
              <a:pathLst>
                <a:path w="1040129" h="571500">
                  <a:moveTo>
                    <a:pt x="948143" y="0"/>
                  </a:moveTo>
                  <a:lnTo>
                    <a:pt x="91439" y="0"/>
                  </a:lnTo>
                  <a:lnTo>
                    <a:pt x="55849" y="7186"/>
                  </a:lnTo>
                  <a:lnTo>
                    <a:pt x="26784" y="26784"/>
                  </a:lnTo>
                  <a:lnTo>
                    <a:pt x="7186" y="55849"/>
                  </a:lnTo>
                  <a:lnTo>
                    <a:pt x="0" y="91440"/>
                  </a:lnTo>
                  <a:lnTo>
                    <a:pt x="0" y="480059"/>
                  </a:lnTo>
                  <a:lnTo>
                    <a:pt x="7186" y="515650"/>
                  </a:lnTo>
                  <a:lnTo>
                    <a:pt x="26784" y="544715"/>
                  </a:lnTo>
                  <a:lnTo>
                    <a:pt x="55849" y="564313"/>
                  </a:lnTo>
                  <a:lnTo>
                    <a:pt x="91439" y="571500"/>
                  </a:lnTo>
                  <a:lnTo>
                    <a:pt x="948143" y="571500"/>
                  </a:lnTo>
                  <a:lnTo>
                    <a:pt x="983739" y="564313"/>
                  </a:lnTo>
                  <a:lnTo>
                    <a:pt x="1012804" y="544715"/>
                  </a:lnTo>
                  <a:lnTo>
                    <a:pt x="1032399" y="515650"/>
                  </a:lnTo>
                  <a:lnTo>
                    <a:pt x="1039583" y="480059"/>
                  </a:lnTo>
                  <a:lnTo>
                    <a:pt x="1039583" y="91440"/>
                  </a:lnTo>
                  <a:lnTo>
                    <a:pt x="1032399" y="55849"/>
                  </a:lnTo>
                  <a:lnTo>
                    <a:pt x="1012804" y="26784"/>
                  </a:lnTo>
                  <a:lnTo>
                    <a:pt x="983739" y="7186"/>
                  </a:lnTo>
                  <a:lnTo>
                    <a:pt x="948143" y="0"/>
                  </a:lnTo>
                  <a:close/>
                </a:path>
              </a:pathLst>
            </a:custGeom>
            <a:solidFill>
              <a:srgbClr val="81C200"/>
            </a:solidFill>
          </p:spPr>
          <p:txBody>
            <a:bodyPr wrap="square" lIns="0" tIns="0" rIns="0" bIns="0" rtlCol="0" anchor="ctr"/>
            <a:lstStyle/>
            <a:p>
              <a:pPr algn="ctr"/>
              <a:endParaRPr sz="1050"/>
            </a:p>
          </p:txBody>
        </p:sp>
        <p:sp>
          <p:nvSpPr>
            <p:cNvPr id="136" name="object 45">
              <a:extLst>
                <a:ext uri="{FF2B5EF4-FFF2-40B4-BE49-F238E27FC236}">
                  <a16:creationId xmlns:a16="http://schemas.microsoft.com/office/drawing/2014/main" id="{B4403ECA-317B-4BB5-A37B-4EC7EB72053E}"/>
                </a:ext>
              </a:extLst>
            </p:cNvPr>
            <p:cNvSpPr txBox="1"/>
            <p:nvPr/>
          </p:nvSpPr>
          <p:spPr>
            <a:xfrm>
              <a:off x="4310673" y="4331733"/>
              <a:ext cx="576094" cy="446889"/>
            </a:xfrm>
            <a:prstGeom prst="rect">
              <a:avLst/>
            </a:prstGeom>
          </p:spPr>
          <p:txBody>
            <a:bodyPr vert="horz" wrap="square" lIns="0" tIns="30256" rIns="0" bIns="0" rtlCol="0" anchor="t">
              <a:spAutoFit/>
            </a:bodyPr>
            <a:lstStyle/>
            <a:p>
              <a:pPr marL="5603" marR="2241" algn="ctr">
                <a:lnSpc>
                  <a:spcPts val="1100"/>
                </a:lnSpc>
                <a:spcBef>
                  <a:spcPts val="238"/>
                </a:spcBef>
              </a:pPr>
              <a:r>
                <a:rPr lang="en-US" sz="1050">
                  <a:solidFill>
                    <a:srgbClr val="231F1F"/>
                  </a:solidFill>
                  <a:latin typeface="Arial"/>
                  <a:cs typeface="Arial"/>
                </a:rPr>
                <a:t>Approbation interne et </a:t>
              </a:r>
              <a:r>
                <a:rPr lang="en-US" sz="1050" err="1">
                  <a:solidFill>
                    <a:srgbClr val="231F1F"/>
                  </a:solidFill>
                  <a:latin typeface="Arial"/>
                  <a:cs typeface="Arial"/>
                </a:rPr>
                <a:t>contractualisation</a:t>
              </a:r>
              <a:r>
                <a:rPr lang="en-US" sz="1050">
                  <a:solidFill>
                    <a:srgbClr val="231F1F"/>
                  </a:solidFill>
                  <a:latin typeface="Arial"/>
                  <a:cs typeface="Arial"/>
                </a:rPr>
                <a:t>.</a:t>
              </a:r>
            </a:p>
          </p:txBody>
        </p:sp>
        <p:sp>
          <p:nvSpPr>
            <p:cNvPr id="137" name="Oval 136">
              <a:extLst>
                <a:ext uri="{FF2B5EF4-FFF2-40B4-BE49-F238E27FC236}">
                  <a16:creationId xmlns:a16="http://schemas.microsoft.com/office/drawing/2014/main" id="{F98B230F-F6D7-4CD4-90B6-BCAE9C818364}"/>
                </a:ext>
              </a:extLst>
            </p:cNvPr>
            <p:cNvSpPr/>
            <p:nvPr/>
          </p:nvSpPr>
          <p:spPr>
            <a:xfrm>
              <a:off x="2453729" y="3544837"/>
              <a:ext cx="260759" cy="260869"/>
            </a:xfrm>
            <a:prstGeom prst="ellipse">
              <a:avLst/>
            </a:prstGeom>
            <a:no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8" name="object 18">
              <a:extLst>
                <a:ext uri="{FF2B5EF4-FFF2-40B4-BE49-F238E27FC236}">
                  <a16:creationId xmlns:a16="http://schemas.microsoft.com/office/drawing/2014/main" id="{6C46F5B9-96DE-4E57-82AE-119A9AE1E834}"/>
                </a:ext>
              </a:extLst>
            </p:cNvPr>
            <p:cNvSpPr/>
            <p:nvPr/>
          </p:nvSpPr>
          <p:spPr>
            <a:xfrm>
              <a:off x="1603854" y="3471744"/>
              <a:ext cx="788827" cy="689116"/>
            </a:xfrm>
            <a:custGeom>
              <a:avLst/>
              <a:gdLst/>
              <a:ahLst/>
              <a:cxnLst/>
              <a:rect l="l" t="t" r="r" b="b"/>
              <a:pathLst>
                <a:path w="1040130" h="1247139">
                  <a:moveTo>
                    <a:pt x="948143" y="0"/>
                  </a:moveTo>
                  <a:lnTo>
                    <a:pt x="91440" y="0"/>
                  </a:lnTo>
                  <a:lnTo>
                    <a:pt x="55844" y="7186"/>
                  </a:lnTo>
                  <a:lnTo>
                    <a:pt x="26779" y="26784"/>
                  </a:lnTo>
                  <a:lnTo>
                    <a:pt x="7184" y="55849"/>
                  </a:lnTo>
                  <a:lnTo>
                    <a:pt x="0" y="91439"/>
                  </a:lnTo>
                  <a:lnTo>
                    <a:pt x="0" y="1155636"/>
                  </a:lnTo>
                  <a:lnTo>
                    <a:pt x="7184" y="1191226"/>
                  </a:lnTo>
                  <a:lnTo>
                    <a:pt x="26779" y="1220292"/>
                  </a:lnTo>
                  <a:lnTo>
                    <a:pt x="55844" y="1239889"/>
                  </a:lnTo>
                  <a:lnTo>
                    <a:pt x="91440" y="1247076"/>
                  </a:lnTo>
                  <a:lnTo>
                    <a:pt x="948143" y="1247076"/>
                  </a:lnTo>
                  <a:lnTo>
                    <a:pt x="983734" y="1239889"/>
                  </a:lnTo>
                  <a:lnTo>
                    <a:pt x="1012799" y="1220292"/>
                  </a:lnTo>
                  <a:lnTo>
                    <a:pt x="1032397" y="1191226"/>
                  </a:lnTo>
                  <a:lnTo>
                    <a:pt x="1039583" y="1155636"/>
                  </a:lnTo>
                  <a:lnTo>
                    <a:pt x="1039583" y="91439"/>
                  </a:lnTo>
                  <a:lnTo>
                    <a:pt x="1032397" y="55849"/>
                  </a:lnTo>
                  <a:lnTo>
                    <a:pt x="1012799" y="26784"/>
                  </a:lnTo>
                  <a:lnTo>
                    <a:pt x="983734" y="7186"/>
                  </a:lnTo>
                  <a:lnTo>
                    <a:pt x="948143" y="0"/>
                  </a:lnTo>
                  <a:close/>
                </a:path>
              </a:pathLst>
            </a:custGeom>
            <a:solidFill>
              <a:srgbClr val="005EBE"/>
            </a:solidFill>
          </p:spPr>
          <p:txBody>
            <a:bodyPr wrap="square" lIns="0" tIns="0" rIns="0" bIns="0" rtlCol="0" anchor="ctr"/>
            <a:lstStyle/>
            <a:p>
              <a:pPr algn="ctr"/>
              <a:r>
                <a:rPr lang="en-GB" b="1">
                  <a:solidFill>
                    <a:schemeClr val="bg1"/>
                  </a:solidFill>
                </a:rPr>
                <a:t>RSS</a:t>
              </a:r>
              <a:endParaRPr b="1">
                <a:solidFill>
                  <a:schemeClr val="bg1"/>
                </a:solidFill>
              </a:endParaRPr>
            </a:p>
          </p:txBody>
        </p:sp>
        <p:sp>
          <p:nvSpPr>
            <p:cNvPr id="139" name="object 21">
              <a:extLst>
                <a:ext uri="{FF2B5EF4-FFF2-40B4-BE49-F238E27FC236}">
                  <a16:creationId xmlns:a16="http://schemas.microsoft.com/office/drawing/2014/main" id="{98DA89B2-EC66-4751-945F-286E75D080C6}"/>
                </a:ext>
              </a:extLst>
            </p:cNvPr>
            <p:cNvSpPr/>
            <p:nvPr/>
          </p:nvSpPr>
          <p:spPr>
            <a:xfrm>
              <a:off x="3327028" y="3564299"/>
              <a:ext cx="612335" cy="576315"/>
            </a:xfrm>
            <a:custGeom>
              <a:avLst/>
              <a:gdLst/>
              <a:ahLst/>
              <a:cxnLst/>
              <a:rect l="l" t="t" r="r" b="b"/>
              <a:pathLst>
                <a:path w="1040130" h="571500">
                  <a:moveTo>
                    <a:pt x="948143" y="0"/>
                  </a:moveTo>
                  <a:lnTo>
                    <a:pt x="91439" y="0"/>
                  </a:lnTo>
                  <a:lnTo>
                    <a:pt x="55844" y="7186"/>
                  </a:lnTo>
                  <a:lnTo>
                    <a:pt x="26779" y="26784"/>
                  </a:lnTo>
                  <a:lnTo>
                    <a:pt x="7184" y="55849"/>
                  </a:lnTo>
                  <a:lnTo>
                    <a:pt x="0" y="91440"/>
                  </a:lnTo>
                  <a:lnTo>
                    <a:pt x="0" y="480059"/>
                  </a:lnTo>
                  <a:lnTo>
                    <a:pt x="7184" y="515650"/>
                  </a:lnTo>
                  <a:lnTo>
                    <a:pt x="26779" y="544715"/>
                  </a:lnTo>
                  <a:lnTo>
                    <a:pt x="55844" y="564313"/>
                  </a:lnTo>
                  <a:lnTo>
                    <a:pt x="91439" y="571500"/>
                  </a:lnTo>
                  <a:lnTo>
                    <a:pt x="948143" y="571500"/>
                  </a:lnTo>
                  <a:lnTo>
                    <a:pt x="983734" y="564313"/>
                  </a:lnTo>
                  <a:lnTo>
                    <a:pt x="1012799" y="544715"/>
                  </a:lnTo>
                  <a:lnTo>
                    <a:pt x="1032397" y="515650"/>
                  </a:lnTo>
                  <a:lnTo>
                    <a:pt x="1039583" y="480059"/>
                  </a:lnTo>
                  <a:lnTo>
                    <a:pt x="1039583" y="91440"/>
                  </a:lnTo>
                  <a:lnTo>
                    <a:pt x="1032397" y="55849"/>
                  </a:lnTo>
                  <a:lnTo>
                    <a:pt x="1012799" y="26784"/>
                  </a:lnTo>
                  <a:lnTo>
                    <a:pt x="983734" y="7186"/>
                  </a:lnTo>
                  <a:lnTo>
                    <a:pt x="948143" y="0"/>
                  </a:lnTo>
                  <a:close/>
                </a:path>
              </a:pathLst>
            </a:custGeom>
            <a:solidFill>
              <a:srgbClr val="6C6D70"/>
            </a:solidFill>
          </p:spPr>
          <p:txBody>
            <a:bodyPr wrap="square" lIns="0" tIns="0" rIns="0" bIns="0" rtlCol="0"/>
            <a:lstStyle/>
            <a:p>
              <a:endParaRPr sz="1050"/>
            </a:p>
          </p:txBody>
        </p:sp>
        <p:sp>
          <p:nvSpPr>
            <p:cNvPr id="140" name="object 22">
              <a:extLst>
                <a:ext uri="{FF2B5EF4-FFF2-40B4-BE49-F238E27FC236}">
                  <a16:creationId xmlns:a16="http://schemas.microsoft.com/office/drawing/2014/main" id="{19483444-39C1-4726-8E38-E96DACE8A494}"/>
                </a:ext>
              </a:extLst>
            </p:cNvPr>
            <p:cNvSpPr/>
            <p:nvPr/>
          </p:nvSpPr>
          <p:spPr>
            <a:xfrm>
              <a:off x="4260500" y="3564299"/>
              <a:ext cx="612335" cy="576315"/>
            </a:xfrm>
            <a:custGeom>
              <a:avLst/>
              <a:gdLst/>
              <a:ahLst/>
              <a:cxnLst/>
              <a:rect l="l" t="t" r="r" b="b"/>
              <a:pathLst>
                <a:path w="1040129" h="571500">
                  <a:moveTo>
                    <a:pt x="948143" y="0"/>
                  </a:moveTo>
                  <a:lnTo>
                    <a:pt x="91439" y="0"/>
                  </a:lnTo>
                  <a:lnTo>
                    <a:pt x="55849" y="7186"/>
                  </a:lnTo>
                  <a:lnTo>
                    <a:pt x="26784" y="26784"/>
                  </a:lnTo>
                  <a:lnTo>
                    <a:pt x="7186" y="55849"/>
                  </a:lnTo>
                  <a:lnTo>
                    <a:pt x="0" y="91440"/>
                  </a:lnTo>
                  <a:lnTo>
                    <a:pt x="0" y="480059"/>
                  </a:lnTo>
                  <a:lnTo>
                    <a:pt x="7186" y="515650"/>
                  </a:lnTo>
                  <a:lnTo>
                    <a:pt x="26784" y="544715"/>
                  </a:lnTo>
                  <a:lnTo>
                    <a:pt x="55849" y="564313"/>
                  </a:lnTo>
                  <a:lnTo>
                    <a:pt x="91439" y="571500"/>
                  </a:lnTo>
                  <a:lnTo>
                    <a:pt x="948143" y="571500"/>
                  </a:lnTo>
                  <a:lnTo>
                    <a:pt x="983739" y="564313"/>
                  </a:lnTo>
                  <a:lnTo>
                    <a:pt x="1012804" y="544715"/>
                  </a:lnTo>
                  <a:lnTo>
                    <a:pt x="1032399" y="515650"/>
                  </a:lnTo>
                  <a:lnTo>
                    <a:pt x="1039583" y="480059"/>
                  </a:lnTo>
                  <a:lnTo>
                    <a:pt x="1039583" y="91440"/>
                  </a:lnTo>
                  <a:lnTo>
                    <a:pt x="1032399" y="55849"/>
                  </a:lnTo>
                  <a:lnTo>
                    <a:pt x="1012804" y="26784"/>
                  </a:lnTo>
                  <a:lnTo>
                    <a:pt x="983739" y="7186"/>
                  </a:lnTo>
                  <a:lnTo>
                    <a:pt x="948143" y="0"/>
                  </a:lnTo>
                  <a:close/>
                </a:path>
              </a:pathLst>
            </a:custGeom>
            <a:solidFill>
              <a:srgbClr val="81C200"/>
            </a:solidFill>
          </p:spPr>
          <p:txBody>
            <a:bodyPr wrap="square" lIns="0" tIns="0" rIns="0" bIns="0" rtlCol="0"/>
            <a:lstStyle/>
            <a:p>
              <a:endParaRPr sz="1050"/>
            </a:p>
          </p:txBody>
        </p:sp>
        <p:sp>
          <p:nvSpPr>
            <p:cNvPr id="141" name="object 29">
              <a:extLst>
                <a:ext uri="{FF2B5EF4-FFF2-40B4-BE49-F238E27FC236}">
                  <a16:creationId xmlns:a16="http://schemas.microsoft.com/office/drawing/2014/main" id="{3D4A027F-D57D-4926-B36C-E5873A23459F}"/>
                </a:ext>
              </a:extLst>
            </p:cNvPr>
            <p:cNvSpPr txBox="1"/>
            <p:nvPr/>
          </p:nvSpPr>
          <p:spPr>
            <a:xfrm>
              <a:off x="3283617" y="3743345"/>
              <a:ext cx="703786" cy="216218"/>
            </a:xfrm>
            <a:prstGeom prst="rect">
              <a:avLst/>
            </a:prstGeom>
          </p:spPr>
          <p:txBody>
            <a:bodyPr vert="horz" wrap="square" lIns="0" tIns="5603" rIns="0" bIns="0" rtlCol="0">
              <a:spAutoFit/>
            </a:bodyPr>
            <a:lstStyle/>
            <a:p>
              <a:pPr marL="5603" algn="ctr">
                <a:lnSpc>
                  <a:spcPts val="1100"/>
                </a:lnSpc>
                <a:spcBef>
                  <a:spcPts val="44"/>
                </a:spcBef>
              </a:pPr>
              <a:r>
                <a:rPr lang="en-US" sz="900" err="1">
                  <a:solidFill>
                    <a:srgbClr val="FFFFFF"/>
                  </a:solidFill>
                  <a:latin typeface="Arial"/>
                  <a:cs typeface="Arial"/>
                </a:rPr>
                <a:t>Développement</a:t>
              </a:r>
              <a:r>
                <a:rPr lang="en-US" sz="900">
                  <a:solidFill>
                    <a:srgbClr val="FFFFFF"/>
                  </a:solidFill>
                  <a:latin typeface="Arial"/>
                  <a:cs typeface="Arial"/>
                </a:rPr>
                <a:t> du FPP</a:t>
              </a:r>
              <a:endParaRPr sz="900">
                <a:latin typeface="Arial"/>
                <a:cs typeface="Arial"/>
              </a:endParaRPr>
            </a:p>
          </p:txBody>
        </p:sp>
        <p:sp>
          <p:nvSpPr>
            <p:cNvPr id="142" name="object 36">
              <a:extLst>
                <a:ext uri="{FF2B5EF4-FFF2-40B4-BE49-F238E27FC236}">
                  <a16:creationId xmlns:a16="http://schemas.microsoft.com/office/drawing/2014/main" id="{C35A54A7-F62C-4EEB-862F-4098DF35DFAF}"/>
                </a:ext>
              </a:extLst>
            </p:cNvPr>
            <p:cNvSpPr txBox="1"/>
            <p:nvPr/>
          </p:nvSpPr>
          <p:spPr>
            <a:xfrm>
              <a:off x="2671944" y="3826901"/>
              <a:ext cx="580858" cy="247049"/>
            </a:xfrm>
            <a:prstGeom prst="rect">
              <a:avLst/>
            </a:prstGeom>
          </p:spPr>
          <p:txBody>
            <a:bodyPr vert="horz" wrap="square" lIns="0" tIns="5603" rIns="0" bIns="0" rtlCol="0">
              <a:spAutoFit/>
            </a:bodyPr>
            <a:lstStyle/>
            <a:p>
              <a:pPr marL="5603">
                <a:spcBef>
                  <a:spcPts val="600"/>
                </a:spcBef>
              </a:pPr>
              <a:r>
                <a:rPr lang="en-US" sz="1050">
                  <a:solidFill>
                    <a:srgbClr val="00A2E3"/>
                  </a:solidFill>
                  <a:latin typeface="Arial"/>
                  <a:cs typeface="Arial"/>
                </a:rPr>
                <a:t>Programme sur 5 </a:t>
              </a:r>
              <a:r>
                <a:rPr lang="en-US" sz="1050" err="1">
                  <a:solidFill>
                    <a:srgbClr val="00A2E3"/>
                  </a:solidFill>
                  <a:latin typeface="Arial"/>
                  <a:cs typeface="Arial"/>
                </a:rPr>
                <a:t>ans</a:t>
              </a:r>
              <a:endParaRPr sz="1050">
                <a:latin typeface="Arial"/>
                <a:cs typeface="Arial"/>
              </a:endParaRPr>
            </a:p>
          </p:txBody>
        </p:sp>
        <p:sp>
          <p:nvSpPr>
            <p:cNvPr id="143" name="object 42">
              <a:extLst>
                <a:ext uri="{FF2B5EF4-FFF2-40B4-BE49-F238E27FC236}">
                  <a16:creationId xmlns:a16="http://schemas.microsoft.com/office/drawing/2014/main" id="{85573FD3-8BF6-467F-AFE3-2D72605B521A}"/>
                </a:ext>
              </a:extLst>
            </p:cNvPr>
            <p:cNvSpPr txBox="1"/>
            <p:nvPr/>
          </p:nvSpPr>
          <p:spPr>
            <a:xfrm>
              <a:off x="4249069" y="3705411"/>
              <a:ext cx="574356" cy="428185"/>
            </a:xfrm>
            <a:prstGeom prst="rect">
              <a:avLst/>
            </a:prstGeom>
          </p:spPr>
          <p:txBody>
            <a:bodyPr vert="horz" wrap="square" lIns="0" tIns="5603" rIns="0" bIns="0" rtlCol="0">
              <a:spAutoFit/>
            </a:bodyPr>
            <a:lstStyle/>
            <a:p>
              <a:pPr marL="5603" algn="ctr">
                <a:lnSpc>
                  <a:spcPts val="1100"/>
                </a:lnSpc>
                <a:spcBef>
                  <a:spcPts val="44"/>
                </a:spcBef>
              </a:pPr>
              <a:r>
                <a:rPr lang="en-US" sz="1050" dirty="0">
                  <a:solidFill>
                    <a:srgbClr val="231F1F"/>
                  </a:solidFill>
                  <a:latin typeface="Arial"/>
                  <a:cs typeface="Arial"/>
                </a:rPr>
                <a:t>Approbation interne et </a:t>
              </a:r>
              <a:r>
                <a:rPr lang="en-US" sz="1050" dirty="0" err="1">
                  <a:solidFill>
                    <a:srgbClr val="231F1F"/>
                  </a:solidFill>
                  <a:latin typeface="Arial"/>
                  <a:cs typeface="Arial"/>
                </a:rPr>
                <a:t>contractualisation</a:t>
              </a:r>
              <a:r>
                <a:rPr lang="en-US" sz="1050" dirty="0">
                  <a:solidFill>
                    <a:srgbClr val="231F1F"/>
                  </a:solidFill>
                  <a:latin typeface="Arial"/>
                  <a:cs typeface="Arial"/>
                </a:rPr>
                <a:t>.</a:t>
              </a:r>
            </a:p>
          </p:txBody>
        </p:sp>
        <p:sp>
          <p:nvSpPr>
            <p:cNvPr id="144" name="object 46">
              <a:extLst>
                <a:ext uri="{FF2B5EF4-FFF2-40B4-BE49-F238E27FC236}">
                  <a16:creationId xmlns:a16="http://schemas.microsoft.com/office/drawing/2014/main" id="{71DE4A4A-582D-4281-9B73-6D25547CC41B}"/>
                </a:ext>
              </a:extLst>
            </p:cNvPr>
            <p:cNvSpPr txBox="1"/>
            <p:nvPr/>
          </p:nvSpPr>
          <p:spPr>
            <a:xfrm>
              <a:off x="3999318" y="3935505"/>
              <a:ext cx="169718" cy="119869"/>
            </a:xfrm>
            <a:prstGeom prst="rect">
              <a:avLst/>
            </a:prstGeom>
          </p:spPr>
          <p:txBody>
            <a:bodyPr vert="horz" wrap="square" lIns="0" tIns="5603" rIns="0" bIns="0" rtlCol="0">
              <a:spAutoFit/>
            </a:bodyPr>
            <a:lstStyle/>
            <a:p>
              <a:pPr marL="5603" algn="ctr">
                <a:spcBef>
                  <a:spcPts val="44"/>
                </a:spcBef>
              </a:pPr>
              <a:r>
                <a:rPr lang="fr-CH" sz="1000">
                  <a:latin typeface="Arial"/>
                  <a:cs typeface="Arial"/>
                </a:rPr>
                <a:t>CEI</a:t>
              </a:r>
              <a:endParaRPr sz="1000">
                <a:latin typeface="Arial"/>
                <a:cs typeface="Arial"/>
              </a:endParaRPr>
            </a:p>
          </p:txBody>
        </p:sp>
        <p:sp>
          <p:nvSpPr>
            <p:cNvPr id="145" name="object 47">
              <a:extLst>
                <a:ext uri="{FF2B5EF4-FFF2-40B4-BE49-F238E27FC236}">
                  <a16:creationId xmlns:a16="http://schemas.microsoft.com/office/drawing/2014/main" id="{3FFAC353-1818-4D9D-AD61-4BFECD79AFE4}"/>
                </a:ext>
              </a:extLst>
            </p:cNvPr>
            <p:cNvSpPr txBox="1"/>
            <p:nvPr/>
          </p:nvSpPr>
          <p:spPr>
            <a:xfrm>
              <a:off x="5238434" y="3923129"/>
              <a:ext cx="707238" cy="119869"/>
            </a:xfrm>
            <a:prstGeom prst="rect">
              <a:avLst/>
            </a:prstGeom>
          </p:spPr>
          <p:txBody>
            <a:bodyPr vert="horz" wrap="square" lIns="0" tIns="5603" rIns="0" bIns="0" rtlCol="0">
              <a:spAutoFit/>
            </a:bodyPr>
            <a:lstStyle/>
            <a:p>
              <a:pPr marL="5603" algn="ctr">
                <a:spcBef>
                  <a:spcPts val="44"/>
                </a:spcBef>
              </a:pPr>
              <a:r>
                <a:rPr lang="en-US" sz="1000" spc="-2" err="1">
                  <a:latin typeface="Arial"/>
                  <a:cs typeface="Arial"/>
                </a:rPr>
                <a:t>Rendre</a:t>
              </a:r>
              <a:r>
                <a:rPr lang="en-US" sz="1000" spc="-2">
                  <a:latin typeface="Arial"/>
                  <a:cs typeface="Arial"/>
                </a:rPr>
                <a:t> </a:t>
              </a:r>
              <a:r>
                <a:rPr lang="en-US" sz="1000" spc="-2" err="1">
                  <a:latin typeface="Arial"/>
                  <a:cs typeface="Arial"/>
                </a:rPr>
                <a:t>compte</a:t>
              </a:r>
              <a:endParaRPr sz="1000">
                <a:latin typeface="Arial"/>
                <a:cs typeface="Arial"/>
              </a:endParaRPr>
            </a:p>
          </p:txBody>
        </p:sp>
        <p:sp>
          <p:nvSpPr>
            <p:cNvPr id="146" name="object 49">
              <a:extLst>
                <a:ext uri="{FF2B5EF4-FFF2-40B4-BE49-F238E27FC236}">
                  <a16:creationId xmlns:a16="http://schemas.microsoft.com/office/drawing/2014/main" id="{6AE90D52-1498-45EC-BA73-6EE1BAEAFEDA}"/>
                </a:ext>
              </a:extLst>
            </p:cNvPr>
            <p:cNvSpPr txBox="1"/>
            <p:nvPr/>
          </p:nvSpPr>
          <p:spPr>
            <a:xfrm>
              <a:off x="3831353" y="4707361"/>
              <a:ext cx="450280" cy="119869"/>
            </a:xfrm>
            <a:prstGeom prst="rect">
              <a:avLst/>
            </a:prstGeom>
          </p:spPr>
          <p:txBody>
            <a:bodyPr vert="horz" wrap="square" lIns="0" tIns="5603" rIns="0" bIns="0" rtlCol="0">
              <a:spAutoFit/>
            </a:bodyPr>
            <a:lstStyle/>
            <a:p>
              <a:pPr marL="5603" algn="ctr">
                <a:spcBef>
                  <a:spcPts val="44"/>
                </a:spcBef>
              </a:pPr>
              <a:r>
                <a:rPr sz="1000">
                  <a:solidFill>
                    <a:schemeClr val="tx1">
                      <a:lumMod val="75000"/>
                    </a:schemeClr>
                  </a:solidFill>
                  <a:latin typeface="Arial"/>
                  <a:cs typeface="Arial"/>
                </a:rPr>
                <a:t>PEF</a:t>
              </a:r>
              <a:r>
                <a:rPr sz="1000" spc="-33">
                  <a:solidFill>
                    <a:schemeClr val="tx1">
                      <a:lumMod val="75000"/>
                    </a:schemeClr>
                  </a:solidFill>
                  <a:latin typeface="Arial"/>
                  <a:cs typeface="Arial"/>
                </a:rPr>
                <a:t> </a:t>
              </a:r>
              <a:r>
                <a:rPr sz="1000">
                  <a:solidFill>
                    <a:schemeClr val="tx1">
                      <a:lumMod val="75000"/>
                    </a:schemeClr>
                  </a:solidFill>
                  <a:latin typeface="Arial"/>
                  <a:cs typeface="Arial"/>
                </a:rPr>
                <a:t>MT</a:t>
              </a:r>
            </a:p>
          </p:txBody>
        </p:sp>
        <p:sp>
          <p:nvSpPr>
            <p:cNvPr id="147" name="object 50">
              <a:extLst>
                <a:ext uri="{FF2B5EF4-FFF2-40B4-BE49-F238E27FC236}">
                  <a16:creationId xmlns:a16="http://schemas.microsoft.com/office/drawing/2014/main" id="{66A6EA33-0366-4022-BB39-2D7807ABE091}"/>
                </a:ext>
              </a:extLst>
            </p:cNvPr>
            <p:cNvSpPr txBox="1"/>
            <p:nvPr/>
          </p:nvSpPr>
          <p:spPr>
            <a:xfrm>
              <a:off x="5278162" y="4701575"/>
              <a:ext cx="711389" cy="119869"/>
            </a:xfrm>
            <a:prstGeom prst="rect">
              <a:avLst/>
            </a:prstGeom>
          </p:spPr>
          <p:txBody>
            <a:bodyPr vert="horz" wrap="square" lIns="0" tIns="5603" rIns="0" bIns="0" rtlCol="0">
              <a:spAutoFit/>
            </a:bodyPr>
            <a:lstStyle/>
            <a:p>
              <a:pPr marL="5603" algn="ctr">
                <a:spcBef>
                  <a:spcPts val="44"/>
                </a:spcBef>
              </a:pPr>
              <a:r>
                <a:rPr lang="en-US" sz="1000" spc="-2" err="1">
                  <a:latin typeface="Arial"/>
                  <a:cs typeface="Arial"/>
                </a:rPr>
                <a:t>Rendre</a:t>
              </a:r>
              <a:r>
                <a:rPr lang="en-US" sz="1000" spc="-2">
                  <a:latin typeface="Arial"/>
                  <a:cs typeface="Arial"/>
                </a:rPr>
                <a:t> </a:t>
              </a:r>
              <a:r>
                <a:rPr lang="en-US" sz="1000" spc="-2" err="1">
                  <a:latin typeface="Arial"/>
                  <a:cs typeface="Arial"/>
                </a:rPr>
                <a:t>compte</a:t>
              </a:r>
              <a:endParaRPr sz="1000">
                <a:latin typeface="Arial"/>
                <a:cs typeface="Arial"/>
              </a:endParaRPr>
            </a:p>
          </p:txBody>
        </p:sp>
        <p:sp>
          <p:nvSpPr>
            <p:cNvPr id="148" name="object 55">
              <a:extLst>
                <a:ext uri="{FF2B5EF4-FFF2-40B4-BE49-F238E27FC236}">
                  <a16:creationId xmlns:a16="http://schemas.microsoft.com/office/drawing/2014/main" id="{D7838678-B2F6-47FC-A511-21CA49EB95E2}"/>
                </a:ext>
              </a:extLst>
            </p:cNvPr>
            <p:cNvSpPr/>
            <p:nvPr/>
          </p:nvSpPr>
          <p:spPr>
            <a:xfrm>
              <a:off x="2391361" y="4656757"/>
              <a:ext cx="374"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49" name="object 56">
              <a:extLst>
                <a:ext uri="{FF2B5EF4-FFF2-40B4-BE49-F238E27FC236}">
                  <a16:creationId xmlns:a16="http://schemas.microsoft.com/office/drawing/2014/main" id="{52C0C05E-AF1E-4DC9-8797-DE6D11834DD2}"/>
                </a:ext>
              </a:extLst>
            </p:cNvPr>
            <p:cNvSpPr/>
            <p:nvPr/>
          </p:nvSpPr>
          <p:spPr>
            <a:xfrm>
              <a:off x="2405517" y="4156261"/>
              <a:ext cx="3575697" cy="0"/>
            </a:xfrm>
            <a:custGeom>
              <a:avLst/>
              <a:gdLst/>
              <a:ahLst/>
              <a:cxnLst/>
              <a:rect l="l" t="t" r="r" b="b"/>
              <a:pathLst>
                <a:path w="6073775">
                  <a:moveTo>
                    <a:pt x="0" y="0"/>
                  </a:moveTo>
                  <a:lnTo>
                    <a:pt x="6073190" y="0"/>
                  </a:lnTo>
                </a:path>
              </a:pathLst>
            </a:custGeom>
            <a:ln w="25400" cap="rnd">
              <a:solidFill>
                <a:srgbClr val="000000"/>
              </a:solidFill>
              <a:prstDash val="sysDot"/>
            </a:ln>
          </p:spPr>
          <p:txBody>
            <a:bodyPr wrap="square" lIns="0" tIns="0" rIns="0" bIns="0" rtlCol="0"/>
            <a:lstStyle/>
            <a:p>
              <a:endParaRPr sz="1050"/>
            </a:p>
          </p:txBody>
        </p:sp>
        <p:sp>
          <p:nvSpPr>
            <p:cNvPr id="150" name="object 57">
              <a:extLst>
                <a:ext uri="{FF2B5EF4-FFF2-40B4-BE49-F238E27FC236}">
                  <a16:creationId xmlns:a16="http://schemas.microsoft.com/office/drawing/2014/main" id="{1750C372-B2DF-4411-9DD5-49B580BD65F4}"/>
                </a:ext>
              </a:extLst>
            </p:cNvPr>
            <p:cNvSpPr/>
            <p:nvPr/>
          </p:nvSpPr>
          <p:spPr>
            <a:xfrm>
              <a:off x="6011997" y="4143637"/>
              <a:ext cx="374"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51" name="object 58">
              <a:extLst>
                <a:ext uri="{FF2B5EF4-FFF2-40B4-BE49-F238E27FC236}">
                  <a16:creationId xmlns:a16="http://schemas.microsoft.com/office/drawing/2014/main" id="{0295E127-C075-4A15-8E6C-B4A5521D413D}"/>
                </a:ext>
              </a:extLst>
            </p:cNvPr>
            <p:cNvSpPr/>
            <p:nvPr/>
          </p:nvSpPr>
          <p:spPr>
            <a:xfrm>
              <a:off x="2391361" y="5350993"/>
              <a:ext cx="374"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52" name="object 60">
              <a:extLst>
                <a:ext uri="{FF2B5EF4-FFF2-40B4-BE49-F238E27FC236}">
                  <a16:creationId xmlns:a16="http://schemas.microsoft.com/office/drawing/2014/main" id="{92B591BC-4ECE-4550-AC4F-70B0E2E6A25E}"/>
                </a:ext>
              </a:extLst>
            </p:cNvPr>
            <p:cNvSpPr/>
            <p:nvPr/>
          </p:nvSpPr>
          <p:spPr>
            <a:xfrm>
              <a:off x="6011997" y="4837873"/>
              <a:ext cx="374"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53" name="object 94">
              <a:extLst>
                <a:ext uri="{FF2B5EF4-FFF2-40B4-BE49-F238E27FC236}">
                  <a16:creationId xmlns:a16="http://schemas.microsoft.com/office/drawing/2014/main" id="{937399C7-DF84-4E7C-A2D2-3D8AD80881BC}"/>
                </a:ext>
              </a:extLst>
            </p:cNvPr>
            <p:cNvSpPr txBox="1"/>
            <p:nvPr/>
          </p:nvSpPr>
          <p:spPr>
            <a:xfrm>
              <a:off x="2652808" y="4449836"/>
              <a:ext cx="612335" cy="247049"/>
            </a:xfrm>
            <a:prstGeom prst="rect">
              <a:avLst/>
            </a:prstGeom>
          </p:spPr>
          <p:txBody>
            <a:bodyPr vert="horz" wrap="square" lIns="0" tIns="5603" rIns="0" bIns="0" rtlCol="0">
              <a:spAutoFit/>
            </a:bodyPr>
            <a:lstStyle/>
            <a:p>
              <a:pPr marL="5603">
                <a:spcBef>
                  <a:spcPts val="600"/>
                </a:spcBef>
              </a:pPr>
              <a:r>
                <a:rPr lang="en-US" sz="1050" spc="-2">
                  <a:solidFill>
                    <a:srgbClr val="00A2E3"/>
                  </a:solidFill>
                  <a:latin typeface="Arial"/>
                  <a:cs typeface="Arial"/>
                </a:rPr>
                <a:t>Programme </a:t>
              </a:r>
              <a:r>
                <a:rPr lang="en-US" sz="1050" spc="-2" err="1">
                  <a:solidFill>
                    <a:srgbClr val="00A2E3"/>
                  </a:solidFill>
                  <a:latin typeface="Arial"/>
                  <a:cs typeface="Arial"/>
                </a:rPr>
                <a:t>d’une</a:t>
              </a:r>
              <a:r>
                <a:rPr lang="en-US" sz="1050" spc="-2">
                  <a:solidFill>
                    <a:srgbClr val="00A2E3"/>
                  </a:solidFill>
                  <a:latin typeface="Arial"/>
                  <a:cs typeface="Arial"/>
                </a:rPr>
                <a:t> </a:t>
              </a:r>
              <a:r>
                <a:rPr lang="en-US" sz="1050" spc="-2" err="1">
                  <a:solidFill>
                    <a:srgbClr val="00A2E3"/>
                  </a:solidFill>
                  <a:latin typeface="Arial"/>
                  <a:cs typeface="Arial"/>
                </a:rPr>
                <a:t>année</a:t>
              </a:r>
              <a:endParaRPr sz="1050">
                <a:latin typeface="Arial"/>
                <a:cs typeface="Arial"/>
              </a:endParaRPr>
            </a:p>
          </p:txBody>
        </p:sp>
        <p:sp>
          <p:nvSpPr>
            <p:cNvPr id="154" name="object 95">
              <a:extLst>
                <a:ext uri="{FF2B5EF4-FFF2-40B4-BE49-F238E27FC236}">
                  <a16:creationId xmlns:a16="http://schemas.microsoft.com/office/drawing/2014/main" id="{0B6CEFFD-E9F2-4B18-A5A9-A011C8ACC16A}"/>
                </a:ext>
              </a:extLst>
            </p:cNvPr>
            <p:cNvSpPr/>
            <p:nvPr/>
          </p:nvSpPr>
          <p:spPr>
            <a:xfrm>
              <a:off x="2577875" y="4249457"/>
              <a:ext cx="125608" cy="75384"/>
            </a:xfrm>
            <a:custGeom>
              <a:avLst/>
              <a:gdLst/>
              <a:ahLst/>
              <a:cxnLst/>
              <a:rect l="l" t="t" r="r" b="b"/>
              <a:pathLst>
                <a:path w="213360" h="154940">
                  <a:moveTo>
                    <a:pt x="0" y="0"/>
                  </a:moveTo>
                  <a:lnTo>
                    <a:pt x="48022" y="4928"/>
                  </a:lnTo>
                  <a:lnTo>
                    <a:pt x="92424" y="19211"/>
                  </a:lnTo>
                  <a:lnTo>
                    <a:pt x="132167" y="42094"/>
                  </a:lnTo>
                  <a:lnTo>
                    <a:pt x="166211" y="72820"/>
                  </a:lnTo>
                  <a:lnTo>
                    <a:pt x="193515" y="110636"/>
                  </a:lnTo>
                  <a:lnTo>
                    <a:pt x="213042" y="154787"/>
                  </a:lnTo>
                </a:path>
              </a:pathLst>
            </a:custGeom>
            <a:ln w="63500">
              <a:solidFill>
                <a:srgbClr val="00A2E3"/>
              </a:solidFill>
            </a:ln>
          </p:spPr>
          <p:txBody>
            <a:bodyPr wrap="square" lIns="0" tIns="0" rIns="0" bIns="0" rtlCol="0"/>
            <a:lstStyle/>
            <a:p>
              <a:endParaRPr sz="1050"/>
            </a:p>
          </p:txBody>
        </p:sp>
        <p:sp>
          <p:nvSpPr>
            <p:cNvPr id="155" name="object 117">
              <a:extLst>
                <a:ext uri="{FF2B5EF4-FFF2-40B4-BE49-F238E27FC236}">
                  <a16:creationId xmlns:a16="http://schemas.microsoft.com/office/drawing/2014/main" id="{2F33C556-C932-43FF-9E55-A93A61DCB873}"/>
                </a:ext>
              </a:extLst>
            </p:cNvPr>
            <p:cNvSpPr txBox="1"/>
            <p:nvPr/>
          </p:nvSpPr>
          <p:spPr>
            <a:xfrm>
              <a:off x="2442535" y="2580730"/>
              <a:ext cx="432983" cy="166116"/>
            </a:xfrm>
            <a:prstGeom prst="rect">
              <a:avLst/>
            </a:prstGeom>
          </p:spPr>
          <p:txBody>
            <a:bodyPr vert="horz" wrap="square" lIns="0" tIns="5603" rIns="0" bIns="0" rtlCol="0">
              <a:spAutoFit/>
            </a:bodyPr>
            <a:lstStyle/>
            <a:p>
              <a:pPr marL="5603" algn="ctr">
                <a:spcBef>
                  <a:spcPts val="44"/>
                </a:spcBef>
              </a:pPr>
              <a:r>
                <a:rPr sz="1400" b="1" spc="-2">
                  <a:latin typeface="Arial"/>
                  <a:cs typeface="Arial"/>
                </a:rPr>
                <a:t>201</a:t>
              </a:r>
              <a:r>
                <a:rPr sz="1400" b="1">
                  <a:latin typeface="Arial"/>
                  <a:cs typeface="Arial"/>
                </a:rPr>
                <a:t>6</a:t>
              </a:r>
            </a:p>
          </p:txBody>
        </p:sp>
        <p:sp>
          <p:nvSpPr>
            <p:cNvPr id="156" name="object 118">
              <a:extLst>
                <a:ext uri="{FF2B5EF4-FFF2-40B4-BE49-F238E27FC236}">
                  <a16:creationId xmlns:a16="http://schemas.microsoft.com/office/drawing/2014/main" id="{BF250B08-521E-4114-B3EB-B8DC579C36D2}"/>
                </a:ext>
              </a:extLst>
            </p:cNvPr>
            <p:cNvSpPr txBox="1"/>
            <p:nvPr/>
          </p:nvSpPr>
          <p:spPr>
            <a:xfrm>
              <a:off x="5557850" y="2582327"/>
              <a:ext cx="465547" cy="166116"/>
            </a:xfrm>
            <a:prstGeom prst="rect">
              <a:avLst/>
            </a:prstGeom>
          </p:spPr>
          <p:txBody>
            <a:bodyPr vert="horz" wrap="square" lIns="0" tIns="5603" rIns="0" bIns="0" rtlCol="0">
              <a:spAutoFit/>
            </a:bodyPr>
            <a:lstStyle/>
            <a:p>
              <a:pPr marL="5603" algn="ctr">
                <a:spcBef>
                  <a:spcPts val="44"/>
                </a:spcBef>
              </a:pPr>
              <a:r>
                <a:rPr sz="1400" b="1" spc="-2">
                  <a:latin typeface="Arial"/>
                  <a:cs typeface="Arial"/>
                </a:rPr>
                <a:t>201</a:t>
              </a:r>
              <a:r>
                <a:rPr sz="1400" b="1">
                  <a:latin typeface="Arial"/>
                  <a:cs typeface="Arial"/>
                </a:rPr>
                <a:t>7</a:t>
              </a:r>
            </a:p>
          </p:txBody>
        </p:sp>
        <p:sp>
          <p:nvSpPr>
            <p:cNvPr id="157" name="object 131">
              <a:extLst>
                <a:ext uri="{FF2B5EF4-FFF2-40B4-BE49-F238E27FC236}">
                  <a16:creationId xmlns:a16="http://schemas.microsoft.com/office/drawing/2014/main" id="{40030E79-D114-4C87-A885-A2B180514140}"/>
                </a:ext>
              </a:extLst>
            </p:cNvPr>
            <p:cNvSpPr/>
            <p:nvPr/>
          </p:nvSpPr>
          <p:spPr>
            <a:xfrm>
              <a:off x="2351325" y="2792513"/>
              <a:ext cx="374"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58" name="object 132">
              <a:extLst>
                <a:ext uri="{FF2B5EF4-FFF2-40B4-BE49-F238E27FC236}">
                  <a16:creationId xmlns:a16="http://schemas.microsoft.com/office/drawing/2014/main" id="{26C11348-4B02-4782-8DB2-31F695F4BCE0}"/>
                </a:ext>
              </a:extLst>
            </p:cNvPr>
            <p:cNvSpPr/>
            <p:nvPr/>
          </p:nvSpPr>
          <p:spPr>
            <a:xfrm>
              <a:off x="2381639" y="2792513"/>
              <a:ext cx="3575697" cy="0"/>
            </a:xfrm>
            <a:custGeom>
              <a:avLst/>
              <a:gdLst/>
              <a:ahLst/>
              <a:cxnLst/>
              <a:rect l="l" t="t" r="r" b="b"/>
              <a:pathLst>
                <a:path w="6073775">
                  <a:moveTo>
                    <a:pt x="0" y="0"/>
                  </a:moveTo>
                  <a:lnTo>
                    <a:pt x="6073190" y="0"/>
                  </a:lnTo>
                </a:path>
              </a:pathLst>
            </a:custGeom>
            <a:ln w="25400" cap="rnd">
              <a:solidFill>
                <a:srgbClr val="000000"/>
              </a:solidFill>
              <a:prstDash val="sysDot"/>
            </a:ln>
          </p:spPr>
          <p:txBody>
            <a:bodyPr wrap="square" lIns="0" tIns="0" rIns="0" bIns="0" rtlCol="0"/>
            <a:lstStyle/>
            <a:p>
              <a:endParaRPr sz="1050"/>
            </a:p>
          </p:txBody>
        </p:sp>
        <p:sp>
          <p:nvSpPr>
            <p:cNvPr id="159" name="object 133">
              <a:extLst>
                <a:ext uri="{FF2B5EF4-FFF2-40B4-BE49-F238E27FC236}">
                  <a16:creationId xmlns:a16="http://schemas.microsoft.com/office/drawing/2014/main" id="{B280739F-0D8E-4011-9172-3FBC11445425}"/>
                </a:ext>
              </a:extLst>
            </p:cNvPr>
            <p:cNvSpPr/>
            <p:nvPr/>
          </p:nvSpPr>
          <p:spPr>
            <a:xfrm>
              <a:off x="5971959" y="2792513"/>
              <a:ext cx="374"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60" name="object 134">
              <a:extLst>
                <a:ext uri="{FF2B5EF4-FFF2-40B4-BE49-F238E27FC236}">
                  <a16:creationId xmlns:a16="http://schemas.microsoft.com/office/drawing/2014/main" id="{05F5C97E-1E30-40F8-936C-4168EDA91F2B}"/>
                </a:ext>
              </a:extLst>
            </p:cNvPr>
            <p:cNvSpPr/>
            <p:nvPr/>
          </p:nvSpPr>
          <p:spPr>
            <a:xfrm>
              <a:off x="5843081" y="2759146"/>
              <a:ext cx="60667" cy="66734"/>
            </a:xfrm>
            <a:prstGeom prst="rect">
              <a:avLst/>
            </a:prstGeom>
            <a:blipFill>
              <a:blip r:embed="rId9" cstate="print"/>
              <a:stretch>
                <a:fillRect/>
              </a:stretch>
            </a:blipFill>
          </p:spPr>
          <p:txBody>
            <a:bodyPr wrap="square" lIns="0" tIns="0" rIns="0" bIns="0" rtlCol="0"/>
            <a:lstStyle/>
            <a:p>
              <a:endParaRPr sz="1050"/>
            </a:p>
          </p:txBody>
        </p:sp>
        <p:sp>
          <p:nvSpPr>
            <p:cNvPr id="161" name="object 135">
              <a:extLst>
                <a:ext uri="{FF2B5EF4-FFF2-40B4-BE49-F238E27FC236}">
                  <a16:creationId xmlns:a16="http://schemas.microsoft.com/office/drawing/2014/main" id="{01061F30-30EC-4811-9C36-15FD13C13FC9}"/>
                </a:ext>
              </a:extLst>
            </p:cNvPr>
            <p:cNvSpPr/>
            <p:nvPr/>
          </p:nvSpPr>
          <p:spPr>
            <a:xfrm>
              <a:off x="2562133" y="2759146"/>
              <a:ext cx="60667" cy="66734"/>
            </a:xfrm>
            <a:prstGeom prst="rect">
              <a:avLst/>
            </a:prstGeom>
            <a:blipFill>
              <a:blip r:embed="rId10" cstate="print"/>
              <a:stretch>
                <a:fillRect/>
              </a:stretch>
            </a:blipFill>
          </p:spPr>
          <p:txBody>
            <a:bodyPr wrap="square" lIns="0" tIns="0" rIns="0" bIns="0" rtlCol="0"/>
            <a:lstStyle/>
            <a:p>
              <a:endParaRPr sz="1050"/>
            </a:p>
          </p:txBody>
        </p:sp>
        <p:sp>
          <p:nvSpPr>
            <p:cNvPr id="162" name="object 53">
              <a:extLst>
                <a:ext uri="{FF2B5EF4-FFF2-40B4-BE49-F238E27FC236}">
                  <a16:creationId xmlns:a16="http://schemas.microsoft.com/office/drawing/2014/main" id="{7EE005C6-1705-4CD7-B0FF-B0D0E8643612}"/>
                </a:ext>
              </a:extLst>
            </p:cNvPr>
            <p:cNvSpPr/>
            <p:nvPr/>
          </p:nvSpPr>
          <p:spPr>
            <a:xfrm>
              <a:off x="2394587" y="3471743"/>
              <a:ext cx="3575697" cy="0"/>
            </a:xfrm>
            <a:custGeom>
              <a:avLst/>
              <a:gdLst/>
              <a:ahLst/>
              <a:cxnLst/>
              <a:rect l="l" t="t" r="r" b="b"/>
              <a:pathLst>
                <a:path w="6073775">
                  <a:moveTo>
                    <a:pt x="0" y="0"/>
                  </a:moveTo>
                  <a:lnTo>
                    <a:pt x="6073190" y="0"/>
                  </a:lnTo>
                </a:path>
              </a:pathLst>
            </a:custGeom>
            <a:ln w="25400" cap="rnd">
              <a:solidFill>
                <a:srgbClr val="000000"/>
              </a:solidFill>
              <a:prstDash val="sysDot"/>
            </a:ln>
          </p:spPr>
          <p:txBody>
            <a:bodyPr wrap="square" lIns="0" tIns="0" rIns="0" bIns="0" rtlCol="0"/>
            <a:lstStyle/>
            <a:p>
              <a:endParaRPr sz="1050"/>
            </a:p>
          </p:txBody>
        </p:sp>
        <p:sp>
          <p:nvSpPr>
            <p:cNvPr id="163" name="object 19">
              <a:extLst>
                <a:ext uri="{FF2B5EF4-FFF2-40B4-BE49-F238E27FC236}">
                  <a16:creationId xmlns:a16="http://schemas.microsoft.com/office/drawing/2014/main" id="{627B60FD-D6E4-4716-AE7B-381AC1738527}"/>
                </a:ext>
              </a:extLst>
            </p:cNvPr>
            <p:cNvSpPr/>
            <p:nvPr/>
          </p:nvSpPr>
          <p:spPr>
            <a:xfrm>
              <a:off x="1603854" y="2768052"/>
              <a:ext cx="788827" cy="689115"/>
            </a:xfrm>
            <a:custGeom>
              <a:avLst/>
              <a:gdLst/>
              <a:ahLst/>
              <a:cxnLst/>
              <a:rect l="l" t="t" r="r" b="b"/>
              <a:pathLst>
                <a:path w="1040130" h="1247140">
                  <a:moveTo>
                    <a:pt x="948143" y="0"/>
                  </a:moveTo>
                  <a:lnTo>
                    <a:pt x="91440" y="0"/>
                  </a:lnTo>
                  <a:lnTo>
                    <a:pt x="55844" y="7186"/>
                  </a:lnTo>
                  <a:lnTo>
                    <a:pt x="26779" y="26784"/>
                  </a:lnTo>
                  <a:lnTo>
                    <a:pt x="7184" y="55849"/>
                  </a:lnTo>
                  <a:lnTo>
                    <a:pt x="0" y="91440"/>
                  </a:lnTo>
                  <a:lnTo>
                    <a:pt x="0" y="1155636"/>
                  </a:lnTo>
                  <a:lnTo>
                    <a:pt x="7184" y="1191226"/>
                  </a:lnTo>
                  <a:lnTo>
                    <a:pt x="26779" y="1220292"/>
                  </a:lnTo>
                  <a:lnTo>
                    <a:pt x="55844" y="1239889"/>
                  </a:lnTo>
                  <a:lnTo>
                    <a:pt x="91440" y="1247076"/>
                  </a:lnTo>
                  <a:lnTo>
                    <a:pt x="948143" y="1247076"/>
                  </a:lnTo>
                  <a:lnTo>
                    <a:pt x="983734" y="1239889"/>
                  </a:lnTo>
                  <a:lnTo>
                    <a:pt x="1012799" y="1220292"/>
                  </a:lnTo>
                  <a:lnTo>
                    <a:pt x="1032397" y="1191226"/>
                  </a:lnTo>
                  <a:lnTo>
                    <a:pt x="1039583" y="1155636"/>
                  </a:lnTo>
                  <a:lnTo>
                    <a:pt x="1039583" y="91440"/>
                  </a:lnTo>
                  <a:lnTo>
                    <a:pt x="1032397" y="55849"/>
                  </a:lnTo>
                  <a:lnTo>
                    <a:pt x="1012799" y="26784"/>
                  </a:lnTo>
                  <a:lnTo>
                    <a:pt x="983734" y="7186"/>
                  </a:lnTo>
                  <a:lnTo>
                    <a:pt x="948143" y="0"/>
                  </a:lnTo>
                  <a:close/>
                </a:path>
              </a:pathLst>
            </a:custGeom>
            <a:solidFill>
              <a:srgbClr val="005EBE"/>
            </a:solidFill>
          </p:spPr>
          <p:txBody>
            <a:bodyPr wrap="square" lIns="0" tIns="0" rIns="0" bIns="0" rtlCol="0" anchor="ctr"/>
            <a:lstStyle/>
            <a:p>
              <a:pPr algn="ctr"/>
              <a:r>
                <a:rPr lang="en-GB" b="1" err="1">
                  <a:solidFill>
                    <a:schemeClr val="bg1"/>
                  </a:solidFill>
                </a:rPr>
                <a:t>Vaccins</a:t>
              </a:r>
              <a:endParaRPr b="1">
                <a:solidFill>
                  <a:schemeClr val="bg1"/>
                </a:solidFill>
              </a:endParaRPr>
            </a:p>
          </p:txBody>
        </p:sp>
        <p:sp>
          <p:nvSpPr>
            <p:cNvPr id="164" name="object 23">
              <a:extLst>
                <a:ext uri="{FF2B5EF4-FFF2-40B4-BE49-F238E27FC236}">
                  <a16:creationId xmlns:a16="http://schemas.microsoft.com/office/drawing/2014/main" id="{D3A9F567-6A12-41FB-8C28-1C304EB603DC}"/>
                </a:ext>
              </a:extLst>
            </p:cNvPr>
            <p:cNvSpPr/>
            <p:nvPr/>
          </p:nvSpPr>
          <p:spPr>
            <a:xfrm>
              <a:off x="3705377" y="2866511"/>
              <a:ext cx="612335" cy="558720"/>
            </a:xfrm>
            <a:custGeom>
              <a:avLst/>
              <a:gdLst/>
              <a:ahLst/>
              <a:cxnLst/>
              <a:rect l="l" t="t" r="r" b="b"/>
              <a:pathLst>
                <a:path w="1040129" h="571500">
                  <a:moveTo>
                    <a:pt x="948143" y="0"/>
                  </a:moveTo>
                  <a:lnTo>
                    <a:pt x="91439" y="0"/>
                  </a:lnTo>
                  <a:lnTo>
                    <a:pt x="55849" y="7186"/>
                  </a:lnTo>
                  <a:lnTo>
                    <a:pt x="26784" y="26784"/>
                  </a:lnTo>
                  <a:lnTo>
                    <a:pt x="7186" y="55849"/>
                  </a:lnTo>
                  <a:lnTo>
                    <a:pt x="0" y="91439"/>
                  </a:lnTo>
                  <a:lnTo>
                    <a:pt x="0" y="480059"/>
                  </a:lnTo>
                  <a:lnTo>
                    <a:pt x="7186" y="515650"/>
                  </a:lnTo>
                  <a:lnTo>
                    <a:pt x="26784" y="544715"/>
                  </a:lnTo>
                  <a:lnTo>
                    <a:pt x="55849" y="564313"/>
                  </a:lnTo>
                  <a:lnTo>
                    <a:pt x="91439" y="571499"/>
                  </a:lnTo>
                  <a:lnTo>
                    <a:pt x="948143" y="571499"/>
                  </a:lnTo>
                  <a:lnTo>
                    <a:pt x="983739" y="564313"/>
                  </a:lnTo>
                  <a:lnTo>
                    <a:pt x="1012804" y="544715"/>
                  </a:lnTo>
                  <a:lnTo>
                    <a:pt x="1032399" y="515650"/>
                  </a:lnTo>
                  <a:lnTo>
                    <a:pt x="1039583" y="480059"/>
                  </a:lnTo>
                  <a:lnTo>
                    <a:pt x="1039583" y="91439"/>
                  </a:lnTo>
                  <a:lnTo>
                    <a:pt x="1032399" y="55849"/>
                  </a:lnTo>
                  <a:lnTo>
                    <a:pt x="1012804" y="26784"/>
                  </a:lnTo>
                  <a:lnTo>
                    <a:pt x="983739" y="7186"/>
                  </a:lnTo>
                  <a:lnTo>
                    <a:pt x="948143" y="0"/>
                  </a:lnTo>
                  <a:close/>
                </a:path>
              </a:pathLst>
            </a:custGeom>
            <a:solidFill>
              <a:srgbClr val="6C6D70"/>
            </a:solidFill>
          </p:spPr>
          <p:txBody>
            <a:bodyPr wrap="square" lIns="0" tIns="0" rIns="0" bIns="0" rtlCol="0"/>
            <a:lstStyle/>
            <a:p>
              <a:endParaRPr sz="1050"/>
            </a:p>
          </p:txBody>
        </p:sp>
        <p:sp>
          <p:nvSpPr>
            <p:cNvPr id="165" name="object 25">
              <a:extLst>
                <a:ext uri="{FF2B5EF4-FFF2-40B4-BE49-F238E27FC236}">
                  <a16:creationId xmlns:a16="http://schemas.microsoft.com/office/drawing/2014/main" id="{C0ED11B3-2AA4-4931-9A9B-FE89D6DDF3B1}"/>
                </a:ext>
              </a:extLst>
            </p:cNvPr>
            <p:cNvSpPr/>
            <p:nvPr/>
          </p:nvSpPr>
          <p:spPr>
            <a:xfrm>
              <a:off x="4638849" y="2860057"/>
              <a:ext cx="612335" cy="575210"/>
            </a:xfrm>
            <a:custGeom>
              <a:avLst/>
              <a:gdLst/>
              <a:ahLst/>
              <a:cxnLst/>
              <a:rect l="l" t="t" r="r" b="b"/>
              <a:pathLst>
                <a:path w="1040129" h="571500">
                  <a:moveTo>
                    <a:pt x="948143" y="0"/>
                  </a:moveTo>
                  <a:lnTo>
                    <a:pt x="91439" y="0"/>
                  </a:lnTo>
                  <a:lnTo>
                    <a:pt x="55849" y="7186"/>
                  </a:lnTo>
                  <a:lnTo>
                    <a:pt x="26784" y="26784"/>
                  </a:lnTo>
                  <a:lnTo>
                    <a:pt x="7186" y="55849"/>
                  </a:lnTo>
                  <a:lnTo>
                    <a:pt x="0" y="91439"/>
                  </a:lnTo>
                  <a:lnTo>
                    <a:pt x="0" y="480059"/>
                  </a:lnTo>
                  <a:lnTo>
                    <a:pt x="7186" y="515650"/>
                  </a:lnTo>
                  <a:lnTo>
                    <a:pt x="26784" y="544715"/>
                  </a:lnTo>
                  <a:lnTo>
                    <a:pt x="55849" y="564313"/>
                  </a:lnTo>
                  <a:lnTo>
                    <a:pt x="91439" y="571499"/>
                  </a:lnTo>
                  <a:lnTo>
                    <a:pt x="948143" y="571499"/>
                  </a:lnTo>
                  <a:lnTo>
                    <a:pt x="983739" y="564313"/>
                  </a:lnTo>
                  <a:lnTo>
                    <a:pt x="1012804" y="544715"/>
                  </a:lnTo>
                  <a:lnTo>
                    <a:pt x="1032399" y="515650"/>
                  </a:lnTo>
                  <a:lnTo>
                    <a:pt x="1039583" y="480059"/>
                  </a:lnTo>
                  <a:lnTo>
                    <a:pt x="1039583" y="91439"/>
                  </a:lnTo>
                  <a:lnTo>
                    <a:pt x="1032399" y="55849"/>
                  </a:lnTo>
                  <a:lnTo>
                    <a:pt x="1012804" y="26784"/>
                  </a:lnTo>
                  <a:lnTo>
                    <a:pt x="983739" y="7186"/>
                  </a:lnTo>
                  <a:lnTo>
                    <a:pt x="948143" y="0"/>
                  </a:lnTo>
                  <a:close/>
                </a:path>
              </a:pathLst>
            </a:custGeom>
            <a:solidFill>
              <a:srgbClr val="81C200"/>
            </a:solidFill>
          </p:spPr>
          <p:txBody>
            <a:bodyPr wrap="square" lIns="0" tIns="0" rIns="0" bIns="0" rtlCol="0"/>
            <a:lstStyle/>
            <a:p>
              <a:endParaRPr sz="1050"/>
            </a:p>
          </p:txBody>
        </p:sp>
        <p:sp>
          <p:nvSpPr>
            <p:cNvPr id="166" name="object 35">
              <a:extLst>
                <a:ext uri="{FF2B5EF4-FFF2-40B4-BE49-F238E27FC236}">
                  <a16:creationId xmlns:a16="http://schemas.microsoft.com/office/drawing/2014/main" id="{323E6FDB-D74D-4B5D-A649-229829BA1ADD}"/>
                </a:ext>
              </a:extLst>
            </p:cNvPr>
            <p:cNvSpPr txBox="1"/>
            <p:nvPr/>
          </p:nvSpPr>
          <p:spPr>
            <a:xfrm>
              <a:off x="2680442" y="3168062"/>
              <a:ext cx="580858" cy="247049"/>
            </a:xfrm>
            <a:prstGeom prst="rect">
              <a:avLst/>
            </a:prstGeom>
          </p:spPr>
          <p:txBody>
            <a:bodyPr vert="horz" wrap="square" lIns="0" tIns="5603" rIns="0" bIns="0" rtlCol="0">
              <a:spAutoFit/>
            </a:bodyPr>
            <a:lstStyle/>
            <a:p>
              <a:pPr marL="5603">
                <a:spcBef>
                  <a:spcPts val="600"/>
                </a:spcBef>
              </a:pPr>
              <a:r>
                <a:rPr lang="en-US" sz="1050">
                  <a:solidFill>
                    <a:srgbClr val="00A2E3"/>
                  </a:solidFill>
                  <a:latin typeface="Arial"/>
                  <a:cs typeface="Arial"/>
                </a:rPr>
                <a:t>Programme </a:t>
              </a:r>
              <a:r>
                <a:rPr lang="en-US" sz="1050" err="1">
                  <a:solidFill>
                    <a:srgbClr val="00A2E3"/>
                  </a:solidFill>
                  <a:latin typeface="Arial"/>
                  <a:cs typeface="Arial"/>
                </a:rPr>
                <a:t>continu</a:t>
              </a:r>
              <a:endParaRPr sz="1050">
                <a:latin typeface="Arial"/>
                <a:cs typeface="Arial"/>
              </a:endParaRPr>
            </a:p>
          </p:txBody>
        </p:sp>
        <p:sp>
          <p:nvSpPr>
            <p:cNvPr id="167" name="object 43">
              <a:extLst>
                <a:ext uri="{FF2B5EF4-FFF2-40B4-BE49-F238E27FC236}">
                  <a16:creationId xmlns:a16="http://schemas.microsoft.com/office/drawing/2014/main" id="{47F6AB5B-634C-4AE4-A147-03B703E9075F}"/>
                </a:ext>
              </a:extLst>
            </p:cNvPr>
            <p:cNvSpPr txBox="1"/>
            <p:nvPr/>
          </p:nvSpPr>
          <p:spPr>
            <a:xfrm>
              <a:off x="4664541" y="2977275"/>
              <a:ext cx="581976" cy="428185"/>
            </a:xfrm>
            <a:prstGeom prst="rect">
              <a:avLst/>
            </a:prstGeom>
          </p:spPr>
          <p:txBody>
            <a:bodyPr vert="horz" wrap="square" lIns="0" tIns="5603" rIns="0" bIns="0" rtlCol="0">
              <a:spAutoFit/>
            </a:bodyPr>
            <a:lstStyle/>
            <a:p>
              <a:pPr marL="5603" algn="ctr">
                <a:lnSpc>
                  <a:spcPts val="1100"/>
                </a:lnSpc>
                <a:spcBef>
                  <a:spcPts val="44"/>
                </a:spcBef>
              </a:pPr>
              <a:r>
                <a:rPr lang="en-US" sz="1050">
                  <a:solidFill>
                    <a:srgbClr val="231F1F"/>
                  </a:solidFill>
                  <a:latin typeface="Arial"/>
                  <a:cs typeface="Arial"/>
                </a:rPr>
                <a:t>Approbation interne et </a:t>
              </a:r>
              <a:r>
                <a:rPr lang="en-US" sz="1050" err="1">
                  <a:solidFill>
                    <a:srgbClr val="231F1F"/>
                  </a:solidFill>
                  <a:latin typeface="Arial"/>
                  <a:cs typeface="Arial"/>
                </a:rPr>
                <a:t>contractualisation</a:t>
              </a:r>
              <a:r>
                <a:rPr lang="en-US" sz="1050">
                  <a:solidFill>
                    <a:srgbClr val="231F1F"/>
                  </a:solidFill>
                  <a:latin typeface="Arial"/>
                  <a:cs typeface="Arial"/>
                </a:rPr>
                <a:t>.</a:t>
              </a:r>
            </a:p>
          </p:txBody>
        </p:sp>
        <p:sp>
          <p:nvSpPr>
            <p:cNvPr id="168" name="object 44">
              <a:extLst>
                <a:ext uri="{FF2B5EF4-FFF2-40B4-BE49-F238E27FC236}">
                  <a16:creationId xmlns:a16="http://schemas.microsoft.com/office/drawing/2014/main" id="{1B1AF68B-60EB-47F4-904F-3DA6BDBBBC0E}"/>
                </a:ext>
              </a:extLst>
            </p:cNvPr>
            <p:cNvSpPr txBox="1"/>
            <p:nvPr/>
          </p:nvSpPr>
          <p:spPr>
            <a:xfrm>
              <a:off x="3717709" y="2970695"/>
              <a:ext cx="574356" cy="428185"/>
            </a:xfrm>
            <a:prstGeom prst="rect">
              <a:avLst/>
            </a:prstGeom>
          </p:spPr>
          <p:txBody>
            <a:bodyPr vert="horz" wrap="square" lIns="0" tIns="5603" rIns="0" bIns="0" rtlCol="0">
              <a:spAutoFit/>
            </a:bodyPr>
            <a:lstStyle/>
            <a:p>
              <a:pPr marL="5603" algn="ctr">
                <a:lnSpc>
                  <a:spcPts val="1100"/>
                </a:lnSpc>
                <a:spcBef>
                  <a:spcPts val="44"/>
                </a:spcBef>
              </a:pPr>
              <a:r>
                <a:rPr lang="en-US" sz="1050" spc="-2">
                  <a:solidFill>
                    <a:srgbClr val="FFFFFF"/>
                  </a:solidFill>
                  <a:latin typeface="Arial"/>
                  <a:cs typeface="Arial"/>
                </a:rPr>
                <a:t>Planification </a:t>
              </a:r>
              <a:r>
                <a:rPr lang="en-US" sz="1050" spc="-2" err="1">
                  <a:solidFill>
                    <a:srgbClr val="FFFFFF"/>
                  </a:solidFill>
                  <a:latin typeface="Arial"/>
                  <a:cs typeface="Arial"/>
                </a:rPr>
                <a:t>d'une</a:t>
              </a:r>
              <a:r>
                <a:rPr lang="en-US" sz="1050" spc="-2">
                  <a:solidFill>
                    <a:srgbClr val="FFFFFF"/>
                  </a:solidFill>
                  <a:latin typeface="Arial"/>
                  <a:cs typeface="Arial"/>
                </a:rPr>
                <a:t> nouvelle introduction</a:t>
              </a:r>
              <a:endParaRPr sz="1050">
                <a:latin typeface="Arial"/>
                <a:cs typeface="Arial"/>
              </a:endParaRPr>
            </a:p>
          </p:txBody>
        </p:sp>
        <p:sp>
          <p:nvSpPr>
            <p:cNvPr id="169" name="object 48">
              <a:extLst>
                <a:ext uri="{FF2B5EF4-FFF2-40B4-BE49-F238E27FC236}">
                  <a16:creationId xmlns:a16="http://schemas.microsoft.com/office/drawing/2014/main" id="{FA43D52C-8F54-4034-96C6-CF79C717F537}"/>
                </a:ext>
              </a:extLst>
            </p:cNvPr>
            <p:cNvSpPr txBox="1"/>
            <p:nvPr/>
          </p:nvSpPr>
          <p:spPr>
            <a:xfrm>
              <a:off x="4393402" y="3153175"/>
              <a:ext cx="169718" cy="119869"/>
            </a:xfrm>
            <a:prstGeom prst="rect">
              <a:avLst/>
            </a:prstGeom>
          </p:spPr>
          <p:txBody>
            <a:bodyPr vert="horz" wrap="square" lIns="0" tIns="5603" rIns="0" bIns="0" rtlCol="0">
              <a:spAutoFit/>
            </a:bodyPr>
            <a:lstStyle/>
            <a:p>
              <a:pPr marL="5603" algn="ctr">
                <a:spcBef>
                  <a:spcPts val="44"/>
                </a:spcBef>
              </a:pPr>
              <a:r>
                <a:rPr lang="fr-CH" sz="1000">
                  <a:latin typeface="Arial"/>
                  <a:cs typeface="Arial"/>
                </a:rPr>
                <a:t>CEI</a:t>
              </a:r>
              <a:endParaRPr sz="1000">
                <a:latin typeface="Arial"/>
                <a:cs typeface="Arial"/>
              </a:endParaRPr>
            </a:p>
          </p:txBody>
        </p:sp>
        <p:sp>
          <p:nvSpPr>
            <p:cNvPr id="170" name="object 51">
              <a:extLst>
                <a:ext uri="{FF2B5EF4-FFF2-40B4-BE49-F238E27FC236}">
                  <a16:creationId xmlns:a16="http://schemas.microsoft.com/office/drawing/2014/main" id="{B10C89DD-DE73-49CB-8091-A75E486383A1}"/>
                </a:ext>
              </a:extLst>
            </p:cNvPr>
            <p:cNvSpPr txBox="1"/>
            <p:nvPr/>
          </p:nvSpPr>
          <p:spPr>
            <a:xfrm>
              <a:off x="5341942" y="3153326"/>
              <a:ext cx="681081" cy="119869"/>
            </a:xfrm>
            <a:prstGeom prst="rect">
              <a:avLst/>
            </a:prstGeom>
          </p:spPr>
          <p:txBody>
            <a:bodyPr vert="horz" wrap="square" lIns="0" tIns="5603" rIns="0" bIns="0" rtlCol="0">
              <a:spAutoFit/>
            </a:bodyPr>
            <a:lstStyle/>
            <a:p>
              <a:pPr marL="5603" algn="ctr">
                <a:spcBef>
                  <a:spcPts val="44"/>
                </a:spcBef>
              </a:pPr>
              <a:r>
                <a:rPr lang="en-US" sz="1000" spc="-2" err="1">
                  <a:latin typeface="Arial"/>
                  <a:cs typeface="Arial"/>
                </a:rPr>
                <a:t>Rendre</a:t>
              </a:r>
              <a:r>
                <a:rPr lang="en-US" sz="1000" spc="-2">
                  <a:latin typeface="Arial"/>
                  <a:cs typeface="Arial"/>
                </a:rPr>
                <a:t> </a:t>
              </a:r>
              <a:r>
                <a:rPr lang="en-US" sz="1000" spc="-2" err="1">
                  <a:latin typeface="Arial"/>
                  <a:cs typeface="Arial"/>
                </a:rPr>
                <a:t>compte</a:t>
              </a:r>
              <a:endParaRPr sz="1000">
                <a:latin typeface="Arial"/>
                <a:cs typeface="Arial"/>
              </a:endParaRPr>
            </a:p>
          </p:txBody>
        </p:sp>
        <p:sp>
          <p:nvSpPr>
            <p:cNvPr id="171" name="object 52">
              <a:extLst>
                <a:ext uri="{FF2B5EF4-FFF2-40B4-BE49-F238E27FC236}">
                  <a16:creationId xmlns:a16="http://schemas.microsoft.com/office/drawing/2014/main" id="{CAF2D1EF-497C-415F-9788-81E31E0ED265}"/>
                </a:ext>
              </a:extLst>
            </p:cNvPr>
            <p:cNvSpPr/>
            <p:nvPr/>
          </p:nvSpPr>
          <p:spPr>
            <a:xfrm>
              <a:off x="2360580" y="2809672"/>
              <a:ext cx="374"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72" name="object 54">
              <a:extLst>
                <a:ext uri="{FF2B5EF4-FFF2-40B4-BE49-F238E27FC236}">
                  <a16:creationId xmlns:a16="http://schemas.microsoft.com/office/drawing/2014/main" id="{BCB81C24-76F7-43B9-AC45-5CAFE8FF02E4}"/>
                </a:ext>
              </a:extLst>
            </p:cNvPr>
            <p:cNvSpPr/>
            <p:nvPr/>
          </p:nvSpPr>
          <p:spPr>
            <a:xfrm>
              <a:off x="5981212" y="2809672"/>
              <a:ext cx="374"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73" name="object 116">
              <a:extLst>
                <a:ext uri="{FF2B5EF4-FFF2-40B4-BE49-F238E27FC236}">
                  <a16:creationId xmlns:a16="http://schemas.microsoft.com/office/drawing/2014/main" id="{4A0F3A86-6156-4549-B9DD-C960CA7ABDC4}"/>
                </a:ext>
              </a:extLst>
            </p:cNvPr>
            <p:cNvSpPr/>
            <p:nvPr/>
          </p:nvSpPr>
          <p:spPr>
            <a:xfrm>
              <a:off x="2498325" y="2944629"/>
              <a:ext cx="162095" cy="134711"/>
            </a:xfrm>
            <a:prstGeom prst="rect">
              <a:avLst/>
            </a:prstGeom>
            <a:blipFill>
              <a:blip r:embed="rId11" cstate="print"/>
              <a:stretch>
                <a:fillRect/>
              </a:stretch>
            </a:blipFill>
          </p:spPr>
          <p:txBody>
            <a:bodyPr wrap="square" lIns="0" tIns="0" rIns="0" bIns="0" rtlCol="0"/>
            <a:lstStyle/>
            <a:p>
              <a:endParaRPr sz="1050"/>
            </a:p>
          </p:txBody>
        </p:sp>
        <p:sp>
          <p:nvSpPr>
            <p:cNvPr id="174" name="Oval 173">
              <a:extLst>
                <a:ext uri="{FF2B5EF4-FFF2-40B4-BE49-F238E27FC236}">
                  <a16:creationId xmlns:a16="http://schemas.microsoft.com/office/drawing/2014/main" id="{4E285179-2632-4962-99BE-5427241ED095}"/>
                </a:ext>
              </a:extLst>
            </p:cNvPr>
            <p:cNvSpPr/>
            <p:nvPr/>
          </p:nvSpPr>
          <p:spPr>
            <a:xfrm>
              <a:off x="2447320" y="2884496"/>
              <a:ext cx="260759" cy="260869"/>
            </a:xfrm>
            <a:prstGeom prst="ellipse">
              <a:avLst/>
            </a:prstGeom>
            <a:no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5" name="Oval 174">
              <a:extLst>
                <a:ext uri="{FF2B5EF4-FFF2-40B4-BE49-F238E27FC236}">
                  <a16:creationId xmlns:a16="http://schemas.microsoft.com/office/drawing/2014/main" id="{01B10819-6E20-499C-B432-F67535D5429F}"/>
                </a:ext>
              </a:extLst>
            </p:cNvPr>
            <p:cNvSpPr/>
            <p:nvPr/>
          </p:nvSpPr>
          <p:spPr>
            <a:xfrm>
              <a:off x="5489119" y="4230772"/>
              <a:ext cx="260759" cy="215594"/>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78" name="Isosceles Triangle 177">
              <a:extLst>
                <a:ext uri="{FF2B5EF4-FFF2-40B4-BE49-F238E27FC236}">
                  <a16:creationId xmlns:a16="http://schemas.microsoft.com/office/drawing/2014/main" id="{69932D72-A757-4B2F-936C-7A3E9C619A8A}"/>
                </a:ext>
              </a:extLst>
            </p:cNvPr>
            <p:cNvSpPr/>
            <p:nvPr/>
          </p:nvSpPr>
          <p:spPr>
            <a:xfrm>
              <a:off x="5553831" y="2973432"/>
              <a:ext cx="167085" cy="172819"/>
            </a:xfrm>
            <a:prstGeom prst="triangle">
              <a:avLst/>
            </a:prstGeom>
            <a:solidFill>
              <a:srgbClr val="F5A600"/>
            </a:solidFill>
          </p:spPr>
          <p:txBody>
            <a:bodyPr wrap="square" lIns="0" tIns="0" rIns="0" bIns="0" rtlCol="0"/>
            <a:lstStyle/>
            <a:p>
              <a:endParaRPr lang="en-GB" sz="1050"/>
            </a:p>
          </p:txBody>
        </p:sp>
        <p:sp>
          <p:nvSpPr>
            <p:cNvPr id="179" name="Isosceles Triangle 178">
              <a:extLst>
                <a:ext uri="{FF2B5EF4-FFF2-40B4-BE49-F238E27FC236}">
                  <a16:creationId xmlns:a16="http://schemas.microsoft.com/office/drawing/2014/main" id="{13ED2AED-6E06-4DBA-B74C-9348EAE5B1A9}"/>
                </a:ext>
              </a:extLst>
            </p:cNvPr>
            <p:cNvSpPr/>
            <p:nvPr/>
          </p:nvSpPr>
          <p:spPr>
            <a:xfrm>
              <a:off x="5402562" y="3737168"/>
              <a:ext cx="167085" cy="172819"/>
            </a:xfrm>
            <a:prstGeom prst="triangle">
              <a:avLst/>
            </a:prstGeom>
            <a:solidFill>
              <a:srgbClr val="F5A600"/>
            </a:solidFill>
          </p:spPr>
          <p:txBody>
            <a:bodyPr wrap="square" lIns="0" tIns="0" rIns="0" bIns="0" rtlCol="0"/>
            <a:lstStyle/>
            <a:p>
              <a:endParaRPr lang="en-GB" sz="1050"/>
            </a:p>
          </p:txBody>
        </p:sp>
        <p:sp>
          <p:nvSpPr>
            <p:cNvPr id="180" name="Isosceles Triangle 179">
              <a:extLst>
                <a:ext uri="{FF2B5EF4-FFF2-40B4-BE49-F238E27FC236}">
                  <a16:creationId xmlns:a16="http://schemas.microsoft.com/office/drawing/2014/main" id="{CFCE0D4C-98E7-4755-B51E-7A8151F08ECC}"/>
                </a:ext>
              </a:extLst>
            </p:cNvPr>
            <p:cNvSpPr/>
            <p:nvPr/>
          </p:nvSpPr>
          <p:spPr>
            <a:xfrm>
              <a:off x="5487401" y="4527335"/>
              <a:ext cx="167085" cy="172819"/>
            </a:xfrm>
            <a:prstGeom prst="triangle">
              <a:avLst/>
            </a:prstGeom>
            <a:solidFill>
              <a:srgbClr val="F5A600"/>
            </a:solidFill>
          </p:spPr>
          <p:txBody>
            <a:bodyPr wrap="square" lIns="0" tIns="0" rIns="0" bIns="0" rtlCol="0"/>
            <a:lstStyle/>
            <a:p>
              <a:endParaRPr lang="en-GB" sz="1050"/>
            </a:p>
          </p:txBody>
        </p:sp>
        <p:sp>
          <p:nvSpPr>
            <p:cNvPr id="181" name="Isosceles Triangle 180">
              <a:extLst>
                <a:ext uri="{FF2B5EF4-FFF2-40B4-BE49-F238E27FC236}">
                  <a16:creationId xmlns:a16="http://schemas.microsoft.com/office/drawing/2014/main" id="{D0AC220F-3BF7-464A-9BAE-112F3C4CE923}"/>
                </a:ext>
              </a:extLst>
            </p:cNvPr>
            <p:cNvSpPr/>
            <p:nvPr/>
          </p:nvSpPr>
          <p:spPr>
            <a:xfrm>
              <a:off x="4393287" y="2963172"/>
              <a:ext cx="167085" cy="172819"/>
            </a:xfrm>
            <a:prstGeom prst="triangle">
              <a:avLst/>
            </a:prstGeom>
            <a:solidFill>
              <a:srgbClr val="6D2B92"/>
            </a:solidFill>
          </p:spPr>
          <p:txBody>
            <a:bodyPr wrap="square" lIns="0" tIns="0" rIns="0" bIns="0" rtlCol="0"/>
            <a:lstStyle/>
            <a:p>
              <a:endParaRPr lang="en-GB" sz="1050"/>
            </a:p>
          </p:txBody>
        </p:sp>
        <p:sp>
          <p:nvSpPr>
            <p:cNvPr id="182" name="Isosceles Triangle 181">
              <a:extLst>
                <a:ext uri="{FF2B5EF4-FFF2-40B4-BE49-F238E27FC236}">
                  <a16:creationId xmlns:a16="http://schemas.microsoft.com/office/drawing/2014/main" id="{EA1AEC30-B5F4-448E-81A3-E0E52006B39A}"/>
                </a:ext>
              </a:extLst>
            </p:cNvPr>
            <p:cNvSpPr/>
            <p:nvPr/>
          </p:nvSpPr>
          <p:spPr>
            <a:xfrm>
              <a:off x="4007772" y="3727094"/>
              <a:ext cx="167085" cy="172819"/>
            </a:xfrm>
            <a:prstGeom prst="triangle">
              <a:avLst/>
            </a:prstGeom>
            <a:solidFill>
              <a:srgbClr val="6D2B92"/>
            </a:solidFill>
          </p:spPr>
          <p:txBody>
            <a:bodyPr wrap="square" lIns="0" tIns="0" rIns="0" bIns="0" rtlCol="0"/>
            <a:lstStyle/>
            <a:p>
              <a:endParaRPr lang="en-GB" sz="1050"/>
            </a:p>
          </p:txBody>
        </p:sp>
        <p:sp>
          <p:nvSpPr>
            <p:cNvPr id="183" name="Isosceles Triangle 182">
              <a:extLst>
                <a:ext uri="{FF2B5EF4-FFF2-40B4-BE49-F238E27FC236}">
                  <a16:creationId xmlns:a16="http://schemas.microsoft.com/office/drawing/2014/main" id="{98580846-6829-44BF-8995-9859BD2F0F6E}"/>
                </a:ext>
              </a:extLst>
            </p:cNvPr>
            <p:cNvSpPr/>
            <p:nvPr/>
          </p:nvSpPr>
          <p:spPr>
            <a:xfrm>
              <a:off x="4061415" y="4497275"/>
              <a:ext cx="167085" cy="172819"/>
            </a:xfrm>
            <a:prstGeom prst="triangle">
              <a:avLst/>
            </a:prstGeom>
            <a:solidFill>
              <a:srgbClr val="6D2B92"/>
            </a:solidFill>
          </p:spPr>
          <p:txBody>
            <a:bodyPr wrap="square" lIns="0" tIns="0" rIns="0" bIns="0" rtlCol="0"/>
            <a:lstStyle/>
            <a:p>
              <a:endParaRPr lang="en-GB" sz="1050"/>
            </a:p>
          </p:txBody>
        </p:sp>
        <p:sp>
          <p:nvSpPr>
            <p:cNvPr id="184" name="Flowchart: Process 183">
              <a:extLst>
                <a:ext uri="{FF2B5EF4-FFF2-40B4-BE49-F238E27FC236}">
                  <a16:creationId xmlns:a16="http://schemas.microsoft.com/office/drawing/2014/main" id="{DFEF7CE0-4106-4265-B81D-6F1AF26EFA3F}"/>
                </a:ext>
              </a:extLst>
            </p:cNvPr>
            <p:cNvSpPr/>
            <p:nvPr/>
          </p:nvSpPr>
          <p:spPr>
            <a:xfrm rot="20412068">
              <a:off x="1464645" y="2557951"/>
              <a:ext cx="1264331" cy="185113"/>
            </a:xfrm>
            <a:prstGeom prst="flowChartProcess">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GB" b="1" i="1">
                  <a:solidFill>
                    <a:schemeClr val="tx1"/>
                  </a:solidFill>
                </a:rPr>
                <a:t>ILLUSTRATION</a:t>
              </a:r>
            </a:p>
          </p:txBody>
        </p:sp>
        <p:sp>
          <p:nvSpPr>
            <p:cNvPr id="185" name="object 3">
              <a:extLst>
                <a:ext uri="{FF2B5EF4-FFF2-40B4-BE49-F238E27FC236}">
                  <a16:creationId xmlns:a16="http://schemas.microsoft.com/office/drawing/2014/main" id="{A7FC04A7-5260-4C31-9676-3D8F0874C8AC}"/>
                </a:ext>
              </a:extLst>
            </p:cNvPr>
            <p:cNvSpPr/>
            <p:nvPr/>
          </p:nvSpPr>
          <p:spPr>
            <a:xfrm>
              <a:off x="6549461" y="2803031"/>
              <a:ext cx="1224173" cy="2773943"/>
            </a:xfrm>
            <a:custGeom>
              <a:avLst/>
              <a:gdLst/>
              <a:ahLst/>
              <a:cxnLst/>
              <a:rect l="l" t="t" r="r" b="b"/>
              <a:pathLst>
                <a:path w="1976754" h="4101465">
                  <a:moveTo>
                    <a:pt x="1884895" y="0"/>
                  </a:moveTo>
                  <a:lnTo>
                    <a:pt x="91440" y="0"/>
                  </a:lnTo>
                  <a:lnTo>
                    <a:pt x="55849" y="7186"/>
                  </a:lnTo>
                  <a:lnTo>
                    <a:pt x="26784" y="26784"/>
                  </a:lnTo>
                  <a:lnTo>
                    <a:pt x="7186" y="55849"/>
                  </a:lnTo>
                  <a:lnTo>
                    <a:pt x="0" y="91439"/>
                  </a:lnTo>
                  <a:lnTo>
                    <a:pt x="0" y="4009415"/>
                  </a:lnTo>
                  <a:lnTo>
                    <a:pt x="7186" y="4045005"/>
                  </a:lnTo>
                  <a:lnTo>
                    <a:pt x="26784" y="4074071"/>
                  </a:lnTo>
                  <a:lnTo>
                    <a:pt x="55849" y="4093668"/>
                  </a:lnTo>
                  <a:lnTo>
                    <a:pt x="91440" y="4100855"/>
                  </a:lnTo>
                  <a:lnTo>
                    <a:pt x="1884895" y="4100855"/>
                  </a:lnTo>
                  <a:lnTo>
                    <a:pt x="1920491" y="4093668"/>
                  </a:lnTo>
                  <a:lnTo>
                    <a:pt x="1949556" y="4074071"/>
                  </a:lnTo>
                  <a:lnTo>
                    <a:pt x="1969151" y="4045005"/>
                  </a:lnTo>
                  <a:lnTo>
                    <a:pt x="1976335" y="4009415"/>
                  </a:lnTo>
                  <a:lnTo>
                    <a:pt x="1976335" y="91439"/>
                  </a:lnTo>
                  <a:lnTo>
                    <a:pt x="1969151" y="55849"/>
                  </a:lnTo>
                  <a:lnTo>
                    <a:pt x="1949556" y="26784"/>
                  </a:lnTo>
                  <a:lnTo>
                    <a:pt x="1920491" y="7186"/>
                  </a:lnTo>
                  <a:lnTo>
                    <a:pt x="1884895" y="0"/>
                  </a:lnTo>
                  <a:close/>
                </a:path>
              </a:pathLst>
            </a:custGeom>
            <a:solidFill>
              <a:srgbClr val="00A2E3">
                <a:alpha val="34999"/>
              </a:srgbClr>
            </a:solidFill>
          </p:spPr>
          <p:txBody>
            <a:bodyPr wrap="square" lIns="0" tIns="0" rIns="0" bIns="0" rtlCol="0"/>
            <a:lstStyle/>
            <a:p>
              <a:endParaRPr sz="1050"/>
            </a:p>
          </p:txBody>
        </p:sp>
        <p:sp>
          <p:nvSpPr>
            <p:cNvPr id="186" name="object 4">
              <a:extLst>
                <a:ext uri="{FF2B5EF4-FFF2-40B4-BE49-F238E27FC236}">
                  <a16:creationId xmlns:a16="http://schemas.microsoft.com/office/drawing/2014/main" id="{2253BC7A-F2EC-4FAA-A398-2155F3596417}"/>
                </a:ext>
              </a:extLst>
            </p:cNvPr>
            <p:cNvSpPr/>
            <p:nvPr/>
          </p:nvSpPr>
          <p:spPr>
            <a:xfrm>
              <a:off x="6675303" y="4157121"/>
              <a:ext cx="393"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87" name="object 5">
              <a:extLst>
                <a:ext uri="{FF2B5EF4-FFF2-40B4-BE49-F238E27FC236}">
                  <a16:creationId xmlns:a16="http://schemas.microsoft.com/office/drawing/2014/main" id="{FBC59C51-51F5-4F48-A2B1-C8665AA8D17C}"/>
                </a:ext>
              </a:extLst>
            </p:cNvPr>
            <p:cNvSpPr/>
            <p:nvPr/>
          </p:nvSpPr>
          <p:spPr>
            <a:xfrm>
              <a:off x="6707152" y="4157121"/>
              <a:ext cx="3531344" cy="0"/>
            </a:xfrm>
            <a:custGeom>
              <a:avLst/>
              <a:gdLst/>
              <a:ahLst/>
              <a:cxnLst/>
              <a:rect l="l" t="t" r="r" b="b"/>
              <a:pathLst>
                <a:path w="5702300">
                  <a:moveTo>
                    <a:pt x="0" y="0"/>
                  </a:moveTo>
                  <a:lnTo>
                    <a:pt x="5702058" y="0"/>
                  </a:lnTo>
                </a:path>
              </a:pathLst>
            </a:custGeom>
            <a:ln w="25400" cap="rnd">
              <a:solidFill>
                <a:srgbClr val="000000"/>
              </a:solidFill>
              <a:prstDash val="sysDot"/>
            </a:ln>
          </p:spPr>
          <p:txBody>
            <a:bodyPr wrap="square" lIns="0" tIns="0" rIns="0" bIns="0" rtlCol="0"/>
            <a:lstStyle/>
            <a:p>
              <a:endParaRPr sz="1050"/>
            </a:p>
          </p:txBody>
        </p:sp>
        <p:sp>
          <p:nvSpPr>
            <p:cNvPr id="188" name="object 6">
              <a:extLst>
                <a:ext uri="{FF2B5EF4-FFF2-40B4-BE49-F238E27FC236}">
                  <a16:creationId xmlns:a16="http://schemas.microsoft.com/office/drawing/2014/main" id="{89678B53-231B-4EA0-83C5-AD83C53A2C25}"/>
                </a:ext>
              </a:extLst>
            </p:cNvPr>
            <p:cNvSpPr/>
            <p:nvPr/>
          </p:nvSpPr>
          <p:spPr>
            <a:xfrm>
              <a:off x="10254078" y="4157121"/>
              <a:ext cx="393"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89" name="object 7">
              <a:extLst>
                <a:ext uri="{FF2B5EF4-FFF2-40B4-BE49-F238E27FC236}">
                  <a16:creationId xmlns:a16="http://schemas.microsoft.com/office/drawing/2014/main" id="{A60A5307-6C81-4F9E-8DC6-6DD5B8164C24}"/>
                </a:ext>
              </a:extLst>
            </p:cNvPr>
            <p:cNvSpPr/>
            <p:nvPr/>
          </p:nvSpPr>
          <p:spPr>
            <a:xfrm>
              <a:off x="7956533" y="4188017"/>
              <a:ext cx="393" cy="12358"/>
            </a:xfrm>
            <a:custGeom>
              <a:avLst/>
              <a:gdLst/>
              <a:ahLst/>
              <a:cxnLst/>
              <a:rect l="l" t="t" r="r" b="b"/>
              <a:pathLst>
                <a:path w="634" h="25400">
                  <a:moveTo>
                    <a:pt x="0" y="25400"/>
                  </a:moveTo>
                  <a:lnTo>
                    <a:pt x="635" y="25400"/>
                  </a:lnTo>
                  <a:lnTo>
                    <a:pt x="635" y="0"/>
                  </a:lnTo>
                  <a:lnTo>
                    <a:pt x="0" y="0"/>
                  </a:lnTo>
                  <a:lnTo>
                    <a:pt x="0" y="25400"/>
                  </a:lnTo>
                  <a:close/>
                </a:path>
              </a:pathLst>
            </a:custGeom>
            <a:solidFill>
              <a:srgbClr val="000000"/>
            </a:solidFill>
          </p:spPr>
          <p:txBody>
            <a:bodyPr wrap="square" lIns="0" tIns="0" rIns="0" bIns="0" rtlCol="0"/>
            <a:lstStyle/>
            <a:p>
              <a:endParaRPr sz="1050"/>
            </a:p>
          </p:txBody>
        </p:sp>
        <p:sp>
          <p:nvSpPr>
            <p:cNvPr id="190" name="object 9">
              <a:extLst>
                <a:ext uri="{FF2B5EF4-FFF2-40B4-BE49-F238E27FC236}">
                  <a16:creationId xmlns:a16="http://schemas.microsoft.com/office/drawing/2014/main" id="{18BF3079-C5CF-4507-B182-B81FB88A82ED}"/>
                </a:ext>
              </a:extLst>
            </p:cNvPr>
            <p:cNvSpPr/>
            <p:nvPr/>
          </p:nvSpPr>
          <p:spPr>
            <a:xfrm>
              <a:off x="10254078" y="4194195"/>
              <a:ext cx="393"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91" name="object 10">
              <a:extLst>
                <a:ext uri="{FF2B5EF4-FFF2-40B4-BE49-F238E27FC236}">
                  <a16:creationId xmlns:a16="http://schemas.microsoft.com/office/drawing/2014/main" id="{A1CB1D40-C65A-4EC5-B8D2-BE2B6C4A2FBE}"/>
                </a:ext>
              </a:extLst>
            </p:cNvPr>
            <p:cNvSpPr/>
            <p:nvPr/>
          </p:nvSpPr>
          <p:spPr>
            <a:xfrm>
              <a:off x="7956533" y="4113869"/>
              <a:ext cx="393" cy="12358"/>
            </a:xfrm>
            <a:custGeom>
              <a:avLst/>
              <a:gdLst/>
              <a:ahLst/>
              <a:cxnLst/>
              <a:rect l="l" t="t" r="r" b="b"/>
              <a:pathLst>
                <a:path w="634" h="25400">
                  <a:moveTo>
                    <a:pt x="0" y="25400"/>
                  </a:moveTo>
                  <a:lnTo>
                    <a:pt x="635" y="25400"/>
                  </a:lnTo>
                  <a:lnTo>
                    <a:pt x="635" y="0"/>
                  </a:lnTo>
                  <a:lnTo>
                    <a:pt x="0" y="0"/>
                  </a:lnTo>
                  <a:lnTo>
                    <a:pt x="0" y="25400"/>
                  </a:lnTo>
                  <a:close/>
                </a:path>
              </a:pathLst>
            </a:custGeom>
            <a:solidFill>
              <a:srgbClr val="000000"/>
            </a:solidFill>
          </p:spPr>
          <p:txBody>
            <a:bodyPr wrap="square" lIns="0" tIns="0" rIns="0" bIns="0" rtlCol="0"/>
            <a:lstStyle/>
            <a:p>
              <a:endParaRPr sz="1050"/>
            </a:p>
          </p:txBody>
        </p:sp>
        <p:sp>
          <p:nvSpPr>
            <p:cNvPr id="192" name="object 11">
              <a:extLst>
                <a:ext uri="{FF2B5EF4-FFF2-40B4-BE49-F238E27FC236}">
                  <a16:creationId xmlns:a16="http://schemas.microsoft.com/office/drawing/2014/main" id="{1280EA4C-FF74-4181-A883-494F7CA2A580}"/>
                </a:ext>
              </a:extLst>
            </p:cNvPr>
            <p:cNvSpPr/>
            <p:nvPr/>
          </p:nvSpPr>
          <p:spPr>
            <a:xfrm>
              <a:off x="10254078" y="4120047"/>
              <a:ext cx="393"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93" name="object 15">
              <a:extLst>
                <a:ext uri="{FF2B5EF4-FFF2-40B4-BE49-F238E27FC236}">
                  <a16:creationId xmlns:a16="http://schemas.microsoft.com/office/drawing/2014/main" id="{1B7AF7E7-4D73-4846-B604-67A10A11D813}"/>
                </a:ext>
              </a:extLst>
            </p:cNvPr>
            <p:cNvSpPr/>
            <p:nvPr/>
          </p:nvSpPr>
          <p:spPr>
            <a:xfrm>
              <a:off x="6404380" y="2768050"/>
              <a:ext cx="766911" cy="687600"/>
            </a:xfrm>
            <a:custGeom>
              <a:avLst/>
              <a:gdLst/>
              <a:ahLst/>
              <a:cxnLst/>
              <a:rect l="l" t="t" r="r" b="b"/>
              <a:pathLst>
                <a:path w="1040129" h="1247139">
                  <a:moveTo>
                    <a:pt x="948143" y="0"/>
                  </a:moveTo>
                  <a:lnTo>
                    <a:pt x="91440" y="0"/>
                  </a:lnTo>
                  <a:lnTo>
                    <a:pt x="55849" y="7186"/>
                  </a:lnTo>
                  <a:lnTo>
                    <a:pt x="26784" y="26784"/>
                  </a:lnTo>
                  <a:lnTo>
                    <a:pt x="7186" y="55849"/>
                  </a:lnTo>
                  <a:lnTo>
                    <a:pt x="0" y="91439"/>
                  </a:lnTo>
                  <a:lnTo>
                    <a:pt x="0" y="1155636"/>
                  </a:lnTo>
                  <a:lnTo>
                    <a:pt x="7186" y="1191226"/>
                  </a:lnTo>
                  <a:lnTo>
                    <a:pt x="26784" y="1220292"/>
                  </a:lnTo>
                  <a:lnTo>
                    <a:pt x="55849" y="1239889"/>
                  </a:lnTo>
                  <a:lnTo>
                    <a:pt x="91440" y="1247076"/>
                  </a:lnTo>
                  <a:lnTo>
                    <a:pt x="948143" y="1247076"/>
                  </a:lnTo>
                  <a:lnTo>
                    <a:pt x="983739" y="1239889"/>
                  </a:lnTo>
                  <a:lnTo>
                    <a:pt x="1012804" y="1220292"/>
                  </a:lnTo>
                  <a:lnTo>
                    <a:pt x="1032399" y="1191226"/>
                  </a:lnTo>
                  <a:lnTo>
                    <a:pt x="1039583" y="1155636"/>
                  </a:lnTo>
                  <a:lnTo>
                    <a:pt x="1039583" y="91439"/>
                  </a:lnTo>
                  <a:lnTo>
                    <a:pt x="1032399" y="55849"/>
                  </a:lnTo>
                  <a:lnTo>
                    <a:pt x="1012804" y="26784"/>
                  </a:lnTo>
                  <a:lnTo>
                    <a:pt x="983739" y="7186"/>
                  </a:lnTo>
                  <a:lnTo>
                    <a:pt x="948143" y="0"/>
                  </a:lnTo>
                  <a:close/>
                </a:path>
              </a:pathLst>
            </a:custGeom>
            <a:solidFill>
              <a:srgbClr val="005EBE"/>
            </a:solidFill>
          </p:spPr>
          <p:txBody>
            <a:bodyPr wrap="square" lIns="0" tIns="0" rIns="0" bIns="0" rtlCol="0" anchor="ctr"/>
            <a:lstStyle/>
            <a:p>
              <a:pPr algn="ctr"/>
              <a:r>
                <a:rPr lang="en-GB" b="1" err="1">
                  <a:solidFill>
                    <a:schemeClr val="bg1"/>
                  </a:solidFill>
                </a:rPr>
                <a:t>Vaccins</a:t>
              </a:r>
              <a:endParaRPr b="1">
                <a:solidFill>
                  <a:schemeClr val="bg1"/>
                </a:solidFill>
              </a:endParaRPr>
            </a:p>
          </p:txBody>
        </p:sp>
        <p:sp>
          <p:nvSpPr>
            <p:cNvPr id="194" name="object 16">
              <a:extLst>
                <a:ext uri="{FF2B5EF4-FFF2-40B4-BE49-F238E27FC236}">
                  <a16:creationId xmlns:a16="http://schemas.microsoft.com/office/drawing/2014/main" id="{7EBA516F-D7A3-4109-A840-ACDB1EEFB75E}"/>
                </a:ext>
              </a:extLst>
            </p:cNvPr>
            <p:cNvSpPr/>
            <p:nvPr/>
          </p:nvSpPr>
          <p:spPr>
            <a:xfrm>
              <a:off x="6404380" y="4189536"/>
              <a:ext cx="766911" cy="687600"/>
            </a:xfrm>
            <a:custGeom>
              <a:avLst/>
              <a:gdLst/>
              <a:ahLst/>
              <a:cxnLst/>
              <a:rect l="l" t="t" r="r" b="b"/>
              <a:pathLst>
                <a:path w="1040129" h="1247140">
                  <a:moveTo>
                    <a:pt x="948143" y="0"/>
                  </a:moveTo>
                  <a:lnTo>
                    <a:pt x="91440" y="0"/>
                  </a:lnTo>
                  <a:lnTo>
                    <a:pt x="55849" y="7186"/>
                  </a:lnTo>
                  <a:lnTo>
                    <a:pt x="26784" y="26784"/>
                  </a:lnTo>
                  <a:lnTo>
                    <a:pt x="7186" y="55849"/>
                  </a:lnTo>
                  <a:lnTo>
                    <a:pt x="0" y="91439"/>
                  </a:lnTo>
                  <a:lnTo>
                    <a:pt x="0" y="1155636"/>
                  </a:lnTo>
                  <a:lnTo>
                    <a:pt x="7186" y="1191226"/>
                  </a:lnTo>
                  <a:lnTo>
                    <a:pt x="26784" y="1220292"/>
                  </a:lnTo>
                  <a:lnTo>
                    <a:pt x="55849" y="1239889"/>
                  </a:lnTo>
                  <a:lnTo>
                    <a:pt x="91440" y="1247076"/>
                  </a:lnTo>
                  <a:lnTo>
                    <a:pt x="948143" y="1247076"/>
                  </a:lnTo>
                  <a:lnTo>
                    <a:pt x="983739" y="1239889"/>
                  </a:lnTo>
                  <a:lnTo>
                    <a:pt x="1012804" y="1220292"/>
                  </a:lnTo>
                  <a:lnTo>
                    <a:pt x="1032399" y="1191226"/>
                  </a:lnTo>
                  <a:lnTo>
                    <a:pt x="1039583" y="1155636"/>
                  </a:lnTo>
                  <a:lnTo>
                    <a:pt x="1039583" y="91439"/>
                  </a:lnTo>
                  <a:lnTo>
                    <a:pt x="1032399" y="55849"/>
                  </a:lnTo>
                  <a:lnTo>
                    <a:pt x="1012804" y="26784"/>
                  </a:lnTo>
                  <a:lnTo>
                    <a:pt x="983739" y="7186"/>
                  </a:lnTo>
                  <a:lnTo>
                    <a:pt x="948143" y="0"/>
                  </a:lnTo>
                  <a:close/>
                </a:path>
              </a:pathLst>
            </a:custGeom>
            <a:solidFill>
              <a:srgbClr val="005EBE"/>
            </a:solidFill>
          </p:spPr>
          <p:txBody>
            <a:bodyPr wrap="square" lIns="0" tIns="0" rIns="0" bIns="0" rtlCol="0" anchor="ctr"/>
            <a:lstStyle/>
            <a:p>
              <a:pPr algn="ctr"/>
              <a:r>
                <a:rPr lang="en-GB" b="1">
                  <a:solidFill>
                    <a:schemeClr val="bg1"/>
                  </a:solidFill>
                </a:rPr>
                <a:t>TCA</a:t>
              </a:r>
              <a:endParaRPr b="1">
                <a:solidFill>
                  <a:schemeClr val="bg1"/>
                </a:solidFill>
              </a:endParaRPr>
            </a:p>
          </p:txBody>
        </p:sp>
        <p:sp>
          <p:nvSpPr>
            <p:cNvPr id="195" name="object 17">
              <a:extLst>
                <a:ext uri="{FF2B5EF4-FFF2-40B4-BE49-F238E27FC236}">
                  <a16:creationId xmlns:a16="http://schemas.microsoft.com/office/drawing/2014/main" id="{0B02B699-F231-4B5A-8F0E-2B210F66FFFF}"/>
                </a:ext>
              </a:extLst>
            </p:cNvPr>
            <p:cNvSpPr txBox="1"/>
            <p:nvPr/>
          </p:nvSpPr>
          <p:spPr>
            <a:xfrm>
              <a:off x="9948783" y="4271020"/>
              <a:ext cx="614655" cy="614648"/>
            </a:xfrm>
            <a:prstGeom prst="rect">
              <a:avLst/>
            </a:prstGeom>
          </p:spPr>
          <p:txBody>
            <a:bodyPr vert="horz" wrap="square" lIns="0" tIns="10085" rIns="0" bIns="0" rtlCol="0">
              <a:spAutoFit/>
            </a:bodyPr>
            <a:lstStyle/>
            <a:p>
              <a:pPr marL="5603" marR="2241" algn="ctr">
                <a:spcBef>
                  <a:spcPts val="80"/>
                </a:spcBef>
              </a:pPr>
              <a:r>
                <a:rPr lang="fr-FR" sz="1050" b="1">
                  <a:latin typeface="Arial"/>
                  <a:cs typeface="Arial"/>
                </a:rPr>
                <a:t>Rapports intégrés (dans la mesure du possible)</a:t>
              </a:r>
              <a:endParaRPr sz="1050">
                <a:latin typeface="Arial"/>
                <a:cs typeface="Arial"/>
              </a:endParaRPr>
            </a:p>
          </p:txBody>
        </p:sp>
        <p:sp>
          <p:nvSpPr>
            <p:cNvPr id="196" name="object 61">
              <a:extLst>
                <a:ext uri="{FF2B5EF4-FFF2-40B4-BE49-F238E27FC236}">
                  <a16:creationId xmlns:a16="http://schemas.microsoft.com/office/drawing/2014/main" id="{877327BE-B857-4FFE-BC19-260C4960A4ED}"/>
                </a:ext>
              </a:extLst>
            </p:cNvPr>
            <p:cNvSpPr/>
            <p:nvPr/>
          </p:nvSpPr>
          <p:spPr>
            <a:xfrm>
              <a:off x="6549459" y="5208779"/>
              <a:ext cx="393"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97" name="object 65">
              <a:extLst>
                <a:ext uri="{FF2B5EF4-FFF2-40B4-BE49-F238E27FC236}">
                  <a16:creationId xmlns:a16="http://schemas.microsoft.com/office/drawing/2014/main" id="{8AF7C41C-85C6-4CB5-8847-0517CEAA9EAF}"/>
                </a:ext>
              </a:extLst>
            </p:cNvPr>
            <p:cNvSpPr/>
            <p:nvPr/>
          </p:nvSpPr>
          <p:spPr>
            <a:xfrm>
              <a:off x="7193238" y="3436115"/>
              <a:ext cx="393"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198" name="object 66">
              <a:extLst>
                <a:ext uri="{FF2B5EF4-FFF2-40B4-BE49-F238E27FC236}">
                  <a16:creationId xmlns:a16="http://schemas.microsoft.com/office/drawing/2014/main" id="{B7F43710-4C7E-4E51-AAE7-7C3CEDA64F0B}"/>
                </a:ext>
              </a:extLst>
            </p:cNvPr>
            <p:cNvSpPr/>
            <p:nvPr/>
          </p:nvSpPr>
          <p:spPr>
            <a:xfrm>
              <a:off x="7225226" y="3116373"/>
              <a:ext cx="715314" cy="1003144"/>
            </a:xfrm>
            <a:custGeom>
              <a:avLst/>
              <a:gdLst/>
              <a:ahLst/>
              <a:cxnLst/>
              <a:rect l="l" t="t" r="r" b="b"/>
              <a:pathLst>
                <a:path w="1155065" h="1404620">
                  <a:moveTo>
                    <a:pt x="0" y="0"/>
                  </a:moveTo>
                  <a:lnTo>
                    <a:pt x="760780" y="0"/>
                  </a:lnTo>
                  <a:lnTo>
                    <a:pt x="808946" y="5547"/>
                  </a:lnTo>
                  <a:lnTo>
                    <a:pt x="853160" y="21349"/>
                  </a:lnTo>
                  <a:lnTo>
                    <a:pt x="892162" y="46145"/>
                  </a:lnTo>
                  <a:lnTo>
                    <a:pt x="924692" y="78673"/>
                  </a:lnTo>
                  <a:lnTo>
                    <a:pt x="949488" y="117674"/>
                  </a:lnTo>
                  <a:lnTo>
                    <a:pt x="965291" y="161884"/>
                  </a:lnTo>
                  <a:lnTo>
                    <a:pt x="970838" y="210045"/>
                  </a:lnTo>
                  <a:lnTo>
                    <a:pt x="970838" y="1195654"/>
                  </a:lnTo>
                  <a:lnTo>
                    <a:pt x="975585" y="1240267"/>
                  </a:lnTo>
                  <a:lnTo>
                    <a:pt x="989164" y="1281590"/>
                  </a:lnTo>
                  <a:lnTo>
                    <a:pt x="1010580" y="1318630"/>
                  </a:lnTo>
                  <a:lnTo>
                    <a:pt x="1038840" y="1350393"/>
                  </a:lnTo>
                  <a:lnTo>
                    <a:pt x="1072950" y="1375888"/>
                  </a:lnTo>
                  <a:lnTo>
                    <a:pt x="1111917" y="1394121"/>
                  </a:lnTo>
                  <a:lnTo>
                    <a:pt x="1154747" y="1404099"/>
                  </a:lnTo>
                </a:path>
              </a:pathLst>
            </a:custGeom>
            <a:ln w="25400" cap="rnd">
              <a:solidFill>
                <a:srgbClr val="000000"/>
              </a:solidFill>
              <a:prstDash val="sysDot"/>
            </a:ln>
          </p:spPr>
          <p:txBody>
            <a:bodyPr wrap="square" lIns="0" tIns="0" rIns="0" bIns="0" rtlCol="0"/>
            <a:lstStyle/>
            <a:p>
              <a:endParaRPr sz="1050"/>
            </a:p>
          </p:txBody>
        </p:sp>
        <p:sp>
          <p:nvSpPr>
            <p:cNvPr id="199" name="object 67">
              <a:extLst>
                <a:ext uri="{FF2B5EF4-FFF2-40B4-BE49-F238E27FC236}">
                  <a16:creationId xmlns:a16="http://schemas.microsoft.com/office/drawing/2014/main" id="{0BBD0BBF-18C8-4227-ACD2-75EBD571882E}"/>
                </a:ext>
              </a:extLst>
            </p:cNvPr>
            <p:cNvSpPr/>
            <p:nvPr/>
          </p:nvSpPr>
          <p:spPr>
            <a:xfrm>
              <a:off x="7956120" y="4120045"/>
              <a:ext cx="787" cy="0"/>
            </a:xfrm>
            <a:custGeom>
              <a:avLst/>
              <a:gdLst/>
              <a:ahLst/>
              <a:cxnLst/>
              <a:rect l="l" t="t" r="r" b="b"/>
              <a:pathLst>
                <a:path w="1270">
                  <a:moveTo>
                    <a:pt x="0" y="0"/>
                  </a:moveTo>
                  <a:lnTo>
                    <a:pt x="228" y="0"/>
                  </a:lnTo>
                  <a:lnTo>
                    <a:pt x="444" y="0"/>
                  </a:lnTo>
                  <a:lnTo>
                    <a:pt x="673" y="0"/>
                  </a:lnTo>
                </a:path>
              </a:pathLst>
            </a:custGeom>
            <a:ln w="25400">
              <a:solidFill>
                <a:srgbClr val="000000"/>
              </a:solidFill>
            </a:ln>
          </p:spPr>
          <p:txBody>
            <a:bodyPr wrap="square" lIns="0" tIns="0" rIns="0" bIns="0" rtlCol="0"/>
            <a:lstStyle/>
            <a:p>
              <a:endParaRPr sz="1050"/>
            </a:p>
          </p:txBody>
        </p:sp>
        <p:sp>
          <p:nvSpPr>
            <p:cNvPr id="200" name="object 68">
              <a:extLst>
                <a:ext uri="{FF2B5EF4-FFF2-40B4-BE49-F238E27FC236}">
                  <a16:creationId xmlns:a16="http://schemas.microsoft.com/office/drawing/2014/main" id="{09E68B44-A8DC-40CE-96E2-5816AA94F31C}"/>
                </a:ext>
              </a:extLst>
            </p:cNvPr>
            <p:cNvSpPr/>
            <p:nvPr/>
          </p:nvSpPr>
          <p:spPr>
            <a:xfrm>
              <a:off x="7193238" y="4878129"/>
              <a:ext cx="393"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201" name="object 69">
              <a:extLst>
                <a:ext uri="{FF2B5EF4-FFF2-40B4-BE49-F238E27FC236}">
                  <a16:creationId xmlns:a16="http://schemas.microsoft.com/office/drawing/2014/main" id="{39C475FF-C7C3-4E08-9561-EBC09A443436}"/>
                </a:ext>
              </a:extLst>
            </p:cNvPr>
            <p:cNvSpPr/>
            <p:nvPr/>
          </p:nvSpPr>
          <p:spPr>
            <a:xfrm>
              <a:off x="7225226" y="4194975"/>
              <a:ext cx="715314" cy="1069146"/>
            </a:xfrm>
            <a:custGeom>
              <a:avLst/>
              <a:gdLst/>
              <a:ahLst/>
              <a:cxnLst/>
              <a:rect l="l" t="t" r="r" b="b"/>
              <a:pathLst>
                <a:path w="1155065" h="1404620">
                  <a:moveTo>
                    <a:pt x="0" y="1404111"/>
                  </a:moveTo>
                  <a:lnTo>
                    <a:pt x="760780" y="1404111"/>
                  </a:lnTo>
                  <a:lnTo>
                    <a:pt x="808946" y="1398564"/>
                  </a:lnTo>
                  <a:lnTo>
                    <a:pt x="853160" y="1382761"/>
                  </a:lnTo>
                  <a:lnTo>
                    <a:pt x="892162" y="1357965"/>
                  </a:lnTo>
                  <a:lnTo>
                    <a:pt x="924692" y="1325435"/>
                  </a:lnTo>
                  <a:lnTo>
                    <a:pt x="949488" y="1286433"/>
                  </a:lnTo>
                  <a:lnTo>
                    <a:pt x="965291" y="1242219"/>
                  </a:lnTo>
                  <a:lnTo>
                    <a:pt x="970838" y="1194053"/>
                  </a:lnTo>
                  <a:lnTo>
                    <a:pt x="970838" y="208445"/>
                  </a:lnTo>
                  <a:lnTo>
                    <a:pt x="975585" y="163836"/>
                  </a:lnTo>
                  <a:lnTo>
                    <a:pt x="989164" y="122514"/>
                  </a:lnTo>
                  <a:lnTo>
                    <a:pt x="1010580" y="85474"/>
                  </a:lnTo>
                  <a:lnTo>
                    <a:pt x="1038840" y="53709"/>
                  </a:lnTo>
                  <a:lnTo>
                    <a:pt x="1072950" y="28212"/>
                  </a:lnTo>
                  <a:lnTo>
                    <a:pt x="1111917" y="9978"/>
                  </a:lnTo>
                  <a:lnTo>
                    <a:pt x="1154747" y="0"/>
                  </a:lnTo>
                </a:path>
              </a:pathLst>
            </a:custGeom>
            <a:ln w="25399" cap="rnd">
              <a:solidFill>
                <a:srgbClr val="000000"/>
              </a:solidFill>
              <a:prstDash val="sysDot"/>
            </a:ln>
          </p:spPr>
          <p:txBody>
            <a:bodyPr wrap="square" lIns="0" tIns="0" rIns="0" bIns="0" rtlCol="0"/>
            <a:lstStyle/>
            <a:p>
              <a:endParaRPr sz="1050"/>
            </a:p>
          </p:txBody>
        </p:sp>
        <p:sp>
          <p:nvSpPr>
            <p:cNvPr id="202" name="object 70">
              <a:extLst>
                <a:ext uri="{FF2B5EF4-FFF2-40B4-BE49-F238E27FC236}">
                  <a16:creationId xmlns:a16="http://schemas.microsoft.com/office/drawing/2014/main" id="{94A2ABD3-3F29-40A2-AE7A-B69462DDAE62}"/>
                </a:ext>
              </a:extLst>
            </p:cNvPr>
            <p:cNvSpPr/>
            <p:nvPr/>
          </p:nvSpPr>
          <p:spPr>
            <a:xfrm>
              <a:off x="7956120" y="4188017"/>
              <a:ext cx="787" cy="12358"/>
            </a:xfrm>
            <a:custGeom>
              <a:avLst/>
              <a:gdLst/>
              <a:ahLst/>
              <a:cxnLst/>
              <a:rect l="l" t="t" r="r" b="b"/>
              <a:pathLst>
                <a:path w="1270" h="25400">
                  <a:moveTo>
                    <a:pt x="0" y="25400"/>
                  </a:moveTo>
                  <a:lnTo>
                    <a:pt x="673" y="25400"/>
                  </a:lnTo>
                  <a:lnTo>
                    <a:pt x="673" y="0"/>
                  </a:lnTo>
                  <a:lnTo>
                    <a:pt x="0" y="0"/>
                  </a:lnTo>
                  <a:lnTo>
                    <a:pt x="0" y="25400"/>
                  </a:lnTo>
                  <a:close/>
                </a:path>
              </a:pathLst>
            </a:custGeom>
            <a:solidFill>
              <a:srgbClr val="000000"/>
            </a:solidFill>
          </p:spPr>
          <p:txBody>
            <a:bodyPr wrap="square" lIns="0" tIns="0" rIns="0" bIns="0" rtlCol="0"/>
            <a:lstStyle/>
            <a:p>
              <a:endParaRPr sz="1050"/>
            </a:p>
          </p:txBody>
        </p:sp>
        <p:sp>
          <p:nvSpPr>
            <p:cNvPr id="203" name="object 71">
              <a:extLst>
                <a:ext uri="{FF2B5EF4-FFF2-40B4-BE49-F238E27FC236}">
                  <a16:creationId xmlns:a16="http://schemas.microsoft.com/office/drawing/2014/main" id="{33AE12D2-117A-4F47-BC30-85E2F4C873D1}"/>
                </a:ext>
              </a:extLst>
            </p:cNvPr>
            <p:cNvSpPr/>
            <p:nvPr/>
          </p:nvSpPr>
          <p:spPr>
            <a:xfrm>
              <a:off x="7956531" y="2809674"/>
              <a:ext cx="644137" cy="2758573"/>
            </a:xfrm>
            <a:custGeom>
              <a:avLst/>
              <a:gdLst/>
              <a:ahLst/>
              <a:cxnLst/>
              <a:rect l="l" t="t" r="r" b="b"/>
              <a:pathLst>
                <a:path w="1040129" h="3748404">
                  <a:moveTo>
                    <a:pt x="948143" y="0"/>
                  </a:moveTo>
                  <a:lnTo>
                    <a:pt x="91440" y="0"/>
                  </a:lnTo>
                  <a:lnTo>
                    <a:pt x="55844" y="7184"/>
                  </a:lnTo>
                  <a:lnTo>
                    <a:pt x="26779" y="26777"/>
                  </a:lnTo>
                  <a:lnTo>
                    <a:pt x="7184" y="55839"/>
                  </a:lnTo>
                  <a:lnTo>
                    <a:pt x="0" y="91427"/>
                  </a:lnTo>
                  <a:lnTo>
                    <a:pt x="0" y="3656761"/>
                  </a:lnTo>
                  <a:lnTo>
                    <a:pt x="7184" y="3692351"/>
                  </a:lnTo>
                  <a:lnTo>
                    <a:pt x="26779" y="3721417"/>
                  </a:lnTo>
                  <a:lnTo>
                    <a:pt x="55844" y="3741015"/>
                  </a:lnTo>
                  <a:lnTo>
                    <a:pt x="91440" y="3748201"/>
                  </a:lnTo>
                  <a:lnTo>
                    <a:pt x="948143" y="3748201"/>
                  </a:lnTo>
                  <a:lnTo>
                    <a:pt x="983734" y="3741015"/>
                  </a:lnTo>
                  <a:lnTo>
                    <a:pt x="1012799" y="3721417"/>
                  </a:lnTo>
                  <a:lnTo>
                    <a:pt x="1032397" y="3692351"/>
                  </a:lnTo>
                  <a:lnTo>
                    <a:pt x="1039583" y="3656761"/>
                  </a:lnTo>
                  <a:lnTo>
                    <a:pt x="1039583" y="91427"/>
                  </a:lnTo>
                  <a:lnTo>
                    <a:pt x="1032397" y="55839"/>
                  </a:lnTo>
                  <a:lnTo>
                    <a:pt x="1012799" y="26777"/>
                  </a:lnTo>
                  <a:lnTo>
                    <a:pt x="983734" y="7184"/>
                  </a:lnTo>
                  <a:lnTo>
                    <a:pt x="948143" y="0"/>
                  </a:lnTo>
                  <a:close/>
                </a:path>
              </a:pathLst>
            </a:custGeom>
            <a:solidFill>
              <a:srgbClr val="6C6D70"/>
            </a:solidFill>
          </p:spPr>
          <p:txBody>
            <a:bodyPr wrap="square" lIns="0" tIns="0" rIns="0" bIns="0" rtlCol="0"/>
            <a:lstStyle/>
            <a:p>
              <a:endParaRPr sz="1400"/>
            </a:p>
          </p:txBody>
        </p:sp>
        <p:sp>
          <p:nvSpPr>
            <p:cNvPr id="204" name="object 72">
              <a:extLst>
                <a:ext uri="{FF2B5EF4-FFF2-40B4-BE49-F238E27FC236}">
                  <a16:creationId xmlns:a16="http://schemas.microsoft.com/office/drawing/2014/main" id="{2F0AB903-1745-4D7A-9212-85F6D2E810B7}"/>
                </a:ext>
              </a:extLst>
            </p:cNvPr>
            <p:cNvSpPr/>
            <p:nvPr/>
          </p:nvSpPr>
          <p:spPr>
            <a:xfrm>
              <a:off x="9231945" y="2809674"/>
              <a:ext cx="644137" cy="2758573"/>
            </a:xfrm>
            <a:custGeom>
              <a:avLst/>
              <a:gdLst/>
              <a:ahLst/>
              <a:cxnLst/>
              <a:rect l="l" t="t" r="r" b="b"/>
              <a:pathLst>
                <a:path w="1040130" h="3748404">
                  <a:moveTo>
                    <a:pt x="948143" y="0"/>
                  </a:moveTo>
                  <a:lnTo>
                    <a:pt x="91440" y="0"/>
                  </a:lnTo>
                  <a:lnTo>
                    <a:pt x="55844" y="7184"/>
                  </a:lnTo>
                  <a:lnTo>
                    <a:pt x="26779" y="26777"/>
                  </a:lnTo>
                  <a:lnTo>
                    <a:pt x="7184" y="55839"/>
                  </a:lnTo>
                  <a:lnTo>
                    <a:pt x="0" y="91427"/>
                  </a:lnTo>
                  <a:lnTo>
                    <a:pt x="0" y="3656761"/>
                  </a:lnTo>
                  <a:lnTo>
                    <a:pt x="7184" y="3692351"/>
                  </a:lnTo>
                  <a:lnTo>
                    <a:pt x="26779" y="3721417"/>
                  </a:lnTo>
                  <a:lnTo>
                    <a:pt x="55844" y="3741015"/>
                  </a:lnTo>
                  <a:lnTo>
                    <a:pt x="91440" y="3748201"/>
                  </a:lnTo>
                  <a:lnTo>
                    <a:pt x="948143" y="3748201"/>
                  </a:lnTo>
                  <a:lnTo>
                    <a:pt x="983734" y="3741015"/>
                  </a:lnTo>
                  <a:lnTo>
                    <a:pt x="1012799" y="3721417"/>
                  </a:lnTo>
                  <a:lnTo>
                    <a:pt x="1032397" y="3692351"/>
                  </a:lnTo>
                  <a:lnTo>
                    <a:pt x="1039583" y="3656761"/>
                  </a:lnTo>
                  <a:lnTo>
                    <a:pt x="1039583" y="91427"/>
                  </a:lnTo>
                  <a:lnTo>
                    <a:pt x="1032397" y="55839"/>
                  </a:lnTo>
                  <a:lnTo>
                    <a:pt x="1012799" y="26777"/>
                  </a:lnTo>
                  <a:lnTo>
                    <a:pt x="983734" y="7184"/>
                  </a:lnTo>
                  <a:lnTo>
                    <a:pt x="948143" y="0"/>
                  </a:lnTo>
                  <a:close/>
                </a:path>
              </a:pathLst>
            </a:custGeom>
            <a:solidFill>
              <a:srgbClr val="81C200"/>
            </a:solidFill>
          </p:spPr>
          <p:txBody>
            <a:bodyPr wrap="square" lIns="0" tIns="0" rIns="0" bIns="0" rtlCol="0"/>
            <a:lstStyle/>
            <a:p>
              <a:endParaRPr sz="1400"/>
            </a:p>
          </p:txBody>
        </p:sp>
        <p:sp>
          <p:nvSpPr>
            <p:cNvPr id="205" name="object 74">
              <a:extLst>
                <a:ext uri="{FF2B5EF4-FFF2-40B4-BE49-F238E27FC236}">
                  <a16:creationId xmlns:a16="http://schemas.microsoft.com/office/drawing/2014/main" id="{3769F904-9894-4202-8AB0-C4F5A5A53F45}"/>
                </a:ext>
              </a:extLst>
            </p:cNvPr>
            <p:cNvSpPr txBox="1"/>
            <p:nvPr/>
          </p:nvSpPr>
          <p:spPr>
            <a:xfrm>
              <a:off x="7220013" y="3757813"/>
              <a:ext cx="685613" cy="286835"/>
            </a:xfrm>
            <a:prstGeom prst="rect">
              <a:avLst/>
            </a:prstGeom>
          </p:spPr>
          <p:txBody>
            <a:bodyPr vert="horz" wrap="square" lIns="0" tIns="12326" rIns="0" bIns="0" rtlCol="0">
              <a:spAutoFit/>
            </a:bodyPr>
            <a:lstStyle/>
            <a:p>
              <a:pPr marL="5603" marR="2241">
                <a:spcBef>
                  <a:spcPts val="97"/>
                </a:spcBef>
              </a:pPr>
              <a:r>
                <a:rPr lang="en-US" sz="1200" b="1" spc="-2" err="1">
                  <a:latin typeface="Arial"/>
                  <a:cs typeface="Arial"/>
                </a:rPr>
                <a:t>Processus</a:t>
              </a:r>
              <a:r>
                <a:rPr lang="en-US" sz="1200" b="1" spc="-2">
                  <a:latin typeface="Arial"/>
                  <a:cs typeface="Arial"/>
                </a:rPr>
                <a:t> </a:t>
              </a:r>
              <a:r>
                <a:rPr lang="en-US" sz="1200" b="1" spc="-2" err="1">
                  <a:latin typeface="Arial"/>
                  <a:cs typeface="Arial"/>
                </a:rPr>
                <a:t>aligné</a:t>
              </a:r>
              <a:r>
                <a:rPr lang="en-US" sz="1200" b="1" spc="-2">
                  <a:latin typeface="Arial"/>
                  <a:cs typeface="Arial"/>
                </a:rPr>
                <a:t> :</a:t>
              </a:r>
              <a:endParaRPr sz="1200">
                <a:latin typeface="Arial"/>
                <a:cs typeface="Arial"/>
              </a:endParaRPr>
            </a:p>
          </p:txBody>
        </p:sp>
        <p:sp>
          <p:nvSpPr>
            <p:cNvPr id="206" name="object 75">
              <a:extLst>
                <a:ext uri="{FF2B5EF4-FFF2-40B4-BE49-F238E27FC236}">
                  <a16:creationId xmlns:a16="http://schemas.microsoft.com/office/drawing/2014/main" id="{396E1014-5D35-4E5C-82D4-478B6B3F2E10}"/>
                </a:ext>
              </a:extLst>
            </p:cNvPr>
            <p:cNvSpPr txBox="1"/>
            <p:nvPr/>
          </p:nvSpPr>
          <p:spPr>
            <a:xfrm>
              <a:off x="7220012" y="4572430"/>
              <a:ext cx="808277" cy="281735"/>
            </a:xfrm>
            <a:prstGeom prst="rect">
              <a:avLst/>
            </a:prstGeom>
          </p:spPr>
          <p:txBody>
            <a:bodyPr vert="horz" wrap="square" lIns="0" tIns="5603" rIns="0" bIns="0" rtlCol="0">
              <a:spAutoFit/>
            </a:bodyPr>
            <a:lstStyle/>
            <a:p>
              <a:pPr marL="5603">
                <a:spcBef>
                  <a:spcPts val="600"/>
                </a:spcBef>
              </a:pPr>
              <a:r>
                <a:rPr lang="en-GB" sz="1200" b="1" spc="-2">
                  <a:latin typeface="Arial"/>
                  <a:cs typeface="Arial"/>
                </a:rPr>
                <a:t>Programme sur 5 </a:t>
              </a:r>
              <a:r>
                <a:rPr lang="en-GB" sz="1200" b="1" spc="-2" err="1">
                  <a:latin typeface="Arial"/>
                  <a:cs typeface="Arial"/>
                </a:rPr>
                <a:t>ans</a:t>
              </a:r>
              <a:endParaRPr lang="en-GB" sz="1200" b="1" spc="-2">
                <a:latin typeface="Arial"/>
                <a:cs typeface="Arial"/>
              </a:endParaRPr>
            </a:p>
          </p:txBody>
        </p:sp>
        <p:sp>
          <p:nvSpPr>
            <p:cNvPr id="207" name="object 76">
              <a:extLst>
                <a:ext uri="{FF2B5EF4-FFF2-40B4-BE49-F238E27FC236}">
                  <a16:creationId xmlns:a16="http://schemas.microsoft.com/office/drawing/2014/main" id="{CF424A36-BC67-452D-AF3C-99D3E40BE634}"/>
                </a:ext>
              </a:extLst>
            </p:cNvPr>
            <p:cNvSpPr txBox="1"/>
            <p:nvPr/>
          </p:nvSpPr>
          <p:spPr>
            <a:xfrm>
              <a:off x="7977252" y="3984955"/>
              <a:ext cx="640022" cy="640152"/>
            </a:xfrm>
            <a:prstGeom prst="rect">
              <a:avLst/>
            </a:prstGeom>
          </p:spPr>
          <p:txBody>
            <a:bodyPr vert="horz" wrap="square" lIns="0" tIns="5603" rIns="0" bIns="0" rtlCol="0">
              <a:spAutoFit/>
            </a:bodyPr>
            <a:lstStyle/>
            <a:p>
              <a:pPr marL="5603">
                <a:spcBef>
                  <a:spcPts val="44"/>
                </a:spcBef>
                <a:tabLst>
                  <a:tab pos="914042" algn="l"/>
                </a:tabLst>
              </a:pPr>
              <a:r>
                <a:rPr lang="fr-FR" sz="1100" b="1">
                  <a:solidFill>
                    <a:srgbClr val="FFFFFF"/>
                  </a:solidFill>
                  <a:latin typeface="Arial"/>
                  <a:cs typeface="Arial"/>
                </a:rPr>
                <a:t>Processus intégré de planification et de demande</a:t>
              </a:r>
              <a:endParaRPr lang="fr-FR" sz="1100">
                <a:latin typeface="Arial"/>
                <a:cs typeface="Arial"/>
              </a:endParaRPr>
            </a:p>
          </p:txBody>
        </p:sp>
        <p:sp>
          <p:nvSpPr>
            <p:cNvPr id="208" name="object 82">
              <a:extLst>
                <a:ext uri="{FF2B5EF4-FFF2-40B4-BE49-F238E27FC236}">
                  <a16:creationId xmlns:a16="http://schemas.microsoft.com/office/drawing/2014/main" id="{F68A91F7-96DE-4164-B5B0-C48648037B1A}"/>
                </a:ext>
              </a:extLst>
            </p:cNvPr>
            <p:cNvSpPr/>
            <p:nvPr/>
          </p:nvSpPr>
          <p:spPr>
            <a:xfrm>
              <a:off x="6404380" y="3478793"/>
              <a:ext cx="766911" cy="687600"/>
            </a:xfrm>
            <a:custGeom>
              <a:avLst/>
              <a:gdLst/>
              <a:ahLst/>
              <a:cxnLst/>
              <a:rect l="l" t="t" r="r" b="b"/>
              <a:pathLst>
                <a:path w="1040129" h="1247140">
                  <a:moveTo>
                    <a:pt x="948143" y="0"/>
                  </a:moveTo>
                  <a:lnTo>
                    <a:pt x="91440" y="0"/>
                  </a:lnTo>
                  <a:lnTo>
                    <a:pt x="55849" y="7186"/>
                  </a:lnTo>
                  <a:lnTo>
                    <a:pt x="26784" y="26784"/>
                  </a:lnTo>
                  <a:lnTo>
                    <a:pt x="7186" y="55849"/>
                  </a:lnTo>
                  <a:lnTo>
                    <a:pt x="0" y="91440"/>
                  </a:lnTo>
                  <a:lnTo>
                    <a:pt x="0" y="1155636"/>
                  </a:lnTo>
                  <a:lnTo>
                    <a:pt x="7186" y="1191226"/>
                  </a:lnTo>
                  <a:lnTo>
                    <a:pt x="26784" y="1220292"/>
                  </a:lnTo>
                  <a:lnTo>
                    <a:pt x="55849" y="1239889"/>
                  </a:lnTo>
                  <a:lnTo>
                    <a:pt x="91440" y="1247076"/>
                  </a:lnTo>
                  <a:lnTo>
                    <a:pt x="948143" y="1247076"/>
                  </a:lnTo>
                  <a:lnTo>
                    <a:pt x="983739" y="1239889"/>
                  </a:lnTo>
                  <a:lnTo>
                    <a:pt x="1012804" y="1220292"/>
                  </a:lnTo>
                  <a:lnTo>
                    <a:pt x="1032399" y="1191226"/>
                  </a:lnTo>
                  <a:lnTo>
                    <a:pt x="1039583" y="1155636"/>
                  </a:lnTo>
                  <a:lnTo>
                    <a:pt x="1039583" y="91440"/>
                  </a:lnTo>
                  <a:lnTo>
                    <a:pt x="1032399" y="55849"/>
                  </a:lnTo>
                  <a:lnTo>
                    <a:pt x="1012804" y="26784"/>
                  </a:lnTo>
                  <a:lnTo>
                    <a:pt x="983739" y="7186"/>
                  </a:lnTo>
                  <a:lnTo>
                    <a:pt x="948143" y="0"/>
                  </a:lnTo>
                  <a:close/>
                </a:path>
              </a:pathLst>
            </a:custGeom>
            <a:solidFill>
              <a:srgbClr val="005EBE"/>
            </a:solidFill>
          </p:spPr>
          <p:txBody>
            <a:bodyPr wrap="square" lIns="0" tIns="0" rIns="0" bIns="0" rtlCol="0" anchor="ctr"/>
            <a:lstStyle/>
            <a:p>
              <a:pPr algn="ctr"/>
              <a:r>
                <a:rPr lang="en-GB" b="1" dirty="0">
                  <a:solidFill>
                    <a:schemeClr val="bg1"/>
                  </a:solidFill>
                </a:rPr>
                <a:t>RSS</a:t>
              </a:r>
              <a:endParaRPr b="1" dirty="0">
                <a:solidFill>
                  <a:schemeClr val="bg1"/>
                </a:solidFill>
              </a:endParaRPr>
            </a:p>
          </p:txBody>
        </p:sp>
        <p:sp>
          <p:nvSpPr>
            <p:cNvPr id="209" name="object 119">
              <a:extLst>
                <a:ext uri="{FF2B5EF4-FFF2-40B4-BE49-F238E27FC236}">
                  <a16:creationId xmlns:a16="http://schemas.microsoft.com/office/drawing/2014/main" id="{72BB375C-A570-4066-8281-0CFD362C7C35}"/>
                </a:ext>
              </a:extLst>
            </p:cNvPr>
            <p:cNvSpPr txBox="1"/>
            <p:nvPr/>
          </p:nvSpPr>
          <p:spPr>
            <a:xfrm>
              <a:off x="7186553" y="2591533"/>
              <a:ext cx="315473" cy="166116"/>
            </a:xfrm>
            <a:prstGeom prst="rect">
              <a:avLst/>
            </a:prstGeom>
          </p:spPr>
          <p:txBody>
            <a:bodyPr vert="horz" wrap="square" lIns="0" tIns="5603" rIns="0" bIns="0" rtlCol="0">
              <a:spAutoFit/>
            </a:bodyPr>
            <a:lstStyle/>
            <a:p>
              <a:pPr marL="5603" algn="ctr">
                <a:spcBef>
                  <a:spcPts val="44"/>
                </a:spcBef>
              </a:pPr>
              <a:r>
                <a:rPr sz="1400" b="1" spc="-2">
                  <a:latin typeface="Arial"/>
                  <a:cs typeface="Arial"/>
                </a:rPr>
                <a:t>202</a:t>
              </a:r>
              <a:r>
                <a:rPr sz="1400" b="1">
                  <a:latin typeface="Arial"/>
                  <a:cs typeface="Arial"/>
                </a:rPr>
                <a:t>1</a:t>
              </a:r>
            </a:p>
          </p:txBody>
        </p:sp>
        <p:sp>
          <p:nvSpPr>
            <p:cNvPr id="210" name="object 120">
              <a:extLst>
                <a:ext uri="{FF2B5EF4-FFF2-40B4-BE49-F238E27FC236}">
                  <a16:creationId xmlns:a16="http://schemas.microsoft.com/office/drawing/2014/main" id="{BD70B357-3AAA-4190-B245-00B302624A3E}"/>
                </a:ext>
              </a:extLst>
            </p:cNvPr>
            <p:cNvSpPr txBox="1"/>
            <p:nvPr/>
          </p:nvSpPr>
          <p:spPr>
            <a:xfrm>
              <a:off x="10085276" y="2591533"/>
              <a:ext cx="315473" cy="166116"/>
            </a:xfrm>
            <a:prstGeom prst="rect">
              <a:avLst/>
            </a:prstGeom>
          </p:spPr>
          <p:txBody>
            <a:bodyPr vert="horz" wrap="square" lIns="0" tIns="5603" rIns="0" bIns="0" rtlCol="0">
              <a:spAutoFit/>
            </a:bodyPr>
            <a:lstStyle/>
            <a:p>
              <a:pPr marL="5603" algn="ctr">
                <a:spcBef>
                  <a:spcPts val="44"/>
                </a:spcBef>
              </a:pPr>
              <a:r>
                <a:rPr sz="1400" b="1" spc="-2">
                  <a:latin typeface="Arial"/>
                  <a:cs typeface="Arial"/>
                </a:rPr>
                <a:t>202</a:t>
              </a:r>
              <a:r>
                <a:rPr sz="1400" b="1">
                  <a:latin typeface="Arial"/>
                  <a:cs typeface="Arial"/>
                </a:rPr>
                <a:t>2</a:t>
              </a:r>
            </a:p>
          </p:txBody>
        </p:sp>
        <p:sp>
          <p:nvSpPr>
            <p:cNvPr id="211" name="object 125">
              <a:extLst>
                <a:ext uri="{FF2B5EF4-FFF2-40B4-BE49-F238E27FC236}">
                  <a16:creationId xmlns:a16="http://schemas.microsoft.com/office/drawing/2014/main" id="{7E4A07CF-9280-4161-81FC-3203588A6EE6}"/>
                </a:ext>
              </a:extLst>
            </p:cNvPr>
            <p:cNvSpPr/>
            <p:nvPr/>
          </p:nvSpPr>
          <p:spPr>
            <a:xfrm>
              <a:off x="6537962" y="2763625"/>
              <a:ext cx="393"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212" name="object 126">
              <a:extLst>
                <a:ext uri="{FF2B5EF4-FFF2-40B4-BE49-F238E27FC236}">
                  <a16:creationId xmlns:a16="http://schemas.microsoft.com/office/drawing/2014/main" id="{13446A75-6620-4D02-AA2B-5D737E335A4E}"/>
                </a:ext>
              </a:extLst>
            </p:cNvPr>
            <p:cNvSpPr/>
            <p:nvPr/>
          </p:nvSpPr>
          <p:spPr>
            <a:xfrm>
              <a:off x="6569848" y="2763625"/>
              <a:ext cx="3761395" cy="0"/>
            </a:xfrm>
            <a:custGeom>
              <a:avLst/>
              <a:gdLst/>
              <a:ahLst/>
              <a:cxnLst/>
              <a:rect l="l" t="t" r="r" b="b"/>
              <a:pathLst>
                <a:path w="6073775">
                  <a:moveTo>
                    <a:pt x="0" y="0"/>
                  </a:moveTo>
                  <a:lnTo>
                    <a:pt x="6073190" y="0"/>
                  </a:lnTo>
                </a:path>
              </a:pathLst>
            </a:custGeom>
            <a:ln w="25400" cap="rnd">
              <a:solidFill>
                <a:srgbClr val="000000"/>
              </a:solidFill>
              <a:prstDash val="sysDot"/>
            </a:ln>
          </p:spPr>
          <p:txBody>
            <a:bodyPr wrap="square" lIns="0" tIns="0" rIns="0" bIns="0" rtlCol="0"/>
            <a:lstStyle/>
            <a:p>
              <a:endParaRPr sz="1050"/>
            </a:p>
          </p:txBody>
        </p:sp>
        <p:sp>
          <p:nvSpPr>
            <p:cNvPr id="213" name="object 127">
              <a:extLst>
                <a:ext uri="{FF2B5EF4-FFF2-40B4-BE49-F238E27FC236}">
                  <a16:creationId xmlns:a16="http://schemas.microsoft.com/office/drawing/2014/main" id="{904001BF-5C1C-47A0-B767-D3BAF8295424}"/>
                </a:ext>
              </a:extLst>
            </p:cNvPr>
            <p:cNvSpPr/>
            <p:nvPr/>
          </p:nvSpPr>
          <p:spPr>
            <a:xfrm>
              <a:off x="10346625" y="2763625"/>
              <a:ext cx="393" cy="0"/>
            </a:xfrm>
            <a:custGeom>
              <a:avLst/>
              <a:gdLst/>
              <a:ahLst/>
              <a:cxnLst/>
              <a:rect l="l" t="t" r="r" b="b"/>
              <a:pathLst>
                <a:path w="634">
                  <a:moveTo>
                    <a:pt x="0" y="0"/>
                  </a:moveTo>
                  <a:lnTo>
                    <a:pt x="635" y="0"/>
                  </a:lnTo>
                </a:path>
              </a:pathLst>
            </a:custGeom>
            <a:ln w="25400">
              <a:solidFill>
                <a:srgbClr val="000000"/>
              </a:solidFill>
            </a:ln>
          </p:spPr>
          <p:txBody>
            <a:bodyPr wrap="square" lIns="0" tIns="0" rIns="0" bIns="0" rtlCol="0"/>
            <a:lstStyle/>
            <a:p>
              <a:endParaRPr sz="1050"/>
            </a:p>
          </p:txBody>
        </p:sp>
        <p:sp>
          <p:nvSpPr>
            <p:cNvPr id="214" name="object 129">
              <a:extLst>
                <a:ext uri="{FF2B5EF4-FFF2-40B4-BE49-F238E27FC236}">
                  <a16:creationId xmlns:a16="http://schemas.microsoft.com/office/drawing/2014/main" id="{3455D727-0BF5-4D9B-B799-557F8D436C5F}"/>
                </a:ext>
              </a:extLst>
            </p:cNvPr>
            <p:cNvSpPr/>
            <p:nvPr/>
          </p:nvSpPr>
          <p:spPr>
            <a:xfrm>
              <a:off x="10211053" y="2730258"/>
              <a:ext cx="63816" cy="66734"/>
            </a:xfrm>
            <a:prstGeom prst="rect">
              <a:avLst/>
            </a:prstGeom>
            <a:blipFill>
              <a:blip r:embed="rId9" cstate="print"/>
              <a:stretch>
                <a:fillRect/>
              </a:stretch>
            </a:blipFill>
          </p:spPr>
          <p:txBody>
            <a:bodyPr wrap="square" lIns="0" tIns="0" rIns="0" bIns="0" rtlCol="0"/>
            <a:lstStyle/>
            <a:p>
              <a:endParaRPr sz="1050"/>
            </a:p>
          </p:txBody>
        </p:sp>
        <p:sp>
          <p:nvSpPr>
            <p:cNvPr id="215" name="object 130">
              <a:extLst>
                <a:ext uri="{FF2B5EF4-FFF2-40B4-BE49-F238E27FC236}">
                  <a16:creationId xmlns:a16="http://schemas.microsoft.com/office/drawing/2014/main" id="{40DFB0ED-D1DC-454E-834F-0E13B75F6711}"/>
                </a:ext>
              </a:extLst>
            </p:cNvPr>
            <p:cNvSpPr/>
            <p:nvPr/>
          </p:nvSpPr>
          <p:spPr>
            <a:xfrm>
              <a:off x="7312345" y="2730258"/>
              <a:ext cx="63816" cy="66734"/>
            </a:xfrm>
            <a:prstGeom prst="rect">
              <a:avLst/>
            </a:prstGeom>
            <a:blipFill>
              <a:blip r:embed="rId10" cstate="print"/>
              <a:stretch>
                <a:fillRect/>
              </a:stretch>
            </a:blipFill>
          </p:spPr>
          <p:txBody>
            <a:bodyPr wrap="square" lIns="0" tIns="0" rIns="0" bIns="0" rtlCol="0"/>
            <a:lstStyle/>
            <a:p>
              <a:endParaRPr sz="1050"/>
            </a:p>
          </p:txBody>
        </p:sp>
        <p:sp>
          <p:nvSpPr>
            <p:cNvPr id="216" name="object 76">
              <a:extLst>
                <a:ext uri="{FF2B5EF4-FFF2-40B4-BE49-F238E27FC236}">
                  <a16:creationId xmlns:a16="http://schemas.microsoft.com/office/drawing/2014/main" id="{F127DEE1-8BA8-4448-935F-DD77FD22655A}"/>
                </a:ext>
              </a:extLst>
            </p:cNvPr>
            <p:cNvSpPr txBox="1"/>
            <p:nvPr/>
          </p:nvSpPr>
          <p:spPr>
            <a:xfrm>
              <a:off x="9249909" y="3984955"/>
              <a:ext cx="640022" cy="640152"/>
            </a:xfrm>
            <a:prstGeom prst="rect">
              <a:avLst/>
            </a:prstGeom>
          </p:spPr>
          <p:txBody>
            <a:bodyPr vert="horz" wrap="square" lIns="0" tIns="5603" rIns="0" bIns="0" rtlCol="0">
              <a:spAutoFit/>
            </a:bodyPr>
            <a:lstStyle/>
            <a:p>
              <a:pPr marL="5603">
                <a:spcBef>
                  <a:spcPts val="44"/>
                </a:spcBef>
                <a:tabLst>
                  <a:tab pos="914042" algn="l"/>
                </a:tabLst>
              </a:pPr>
              <a:r>
                <a:rPr lang="fr-FR" sz="1100" b="1">
                  <a:solidFill>
                    <a:srgbClr val="FFFFFF"/>
                  </a:solidFill>
                  <a:latin typeface="Arial"/>
                  <a:cs typeface="Arial"/>
                </a:rPr>
                <a:t>Approbation interne et contractualisation intégrées</a:t>
              </a:r>
              <a:endParaRPr sz="1100">
                <a:latin typeface="Arial"/>
                <a:cs typeface="Arial"/>
              </a:endParaRPr>
            </a:p>
          </p:txBody>
        </p:sp>
        <p:sp>
          <p:nvSpPr>
            <p:cNvPr id="217" name="object 17">
              <a:extLst>
                <a:ext uri="{FF2B5EF4-FFF2-40B4-BE49-F238E27FC236}">
                  <a16:creationId xmlns:a16="http://schemas.microsoft.com/office/drawing/2014/main" id="{45283451-9FA1-477E-8743-4E8A90815DDA}"/>
                </a:ext>
              </a:extLst>
            </p:cNvPr>
            <p:cNvSpPr txBox="1"/>
            <p:nvPr/>
          </p:nvSpPr>
          <p:spPr>
            <a:xfrm>
              <a:off x="8594794" y="4271020"/>
              <a:ext cx="644137" cy="250450"/>
            </a:xfrm>
            <a:prstGeom prst="rect">
              <a:avLst/>
            </a:prstGeom>
          </p:spPr>
          <p:txBody>
            <a:bodyPr vert="horz" wrap="square" lIns="0" tIns="10085" rIns="0" bIns="0" rtlCol="0">
              <a:spAutoFit/>
            </a:bodyPr>
            <a:lstStyle/>
            <a:p>
              <a:pPr marL="5603" marR="2241" algn="ctr">
                <a:spcBef>
                  <a:spcPts val="80"/>
                </a:spcBef>
              </a:pPr>
              <a:r>
                <a:rPr lang="en-US" sz="1050" b="1" err="1">
                  <a:latin typeface="Arial"/>
                  <a:cs typeface="Arial"/>
                </a:rPr>
                <a:t>Révision</a:t>
              </a:r>
              <a:r>
                <a:rPr lang="en-US" sz="1050" b="1">
                  <a:latin typeface="Arial"/>
                  <a:cs typeface="Arial"/>
                </a:rPr>
                <a:t> </a:t>
              </a:r>
              <a:r>
                <a:rPr lang="en-US" sz="1050" b="1" err="1">
                  <a:latin typeface="Arial"/>
                  <a:cs typeface="Arial"/>
                </a:rPr>
                <a:t>intégrée</a:t>
              </a:r>
              <a:endParaRPr sz="1050">
                <a:latin typeface="Arial"/>
                <a:cs typeface="Arial"/>
              </a:endParaRPr>
            </a:p>
          </p:txBody>
        </p:sp>
        <p:sp>
          <p:nvSpPr>
            <p:cNvPr id="218" name="Oval 217">
              <a:extLst>
                <a:ext uri="{FF2B5EF4-FFF2-40B4-BE49-F238E27FC236}">
                  <a16:creationId xmlns:a16="http://schemas.microsoft.com/office/drawing/2014/main" id="{5CC056E3-A012-4F84-A31A-882FA32895ED}"/>
                </a:ext>
              </a:extLst>
            </p:cNvPr>
            <p:cNvSpPr/>
            <p:nvPr/>
          </p:nvSpPr>
          <p:spPr>
            <a:xfrm>
              <a:off x="7275763" y="4240325"/>
              <a:ext cx="274301" cy="237153"/>
            </a:xfrm>
            <a:prstGeom prst="ellipse">
              <a:avLst/>
            </a:prstGeom>
            <a:noFill/>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9" name="Isosceles Triangle 218">
              <a:extLst>
                <a:ext uri="{FF2B5EF4-FFF2-40B4-BE49-F238E27FC236}">
                  <a16:creationId xmlns:a16="http://schemas.microsoft.com/office/drawing/2014/main" id="{549C291F-8DD1-475C-A962-155CD446BDB9}"/>
                </a:ext>
              </a:extLst>
            </p:cNvPr>
            <p:cNvSpPr/>
            <p:nvPr/>
          </p:nvSpPr>
          <p:spPr>
            <a:xfrm>
              <a:off x="10084734" y="4044498"/>
              <a:ext cx="303916" cy="208321"/>
            </a:xfrm>
            <a:prstGeom prst="triangle">
              <a:avLst/>
            </a:prstGeom>
            <a:solidFill>
              <a:srgbClr val="F5A600"/>
            </a:solidFill>
          </p:spPr>
          <p:txBody>
            <a:bodyPr wrap="square" lIns="0" tIns="0" rIns="0" bIns="0" rtlCol="0"/>
            <a:lstStyle/>
            <a:p>
              <a:endParaRPr lang="en-GB" sz="1050"/>
            </a:p>
          </p:txBody>
        </p:sp>
        <p:sp>
          <p:nvSpPr>
            <p:cNvPr id="220" name="Isosceles Triangle 219">
              <a:extLst>
                <a:ext uri="{FF2B5EF4-FFF2-40B4-BE49-F238E27FC236}">
                  <a16:creationId xmlns:a16="http://schemas.microsoft.com/office/drawing/2014/main" id="{BCB3077C-B683-4E14-9BFA-0BC8451D6B2E}"/>
                </a:ext>
              </a:extLst>
            </p:cNvPr>
            <p:cNvSpPr/>
            <p:nvPr/>
          </p:nvSpPr>
          <p:spPr>
            <a:xfrm>
              <a:off x="8815812" y="4034238"/>
              <a:ext cx="303916" cy="208321"/>
            </a:xfrm>
            <a:prstGeom prst="triangle">
              <a:avLst/>
            </a:prstGeom>
            <a:solidFill>
              <a:srgbClr val="6D2B92"/>
            </a:solidFill>
          </p:spPr>
          <p:txBody>
            <a:bodyPr wrap="square" lIns="0" tIns="0" rIns="0" bIns="0" rtlCol="0"/>
            <a:lstStyle/>
            <a:p>
              <a:endParaRPr lang="en-GB" sz="1050"/>
            </a:p>
          </p:txBody>
        </p:sp>
        <p:sp>
          <p:nvSpPr>
            <p:cNvPr id="221" name="object 20">
              <a:extLst>
                <a:ext uri="{FF2B5EF4-FFF2-40B4-BE49-F238E27FC236}">
                  <a16:creationId xmlns:a16="http://schemas.microsoft.com/office/drawing/2014/main" id="{9543451E-F8AE-4069-BDBD-AA8A97F3EBB6}"/>
                </a:ext>
              </a:extLst>
            </p:cNvPr>
            <p:cNvSpPr/>
            <p:nvPr/>
          </p:nvSpPr>
          <p:spPr>
            <a:xfrm>
              <a:off x="1603852" y="4879131"/>
              <a:ext cx="788829" cy="689116"/>
            </a:xfrm>
            <a:custGeom>
              <a:avLst/>
              <a:gdLst/>
              <a:ahLst/>
              <a:cxnLst/>
              <a:rect l="l" t="t" r="r" b="b"/>
              <a:pathLst>
                <a:path w="1040130" h="1247140">
                  <a:moveTo>
                    <a:pt x="948143" y="0"/>
                  </a:moveTo>
                  <a:lnTo>
                    <a:pt x="91440" y="0"/>
                  </a:lnTo>
                  <a:lnTo>
                    <a:pt x="55844" y="7186"/>
                  </a:lnTo>
                  <a:lnTo>
                    <a:pt x="26779" y="26784"/>
                  </a:lnTo>
                  <a:lnTo>
                    <a:pt x="7184" y="55849"/>
                  </a:lnTo>
                  <a:lnTo>
                    <a:pt x="0" y="91439"/>
                  </a:lnTo>
                  <a:lnTo>
                    <a:pt x="0" y="1155636"/>
                  </a:lnTo>
                  <a:lnTo>
                    <a:pt x="7184" y="1191226"/>
                  </a:lnTo>
                  <a:lnTo>
                    <a:pt x="26779" y="1220292"/>
                  </a:lnTo>
                  <a:lnTo>
                    <a:pt x="55844" y="1239889"/>
                  </a:lnTo>
                  <a:lnTo>
                    <a:pt x="91440" y="1247076"/>
                  </a:lnTo>
                  <a:lnTo>
                    <a:pt x="948143" y="1247076"/>
                  </a:lnTo>
                  <a:lnTo>
                    <a:pt x="983734" y="1239889"/>
                  </a:lnTo>
                  <a:lnTo>
                    <a:pt x="1012799" y="1220292"/>
                  </a:lnTo>
                  <a:lnTo>
                    <a:pt x="1032397" y="1191226"/>
                  </a:lnTo>
                  <a:lnTo>
                    <a:pt x="1039583" y="1155636"/>
                  </a:lnTo>
                  <a:lnTo>
                    <a:pt x="1039583" y="91439"/>
                  </a:lnTo>
                  <a:lnTo>
                    <a:pt x="1032397" y="55849"/>
                  </a:lnTo>
                  <a:lnTo>
                    <a:pt x="1012799" y="26784"/>
                  </a:lnTo>
                  <a:lnTo>
                    <a:pt x="983734" y="7186"/>
                  </a:lnTo>
                  <a:lnTo>
                    <a:pt x="948143" y="0"/>
                  </a:lnTo>
                  <a:close/>
                </a:path>
              </a:pathLst>
            </a:custGeom>
            <a:solidFill>
              <a:srgbClr val="005EBE"/>
            </a:solidFill>
          </p:spPr>
          <p:txBody>
            <a:bodyPr wrap="square" lIns="0" tIns="0" rIns="0" bIns="0" rtlCol="0" anchor="ctr"/>
            <a:lstStyle/>
            <a:p>
              <a:pPr algn="ctr"/>
              <a:r>
                <a:rPr lang="en-GB" sz="1100" b="1" err="1">
                  <a:solidFill>
                    <a:schemeClr val="bg1"/>
                  </a:solidFill>
                </a:rPr>
                <a:t>D'autres</a:t>
              </a:r>
              <a:r>
                <a:rPr lang="en-GB" sz="1100" b="1">
                  <a:solidFill>
                    <a:schemeClr val="bg1"/>
                  </a:solidFill>
                </a:rPr>
                <a:t> engagements de Gavi</a:t>
              </a:r>
            </a:p>
          </p:txBody>
        </p:sp>
        <p:sp>
          <p:nvSpPr>
            <p:cNvPr id="222" name="object 56">
              <a:extLst>
                <a:ext uri="{FF2B5EF4-FFF2-40B4-BE49-F238E27FC236}">
                  <a16:creationId xmlns:a16="http://schemas.microsoft.com/office/drawing/2014/main" id="{41452C7F-B58C-413E-B331-41CC9E3A621F}"/>
                </a:ext>
              </a:extLst>
            </p:cNvPr>
            <p:cNvSpPr/>
            <p:nvPr/>
          </p:nvSpPr>
          <p:spPr>
            <a:xfrm>
              <a:off x="2421677" y="4868834"/>
              <a:ext cx="3575697" cy="0"/>
            </a:xfrm>
            <a:custGeom>
              <a:avLst/>
              <a:gdLst/>
              <a:ahLst/>
              <a:cxnLst/>
              <a:rect l="l" t="t" r="r" b="b"/>
              <a:pathLst>
                <a:path w="6073775">
                  <a:moveTo>
                    <a:pt x="0" y="0"/>
                  </a:moveTo>
                  <a:lnTo>
                    <a:pt x="6073190" y="0"/>
                  </a:lnTo>
                </a:path>
              </a:pathLst>
            </a:custGeom>
            <a:ln w="25400" cap="rnd">
              <a:solidFill>
                <a:srgbClr val="000000"/>
              </a:solidFill>
              <a:prstDash val="sysDot"/>
            </a:ln>
          </p:spPr>
          <p:txBody>
            <a:bodyPr wrap="square" lIns="0" tIns="0" rIns="0" bIns="0" rtlCol="0"/>
            <a:lstStyle/>
            <a:p>
              <a:endParaRPr sz="1050"/>
            </a:p>
          </p:txBody>
        </p:sp>
        <p:sp>
          <p:nvSpPr>
            <p:cNvPr id="223" name="Rectangle 222">
              <a:extLst>
                <a:ext uri="{FF2B5EF4-FFF2-40B4-BE49-F238E27FC236}">
                  <a16:creationId xmlns:a16="http://schemas.microsoft.com/office/drawing/2014/main" id="{C4F44978-9896-46C4-8E04-12829D0DDFCC}"/>
                </a:ext>
              </a:extLst>
            </p:cNvPr>
            <p:cNvSpPr/>
            <p:nvPr/>
          </p:nvSpPr>
          <p:spPr>
            <a:xfrm>
              <a:off x="2421675" y="4993665"/>
              <a:ext cx="3475818" cy="671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46" indent="-171446">
                <a:spcBef>
                  <a:spcPts val="300"/>
                </a:spcBef>
                <a:buFont typeface="Arial" panose="020B0604020202020204" pitchFamily="34" charset="0"/>
                <a:buChar char="•"/>
              </a:pPr>
              <a:r>
                <a:rPr lang="fr-FR" sz="1400">
                  <a:solidFill>
                    <a:schemeClr val="tx1"/>
                  </a:solidFill>
                </a:rPr>
                <a:t>Comprend des domaines tels que le soutien à l'innovation, les domaines d'action stratégiques, le partenariat avec le secteur privé.</a:t>
              </a:r>
            </a:p>
            <a:p>
              <a:pPr marL="171446" indent="-171446">
                <a:spcBef>
                  <a:spcPts val="300"/>
                </a:spcBef>
                <a:buFont typeface="Arial" panose="020B0604020202020204" pitchFamily="34" charset="0"/>
                <a:buChar char="•"/>
              </a:pPr>
              <a:r>
                <a:rPr lang="fr-FR" sz="1400">
                  <a:solidFill>
                    <a:schemeClr val="tx1"/>
                  </a:solidFill>
                </a:rPr>
                <a:t>Processus et directives variables et ad-hoc</a:t>
              </a:r>
              <a:endParaRPr lang="en-GB" sz="1400">
                <a:solidFill>
                  <a:schemeClr val="tx1"/>
                </a:solidFill>
              </a:endParaRPr>
            </a:p>
          </p:txBody>
        </p:sp>
        <p:sp>
          <p:nvSpPr>
            <p:cNvPr id="224" name="object 20">
              <a:extLst>
                <a:ext uri="{FF2B5EF4-FFF2-40B4-BE49-F238E27FC236}">
                  <a16:creationId xmlns:a16="http://schemas.microsoft.com/office/drawing/2014/main" id="{F3744CA3-D75E-4124-9938-8D83ABFC4805}"/>
                </a:ext>
              </a:extLst>
            </p:cNvPr>
            <p:cNvSpPr/>
            <p:nvPr/>
          </p:nvSpPr>
          <p:spPr>
            <a:xfrm>
              <a:off x="6400870" y="4900280"/>
              <a:ext cx="788829" cy="689116"/>
            </a:xfrm>
            <a:custGeom>
              <a:avLst/>
              <a:gdLst/>
              <a:ahLst/>
              <a:cxnLst/>
              <a:rect l="l" t="t" r="r" b="b"/>
              <a:pathLst>
                <a:path w="1040130" h="1247140">
                  <a:moveTo>
                    <a:pt x="948143" y="0"/>
                  </a:moveTo>
                  <a:lnTo>
                    <a:pt x="91440" y="0"/>
                  </a:lnTo>
                  <a:lnTo>
                    <a:pt x="55844" y="7186"/>
                  </a:lnTo>
                  <a:lnTo>
                    <a:pt x="26779" y="26784"/>
                  </a:lnTo>
                  <a:lnTo>
                    <a:pt x="7184" y="55849"/>
                  </a:lnTo>
                  <a:lnTo>
                    <a:pt x="0" y="91439"/>
                  </a:lnTo>
                  <a:lnTo>
                    <a:pt x="0" y="1155636"/>
                  </a:lnTo>
                  <a:lnTo>
                    <a:pt x="7184" y="1191226"/>
                  </a:lnTo>
                  <a:lnTo>
                    <a:pt x="26779" y="1220292"/>
                  </a:lnTo>
                  <a:lnTo>
                    <a:pt x="55844" y="1239889"/>
                  </a:lnTo>
                  <a:lnTo>
                    <a:pt x="91440" y="1247076"/>
                  </a:lnTo>
                  <a:lnTo>
                    <a:pt x="948143" y="1247076"/>
                  </a:lnTo>
                  <a:lnTo>
                    <a:pt x="983734" y="1239889"/>
                  </a:lnTo>
                  <a:lnTo>
                    <a:pt x="1012799" y="1220292"/>
                  </a:lnTo>
                  <a:lnTo>
                    <a:pt x="1032397" y="1191226"/>
                  </a:lnTo>
                  <a:lnTo>
                    <a:pt x="1039583" y="1155636"/>
                  </a:lnTo>
                  <a:lnTo>
                    <a:pt x="1039583" y="91439"/>
                  </a:lnTo>
                  <a:lnTo>
                    <a:pt x="1032397" y="55849"/>
                  </a:lnTo>
                  <a:lnTo>
                    <a:pt x="1012799" y="26784"/>
                  </a:lnTo>
                  <a:lnTo>
                    <a:pt x="983734" y="7186"/>
                  </a:lnTo>
                  <a:lnTo>
                    <a:pt x="948143" y="0"/>
                  </a:lnTo>
                  <a:close/>
                </a:path>
              </a:pathLst>
            </a:custGeom>
            <a:solidFill>
              <a:srgbClr val="005EBE"/>
            </a:solidFill>
          </p:spPr>
          <p:txBody>
            <a:bodyPr wrap="square" lIns="0" tIns="0" rIns="0" bIns="0" rtlCol="0" anchor="ctr"/>
            <a:lstStyle/>
            <a:p>
              <a:pPr algn="ctr"/>
              <a:r>
                <a:rPr lang="en-GB" sz="1100" b="1" err="1">
                  <a:solidFill>
                    <a:schemeClr val="bg1"/>
                  </a:solidFill>
                </a:rPr>
                <a:t>D'autres</a:t>
              </a:r>
              <a:r>
                <a:rPr lang="en-GB" sz="1100" b="1">
                  <a:solidFill>
                    <a:schemeClr val="bg1"/>
                  </a:solidFill>
                </a:rPr>
                <a:t> engagements de Gavi</a:t>
              </a:r>
            </a:p>
          </p:txBody>
        </p:sp>
      </p:grpSp>
      <p:sp>
        <p:nvSpPr>
          <p:cNvPr id="108" name="object 94">
            <a:extLst>
              <a:ext uri="{FF2B5EF4-FFF2-40B4-BE49-F238E27FC236}">
                <a16:creationId xmlns:a16="http://schemas.microsoft.com/office/drawing/2014/main" id="{B03F5781-C172-49FB-A5B6-2A588B1E3DF8}"/>
              </a:ext>
            </a:extLst>
          </p:cNvPr>
          <p:cNvSpPr txBox="1"/>
          <p:nvPr/>
        </p:nvSpPr>
        <p:spPr>
          <a:xfrm>
            <a:off x="5381259" y="4569773"/>
            <a:ext cx="815018" cy="328822"/>
          </a:xfrm>
          <a:prstGeom prst="rect">
            <a:avLst/>
          </a:prstGeom>
        </p:spPr>
        <p:txBody>
          <a:bodyPr vert="horz" wrap="square" lIns="0" tIns="5603" rIns="0" bIns="0" rtlCol="0">
            <a:spAutoFit/>
          </a:bodyPr>
          <a:lstStyle/>
          <a:p>
            <a:pPr marL="5603">
              <a:spcBef>
                <a:spcPts val="600"/>
              </a:spcBef>
            </a:pPr>
            <a:r>
              <a:rPr lang="en-US" sz="1050" spc="-2">
                <a:solidFill>
                  <a:srgbClr val="00A2E3"/>
                </a:solidFill>
                <a:latin typeface="Arial"/>
                <a:cs typeface="Arial"/>
              </a:rPr>
              <a:t>Programme </a:t>
            </a:r>
            <a:r>
              <a:rPr lang="en-US" sz="1050" spc="-2" err="1">
                <a:solidFill>
                  <a:srgbClr val="00A2E3"/>
                </a:solidFill>
                <a:latin typeface="Arial"/>
                <a:cs typeface="Arial"/>
              </a:rPr>
              <a:t>d’une</a:t>
            </a:r>
            <a:r>
              <a:rPr lang="en-US" sz="1050" spc="-2">
                <a:solidFill>
                  <a:srgbClr val="00A2E3"/>
                </a:solidFill>
                <a:latin typeface="Arial"/>
                <a:cs typeface="Arial"/>
              </a:rPr>
              <a:t> </a:t>
            </a:r>
            <a:r>
              <a:rPr lang="en-US" sz="1050" spc="-2" err="1">
                <a:solidFill>
                  <a:srgbClr val="00A2E3"/>
                </a:solidFill>
                <a:latin typeface="Arial"/>
                <a:cs typeface="Arial"/>
              </a:rPr>
              <a:t>année</a:t>
            </a:r>
            <a:endParaRPr sz="1050">
              <a:latin typeface="Arial"/>
              <a:cs typeface="Arial"/>
            </a:endParaRPr>
          </a:p>
        </p:txBody>
      </p:sp>
      <p:sp>
        <p:nvSpPr>
          <p:cNvPr id="109" name="object 95">
            <a:extLst>
              <a:ext uri="{FF2B5EF4-FFF2-40B4-BE49-F238E27FC236}">
                <a16:creationId xmlns:a16="http://schemas.microsoft.com/office/drawing/2014/main" id="{FCDA44DD-972D-41AA-96C6-1E9718799EDB}"/>
              </a:ext>
            </a:extLst>
          </p:cNvPr>
          <p:cNvSpPr/>
          <p:nvPr/>
        </p:nvSpPr>
        <p:spPr>
          <a:xfrm>
            <a:off x="5167530" y="4563568"/>
            <a:ext cx="167184" cy="100336"/>
          </a:xfrm>
          <a:custGeom>
            <a:avLst/>
            <a:gdLst/>
            <a:ahLst/>
            <a:cxnLst/>
            <a:rect l="l" t="t" r="r" b="b"/>
            <a:pathLst>
              <a:path w="213360" h="154940">
                <a:moveTo>
                  <a:pt x="0" y="0"/>
                </a:moveTo>
                <a:lnTo>
                  <a:pt x="48022" y="4928"/>
                </a:lnTo>
                <a:lnTo>
                  <a:pt x="92424" y="19211"/>
                </a:lnTo>
                <a:lnTo>
                  <a:pt x="132167" y="42094"/>
                </a:lnTo>
                <a:lnTo>
                  <a:pt x="166211" y="72820"/>
                </a:lnTo>
                <a:lnTo>
                  <a:pt x="193515" y="110636"/>
                </a:lnTo>
                <a:lnTo>
                  <a:pt x="213042" y="154787"/>
                </a:lnTo>
              </a:path>
            </a:pathLst>
          </a:custGeom>
          <a:ln w="63500">
            <a:solidFill>
              <a:srgbClr val="00A2E3"/>
            </a:solidFill>
          </a:ln>
        </p:spPr>
        <p:txBody>
          <a:bodyPr wrap="square" lIns="0" tIns="0" rIns="0" bIns="0" rtlCol="0"/>
          <a:lstStyle/>
          <a:p>
            <a:endParaRPr sz="1050"/>
          </a:p>
        </p:txBody>
      </p:sp>
      <p:sp>
        <p:nvSpPr>
          <p:cNvPr id="105" name="TextBox 104">
            <a:extLst>
              <a:ext uri="{FF2B5EF4-FFF2-40B4-BE49-F238E27FC236}">
                <a16:creationId xmlns:a16="http://schemas.microsoft.com/office/drawing/2014/main" id="{6338BCFB-407A-4F4D-8AA7-00D9DA3CEB2D}"/>
              </a:ext>
            </a:extLst>
          </p:cNvPr>
          <p:cNvSpPr txBox="1"/>
          <p:nvPr/>
        </p:nvSpPr>
        <p:spPr>
          <a:xfrm>
            <a:off x="672000" y="1300281"/>
            <a:ext cx="9346977" cy="369332"/>
          </a:xfrm>
          <a:prstGeom prst="rect">
            <a:avLst/>
          </a:prstGeom>
          <a:noFill/>
        </p:spPr>
        <p:txBody>
          <a:bodyPr wrap="square">
            <a:spAutoFit/>
          </a:bodyPr>
          <a:lstStyle/>
          <a:p>
            <a:r>
              <a:rPr lang="fr-FR" sz="1800" dirty="0">
                <a:latin typeface="Arial" panose="020B0604020202020204" pitchFamily="34" charset="0"/>
                <a:cs typeface="Arial" panose="020B0604020202020204" pitchFamily="34" charset="0"/>
              </a:rPr>
              <a:t> Pour apporter une efficacité et une concentration programmatique</a:t>
            </a:r>
            <a:endParaRPr lang="en-US" dirty="0"/>
          </a:p>
        </p:txBody>
      </p:sp>
    </p:spTree>
    <p:custDataLst>
      <p:tags r:id="rId2"/>
    </p:custDataLst>
    <p:extLst>
      <p:ext uri="{BB962C8B-B14F-4D97-AF65-F5344CB8AC3E}">
        <p14:creationId xmlns:p14="http://schemas.microsoft.com/office/powerpoint/2010/main" val="36093713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8A7BCBB-D032-4932-AF61-81D2127B24C1}"/>
              </a:ext>
            </a:extLst>
          </p:cNvPr>
          <p:cNvGraphicFramePr>
            <a:graphicFrameLocks noChangeAspect="1"/>
          </p:cNvGraphicFramePr>
          <p:nvPr>
            <p:custDataLst>
              <p:tags r:id="rId3"/>
            </p:custDataLst>
          </p:nvPr>
        </p:nvGraphicFramePr>
        <p:xfrm>
          <a:off x="1588" y="1589"/>
          <a:ext cx="1588" cy="1588"/>
        </p:xfrm>
        <a:graphic>
          <a:graphicData uri="http://schemas.openxmlformats.org/presentationml/2006/ole">
            <mc:AlternateContent xmlns:mc="http://schemas.openxmlformats.org/markup-compatibility/2006">
              <mc:Choice xmlns:v="urn:schemas-microsoft-com:vml" Requires="v">
                <p:oleObj spid="_x0000_s12290" name="think-cell Slide" r:id="rId6" imgW="347" imgH="348" progId="TCLayout.ActiveDocument.1">
                  <p:embed/>
                </p:oleObj>
              </mc:Choice>
              <mc:Fallback>
                <p:oleObj name="think-cell Slide" r:id="rId6" imgW="347" imgH="348" progId="TCLayout.ActiveDocument.1">
                  <p:embed/>
                  <p:pic>
                    <p:nvPicPr>
                      <p:cNvPr id="5" name="Object 4" hidden="1">
                        <a:extLst>
                          <a:ext uri="{FF2B5EF4-FFF2-40B4-BE49-F238E27FC236}">
                            <a16:creationId xmlns:a16="http://schemas.microsoft.com/office/drawing/2014/main" id="{B8A7BCBB-D032-4932-AF61-81D2127B24C1}"/>
                          </a:ext>
                        </a:extLst>
                      </p:cNvPr>
                      <p:cNvPicPr/>
                      <p:nvPr/>
                    </p:nvPicPr>
                    <p:blipFill>
                      <a:blip r:embed="rId7"/>
                      <a:stretch>
                        <a:fillRect/>
                      </a:stretch>
                    </p:blipFill>
                    <p:spPr>
                      <a:xfrm>
                        <a:off x="1588" y="1589"/>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8C0B5911-A22B-4A56-BAED-11489E78C024}"/>
              </a:ext>
            </a:extLst>
          </p:cNvPr>
          <p:cNvSpPr/>
          <p:nvPr/>
        </p:nvSpPr>
        <p:spPr>
          <a:xfrm>
            <a:off x="4710221" y="2105747"/>
            <a:ext cx="6806864"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r>
              <a:rPr lang="fr-FR" sz="1801" b="1"/>
              <a:t>Introduire et mettre à grande</a:t>
            </a:r>
            <a:br>
              <a:rPr lang="fr-FR" sz="1801" b="1"/>
            </a:br>
            <a:r>
              <a:rPr lang="fr-FR" sz="1801" b="1"/>
              <a:t>échelle</a:t>
            </a:r>
            <a:endParaRPr lang="en-GB" sz="1801" b="1"/>
          </a:p>
        </p:txBody>
      </p:sp>
      <p:sp>
        <p:nvSpPr>
          <p:cNvPr id="24" name="Rectangle 23">
            <a:extLst>
              <a:ext uri="{FF2B5EF4-FFF2-40B4-BE49-F238E27FC236}">
                <a16:creationId xmlns:a16="http://schemas.microsoft.com/office/drawing/2014/main" id="{DC128620-64C7-4444-9354-CEEBCCBBB230}"/>
              </a:ext>
            </a:extLst>
          </p:cNvPr>
          <p:cNvSpPr/>
          <p:nvPr/>
        </p:nvSpPr>
        <p:spPr>
          <a:xfrm>
            <a:off x="4710220" y="3026001"/>
            <a:ext cx="675242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r>
              <a:rPr lang="fr-FR" sz="1801" b="1"/>
              <a:t>Étendre et Atteindre</a:t>
            </a:r>
            <a:endParaRPr lang="en-GB" sz="1801" b="1"/>
          </a:p>
        </p:txBody>
      </p:sp>
      <p:sp>
        <p:nvSpPr>
          <p:cNvPr id="25" name="Rectangle 24">
            <a:extLst>
              <a:ext uri="{FF2B5EF4-FFF2-40B4-BE49-F238E27FC236}">
                <a16:creationId xmlns:a16="http://schemas.microsoft.com/office/drawing/2014/main" id="{E97B1E09-4E64-47BB-B690-E67A851106FC}"/>
              </a:ext>
            </a:extLst>
          </p:cNvPr>
          <p:cNvSpPr/>
          <p:nvPr/>
        </p:nvSpPr>
        <p:spPr>
          <a:xfrm>
            <a:off x="4710220" y="3946257"/>
            <a:ext cx="675242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r>
              <a:rPr lang="fr-FR" sz="1801" b="1"/>
              <a:t>Gérer, suivre et tirer </a:t>
            </a:r>
          </a:p>
          <a:p>
            <a:r>
              <a:rPr lang="fr-FR" sz="1801" b="1"/>
              <a:t>les enseignements</a:t>
            </a:r>
            <a:endParaRPr lang="en-GB" sz="1801" b="1"/>
          </a:p>
        </p:txBody>
      </p:sp>
      <p:sp>
        <p:nvSpPr>
          <p:cNvPr id="18" name="Rectangle 17">
            <a:extLst>
              <a:ext uri="{FF2B5EF4-FFF2-40B4-BE49-F238E27FC236}">
                <a16:creationId xmlns:a16="http://schemas.microsoft.com/office/drawing/2014/main" id="{1993B232-0701-4859-9BAF-F39DB4413E45}"/>
              </a:ext>
            </a:extLst>
          </p:cNvPr>
          <p:cNvSpPr/>
          <p:nvPr/>
        </p:nvSpPr>
        <p:spPr>
          <a:xfrm>
            <a:off x="9546772" y="5710633"/>
            <a:ext cx="2648820" cy="11300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1"/>
              <a:t>v</a:t>
            </a:r>
          </a:p>
        </p:txBody>
      </p:sp>
      <p:sp>
        <p:nvSpPr>
          <p:cNvPr id="26" name="Rectangle 25">
            <a:extLst>
              <a:ext uri="{FF2B5EF4-FFF2-40B4-BE49-F238E27FC236}">
                <a16:creationId xmlns:a16="http://schemas.microsoft.com/office/drawing/2014/main" id="{CECA04ED-27E3-4B10-89DB-6F99CF47DC9B}"/>
              </a:ext>
            </a:extLst>
          </p:cNvPr>
          <p:cNvSpPr/>
          <p:nvPr/>
        </p:nvSpPr>
        <p:spPr>
          <a:xfrm>
            <a:off x="4710220" y="4866509"/>
            <a:ext cx="6752420" cy="72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252000" rtlCol="0" anchor="ctr"/>
          <a:lstStyle/>
          <a:p>
            <a:r>
              <a:rPr lang="en-GB" sz="1801" b="1"/>
              <a:t>Engager et </a:t>
            </a:r>
            <a:r>
              <a:rPr lang="en-GB" sz="1801" b="1" err="1"/>
              <a:t>pérenniser</a:t>
            </a:r>
            <a:endParaRPr lang="en-GB" sz="1801" b="1"/>
          </a:p>
        </p:txBody>
      </p:sp>
      <p:sp>
        <p:nvSpPr>
          <p:cNvPr id="30" name="Rectangle 29">
            <a:extLst>
              <a:ext uri="{FF2B5EF4-FFF2-40B4-BE49-F238E27FC236}">
                <a16:creationId xmlns:a16="http://schemas.microsoft.com/office/drawing/2014/main" id="{B7EE5742-FF54-48B4-887B-2030AC50E409}"/>
              </a:ext>
            </a:extLst>
          </p:cNvPr>
          <p:cNvSpPr/>
          <p:nvPr/>
        </p:nvSpPr>
        <p:spPr>
          <a:xfrm>
            <a:off x="1" y="972422"/>
            <a:ext cx="3600091" cy="11300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1"/>
              <a:t>v</a:t>
            </a:r>
          </a:p>
        </p:txBody>
      </p:sp>
      <p:sp>
        <p:nvSpPr>
          <p:cNvPr id="9" name="TextBox 8">
            <a:extLst>
              <a:ext uri="{FF2B5EF4-FFF2-40B4-BE49-F238E27FC236}">
                <a16:creationId xmlns:a16="http://schemas.microsoft.com/office/drawing/2014/main" id="{0762CB8F-5693-4D87-909B-50F84843C2A2}"/>
              </a:ext>
            </a:extLst>
          </p:cNvPr>
          <p:cNvSpPr txBox="1"/>
          <p:nvPr/>
        </p:nvSpPr>
        <p:spPr>
          <a:xfrm>
            <a:off x="926717" y="2119396"/>
            <a:ext cx="3410747" cy="1077218"/>
          </a:xfrm>
          <a:prstGeom prst="rect">
            <a:avLst/>
          </a:prstGeom>
          <a:noFill/>
        </p:spPr>
        <p:txBody>
          <a:bodyPr wrap="square" rtlCol="0">
            <a:spAutoFit/>
          </a:bodyPr>
          <a:lstStyle>
            <a:defPPr>
              <a:defRPr lang="fr-FR"/>
            </a:defPPr>
            <a:lvl1pPr>
              <a:defRPr sz="1600" b="1">
                <a:solidFill>
                  <a:schemeClr val="accent5"/>
                </a:solidFill>
                <a:cs typeface="Aharoni" panose="02010803020104030203" pitchFamily="2" charset="-79"/>
              </a:defRPr>
            </a:lvl1pPr>
          </a:lstStyle>
          <a:p>
            <a:r>
              <a:rPr lang="en-US" dirty="0">
                <a:solidFill>
                  <a:schemeClr val="accent4"/>
                </a:solidFill>
              </a:rPr>
              <a:t>INTRODUIRE LES VACCINS ET PROMOUVOIR LEUR UTILISATION À GRANDE ÉCHELLE</a:t>
            </a:r>
          </a:p>
        </p:txBody>
      </p:sp>
      <p:sp>
        <p:nvSpPr>
          <p:cNvPr id="10" name="TextBox 9">
            <a:extLst>
              <a:ext uri="{FF2B5EF4-FFF2-40B4-BE49-F238E27FC236}">
                <a16:creationId xmlns:a16="http://schemas.microsoft.com/office/drawing/2014/main" id="{06CF831A-A488-46E8-869B-2FC85F39C55A}"/>
              </a:ext>
            </a:extLst>
          </p:cNvPr>
          <p:cNvSpPr txBox="1"/>
          <p:nvPr/>
        </p:nvSpPr>
        <p:spPr>
          <a:xfrm>
            <a:off x="926717" y="3352760"/>
            <a:ext cx="3410747" cy="1077218"/>
          </a:xfrm>
          <a:prstGeom prst="rect">
            <a:avLst/>
          </a:prstGeom>
          <a:noFill/>
        </p:spPr>
        <p:txBody>
          <a:bodyPr wrap="square" rtlCol="0">
            <a:spAutoFit/>
          </a:bodyPr>
          <a:lstStyle/>
          <a:p>
            <a:r>
              <a:rPr lang="en-US" sz="1600" b="1" dirty="0">
                <a:solidFill>
                  <a:schemeClr val="accent4"/>
                </a:solidFill>
                <a:cs typeface="Aharoni" panose="02010803020104030203" pitchFamily="2" charset="-79"/>
              </a:rPr>
              <a:t>RENFORCER LES SYSTÈMES DE SANTÉ POUR ACCROÎTRE L’ÉQUITÉ EN MATIÈRE DE VACCINATION</a:t>
            </a:r>
          </a:p>
        </p:txBody>
      </p:sp>
      <p:sp>
        <p:nvSpPr>
          <p:cNvPr id="11" name="TextBox 10">
            <a:extLst>
              <a:ext uri="{FF2B5EF4-FFF2-40B4-BE49-F238E27FC236}">
                <a16:creationId xmlns:a16="http://schemas.microsoft.com/office/drawing/2014/main" id="{F565F38E-2A1B-4513-8B89-138B88FEF942}"/>
              </a:ext>
            </a:extLst>
          </p:cNvPr>
          <p:cNvSpPr txBox="1"/>
          <p:nvPr/>
        </p:nvSpPr>
        <p:spPr>
          <a:xfrm>
            <a:off x="926717" y="4841807"/>
            <a:ext cx="3511131" cy="584775"/>
          </a:xfrm>
          <a:prstGeom prst="rect">
            <a:avLst/>
          </a:prstGeom>
          <a:noFill/>
        </p:spPr>
        <p:txBody>
          <a:bodyPr wrap="square" rtlCol="0">
            <a:spAutoFit/>
          </a:bodyPr>
          <a:lstStyle>
            <a:defPPr>
              <a:defRPr lang="fr-FR"/>
            </a:defPPr>
            <a:lvl1pPr>
              <a:defRPr sz="1600" b="1">
                <a:solidFill>
                  <a:schemeClr val="accent5"/>
                </a:solidFill>
                <a:cs typeface="Aharoni" panose="02010803020104030203" pitchFamily="2" charset="-79"/>
              </a:defRPr>
            </a:lvl1pPr>
          </a:lstStyle>
          <a:p>
            <a:r>
              <a:rPr lang="en-US" dirty="0">
                <a:solidFill>
                  <a:schemeClr val="accent4"/>
                </a:solidFill>
              </a:rPr>
              <a:t>AIDER A PÉRENNISER LES PROGRAMMES DE VACCINATION</a:t>
            </a:r>
          </a:p>
        </p:txBody>
      </p:sp>
      <p:sp>
        <p:nvSpPr>
          <p:cNvPr id="14" name="Rectangle 13">
            <a:extLst>
              <a:ext uri="{FF2B5EF4-FFF2-40B4-BE49-F238E27FC236}">
                <a16:creationId xmlns:a16="http://schemas.microsoft.com/office/drawing/2014/main" id="{D7656C4E-6184-4CBC-9B86-2895C8D1AB5A}"/>
              </a:ext>
            </a:extLst>
          </p:cNvPr>
          <p:cNvSpPr/>
          <p:nvPr/>
        </p:nvSpPr>
        <p:spPr>
          <a:xfrm rot="5400000">
            <a:off x="6532460" y="3500178"/>
            <a:ext cx="3938128" cy="6493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a:t>Théorie</a:t>
            </a:r>
            <a:r>
              <a:rPr lang="en-US" sz="2000"/>
              <a:t> du </a:t>
            </a:r>
            <a:r>
              <a:rPr lang="en-US" sz="2000" err="1"/>
              <a:t>Changement</a:t>
            </a:r>
            <a:endParaRPr lang="en-US" sz="2000"/>
          </a:p>
        </p:txBody>
      </p:sp>
      <p:sp>
        <p:nvSpPr>
          <p:cNvPr id="15" name="Rectangle 14">
            <a:extLst>
              <a:ext uri="{FF2B5EF4-FFF2-40B4-BE49-F238E27FC236}">
                <a16:creationId xmlns:a16="http://schemas.microsoft.com/office/drawing/2014/main" id="{C2D59DB2-3305-4FCD-9798-A48B8E6C6441}"/>
              </a:ext>
            </a:extLst>
          </p:cNvPr>
          <p:cNvSpPr/>
          <p:nvPr/>
        </p:nvSpPr>
        <p:spPr>
          <a:xfrm rot="5400000">
            <a:off x="7504728" y="3500178"/>
            <a:ext cx="3938128" cy="649378"/>
          </a:xfrm>
          <a:prstGeom prst="rect">
            <a:avLst/>
          </a:prstGeom>
          <a:solidFill>
            <a:srgbClr val="009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Plan de travail</a:t>
            </a:r>
          </a:p>
        </p:txBody>
      </p:sp>
      <p:sp>
        <p:nvSpPr>
          <p:cNvPr id="16" name="Rectangle 15">
            <a:extLst>
              <a:ext uri="{FF2B5EF4-FFF2-40B4-BE49-F238E27FC236}">
                <a16:creationId xmlns:a16="http://schemas.microsoft.com/office/drawing/2014/main" id="{DBB21DC2-6603-4C01-B1E8-A74EE805319D}"/>
              </a:ext>
            </a:extLst>
          </p:cNvPr>
          <p:cNvSpPr/>
          <p:nvPr/>
        </p:nvSpPr>
        <p:spPr>
          <a:xfrm rot="5400000">
            <a:off x="9346456" y="3500178"/>
            <a:ext cx="3938128" cy="649378"/>
          </a:xfrm>
          <a:prstGeom prst="rect">
            <a:avLst/>
          </a:prstGeom>
          <a:solidFill>
            <a:srgbClr val="009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a:t>Plan de suivi &amp; d'apprentissage</a:t>
            </a:r>
            <a:endParaRPr lang="en-US" sz="2000"/>
          </a:p>
        </p:txBody>
      </p:sp>
      <p:sp>
        <p:nvSpPr>
          <p:cNvPr id="17" name="Rectangle 16">
            <a:extLst>
              <a:ext uri="{FF2B5EF4-FFF2-40B4-BE49-F238E27FC236}">
                <a16:creationId xmlns:a16="http://schemas.microsoft.com/office/drawing/2014/main" id="{ACEEE7CA-2911-44B0-9081-E3BA2C1C8990}"/>
              </a:ext>
            </a:extLst>
          </p:cNvPr>
          <p:cNvSpPr/>
          <p:nvPr/>
        </p:nvSpPr>
        <p:spPr>
          <a:xfrm rot="5400000">
            <a:off x="8426481" y="3500178"/>
            <a:ext cx="3938128" cy="649378"/>
          </a:xfrm>
          <a:prstGeom prst="rect">
            <a:avLst/>
          </a:prstGeom>
          <a:solidFill>
            <a:srgbClr val="0096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Budget</a:t>
            </a:r>
          </a:p>
        </p:txBody>
      </p:sp>
      <p:sp>
        <p:nvSpPr>
          <p:cNvPr id="19" name="Title 1">
            <a:extLst>
              <a:ext uri="{FF2B5EF4-FFF2-40B4-BE49-F238E27FC236}">
                <a16:creationId xmlns:a16="http://schemas.microsoft.com/office/drawing/2014/main" id="{7B186636-90CD-4810-B4E8-89B515B539D2}"/>
              </a:ext>
            </a:extLst>
          </p:cNvPr>
          <p:cNvSpPr>
            <a:spLocks noGrp="1"/>
          </p:cNvSpPr>
          <p:nvPr>
            <p:ph type="title"/>
          </p:nvPr>
        </p:nvSpPr>
        <p:spPr>
          <a:xfrm>
            <a:off x="751113" y="360950"/>
            <a:ext cx="10990273" cy="1077219"/>
          </a:xfrm>
        </p:spPr>
        <p:txBody>
          <a:bodyPr vert="horz">
            <a:noAutofit/>
          </a:bodyPr>
          <a:lstStyle/>
          <a:p>
            <a:r>
              <a:rPr lang="fr-FR" sz="3200" dirty="0">
                <a:latin typeface="Arial" panose="020B0604020202020204" pitchFamily="34" charset="0"/>
                <a:cs typeface="Arial" panose="020B0604020202020204" pitchFamily="34" charset="0"/>
              </a:rPr>
              <a:t>Le nouveau processus de demande s’articule autour des </a:t>
            </a:r>
            <a:r>
              <a:rPr lang="fr-FR" sz="3200" b="1" dirty="0">
                <a:latin typeface="Arial" panose="020B0604020202020204" pitchFamily="34" charset="0"/>
                <a:cs typeface="Arial" panose="020B0604020202020204" pitchFamily="34" charset="0"/>
              </a:rPr>
              <a:t>objectifs de la stratégie 5.0 </a:t>
            </a:r>
            <a:r>
              <a:rPr lang="fr-FR" sz="3200" dirty="0">
                <a:latin typeface="Arial" panose="020B0604020202020204" pitchFamily="34" charset="0"/>
                <a:cs typeface="Arial" panose="020B0604020202020204" pitchFamily="34" charset="0"/>
              </a:rPr>
              <a:t>à travers 4 résultats</a:t>
            </a:r>
            <a:endParaRPr lang="en-GB" sz="32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36F4B075-4841-4E1B-9D73-DBB7B5EE711D}"/>
              </a:ext>
            </a:extLst>
          </p:cNvPr>
          <p:cNvSpPr txBox="1"/>
          <p:nvPr/>
        </p:nvSpPr>
        <p:spPr>
          <a:xfrm>
            <a:off x="409131" y="3506649"/>
            <a:ext cx="517586" cy="769441"/>
          </a:xfrm>
          <a:prstGeom prst="rect">
            <a:avLst/>
          </a:prstGeom>
          <a:noFill/>
        </p:spPr>
        <p:txBody>
          <a:bodyPr wrap="square" rtlCol="0">
            <a:spAutoFit/>
          </a:bodyPr>
          <a:lstStyle/>
          <a:p>
            <a:pPr algn="ctr"/>
            <a:r>
              <a:rPr lang="en-US" sz="4400" b="1" dirty="0">
                <a:solidFill>
                  <a:schemeClr val="accent4"/>
                </a:solidFill>
                <a:cs typeface="Aharoni" panose="02010803020104030203" pitchFamily="2" charset="-79"/>
              </a:rPr>
              <a:t>2</a:t>
            </a:r>
          </a:p>
        </p:txBody>
      </p:sp>
      <p:sp>
        <p:nvSpPr>
          <p:cNvPr id="21" name="TextBox 20">
            <a:extLst>
              <a:ext uri="{FF2B5EF4-FFF2-40B4-BE49-F238E27FC236}">
                <a16:creationId xmlns:a16="http://schemas.microsoft.com/office/drawing/2014/main" id="{E306D9DB-B860-4203-8E45-FCF69C41B386}"/>
              </a:ext>
            </a:extLst>
          </p:cNvPr>
          <p:cNvSpPr txBox="1"/>
          <p:nvPr/>
        </p:nvSpPr>
        <p:spPr>
          <a:xfrm>
            <a:off x="383026" y="2119396"/>
            <a:ext cx="517586" cy="769441"/>
          </a:xfrm>
          <a:prstGeom prst="rect">
            <a:avLst/>
          </a:prstGeom>
          <a:noFill/>
        </p:spPr>
        <p:txBody>
          <a:bodyPr wrap="square" rtlCol="0">
            <a:spAutoFit/>
          </a:bodyPr>
          <a:lstStyle>
            <a:defPPr>
              <a:defRPr lang="fr-FR"/>
            </a:defPPr>
            <a:lvl1pPr algn="ctr">
              <a:defRPr sz="4400" b="1">
                <a:solidFill>
                  <a:schemeClr val="accent5"/>
                </a:solidFill>
                <a:cs typeface="Aharoni" panose="02010803020104030203" pitchFamily="2" charset="-79"/>
              </a:defRPr>
            </a:lvl1pPr>
          </a:lstStyle>
          <a:p>
            <a:r>
              <a:rPr lang="en-US" dirty="0">
                <a:solidFill>
                  <a:schemeClr val="accent4"/>
                </a:solidFill>
              </a:rPr>
              <a:t>1</a:t>
            </a:r>
          </a:p>
        </p:txBody>
      </p:sp>
      <p:sp>
        <p:nvSpPr>
          <p:cNvPr id="22" name="TextBox 21">
            <a:extLst>
              <a:ext uri="{FF2B5EF4-FFF2-40B4-BE49-F238E27FC236}">
                <a16:creationId xmlns:a16="http://schemas.microsoft.com/office/drawing/2014/main" id="{8D728B13-14A0-4A3A-A3E9-FD6C0F8863CB}"/>
              </a:ext>
            </a:extLst>
          </p:cNvPr>
          <p:cNvSpPr txBox="1"/>
          <p:nvPr/>
        </p:nvSpPr>
        <p:spPr>
          <a:xfrm>
            <a:off x="432896" y="4716318"/>
            <a:ext cx="517586" cy="769441"/>
          </a:xfrm>
          <a:prstGeom prst="rect">
            <a:avLst/>
          </a:prstGeom>
          <a:noFill/>
        </p:spPr>
        <p:txBody>
          <a:bodyPr wrap="square" rtlCol="0">
            <a:spAutoFit/>
          </a:bodyPr>
          <a:lstStyle>
            <a:defPPr>
              <a:defRPr lang="fr-FR"/>
            </a:defPPr>
            <a:lvl1pPr algn="ctr">
              <a:defRPr sz="4400" b="1">
                <a:solidFill>
                  <a:schemeClr val="accent5"/>
                </a:solidFill>
                <a:cs typeface="Aharoni" panose="02010803020104030203" pitchFamily="2" charset="-79"/>
              </a:defRPr>
            </a:lvl1pPr>
          </a:lstStyle>
          <a:p>
            <a:r>
              <a:rPr lang="en-US">
                <a:solidFill>
                  <a:schemeClr val="accent4"/>
                </a:solidFill>
              </a:rPr>
              <a:t>3</a:t>
            </a:r>
          </a:p>
        </p:txBody>
      </p:sp>
      <p:sp>
        <p:nvSpPr>
          <p:cNvPr id="3" name="TextBox 2">
            <a:extLst>
              <a:ext uri="{FF2B5EF4-FFF2-40B4-BE49-F238E27FC236}">
                <a16:creationId xmlns:a16="http://schemas.microsoft.com/office/drawing/2014/main" id="{328DB2E9-2910-42D7-9751-AE199692BC64}"/>
              </a:ext>
            </a:extLst>
          </p:cNvPr>
          <p:cNvSpPr txBox="1"/>
          <p:nvPr/>
        </p:nvSpPr>
        <p:spPr>
          <a:xfrm>
            <a:off x="926717" y="5965284"/>
            <a:ext cx="3096105" cy="369460"/>
          </a:xfrm>
          <a:prstGeom prst="rect">
            <a:avLst/>
          </a:prstGeom>
          <a:noFill/>
        </p:spPr>
        <p:txBody>
          <a:bodyPr wrap="square" rtlCol="0">
            <a:spAutoFit/>
          </a:bodyPr>
          <a:lstStyle/>
          <a:p>
            <a:r>
              <a:rPr lang="en-GB" sz="1801" b="1"/>
              <a:t>5.0 </a:t>
            </a:r>
            <a:r>
              <a:rPr lang="en-GB" sz="1801" b="1" err="1"/>
              <a:t>Objectifs</a:t>
            </a:r>
            <a:r>
              <a:rPr lang="en-GB" sz="1801" b="1"/>
              <a:t> </a:t>
            </a:r>
            <a:r>
              <a:rPr lang="en-GB" sz="1801" b="1" err="1"/>
              <a:t>stragégiques</a:t>
            </a:r>
            <a:endParaRPr lang="en-GB" sz="1801" b="1"/>
          </a:p>
        </p:txBody>
      </p:sp>
      <p:sp>
        <p:nvSpPr>
          <p:cNvPr id="27" name="TextBox 26">
            <a:extLst>
              <a:ext uri="{FF2B5EF4-FFF2-40B4-BE49-F238E27FC236}">
                <a16:creationId xmlns:a16="http://schemas.microsoft.com/office/drawing/2014/main" id="{D9B21E19-7022-46CA-BFE0-B32369DB61CE}"/>
              </a:ext>
            </a:extLst>
          </p:cNvPr>
          <p:cNvSpPr txBox="1"/>
          <p:nvPr/>
        </p:nvSpPr>
        <p:spPr>
          <a:xfrm>
            <a:off x="4860657" y="5965284"/>
            <a:ext cx="2737573" cy="369460"/>
          </a:xfrm>
          <a:prstGeom prst="rect">
            <a:avLst/>
          </a:prstGeom>
          <a:noFill/>
        </p:spPr>
        <p:txBody>
          <a:bodyPr wrap="square" rtlCol="0">
            <a:spAutoFit/>
          </a:bodyPr>
          <a:lstStyle/>
          <a:p>
            <a:r>
              <a:rPr lang="en-GB" sz="1801" b="1" err="1"/>
              <a:t>Résultats</a:t>
            </a:r>
            <a:r>
              <a:rPr lang="en-GB" sz="1801" b="1"/>
              <a:t> </a:t>
            </a:r>
            <a:r>
              <a:rPr lang="en-GB" sz="1801" b="1" err="1"/>
              <a:t>stratégiques</a:t>
            </a:r>
            <a:endParaRPr lang="en-GB" sz="1801" b="1"/>
          </a:p>
        </p:txBody>
      </p:sp>
      <p:sp>
        <p:nvSpPr>
          <p:cNvPr id="28" name="TextBox 27">
            <a:extLst>
              <a:ext uri="{FF2B5EF4-FFF2-40B4-BE49-F238E27FC236}">
                <a16:creationId xmlns:a16="http://schemas.microsoft.com/office/drawing/2014/main" id="{D7185A4C-7E18-46CD-8FC0-548AD1B74705}"/>
              </a:ext>
            </a:extLst>
          </p:cNvPr>
          <p:cNvSpPr txBox="1"/>
          <p:nvPr/>
        </p:nvSpPr>
        <p:spPr>
          <a:xfrm>
            <a:off x="7995897" y="5965284"/>
            <a:ext cx="4047563" cy="800606"/>
          </a:xfrm>
          <a:prstGeom prst="rect">
            <a:avLst/>
          </a:prstGeom>
          <a:noFill/>
        </p:spPr>
        <p:txBody>
          <a:bodyPr wrap="square" lIns="91440" tIns="45721" rIns="91440" bIns="45721" rtlCol="0" anchor="t">
            <a:spAutoFit/>
          </a:bodyPr>
          <a:lstStyle/>
          <a:p>
            <a:r>
              <a:rPr lang="en-GB" sz="1801" b="1"/>
              <a:t>Un kit de </a:t>
            </a:r>
            <a:r>
              <a:rPr lang="en-GB" sz="1801" b="1" err="1"/>
              <a:t>demande</a:t>
            </a:r>
            <a:r>
              <a:rPr lang="en-GB" sz="1801" b="1"/>
              <a:t> </a:t>
            </a:r>
            <a:r>
              <a:rPr lang="en-GB" sz="1801" b="1" err="1"/>
              <a:t>intégré</a:t>
            </a:r>
            <a:endParaRPr lang="en-GB" sz="1801" b="1">
              <a:cs typeface="Arial"/>
            </a:endParaRPr>
          </a:p>
          <a:p>
            <a:r>
              <a:rPr lang="en-GB" sz="1401" b="1">
                <a:solidFill>
                  <a:schemeClr val="bg2"/>
                </a:solidFill>
              </a:rPr>
              <a:t>Tout le </a:t>
            </a:r>
            <a:r>
              <a:rPr lang="en-GB" sz="1401" b="1" err="1">
                <a:solidFill>
                  <a:schemeClr val="bg2"/>
                </a:solidFill>
              </a:rPr>
              <a:t>soutien</a:t>
            </a:r>
            <a:r>
              <a:rPr lang="en-GB" sz="1401" b="1">
                <a:solidFill>
                  <a:schemeClr val="bg2"/>
                </a:solidFill>
              </a:rPr>
              <a:t> de Gavi : RSS, CCEOP, </a:t>
            </a:r>
            <a:r>
              <a:rPr lang="en-GB" sz="1401" b="1">
                <a:solidFill>
                  <a:schemeClr val="tx1">
                    <a:lumMod val="60000"/>
                    <a:lumOff val="40000"/>
                  </a:schemeClr>
                </a:solidFill>
              </a:rPr>
              <a:t>TCA</a:t>
            </a:r>
            <a:r>
              <a:rPr lang="en-GB" sz="1401" b="1">
                <a:solidFill>
                  <a:schemeClr val="bg2"/>
                </a:solidFill>
              </a:rPr>
              <a:t>, </a:t>
            </a:r>
            <a:r>
              <a:rPr lang="fr-FR" sz="1401" b="1">
                <a:solidFill>
                  <a:schemeClr val="bg2"/>
                </a:solidFill>
              </a:rPr>
              <a:t>soutien aux vaccins actuels et nouveaux</a:t>
            </a:r>
            <a:endParaRPr lang="en-GB" sz="1401" b="1">
              <a:solidFill>
                <a:schemeClr val="bg2"/>
              </a:solidFill>
            </a:endParaRPr>
          </a:p>
        </p:txBody>
      </p:sp>
      <p:sp>
        <p:nvSpPr>
          <p:cNvPr id="23" name="Rectangle: Rounded Corners 22">
            <a:extLst>
              <a:ext uri="{FF2B5EF4-FFF2-40B4-BE49-F238E27FC236}">
                <a16:creationId xmlns:a16="http://schemas.microsoft.com/office/drawing/2014/main" id="{44A0BB3B-5115-45C4-BFA1-B0866D69CFCB}"/>
              </a:ext>
            </a:extLst>
          </p:cNvPr>
          <p:cNvSpPr/>
          <p:nvPr/>
        </p:nvSpPr>
        <p:spPr>
          <a:xfrm>
            <a:off x="0" y="-8994"/>
            <a:ext cx="12192000" cy="142185"/>
          </a:xfrm>
          <a:prstGeom prst="roundRect">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custDataLst>
      <p:tags r:id="rId2"/>
    </p:custDataLst>
    <p:extLst>
      <p:ext uri="{BB962C8B-B14F-4D97-AF65-F5344CB8AC3E}">
        <p14:creationId xmlns:p14="http://schemas.microsoft.com/office/powerpoint/2010/main" val="3958121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Rounded Corners 31">
            <a:extLst>
              <a:ext uri="{FF2B5EF4-FFF2-40B4-BE49-F238E27FC236}">
                <a16:creationId xmlns:a16="http://schemas.microsoft.com/office/drawing/2014/main" id="{AC1D9B8C-329A-4A64-961B-751A291D34E4}"/>
              </a:ext>
            </a:extLst>
          </p:cNvPr>
          <p:cNvSpPr/>
          <p:nvPr/>
        </p:nvSpPr>
        <p:spPr>
          <a:xfrm>
            <a:off x="6216955" y="3240263"/>
            <a:ext cx="6309932" cy="429721"/>
          </a:xfrm>
          <a:prstGeom prst="roundRect">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CC1D1C9-1146-4FC4-92C3-20137EE2CF23}"/>
              </a:ext>
            </a:extLst>
          </p:cNvPr>
          <p:cNvSpPr/>
          <p:nvPr/>
        </p:nvSpPr>
        <p:spPr>
          <a:xfrm>
            <a:off x="6216955" y="2500996"/>
            <a:ext cx="6309932" cy="696284"/>
          </a:xfrm>
          <a:prstGeom prst="roundRect">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Rounded Corners 24">
            <a:extLst>
              <a:ext uri="{FF2B5EF4-FFF2-40B4-BE49-F238E27FC236}">
                <a16:creationId xmlns:a16="http://schemas.microsoft.com/office/drawing/2014/main" id="{FC9F2A61-BB47-4A41-B91B-B11C778A13E5}"/>
              </a:ext>
            </a:extLst>
          </p:cNvPr>
          <p:cNvSpPr/>
          <p:nvPr/>
        </p:nvSpPr>
        <p:spPr>
          <a:xfrm>
            <a:off x="6216955" y="1949928"/>
            <a:ext cx="6309932" cy="509332"/>
          </a:xfrm>
          <a:prstGeom prst="roundRect">
            <a:avLst/>
          </a:prstGeom>
          <a:solidFill>
            <a:schemeClr val="bg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Object 5" hidden="1">
            <a:extLst>
              <a:ext uri="{FF2B5EF4-FFF2-40B4-BE49-F238E27FC236}">
                <a16:creationId xmlns:a16="http://schemas.microsoft.com/office/drawing/2014/main" id="{13B31C15-C8D8-4D2B-AD2B-15391D0713A0}"/>
              </a:ext>
            </a:extLst>
          </p:cNvPr>
          <p:cNvGraphicFramePr>
            <a:graphicFrameLocks noChangeAspect="1"/>
          </p:cNvGraphicFramePr>
          <p:nvPr>
            <p:custDataLst>
              <p:tags r:id="rId3"/>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13314" name="think-cell Slide" r:id="rId6" imgW="395" imgH="394" progId="TCLayout.ActiveDocument.1">
                  <p:embed/>
                </p:oleObj>
              </mc:Choice>
              <mc:Fallback>
                <p:oleObj name="think-cell Slide" r:id="rId6" imgW="395" imgH="394" progId="TCLayout.ActiveDocument.1">
                  <p:embed/>
                  <p:pic>
                    <p:nvPicPr>
                      <p:cNvPr id="6" name="Object 5" hidden="1">
                        <a:extLst>
                          <a:ext uri="{FF2B5EF4-FFF2-40B4-BE49-F238E27FC236}">
                            <a16:creationId xmlns:a16="http://schemas.microsoft.com/office/drawing/2014/main" id="{13B31C15-C8D8-4D2B-AD2B-15391D0713A0}"/>
                          </a:ext>
                        </a:extLst>
                      </p:cNvPr>
                      <p:cNvPicPr/>
                      <p:nvPr/>
                    </p:nvPicPr>
                    <p:blipFill>
                      <a:blip r:embed="rId7"/>
                      <a:stretch>
                        <a:fillRect/>
                      </a:stretch>
                    </p:blipFill>
                    <p:spPr>
                      <a:xfrm>
                        <a:off x="2118" y="2118"/>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75A43C8-D94A-4821-AECC-8B7E349F445E}"/>
              </a:ext>
            </a:extLst>
          </p:cNvPr>
          <p:cNvSpPr>
            <a:spLocks noGrp="1"/>
          </p:cNvSpPr>
          <p:nvPr>
            <p:ph type="title"/>
          </p:nvPr>
        </p:nvSpPr>
        <p:spPr>
          <a:xfrm>
            <a:off x="672000" y="104444"/>
            <a:ext cx="11359785" cy="1036637"/>
          </a:xfrm>
        </p:spPr>
        <p:txBody>
          <a:bodyPr vert="horz">
            <a:normAutofit/>
          </a:bodyPr>
          <a:lstStyle/>
          <a:p>
            <a:r>
              <a:rPr lang="fr-FR" sz="3200" b="1" dirty="0">
                <a:latin typeface="Arial" panose="020B0604020202020204" pitchFamily="34" charset="0"/>
                <a:cs typeface="Arial" panose="020B0604020202020204" pitchFamily="34" charset="0"/>
              </a:rPr>
              <a:t>La feuille de route </a:t>
            </a:r>
            <a:r>
              <a:rPr lang="fr-FR" sz="3200" dirty="0">
                <a:latin typeface="Arial" panose="020B0604020202020204" pitchFamily="34" charset="0"/>
                <a:cs typeface="Arial" panose="020B0604020202020204" pitchFamily="34" charset="0"/>
              </a:rPr>
              <a:t>liste les étapes du processus FPP​</a:t>
            </a:r>
            <a:endParaRPr lang="en-US" sz="3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4D96FA6-1F39-4496-B6B0-FE18A5218ECE}"/>
              </a:ext>
            </a:extLst>
          </p:cNvPr>
          <p:cNvSpPr>
            <a:spLocks noGrp="1"/>
          </p:cNvSpPr>
          <p:nvPr>
            <p:ph type="sldNum" sz="quarter" idx="12"/>
          </p:nvPr>
        </p:nvSpPr>
        <p:spPr/>
        <p:txBody>
          <a:bodyPr/>
          <a:lstStyle/>
          <a:p>
            <a:pPr defTabSz="1219170"/>
            <a:fld id="{733122C9-A0B9-462F-8757-0847AD287B63}" type="slidenum">
              <a:rPr lang="en-US">
                <a:solidFill>
                  <a:srgbClr val="343434"/>
                </a:solidFill>
                <a:latin typeface="Arial"/>
              </a:rPr>
              <a:pPr defTabSz="1219170"/>
              <a:t>26</a:t>
            </a:fld>
            <a:endParaRPr lang="en-US">
              <a:solidFill>
                <a:srgbClr val="343434"/>
              </a:solidFill>
              <a:latin typeface="Arial"/>
            </a:endParaRPr>
          </a:p>
        </p:txBody>
      </p:sp>
      <p:sp>
        <p:nvSpPr>
          <p:cNvPr id="12" name="TextBox 11">
            <a:extLst>
              <a:ext uri="{FF2B5EF4-FFF2-40B4-BE49-F238E27FC236}">
                <a16:creationId xmlns:a16="http://schemas.microsoft.com/office/drawing/2014/main" id="{A4377C8E-8143-4E42-8E5B-B5B340102194}"/>
              </a:ext>
            </a:extLst>
          </p:cNvPr>
          <p:cNvSpPr txBox="1"/>
          <p:nvPr/>
        </p:nvSpPr>
        <p:spPr>
          <a:xfrm>
            <a:off x="5726694" y="1424251"/>
            <a:ext cx="6818940" cy="338554"/>
          </a:xfrm>
          <a:prstGeom prst="rect">
            <a:avLst/>
          </a:prstGeom>
          <a:noFill/>
        </p:spPr>
        <p:txBody>
          <a:bodyPr wrap="square" rtlCol="0">
            <a:spAutoFit/>
          </a:bodyPr>
          <a:lstStyle/>
          <a:p>
            <a:pPr defTabSz="1219170"/>
            <a:r>
              <a:rPr lang="fr-FR" sz="1600" b="1" i="0" u="none" strike="noStrike" dirty="0">
                <a:solidFill>
                  <a:schemeClr val="bg2"/>
                </a:solidFill>
                <a:effectLst/>
                <a:latin typeface="Arial" panose="020B0604020202020204" pitchFamily="34" charset="0"/>
              </a:rPr>
              <a:t>Les pays suivent 3 grandes étapes pour compléter le processus: </a:t>
            </a:r>
            <a:r>
              <a:rPr lang="fr-FR" sz="1600" b="0" i="0" dirty="0">
                <a:solidFill>
                  <a:schemeClr val="bg2"/>
                </a:solidFill>
                <a:effectLst/>
                <a:latin typeface="Arial" panose="020B0604020202020204" pitchFamily="34" charset="0"/>
              </a:rPr>
              <a:t>​</a:t>
            </a:r>
            <a:endParaRPr lang="en-US" sz="1600" b="1" dirty="0">
              <a:solidFill>
                <a:schemeClr val="bg2"/>
              </a:solidFill>
              <a:latin typeface="Arial"/>
            </a:endParaRPr>
          </a:p>
        </p:txBody>
      </p:sp>
      <p:sp>
        <p:nvSpPr>
          <p:cNvPr id="8" name="TextBox 7">
            <a:extLst>
              <a:ext uri="{FF2B5EF4-FFF2-40B4-BE49-F238E27FC236}">
                <a16:creationId xmlns:a16="http://schemas.microsoft.com/office/drawing/2014/main" id="{46A8AD43-2787-4897-8608-189CB7C4CFD3}"/>
              </a:ext>
            </a:extLst>
          </p:cNvPr>
          <p:cNvSpPr txBox="1"/>
          <p:nvPr/>
        </p:nvSpPr>
        <p:spPr>
          <a:xfrm>
            <a:off x="5794451" y="2035301"/>
            <a:ext cx="6547687" cy="1651991"/>
          </a:xfrm>
          <a:prstGeom prst="rect">
            <a:avLst/>
          </a:prstGeom>
          <a:noFill/>
        </p:spPr>
        <p:txBody>
          <a:bodyPr wrap="square" lIns="91440" tIns="45720" rIns="91440" bIns="45720" rtlCol="0" anchor="t">
            <a:spAutoFit/>
          </a:bodyPr>
          <a:lstStyle/>
          <a:p>
            <a:pPr marL="456565" indent="-456565" defTabSz="1219170">
              <a:spcAft>
                <a:spcPts val="1600"/>
              </a:spcAft>
              <a:buFont typeface="+mj-lt"/>
              <a:buAutoNum type="arabicPeriod"/>
            </a:pPr>
            <a:r>
              <a:rPr lang="fr-CH" sz="1867" b="1">
                <a:latin typeface="Arial"/>
              </a:rPr>
              <a:t>Développer la Théorie du Changement</a:t>
            </a:r>
            <a:endParaRPr lang="fr-CH" sz="1867" b="1">
              <a:latin typeface="Arial"/>
              <a:cs typeface="Arial"/>
            </a:endParaRPr>
          </a:p>
          <a:p>
            <a:pPr marL="456565" indent="-456565" defTabSz="1219170">
              <a:spcAft>
                <a:spcPts val="1600"/>
              </a:spcAft>
              <a:buFont typeface="+mj-lt"/>
              <a:buAutoNum type="arabicPeriod"/>
            </a:pPr>
            <a:r>
              <a:rPr lang="fr-CH" sz="1850" b="1">
                <a:latin typeface="Arial"/>
              </a:rPr>
              <a:t>Fournir le Détail de Soutien Gavi, y compris le plan de travail et le budget intégrés</a:t>
            </a:r>
            <a:endParaRPr lang="fr-CH" sz="1850" b="1">
              <a:latin typeface="Arial"/>
              <a:cs typeface="Arial"/>
            </a:endParaRPr>
          </a:p>
          <a:p>
            <a:pPr marL="456565" indent="-456565" defTabSz="1219170">
              <a:spcAft>
                <a:spcPts val="1600"/>
              </a:spcAft>
              <a:buFont typeface="+mj-lt"/>
              <a:buAutoNum type="arabicPeriod"/>
            </a:pPr>
            <a:r>
              <a:rPr lang="fr-CH" sz="1867" b="1">
                <a:latin typeface="Arial"/>
              </a:rPr>
              <a:t>Contrôle complétude, annexes et avenants</a:t>
            </a:r>
            <a:endParaRPr lang="fr-CH" sz="1867">
              <a:latin typeface="Arial"/>
              <a:cs typeface="Arial"/>
            </a:endParaRPr>
          </a:p>
        </p:txBody>
      </p:sp>
      <p:sp>
        <p:nvSpPr>
          <p:cNvPr id="9" name="Rectangle 8">
            <a:extLst>
              <a:ext uri="{FF2B5EF4-FFF2-40B4-BE49-F238E27FC236}">
                <a16:creationId xmlns:a16="http://schemas.microsoft.com/office/drawing/2014/main" id="{CAA19B4F-EBBC-4E92-B2A9-94F1336F5474}"/>
              </a:ext>
            </a:extLst>
          </p:cNvPr>
          <p:cNvSpPr/>
          <p:nvPr/>
        </p:nvSpPr>
        <p:spPr>
          <a:xfrm>
            <a:off x="9718261" y="5621267"/>
            <a:ext cx="2473739" cy="1226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GB">
              <a:solidFill>
                <a:srgbClr val="FFFFFF"/>
              </a:solidFill>
              <a:latin typeface="Arial"/>
            </a:endParaRPr>
          </a:p>
        </p:txBody>
      </p:sp>
      <p:sp>
        <p:nvSpPr>
          <p:cNvPr id="13" name="TextBox 12">
            <a:extLst>
              <a:ext uri="{FF2B5EF4-FFF2-40B4-BE49-F238E27FC236}">
                <a16:creationId xmlns:a16="http://schemas.microsoft.com/office/drawing/2014/main" id="{0C69A824-54CF-44F6-8D83-C6F1104EA4D0}"/>
              </a:ext>
            </a:extLst>
          </p:cNvPr>
          <p:cNvSpPr txBox="1"/>
          <p:nvPr/>
        </p:nvSpPr>
        <p:spPr>
          <a:xfrm>
            <a:off x="5726694" y="4139067"/>
            <a:ext cx="4432858" cy="830997"/>
          </a:xfrm>
          <a:prstGeom prst="rect">
            <a:avLst/>
          </a:prstGeom>
          <a:noFill/>
        </p:spPr>
        <p:txBody>
          <a:bodyPr wrap="square" rtlCol="0">
            <a:spAutoFit/>
          </a:bodyPr>
          <a:lstStyle/>
          <a:p>
            <a:pPr defTabSz="1219170"/>
            <a:r>
              <a:rPr lang="fr-FR" sz="1600" b="1" dirty="0">
                <a:solidFill>
                  <a:srgbClr val="878787"/>
                </a:solidFill>
                <a:latin typeface="Arial"/>
              </a:rPr>
              <a:t>Les pays reçoivent les </a:t>
            </a:r>
            <a:r>
              <a:rPr lang="fr-FR" sz="1600" b="1" dirty="0">
                <a:latin typeface="Arial"/>
              </a:rPr>
              <a:t>instructions et les modèles </a:t>
            </a:r>
            <a:r>
              <a:rPr lang="fr-FR" sz="1600" b="1" dirty="0">
                <a:solidFill>
                  <a:srgbClr val="878787"/>
                </a:solidFill>
                <a:latin typeface="Arial"/>
              </a:rPr>
              <a:t>qui leur permettront de franchir les étapes suivantes</a:t>
            </a:r>
          </a:p>
        </p:txBody>
      </p:sp>
      <p:sp>
        <p:nvSpPr>
          <p:cNvPr id="3" name="Oval 2">
            <a:extLst>
              <a:ext uri="{FF2B5EF4-FFF2-40B4-BE49-F238E27FC236}">
                <a16:creationId xmlns:a16="http://schemas.microsoft.com/office/drawing/2014/main" id="{B0291D7A-90AE-49AB-A991-3DD540040E7E}"/>
              </a:ext>
            </a:extLst>
          </p:cNvPr>
          <p:cNvSpPr/>
          <p:nvPr/>
        </p:nvSpPr>
        <p:spPr>
          <a:xfrm>
            <a:off x="5774194" y="2081923"/>
            <a:ext cx="336000" cy="336000"/>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GB">
                <a:solidFill>
                  <a:srgbClr val="FFFFFF"/>
                </a:solidFill>
                <a:latin typeface="Arial"/>
              </a:rPr>
              <a:t>1</a:t>
            </a:r>
            <a:endParaRPr lang="en-GB" sz="2400">
              <a:solidFill>
                <a:srgbClr val="FFFFFF"/>
              </a:solidFill>
              <a:latin typeface="Arial"/>
            </a:endParaRPr>
          </a:p>
        </p:txBody>
      </p:sp>
      <p:sp>
        <p:nvSpPr>
          <p:cNvPr id="14" name="Oval 13">
            <a:extLst>
              <a:ext uri="{FF2B5EF4-FFF2-40B4-BE49-F238E27FC236}">
                <a16:creationId xmlns:a16="http://schemas.microsoft.com/office/drawing/2014/main" id="{B03223C5-8D3A-468D-8201-52760556EF7C}"/>
              </a:ext>
            </a:extLst>
          </p:cNvPr>
          <p:cNvSpPr/>
          <p:nvPr/>
        </p:nvSpPr>
        <p:spPr>
          <a:xfrm>
            <a:off x="5774194" y="2560612"/>
            <a:ext cx="336000" cy="336000"/>
          </a:xfrm>
          <a:prstGeom prst="ellipse">
            <a:avLst/>
          </a:prstGeom>
          <a:solidFill>
            <a:srgbClr val="009639"/>
          </a:solidFill>
          <a:ln>
            <a:solidFill>
              <a:srgbClr val="00963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GB">
                <a:solidFill>
                  <a:srgbClr val="FFFFFF"/>
                </a:solidFill>
                <a:latin typeface="Arial"/>
              </a:rPr>
              <a:t>2</a:t>
            </a:r>
          </a:p>
        </p:txBody>
      </p:sp>
      <p:sp>
        <p:nvSpPr>
          <p:cNvPr id="15" name="Oval 14">
            <a:extLst>
              <a:ext uri="{FF2B5EF4-FFF2-40B4-BE49-F238E27FC236}">
                <a16:creationId xmlns:a16="http://schemas.microsoft.com/office/drawing/2014/main" id="{522B76C4-D1C8-4C10-B0DB-6262B36459C0}"/>
              </a:ext>
            </a:extLst>
          </p:cNvPr>
          <p:cNvSpPr/>
          <p:nvPr/>
        </p:nvSpPr>
        <p:spPr>
          <a:xfrm>
            <a:off x="5774194" y="3287123"/>
            <a:ext cx="336000" cy="336000"/>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GB">
                <a:solidFill>
                  <a:srgbClr val="FFFFFF"/>
                </a:solidFill>
                <a:latin typeface="Arial"/>
              </a:rPr>
              <a:t>3</a:t>
            </a:r>
          </a:p>
        </p:txBody>
      </p:sp>
      <p:sp>
        <p:nvSpPr>
          <p:cNvPr id="27" name="TextBox 26">
            <a:extLst>
              <a:ext uri="{FF2B5EF4-FFF2-40B4-BE49-F238E27FC236}">
                <a16:creationId xmlns:a16="http://schemas.microsoft.com/office/drawing/2014/main" id="{EC5A7C17-29CE-45F5-92B3-C2B1264C5B94}"/>
              </a:ext>
            </a:extLst>
          </p:cNvPr>
          <p:cNvSpPr txBox="1"/>
          <p:nvPr/>
        </p:nvSpPr>
        <p:spPr>
          <a:xfrm>
            <a:off x="5726694" y="5305555"/>
            <a:ext cx="4982987" cy="830997"/>
          </a:xfrm>
          <a:prstGeom prst="rect">
            <a:avLst/>
          </a:prstGeom>
          <a:noFill/>
        </p:spPr>
        <p:txBody>
          <a:bodyPr wrap="square" rtlCol="0">
            <a:spAutoFit/>
          </a:bodyPr>
          <a:lstStyle/>
          <a:p>
            <a:pPr defTabSz="1219170"/>
            <a:r>
              <a:rPr lang="fr-FR" sz="1600" b="1" dirty="0">
                <a:solidFill>
                  <a:srgbClr val="878787"/>
                </a:solidFill>
                <a:latin typeface="Arial"/>
              </a:rPr>
              <a:t>Des </a:t>
            </a:r>
            <a:r>
              <a:rPr lang="fr-FR" sz="1600" b="1" dirty="0">
                <a:solidFill>
                  <a:srgbClr val="343434"/>
                </a:solidFill>
                <a:latin typeface="Arial"/>
              </a:rPr>
              <a:t>directives complémentaires fournissent des informations sur des thèmes spécifiques, </a:t>
            </a:r>
            <a:r>
              <a:rPr lang="fr-FR" sz="1600" b="1" dirty="0">
                <a:solidFill>
                  <a:schemeClr val="bg1">
                    <a:lumMod val="65000"/>
                  </a:schemeClr>
                </a:solidFill>
                <a:latin typeface="Arial"/>
              </a:rPr>
              <a:t>par exemple le zéro-dose, les vaccins, le genre, etc</a:t>
            </a:r>
            <a:r>
              <a:rPr lang="fr-FR" sz="1600" b="1" dirty="0">
                <a:solidFill>
                  <a:srgbClr val="343434"/>
                </a:solidFill>
                <a:latin typeface="Arial"/>
              </a:rPr>
              <a:t>.</a:t>
            </a:r>
            <a:endParaRPr lang="en-US" sz="1600" b="1" dirty="0">
              <a:solidFill>
                <a:srgbClr val="878787"/>
              </a:solidFill>
              <a:latin typeface="Arial"/>
            </a:endParaRPr>
          </a:p>
        </p:txBody>
      </p:sp>
      <p:pic>
        <p:nvPicPr>
          <p:cNvPr id="24" name="Picture 20">
            <a:extLst>
              <a:ext uri="{FF2B5EF4-FFF2-40B4-BE49-F238E27FC236}">
                <a16:creationId xmlns:a16="http://schemas.microsoft.com/office/drawing/2014/main" id="{44E82C1D-AFFD-48C9-AAB6-8EA458B4535F}"/>
              </a:ext>
            </a:extLst>
          </p:cNvPr>
          <p:cNvPicPr>
            <a:picLocks noChangeAspect="1"/>
          </p:cNvPicPr>
          <p:nvPr/>
        </p:nvPicPr>
        <p:blipFill>
          <a:blip r:embed="rId8"/>
          <a:srcRect r="23093" b="16610"/>
          <a:stretch>
            <a:fillRect/>
          </a:stretch>
        </p:blipFill>
        <p:spPr>
          <a:xfrm>
            <a:off x="11007102" y="4351201"/>
            <a:ext cx="805925" cy="406731"/>
          </a:xfrm>
          <a:prstGeom prst="rect">
            <a:avLst/>
          </a:prstGeom>
          <a:ln>
            <a:noFill/>
          </a:ln>
          <a:effectLst>
            <a:outerShdw blurRad="292100" dist="139700" dir="2700000" algn="tl" rotWithShape="0">
              <a:srgbClr val="333333">
                <a:alpha val="65000"/>
              </a:srgbClr>
            </a:outerShdw>
          </a:effectLst>
        </p:spPr>
      </p:pic>
      <p:pic>
        <p:nvPicPr>
          <p:cNvPr id="33" name="Picture 4">
            <a:extLst>
              <a:ext uri="{FF2B5EF4-FFF2-40B4-BE49-F238E27FC236}">
                <a16:creationId xmlns:a16="http://schemas.microsoft.com/office/drawing/2014/main" id="{E8112815-8F52-4B2D-92C1-FF844D7108E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710400" y="4181072"/>
            <a:ext cx="612155" cy="81790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33">
            <a:extLst>
              <a:ext uri="{FF2B5EF4-FFF2-40B4-BE49-F238E27FC236}">
                <a16:creationId xmlns:a16="http://schemas.microsoft.com/office/drawing/2014/main" id="{4579E89F-AEB4-478A-ABD0-059E37EA64F0}"/>
              </a:ext>
            </a:extLst>
          </p:cNvPr>
          <p:cNvPicPr>
            <a:picLocks noChangeAspect="1"/>
          </p:cNvPicPr>
          <p:nvPr/>
        </p:nvPicPr>
        <p:blipFill>
          <a:blip r:embed="rId10"/>
          <a:stretch>
            <a:fillRect/>
          </a:stretch>
        </p:blipFill>
        <p:spPr>
          <a:xfrm>
            <a:off x="11238852" y="5269294"/>
            <a:ext cx="694721" cy="958168"/>
          </a:xfrm>
          <a:prstGeom prst="rect">
            <a:avLst/>
          </a:prstGeom>
        </p:spPr>
      </p:pic>
      <p:pic>
        <p:nvPicPr>
          <p:cNvPr id="35" name="Picture 34">
            <a:extLst>
              <a:ext uri="{FF2B5EF4-FFF2-40B4-BE49-F238E27FC236}">
                <a16:creationId xmlns:a16="http://schemas.microsoft.com/office/drawing/2014/main" id="{8E5EC2A7-3C94-469D-B3BE-5917A1D7D81A}"/>
              </a:ext>
            </a:extLst>
          </p:cNvPr>
          <p:cNvPicPr>
            <a:picLocks noChangeAspect="1"/>
          </p:cNvPicPr>
          <p:nvPr/>
        </p:nvPicPr>
        <p:blipFill>
          <a:blip r:embed="rId11"/>
          <a:stretch>
            <a:fillRect/>
          </a:stretch>
        </p:blipFill>
        <p:spPr>
          <a:xfrm>
            <a:off x="10740587" y="5510334"/>
            <a:ext cx="829833" cy="637640"/>
          </a:xfrm>
          <a:prstGeom prst="rect">
            <a:avLst/>
          </a:prstGeom>
          <a:noFill/>
        </p:spPr>
      </p:pic>
      <p:pic>
        <p:nvPicPr>
          <p:cNvPr id="11" name="Picture 10">
            <a:extLst>
              <a:ext uri="{FF2B5EF4-FFF2-40B4-BE49-F238E27FC236}">
                <a16:creationId xmlns:a16="http://schemas.microsoft.com/office/drawing/2014/main" id="{02B10D1C-9F7A-4BF9-9999-BCC3DB8BE014}"/>
              </a:ext>
            </a:extLst>
          </p:cNvPr>
          <p:cNvPicPr>
            <a:picLocks noChangeAspect="1"/>
          </p:cNvPicPr>
          <p:nvPr/>
        </p:nvPicPr>
        <p:blipFill>
          <a:blip r:embed="rId12"/>
          <a:stretch>
            <a:fillRect/>
          </a:stretch>
        </p:blipFill>
        <p:spPr>
          <a:xfrm>
            <a:off x="94142" y="1949928"/>
            <a:ext cx="5169209" cy="4161053"/>
          </a:xfrm>
          <a:prstGeom prst="rect">
            <a:avLst/>
          </a:prstGeom>
        </p:spPr>
      </p:pic>
    </p:spTree>
    <p:custDataLst>
      <p:tags r:id="rId2"/>
    </p:custDataLst>
    <p:extLst>
      <p:ext uri="{BB962C8B-B14F-4D97-AF65-F5344CB8AC3E}">
        <p14:creationId xmlns:p14="http://schemas.microsoft.com/office/powerpoint/2010/main" val="4130249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6358720-6347-46B1-B9D9-C8B1A4A8C85B}"/>
              </a:ext>
            </a:extLst>
          </p:cNvPr>
          <p:cNvGraphicFramePr>
            <a:graphicFrameLocks noChangeAspect="1"/>
          </p:cNvGraphicFramePr>
          <p:nvPr>
            <p:custDataLst>
              <p:tags r:id="rId3"/>
            </p:custDataLst>
          </p:nvPr>
        </p:nvGraphicFramePr>
        <p:xfrm>
          <a:off x="1588" y="1589"/>
          <a:ext cx="1588" cy="1588"/>
        </p:xfrm>
        <a:graphic>
          <a:graphicData uri="http://schemas.openxmlformats.org/presentationml/2006/ole">
            <mc:AlternateContent xmlns:mc="http://schemas.openxmlformats.org/markup-compatibility/2006">
              <mc:Choice xmlns:v="urn:schemas-microsoft-com:vml" Requires="v">
                <p:oleObj spid="_x0000_s14338" name="think-cell Slide" r:id="rId6" imgW="347" imgH="348" progId="TCLayout.ActiveDocument.1">
                  <p:embed/>
                </p:oleObj>
              </mc:Choice>
              <mc:Fallback>
                <p:oleObj name="think-cell Slide" r:id="rId6" imgW="347" imgH="348" progId="TCLayout.ActiveDocument.1">
                  <p:embed/>
                  <p:pic>
                    <p:nvPicPr>
                      <p:cNvPr id="4" name="Object 3" hidden="1">
                        <a:extLst>
                          <a:ext uri="{FF2B5EF4-FFF2-40B4-BE49-F238E27FC236}">
                            <a16:creationId xmlns:a16="http://schemas.microsoft.com/office/drawing/2014/main" id="{A6358720-6347-46B1-B9D9-C8B1A4A8C85B}"/>
                          </a:ext>
                        </a:extLst>
                      </p:cNvPr>
                      <p:cNvPicPr/>
                      <p:nvPr/>
                    </p:nvPicPr>
                    <p:blipFill>
                      <a:blip r:embed="rId7"/>
                      <a:stretch>
                        <a:fillRect/>
                      </a:stretch>
                    </p:blipFill>
                    <p:spPr>
                      <a:xfrm>
                        <a:off x="1588" y="1589"/>
                        <a:ext cx="1588" cy="1588"/>
                      </a:xfrm>
                      <a:prstGeom prst="rect">
                        <a:avLst/>
                      </a:prstGeom>
                    </p:spPr>
                  </p:pic>
                </p:oleObj>
              </mc:Fallback>
            </mc:AlternateContent>
          </a:graphicData>
        </a:graphic>
      </p:graphicFrame>
      <p:sp>
        <p:nvSpPr>
          <p:cNvPr id="23" name="Rectangle 22">
            <a:extLst>
              <a:ext uri="{FF2B5EF4-FFF2-40B4-BE49-F238E27FC236}">
                <a16:creationId xmlns:a16="http://schemas.microsoft.com/office/drawing/2014/main" id="{E06F4D2C-070C-4E23-89BF-C951898DF4F9}"/>
              </a:ext>
            </a:extLst>
          </p:cNvPr>
          <p:cNvSpPr/>
          <p:nvPr/>
        </p:nvSpPr>
        <p:spPr>
          <a:xfrm>
            <a:off x="0" y="2"/>
            <a:ext cx="1340284" cy="350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5" name="Rectangle 14">
            <a:extLst>
              <a:ext uri="{FF2B5EF4-FFF2-40B4-BE49-F238E27FC236}">
                <a16:creationId xmlns:a16="http://schemas.microsoft.com/office/drawing/2014/main" id="{A633901B-4EDB-4FA7-8EF2-EFD9410BDF5A}"/>
              </a:ext>
            </a:extLst>
          </p:cNvPr>
          <p:cNvSpPr/>
          <p:nvPr/>
        </p:nvSpPr>
        <p:spPr>
          <a:xfrm>
            <a:off x="9639300" y="5513083"/>
            <a:ext cx="2552700" cy="13385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itle 1">
            <a:extLst>
              <a:ext uri="{FF2B5EF4-FFF2-40B4-BE49-F238E27FC236}">
                <a16:creationId xmlns:a16="http://schemas.microsoft.com/office/drawing/2014/main" id="{36043C53-2BBB-4300-A2EA-9C85D4B2967D}"/>
              </a:ext>
            </a:extLst>
          </p:cNvPr>
          <p:cNvSpPr>
            <a:spLocks noGrp="1"/>
          </p:cNvSpPr>
          <p:nvPr>
            <p:ph type="title"/>
          </p:nvPr>
        </p:nvSpPr>
        <p:spPr>
          <a:xfrm>
            <a:off x="1246716" y="133190"/>
            <a:ext cx="9793817" cy="1036636"/>
          </a:xfrm>
        </p:spPr>
        <p:txBody>
          <a:bodyPr vert="horz">
            <a:normAutofit/>
          </a:bodyPr>
          <a:lstStyle/>
          <a:p>
            <a:r>
              <a:rPr lang="en-US" b="1" dirty="0">
                <a:solidFill>
                  <a:schemeClr val="accent3">
                    <a:lumMod val="75000"/>
                  </a:schemeClr>
                </a:solidFill>
              </a:rPr>
              <a:t>La </a:t>
            </a:r>
            <a:r>
              <a:rPr lang="en-US" b="1" dirty="0" err="1">
                <a:solidFill>
                  <a:schemeClr val="accent3">
                    <a:lumMod val="75000"/>
                  </a:schemeClr>
                </a:solidFill>
              </a:rPr>
              <a:t>Théorie</a:t>
            </a:r>
            <a:r>
              <a:rPr lang="en-US" b="1" dirty="0">
                <a:solidFill>
                  <a:schemeClr val="accent3">
                    <a:lumMod val="75000"/>
                  </a:schemeClr>
                </a:solidFill>
              </a:rPr>
              <a:t> du </a:t>
            </a:r>
            <a:r>
              <a:rPr lang="en-US" b="1" dirty="0" err="1">
                <a:solidFill>
                  <a:schemeClr val="accent3">
                    <a:lumMod val="75000"/>
                  </a:schemeClr>
                </a:solidFill>
              </a:rPr>
              <a:t>Changement</a:t>
            </a:r>
            <a:r>
              <a:rPr lang="en-US" b="1" dirty="0">
                <a:solidFill>
                  <a:schemeClr val="accent3">
                    <a:lumMod val="75000"/>
                  </a:schemeClr>
                </a:solidFill>
              </a:rPr>
              <a:t> (</a:t>
            </a:r>
            <a:r>
              <a:rPr lang="en-US" b="1" dirty="0" err="1">
                <a:solidFill>
                  <a:schemeClr val="accent3">
                    <a:lumMod val="75000"/>
                  </a:schemeClr>
                </a:solidFill>
              </a:rPr>
              <a:t>TdC</a:t>
            </a:r>
            <a:r>
              <a:rPr lang="en-US" b="1" dirty="0">
                <a:solidFill>
                  <a:schemeClr val="accent3">
                    <a:lumMod val="75000"/>
                  </a:schemeClr>
                </a:solidFill>
              </a:rPr>
              <a:t>) de Gavi</a:t>
            </a:r>
          </a:p>
        </p:txBody>
      </p:sp>
      <p:sp>
        <p:nvSpPr>
          <p:cNvPr id="7" name="TextBox 6">
            <a:extLst>
              <a:ext uri="{FF2B5EF4-FFF2-40B4-BE49-F238E27FC236}">
                <a16:creationId xmlns:a16="http://schemas.microsoft.com/office/drawing/2014/main" id="{845C8310-B427-4F47-A33D-E27369C78A3E}"/>
              </a:ext>
            </a:extLst>
          </p:cNvPr>
          <p:cNvSpPr txBox="1"/>
          <p:nvPr/>
        </p:nvSpPr>
        <p:spPr>
          <a:xfrm>
            <a:off x="4576684" y="3302157"/>
            <a:ext cx="3766635" cy="2847446"/>
          </a:xfrm>
          <a:prstGeom prst="rect">
            <a:avLst/>
          </a:prstGeom>
          <a:noFill/>
        </p:spPr>
        <p:txBody>
          <a:bodyPr wrap="square">
            <a:spAutoFit/>
          </a:bodyPr>
          <a:lstStyle/>
          <a:p>
            <a:pPr marL="134622" lvl="2">
              <a:spcAft>
                <a:spcPts val="601"/>
              </a:spcAft>
              <a:buClr>
                <a:schemeClr val="accent3"/>
              </a:buClr>
            </a:pPr>
            <a:r>
              <a:rPr lang="fr-CH" sz="1801" dirty="0">
                <a:solidFill>
                  <a:schemeClr val="accent1"/>
                </a:solidFill>
              </a:rPr>
              <a:t>La valeur de </a:t>
            </a:r>
            <a:r>
              <a:rPr lang="fr-CH" sz="1801" dirty="0" err="1">
                <a:solidFill>
                  <a:schemeClr val="accent1"/>
                </a:solidFill>
              </a:rPr>
              <a:t>TdC</a:t>
            </a:r>
            <a:r>
              <a:rPr lang="fr-CH" sz="1801" dirty="0">
                <a:solidFill>
                  <a:schemeClr val="accent1"/>
                </a:solidFill>
              </a:rPr>
              <a:t> ne réside pas seulement dans le produit final, mais aussi dans la </a:t>
            </a:r>
            <a:r>
              <a:rPr lang="fr-CH" sz="1801" b="1" dirty="0">
                <a:solidFill>
                  <a:schemeClr val="accent1"/>
                </a:solidFill>
              </a:rPr>
              <a:t>pensée commune et l'alignement </a:t>
            </a:r>
            <a:r>
              <a:rPr lang="fr-CH" sz="1801" dirty="0">
                <a:solidFill>
                  <a:schemeClr val="accent1"/>
                </a:solidFill>
              </a:rPr>
              <a:t>qui résultent du travail commun </a:t>
            </a:r>
            <a:r>
              <a:rPr lang="fr-CH" sz="2000" b="1" dirty="0">
                <a:solidFill>
                  <a:schemeClr val="accent1"/>
                </a:solidFill>
              </a:rPr>
              <a:t>:</a:t>
            </a:r>
          </a:p>
          <a:p>
            <a:pPr marL="420375" lvl="2" indent="-285753">
              <a:spcAft>
                <a:spcPts val="601"/>
              </a:spcAft>
              <a:buClr>
                <a:schemeClr val="accent3"/>
              </a:buClr>
              <a:buFont typeface="Wingdings" panose="05000000000000000000" pitchFamily="2" charset="2"/>
              <a:buChar char="Ø"/>
            </a:pPr>
            <a:r>
              <a:rPr lang="fr-CH" dirty="0">
                <a:solidFill>
                  <a:schemeClr val="accent1"/>
                </a:solidFill>
              </a:rPr>
              <a:t>Convocation des parties prenantes</a:t>
            </a:r>
          </a:p>
          <a:p>
            <a:pPr marL="420375" lvl="2" indent="-285753">
              <a:spcAft>
                <a:spcPts val="601"/>
              </a:spcAft>
              <a:buClr>
                <a:schemeClr val="accent3"/>
              </a:buClr>
              <a:buFont typeface="Wingdings" panose="05000000000000000000" pitchFamily="2" charset="2"/>
              <a:buChar char="Ø"/>
            </a:pPr>
            <a:r>
              <a:rPr lang="fr-CH" dirty="0">
                <a:solidFill>
                  <a:schemeClr val="accent1"/>
                </a:solidFill>
              </a:rPr>
              <a:t>Analyse et diagnostic collectifs</a:t>
            </a:r>
          </a:p>
          <a:p>
            <a:pPr marL="420375" lvl="2" indent="-285753">
              <a:spcAft>
                <a:spcPts val="601"/>
              </a:spcAft>
              <a:buClr>
                <a:schemeClr val="accent3"/>
              </a:buClr>
              <a:buFont typeface="Wingdings" panose="05000000000000000000" pitchFamily="2" charset="2"/>
              <a:buChar char="Ø"/>
            </a:pPr>
            <a:r>
              <a:rPr lang="fr-CH" dirty="0">
                <a:solidFill>
                  <a:schemeClr val="accent1"/>
                </a:solidFill>
              </a:rPr>
              <a:t>Détermination des priorités</a:t>
            </a:r>
          </a:p>
        </p:txBody>
      </p:sp>
      <p:sp>
        <p:nvSpPr>
          <p:cNvPr id="11" name="TextBox 10">
            <a:extLst>
              <a:ext uri="{FF2B5EF4-FFF2-40B4-BE49-F238E27FC236}">
                <a16:creationId xmlns:a16="http://schemas.microsoft.com/office/drawing/2014/main" id="{866C726A-AFBE-41F9-AC3C-41C93ED9724C}"/>
              </a:ext>
            </a:extLst>
          </p:cNvPr>
          <p:cNvSpPr txBox="1"/>
          <p:nvPr/>
        </p:nvSpPr>
        <p:spPr>
          <a:xfrm>
            <a:off x="8330517" y="4912662"/>
            <a:ext cx="3589461" cy="1200842"/>
          </a:xfrm>
          <a:prstGeom prst="rect">
            <a:avLst/>
          </a:prstGeom>
          <a:noFill/>
        </p:spPr>
        <p:txBody>
          <a:bodyPr wrap="square">
            <a:spAutoFit/>
          </a:bodyPr>
          <a:lstStyle/>
          <a:p>
            <a:pPr marL="134622" lvl="2">
              <a:spcAft>
                <a:spcPts val="601"/>
              </a:spcAft>
              <a:buClr>
                <a:schemeClr val="accent3"/>
              </a:buClr>
            </a:pPr>
            <a:r>
              <a:rPr lang="fr-FR" sz="1801" dirty="0">
                <a:solidFill>
                  <a:schemeClr val="accent1"/>
                </a:solidFill>
              </a:rPr>
              <a:t>Il s'agit </a:t>
            </a:r>
            <a:r>
              <a:rPr lang="fr-FR" sz="1801" b="1" dirty="0">
                <a:solidFill>
                  <a:schemeClr val="accent1"/>
                </a:solidFill>
              </a:rPr>
              <a:t>d'un outil vivant</a:t>
            </a:r>
            <a:r>
              <a:rPr lang="fr-FR" sz="1801" dirty="0">
                <a:solidFill>
                  <a:schemeClr val="accent1"/>
                </a:solidFill>
              </a:rPr>
              <a:t>, à utiliser tout au long de la durée de votre portefeuille de soutien Gavi.</a:t>
            </a:r>
            <a:endParaRPr lang="en-US" sz="1801" dirty="0">
              <a:solidFill>
                <a:schemeClr val="accent1"/>
              </a:solidFill>
              <a:cs typeface="Arial"/>
            </a:endParaRPr>
          </a:p>
        </p:txBody>
      </p:sp>
      <p:grpSp>
        <p:nvGrpSpPr>
          <p:cNvPr id="6" name="Group 5">
            <a:extLst>
              <a:ext uri="{FF2B5EF4-FFF2-40B4-BE49-F238E27FC236}">
                <a16:creationId xmlns:a16="http://schemas.microsoft.com/office/drawing/2014/main" id="{87D9711B-E860-453E-9609-11F22FE281F2}"/>
              </a:ext>
            </a:extLst>
          </p:cNvPr>
          <p:cNvGrpSpPr/>
          <p:nvPr/>
        </p:nvGrpSpPr>
        <p:grpSpPr>
          <a:xfrm>
            <a:off x="575071" y="3302157"/>
            <a:ext cx="3948544" cy="2939266"/>
            <a:chOff x="655540" y="3229948"/>
            <a:chExt cx="3948544" cy="2939266"/>
          </a:xfrm>
        </p:grpSpPr>
        <p:sp>
          <p:nvSpPr>
            <p:cNvPr id="9" name="TextBox 8">
              <a:extLst>
                <a:ext uri="{FF2B5EF4-FFF2-40B4-BE49-F238E27FC236}">
                  <a16:creationId xmlns:a16="http://schemas.microsoft.com/office/drawing/2014/main" id="{49925674-05AD-4784-884F-5BA3FD353369}"/>
                </a:ext>
              </a:extLst>
            </p:cNvPr>
            <p:cNvSpPr txBox="1"/>
            <p:nvPr/>
          </p:nvSpPr>
          <p:spPr>
            <a:xfrm>
              <a:off x="655540" y="3229948"/>
              <a:ext cx="3948544" cy="2939266"/>
            </a:xfrm>
            <a:prstGeom prst="rect">
              <a:avLst/>
            </a:prstGeom>
            <a:noFill/>
          </p:spPr>
          <p:txBody>
            <a:bodyPr wrap="square" lIns="91440" tIns="45720" rIns="91440" bIns="45720" anchor="t">
              <a:spAutoFit/>
            </a:bodyPr>
            <a:lstStyle/>
            <a:p>
              <a:pPr marL="134620" lvl="2">
                <a:spcAft>
                  <a:spcPts val="601"/>
                </a:spcAft>
                <a:buClr>
                  <a:schemeClr val="accent3"/>
                </a:buClr>
              </a:pPr>
              <a:r>
                <a:rPr lang="fr-FR" dirty="0">
                  <a:solidFill>
                    <a:schemeClr val="accent1"/>
                  </a:solidFill>
                  <a:cs typeface="Arial"/>
                </a:rPr>
                <a:t>La Théorie du Changement explique comment </a:t>
              </a:r>
              <a:r>
                <a:rPr lang="fr-FR" b="1" dirty="0">
                  <a:solidFill>
                    <a:schemeClr val="accent1"/>
                  </a:solidFill>
                  <a:cs typeface="Arial"/>
                </a:rPr>
                <a:t>optimiser le soutien Gavi pour atteindre les objectifs nationaux</a:t>
              </a:r>
              <a:r>
                <a:rPr lang="fr-FR" dirty="0">
                  <a:solidFill>
                    <a:schemeClr val="accent1"/>
                  </a:solidFill>
                  <a:cs typeface="Arial"/>
                </a:rPr>
                <a:t>. </a:t>
              </a:r>
              <a:endParaRPr lang="en-US" dirty="0">
                <a:solidFill>
                  <a:schemeClr val="accent1"/>
                </a:solidFill>
              </a:endParaRPr>
            </a:p>
            <a:p>
              <a:pPr marL="591820" lvl="3">
                <a:spcAft>
                  <a:spcPts val="601"/>
                </a:spcAft>
                <a:buClr>
                  <a:schemeClr val="accent3"/>
                </a:buClr>
              </a:pPr>
              <a:r>
                <a:rPr lang="fr-FR" dirty="0">
                  <a:solidFill>
                    <a:schemeClr val="accent1"/>
                  </a:solidFill>
                  <a:cs typeface="Arial"/>
                </a:rPr>
                <a:t>Les buts, objectifs et résultats souhaités de la </a:t>
              </a:r>
              <a:r>
                <a:rPr lang="fr-FR" b="1" dirty="0">
                  <a:solidFill>
                    <a:schemeClr val="accent1"/>
                  </a:solidFill>
                  <a:cs typeface="Arial"/>
                </a:rPr>
                <a:t>SNV (NIS) </a:t>
              </a:r>
              <a:r>
                <a:rPr lang="fr-FR" dirty="0">
                  <a:solidFill>
                    <a:schemeClr val="accent1"/>
                  </a:solidFill>
                  <a:cs typeface="Arial"/>
                </a:rPr>
                <a:t>du pays doivent contribuer à la réflexion et à la planification de la Théorie du Changement de Gavi.</a:t>
              </a:r>
              <a:endParaRPr lang="en-US" dirty="0">
                <a:solidFill>
                  <a:schemeClr val="accent1"/>
                </a:solidFill>
                <a:cs typeface="Arial"/>
              </a:endParaRPr>
            </a:p>
          </p:txBody>
        </p:sp>
        <p:sp>
          <p:nvSpPr>
            <p:cNvPr id="12" name="Arrow: Right 11">
              <a:extLst>
                <a:ext uri="{FF2B5EF4-FFF2-40B4-BE49-F238E27FC236}">
                  <a16:creationId xmlns:a16="http://schemas.microsoft.com/office/drawing/2014/main" id="{5B980E5D-BBC6-46FD-B577-F8EB903F2FAE}"/>
                </a:ext>
              </a:extLst>
            </p:cNvPr>
            <p:cNvSpPr/>
            <p:nvPr/>
          </p:nvSpPr>
          <p:spPr>
            <a:xfrm>
              <a:off x="882769" y="4459211"/>
              <a:ext cx="306072" cy="268325"/>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pic>
        <p:nvPicPr>
          <p:cNvPr id="14" name="Picture 13">
            <a:extLst>
              <a:ext uri="{FF2B5EF4-FFF2-40B4-BE49-F238E27FC236}">
                <a16:creationId xmlns:a16="http://schemas.microsoft.com/office/drawing/2014/main" id="{E7E33F76-BEBC-4CD9-8E4C-9822E9B4D000}"/>
              </a:ext>
            </a:extLst>
          </p:cNvPr>
          <p:cNvPicPr>
            <a:picLocks noChangeAspect="1"/>
          </p:cNvPicPr>
          <p:nvPr/>
        </p:nvPicPr>
        <p:blipFill>
          <a:blip r:embed="rId8"/>
          <a:stretch>
            <a:fillRect/>
          </a:stretch>
        </p:blipFill>
        <p:spPr>
          <a:xfrm>
            <a:off x="8343319" y="1592411"/>
            <a:ext cx="2975778" cy="2647874"/>
          </a:xfrm>
          <a:prstGeom prst="rect">
            <a:avLst/>
          </a:prstGeom>
        </p:spPr>
      </p:pic>
      <p:pic>
        <p:nvPicPr>
          <p:cNvPr id="5" name="Picture 24" descr="Brainstorm Icon 43498">
            <a:extLst>
              <a:ext uri="{FF2B5EF4-FFF2-40B4-BE49-F238E27FC236}">
                <a16:creationId xmlns:a16="http://schemas.microsoft.com/office/drawing/2014/main" id="{6898908E-7491-46FF-B0A7-3801744A2433}"/>
              </a:ext>
            </a:extLst>
          </p:cNvPr>
          <p:cNvPicPr>
            <a:picLocks noChangeAspect="1" noChangeArrowheads="1"/>
          </p:cNvPicPr>
          <p:nvPr/>
        </p:nvPicPr>
        <p:blipFill>
          <a:blip r:embed="rId9">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80218" y="1731820"/>
            <a:ext cx="1311904" cy="131190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F27E5981-4FC5-45FD-98DE-4FC7F93E8E1B}"/>
              </a:ext>
            </a:extLst>
          </p:cNvPr>
          <p:cNvGrpSpPr/>
          <p:nvPr/>
        </p:nvGrpSpPr>
        <p:grpSpPr>
          <a:xfrm>
            <a:off x="670142" y="1628869"/>
            <a:ext cx="3706505" cy="1236511"/>
            <a:chOff x="900759" y="5360687"/>
            <a:chExt cx="3706505" cy="1236511"/>
          </a:xfrm>
        </p:grpSpPr>
        <p:grpSp>
          <p:nvGrpSpPr>
            <p:cNvPr id="17" name="Group 16">
              <a:extLst>
                <a:ext uri="{FF2B5EF4-FFF2-40B4-BE49-F238E27FC236}">
                  <a16:creationId xmlns:a16="http://schemas.microsoft.com/office/drawing/2014/main" id="{C96B1A36-7688-45B1-A4E4-FDE8E2821C4A}"/>
                </a:ext>
              </a:extLst>
            </p:cNvPr>
            <p:cNvGrpSpPr/>
            <p:nvPr/>
          </p:nvGrpSpPr>
          <p:grpSpPr>
            <a:xfrm>
              <a:off x="2900962" y="5360687"/>
              <a:ext cx="1696901" cy="1236511"/>
              <a:chOff x="0" y="2240463"/>
              <a:chExt cx="1593144" cy="845824"/>
            </a:xfrm>
          </p:grpSpPr>
          <p:pic>
            <p:nvPicPr>
              <p:cNvPr id="19" name="Picture 6" descr="documents Icon 217402">
                <a:extLst>
                  <a:ext uri="{FF2B5EF4-FFF2-40B4-BE49-F238E27FC236}">
                    <a16:creationId xmlns:a16="http://schemas.microsoft.com/office/drawing/2014/main" id="{5C0BC561-D570-4149-B896-B6D86A38C479}"/>
                  </a:ext>
                </a:extLst>
              </p:cNvPr>
              <p:cNvPicPr>
                <a:picLocks noChangeAspect="1" noChangeArrowheads="1"/>
              </p:cNvPicPr>
              <p:nvPr/>
            </p:nvPicPr>
            <p:blipFill rotWithShape="1">
              <a:blip r:embed="rId10">
                <a:duotone>
                  <a:schemeClr val="accent1">
                    <a:shade val="45000"/>
                    <a:satMod val="135000"/>
                  </a:schemeClr>
                  <a:prstClr val="white"/>
                </a:duotone>
                <a:extLst>
                  <a:ext uri="{28A0092B-C50C-407E-A947-70E740481C1C}">
                    <a14:useLocalDpi xmlns:a14="http://schemas.microsoft.com/office/drawing/2010/main" val="0"/>
                  </a:ext>
                </a:extLst>
              </a:blip>
              <a:srcRect b="46908"/>
              <a:stretch/>
            </p:blipFill>
            <p:spPr bwMode="auto">
              <a:xfrm>
                <a:off x="0" y="2240463"/>
                <a:ext cx="1593144" cy="84582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F4208E04-85CA-4A3A-A8B4-41B220C76FA5}"/>
                  </a:ext>
                </a:extLst>
              </p:cNvPr>
              <p:cNvPicPr>
                <a:picLocks noChangeAspect="1"/>
              </p:cNvPicPr>
              <p:nvPr/>
            </p:nvPicPr>
            <p:blipFill>
              <a:blip r:embed="rId11"/>
              <a:stretch>
                <a:fillRect/>
              </a:stretch>
            </p:blipFill>
            <p:spPr>
              <a:xfrm>
                <a:off x="242035" y="2525339"/>
                <a:ext cx="554537" cy="234244"/>
              </a:xfrm>
              <a:prstGeom prst="rect">
                <a:avLst/>
              </a:prstGeom>
            </p:spPr>
          </p:pic>
        </p:grpSp>
        <p:sp>
          <p:nvSpPr>
            <p:cNvPr id="18" name="TextBox 17">
              <a:extLst>
                <a:ext uri="{FF2B5EF4-FFF2-40B4-BE49-F238E27FC236}">
                  <a16:creationId xmlns:a16="http://schemas.microsoft.com/office/drawing/2014/main" id="{437E82EB-43AB-4237-B2CC-B1CA3F5F4785}"/>
                </a:ext>
              </a:extLst>
            </p:cNvPr>
            <p:cNvSpPr txBox="1"/>
            <p:nvPr/>
          </p:nvSpPr>
          <p:spPr>
            <a:xfrm>
              <a:off x="2704852" y="6062251"/>
              <a:ext cx="1902412" cy="400366"/>
            </a:xfrm>
            <a:prstGeom prst="rect">
              <a:avLst/>
            </a:prstGeom>
            <a:noFill/>
          </p:spPr>
          <p:txBody>
            <a:bodyPr wrap="square" rtlCol="0">
              <a:spAutoFit/>
            </a:bodyPr>
            <a:lstStyle/>
            <a:p>
              <a:pPr algn="ctr" defTabSz="914411">
                <a:defRPr/>
              </a:pPr>
              <a:r>
                <a:rPr lang="en-US" sz="1001" b="1" err="1">
                  <a:solidFill>
                    <a:srgbClr val="005CB9"/>
                  </a:solidFill>
                  <a:latin typeface="Arial"/>
                </a:rPr>
                <a:t>Théorie</a:t>
              </a:r>
              <a:r>
                <a:rPr lang="en-US" sz="1001" b="1">
                  <a:solidFill>
                    <a:srgbClr val="005CB9"/>
                  </a:solidFill>
                  <a:latin typeface="Arial"/>
                </a:rPr>
                <a:t> du </a:t>
              </a:r>
            </a:p>
            <a:p>
              <a:pPr algn="ctr" defTabSz="914411">
                <a:defRPr/>
              </a:pPr>
              <a:r>
                <a:rPr lang="en-US" sz="1001" b="1" err="1">
                  <a:solidFill>
                    <a:srgbClr val="005CB9"/>
                  </a:solidFill>
                  <a:latin typeface="Arial"/>
                </a:rPr>
                <a:t>Changement</a:t>
              </a:r>
              <a:endParaRPr lang="en-US" sz="1001" b="1">
                <a:solidFill>
                  <a:srgbClr val="005CB9"/>
                </a:solidFill>
                <a:latin typeface="Arial"/>
              </a:endParaRPr>
            </a:p>
          </p:txBody>
        </p:sp>
        <p:pic>
          <p:nvPicPr>
            <p:cNvPr id="2050" name="Picture 2" descr="Image result for gavi logo">
              <a:extLst>
                <a:ext uri="{FF2B5EF4-FFF2-40B4-BE49-F238E27FC236}">
                  <a16:creationId xmlns:a16="http://schemas.microsoft.com/office/drawing/2014/main" id="{F92AB76F-8C40-4A21-BBF9-123B73630972}"/>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00759" y="5725875"/>
              <a:ext cx="1427282" cy="539195"/>
            </a:xfrm>
            <a:prstGeom prst="rect">
              <a:avLst/>
            </a:prstGeom>
            <a:noFill/>
            <a:extLst>
              <a:ext uri="{909E8E84-426E-40DD-AFC4-6F175D3DCCD1}">
                <a14:hiddenFill xmlns:a14="http://schemas.microsoft.com/office/drawing/2010/main">
                  <a:solidFill>
                    <a:srgbClr val="FFFFFF"/>
                  </a:solidFill>
                </a14:hiddenFill>
              </a:ext>
            </a:extLst>
          </p:spPr>
        </p:pic>
        <p:sp>
          <p:nvSpPr>
            <p:cNvPr id="22" name="Arrow: Right 21">
              <a:extLst>
                <a:ext uri="{FF2B5EF4-FFF2-40B4-BE49-F238E27FC236}">
                  <a16:creationId xmlns:a16="http://schemas.microsoft.com/office/drawing/2014/main" id="{4879ACAC-3126-4E8B-BAAC-6B547EC3B772}"/>
                </a:ext>
              </a:extLst>
            </p:cNvPr>
            <p:cNvSpPr/>
            <p:nvPr/>
          </p:nvSpPr>
          <p:spPr>
            <a:xfrm>
              <a:off x="2549275" y="5816029"/>
              <a:ext cx="311154" cy="246222"/>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
        <p:nvSpPr>
          <p:cNvPr id="26" name="Rectangle: Rounded Corners 25">
            <a:extLst>
              <a:ext uri="{FF2B5EF4-FFF2-40B4-BE49-F238E27FC236}">
                <a16:creationId xmlns:a16="http://schemas.microsoft.com/office/drawing/2014/main" id="{9C7D40A1-DD20-414F-B010-C74D422F24E1}"/>
              </a:ext>
            </a:extLst>
          </p:cNvPr>
          <p:cNvSpPr/>
          <p:nvPr/>
        </p:nvSpPr>
        <p:spPr>
          <a:xfrm>
            <a:off x="0" y="-8994"/>
            <a:ext cx="12192000" cy="142185"/>
          </a:xfrm>
          <a:prstGeom prst="roundRect">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4" name="Oval 23">
            <a:extLst>
              <a:ext uri="{FF2B5EF4-FFF2-40B4-BE49-F238E27FC236}">
                <a16:creationId xmlns:a16="http://schemas.microsoft.com/office/drawing/2014/main" id="{A08AE487-2802-4B26-8C40-A2A232C0950D}"/>
              </a:ext>
            </a:extLst>
          </p:cNvPr>
          <p:cNvSpPr/>
          <p:nvPr/>
        </p:nvSpPr>
        <p:spPr>
          <a:xfrm>
            <a:off x="18518" y="12862"/>
            <a:ext cx="468000" cy="468000"/>
          </a:xfrm>
          <a:prstGeom prst="ellipse">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1</a:t>
            </a:r>
          </a:p>
        </p:txBody>
      </p:sp>
    </p:spTree>
    <p:custDataLst>
      <p:tags r:id="rId2"/>
    </p:custDataLst>
    <p:extLst>
      <p:ext uri="{BB962C8B-B14F-4D97-AF65-F5344CB8AC3E}">
        <p14:creationId xmlns:p14="http://schemas.microsoft.com/office/powerpoint/2010/main" val="212284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DE25A7EA-BF74-44A9-A874-9A34CA85DD9E}"/>
              </a:ext>
            </a:extLst>
          </p:cNvPr>
          <p:cNvGraphicFramePr>
            <a:graphicFrameLocks noChangeAspect="1"/>
          </p:cNvGraphicFramePr>
          <p:nvPr>
            <p:custDataLst>
              <p:tags r:id="rId3"/>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15362" name="think-cell Slide" r:id="rId6" imgW="395" imgH="394" progId="TCLayout.ActiveDocument.1">
                  <p:embed/>
                </p:oleObj>
              </mc:Choice>
              <mc:Fallback>
                <p:oleObj name="think-cell Slide" r:id="rId6" imgW="395" imgH="394" progId="TCLayout.ActiveDocument.1">
                  <p:embed/>
                  <p:pic>
                    <p:nvPicPr>
                      <p:cNvPr id="11" name="Object 10" hidden="1">
                        <a:extLst>
                          <a:ext uri="{FF2B5EF4-FFF2-40B4-BE49-F238E27FC236}">
                            <a16:creationId xmlns:a16="http://schemas.microsoft.com/office/drawing/2014/main" id="{DE25A7EA-BF74-44A9-A874-9A34CA85DD9E}"/>
                          </a:ext>
                        </a:extLst>
                      </p:cNvPr>
                      <p:cNvPicPr/>
                      <p:nvPr/>
                    </p:nvPicPr>
                    <p:blipFill>
                      <a:blip r:embed="rId7"/>
                      <a:stretch>
                        <a:fillRect/>
                      </a:stretch>
                    </p:blipFill>
                    <p:spPr>
                      <a:xfrm>
                        <a:off x="2118" y="2118"/>
                        <a:ext cx="2117" cy="2117"/>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2D013040-D855-4B16-BCD0-945953349526}"/>
              </a:ext>
            </a:extLst>
          </p:cNvPr>
          <p:cNvSpPr/>
          <p:nvPr/>
        </p:nvSpPr>
        <p:spPr>
          <a:xfrm>
            <a:off x="9042400" y="5761816"/>
            <a:ext cx="3149600" cy="104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a:solidFill>
                <a:srgbClr val="FFFFFF"/>
              </a:solidFill>
              <a:latin typeface="Arial"/>
            </a:endParaRPr>
          </a:p>
        </p:txBody>
      </p:sp>
      <p:graphicFrame>
        <p:nvGraphicFramePr>
          <p:cNvPr id="29" name="Table 28">
            <a:extLst>
              <a:ext uri="{FF2B5EF4-FFF2-40B4-BE49-F238E27FC236}">
                <a16:creationId xmlns:a16="http://schemas.microsoft.com/office/drawing/2014/main" id="{C2EC2D14-00B8-4E4B-A3CA-838AC481102C}"/>
              </a:ext>
            </a:extLst>
          </p:cNvPr>
          <p:cNvGraphicFramePr>
            <a:graphicFrameLocks noGrp="1"/>
          </p:cNvGraphicFramePr>
          <p:nvPr/>
        </p:nvGraphicFramePr>
        <p:xfrm>
          <a:off x="195495" y="1165655"/>
          <a:ext cx="11801010" cy="5466058"/>
        </p:xfrm>
        <a:graphic>
          <a:graphicData uri="http://schemas.openxmlformats.org/drawingml/2006/table">
            <a:tbl>
              <a:tblPr/>
              <a:tblGrid>
                <a:gridCol w="3105977">
                  <a:extLst>
                    <a:ext uri="{9D8B030D-6E8A-4147-A177-3AD203B41FA5}">
                      <a16:colId xmlns:a16="http://schemas.microsoft.com/office/drawing/2014/main" val="3633562932"/>
                    </a:ext>
                  </a:extLst>
                </a:gridCol>
                <a:gridCol w="1278556">
                  <a:extLst>
                    <a:ext uri="{9D8B030D-6E8A-4147-A177-3AD203B41FA5}">
                      <a16:colId xmlns:a16="http://schemas.microsoft.com/office/drawing/2014/main" val="3483082165"/>
                    </a:ext>
                  </a:extLst>
                </a:gridCol>
                <a:gridCol w="1170952">
                  <a:extLst>
                    <a:ext uri="{9D8B030D-6E8A-4147-A177-3AD203B41FA5}">
                      <a16:colId xmlns:a16="http://schemas.microsoft.com/office/drawing/2014/main" val="1268789158"/>
                    </a:ext>
                  </a:extLst>
                </a:gridCol>
                <a:gridCol w="1817362">
                  <a:extLst>
                    <a:ext uri="{9D8B030D-6E8A-4147-A177-3AD203B41FA5}">
                      <a16:colId xmlns:a16="http://schemas.microsoft.com/office/drawing/2014/main" val="3335126899"/>
                    </a:ext>
                  </a:extLst>
                </a:gridCol>
                <a:gridCol w="1756569">
                  <a:extLst>
                    <a:ext uri="{9D8B030D-6E8A-4147-A177-3AD203B41FA5}">
                      <a16:colId xmlns:a16="http://schemas.microsoft.com/office/drawing/2014/main" val="4254575083"/>
                    </a:ext>
                  </a:extLst>
                </a:gridCol>
                <a:gridCol w="1211576">
                  <a:extLst>
                    <a:ext uri="{9D8B030D-6E8A-4147-A177-3AD203B41FA5}">
                      <a16:colId xmlns:a16="http://schemas.microsoft.com/office/drawing/2014/main" val="1248873057"/>
                    </a:ext>
                  </a:extLst>
                </a:gridCol>
                <a:gridCol w="1460018">
                  <a:extLst>
                    <a:ext uri="{9D8B030D-6E8A-4147-A177-3AD203B41FA5}">
                      <a16:colId xmlns:a16="http://schemas.microsoft.com/office/drawing/2014/main" val="3493970245"/>
                    </a:ext>
                  </a:extLst>
                </a:gridCol>
              </a:tblGrid>
              <a:tr h="166572">
                <a:tc>
                  <a:txBody>
                    <a:bodyPr/>
                    <a:lstStyle/>
                    <a:p>
                      <a:pPr algn="l" fontAlgn="ctr"/>
                      <a:r>
                        <a:rPr lang="fr-CH" sz="1100" b="1" i="0" u="none" strike="noStrike" noProof="0">
                          <a:solidFill>
                            <a:srgbClr val="FFFFFF"/>
                          </a:solidFill>
                          <a:effectLst/>
                          <a:latin typeface="+mj-lt"/>
                        </a:rPr>
                        <a:t>Résultats</a:t>
                      </a:r>
                    </a:p>
                  </a:txBody>
                  <a:tcPr marL="62400" marR="0" marT="0" marB="0" anchor="ctr">
                    <a:lnL>
                      <a:noFill/>
                    </a:lnL>
                    <a:lnR>
                      <a:noFill/>
                    </a:lnR>
                    <a:lnT>
                      <a:noFill/>
                    </a:lnT>
                    <a:lnB>
                      <a:noFill/>
                    </a:lnB>
                    <a:solidFill>
                      <a:srgbClr val="002E5C"/>
                    </a:solidFill>
                  </a:tcPr>
                </a:tc>
                <a:tc>
                  <a:txBody>
                    <a:bodyPr/>
                    <a:lstStyle/>
                    <a:p>
                      <a:pPr algn="l" fontAlgn="ctr"/>
                      <a:r>
                        <a:rPr lang="fr-CH" sz="1100" b="1" i="0" u="none" strike="noStrike" noProof="0">
                          <a:solidFill>
                            <a:srgbClr val="FFFFFF"/>
                          </a:solidFill>
                          <a:effectLst/>
                          <a:latin typeface="+mj-lt"/>
                        </a:rPr>
                        <a:t>Objectifs</a:t>
                      </a:r>
                    </a:p>
                  </a:txBody>
                  <a:tcPr marL="62400" marR="0" marT="0" marB="0" anchor="ctr">
                    <a:lnL>
                      <a:noFill/>
                    </a:lnL>
                    <a:lnR>
                      <a:noFill/>
                    </a:lnR>
                    <a:lnT>
                      <a:noFill/>
                    </a:lnT>
                    <a:lnB>
                      <a:noFill/>
                    </a:lnB>
                    <a:solidFill>
                      <a:srgbClr val="005CB9"/>
                    </a:solidFill>
                  </a:tcPr>
                </a:tc>
                <a:tc>
                  <a:txBody>
                    <a:bodyPr/>
                    <a:lstStyle/>
                    <a:p>
                      <a:pPr algn="l" fontAlgn="ctr"/>
                      <a:r>
                        <a:rPr lang="fr-CH" sz="1100" b="1" i="0" u="none" strike="noStrike" noProof="0">
                          <a:solidFill>
                            <a:srgbClr val="FFFFFF"/>
                          </a:solidFill>
                          <a:effectLst/>
                          <a:latin typeface="+mj-lt"/>
                        </a:rPr>
                        <a:t>Activités clés</a:t>
                      </a:r>
                    </a:p>
                  </a:txBody>
                  <a:tcPr marL="62400" marR="0" marT="0" marB="0" anchor="ctr">
                    <a:lnL>
                      <a:noFill/>
                    </a:lnL>
                    <a:lnR>
                      <a:noFill/>
                    </a:lnR>
                    <a:lnT>
                      <a:noFill/>
                    </a:lnT>
                    <a:lnB>
                      <a:noFill/>
                    </a:lnB>
                    <a:solidFill>
                      <a:srgbClr val="7CBDFF"/>
                    </a:solidFill>
                  </a:tcPr>
                </a:tc>
                <a:tc>
                  <a:txBody>
                    <a:bodyPr/>
                    <a:lstStyle/>
                    <a:p>
                      <a:pPr algn="l" fontAlgn="ctr"/>
                      <a:r>
                        <a:rPr lang="fr-CH" sz="1100" b="1" i="0" u="none" strike="noStrike" noProof="0">
                          <a:solidFill>
                            <a:srgbClr val="424242"/>
                          </a:solidFill>
                          <a:effectLst/>
                          <a:latin typeface="+mj-lt"/>
                        </a:rPr>
                        <a:t>Questions d'apprentissage</a:t>
                      </a:r>
                    </a:p>
                  </a:txBody>
                  <a:tcPr marL="62400" marR="0" marT="0" marB="0" anchor="ctr">
                    <a:lnL>
                      <a:noFill/>
                    </a:lnL>
                    <a:lnR>
                      <a:noFill/>
                    </a:lnR>
                    <a:lnT>
                      <a:noFill/>
                    </a:lnT>
                    <a:lnB>
                      <a:noFill/>
                    </a:lnB>
                    <a:solidFill>
                      <a:srgbClr val="F9D107"/>
                    </a:solidFill>
                  </a:tcPr>
                </a:tc>
                <a:tc>
                  <a:txBody>
                    <a:bodyPr/>
                    <a:lstStyle/>
                    <a:p>
                      <a:pPr algn="l" fontAlgn="ctr"/>
                      <a:r>
                        <a:rPr lang="fr-CH" sz="1100" b="1" i="0" u="none" strike="noStrike" noProof="0">
                          <a:solidFill>
                            <a:srgbClr val="424242"/>
                          </a:solidFill>
                          <a:effectLst/>
                          <a:latin typeface="+mj-lt"/>
                        </a:rPr>
                        <a:t>Indicateurs</a:t>
                      </a:r>
                    </a:p>
                  </a:txBody>
                  <a:tcPr marL="62400" marR="0" marT="0" marB="0" anchor="ctr">
                    <a:lnL>
                      <a:noFill/>
                    </a:lnL>
                    <a:lnR>
                      <a:noFill/>
                    </a:lnR>
                    <a:lnT>
                      <a:noFill/>
                    </a:lnT>
                    <a:lnB>
                      <a:noFill/>
                    </a:lnB>
                    <a:solidFill>
                      <a:srgbClr val="F9D107"/>
                    </a:solidFill>
                  </a:tcPr>
                </a:tc>
                <a:tc>
                  <a:txBody>
                    <a:bodyPr/>
                    <a:lstStyle/>
                    <a:p>
                      <a:pPr algn="l" fontAlgn="ctr"/>
                      <a:r>
                        <a:rPr lang="fr-CH" sz="1100" b="1" i="0" u="none" strike="noStrike" noProof="0">
                          <a:solidFill>
                            <a:srgbClr val="FFFFFF"/>
                          </a:solidFill>
                          <a:effectLst/>
                          <a:latin typeface="+mj-lt"/>
                        </a:rPr>
                        <a:t>Hypothèses</a:t>
                      </a:r>
                    </a:p>
                  </a:txBody>
                  <a:tcPr marL="62400" marR="0" marT="0" marB="0" anchor="ctr">
                    <a:lnL>
                      <a:noFill/>
                    </a:lnL>
                    <a:lnR>
                      <a:noFill/>
                    </a:lnR>
                    <a:lnT>
                      <a:noFill/>
                    </a:lnT>
                    <a:lnB>
                      <a:noFill/>
                    </a:lnB>
                    <a:solidFill>
                      <a:srgbClr val="EAAA00"/>
                    </a:solidFill>
                  </a:tcPr>
                </a:tc>
                <a:tc>
                  <a:txBody>
                    <a:bodyPr/>
                    <a:lstStyle/>
                    <a:p>
                      <a:pPr algn="l" fontAlgn="ctr"/>
                      <a:r>
                        <a:rPr lang="fr-CH" sz="1100" b="1" i="0" u="none" strike="noStrike" noProof="0" dirty="0">
                          <a:solidFill>
                            <a:srgbClr val="FFFFFF"/>
                          </a:solidFill>
                          <a:effectLst/>
                          <a:latin typeface="+mj-lt"/>
                        </a:rPr>
                        <a:t>Risques</a:t>
                      </a:r>
                    </a:p>
                  </a:txBody>
                  <a:tcPr marL="62400" marR="0" marT="0" marB="0" anchor="ctr">
                    <a:lnL>
                      <a:noFill/>
                    </a:lnL>
                    <a:lnR>
                      <a:noFill/>
                    </a:lnR>
                    <a:lnT>
                      <a:noFill/>
                    </a:lnT>
                    <a:lnB>
                      <a:noFill/>
                    </a:lnB>
                    <a:solidFill>
                      <a:srgbClr val="D3604D"/>
                    </a:solidFill>
                  </a:tcPr>
                </a:tc>
                <a:extLst>
                  <a:ext uri="{0D108BD9-81ED-4DB2-BD59-A6C34878D82A}">
                    <a16:rowId xmlns:a16="http://schemas.microsoft.com/office/drawing/2014/main" val="1352851585"/>
                  </a:ext>
                </a:extLst>
              </a:tr>
              <a:tr h="690408">
                <a:tc>
                  <a:txBody>
                    <a:bodyPr/>
                    <a:lstStyle/>
                    <a:p>
                      <a:pPr algn="l" fontAlgn="ctr"/>
                      <a:r>
                        <a:rPr lang="fr-CH" sz="1100" b="0" i="0" u="none" strike="noStrike" noProof="0">
                          <a:solidFill>
                            <a:srgbClr val="FFFFFF"/>
                          </a:solidFill>
                          <a:effectLst/>
                          <a:latin typeface="+mj-lt"/>
                        </a:rPr>
                        <a:t>Éléments d'un système national de vaccination efficace et durable.</a:t>
                      </a:r>
                    </a:p>
                  </a:txBody>
                  <a:tcPr marL="62400" marR="60960" marT="60960" marB="60960" anchor="ctr">
                    <a:lnL>
                      <a:noFill/>
                    </a:lnL>
                    <a:lnR>
                      <a:noFill/>
                    </a:lnR>
                    <a:lnT>
                      <a:noFill/>
                    </a:lnT>
                    <a:lnB>
                      <a:noFill/>
                    </a:lnB>
                    <a:solidFill>
                      <a:srgbClr val="021B36"/>
                    </a:solidFill>
                  </a:tcPr>
                </a:tc>
                <a:tc>
                  <a:txBody>
                    <a:bodyPr/>
                    <a:lstStyle/>
                    <a:p>
                      <a:pPr algn="l" fontAlgn="ctr"/>
                      <a:r>
                        <a:rPr lang="fr-CH" sz="1100" b="0" i="0" u="none" strike="noStrike" noProof="0">
                          <a:solidFill>
                            <a:schemeClr val="tx1"/>
                          </a:solidFill>
                          <a:effectLst/>
                          <a:latin typeface="+mj-lt"/>
                        </a:rPr>
                        <a:t>Changements nécessaires pour atteindre le résultat.</a:t>
                      </a:r>
                    </a:p>
                  </a:txBody>
                  <a:tcPr marL="62400" marR="0" marT="0" marB="0" anchor="ctr">
                    <a:lnL>
                      <a:noFill/>
                    </a:lnL>
                    <a:lnR>
                      <a:noFill/>
                    </a:lnR>
                    <a:lnT>
                      <a:noFill/>
                    </a:lnT>
                    <a:lnB>
                      <a:noFill/>
                    </a:lnB>
                    <a:solidFill>
                      <a:srgbClr val="7CBDFF"/>
                    </a:solidFill>
                  </a:tcPr>
                </a:tc>
                <a:tc>
                  <a:txBody>
                    <a:bodyPr/>
                    <a:lstStyle/>
                    <a:p>
                      <a:pPr algn="l" fontAlgn="ctr"/>
                      <a:r>
                        <a:rPr lang="fr-CH" sz="1100" b="0" i="0" u="none" strike="noStrike" noProof="0">
                          <a:solidFill>
                            <a:schemeClr val="tx1"/>
                          </a:solidFill>
                          <a:effectLst/>
                          <a:latin typeface="+mj-lt"/>
                        </a:rPr>
                        <a:t>Activités clés nécessaires pour atteindre l'objectif</a:t>
                      </a:r>
                    </a:p>
                  </a:txBody>
                  <a:tcPr marL="62400" marR="0" marT="0" marB="0" anchor="ctr">
                    <a:lnL>
                      <a:noFill/>
                    </a:lnL>
                    <a:lnR>
                      <a:noFill/>
                    </a:lnR>
                    <a:lnT>
                      <a:noFill/>
                    </a:lnT>
                    <a:lnB>
                      <a:noFill/>
                    </a:lnB>
                    <a:solidFill>
                      <a:srgbClr val="BDDEFF"/>
                    </a:solidFill>
                  </a:tcPr>
                </a:tc>
                <a:tc>
                  <a:txBody>
                    <a:bodyPr/>
                    <a:lstStyle/>
                    <a:p>
                      <a:pPr algn="l" fontAlgn="ctr"/>
                      <a:r>
                        <a:rPr lang="fr-CH" sz="1100" b="0" i="0" u="none" strike="noStrike" noProof="0">
                          <a:solidFill>
                            <a:schemeClr val="tx1"/>
                          </a:solidFill>
                          <a:effectLst/>
                          <a:latin typeface="+mj-lt"/>
                        </a:rPr>
                        <a:t>Valider les </a:t>
                      </a:r>
                      <a:r>
                        <a:rPr lang="fr-CH" sz="1100" b="0" i="0" u="none" strike="noStrike" kern="1200" noProof="0">
                          <a:solidFill>
                            <a:schemeClr val="tx1"/>
                          </a:solidFill>
                          <a:effectLst/>
                          <a:latin typeface="+mj-lt"/>
                          <a:ea typeface="+mn-ea"/>
                          <a:cs typeface="+mn-cs"/>
                        </a:rPr>
                        <a:t>hypothèses, combler le manque de preuves, identifier </a:t>
                      </a:r>
                      <a:r>
                        <a:rPr lang="fr-CH" sz="1100" b="0" i="0" u="none" strike="noStrike" noProof="0">
                          <a:solidFill>
                            <a:schemeClr val="tx1"/>
                          </a:solidFill>
                          <a:effectLst/>
                          <a:latin typeface="+mj-lt"/>
                        </a:rPr>
                        <a:t>les approches réussies</a:t>
                      </a:r>
                    </a:p>
                  </a:txBody>
                  <a:tcPr marL="62400" marR="0" marT="0" marB="0" anchor="ctr">
                    <a:lnL>
                      <a:noFill/>
                    </a:lnL>
                    <a:lnR>
                      <a:noFill/>
                    </a:lnR>
                    <a:lnT>
                      <a:noFill/>
                    </a:lnT>
                    <a:lnB>
                      <a:noFill/>
                    </a:lnB>
                    <a:solidFill>
                      <a:srgbClr val="FEF8CC"/>
                    </a:solidFill>
                  </a:tcPr>
                </a:tc>
                <a:tc>
                  <a:txBody>
                    <a:bodyPr/>
                    <a:lstStyle/>
                    <a:p>
                      <a:pPr algn="l" fontAlgn="b"/>
                      <a:r>
                        <a:rPr lang="fr-CH" sz="1100" b="0" i="0" u="none" strike="noStrike" noProof="0">
                          <a:solidFill>
                            <a:schemeClr val="tx1"/>
                          </a:solidFill>
                          <a:effectLst/>
                          <a:latin typeface="+mj-lt"/>
                        </a:rPr>
                        <a:t>Les indicateurs de processus et de résultats de Gavi correspondent à chaque objectif,</a:t>
                      </a:r>
                    </a:p>
                  </a:txBody>
                  <a:tcPr marL="62400" marR="0" marT="0" marB="0" anchor="ctr">
                    <a:lnL>
                      <a:noFill/>
                    </a:lnL>
                    <a:lnR>
                      <a:noFill/>
                    </a:lnR>
                    <a:lnT>
                      <a:noFill/>
                    </a:lnT>
                    <a:lnB>
                      <a:noFill/>
                    </a:lnB>
                    <a:solidFill>
                      <a:srgbClr val="FEF8CC"/>
                    </a:solidFill>
                  </a:tcPr>
                </a:tc>
                <a:tc>
                  <a:txBody>
                    <a:bodyPr/>
                    <a:lstStyle/>
                    <a:p>
                      <a:pPr algn="l" fontAlgn="ctr"/>
                      <a:r>
                        <a:rPr lang="fr-CH" sz="1100" b="0" i="0" u="none" strike="noStrike" noProof="0">
                          <a:solidFill>
                            <a:schemeClr val="tx1"/>
                          </a:solidFill>
                          <a:effectLst/>
                          <a:latin typeface="+mj-lt"/>
                        </a:rPr>
                        <a:t>Conditions nécessaires au succès.</a:t>
                      </a:r>
                    </a:p>
                  </a:txBody>
                  <a:tcPr marL="62400" marR="0" marT="0" marB="0" anchor="ctr">
                    <a:lnL>
                      <a:noFill/>
                    </a:lnL>
                    <a:lnR>
                      <a:noFill/>
                    </a:lnR>
                    <a:lnT>
                      <a:noFill/>
                    </a:lnT>
                    <a:lnB>
                      <a:noFill/>
                    </a:lnB>
                    <a:solidFill>
                      <a:srgbClr val="F7D6AD"/>
                    </a:solidFill>
                  </a:tcPr>
                </a:tc>
                <a:tc>
                  <a:txBody>
                    <a:bodyPr/>
                    <a:lstStyle/>
                    <a:p>
                      <a:pPr algn="l" fontAlgn="ctr"/>
                      <a:r>
                        <a:rPr lang="fr-CH" sz="1100" b="0" i="0" u="none" strike="noStrike" noProof="0">
                          <a:solidFill>
                            <a:schemeClr val="tx1"/>
                          </a:solidFill>
                          <a:effectLst/>
                          <a:latin typeface="+mj-lt"/>
                        </a:rPr>
                        <a:t>Qu'est-ce qui pourrait empêcher la réalisation des objectifs?</a:t>
                      </a:r>
                    </a:p>
                  </a:txBody>
                  <a:tcPr marL="62400" marR="0" marT="0" marB="0" anchor="ctr">
                    <a:lnL>
                      <a:noFill/>
                    </a:lnL>
                    <a:lnR>
                      <a:noFill/>
                    </a:lnR>
                    <a:lnT>
                      <a:noFill/>
                    </a:lnT>
                    <a:lnB>
                      <a:noFill/>
                    </a:lnB>
                    <a:solidFill>
                      <a:srgbClr val="F5DDDD"/>
                    </a:solidFill>
                  </a:tcPr>
                </a:tc>
                <a:extLst>
                  <a:ext uri="{0D108BD9-81ED-4DB2-BD59-A6C34878D82A}">
                    <a16:rowId xmlns:a16="http://schemas.microsoft.com/office/drawing/2014/main" val="1480086848"/>
                  </a:ext>
                </a:extLst>
              </a:tr>
              <a:tr h="162560">
                <a:tc rowSpan="5">
                  <a:txBody>
                    <a:bodyPr/>
                    <a:lstStyle/>
                    <a:p>
                      <a:pPr algn="l" fontAlgn="ctr"/>
                      <a:r>
                        <a:rPr lang="fr-CH" sz="1400" b="1" i="0" u="none" strike="noStrike" noProof="0" dirty="0">
                          <a:solidFill>
                            <a:schemeClr val="accent2"/>
                          </a:solidFill>
                          <a:effectLst/>
                          <a:latin typeface="+mj-lt"/>
                        </a:rPr>
                        <a:t>Introduire et aller à l’échelle</a:t>
                      </a:r>
                      <a:br>
                        <a:rPr lang="fr-CH" sz="1100" b="0" i="0" u="none" strike="noStrike" noProof="0" dirty="0">
                          <a:solidFill>
                            <a:srgbClr val="FFFFFF"/>
                          </a:solidFill>
                          <a:effectLst/>
                          <a:latin typeface="+mj-lt"/>
                        </a:rPr>
                      </a:br>
                      <a:r>
                        <a:rPr lang="fr-CH" sz="1100" b="0" i="0" u="none" strike="noStrike" noProof="0" dirty="0">
                          <a:solidFill>
                            <a:schemeClr val="bg1"/>
                          </a:solidFill>
                          <a:effectLst/>
                          <a:latin typeface="+mj-lt"/>
                        </a:rPr>
                        <a:t>Assurer une protection étendue et équitable contre les maladies évitables par la vaccination</a:t>
                      </a:r>
                    </a:p>
                  </a:txBody>
                  <a:tcPr marL="62400" marR="60960" marT="60960" marB="60960" anchor="ctr">
                    <a:lnL>
                      <a:noFill/>
                    </a:lnL>
                    <a:lnR>
                      <a:noFill/>
                    </a:lnR>
                    <a:lnT>
                      <a:noFill/>
                    </a:lnT>
                    <a:lnB>
                      <a:noFill/>
                    </a:lnB>
                    <a:solidFill>
                      <a:srgbClr val="00458A"/>
                    </a:solidFill>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a:noFill/>
                    </a:lnT>
                    <a:lnB w="12700" cap="flat" cmpd="sng" algn="ctr">
                      <a:solidFill>
                        <a:schemeClr val="tx1"/>
                      </a:solidFill>
                      <a:prstDash val="solid"/>
                      <a:round/>
                      <a:headEnd type="none" w="med" len="med"/>
                      <a:tailEnd type="none" w="med" len="med"/>
                    </a:lnB>
                  </a:tcPr>
                </a:tc>
                <a:tc rowSpan="5">
                  <a:txBody>
                    <a:bodyPr/>
                    <a:lstStyle/>
                    <a:p>
                      <a:pPr algn="l" fontAlgn="b"/>
                      <a:endParaRPr lang="fr-CH" sz="1100" b="0" i="0" u="none" strike="noStrike" noProof="0">
                        <a:solidFill>
                          <a:srgbClr val="000000"/>
                        </a:solidFill>
                        <a:effectLst/>
                        <a:latin typeface="+mj-lt"/>
                      </a:endParaRPr>
                    </a:p>
                  </a:txBody>
                  <a:tcPr marL="62400" marR="0" marT="0" marB="0" anchor="ctr">
                    <a:lnL>
                      <a:noFill/>
                    </a:lnL>
                    <a:lnR>
                      <a:noFill/>
                    </a:lnR>
                    <a:lnT>
                      <a:noFill/>
                    </a:lnT>
                    <a:lnB w="12700" cap="flat" cmpd="sng" algn="ctr">
                      <a:solidFill>
                        <a:schemeClr val="tx1"/>
                      </a:solidFill>
                      <a:prstDash val="solid"/>
                      <a:round/>
                      <a:headEnd type="none" w="med" len="med"/>
                      <a:tailEnd type="none" w="med" len="med"/>
                    </a:lnB>
                  </a:tcPr>
                </a:tc>
                <a:tc rowSpan="5">
                  <a:txBody>
                    <a:bodyPr/>
                    <a:lstStyle/>
                    <a:p>
                      <a:pPr algn="l" fontAlgn="ctr"/>
                      <a:r>
                        <a:rPr lang="fr-CH" sz="1100" b="0" i="0" u="none" strike="noStrike" noProof="0">
                          <a:solidFill>
                            <a:srgbClr val="000000"/>
                          </a:solidFill>
                          <a:effectLst/>
                          <a:latin typeface="+mj-lt"/>
                        </a:rPr>
                        <a:t> </a:t>
                      </a:r>
                    </a:p>
                  </a:txBody>
                  <a:tcPr marL="62400" marR="0" marT="0" marB="0" anchor="ctr">
                    <a:lnL>
                      <a:noFill/>
                    </a:lnL>
                    <a:lnR>
                      <a:noFill/>
                    </a:lnR>
                    <a:lnT>
                      <a:noFill/>
                    </a:lnT>
                    <a:lnB w="12700" cap="flat" cmpd="sng" algn="ctr">
                      <a:solidFill>
                        <a:schemeClr val="tx1"/>
                      </a:solidFill>
                      <a:prstDash val="solid"/>
                      <a:round/>
                      <a:headEnd type="none" w="med" len="med"/>
                      <a:tailEnd type="none" w="med" len="med"/>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0931420"/>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835403573"/>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077486479"/>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567383216"/>
                  </a:ext>
                </a:extLst>
              </a:tr>
              <a:tr h="276163">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217435489"/>
                  </a:ext>
                </a:extLst>
              </a:tr>
              <a:tr h="162560">
                <a:tc rowSpan="5">
                  <a:txBody>
                    <a:bodyPr/>
                    <a:lstStyle/>
                    <a:p>
                      <a:pPr algn="l" fontAlgn="ctr"/>
                      <a:r>
                        <a:rPr lang="fr-CH" sz="1400" b="1" i="0" u="none" strike="noStrike" noProof="0" dirty="0">
                          <a:solidFill>
                            <a:schemeClr val="accent2"/>
                          </a:solidFill>
                          <a:effectLst/>
                          <a:latin typeface="+mj-lt"/>
                        </a:rPr>
                        <a:t>Étendre et atteindre </a:t>
                      </a:r>
                      <a:br>
                        <a:rPr lang="fr-CH" sz="1100" b="0" i="0" u="none" strike="noStrike" noProof="0" dirty="0">
                          <a:solidFill>
                            <a:srgbClr val="FFFFFF"/>
                          </a:solidFill>
                          <a:effectLst/>
                          <a:latin typeface="+mj-lt"/>
                        </a:rPr>
                      </a:br>
                      <a:r>
                        <a:rPr lang="fr-CH" sz="1100" b="0" i="0" u="none" strike="noStrike" noProof="0" dirty="0">
                          <a:solidFill>
                            <a:schemeClr val="bg1"/>
                          </a:solidFill>
                          <a:effectLst/>
                          <a:latin typeface="+mj-lt"/>
                        </a:rPr>
                        <a:t>Les services de vaccination centrés sur la communauté qui s'adresse aux obstacles liés au genre, et qui atteint régulièrement et durablement les enfants zéro-dose et les communautés manquées.</a:t>
                      </a:r>
                    </a:p>
                  </a:txBody>
                  <a:tcPr marL="62400" marR="60960" marT="60960" marB="60960" anchor="ctr">
                    <a:lnL>
                      <a:noFill/>
                    </a:lnL>
                    <a:lnR>
                      <a:noFill/>
                    </a:lnR>
                    <a:lnT>
                      <a:noFill/>
                    </a:lnT>
                    <a:lnB>
                      <a:noFill/>
                    </a:lnB>
                    <a:solidFill>
                      <a:srgbClr val="00458A"/>
                    </a:solidFill>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a:noFill/>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5788667"/>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616213203"/>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608091852"/>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967699676"/>
                  </a:ext>
                </a:extLst>
              </a:tr>
              <a:tr h="552327">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719532749"/>
                  </a:ext>
                </a:extLst>
              </a:tr>
              <a:tr h="162560">
                <a:tc rowSpan="5">
                  <a:txBody>
                    <a:bodyPr/>
                    <a:lstStyle/>
                    <a:p>
                      <a:pPr algn="l" fontAlgn="ctr"/>
                      <a:r>
                        <a:rPr lang="fr-CH" sz="1400" b="1" i="0" u="none" strike="noStrike" noProof="0" dirty="0">
                          <a:solidFill>
                            <a:schemeClr val="accent2"/>
                          </a:solidFill>
                          <a:effectLst/>
                          <a:latin typeface="+mj-lt"/>
                        </a:rPr>
                        <a:t>Gérer, suivre et tirer les enseignements</a:t>
                      </a:r>
                      <a:br>
                        <a:rPr lang="fr-CH" sz="1100" b="0" i="0" u="none" strike="noStrike" noProof="0" dirty="0">
                          <a:solidFill>
                            <a:srgbClr val="FFFFFF"/>
                          </a:solidFill>
                          <a:effectLst/>
                          <a:latin typeface="+mj-lt"/>
                        </a:rPr>
                      </a:br>
                      <a:r>
                        <a:rPr lang="fr-CH" sz="1100" b="0" i="0" u="none" strike="noStrike" noProof="0" dirty="0">
                          <a:solidFill>
                            <a:schemeClr val="bg1"/>
                          </a:solidFill>
                          <a:effectLst/>
                          <a:latin typeface="+mj-lt"/>
                        </a:rPr>
                        <a:t>Un programme de vaccination durable et bien administré qui dispose </a:t>
                      </a:r>
                      <a:r>
                        <a:rPr lang="fr-CH" sz="1100" b="0" i="0" u="none" strike="noStrike" kern="1200" noProof="0" dirty="0">
                          <a:solidFill>
                            <a:schemeClr val="bg1"/>
                          </a:solidFill>
                          <a:effectLst/>
                          <a:latin typeface="+mj-lt"/>
                          <a:ea typeface="+mn-ea"/>
                          <a:cs typeface="+mn-cs"/>
                        </a:rPr>
                        <a:t>de robustes forums consultatifs techniques, qui </a:t>
                      </a:r>
                      <a:r>
                        <a:rPr lang="fr-CH" sz="1100" b="0" i="0" u="none" strike="noStrike" noProof="0" dirty="0">
                          <a:solidFill>
                            <a:schemeClr val="bg1"/>
                          </a:solidFill>
                          <a:effectLst/>
                          <a:latin typeface="+mj-lt"/>
                        </a:rPr>
                        <a:t>utilise des données pour la prise de décision et l'apprentissage, et qui mobilise l'innovation.</a:t>
                      </a:r>
                    </a:p>
                  </a:txBody>
                  <a:tcPr marL="62400" marR="60960" marT="60960" marB="60960" anchor="ctr">
                    <a:lnL>
                      <a:noFill/>
                    </a:lnL>
                    <a:lnR>
                      <a:noFill/>
                    </a:lnR>
                    <a:lnT>
                      <a:noFill/>
                    </a:lnT>
                    <a:lnB>
                      <a:noFill/>
                    </a:lnB>
                    <a:solidFill>
                      <a:srgbClr val="00458A"/>
                    </a:solidFill>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a:noFill/>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97773887"/>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89062497"/>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05643642"/>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284884495"/>
                  </a:ext>
                </a:extLst>
              </a:tr>
              <a:tr h="62992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719509890"/>
                  </a:ext>
                </a:extLst>
              </a:tr>
              <a:tr h="162560">
                <a:tc rowSpan="5">
                  <a:txBody>
                    <a:bodyPr/>
                    <a:lstStyle/>
                    <a:p>
                      <a:pPr algn="l" fontAlgn="ctr"/>
                      <a:r>
                        <a:rPr lang="fr-CH" sz="1400" b="1" i="0" u="none" strike="noStrike" noProof="0" dirty="0">
                          <a:solidFill>
                            <a:schemeClr val="accent2"/>
                          </a:solidFill>
                          <a:effectLst/>
                          <a:latin typeface="+mj-lt"/>
                        </a:rPr>
                        <a:t>Engager et pérenniser</a:t>
                      </a:r>
                      <a:br>
                        <a:rPr lang="fr-CH" sz="1100" b="0" i="0" u="none" strike="noStrike" noProof="0" dirty="0">
                          <a:solidFill>
                            <a:srgbClr val="FFFFFF"/>
                          </a:solidFill>
                          <a:effectLst/>
                          <a:latin typeface="+mj-lt"/>
                        </a:rPr>
                      </a:br>
                      <a:r>
                        <a:rPr lang="fr-CH" sz="1100" b="0" i="0" u="none" strike="noStrike" noProof="0" dirty="0">
                          <a:solidFill>
                            <a:srgbClr val="FFFFFF"/>
                          </a:solidFill>
                          <a:effectLst/>
                          <a:latin typeface="+mj-lt"/>
                        </a:rPr>
                        <a:t>Une approche durable de la vaccination, y compris </a:t>
                      </a:r>
                      <a:r>
                        <a:rPr lang="fr-CH" sz="1100" b="0" i="0" u="none" strike="noStrike" noProof="0" dirty="0">
                          <a:solidFill>
                            <a:schemeClr val="bg1"/>
                          </a:solidFill>
                          <a:effectLst/>
                          <a:latin typeface="+mj-lt"/>
                        </a:rPr>
                        <a:t>la planification et les politiques sanitaires nationales et infranationales, ainsi que</a:t>
                      </a:r>
                      <a:r>
                        <a:rPr lang="fr-CH" sz="1100" b="0" i="0" u="none" strike="noStrike" kern="1200" noProof="0" dirty="0">
                          <a:solidFill>
                            <a:schemeClr val="bg1"/>
                          </a:solidFill>
                          <a:effectLst/>
                          <a:latin typeface="+mj-lt"/>
                          <a:ea typeface="+mn-ea"/>
                          <a:cs typeface="+mn-cs"/>
                        </a:rPr>
                        <a:t> les ressources financières nationales.</a:t>
                      </a:r>
                    </a:p>
                  </a:txBody>
                  <a:tcPr marL="62400" marR="60960" marT="60960" marB="60960" anchor="ctr">
                    <a:lnL>
                      <a:noFill/>
                    </a:lnL>
                    <a:lnR>
                      <a:noFill/>
                    </a:lnR>
                    <a:lnT>
                      <a:noFill/>
                    </a:lnT>
                    <a:lnB>
                      <a:noFill/>
                    </a:lnB>
                    <a:solidFill>
                      <a:srgbClr val="00458A"/>
                    </a:solidFill>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a:noFill/>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a:noFill/>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a:noFill/>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a:noFill/>
                    </a:lnB>
                  </a:tcPr>
                </a:tc>
                <a:tc rowSpan="5">
                  <a:txBody>
                    <a:bodyPr/>
                    <a:lstStyle/>
                    <a:p>
                      <a:pPr algn="l" fontAlgn="ctr"/>
                      <a:endParaRPr lang="fr-CH" sz="1100" b="0" i="0" u="none" strike="noStrike" noProof="0">
                        <a:solidFill>
                          <a:srgbClr val="000000"/>
                        </a:solidFill>
                        <a:effectLst/>
                        <a:latin typeface="+mj-lt"/>
                      </a:endParaRPr>
                    </a:p>
                  </a:txBody>
                  <a:tcPr marL="62400" marR="0" marT="0" marB="0" anchor="ctr">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210402860"/>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740567243"/>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164343911"/>
                  </a:ext>
                </a:extLst>
              </a:tr>
              <a:tr h="1625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492385307"/>
                  </a:ext>
                </a:extLst>
              </a:tr>
              <a:tr h="467360">
                <a:tc vMerge="1">
                  <a:txBody>
                    <a:bodyPr/>
                    <a:lstStyle/>
                    <a:p>
                      <a:endParaRPr lang="en-US"/>
                    </a:p>
                  </a:txBody>
                  <a:tcPr/>
                </a:tc>
                <a:tc vMerge="1">
                  <a:txBody>
                    <a:bodyPr/>
                    <a:lstStyle/>
                    <a:p>
                      <a:endParaRPr lang="en-US"/>
                    </a:p>
                  </a:txBody>
                  <a:tcPr/>
                </a:tc>
                <a:tc>
                  <a:txBody>
                    <a:bodyPr/>
                    <a:lstStyle/>
                    <a:p>
                      <a:pPr algn="l" fontAlgn="ctr"/>
                      <a:endParaRPr lang="fr-CH" sz="1100" b="0" i="0" u="none" strike="noStrike" noProof="0" dirty="0">
                        <a:solidFill>
                          <a:srgbClr val="424242"/>
                        </a:solidFill>
                        <a:effectLst/>
                        <a:latin typeface="+mj-lt"/>
                      </a:endParaRPr>
                    </a:p>
                  </a:txBody>
                  <a:tcPr marL="62400" marR="0" marT="0" marB="0" anchor="ctr">
                    <a:lnL>
                      <a:noFill/>
                    </a:lnL>
                    <a:lnR>
                      <a:noFill/>
                    </a:lnR>
                    <a:lnT>
                      <a:noFill/>
                    </a:lnT>
                    <a:lnB>
                      <a:noFill/>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452834003"/>
                  </a:ext>
                </a:extLst>
              </a:tr>
            </a:tbl>
          </a:graphicData>
        </a:graphic>
      </p:graphicFrame>
      <mc:AlternateContent xmlns:mc="http://schemas.openxmlformats.org/markup-compatibility/2006" xmlns:p14="http://schemas.microsoft.com/office/powerpoint/2010/main">
        <mc:Choice Requires="p14">
          <p:contentPart p14:bwMode="auto" r:id="rId8">
            <p14:nvContentPartPr>
              <p14:cNvPr id="30" name="Ink 29">
                <a:extLst>
                  <a:ext uri="{FF2B5EF4-FFF2-40B4-BE49-F238E27FC236}">
                    <a16:creationId xmlns:a16="http://schemas.microsoft.com/office/drawing/2014/main" id="{C9824C7B-E903-4D94-B398-3CE871EB8501}"/>
                  </a:ext>
                </a:extLst>
              </p14:cNvPr>
              <p14:cNvContentPartPr/>
              <p14:nvPr/>
            </p14:nvContentPartPr>
            <p14:xfrm>
              <a:off x="14807203" y="5272489"/>
              <a:ext cx="60959" cy="0"/>
            </p14:xfrm>
          </p:contentPart>
        </mc:Choice>
        <mc:Fallback xmlns="">
          <p:pic>
            <p:nvPicPr>
              <p:cNvPr id="30" name="Ink 29">
                <a:extLst>
                  <a:ext uri="{FF2B5EF4-FFF2-40B4-BE49-F238E27FC236}">
                    <a16:creationId xmlns:a16="http://schemas.microsoft.com/office/drawing/2014/main" id="{C9824C7B-E903-4D94-B398-3CE871EB8501}"/>
                  </a:ext>
                </a:extLst>
              </p:cNvPr>
              <p:cNvPicPr/>
              <p:nvPr/>
            </p:nvPicPr>
            <p:blipFill>
              <a:blip r:embed="rId9"/>
              <a:stretch>
                <a:fillRect/>
              </a:stretch>
            </p:blipFill>
            <p:spPr>
              <a:xfrm>
                <a:off x="13283228" y="5272489"/>
                <a:ext cx="3047950" cy="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1" name="Ink 30">
                <a:extLst>
                  <a:ext uri="{FF2B5EF4-FFF2-40B4-BE49-F238E27FC236}">
                    <a16:creationId xmlns:a16="http://schemas.microsoft.com/office/drawing/2014/main" id="{D814CFD8-FA16-4B37-B53E-FF6AD8CBD553}"/>
                  </a:ext>
                </a:extLst>
              </p14:cNvPr>
              <p14:cNvContentPartPr/>
              <p14:nvPr/>
            </p14:nvContentPartPr>
            <p14:xfrm>
              <a:off x="16655053" y="3350556"/>
              <a:ext cx="60959" cy="2117"/>
            </p14:xfrm>
          </p:contentPart>
        </mc:Choice>
        <mc:Fallback xmlns="">
          <p:pic>
            <p:nvPicPr>
              <p:cNvPr id="31" name="Ink 30">
                <a:extLst>
                  <a:ext uri="{FF2B5EF4-FFF2-40B4-BE49-F238E27FC236}">
                    <a16:creationId xmlns:a16="http://schemas.microsoft.com/office/drawing/2014/main" id="{D814CFD8-FA16-4B37-B53E-FF6AD8CBD553}"/>
                  </a:ext>
                </a:extLst>
              </p:cNvPr>
              <p:cNvPicPr/>
              <p:nvPr/>
            </p:nvPicPr>
            <p:blipFill>
              <a:blip r:embed="rId9"/>
              <a:stretch>
                <a:fillRect/>
              </a:stretch>
            </p:blipFill>
            <p:spPr>
              <a:xfrm>
                <a:off x="15131078" y="3297631"/>
                <a:ext cx="3047950" cy="10585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2" name="Ink 31">
                <a:extLst>
                  <a:ext uri="{FF2B5EF4-FFF2-40B4-BE49-F238E27FC236}">
                    <a16:creationId xmlns:a16="http://schemas.microsoft.com/office/drawing/2014/main" id="{D62089ED-683E-4CAB-97C2-1E71A4D5C152}"/>
                  </a:ext>
                </a:extLst>
              </p14:cNvPr>
              <p14:cNvContentPartPr/>
              <p14:nvPr/>
            </p14:nvContentPartPr>
            <p14:xfrm>
              <a:off x="14807203" y="6555189"/>
              <a:ext cx="60959" cy="0"/>
            </p14:xfrm>
          </p:contentPart>
        </mc:Choice>
        <mc:Fallback xmlns="">
          <p:pic>
            <p:nvPicPr>
              <p:cNvPr id="32" name="Ink 31">
                <a:extLst>
                  <a:ext uri="{FF2B5EF4-FFF2-40B4-BE49-F238E27FC236}">
                    <a16:creationId xmlns:a16="http://schemas.microsoft.com/office/drawing/2014/main" id="{D62089ED-683E-4CAB-97C2-1E71A4D5C152}"/>
                  </a:ext>
                </a:extLst>
              </p:cNvPr>
              <p:cNvPicPr/>
              <p:nvPr/>
            </p:nvPicPr>
            <p:blipFill>
              <a:blip r:embed="rId9"/>
              <a:stretch>
                <a:fillRect/>
              </a:stretch>
            </p:blipFill>
            <p:spPr>
              <a:xfrm>
                <a:off x="13283228" y="6555189"/>
                <a:ext cx="3047950" cy="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33" name="Ink 32">
                <a:extLst>
                  <a:ext uri="{FF2B5EF4-FFF2-40B4-BE49-F238E27FC236}">
                    <a16:creationId xmlns:a16="http://schemas.microsoft.com/office/drawing/2014/main" id="{C8FC2C57-EB4F-48F9-9945-E5114F761F70}"/>
                  </a:ext>
                </a:extLst>
              </p14:cNvPr>
              <p14:cNvContentPartPr/>
              <p14:nvPr/>
            </p14:nvContentPartPr>
            <p14:xfrm>
              <a:off x="14807203" y="6555189"/>
              <a:ext cx="60959" cy="0"/>
            </p14:xfrm>
          </p:contentPart>
        </mc:Choice>
        <mc:Fallback xmlns="">
          <p:pic>
            <p:nvPicPr>
              <p:cNvPr id="33" name="Ink 32">
                <a:extLst>
                  <a:ext uri="{FF2B5EF4-FFF2-40B4-BE49-F238E27FC236}">
                    <a16:creationId xmlns:a16="http://schemas.microsoft.com/office/drawing/2014/main" id="{C8FC2C57-EB4F-48F9-9945-E5114F761F70}"/>
                  </a:ext>
                </a:extLst>
              </p:cNvPr>
              <p:cNvPicPr/>
              <p:nvPr/>
            </p:nvPicPr>
            <p:blipFill>
              <a:blip r:embed="rId9"/>
              <a:stretch>
                <a:fillRect/>
              </a:stretch>
            </p:blipFill>
            <p:spPr>
              <a:xfrm>
                <a:off x="13283228" y="6555189"/>
                <a:ext cx="3047950" cy="0"/>
              </a:xfrm>
              <a:prstGeom prst="rect">
                <a:avLst/>
              </a:prstGeom>
            </p:spPr>
          </p:pic>
        </mc:Fallback>
      </mc:AlternateContent>
      <p:sp>
        <p:nvSpPr>
          <p:cNvPr id="34" name="Speech Bubble: Rectangle with Corners Rounded 33">
            <a:extLst>
              <a:ext uri="{FF2B5EF4-FFF2-40B4-BE49-F238E27FC236}">
                <a16:creationId xmlns:a16="http://schemas.microsoft.com/office/drawing/2014/main" id="{0743E0D6-72FB-4EF9-BA1F-C06D25B7EE38}"/>
              </a:ext>
            </a:extLst>
          </p:cNvPr>
          <p:cNvSpPr/>
          <p:nvPr/>
        </p:nvSpPr>
        <p:spPr>
          <a:xfrm>
            <a:off x="3737728" y="2410551"/>
            <a:ext cx="2208000" cy="728613"/>
          </a:xfrm>
          <a:prstGeom prst="wedgeRoundRectCallout">
            <a:avLst>
              <a:gd name="adj1" fmla="val -61902"/>
              <a:gd name="adj2" fmla="val -15136"/>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r>
              <a:rPr lang="fr-FR" sz="1200">
                <a:solidFill>
                  <a:srgbClr val="343434"/>
                </a:solidFill>
                <a:latin typeface="Arial"/>
              </a:rPr>
              <a:t>Résultats clés ancrés autour des priorités de Gavi 5.0</a:t>
            </a:r>
            <a:endParaRPr lang="en-US" sz="1200">
              <a:solidFill>
                <a:srgbClr val="343434"/>
              </a:solidFill>
              <a:latin typeface="Arial"/>
            </a:endParaRPr>
          </a:p>
        </p:txBody>
      </p:sp>
      <p:sp>
        <p:nvSpPr>
          <p:cNvPr id="35" name="Speech Bubble: Rectangle with Corners Rounded 34">
            <a:extLst>
              <a:ext uri="{FF2B5EF4-FFF2-40B4-BE49-F238E27FC236}">
                <a16:creationId xmlns:a16="http://schemas.microsoft.com/office/drawing/2014/main" id="{8470C08F-87F3-42F9-87FA-008386C86A0C}"/>
              </a:ext>
            </a:extLst>
          </p:cNvPr>
          <p:cNvSpPr/>
          <p:nvPr/>
        </p:nvSpPr>
        <p:spPr>
          <a:xfrm>
            <a:off x="3737728" y="3526139"/>
            <a:ext cx="2208000" cy="728613"/>
          </a:xfrm>
          <a:prstGeom prst="wedgeRoundRectCallout">
            <a:avLst>
              <a:gd name="adj1" fmla="val -61902"/>
              <a:gd name="adj2" fmla="val -15136"/>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r>
              <a:rPr lang="en-GB" sz="1200">
                <a:solidFill>
                  <a:srgbClr val="343434"/>
                </a:solidFill>
                <a:latin typeface="Arial"/>
              </a:rPr>
              <a:t>Les </a:t>
            </a:r>
            <a:r>
              <a:rPr lang="en-GB" sz="1200" err="1">
                <a:solidFill>
                  <a:srgbClr val="343434"/>
                </a:solidFill>
                <a:latin typeface="Arial"/>
              </a:rPr>
              <a:t>barrières</a:t>
            </a:r>
            <a:r>
              <a:rPr lang="en-GB" sz="1200">
                <a:solidFill>
                  <a:srgbClr val="343434"/>
                </a:solidFill>
                <a:latin typeface="Arial"/>
              </a:rPr>
              <a:t> de genre et les enfants zero-dose </a:t>
            </a:r>
            <a:r>
              <a:rPr lang="en-GB" sz="1200" err="1">
                <a:solidFill>
                  <a:srgbClr val="343434"/>
                </a:solidFill>
                <a:latin typeface="Arial"/>
              </a:rPr>
              <a:t>sont</a:t>
            </a:r>
            <a:r>
              <a:rPr lang="en-GB" sz="1200">
                <a:solidFill>
                  <a:srgbClr val="343434"/>
                </a:solidFill>
                <a:latin typeface="Arial"/>
              </a:rPr>
              <a:t> </a:t>
            </a:r>
            <a:r>
              <a:rPr lang="en-GB" sz="1200" err="1">
                <a:solidFill>
                  <a:srgbClr val="343434"/>
                </a:solidFill>
                <a:latin typeface="Arial"/>
              </a:rPr>
              <a:t>une</a:t>
            </a:r>
            <a:r>
              <a:rPr lang="en-GB" sz="1200">
                <a:solidFill>
                  <a:srgbClr val="343434"/>
                </a:solidFill>
                <a:latin typeface="Arial"/>
              </a:rPr>
              <a:t> </a:t>
            </a:r>
            <a:r>
              <a:rPr lang="en-GB" sz="1200" err="1">
                <a:solidFill>
                  <a:srgbClr val="343434"/>
                </a:solidFill>
                <a:latin typeface="Arial"/>
              </a:rPr>
              <a:t>priorité</a:t>
            </a:r>
            <a:endParaRPr lang="en-US" sz="1200">
              <a:solidFill>
                <a:srgbClr val="343434"/>
              </a:solidFill>
              <a:latin typeface="Arial"/>
            </a:endParaRPr>
          </a:p>
        </p:txBody>
      </p:sp>
      <p:sp>
        <p:nvSpPr>
          <p:cNvPr id="36" name="Speech Bubble: Rectangle with Corners Rounded 35">
            <a:extLst>
              <a:ext uri="{FF2B5EF4-FFF2-40B4-BE49-F238E27FC236}">
                <a16:creationId xmlns:a16="http://schemas.microsoft.com/office/drawing/2014/main" id="{359F2F70-A659-4C83-A2FE-0AD1A7BF77BA}"/>
              </a:ext>
            </a:extLst>
          </p:cNvPr>
          <p:cNvSpPr/>
          <p:nvPr/>
        </p:nvSpPr>
        <p:spPr>
          <a:xfrm>
            <a:off x="3737728" y="4649372"/>
            <a:ext cx="3360000" cy="728613"/>
          </a:xfrm>
          <a:prstGeom prst="wedgeRoundRectCallout">
            <a:avLst>
              <a:gd name="adj1" fmla="val -61902"/>
              <a:gd name="adj2" fmla="val -15136"/>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r>
              <a:rPr lang="fr-FR" sz="1200">
                <a:solidFill>
                  <a:srgbClr val="343434"/>
                </a:solidFill>
                <a:latin typeface="Arial"/>
              </a:rPr>
              <a:t>L'utilisation des données et l'innovation sont considérées comme des facteurs essentiels pour des services de vaccination durables et bien organisés.</a:t>
            </a:r>
            <a:endParaRPr lang="en-US" sz="1200">
              <a:solidFill>
                <a:srgbClr val="343434"/>
              </a:solidFill>
              <a:latin typeface="Arial"/>
            </a:endParaRPr>
          </a:p>
        </p:txBody>
      </p:sp>
      <p:sp>
        <p:nvSpPr>
          <p:cNvPr id="37" name="Speech Bubble: Rectangle with Corners Rounded 36">
            <a:extLst>
              <a:ext uri="{FF2B5EF4-FFF2-40B4-BE49-F238E27FC236}">
                <a16:creationId xmlns:a16="http://schemas.microsoft.com/office/drawing/2014/main" id="{BC766601-64E8-4D7E-A7FB-000310DE1F69}"/>
              </a:ext>
            </a:extLst>
          </p:cNvPr>
          <p:cNvSpPr/>
          <p:nvPr/>
        </p:nvSpPr>
        <p:spPr>
          <a:xfrm>
            <a:off x="3727896" y="5826576"/>
            <a:ext cx="3360000" cy="728613"/>
          </a:xfrm>
          <a:prstGeom prst="wedgeRoundRectCallout">
            <a:avLst>
              <a:gd name="adj1" fmla="val -61902"/>
              <a:gd name="adj2" fmla="val -15136"/>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r>
              <a:rPr lang="fr-FR" sz="1200">
                <a:solidFill>
                  <a:srgbClr val="343434"/>
                </a:solidFill>
                <a:latin typeface="Arial"/>
              </a:rPr>
              <a:t>Il est important de prendre en compte les besoins nationaux et sous-nationaux dans la planification des services de vaccination.</a:t>
            </a:r>
          </a:p>
        </p:txBody>
      </p:sp>
      <p:sp>
        <p:nvSpPr>
          <p:cNvPr id="38" name="Speech Bubble: Rectangle with Corners Rounded 37">
            <a:extLst>
              <a:ext uri="{FF2B5EF4-FFF2-40B4-BE49-F238E27FC236}">
                <a16:creationId xmlns:a16="http://schemas.microsoft.com/office/drawing/2014/main" id="{4A15241F-1064-4A5C-B957-7208BD2FB338}"/>
              </a:ext>
            </a:extLst>
          </p:cNvPr>
          <p:cNvSpPr/>
          <p:nvPr/>
        </p:nvSpPr>
        <p:spPr>
          <a:xfrm>
            <a:off x="6229531" y="2410551"/>
            <a:ext cx="2208000" cy="728613"/>
          </a:xfrm>
          <a:prstGeom prst="wedgeRoundRectCallout">
            <a:avLst>
              <a:gd name="adj1" fmla="val -15541"/>
              <a:gd name="adj2" fmla="val -69319"/>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r>
              <a:rPr lang="en-GB" sz="1200" err="1">
                <a:solidFill>
                  <a:srgbClr val="343434"/>
                </a:solidFill>
                <a:latin typeface="Arial"/>
              </a:rPr>
              <a:t>TdC</a:t>
            </a:r>
            <a:r>
              <a:rPr lang="en-GB" sz="1200">
                <a:solidFill>
                  <a:srgbClr val="343434"/>
                </a:solidFill>
                <a:latin typeface="Arial"/>
              </a:rPr>
              <a:t> </a:t>
            </a:r>
            <a:r>
              <a:rPr lang="fr-FR" sz="1200">
                <a:solidFill>
                  <a:srgbClr val="343434"/>
                </a:solidFill>
                <a:latin typeface="Arial"/>
              </a:rPr>
              <a:t> est directement liée aux priorités de suivi et d'apprentissage des pays.</a:t>
            </a:r>
          </a:p>
        </p:txBody>
      </p:sp>
      <p:sp>
        <p:nvSpPr>
          <p:cNvPr id="39" name="Speech Bubble: Rectangle with Corners Rounded 38">
            <a:extLst>
              <a:ext uri="{FF2B5EF4-FFF2-40B4-BE49-F238E27FC236}">
                <a16:creationId xmlns:a16="http://schemas.microsoft.com/office/drawing/2014/main" id="{F1060F19-1030-4FEC-B29A-75383B83F6F6}"/>
              </a:ext>
            </a:extLst>
          </p:cNvPr>
          <p:cNvSpPr/>
          <p:nvPr/>
        </p:nvSpPr>
        <p:spPr>
          <a:xfrm>
            <a:off x="9487961" y="2410551"/>
            <a:ext cx="2287856" cy="728613"/>
          </a:xfrm>
          <a:prstGeom prst="wedgeRoundRectCallout">
            <a:avLst>
              <a:gd name="adj1" fmla="val 22212"/>
              <a:gd name="adj2" fmla="val -67726"/>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r>
              <a:rPr lang="fr-FR" sz="1200">
                <a:solidFill>
                  <a:srgbClr val="343434"/>
                </a:solidFill>
                <a:latin typeface="Arial"/>
              </a:rPr>
              <a:t>Risques identifiés au départ pour  réfléchir à des mesures correctives si possible. </a:t>
            </a:r>
            <a:endParaRPr lang="en-US" sz="1200">
              <a:solidFill>
                <a:srgbClr val="343434"/>
              </a:solidFill>
              <a:latin typeface="Arial"/>
            </a:endParaRPr>
          </a:p>
        </p:txBody>
      </p:sp>
      <p:sp>
        <p:nvSpPr>
          <p:cNvPr id="18" name="Title 41">
            <a:extLst>
              <a:ext uri="{FF2B5EF4-FFF2-40B4-BE49-F238E27FC236}">
                <a16:creationId xmlns:a16="http://schemas.microsoft.com/office/drawing/2014/main" id="{93118AB9-18EC-44F4-858E-C2360F6D15D6}"/>
              </a:ext>
            </a:extLst>
          </p:cNvPr>
          <p:cNvSpPr txBox="1">
            <a:spLocks/>
          </p:cNvSpPr>
          <p:nvPr/>
        </p:nvSpPr>
        <p:spPr bwMode="gray">
          <a:xfrm>
            <a:off x="486518" y="129564"/>
            <a:ext cx="11686964" cy="746307"/>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2800" b="0" kern="1200" cap="none" baseline="0">
                <a:solidFill>
                  <a:schemeClr val="accent1"/>
                </a:solidFill>
                <a:latin typeface="+mj-lt"/>
                <a:ea typeface="+mj-ea"/>
                <a:cs typeface="+mj-cs"/>
              </a:defRPr>
            </a:lvl1pPr>
          </a:lstStyle>
          <a:p>
            <a:pPr defTabSz="1219170"/>
            <a:r>
              <a:rPr lang="en-US" sz="2600" b="1" dirty="0">
                <a:solidFill>
                  <a:schemeClr val="accent3">
                    <a:lumMod val="75000"/>
                  </a:schemeClr>
                </a:solidFill>
                <a:latin typeface="Arial"/>
              </a:rPr>
              <a:t>La </a:t>
            </a:r>
            <a:r>
              <a:rPr lang="en-US" sz="2600" b="1" dirty="0" err="1">
                <a:solidFill>
                  <a:schemeClr val="accent3">
                    <a:lumMod val="75000"/>
                  </a:schemeClr>
                </a:solidFill>
                <a:latin typeface="Arial"/>
              </a:rPr>
              <a:t>Théorie</a:t>
            </a:r>
            <a:r>
              <a:rPr lang="en-US" sz="2600" b="1" dirty="0">
                <a:solidFill>
                  <a:schemeClr val="accent3">
                    <a:lumMod val="75000"/>
                  </a:schemeClr>
                </a:solidFill>
                <a:latin typeface="Arial"/>
              </a:rPr>
              <a:t> du </a:t>
            </a:r>
            <a:r>
              <a:rPr lang="en-US" sz="2600" b="1" dirty="0" err="1">
                <a:solidFill>
                  <a:schemeClr val="accent3">
                    <a:lumMod val="75000"/>
                  </a:schemeClr>
                </a:solidFill>
                <a:latin typeface="Arial"/>
              </a:rPr>
              <a:t>Changement</a:t>
            </a:r>
            <a:r>
              <a:rPr lang="en-US" sz="2600" b="1" dirty="0">
                <a:solidFill>
                  <a:schemeClr val="accent3">
                    <a:lumMod val="75000"/>
                  </a:schemeClr>
                </a:solidFill>
                <a:latin typeface="Arial"/>
              </a:rPr>
              <a:t> </a:t>
            </a:r>
            <a:r>
              <a:rPr lang="en-US" sz="2600" b="1" dirty="0" err="1">
                <a:solidFill>
                  <a:schemeClr val="accent3">
                    <a:lumMod val="75000"/>
                  </a:schemeClr>
                </a:solidFill>
                <a:latin typeface="Arial"/>
              </a:rPr>
              <a:t>est</a:t>
            </a:r>
            <a:r>
              <a:rPr lang="en-US" sz="2600" b="1" dirty="0">
                <a:solidFill>
                  <a:schemeClr val="accent3">
                    <a:lumMod val="75000"/>
                  </a:schemeClr>
                </a:solidFill>
                <a:latin typeface="Arial"/>
              </a:rPr>
              <a:t> </a:t>
            </a:r>
            <a:r>
              <a:rPr lang="fr-FR" sz="2600" b="1" dirty="0">
                <a:solidFill>
                  <a:schemeClr val="accent3">
                    <a:lumMod val="75000"/>
                  </a:schemeClr>
                </a:solidFill>
                <a:latin typeface="Arial"/>
              </a:rPr>
              <a:t>ancrée dans les aspects clés de Gavi 5.0 </a:t>
            </a:r>
            <a:endParaRPr lang="en-US" sz="2600" b="1" dirty="0">
              <a:solidFill>
                <a:schemeClr val="accent3">
                  <a:lumMod val="75000"/>
                </a:schemeClr>
              </a:solidFill>
              <a:latin typeface="Arial"/>
            </a:endParaRPr>
          </a:p>
        </p:txBody>
      </p:sp>
      <p:sp>
        <p:nvSpPr>
          <p:cNvPr id="21" name="Rectangle: Rounded Corners 20">
            <a:extLst>
              <a:ext uri="{FF2B5EF4-FFF2-40B4-BE49-F238E27FC236}">
                <a16:creationId xmlns:a16="http://schemas.microsoft.com/office/drawing/2014/main" id="{EF08F6A6-71F8-4517-8177-5D7EF02213C5}"/>
              </a:ext>
            </a:extLst>
          </p:cNvPr>
          <p:cNvSpPr/>
          <p:nvPr/>
        </p:nvSpPr>
        <p:spPr>
          <a:xfrm>
            <a:off x="0" y="-8994"/>
            <a:ext cx="12192000" cy="142184"/>
          </a:xfrm>
          <a:prstGeom prst="roundRect">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9B3B31B3-6BC7-427D-ADE0-BD402B19F7BE}"/>
              </a:ext>
            </a:extLst>
          </p:cNvPr>
          <p:cNvSpPr/>
          <p:nvPr/>
        </p:nvSpPr>
        <p:spPr>
          <a:xfrm>
            <a:off x="18518" y="12862"/>
            <a:ext cx="468000" cy="468000"/>
          </a:xfrm>
          <a:prstGeom prst="ellipse">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1</a:t>
            </a:r>
          </a:p>
        </p:txBody>
      </p:sp>
    </p:spTree>
    <p:custDataLst>
      <p:tags r:id="rId2"/>
    </p:custDataLst>
    <p:extLst>
      <p:ext uri="{BB962C8B-B14F-4D97-AF65-F5344CB8AC3E}">
        <p14:creationId xmlns:p14="http://schemas.microsoft.com/office/powerpoint/2010/main" val="661852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48064AB-02A6-4AD9-9388-9C0FEF257FBA}"/>
              </a:ext>
            </a:extLst>
          </p:cNvPr>
          <p:cNvSpPr/>
          <p:nvPr/>
        </p:nvSpPr>
        <p:spPr>
          <a:xfrm>
            <a:off x="548285" y="883538"/>
            <a:ext cx="1878904" cy="7766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hidden="1">
            <a:extLst>
              <a:ext uri="{FF2B5EF4-FFF2-40B4-BE49-F238E27FC236}">
                <a16:creationId xmlns:a16="http://schemas.microsoft.com/office/drawing/2014/main" id="{DE25A7EA-BF74-44A9-A874-9A34CA85DD9E}"/>
              </a:ext>
            </a:extLst>
          </p:cNvPr>
          <p:cNvGraphicFramePr>
            <a:graphicFrameLocks noChangeAspect="1"/>
          </p:cNvGraphicFramePr>
          <p:nvPr>
            <p:custDataLst>
              <p:tags r:id="rId3"/>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16386" name="think-cell Slide" r:id="rId6" imgW="395" imgH="394" progId="TCLayout.ActiveDocument.1">
                  <p:embed/>
                </p:oleObj>
              </mc:Choice>
              <mc:Fallback>
                <p:oleObj name="think-cell Slide" r:id="rId6" imgW="395" imgH="394" progId="TCLayout.ActiveDocument.1">
                  <p:embed/>
                  <p:pic>
                    <p:nvPicPr>
                      <p:cNvPr id="11" name="Object 10" hidden="1">
                        <a:extLst>
                          <a:ext uri="{FF2B5EF4-FFF2-40B4-BE49-F238E27FC236}">
                            <a16:creationId xmlns:a16="http://schemas.microsoft.com/office/drawing/2014/main" id="{DE25A7EA-BF74-44A9-A874-9A34CA85DD9E}"/>
                          </a:ext>
                        </a:extLst>
                      </p:cNvPr>
                      <p:cNvPicPr/>
                      <p:nvPr/>
                    </p:nvPicPr>
                    <p:blipFill>
                      <a:blip r:embed="rId7"/>
                      <a:stretch>
                        <a:fillRect/>
                      </a:stretch>
                    </p:blipFill>
                    <p:spPr>
                      <a:xfrm>
                        <a:off x="2118" y="2118"/>
                        <a:ext cx="2117" cy="2117"/>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2D013040-D855-4B16-BCD0-945953349526}"/>
              </a:ext>
            </a:extLst>
          </p:cNvPr>
          <p:cNvSpPr/>
          <p:nvPr/>
        </p:nvSpPr>
        <p:spPr>
          <a:xfrm>
            <a:off x="9042400" y="5761816"/>
            <a:ext cx="3149600" cy="104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endParaRPr lang="en-US">
              <a:solidFill>
                <a:srgbClr val="FFFFFF"/>
              </a:solidFill>
              <a:latin typeface="Arial"/>
            </a:endParaRPr>
          </a:p>
        </p:txBody>
      </p:sp>
      <p:sp>
        <p:nvSpPr>
          <p:cNvPr id="7" name="Title 41">
            <a:extLst>
              <a:ext uri="{FF2B5EF4-FFF2-40B4-BE49-F238E27FC236}">
                <a16:creationId xmlns:a16="http://schemas.microsoft.com/office/drawing/2014/main" id="{96A9CB32-BDD8-4CDE-9EA7-8F2E345B143F}"/>
              </a:ext>
            </a:extLst>
          </p:cNvPr>
          <p:cNvSpPr txBox="1">
            <a:spLocks/>
          </p:cNvSpPr>
          <p:nvPr/>
        </p:nvSpPr>
        <p:spPr bwMode="gray">
          <a:xfrm>
            <a:off x="657840" y="225188"/>
            <a:ext cx="10985875" cy="1036637"/>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2800" b="0" kern="1200" cap="none" baseline="0">
                <a:solidFill>
                  <a:schemeClr val="accent1"/>
                </a:solidFill>
                <a:latin typeface="+mj-lt"/>
                <a:ea typeface="+mj-ea"/>
                <a:cs typeface="+mj-cs"/>
              </a:defRPr>
            </a:lvl1pPr>
          </a:lstStyle>
          <a:p>
            <a:pPr defTabSz="1219170"/>
            <a:r>
              <a:rPr lang="fr-FR" dirty="0">
                <a:solidFill>
                  <a:srgbClr val="92D050"/>
                </a:solidFill>
                <a:latin typeface="Arial"/>
              </a:rPr>
              <a:t>Les résultats du processus de la </a:t>
            </a:r>
            <a:r>
              <a:rPr lang="fr-FR" dirty="0" err="1">
                <a:solidFill>
                  <a:srgbClr val="92D050"/>
                </a:solidFill>
                <a:latin typeface="Arial"/>
              </a:rPr>
              <a:t>TdC</a:t>
            </a:r>
            <a:r>
              <a:rPr lang="fr-FR" dirty="0">
                <a:solidFill>
                  <a:srgbClr val="92D050"/>
                </a:solidFill>
                <a:latin typeface="Arial"/>
              </a:rPr>
              <a:t> sont saisis dans l'onglet 1 du document </a:t>
            </a:r>
            <a:r>
              <a:rPr lang="fr-FR" b="1" dirty="0">
                <a:solidFill>
                  <a:srgbClr val="00B050"/>
                </a:solidFill>
                <a:latin typeface="Arial"/>
              </a:rPr>
              <a:t>Détail de Soutien Gavi</a:t>
            </a:r>
            <a:r>
              <a:rPr lang="fr-FR" dirty="0">
                <a:solidFill>
                  <a:schemeClr val="tx2"/>
                </a:solidFill>
                <a:latin typeface="Arial"/>
              </a:rPr>
              <a:t>. </a:t>
            </a:r>
            <a:endParaRPr lang="en-GB" b="1" dirty="0">
              <a:solidFill>
                <a:schemeClr val="tx2"/>
              </a:solidFill>
              <a:latin typeface="Arial"/>
            </a:endParaRPr>
          </a:p>
        </p:txBody>
      </p:sp>
      <p:sp>
        <p:nvSpPr>
          <p:cNvPr id="10" name="TextBox 9">
            <a:extLst>
              <a:ext uri="{FF2B5EF4-FFF2-40B4-BE49-F238E27FC236}">
                <a16:creationId xmlns:a16="http://schemas.microsoft.com/office/drawing/2014/main" id="{A6983481-6F7C-40A7-A1F3-82BB0AE0E8B2}"/>
              </a:ext>
            </a:extLst>
          </p:cNvPr>
          <p:cNvSpPr txBox="1"/>
          <p:nvPr/>
        </p:nvSpPr>
        <p:spPr>
          <a:xfrm>
            <a:off x="493133" y="1915952"/>
            <a:ext cx="5828575" cy="4093428"/>
          </a:xfrm>
          <a:prstGeom prst="rect">
            <a:avLst/>
          </a:prstGeom>
          <a:noFill/>
        </p:spPr>
        <p:txBody>
          <a:bodyPr wrap="square" lIns="91440" tIns="45720" rIns="91440" bIns="45720" rtlCol="0" anchor="t">
            <a:spAutoFit/>
          </a:bodyPr>
          <a:lstStyle/>
          <a:p>
            <a:pPr marL="240665" indent="-240665" defTabSz="914377">
              <a:spcAft>
                <a:spcPts val="800"/>
              </a:spcAft>
              <a:buFont typeface="Arial" panose="020B0604020202020204" pitchFamily="34" charset="0"/>
              <a:buChar char="•"/>
            </a:pPr>
            <a:r>
              <a:rPr lang="fr-FR" sz="2000" dirty="0">
                <a:solidFill>
                  <a:schemeClr val="accent1"/>
                </a:solidFill>
                <a:latin typeface="Arial"/>
              </a:rPr>
              <a:t>Une fois l’argumentaire et la </a:t>
            </a:r>
            <a:r>
              <a:rPr lang="fr-FR" sz="2000" dirty="0" err="1">
                <a:solidFill>
                  <a:schemeClr val="accent1"/>
                </a:solidFill>
                <a:latin typeface="Arial"/>
              </a:rPr>
              <a:t>TdC</a:t>
            </a:r>
            <a:r>
              <a:rPr lang="fr-FR" sz="2000" dirty="0">
                <a:solidFill>
                  <a:schemeClr val="accent1"/>
                </a:solidFill>
                <a:latin typeface="Arial"/>
              </a:rPr>
              <a:t> rempli, la demande de soutien est élaborée de manière holistique et capturée dans l</a:t>
            </a:r>
            <a:r>
              <a:rPr lang="fr-FR" sz="2000" b="1" dirty="0">
                <a:solidFill>
                  <a:schemeClr val="accent1"/>
                </a:solidFill>
                <a:latin typeface="Arial"/>
              </a:rPr>
              <a:t>e Détail du Soutien Gavi. </a:t>
            </a:r>
            <a:endParaRPr lang="en-US" b="1" dirty="0">
              <a:solidFill>
                <a:schemeClr val="accent1"/>
              </a:solidFill>
            </a:endParaRPr>
          </a:p>
          <a:p>
            <a:pPr marL="698494" lvl="1" indent="-241294" defTabSz="914377">
              <a:spcAft>
                <a:spcPts val="800"/>
              </a:spcAft>
              <a:buFont typeface="Arial" panose="020B0604020202020204" pitchFamily="34" charset="0"/>
              <a:buChar char="•"/>
            </a:pPr>
            <a:r>
              <a:rPr lang="fr-FR" sz="2000" dirty="0">
                <a:solidFill>
                  <a:schemeClr val="accent1"/>
                </a:solidFill>
                <a:latin typeface="Arial"/>
              </a:rPr>
              <a:t>Le Détail du Soutien regroupe </a:t>
            </a:r>
            <a:r>
              <a:rPr lang="fr-FR" sz="2000" b="1" dirty="0">
                <a:solidFill>
                  <a:schemeClr val="accent1"/>
                </a:solidFill>
                <a:latin typeface="Arial"/>
              </a:rPr>
              <a:t>tous les soutiens de Gavi</a:t>
            </a:r>
            <a:r>
              <a:rPr lang="fr-FR" sz="2000" dirty="0">
                <a:solidFill>
                  <a:schemeClr val="accent1"/>
                </a:solidFill>
                <a:latin typeface="Arial"/>
              </a:rPr>
              <a:t>, y compris le RSS, le CCEOP, l</a:t>
            </a:r>
            <a:r>
              <a:rPr lang="en-US" sz="2000" dirty="0">
                <a:solidFill>
                  <a:schemeClr val="accent1"/>
                </a:solidFill>
                <a:latin typeface="Arial"/>
              </a:rPr>
              <a:t>’a</a:t>
            </a:r>
            <a:r>
              <a:rPr lang="en-US" sz="2000" dirty="0">
                <a:solidFill>
                  <a:schemeClr val="accent1"/>
                </a:solidFill>
              </a:rPr>
              <a:t>ide </a:t>
            </a:r>
            <a:r>
              <a:rPr lang="en-US" sz="2000" dirty="0" err="1">
                <a:solidFill>
                  <a:schemeClr val="accent1"/>
                </a:solidFill>
              </a:rPr>
              <a:t>ciblée</a:t>
            </a:r>
            <a:r>
              <a:rPr lang="en-US" sz="2000" dirty="0">
                <a:solidFill>
                  <a:schemeClr val="accent1"/>
                </a:solidFill>
              </a:rPr>
              <a:t> aux pays</a:t>
            </a:r>
            <a:r>
              <a:rPr lang="fr-FR" sz="2000" dirty="0">
                <a:solidFill>
                  <a:schemeClr val="accent1"/>
                </a:solidFill>
                <a:latin typeface="Arial"/>
              </a:rPr>
              <a:t>, le soutien aux vaccins actuel et nouveaux. </a:t>
            </a:r>
          </a:p>
          <a:p>
            <a:pPr marL="698494" lvl="1" indent="-241294" defTabSz="914377">
              <a:spcAft>
                <a:spcPts val="800"/>
              </a:spcAft>
              <a:buFont typeface="Arial" panose="020B0604020202020204" pitchFamily="34" charset="0"/>
              <a:buChar char="•"/>
            </a:pPr>
            <a:r>
              <a:rPr lang="fr-FR" sz="2000" dirty="0">
                <a:solidFill>
                  <a:schemeClr val="accent1"/>
                </a:solidFill>
                <a:latin typeface="Arial"/>
              </a:rPr>
              <a:t>Il comprend également </a:t>
            </a:r>
            <a:r>
              <a:rPr lang="fr-FR" sz="2000" b="1" dirty="0">
                <a:solidFill>
                  <a:schemeClr val="accent1"/>
                </a:solidFill>
                <a:latin typeface="Arial"/>
              </a:rPr>
              <a:t>un plan de travail chiffré</a:t>
            </a:r>
            <a:r>
              <a:rPr lang="fr-FR" sz="2000" b="1" baseline="30000" dirty="0">
                <a:solidFill>
                  <a:schemeClr val="accent1"/>
                </a:solidFill>
                <a:latin typeface="Arial"/>
              </a:rPr>
              <a:t>1</a:t>
            </a:r>
            <a:r>
              <a:rPr lang="fr-FR" sz="2000" b="1" dirty="0">
                <a:solidFill>
                  <a:schemeClr val="accent1"/>
                </a:solidFill>
                <a:latin typeface="Arial"/>
              </a:rPr>
              <a:t>, des détails sur les vaccins et un plan de suivi et d'apprentissage</a:t>
            </a:r>
            <a:r>
              <a:rPr lang="fr-FR" sz="2000" dirty="0">
                <a:solidFill>
                  <a:schemeClr val="accent1"/>
                </a:solidFill>
                <a:latin typeface="Arial"/>
              </a:rPr>
              <a:t>.</a:t>
            </a:r>
          </a:p>
          <a:p>
            <a:pPr marL="698494" lvl="1" indent="-241294" defTabSz="914377">
              <a:spcAft>
                <a:spcPts val="800"/>
              </a:spcAft>
              <a:buFont typeface="Arial" panose="020B0604020202020204" pitchFamily="34" charset="0"/>
              <a:buChar char="•"/>
            </a:pPr>
            <a:r>
              <a:rPr lang="fr-FR" sz="2000" dirty="0">
                <a:solidFill>
                  <a:schemeClr val="accent1"/>
                </a:solidFill>
                <a:latin typeface="Arial"/>
              </a:rPr>
              <a:t>Il est complété par un </a:t>
            </a:r>
            <a:r>
              <a:rPr lang="fr-FR" sz="2000" b="1" dirty="0">
                <a:solidFill>
                  <a:schemeClr val="accent1"/>
                </a:solidFill>
                <a:latin typeface="Arial"/>
              </a:rPr>
              <a:t>budget détaillé</a:t>
            </a:r>
            <a:r>
              <a:rPr lang="fr-FR" sz="2000" b="1" baseline="30000" dirty="0">
                <a:solidFill>
                  <a:schemeClr val="accent1"/>
                </a:solidFill>
                <a:latin typeface="Arial"/>
              </a:rPr>
              <a:t>2</a:t>
            </a:r>
            <a:r>
              <a:rPr lang="fr-FR" sz="2000" b="1" dirty="0">
                <a:solidFill>
                  <a:schemeClr val="accent1"/>
                </a:solidFill>
                <a:latin typeface="Arial"/>
              </a:rPr>
              <a:t> </a:t>
            </a:r>
            <a:endParaRPr lang="en-GB" sz="2000" b="1" dirty="0">
              <a:solidFill>
                <a:schemeClr val="accent1"/>
              </a:solidFill>
              <a:latin typeface="Arial"/>
            </a:endParaRPr>
          </a:p>
        </p:txBody>
      </p:sp>
      <p:sp>
        <p:nvSpPr>
          <p:cNvPr id="13" name="TextBox 12">
            <a:extLst>
              <a:ext uri="{FF2B5EF4-FFF2-40B4-BE49-F238E27FC236}">
                <a16:creationId xmlns:a16="http://schemas.microsoft.com/office/drawing/2014/main" id="{51273A45-9E07-484F-866E-50B6CA6BB651}"/>
              </a:ext>
            </a:extLst>
          </p:cNvPr>
          <p:cNvSpPr txBox="1"/>
          <p:nvPr/>
        </p:nvSpPr>
        <p:spPr>
          <a:xfrm>
            <a:off x="972710" y="6164021"/>
            <a:ext cx="5602824" cy="400110"/>
          </a:xfrm>
          <a:prstGeom prst="rect">
            <a:avLst/>
          </a:prstGeom>
          <a:noFill/>
        </p:spPr>
        <p:txBody>
          <a:bodyPr wrap="square" lIns="91440" tIns="45720" rIns="91440" bIns="45720" rtlCol="0" anchor="t">
            <a:spAutoFit/>
          </a:bodyPr>
          <a:lstStyle/>
          <a:p>
            <a:pPr marL="304165" indent="-304165" defTabSz="914377">
              <a:buFontTx/>
              <a:buAutoNum type="arabicParenBoth"/>
            </a:pPr>
            <a:r>
              <a:rPr lang="en-US" sz="1000">
                <a:solidFill>
                  <a:srgbClr val="343434"/>
                </a:solidFill>
                <a:latin typeface="Arial"/>
              </a:rPr>
              <a:t>Le plan de travail </a:t>
            </a:r>
            <a:r>
              <a:rPr lang="en-US" sz="1000" err="1">
                <a:solidFill>
                  <a:srgbClr val="343434"/>
                </a:solidFill>
                <a:latin typeface="Arial"/>
              </a:rPr>
              <a:t>chiffré</a:t>
            </a:r>
            <a:r>
              <a:rPr lang="en-US" sz="1000">
                <a:solidFill>
                  <a:srgbClr val="343434"/>
                </a:solidFill>
                <a:latin typeface="Arial"/>
              </a:rPr>
              <a:t> </a:t>
            </a:r>
            <a:r>
              <a:rPr lang="fr-FR" sz="1000">
                <a:solidFill>
                  <a:srgbClr val="343434"/>
                </a:solidFill>
                <a:latin typeface="Arial"/>
              </a:rPr>
              <a:t>intégrera la possibilité de surveiller la mise en œuvre des fonds</a:t>
            </a:r>
            <a:endParaRPr lang="en-US" sz="1000">
              <a:solidFill>
                <a:srgbClr val="343434"/>
              </a:solidFill>
              <a:latin typeface="Arial"/>
              <a:cs typeface="Arial"/>
            </a:endParaRPr>
          </a:p>
          <a:p>
            <a:pPr marL="304165" indent="-304165" defTabSz="914377">
              <a:buFontTx/>
              <a:buAutoNum type="arabicParenBoth"/>
            </a:pPr>
            <a:r>
              <a:rPr lang="fr-FR" sz="1000">
                <a:solidFill>
                  <a:srgbClr val="343434"/>
                </a:solidFill>
                <a:latin typeface="Arial"/>
              </a:rPr>
              <a:t>A </a:t>
            </a:r>
            <a:r>
              <a:rPr lang="fr-FR" sz="1000">
                <a:ea typeface="+mn-lt"/>
                <a:cs typeface="+mn-lt"/>
              </a:rPr>
              <a:t>l'exception de certains pays, selon le contexte du pays</a:t>
            </a:r>
            <a:endParaRPr lang="en-US" sz="1000">
              <a:solidFill>
                <a:srgbClr val="343434"/>
              </a:solidFill>
              <a:latin typeface="Arial"/>
              <a:cs typeface="Arial"/>
            </a:endParaRPr>
          </a:p>
        </p:txBody>
      </p:sp>
      <p:cxnSp>
        <p:nvCxnSpPr>
          <p:cNvPr id="3" name="Straight Connector 2">
            <a:extLst>
              <a:ext uri="{FF2B5EF4-FFF2-40B4-BE49-F238E27FC236}">
                <a16:creationId xmlns:a16="http://schemas.microsoft.com/office/drawing/2014/main" id="{84B3214C-7AAC-4FC3-92FB-6CCFDCD90BC0}"/>
              </a:ext>
            </a:extLst>
          </p:cNvPr>
          <p:cNvCxnSpPr/>
          <p:nvPr/>
        </p:nvCxnSpPr>
        <p:spPr>
          <a:xfrm>
            <a:off x="6911700" y="2001521"/>
            <a:ext cx="0" cy="3117767"/>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E10EB3D0-B504-47E0-B453-2D1983FC2788}"/>
              </a:ext>
            </a:extLst>
          </p:cNvPr>
          <p:cNvGrpSpPr/>
          <p:nvPr/>
        </p:nvGrpSpPr>
        <p:grpSpPr>
          <a:xfrm>
            <a:off x="6695700" y="3213000"/>
            <a:ext cx="432000" cy="432000"/>
            <a:chOff x="3860142" y="3105286"/>
            <a:chExt cx="324000" cy="324000"/>
          </a:xfrm>
        </p:grpSpPr>
        <p:sp>
          <p:nvSpPr>
            <p:cNvPr id="16" name="Freeform 94">
              <a:extLst>
                <a:ext uri="{FF2B5EF4-FFF2-40B4-BE49-F238E27FC236}">
                  <a16:creationId xmlns:a16="http://schemas.microsoft.com/office/drawing/2014/main" id="{A34EDE0E-3125-4364-A0FE-3A79EE62D4F2}"/>
                </a:ext>
              </a:extLst>
            </p:cNvPr>
            <p:cNvSpPr>
              <a:spLocks/>
            </p:cNvSpPr>
            <p:nvPr/>
          </p:nvSpPr>
          <p:spPr bwMode="gray">
            <a:xfrm>
              <a:off x="3860142" y="3105286"/>
              <a:ext cx="324000" cy="32400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rgbClr val="005CB9"/>
            </a:solidFill>
            <a:ln>
              <a:solidFill>
                <a:srgbClr val="005CB9"/>
              </a:solidFill>
            </a:ln>
          </p:spPr>
          <p:txBody>
            <a:bodyPr vert="horz" wrap="square" lIns="88641" tIns="44321" rIns="88641" bIns="44321" numCol="1" anchor="t" anchorCtr="0" compatLnSpc="1">
              <a:prstTxWarp prst="textNoShape">
                <a:avLst/>
              </a:prstTxWarp>
            </a:bodyPr>
            <a:lstStyle/>
            <a:p>
              <a:pPr defTabSz="914377"/>
              <a:endParaRPr lang="en-US" sz="2000">
                <a:solidFill>
                  <a:srgbClr val="6E6F73"/>
                </a:solidFill>
                <a:latin typeface="Arial"/>
              </a:endParaRPr>
            </a:p>
          </p:txBody>
        </p:sp>
        <p:sp>
          <p:nvSpPr>
            <p:cNvPr id="18" name="Freeform 95">
              <a:extLst>
                <a:ext uri="{FF2B5EF4-FFF2-40B4-BE49-F238E27FC236}">
                  <a16:creationId xmlns:a16="http://schemas.microsoft.com/office/drawing/2014/main" id="{40A9617C-31AA-4AF8-B190-B5463F08B56A}"/>
                </a:ext>
              </a:extLst>
            </p:cNvPr>
            <p:cNvSpPr>
              <a:spLocks/>
            </p:cNvSpPr>
            <p:nvPr/>
          </p:nvSpPr>
          <p:spPr bwMode="gray">
            <a:xfrm>
              <a:off x="3975858" y="3167851"/>
              <a:ext cx="127253" cy="216000"/>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defTabSz="914377"/>
              <a:endParaRPr lang="en-US" sz="2000">
                <a:solidFill>
                  <a:srgbClr val="6E6F73"/>
                </a:solidFill>
                <a:latin typeface="Arial"/>
              </a:endParaRPr>
            </a:p>
          </p:txBody>
        </p:sp>
      </p:grpSp>
      <p:pic>
        <p:nvPicPr>
          <p:cNvPr id="19" name="Picture 18">
            <a:extLst>
              <a:ext uri="{FF2B5EF4-FFF2-40B4-BE49-F238E27FC236}">
                <a16:creationId xmlns:a16="http://schemas.microsoft.com/office/drawing/2014/main" id="{9B5DCFBB-2B4A-46C6-B128-590483DD68DF}"/>
              </a:ext>
            </a:extLst>
          </p:cNvPr>
          <p:cNvPicPr>
            <a:picLocks noChangeAspect="1"/>
          </p:cNvPicPr>
          <p:nvPr/>
        </p:nvPicPr>
        <p:blipFill rotWithShape="1">
          <a:blip r:embed="rId8"/>
          <a:srcRect l="-1" r="34410"/>
          <a:stretch/>
        </p:blipFill>
        <p:spPr>
          <a:xfrm>
            <a:off x="7245921" y="1656733"/>
            <a:ext cx="3147371" cy="1662943"/>
          </a:xfrm>
          <a:prstGeom prst="rect">
            <a:avLst/>
          </a:prstGeom>
        </p:spPr>
      </p:pic>
      <p:pic>
        <p:nvPicPr>
          <p:cNvPr id="20" name="Picture 19">
            <a:extLst>
              <a:ext uri="{FF2B5EF4-FFF2-40B4-BE49-F238E27FC236}">
                <a16:creationId xmlns:a16="http://schemas.microsoft.com/office/drawing/2014/main" id="{0C7EB1AF-0EC0-47A5-AD21-46E5D3E00306}"/>
              </a:ext>
            </a:extLst>
          </p:cNvPr>
          <p:cNvPicPr>
            <a:picLocks noChangeAspect="1"/>
          </p:cNvPicPr>
          <p:nvPr/>
        </p:nvPicPr>
        <p:blipFill rotWithShape="1">
          <a:blip r:embed="rId9"/>
          <a:srcRect l="-1" r="43047"/>
          <a:stretch/>
        </p:blipFill>
        <p:spPr>
          <a:xfrm>
            <a:off x="7835913" y="2464949"/>
            <a:ext cx="3147368" cy="1662943"/>
          </a:xfrm>
          <a:prstGeom prst="rect">
            <a:avLst/>
          </a:prstGeom>
        </p:spPr>
      </p:pic>
      <p:pic>
        <p:nvPicPr>
          <p:cNvPr id="22" name="image9.png">
            <a:extLst>
              <a:ext uri="{FF2B5EF4-FFF2-40B4-BE49-F238E27FC236}">
                <a16:creationId xmlns:a16="http://schemas.microsoft.com/office/drawing/2014/main" id="{4537DD6F-1E43-454C-8649-5858DEF2D48D}"/>
              </a:ext>
            </a:extLst>
          </p:cNvPr>
          <p:cNvPicPr/>
          <p:nvPr/>
        </p:nvPicPr>
        <p:blipFill>
          <a:blip r:embed="rId10" cstate="print">
            <a:extLst>
              <a:ext uri="{28A0092B-C50C-407E-A947-70E740481C1C}">
                <a14:useLocalDpi xmlns:a14="http://schemas.microsoft.com/office/drawing/2010/main" val="0"/>
              </a:ext>
            </a:extLst>
          </a:blip>
          <a:srcRect/>
          <a:stretch>
            <a:fillRect/>
          </a:stretch>
        </p:blipFill>
        <p:spPr>
          <a:xfrm>
            <a:off x="8425903" y="3645001"/>
            <a:ext cx="3147371" cy="1661415"/>
          </a:xfrm>
          <a:prstGeom prst="rect">
            <a:avLst/>
          </a:prstGeom>
          <a:ln/>
        </p:spPr>
      </p:pic>
      <p:sp>
        <p:nvSpPr>
          <p:cNvPr id="4" name="TextBox 3">
            <a:extLst>
              <a:ext uri="{FF2B5EF4-FFF2-40B4-BE49-F238E27FC236}">
                <a16:creationId xmlns:a16="http://schemas.microsoft.com/office/drawing/2014/main" id="{11BF434F-C62D-4C51-AA01-ADADF99A4EFA}"/>
              </a:ext>
            </a:extLst>
          </p:cNvPr>
          <p:cNvSpPr txBox="1"/>
          <p:nvPr/>
        </p:nvSpPr>
        <p:spPr>
          <a:xfrm>
            <a:off x="7186811" y="5492557"/>
            <a:ext cx="4445573" cy="830997"/>
          </a:xfrm>
          <a:prstGeom prst="rect">
            <a:avLst/>
          </a:prstGeom>
          <a:noFill/>
        </p:spPr>
        <p:txBody>
          <a:bodyPr wrap="square" lIns="91440" tIns="45720" rIns="91440" bIns="45720" rtlCol="0" anchor="t">
            <a:spAutoFit/>
          </a:bodyPr>
          <a:lstStyle/>
          <a:p>
            <a:pPr defTabSz="914377"/>
            <a:r>
              <a:rPr lang="en-US" sz="1600" err="1">
                <a:solidFill>
                  <a:srgbClr val="343434"/>
                </a:solidFill>
                <a:latin typeface="Arial"/>
              </a:rPr>
              <a:t>Détail</a:t>
            </a:r>
            <a:r>
              <a:rPr lang="en-US" sz="1600">
                <a:solidFill>
                  <a:srgbClr val="343434"/>
                </a:solidFill>
                <a:latin typeface="Arial"/>
              </a:rPr>
              <a:t> de Soutien– examples de </a:t>
            </a:r>
            <a:r>
              <a:rPr lang="en-US" sz="1600" err="1">
                <a:solidFill>
                  <a:srgbClr val="343434"/>
                </a:solidFill>
                <a:latin typeface="Arial"/>
              </a:rPr>
              <a:t>TdC</a:t>
            </a:r>
            <a:r>
              <a:rPr lang="en-US" sz="1600">
                <a:solidFill>
                  <a:srgbClr val="343434"/>
                </a:solidFill>
                <a:latin typeface="Arial"/>
              </a:rPr>
              <a:t>, du plan de travail </a:t>
            </a:r>
            <a:r>
              <a:rPr lang="en-US" sz="1600" err="1">
                <a:solidFill>
                  <a:srgbClr val="343434"/>
                </a:solidFill>
                <a:latin typeface="Arial"/>
              </a:rPr>
              <a:t>chiffré</a:t>
            </a:r>
            <a:r>
              <a:rPr lang="en-US" sz="1600">
                <a:solidFill>
                  <a:srgbClr val="343434"/>
                </a:solidFill>
                <a:latin typeface="Arial"/>
              </a:rPr>
              <a:t> et le </a:t>
            </a:r>
            <a:r>
              <a:rPr lang="fr-FR" sz="1600">
                <a:solidFill>
                  <a:srgbClr val="343434"/>
                </a:solidFill>
                <a:latin typeface="Arial"/>
              </a:rPr>
              <a:t>plan de suivi et d'apprentissage</a:t>
            </a:r>
            <a:endParaRPr lang="en-US" sz="1600">
              <a:solidFill>
                <a:srgbClr val="343434"/>
              </a:solidFill>
              <a:latin typeface="Arial"/>
            </a:endParaRPr>
          </a:p>
        </p:txBody>
      </p:sp>
      <p:sp>
        <p:nvSpPr>
          <p:cNvPr id="25" name="Rectangle: Rounded Corners 24">
            <a:extLst>
              <a:ext uri="{FF2B5EF4-FFF2-40B4-BE49-F238E27FC236}">
                <a16:creationId xmlns:a16="http://schemas.microsoft.com/office/drawing/2014/main" id="{3548D7F7-8B23-4D2B-BFA1-156ACC875F59}"/>
              </a:ext>
            </a:extLst>
          </p:cNvPr>
          <p:cNvSpPr/>
          <p:nvPr/>
        </p:nvSpPr>
        <p:spPr>
          <a:xfrm>
            <a:off x="0" y="-8994"/>
            <a:ext cx="12192000" cy="142184"/>
          </a:xfrm>
          <a:prstGeom prst="roundRect">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2641487-2BB1-4A8C-9CD1-104BEE62CE62}"/>
              </a:ext>
            </a:extLst>
          </p:cNvPr>
          <p:cNvSpPr/>
          <p:nvPr/>
        </p:nvSpPr>
        <p:spPr>
          <a:xfrm>
            <a:off x="18518" y="12862"/>
            <a:ext cx="468000" cy="468000"/>
          </a:xfrm>
          <a:prstGeom prst="ellipse">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1</a:t>
            </a:r>
          </a:p>
        </p:txBody>
      </p:sp>
      <p:sp>
        <p:nvSpPr>
          <p:cNvPr id="27" name="Rectangle: Rounded Corners 26">
            <a:extLst>
              <a:ext uri="{FF2B5EF4-FFF2-40B4-BE49-F238E27FC236}">
                <a16:creationId xmlns:a16="http://schemas.microsoft.com/office/drawing/2014/main" id="{F3AAD985-2D11-49D9-865F-222693CB4143}"/>
              </a:ext>
            </a:extLst>
          </p:cNvPr>
          <p:cNvSpPr/>
          <p:nvPr/>
        </p:nvSpPr>
        <p:spPr>
          <a:xfrm>
            <a:off x="5851743" y="-8994"/>
            <a:ext cx="6358775" cy="142184"/>
          </a:xfrm>
          <a:prstGeom prst="roundRect">
            <a:avLst/>
          </a:prstGeom>
          <a:solidFill>
            <a:srgbClr val="008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AFF8C188-FAD8-49D9-B6BF-5450708DE88B}"/>
              </a:ext>
            </a:extLst>
          </p:cNvPr>
          <p:cNvSpPr/>
          <p:nvPr/>
        </p:nvSpPr>
        <p:spPr>
          <a:xfrm>
            <a:off x="5870261" y="12862"/>
            <a:ext cx="468000" cy="468000"/>
          </a:xfrm>
          <a:prstGeom prst="ellipse">
            <a:avLst/>
          </a:prstGeom>
          <a:solidFill>
            <a:srgbClr val="00B05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2</a:t>
            </a:r>
          </a:p>
        </p:txBody>
      </p:sp>
    </p:spTree>
    <p:custDataLst>
      <p:tags r:id="rId2"/>
    </p:custDataLst>
    <p:extLst>
      <p:ext uri="{BB962C8B-B14F-4D97-AF65-F5344CB8AC3E}">
        <p14:creationId xmlns:p14="http://schemas.microsoft.com/office/powerpoint/2010/main" val="414600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E874167-2FD5-4A69-9A48-5F3ED854A07F}"/>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7410" name="think-cell Slide" r:id="rId6" imgW="347" imgH="348" progId="TCLayout.ActiveDocument.1">
                  <p:embed/>
                </p:oleObj>
              </mc:Choice>
              <mc:Fallback>
                <p:oleObj name="think-cell Slide" r:id="rId6" imgW="347" imgH="348" progId="TCLayout.ActiveDocument.1">
                  <p:embed/>
                  <p:pic>
                    <p:nvPicPr>
                      <p:cNvPr id="6" name="Object 5" hidden="1">
                        <a:extLst>
                          <a:ext uri="{FF2B5EF4-FFF2-40B4-BE49-F238E27FC236}">
                            <a16:creationId xmlns:a16="http://schemas.microsoft.com/office/drawing/2014/main" id="{EE874167-2FD5-4A69-9A48-5F3ED854A07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2D013040-D855-4B16-BCD0-945953349526}"/>
              </a:ext>
            </a:extLst>
          </p:cNvPr>
          <p:cNvSpPr/>
          <p:nvPr/>
        </p:nvSpPr>
        <p:spPr>
          <a:xfrm>
            <a:off x="9042400" y="5874551"/>
            <a:ext cx="3149600" cy="1041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4E4CEFD-C7EF-4D01-A7B7-7E5BE26B21F2}"/>
              </a:ext>
            </a:extLst>
          </p:cNvPr>
          <p:cNvSpPr/>
          <p:nvPr/>
        </p:nvSpPr>
        <p:spPr>
          <a:xfrm>
            <a:off x="0" y="21888"/>
            <a:ext cx="4089400" cy="1506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B32451B-5FB6-4C17-BE4E-6A24509A0D69}"/>
              </a:ext>
            </a:extLst>
          </p:cNvPr>
          <p:cNvSpPr txBox="1"/>
          <p:nvPr/>
        </p:nvSpPr>
        <p:spPr>
          <a:xfrm>
            <a:off x="2618497" y="744096"/>
            <a:ext cx="2695958" cy="584775"/>
          </a:xfrm>
          <a:prstGeom prst="rect">
            <a:avLst/>
          </a:prstGeom>
          <a:noFill/>
        </p:spPr>
        <p:txBody>
          <a:bodyPr wrap="square" rtlCol="0">
            <a:spAutoFit/>
          </a:bodyPr>
          <a:lstStyle/>
          <a:p>
            <a:r>
              <a:rPr lang="en-US" sz="1600" b="1" dirty="0"/>
              <a:t>Onglet 2: </a:t>
            </a:r>
            <a:r>
              <a:rPr lang="en-US" sz="1600" b="1" dirty="0">
                <a:solidFill>
                  <a:srgbClr val="343434"/>
                </a:solidFill>
                <a:latin typeface="Arial"/>
              </a:rPr>
              <a:t>Plan de travail </a:t>
            </a:r>
            <a:r>
              <a:rPr lang="en-US" sz="1600" b="1" dirty="0" err="1">
                <a:solidFill>
                  <a:srgbClr val="343434"/>
                </a:solidFill>
                <a:latin typeface="Arial"/>
              </a:rPr>
              <a:t>chiffré</a:t>
            </a:r>
            <a:endParaRPr lang="en-US" sz="1600" b="1" dirty="0"/>
          </a:p>
        </p:txBody>
      </p:sp>
      <p:sp>
        <p:nvSpPr>
          <p:cNvPr id="15" name="TextBox 14">
            <a:extLst>
              <a:ext uri="{FF2B5EF4-FFF2-40B4-BE49-F238E27FC236}">
                <a16:creationId xmlns:a16="http://schemas.microsoft.com/office/drawing/2014/main" id="{EDAFB5AE-1CFB-4EB9-BF86-A4393D7C94D7}"/>
              </a:ext>
            </a:extLst>
          </p:cNvPr>
          <p:cNvSpPr txBox="1"/>
          <p:nvPr/>
        </p:nvSpPr>
        <p:spPr>
          <a:xfrm>
            <a:off x="2618497" y="1856871"/>
            <a:ext cx="2371168" cy="584775"/>
          </a:xfrm>
          <a:prstGeom prst="rect">
            <a:avLst/>
          </a:prstGeom>
          <a:noFill/>
        </p:spPr>
        <p:txBody>
          <a:bodyPr wrap="square" rtlCol="0">
            <a:spAutoFit/>
          </a:bodyPr>
          <a:lstStyle/>
          <a:p>
            <a:r>
              <a:rPr lang="en-US" sz="1600" b="1" dirty="0"/>
              <a:t>Onglet 3: </a:t>
            </a:r>
            <a:r>
              <a:rPr lang="en-US" sz="1600" b="1" dirty="0" err="1"/>
              <a:t>Soutien</a:t>
            </a:r>
            <a:r>
              <a:rPr lang="en-US" sz="1600" b="1" dirty="0"/>
              <a:t> aux </a:t>
            </a:r>
            <a:r>
              <a:rPr lang="en-US" sz="1600" b="1" dirty="0" err="1"/>
              <a:t>vaccins</a:t>
            </a:r>
            <a:r>
              <a:rPr lang="en-US" sz="1600" b="1" dirty="0"/>
              <a:t> </a:t>
            </a:r>
            <a:r>
              <a:rPr lang="en-US" sz="1600" b="1" dirty="0" err="1"/>
              <a:t>actuel</a:t>
            </a:r>
            <a:endParaRPr lang="en-US" sz="1600" b="1" dirty="0"/>
          </a:p>
        </p:txBody>
      </p:sp>
      <p:sp>
        <p:nvSpPr>
          <p:cNvPr id="16" name="TextBox 15">
            <a:extLst>
              <a:ext uri="{FF2B5EF4-FFF2-40B4-BE49-F238E27FC236}">
                <a16:creationId xmlns:a16="http://schemas.microsoft.com/office/drawing/2014/main" id="{AF0B8E2E-8C5F-4794-97DF-9C833C2E0CDF}"/>
              </a:ext>
            </a:extLst>
          </p:cNvPr>
          <p:cNvSpPr txBox="1"/>
          <p:nvPr/>
        </p:nvSpPr>
        <p:spPr>
          <a:xfrm>
            <a:off x="2618497" y="2969646"/>
            <a:ext cx="2540734" cy="830997"/>
          </a:xfrm>
          <a:prstGeom prst="rect">
            <a:avLst/>
          </a:prstGeom>
          <a:noFill/>
        </p:spPr>
        <p:txBody>
          <a:bodyPr wrap="square" rtlCol="0">
            <a:spAutoFit/>
          </a:bodyPr>
          <a:lstStyle/>
          <a:p>
            <a:r>
              <a:rPr lang="en-US" sz="1600" b="1" dirty="0"/>
              <a:t>Onglet 4: </a:t>
            </a:r>
            <a:r>
              <a:rPr lang="en-US" sz="1600" b="1" dirty="0" err="1"/>
              <a:t>Soutien</a:t>
            </a:r>
            <a:r>
              <a:rPr lang="en-US" sz="1600" b="1" dirty="0"/>
              <a:t> aux nouveaux </a:t>
            </a:r>
            <a:r>
              <a:rPr lang="en-US" sz="1600" b="1" dirty="0" err="1"/>
              <a:t>vaccins</a:t>
            </a:r>
            <a:r>
              <a:rPr lang="en-US" sz="1600" b="1" dirty="0"/>
              <a:t> </a:t>
            </a:r>
            <a:r>
              <a:rPr lang="en-US" sz="1600" dirty="0"/>
              <a:t>(</a:t>
            </a:r>
            <a:r>
              <a:rPr lang="fr-FR" sz="1600" dirty="0"/>
              <a:t>dans les 24 prochains mois</a:t>
            </a:r>
            <a:r>
              <a:rPr lang="en-US" sz="1600" dirty="0"/>
              <a:t>)</a:t>
            </a:r>
          </a:p>
        </p:txBody>
      </p:sp>
      <p:sp>
        <p:nvSpPr>
          <p:cNvPr id="17" name="TextBox 16">
            <a:extLst>
              <a:ext uri="{FF2B5EF4-FFF2-40B4-BE49-F238E27FC236}">
                <a16:creationId xmlns:a16="http://schemas.microsoft.com/office/drawing/2014/main" id="{342E661C-68B6-4BE8-8A93-773A44C180B3}"/>
              </a:ext>
            </a:extLst>
          </p:cNvPr>
          <p:cNvSpPr txBox="1"/>
          <p:nvPr/>
        </p:nvSpPr>
        <p:spPr>
          <a:xfrm>
            <a:off x="2618497" y="4605641"/>
            <a:ext cx="3119798" cy="584775"/>
          </a:xfrm>
          <a:prstGeom prst="rect">
            <a:avLst/>
          </a:prstGeom>
          <a:noFill/>
        </p:spPr>
        <p:txBody>
          <a:bodyPr wrap="square" rtlCol="0">
            <a:spAutoFit/>
          </a:bodyPr>
          <a:lstStyle/>
          <a:p>
            <a:r>
              <a:rPr lang="en-US" sz="1600" b="1" dirty="0"/>
              <a:t>Onglet 5: </a:t>
            </a:r>
            <a:r>
              <a:rPr lang="fr-FR" sz="1600" b="1" dirty="0">
                <a:solidFill>
                  <a:srgbClr val="343434"/>
                </a:solidFill>
                <a:latin typeface="Arial"/>
              </a:rPr>
              <a:t>Plan de de suivi et d'apprentissage</a:t>
            </a:r>
            <a:endParaRPr lang="en-US" sz="1600" b="1" dirty="0"/>
          </a:p>
        </p:txBody>
      </p:sp>
      <p:pic>
        <p:nvPicPr>
          <p:cNvPr id="21" name="Picture 20">
            <a:extLst>
              <a:ext uri="{FF2B5EF4-FFF2-40B4-BE49-F238E27FC236}">
                <a16:creationId xmlns:a16="http://schemas.microsoft.com/office/drawing/2014/main" id="{2D580C67-D832-4DF2-9833-FCB989F64660}"/>
              </a:ext>
            </a:extLst>
          </p:cNvPr>
          <p:cNvPicPr>
            <a:picLocks noChangeAspect="1"/>
          </p:cNvPicPr>
          <p:nvPr/>
        </p:nvPicPr>
        <p:blipFill rotWithShape="1">
          <a:blip r:embed="rId8"/>
          <a:srcRect r="38051"/>
          <a:stretch/>
        </p:blipFill>
        <p:spPr>
          <a:xfrm>
            <a:off x="274305" y="588929"/>
            <a:ext cx="1646364" cy="956665"/>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90F571F7-DF65-4628-A42D-6237F8C9F0F2}"/>
              </a:ext>
            </a:extLst>
          </p:cNvPr>
          <p:cNvPicPr>
            <a:picLocks noChangeAspect="1"/>
          </p:cNvPicPr>
          <p:nvPr/>
        </p:nvPicPr>
        <p:blipFill>
          <a:blip r:embed="rId9"/>
          <a:stretch>
            <a:fillRect/>
          </a:stretch>
        </p:blipFill>
        <p:spPr>
          <a:xfrm>
            <a:off x="274305" y="1828315"/>
            <a:ext cx="1646364" cy="1011292"/>
          </a:xfrm>
          <a:prstGeom prst="rect">
            <a:avLst/>
          </a:prstGeom>
          <a:ln>
            <a:noFill/>
          </a:ln>
          <a:effectLst>
            <a:outerShdw blurRad="292100" dist="139700" dir="2700000" algn="tl" rotWithShape="0">
              <a:srgbClr val="333333">
                <a:alpha val="65000"/>
              </a:srgbClr>
            </a:outerShdw>
          </a:effectLst>
        </p:spPr>
      </p:pic>
      <p:pic>
        <p:nvPicPr>
          <p:cNvPr id="23" name="Picture 22">
            <a:extLst>
              <a:ext uri="{FF2B5EF4-FFF2-40B4-BE49-F238E27FC236}">
                <a16:creationId xmlns:a16="http://schemas.microsoft.com/office/drawing/2014/main" id="{B3B92439-1499-48BB-B0C1-7ABD03869902}"/>
              </a:ext>
            </a:extLst>
          </p:cNvPr>
          <p:cNvPicPr>
            <a:picLocks noChangeAspect="1"/>
          </p:cNvPicPr>
          <p:nvPr/>
        </p:nvPicPr>
        <p:blipFill>
          <a:blip r:embed="rId10"/>
          <a:stretch>
            <a:fillRect/>
          </a:stretch>
        </p:blipFill>
        <p:spPr>
          <a:xfrm>
            <a:off x="274305" y="3122328"/>
            <a:ext cx="1637623" cy="915017"/>
          </a:xfrm>
          <a:prstGeom prst="rect">
            <a:avLst/>
          </a:prstGeom>
          <a:ln>
            <a:noFill/>
          </a:ln>
          <a:effectLst>
            <a:outerShdw blurRad="292100" dist="139700" dir="2700000" algn="tl" rotWithShape="0">
              <a:srgbClr val="333333">
                <a:alpha val="65000"/>
              </a:srgbClr>
            </a:outerShdw>
          </a:effectLst>
        </p:spPr>
      </p:pic>
      <p:pic>
        <p:nvPicPr>
          <p:cNvPr id="27" name="Picture 26">
            <a:extLst>
              <a:ext uri="{FF2B5EF4-FFF2-40B4-BE49-F238E27FC236}">
                <a16:creationId xmlns:a16="http://schemas.microsoft.com/office/drawing/2014/main" id="{74583B43-6D3B-43F8-9F65-688C49FA0227}"/>
              </a:ext>
            </a:extLst>
          </p:cNvPr>
          <p:cNvPicPr>
            <a:picLocks noChangeAspect="1"/>
          </p:cNvPicPr>
          <p:nvPr/>
        </p:nvPicPr>
        <p:blipFill>
          <a:blip r:embed="rId11"/>
          <a:stretch>
            <a:fillRect/>
          </a:stretch>
        </p:blipFill>
        <p:spPr>
          <a:xfrm>
            <a:off x="274305" y="4320066"/>
            <a:ext cx="1637623" cy="961928"/>
          </a:xfrm>
          <a:prstGeom prst="rect">
            <a:avLst/>
          </a:prstGeom>
          <a:ln>
            <a:noFill/>
          </a:ln>
          <a:effectLst>
            <a:outerShdw blurRad="292100" dist="139700" dir="2700000" algn="tl" rotWithShape="0">
              <a:srgbClr val="333333">
                <a:alpha val="65000"/>
              </a:srgbClr>
            </a:outerShdw>
          </a:effectLst>
        </p:spPr>
      </p:pic>
      <p:sp>
        <p:nvSpPr>
          <p:cNvPr id="30" name="Content Placeholder 2">
            <a:extLst>
              <a:ext uri="{FF2B5EF4-FFF2-40B4-BE49-F238E27FC236}">
                <a16:creationId xmlns:a16="http://schemas.microsoft.com/office/drawing/2014/main" id="{79EF2E8A-88C7-41C6-A2B9-E94022FFFE00}"/>
              </a:ext>
            </a:extLst>
          </p:cNvPr>
          <p:cNvSpPr>
            <a:spLocks noGrp="1"/>
          </p:cNvSpPr>
          <p:nvPr>
            <p:ph idx="1"/>
          </p:nvPr>
        </p:nvSpPr>
        <p:spPr>
          <a:xfrm>
            <a:off x="6650629" y="1528472"/>
            <a:ext cx="5262374" cy="4716463"/>
          </a:xfrm>
        </p:spPr>
        <p:txBody>
          <a:bodyPr>
            <a:normAutofit/>
          </a:bodyPr>
          <a:lstStyle/>
          <a:p>
            <a:r>
              <a:rPr lang="fr-FR" sz="1800" b="1" dirty="0">
                <a:solidFill>
                  <a:srgbClr val="00B050"/>
                </a:solidFill>
                <a:effectLst/>
                <a:latin typeface="Arial" panose="020B0604020202020204" pitchFamily="34" charset="0"/>
                <a:ea typeface="Arial" panose="020B0604020202020204" pitchFamily="34" charset="0"/>
              </a:rPr>
              <a:t>Les objectifs et les activités de la Théorie du Changement seront utilisés pour élaborer le reste de la demande de soutien du pays : </a:t>
            </a:r>
            <a:endParaRPr lang="en-US" sz="1800" b="1" dirty="0">
              <a:solidFill>
                <a:srgbClr val="00B050"/>
              </a:solidFill>
              <a:effectLst/>
              <a:latin typeface="Arial" panose="020B0604020202020204" pitchFamily="34" charset="0"/>
              <a:ea typeface="Arial" panose="020B0604020202020204" pitchFamily="34" charset="0"/>
            </a:endParaRPr>
          </a:p>
          <a:p>
            <a:pPr marL="285750" indent="-285750">
              <a:buFont typeface="Arial" panose="020B0604020202020204" pitchFamily="34" charset="0"/>
              <a:buChar char="•"/>
            </a:pPr>
            <a:r>
              <a:rPr lang="fr-FR" sz="1800" b="0" dirty="0">
                <a:solidFill>
                  <a:schemeClr val="bg2">
                    <a:lumMod val="75000"/>
                  </a:schemeClr>
                </a:solidFill>
                <a:effectLst/>
                <a:latin typeface="Arial" panose="020B0604020202020204" pitchFamily="34" charset="0"/>
                <a:ea typeface="Arial" panose="020B0604020202020204" pitchFamily="34" charset="0"/>
              </a:rPr>
              <a:t>Plan de travail holistique </a:t>
            </a:r>
          </a:p>
          <a:p>
            <a:pPr marL="285750" indent="-285750">
              <a:buFont typeface="Arial" panose="020B0604020202020204" pitchFamily="34" charset="0"/>
              <a:buChar char="•"/>
            </a:pPr>
            <a:r>
              <a:rPr lang="fr-FR" sz="1800" b="0" dirty="0">
                <a:solidFill>
                  <a:schemeClr val="bg2">
                    <a:lumMod val="75000"/>
                  </a:schemeClr>
                </a:solidFill>
                <a:effectLst/>
                <a:latin typeface="Arial" panose="020B0604020202020204" pitchFamily="34" charset="0"/>
                <a:ea typeface="Arial" panose="020B0604020202020204" pitchFamily="34" charset="0"/>
              </a:rPr>
              <a:t>Demande de soutien aux vaccins (actuels et nouveaux)</a:t>
            </a:r>
          </a:p>
          <a:p>
            <a:pPr marL="285750" indent="-285750">
              <a:buFont typeface="Arial" panose="020B0604020202020204" pitchFamily="34" charset="0"/>
              <a:buChar char="•"/>
            </a:pPr>
            <a:r>
              <a:rPr lang="fr-FR" sz="1800" b="0" dirty="0">
                <a:solidFill>
                  <a:schemeClr val="bg2">
                    <a:lumMod val="75000"/>
                  </a:schemeClr>
                </a:solidFill>
                <a:effectLst/>
                <a:latin typeface="Arial" panose="020B0604020202020204" pitchFamily="34" charset="0"/>
                <a:ea typeface="Arial" panose="020B0604020202020204" pitchFamily="34" charset="0"/>
              </a:rPr>
              <a:t>Plan de suivi et d'apprentissage</a:t>
            </a:r>
          </a:p>
          <a:p>
            <a:endParaRPr lang="en-US" sz="1800" b="0" dirty="0">
              <a:solidFill>
                <a:srgbClr val="00B050"/>
              </a:solidFill>
              <a:latin typeface="Arial" panose="020B0604020202020204" pitchFamily="34" charset="0"/>
              <a:ea typeface="Arial" panose="020B0604020202020204" pitchFamily="34" charset="0"/>
            </a:endParaRPr>
          </a:p>
          <a:p>
            <a:r>
              <a:rPr lang="fr-FR" sz="1800" b="1" dirty="0">
                <a:solidFill>
                  <a:srgbClr val="00B050"/>
                </a:solidFill>
                <a:effectLst/>
                <a:latin typeface="Arial" panose="020B0604020202020204" pitchFamily="34" charset="0"/>
                <a:ea typeface="Arial" panose="020B0604020202020204" pitchFamily="34" charset="0"/>
              </a:rPr>
              <a:t>Ces informations permettront de savoir comment le paye utilisera le portefeuille de soutien de Gavi pour réaliser la Théorie du Changement.</a:t>
            </a:r>
            <a:endParaRPr lang="en-US" sz="1800" dirty="0">
              <a:solidFill>
                <a:srgbClr val="00B050"/>
              </a:solidFill>
              <a:latin typeface="Arial" panose="020B0604020202020204" pitchFamily="34" charset="0"/>
              <a:ea typeface="Arial" panose="020B0604020202020204" pitchFamily="34" charset="0"/>
            </a:endParaRPr>
          </a:p>
          <a:p>
            <a:endParaRPr lang="fr-FR" sz="1800" b="0" i="1" dirty="0">
              <a:solidFill>
                <a:srgbClr val="00B050"/>
              </a:solidFill>
              <a:latin typeface="Arial" panose="020B0604020202020204" pitchFamily="34" charset="0"/>
              <a:ea typeface="Arial" panose="020B0604020202020204" pitchFamily="34" charset="0"/>
            </a:endParaRPr>
          </a:p>
          <a:p>
            <a:r>
              <a:rPr lang="fr-FR" sz="1400" b="0" i="1" dirty="0">
                <a:solidFill>
                  <a:srgbClr val="00B050"/>
                </a:solidFill>
                <a:latin typeface="Arial" panose="020B0604020202020204" pitchFamily="34" charset="0"/>
                <a:ea typeface="Arial" panose="020B0604020202020204" pitchFamily="34" charset="0"/>
              </a:rPr>
              <a:t>Note : le budget sera fourni dans un fichier séparé </a:t>
            </a:r>
            <a:endParaRPr lang="en-US" sz="1600" b="0" dirty="0"/>
          </a:p>
        </p:txBody>
      </p:sp>
      <p:sp>
        <p:nvSpPr>
          <p:cNvPr id="31" name="Rectangle: Rounded Corners 30">
            <a:extLst>
              <a:ext uri="{FF2B5EF4-FFF2-40B4-BE49-F238E27FC236}">
                <a16:creationId xmlns:a16="http://schemas.microsoft.com/office/drawing/2014/main" id="{D97C2B9F-F0D8-47AB-97C0-D0C66BD7AD0F}"/>
              </a:ext>
            </a:extLst>
          </p:cNvPr>
          <p:cNvSpPr/>
          <p:nvPr/>
        </p:nvSpPr>
        <p:spPr>
          <a:xfrm>
            <a:off x="0" y="-8994"/>
            <a:ext cx="12192000" cy="142184"/>
          </a:xfrm>
          <a:prstGeom prst="roundRect">
            <a:avLst/>
          </a:prstGeom>
          <a:solidFill>
            <a:srgbClr val="008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2FDD0ED5-9373-4C8F-8E83-81827D3A4709}"/>
              </a:ext>
            </a:extLst>
          </p:cNvPr>
          <p:cNvSpPr/>
          <p:nvPr/>
        </p:nvSpPr>
        <p:spPr>
          <a:xfrm>
            <a:off x="18517" y="12862"/>
            <a:ext cx="468000" cy="468000"/>
          </a:xfrm>
          <a:prstGeom prst="ellipse">
            <a:avLst/>
          </a:prstGeom>
          <a:solidFill>
            <a:srgbClr val="00B05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2</a:t>
            </a:r>
          </a:p>
        </p:txBody>
      </p:sp>
      <p:sp>
        <p:nvSpPr>
          <p:cNvPr id="20" name="Title 1">
            <a:extLst>
              <a:ext uri="{FF2B5EF4-FFF2-40B4-BE49-F238E27FC236}">
                <a16:creationId xmlns:a16="http://schemas.microsoft.com/office/drawing/2014/main" id="{5F698FDA-B31F-4854-818D-719D5793CB4C}"/>
              </a:ext>
            </a:extLst>
          </p:cNvPr>
          <p:cNvSpPr txBox="1">
            <a:spLocks/>
          </p:cNvSpPr>
          <p:nvPr/>
        </p:nvSpPr>
        <p:spPr bwMode="gray">
          <a:xfrm>
            <a:off x="6592228" y="529822"/>
            <a:ext cx="5052296" cy="428547"/>
          </a:xfrm>
          <a:prstGeom prst="rect">
            <a:avLst/>
          </a:prstGeom>
          <a:solidFill>
            <a:schemeClr val="bg1"/>
          </a:solidFill>
        </p:spPr>
        <p:txBody>
          <a:bodyPr vert="horz" lIns="0" tIns="0" rIns="0" bIns="0" rtlCol="0" anchor="b" anchorCtr="0">
            <a:noAutofit/>
          </a:bodyPr>
          <a:lstStyle>
            <a:lvl1pPr algn="l" defTabSz="914400" rtl="0" eaLnBrk="1" latinLnBrk="0" hangingPunct="1">
              <a:lnSpc>
                <a:spcPct val="90000"/>
              </a:lnSpc>
              <a:spcBef>
                <a:spcPct val="0"/>
              </a:spcBef>
              <a:buNone/>
              <a:defRPr sz="2800" b="0" kern="1200" cap="none" baseline="0">
                <a:solidFill>
                  <a:schemeClr val="accent1"/>
                </a:solidFill>
                <a:latin typeface="+mj-lt"/>
                <a:ea typeface="+mj-ea"/>
                <a:cs typeface="+mj-cs"/>
              </a:defRPr>
            </a:lvl1pPr>
          </a:lstStyle>
          <a:p>
            <a:r>
              <a:rPr lang="en-US" sz="3200" b="1" dirty="0">
                <a:solidFill>
                  <a:srgbClr val="00B050"/>
                </a:solidFill>
              </a:rPr>
              <a:t>Le ‘</a:t>
            </a:r>
            <a:r>
              <a:rPr lang="en-US" sz="3200" b="1" dirty="0" err="1">
                <a:solidFill>
                  <a:srgbClr val="00B050"/>
                </a:solidFill>
              </a:rPr>
              <a:t>Détail</a:t>
            </a:r>
            <a:r>
              <a:rPr lang="en-US" sz="3200" b="1" dirty="0">
                <a:solidFill>
                  <a:srgbClr val="00B050"/>
                </a:solidFill>
              </a:rPr>
              <a:t> de </a:t>
            </a:r>
            <a:r>
              <a:rPr lang="en-US" sz="3200" b="1" dirty="0" err="1">
                <a:solidFill>
                  <a:srgbClr val="00B050"/>
                </a:solidFill>
              </a:rPr>
              <a:t>Soutien</a:t>
            </a:r>
            <a:r>
              <a:rPr lang="en-US" sz="3200" b="1" dirty="0">
                <a:solidFill>
                  <a:srgbClr val="00B050"/>
                </a:solidFill>
              </a:rPr>
              <a:t>’</a:t>
            </a:r>
            <a:endParaRPr lang="en-US" dirty="0">
              <a:solidFill>
                <a:srgbClr val="00B050"/>
              </a:solidFill>
            </a:endParaRPr>
          </a:p>
        </p:txBody>
      </p:sp>
      <p:pic>
        <p:nvPicPr>
          <p:cNvPr id="19" name="Picture 18">
            <a:extLst>
              <a:ext uri="{FF2B5EF4-FFF2-40B4-BE49-F238E27FC236}">
                <a16:creationId xmlns:a16="http://schemas.microsoft.com/office/drawing/2014/main" id="{3FF18E4F-CF5D-4FF0-AEDA-44CCA1B34ECD}"/>
              </a:ext>
            </a:extLst>
          </p:cNvPr>
          <p:cNvPicPr>
            <a:picLocks noChangeAspect="1"/>
          </p:cNvPicPr>
          <p:nvPr/>
        </p:nvPicPr>
        <p:blipFill rotWithShape="1">
          <a:blip r:embed="rId12"/>
          <a:srcRect r="19670"/>
          <a:stretch/>
        </p:blipFill>
        <p:spPr>
          <a:xfrm>
            <a:off x="274305" y="5564716"/>
            <a:ext cx="1638000" cy="913935"/>
          </a:xfrm>
          <a:prstGeom prst="rect">
            <a:avLst/>
          </a:prstGeom>
          <a:ln>
            <a:noFill/>
          </a:ln>
          <a:effectLst>
            <a:outerShdw blurRad="292100" dist="139700" dir="2700000" algn="tl" rotWithShape="0">
              <a:srgbClr val="333333">
                <a:alpha val="65000"/>
              </a:srgbClr>
            </a:outerShdw>
          </a:effectLst>
        </p:spPr>
      </p:pic>
      <p:sp>
        <p:nvSpPr>
          <p:cNvPr id="22" name="TextBox 21">
            <a:extLst>
              <a:ext uri="{FF2B5EF4-FFF2-40B4-BE49-F238E27FC236}">
                <a16:creationId xmlns:a16="http://schemas.microsoft.com/office/drawing/2014/main" id="{4850F6E5-3C27-42F5-8DA0-874FE8EDE797}"/>
              </a:ext>
            </a:extLst>
          </p:cNvPr>
          <p:cNvSpPr txBox="1"/>
          <p:nvPr/>
        </p:nvSpPr>
        <p:spPr>
          <a:xfrm>
            <a:off x="2618497" y="5718416"/>
            <a:ext cx="2514826" cy="338554"/>
          </a:xfrm>
          <a:prstGeom prst="rect">
            <a:avLst/>
          </a:prstGeom>
          <a:noFill/>
        </p:spPr>
        <p:txBody>
          <a:bodyPr wrap="square" rtlCol="0">
            <a:spAutoFit/>
          </a:bodyPr>
          <a:lstStyle/>
          <a:p>
            <a:pPr defTabSz="685800"/>
            <a:r>
              <a:rPr lang="en-US" sz="1600" b="1" dirty="0">
                <a:solidFill>
                  <a:srgbClr val="343434"/>
                </a:solidFill>
                <a:latin typeface="Arial"/>
              </a:rPr>
              <a:t>Onglet 6: Zones </a:t>
            </a:r>
            <a:r>
              <a:rPr lang="en-US" sz="1600" b="1" dirty="0" err="1">
                <a:solidFill>
                  <a:srgbClr val="343434"/>
                </a:solidFill>
                <a:latin typeface="Arial"/>
              </a:rPr>
              <a:t>ciblées</a:t>
            </a:r>
            <a:endParaRPr lang="en-US" sz="1600" b="1" dirty="0">
              <a:solidFill>
                <a:srgbClr val="343434"/>
              </a:solidFill>
              <a:latin typeface="Arial"/>
            </a:endParaRPr>
          </a:p>
        </p:txBody>
      </p:sp>
    </p:spTree>
    <p:custDataLst>
      <p:tags r:id="rId2"/>
    </p:custDataLst>
    <p:extLst>
      <p:ext uri="{BB962C8B-B14F-4D97-AF65-F5344CB8AC3E}">
        <p14:creationId xmlns:p14="http://schemas.microsoft.com/office/powerpoint/2010/main" val="3772882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7BA0E97B-1054-4381-83F4-54487D620129}"/>
              </a:ext>
            </a:extLst>
          </p:cNvPr>
          <p:cNvSpPr/>
          <p:nvPr/>
        </p:nvSpPr>
        <p:spPr>
          <a:xfrm>
            <a:off x="0" y="21888"/>
            <a:ext cx="4089400" cy="15065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D6D3BAB-B68A-4ACD-AC8F-0B859E8897EF}"/>
              </a:ext>
            </a:extLst>
          </p:cNvPr>
          <p:cNvSpPr/>
          <p:nvPr/>
        </p:nvSpPr>
        <p:spPr>
          <a:xfrm>
            <a:off x="9652000" y="5735243"/>
            <a:ext cx="2540000" cy="1126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US" sz="2400">
              <a:solidFill>
                <a:srgbClr val="FFFFFF"/>
              </a:solidFill>
              <a:latin typeface="Arial"/>
            </a:endParaRPr>
          </a:p>
        </p:txBody>
      </p:sp>
      <p:graphicFrame>
        <p:nvGraphicFramePr>
          <p:cNvPr id="2" name="Object 7" hidden="1">
            <a:extLst>
              <a:ext uri="{FF2B5EF4-FFF2-40B4-BE49-F238E27FC236}">
                <a16:creationId xmlns:a16="http://schemas.microsoft.com/office/drawing/2014/main" id="{F7EEC2CA-28CF-4382-8CA9-B84D8ACA38EB}"/>
              </a:ext>
            </a:extLst>
          </p:cNvPr>
          <p:cNvGraphicFramePr/>
          <p:nvPr/>
        </p:nvGraphicFramePr>
        <p:xfrm>
          <a:off x="1525593" y="858842"/>
          <a:ext cx="1591" cy="1591"/>
        </p:xfrm>
        <a:graphic>
          <a:graphicData uri="http://schemas.openxmlformats.org/presentationml/2006/ole">
            <mc:AlternateContent xmlns:mc="http://schemas.openxmlformats.org/markup-compatibility/2006">
              <mc:Choice xmlns:v="urn:schemas-microsoft-com:vml" Requires="v">
                <p:oleObj spid="_x0000_s18434" name="think-cell Slide" r:id="rId5" imgW="5787" imgH="5787" progId="TCLayout.ActiveDocument.1">
                  <p:embed/>
                </p:oleObj>
              </mc:Choice>
              <mc:Fallback>
                <p:oleObj name="think-cell Slide" r:id="rId5" imgW="5787" imgH="5787" progId="TCLayout.ActiveDocument.1">
                  <p:embed/>
                  <p:pic>
                    <p:nvPicPr>
                      <p:cNvPr id="2" name="Object 7" hidden="1">
                        <a:extLst>
                          <a:ext uri="{FF2B5EF4-FFF2-40B4-BE49-F238E27FC236}">
                            <a16:creationId xmlns:a16="http://schemas.microsoft.com/office/drawing/2014/main" id="{F7EEC2CA-28CF-4382-8CA9-B84D8ACA38EB}"/>
                          </a:ext>
                        </a:extLst>
                      </p:cNvPr>
                      <p:cNvPicPr/>
                      <p:nvPr/>
                    </p:nvPicPr>
                    <p:blipFill>
                      <a:blip r:embed="rId6"/>
                      <a:stretch>
                        <a:fillRect/>
                      </a:stretch>
                    </p:blipFill>
                    <p:spPr>
                      <a:xfrm>
                        <a:off x="1525593" y="858842"/>
                        <a:ext cx="1591" cy="1591"/>
                      </a:xfrm>
                      <a:prstGeom prst="rect">
                        <a:avLst/>
                      </a:prstGeom>
                      <a:noFill/>
                      <a:ln cap="flat">
                        <a:noFill/>
                      </a:ln>
                    </p:spPr>
                  </p:pic>
                </p:oleObj>
              </mc:Fallback>
            </mc:AlternateContent>
          </a:graphicData>
        </a:graphic>
      </p:graphicFrame>
      <p:sp>
        <p:nvSpPr>
          <p:cNvPr id="3" name="Rectangle 6" hidden="1">
            <a:extLst>
              <a:ext uri="{FF2B5EF4-FFF2-40B4-BE49-F238E27FC236}">
                <a16:creationId xmlns:a16="http://schemas.microsoft.com/office/drawing/2014/main" id="{D49DA8BD-ACF2-4004-8AE6-7A25F3378445}"/>
              </a:ext>
            </a:extLst>
          </p:cNvPr>
          <p:cNvSpPr/>
          <p:nvPr/>
        </p:nvSpPr>
        <p:spPr>
          <a:xfrm>
            <a:off x="1524001" y="857251"/>
            <a:ext cx="158748" cy="158748"/>
          </a:xfrm>
          <a:prstGeom prst="rect">
            <a:avLst/>
          </a:prstGeom>
          <a:solidFill>
            <a:srgbClr val="005CB9"/>
          </a:solidFill>
          <a:ln w="25402" cap="flat">
            <a:solidFill>
              <a:srgbClr val="004187"/>
            </a:solidFill>
            <a:prstDash val="solid"/>
            <a:miter/>
          </a:ln>
        </p:spPr>
        <p:txBody>
          <a:bodyPr vert="horz" wrap="none" lIns="0" tIns="0" rIns="0" bIns="0" anchor="ctr" anchorCtr="1" compatLnSpc="1">
            <a:noAutofit/>
          </a:bodyPr>
          <a:lstStyle/>
          <a:p>
            <a:pPr algn="ctr" defTabSz="457189">
              <a:defRPr sz="1800" b="0" i="0" u="none" strike="noStrike" kern="0" cap="none" spc="0" baseline="0">
                <a:solidFill>
                  <a:srgbClr val="000000"/>
                </a:solidFill>
                <a:uFillTx/>
              </a:defRPr>
            </a:pPr>
            <a:endParaRPr lang="en-GB" sz="2800" kern="0">
              <a:solidFill>
                <a:srgbClr val="FFFFFF"/>
              </a:solidFill>
              <a:latin typeface="Arial" pitchFamily="34"/>
            </a:endParaRPr>
          </a:p>
        </p:txBody>
      </p:sp>
      <p:sp>
        <p:nvSpPr>
          <p:cNvPr id="4" name="Title 1">
            <a:extLst>
              <a:ext uri="{FF2B5EF4-FFF2-40B4-BE49-F238E27FC236}">
                <a16:creationId xmlns:a16="http://schemas.microsoft.com/office/drawing/2014/main" id="{419832CF-AD77-40E3-B85F-DDD74DAE8DF6}"/>
              </a:ext>
            </a:extLst>
          </p:cNvPr>
          <p:cNvSpPr txBox="1">
            <a:spLocks noGrp="1"/>
          </p:cNvSpPr>
          <p:nvPr>
            <p:ph type="title"/>
          </p:nvPr>
        </p:nvSpPr>
        <p:spPr>
          <a:xfrm>
            <a:off x="692733" y="568459"/>
            <a:ext cx="11396312" cy="777477"/>
          </a:xfrm>
        </p:spPr>
        <p:txBody>
          <a:bodyPr>
            <a:normAutofit fontScale="90000"/>
          </a:bodyPr>
          <a:lstStyle/>
          <a:p>
            <a:pPr lvl="0"/>
            <a:r>
              <a:rPr lang="fr-FR" b="1" dirty="0">
                <a:solidFill>
                  <a:srgbClr val="00B050"/>
                </a:solidFill>
              </a:rPr>
              <a:t>C'est ainsi que le plan de suivi et d’apprentissage sera intégré dans la </a:t>
            </a:r>
            <a:r>
              <a:rPr lang="fr-FR" b="1" dirty="0" err="1">
                <a:solidFill>
                  <a:srgbClr val="00B050"/>
                </a:solidFill>
              </a:rPr>
              <a:t>TdC</a:t>
            </a:r>
            <a:r>
              <a:rPr lang="fr-FR" b="1" dirty="0">
                <a:solidFill>
                  <a:srgbClr val="00B050"/>
                </a:solidFill>
              </a:rPr>
              <a:t> et remplacera le GPF.</a:t>
            </a:r>
            <a:endParaRPr lang="en-GB" b="1" dirty="0">
              <a:solidFill>
                <a:srgbClr val="00B050"/>
              </a:solidFill>
            </a:endParaRPr>
          </a:p>
        </p:txBody>
      </p:sp>
      <p:sp>
        <p:nvSpPr>
          <p:cNvPr id="8" name="Rectangle 38">
            <a:extLst>
              <a:ext uri="{FF2B5EF4-FFF2-40B4-BE49-F238E27FC236}">
                <a16:creationId xmlns:a16="http://schemas.microsoft.com/office/drawing/2014/main" id="{09863504-9DCC-4022-AF38-BE7B04E06227}"/>
              </a:ext>
            </a:extLst>
          </p:cNvPr>
          <p:cNvSpPr/>
          <p:nvPr/>
        </p:nvSpPr>
        <p:spPr>
          <a:xfrm>
            <a:off x="8582026" y="5956860"/>
            <a:ext cx="2085975" cy="876269"/>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algn="ctr" defTabSz="457189">
              <a:defRPr sz="1800" b="0" i="0" u="none" strike="noStrike" kern="0" cap="none" spc="0" baseline="0">
                <a:solidFill>
                  <a:srgbClr val="000000"/>
                </a:solidFill>
                <a:uFillTx/>
              </a:defRPr>
            </a:pPr>
            <a:r>
              <a:rPr lang="en-GB" kern="0">
                <a:solidFill>
                  <a:srgbClr val="FFFFFF"/>
                </a:solidFill>
                <a:latin typeface="Arial"/>
              </a:rPr>
              <a:t>C</a:t>
            </a:r>
          </a:p>
        </p:txBody>
      </p:sp>
      <p:sp>
        <p:nvSpPr>
          <p:cNvPr id="5" name="Slide Number Placeholder 3">
            <a:extLst>
              <a:ext uri="{FF2B5EF4-FFF2-40B4-BE49-F238E27FC236}">
                <a16:creationId xmlns:a16="http://schemas.microsoft.com/office/drawing/2014/main" id="{C03EB11D-A2C8-4017-AD54-DF783F8387D1}"/>
              </a:ext>
            </a:extLst>
          </p:cNvPr>
          <p:cNvSpPr txBox="1"/>
          <p:nvPr/>
        </p:nvSpPr>
        <p:spPr>
          <a:xfrm>
            <a:off x="974441" y="6073886"/>
            <a:ext cx="900107" cy="359999"/>
          </a:xfrm>
          <a:prstGeom prst="rect">
            <a:avLst/>
          </a:prstGeom>
          <a:noFill/>
          <a:ln cap="flat">
            <a:noFill/>
          </a:ln>
        </p:spPr>
        <p:txBody>
          <a:bodyPr vert="horz" wrap="square" lIns="0" tIns="21599" rIns="0" bIns="0" anchor="t" anchorCtr="0" compatLnSpc="1">
            <a:noAutofit/>
          </a:bodyPr>
          <a:lstStyle/>
          <a:p>
            <a:pPr defTabSz="457189">
              <a:defRPr sz="1800" b="0" i="0" u="none" strike="noStrike" kern="0" cap="none" spc="0" baseline="0">
                <a:solidFill>
                  <a:srgbClr val="000000"/>
                </a:solidFill>
                <a:uFillTx/>
              </a:defRPr>
            </a:pPr>
            <a:fld id="{E1BF9E89-2D1E-476D-8C4B-926480C9331F}" type="slidenum">
              <a:rPr lang="en-US" sz="900" b="1" kern="0">
                <a:solidFill>
                  <a:srgbClr val="343434"/>
                </a:solidFill>
                <a:latin typeface="Arial"/>
              </a:rPr>
              <a:pPr defTabSz="457189">
                <a:defRPr sz="1800" b="0" i="0" u="none" strike="noStrike" kern="0" cap="none" spc="0" baseline="0">
                  <a:solidFill>
                    <a:srgbClr val="000000"/>
                  </a:solidFill>
                  <a:uFillTx/>
                </a:defRPr>
              </a:pPr>
              <a:t>31</a:t>
            </a:fld>
            <a:endParaRPr lang="en-US" sz="900" b="1" kern="0">
              <a:solidFill>
                <a:srgbClr val="343434"/>
              </a:solidFill>
              <a:latin typeface="Arial"/>
            </a:endParaRPr>
          </a:p>
        </p:txBody>
      </p:sp>
      <p:sp>
        <p:nvSpPr>
          <p:cNvPr id="6" name="TextBox 34">
            <a:extLst>
              <a:ext uri="{FF2B5EF4-FFF2-40B4-BE49-F238E27FC236}">
                <a16:creationId xmlns:a16="http://schemas.microsoft.com/office/drawing/2014/main" id="{337D880D-355F-4D72-BD34-85BD7637142C}"/>
              </a:ext>
            </a:extLst>
          </p:cNvPr>
          <p:cNvSpPr txBox="1"/>
          <p:nvPr/>
        </p:nvSpPr>
        <p:spPr>
          <a:xfrm>
            <a:off x="287677" y="2924811"/>
            <a:ext cx="1793200" cy="307777"/>
          </a:xfrm>
          <a:prstGeom prst="rect">
            <a:avLst/>
          </a:prstGeom>
          <a:noFill/>
          <a:ln cap="flat">
            <a:noFill/>
          </a:ln>
        </p:spPr>
        <p:txBody>
          <a:bodyPr vert="horz" wrap="square" lIns="91440" tIns="45720" rIns="91440" bIns="45720" anchor="t" anchorCtr="1" compatLnSpc="1">
            <a:spAutoFit/>
          </a:bodyPr>
          <a:lstStyle/>
          <a:p>
            <a:pPr algn="ctr" defTabSz="457189">
              <a:defRPr sz="1800" b="0" i="0" u="none" strike="noStrike" kern="0" cap="none" spc="0" baseline="0">
                <a:solidFill>
                  <a:srgbClr val="000000"/>
                </a:solidFill>
                <a:uFillTx/>
              </a:defRPr>
            </a:pPr>
            <a:r>
              <a:rPr lang="en-GB" sz="1400" b="1" kern="0">
                <a:solidFill>
                  <a:srgbClr val="343434"/>
                </a:solidFill>
                <a:latin typeface="Arial"/>
              </a:rPr>
              <a:t>Kit de soumission</a:t>
            </a:r>
          </a:p>
        </p:txBody>
      </p:sp>
      <p:sp>
        <p:nvSpPr>
          <p:cNvPr id="7" name="TextBox 35">
            <a:extLst>
              <a:ext uri="{FF2B5EF4-FFF2-40B4-BE49-F238E27FC236}">
                <a16:creationId xmlns:a16="http://schemas.microsoft.com/office/drawing/2014/main" id="{C0267C49-2AA9-4A1B-9D38-93F498C25A9D}"/>
              </a:ext>
            </a:extLst>
          </p:cNvPr>
          <p:cNvSpPr txBox="1"/>
          <p:nvPr/>
        </p:nvSpPr>
        <p:spPr>
          <a:xfrm>
            <a:off x="6808289" y="1373652"/>
            <a:ext cx="2843711" cy="458587"/>
          </a:xfrm>
          <a:prstGeom prst="rect">
            <a:avLst/>
          </a:prstGeom>
          <a:noFill/>
          <a:ln cap="flat">
            <a:noFill/>
          </a:ln>
        </p:spPr>
        <p:txBody>
          <a:bodyPr vert="horz" wrap="square" lIns="91440" tIns="45720" rIns="91440" bIns="45720" anchor="t" anchorCtr="1" compatLnSpc="1">
            <a:spAutoFit/>
          </a:bodyPr>
          <a:lstStyle/>
          <a:p>
            <a:pPr algn="ctr" defTabSz="457189">
              <a:lnSpc>
                <a:spcPct val="85000"/>
              </a:lnSpc>
              <a:defRPr sz="1800" b="0" i="0" u="none" strike="noStrike" kern="0" cap="none" spc="0" baseline="0">
                <a:solidFill>
                  <a:srgbClr val="000000"/>
                </a:solidFill>
                <a:uFillTx/>
              </a:defRPr>
            </a:pPr>
            <a:r>
              <a:rPr lang="en-GB" sz="1400" b="1" kern="0">
                <a:solidFill>
                  <a:srgbClr val="343434"/>
                </a:solidFill>
                <a:latin typeface="Arial"/>
              </a:rPr>
              <a:t>Plan de </a:t>
            </a:r>
            <a:r>
              <a:rPr lang="en-GB" sz="1400" b="1" kern="0" err="1">
                <a:solidFill>
                  <a:srgbClr val="343434"/>
                </a:solidFill>
                <a:latin typeface="Arial"/>
              </a:rPr>
              <a:t>suivi</a:t>
            </a:r>
            <a:r>
              <a:rPr lang="en-GB" sz="1400" b="1" kern="0">
                <a:solidFill>
                  <a:srgbClr val="343434"/>
                </a:solidFill>
                <a:latin typeface="Arial"/>
              </a:rPr>
              <a:t> et </a:t>
            </a:r>
            <a:r>
              <a:rPr lang="en-GB" sz="1400" b="1" kern="0" err="1">
                <a:solidFill>
                  <a:srgbClr val="343434"/>
                </a:solidFill>
                <a:latin typeface="Arial"/>
              </a:rPr>
              <a:t>d’apprentissage</a:t>
            </a:r>
            <a:endParaRPr lang="en-GB" sz="1400" b="1" kern="0">
              <a:solidFill>
                <a:srgbClr val="343434"/>
              </a:solidFill>
              <a:latin typeface="Arial"/>
            </a:endParaRPr>
          </a:p>
        </p:txBody>
      </p:sp>
      <p:sp>
        <p:nvSpPr>
          <p:cNvPr id="10" name="TextBox 19">
            <a:extLst>
              <a:ext uri="{FF2B5EF4-FFF2-40B4-BE49-F238E27FC236}">
                <a16:creationId xmlns:a16="http://schemas.microsoft.com/office/drawing/2014/main" id="{639E171E-AD1D-400A-8964-6B96A8E60A72}"/>
              </a:ext>
            </a:extLst>
          </p:cNvPr>
          <p:cNvSpPr txBox="1"/>
          <p:nvPr/>
        </p:nvSpPr>
        <p:spPr>
          <a:xfrm>
            <a:off x="4121644" y="1449058"/>
            <a:ext cx="1679469" cy="307777"/>
          </a:xfrm>
          <a:prstGeom prst="rect">
            <a:avLst/>
          </a:prstGeom>
          <a:noFill/>
          <a:ln cap="flat">
            <a:noFill/>
          </a:ln>
        </p:spPr>
        <p:txBody>
          <a:bodyPr vert="horz" wrap="square" lIns="91440" tIns="45720" rIns="91440" bIns="45720" anchor="t" anchorCtr="1" compatLnSpc="1">
            <a:spAutoFit/>
          </a:bodyPr>
          <a:lstStyle/>
          <a:p>
            <a:pPr algn="ctr" defTabSz="457189">
              <a:defRPr sz="1800" b="0" i="0" u="none" strike="noStrike" kern="0" cap="none" spc="0" baseline="0">
                <a:solidFill>
                  <a:srgbClr val="000000"/>
                </a:solidFill>
                <a:uFillTx/>
              </a:defRPr>
            </a:pPr>
            <a:r>
              <a:rPr lang="en-GB" sz="1400" b="1" kern="0" err="1">
                <a:solidFill>
                  <a:srgbClr val="343434"/>
                </a:solidFill>
                <a:latin typeface="Arial"/>
              </a:rPr>
              <a:t>TdC</a:t>
            </a:r>
            <a:endParaRPr lang="en-GB" sz="1400" b="1" kern="0">
              <a:solidFill>
                <a:srgbClr val="343434"/>
              </a:solidFill>
              <a:latin typeface="Arial"/>
            </a:endParaRPr>
          </a:p>
        </p:txBody>
      </p:sp>
      <p:pic>
        <p:nvPicPr>
          <p:cNvPr id="11" name="Picture 20">
            <a:extLst>
              <a:ext uri="{FF2B5EF4-FFF2-40B4-BE49-F238E27FC236}">
                <a16:creationId xmlns:a16="http://schemas.microsoft.com/office/drawing/2014/main" id="{B52594B6-2516-4560-BB48-5D49A303A201}"/>
              </a:ext>
            </a:extLst>
          </p:cNvPr>
          <p:cNvPicPr>
            <a:picLocks noChangeAspect="1"/>
          </p:cNvPicPr>
          <p:nvPr/>
        </p:nvPicPr>
        <p:blipFill>
          <a:blip r:embed="rId7"/>
          <a:srcRect r="23093" b="16610"/>
          <a:stretch>
            <a:fillRect/>
          </a:stretch>
        </p:blipFill>
        <p:spPr>
          <a:xfrm>
            <a:off x="3877271" y="1772389"/>
            <a:ext cx="2381765" cy="1248383"/>
          </a:xfrm>
          <a:prstGeom prst="rect">
            <a:avLst/>
          </a:prstGeom>
          <a:ln>
            <a:noFill/>
          </a:ln>
          <a:effectLst>
            <a:outerShdw blurRad="292100" dist="139700" dir="2700000" algn="tl" rotWithShape="0">
              <a:srgbClr val="333333">
                <a:alpha val="65000"/>
              </a:srgbClr>
            </a:outerShdw>
          </a:effectLst>
        </p:spPr>
      </p:pic>
      <p:sp>
        <p:nvSpPr>
          <p:cNvPr id="12" name="Rectangle 2">
            <a:extLst>
              <a:ext uri="{FF2B5EF4-FFF2-40B4-BE49-F238E27FC236}">
                <a16:creationId xmlns:a16="http://schemas.microsoft.com/office/drawing/2014/main" id="{D62652A6-DC8A-4C03-89B1-06EF774ED7CE}"/>
              </a:ext>
            </a:extLst>
          </p:cNvPr>
          <p:cNvSpPr/>
          <p:nvPr/>
        </p:nvSpPr>
        <p:spPr>
          <a:xfrm>
            <a:off x="5432462" y="1792577"/>
            <a:ext cx="498759" cy="1232035"/>
          </a:xfrm>
          <a:prstGeom prst="rect">
            <a:avLst/>
          </a:prstGeom>
          <a:solidFill>
            <a:schemeClr val="bg2">
              <a:alpha val="68000"/>
            </a:schemeClr>
          </a:solidFill>
          <a:ln w="25402" cap="flat">
            <a:solidFill>
              <a:srgbClr val="004187"/>
            </a:solidFill>
            <a:prstDash val="solid"/>
            <a:miter/>
          </a:ln>
        </p:spPr>
        <p:txBody>
          <a:bodyPr vert="vert" wrap="square" lIns="91440" tIns="45720" rIns="91440" bIns="45720" anchor="ctr" anchorCtr="1" compatLnSpc="1">
            <a:noAutofit/>
          </a:bodyPr>
          <a:lstStyle/>
          <a:p>
            <a:pPr algn="ctr" defTabSz="457189">
              <a:defRPr/>
            </a:pPr>
            <a:r>
              <a:rPr lang="fr-FR" sz="900" b="1">
                <a:solidFill>
                  <a:srgbClr val="005CB9"/>
                </a:solidFill>
                <a:latin typeface="Arial"/>
              </a:rPr>
              <a:t>Questions de surveillance et d'apprentissage</a:t>
            </a:r>
            <a:endParaRPr lang="en-GB" sz="900" b="1">
              <a:solidFill>
                <a:srgbClr val="005CB9"/>
              </a:solidFill>
              <a:latin typeface="Arial"/>
            </a:endParaRPr>
          </a:p>
        </p:txBody>
      </p:sp>
      <p:sp>
        <p:nvSpPr>
          <p:cNvPr id="13" name="TextBox 22">
            <a:extLst>
              <a:ext uri="{FF2B5EF4-FFF2-40B4-BE49-F238E27FC236}">
                <a16:creationId xmlns:a16="http://schemas.microsoft.com/office/drawing/2014/main" id="{D8DD0C87-410D-4DFD-9778-17B9573CFCDC}"/>
              </a:ext>
            </a:extLst>
          </p:cNvPr>
          <p:cNvSpPr txBox="1"/>
          <p:nvPr/>
        </p:nvSpPr>
        <p:spPr>
          <a:xfrm>
            <a:off x="2934644" y="5168050"/>
            <a:ext cx="2427723" cy="307777"/>
          </a:xfrm>
          <a:prstGeom prst="rect">
            <a:avLst/>
          </a:prstGeom>
          <a:noFill/>
          <a:ln cap="flat">
            <a:noFill/>
          </a:ln>
        </p:spPr>
        <p:txBody>
          <a:bodyPr vert="horz" wrap="square" lIns="91440" tIns="45720" rIns="91440" bIns="45720" anchor="t" anchorCtr="1" compatLnSpc="1">
            <a:spAutoFit/>
          </a:bodyPr>
          <a:lstStyle/>
          <a:p>
            <a:pPr algn="ctr" defTabSz="457189">
              <a:defRPr sz="1800" b="0" i="0" u="none" strike="noStrike" kern="0" cap="none" spc="0" baseline="0">
                <a:solidFill>
                  <a:srgbClr val="000000"/>
                </a:solidFill>
                <a:uFillTx/>
              </a:defRPr>
            </a:pPr>
            <a:r>
              <a:rPr lang="en-US" sz="1400" b="1" kern="0">
                <a:solidFill>
                  <a:srgbClr val="343434"/>
                </a:solidFill>
                <a:latin typeface="Arial"/>
              </a:rPr>
              <a:t>Plan de Travail</a:t>
            </a:r>
            <a:endParaRPr lang="en-GB" sz="1400" b="1" kern="0">
              <a:solidFill>
                <a:srgbClr val="343434"/>
              </a:solidFill>
              <a:latin typeface="Arial"/>
            </a:endParaRPr>
          </a:p>
        </p:txBody>
      </p:sp>
      <p:pic>
        <p:nvPicPr>
          <p:cNvPr id="14" name="Picture 4">
            <a:extLst>
              <a:ext uri="{FF2B5EF4-FFF2-40B4-BE49-F238E27FC236}">
                <a16:creationId xmlns:a16="http://schemas.microsoft.com/office/drawing/2014/main" id="{8519FBB5-5CEC-4E13-8069-0BF83F11BD78}"/>
              </a:ext>
            </a:extLst>
          </p:cNvPr>
          <p:cNvPicPr>
            <a:picLocks noChangeAspect="1"/>
          </p:cNvPicPr>
          <p:nvPr/>
        </p:nvPicPr>
        <p:blipFill>
          <a:blip r:embed="rId8"/>
          <a:srcRect r="30210" b="17500"/>
          <a:stretch>
            <a:fillRect/>
          </a:stretch>
        </p:blipFill>
        <p:spPr>
          <a:xfrm>
            <a:off x="2934645" y="5507529"/>
            <a:ext cx="2376663" cy="995132"/>
          </a:xfrm>
          <a:prstGeom prst="rect">
            <a:avLst/>
          </a:prstGeom>
          <a:ln>
            <a:noFill/>
          </a:ln>
          <a:effectLst>
            <a:outerShdw blurRad="292100" dist="139700" dir="2700000" algn="tl" rotWithShape="0">
              <a:srgbClr val="333333">
                <a:alpha val="65000"/>
              </a:srgbClr>
            </a:outerShdw>
          </a:effectLst>
        </p:spPr>
      </p:pic>
      <p:sp>
        <p:nvSpPr>
          <p:cNvPr id="15" name="Rectangle 24">
            <a:extLst>
              <a:ext uri="{FF2B5EF4-FFF2-40B4-BE49-F238E27FC236}">
                <a16:creationId xmlns:a16="http://schemas.microsoft.com/office/drawing/2014/main" id="{F58F1F35-3881-4CF0-B758-8352E5548530}"/>
              </a:ext>
            </a:extLst>
          </p:cNvPr>
          <p:cNvSpPr/>
          <p:nvPr/>
        </p:nvSpPr>
        <p:spPr>
          <a:xfrm>
            <a:off x="4460893" y="5508104"/>
            <a:ext cx="559127" cy="987312"/>
          </a:xfrm>
          <a:prstGeom prst="rect">
            <a:avLst/>
          </a:prstGeom>
          <a:solidFill>
            <a:schemeClr val="bg2">
              <a:alpha val="68000"/>
            </a:schemeClr>
          </a:solidFill>
          <a:ln w="25402" cap="flat">
            <a:solidFill>
              <a:srgbClr val="004187"/>
            </a:solidFill>
            <a:prstDash val="solid"/>
            <a:miter/>
          </a:ln>
        </p:spPr>
        <p:txBody>
          <a:bodyPr vert="vert" wrap="square" lIns="91440" tIns="45720" rIns="91440" bIns="45720" anchor="ctr" anchorCtr="1" compatLnSpc="1">
            <a:noAutofit/>
          </a:bodyPr>
          <a:lstStyle/>
          <a:p>
            <a:pPr algn="ctr" defTabSz="457189">
              <a:defRPr sz="1800" b="0" i="0" u="none" strike="noStrike" kern="0" cap="none" spc="0" baseline="0">
                <a:solidFill>
                  <a:srgbClr val="000000"/>
                </a:solidFill>
                <a:uFillTx/>
              </a:defRPr>
            </a:pPr>
            <a:r>
              <a:rPr lang="en-US" sz="900" b="1" kern="0">
                <a:solidFill>
                  <a:srgbClr val="005CB9"/>
                </a:solidFill>
                <a:latin typeface="Arial"/>
              </a:rPr>
              <a:t>Implementation Notes</a:t>
            </a:r>
            <a:endParaRPr lang="en-GB" sz="900" b="1" kern="0">
              <a:solidFill>
                <a:srgbClr val="005CB9"/>
              </a:solidFill>
              <a:latin typeface="Arial"/>
            </a:endParaRPr>
          </a:p>
        </p:txBody>
      </p:sp>
      <p:sp>
        <p:nvSpPr>
          <p:cNvPr id="16" name="Left Brace 8">
            <a:extLst>
              <a:ext uri="{FF2B5EF4-FFF2-40B4-BE49-F238E27FC236}">
                <a16:creationId xmlns:a16="http://schemas.microsoft.com/office/drawing/2014/main" id="{3D730F55-63E9-4793-AA6A-73F8419F3173}"/>
              </a:ext>
            </a:extLst>
          </p:cNvPr>
          <p:cNvSpPr/>
          <p:nvPr/>
        </p:nvSpPr>
        <p:spPr>
          <a:xfrm>
            <a:off x="2259045" y="1840014"/>
            <a:ext cx="448312" cy="4776093"/>
          </a:xfrm>
          <a:custGeom>
            <a:avLst/>
            <a:gdLst>
              <a:gd name="f0" fmla="val 10800000"/>
              <a:gd name="f1" fmla="val 5400000"/>
              <a:gd name="f2" fmla="val 180"/>
              <a:gd name="f3" fmla="val w"/>
              <a:gd name="f4" fmla="val h"/>
              <a:gd name="f5" fmla="val ss"/>
              <a:gd name="f6" fmla="val 0"/>
              <a:gd name="f7" fmla="*/ 5419351 1 1725033"/>
              <a:gd name="f8" fmla="+- 0 0 5400000"/>
              <a:gd name="f9" fmla="val 8333"/>
              <a:gd name="f10" fmla="val 50000"/>
              <a:gd name="f11" fmla="+- 0 0 -180"/>
              <a:gd name="f12" fmla="+- 0 0 -270"/>
              <a:gd name="f13" fmla="+- 0 0 -360"/>
              <a:gd name="f14" fmla="abs f3"/>
              <a:gd name="f15" fmla="abs f4"/>
              <a:gd name="f16" fmla="abs f5"/>
              <a:gd name="f17" fmla="+- 2700000 f1 0"/>
              <a:gd name="f18" fmla="*/ f11 f0 1"/>
              <a:gd name="f19" fmla="*/ f12 f0 1"/>
              <a:gd name="f20" fmla="*/ f13 f0 1"/>
              <a:gd name="f21" fmla="?: f14 f3 1"/>
              <a:gd name="f22" fmla="?: f15 f4 1"/>
              <a:gd name="f23" fmla="?: f16 f5 1"/>
              <a:gd name="f24" fmla="+- f17 0 f1"/>
              <a:gd name="f25" fmla="*/ f18 1 f2"/>
              <a:gd name="f26" fmla="*/ f19 1 f2"/>
              <a:gd name="f27" fmla="*/ f20 1 f2"/>
              <a:gd name="f28" fmla="*/ f21 1 21600"/>
              <a:gd name="f29" fmla="*/ f22 1 21600"/>
              <a:gd name="f30" fmla="*/ 21600 f21 1"/>
              <a:gd name="f31" fmla="*/ 21600 f22 1"/>
              <a:gd name="f32" fmla="+- f24 f1 0"/>
              <a:gd name="f33" fmla="+- f25 0 f1"/>
              <a:gd name="f34" fmla="+- f26 0 f1"/>
              <a:gd name="f35" fmla="+- f27 0 f1"/>
              <a:gd name="f36" fmla="min f29 f28"/>
              <a:gd name="f37" fmla="*/ f30 1 f23"/>
              <a:gd name="f38" fmla="*/ f31 1 f23"/>
              <a:gd name="f39" fmla="*/ f32 f7 1"/>
              <a:gd name="f40" fmla="val f37"/>
              <a:gd name="f41" fmla="val f38"/>
              <a:gd name="f42" fmla="*/ f39 1 f0"/>
              <a:gd name="f43" fmla="*/ f6 f36 1"/>
              <a:gd name="f44" fmla="+- f41 0 f6"/>
              <a:gd name="f45" fmla="+- f40 0 f6"/>
              <a:gd name="f46" fmla="+- 0 0 f42"/>
              <a:gd name="f47" fmla="*/ f40 f36 1"/>
              <a:gd name="f48" fmla="*/ f41 f36 1"/>
              <a:gd name="f49" fmla="*/ f45 1 2"/>
              <a:gd name="f50" fmla="min f45 f44"/>
              <a:gd name="f51" fmla="*/ f44 f10 1"/>
              <a:gd name="f52" fmla="+- 0 0 f46"/>
              <a:gd name="f53" fmla="+- f6 f49 0"/>
              <a:gd name="f54" fmla="*/ f50 f9 1"/>
              <a:gd name="f55" fmla="*/ f51 1 100000"/>
              <a:gd name="f56" fmla="*/ f52 f0 1"/>
              <a:gd name="f57" fmla="*/ f49 f36 1"/>
              <a:gd name="f58" fmla="*/ f54 1 100000"/>
              <a:gd name="f59" fmla="*/ f56 1 f7"/>
              <a:gd name="f60" fmla="*/ f53 f36 1"/>
              <a:gd name="f61" fmla="*/ f55 f36 1"/>
              <a:gd name="f62" fmla="+- f59 0 f1"/>
              <a:gd name="f63" fmla="+- f55 f58 0"/>
              <a:gd name="f64" fmla="*/ f58 f36 1"/>
              <a:gd name="f65" fmla="cos 1 f62"/>
              <a:gd name="f66" fmla="sin 1 f62"/>
              <a:gd name="f67" fmla="*/ f63 f36 1"/>
              <a:gd name="f68" fmla="+- 0 0 f65"/>
              <a:gd name="f69" fmla="+- 0 0 f66"/>
              <a:gd name="f70" fmla="+- 0 0 f68"/>
              <a:gd name="f71" fmla="+- 0 0 f69"/>
              <a:gd name="f72" fmla="val f70"/>
              <a:gd name="f73" fmla="val f71"/>
              <a:gd name="f74" fmla="*/ f72 f49 1"/>
              <a:gd name="f75" fmla="*/ f73 f58 1"/>
              <a:gd name="f76" fmla="+- f40 0 f74"/>
              <a:gd name="f77" fmla="+- f58 0 f75"/>
              <a:gd name="f78" fmla="+- f41 f75 0"/>
              <a:gd name="f79" fmla="+- f78 0 f58"/>
              <a:gd name="f80" fmla="*/ f76 f36 1"/>
              <a:gd name="f81" fmla="*/ f77 f36 1"/>
              <a:gd name="f82" fmla="*/ f79 f36 1"/>
            </a:gdLst>
            <a:ahLst/>
            <a:cxnLst>
              <a:cxn ang="3cd4">
                <a:pos x="hc" y="t"/>
              </a:cxn>
              <a:cxn ang="0">
                <a:pos x="r" y="vc"/>
              </a:cxn>
              <a:cxn ang="cd4">
                <a:pos x="hc" y="b"/>
              </a:cxn>
              <a:cxn ang="cd2">
                <a:pos x="l" y="vc"/>
              </a:cxn>
              <a:cxn ang="f33">
                <a:pos x="f47" y="f43"/>
              </a:cxn>
              <a:cxn ang="f34">
                <a:pos x="f43" y="f61"/>
              </a:cxn>
              <a:cxn ang="f35">
                <a:pos x="f47" y="f48"/>
              </a:cxn>
            </a:cxnLst>
            <a:rect l="f80" t="f81" r="f47" b="f82"/>
            <a:pathLst>
              <a:path stroke="0">
                <a:moveTo>
                  <a:pt x="f47" y="f48"/>
                </a:moveTo>
                <a:arcTo wR="f57" hR="f64" stAng="f1" swAng="f1"/>
                <a:lnTo>
                  <a:pt x="f60" y="f67"/>
                </a:lnTo>
                <a:arcTo wR="f57" hR="f64" stAng="f6" swAng="f8"/>
                <a:arcTo wR="f57" hR="f64" stAng="f1" swAng="f8"/>
                <a:lnTo>
                  <a:pt x="f60" y="f64"/>
                </a:lnTo>
                <a:arcTo wR="f57" hR="f64" stAng="f0" swAng="f1"/>
                <a:close/>
              </a:path>
              <a:path fill="none">
                <a:moveTo>
                  <a:pt x="f47" y="f48"/>
                </a:moveTo>
                <a:arcTo wR="f57" hR="f64" stAng="f1" swAng="f1"/>
                <a:lnTo>
                  <a:pt x="f60" y="f67"/>
                </a:lnTo>
                <a:arcTo wR="f57" hR="f64" stAng="f6" swAng="f8"/>
                <a:arcTo wR="f57" hR="f64" stAng="f1" swAng="f8"/>
                <a:lnTo>
                  <a:pt x="f60" y="f64"/>
                </a:lnTo>
                <a:arcTo wR="f57" hR="f64" stAng="f0" swAng="f1"/>
              </a:path>
            </a:pathLst>
          </a:custGeom>
          <a:noFill/>
          <a:ln w="9528" cap="flat">
            <a:solidFill>
              <a:srgbClr val="005AB9"/>
            </a:solidFill>
            <a:prstDash val="solid"/>
            <a:miter/>
          </a:ln>
        </p:spPr>
        <p:txBody>
          <a:bodyPr vert="horz" wrap="square" lIns="91440" tIns="45720" rIns="91440" bIns="45720" anchor="ctr" anchorCtr="1" compatLnSpc="1">
            <a:noAutofit/>
          </a:bodyPr>
          <a:lstStyle/>
          <a:p>
            <a:pPr algn="ctr" defTabSz="457189">
              <a:defRPr sz="1800" b="0" i="0" u="none" strike="noStrike" kern="0" cap="none" spc="0" baseline="0">
                <a:solidFill>
                  <a:srgbClr val="000000"/>
                </a:solidFill>
                <a:uFillTx/>
              </a:defRPr>
            </a:pPr>
            <a:endParaRPr lang="en-GB" kern="0">
              <a:solidFill>
                <a:srgbClr val="343434"/>
              </a:solidFill>
              <a:latin typeface="Arial"/>
            </a:endParaRPr>
          </a:p>
        </p:txBody>
      </p:sp>
      <p:sp>
        <p:nvSpPr>
          <p:cNvPr id="19" name="TextBox 36">
            <a:extLst>
              <a:ext uri="{FF2B5EF4-FFF2-40B4-BE49-F238E27FC236}">
                <a16:creationId xmlns:a16="http://schemas.microsoft.com/office/drawing/2014/main" id="{33C822AD-A348-48C1-84E5-089B8DBEFA4A}"/>
              </a:ext>
            </a:extLst>
          </p:cNvPr>
          <p:cNvSpPr txBox="1"/>
          <p:nvPr/>
        </p:nvSpPr>
        <p:spPr>
          <a:xfrm>
            <a:off x="5426874" y="5379368"/>
            <a:ext cx="6662172" cy="1246495"/>
          </a:xfrm>
          <a:prstGeom prst="rect">
            <a:avLst/>
          </a:prstGeom>
          <a:noFill/>
          <a:ln cap="flat">
            <a:noFill/>
          </a:ln>
        </p:spPr>
        <p:txBody>
          <a:bodyPr vert="horz" wrap="square" lIns="91440" tIns="45720" rIns="91440" bIns="45720" anchor="t" anchorCtr="0" compatLnSpc="1">
            <a:spAutoFit/>
          </a:bodyPr>
          <a:lstStyle/>
          <a:p>
            <a:pPr marL="285744" indent="-285744" defTabSz="457189">
              <a:spcBef>
                <a:spcPts val="600"/>
              </a:spcBef>
              <a:buSzPct val="100000"/>
              <a:buFont typeface="Arial" panose="020B0604020202020204" pitchFamily="34" charset="0"/>
              <a:buChar char="•"/>
              <a:defRPr sz="1800" b="0" i="0" u="none" strike="noStrike" kern="0" cap="none" spc="0" baseline="0">
                <a:solidFill>
                  <a:srgbClr val="000000"/>
                </a:solidFill>
                <a:uFillTx/>
              </a:defRPr>
            </a:pPr>
            <a:r>
              <a:rPr lang="fr-FR" sz="1400" kern="0" spc="-31">
                <a:solidFill>
                  <a:srgbClr val="343434"/>
                </a:solidFill>
                <a:latin typeface="Arial"/>
              </a:rPr>
              <a:t>Le plan de suivi et d’apprentissage n'est pas utilisé pour surveiller la mise en œuvre du financement; il contient un instantané de la mise en œuvre par les indicateurs de processus uniquement. </a:t>
            </a:r>
          </a:p>
          <a:p>
            <a:pPr marL="285744" indent="-285744" defTabSz="457189">
              <a:spcBef>
                <a:spcPts val="600"/>
              </a:spcBef>
              <a:buSzPct val="100000"/>
              <a:buFont typeface="Arial" panose="020B0604020202020204" pitchFamily="34" charset="0"/>
              <a:buChar char="•"/>
              <a:defRPr sz="1800" b="0" i="0" u="none" strike="noStrike" kern="0" cap="none" spc="0" baseline="0">
                <a:solidFill>
                  <a:srgbClr val="000000"/>
                </a:solidFill>
                <a:uFillTx/>
              </a:defRPr>
            </a:pPr>
            <a:r>
              <a:rPr lang="fr-FR" sz="1400" kern="0" spc="-31">
                <a:solidFill>
                  <a:srgbClr val="343434"/>
                </a:solidFill>
                <a:latin typeface="Arial"/>
              </a:rPr>
              <a:t>Le plan de travail suit la mise en œuvre afin de fournir une vue par pays et par portefeuille des progrès réalisés par rapport aux activités de la subvention.</a:t>
            </a:r>
          </a:p>
        </p:txBody>
      </p:sp>
      <p:sp>
        <p:nvSpPr>
          <p:cNvPr id="38" name="Left Brace 8">
            <a:extLst>
              <a:ext uri="{FF2B5EF4-FFF2-40B4-BE49-F238E27FC236}">
                <a16:creationId xmlns:a16="http://schemas.microsoft.com/office/drawing/2014/main" id="{E581AB4E-4D9F-473D-8510-59CAD9E362BB}"/>
              </a:ext>
            </a:extLst>
          </p:cNvPr>
          <p:cNvSpPr/>
          <p:nvPr/>
        </p:nvSpPr>
        <p:spPr>
          <a:xfrm rot="10800000">
            <a:off x="6714495" y="1868048"/>
            <a:ext cx="245104" cy="1334865"/>
          </a:xfrm>
          <a:custGeom>
            <a:avLst/>
            <a:gdLst>
              <a:gd name="f0" fmla="val 10800000"/>
              <a:gd name="f1" fmla="val 5400000"/>
              <a:gd name="f2" fmla="val 180"/>
              <a:gd name="f3" fmla="val w"/>
              <a:gd name="f4" fmla="val h"/>
              <a:gd name="f5" fmla="val ss"/>
              <a:gd name="f6" fmla="val 0"/>
              <a:gd name="f7" fmla="*/ 5419351 1 1725033"/>
              <a:gd name="f8" fmla="+- 0 0 5400000"/>
              <a:gd name="f9" fmla="val 8333"/>
              <a:gd name="f10" fmla="val 50000"/>
              <a:gd name="f11" fmla="+- 0 0 -180"/>
              <a:gd name="f12" fmla="+- 0 0 -270"/>
              <a:gd name="f13" fmla="+- 0 0 -360"/>
              <a:gd name="f14" fmla="abs f3"/>
              <a:gd name="f15" fmla="abs f4"/>
              <a:gd name="f16" fmla="abs f5"/>
              <a:gd name="f17" fmla="+- 2700000 f1 0"/>
              <a:gd name="f18" fmla="*/ f11 f0 1"/>
              <a:gd name="f19" fmla="*/ f12 f0 1"/>
              <a:gd name="f20" fmla="*/ f13 f0 1"/>
              <a:gd name="f21" fmla="?: f14 f3 1"/>
              <a:gd name="f22" fmla="?: f15 f4 1"/>
              <a:gd name="f23" fmla="?: f16 f5 1"/>
              <a:gd name="f24" fmla="+- f17 0 f1"/>
              <a:gd name="f25" fmla="*/ f18 1 f2"/>
              <a:gd name="f26" fmla="*/ f19 1 f2"/>
              <a:gd name="f27" fmla="*/ f20 1 f2"/>
              <a:gd name="f28" fmla="*/ f21 1 21600"/>
              <a:gd name="f29" fmla="*/ f22 1 21600"/>
              <a:gd name="f30" fmla="*/ 21600 f21 1"/>
              <a:gd name="f31" fmla="*/ 21600 f22 1"/>
              <a:gd name="f32" fmla="+- f24 f1 0"/>
              <a:gd name="f33" fmla="+- f25 0 f1"/>
              <a:gd name="f34" fmla="+- f26 0 f1"/>
              <a:gd name="f35" fmla="+- f27 0 f1"/>
              <a:gd name="f36" fmla="min f29 f28"/>
              <a:gd name="f37" fmla="*/ f30 1 f23"/>
              <a:gd name="f38" fmla="*/ f31 1 f23"/>
              <a:gd name="f39" fmla="*/ f32 f7 1"/>
              <a:gd name="f40" fmla="val f37"/>
              <a:gd name="f41" fmla="val f38"/>
              <a:gd name="f42" fmla="*/ f39 1 f0"/>
              <a:gd name="f43" fmla="*/ f6 f36 1"/>
              <a:gd name="f44" fmla="+- f41 0 f6"/>
              <a:gd name="f45" fmla="+- f40 0 f6"/>
              <a:gd name="f46" fmla="+- 0 0 f42"/>
              <a:gd name="f47" fmla="*/ f40 f36 1"/>
              <a:gd name="f48" fmla="*/ f41 f36 1"/>
              <a:gd name="f49" fmla="*/ f45 1 2"/>
              <a:gd name="f50" fmla="min f45 f44"/>
              <a:gd name="f51" fmla="*/ f44 f10 1"/>
              <a:gd name="f52" fmla="+- 0 0 f46"/>
              <a:gd name="f53" fmla="+- f6 f49 0"/>
              <a:gd name="f54" fmla="*/ f50 f9 1"/>
              <a:gd name="f55" fmla="*/ f51 1 100000"/>
              <a:gd name="f56" fmla="*/ f52 f0 1"/>
              <a:gd name="f57" fmla="*/ f49 f36 1"/>
              <a:gd name="f58" fmla="*/ f54 1 100000"/>
              <a:gd name="f59" fmla="*/ f56 1 f7"/>
              <a:gd name="f60" fmla="*/ f53 f36 1"/>
              <a:gd name="f61" fmla="*/ f55 f36 1"/>
              <a:gd name="f62" fmla="+- f59 0 f1"/>
              <a:gd name="f63" fmla="+- f55 f58 0"/>
              <a:gd name="f64" fmla="*/ f58 f36 1"/>
              <a:gd name="f65" fmla="cos 1 f62"/>
              <a:gd name="f66" fmla="sin 1 f62"/>
              <a:gd name="f67" fmla="*/ f63 f36 1"/>
              <a:gd name="f68" fmla="+- 0 0 f65"/>
              <a:gd name="f69" fmla="+- 0 0 f66"/>
              <a:gd name="f70" fmla="+- 0 0 f68"/>
              <a:gd name="f71" fmla="+- 0 0 f69"/>
              <a:gd name="f72" fmla="val f70"/>
              <a:gd name="f73" fmla="val f71"/>
              <a:gd name="f74" fmla="*/ f72 f49 1"/>
              <a:gd name="f75" fmla="*/ f73 f58 1"/>
              <a:gd name="f76" fmla="+- f40 0 f74"/>
              <a:gd name="f77" fmla="+- f58 0 f75"/>
              <a:gd name="f78" fmla="+- f41 f75 0"/>
              <a:gd name="f79" fmla="+- f78 0 f58"/>
              <a:gd name="f80" fmla="*/ f76 f36 1"/>
              <a:gd name="f81" fmla="*/ f77 f36 1"/>
              <a:gd name="f82" fmla="*/ f79 f36 1"/>
            </a:gdLst>
            <a:ahLst/>
            <a:cxnLst>
              <a:cxn ang="3cd4">
                <a:pos x="hc" y="t"/>
              </a:cxn>
              <a:cxn ang="0">
                <a:pos x="r" y="vc"/>
              </a:cxn>
              <a:cxn ang="cd4">
                <a:pos x="hc" y="b"/>
              </a:cxn>
              <a:cxn ang="cd2">
                <a:pos x="l" y="vc"/>
              </a:cxn>
              <a:cxn ang="f33">
                <a:pos x="f47" y="f43"/>
              </a:cxn>
              <a:cxn ang="f34">
                <a:pos x="f43" y="f61"/>
              </a:cxn>
              <a:cxn ang="f35">
                <a:pos x="f47" y="f48"/>
              </a:cxn>
            </a:cxnLst>
            <a:rect l="f80" t="f81" r="f47" b="f82"/>
            <a:pathLst>
              <a:path stroke="0">
                <a:moveTo>
                  <a:pt x="f47" y="f48"/>
                </a:moveTo>
                <a:arcTo wR="f57" hR="f64" stAng="f1" swAng="f1"/>
                <a:lnTo>
                  <a:pt x="f60" y="f67"/>
                </a:lnTo>
                <a:arcTo wR="f57" hR="f64" stAng="f6" swAng="f8"/>
                <a:arcTo wR="f57" hR="f64" stAng="f1" swAng="f8"/>
                <a:lnTo>
                  <a:pt x="f60" y="f64"/>
                </a:lnTo>
                <a:arcTo wR="f57" hR="f64" stAng="f0" swAng="f1"/>
                <a:close/>
              </a:path>
              <a:path fill="none">
                <a:moveTo>
                  <a:pt x="f47" y="f48"/>
                </a:moveTo>
                <a:arcTo wR="f57" hR="f64" stAng="f1" swAng="f1"/>
                <a:lnTo>
                  <a:pt x="f60" y="f67"/>
                </a:lnTo>
                <a:arcTo wR="f57" hR="f64" stAng="f6" swAng="f8"/>
                <a:arcTo wR="f57" hR="f64" stAng="f1" swAng="f8"/>
                <a:lnTo>
                  <a:pt x="f60" y="f64"/>
                </a:lnTo>
                <a:arcTo wR="f57" hR="f64" stAng="f0" swAng="f1"/>
              </a:path>
            </a:pathLst>
          </a:custGeom>
          <a:noFill/>
          <a:ln w="9528" cap="flat">
            <a:solidFill>
              <a:srgbClr val="005AB9"/>
            </a:solidFill>
            <a:prstDash val="solid"/>
            <a:miter/>
          </a:ln>
        </p:spPr>
        <p:txBody>
          <a:bodyPr vert="horz" wrap="square" lIns="91440" tIns="45720" rIns="91440" bIns="45720" anchor="ctr" anchorCtr="1" compatLnSpc="1">
            <a:noAutofit/>
          </a:bodyPr>
          <a:lstStyle/>
          <a:p>
            <a:pPr algn="ctr" defTabSz="457189">
              <a:defRPr sz="1800" b="0" i="0" u="none" strike="noStrike" kern="0" cap="none" spc="0" baseline="0">
                <a:solidFill>
                  <a:srgbClr val="000000"/>
                </a:solidFill>
                <a:uFillTx/>
              </a:defRPr>
            </a:pPr>
            <a:endParaRPr lang="en-GB" kern="0">
              <a:solidFill>
                <a:srgbClr val="343434"/>
              </a:solidFill>
              <a:latin typeface="Arial"/>
            </a:endParaRPr>
          </a:p>
        </p:txBody>
      </p:sp>
      <p:sp>
        <p:nvSpPr>
          <p:cNvPr id="23" name="TextBox 36">
            <a:extLst>
              <a:ext uri="{FF2B5EF4-FFF2-40B4-BE49-F238E27FC236}">
                <a16:creationId xmlns:a16="http://schemas.microsoft.com/office/drawing/2014/main" id="{FDE995F8-E119-4F3D-A964-6EB136164C24}"/>
              </a:ext>
            </a:extLst>
          </p:cNvPr>
          <p:cNvSpPr txBox="1"/>
          <p:nvPr/>
        </p:nvSpPr>
        <p:spPr>
          <a:xfrm>
            <a:off x="2844001" y="3145976"/>
            <a:ext cx="9000664" cy="1969770"/>
          </a:xfrm>
          <a:prstGeom prst="rect">
            <a:avLst/>
          </a:prstGeom>
          <a:noFill/>
          <a:ln cap="flat">
            <a:noFill/>
          </a:ln>
        </p:spPr>
        <p:txBody>
          <a:bodyPr vert="horz" wrap="square" lIns="91440" tIns="45720" rIns="91440" bIns="45720" anchor="t" anchorCtr="0" compatLnSpc="1">
            <a:spAutoFit/>
          </a:bodyPr>
          <a:lstStyle/>
          <a:p>
            <a:pPr marL="170815" indent="-170815" defTabSz="457189">
              <a:spcBef>
                <a:spcPts val="600"/>
              </a:spcBef>
              <a:buSzPct val="100000"/>
              <a:buFont typeface="Arial" pitchFamily="34"/>
              <a:buChar char="•"/>
              <a:defRPr sz="1800" b="0" i="0" u="none" strike="noStrike" kern="0" cap="none" spc="0" baseline="0">
                <a:solidFill>
                  <a:srgbClr val="000000"/>
                </a:solidFill>
                <a:uFillTx/>
              </a:defRPr>
            </a:pPr>
            <a:r>
              <a:rPr lang="fr-FR" sz="1600" kern="0" spc="-31">
                <a:solidFill>
                  <a:srgbClr val="343434"/>
                </a:solidFill>
                <a:latin typeface="Arial"/>
              </a:rPr>
              <a:t>Le plan de suivi et d’apprentissage contient une liste complète d'indicateurs et d'activités d'apprentissage utilisés pour répondre aux objectifs stratégiques du pays et de </a:t>
            </a:r>
            <a:r>
              <a:rPr lang="fr-FR" sz="1600" kern="0" spc="-31" err="1">
                <a:solidFill>
                  <a:srgbClr val="343434"/>
                </a:solidFill>
                <a:latin typeface="Arial"/>
              </a:rPr>
              <a:t>Gavi</a:t>
            </a:r>
            <a:r>
              <a:rPr lang="fr-FR" sz="1600" kern="0" spc="-31">
                <a:solidFill>
                  <a:srgbClr val="343434"/>
                </a:solidFill>
                <a:latin typeface="Arial"/>
              </a:rPr>
              <a:t>, et aux besoins de surveiller les performances. </a:t>
            </a:r>
            <a:endParaRPr lang="en-US"/>
          </a:p>
          <a:p>
            <a:pPr marL="170815" indent="-170815" defTabSz="457189">
              <a:spcBef>
                <a:spcPts val="600"/>
              </a:spcBef>
              <a:buSzPct val="100000"/>
              <a:buFont typeface="Arial" pitchFamily="34"/>
              <a:buChar char="•"/>
              <a:defRPr sz="1800" b="0" i="0" u="none" strike="noStrike" kern="0" cap="none" spc="0" baseline="0">
                <a:solidFill>
                  <a:srgbClr val="000000"/>
                </a:solidFill>
                <a:uFillTx/>
              </a:defRPr>
            </a:pPr>
            <a:r>
              <a:rPr lang="fr-FR" sz="1600" kern="0" spc="-31">
                <a:solidFill>
                  <a:srgbClr val="343434"/>
                </a:solidFill>
                <a:latin typeface="Arial"/>
              </a:rPr>
              <a:t>Dans la TdC : les pays déterminent les besoins d'apprentissage et de suivi et sélectionnent les indicateurs dans le plan de suivi et d’apprentissage qui sont alignés aves les objectifs.</a:t>
            </a:r>
            <a:endParaRPr lang="fr-FR" sz="1600" kern="0" spc="-31">
              <a:solidFill>
                <a:srgbClr val="343434"/>
              </a:solidFill>
              <a:latin typeface="Arial"/>
              <a:cs typeface="Arial"/>
            </a:endParaRPr>
          </a:p>
          <a:p>
            <a:pPr marL="170815" indent="-170815" defTabSz="457189">
              <a:spcBef>
                <a:spcPts val="600"/>
              </a:spcBef>
              <a:buSzPct val="100000"/>
              <a:buFont typeface="Arial" pitchFamily="34"/>
              <a:buChar char="•"/>
              <a:defRPr sz="1800" b="0" i="0" u="none" strike="noStrike" kern="0" cap="none" spc="0" baseline="0">
                <a:solidFill>
                  <a:srgbClr val="000000"/>
                </a:solidFill>
                <a:uFillTx/>
              </a:defRPr>
            </a:pPr>
            <a:r>
              <a:rPr lang="fr-FR" sz="1600" kern="0" spc="-31">
                <a:solidFill>
                  <a:srgbClr val="343434"/>
                </a:solidFill>
                <a:latin typeface="Arial"/>
              </a:rPr>
              <a:t>Dans le plan de suivi et d’apprentissage : Les pays ajoutent des questions d'apprentissage et les indicateurs sélectionnés, alignés avec les objectifs de la TdC.</a:t>
            </a:r>
            <a:endParaRPr lang="fr-FR" sz="1600" kern="0" spc="-31">
              <a:solidFill>
                <a:srgbClr val="343434"/>
              </a:solidFill>
              <a:latin typeface="Arial"/>
              <a:cs typeface="Arial"/>
            </a:endParaRPr>
          </a:p>
        </p:txBody>
      </p:sp>
      <p:pic>
        <p:nvPicPr>
          <p:cNvPr id="25" name="Picture 24">
            <a:extLst>
              <a:ext uri="{FF2B5EF4-FFF2-40B4-BE49-F238E27FC236}">
                <a16:creationId xmlns:a16="http://schemas.microsoft.com/office/drawing/2014/main" id="{D944E2AF-03A7-460C-A55E-D5B4B4BF5D57}"/>
              </a:ext>
            </a:extLst>
          </p:cNvPr>
          <p:cNvPicPr>
            <a:picLocks noChangeAspect="1"/>
          </p:cNvPicPr>
          <p:nvPr/>
        </p:nvPicPr>
        <p:blipFill rotWithShape="1">
          <a:blip r:embed="rId9"/>
          <a:srcRect r="11859" b="12416"/>
          <a:stretch/>
        </p:blipFill>
        <p:spPr>
          <a:xfrm>
            <a:off x="7377085" y="1923429"/>
            <a:ext cx="2136872" cy="791083"/>
          </a:xfrm>
          <a:prstGeom prst="rect">
            <a:avLst/>
          </a:prstGeom>
          <a:ln>
            <a:noFill/>
          </a:ln>
          <a:effectLst>
            <a:outerShdw blurRad="292100" dist="139700" dir="2700000" algn="tl" rotWithShape="0">
              <a:srgbClr val="333333">
                <a:alpha val="65000"/>
              </a:srgbClr>
            </a:outerShdw>
          </a:effectLst>
        </p:spPr>
      </p:pic>
      <p:pic>
        <p:nvPicPr>
          <p:cNvPr id="24" name="Picture 23">
            <a:extLst>
              <a:ext uri="{FF2B5EF4-FFF2-40B4-BE49-F238E27FC236}">
                <a16:creationId xmlns:a16="http://schemas.microsoft.com/office/drawing/2014/main" id="{9EA68526-F3DB-4DF6-AE6C-45022D9407F0}"/>
              </a:ext>
            </a:extLst>
          </p:cNvPr>
          <p:cNvPicPr>
            <a:picLocks noChangeAspect="1"/>
          </p:cNvPicPr>
          <p:nvPr/>
        </p:nvPicPr>
        <p:blipFill>
          <a:blip r:embed="rId10"/>
          <a:stretch>
            <a:fillRect/>
          </a:stretch>
        </p:blipFill>
        <p:spPr>
          <a:xfrm>
            <a:off x="8503848" y="1966185"/>
            <a:ext cx="1728283" cy="1049603"/>
          </a:xfrm>
          <a:prstGeom prst="rect">
            <a:avLst/>
          </a:prstGeom>
          <a:ln>
            <a:noFill/>
          </a:ln>
          <a:effectLst>
            <a:outerShdw blurRad="292100" dist="139700" dir="2700000" algn="tl" rotWithShape="0">
              <a:srgbClr val="333333">
                <a:alpha val="65000"/>
              </a:srgbClr>
            </a:outerShdw>
          </a:effectLst>
        </p:spPr>
      </p:pic>
      <p:sp>
        <p:nvSpPr>
          <p:cNvPr id="27" name="Rectangle: Rounded Corners 26">
            <a:extLst>
              <a:ext uri="{FF2B5EF4-FFF2-40B4-BE49-F238E27FC236}">
                <a16:creationId xmlns:a16="http://schemas.microsoft.com/office/drawing/2014/main" id="{972A7FEC-9354-4667-A48E-2CB77FEF7879}"/>
              </a:ext>
            </a:extLst>
          </p:cNvPr>
          <p:cNvSpPr/>
          <p:nvPr/>
        </p:nvSpPr>
        <p:spPr>
          <a:xfrm>
            <a:off x="0" y="-8994"/>
            <a:ext cx="12192000" cy="142184"/>
          </a:xfrm>
          <a:prstGeom prst="roundRect">
            <a:avLst/>
          </a:prstGeom>
          <a:solidFill>
            <a:srgbClr val="008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D96ADD03-6DFE-434A-904B-DCA54DC438BD}"/>
              </a:ext>
            </a:extLst>
          </p:cNvPr>
          <p:cNvSpPr/>
          <p:nvPr/>
        </p:nvSpPr>
        <p:spPr>
          <a:xfrm>
            <a:off x="18518" y="12862"/>
            <a:ext cx="469997" cy="484144"/>
          </a:xfrm>
          <a:prstGeom prst="ellipse">
            <a:avLst/>
          </a:prstGeom>
          <a:solidFill>
            <a:srgbClr val="00B05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2</a:t>
            </a:r>
          </a:p>
        </p:txBody>
      </p:sp>
      <p:pic>
        <p:nvPicPr>
          <p:cNvPr id="30" name="Picture 29" descr="Diagram&#10;&#10;Description automatically generated">
            <a:extLst>
              <a:ext uri="{FF2B5EF4-FFF2-40B4-BE49-F238E27FC236}">
                <a16:creationId xmlns:a16="http://schemas.microsoft.com/office/drawing/2014/main" id="{26BD760F-7D71-4BEB-81F4-2C2E4D4854C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7530" y="3326401"/>
            <a:ext cx="1683347" cy="2379131"/>
          </a:xfrm>
          <a:prstGeom prst="rect">
            <a:avLst/>
          </a:prstGeom>
          <a:ln>
            <a:noFill/>
          </a:ln>
          <a:effectLst>
            <a:outerShdw blurRad="292100" dist="139700" dir="2700000" algn="tl" rotWithShape="0">
              <a:srgbClr val="333333">
                <a:alpha val="65000"/>
              </a:srgbClr>
            </a:outerShdw>
          </a:effectLst>
        </p:spPr>
      </p:pic>
    </p:spTree>
    <p:custDataLst>
      <p:tags r:id="rId2"/>
    </p:custDataLst>
    <p:extLst>
      <p:ext uri="{BB962C8B-B14F-4D97-AF65-F5344CB8AC3E}">
        <p14:creationId xmlns:p14="http://schemas.microsoft.com/office/powerpoint/2010/main" val="2183161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173FDEA-F444-413C-B3E6-E24A963C5A3A}"/>
              </a:ext>
            </a:extLst>
          </p:cNvPr>
          <p:cNvGraphicFramePr>
            <a:graphicFrameLocks noChangeAspect="1"/>
          </p:cNvGraphicFramePr>
          <p:nvPr>
            <p:custDataLst>
              <p:tags r:id="rId3"/>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19458" name="think-cell Slide" r:id="rId5" imgW="415" imgH="416" progId="TCLayout.ActiveDocument.1">
                  <p:embed/>
                </p:oleObj>
              </mc:Choice>
              <mc:Fallback>
                <p:oleObj name="think-cell Slide" r:id="rId5" imgW="415" imgH="416" progId="TCLayout.ActiveDocument.1">
                  <p:embed/>
                  <p:pic>
                    <p:nvPicPr>
                      <p:cNvPr id="5" name="Object 4" hidden="1">
                        <a:extLst>
                          <a:ext uri="{FF2B5EF4-FFF2-40B4-BE49-F238E27FC236}">
                            <a16:creationId xmlns:a16="http://schemas.microsoft.com/office/drawing/2014/main" id="{9173FDEA-F444-413C-B3E6-E24A963C5A3A}"/>
                          </a:ext>
                        </a:extLst>
                      </p:cNvPr>
                      <p:cNvPicPr/>
                      <p:nvPr/>
                    </p:nvPicPr>
                    <p:blipFill>
                      <a:blip r:embed="rId6"/>
                      <a:stretch>
                        <a:fillRect/>
                      </a:stretch>
                    </p:blipFill>
                    <p:spPr>
                      <a:xfrm>
                        <a:off x="2118" y="2118"/>
                        <a:ext cx="2117" cy="2117"/>
                      </a:xfrm>
                      <a:prstGeom prst="rect">
                        <a:avLst/>
                      </a:prstGeom>
                    </p:spPr>
                  </p:pic>
                </p:oleObj>
              </mc:Fallback>
            </mc:AlternateContent>
          </a:graphicData>
        </a:graphic>
      </p:graphicFrame>
      <p:sp>
        <p:nvSpPr>
          <p:cNvPr id="35" name="Rectangle 34">
            <a:extLst>
              <a:ext uri="{FF2B5EF4-FFF2-40B4-BE49-F238E27FC236}">
                <a16:creationId xmlns:a16="http://schemas.microsoft.com/office/drawing/2014/main" id="{A5FD7A4D-DFDC-441D-940C-FE2957451F50}"/>
              </a:ext>
            </a:extLst>
          </p:cNvPr>
          <p:cNvSpPr/>
          <p:nvPr/>
        </p:nvSpPr>
        <p:spPr>
          <a:xfrm>
            <a:off x="9718261" y="5386826"/>
            <a:ext cx="2473739" cy="14738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GB">
              <a:solidFill>
                <a:srgbClr val="FFFFFF"/>
              </a:solidFill>
              <a:latin typeface="Arial"/>
            </a:endParaRPr>
          </a:p>
        </p:txBody>
      </p:sp>
      <p:sp>
        <p:nvSpPr>
          <p:cNvPr id="36" name="TextBox 35">
            <a:extLst>
              <a:ext uri="{FF2B5EF4-FFF2-40B4-BE49-F238E27FC236}">
                <a16:creationId xmlns:a16="http://schemas.microsoft.com/office/drawing/2014/main" id="{0D01A81B-224A-4A5F-A050-9AB2E6CB8149}"/>
              </a:ext>
            </a:extLst>
          </p:cNvPr>
          <p:cNvSpPr txBox="1"/>
          <p:nvPr/>
        </p:nvSpPr>
        <p:spPr>
          <a:xfrm>
            <a:off x="8190929" y="3884090"/>
            <a:ext cx="3737845" cy="1733488"/>
          </a:xfrm>
          <a:prstGeom prst="rect">
            <a:avLst/>
          </a:prstGeom>
          <a:noFill/>
        </p:spPr>
        <p:txBody>
          <a:bodyPr wrap="square" rtlCol="0">
            <a:spAutoFit/>
          </a:bodyPr>
          <a:lstStyle/>
          <a:p>
            <a:pPr algn="ctr" defTabSz="1219170"/>
            <a:r>
              <a:rPr lang="fr-FR" sz="2133" b="1">
                <a:solidFill>
                  <a:schemeClr val="accent1"/>
                </a:solidFill>
                <a:latin typeface="Arial"/>
              </a:rPr>
              <a:t>Budget détaillé </a:t>
            </a:r>
            <a:r>
              <a:rPr lang="fr-FR" sz="2133">
                <a:solidFill>
                  <a:srgbClr val="343434"/>
                </a:solidFill>
                <a:latin typeface="Arial"/>
              </a:rPr>
              <a:t>alimente le plan de travail chiffré ; il comprend des données liées, par exemple, aux populations zéro-dose.</a:t>
            </a:r>
          </a:p>
        </p:txBody>
      </p:sp>
      <p:sp>
        <p:nvSpPr>
          <p:cNvPr id="33" name="Speech Bubble: Rectangle 32">
            <a:extLst>
              <a:ext uri="{FF2B5EF4-FFF2-40B4-BE49-F238E27FC236}">
                <a16:creationId xmlns:a16="http://schemas.microsoft.com/office/drawing/2014/main" id="{F649253C-33B7-4B39-B090-ADED6CEDCBAA}"/>
              </a:ext>
            </a:extLst>
          </p:cNvPr>
          <p:cNvSpPr/>
          <p:nvPr/>
        </p:nvSpPr>
        <p:spPr>
          <a:xfrm>
            <a:off x="6594121" y="5842188"/>
            <a:ext cx="2883652" cy="644051"/>
          </a:xfrm>
          <a:prstGeom prst="wedgeRectCallout">
            <a:avLst>
              <a:gd name="adj1" fmla="val 32475"/>
              <a:gd name="adj2" fmla="val -9717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FFFFFF"/>
              </a:solidFill>
              <a:latin typeface="Arial"/>
            </a:endParaRPr>
          </a:p>
        </p:txBody>
      </p:sp>
      <p:sp>
        <p:nvSpPr>
          <p:cNvPr id="2" name="Title 1">
            <a:extLst>
              <a:ext uri="{FF2B5EF4-FFF2-40B4-BE49-F238E27FC236}">
                <a16:creationId xmlns:a16="http://schemas.microsoft.com/office/drawing/2014/main" id="{9C76809C-A648-4A93-B8DD-6BFE047D2291}"/>
              </a:ext>
            </a:extLst>
          </p:cNvPr>
          <p:cNvSpPr>
            <a:spLocks noGrp="1"/>
          </p:cNvSpPr>
          <p:nvPr>
            <p:ph type="title"/>
          </p:nvPr>
        </p:nvSpPr>
        <p:spPr>
          <a:xfrm>
            <a:off x="1013360" y="199860"/>
            <a:ext cx="10490700" cy="1036637"/>
          </a:xfrm>
        </p:spPr>
        <p:txBody>
          <a:bodyPr vert="horz">
            <a:normAutofit/>
          </a:bodyPr>
          <a:lstStyle/>
          <a:p>
            <a:r>
              <a:rPr lang="fr-FR" sz="2800" spc="-51" dirty="0"/>
              <a:t>Budget : </a:t>
            </a:r>
            <a:r>
              <a:rPr lang="fr-FR" sz="2800" b="1" spc="-51" dirty="0">
                <a:solidFill>
                  <a:srgbClr val="00B050"/>
                </a:solidFill>
              </a:rPr>
              <a:t>Un plan de travail chiffré </a:t>
            </a:r>
            <a:r>
              <a:rPr lang="fr-FR" sz="2800" spc="-51" dirty="0"/>
              <a:t>intégré au kit de soumission, dont les détails figurent dans un modèle de </a:t>
            </a:r>
            <a:r>
              <a:rPr lang="fr-FR" sz="2800" b="1" spc="-51" dirty="0">
                <a:solidFill>
                  <a:srgbClr val="00B050"/>
                </a:solidFill>
              </a:rPr>
              <a:t>budget distinct</a:t>
            </a:r>
            <a:r>
              <a:rPr lang="fr-FR" sz="2800" spc="-51" dirty="0">
                <a:solidFill>
                  <a:schemeClr val="accent3"/>
                </a:solidFill>
              </a:rPr>
              <a:t>.</a:t>
            </a:r>
            <a:endParaRPr lang="en-US" sz="2800" dirty="0">
              <a:solidFill>
                <a:schemeClr val="accent3"/>
              </a:solidFill>
            </a:endParaRPr>
          </a:p>
        </p:txBody>
      </p:sp>
      <p:sp>
        <p:nvSpPr>
          <p:cNvPr id="4" name="Slide Number Placeholder 3">
            <a:extLst>
              <a:ext uri="{FF2B5EF4-FFF2-40B4-BE49-F238E27FC236}">
                <a16:creationId xmlns:a16="http://schemas.microsoft.com/office/drawing/2014/main" id="{128B0341-B53C-4E51-871F-B54F1D2BE8C6}"/>
              </a:ext>
            </a:extLst>
          </p:cNvPr>
          <p:cNvSpPr>
            <a:spLocks noGrp="1"/>
          </p:cNvSpPr>
          <p:nvPr>
            <p:ph type="sldNum" sz="quarter" idx="12"/>
          </p:nvPr>
        </p:nvSpPr>
        <p:spPr>
          <a:xfrm>
            <a:off x="672000" y="5814367"/>
            <a:ext cx="1200149" cy="530067"/>
          </a:xfrm>
        </p:spPr>
        <p:txBody>
          <a:bodyPr/>
          <a:lstStyle/>
          <a:p>
            <a:pPr defTabSz="1219170"/>
            <a:fld id="{733122C9-A0B9-462F-8757-0847AD287B63}" type="slidenum">
              <a:rPr lang="en-US">
                <a:solidFill>
                  <a:srgbClr val="343434"/>
                </a:solidFill>
                <a:latin typeface="Arial"/>
              </a:rPr>
              <a:pPr defTabSz="1219170"/>
              <a:t>32</a:t>
            </a:fld>
            <a:endParaRPr lang="en-US">
              <a:solidFill>
                <a:srgbClr val="343434"/>
              </a:solidFill>
              <a:latin typeface="Arial"/>
            </a:endParaRPr>
          </a:p>
        </p:txBody>
      </p:sp>
      <p:grpSp>
        <p:nvGrpSpPr>
          <p:cNvPr id="32" name="Group 31">
            <a:extLst>
              <a:ext uri="{FF2B5EF4-FFF2-40B4-BE49-F238E27FC236}">
                <a16:creationId xmlns:a16="http://schemas.microsoft.com/office/drawing/2014/main" id="{783BCF5B-9C90-437D-BEEB-9B4E2DA641E5}"/>
              </a:ext>
            </a:extLst>
          </p:cNvPr>
          <p:cNvGrpSpPr/>
          <p:nvPr/>
        </p:nvGrpSpPr>
        <p:grpSpPr>
          <a:xfrm>
            <a:off x="768987" y="2009558"/>
            <a:ext cx="2381765" cy="1571712"/>
            <a:chOff x="576740" y="2019343"/>
            <a:chExt cx="1786324" cy="1178785"/>
          </a:xfrm>
        </p:grpSpPr>
        <p:sp>
          <p:nvSpPr>
            <p:cNvPr id="12" name="TextBox 19">
              <a:extLst>
                <a:ext uri="{FF2B5EF4-FFF2-40B4-BE49-F238E27FC236}">
                  <a16:creationId xmlns:a16="http://schemas.microsoft.com/office/drawing/2014/main" id="{DCF681FA-8E10-4005-8369-AB39E422B0DC}"/>
                </a:ext>
              </a:extLst>
            </p:cNvPr>
            <p:cNvSpPr txBox="1"/>
            <p:nvPr/>
          </p:nvSpPr>
          <p:spPr>
            <a:xfrm>
              <a:off x="760020" y="2019343"/>
              <a:ext cx="1259602" cy="230833"/>
            </a:xfrm>
            <a:prstGeom prst="rect">
              <a:avLst/>
            </a:prstGeom>
            <a:noFill/>
            <a:ln cap="flat">
              <a:noFill/>
            </a:ln>
          </p:spPr>
          <p:txBody>
            <a:bodyPr vert="horz" wrap="square" lIns="91440" tIns="45720" rIns="91440" bIns="45720" anchor="t" anchorCtr="1" compatLnSpc="1">
              <a:spAutoFit/>
            </a:bodyPr>
            <a:lstStyle/>
            <a:p>
              <a:pPr algn="ctr" defTabSz="457189">
                <a:defRPr sz="1800" b="0" i="0" u="none" strike="noStrike" kern="0" cap="none" spc="0" baseline="0">
                  <a:solidFill>
                    <a:srgbClr val="000000"/>
                  </a:solidFill>
                  <a:uFillTx/>
                </a:defRPr>
              </a:pPr>
              <a:r>
                <a:rPr lang="en-GB" sz="1400" b="1" kern="0" err="1">
                  <a:solidFill>
                    <a:srgbClr val="343434"/>
                  </a:solidFill>
                  <a:latin typeface="Arial"/>
                </a:rPr>
                <a:t>TdC</a:t>
              </a:r>
              <a:endParaRPr lang="en-GB" sz="1400" b="1" kern="0">
                <a:solidFill>
                  <a:srgbClr val="343434"/>
                </a:solidFill>
                <a:latin typeface="Arial"/>
              </a:endParaRPr>
            </a:p>
          </p:txBody>
        </p:sp>
        <p:pic>
          <p:nvPicPr>
            <p:cNvPr id="13" name="Picture 20">
              <a:extLst>
                <a:ext uri="{FF2B5EF4-FFF2-40B4-BE49-F238E27FC236}">
                  <a16:creationId xmlns:a16="http://schemas.microsoft.com/office/drawing/2014/main" id="{8A45DDCE-E625-429B-A459-98ADEB8354A3}"/>
                </a:ext>
              </a:extLst>
            </p:cNvPr>
            <p:cNvPicPr>
              <a:picLocks noChangeAspect="1"/>
            </p:cNvPicPr>
            <p:nvPr/>
          </p:nvPicPr>
          <p:blipFill>
            <a:blip r:embed="rId7"/>
            <a:srcRect r="23093" b="16610"/>
            <a:stretch>
              <a:fillRect/>
            </a:stretch>
          </p:blipFill>
          <p:spPr>
            <a:xfrm>
              <a:off x="576740" y="2261841"/>
              <a:ext cx="1786324" cy="936287"/>
            </a:xfrm>
            <a:prstGeom prst="rect">
              <a:avLst/>
            </a:prstGeom>
            <a:ln>
              <a:noFill/>
            </a:ln>
            <a:effectLst>
              <a:outerShdw blurRad="292100" dist="139700" dir="2700000" algn="tl" rotWithShape="0">
                <a:srgbClr val="333333">
                  <a:alpha val="65000"/>
                </a:srgbClr>
              </a:outerShdw>
            </a:effectLst>
          </p:spPr>
        </p:pic>
      </p:grpSp>
      <p:grpSp>
        <p:nvGrpSpPr>
          <p:cNvPr id="34" name="Group 33">
            <a:extLst>
              <a:ext uri="{FF2B5EF4-FFF2-40B4-BE49-F238E27FC236}">
                <a16:creationId xmlns:a16="http://schemas.microsoft.com/office/drawing/2014/main" id="{55DCBC0E-8443-4EB7-B411-E77694594D1A}"/>
              </a:ext>
            </a:extLst>
          </p:cNvPr>
          <p:cNvGrpSpPr/>
          <p:nvPr/>
        </p:nvGrpSpPr>
        <p:grpSpPr>
          <a:xfrm>
            <a:off x="4628021" y="2103172"/>
            <a:ext cx="2692908" cy="1334609"/>
            <a:chOff x="6556331" y="1943966"/>
            <a:chExt cx="2019681" cy="1000958"/>
          </a:xfrm>
        </p:grpSpPr>
        <p:sp>
          <p:nvSpPr>
            <p:cNvPr id="14" name="TextBox 22">
              <a:extLst>
                <a:ext uri="{FF2B5EF4-FFF2-40B4-BE49-F238E27FC236}">
                  <a16:creationId xmlns:a16="http://schemas.microsoft.com/office/drawing/2014/main" id="{0AAFD745-815D-47CE-A7C5-896159387F4F}"/>
                </a:ext>
              </a:extLst>
            </p:cNvPr>
            <p:cNvSpPr txBox="1"/>
            <p:nvPr/>
          </p:nvSpPr>
          <p:spPr>
            <a:xfrm>
              <a:off x="6556331" y="1943966"/>
              <a:ext cx="2019681" cy="230833"/>
            </a:xfrm>
            <a:prstGeom prst="rect">
              <a:avLst/>
            </a:prstGeom>
            <a:noFill/>
            <a:ln cap="flat">
              <a:noFill/>
            </a:ln>
          </p:spPr>
          <p:txBody>
            <a:bodyPr vert="horz" wrap="square" lIns="91440" tIns="45720" rIns="91440" bIns="45720" anchor="t" anchorCtr="1" compatLnSpc="1">
              <a:spAutoFit/>
            </a:bodyPr>
            <a:lstStyle/>
            <a:p>
              <a:pPr algn="ctr" defTabSz="457189">
                <a:defRPr sz="1800" b="0" i="0" u="none" strike="noStrike" kern="0" cap="none" spc="0" baseline="0">
                  <a:solidFill>
                    <a:srgbClr val="000000"/>
                  </a:solidFill>
                  <a:uFillTx/>
                </a:defRPr>
              </a:pPr>
              <a:r>
                <a:rPr lang="en-US" sz="1400" b="1" kern="0">
                  <a:solidFill>
                    <a:srgbClr val="343434"/>
                  </a:solidFill>
                  <a:latin typeface="Arial"/>
                </a:rPr>
                <a:t>Plan de travail </a:t>
              </a:r>
              <a:r>
                <a:rPr lang="en-US" sz="1400" b="1" kern="0" err="1">
                  <a:solidFill>
                    <a:srgbClr val="343434"/>
                  </a:solidFill>
                  <a:latin typeface="Arial"/>
                </a:rPr>
                <a:t>chiffré</a:t>
              </a:r>
              <a:r>
                <a:rPr lang="en-US" sz="1400" b="1" kern="0">
                  <a:solidFill>
                    <a:srgbClr val="343434"/>
                  </a:solidFill>
                  <a:latin typeface="Arial"/>
                </a:rPr>
                <a:t> </a:t>
              </a:r>
              <a:endParaRPr lang="en-GB" sz="1400" b="1" kern="0">
                <a:solidFill>
                  <a:srgbClr val="343434"/>
                </a:solidFill>
                <a:latin typeface="Arial"/>
              </a:endParaRPr>
            </a:p>
          </p:txBody>
        </p:sp>
        <p:pic>
          <p:nvPicPr>
            <p:cNvPr id="15" name="Picture 4">
              <a:extLst>
                <a:ext uri="{FF2B5EF4-FFF2-40B4-BE49-F238E27FC236}">
                  <a16:creationId xmlns:a16="http://schemas.microsoft.com/office/drawing/2014/main" id="{97B51319-ADAA-4603-9501-6BF20D7CF14F}"/>
                </a:ext>
              </a:extLst>
            </p:cNvPr>
            <p:cNvPicPr>
              <a:picLocks noChangeAspect="1"/>
            </p:cNvPicPr>
            <p:nvPr/>
          </p:nvPicPr>
          <p:blipFill>
            <a:blip r:embed="rId8"/>
            <a:srcRect r="30210" b="17500"/>
            <a:stretch>
              <a:fillRect/>
            </a:stretch>
          </p:blipFill>
          <p:spPr>
            <a:xfrm>
              <a:off x="6683336" y="2198575"/>
              <a:ext cx="1782497" cy="746349"/>
            </a:xfrm>
            <a:prstGeom prst="rect">
              <a:avLst/>
            </a:prstGeom>
            <a:ln>
              <a:noFill/>
            </a:ln>
            <a:effectLst>
              <a:outerShdw blurRad="292100" dist="139700" dir="2700000" algn="tl" rotWithShape="0">
                <a:srgbClr val="333333">
                  <a:alpha val="65000"/>
                </a:srgbClr>
              </a:outerShdw>
            </a:effectLst>
          </p:spPr>
        </p:pic>
      </p:grpSp>
      <p:grpSp>
        <p:nvGrpSpPr>
          <p:cNvPr id="39" name="Group 38">
            <a:extLst>
              <a:ext uri="{FF2B5EF4-FFF2-40B4-BE49-F238E27FC236}">
                <a16:creationId xmlns:a16="http://schemas.microsoft.com/office/drawing/2014/main" id="{59891132-4622-4605-AABD-78B0E7D5B773}"/>
              </a:ext>
            </a:extLst>
          </p:cNvPr>
          <p:cNvGrpSpPr/>
          <p:nvPr/>
        </p:nvGrpSpPr>
        <p:grpSpPr>
          <a:xfrm>
            <a:off x="3734510" y="2653002"/>
            <a:ext cx="479093" cy="423008"/>
            <a:chOff x="4275625" y="3968794"/>
            <a:chExt cx="479093" cy="423008"/>
          </a:xfrm>
        </p:grpSpPr>
        <p:sp>
          <p:nvSpPr>
            <p:cNvPr id="40" name="Freeform 94">
              <a:extLst>
                <a:ext uri="{FF2B5EF4-FFF2-40B4-BE49-F238E27FC236}">
                  <a16:creationId xmlns:a16="http://schemas.microsoft.com/office/drawing/2014/main" id="{9BD98917-BC66-4A2B-A5D1-E17DCD7800FC}"/>
                </a:ext>
              </a:extLst>
            </p:cNvPr>
            <p:cNvSpPr>
              <a:spLocks/>
            </p:cNvSpPr>
            <p:nvPr/>
          </p:nvSpPr>
          <p:spPr bwMode="gray">
            <a:xfrm>
              <a:off x="4275625" y="3968794"/>
              <a:ext cx="479093" cy="423008"/>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rgbClr val="005CB9"/>
            </a:solidFill>
            <a:ln>
              <a:solidFill>
                <a:srgbClr val="005CB9"/>
              </a:solidFill>
            </a:ln>
          </p:spPr>
          <p:txBody>
            <a:bodyPr vert="horz" wrap="square" lIns="88641" tIns="44321" rIns="88641" bIns="44321" numCol="1" anchor="t" anchorCtr="0" compatLnSpc="1">
              <a:prstTxWarp prst="textNoShape">
                <a:avLst/>
              </a:prstTxWarp>
            </a:bodyPr>
            <a:lstStyle/>
            <a:p>
              <a:pPr defTabSz="1219170"/>
              <a:endParaRPr lang="en-US" sz="2000">
                <a:solidFill>
                  <a:srgbClr val="6E6F73"/>
                </a:solidFill>
                <a:latin typeface="Arial"/>
              </a:endParaRPr>
            </a:p>
          </p:txBody>
        </p:sp>
        <p:sp>
          <p:nvSpPr>
            <p:cNvPr id="41" name="Freeform 95">
              <a:extLst>
                <a:ext uri="{FF2B5EF4-FFF2-40B4-BE49-F238E27FC236}">
                  <a16:creationId xmlns:a16="http://schemas.microsoft.com/office/drawing/2014/main" id="{0A246A4B-6C30-4C44-A76B-A6CE857F35FB}"/>
                </a:ext>
              </a:extLst>
            </p:cNvPr>
            <p:cNvSpPr>
              <a:spLocks/>
            </p:cNvSpPr>
            <p:nvPr/>
          </p:nvSpPr>
          <p:spPr bwMode="gray">
            <a:xfrm>
              <a:off x="4457814" y="4027037"/>
              <a:ext cx="188167" cy="309742"/>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pPr defTabSz="1219170"/>
              <a:endParaRPr lang="en-US" sz="2000">
                <a:solidFill>
                  <a:srgbClr val="6E6F73"/>
                </a:solidFill>
                <a:latin typeface="Arial"/>
              </a:endParaRPr>
            </a:p>
          </p:txBody>
        </p:sp>
      </p:grpSp>
      <p:sp>
        <p:nvSpPr>
          <p:cNvPr id="28" name="TextBox 27">
            <a:extLst>
              <a:ext uri="{FF2B5EF4-FFF2-40B4-BE49-F238E27FC236}">
                <a16:creationId xmlns:a16="http://schemas.microsoft.com/office/drawing/2014/main" id="{81EF7858-7375-4F50-8F49-F47C3490FF4C}"/>
              </a:ext>
            </a:extLst>
          </p:cNvPr>
          <p:cNvSpPr txBox="1"/>
          <p:nvPr/>
        </p:nvSpPr>
        <p:spPr>
          <a:xfrm>
            <a:off x="620035" y="3925631"/>
            <a:ext cx="3062509" cy="2061718"/>
          </a:xfrm>
          <a:prstGeom prst="rect">
            <a:avLst/>
          </a:prstGeom>
          <a:noFill/>
        </p:spPr>
        <p:txBody>
          <a:bodyPr wrap="square" lIns="91440" tIns="45720" rIns="91440" bIns="45720" rtlCol="0" anchor="t">
            <a:spAutoFit/>
          </a:bodyPr>
          <a:lstStyle/>
          <a:p>
            <a:pPr algn="ctr" defTabSz="1219170"/>
            <a:r>
              <a:rPr lang="fr-FR" sz="2100" b="1">
                <a:solidFill>
                  <a:srgbClr val="005CB9"/>
                </a:solidFill>
                <a:latin typeface="Arial"/>
                <a:ea typeface="Arial" panose="020B0604020202020204" pitchFamily="34" charset="0"/>
                <a:cs typeface="Arial"/>
              </a:rPr>
              <a:t>Les objectifs et les activités développés dans la TdC </a:t>
            </a:r>
            <a:r>
              <a:rPr lang="fr-FR" sz="2100">
                <a:latin typeface="Arial"/>
                <a:ea typeface="Arial" panose="020B0604020202020204" pitchFamily="34" charset="0"/>
                <a:cs typeface="Arial"/>
              </a:rPr>
              <a:t>sont utilisés pour élaborer un plan de travail chiffré et un budget détaillé</a:t>
            </a:r>
            <a:r>
              <a:rPr lang="fr-FR" sz="2100">
                <a:solidFill>
                  <a:srgbClr val="005CB9"/>
                </a:solidFill>
                <a:latin typeface="Arial"/>
                <a:ea typeface="Arial" panose="020B0604020202020204" pitchFamily="34" charset="0"/>
                <a:cs typeface="Arial"/>
              </a:rPr>
              <a:t>.</a:t>
            </a:r>
          </a:p>
        </p:txBody>
      </p:sp>
      <p:sp>
        <p:nvSpPr>
          <p:cNvPr id="30" name="TextBox 29">
            <a:extLst>
              <a:ext uri="{FF2B5EF4-FFF2-40B4-BE49-F238E27FC236}">
                <a16:creationId xmlns:a16="http://schemas.microsoft.com/office/drawing/2014/main" id="{C9B54715-7611-49AD-BA09-5D4166210498}"/>
              </a:ext>
            </a:extLst>
          </p:cNvPr>
          <p:cNvSpPr txBox="1"/>
          <p:nvPr/>
        </p:nvSpPr>
        <p:spPr>
          <a:xfrm>
            <a:off x="4435903" y="3891233"/>
            <a:ext cx="3250861" cy="1733488"/>
          </a:xfrm>
          <a:prstGeom prst="rect">
            <a:avLst/>
          </a:prstGeom>
          <a:noFill/>
        </p:spPr>
        <p:txBody>
          <a:bodyPr wrap="square" lIns="91440" tIns="45720" rIns="91440" bIns="45720" rtlCol="0" anchor="t">
            <a:spAutoFit/>
          </a:bodyPr>
          <a:lstStyle/>
          <a:p>
            <a:pPr algn="ctr" defTabSz="1219170"/>
            <a:r>
              <a:rPr lang="fr-FR" sz="2100" b="1">
                <a:solidFill>
                  <a:srgbClr val="005CB9"/>
                </a:solidFill>
                <a:latin typeface="Arial"/>
              </a:rPr>
              <a:t>Budget résumé, </a:t>
            </a:r>
            <a:r>
              <a:rPr lang="fr-FR" sz="2100">
                <a:latin typeface="Arial"/>
              </a:rPr>
              <a:t>les</a:t>
            </a:r>
            <a:r>
              <a:rPr lang="fr-FR" sz="2100" b="1">
                <a:solidFill>
                  <a:srgbClr val="005CB9"/>
                </a:solidFill>
                <a:latin typeface="Arial"/>
              </a:rPr>
              <a:t> </a:t>
            </a:r>
            <a:r>
              <a:rPr lang="fr-FR" sz="2100">
                <a:latin typeface="Arial"/>
              </a:rPr>
              <a:t>hypothèses de calcul concernant les coûts et la demande de soutien de Gavi (RSS, Vx, TCA) </a:t>
            </a:r>
            <a:endParaRPr lang="fr-FR" sz="2133">
              <a:latin typeface="Arial"/>
            </a:endParaRPr>
          </a:p>
        </p:txBody>
      </p:sp>
      <p:pic>
        <p:nvPicPr>
          <p:cNvPr id="42" name="Picture 41" descr="Table&#10;&#10;Description automatically generated">
            <a:extLst>
              <a:ext uri="{FF2B5EF4-FFF2-40B4-BE49-F238E27FC236}">
                <a16:creationId xmlns:a16="http://schemas.microsoft.com/office/drawing/2014/main" id="{DBBC1657-A696-4538-BF74-C98F78DAA42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820631" y="2389135"/>
            <a:ext cx="2478443" cy="1048651"/>
          </a:xfrm>
          <a:prstGeom prst="rect">
            <a:avLst/>
          </a:prstGeom>
          <a:effectLst>
            <a:outerShdw blurRad="63500" sx="102000" sy="102000" algn="ctr" rotWithShape="0">
              <a:prstClr val="black">
                <a:alpha val="40000"/>
              </a:prstClr>
            </a:outerShdw>
          </a:effectLst>
        </p:spPr>
      </p:pic>
      <p:sp>
        <p:nvSpPr>
          <p:cNvPr id="44" name="TextBox 22">
            <a:extLst>
              <a:ext uri="{FF2B5EF4-FFF2-40B4-BE49-F238E27FC236}">
                <a16:creationId xmlns:a16="http://schemas.microsoft.com/office/drawing/2014/main" id="{C7F716A6-036E-4EB8-975C-D39F10FDDB4F}"/>
              </a:ext>
            </a:extLst>
          </p:cNvPr>
          <p:cNvSpPr txBox="1"/>
          <p:nvPr/>
        </p:nvSpPr>
        <p:spPr>
          <a:xfrm>
            <a:off x="8820631" y="2014688"/>
            <a:ext cx="2427723" cy="307777"/>
          </a:xfrm>
          <a:prstGeom prst="rect">
            <a:avLst/>
          </a:prstGeom>
          <a:noFill/>
          <a:ln cap="flat">
            <a:noFill/>
          </a:ln>
        </p:spPr>
        <p:txBody>
          <a:bodyPr vert="horz" wrap="square" lIns="91440" tIns="45720" rIns="91440" bIns="45720" anchor="t" anchorCtr="1" compatLnSpc="1">
            <a:spAutoFit/>
          </a:bodyPr>
          <a:lstStyle/>
          <a:p>
            <a:pPr algn="ctr" defTabSz="457189">
              <a:defRPr sz="1800" b="0" i="0" u="none" strike="noStrike" kern="0" cap="none" spc="0" baseline="0">
                <a:solidFill>
                  <a:srgbClr val="000000"/>
                </a:solidFill>
                <a:uFillTx/>
              </a:defRPr>
            </a:pPr>
            <a:r>
              <a:rPr lang="en-US" sz="1400" b="1" kern="0">
                <a:solidFill>
                  <a:srgbClr val="343434"/>
                </a:solidFill>
                <a:latin typeface="Arial"/>
              </a:rPr>
              <a:t>Budget </a:t>
            </a:r>
            <a:r>
              <a:rPr lang="en-US" sz="1400" b="1" kern="0" err="1">
                <a:solidFill>
                  <a:srgbClr val="343434"/>
                </a:solidFill>
                <a:latin typeface="Arial"/>
              </a:rPr>
              <a:t>détaillé</a:t>
            </a:r>
            <a:endParaRPr lang="en-US" sz="1400" b="1" kern="0">
              <a:solidFill>
                <a:srgbClr val="343434"/>
              </a:solidFill>
              <a:latin typeface="Arial"/>
            </a:endParaRPr>
          </a:p>
        </p:txBody>
      </p:sp>
      <p:cxnSp>
        <p:nvCxnSpPr>
          <p:cNvPr id="47" name="Straight Connector 46">
            <a:extLst>
              <a:ext uri="{FF2B5EF4-FFF2-40B4-BE49-F238E27FC236}">
                <a16:creationId xmlns:a16="http://schemas.microsoft.com/office/drawing/2014/main" id="{C7AE4ECF-543F-4E9A-94A0-730D3FD5A18C}"/>
              </a:ext>
            </a:extLst>
          </p:cNvPr>
          <p:cNvCxnSpPr>
            <a:cxnSpLocks/>
          </p:cNvCxnSpPr>
          <p:nvPr/>
        </p:nvCxnSpPr>
        <p:spPr>
          <a:xfrm flipV="1">
            <a:off x="8155461" y="1920763"/>
            <a:ext cx="0" cy="2589665"/>
          </a:xfrm>
          <a:prstGeom prst="line">
            <a:avLst/>
          </a:prstGeom>
          <a:ln cap="sq">
            <a:prstDash val="dot"/>
          </a:ln>
        </p:spPr>
        <p:style>
          <a:lnRef idx="1">
            <a:schemeClr val="accent1"/>
          </a:lnRef>
          <a:fillRef idx="0">
            <a:schemeClr val="accent1"/>
          </a:fillRef>
          <a:effectRef idx="0">
            <a:schemeClr val="accent1"/>
          </a:effectRef>
          <a:fontRef idx="minor">
            <a:schemeClr val="tx1"/>
          </a:fontRef>
        </p:style>
      </p:cxnSp>
      <p:sp>
        <p:nvSpPr>
          <p:cNvPr id="3" name="Speech Bubble: Rectangle 2">
            <a:extLst>
              <a:ext uri="{FF2B5EF4-FFF2-40B4-BE49-F238E27FC236}">
                <a16:creationId xmlns:a16="http://schemas.microsoft.com/office/drawing/2014/main" id="{11443931-E230-4C78-8D04-A91217E69D60}"/>
              </a:ext>
            </a:extLst>
          </p:cNvPr>
          <p:cNvSpPr/>
          <p:nvPr/>
        </p:nvSpPr>
        <p:spPr>
          <a:xfrm>
            <a:off x="6449939" y="5845802"/>
            <a:ext cx="3172017" cy="644051"/>
          </a:xfrm>
          <a:prstGeom prst="wedgeRectCallout">
            <a:avLst>
              <a:gd name="adj1" fmla="val -28554"/>
              <a:gd name="adj2" fmla="val -97172"/>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1219170"/>
            <a:r>
              <a:rPr lang="fr-FR" sz="1400">
                <a:solidFill>
                  <a:srgbClr val="FFFFFF"/>
                </a:solidFill>
                <a:latin typeface="Arial"/>
              </a:rPr>
              <a:t>Le budget de l’EAF doit également être intégré au budget principal.</a:t>
            </a:r>
          </a:p>
        </p:txBody>
      </p:sp>
      <p:sp>
        <p:nvSpPr>
          <p:cNvPr id="10" name="Arrow: Curved Right 9">
            <a:extLst>
              <a:ext uri="{FF2B5EF4-FFF2-40B4-BE49-F238E27FC236}">
                <a16:creationId xmlns:a16="http://schemas.microsoft.com/office/drawing/2014/main" id="{431DE93B-C523-4911-9E37-B7BF44DFA535}"/>
              </a:ext>
            </a:extLst>
          </p:cNvPr>
          <p:cNvSpPr/>
          <p:nvPr/>
        </p:nvSpPr>
        <p:spPr>
          <a:xfrm rot="4776005">
            <a:off x="7736631" y="2452380"/>
            <a:ext cx="368965" cy="70850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343434"/>
              </a:solidFill>
              <a:latin typeface="Arial"/>
            </a:endParaRPr>
          </a:p>
        </p:txBody>
      </p:sp>
      <p:sp>
        <p:nvSpPr>
          <p:cNvPr id="37" name="Arrow: Curved Right 36">
            <a:extLst>
              <a:ext uri="{FF2B5EF4-FFF2-40B4-BE49-F238E27FC236}">
                <a16:creationId xmlns:a16="http://schemas.microsoft.com/office/drawing/2014/main" id="{F4735756-D210-4114-81C0-E8B4CB52D931}"/>
              </a:ext>
            </a:extLst>
          </p:cNvPr>
          <p:cNvSpPr/>
          <p:nvPr/>
        </p:nvSpPr>
        <p:spPr>
          <a:xfrm rot="14434727">
            <a:off x="8089571" y="2690195"/>
            <a:ext cx="368965" cy="70850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343434"/>
              </a:solidFill>
              <a:latin typeface="Arial"/>
            </a:endParaRPr>
          </a:p>
        </p:txBody>
      </p:sp>
      <p:sp>
        <p:nvSpPr>
          <p:cNvPr id="31" name="Rectangle: Rounded Corners 30">
            <a:extLst>
              <a:ext uri="{FF2B5EF4-FFF2-40B4-BE49-F238E27FC236}">
                <a16:creationId xmlns:a16="http://schemas.microsoft.com/office/drawing/2014/main" id="{FE0B18D7-16B8-4365-8626-78A0B49EDC4C}"/>
              </a:ext>
            </a:extLst>
          </p:cNvPr>
          <p:cNvSpPr/>
          <p:nvPr/>
        </p:nvSpPr>
        <p:spPr>
          <a:xfrm>
            <a:off x="0" y="-8994"/>
            <a:ext cx="12192000" cy="142184"/>
          </a:xfrm>
          <a:prstGeom prst="roundRect">
            <a:avLst/>
          </a:prstGeom>
          <a:solidFill>
            <a:srgbClr val="008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7F1046FC-A754-4BDA-A67C-B86B23E4E18E}"/>
              </a:ext>
            </a:extLst>
          </p:cNvPr>
          <p:cNvSpPr/>
          <p:nvPr/>
        </p:nvSpPr>
        <p:spPr>
          <a:xfrm>
            <a:off x="18517" y="12862"/>
            <a:ext cx="468000" cy="468000"/>
          </a:xfrm>
          <a:prstGeom prst="ellipse">
            <a:avLst/>
          </a:prstGeom>
          <a:solidFill>
            <a:srgbClr val="00B05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2</a:t>
            </a:r>
          </a:p>
        </p:txBody>
      </p:sp>
    </p:spTree>
    <p:custDataLst>
      <p:tags r:id="rId2"/>
    </p:custDataLst>
    <p:extLst>
      <p:ext uri="{BB962C8B-B14F-4D97-AF65-F5344CB8AC3E}">
        <p14:creationId xmlns:p14="http://schemas.microsoft.com/office/powerpoint/2010/main" val="1616363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6D679DE-BCC5-4A09-8F9D-14737A7378A2}"/>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482" name="think-cell Slide" r:id="rId5" imgW="347" imgH="348" progId="TCLayout.ActiveDocument.1">
                  <p:embed/>
                </p:oleObj>
              </mc:Choice>
              <mc:Fallback>
                <p:oleObj name="think-cell Slide" r:id="rId5" imgW="347" imgH="348" progId="TCLayout.ActiveDocument.1">
                  <p:embed/>
                  <p:pic>
                    <p:nvPicPr>
                      <p:cNvPr id="7" name="Object 6" hidden="1">
                        <a:extLst>
                          <a:ext uri="{FF2B5EF4-FFF2-40B4-BE49-F238E27FC236}">
                            <a16:creationId xmlns:a16="http://schemas.microsoft.com/office/drawing/2014/main" id="{56D679DE-BCC5-4A09-8F9D-14737A7378A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9EE84D4-13C1-4F4A-B644-F7C627EA8DDC}"/>
              </a:ext>
            </a:extLst>
          </p:cNvPr>
          <p:cNvSpPr>
            <a:spLocks noGrp="1"/>
          </p:cNvSpPr>
          <p:nvPr>
            <p:ph type="title"/>
          </p:nvPr>
        </p:nvSpPr>
        <p:spPr>
          <a:xfrm>
            <a:off x="798009" y="246862"/>
            <a:ext cx="4849283" cy="1036637"/>
          </a:xfrm>
        </p:spPr>
        <p:txBody>
          <a:bodyPr vert="horz"/>
          <a:lstStyle/>
          <a:p>
            <a:r>
              <a:rPr lang="fr-FR" sz="2000" b="1" dirty="0">
                <a:solidFill>
                  <a:srgbClr val="00B050"/>
                </a:solidFill>
              </a:rPr>
              <a:t>Développer la mise en œuvre du plan de vaccination et des documents complémentaires.</a:t>
            </a:r>
            <a:endParaRPr lang="en-US" sz="2000" b="1" dirty="0">
              <a:solidFill>
                <a:srgbClr val="00B050"/>
              </a:solidFill>
            </a:endParaRPr>
          </a:p>
        </p:txBody>
      </p:sp>
      <p:sp>
        <p:nvSpPr>
          <p:cNvPr id="4" name="Slide Number Placeholder 3">
            <a:extLst>
              <a:ext uri="{FF2B5EF4-FFF2-40B4-BE49-F238E27FC236}">
                <a16:creationId xmlns:a16="http://schemas.microsoft.com/office/drawing/2014/main" id="{93A5E38E-8398-4C26-A17C-93C428470EA6}"/>
              </a:ext>
            </a:extLst>
          </p:cNvPr>
          <p:cNvSpPr>
            <a:spLocks noGrp="1"/>
          </p:cNvSpPr>
          <p:nvPr>
            <p:ph type="sldNum" sz="quarter" idx="12"/>
          </p:nvPr>
        </p:nvSpPr>
        <p:spPr/>
        <p:txBody>
          <a:bodyPr/>
          <a:lstStyle/>
          <a:p>
            <a:fld id="{733122C9-A0B9-462F-8757-0847AD287B63}" type="slidenum">
              <a:rPr lang="en-GB" noProof="0" smtClean="0"/>
              <a:pPr/>
              <a:t>33</a:t>
            </a:fld>
            <a:endParaRPr lang="en-GB" noProof="0"/>
          </a:p>
        </p:txBody>
      </p:sp>
      <p:sp>
        <p:nvSpPr>
          <p:cNvPr id="17" name="TextBox 16">
            <a:extLst>
              <a:ext uri="{FF2B5EF4-FFF2-40B4-BE49-F238E27FC236}">
                <a16:creationId xmlns:a16="http://schemas.microsoft.com/office/drawing/2014/main" id="{A2F047E4-B742-4CE8-85B2-79A0293FCA07}"/>
              </a:ext>
            </a:extLst>
          </p:cNvPr>
          <p:cNvSpPr txBox="1"/>
          <p:nvPr/>
        </p:nvSpPr>
        <p:spPr>
          <a:xfrm rot="10800000" flipV="1">
            <a:off x="6096000" y="2198578"/>
            <a:ext cx="5143621" cy="646331"/>
          </a:xfrm>
          <a:prstGeom prst="rect">
            <a:avLst/>
          </a:prstGeom>
          <a:noFill/>
        </p:spPr>
        <p:txBody>
          <a:bodyPr wrap="square">
            <a:spAutoFit/>
          </a:bodyPr>
          <a:lstStyle/>
          <a:p>
            <a:r>
              <a:rPr lang="fr-FR" dirty="0">
                <a:solidFill>
                  <a:schemeClr val="accent1"/>
                </a:solidFill>
              </a:rPr>
              <a:t>En fonction des vaccins et du soutien ECF demandés, les pays prépareront également :</a:t>
            </a:r>
            <a:endParaRPr lang="en-US" dirty="0">
              <a:solidFill>
                <a:schemeClr val="accent1"/>
              </a:solidFill>
            </a:endParaRPr>
          </a:p>
        </p:txBody>
      </p:sp>
      <p:sp>
        <p:nvSpPr>
          <p:cNvPr id="36" name="Rectangle: Rounded Corners 35">
            <a:extLst>
              <a:ext uri="{FF2B5EF4-FFF2-40B4-BE49-F238E27FC236}">
                <a16:creationId xmlns:a16="http://schemas.microsoft.com/office/drawing/2014/main" id="{7E5C2169-3693-4E57-98E0-128B2984B2DD}"/>
              </a:ext>
            </a:extLst>
          </p:cNvPr>
          <p:cNvSpPr/>
          <p:nvPr/>
        </p:nvSpPr>
        <p:spPr>
          <a:xfrm>
            <a:off x="0" y="0"/>
            <a:ext cx="5840413" cy="133190"/>
          </a:xfrm>
          <a:prstGeom prst="roundRect">
            <a:avLst/>
          </a:prstGeom>
          <a:solidFill>
            <a:srgbClr val="008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71942ED7-CF02-4BB7-A6CB-2B6739818843}"/>
              </a:ext>
            </a:extLst>
          </p:cNvPr>
          <p:cNvSpPr/>
          <p:nvPr/>
        </p:nvSpPr>
        <p:spPr>
          <a:xfrm>
            <a:off x="18518" y="12862"/>
            <a:ext cx="468000" cy="468000"/>
          </a:xfrm>
          <a:prstGeom prst="ellipse">
            <a:avLst/>
          </a:prstGeom>
          <a:solidFill>
            <a:srgbClr val="00B050"/>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2</a:t>
            </a:r>
          </a:p>
        </p:txBody>
      </p:sp>
      <p:sp>
        <p:nvSpPr>
          <p:cNvPr id="38" name="Title 1">
            <a:extLst>
              <a:ext uri="{FF2B5EF4-FFF2-40B4-BE49-F238E27FC236}">
                <a16:creationId xmlns:a16="http://schemas.microsoft.com/office/drawing/2014/main" id="{8419C362-22D7-4280-9887-E0694F51DBB0}"/>
              </a:ext>
            </a:extLst>
          </p:cNvPr>
          <p:cNvSpPr txBox="1">
            <a:spLocks/>
          </p:cNvSpPr>
          <p:nvPr/>
        </p:nvSpPr>
        <p:spPr bwMode="gray">
          <a:xfrm>
            <a:off x="6538571" y="171420"/>
            <a:ext cx="5281722" cy="1036637"/>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2800" b="0" kern="1200" cap="none" baseline="0">
                <a:solidFill>
                  <a:schemeClr val="accent1"/>
                </a:solidFill>
                <a:latin typeface="+mj-lt"/>
                <a:ea typeface="+mj-ea"/>
                <a:cs typeface="+mj-cs"/>
              </a:defRPr>
            </a:lvl1pPr>
          </a:lstStyle>
          <a:p>
            <a:r>
              <a:rPr lang="fr-FR" sz="2000" b="1" dirty="0">
                <a:solidFill>
                  <a:schemeClr val="accent2"/>
                </a:solidFill>
              </a:rPr>
              <a:t>Téléchargement des annexes et des documents complémentaires dans le dossier de demande du pays.</a:t>
            </a:r>
            <a:endParaRPr lang="en-US" sz="2000" b="1" dirty="0">
              <a:solidFill>
                <a:schemeClr val="accent2"/>
              </a:solidFill>
            </a:endParaRPr>
          </a:p>
        </p:txBody>
      </p:sp>
      <p:sp>
        <p:nvSpPr>
          <p:cNvPr id="39" name="Rectangle: Rounded Corners 38">
            <a:extLst>
              <a:ext uri="{FF2B5EF4-FFF2-40B4-BE49-F238E27FC236}">
                <a16:creationId xmlns:a16="http://schemas.microsoft.com/office/drawing/2014/main" id="{75730FD2-9604-44A1-A1A2-6306F09B475D}"/>
              </a:ext>
            </a:extLst>
          </p:cNvPr>
          <p:cNvSpPr/>
          <p:nvPr/>
        </p:nvSpPr>
        <p:spPr>
          <a:xfrm>
            <a:off x="5840413" y="5451"/>
            <a:ext cx="6333069" cy="127739"/>
          </a:xfrm>
          <a:prstGeom prst="roundRect">
            <a:avLst/>
          </a:prstGeom>
          <a:solidFill>
            <a:schemeClr val="accent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839AB1B8-0E55-4882-BC55-9EEF62C3580C}"/>
              </a:ext>
            </a:extLst>
          </p:cNvPr>
          <p:cNvSpPr/>
          <p:nvPr/>
        </p:nvSpPr>
        <p:spPr>
          <a:xfrm>
            <a:off x="5858931" y="27307"/>
            <a:ext cx="468000" cy="468000"/>
          </a:xfrm>
          <a:prstGeom prst="ellipse">
            <a:avLst/>
          </a:prstGeom>
          <a:solidFill>
            <a:schemeClr val="accent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t>3</a:t>
            </a:r>
          </a:p>
        </p:txBody>
      </p:sp>
      <p:sp>
        <p:nvSpPr>
          <p:cNvPr id="3" name="TextBox 2">
            <a:extLst>
              <a:ext uri="{FF2B5EF4-FFF2-40B4-BE49-F238E27FC236}">
                <a16:creationId xmlns:a16="http://schemas.microsoft.com/office/drawing/2014/main" id="{4EC935AD-E27B-4AFA-84E6-DFB823C481B6}"/>
              </a:ext>
            </a:extLst>
          </p:cNvPr>
          <p:cNvSpPr txBox="1"/>
          <p:nvPr/>
        </p:nvSpPr>
        <p:spPr>
          <a:xfrm>
            <a:off x="6093929" y="3171389"/>
            <a:ext cx="2592871" cy="2339102"/>
          </a:xfrm>
          <a:prstGeom prst="rect">
            <a:avLst/>
          </a:prstGeom>
          <a:noFill/>
        </p:spPr>
        <p:txBody>
          <a:bodyPr wrap="square" lIns="91440" tIns="45720" rIns="91440" bIns="45720" rtlCol="0" anchor="t">
            <a:spAutoFit/>
          </a:bodyPr>
          <a:lstStyle/>
          <a:p>
            <a:r>
              <a:rPr lang="en-US" sz="1600" b="1" dirty="0" err="1">
                <a:solidFill>
                  <a:schemeClr val="bg2">
                    <a:lumMod val="50000"/>
                  </a:schemeClr>
                </a:solidFill>
              </a:rPr>
              <a:t>Soutien</a:t>
            </a:r>
            <a:r>
              <a:rPr lang="en-US" sz="1600" b="1" dirty="0">
                <a:solidFill>
                  <a:schemeClr val="bg2">
                    <a:lumMod val="50000"/>
                  </a:schemeClr>
                </a:solidFill>
              </a:rPr>
              <a:t> aux nouveaux </a:t>
            </a:r>
            <a:r>
              <a:rPr lang="en-US" sz="1600" b="1" dirty="0" err="1">
                <a:solidFill>
                  <a:schemeClr val="bg2">
                    <a:lumMod val="50000"/>
                  </a:schemeClr>
                </a:solidFill>
              </a:rPr>
              <a:t>vaccins</a:t>
            </a:r>
            <a:r>
              <a:rPr lang="en-US" sz="1600" b="1" dirty="0">
                <a:solidFill>
                  <a:schemeClr val="bg2">
                    <a:lumMod val="50000"/>
                  </a:schemeClr>
                </a:solidFill>
              </a:rPr>
              <a:t>: </a:t>
            </a:r>
          </a:p>
          <a:p>
            <a:r>
              <a:rPr lang="en-US" sz="1600" b="1" i="1" dirty="0" err="1">
                <a:solidFill>
                  <a:schemeClr val="bg2">
                    <a:lumMod val="50000"/>
                  </a:schemeClr>
                </a:solidFill>
              </a:rPr>
              <a:t>Selon</a:t>
            </a:r>
            <a:r>
              <a:rPr lang="en-US" sz="1600" b="1" i="1" dirty="0">
                <a:solidFill>
                  <a:schemeClr val="bg2">
                    <a:lumMod val="50000"/>
                  </a:schemeClr>
                </a:solidFill>
              </a:rPr>
              <a:t> </a:t>
            </a:r>
            <a:r>
              <a:rPr lang="en-US" sz="1600" b="1" i="1" dirty="0" err="1">
                <a:solidFill>
                  <a:schemeClr val="bg2">
                    <a:lumMod val="50000"/>
                  </a:schemeClr>
                </a:solidFill>
              </a:rPr>
              <a:t>vaccin</a:t>
            </a:r>
            <a:endParaRPr lang="en-US" sz="1600" b="1" i="1" dirty="0">
              <a:solidFill>
                <a:schemeClr val="bg2">
                  <a:lumMod val="50000"/>
                </a:schemeClr>
              </a:solidFill>
            </a:endParaRPr>
          </a:p>
          <a:p>
            <a:pPr marL="285750" indent="-285750">
              <a:buFont typeface="Arial" panose="020B0604020202020204" pitchFamily="34" charset="0"/>
              <a:buChar char="•"/>
            </a:pPr>
            <a:r>
              <a:rPr lang="fr-FR" sz="1400" dirty="0"/>
              <a:t>PINV/PA</a:t>
            </a:r>
            <a:endParaRPr lang="fr-FR" sz="1400" b="0" dirty="0">
              <a:cs typeface="Arial"/>
            </a:endParaRPr>
          </a:p>
          <a:p>
            <a:pPr marL="285750" indent="-285750">
              <a:buFont typeface="Arial" panose="020B0604020202020204" pitchFamily="34" charset="0"/>
              <a:buChar char="•"/>
            </a:pPr>
            <a:r>
              <a:rPr lang="fr-FR" sz="1400" b="0" dirty="0">
                <a:solidFill>
                  <a:schemeClr val="bg2">
                    <a:lumMod val="50000"/>
                  </a:schemeClr>
                </a:solidFill>
              </a:rPr>
              <a:t>Le rapport d'évaluation des risques</a:t>
            </a:r>
          </a:p>
          <a:p>
            <a:pPr marL="285750" indent="-285750">
              <a:buFont typeface="Arial" panose="020B0604020202020204" pitchFamily="34" charset="0"/>
              <a:buChar char="•"/>
            </a:pPr>
            <a:r>
              <a:rPr lang="fr-FR" sz="1400" b="0" dirty="0">
                <a:solidFill>
                  <a:schemeClr val="bg2">
                    <a:lumMod val="50000"/>
                  </a:schemeClr>
                </a:solidFill>
              </a:rPr>
              <a:t>Les profils régionaux pour une maladie </a:t>
            </a:r>
          </a:p>
          <a:p>
            <a:pPr marL="285750" indent="-285750">
              <a:buFont typeface="Arial" panose="020B0604020202020204" pitchFamily="34" charset="0"/>
              <a:buChar char="•"/>
            </a:pPr>
            <a:r>
              <a:rPr lang="fr-FR" sz="1400" b="0" dirty="0">
                <a:solidFill>
                  <a:schemeClr val="bg2">
                    <a:lumMod val="50000"/>
                  </a:schemeClr>
                </a:solidFill>
              </a:rPr>
              <a:t>Le </a:t>
            </a:r>
            <a:r>
              <a:rPr lang="fr-FR" sz="1400" b="0" dirty="0"/>
              <a:t>plan stratégique R/</a:t>
            </a:r>
            <a:r>
              <a:rPr lang="fr-FR" sz="1400" dirty="0"/>
              <a:t>R</a:t>
            </a:r>
            <a:r>
              <a:rPr lang="fr-FR" sz="1400" b="0" dirty="0"/>
              <a:t>R </a:t>
            </a:r>
            <a:r>
              <a:rPr lang="fr-FR" sz="1400" b="0" dirty="0">
                <a:solidFill>
                  <a:schemeClr val="bg2">
                    <a:lumMod val="50000"/>
                  </a:schemeClr>
                </a:solidFill>
              </a:rPr>
              <a:t>sur 5 ans</a:t>
            </a:r>
            <a:endParaRPr lang="en-US" sz="1400" b="0" dirty="0">
              <a:solidFill>
                <a:schemeClr val="bg2">
                  <a:lumMod val="50000"/>
                </a:schemeClr>
              </a:solidFill>
            </a:endParaRPr>
          </a:p>
        </p:txBody>
      </p:sp>
      <p:sp>
        <p:nvSpPr>
          <p:cNvPr id="15" name="Rectangle 14">
            <a:extLst>
              <a:ext uri="{FF2B5EF4-FFF2-40B4-BE49-F238E27FC236}">
                <a16:creationId xmlns:a16="http://schemas.microsoft.com/office/drawing/2014/main" id="{B10F82B2-52A3-4DC8-B510-BAE06C77085F}"/>
              </a:ext>
            </a:extLst>
          </p:cNvPr>
          <p:cNvSpPr/>
          <p:nvPr/>
        </p:nvSpPr>
        <p:spPr>
          <a:xfrm>
            <a:off x="9718261" y="5373574"/>
            <a:ext cx="2473739" cy="14738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GB">
              <a:solidFill>
                <a:srgbClr val="FFFFFF"/>
              </a:solidFill>
              <a:latin typeface="Arial"/>
            </a:endParaRPr>
          </a:p>
        </p:txBody>
      </p:sp>
      <p:sp>
        <p:nvSpPr>
          <p:cNvPr id="14" name="TextBox 13">
            <a:extLst>
              <a:ext uri="{FF2B5EF4-FFF2-40B4-BE49-F238E27FC236}">
                <a16:creationId xmlns:a16="http://schemas.microsoft.com/office/drawing/2014/main" id="{CF6F5521-9B1C-4EB5-97B1-C876FA0A9AFA}"/>
              </a:ext>
            </a:extLst>
          </p:cNvPr>
          <p:cNvSpPr txBox="1"/>
          <p:nvPr/>
        </p:nvSpPr>
        <p:spPr>
          <a:xfrm>
            <a:off x="8848854" y="3171389"/>
            <a:ext cx="2971439" cy="3354765"/>
          </a:xfrm>
          <a:prstGeom prst="rect">
            <a:avLst/>
          </a:prstGeom>
          <a:noFill/>
        </p:spPr>
        <p:txBody>
          <a:bodyPr wrap="square" rtlCol="0">
            <a:spAutoFit/>
          </a:bodyPr>
          <a:lstStyle/>
          <a:p>
            <a:r>
              <a:rPr lang="en-US" sz="1600" b="1" dirty="0" err="1">
                <a:solidFill>
                  <a:schemeClr val="bg2">
                    <a:lumMod val="50000"/>
                  </a:schemeClr>
                </a:solidFill>
              </a:rPr>
              <a:t>Soutien</a:t>
            </a:r>
            <a:r>
              <a:rPr lang="en-US" sz="1600" b="1" dirty="0">
                <a:solidFill>
                  <a:schemeClr val="bg2">
                    <a:lumMod val="50000"/>
                  </a:schemeClr>
                </a:solidFill>
              </a:rPr>
              <a:t> au CCEOP:</a:t>
            </a:r>
          </a:p>
          <a:p>
            <a:pPr marL="285750" indent="-285750">
              <a:buFont typeface="Arial" panose="020B0604020202020204" pitchFamily="34" charset="0"/>
              <a:buChar char="•"/>
            </a:pPr>
            <a:r>
              <a:rPr lang="fr-FR" sz="1400" b="0" dirty="0">
                <a:solidFill>
                  <a:schemeClr val="bg2">
                    <a:lumMod val="50000"/>
                  </a:schemeClr>
                </a:solidFill>
              </a:rPr>
              <a:t>L’outil d'inventaire et de rapport</a:t>
            </a:r>
          </a:p>
          <a:p>
            <a:pPr marL="285750" indent="-285750">
              <a:buFont typeface="Arial" panose="020B0604020202020204" pitchFamily="34" charset="0"/>
              <a:buChar char="•"/>
            </a:pPr>
            <a:r>
              <a:rPr lang="fr-FR" sz="1400" dirty="0">
                <a:solidFill>
                  <a:schemeClr val="bg2">
                    <a:lumMod val="50000"/>
                  </a:schemeClr>
                </a:solidFill>
              </a:rPr>
              <a:t>D</a:t>
            </a:r>
            <a:r>
              <a:rPr lang="fr-FR" sz="1400" b="0" dirty="0">
                <a:solidFill>
                  <a:schemeClr val="bg2">
                    <a:lumMod val="50000"/>
                  </a:schemeClr>
                </a:solidFill>
              </a:rPr>
              <a:t>ocument avec :</a:t>
            </a:r>
          </a:p>
          <a:p>
            <a:pPr marL="742950" lvl="1" indent="-285750">
              <a:buFont typeface="Arial" panose="020B0604020202020204" pitchFamily="34" charset="0"/>
              <a:buChar char="•"/>
            </a:pPr>
            <a:r>
              <a:rPr lang="fr-FR" sz="1400" b="0" dirty="0">
                <a:solidFill>
                  <a:schemeClr val="bg2">
                    <a:lumMod val="50000"/>
                  </a:schemeClr>
                </a:solidFill>
              </a:rPr>
              <a:t>plan de réhabilitation et d’expansion de la chaîne du froid</a:t>
            </a:r>
          </a:p>
          <a:p>
            <a:pPr marL="742950" lvl="1" indent="-285750">
              <a:buFont typeface="Arial" panose="020B0604020202020204" pitchFamily="34" charset="0"/>
              <a:buChar char="•"/>
            </a:pPr>
            <a:r>
              <a:rPr lang="fr-FR" sz="1400" b="0" dirty="0">
                <a:solidFill>
                  <a:schemeClr val="bg2">
                    <a:lumMod val="50000"/>
                  </a:schemeClr>
                </a:solidFill>
              </a:rPr>
              <a:t>sélection des équipements</a:t>
            </a:r>
          </a:p>
          <a:p>
            <a:pPr marL="742950" lvl="1" indent="-285750">
              <a:buFont typeface="Arial" panose="020B0604020202020204" pitchFamily="34" charset="0"/>
              <a:buChar char="•"/>
            </a:pPr>
            <a:r>
              <a:rPr lang="fr-FR" sz="1400" b="0" dirty="0">
                <a:solidFill>
                  <a:schemeClr val="bg2">
                    <a:lumMod val="50000"/>
                  </a:schemeClr>
                </a:solidFill>
              </a:rPr>
              <a:t>plan d’écart</a:t>
            </a:r>
          </a:p>
          <a:p>
            <a:pPr marL="742950" lvl="1" indent="-285750">
              <a:buFont typeface="Arial" panose="020B0604020202020204" pitchFamily="34" charset="0"/>
              <a:buChar char="•"/>
            </a:pPr>
            <a:r>
              <a:rPr lang="fr-FR" sz="1400" b="0" dirty="0">
                <a:solidFill>
                  <a:schemeClr val="bg2">
                    <a:lumMod val="50000"/>
                  </a:schemeClr>
                </a:solidFill>
              </a:rPr>
              <a:t>plan d’entretien avec financement et sources</a:t>
            </a:r>
          </a:p>
          <a:p>
            <a:pPr marL="742950" lvl="1" indent="-285750">
              <a:buFont typeface="Arial" panose="020B0604020202020204" pitchFamily="34" charset="0"/>
              <a:buChar char="•"/>
            </a:pPr>
            <a:r>
              <a:rPr lang="fr-FR" sz="1400" b="0" dirty="0">
                <a:solidFill>
                  <a:schemeClr val="bg2">
                    <a:lumMod val="50000"/>
                  </a:schemeClr>
                </a:solidFill>
              </a:rPr>
              <a:t>plan de mise hors service ECF</a:t>
            </a:r>
          </a:p>
          <a:p>
            <a:pPr marL="285750" indent="-285750">
              <a:buFont typeface="Arial" panose="020B0604020202020204" pitchFamily="34" charset="0"/>
              <a:buChar char="•"/>
            </a:pPr>
            <a:r>
              <a:rPr lang="fr-FR" sz="1400" dirty="0">
                <a:solidFill>
                  <a:schemeClr val="bg2">
                    <a:lumMod val="50000"/>
                  </a:schemeClr>
                </a:solidFill>
              </a:rPr>
              <a:t>P</a:t>
            </a:r>
            <a:r>
              <a:rPr lang="fr-FR" sz="1400" b="0" dirty="0">
                <a:solidFill>
                  <a:schemeClr val="bg2">
                    <a:lumMod val="50000"/>
                  </a:schemeClr>
                </a:solidFill>
              </a:rPr>
              <a:t>reuve d'exonérations  tarifaires</a:t>
            </a:r>
          </a:p>
        </p:txBody>
      </p:sp>
      <p:pic>
        <p:nvPicPr>
          <p:cNvPr id="16" name="Picture 15" descr="Graphical user interface, text, application, email&#10;&#10;Description automatically generated">
            <a:extLst>
              <a:ext uri="{FF2B5EF4-FFF2-40B4-BE49-F238E27FC236}">
                <a16:creationId xmlns:a16="http://schemas.microsoft.com/office/drawing/2014/main" id="{058ADF9B-ED50-4EE2-9F21-68FA66E9D7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4679" y="1474902"/>
            <a:ext cx="5231054" cy="4793178"/>
          </a:xfrm>
          <a:prstGeom prst="rect">
            <a:avLst/>
          </a:prstGeom>
          <a:ln>
            <a:noFill/>
          </a:ln>
          <a:effectLst>
            <a:outerShdw blurRad="292100" dist="139700" dir="2700000" algn="tl" rotWithShape="0">
              <a:srgbClr val="333333">
                <a:alpha val="65000"/>
              </a:srgbClr>
            </a:outerShdw>
          </a:effectLst>
        </p:spPr>
      </p:pic>
    </p:spTree>
    <p:custDataLst>
      <p:tags r:id="rId2"/>
    </p:custDataLst>
    <p:extLst>
      <p:ext uri="{BB962C8B-B14F-4D97-AF65-F5344CB8AC3E}">
        <p14:creationId xmlns:p14="http://schemas.microsoft.com/office/powerpoint/2010/main" val="20660618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3F73-2D3B-4980-A1D3-4B0E98368D01}"/>
              </a:ext>
            </a:extLst>
          </p:cNvPr>
          <p:cNvSpPr>
            <a:spLocks noGrp="1"/>
          </p:cNvSpPr>
          <p:nvPr>
            <p:ph type="title"/>
          </p:nvPr>
        </p:nvSpPr>
        <p:spPr>
          <a:xfrm>
            <a:off x="651000" y="208347"/>
            <a:ext cx="10389534" cy="1036637"/>
          </a:xfrm>
        </p:spPr>
        <p:txBody>
          <a:bodyPr>
            <a:normAutofit/>
          </a:bodyPr>
          <a:lstStyle/>
          <a:p>
            <a:r>
              <a:rPr lang="fr-CH" sz="3200" dirty="0">
                <a:latin typeface="Arial" panose="020B0604020202020204" pitchFamily="34" charset="0"/>
                <a:cs typeface="Arial" panose="020B0604020202020204" pitchFamily="34" charset="0"/>
              </a:rPr>
              <a:t>Le FPP sera alimenté par le travail de développement et budgétisation de la </a:t>
            </a:r>
            <a:r>
              <a:rPr lang="fr-CH" sz="3200" b="1" dirty="0">
                <a:latin typeface="Arial" panose="020B0604020202020204" pitchFamily="34" charset="0"/>
                <a:cs typeface="Arial" panose="020B0604020202020204" pitchFamily="34" charset="0"/>
              </a:rPr>
              <a:t>Stratégie Nationale de vaccination</a:t>
            </a:r>
          </a:p>
        </p:txBody>
      </p:sp>
      <p:grpSp>
        <p:nvGrpSpPr>
          <p:cNvPr id="36" name="Group 35">
            <a:extLst>
              <a:ext uri="{FF2B5EF4-FFF2-40B4-BE49-F238E27FC236}">
                <a16:creationId xmlns:a16="http://schemas.microsoft.com/office/drawing/2014/main" id="{F1086BBE-A8D3-4780-96E6-122DB3F18142}"/>
              </a:ext>
            </a:extLst>
          </p:cNvPr>
          <p:cNvGrpSpPr/>
          <p:nvPr/>
        </p:nvGrpSpPr>
        <p:grpSpPr>
          <a:xfrm>
            <a:off x="2405893" y="1312928"/>
            <a:ext cx="5950253" cy="2762954"/>
            <a:chOff x="2747769" y="1520561"/>
            <a:chExt cx="6292028" cy="3032671"/>
          </a:xfrm>
        </p:grpSpPr>
        <p:sp>
          <p:nvSpPr>
            <p:cNvPr id="15" name="TextBox 14">
              <a:extLst>
                <a:ext uri="{FF2B5EF4-FFF2-40B4-BE49-F238E27FC236}">
                  <a16:creationId xmlns:a16="http://schemas.microsoft.com/office/drawing/2014/main" id="{0D4F7B13-0763-422B-8A26-973F628A1BC0}"/>
                </a:ext>
              </a:extLst>
            </p:cNvPr>
            <p:cNvSpPr txBox="1"/>
            <p:nvPr/>
          </p:nvSpPr>
          <p:spPr>
            <a:xfrm>
              <a:off x="3854809" y="1520561"/>
              <a:ext cx="1663739" cy="574296"/>
            </a:xfrm>
            <a:prstGeom prst="rect">
              <a:avLst/>
            </a:prstGeom>
            <a:noFill/>
          </p:spPr>
          <p:txBody>
            <a:bodyPr wrap="square" rtlCol="0">
              <a:spAutoFit/>
            </a:bodyPr>
            <a:lstStyle/>
            <a:p>
              <a:pPr algn="ctr"/>
              <a:r>
                <a:rPr lang="fr-CH" sz="1400">
                  <a:solidFill>
                    <a:schemeClr val="accent1">
                      <a:lumMod val="50000"/>
                    </a:schemeClr>
                  </a:solidFill>
                </a:rPr>
                <a:t>Développement de la stratégie</a:t>
              </a:r>
            </a:p>
          </p:txBody>
        </p:sp>
        <p:grpSp>
          <p:nvGrpSpPr>
            <p:cNvPr id="35" name="Group 34">
              <a:extLst>
                <a:ext uri="{FF2B5EF4-FFF2-40B4-BE49-F238E27FC236}">
                  <a16:creationId xmlns:a16="http://schemas.microsoft.com/office/drawing/2014/main" id="{BD878732-6CDD-45E9-B416-6B46A684EEFB}"/>
                </a:ext>
              </a:extLst>
            </p:cNvPr>
            <p:cNvGrpSpPr/>
            <p:nvPr/>
          </p:nvGrpSpPr>
          <p:grpSpPr>
            <a:xfrm>
              <a:off x="2747769" y="1542698"/>
              <a:ext cx="6292028" cy="3010534"/>
              <a:chOff x="2747769" y="1542698"/>
              <a:chExt cx="6292028" cy="3010534"/>
            </a:xfrm>
          </p:grpSpPr>
          <p:sp>
            <p:nvSpPr>
              <p:cNvPr id="20" name="Oval 19">
                <a:extLst>
                  <a:ext uri="{FF2B5EF4-FFF2-40B4-BE49-F238E27FC236}">
                    <a16:creationId xmlns:a16="http://schemas.microsoft.com/office/drawing/2014/main" id="{B8849C5F-98B4-420A-9D7B-E29C23393E2C}"/>
                  </a:ext>
                </a:extLst>
              </p:cNvPr>
              <p:cNvSpPr/>
              <p:nvPr/>
            </p:nvSpPr>
            <p:spPr>
              <a:xfrm>
                <a:off x="4835425" y="1785067"/>
                <a:ext cx="2103103" cy="191532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Oval 5">
                <a:extLst>
                  <a:ext uri="{FF2B5EF4-FFF2-40B4-BE49-F238E27FC236}">
                    <a16:creationId xmlns:a16="http://schemas.microsoft.com/office/drawing/2014/main" id="{A4D72895-02BD-4E76-87B2-FC4A79488F90}"/>
                  </a:ext>
                </a:extLst>
              </p:cNvPr>
              <p:cNvSpPr/>
              <p:nvPr/>
            </p:nvSpPr>
            <p:spPr>
              <a:xfrm>
                <a:off x="3078391" y="2181341"/>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400" b="1"/>
                  <a:t>1</a:t>
                </a:r>
              </a:p>
            </p:txBody>
          </p:sp>
          <p:sp>
            <p:nvSpPr>
              <p:cNvPr id="7" name="Oval 6">
                <a:extLst>
                  <a:ext uri="{FF2B5EF4-FFF2-40B4-BE49-F238E27FC236}">
                    <a16:creationId xmlns:a16="http://schemas.microsoft.com/office/drawing/2014/main" id="{19411E9A-FA95-447B-B860-F8A68E26966F}"/>
                  </a:ext>
                </a:extLst>
              </p:cNvPr>
              <p:cNvSpPr/>
              <p:nvPr/>
            </p:nvSpPr>
            <p:spPr>
              <a:xfrm>
                <a:off x="4069194" y="3101466"/>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400" b="1"/>
                  <a:t>2</a:t>
                </a:r>
              </a:p>
            </p:txBody>
          </p:sp>
          <p:sp>
            <p:nvSpPr>
              <p:cNvPr id="8" name="Oval 7">
                <a:extLst>
                  <a:ext uri="{FF2B5EF4-FFF2-40B4-BE49-F238E27FC236}">
                    <a16:creationId xmlns:a16="http://schemas.microsoft.com/office/drawing/2014/main" id="{EB5C56B9-DA61-41B3-877E-71C72D526E94}"/>
                  </a:ext>
                </a:extLst>
              </p:cNvPr>
              <p:cNvSpPr/>
              <p:nvPr/>
            </p:nvSpPr>
            <p:spPr>
              <a:xfrm>
                <a:off x="5037558" y="2181340"/>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400" b="1"/>
                  <a:t>3</a:t>
                </a:r>
              </a:p>
            </p:txBody>
          </p:sp>
          <p:sp>
            <p:nvSpPr>
              <p:cNvPr id="9" name="Oval 8">
                <a:extLst>
                  <a:ext uri="{FF2B5EF4-FFF2-40B4-BE49-F238E27FC236}">
                    <a16:creationId xmlns:a16="http://schemas.microsoft.com/office/drawing/2014/main" id="{040B74AC-B9CD-4379-99BD-81E3C08C44C0}"/>
                  </a:ext>
                </a:extLst>
              </p:cNvPr>
              <p:cNvSpPr/>
              <p:nvPr/>
            </p:nvSpPr>
            <p:spPr>
              <a:xfrm>
                <a:off x="6071308" y="2181339"/>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400" b="1"/>
                  <a:t>4</a:t>
                </a:r>
              </a:p>
            </p:txBody>
          </p:sp>
          <p:sp>
            <p:nvSpPr>
              <p:cNvPr id="10" name="Oval 9">
                <a:extLst>
                  <a:ext uri="{FF2B5EF4-FFF2-40B4-BE49-F238E27FC236}">
                    <a16:creationId xmlns:a16="http://schemas.microsoft.com/office/drawing/2014/main" id="{F684ABB0-E433-4D3F-A4CF-2688C0DE142A}"/>
                  </a:ext>
                </a:extLst>
              </p:cNvPr>
              <p:cNvSpPr/>
              <p:nvPr/>
            </p:nvSpPr>
            <p:spPr>
              <a:xfrm>
                <a:off x="5575548" y="2891925"/>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400" b="1"/>
                  <a:t>5</a:t>
                </a:r>
              </a:p>
            </p:txBody>
          </p:sp>
          <p:sp>
            <p:nvSpPr>
              <p:cNvPr id="11" name="Oval 10">
                <a:extLst>
                  <a:ext uri="{FF2B5EF4-FFF2-40B4-BE49-F238E27FC236}">
                    <a16:creationId xmlns:a16="http://schemas.microsoft.com/office/drawing/2014/main" id="{1D70897B-8184-4A2C-B04D-A25BFE8C809A}"/>
                  </a:ext>
                </a:extLst>
              </p:cNvPr>
              <p:cNvSpPr/>
              <p:nvPr/>
            </p:nvSpPr>
            <p:spPr>
              <a:xfrm>
                <a:off x="7081902" y="3101465"/>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400" b="1"/>
                  <a:t>6</a:t>
                </a:r>
              </a:p>
            </p:txBody>
          </p:sp>
          <p:sp>
            <p:nvSpPr>
              <p:cNvPr id="12" name="Oval 11">
                <a:extLst>
                  <a:ext uri="{FF2B5EF4-FFF2-40B4-BE49-F238E27FC236}">
                    <a16:creationId xmlns:a16="http://schemas.microsoft.com/office/drawing/2014/main" id="{DCAB51D2-F80B-407C-9F15-954CF4F3D9EC}"/>
                  </a:ext>
                </a:extLst>
              </p:cNvPr>
              <p:cNvSpPr/>
              <p:nvPr/>
            </p:nvSpPr>
            <p:spPr>
              <a:xfrm>
                <a:off x="8030475" y="2219896"/>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H" sz="2400" b="1"/>
                  <a:t>7</a:t>
                </a:r>
              </a:p>
            </p:txBody>
          </p:sp>
          <p:sp>
            <p:nvSpPr>
              <p:cNvPr id="13" name="TextBox 12">
                <a:extLst>
                  <a:ext uri="{FF2B5EF4-FFF2-40B4-BE49-F238E27FC236}">
                    <a16:creationId xmlns:a16="http://schemas.microsoft.com/office/drawing/2014/main" id="{C46152A9-A7E6-4DE8-8E4A-AD0F8F6FBC2D}"/>
                  </a:ext>
                </a:extLst>
              </p:cNvPr>
              <p:cNvSpPr txBox="1"/>
              <p:nvPr/>
            </p:nvSpPr>
            <p:spPr>
              <a:xfrm>
                <a:off x="2747769" y="2840696"/>
                <a:ext cx="1498294" cy="337822"/>
              </a:xfrm>
              <a:prstGeom prst="rect">
                <a:avLst/>
              </a:prstGeom>
              <a:noFill/>
            </p:spPr>
            <p:txBody>
              <a:bodyPr wrap="square" rtlCol="0">
                <a:spAutoFit/>
              </a:bodyPr>
              <a:lstStyle/>
              <a:p>
                <a:r>
                  <a:rPr lang="fr-CH" sz="1400">
                    <a:solidFill>
                      <a:schemeClr val="accent1">
                        <a:lumMod val="50000"/>
                      </a:schemeClr>
                    </a:solidFill>
                  </a:rPr>
                  <a:t>Préparation</a:t>
                </a:r>
              </a:p>
            </p:txBody>
          </p:sp>
          <p:sp>
            <p:nvSpPr>
              <p:cNvPr id="14" name="TextBox 13">
                <a:extLst>
                  <a:ext uri="{FF2B5EF4-FFF2-40B4-BE49-F238E27FC236}">
                    <a16:creationId xmlns:a16="http://schemas.microsoft.com/office/drawing/2014/main" id="{588E36FE-E8F1-41EA-9B02-8E5343FF0FA6}"/>
                  </a:ext>
                </a:extLst>
              </p:cNvPr>
              <p:cNvSpPr txBox="1"/>
              <p:nvPr/>
            </p:nvSpPr>
            <p:spPr>
              <a:xfrm>
                <a:off x="3547130" y="3768202"/>
                <a:ext cx="1499157" cy="574296"/>
              </a:xfrm>
              <a:prstGeom prst="rect">
                <a:avLst/>
              </a:prstGeom>
              <a:noFill/>
            </p:spPr>
            <p:txBody>
              <a:bodyPr wrap="square" rtlCol="0">
                <a:spAutoFit/>
              </a:bodyPr>
              <a:lstStyle/>
              <a:p>
                <a:pPr algn="ctr"/>
                <a:r>
                  <a:rPr lang="fr-CH" sz="1400">
                    <a:solidFill>
                      <a:schemeClr val="accent1">
                        <a:lumMod val="50000"/>
                      </a:schemeClr>
                    </a:solidFill>
                  </a:rPr>
                  <a:t>Analyse situationnelle</a:t>
                </a:r>
              </a:p>
            </p:txBody>
          </p:sp>
          <p:sp>
            <p:nvSpPr>
              <p:cNvPr id="16" name="TextBox 15">
                <a:extLst>
                  <a:ext uri="{FF2B5EF4-FFF2-40B4-BE49-F238E27FC236}">
                    <a16:creationId xmlns:a16="http://schemas.microsoft.com/office/drawing/2014/main" id="{68CD46FD-CBCF-414C-BE35-6372039F3C93}"/>
                  </a:ext>
                </a:extLst>
              </p:cNvPr>
              <p:cNvSpPr txBox="1"/>
              <p:nvPr/>
            </p:nvSpPr>
            <p:spPr>
              <a:xfrm>
                <a:off x="6486074" y="1542698"/>
                <a:ext cx="1150634" cy="574296"/>
              </a:xfrm>
              <a:prstGeom prst="rect">
                <a:avLst/>
              </a:prstGeom>
              <a:noFill/>
            </p:spPr>
            <p:txBody>
              <a:bodyPr wrap="square" rtlCol="0">
                <a:spAutoFit/>
              </a:bodyPr>
              <a:lstStyle/>
              <a:p>
                <a:pPr algn="ctr"/>
                <a:r>
                  <a:rPr lang="fr-CH" sz="1400">
                    <a:solidFill>
                      <a:schemeClr val="accent1">
                        <a:lumMod val="50000"/>
                      </a:schemeClr>
                    </a:solidFill>
                  </a:rPr>
                  <a:t>Besoins en ressources</a:t>
                </a:r>
              </a:p>
            </p:txBody>
          </p:sp>
          <p:sp>
            <p:nvSpPr>
              <p:cNvPr id="17" name="TextBox 16">
                <a:extLst>
                  <a:ext uri="{FF2B5EF4-FFF2-40B4-BE49-F238E27FC236}">
                    <a16:creationId xmlns:a16="http://schemas.microsoft.com/office/drawing/2014/main" id="{691486CE-6993-42FD-BADD-CBB36C9343A5}"/>
                  </a:ext>
                </a:extLst>
              </p:cNvPr>
              <p:cNvSpPr txBox="1"/>
              <p:nvPr/>
            </p:nvSpPr>
            <p:spPr>
              <a:xfrm>
                <a:off x="5456525" y="3750992"/>
                <a:ext cx="1241078" cy="574296"/>
              </a:xfrm>
              <a:prstGeom prst="rect">
                <a:avLst/>
              </a:prstGeom>
              <a:noFill/>
            </p:spPr>
            <p:txBody>
              <a:bodyPr wrap="square" rtlCol="0">
                <a:spAutoFit/>
              </a:bodyPr>
              <a:lstStyle/>
              <a:p>
                <a:pPr algn="ctr"/>
                <a:r>
                  <a:rPr lang="fr-CH" sz="1400">
                    <a:solidFill>
                      <a:schemeClr val="accent1">
                        <a:lumMod val="50000"/>
                      </a:schemeClr>
                    </a:solidFill>
                  </a:rPr>
                  <a:t>Négociation du budget</a:t>
                </a:r>
              </a:p>
            </p:txBody>
          </p:sp>
          <p:sp>
            <p:nvSpPr>
              <p:cNvPr id="18" name="TextBox 17">
                <a:extLst>
                  <a:ext uri="{FF2B5EF4-FFF2-40B4-BE49-F238E27FC236}">
                    <a16:creationId xmlns:a16="http://schemas.microsoft.com/office/drawing/2014/main" id="{A81C494C-EDC0-4676-99BF-9E5367083023}"/>
                  </a:ext>
                </a:extLst>
              </p:cNvPr>
              <p:cNvSpPr txBox="1"/>
              <p:nvPr/>
            </p:nvSpPr>
            <p:spPr>
              <a:xfrm>
                <a:off x="6656991" y="3742460"/>
                <a:ext cx="1534757" cy="810772"/>
              </a:xfrm>
              <a:prstGeom prst="rect">
                <a:avLst/>
              </a:prstGeom>
              <a:noFill/>
            </p:spPr>
            <p:txBody>
              <a:bodyPr wrap="square" rtlCol="0">
                <a:spAutoFit/>
              </a:bodyPr>
              <a:lstStyle/>
              <a:p>
                <a:pPr algn="ctr"/>
                <a:r>
                  <a:rPr lang="fr-CH" sz="1400">
                    <a:solidFill>
                      <a:schemeClr val="accent1">
                        <a:lumMod val="50000"/>
                      </a:schemeClr>
                    </a:solidFill>
                  </a:rPr>
                  <a:t>Méchanisme de suivi&amp; évaluation</a:t>
                </a:r>
              </a:p>
            </p:txBody>
          </p:sp>
          <p:sp>
            <p:nvSpPr>
              <p:cNvPr id="19" name="TextBox 18">
                <a:extLst>
                  <a:ext uri="{FF2B5EF4-FFF2-40B4-BE49-F238E27FC236}">
                    <a16:creationId xmlns:a16="http://schemas.microsoft.com/office/drawing/2014/main" id="{785DEFB0-CB9A-42B6-9832-71CC3E48EE50}"/>
                  </a:ext>
                </a:extLst>
              </p:cNvPr>
              <p:cNvSpPr txBox="1"/>
              <p:nvPr/>
            </p:nvSpPr>
            <p:spPr>
              <a:xfrm>
                <a:off x="8030475" y="2855675"/>
                <a:ext cx="1009322" cy="337822"/>
              </a:xfrm>
              <a:prstGeom prst="rect">
                <a:avLst/>
              </a:prstGeom>
              <a:noFill/>
            </p:spPr>
            <p:txBody>
              <a:bodyPr wrap="square" rtlCol="0">
                <a:spAutoFit/>
              </a:bodyPr>
              <a:lstStyle/>
              <a:p>
                <a:r>
                  <a:rPr lang="fr-CH" sz="1400">
                    <a:solidFill>
                      <a:schemeClr val="accent1">
                        <a:lumMod val="50000"/>
                      </a:schemeClr>
                    </a:solidFill>
                  </a:rPr>
                  <a:t>Validation</a:t>
                </a:r>
              </a:p>
            </p:txBody>
          </p:sp>
          <p:cxnSp>
            <p:nvCxnSpPr>
              <p:cNvPr id="22" name="Straight Arrow Connector 21">
                <a:extLst>
                  <a:ext uri="{FF2B5EF4-FFF2-40B4-BE49-F238E27FC236}">
                    <a16:creationId xmlns:a16="http://schemas.microsoft.com/office/drawing/2014/main" id="{FEA456EC-4BEF-426D-9C5E-CF385F26D8A0}"/>
                  </a:ext>
                </a:extLst>
              </p:cNvPr>
              <p:cNvCxnSpPr>
                <a:cxnSpLocks/>
                <a:stCxn id="6" idx="5"/>
                <a:endCxn id="7" idx="1"/>
              </p:cNvCxnSpPr>
              <p:nvPr/>
            </p:nvCxnSpPr>
            <p:spPr>
              <a:xfrm>
                <a:off x="3633196" y="2754954"/>
                <a:ext cx="531188" cy="44492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AC645350-FD52-44A8-BA83-8B8B6A35AD61}"/>
                  </a:ext>
                </a:extLst>
              </p:cNvPr>
              <p:cNvCxnSpPr>
                <a:cxnSpLocks/>
                <a:stCxn id="7" idx="7"/>
                <a:endCxn id="20" idx="2"/>
              </p:cNvCxnSpPr>
              <p:nvPr/>
            </p:nvCxnSpPr>
            <p:spPr>
              <a:xfrm flipV="1">
                <a:off x="4623999" y="2742727"/>
                <a:ext cx="211426" cy="45715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9D64D182-2150-48FA-B8B6-09A81A9B718B}"/>
                  </a:ext>
                </a:extLst>
              </p:cNvPr>
              <p:cNvCxnSpPr>
                <a:cxnSpLocks/>
                <a:stCxn id="20" idx="6"/>
                <a:endCxn id="11" idx="1"/>
              </p:cNvCxnSpPr>
              <p:nvPr/>
            </p:nvCxnSpPr>
            <p:spPr>
              <a:xfrm>
                <a:off x="6938528" y="2742727"/>
                <a:ext cx="238564" cy="45715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2D03D29-6F73-4B40-874D-FF5FF065B13E}"/>
                  </a:ext>
                </a:extLst>
              </p:cNvPr>
              <p:cNvCxnSpPr>
                <a:cxnSpLocks/>
                <a:stCxn id="11" idx="7"/>
                <a:endCxn id="12" idx="3"/>
              </p:cNvCxnSpPr>
              <p:nvPr/>
            </p:nvCxnSpPr>
            <p:spPr>
              <a:xfrm flipV="1">
                <a:off x="7636707" y="2793509"/>
                <a:ext cx="488958" cy="4063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sp>
        <p:nvSpPr>
          <p:cNvPr id="37" name="Rectangle 36">
            <a:extLst>
              <a:ext uri="{FF2B5EF4-FFF2-40B4-BE49-F238E27FC236}">
                <a16:creationId xmlns:a16="http://schemas.microsoft.com/office/drawing/2014/main" id="{959FD36A-7B27-476F-A5EC-3D0E4835B21B}"/>
              </a:ext>
            </a:extLst>
          </p:cNvPr>
          <p:cNvSpPr/>
          <p:nvPr/>
        </p:nvSpPr>
        <p:spPr>
          <a:xfrm>
            <a:off x="650999" y="1950066"/>
            <a:ext cx="1231442" cy="707886"/>
          </a:xfrm>
          <a:prstGeom prst="rect">
            <a:avLst/>
          </a:prstGeom>
          <a:noFill/>
        </p:spPr>
        <p:txBody>
          <a:bodyPr wrap="square" lIns="91440" tIns="45720" rIns="91440" bIns="45720">
            <a:spAutoFit/>
          </a:bodyPr>
          <a:lstStyle/>
          <a:p>
            <a:pPr algn="ctr"/>
            <a:r>
              <a:rPr lang="fr-CH" sz="4000">
                <a:ln w="0"/>
                <a:solidFill>
                  <a:schemeClr val="accent1"/>
                </a:solidFill>
                <a:effectLst>
                  <a:outerShdw blurRad="38100" dist="25400" dir="5400000" algn="ctr" rotWithShape="0">
                    <a:srgbClr val="6E747A">
                      <a:alpha val="43000"/>
                    </a:srgbClr>
                  </a:outerShdw>
                </a:effectLst>
              </a:rPr>
              <a:t>SNV</a:t>
            </a:r>
          </a:p>
        </p:txBody>
      </p:sp>
      <p:sp>
        <p:nvSpPr>
          <p:cNvPr id="38" name="Rectangle 37">
            <a:extLst>
              <a:ext uri="{FF2B5EF4-FFF2-40B4-BE49-F238E27FC236}">
                <a16:creationId xmlns:a16="http://schemas.microsoft.com/office/drawing/2014/main" id="{147F6EF0-D3E9-4B4F-95A5-ADEF5C094C6F}"/>
              </a:ext>
            </a:extLst>
          </p:cNvPr>
          <p:cNvSpPr/>
          <p:nvPr/>
        </p:nvSpPr>
        <p:spPr>
          <a:xfrm>
            <a:off x="650999" y="4638325"/>
            <a:ext cx="1231442" cy="707886"/>
          </a:xfrm>
          <a:prstGeom prst="rect">
            <a:avLst/>
          </a:prstGeom>
          <a:noFill/>
        </p:spPr>
        <p:txBody>
          <a:bodyPr wrap="square" lIns="91440" tIns="45720" rIns="91440" bIns="45720">
            <a:spAutoFit/>
          </a:bodyPr>
          <a:lstStyle/>
          <a:p>
            <a:pPr algn="ctr"/>
            <a:r>
              <a:rPr lang="fr-CH" sz="4000">
                <a:ln w="0"/>
                <a:solidFill>
                  <a:srgbClr val="00B050"/>
                </a:solidFill>
                <a:effectLst>
                  <a:outerShdw blurRad="38100" dist="25400" dir="5400000" algn="ctr" rotWithShape="0">
                    <a:srgbClr val="6E747A">
                      <a:alpha val="43000"/>
                    </a:srgbClr>
                  </a:outerShdw>
                </a:effectLst>
              </a:rPr>
              <a:t>FPP</a:t>
            </a:r>
          </a:p>
        </p:txBody>
      </p:sp>
      <p:cxnSp>
        <p:nvCxnSpPr>
          <p:cNvPr id="40" name="Straight Connector 39">
            <a:extLst>
              <a:ext uri="{FF2B5EF4-FFF2-40B4-BE49-F238E27FC236}">
                <a16:creationId xmlns:a16="http://schemas.microsoft.com/office/drawing/2014/main" id="{19C4817F-C352-44B5-BF15-FD9C134E12F4}"/>
              </a:ext>
            </a:extLst>
          </p:cNvPr>
          <p:cNvCxnSpPr/>
          <p:nvPr/>
        </p:nvCxnSpPr>
        <p:spPr>
          <a:xfrm>
            <a:off x="2405893" y="1789614"/>
            <a:ext cx="0" cy="339740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F8844B1-A0E8-4111-B0AD-E71C5795ACB7}"/>
              </a:ext>
            </a:extLst>
          </p:cNvPr>
          <p:cNvCxnSpPr/>
          <p:nvPr/>
        </p:nvCxnSpPr>
        <p:spPr>
          <a:xfrm>
            <a:off x="5026168" y="1789614"/>
            <a:ext cx="0" cy="339740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BB6E7BB-DFA9-46EB-8016-0A588519974A}"/>
              </a:ext>
            </a:extLst>
          </p:cNvPr>
          <p:cNvCxnSpPr/>
          <p:nvPr/>
        </p:nvCxnSpPr>
        <p:spPr>
          <a:xfrm>
            <a:off x="7201886" y="1809783"/>
            <a:ext cx="0" cy="3397406"/>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43" name="Oval 42">
            <a:extLst>
              <a:ext uri="{FF2B5EF4-FFF2-40B4-BE49-F238E27FC236}">
                <a16:creationId xmlns:a16="http://schemas.microsoft.com/office/drawing/2014/main" id="{68DE1A17-4F29-498E-93AC-65AFE45D3B88}"/>
              </a:ext>
            </a:extLst>
          </p:cNvPr>
          <p:cNvSpPr/>
          <p:nvPr/>
        </p:nvSpPr>
        <p:spPr>
          <a:xfrm>
            <a:off x="3302656" y="4576656"/>
            <a:ext cx="808542" cy="768267"/>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CH" sz="4400">
                <a:solidFill>
                  <a:schemeClr val="accent3">
                    <a:lumMod val="50000"/>
                  </a:schemeClr>
                </a:solidFill>
              </a:rPr>
              <a:t>1</a:t>
            </a:r>
          </a:p>
        </p:txBody>
      </p:sp>
      <p:sp>
        <p:nvSpPr>
          <p:cNvPr id="44" name="Oval 43">
            <a:extLst>
              <a:ext uri="{FF2B5EF4-FFF2-40B4-BE49-F238E27FC236}">
                <a16:creationId xmlns:a16="http://schemas.microsoft.com/office/drawing/2014/main" id="{6813E36E-1E7A-4185-A221-E2E16928C5BA}"/>
              </a:ext>
            </a:extLst>
          </p:cNvPr>
          <p:cNvSpPr/>
          <p:nvPr/>
        </p:nvSpPr>
        <p:spPr>
          <a:xfrm>
            <a:off x="5696059" y="4576656"/>
            <a:ext cx="808542" cy="768267"/>
          </a:xfrm>
          <a:prstGeom prst="ellipse">
            <a:avLst/>
          </a:prstGeom>
          <a:solidFill>
            <a:srgbClr val="009639"/>
          </a:solidFill>
          <a:ln>
            <a:solidFill>
              <a:srgbClr val="008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CH" sz="4400">
                <a:solidFill>
                  <a:schemeClr val="bg1"/>
                </a:solidFill>
              </a:rPr>
              <a:t>2</a:t>
            </a:r>
          </a:p>
        </p:txBody>
      </p:sp>
      <p:sp>
        <p:nvSpPr>
          <p:cNvPr id="45" name="Oval 44">
            <a:extLst>
              <a:ext uri="{FF2B5EF4-FFF2-40B4-BE49-F238E27FC236}">
                <a16:creationId xmlns:a16="http://schemas.microsoft.com/office/drawing/2014/main" id="{A392EECB-201A-4D5D-BADC-7A840254E380}"/>
              </a:ext>
            </a:extLst>
          </p:cNvPr>
          <p:cNvSpPr/>
          <p:nvPr/>
        </p:nvSpPr>
        <p:spPr>
          <a:xfrm>
            <a:off x="7871776" y="4576656"/>
            <a:ext cx="808542" cy="768267"/>
          </a:xfrm>
          <a:prstGeom prst="ellipse">
            <a:avLst/>
          </a:prstGeom>
          <a:solidFill>
            <a:schemeClr val="accent1">
              <a:lumMod val="60000"/>
              <a:lumOff val="4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CH" sz="4400">
                <a:solidFill>
                  <a:schemeClr val="bg1"/>
                </a:solidFill>
              </a:rPr>
              <a:t>3</a:t>
            </a:r>
          </a:p>
        </p:txBody>
      </p:sp>
      <p:sp>
        <p:nvSpPr>
          <p:cNvPr id="46" name="TextBox 45">
            <a:extLst>
              <a:ext uri="{FF2B5EF4-FFF2-40B4-BE49-F238E27FC236}">
                <a16:creationId xmlns:a16="http://schemas.microsoft.com/office/drawing/2014/main" id="{9961ED6F-0635-4BE8-AAB7-BE98A9E8CA5B}"/>
              </a:ext>
            </a:extLst>
          </p:cNvPr>
          <p:cNvSpPr txBox="1"/>
          <p:nvPr/>
        </p:nvSpPr>
        <p:spPr>
          <a:xfrm>
            <a:off x="2850450" y="5344922"/>
            <a:ext cx="1624393" cy="646331"/>
          </a:xfrm>
          <a:prstGeom prst="rect">
            <a:avLst/>
          </a:prstGeom>
          <a:noFill/>
        </p:spPr>
        <p:txBody>
          <a:bodyPr wrap="square" rtlCol="0">
            <a:spAutoFit/>
          </a:bodyPr>
          <a:lstStyle/>
          <a:p>
            <a:pPr algn="ctr"/>
            <a:r>
              <a:rPr lang="fr-CH"/>
              <a:t>Théorie du changement</a:t>
            </a:r>
          </a:p>
        </p:txBody>
      </p:sp>
      <p:sp>
        <p:nvSpPr>
          <p:cNvPr id="47" name="TextBox 46">
            <a:extLst>
              <a:ext uri="{FF2B5EF4-FFF2-40B4-BE49-F238E27FC236}">
                <a16:creationId xmlns:a16="http://schemas.microsoft.com/office/drawing/2014/main" id="{F1909434-342F-435C-A0F1-DFA8E0AB54C1}"/>
              </a:ext>
            </a:extLst>
          </p:cNvPr>
          <p:cNvSpPr txBox="1"/>
          <p:nvPr/>
        </p:nvSpPr>
        <p:spPr>
          <a:xfrm>
            <a:off x="5317888" y="5377054"/>
            <a:ext cx="1624393" cy="646331"/>
          </a:xfrm>
          <a:prstGeom prst="rect">
            <a:avLst/>
          </a:prstGeom>
          <a:noFill/>
        </p:spPr>
        <p:txBody>
          <a:bodyPr wrap="square" rtlCol="0">
            <a:spAutoFit/>
          </a:bodyPr>
          <a:lstStyle/>
          <a:p>
            <a:pPr algn="ctr"/>
            <a:r>
              <a:rPr lang="fr-CH"/>
              <a:t>Détail du soutien Gavi</a:t>
            </a:r>
          </a:p>
        </p:txBody>
      </p:sp>
      <p:sp>
        <p:nvSpPr>
          <p:cNvPr id="48" name="TextBox 47">
            <a:extLst>
              <a:ext uri="{FF2B5EF4-FFF2-40B4-BE49-F238E27FC236}">
                <a16:creationId xmlns:a16="http://schemas.microsoft.com/office/drawing/2014/main" id="{12490FF1-EBF9-46F4-A9F2-C985D265693D}"/>
              </a:ext>
            </a:extLst>
          </p:cNvPr>
          <p:cNvSpPr txBox="1"/>
          <p:nvPr/>
        </p:nvSpPr>
        <p:spPr>
          <a:xfrm>
            <a:off x="7463851" y="5377054"/>
            <a:ext cx="1624393" cy="646331"/>
          </a:xfrm>
          <a:prstGeom prst="rect">
            <a:avLst/>
          </a:prstGeom>
          <a:noFill/>
        </p:spPr>
        <p:txBody>
          <a:bodyPr wrap="square" rtlCol="0">
            <a:spAutoFit/>
          </a:bodyPr>
          <a:lstStyle/>
          <a:p>
            <a:pPr algn="ctr"/>
            <a:r>
              <a:rPr lang="fr-CH"/>
              <a:t>Liste de contrôle</a:t>
            </a:r>
          </a:p>
        </p:txBody>
      </p:sp>
      <p:sp>
        <p:nvSpPr>
          <p:cNvPr id="50" name="Arrow: Striped Right 49">
            <a:extLst>
              <a:ext uri="{FF2B5EF4-FFF2-40B4-BE49-F238E27FC236}">
                <a16:creationId xmlns:a16="http://schemas.microsoft.com/office/drawing/2014/main" id="{79AEAF3A-E48F-4EA1-A0B4-8027CF8499B0}"/>
              </a:ext>
            </a:extLst>
          </p:cNvPr>
          <p:cNvSpPr/>
          <p:nvPr/>
        </p:nvSpPr>
        <p:spPr>
          <a:xfrm rot="5400000">
            <a:off x="3414435" y="3949797"/>
            <a:ext cx="565557" cy="531340"/>
          </a:xfrm>
          <a:prstGeom prst="stripedRightArrow">
            <a:avLst>
              <a:gd name="adj1" fmla="val 100000"/>
              <a:gd name="adj2" fmla="val 50000"/>
            </a:avLst>
          </a:prstGeom>
          <a:solidFill>
            <a:schemeClr val="bg2"/>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1" name="Arrow: Striped Right 50">
            <a:extLst>
              <a:ext uri="{FF2B5EF4-FFF2-40B4-BE49-F238E27FC236}">
                <a16:creationId xmlns:a16="http://schemas.microsoft.com/office/drawing/2014/main" id="{947FC397-413C-4DBF-8D3F-3039C8228FA6}"/>
              </a:ext>
            </a:extLst>
          </p:cNvPr>
          <p:cNvSpPr/>
          <p:nvPr/>
        </p:nvSpPr>
        <p:spPr>
          <a:xfrm rot="5400000">
            <a:off x="5820567" y="3949797"/>
            <a:ext cx="565557" cy="531340"/>
          </a:xfrm>
          <a:prstGeom prst="stripedRightArrow">
            <a:avLst>
              <a:gd name="adj1" fmla="val 100000"/>
              <a:gd name="adj2" fmla="val 50000"/>
            </a:avLst>
          </a:prstGeom>
          <a:solidFill>
            <a:schemeClr val="bg2"/>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2" name="Arrow: Striped Right 51">
            <a:extLst>
              <a:ext uri="{FF2B5EF4-FFF2-40B4-BE49-F238E27FC236}">
                <a16:creationId xmlns:a16="http://schemas.microsoft.com/office/drawing/2014/main" id="{6A740B37-6AD1-4509-97B6-CF5D7D992CA5}"/>
              </a:ext>
            </a:extLst>
          </p:cNvPr>
          <p:cNvSpPr/>
          <p:nvPr/>
        </p:nvSpPr>
        <p:spPr>
          <a:xfrm rot="5400000">
            <a:off x="7996284" y="3949797"/>
            <a:ext cx="565557" cy="531340"/>
          </a:xfrm>
          <a:prstGeom prst="stripedRightArrow">
            <a:avLst>
              <a:gd name="adj1" fmla="val 100000"/>
              <a:gd name="adj2" fmla="val 50000"/>
            </a:avLst>
          </a:prstGeom>
          <a:solidFill>
            <a:schemeClr val="bg2"/>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grpSp>
        <p:nvGrpSpPr>
          <p:cNvPr id="5" name="Group 4">
            <a:extLst>
              <a:ext uri="{FF2B5EF4-FFF2-40B4-BE49-F238E27FC236}">
                <a16:creationId xmlns:a16="http://schemas.microsoft.com/office/drawing/2014/main" id="{9356F253-1B92-406F-B65E-B4A0CE1FD6DB}"/>
              </a:ext>
            </a:extLst>
          </p:cNvPr>
          <p:cNvGrpSpPr/>
          <p:nvPr/>
        </p:nvGrpSpPr>
        <p:grpSpPr>
          <a:xfrm>
            <a:off x="196784" y="5995846"/>
            <a:ext cx="2209109" cy="648474"/>
            <a:chOff x="9618659" y="3218051"/>
            <a:chExt cx="2209109" cy="648474"/>
          </a:xfrm>
        </p:grpSpPr>
        <p:sp>
          <p:nvSpPr>
            <p:cNvPr id="53" name="Arrow: Striped Right 52">
              <a:extLst>
                <a:ext uri="{FF2B5EF4-FFF2-40B4-BE49-F238E27FC236}">
                  <a16:creationId xmlns:a16="http://schemas.microsoft.com/office/drawing/2014/main" id="{83B591F2-FA36-4156-868C-48EE12847FAE}"/>
                </a:ext>
              </a:extLst>
            </p:cNvPr>
            <p:cNvSpPr/>
            <p:nvPr/>
          </p:nvSpPr>
          <p:spPr>
            <a:xfrm rot="5400000">
              <a:off x="9589206" y="3247504"/>
              <a:ext cx="620766" cy="561860"/>
            </a:xfrm>
            <a:prstGeom prst="stripedRightArrow">
              <a:avLst>
                <a:gd name="adj1" fmla="val 100000"/>
                <a:gd name="adj2" fmla="val 50000"/>
              </a:avLst>
            </a:prstGeom>
            <a:solidFill>
              <a:schemeClr val="bg2"/>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4" name="TextBox 53">
              <a:extLst>
                <a:ext uri="{FF2B5EF4-FFF2-40B4-BE49-F238E27FC236}">
                  <a16:creationId xmlns:a16="http://schemas.microsoft.com/office/drawing/2014/main" id="{36AC3077-E454-49A9-9762-E8AA33FD65AA}"/>
                </a:ext>
              </a:extLst>
            </p:cNvPr>
            <p:cNvSpPr txBox="1"/>
            <p:nvPr/>
          </p:nvSpPr>
          <p:spPr>
            <a:xfrm>
              <a:off x="10272098" y="3220194"/>
              <a:ext cx="1555670" cy="646331"/>
            </a:xfrm>
            <a:prstGeom prst="rect">
              <a:avLst/>
            </a:prstGeom>
            <a:noFill/>
          </p:spPr>
          <p:txBody>
            <a:bodyPr wrap="square" rtlCol="0">
              <a:spAutoFit/>
            </a:bodyPr>
            <a:lstStyle/>
            <a:p>
              <a:r>
                <a:rPr lang="fr-CH"/>
                <a:t> = extrait / référence</a:t>
              </a:r>
            </a:p>
          </p:txBody>
        </p:sp>
      </p:grpSp>
      <p:sp>
        <p:nvSpPr>
          <p:cNvPr id="21" name="TextBox 20">
            <a:extLst>
              <a:ext uri="{FF2B5EF4-FFF2-40B4-BE49-F238E27FC236}">
                <a16:creationId xmlns:a16="http://schemas.microsoft.com/office/drawing/2014/main" id="{7B9380BB-14F9-4FFB-83F0-47B752B75136}"/>
              </a:ext>
            </a:extLst>
          </p:cNvPr>
          <p:cNvSpPr txBox="1"/>
          <p:nvPr/>
        </p:nvSpPr>
        <p:spPr>
          <a:xfrm>
            <a:off x="9167651" y="1867344"/>
            <a:ext cx="2897969" cy="3754874"/>
          </a:xfrm>
          <a:prstGeom prst="rect">
            <a:avLst/>
          </a:prstGeom>
          <a:noFill/>
        </p:spPr>
        <p:txBody>
          <a:bodyPr wrap="square" rtlCol="0">
            <a:spAutoFit/>
          </a:bodyPr>
          <a:lstStyle/>
          <a:p>
            <a:r>
              <a:rPr lang="fr-CH" sz="1400" b="1" u="sng">
                <a:solidFill>
                  <a:schemeClr val="accent1"/>
                </a:solidFill>
              </a:rPr>
              <a:t>FOCUS</a:t>
            </a:r>
            <a:r>
              <a:rPr lang="fr-CH" sz="1400">
                <a:solidFill>
                  <a:schemeClr val="accent1"/>
                </a:solidFill>
              </a:rPr>
              <a:t>:</a:t>
            </a:r>
          </a:p>
          <a:p>
            <a:r>
              <a:rPr lang="fr-CH" sz="1400" b="1">
                <a:solidFill>
                  <a:schemeClr val="accent1"/>
                </a:solidFill>
              </a:rPr>
              <a:t>Analyse situationnelle et identification des grands axes de la NIS </a:t>
            </a:r>
            <a:r>
              <a:rPr lang="fr-CH" sz="1400">
                <a:solidFill>
                  <a:schemeClr val="accent1"/>
                </a:solidFill>
              </a:rPr>
              <a:t>doivent être aligner aux priorités de IA 2030 et Gavi 5.0, à savoir </a:t>
            </a:r>
            <a:r>
              <a:rPr lang="fr-CH" sz="1400" u="sng">
                <a:solidFill>
                  <a:schemeClr val="accent1"/>
                </a:solidFill>
              </a:rPr>
              <a:t>EQUITE</a:t>
            </a:r>
            <a:r>
              <a:rPr lang="fr-CH" sz="1400">
                <a:solidFill>
                  <a:schemeClr val="accent1"/>
                </a:solidFill>
              </a:rPr>
              <a:t> </a:t>
            </a:r>
          </a:p>
          <a:p>
            <a:pPr marL="342900" indent="-342900">
              <a:buFont typeface="Arial" panose="020B0604020202020204" pitchFamily="34" charset="0"/>
              <a:buChar char="•"/>
            </a:pPr>
            <a:r>
              <a:rPr lang="fr-CH" sz="1400">
                <a:solidFill>
                  <a:schemeClr val="accent1"/>
                </a:solidFill>
              </a:rPr>
              <a:t>sous-entend que le travail initié sur l’équité est mis en oeuvre</a:t>
            </a:r>
          </a:p>
          <a:p>
            <a:pPr marL="342900" indent="-342900">
              <a:buAutoNum type="alphaLcPeriod"/>
            </a:pPr>
            <a:endParaRPr lang="fr-CH" sz="1400">
              <a:solidFill>
                <a:schemeClr val="accent1"/>
              </a:solidFill>
            </a:endParaRPr>
          </a:p>
          <a:p>
            <a:r>
              <a:rPr lang="fr-CH" sz="1400" b="1">
                <a:solidFill>
                  <a:schemeClr val="accent1"/>
                </a:solidFill>
              </a:rPr>
              <a:t>AT à prévoir pour: </a:t>
            </a:r>
          </a:p>
          <a:p>
            <a:pPr marL="342900" indent="-342900">
              <a:buFont typeface="Arial" panose="020B0604020202020204" pitchFamily="34" charset="0"/>
              <a:buChar char="•"/>
            </a:pPr>
            <a:r>
              <a:rPr lang="fr-CH" sz="1400">
                <a:solidFill>
                  <a:schemeClr val="accent1"/>
                </a:solidFill>
              </a:rPr>
              <a:t>extraire de l’analyse situationnelle et de la stratégie les éléments </a:t>
            </a:r>
            <a:r>
              <a:rPr lang="fr-CH" sz="1400" b="1">
                <a:solidFill>
                  <a:schemeClr val="accent1"/>
                </a:solidFill>
              </a:rPr>
              <a:t>de la TdC du FPP</a:t>
            </a:r>
          </a:p>
          <a:p>
            <a:pPr marL="342900" indent="-342900">
              <a:buFont typeface="Arial" panose="020B0604020202020204" pitchFamily="34" charset="0"/>
              <a:buChar char="•"/>
            </a:pPr>
            <a:r>
              <a:rPr lang="fr-CH" sz="1400">
                <a:solidFill>
                  <a:schemeClr val="accent1"/>
                </a:solidFill>
              </a:rPr>
              <a:t>Aligner les </a:t>
            </a:r>
            <a:r>
              <a:rPr lang="fr-CH" sz="1400" b="1">
                <a:solidFill>
                  <a:schemeClr val="accent1"/>
                </a:solidFill>
              </a:rPr>
              <a:t>exerices de budgétisation</a:t>
            </a:r>
          </a:p>
        </p:txBody>
      </p:sp>
    </p:spTree>
    <p:custDataLst>
      <p:tags r:id="rId1"/>
    </p:custDataLst>
    <p:extLst>
      <p:ext uri="{BB962C8B-B14F-4D97-AF65-F5344CB8AC3E}">
        <p14:creationId xmlns:p14="http://schemas.microsoft.com/office/powerpoint/2010/main" val="6216428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CFF539-A0E1-465F-9FC6-3295DBBA6824}"/>
              </a:ext>
            </a:extLst>
          </p:cNvPr>
          <p:cNvSpPr/>
          <p:nvPr/>
        </p:nvSpPr>
        <p:spPr>
          <a:xfrm>
            <a:off x="575953" y="764736"/>
            <a:ext cx="7511142" cy="5761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3200" dirty="0">
                <a:solidFill>
                  <a:schemeClr val="tx1"/>
                </a:solidFill>
                <a:latin typeface="Arial" panose="020B0604020202020204" pitchFamily="34" charset="0"/>
                <a:ea typeface="+mj-ea"/>
                <a:cs typeface="Arial" panose="020B0604020202020204" pitchFamily="34" charset="0"/>
              </a:rPr>
              <a:t>Structure du nouveau kit de demande</a:t>
            </a:r>
          </a:p>
        </p:txBody>
      </p:sp>
      <p:sp>
        <p:nvSpPr>
          <p:cNvPr id="4" name="Slide Number Placeholder 3">
            <a:extLst>
              <a:ext uri="{FF2B5EF4-FFF2-40B4-BE49-F238E27FC236}">
                <a16:creationId xmlns:a16="http://schemas.microsoft.com/office/drawing/2014/main" id="{53904429-DACB-44C4-AE22-DBC7F002AECF}"/>
              </a:ext>
            </a:extLst>
          </p:cNvPr>
          <p:cNvSpPr>
            <a:spLocks noGrp="1"/>
          </p:cNvSpPr>
          <p:nvPr>
            <p:ph type="sldNum" sz="quarter" idx="12"/>
          </p:nvPr>
        </p:nvSpPr>
        <p:spPr/>
        <p:txBody>
          <a:bodyPr/>
          <a:lstStyle/>
          <a:p>
            <a:fld id="{733122C9-A0B9-462F-8757-0847AD287B63}" type="slidenum">
              <a:rPr lang="en-GB" noProof="0" smtClean="0"/>
              <a:pPr/>
              <a:t>35</a:t>
            </a:fld>
            <a:endParaRPr lang="en-GB" noProof="0"/>
          </a:p>
        </p:txBody>
      </p:sp>
      <p:sp>
        <p:nvSpPr>
          <p:cNvPr id="7" name="Rectangle 6">
            <a:extLst>
              <a:ext uri="{FF2B5EF4-FFF2-40B4-BE49-F238E27FC236}">
                <a16:creationId xmlns:a16="http://schemas.microsoft.com/office/drawing/2014/main" id="{CDAF34EE-F4F2-4752-8A9C-BE23CD0570A7}"/>
              </a:ext>
            </a:extLst>
          </p:cNvPr>
          <p:cNvSpPr/>
          <p:nvPr/>
        </p:nvSpPr>
        <p:spPr>
          <a:xfrm>
            <a:off x="9430441" y="5621803"/>
            <a:ext cx="2761561" cy="1205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Rectangle: Rounded Corners 24">
            <a:extLst>
              <a:ext uri="{FF2B5EF4-FFF2-40B4-BE49-F238E27FC236}">
                <a16:creationId xmlns:a16="http://schemas.microsoft.com/office/drawing/2014/main" id="{E2DE9E39-9C49-4498-85DE-C0DBE729B86A}"/>
              </a:ext>
            </a:extLst>
          </p:cNvPr>
          <p:cNvSpPr/>
          <p:nvPr/>
        </p:nvSpPr>
        <p:spPr>
          <a:xfrm>
            <a:off x="0" y="-8994"/>
            <a:ext cx="12192000" cy="142185"/>
          </a:xfrm>
          <a:prstGeom prst="roundRect">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aphicFrame>
        <p:nvGraphicFramePr>
          <p:cNvPr id="8" name="Table 8">
            <a:extLst>
              <a:ext uri="{FF2B5EF4-FFF2-40B4-BE49-F238E27FC236}">
                <a16:creationId xmlns:a16="http://schemas.microsoft.com/office/drawing/2014/main" id="{2E664D7D-A7AE-4BB0-97FC-C88D8E6B04D5}"/>
              </a:ext>
            </a:extLst>
          </p:cNvPr>
          <p:cNvGraphicFramePr>
            <a:graphicFrameLocks noGrp="1"/>
          </p:cNvGraphicFramePr>
          <p:nvPr/>
        </p:nvGraphicFramePr>
        <p:xfrm>
          <a:off x="671998" y="1933723"/>
          <a:ext cx="8199859" cy="3784600"/>
        </p:xfrm>
        <a:graphic>
          <a:graphicData uri="http://schemas.openxmlformats.org/drawingml/2006/table">
            <a:tbl>
              <a:tblPr firstRow="1" bandRow="1">
                <a:tableStyleId>{69012ECD-51FC-41F1-AA8D-1B2483CD663E}</a:tableStyleId>
              </a:tblPr>
              <a:tblGrid>
                <a:gridCol w="3814511">
                  <a:extLst>
                    <a:ext uri="{9D8B030D-6E8A-4147-A177-3AD203B41FA5}">
                      <a16:colId xmlns:a16="http://schemas.microsoft.com/office/drawing/2014/main" val="3518270362"/>
                    </a:ext>
                  </a:extLst>
                </a:gridCol>
                <a:gridCol w="4385348">
                  <a:extLst>
                    <a:ext uri="{9D8B030D-6E8A-4147-A177-3AD203B41FA5}">
                      <a16:colId xmlns:a16="http://schemas.microsoft.com/office/drawing/2014/main" val="1207754677"/>
                    </a:ext>
                  </a:extLst>
                </a:gridCol>
              </a:tblGrid>
              <a:tr h="370840">
                <a:tc>
                  <a:txBody>
                    <a:bodyPr/>
                    <a:lstStyle/>
                    <a:p>
                      <a:r>
                        <a:rPr lang="fr-CH" sz="2000" noProof="0"/>
                        <a:t>Modèles</a:t>
                      </a:r>
                    </a:p>
                  </a:txBody>
                  <a:tcPr/>
                </a:tc>
                <a:tc>
                  <a:txBody>
                    <a:bodyPr/>
                    <a:lstStyle/>
                    <a:p>
                      <a:r>
                        <a:rPr lang="fr-CH" sz="2000" noProof="0"/>
                        <a:t>Directives de soutien</a:t>
                      </a:r>
                    </a:p>
                  </a:txBody>
                  <a:tcPr/>
                </a:tc>
                <a:extLst>
                  <a:ext uri="{0D108BD9-81ED-4DB2-BD59-A6C34878D82A}">
                    <a16:rowId xmlns:a16="http://schemas.microsoft.com/office/drawing/2014/main" val="730019017"/>
                  </a:ext>
                </a:extLst>
              </a:tr>
              <a:tr h="370840">
                <a:tc>
                  <a:txBody>
                    <a:bodyPr/>
                    <a:lstStyle/>
                    <a:p>
                      <a:pPr marL="285750" indent="-285750">
                        <a:lnSpc>
                          <a:spcPct val="100000"/>
                        </a:lnSpc>
                        <a:buFont typeface="Arial" panose="020B0604020202020204" pitchFamily="34" charset="0"/>
                        <a:buChar char="•"/>
                      </a:pPr>
                      <a:endParaRPr lang="fr-FR" sz="1800"/>
                    </a:p>
                  </a:txBody>
                  <a:tcPr/>
                </a:tc>
                <a:tc>
                  <a:txBody>
                    <a:bodyPr/>
                    <a:lstStyle/>
                    <a:p>
                      <a:pPr marL="285750" marR="0" lvl="0" indent="-285750" algn="l" defTabSz="685766"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H" sz="1800" noProof="0">
                          <a:solidFill>
                            <a:schemeClr val="accent1"/>
                          </a:solidFill>
                        </a:rPr>
                        <a:t>Feuille de route</a:t>
                      </a:r>
                    </a:p>
                  </a:txBody>
                  <a:tcPr/>
                </a:tc>
                <a:extLst>
                  <a:ext uri="{0D108BD9-81ED-4DB2-BD59-A6C34878D82A}">
                    <a16:rowId xmlns:a16="http://schemas.microsoft.com/office/drawing/2014/main" val="2420804556"/>
                  </a:ext>
                </a:extLst>
              </a:tr>
              <a:tr h="370840">
                <a:tc>
                  <a:txBody>
                    <a:bodyPr/>
                    <a:lstStyle/>
                    <a:p>
                      <a:pPr>
                        <a:lnSpc>
                          <a:spcPct val="100000"/>
                        </a:lnSpc>
                      </a:pPr>
                      <a:r>
                        <a:rPr lang="fr-FR" sz="1800" dirty="0">
                          <a:solidFill>
                            <a:schemeClr val="tx2"/>
                          </a:solidFill>
                        </a:rPr>
                        <a:t>Etape 1:</a:t>
                      </a:r>
                    </a:p>
                    <a:p>
                      <a:pPr marL="285750" indent="-285750">
                        <a:lnSpc>
                          <a:spcPct val="100000"/>
                        </a:lnSpc>
                        <a:buFont typeface="Arial" panose="020B0604020202020204" pitchFamily="34" charset="0"/>
                        <a:buChar char="•"/>
                      </a:pPr>
                      <a:r>
                        <a:rPr lang="fr-FR" sz="1800" dirty="0"/>
                        <a:t>Théorie du Changement      (dans Détail de soutien Gavi) </a:t>
                      </a:r>
                    </a:p>
                    <a:p>
                      <a:pPr marL="285750" indent="-285750">
                        <a:lnSpc>
                          <a:spcPct val="100000"/>
                        </a:lnSpc>
                        <a:buFont typeface="Arial" panose="020B0604020202020204" pitchFamily="34" charset="0"/>
                        <a:buChar char="•"/>
                      </a:pPr>
                      <a:r>
                        <a:rPr lang="fr-FR" sz="1800" dirty="0"/>
                        <a:t>Modèle d’argumentaire pour la Théorie du Changement</a:t>
                      </a:r>
                    </a:p>
                  </a:txBody>
                  <a:tcPr/>
                </a:tc>
                <a:tc>
                  <a:txBody>
                    <a:bodyPr/>
                    <a:lstStyle/>
                    <a:p>
                      <a:pPr marL="285750" indent="-285750" defTabSz="685766">
                        <a:lnSpc>
                          <a:spcPct val="100000"/>
                        </a:lnSpc>
                        <a:buFont typeface="Arial" panose="020B0604020202020204" pitchFamily="34" charset="0"/>
                        <a:buChar char="•"/>
                      </a:pPr>
                      <a:endParaRPr lang="fr-CH" sz="1800" noProof="0">
                        <a:solidFill>
                          <a:schemeClr val="accent1"/>
                        </a:solidFill>
                      </a:endParaRPr>
                    </a:p>
                    <a:p>
                      <a:pPr marL="285750" indent="-285750" defTabSz="685766">
                        <a:lnSpc>
                          <a:spcPct val="100000"/>
                        </a:lnSpc>
                        <a:buFont typeface="Arial" panose="020B0604020202020204" pitchFamily="34" charset="0"/>
                        <a:buChar char="•"/>
                      </a:pPr>
                      <a:r>
                        <a:rPr lang="fr-CH" sz="1800" noProof="0">
                          <a:solidFill>
                            <a:schemeClr val="accent1"/>
                          </a:solidFill>
                        </a:rPr>
                        <a:t>Instructions pour la Théorie du Changement</a:t>
                      </a:r>
                    </a:p>
                    <a:p>
                      <a:pPr marL="285750" indent="-285750" defTabSz="685766">
                        <a:lnSpc>
                          <a:spcPct val="100000"/>
                        </a:lnSpc>
                        <a:buFont typeface="Arial" panose="020B0604020202020204" pitchFamily="34" charset="0"/>
                        <a:buChar char="•"/>
                      </a:pPr>
                      <a:r>
                        <a:rPr lang="fr-CH" sz="1800" noProof="0">
                          <a:solidFill>
                            <a:schemeClr val="accent1"/>
                          </a:solidFill>
                        </a:rPr>
                        <a:t>Carte d’Analyse Zéro-Dose</a:t>
                      </a:r>
                    </a:p>
                  </a:txBody>
                  <a:tcPr/>
                </a:tc>
                <a:extLst>
                  <a:ext uri="{0D108BD9-81ED-4DB2-BD59-A6C34878D82A}">
                    <a16:rowId xmlns:a16="http://schemas.microsoft.com/office/drawing/2014/main" val="1447034356"/>
                  </a:ext>
                </a:extLst>
              </a:tr>
              <a:tr h="370840">
                <a:tc>
                  <a:txBody>
                    <a:bodyPr/>
                    <a:lstStyle/>
                    <a:p>
                      <a:pPr>
                        <a:lnSpc>
                          <a:spcPct val="100000"/>
                        </a:lnSpc>
                      </a:pPr>
                      <a:r>
                        <a:rPr lang="fr-FR" sz="1800">
                          <a:solidFill>
                            <a:srgbClr val="009639"/>
                          </a:solidFill>
                        </a:rPr>
                        <a:t>Etape 2:</a:t>
                      </a:r>
                    </a:p>
                    <a:p>
                      <a:pPr marL="285750" indent="-285750">
                        <a:lnSpc>
                          <a:spcPct val="100000"/>
                        </a:lnSpc>
                        <a:buFont typeface="Arial" panose="020B0604020202020204" pitchFamily="34" charset="0"/>
                        <a:buChar char="•"/>
                      </a:pPr>
                      <a:r>
                        <a:rPr lang="fr-FR" sz="1800"/>
                        <a:t>Détail de soutien Gavi</a:t>
                      </a:r>
                    </a:p>
                    <a:p>
                      <a:pPr marL="285750" indent="-285750">
                        <a:lnSpc>
                          <a:spcPct val="100000"/>
                        </a:lnSpc>
                        <a:buFont typeface="Arial" panose="020B0604020202020204" pitchFamily="34" charset="0"/>
                        <a:buChar char="•"/>
                      </a:pPr>
                      <a:r>
                        <a:rPr lang="fr-FR" sz="1800"/>
                        <a:t>Budget </a:t>
                      </a:r>
                    </a:p>
                  </a:txBody>
                  <a:tcPr/>
                </a:tc>
                <a:tc>
                  <a:txBody>
                    <a:bodyPr/>
                    <a:lstStyle/>
                    <a:p>
                      <a:pPr marL="285750" indent="-285750" defTabSz="685766">
                        <a:lnSpc>
                          <a:spcPct val="100000"/>
                        </a:lnSpc>
                        <a:buFont typeface="Arial" panose="020B0604020202020204" pitchFamily="34" charset="0"/>
                        <a:buChar char="•"/>
                      </a:pPr>
                      <a:endParaRPr lang="fr-CH" sz="1800" noProof="0">
                        <a:solidFill>
                          <a:schemeClr val="accent1"/>
                        </a:solidFill>
                      </a:endParaRPr>
                    </a:p>
                    <a:p>
                      <a:pPr marL="285750" indent="-285750" defTabSz="685766">
                        <a:lnSpc>
                          <a:spcPct val="100000"/>
                        </a:lnSpc>
                        <a:buFont typeface="Arial" panose="020B0604020202020204" pitchFamily="34" charset="0"/>
                        <a:buChar char="•"/>
                      </a:pPr>
                      <a:r>
                        <a:rPr lang="fr-CH" sz="1800" noProof="0">
                          <a:solidFill>
                            <a:schemeClr val="accent1"/>
                          </a:solidFill>
                        </a:rPr>
                        <a:t>Instruction pour Détail de soutien Gavi </a:t>
                      </a:r>
                    </a:p>
                    <a:p>
                      <a:pPr marL="285750" indent="-285750" defTabSz="685766">
                        <a:lnSpc>
                          <a:spcPct val="100000"/>
                        </a:lnSpc>
                        <a:buFont typeface="Arial" panose="020B0604020202020204" pitchFamily="34" charset="0"/>
                        <a:buChar char="•"/>
                      </a:pPr>
                      <a:r>
                        <a:rPr lang="fr-CH" sz="1800" noProof="0">
                          <a:solidFill>
                            <a:schemeClr val="accent1"/>
                          </a:solidFill>
                        </a:rPr>
                        <a:t>Instruction pour Budget</a:t>
                      </a:r>
                    </a:p>
                  </a:txBody>
                  <a:tcPr/>
                </a:tc>
                <a:extLst>
                  <a:ext uri="{0D108BD9-81ED-4DB2-BD59-A6C34878D82A}">
                    <a16:rowId xmlns:a16="http://schemas.microsoft.com/office/drawing/2014/main" val="3986953919"/>
                  </a:ext>
                </a:extLst>
              </a:tr>
              <a:tr h="370840">
                <a:tc>
                  <a:txBody>
                    <a:bodyPr/>
                    <a:lstStyle/>
                    <a:p>
                      <a:pPr>
                        <a:lnSpc>
                          <a:spcPct val="100000"/>
                        </a:lnSpc>
                      </a:pPr>
                      <a:r>
                        <a:rPr lang="fr-FR" sz="1800">
                          <a:solidFill>
                            <a:srgbClr val="00B0F0"/>
                          </a:solidFill>
                        </a:rPr>
                        <a:t>Etape 3:</a:t>
                      </a:r>
                    </a:p>
                    <a:p>
                      <a:pPr marL="285750" indent="-285750">
                        <a:lnSpc>
                          <a:spcPct val="100000"/>
                        </a:lnSpc>
                        <a:buFont typeface="Arial" panose="020B0604020202020204" pitchFamily="34" charset="0"/>
                        <a:buChar char="•"/>
                      </a:pPr>
                      <a:r>
                        <a:rPr lang="fr-FR" sz="1800"/>
                        <a:t>Annexes</a:t>
                      </a:r>
                    </a:p>
                  </a:txBody>
                  <a:tcPr/>
                </a:tc>
                <a:tc>
                  <a:txBody>
                    <a:bodyPr/>
                    <a:lstStyle/>
                    <a:p>
                      <a:pPr marL="285750" marR="0" lvl="0" indent="-285750" algn="l" defTabSz="1219185"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CH" sz="1800" noProof="0" dirty="0">
                        <a:solidFill>
                          <a:schemeClr val="accent1"/>
                        </a:solidFill>
                      </a:endParaRPr>
                    </a:p>
                    <a:p>
                      <a:pPr marL="285750" marR="0" lvl="0" indent="-285750" algn="l" defTabSz="12191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H" sz="1800" noProof="0" dirty="0">
                          <a:solidFill>
                            <a:schemeClr val="accent1"/>
                          </a:solidFill>
                        </a:rPr>
                        <a:t>Liste de contrôle</a:t>
                      </a:r>
                    </a:p>
                  </a:txBody>
                  <a:tcPr/>
                </a:tc>
                <a:extLst>
                  <a:ext uri="{0D108BD9-81ED-4DB2-BD59-A6C34878D82A}">
                    <a16:rowId xmlns:a16="http://schemas.microsoft.com/office/drawing/2014/main" val="3154298770"/>
                  </a:ext>
                </a:extLst>
              </a:tr>
            </a:tbl>
          </a:graphicData>
        </a:graphic>
      </p:graphicFrame>
      <p:pic>
        <p:nvPicPr>
          <p:cNvPr id="27" name="Picture 9" descr="Diagram&#10;&#10;Description automatically generated">
            <a:extLst>
              <a:ext uri="{FF2B5EF4-FFF2-40B4-BE49-F238E27FC236}">
                <a16:creationId xmlns:a16="http://schemas.microsoft.com/office/drawing/2014/main" id="{04681A1E-D8F8-4EC4-96B6-9660EAE4D5E5}"/>
              </a:ext>
            </a:extLst>
          </p:cNvPr>
          <p:cNvPicPr>
            <a:picLocks noChangeAspect="1"/>
          </p:cNvPicPr>
          <p:nvPr/>
        </p:nvPicPr>
        <p:blipFill>
          <a:blip r:embed="rId4"/>
          <a:stretch>
            <a:fillRect/>
          </a:stretch>
        </p:blipFill>
        <p:spPr>
          <a:xfrm>
            <a:off x="8888410" y="584078"/>
            <a:ext cx="3220502" cy="2209517"/>
          </a:xfrm>
          <a:prstGeom prst="rect">
            <a:avLst/>
          </a:prstGeom>
        </p:spPr>
      </p:pic>
      <p:sp>
        <p:nvSpPr>
          <p:cNvPr id="2" name="TextBox 1">
            <a:extLst>
              <a:ext uri="{FF2B5EF4-FFF2-40B4-BE49-F238E27FC236}">
                <a16:creationId xmlns:a16="http://schemas.microsoft.com/office/drawing/2014/main" id="{658772E3-A342-44CE-994E-A4CAF2584357}"/>
              </a:ext>
            </a:extLst>
          </p:cNvPr>
          <p:cNvSpPr txBox="1"/>
          <p:nvPr/>
        </p:nvSpPr>
        <p:spPr>
          <a:xfrm>
            <a:off x="1856509" y="6039926"/>
            <a:ext cx="4239491" cy="369332"/>
          </a:xfrm>
          <a:prstGeom prst="rect">
            <a:avLst/>
          </a:prstGeom>
          <a:noFill/>
        </p:spPr>
        <p:txBody>
          <a:bodyPr wrap="square" rtlCol="0">
            <a:spAutoFit/>
          </a:bodyPr>
          <a:lstStyle/>
          <a:p>
            <a:r>
              <a:rPr lang="fr-CH" dirty="0">
                <a:hlinkClick r:id="rId5"/>
              </a:rPr>
              <a:t>Lien vers le kit de la C.I.</a:t>
            </a:r>
            <a:endParaRPr lang="fr-CH" dirty="0"/>
          </a:p>
        </p:txBody>
      </p:sp>
      <p:sp>
        <p:nvSpPr>
          <p:cNvPr id="3" name="TextBox 2">
            <a:extLst>
              <a:ext uri="{FF2B5EF4-FFF2-40B4-BE49-F238E27FC236}">
                <a16:creationId xmlns:a16="http://schemas.microsoft.com/office/drawing/2014/main" id="{2583B8F4-262B-4CE0-85B9-F67C9F7F15DE}"/>
              </a:ext>
            </a:extLst>
          </p:cNvPr>
          <p:cNvSpPr txBox="1"/>
          <p:nvPr/>
        </p:nvSpPr>
        <p:spPr>
          <a:xfrm>
            <a:off x="6417875" y="5988023"/>
            <a:ext cx="5588078" cy="923330"/>
          </a:xfrm>
          <a:prstGeom prst="rect">
            <a:avLst/>
          </a:prstGeom>
          <a:noFill/>
        </p:spPr>
        <p:txBody>
          <a:bodyPr wrap="square" rtlCol="0">
            <a:spAutoFit/>
          </a:bodyPr>
          <a:lstStyle/>
          <a:p>
            <a:r>
              <a:rPr lang="en-GB" dirty="0"/>
              <a:t>Site web avec touts les </a:t>
            </a:r>
            <a:r>
              <a:rPr lang="fr-FR" dirty="0"/>
              <a:t>Directives de soutien de Gavi</a:t>
            </a:r>
            <a:endParaRPr lang="en-GB" dirty="0"/>
          </a:p>
          <a:p>
            <a:r>
              <a:rPr lang="en-GB" dirty="0">
                <a:hlinkClick r:id="rId6"/>
              </a:rPr>
              <a:t>https://www.gavi.org/fr/notre-soutien/directives</a:t>
            </a:r>
            <a:endParaRPr lang="en-GB" dirty="0"/>
          </a:p>
          <a:p>
            <a:endParaRPr lang="en-GB" dirty="0"/>
          </a:p>
        </p:txBody>
      </p:sp>
    </p:spTree>
    <p:custDataLst>
      <p:tags r:id="rId1"/>
    </p:custDataLst>
    <p:extLst>
      <p:ext uri="{BB962C8B-B14F-4D97-AF65-F5344CB8AC3E}">
        <p14:creationId xmlns:p14="http://schemas.microsoft.com/office/powerpoint/2010/main" val="3774516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574E1520-2ECE-4517-BA24-A617006FBAB0}"/>
              </a:ext>
            </a:extLst>
          </p:cNvPr>
          <p:cNvGraphicFramePr>
            <a:graphicFrameLocks noChangeAspect="1"/>
          </p:cNvGraphicFramePr>
          <p:nvPr>
            <p:custDataLst>
              <p:tags r:id="rId3"/>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spid="_x0000_s21506" name="think-cell Slide" r:id="rId5" imgW="592" imgH="591" progId="TCLayout.ActiveDocument.1">
                  <p:embed/>
                </p:oleObj>
              </mc:Choice>
              <mc:Fallback>
                <p:oleObj name="think-cell Slide" r:id="rId5" imgW="592" imgH="591" progId="TCLayout.ActiveDocument.1">
                  <p:embed/>
                  <p:pic>
                    <p:nvPicPr>
                      <p:cNvPr id="9" name="Object 8" hidden="1">
                        <a:extLst>
                          <a:ext uri="{FF2B5EF4-FFF2-40B4-BE49-F238E27FC236}">
                            <a16:creationId xmlns:a16="http://schemas.microsoft.com/office/drawing/2014/main" id="{574E1520-2ECE-4517-BA24-A617006FBAB0}"/>
                          </a:ext>
                        </a:extLst>
                      </p:cNvPr>
                      <p:cNvPicPr/>
                      <p:nvPr/>
                    </p:nvPicPr>
                    <p:blipFill>
                      <a:blip r:embed="rId6"/>
                      <a:stretch>
                        <a:fillRect/>
                      </a:stretch>
                    </p:blipFill>
                    <p:spPr>
                      <a:xfrm>
                        <a:off x="2118" y="2118"/>
                        <a:ext cx="2117" cy="2117"/>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5EF2660D-EE9B-4EE1-B708-674826F849C5}"/>
              </a:ext>
            </a:extLst>
          </p:cNvPr>
          <p:cNvSpPr/>
          <p:nvPr/>
        </p:nvSpPr>
        <p:spPr>
          <a:xfrm>
            <a:off x="7902765" y="5332165"/>
            <a:ext cx="4289235" cy="15258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Slide Number Placeholder 3">
            <a:extLst>
              <a:ext uri="{FF2B5EF4-FFF2-40B4-BE49-F238E27FC236}">
                <a16:creationId xmlns:a16="http://schemas.microsoft.com/office/drawing/2014/main" id="{3EE1BEDB-FA82-4F61-8E12-A5B27AACED2E}"/>
              </a:ext>
            </a:extLst>
          </p:cNvPr>
          <p:cNvSpPr>
            <a:spLocks noGrp="1"/>
          </p:cNvSpPr>
          <p:nvPr>
            <p:ph type="sldNum" sz="quarter" idx="12"/>
          </p:nvPr>
        </p:nvSpPr>
        <p:spPr/>
        <p:txBody>
          <a:bodyPr/>
          <a:lstStyle/>
          <a:p>
            <a:fld id="{733122C9-A0B9-462F-8757-0847AD287B63}" type="slidenum">
              <a:rPr lang="en-US" noProof="0" smtClean="0"/>
              <a:pPr/>
              <a:t>36</a:t>
            </a:fld>
            <a:endParaRPr lang="en-US" noProof="0"/>
          </a:p>
        </p:txBody>
      </p:sp>
      <p:pic>
        <p:nvPicPr>
          <p:cNvPr id="7" name="Picture 6">
            <a:extLst>
              <a:ext uri="{FF2B5EF4-FFF2-40B4-BE49-F238E27FC236}">
                <a16:creationId xmlns:a16="http://schemas.microsoft.com/office/drawing/2014/main" id="{B2028CBD-61C3-4216-AA00-D725467BAB7C}"/>
              </a:ext>
            </a:extLst>
          </p:cNvPr>
          <p:cNvPicPr>
            <a:picLocks noChangeAspect="1"/>
          </p:cNvPicPr>
          <p:nvPr/>
        </p:nvPicPr>
        <p:blipFill rotWithShape="1">
          <a:blip r:embed="rId7"/>
          <a:srcRect b="19027"/>
          <a:stretch/>
        </p:blipFill>
        <p:spPr>
          <a:xfrm>
            <a:off x="408206" y="95004"/>
            <a:ext cx="6096000" cy="2529444"/>
          </a:xfrm>
          <a:prstGeom prst="rect">
            <a:avLst/>
          </a:prstGeom>
        </p:spPr>
      </p:pic>
      <p:pic>
        <p:nvPicPr>
          <p:cNvPr id="14" name="Picture 13">
            <a:extLst>
              <a:ext uri="{FF2B5EF4-FFF2-40B4-BE49-F238E27FC236}">
                <a16:creationId xmlns:a16="http://schemas.microsoft.com/office/drawing/2014/main" id="{62C46663-1467-4D38-B53E-A0E9DAAF3B88}"/>
              </a:ext>
            </a:extLst>
          </p:cNvPr>
          <p:cNvPicPr>
            <a:picLocks noChangeAspect="1"/>
          </p:cNvPicPr>
          <p:nvPr/>
        </p:nvPicPr>
        <p:blipFill>
          <a:blip r:embed="rId8"/>
          <a:stretch>
            <a:fillRect/>
          </a:stretch>
        </p:blipFill>
        <p:spPr>
          <a:xfrm>
            <a:off x="247403" y="3623685"/>
            <a:ext cx="7524997" cy="3097790"/>
          </a:xfrm>
          <a:prstGeom prst="rect">
            <a:avLst/>
          </a:prstGeom>
        </p:spPr>
      </p:pic>
      <p:pic>
        <p:nvPicPr>
          <p:cNvPr id="18" name="Picture 17">
            <a:extLst>
              <a:ext uri="{FF2B5EF4-FFF2-40B4-BE49-F238E27FC236}">
                <a16:creationId xmlns:a16="http://schemas.microsoft.com/office/drawing/2014/main" id="{CE8B1396-F7CE-4715-A6EF-2ACE531F6913}"/>
              </a:ext>
            </a:extLst>
          </p:cNvPr>
          <p:cNvPicPr>
            <a:picLocks noChangeAspect="1"/>
          </p:cNvPicPr>
          <p:nvPr/>
        </p:nvPicPr>
        <p:blipFill>
          <a:blip r:embed="rId9"/>
          <a:stretch>
            <a:fillRect/>
          </a:stretch>
        </p:blipFill>
        <p:spPr>
          <a:xfrm>
            <a:off x="4262397" y="2845696"/>
            <a:ext cx="7150371" cy="2927680"/>
          </a:xfrm>
          <a:prstGeom prst="rect">
            <a:avLst/>
          </a:prstGeom>
        </p:spPr>
      </p:pic>
    </p:spTree>
    <p:custDataLst>
      <p:tags r:id="rId2"/>
    </p:custDataLst>
    <p:extLst>
      <p:ext uri="{BB962C8B-B14F-4D97-AF65-F5344CB8AC3E}">
        <p14:creationId xmlns:p14="http://schemas.microsoft.com/office/powerpoint/2010/main" val="889835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CFF539-A0E1-465F-9FC6-3295DBBA6824}"/>
              </a:ext>
            </a:extLst>
          </p:cNvPr>
          <p:cNvSpPr/>
          <p:nvPr/>
        </p:nvSpPr>
        <p:spPr>
          <a:xfrm>
            <a:off x="612359" y="582550"/>
            <a:ext cx="11304657" cy="5761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3200" b="1" dirty="0">
                <a:solidFill>
                  <a:schemeClr val="tx1"/>
                </a:solidFill>
                <a:latin typeface="Arial" panose="020B0604020202020204" pitchFamily="34" charset="0"/>
                <a:ea typeface="+mj-ea"/>
                <a:cs typeface="Arial" panose="020B0604020202020204" pitchFamily="34" charset="0"/>
              </a:rPr>
              <a:t>La côte d’Ivoire peut bénéficier des types de soutien suivants </a:t>
            </a:r>
          </a:p>
        </p:txBody>
      </p:sp>
      <p:sp>
        <p:nvSpPr>
          <p:cNvPr id="11" name="Content Placeholder 2">
            <a:extLst>
              <a:ext uri="{FF2B5EF4-FFF2-40B4-BE49-F238E27FC236}">
                <a16:creationId xmlns:a16="http://schemas.microsoft.com/office/drawing/2014/main" id="{BDA3B4EA-74ED-437A-B11D-E73B5F916F85}"/>
              </a:ext>
            </a:extLst>
          </p:cNvPr>
          <p:cNvSpPr>
            <a:spLocks noGrp="1"/>
          </p:cNvSpPr>
          <p:nvPr>
            <p:ph idx="1"/>
          </p:nvPr>
        </p:nvSpPr>
        <p:spPr>
          <a:xfrm>
            <a:off x="890655" y="1619763"/>
            <a:ext cx="9861578" cy="4716463"/>
          </a:xfrm>
        </p:spPr>
        <p:txBody>
          <a:bodyPr/>
          <a:lstStyle/>
          <a:p>
            <a:pPr marL="342900" indent="-342900">
              <a:buFont typeface="Arial" panose="020B0604020202020204" pitchFamily="34" charset="0"/>
              <a:buChar char="•"/>
            </a:pPr>
            <a:endParaRPr lang="fr-FR" sz="2800" b="0" dirty="0"/>
          </a:p>
          <a:p>
            <a:pPr marL="457200" indent="-457200">
              <a:buFont typeface="Wingdings" panose="05000000000000000000" pitchFamily="2" charset="2"/>
              <a:buChar char="ü"/>
            </a:pPr>
            <a:r>
              <a:rPr lang="fr-FR" sz="2800" b="0" dirty="0"/>
              <a:t>RSS</a:t>
            </a:r>
          </a:p>
          <a:p>
            <a:pPr marL="457200" indent="-457200">
              <a:buClr>
                <a:schemeClr val="bg1"/>
              </a:buClr>
              <a:buFont typeface="Wingdings" panose="05000000000000000000" pitchFamily="2" charset="2"/>
              <a:buChar char="ü"/>
            </a:pPr>
            <a:r>
              <a:rPr lang="fr-FR" sz="2800" b="0" dirty="0"/>
              <a:t>FAE (financement accélérateur pour l’équité)</a:t>
            </a:r>
          </a:p>
          <a:p>
            <a:pPr marL="457200" indent="-457200">
              <a:buFont typeface="Wingdings" panose="05000000000000000000" pitchFamily="2" charset="2"/>
              <a:buChar char="ü"/>
            </a:pPr>
            <a:r>
              <a:rPr lang="fr-FR" sz="2800" b="0" dirty="0"/>
              <a:t>CCEOP (chaine froide)</a:t>
            </a:r>
          </a:p>
          <a:p>
            <a:pPr marL="457200" indent="-457200">
              <a:buFont typeface="Wingdings" panose="05000000000000000000" pitchFamily="2" charset="2"/>
              <a:buChar char="ü"/>
            </a:pPr>
            <a:r>
              <a:rPr lang="fr-FR" sz="2800" b="0" dirty="0"/>
              <a:t>PEF-TCA (assistance technique)</a:t>
            </a:r>
          </a:p>
          <a:p>
            <a:pPr marL="457200" indent="-457200">
              <a:buFont typeface="Wingdings" panose="05000000000000000000" pitchFamily="2" charset="2"/>
              <a:buChar char="ü"/>
            </a:pPr>
            <a:r>
              <a:rPr lang="fr-FR" sz="2800" b="0" dirty="0"/>
              <a:t>Vaccines actuel</a:t>
            </a:r>
          </a:p>
          <a:p>
            <a:pPr marL="457200" indent="-457200">
              <a:buClr>
                <a:schemeClr val="bg1"/>
              </a:buClr>
              <a:buFont typeface="Wingdings" panose="05000000000000000000" pitchFamily="2" charset="2"/>
              <a:buChar char="ü"/>
            </a:pPr>
            <a:r>
              <a:rPr lang="fr-FR" sz="2800" b="0" dirty="0"/>
              <a:t>Nouveaux vaccins (=&gt; introduction et/ou campagne)</a:t>
            </a:r>
          </a:p>
          <a:p>
            <a:endParaRPr lang="fr-FR" sz="2000" b="0" dirty="0"/>
          </a:p>
        </p:txBody>
      </p:sp>
      <p:sp>
        <p:nvSpPr>
          <p:cNvPr id="4" name="Slide Number Placeholder 3">
            <a:extLst>
              <a:ext uri="{FF2B5EF4-FFF2-40B4-BE49-F238E27FC236}">
                <a16:creationId xmlns:a16="http://schemas.microsoft.com/office/drawing/2014/main" id="{53904429-DACB-44C4-AE22-DBC7F002AECF}"/>
              </a:ext>
            </a:extLst>
          </p:cNvPr>
          <p:cNvSpPr>
            <a:spLocks noGrp="1"/>
          </p:cNvSpPr>
          <p:nvPr>
            <p:ph type="sldNum" sz="quarter" idx="12"/>
          </p:nvPr>
        </p:nvSpPr>
        <p:spPr/>
        <p:txBody>
          <a:bodyPr/>
          <a:lstStyle/>
          <a:p>
            <a:fld id="{733122C9-A0B9-462F-8757-0847AD287B63}" type="slidenum">
              <a:rPr lang="en-GB" noProof="0" smtClean="0"/>
              <a:pPr/>
              <a:t>37</a:t>
            </a:fld>
            <a:endParaRPr lang="en-GB" noProof="0"/>
          </a:p>
        </p:txBody>
      </p:sp>
      <p:sp>
        <p:nvSpPr>
          <p:cNvPr id="7" name="Rectangle 6">
            <a:extLst>
              <a:ext uri="{FF2B5EF4-FFF2-40B4-BE49-F238E27FC236}">
                <a16:creationId xmlns:a16="http://schemas.microsoft.com/office/drawing/2014/main" id="{CDAF34EE-F4F2-4752-8A9C-BE23CD0570A7}"/>
              </a:ext>
            </a:extLst>
          </p:cNvPr>
          <p:cNvSpPr/>
          <p:nvPr/>
        </p:nvSpPr>
        <p:spPr>
          <a:xfrm>
            <a:off x="9430441" y="5621803"/>
            <a:ext cx="2761561" cy="1205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5" name="Rectangle: Rounded Corners 24">
            <a:extLst>
              <a:ext uri="{FF2B5EF4-FFF2-40B4-BE49-F238E27FC236}">
                <a16:creationId xmlns:a16="http://schemas.microsoft.com/office/drawing/2014/main" id="{E2DE9E39-9C49-4498-85DE-C0DBE729B86A}"/>
              </a:ext>
            </a:extLst>
          </p:cNvPr>
          <p:cNvSpPr/>
          <p:nvPr/>
        </p:nvSpPr>
        <p:spPr>
          <a:xfrm>
            <a:off x="0" y="-8994"/>
            <a:ext cx="12192000" cy="142185"/>
          </a:xfrm>
          <a:prstGeom prst="roundRect">
            <a:avLst/>
          </a:prstGeom>
          <a:solidFill>
            <a:schemeClr val="accent3">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pic>
        <p:nvPicPr>
          <p:cNvPr id="5" name="Picture 4">
            <a:extLst>
              <a:ext uri="{FF2B5EF4-FFF2-40B4-BE49-F238E27FC236}">
                <a16:creationId xmlns:a16="http://schemas.microsoft.com/office/drawing/2014/main" id="{51A40883-DE68-4B43-B684-DCC5980F9572}"/>
              </a:ext>
            </a:extLst>
          </p:cNvPr>
          <p:cNvPicPr>
            <a:picLocks noChangeAspect="1"/>
          </p:cNvPicPr>
          <p:nvPr/>
        </p:nvPicPr>
        <p:blipFill>
          <a:blip r:embed="rId4"/>
          <a:stretch>
            <a:fillRect/>
          </a:stretch>
        </p:blipFill>
        <p:spPr>
          <a:xfrm>
            <a:off x="8868752" y="1170404"/>
            <a:ext cx="2949854" cy="2123143"/>
          </a:xfrm>
          <a:prstGeom prst="rect">
            <a:avLst/>
          </a:prstGeom>
        </p:spPr>
      </p:pic>
      <p:pic>
        <p:nvPicPr>
          <p:cNvPr id="14" name="Graphic 13" descr="Help with solid fill">
            <a:extLst>
              <a:ext uri="{FF2B5EF4-FFF2-40B4-BE49-F238E27FC236}">
                <a16:creationId xmlns:a16="http://schemas.microsoft.com/office/drawing/2014/main" id="{3FB0AF51-6BCD-4597-BB9A-42513381BA3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1634" y="2489338"/>
            <a:ext cx="576121" cy="576121"/>
          </a:xfrm>
          <a:prstGeom prst="rect">
            <a:avLst/>
          </a:prstGeom>
        </p:spPr>
      </p:pic>
      <p:pic>
        <p:nvPicPr>
          <p:cNvPr id="17" name="Graphic 16" descr="Help with solid fill">
            <a:extLst>
              <a:ext uri="{FF2B5EF4-FFF2-40B4-BE49-F238E27FC236}">
                <a16:creationId xmlns:a16="http://schemas.microsoft.com/office/drawing/2014/main" id="{4C777F23-1698-4B1B-AAC1-9877A6A88CA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3509" y="4395333"/>
            <a:ext cx="576121" cy="576121"/>
          </a:xfrm>
          <a:prstGeom prst="rect">
            <a:avLst/>
          </a:prstGeom>
        </p:spPr>
      </p:pic>
    </p:spTree>
    <p:custDataLst>
      <p:tags r:id="rId1"/>
    </p:custDataLst>
    <p:extLst>
      <p:ext uri="{BB962C8B-B14F-4D97-AF65-F5344CB8AC3E}">
        <p14:creationId xmlns:p14="http://schemas.microsoft.com/office/powerpoint/2010/main" val="34140239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FF9E12F-7D8B-C84F-BEE1-7B79180D658F}"/>
              </a:ext>
            </a:extLst>
          </p:cNvPr>
          <p:cNvSpPr>
            <a:spLocks noGrp="1"/>
          </p:cNvSpPr>
          <p:nvPr>
            <p:ph type="title"/>
          </p:nvPr>
        </p:nvSpPr>
        <p:spPr/>
        <p:txBody>
          <a:bodyPr/>
          <a:lstStyle/>
          <a:p>
            <a:r>
              <a:rPr lang="en-CH" sz="2800" dirty="0"/>
              <a:t>Définition du financement accélérateur pour l’équité (FAE)</a:t>
            </a:r>
          </a:p>
        </p:txBody>
      </p:sp>
      <p:sp>
        <p:nvSpPr>
          <p:cNvPr id="7" name="Content Placeholder 6">
            <a:extLst>
              <a:ext uri="{FF2B5EF4-FFF2-40B4-BE49-F238E27FC236}">
                <a16:creationId xmlns:a16="http://schemas.microsoft.com/office/drawing/2014/main" id="{3D5B4003-303B-D145-934A-0AABC4F62F47}"/>
              </a:ext>
            </a:extLst>
          </p:cNvPr>
          <p:cNvSpPr>
            <a:spLocks noGrp="1"/>
          </p:cNvSpPr>
          <p:nvPr>
            <p:ph idx="1"/>
          </p:nvPr>
        </p:nvSpPr>
        <p:spPr/>
        <p:txBody>
          <a:bodyPr>
            <a:normAutofit/>
          </a:bodyPr>
          <a:lstStyle/>
          <a:p>
            <a:pPr algn="ctr"/>
            <a:r>
              <a:rPr lang="fr-FR" sz="2000" dirty="0"/>
              <a:t>Approuvé par le Conseil d’Administration de </a:t>
            </a:r>
            <a:r>
              <a:rPr lang="fr-FR" sz="2000" dirty="0" err="1"/>
              <a:t>Gavi</a:t>
            </a:r>
            <a:r>
              <a:rPr lang="fr-FR" sz="2000" dirty="0"/>
              <a:t> en décembre 2020 afin d’accélérer les actions des pays pour atteindre les enfants zéro-dose et les communautés manquées</a:t>
            </a:r>
          </a:p>
          <a:p>
            <a:pPr fontAlgn="base"/>
            <a:endParaRPr lang="fr-FR" sz="2000" b="0" dirty="0"/>
          </a:p>
          <a:p>
            <a:pPr fontAlgn="base"/>
            <a:r>
              <a:rPr lang="fr-FR" sz="2000" b="0" dirty="0"/>
              <a:t>Il existe deux différences majeures entre l'EAF le FAE et le RSS : </a:t>
            </a:r>
          </a:p>
          <a:p>
            <a:pPr marL="457200" indent="-457200" fontAlgn="base">
              <a:buFont typeface="+mj-lt"/>
              <a:buAutoNum type="arabicPeriod"/>
            </a:pPr>
            <a:r>
              <a:rPr lang="fr-FR" sz="2000" b="0" dirty="0"/>
              <a:t>Le RSS peut être programmé pour des activités plus larges visant à renforcer les systèmes de santé. Ces activités peuvent contribuer indirectement à atteindre les enfants zéro-dose et les communautés manquées mais ne ciblent pas spécifiquement leur couverture. </a:t>
            </a:r>
            <a:r>
              <a:rPr lang="fr-FR" sz="2000" b="0" i="1" dirty="0"/>
              <a:t>Le FAE peut uniquement être utilisé pour les activités qui sont identifiées comme essentielles pour atteindre les enfants zéro-dose et les communautés manquées et ceci dans un contexte spécifique. </a:t>
            </a:r>
            <a:r>
              <a:rPr lang="fr-FR" sz="2000" b="0" dirty="0"/>
              <a:t> </a:t>
            </a:r>
          </a:p>
          <a:p>
            <a:pPr marL="457200" indent="-457200" fontAlgn="base">
              <a:buFont typeface="+mj-lt"/>
              <a:buAutoNum type="arabicPeriod"/>
            </a:pPr>
            <a:r>
              <a:rPr lang="fr-FR" sz="2000" b="0" dirty="0"/>
              <a:t>Le financement du FAE de l'EAF est actuellement disponible uniquement pour la période stratégique 2021-2025. </a:t>
            </a:r>
          </a:p>
        </p:txBody>
      </p:sp>
      <p:sp>
        <p:nvSpPr>
          <p:cNvPr id="5" name="Slide Number Placeholder 4">
            <a:extLst>
              <a:ext uri="{FF2B5EF4-FFF2-40B4-BE49-F238E27FC236}">
                <a16:creationId xmlns:a16="http://schemas.microsoft.com/office/drawing/2014/main" id="{8D7E888C-BEB3-AB4F-819D-CB010F4C0F85}"/>
              </a:ext>
            </a:extLst>
          </p:cNvPr>
          <p:cNvSpPr>
            <a:spLocks noGrp="1"/>
          </p:cNvSpPr>
          <p:nvPr>
            <p:ph type="sldNum" sz="quarter" idx="12"/>
          </p:nvPr>
        </p:nvSpPr>
        <p:spPr/>
        <p:txBody>
          <a:bodyPr/>
          <a:lstStyle/>
          <a:p>
            <a:pPr algn="l"/>
            <a:fld id="{733122C9-A0B9-462F-8757-0847AD287B63}" type="slidenum">
              <a:rPr lang="en-GB" noProof="0" smtClean="0"/>
              <a:pPr algn="l"/>
              <a:t>38</a:t>
            </a:fld>
            <a:endParaRPr lang="en-GB" noProof="0"/>
          </a:p>
        </p:txBody>
      </p:sp>
      <p:sp>
        <p:nvSpPr>
          <p:cNvPr id="8" name="Rectangle 7">
            <a:extLst>
              <a:ext uri="{FF2B5EF4-FFF2-40B4-BE49-F238E27FC236}">
                <a16:creationId xmlns:a16="http://schemas.microsoft.com/office/drawing/2014/main" id="{62F924C6-2D35-42AD-AF5D-26FD1790434A}"/>
              </a:ext>
            </a:extLst>
          </p:cNvPr>
          <p:cNvSpPr/>
          <p:nvPr/>
        </p:nvSpPr>
        <p:spPr>
          <a:xfrm>
            <a:off x="0" y="-18703"/>
            <a:ext cx="5004000" cy="29391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1800" dirty="0"/>
              <a:t>F</a:t>
            </a:r>
            <a:r>
              <a:rPr lang="en-CH" sz="1800" dirty="0"/>
              <a:t>inancement accélérateur pour l’équité (FAE)</a:t>
            </a:r>
            <a:endParaRPr lang="en-US" b="1" dirty="0">
              <a:solidFill>
                <a:schemeClr val="bg1"/>
              </a:solidFill>
            </a:endParaRPr>
          </a:p>
        </p:txBody>
      </p:sp>
    </p:spTree>
    <p:custDataLst>
      <p:tags r:id="rId1"/>
    </p:custDataLst>
    <p:extLst>
      <p:ext uri="{BB962C8B-B14F-4D97-AF65-F5344CB8AC3E}">
        <p14:creationId xmlns:p14="http://schemas.microsoft.com/office/powerpoint/2010/main" val="2980697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0013B-BE92-44F1-8ED5-A6C4E4E99AAA}"/>
              </a:ext>
            </a:extLst>
          </p:cNvPr>
          <p:cNvSpPr>
            <a:spLocks noGrp="1"/>
          </p:cNvSpPr>
          <p:nvPr>
            <p:ph type="title"/>
          </p:nvPr>
        </p:nvSpPr>
        <p:spPr/>
        <p:txBody>
          <a:bodyPr/>
          <a:lstStyle/>
          <a:p>
            <a:r>
              <a:rPr lang="fr-CH" sz="2800" dirty="0"/>
              <a:t>Accéder le financement </a:t>
            </a:r>
            <a:r>
              <a:rPr lang="en-CH" sz="2800" dirty="0"/>
              <a:t>accélérateur pour l’équité</a:t>
            </a:r>
            <a:r>
              <a:rPr lang="fr-CH" sz="2800" dirty="0"/>
              <a:t> (FAE)</a:t>
            </a:r>
            <a:endParaRPr lang="en-GB" sz="2800" dirty="0"/>
          </a:p>
        </p:txBody>
      </p:sp>
      <p:sp>
        <p:nvSpPr>
          <p:cNvPr id="5" name="Content Placeholder 2">
            <a:extLst>
              <a:ext uri="{FF2B5EF4-FFF2-40B4-BE49-F238E27FC236}">
                <a16:creationId xmlns:a16="http://schemas.microsoft.com/office/drawing/2014/main" id="{94E94C46-18C7-4CE7-A7C2-896C78B5F375}"/>
              </a:ext>
            </a:extLst>
          </p:cNvPr>
          <p:cNvSpPr>
            <a:spLocks noGrp="1"/>
          </p:cNvSpPr>
          <p:nvPr>
            <p:ph idx="1"/>
          </p:nvPr>
        </p:nvSpPr>
        <p:spPr>
          <a:xfrm>
            <a:off x="671513" y="1603375"/>
            <a:ext cx="10848975" cy="4191000"/>
          </a:xfrm>
        </p:spPr>
        <p:txBody>
          <a:bodyPr>
            <a:normAutofit/>
          </a:bodyPr>
          <a:lstStyle/>
          <a:p>
            <a:pPr marL="342900" indent="-342900">
              <a:buFont typeface="Wingdings" pitchFamily="2" charset="2"/>
              <a:buChar char="§"/>
            </a:pPr>
            <a:r>
              <a:rPr lang="fr-FR" sz="2400" b="0" dirty="0"/>
              <a:t>La Côte d’Ivoire - comme presque tous les pays éligibles au soutien de Gavi - est éligibles au FAE. Un plafonnement est communiqué.</a:t>
            </a:r>
          </a:p>
          <a:p>
            <a:pPr marL="774889" lvl="1" indent="-342900">
              <a:buFont typeface="Wingdings" pitchFamily="2" charset="2"/>
              <a:buChar char="§"/>
            </a:pPr>
            <a:r>
              <a:rPr lang="fr-FR" sz="2000" b="0" dirty="0"/>
              <a:t>Ce montant doit être utilisé pour la période 2021-2025 </a:t>
            </a:r>
          </a:p>
          <a:p>
            <a:pPr marL="342900" indent="-342900">
              <a:buFont typeface="Wingdings" pitchFamily="2" charset="2"/>
              <a:buChar char="§"/>
            </a:pPr>
            <a:endParaRPr lang="fr-FR" sz="1000" b="0" dirty="0"/>
          </a:p>
          <a:p>
            <a:pPr marL="342900" indent="-342900">
              <a:buFont typeface="Wingdings" pitchFamily="2" charset="2"/>
              <a:buChar char="§"/>
            </a:pPr>
            <a:r>
              <a:rPr lang="fr-FR" sz="2400" b="0" dirty="0"/>
              <a:t>Une </a:t>
            </a:r>
            <a:r>
              <a:rPr lang="fr-FR" sz="2400" dirty="0"/>
              <a:t>analyse situationnelle de qualité </a:t>
            </a:r>
            <a:r>
              <a:rPr lang="fr-FR" sz="2400" b="0" dirty="0"/>
              <a:t>accompagnée d’un </a:t>
            </a:r>
            <a:r>
              <a:rPr lang="fr-FR" sz="2400" dirty="0"/>
              <a:t>plan d’action probant </a:t>
            </a:r>
            <a:r>
              <a:rPr lang="fr-FR" sz="2400" b="0" dirty="0"/>
              <a:t>sont deux </a:t>
            </a:r>
            <a:r>
              <a:rPr lang="fr-FR" sz="2400" dirty="0"/>
              <a:t>conditions préalables pour accéder au FAE</a:t>
            </a:r>
          </a:p>
          <a:p>
            <a:pPr marL="774889" lvl="1" indent="-342900">
              <a:buFont typeface="Wingdings" pitchFamily="2" charset="2"/>
              <a:buChar char="§"/>
            </a:pPr>
            <a:r>
              <a:rPr lang="fr-FR" sz="2000" b="0" dirty="0"/>
              <a:t>Analyses quantitatives et qualitatives minimales exigées</a:t>
            </a:r>
          </a:p>
          <a:p>
            <a:pPr marL="774889" lvl="1" indent="-342900">
              <a:buFont typeface="Wingdings" pitchFamily="2" charset="2"/>
              <a:buChar char="§"/>
            </a:pPr>
            <a:r>
              <a:rPr lang="fr-FR" sz="2000" b="0" dirty="0"/>
              <a:t>Cohérence entre la situation d’analyse, les goulots d’étranglement priorisés et le plan d’action soumis</a:t>
            </a:r>
          </a:p>
          <a:p>
            <a:pPr marL="342900" indent="-342900">
              <a:buFont typeface="Wingdings" pitchFamily="2" charset="2"/>
              <a:buChar char="§"/>
            </a:pPr>
            <a:endParaRPr lang="fr-FR" sz="1000" b="0" dirty="0"/>
          </a:p>
          <a:p>
            <a:pPr marL="342900" indent="-342900">
              <a:buFont typeface="Wingdings" pitchFamily="2" charset="2"/>
              <a:buChar char="§"/>
            </a:pPr>
            <a:r>
              <a:rPr lang="fr-FR" sz="2400" b="0" dirty="0"/>
              <a:t>Par conséquent, la qualité de la proposition FAE attendue est supérieure à une proposition RSS</a:t>
            </a:r>
          </a:p>
        </p:txBody>
      </p:sp>
      <p:sp>
        <p:nvSpPr>
          <p:cNvPr id="4" name="Slide Number Placeholder 3">
            <a:extLst>
              <a:ext uri="{FF2B5EF4-FFF2-40B4-BE49-F238E27FC236}">
                <a16:creationId xmlns:a16="http://schemas.microsoft.com/office/drawing/2014/main" id="{F4F0C8B4-67A8-4057-9949-E6A49035DD0E}"/>
              </a:ext>
            </a:extLst>
          </p:cNvPr>
          <p:cNvSpPr>
            <a:spLocks noGrp="1"/>
          </p:cNvSpPr>
          <p:nvPr>
            <p:ph type="sldNum" sz="quarter" idx="12"/>
          </p:nvPr>
        </p:nvSpPr>
        <p:spPr/>
        <p:txBody>
          <a:bodyPr/>
          <a:lstStyle/>
          <a:p>
            <a:fld id="{733122C9-A0B9-462F-8757-0847AD287B63}" type="slidenum">
              <a:rPr lang="en-US" noProof="0" smtClean="0"/>
              <a:pPr/>
              <a:t>39</a:t>
            </a:fld>
            <a:endParaRPr lang="en-US" noProof="0"/>
          </a:p>
        </p:txBody>
      </p:sp>
      <p:sp>
        <p:nvSpPr>
          <p:cNvPr id="6" name="Rectangle 5">
            <a:extLst>
              <a:ext uri="{FF2B5EF4-FFF2-40B4-BE49-F238E27FC236}">
                <a16:creationId xmlns:a16="http://schemas.microsoft.com/office/drawing/2014/main" id="{E5236FE3-D31F-4070-A9E7-007527D4757F}"/>
              </a:ext>
            </a:extLst>
          </p:cNvPr>
          <p:cNvSpPr/>
          <p:nvPr/>
        </p:nvSpPr>
        <p:spPr>
          <a:xfrm>
            <a:off x="0" y="-18703"/>
            <a:ext cx="5004000" cy="29391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1800" dirty="0"/>
              <a:t>F</a:t>
            </a:r>
            <a:r>
              <a:rPr lang="en-CH" sz="1800" dirty="0"/>
              <a:t>inancement accélérateur pour l’équité (FAE)</a:t>
            </a:r>
            <a:endParaRPr lang="en-US" b="1" dirty="0">
              <a:solidFill>
                <a:schemeClr val="bg1"/>
              </a:solidFill>
            </a:endParaRPr>
          </a:p>
        </p:txBody>
      </p:sp>
    </p:spTree>
    <p:custDataLst>
      <p:tags r:id="rId1"/>
    </p:custDataLst>
    <p:extLst>
      <p:ext uri="{BB962C8B-B14F-4D97-AF65-F5344CB8AC3E}">
        <p14:creationId xmlns:p14="http://schemas.microsoft.com/office/powerpoint/2010/main" val="8166621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179A8-0AFC-4F22-AB2A-A70CF99F3897}"/>
              </a:ext>
            </a:extLst>
          </p:cNvPr>
          <p:cNvSpPr>
            <a:spLocks noGrp="1"/>
          </p:cNvSpPr>
          <p:nvPr>
            <p:ph type="title"/>
          </p:nvPr>
        </p:nvSpPr>
        <p:spPr>
          <a:xfrm>
            <a:off x="672000" y="275212"/>
            <a:ext cx="10848000" cy="1036637"/>
          </a:xfrm>
        </p:spPr>
        <p:txBody>
          <a:bodyPr/>
          <a:lstStyle/>
          <a:p>
            <a:r>
              <a:rPr lang="fr-FR" sz="2800" dirty="0"/>
              <a:t>La demande du financement accélérateur pour l’équité (FAE) est intégré dans le kit d’application</a:t>
            </a:r>
            <a:endParaRPr lang="en-US" sz="2800" dirty="0"/>
          </a:p>
        </p:txBody>
      </p:sp>
      <p:sp>
        <p:nvSpPr>
          <p:cNvPr id="4" name="Slide Number Placeholder 3">
            <a:extLst>
              <a:ext uri="{FF2B5EF4-FFF2-40B4-BE49-F238E27FC236}">
                <a16:creationId xmlns:a16="http://schemas.microsoft.com/office/drawing/2014/main" id="{F64D4584-D08D-4F0F-AF03-A0A01CF68FA1}"/>
              </a:ext>
            </a:extLst>
          </p:cNvPr>
          <p:cNvSpPr>
            <a:spLocks noGrp="1"/>
          </p:cNvSpPr>
          <p:nvPr>
            <p:ph type="sldNum" sz="quarter" idx="11"/>
          </p:nvPr>
        </p:nvSpPr>
        <p:spPr/>
        <p:txBody>
          <a:bodyPr/>
          <a:lstStyle/>
          <a:p>
            <a:pPr algn="l"/>
            <a:fld id="{733122C9-A0B9-462F-8757-0847AD287B63}" type="slidenum">
              <a:rPr lang="en-US" noProof="0" smtClean="0"/>
              <a:pPr algn="l"/>
              <a:t>40</a:t>
            </a:fld>
            <a:endParaRPr lang="en-US" noProof="0"/>
          </a:p>
        </p:txBody>
      </p:sp>
      <p:sp>
        <p:nvSpPr>
          <p:cNvPr id="16" name="TextBox 15">
            <a:extLst>
              <a:ext uri="{FF2B5EF4-FFF2-40B4-BE49-F238E27FC236}">
                <a16:creationId xmlns:a16="http://schemas.microsoft.com/office/drawing/2014/main" id="{07DB1A89-A322-44FE-A0F4-D6607500F464}"/>
              </a:ext>
            </a:extLst>
          </p:cNvPr>
          <p:cNvSpPr txBox="1"/>
          <p:nvPr/>
        </p:nvSpPr>
        <p:spPr>
          <a:xfrm>
            <a:off x="7543128" y="2988207"/>
            <a:ext cx="4002481" cy="1733488"/>
          </a:xfrm>
          <a:prstGeom prst="rect">
            <a:avLst/>
          </a:prstGeom>
          <a:noFill/>
        </p:spPr>
        <p:txBody>
          <a:bodyPr wrap="square" rtlCol="0">
            <a:spAutoFit/>
          </a:bodyPr>
          <a:lstStyle/>
          <a:p>
            <a:r>
              <a:rPr lang="fr-FR" sz="2133" dirty="0">
                <a:solidFill>
                  <a:schemeClr val="accent1"/>
                </a:solidFill>
              </a:rPr>
              <a:t>Dans le Modèle d’argumentaire pour la Théorie du Changement, des questions sont souligné pour les pays qui demandent du FAE</a:t>
            </a:r>
          </a:p>
        </p:txBody>
      </p:sp>
      <p:pic>
        <p:nvPicPr>
          <p:cNvPr id="6" name="Picture 5" descr="Graphical user interface, text, application&#10;&#10;Description automatically generated">
            <a:extLst>
              <a:ext uri="{FF2B5EF4-FFF2-40B4-BE49-F238E27FC236}">
                <a16:creationId xmlns:a16="http://schemas.microsoft.com/office/drawing/2014/main" id="{D81E4466-AE09-D547-B39F-0CC2BDD05D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516" y="2030923"/>
            <a:ext cx="2237344" cy="2796153"/>
          </a:xfrm>
          <a:prstGeom prst="rect">
            <a:avLst/>
          </a:prstGeom>
          <a:ln>
            <a:solidFill>
              <a:schemeClr val="bg1">
                <a:lumMod val="75000"/>
              </a:schemeClr>
            </a:solidFill>
          </a:ln>
        </p:spPr>
      </p:pic>
      <p:pic>
        <p:nvPicPr>
          <p:cNvPr id="9" name="Picture 8" descr="Graphical user interface, text, application&#10;&#10;Description automatically generated">
            <a:extLst>
              <a:ext uri="{FF2B5EF4-FFF2-40B4-BE49-F238E27FC236}">
                <a16:creationId xmlns:a16="http://schemas.microsoft.com/office/drawing/2014/main" id="{3C1ABC73-461B-214D-8692-082F2BA9D68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7247" y="3282284"/>
            <a:ext cx="2244647" cy="2933973"/>
          </a:xfrm>
          <a:prstGeom prst="rect">
            <a:avLst/>
          </a:prstGeom>
          <a:noFill/>
          <a:ln>
            <a:solidFill>
              <a:schemeClr val="bg1">
                <a:lumMod val="75000"/>
              </a:schemeClr>
            </a:solidFill>
          </a:ln>
        </p:spPr>
      </p:pic>
      <p:pic>
        <p:nvPicPr>
          <p:cNvPr id="11" name="Picture 10" descr="Text&#10;&#10;Description automatically generated">
            <a:extLst>
              <a:ext uri="{FF2B5EF4-FFF2-40B4-BE49-F238E27FC236}">
                <a16:creationId xmlns:a16="http://schemas.microsoft.com/office/drawing/2014/main" id="{FAD1311D-EA8E-354A-A25E-0C104FC100A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38994" y="2358429"/>
            <a:ext cx="2313608" cy="2993044"/>
          </a:xfrm>
          <a:prstGeom prst="rect">
            <a:avLst/>
          </a:prstGeom>
          <a:ln>
            <a:solidFill>
              <a:schemeClr val="bg1">
                <a:lumMod val="75000"/>
              </a:schemeClr>
            </a:solidFill>
          </a:ln>
        </p:spPr>
      </p:pic>
      <p:sp>
        <p:nvSpPr>
          <p:cNvPr id="10" name="Rectangle 9">
            <a:extLst>
              <a:ext uri="{FF2B5EF4-FFF2-40B4-BE49-F238E27FC236}">
                <a16:creationId xmlns:a16="http://schemas.microsoft.com/office/drawing/2014/main" id="{764EE156-0591-4F6E-8016-17E2015EF1BB}"/>
              </a:ext>
            </a:extLst>
          </p:cNvPr>
          <p:cNvSpPr/>
          <p:nvPr/>
        </p:nvSpPr>
        <p:spPr>
          <a:xfrm>
            <a:off x="0" y="-18703"/>
            <a:ext cx="5004000" cy="29391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H" sz="1800" dirty="0"/>
              <a:t>F</a:t>
            </a:r>
            <a:r>
              <a:rPr lang="en-CH" sz="1800" dirty="0"/>
              <a:t>inancement accélérateur pour l’équité (FAE)</a:t>
            </a:r>
            <a:endParaRPr lang="en-US" b="1" dirty="0">
              <a:solidFill>
                <a:schemeClr val="bg1"/>
              </a:solidFill>
            </a:endParaRPr>
          </a:p>
        </p:txBody>
      </p:sp>
      <p:sp>
        <p:nvSpPr>
          <p:cNvPr id="3" name="Rectangle 2">
            <a:extLst>
              <a:ext uri="{FF2B5EF4-FFF2-40B4-BE49-F238E27FC236}">
                <a16:creationId xmlns:a16="http://schemas.microsoft.com/office/drawing/2014/main" id="{730C3F98-03F4-4F66-A84B-048048A033CE}"/>
              </a:ext>
            </a:extLst>
          </p:cNvPr>
          <p:cNvSpPr/>
          <p:nvPr/>
        </p:nvSpPr>
        <p:spPr>
          <a:xfrm>
            <a:off x="9503765" y="5574515"/>
            <a:ext cx="2677548" cy="12834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custDataLst>
      <p:tags r:id="rId1"/>
    </p:custDataLst>
    <p:extLst>
      <p:ext uri="{BB962C8B-B14F-4D97-AF65-F5344CB8AC3E}">
        <p14:creationId xmlns:p14="http://schemas.microsoft.com/office/powerpoint/2010/main" val="36089777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69B4-DA50-4ED7-AD3A-09643857C336}"/>
              </a:ext>
            </a:extLst>
          </p:cNvPr>
          <p:cNvSpPr>
            <a:spLocks noGrp="1"/>
          </p:cNvSpPr>
          <p:nvPr>
            <p:ph type="title"/>
          </p:nvPr>
        </p:nvSpPr>
        <p:spPr>
          <a:xfrm>
            <a:off x="672000" y="1880799"/>
            <a:ext cx="10848000" cy="1036637"/>
          </a:xfrm>
        </p:spPr>
        <p:txBody>
          <a:bodyPr>
            <a:normAutofit fontScale="90000"/>
          </a:bodyPr>
          <a:lstStyle/>
          <a:p>
            <a:r>
              <a:rPr lang="en-US" sz="7200" b="1" dirty="0"/>
              <a:t>Gavi transition</a:t>
            </a:r>
          </a:p>
        </p:txBody>
      </p:sp>
      <p:sp>
        <p:nvSpPr>
          <p:cNvPr id="4" name="Slide Number Placeholder 3">
            <a:extLst>
              <a:ext uri="{FF2B5EF4-FFF2-40B4-BE49-F238E27FC236}">
                <a16:creationId xmlns:a16="http://schemas.microsoft.com/office/drawing/2014/main" id="{26E769BF-3003-4CEF-A07C-26BDC72500FE}"/>
              </a:ext>
            </a:extLst>
          </p:cNvPr>
          <p:cNvSpPr>
            <a:spLocks noGrp="1"/>
          </p:cNvSpPr>
          <p:nvPr>
            <p:ph type="sldNum" sz="quarter" idx="11"/>
          </p:nvPr>
        </p:nvSpPr>
        <p:spPr/>
        <p:txBody>
          <a:bodyPr/>
          <a:lstStyle/>
          <a:p>
            <a:pPr algn="l"/>
            <a:fld id="{733122C9-A0B9-462F-8757-0847AD287B63}" type="slidenum">
              <a:rPr lang="en-US" noProof="0" smtClean="0"/>
              <a:pPr algn="l"/>
              <a:t>41</a:t>
            </a:fld>
            <a:endParaRPr lang="en-US" noProof="0"/>
          </a:p>
        </p:txBody>
      </p:sp>
    </p:spTree>
    <p:extLst>
      <p:ext uri="{BB962C8B-B14F-4D97-AF65-F5344CB8AC3E}">
        <p14:creationId xmlns:p14="http://schemas.microsoft.com/office/powerpoint/2010/main" val="30120751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F9BAA7F-6614-445F-A7F9-D889BD63914A}"/>
              </a:ext>
            </a:extLst>
          </p:cNvPr>
          <p:cNvSpPr>
            <a:spLocks noGrp="1"/>
          </p:cNvSpPr>
          <p:nvPr>
            <p:ph type="title"/>
          </p:nvPr>
        </p:nvSpPr>
        <p:spPr>
          <a:xfrm>
            <a:off x="1270560" y="-30500"/>
            <a:ext cx="9793817" cy="1036637"/>
          </a:xfrm>
        </p:spPr>
        <p:txBody>
          <a:bodyPr>
            <a:normAutofit/>
          </a:bodyPr>
          <a:lstStyle/>
          <a:p>
            <a:r>
              <a:rPr lang="en-US" b="1" dirty="0" err="1"/>
              <a:t>Eligibilité</a:t>
            </a:r>
            <a:r>
              <a:rPr lang="en-US" b="1" dirty="0"/>
              <a:t> et transition de la Côte d’Ivoire</a:t>
            </a:r>
          </a:p>
        </p:txBody>
      </p:sp>
      <p:sp>
        <p:nvSpPr>
          <p:cNvPr id="4" name="Slide Number Placeholder 3">
            <a:extLst>
              <a:ext uri="{FF2B5EF4-FFF2-40B4-BE49-F238E27FC236}">
                <a16:creationId xmlns:a16="http://schemas.microsoft.com/office/drawing/2014/main" id="{AF30BD68-5E4C-410C-8CA0-31EE440816B7}"/>
              </a:ext>
            </a:extLst>
          </p:cNvPr>
          <p:cNvSpPr>
            <a:spLocks noGrp="1"/>
          </p:cNvSpPr>
          <p:nvPr>
            <p:ph type="sldNum" sz="quarter" idx="12"/>
          </p:nvPr>
        </p:nvSpPr>
        <p:spPr/>
        <p:txBody>
          <a:bodyPr/>
          <a:lstStyle/>
          <a:p>
            <a:pPr algn="l"/>
            <a:r>
              <a:rPr lang="en-GB" noProof="0"/>
              <a:t>Page: </a:t>
            </a:r>
            <a:fld id="{733122C9-A0B9-462F-8757-0847AD287B63}" type="slidenum">
              <a:rPr lang="en-GB" noProof="0" smtClean="0"/>
              <a:pPr algn="l"/>
              <a:t>42</a:t>
            </a:fld>
            <a:endParaRPr lang="en-GB" noProof="0" dirty="0"/>
          </a:p>
        </p:txBody>
      </p:sp>
      <p:graphicFrame>
        <p:nvGraphicFramePr>
          <p:cNvPr id="15" name="Table 15">
            <a:extLst>
              <a:ext uri="{FF2B5EF4-FFF2-40B4-BE49-F238E27FC236}">
                <a16:creationId xmlns:a16="http://schemas.microsoft.com/office/drawing/2014/main" id="{4EEEB0AA-705D-45B5-BB62-F53682CDCBE2}"/>
              </a:ext>
            </a:extLst>
          </p:cNvPr>
          <p:cNvGraphicFramePr>
            <a:graphicFrameLocks noGrp="1"/>
          </p:cNvGraphicFramePr>
          <p:nvPr/>
        </p:nvGraphicFramePr>
        <p:xfrm>
          <a:off x="6812909" y="1528110"/>
          <a:ext cx="4842937" cy="4759960"/>
        </p:xfrm>
        <a:graphic>
          <a:graphicData uri="http://schemas.openxmlformats.org/drawingml/2006/table">
            <a:tbl>
              <a:tblPr firstRow="1" bandRow="1">
                <a:tableStyleId>{5C22544A-7EE6-4342-B048-85BDC9FD1C3A}</a:tableStyleId>
              </a:tblPr>
              <a:tblGrid>
                <a:gridCol w="1029125">
                  <a:extLst>
                    <a:ext uri="{9D8B030D-6E8A-4147-A177-3AD203B41FA5}">
                      <a16:colId xmlns:a16="http://schemas.microsoft.com/office/drawing/2014/main" val="51299274"/>
                    </a:ext>
                  </a:extLst>
                </a:gridCol>
                <a:gridCol w="3813812">
                  <a:extLst>
                    <a:ext uri="{9D8B030D-6E8A-4147-A177-3AD203B41FA5}">
                      <a16:colId xmlns:a16="http://schemas.microsoft.com/office/drawing/2014/main" val="1290839599"/>
                    </a:ext>
                  </a:extLst>
                </a:gridCol>
              </a:tblGrid>
              <a:tr h="370840">
                <a:tc gridSpan="2">
                  <a:txBody>
                    <a:bodyPr/>
                    <a:lstStyle/>
                    <a:p>
                      <a:pPr marL="0" marR="0" lvl="0" indent="0" algn="ctr" defTabSz="914411" rtl="0" eaLnBrk="1" fontAlgn="auto" latinLnBrk="0" hangingPunct="1">
                        <a:lnSpc>
                          <a:spcPct val="100000"/>
                        </a:lnSpc>
                        <a:spcBef>
                          <a:spcPts val="0"/>
                        </a:spcBef>
                        <a:spcAft>
                          <a:spcPts val="0"/>
                        </a:spcAft>
                        <a:buClrTx/>
                        <a:buSzTx/>
                        <a:buFontTx/>
                        <a:buNone/>
                        <a:tabLst/>
                        <a:defRPr/>
                      </a:pPr>
                      <a:r>
                        <a:rPr lang="en-US" sz="2000" dirty="0" err="1">
                          <a:solidFill>
                            <a:schemeClr val="accent4">
                              <a:lumMod val="75000"/>
                            </a:schemeClr>
                          </a:solidFill>
                        </a:rPr>
                        <a:t>Historique</a:t>
                      </a:r>
                      <a:r>
                        <a:rPr lang="en-US" sz="2000" dirty="0">
                          <a:solidFill>
                            <a:schemeClr val="accent4">
                              <a:lumMod val="75000"/>
                            </a:schemeClr>
                          </a:solidFill>
                        </a:rPr>
                        <a:t> de la transition </a:t>
                      </a:r>
                    </a:p>
                    <a:p>
                      <a:pPr marL="0" marR="0" lvl="0" indent="0" algn="ctr" defTabSz="914411" rtl="0" eaLnBrk="1" fontAlgn="auto" latinLnBrk="0" hangingPunct="1">
                        <a:lnSpc>
                          <a:spcPct val="100000"/>
                        </a:lnSpc>
                        <a:spcBef>
                          <a:spcPts val="0"/>
                        </a:spcBef>
                        <a:spcAft>
                          <a:spcPts val="0"/>
                        </a:spcAft>
                        <a:buClrTx/>
                        <a:buSzTx/>
                        <a:buFontTx/>
                        <a:buNone/>
                        <a:tabLst/>
                        <a:defRPr/>
                      </a:pPr>
                      <a:r>
                        <a:rPr lang="en-US" sz="2000" dirty="0" err="1">
                          <a:solidFill>
                            <a:schemeClr val="accent4">
                              <a:lumMod val="75000"/>
                            </a:schemeClr>
                          </a:solidFill>
                        </a:rPr>
                        <a:t>en</a:t>
                      </a:r>
                      <a:r>
                        <a:rPr lang="en-US" sz="2000" dirty="0">
                          <a:solidFill>
                            <a:schemeClr val="accent4">
                              <a:lumMod val="75000"/>
                            </a:schemeClr>
                          </a:solidFill>
                        </a:rPr>
                        <a:t> Côte d’Ivoire</a:t>
                      </a:r>
                    </a:p>
                  </a:txBody>
                  <a:tcPr anchor="ctr">
                    <a:lnL w="12700" cmpd="sng">
                      <a:noFill/>
                    </a:lnL>
                    <a:lnR w="12700" cmpd="sng">
                      <a:noFill/>
                    </a:lnR>
                    <a:lnT w="12700" cmpd="sng">
                      <a:noFill/>
                    </a:lnT>
                    <a:lnB w="1270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400" b="0" dirty="0">
                        <a:solidFill>
                          <a:schemeClr val="tx1"/>
                        </a:solidFill>
                      </a:endParaRPr>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42709596"/>
                  </a:ext>
                </a:extLst>
              </a:tr>
              <a:tr h="370840">
                <a:tc>
                  <a:txBody>
                    <a:bodyPr/>
                    <a:lstStyle/>
                    <a:p>
                      <a:r>
                        <a:rPr lang="en-US" sz="1600" b="0" dirty="0">
                          <a:solidFill>
                            <a:schemeClr val="tx1"/>
                          </a:solidFill>
                        </a:rPr>
                        <a:t>2019</a:t>
                      </a:r>
                    </a:p>
                  </a:txBody>
                  <a:tcPr anchor="ctr">
                    <a:lnL w="12700" cmpd="sng">
                      <a:noFill/>
                    </a:lnL>
                    <a:lnR w="12700" cap="flat" cmpd="sng" algn="ctr">
                      <a:no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lang="en-US" sz="1600" b="0" dirty="0" err="1">
                          <a:solidFill>
                            <a:schemeClr val="tx1"/>
                          </a:solidFill>
                        </a:rPr>
                        <a:t>Préparation</a:t>
                      </a:r>
                      <a:r>
                        <a:rPr lang="en-US" sz="1600" b="0" dirty="0">
                          <a:solidFill>
                            <a:schemeClr val="tx1"/>
                          </a:solidFill>
                        </a:rPr>
                        <a:t> à </a:t>
                      </a:r>
                      <a:r>
                        <a:rPr lang="en-US" sz="1600" b="0" dirty="0" err="1">
                          <a:solidFill>
                            <a:schemeClr val="tx1"/>
                          </a:solidFill>
                        </a:rPr>
                        <a:t>l’entrée</a:t>
                      </a:r>
                      <a:r>
                        <a:rPr lang="en-US" sz="1600" b="0" dirty="0">
                          <a:solidFill>
                            <a:schemeClr val="tx1"/>
                          </a:solidFill>
                        </a:rPr>
                        <a:t> </a:t>
                      </a:r>
                      <a:r>
                        <a:rPr lang="en-US" sz="1600" b="0" dirty="0" err="1">
                          <a:solidFill>
                            <a:schemeClr val="tx1"/>
                          </a:solidFill>
                        </a:rPr>
                        <a:t>en</a:t>
                      </a:r>
                      <a:r>
                        <a:rPr lang="en-US" sz="1600" b="0" dirty="0">
                          <a:solidFill>
                            <a:schemeClr val="tx1"/>
                          </a:solidFill>
                        </a:rPr>
                        <a:t> transition de Gavi prevue </a:t>
                      </a:r>
                      <a:r>
                        <a:rPr lang="en-US" sz="1600" b="0" dirty="0" err="1">
                          <a:solidFill>
                            <a:schemeClr val="tx1"/>
                          </a:solidFill>
                        </a:rPr>
                        <a:t>en</a:t>
                      </a:r>
                      <a:r>
                        <a:rPr lang="en-US" sz="1600" b="0" dirty="0">
                          <a:solidFill>
                            <a:schemeClr val="tx1"/>
                          </a:solidFill>
                        </a:rPr>
                        <a:t> 2020 (atelier </a:t>
                      </a:r>
                      <a:r>
                        <a:rPr lang="en-US" sz="1600" b="0" dirty="0" err="1">
                          <a:solidFill>
                            <a:schemeClr val="tx1"/>
                          </a:solidFill>
                        </a:rPr>
                        <a:t>Théorie</a:t>
                      </a:r>
                      <a:r>
                        <a:rPr lang="en-US" sz="1600" b="0" dirty="0">
                          <a:solidFill>
                            <a:schemeClr val="tx1"/>
                          </a:solidFill>
                        </a:rPr>
                        <a:t> du </a:t>
                      </a:r>
                      <a:r>
                        <a:rPr lang="en-US" sz="1600" b="0" dirty="0" err="1">
                          <a:solidFill>
                            <a:schemeClr val="tx1"/>
                          </a:solidFill>
                        </a:rPr>
                        <a:t>Changement</a:t>
                      </a:r>
                      <a:r>
                        <a:rPr lang="en-US" sz="1600" b="0" dirty="0">
                          <a:solidFill>
                            <a:schemeClr val="tx1"/>
                          </a:solidFill>
                        </a:rPr>
                        <a:t> </a:t>
                      </a:r>
                      <a:r>
                        <a:rPr lang="en-US" sz="1600" b="0" dirty="0" err="1">
                          <a:solidFill>
                            <a:schemeClr val="tx1"/>
                          </a:solidFill>
                        </a:rPr>
                        <a:t>en</a:t>
                      </a:r>
                      <a:r>
                        <a:rPr lang="en-US" sz="1600" b="0" dirty="0">
                          <a:solidFill>
                            <a:schemeClr val="tx1"/>
                          </a:solidFill>
                        </a:rPr>
                        <a:t> Avril) </a:t>
                      </a:r>
                    </a:p>
                    <a:p>
                      <a:pPr marL="0" indent="0">
                        <a:buFont typeface="Arial" panose="020B0604020202020204" pitchFamily="34" charset="0"/>
                        <a:buNone/>
                      </a:pPr>
                      <a:endParaRPr lang="en-US" sz="1600" b="0" dirty="0">
                        <a:solidFill>
                          <a:schemeClr val="tx1"/>
                        </a:solidFill>
                      </a:endParaRPr>
                    </a:p>
                    <a:p>
                      <a:pPr marL="0" indent="0">
                        <a:buFont typeface="Arial" panose="020B0604020202020204" pitchFamily="34" charset="0"/>
                        <a:buNone/>
                      </a:pPr>
                      <a:r>
                        <a:rPr lang="en-US" sz="1600" b="0" dirty="0" err="1">
                          <a:solidFill>
                            <a:schemeClr val="tx1"/>
                          </a:solidFill>
                        </a:rPr>
                        <a:t>En</a:t>
                      </a:r>
                      <a:r>
                        <a:rPr lang="en-US" sz="1600" b="0" dirty="0">
                          <a:solidFill>
                            <a:schemeClr val="tx1"/>
                          </a:solidFill>
                        </a:rPr>
                        <a:t> </a:t>
                      </a:r>
                      <a:r>
                        <a:rPr lang="en-US" sz="1600" b="0" dirty="0" err="1">
                          <a:solidFill>
                            <a:schemeClr val="tx1"/>
                          </a:solidFill>
                        </a:rPr>
                        <a:t>juillet</a:t>
                      </a:r>
                      <a:r>
                        <a:rPr lang="en-US" sz="1600" b="0" dirty="0">
                          <a:solidFill>
                            <a:schemeClr val="tx1"/>
                          </a:solidFill>
                        </a:rPr>
                        <a:t> les </a:t>
                      </a:r>
                      <a:r>
                        <a:rPr lang="en-US" sz="1600" b="0" dirty="0" err="1">
                          <a:solidFill>
                            <a:schemeClr val="tx1"/>
                          </a:solidFill>
                        </a:rPr>
                        <a:t>données</a:t>
                      </a:r>
                      <a:r>
                        <a:rPr lang="en-US" sz="1600" b="0" dirty="0">
                          <a:solidFill>
                            <a:schemeClr val="tx1"/>
                          </a:solidFill>
                        </a:rPr>
                        <a:t> de RNB de la Côte d’Ivoire </a:t>
                      </a:r>
                      <a:r>
                        <a:rPr lang="en-US" sz="1600" b="0" dirty="0" err="1">
                          <a:solidFill>
                            <a:schemeClr val="tx1"/>
                          </a:solidFill>
                        </a:rPr>
                        <a:t>en</a:t>
                      </a:r>
                      <a:r>
                        <a:rPr lang="en-US" sz="1600" b="0" dirty="0">
                          <a:solidFill>
                            <a:schemeClr val="tx1"/>
                          </a:solidFill>
                        </a:rPr>
                        <a:t> </a:t>
                      </a:r>
                      <a:r>
                        <a:rPr lang="en-US" sz="1600" b="0" dirty="0" err="1">
                          <a:solidFill>
                            <a:schemeClr val="tx1"/>
                          </a:solidFill>
                        </a:rPr>
                        <a:t>deça</a:t>
                      </a:r>
                      <a:r>
                        <a:rPr lang="en-US" sz="1600" b="0" dirty="0">
                          <a:solidFill>
                            <a:schemeClr val="tx1"/>
                          </a:solidFill>
                        </a:rPr>
                        <a:t> des projections + la revue du </a:t>
                      </a:r>
                      <a:r>
                        <a:rPr lang="en-US" sz="1600" b="0" dirty="0" err="1">
                          <a:solidFill>
                            <a:schemeClr val="tx1"/>
                          </a:solidFill>
                        </a:rPr>
                        <a:t>seuil</a:t>
                      </a:r>
                      <a:r>
                        <a:rPr lang="en-US" sz="1600" b="0" dirty="0">
                          <a:solidFill>
                            <a:schemeClr val="tx1"/>
                          </a:solidFill>
                        </a:rPr>
                        <a:t> </a:t>
                      </a:r>
                      <a:r>
                        <a:rPr lang="en-US" sz="1600" b="0" dirty="0" err="1">
                          <a:solidFill>
                            <a:schemeClr val="tx1"/>
                          </a:solidFill>
                        </a:rPr>
                        <a:t>d’éligibilité</a:t>
                      </a:r>
                      <a:r>
                        <a:rPr lang="en-US" sz="1600" b="0" dirty="0">
                          <a:solidFill>
                            <a:schemeClr val="tx1"/>
                          </a:solidFill>
                        </a:rPr>
                        <a:t> de Gavi </a:t>
                      </a:r>
                      <a:r>
                        <a:rPr lang="en-US" sz="1600" b="0" dirty="0">
                          <a:solidFill>
                            <a:schemeClr val="tx1"/>
                          </a:solidFill>
                          <a:sym typeface="Wingdings" panose="05000000000000000000" pitchFamily="2" charset="2"/>
                        </a:rPr>
                        <a:t> entrée </a:t>
                      </a:r>
                      <a:r>
                        <a:rPr lang="en-US" sz="1600" b="0" dirty="0" err="1">
                          <a:solidFill>
                            <a:schemeClr val="tx1"/>
                          </a:solidFill>
                          <a:sym typeface="Wingdings" panose="05000000000000000000" pitchFamily="2" charset="2"/>
                        </a:rPr>
                        <a:t>repoussée</a:t>
                      </a:r>
                      <a:r>
                        <a:rPr lang="en-US" sz="1600" b="0" dirty="0">
                          <a:solidFill>
                            <a:schemeClr val="tx1"/>
                          </a:solidFill>
                          <a:sym typeface="Wingdings" panose="05000000000000000000" pitchFamily="2" charset="2"/>
                        </a:rPr>
                        <a:t> à 2021 </a:t>
                      </a:r>
                      <a:endParaRPr lang="en-US" sz="1600" b="0" dirty="0">
                        <a:solidFill>
                          <a:schemeClr val="tx1"/>
                        </a:solidFill>
                      </a:endParaRPr>
                    </a:p>
                  </a:txBody>
                  <a:tcPr>
                    <a:lnL w="12700" cap="flat" cmpd="sng" algn="ctr">
                      <a:noFill/>
                      <a:prstDash val="solid"/>
                      <a:round/>
                      <a:headEnd type="none" w="med" len="med"/>
                      <a:tailEnd type="none" w="med" len="med"/>
                    </a:lnL>
                    <a:lnR w="12700" cmpd="sng">
                      <a:noFill/>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1585218"/>
                  </a:ext>
                </a:extLst>
              </a:tr>
              <a:tr h="370840">
                <a:tc>
                  <a:txBody>
                    <a:bodyPr/>
                    <a:lstStyle/>
                    <a:p>
                      <a:r>
                        <a:rPr lang="en-US" sz="1600" b="0" dirty="0">
                          <a:solidFill>
                            <a:schemeClr val="tx1"/>
                          </a:solidFill>
                        </a:rPr>
                        <a:t>2021</a:t>
                      </a:r>
                    </a:p>
                  </a:txBody>
                  <a:tcPr anchor="ctr">
                    <a:lnL w="12700" cmpd="sng">
                      <a:noFill/>
                    </a:lnL>
                    <a:lnR w="12700" cap="flat" cmpd="sng" algn="ctr">
                      <a:no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err="1">
                          <a:solidFill>
                            <a:schemeClr val="tx1"/>
                          </a:solidFill>
                        </a:rPr>
                        <a:t>En</a:t>
                      </a:r>
                      <a:r>
                        <a:rPr lang="en-US" sz="1600" b="0" dirty="0">
                          <a:solidFill>
                            <a:schemeClr val="tx1"/>
                          </a:solidFill>
                        </a:rPr>
                        <a:t> </a:t>
                      </a:r>
                      <a:r>
                        <a:rPr lang="en-US" sz="1600" b="0" dirty="0" err="1">
                          <a:solidFill>
                            <a:schemeClr val="tx1"/>
                          </a:solidFill>
                        </a:rPr>
                        <a:t>Juillet</a:t>
                      </a:r>
                      <a:r>
                        <a:rPr lang="en-US" sz="1600" b="0" dirty="0">
                          <a:solidFill>
                            <a:schemeClr val="tx1"/>
                          </a:solidFill>
                        </a:rPr>
                        <a:t> 2020, le CA de Gavi decide de ne pas changer le </a:t>
                      </a:r>
                      <a:r>
                        <a:rPr lang="en-US" sz="1600" b="0" dirty="0" err="1">
                          <a:solidFill>
                            <a:schemeClr val="tx1"/>
                          </a:solidFill>
                        </a:rPr>
                        <a:t>statut</a:t>
                      </a:r>
                      <a:r>
                        <a:rPr lang="en-US" sz="1600" b="0" dirty="0">
                          <a:solidFill>
                            <a:schemeClr val="tx1"/>
                          </a:solidFill>
                        </a:rPr>
                        <a:t> </a:t>
                      </a:r>
                      <a:r>
                        <a:rPr lang="en-US" sz="1600" b="0" dirty="0" err="1">
                          <a:solidFill>
                            <a:schemeClr val="tx1"/>
                          </a:solidFill>
                        </a:rPr>
                        <a:t>d’éligibilité</a:t>
                      </a:r>
                      <a:r>
                        <a:rPr lang="en-US" sz="1600" b="0" dirty="0">
                          <a:solidFill>
                            <a:schemeClr val="tx1"/>
                          </a:solidFill>
                        </a:rPr>
                        <a:t> des pays </a:t>
                      </a:r>
                      <a:r>
                        <a:rPr lang="en-US" sz="1600" b="0" dirty="0" err="1">
                          <a:solidFill>
                            <a:schemeClr val="tx1"/>
                          </a:solidFill>
                        </a:rPr>
                        <a:t>en</a:t>
                      </a:r>
                      <a:r>
                        <a:rPr lang="en-US" sz="1600" b="0" dirty="0">
                          <a:solidFill>
                            <a:schemeClr val="tx1"/>
                          </a:solidFill>
                        </a:rPr>
                        <a:t> 2021 à cause de la </a:t>
                      </a:r>
                      <a:r>
                        <a:rPr lang="en-US" sz="1600" b="0" dirty="0" err="1">
                          <a:solidFill>
                            <a:schemeClr val="tx1"/>
                          </a:solidFill>
                        </a:rPr>
                        <a:t>pandémie</a:t>
                      </a:r>
                      <a:r>
                        <a:rPr lang="en-US" sz="1600" b="0" dirty="0">
                          <a:solidFill>
                            <a:schemeClr val="tx1"/>
                          </a:solidFill>
                        </a:rPr>
                        <a:t> de Covid </a:t>
                      </a:r>
                      <a:r>
                        <a:rPr lang="en-US" sz="1600" b="0" dirty="0">
                          <a:solidFill>
                            <a:schemeClr val="tx1"/>
                          </a:solidFill>
                          <a:sym typeface="Wingdings" panose="05000000000000000000" pitchFamily="2" charset="2"/>
                        </a:rPr>
                        <a:t> entrée </a:t>
                      </a:r>
                      <a:r>
                        <a:rPr lang="en-US" sz="1600" b="0" dirty="0" err="1">
                          <a:solidFill>
                            <a:schemeClr val="tx1"/>
                          </a:solidFill>
                          <a:sym typeface="Wingdings" panose="05000000000000000000" pitchFamily="2" charset="2"/>
                        </a:rPr>
                        <a:t>repoussée</a:t>
                      </a:r>
                      <a:r>
                        <a:rPr lang="en-US" sz="1600" b="0" dirty="0">
                          <a:solidFill>
                            <a:schemeClr val="tx1"/>
                          </a:solidFill>
                          <a:sym typeface="Wingdings" panose="05000000000000000000" pitchFamily="2" charset="2"/>
                        </a:rPr>
                        <a:t> à 2022</a:t>
                      </a:r>
                      <a:endParaRPr lang="en-US" sz="1600" b="0" dirty="0">
                        <a:solidFill>
                          <a:schemeClr val="tx1"/>
                        </a:solidFill>
                      </a:endParaRPr>
                    </a:p>
                  </a:txBody>
                  <a:tcPr>
                    <a:lnL w="12700" cap="flat" cmpd="sng" algn="ctr">
                      <a:noFill/>
                      <a:prstDash val="solid"/>
                      <a:round/>
                      <a:headEnd type="none" w="med" len="med"/>
                      <a:tailEnd type="none" w="med" len="med"/>
                    </a:lnL>
                    <a:lnR w="12700" cmpd="sng">
                      <a:noFill/>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46299235"/>
                  </a:ext>
                </a:extLst>
              </a:tr>
              <a:tr h="370840">
                <a:tc>
                  <a:txBody>
                    <a:bodyPr/>
                    <a:lstStyle/>
                    <a:p>
                      <a:r>
                        <a:rPr lang="en-US" sz="1600" b="0" dirty="0">
                          <a:solidFill>
                            <a:schemeClr val="tx1"/>
                          </a:solidFill>
                        </a:rPr>
                        <a:t>2022</a:t>
                      </a:r>
                    </a:p>
                  </a:txBody>
                  <a:tcPr anchor="ctr">
                    <a:lnL w="12700" cmpd="sng">
                      <a:noFill/>
                    </a:lnL>
                    <a:lnR w="12700" cap="flat" cmpd="sng" algn="ctr">
                      <a:no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tx1"/>
                          </a:solidFill>
                        </a:rPr>
                        <a:t>La Côte d’Ivoire </a:t>
                      </a:r>
                      <a:r>
                        <a:rPr lang="en-US" sz="1600" b="0" dirty="0" err="1">
                          <a:solidFill>
                            <a:schemeClr val="tx1"/>
                          </a:solidFill>
                        </a:rPr>
                        <a:t>entrera</a:t>
                      </a:r>
                      <a:r>
                        <a:rPr lang="en-US" sz="1600" b="0" dirty="0">
                          <a:solidFill>
                            <a:schemeClr val="tx1"/>
                          </a:solidFill>
                        </a:rPr>
                        <a:t> </a:t>
                      </a:r>
                      <a:r>
                        <a:rPr lang="en-US" sz="1600" b="0" dirty="0" err="1">
                          <a:solidFill>
                            <a:schemeClr val="tx1"/>
                          </a:solidFill>
                        </a:rPr>
                        <a:t>en</a:t>
                      </a:r>
                      <a:r>
                        <a:rPr lang="en-US" sz="1600" b="0" dirty="0">
                          <a:solidFill>
                            <a:schemeClr val="tx1"/>
                          </a:solidFill>
                        </a:rPr>
                        <a:t> transition de Gavi</a:t>
                      </a:r>
                    </a:p>
                  </a:txBody>
                  <a:tcPr>
                    <a:lnL w="12700" cap="flat" cmpd="sng" algn="ctr">
                      <a:noFill/>
                      <a:prstDash val="solid"/>
                      <a:round/>
                      <a:headEnd type="none" w="med" len="med"/>
                      <a:tailEnd type="none" w="med" len="med"/>
                    </a:lnL>
                    <a:lnR w="12700" cmpd="sng">
                      <a:noFill/>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28066982"/>
                  </a:ext>
                </a:extLst>
              </a:tr>
              <a:tr h="370840">
                <a:tc>
                  <a:txBody>
                    <a:bodyPr/>
                    <a:lstStyle/>
                    <a:p>
                      <a:r>
                        <a:rPr lang="en-US" sz="1600" b="0" dirty="0">
                          <a:solidFill>
                            <a:schemeClr val="tx1"/>
                          </a:solidFill>
                        </a:rPr>
                        <a:t>2027</a:t>
                      </a:r>
                    </a:p>
                  </a:txBody>
                  <a:tcPr anchor="ctr">
                    <a:lnL w="12700" cmpd="sng">
                      <a:noFill/>
                    </a:lnL>
                    <a:lnR w="12700" cap="flat" cmpd="sng" algn="ctr">
                      <a:no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0" dirty="0">
                          <a:solidFill>
                            <a:schemeClr val="tx1"/>
                          </a:solidFill>
                        </a:rPr>
                        <a:t>Première </a:t>
                      </a:r>
                      <a:r>
                        <a:rPr lang="en-US" sz="1600" b="0" dirty="0" err="1">
                          <a:solidFill>
                            <a:schemeClr val="tx1"/>
                          </a:solidFill>
                        </a:rPr>
                        <a:t>année</a:t>
                      </a:r>
                      <a:r>
                        <a:rPr lang="en-US" sz="1600" b="0" dirty="0">
                          <a:solidFill>
                            <a:schemeClr val="tx1"/>
                          </a:solidFill>
                        </a:rPr>
                        <a:t> sans </a:t>
                      </a:r>
                      <a:r>
                        <a:rPr lang="en-US" sz="1600" b="0" dirty="0" err="1">
                          <a:solidFill>
                            <a:schemeClr val="tx1"/>
                          </a:solidFill>
                        </a:rPr>
                        <a:t>soutien</a:t>
                      </a:r>
                      <a:r>
                        <a:rPr lang="en-US" sz="1600" b="0" dirty="0">
                          <a:solidFill>
                            <a:schemeClr val="tx1"/>
                          </a:solidFill>
                        </a:rPr>
                        <a:t> de Gavi </a:t>
                      </a:r>
                    </a:p>
                  </a:txBody>
                  <a:tcPr>
                    <a:lnL w="12700" cap="flat" cmpd="sng" algn="ctr">
                      <a:noFill/>
                      <a:prstDash val="solid"/>
                      <a:round/>
                      <a:headEnd type="none" w="med" len="med"/>
                      <a:tailEnd type="none" w="med" len="med"/>
                    </a:lnL>
                    <a:lnR w="12700" cmpd="sng">
                      <a:noFill/>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54782285"/>
                  </a:ext>
                </a:extLst>
              </a:tr>
            </a:tbl>
          </a:graphicData>
        </a:graphic>
      </p:graphicFrame>
      <p:graphicFrame>
        <p:nvGraphicFramePr>
          <p:cNvPr id="10" name="Chart 9">
            <a:extLst>
              <a:ext uri="{FF2B5EF4-FFF2-40B4-BE49-F238E27FC236}">
                <a16:creationId xmlns:a16="http://schemas.microsoft.com/office/drawing/2014/main" id="{AB1671EB-5031-430B-8152-B1AB5AB9252B}"/>
              </a:ext>
            </a:extLst>
          </p:cNvPr>
          <p:cNvGraphicFramePr>
            <a:graphicFrameLocks/>
          </p:cNvGraphicFramePr>
          <p:nvPr/>
        </p:nvGraphicFramePr>
        <p:xfrm>
          <a:off x="1007775" y="1680510"/>
          <a:ext cx="4756150" cy="3417889"/>
        </p:xfrm>
        <a:graphic>
          <a:graphicData uri="http://schemas.openxmlformats.org/drawingml/2006/chart">
            <c:chart xmlns:c="http://schemas.openxmlformats.org/drawingml/2006/chart" xmlns:r="http://schemas.openxmlformats.org/officeDocument/2006/relationships" r:id="rId3"/>
          </a:graphicData>
        </a:graphic>
      </p:graphicFrame>
      <p:cxnSp>
        <p:nvCxnSpPr>
          <p:cNvPr id="3" name="Straight Connector 2">
            <a:extLst>
              <a:ext uri="{FF2B5EF4-FFF2-40B4-BE49-F238E27FC236}">
                <a16:creationId xmlns:a16="http://schemas.microsoft.com/office/drawing/2014/main" id="{488AB8FE-7A58-4275-A18F-F225B63E1C8C}"/>
              </a:ext>
            </a:extLst>
          </p:cNvPr>
          <p:cNvCxnSpPr>
            <a:cxnSpLocks/>
          </p:cNvCxnSpPr>
          <p:nvPr/>
        </p:nvCxnSpPr>
        <p:spPr>
          <a:xfrm>
            <a:off x="1246716" y="2699133"/>
            <a:ext cx="4756150" cy="0"/>
          </a:xfrm>
          <a:prstGeom prst="line">
            <a:avLst/>
          </a:prstGeom>
          <a:ln w="57150">
            <a:solidFill>
              <a:srgbClr val="AEAEAE"/>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CF371B3-5725-4112-9C55-F937D302F246}"/>
              </a:ext>
            </a:extLst>
          </p:cNvPr>
          <p:cNvSpPr txBox="1"/>
          <p:nvPr/>
        </p:nvSpPr>
        <p:spPr>
          <a:xfrm>
            <a:off x="4720423" y="2310618"/>
            <a:ext cx="1915569" cy="338554"/>
          </a:xfrm>
          <a:prstGeom prst="rect">
            <a:avLst/>
          </a:prstGeom>
          <a:noFill/>
        </p:spPr>
        <p:txBody>
          <a:bodyPr wrap="square" rtlCol="0">
            <a:spAutoFit/>
          </a:bodyPr>
          <a:lstStyle/>
          <a:p>
            <a:r>
              <a:rPr lang="en-US" sz="1600" i="1" dirty="0" err="1"/>
              <a:t>Seuil</a:t>
            </a:r>
            <a:r>
              <a:rPr lang="en-US" sz="1600" i="1" dirty="0"/>
              <a:t> </a:t>
            </a:r>
            <a:r>
              <a:rPr lang="en-US" sz="1600" i="1" dirty="0" err="1"/>
              <a:t>éligibilité</a:t>
            </a:r>
            <a:r>
              <a:rPr lang="en-US" sz="1600" i="1" dirty="0"/>
              <a:t> *</a:t>
            </a:r>
          </a:p>
        </p:txBody>
      </p:sp>
      <p:sp>
        <p:nvSpPr>
          <p:cNvPr id="7" name="TextBox 6">
            <a:extLst>
              <a:ext uri="{FF2B5EF4-FFF2-40B4-BE49-F238E27FC236}">
                <a16:creationId xmlns:a16="http://schemas.microsoft.com/office/drawing/2014/main" id="{F1659779-6FFD-411F-8DC2-6C0EC939DF6B}"/>
              </a:ext>
            </a:extLst>
          </p:cNvPr>
          <p:cNvSpPr txBox="1"/>
          <p:nvPr/>
        </p:nvSpPr>
        <p:spPr>
          <a:xfrm>
            <a:off x="1007774" y="5574535"/>
            <a:ext cx="4071001" cy="923330"/>
          </a:xfrm>
          <a:prstGeom prst="rect">
            <a:avLst/>
          </a:prstGeom>
          <a:noFill/>
        </p:spPr>
        <p:txBody>
          <a:bodyPr wrap="square" rtlCol="0">
            <a:spAutoFit/>
          </a:bodyPr>
          <a:lstStyle/>
          <a:p>
            <a:r>
              <a:rPr lang="en-US" i="1" dirty="0"/>
              <a:t>* </a:t>
            </a:r>
            <a:r>
              <a:rPr lang="en-US" i="1" dirty="0" err="1"/>
              <a:t>Seuil</a:t>
            </a:r>
            <a:r>
              <a:rPr lang="en-US" i="1" dirty="0"/>
              <a:t> </a:t>
            </a:r>
            <a:r>
              <a:rPr lang="en-US" i="1" dirty="0" err="1"/>
              <a:t>éligibilité</a:t>
            </a:r>
            <a:r>
              <a:rPr lang="en-US" i="1" dirty="0"/>
              <a:t> au </a:t>
            </a:r>
            <a:r>
              <a:rPr lang="en-US" i="1" dirty="0" err="1"/>
              <a:t>soutien</a:t>
            </a:r>
            <a:r>
              <a:rPr lang="en-US" i="1" dirty="0"/>
              <a:t> de Gavi </a:t>
            </a:r>
            <a:r>
              <a:rPr lang="en-US" i="1" dirty="0" err="1"/>
              <a:t>en</a:t>
            </a:r>
            <a:r>
              <a:rPr lang="en-US" i="1" dirty="0"/>
              <a:t> 2021: Moyenne sur 3 </a:t>
            </a:r>
            <a:r>
              <a:rPr lang="en-US" i="1" dirty="0" err="1"/>
              <a:t>ans</a:t>
            </a:r>
            <a:r>
              <a:rPr lang="en-US" i="1" dirty="0"/>
              <a:t> au-dessus de 1,660 US$</a:t>
            </a:r>
          </a:p>
        </p:txBody>
      </p:sp>
      <p:sp>
        <p:nvSpPr>
          <p:cNvPr id="9" name="TextBox 8">
            <a:extLst>
              <a:ext uri="{FF2B5EF4-FFF2-40B4-BE49-F238E27FC236}">
                <a16:creationId xmlns:a16="http://schemas.microsoft.com/office/drawing/2014/main" id="{60573ED5-1A1B-452C-9C6D-2730D2F504F9}"/>
              </a:ext>
            </a:extLst>
          </p:cNvPr>
          <p:cNvSpPr txBox="1"/>
          <p:nvPr/>
        </p:nvSpPr>
        <p:spPr>
          <a:xfrm>
            <a:off x="5530466" y="1850834"/>
            <a:ext cx="893734" cy="461665"/>
          </a:xfrm>
          <a:prstGeom prst="rect">
            <a:avLst/>
          </a:prstGeom>
          <a:noFill/>
        </p:spPr>
        <p:txBody>
          <a:bodyPr wrap="square" rtlCol="0">
            <a:spAutoFit/>
          </a:bodyPr>
          <a:lstStyle/>
          <a:p>
            <a:r>
              <a:rPr lang="en-US" sz="2400" b="1" dirty="0">
                <a:solidFill>
                  <a:schemeClr val="accent1">
                    <a:lumMod val="75000"/>
                  </a:schemeClr>
                </a:solidFill>
              </a:rPr>
              <a:t>CIV</a:t>
            </a:r>
          </a:p>
        </p:txBody>
      </p:sp>
      <p:sp>
        <p:nvSpPr>
          <p:cNvPr id="17" name="TextBox 16">
            <a:extLst>
              <a:ext uri="{FF2B5EF4-FFF2-40B4-BE49-F238E27FC236}">
                <a16:creationId xmlns:a16="http://schemas.microsoft.com/office/drawing/2014/main" id="{D879E528-B79F-4E04-A67D-09967B3E400E}"/>
              </a:ext>
            </a:extLst>
          </p:cNvPr>
          <p:cNvSpPr txBox="1"/>
          <p:nvPr/>
        </p:nvSpPr>
        <p:spPr>
          <a:xfrm>
            <a:off x="1463628" y="2178168"/>
            <a:ext cx="766326" cy="369332"/>
          </a:xfrm>
          <a:prstGeom prst="rect">
            <a:avLst/>
          </a:prstGeom>
          <a:noFill/>
        </p:spPr>
        <p:txBody>
          <a:bodyPr wrap="square" rtlCol="0">
            <a:spAutoFit/>
          </a:bodyPr>
          <a:lstStyle/>
          <a:p>
            <a:r>
              <a:rPr lang="en-US" dirty="0">
                <a:solidFill>
                  <a:srgbClr val="00B0F0"/>
                </a:solidFill>
              </a:rPr>
              <a:t>LMIC</a:t>
            </a:r>
          </a:p>
        </p:txBody>
      </p:sp>
      <p:sp>
        <p:nvSpPr>
          <p:cNvPr id="18" name="TextBox 17">
            <a:extLst>
              <a:ext uri="{FF2B5EF4-FFF2-40B4-BE49-F238E27FC236}">
                <a16:creationId xmlns:a16="http://schemas.microsoft.com/office/drawing/2014/main" id="{F375D617-657E-4CE0-B044-B362C4B24D70}"/>
              </a:ext>
            </a:extLst>
          </p:cNvPr>
          <p:cNvSpPr txBox="1"/>
          <p:nvPr/>
        </p:nvSpPr>
        <p:spPr>
          <a:xfrm>
            <a:off x="1698531" y="3713070"/>
            <a:ext cx="766326" cy="369332"/>
          </a:xfrm>
          <a:prstGeom prst="rect">
            <a:avLst/>
          </a:prstGeom>
          <a:noFill/>
        </p:spPr>
        <p:txBody>
          <a:bodyPr wrap="square" rtlCol="0">
            <a:spAutoFit/>
          </a:bodyPr>
          <a:lstStyle/>
          <a:p>
            <a:r>
              <a:rPr lang="en-US" dirty="0">
                <a:solidFill>
                  <a:schemeClr val="accent1"/>
                </a:solidFill>
              </a:rPr>
              <a:t>LIC</a:t>
            </a:r>
          </a:p>
        </p:txBody>
      </p:sp>
      <p:sp>
        <p:nvSpPr>
          <p:cNvPr id="19" name="TextBox 18">
            <a:extLst>
              <a:ext uri="{FF2B5EF4-FFF2-40B4-BE49-F238E27FC236}">
                <a16:creationId xmlns:a16="http://schemas.microsoft.com/office/drawing/2014/main" id="{252DAFC8-C2DE-478A-9BAF-09C3CC30DC6C}"/>
              </a:ext>
            </a:extLst>
          </p:cNvPr>
          <p:cNvSpPr txBox="1"/>
          <p:nvPr/>
        </p:nvSpPr>
        <p:spPr>
          <a:xfrm>
            <a:off x="1969795" y="2867602"/>
            <a:ext cx="766326" cy="369332"/>
          </a:xfrm>
          <a:prstGeom prst="rect">
            <a:avLst/>
          </a:prstGeom>
          <a:noFill/>
        </p:spPr>
        <p:txBody>
          <a:bodyPr wrap="square" rtlCol="0">
            <a:spAutoFit/>
          </a:bodyPr>
          <a:lstStyle/>
          <a:p>
            <a:r>
              <a:rPr lang="en-US" dirty="0">
                <a:solidFill>
                  <a:schemeClr val="accent4">
                    <a:lumMod val="75000"/>
                  </a:schemeClr>
                </a:solidFill>
              </a:rPr>
              <a:t>SSA</a:t>
            </a:r>
          </a:p>
        </p:txBody>
      </p:sp>
    </p:spTree>
    <p:custDataLst>
      <p:tags r:id="rId1"/>
    </p:custDataLst>
    <p:extLst>
      <p:ext uri="{BB962C8B-B14F-4D97-AF65-F5344CB8AC3E}">
        <p14:creationId xmlns:p14="http://schemas.microsoft.com/office/powerpoint/2010/main" val="39607333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33122C9-A0B9-462F-8757-0847AD287B63}" type="slidenum">
              <a:rPr lang="en-GB" noProof="0" smtClean="0"/>
              <a:pPr/>
              <a:t>43</a:t>
            </a:fld>
            <a:endParaRPr lang="en-GB" noProof="0"/>
          </a:p>
        </p:txBody>
      </p:sp>
      <p:sp>
        <p:nvSpPr>
          <p:cNvPr id="8" name="Title 1"/>
          <p:cNvSpPr txBox="1">
            <a:spLocks/>
          </p:cNvSpPr>
          <p:nvPr/>
        </p:nvSpPr>
        <p:spPr bwMode="gray">
          <a:xfrm>
            <a:off x="626165" y="-181474"/>
            <a:ext cx="11256315" cy="1293710"/>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2800" b="0" kern="1200" cap="none" baseline="0">
                <a:solidFill>
                  <a:schemeClr val="accent1"/>
                </a:solidFill>
                <a:latin typeface="+mj-lt"/>
                <a:ea typeface="+mj-ea"/>
                <a:cs typeface="+mj-cs"/>
              </a:defRPr>
            </a:lvl1pPr>
          </a:lstStyle>
          <a:p>
            <a:r>
              <a:rPr lang="fr-FR" sz="3200" dirty="0">
                <a:solidFill>
                  <a:schemeClr val="tx1"/>
                </a:solidFill>
                <a:latin typeface="Arial" panose="020B0604020202020204" pitchFamily="34" charset="0"/>
                <a:cs typeface="Arial" panose="020B0604020202020204" pitchFamily="34" charset="0"/>
              </a:rPr>
              <a:t>Les politiques </a:t>
            </a:r>
            <a:r>
              <a:rPr lang="fr-FR" sz="3200" b="1" dirty="0">
                <a:solidFill>
                  <a:schemeClr val="tx1"/>
                </a:solidFill>
                <a:latin typeface="Arial" panose="020B0604020202020204" pitchFamily="34" charset="0"/>
                <a:cs typeface="Arial" panose="020B0604020202020204" pitchFamily="34" charset="0"/>
              </a:rPr>
              <a:t>d’Eligibilité, Transition et Cofinancement </a:t>
            </a:r>
            <a:r>
              <a:rPr lang="fr-FR" sz="3200" dirty="0">
                <a:solidFill>
                  <a:schemeClr val="tx1"/>
                </a:solidFill>
                <a:latin typeface="Arial" panose="020B0604020202020204" pitchFamily="34" charset="0"/>
                <a:cs typeface="Arial" panose="020B0604020202020204" pitchFamily="34" charset="0"/>
              </a:rPr>
              <a:t>sont au cœur du modèle de financement de Gavi</a:t>
            </a:r>
          </a:p>
        </p:txBody>
      </p:sp>
      <p:grpSp>
        <p:nvGrpSpPr>
          <p:cNvPr id="9" name="Group 8"/>
          <p:cNvGrpSpPr/>
          <p:nvPr/>
        </p:nvGrpSpPr>
        <p:grpSpPr>
          <a:xfrm>
            <a:off x="3727886" y="1300086"/>
            <a:ext cx="7739813" cy="5197914"/>
            <a:chOff x="434980" y="852166"/>
            <a:chExt cx="5804860" cy="3898436"/>
          </a:xfrm>
        </p:grpSpPr>
        <p:grpSp>
          <p:nvGrpSpPr>
            <p:cNvPr id="11" name="Group 10"/>
            <p:cNvGrpSpPr/>
            <p:nvPr/>
          </p:nvGrpSpPr>
          <p:grpSpPr>
            <a:xfrm>
              <a:off x="434980" y="852166"/>
              <a:ext cx="5766166" cy="3898436"/>
              <a:chOff x="579973" y="1136221"/>
              <a:chExt cx="7688221" cy="5197915"/>
            </a:xfrm>
          </p:grpSpPr>
          <p:pic>
            <p:nvPicPr>
              <p:cNvPr id="20" name="Image 7" descr="0.png"/>
              <p:cNvPicPr>
                <a:picLocks noChangeAspect="1"/>
              </p:cNvPicPr>
              <p:nvPr/>
            </p:nvPicPr>
            <p:blipFill>
              <a:blip r:embed="rId2"/>
              <a:srcRect t="557"/>
              <a:stretch>
                <a:fillRect/>
              </a:stretch>
            </p:blipFill>
            <p:spPr>
              <a:xfrm>
                <a:off x="833432" y="1156298"/>
                <a:ext cx="7365600" cy="3589702"/>
              </a:xfrm>
              <a:prstGeom prst="rect">
                <a:avLst/>
              </a:prstGeom>
            </p:spPr>
          </p:pic>
          <p:pic>
            <p:nvPicPr>
              <p:cNvPr id="21" name="Image 10" descr="1.png"/>
              <p:cNvPicPr>
                <a:picLocks noChangeAspect="1"/>
              </p:cNvPicPr>
              <p:nvPr/>
            </p:nvPicPr>
            <p:blipFill>
              <a:blip r:embed="rId3"/>
              <a:srcRect r="79180"/>
              <a:stretch>
                <a:fillRect/>
              </a:stretch>
            </p:blipFill>
            <p:spPr>
              <a:xfrm>
                <a:off x="833432" y="1136221"/>
                <a:ext cx="1533585" cy="3609975"/>
              </a:xfrm>
              <a:prstGeom prst="rect">
                <a:avLst/>
              </a:prstGeom>
            </p:spPr>
          </p:pic>
          <p:pic>
            <p:nvPicPr>
              <p:cNvPr id="22" name="Image 11" descr="2.png"/>
              <p:cNvPicPr>
                <a:picLocks noChangeAspect="1"/>
              </p:cNvPicPr>
              <p:nvPr/>
            </p:nvPicPr>
            <p:blipFill>
              <a:blip r:embed="rId4"/>
              <a:srcRect l="20157" r="53716"/>
              <a:stretch>
                <a:fillRect/>
              </a:stretch>
            </p:blipFill>
            <p:spPr>
              <a:xfrm>
                <a:off x="2320592" y="1136221"/>
                <a:ext cx="1924539" cy="3609975"/>
              </a:xfrm>
              <a:prstGeom prst="rect">
                <a:avLst/>
              </a:prstGeom>
            </p:spPr>
          </p:pic>
          <p:pic>
            <p:nvPicPr>
              <p:cNvPr id="23" name="Image 12" descr="3.png"/>
              <p:cNvPicPr>
                <a:picLocks noChangeAspect="1"/>
              </p:cNvPicPr>
              <p:nvPr/>
            </p:nvPicPr>
            <p:blipFill>
              <a:blip r:embed="rId5"/>
              <a:srcRect l="45886" r="20825"/>
              <a:stretch>
                <a:fillRect/>
              </a:stretch>
            </p:blipFill>
            <p:spPr>
              <a:xfrm>
                <a:off x="4213401" y="1136221"/>
                <a:ext cx="2452077" cy="3609975"/>
              </a:xfrm>
              <a:prstGeom prst="rect">
                <a:avLst/>
              </a:prstGeom>
            </p:spPr>
          </p:pic>
          <p:pic>
            <p:nvPicPr>
              <p:cNvPr id="24" name="Image 13" descr="4.png"/>
              <p:cNvPicPr>
                <a:picLocks noChangeAspect="1"/>
              </p:cNvPicPr>
              <p:nvPr/>
            </p:nvPicPr>
            <p:blipFill>
              <a:blip r:embed="rId6"/>
              <a:srcRect l="77716" r="8756"/>
              <a:stretch>
                <a:fillRect/>
              </a:stretch>
            </p:blipFill>
            <p:spPr>
              <a:xfrm>
                <a:off x="6558017" y="1136221"/>
                <a:ext cx="996461" cy="3609975"/>
              </a:xfrm>
              <a:prstGeom prst="rect">
                <a:avLst/>
              </a:prstGeom>
            </p:spPr>
          </p:pic>
          <p:sp>
            <p:nvSpPr>
              <p:cNvPr id="25" name="Rectangle 24"/>
              <p:cNvSpPr/>
              <p:nvPr/>
            </p:nvSpPr>
            <p:spPr>
              <a:xfrm>
                <a:off x="579973" y="5318473"/>
                <a:ext cx="1659140" cy="1015663"/>
              </a:xfrm>
              <a:prstGeom prst="rect">
                <a:avLst/>
              </a:prstGeom>
            </p:spPr>
            <p:txBody>
              <a:bodyPr wrap="square">
                <a:spAutoFit/>
              </a:bodyPr>
              <a:lstStyle/>
              <a:p>
                <a:r>
                  <a:rPr lang="fr-CH" sz="1200" dirty="0">
                    <a:solidFill>
                      <a:srgbClr val="343434"/>
                    </a:solidFill>
                  </a:rPr>
                  <a:t>Eligible au soutien à l’introduction de nouveaux vaccins et de renforcement du système de santé</a:t>
                </a:r>
              </a:p>
            </p:txBody>
          </p:sp>
          <p:sp>
            <p:nvSpPr>
              <p:cNvPr id="26" name="Rectangle 25"/>
              <p:cNvSpPr/>
              <p:nvPr/>
            </p:nvSpPr>
            <p:spPr>
              <a:xfrm>
                <a:off x="2507332" y="5287369"/>
                <a:ext cx="1752959" cy="1015663"/>
              </a:xfrm>
              <a:prstGeom prst="rect">
                <a:avLst/>
              </a:prstGeom>
            </p:spPr>
            <p:txBody>
              <a:bodyPr wrap="square">
                <a:spAutoFit/>
              </a:bodyPr>
              <a:lstStyle/>
              <a:p>
                <a:r>
                  <a:rPr lang="fr-CH" sz="1200" dirty="0">
                    <a:solidFill>
                      <a:srgbClr val="343434"/>
                    </a:solidFill>
                  </a:rPr>
                  <a:t>Eligible au soutien à l’introduction de nouveaux vaccins et de renforcement du système de santé</a:t>
                </a:r>
              </a:p>
            </p:txBody>
          </p:sp>
          <p:sp>
            <p:nvSpPr>
              <p:cNvPr id="27" name="Isosceles Triangle 26"/>
              <p:cNvSpPr/>
              <p:nvPr/>
            </p:nvSpPr>
            <p:spPr>
              <a:xfrm rot="5400000">
                <a:off x="1942982" y="5612404"/>
                <a:ext cx="848070" cy="179748"/>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520">
                  <a:solidFill>
                    <a:prstClr val="white"/>
                  </a:solidFill>
                </a:endParaRPr>
              </a:p>
            </p:txBody>
          </p:sp>
          <p:sp>
            <p:nvSpPr>
              <p:cNvPr id="28" name="Rectangle 29"/>
              <p:cNvSpPr>
                <a:spLocks noChangeArrowheads="1"/>
              </p:cNvSpPr>
              <p:nvPr/>
            </p:nvSpPr>
            <p:spPr bwMode="auto">
              <a:xfrm>
                <a:off x="4467700" y="5144748"/>
                <a:ext cx="2446844" cy="1116000"/>
              </a:xfrm>
              <a:prstGeom prst="rect">
                <a:avLst/>
              </a:prstGeom>
              <a:noFill/>
              <a:ln w="9525">
                <a:noFill/>
                <a:miter lim="800000"/>
                <a:headEnd/>
                <a:tailEnd/>
              </a:ln>
              <a:effectLst/>
            </p:spPr>
            <p:txBody>
              <a:bodyPr wrap="square" lIns="108000" tIns="0" rIns="108000" bIns="0" anchor="t">
                <a:noAutofit/>
              </a:bodyPr>
              <a:lstStyle/>
              <a:p>
                <a:pPr marL="171448" indent="-171448">
                  <a:buFont typeface="Courier New" panose="02070309020205020404" pitchFamily="49" charset="0"/>
                  <a:buChar char="o"/>
                </a:pPr>
                <a:r>
                  <a:rPr lang="fr-CH" sz="1200" dirty="0">
                    <a:solidFill>
                      <a:srgbClr val="343434"/>
                    </a:solidFill>
                  </a:rPr>
                  <a:t>Eligible au soutien à l’introduction de nouveaux vaccins</a:t>
                </a:r>
                <a:endParaRPr lang="fr-CH" sz="1200" b="1" dirty="0">
                  <a:solidFill>
                    <a:srgbClr val="343434"/>
                  </a:solidFill>
                </a:endParaRPr>
              </a:p>
              <a:p>
                <a:pPr marL="171448" indent="-171448">
                  <a:buFont typeface="Arial" panose="020B0604020202020204" pitchFamily="34" charset="0"/>
                  <a:buChar char="•"/>
                </a:pPr>
                <a:endParaRPr lang="fr-CH" sz="600" dirty="0">
                  <a:solidFill>
                    <a:srgbClr val="343434"/>
                  </a:solidFill>
                </a:endParaRPr>
              </a:p>
              <a:p>
                <a:pPr marL="171448" indent="-171448">
                  <a:buFont typeface="Courier New" panose="02070309020205020404" pitchFamily="49" charset="0"/>
                  <a:buChar char="o"/>
                </a:pPr>
                <a:r>
                  <a:rPr lang="fr-CH" sz="1200" dirty="0">
                    <a:solidFill>
                      <a:srgbClr val="343434"/>
                    </a:solidFill>
                  </a:rPr>
                  <a:t>Eligible au RSS si DTP3 &lt;90% (CIV 2020 = 80% d’après WUENIC)</a:t>
                </a:r>
              </a:p>
              <a:p>
                <a:pPr marL="171448" indent="-171448">
                  <a:buFont typeface="Arial" panose="020B0604020202020204" pitchFamily="34" charset="0"/>
                  <a:buChar char="•"/>
                </a:pPr>
                <a:endParaRPr lang="fr-CH" sz="1200" dirty="0">
                  <a:solidFill>
                    <a:srgbClr val="343434"/>
                  </a:solidFill>
                </a:endParaRPr>
              </a:p>
              <a:p>
                <a:pPr marL="171448" indent="-171448">
                  <a:buFont typeface="Arial" panose="020B0604020202020204" pitchFamily="34" charset="0"/>
                  <a:buChar char="•"/>
                </a:pPr>
                <a:endParaRPr lang="fr-CH" sz="1200" dirty="0">
                  <a:solidFill>
                    <a:srgbClr val="343434"/>
                  </a:solidFill>
                </a:endParaRPr>
              </a:p>
            </p:txBody>
          </p:sp>
          <p:sp>
            <p:nvSpPr>
              <p:cNvPr id="29" name="Isosceles Triangle 28"/>
              <p:cNvSpPr/>
              <p:nvPr/>
            </p:nvSpPr>
            <p:spPr>
              <a:xfrm rot="5400000">
                <a:off x="4043665" y="5578600"/>
                <a:ext cx="848070" cy="212834"/>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520">
                  <a:solidFill>
                    <a:prstClr val="white"/>
                  </a:solidFill>
                </a:endParaRPr>
              </a:p>
            </p:txBody>
          </p:sp>
          <p:sp>
            <p:nvSpPr>
              <p:cNvPr id="30" name="Rectangle 29"/>
              <p:cNvSpPr>
                <a:spLocks noChangeArrowheads="1"/>
              </p:cNvSpPr>
              <p:nvPr/>
            </p:nvSpPr>
            <p:spPr bwMode="auto">
              <a:xfrm>
                <a:off x="6878961" y="5383077"/>
                <a:ext cx="1184728" cy="458616"/>
              </a:xfrm>
              <a:prstGeom prst="rect">
                <a:avLst/>
              </a:prstGeom>
              <a:solidFill>
                <a:schemeClr val="bg1"/>
              </a:solidFill>
              <a:ln w="9525">
                <a:noFill/>
                <a:miter lim="800000"/>
                <a:headEnd/>
                <a:tailEnd/>
              </a:ln>
              <a:effectLst/>
            </p:spPr>
            <p:txBody>
              <a:bodyPr wrap="square" lIns="108000" tIns="0" rIns="108000" bIns="0" anchor="t">
                <a:noAutofit/>
              </a:bodyPr>
              <a:lstStyle/>
              <a:p>
                <a:pPr marL="0" lvl="1"/>
                <a:r>
                  <a:rPr lang="fr-CH" sz="1200" dirty="0">
                    <a:solidFill>
                      <a:srgbClr val="343434"/>
                    </a:solidFill>
                  </a:rPr>
                  <a:t>Plus éligible au soutien de Gavi</a:t>
                </a:r>
              </a:p>
            </p:txBody>
          </p:sp>
          <p:sp>
            <p:nvSpPr>
              <p:cNvPr id="31" name="Isosceles Triangle 30"/>
              <p:cNvSpPr/>
              <p:nvPr/>
            </p:nvSpPr>
            <p:spPr>
              <a:xfrm rot="5400000">
                <a:off x="6384090" y="5577320"/>
                <a:ext cx="848071" cy="212835"/>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520">
                  <a:solidFill>
                    <a:prstClr val="white"/>
                  </a:solidFill>
                </a:endParaRPr>
              </a:p>
            </p:txBody>
          </p:sp>
          <p:cxnSp>
            <p:nvCxnSpPr>
              <p:cNvPr id="32" name="Straight Connector 31"/>
              <p:cNvCxnSpPr/>
              <p:nvPr/>
            </p:nvCxnSpPr>
            <p:spPr>
              <a:xfrm>
                <a:off x="4239548" y="3430682"/>
                <a:ext cx="0" cy="1139007"/>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783637" y="1384573"/>
                <a:ext cx="0" cy="2843887"/>
              </a:xfrm>
              <a:prstGeom prst="straightConnector1">
                <a:avLst/>
              </a:prstGeom>
              <a:ln>
                <a:solidFill>
                  <a:schemeClr val="bg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1580640" y="2246312"/>
                <a:ext cx="1616611" cy="523220"/>
              </a:xfrm>
              <a:prstGeom prst="rect">
                <a:avLst/>
              </a:prstGeom>
              <a:solidFill>
                <a:schemeClr val="accent3">
                  <a:lumMod val="60000"/>
                  <a:lumOff val="40000"/>
                </a:schemeClr>
              </a:solidFill>
            </p:spPr>
            <p:txBody>
              <a:bodyPr wrap="square" rtlCol="0">
                <a:spAutoFit/>
              </a:bodyPr>
              <a:lstStyle/>
              <a:p>
                <a:pPr algn="ctr"/>
                <a:r>
                  <a:rPr lang="en-GB" sz="1400" dirty="0" err="1">
                    <a:solidFill>
                      <a:srgbClr val="878787">
                        <a:lumMod val="50000"/>
                      </a:srgbClr>
                    </a:solidFill>
                  </a:rPr>
                  <a:t>Seuil</a:t>
                </a:r>
                <a:r>
                  <a:rPr lang="en-GB" sz="1400" dirty="0">
                    <a:solidFill>
                      <a:srgbClr val="878787">
                        <a:lumMod val="50000"/>
                      </a:srgbClr>
                    </a:solidFill>
                  </a:rPr>
                  <a:t> de la BM</a:t>
                </a:r>
              </a:p>
              <a:p>
                <a:pPr algn="ctr"/>
                <a:r>
                  <a:rPr lang="en-GB" sz="1400" b="1" dirty="0">
                    <a:solidFill>
                      <a:srgbClr val="878787">
                        <a:lumMod val="50000"/>
                      </a:srgbClr>
                    </a:solidFill>
                  </a:rPr>
                  <a:t>$1,045 RNB pc</a:t>
                </a:r>
              </a:p>
            </p:txBody>
          </p:sp>
          <p:cxnSp>
            <p:nvCxnSpPr>
              <p:cNvPr id="35" name="Straight Connector 34"/>
              <p:cNvCxnSpPr/>
              <p:nvPr/>
            </p:nvCxnSpPr>
            <p:spPr>
              <a:xfrm>
                <a:off x="2339721" y="3053215"/>
                <a:ext cx="0" cy="11390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6" name="Image 30" descr="06_new_terminology.png"/>
              <p:cNvPicPr>
                <a:picLocks noChangeAspect="1"/>
              </p:cNvPicPr>
              <p:nvPr/>
            </p:nvPicPr>
            <p:blipFill>
              <a:blip r:embed="rId7"/>
              <a:srcRect l="21724" t="54881" r="54483"/>
              <a:stretch>
                <a:fillRect/>
              </a:stretch>
            </p:blipFill>
            <p:spPr>
              <a:xfrm>
                <a:off x="2426220" y="3121417"/>
                <a:ext cx="1752600" cy="1628775"/>
              </a:xfrm>
              <a:prstGeom prst="rect">
                <a:avLst/>
              </a:prstGeom>
            </p:spPr>
          </p:pic>
          <p:sp>
            <p:nvSpPr>
              <p:cNvPr id="37" name="Rectangle 36"/>
              <p:cNvSpPr/>
              <p:nvPr/>
            </p:nvSpPr>
            <p:spPr>
              <a:xfrm>
                <a:off x="947670" y="3560687"/>
                <a:ext cx="1303760" cy="233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520">
                  <a:solidFill>
                    <a:prstClr val="white"/>
                  </a:solidFill>
                </a:endParaRPr>
              </a:p>
            </p:txBody>
          </p:sp>
          <p:pic>
            <p:nvPicPr>
              <p:cNvPr id="38" name="Image 29" descr="06_new_terminology.png"/>
              <p:cNvPicPr>
                <a:picLocks noChangeAspect="1"/>
              </p:cNvPicPr>
              <p:nvPr/>
            </p:nvPicPr>
            <p:blipFill>
              <a:blip r:embed="rId7"/>
              <a:srcRect l="2069" t="59103" r="80345" b="24011"/>
              <a:stretch>
                <a:fillRect/>
              </a:stretch>
            </p:blipFill>
            <p:spPr>
              <a:xfrm>
                <a:off x="966371" y="3175848"/>
                <a:ext cx="1295400" cy="609600"/>
              </a:xfrm>
              <a:prstGeom prst="rect">
                <a:avLst/>
              </a:prstGeom>
            </p:spPr>
          </p:pic>
          <p:pic>
            <p:nvPicPr>
              <p:cNvPr id="39" name="Image 31" descr="06_new_terminology.png"/>
              <p:cNvPicPr>
                <a:picLocks noChangeAspect="1"/>
              </p:cNvPicPr>
              <p:nvPr/>
            </p:nvPicPr>
            <p:blipFill>
              <a:blip r:embed="rId7"/>
              <a:srcRect l="46552" t="31662" r="21379"/>
              <a:stretch>
                <a:fillRect/>
              </a:stretch>
            </p:blipFill>
            <p:spPr>
              <a:xfrm>
                <a:off x="4271278" y="2279025"/>
                <a:ext cx="2362200" cy="2466975"/>
              </a:xfrm>
              <a:prstGeom prst="rect">
                <a:avLst/>
              </a:prstGeom>
            </p:spPr>
          </p:pic>
          <p:pic>
            <p:nvPicPr>
              <p:cNvPr id="41" name="Image 32" descr="06_new_terminology.png"/>
              <p:cNvPicPr>
                <a:picLocks noChangeAspect="1"/>
              </p:cNvPicPr>
              <p:nvPr/>
            </p:nvPicPr>
            <p:blipFill>
              <a:blip r:embed="rId7"/>
              <a:srcRect l="75517" t="10554"/>
              <a:stretch>
                <a:fillRect/>
              </a:stretch>
            </p:blipFill>
            <p:spPr>
              <a:xfrm>
                <a:off x="6464793" y="1517123"/>
                <a:ext cx="1803401" cy="3228975"/>
              </a:xfrm>
              <a:prstGeom prst="rect">
                <a:avLst/>
              </a:prstGeom>
            </p:spPr>
          </p:pic>
          <p:cxnSp>
            <p:nvCxnSpPr>
              <p:cNvPr id="42" name="Straight Arrow Connector 41"/>
              <p:cNvCxnSpPr/>
              <p:nvPr/>
            </p:nvCxnSpPr>
            <p:spPr>
              <a:xfrm>
                <a:off x="978143" y="4691847"/>
                <a:ext cx="1371600" cy="0"/>
              </a:xfrm>
              <a:prstGeom prst="straightConnector1">
                <a:avLst/>
              </a:prstGeom>
              <a:ln w="1905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423678" y="4700356"/>
                <a:ext cx="2209800" cy="0"/>
              </a:xfrm>
              <a:prstGeom prst="straightConnector1">
                <a:avLst/>
              </a:prstGeom>
              <a:ln w="19050">
                <a:headEnd type="diamond"/>
                <a:tailEnd type="diamond"/>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904680" y="4682088"/>
                <a:ext cx="1371600" cy="246221"/>
              </a:xfrm>
              <a:prstGeom prst="rect">
                <a:avLst/>
              </a:prstGeom>
              <a:noFill/>
            </p:spPr>
            <p:txBody>
              <a:bodyPr wrap="square" rtlCol="0">
                <a:spAutoFit/>
              </a:bodyPr>
              <a:lstStyle/>
              <a:p>
                <a:pPr algn="ctr"/>
                <a:r>
                  <a:rPr lang="fr-CH" sz="1000" b="1" dirty="0">
                    <a:solidFill>
                      <a:srgbClr val="005CB9"/>
                    </a:solidFill>
                  </a:rPr>
                  <a:t>Durée variable</a:t>
                </a:r>
                <a:endParaRPr lang="en-GB" sz="1000" b="1" dirty="0">
                  <a:solidFill>
                    <a:srgbClr val="005CB9"/>
                  </a:solidFill>
                </a:endParaRPr>
              </a:p>
            </p:txBody>
          </p:sp>
          <p:sp>
            <p:nvSpPr>
              <p:cNvPr id="45" name="TextBox 44"/>
              <p:cNvSpPr txBox="1"/>
              <p:nvPr/>
            </p:nvSpPr>
            <p:spPr>
              <a:xfrm>
                <a:off x="2592924" y="4702937"/>
                <a:ext cx="1371600" cy="246221"/>
              </a:xfrm>
              <a:prstGeom prst="rect">
                <a:avLst/>
              </a:prstGeom>
              <a:noFill/>
            </p:spPr>
            <p:txBody>
              <a:bodyPr wrap="square" rtlCol="0">
                <a:spAutoFit/>
              </a:bodyPr>
              <a:lstStyle/>
              <a:p>
                <a:pPr algn="ctr"/>
                <a:r>
                  <a:rPr lang="en-GB" sz="1000" b="1" dirty="0" err="1">
                    <a:solidFill>
                      <a:srgbClr val="005CB9"/>
                    </a:solidFill>
                  </a:rPr>
                  <a:t>Durée</a:t>
                </a:r>
                <a:r>
                  <a:rPr lang="en-GB" sz="1000" b="1" dirty="0">
                    <a:solidFill>
                      <a:srgbClr val="005CB9"/>
                    </a:solidFill>
                  </a:rPr>
                  <a:t> variable</a:t>
                </a:r>
              </a:p>
            </p:txBody>
          </p:sp>
          <p:sp>
            <p:nvSpPr>
              <p:cNvPr id="46" name="TextBox 45"/>
              <p:cNvSpPr txBox="1"/>
              <p:nvPr/>
            </p:nvSpPr>
            <p:spPr>
              <a:xfrm>
                <a:off x="4805483" y="4690596"/>
                <a:ext cx="1371600" cy="246221"/>
              </a:xfrm>
              <a:prstGeom prst="rect">
                <a:avLst/>
              </a:prstGeom>
              <a:noFill/>
            </p:spPr>
            <p:txBody>
              <a:bodyPr wrap="square" rtlCol="0">
                <a:spAutoFit/>
              </a:bodyPr>
              <a:lstStyle/>
              <a:p>
                <a:pPr algn="ctr"/>
                <a:r>
                  <a:rPr lang="en-GB" sz="1000" b="1" dirty="0">
                    <a:solidFill>
                      <a:srgbClr val="005CB9"/>
                    </a:solidFill>
                  </a:rPr>
                  <a:t>5 </a:t>
                </a:r>
                <a:r>
                  <a:rPr lang="en-GB" sz="1000" b="1" dirty="0" err="1">
                    <a:solidFill>
                      <a:srgbClr val="005CB9"/>
                    </a:solidFill>
                  </a:rPr>
                  <a:t>ans</a:t>
                </a:r>
                <a:endParaRPr lang="en-GB" sz="1000" b="1" dirty="0">
                  <a:solidFill>
                    <a:srgbClr val="005CB9"/>
                  </a:solidFill>
                </a:endParaRPr>
              </a:p>
            </p:txBody>
          </p:sp>
          <p:cxnSp>
            <p:nvCxnSpPr>
              <p:cNvPr id="47" name="Straight Arrow Connector 46"/>
              <p:cNvCxnSpPr/>
              <p:nvPr/>
            </p:nvCxnSpPr>
            <p:spPr>
              <a:xfrm>
                <a:off x="2443930" y="4700356"/>
                <a:ext cx="1752600" cy="0"/>
              </a:xfrm>
              <a:prstGeom prst="straightConnector1">
                <a:avLst/>
              </a:prstGeom>
              <a:ln w="19050">
                <a:prstDash val="sysDash"/>
                <a:tailEnd type="triangl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324745" y="2088661"/>
                <a:ext cx="1803400" cy="1138773"/>
              </a:xfrm>
              <a:prstGeom prst="rect">
                <a:avLst/>
              </a:prstGeom>
              <a:noFill/>
            </p:spPr>
            <p:txBody>
              <a:bodyPr wrap="square" rtlCol="0">
                <a:spAutoFit/>
              </a:bodyPr>
              <a:lstStyle/>
              <a:p>
                <a:pPr algn="ctr"/>
                <a:r>
                  <a:rPr lang="en-GB" sz="1400" b="1" dirty="0" err="1">
                    <a:solidFill>
                      <a:srgbClr val="FF0000"/>
                    </a:solidFill>
                  </a:rPr>
                  <a:t>Seuil</a:t>
                </a:r>
                <a:r>
                  <a:rPr lang="en-GB" sz="1400" b="1" dirty="0">
                    <a:solidFill>
                      <a:srgbClr val="FF0000"/>
                    </a:solidFill>
                  </a:rPr>
                  <a:t> </a:t>
                </a:r>
              </a:p>
              <a:p>
                <a:pPr algn="ctr"/>
                <a:r>
                  <a:rPr lang="en-GB" sz="1400" b="1" dirty="0" err="1">
                    <a:solidFill>
                      <a:srgbClr val="FF0000"/>
                    </a:solidFill>
                  </a:rPr>
                  <a:t>Éligibilité</a:t>
                </a:r>
                <a:r>
                  <a:rPr lang="en-GB" sz="1400" b="1" dirty="0">
                    <a:solidFill>
                      <a:srgbClr val="FF0000"/>
                    </a:solidFill>
                  </a:rPr>
                  <a:t> </a:t>
                </a:r>
              </a:p>
              <a:p>
                <a:pPr algn="ctr"/>
                <a:r>
                  <a:rPr lang="en-GB" sz="1400" b="1" dirty="0">
                    <a:solidFill>
                      <a:srgbClr val="FF0000"/>
                    </a:solidFill>
                  </a:rPr>
                  <a:t>Gavi:</a:t>
                </a:r>
              </a:p>
              <a:p>
                <a:pPr algn="ctr"/>
                <a:r>
                  <a:rPr lang="en-GB" sz="1400" b="1" dirty="0">
                    <a:solidFill>
                      <a:srgbClr val="FF0000"/>
                    </a:solidFill>
                  </a:rPr>
                  <a:t>$1,660 RNB pc </a:t>
                </a:r>
                <a:r>
                  <a:rPr lang="en-GB" sz="1200" b="1" dirty="0">
                    <a:solidFill>
                      <a:srgbClr val="FF0000"/>
                    </a:solidFill>
                  </a:rPr>
                  <a:t>(</a:t>
                </a:r>
                <a:r>
                  <a:rPr lang="en-GB" sz="1200" b="1" dirty="0" err="1">
                    <a:solidFill>
                      <a:srgbClr val="FF0000"/>
                    </a:solidFill>
                  </a:rPr>
                  <a:t>moyenne</a:t>
                </a:r>
                <a:r>
                  <a:rPr lang="en-GB" sz="1200" b="1" dirty="0">
                    <a:solidFill>
                      <a:srgbClr val="FF0000"/>
                    </a:solidFill>
                  </a:rPr>
                  <a:t> sur 3 </a:t>
                </a:r>
                <a:r>
                  <a:rPr lang="en-GB" sz="1200" b="1" dirty="0" err="1">
                    <a:solidFill>
                      <a:srgbClr val="FF0000"/>
                    </a:solidFill>
                  </a:rPr>
                  <a:t>ans</a:t>
                </a:r>
                <a:r>
                  <a:rPr lang="en-GB" sz="1200" b="1" dirty="0">
                    <a:solidFill>
                      <a:srgbClr val="FF0000"/>
                    </a:solidFill>
                  </a:rPr>
                  <a:t>)</a:t>
                </a:r>
                <a:endParaRPr lang="en-GB" sz="1400" b="1" dirty="0">
                  <a:solidFill>
                    <a:srgbClr val="FF0000"/>
                  </a:solidFill>
                </a:endParaRPr>
              </a:p>
            </p:txBody>
          </p:sp>
        </p:grpSp>
        <p:sp>
          <p:nvSpPr>
            <p:cNvPr id="12" name="TextBox 11"/>
            <p:cNvSpPr txBox="1"/>
            <p:nvPr/>
          </p:nvSpPr>
          <p:spPr>
            <a:xfrm>
              <a:off x="4828984" y="1055179"/>
              <a:ext cx="1080120" cy="438581"/>
            </a:xfrm>
            <a:prstGeom prst="rect">
              <a:avLst/>
            </a:prstGeom>
            <a:solidFill>
              <a:schemeClr val="bg1"/>
            </a:solidFill>
          </p:spPr>
          <p:txBody>
            <a:bodyPr wrap="square" rtlCol="0">
              <a:spAutoFit/>
            </a:bodyPr>
            <a:lstStyle/>
            <a:p>
              <a:pPr algn="ctr"/>
              <a:r>
                <a:rPr lang="fr-CH" sz="1600" b="1" dirty="0" err="1">
                  <a:solidFill>
                    <a:schemeClr val="accent4">
                      <a:lumMod val="75000"/>
                    </a:schemeClr>
                  </a:solidFill>
                </a:rPr>
                <a:t>Auto-financement</a:t>
              </a:r>
              <a:endParaRPr lang="en-GB" sz="1600" b="1" dirty="0">
                <a:solidFill>
                  <a:schemeClr val="accent4">
                    <a:lumMod val="75000"/>
                  </a:schemeClr>
                </a:solidFill>
              </a:endParaRPr>
            </a:p>
          </p:txBody>
        </p:sp>
        <p:sp>
          <p:nvSpPr>
            <p:cNvPr id="13" name="TextBox 12"/>
            <p:cNvSpPr txBox="1"/>
            <p:nvPr/>
          </p:nvSpPr>
          <p:spPr>
            <a:xfrm>
              <a:off x="3488516" y="1638567"/>
              <a:ext cx="1080120" cy="438581"/>
            </a:xfrm>
            <a:prstGeom prst="rect">
              <a:avLst/>
            </a:prstGeom>
            <a:solidFill>
              <a:schemeClr val="tx1">
                <a:lumMod val="20000"/>
                <a:lumOff val="80000"/>
              </a:schemeClr>
            </a:solidFill>
          </p:spPr>
          <p:txBody>
            <a:bodyPr wrap="square" rtlCol="0">
              <a:spAutoFit/>
            </a:bodyPr>
            <a:lstStyle/>
            <a:p>
              <a:pPr algn="ctr"/>
              <a:r>
                <a:rPr lang="fr-CH" sz="1600" b="1" dirty="0">
                  <a:solidFill>
                    <a:schemeClr val="accent1">
                      <a:lumMod val="75000"/>
                    </a:schemeClr>
                  </a:solidFill>
                </a:rPr>
                <a:t>Phase accélérée </a:t>
              </a:r>
              <a:endParaRPr lang="en-GB" sz="1600" b="1" dirty="0">
                <a:solidFill>
                  <a:schemeClr val="accent1">
                    <a:lumMod val="75000"/>
                  </a:schemeClr>
                </a:solidFill>
              </a:endParaRPr>
            </a:p>
          </p:txBody>
        </p:sp>
        <p:sp>
          <p:nvSpPr>
            <p:cNvPr id="14" name="TextBox 13"/>
            <p:cNvSpPr txBox="1"/>
            <p:nvPr/>
          </p:nvSpPr>
          <p:spPr>
            <a:xfrm>
              <a:off x="1880499" y="2384408"/>
              <a:ext cx="1080120" cy="438581"/>
            </a:xfrm>
            <a:prstGeom prst="rect">
              <a:avLst/>
            </a:prstGeom>
            <a:solidFill>
              <a:schemeClr val="bg2">
                <a:lumMod val="20000"/>
                <a:lumOff val="80000"/>
              </a:schemeClr>
            </a:solidFill>
          </p:spPr>
          <p:txBody>
            <a:bodyPr wrap="square" rtlCol="0">
              <a:spAutoFit/>
            </a:bodyPr>
            <a:lstStyle/>
            <a:p>
              <a:pPr algn="ctr"/>
              <a:r>
                <a:rPr lang="fr-CH" sz="1600" b="1" dirty="0">
                  <a:solidFill>
                    <a:schemeClr val="accent2">
                      <a:lumMod val="75000"/>
                    </a:schemeClr>
                  </a:solidFill>
                </a:rPr>
                <a:t>Phase préparatoire</a:t>
              </a:r>
              <a:endParaRPr lang="en-GB" sz="1600" b="1" dirty="0">
                <a:solidFill>
                  <a:schemeClr val="accent2">
                    <a:lumMod val="75000"/>
                  </a:schemeClr>
                </a:solidFill>
              </a:endParaRPr>
            </a:p>
          </p:txBody>
        </p:sp>
        <p:sp>
          <p:nvSpPr>
            <p:cNvPr id="15" name="TextBox 14"/>
            <p:cNvSpPr txBox="1"/>
            <p:nvPr/>
          </p:nvSpPr>
          <p:spPr>
            <a:xfrm>
              <a:off x="1793516" y="3171927"/>
              <a:ext cx="1194813" cy="315567"/>
            </a:xfrm>
            <a:prstGeom prst="rect">
              <a:avLst/>
            </a:prstGeom>
            <a:solidFill>
              <a:schemeClr val="bg1"/>
            </a:solidFill>
          </p:spPr>
          <p:txBody>
            <a:bodyPr wrap="square" rtlCol="0">
              <a:spAutoFit/>
            </a:bodyPr>
            <a:lstStyle/>
            <a:p>
              <a:r>
                <a:rPr lang="fr-CH" sz="1067" dirty="0"/>
                <a:t>Entre en phase préparatoire</a:t>
              </a:r>
              <a:endParaRPr lang="en-GB" sz="1067" dirty="0"/>
            </a:p>
          </p:txBody>
        </p:sp>
        <p:sp>
          <p:nvSpPr>
            <p:cNvPr id="16" name="TextBox 15"/>
            <p:cNvSpPr txBox="1"/>
            <p:nvPr/>
          </p:nvSpPr>
          <p:spPr>
            <a:xfrm>
              <a:off x="517953" y="2375418"/>
              <a:ext cx="1314449" cy="438581"/>
            </a:xfrm>
            <a:prstGeom prst="rect">
              <a:avLst/>
            </a:prstGeom>
            <a:solidFill>
              <a:schemeClr val="bg1"/>
            </a:solidFill>
          </p:spPr>
          <p:txBody>
            <a:bodyPr wrap="square" rtlCol="0">
              <a:spAutoFit/>
            </a:bodyPr>
            <a:lstStyle/>
            <a:p>
              <a:pPr algn="ctr"/>
              <a:r>
                <a:rPr lang="fr-CH" sz="1600" b="1" dirty="0">
                  <a:solidFill>
                    <a:schemeClr val="accent3">
                      <a:lumMod val="75000"/>
                    </a:schemeClr>
                  </a:solidFill>
                </a:rPr>
                <a:t>Cofinancement initial</a:t>
              </a:r>
              <a:endParaRPr lang="en-GB" sz="1600" b="1" dirty="0">
                <a:solidFill>
                  <a:schemeClr val="accent3">
                    <a:lumMod val="75000"/>
                  </a:schemeClr>
                </a:solidFill>
              </a:endParaRPr>
            </a:p>
          </p:txBody>
        </p:sp>
        <p:sp>
          <p:nvSpPr>
            <p:cNvPr id="17" name="TextBox 16"/>
            <p:cNvSpPr txBox="1"/>
            <p:nvPr/>
          </p:nvSpPr>
          <p:spPr>
            <a:xfrm>
              <a:off x="3205598" y="3166894"/>
              <a:ext cx="1194813" cy="315567"/>
            </a:xfrm>
            <a:prstGeom prst="rect">
              <a:avLst/>
            </a:prstGeom>
            <a:solidFill>
              <a:schemeClr val="bg1"/>
            </a:solidFill>
          </p:spPr>
          <p:txBody>
            <a:bodyPr wrap="square" rtlCol="0">
              <a:spAutoFit/>
            </a:bodyPr>
            <a:lstStyle/>
            <a:p>
              <a:r>
                <a:rPr lang="fr-CH" sz="1067" dirty="0"/>
                <a:t>Entre en phase accélérée</a:t>
              </a:r>
              <a:endParaRPr lang="en-GB" sz="1067" dirty="0"/>
            </a:p>
          </p:txBody>
        </p:sp>
        <p:sp>
          <p:nvSpPr>
            <p:cNvPr id="18" name="TextBox 17"/>
            <p:cNvSpPr txBox="1"/>
            <p:nvPr/>
          </p:nvSpPr>
          <p:spPr>
            <a:xfrm>
              <a:off x="5045027" y="3179393"/>
              <a:ext cx="1194813" cy="315567"/>
            </a:xfrm>
            <a:prstGeom prst="rect">
              <a:avLst/>
            </a:prstGeom>
            <a:solidFill>
              <a:schemeClr val="bg1"/>
            </a:solidFill>
          </p:spPr>
          <p:txBody>
            <a:bodyPr wrap="square" rtlCol="0">
              <a:spAutoFit/>
            </a:bodyPr>
            <a:lstStyle/>
            <a:p>
              <a:r>
                <a:rPr lang="fr-CH" sz="1067" dirty="0"/>
                <a:t>Finance 100% des vaccins cofinancés</a:t>
              </a:r>
              <a:endParaRPr lang="en-GB" sz="1067" dirty="0"/>
            </a:p>
          </p:txBody>
        </p:sp>
        <p:sp>
          <p:nvSpPr>
            <p:cNvPr id="19" name="TextBox 18"/>
            <p:cNvSpPr txBox="1"/>
            <p:nvPr/>
          </p:nvSpPr>
          <p:spPr>
            <a:xfrm>
              <a:off x="701319" y="1019099"/>
              <a:ext cx="899145" cy="192409"/>
            </a:xfrm>
            <a:prstGeom prst="rect">
              <a:avLst/>
            </a:prstGeom>
            <a:solidFill>
              <a:schemeClr val="bg1"/>
            </a:solidFill>
          </p:spPr>
          <p:txBody>
            <a:bodyPr wrap="square" rtlCol="0">
              <a:spAutoFit/>
            </a:bodyPr>
            <a:lstStyle/>
            <a:p>
              <a:r>
                <a:rPr lang="fr-CH" sz="1067" dirty="0"/>
                <a:t>Prix du vaccin</a:t>
              </a:r>
              <a:endParaRPr lang="en-GB" sz="1067" dirty="0"/>
            </a:p>
          </p:txBody>
        </p:sp>
      </p:grpSp>
      <p:sp>
        <p:nvSpPr>
          <p:cNvPr id="2" name="TextBox 1"/>
          <p:cNvSpPr txBox="1"/>
          <p:nvPr/>
        </p:nvSpPr>
        <p:spPr>
          <a:xfrm rot="16200000">
            <a:off x="2280721" y="2718392"/>
            <a:ext cx="2555775" cy="338554"/>
          </a:xfrm>
          <a:prstGeom prst="rect">
            <a:avLst/>
          </a:prstGeom>
          <a:noFill/>
        </p:spPr>
        <p:txBody>
          <a:bodyPr wrap="square" rtlCol="0">
            <a:spAutoFit/>
          </a:bodyPr>
          <a:lstStyle/>
          <a:p>
            <a:r>
              <a:rPr lang="fr-CH" sz="1600" dirty="0"/>
              <a:t>Niveau du cofinancement</a:t>
            </a:r>
            <a:endParaRPr lang="en-GB" sz="1600" dirty="0"/>
          </a:p>
        </p:txBody>
      </p:sp>
      <p:sp>
        <p:nvSpPr>
          <p:cNvPr id="3" name="TextBox 2">
            <a:extLst>
              <a:ext uri="{FF2B5EF4-FFF2-40B4-BE49-F238E27FC236}">
                <a16:creationId xmlns:a16="http://schemas.microsoft.com/office/drawing/2014/main" id="{2D716C10-6E67-4FED-BF25-EAD001A745BD}"/>
              </a:ext>
            </a:extLst>
          </p:cNvPr>
          <p:cNvSpPr txBox="1"/>
          <p:nvPr/>
        </p:nvSpPr>
        <p:spPr>
          <a:xfrm>
            <a:off x="275671" y="1758240"/>
            <a:ext cx="3086365" cy="3970318"/>
          </a:xfrm>
          <a:prstGeom prst="rect">
            <a:avLst/>
          </a:prstGeom>
          <a:noFill/>
        </p:spPr>
        <p:txBody>
          <a:bodyPr wrap="square" rtlCol="0">
            <a:spAutoFit/>
          </a:bodyPr>
          <a:lstStyle/>
          <a:p>
            <a:pPr marL="285750" indent="-285750">
              <a:buFont typeface="Arial" panose="020B0604020202020204" pitchFamily="34" charset="0"/>
              <a:buChar char="•"/>
            </a:pPr>
            <a:r>
              <a:rPr lang="en-US" dirty="0"/>
              <a:t>La Côte d’Ivoire </a:t>
            </a:r>
            <a:r>
              <a:rPr lang="en-US" dirty="0" err="1"/>
              <a:t>va</a:t>
            </a:r>
            <a:r>
              <a:rPr lang="en-US" dirty="0"/>
              <a:t> </a:t>
            </a:r>
            <a:r>
              <a:rPr lang="en-US" dirty="0" err="1"/>
              <a:t>bénéficier</a:t>
            </a:r>
            <a:r>
              <a:rPr lang="en-US" dirty="0"/>
              <a:t> du </a:t>
            </a:r>
            <a:r>
              <a:rPr lang="en-US" dirty="0" err="1"/>
              <a:t>soutien</a:t>
            </a:r>
            <a:r>
              <a:rPr lang="en-US" dirty="0"/>
              <a:t> de Gavi </a:t>
            </a:r>
            <a:r>
              <a:rPr lang="en-US" b="1" dirty="0"/>
              <a:t>pour encore 5 </a:t>
            </a:r>
            <a:r>
              <a:rPr lang="en-US" b="1" dirty="0" err="1"/>
              <a:t>ans</a:t>
            </a:r>
            <a:endParaRPr lang="en-US" b="1" dirty="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dirty="0"/>
              <a:t>La planification des deniers </a:t>
            </a:r>
            <a:r>
              <a:rPr lang="en-US" dirty="0" err="1"/>
              <a:t>soutiens</a:t>
            </a:r>
            <a:r>
              <a:rPr lang="en-US" dirty="0"/>
              <a:t> (</a:t>
            </a:r>
            <a:r>
              <a:rPr lang="en-US" dirty="0" err="1"/>
              <a:t>vaccins</a:t>
            </a:r>
            <a:r>
              <a:rPr lang="en-US" dirty="0"/>
              <a:t>, RSS, AT) </a:t>
            </a:r>
            <a:r>
              <a:rPr lang="en-US" dirty="0" err="1"/>
              <a:t>devra</a:t>
            </a:r>
            <a:r>
              <a:rPr lang="en-US" dirty="0"/>
              <a:t> </a:t>
            </a:r>
            <a:r>
              <a:rPr lang="en-US" dirty="0" err="1"/>
              <a:t>suivre</a:t>
            </a:r>
            <a:r>
              <a:rPr lang="en-US" dirty="0"/>
              <a:t> </a:t>
            </a:r>
            <a:r>
              <a:rPr lang="en-US" b="1" dirty="0"/>
              <a:t>un </a:t>
            </a:r>
            <a:r>
              <a:rPr lang="en-US" b="1" dirty="0" err="1"/>
              <a:t>objectif</a:t>
            </a:r>
            <a:r>
              <a:rPr lang="en-US" b="1" dirty="0"/>
              <a:t> de </a:t>
            </a:r>
            <a:r>
              <a:rPr lang="en-US" b="1" dirty="0" err="1"/>
              <a:t>pérenisation</a:t>
            </a:r>
            <a:r>
              <a:rPr lang="en-US" b="1" dirty="0"/>
              <a:t> du </a:t>
            </a:r>
            <a:r>
              <a:rPr lang="en-US" b="1" dirty="0" err="1"/>
              <a:t>programme</a:t>
            </a:r>
            <a:r>
              <a:rPr lang="en-US" b="1" dirty="0"/>
              <a:t> de vaccination </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Integration, </a:t>
            </a:r>
            <a:r>
              <a:rPr lang="en-US" b="1" dirty="0" err="1"/>
              <a:t>alignement</a:t>
            </a:r>
            <a:r>
              <a:rPr lang="en-US" b="1" dirty="0"/>
              <a:t> et coordination </a:t>
            </a:r>
            <a:r>
              <a:rPr lang="en-US" dirty="0" err="1"/>
              <a:t>sont</a:t>
            </a:r>
            <a:r>
              <a:rPr lang="en-US" dirty="0"/>
              <a:t> des </a:t>
            </a:r>
            <a:r>
              <a:rPr lang="en-US" dirty="0" err="1"/>
              <a:t>principes</a:t>
            </a:r>
            <a:r>
              <a:rPr lang="en-US" dirty="0"/>
              <a:t> </a:t>
            </a:r>
            <a:r>
              <a:rPr lang="en-US" dirty="0" err="1"/>
              <a:t>clés</a:t>
            </a:r>
            <a:r>
              <a:rPr lang="en-US" dirty="0"/>
              <a:t> </a:t>
            </a:r>
            <a:r>
              <a:rPr lang="en-US" dirty="0" err="1"/>
              <a:t>d’une</a:t>
            </a:r>
            <a:r>
              <a:rPr lang="en-US" dirty="0"/>
              <a:t> transition </a:t>
            </a:r>
            <a:r>
              <a:rPr lang="en-US" dirty="0" err="1"/>
              <a:t>réussie</a:t>
            </a:r>
            <a:endParaRPr lang="en-US" dirty="0"/>
          </a:p>
        </p:txBody>
      </p:sp>
    </p:spTree>
    <p:extLst>
      <p:ext uri="{BB962C8B-B14F-4D97-AF65-F5344CB8AC3E}">
        <p14:creationId xmlns:p14="http://schemas.microsoft.com/office/powerpoint/2010/main" val="28074921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246717" y="331483"/>
            <a:ext cx="10789570" cy="775597"/>
          </a:xfrm>
        </p:spPr>
        <p:txBody>
          <a:bodyPr>
            <a:noAutofit/>
          </a:bodyPr>
          <a:lstStyle/>
          <a:p>
            <a:pPr>
              <a:lnSpc>
                <a:spcPct val="90000"/>
              </a:lnSpc>
            </a:pPr>
            <a:r>
              <a:rPr lang="fr-CH" sz="3200" dirty="0">
                <a:latin typeface="Arial" panose="020B0604020202020204" pitchFamily="34" charset="0"/>
                <a:cs typeface="Arial" panose="020B0604020202020204" pitchFamily="34" charset="0"/>
              </a:rPr>
              <a:t>La politique de transition vise une </a:t>
            </a:r>
            <a:r>
              <a:rPr lang="fr-CH" sz="3200" b="1" dirty="0">
                <a:latin typeface="Arial" panose="020B0604020202020204" pitchFamily="34" charset="0"/>
                <a:cs typeface="Arial" panose="020B0604020202020204" pitchFamily="34" charset="0"/>
              </a:rPr>
              <a:t>sortie d’éligibilité graduelle avec un maintien des acquis</a:t>
            </a:r>
          </a:p>
        </p:txBody>
      </p:sp>
      <p:sp>
        <p:nvSpPr>
          <p:cNvPr id="3" name="Content Placeholder 2"/>
          <p:cNvSpPr>
            <a:spLocks noGrp="1"/>
          </p:cNvSpPr>
          <p:nvPr>
            <p:ph idx="1"/>
          </p:nvPr>
        </p:nvSpPr>
        <p:spPr>
          <a:xfrm>
            <a:off x="1246717" y="1418249"/>
            <a:ext cx="10473215" cy="3736995"/>
          </a:xfrm>
        </p:spPr>
        <p:txBody>
          <a:bodyPr>
            <a:normAutofit fontScale="85000" lnSpcReduction="20000"/>
          </a:bodyPr>
          <a:lstStyle/>
          <a:p>
            <a:pPr algn="just"/>
            <a:r>
              <a:rPr lang="fr-CH" b="1" i="1" dirty="0"/>
              <a:t>Vision d’une transition réussie:</a:t>
            </a:r>
          </a:p>
          <a:p>
            <a:pPr marL="0" lvl="0" indent="0" algn="ctr">
              <a:lnSpc>
                <a:spcPct val="100000"/>
              </a:lnSpc>
              <a:buNone/>
            </a:pPr>
            <a:r>
              <a:rPr lang="fr-CH" i="1" dirty="0"/>
              <a:t>“les pays ont étendu leur programme national de vaccination avec succès, en introduisant des vaccins d’importance de santé publique et maintiennent les acquis après la transition avec notamment une couverture vaccinale haute et équitable, tout en ayant des systèmes robustes et un processus de prise de décision efficace pour soutenir l’introduction de nouveaux vaccins dans le futur”. </a:t>
            </a:r>
            <a:endParaRPr lang="fr-CH" sz="1800" i="1" dirty="0"/>
          </a:p>
          <a:p>
            <a:pPr lvl="0" algn="ctr">
              <a:lnSpc>
                <a:spcPct val="100000"/>
              </a:lnSpc>
            </a:pPr>
            <a:endParaRPr lang="fr-CH" sz="1800" i="1" dirty="0"/>
          </a:p>
          <a:p>
            <a:pPr marL="342896" indent="-342896">
              <a:buFont typeface="+mj-lt"/>
              <a:buAutoNum type="arabicPeriod"/>
            </a:pPr>
            <a:r>
              <a:rPr lang="fr-CH" dirty="0">
                <a:solidFill>
                  <a:srgbClr val="005CB9"/>
                </a:solidFill>
              </a:rPr>
              <a:t>Approche holistique: </a:t>
            </a:r>
            <a:r>
              <a:rPr lang="fr-CH" b="0" dirty="0">
                <a:solidFill>
                  <a:srgbClr val="005CB9"/>
                </a:solidFill>
              </a:rPr>
              <a:t>pérennité financière mais aussi programmatique</a:t>
            </a:r>
          </a:p>
          <a:p>
            <a:pPr marL="342896" indent="-342896">
              <a:buFont typeface="+mj-lt"/>
              <a:buAutoNum type="arabicPeriod"/>
            </a:pPr>
            <a:r>
              <a:rPr lang="fr-CH" dirty="0">
                <a:solidFill>
                  <a:srgbClr val="005CB9"/>
                </a:solidFill>
              </a:rPr>
              <a:t>La recherche de pérennité </a:t>
            </a:r>
            <a:r>
              <a:rPr lang="fr-CH" b="0" dirty="0">
                <a:solidFill>
                  <a:srgbClr val="005CB9"/>
                </a:solidFill>
              </a:rPr>
              <a:t>doit être un objectif dès l’entrée en phase de transition (même préparatoire) pour créer les conditions idéales à une succession réussie</a:t>
            </a:r>
            <a:r>
              <a:rPr lang="fr-CH" sz="1800" b="0" dirty="0">
                <a:solidFill>
                  <a:srgbClr val="005CB9"/>
                </a:solidFill>
              </a:rPr>
              <a:t>. </a:t>
            </a:r>
            <a:endParaRPr lang="fr-CH" sz="1800" b="0" dirty="0"/>
          </a:p>
          <a:p>
            <a:pPr algn="just"/>
            <a:endParaRPr lang="fr-CH" sz="1400" dirty="0"/>
          </a:p>
        </p:txBody>
      </p:sp>
      <p:sp>
        <p:nvSpPr>
          <p:cNvPr id="4" name="Slide Number Placeholder 3"/>
          <p:cNvSpPr>
            <a:spLocks noGrp="1"/>
          </p:cNvSpPr>
          <p:nvPr>
            <p:ph type="sldNum" sz="quarter" idx="12"/>
          </p:nvPr>
        </p:nvSpPr>
        <p:spPr/>
        <p:txBody>
          <a:bodyPr/>
          <a:lstStyle/>
          <a:p>
            <a:fld id="{733122C9-A0B9-462F-8757-0847AD287B63}" type="slidenum">
              <a:rPr lang="en-GB" smtClean="0">
                <a:solidFill>
                  <a:srgbClr val="343434"/>
                </a:solidFill>
              </a:rPr>
              <a:pPr/>
              <a:t>44</a:t>
            </a:fld>
            <a:endParaRPr lang="en-GB" dirty="0">
              <a:solidFill>
                <a:srgbClr val="343434"/>
              </a:solidFill>
            </a:endParaRPr>
          </a:p>
        </p:txBody>
      </p:sp>
      <p:sp>
        <p:nvSpPr>
          <p:cNvPr id="7" name="Flowchart: Punched Tape 6">
            <a:extLst>
              <a:ext uri="{FF2B5EF4-FFF2-40B4-BE49-F238E27FC236}">
                <a16:creationId xmlns:a16="http://schemas.microsoft.com/office/drawing/2014/main" id="{B65CD18E-43AC-4EA2-8FED-B7EAC8C9F31F}"/>
              </a:ext>
            </a:extLst>
          </p:cNvPr>
          <p:cNvSpPr/>
          <p:nvPr/>
        </p:nvSpPr>
        <p:spPr>
          <a:xfrm>
            <a:off x="1773044" y="5155245"/>
            <a:ext cx="9712712" cy="1245556"/>
          </a:xfrm>
          <a:prstGeom prst="flowChartPunched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b="1" i="1" dirty="0"/>
              <a:t>Leçon apprise: </a:t>
            </a:r>
            <a:r>
              <a:rPr lang="fr-FR" dirty="0"/>
              <a:t>Sur les 15 pays qui ont achevé leur transition il y a plus d’un an, 8 ont réussi à maintenir leur niveau de couverture vaccinale avec le DTC3 au-dessus de 90 %. </a:t>
            </a:r>
            <a:endParaRPr lang="en-US" dirty="0"/>
          </a:p>
        </p:txBody>
      </p:sp>
    </p:spTree>
    <p:custDataLst>
      <p:tags r:id="rId1"/>
    </p:custDataLst>
    <p:extLst>
      <p:ext uri="{BB962C8B-B14F-4D97-AF65-F5344CB8AC3E}">
        <p14:creationId xmlns:p14="http://schemas.microsoft.com/office/powerpoint/2010/main" val="38774782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87690" y="693602"/>
            <a:ext cx="10508281" cy="443198"/>
          </a:xfrm>
          <a:noFill/>
          <a:ln>
            <a:noFill/>
          </a:ln>
          <a:effectLst/>
        </p:spPr>
        <p:txBody>
          <a:bodyPr vert="horz" wrap="square" lIns="0" tIns="0" rIns="0" bIns="0" numCol="1" rtlCol="0" anchor="b" anchorCtr="0" compatLnSpc="1">
            <a:prstTxWarp prst="textNoShape">
              <a:avLst/>
            </a:prstTxWarp>
            <a:spAutoFit/>
          </a:bodyPr>
          <a:lstStyle/>
          <a:p>
            <a:pPr>
              <a:lnSpc>
                <a:spcPct val="90000"/>
              </a:lnSpc>
            </a:pPr>
            <a:r>
              <a:rPr lang="fr-FR" sz="3200" b="1" dirty="0">
                <a:latin typeface="Arial" panose="020B0604020202020204" pitchFamily="34" charset="0"/>
                <a:cs typeface="Arial" panose="020B0604020202020204" pitchFamily="34" charset="0"/>
              </a:rPr>
              <a:t>Quelques enseignements </a:t>
            </a:r>
            <a:r>
              <a:rPr lang="fr-FR" sz="3200" dirty="0">
                <a:latin typeface="Arial" panose="020B0604020202020204" pitchFamily="34" charset="0"/>
                <a:cs typeface="Arial" panose="020B0604020202020204" pitchFamily="34" charset="0"/>
              </a:rPr>
              <a:t>importants pour la pérennité </a:t>
            </a:r>
          </a:p>
        </p:txBody>
      </p:sp>
      <p:sp>
        <p:nvSpPr>
          <p:cNvPr id="3" name="Content Placeholder 2"/>
          <p:cNvSpPr>
            <a:spLocks noGrp="1"/>
          </p:cNvSpPr>
          <p:nvPr>
            <p:ph idx="1"/>
          </p:nvPr>
        </p:nvSpPr>
        <p:spPr>
          <a:xfrm>
            <a:off x="1246717" y="1595069"/>
            <a:ext cx="10508281" cy="4287940"/>
          </a:xfrm>
          <a:solidFill>
            <a:schemeClr val="bg1"/>
          </a:solidFill>
        </p:spPr>
        <p:txBody>
          <a:bodyPr>
            <a:normAutofit lnSpcReduction="10000"/>
          </a:bodyPr>
          <a:lstStyle/>
          <a:p>
            <a:r>
              <a:rPr lang="fr-FR" sz="2400" dirty="0"/>
              <a:t>La pérennité comprend </a:t>
            </a:r>
            <a:r>
              <a:rPr lang="fr-FR" sz="2400" b="1" dirty="0">
                <a:solidFill>
                  <a:srgbClr val="00B050"/>
                </a:solidFill>
              </a:rPr>
              <a:t>deux composantes </a:t>
            </a:r>
            <a:r>
              <a:rPr lang="fr-FR" sz="2400" dirty="0"/>
              <a:t>: financière et programmatique  </a:t>
            </a:r>
          </a:p>
          <a:p>
            <a:pPr marL="257171" indent="-257171">
              <a:buFont typeface="Wingdings" panose="05000000000000000000" pitchFamily="2" charset="2"/>
              <a:buChar char="v"/>
            </a:pPr>
            <a:endParaRPr lang="fr-FR" sz="2400" dirty="0"/>
          </a:p>
          <a:p>
            <a:r>
              <a:rPr lang="fr-FR" sz="2400" dirty="0"/>
              <a:t>L’engagement </a:t>
            </a:r>
            <a:r>
              <a:rPr lang="fr-FR" sz="2400" b="1" dirty="0">
                <a:solidFill>
                  <a:srgbClr val="00B050"/>
                </a:solidFill>
              </a:rPr>
              <a:t>précoce et la planification </a:t>
            </a:r>
          </a:p>
          <a:p>
            <a:pPr lvl="1"/>
            <a:r>
              <a:rPr lang="fr-FR" sz="1800" dirty="0"/>
              <a:t>Lever les obstacles liés aux systèmes de santé et les contraintes institutionnelles </a:t>
            </a:r>
            <a:endParaRPr lang="fr-FR" sz="1800" dirty="0">
              <a:solidFill>
                <a:srgbClr val="FF0000"/>
              </a:solidFill>
            </a:endParaRPr>
          </a:p>
          <a:p>
            <a:pPr marL="500169" lvl="1" indent="-257171">
              <a:buFont typeface="Wingdings" panose="05000000000000000000" pitchFamily="2" charset="2"/>
              <a:buChar char="v"/>
            </a:pPr>
            <a:endParaRPr lang="fr-FR" dirty="0"/>
          </a:p>
          <a:p>
            <a:r>
              <a:rPr lang="fr-FR" sz="2400" dirty="0"/>
              <a:t>Il n’y a </a:t>
            </a:r>
            <a:r>
              <a:rPr lang="fr-FR" sz="2400" b="1" dirty="0">
                <a:solidFill>
                  <a:srgbClr val="00B050"/>
                </a:solidFill>
              </a:rPr>
              <a:t>pas de solution miracle </a:t>
            </a:r>
            <a:r>
              <a:rPr lang="fr-FR" sz="2400" dirty="0"/>
              <a:t>: la priorité est d’avoir des bases solides</a:t>
            </a:r>
          </a:p>
          <a:p>
            <a:pPr lvl="1"/>
            <a:r>
              <a:rPr lang="fr-FR" sz="1800" dirty="0"/>
              <a:t>Rien ne peut remplacer une planification, une budgétisation, un décaissement et une mise en œuvre des financements appropriés</a:t>
            </a:r>
          </a:p>
          <a:p>
            <a:pPr marL="257171" indent="-257171">
              <a:buFont typeface="Wingdings" panose="05000000000000000000" pitchFamily="2" charset="2"/>
              <a:buChar char="v"/>
            </a:pPr>
            <a:endParaRPr lang="fr-FR" sz="2400" dirty="0"/>
          </a:p>
          <a:p>
            <a:r>
              <a:rPr lang="fr-FR" sz="2400" b="1" dirty="0">
                <a:solidFill>
                  <a:srgbClr val="00B050"/>
                </a:solidFill>
              </a:rPr>
              <a:t>Priorisation, priorisation et priorisation</a:t>
            </a:r>
          </a:p>
          <a:p>
            <a:pPr lvl="1"/>
            <a:r>
              <a:rPr lang="fr-FR" sz="1800" dirty="0"/>
              <a:t>de la santé dans le budget global </a:t>
            </a:r>
          </a:p>
          <a:p>
            <a:pPr lvl="1"/>
            <a:r>
              <a:rPr lang="fr-FR" sz="1800" dirty="0"/>
              <a:t>des interventions de Soins de Santé Primaires majeures</a:t>
            </a:r>
            <a:endParaRPr lang="en-US" sz="1800" dirty="0"/>
          </a:p>
        </p:txBody>
      </p:sp>
      <p:sp>
        <p:nvSpPr>
          <p:cNvPr id="4" name="Slide Number Placeholder 3"/>
          <p:cNvSpPr>
            <a:spLocks noGrp="1"/>
          </p:cNvSpPr>
          <p:nvPr>
            <p:ph type="sldNum" sz="quarter" idx="12"/>
          </p:nvPr>
        </p:nvSpPr>
        <p:spPr/>
        <p:txBody>
          <a:bodyPr/>
          <a:lstStyle/>
          <a:p>
            <a:fld id="{733122C9-A0B9-462F-8757-0847AD287B63}" type="slidenum">
              <a:rPr lang="en-US" smtClean="0">
                <a:solidFill>
                  <a:srgbClr val="343434"/>
                </a:solidFill>
              </a:rPr>
              <a:pPr/>
              <a:t>45</a:t>
            </a:fld>
            <a:endParaRPr lang="en-US" dirty="0">
              <a:solidFill>
                <a:srgbClr val="343434"/>
              </a:solidFill>
            </a:endParaRPr>
          </a:p>
        </p:txBody>
      </p:sp>
    </p:spTree>
    <p:custDataLst>
      <p:tags r:id="rId1"/>
    </p:custDataLst>
    <p:extLst>
      <p:ext uri="{BB962C8B-B14F-4D97-AF65-F5344CB8AC3E}">
        <p14:creationId xmlns:p14="http://schemas.microsoft.com/office/powerpoint/2010/main" val="28544256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ADEF3-6EFB-4EC9-8656-6A101DA1D324}"/>
              </a:ext>
            </a:extLst>
          </p:cNvPr>
          <p:cNvSpPr>
            <a:spLocks noGrp="1"/>
          </p:cNvSpPr>
          <p:nvPr>
            <p:ph type="title"/>
          </p:nvPr>
        </p:nvSpPr>
        <p:spPr>
          <a:xfrm>
            <a:off x="590734" y="321992"/>
            <a:ext cx="10595878" cy="1036637"/>
          </a:xfrm>
        </p:spPr>
        <p:txBody>
          <a:bodyPr>
            <a:noAutofit/>
          </a:bodyPr>
          <a:lstStyle/>
          <a:p>
            <a:r>
              <a:rPr lang="en-US" sz="3200" dirty="0">
                <a:latin typeface="Arial" panose="020B0604020202020204" pitchFamily="34" charset="0"/>
                <a:cs typeface="Arial" panose="020B0604020202020204" pitchFamily="34" charset="0"/>
              </a:rPr>
              <a:t>La </a:t>
            </a:r>
            <a:r>
              <a:rPr lang="en-US" sz="3200" dirty="0" err="1">
                <a:latin typeface="Arial" panose="020B0604020202020204" pitchFamily="34" charset="0"/>
                <a:cs typeface="Arial" panose="020B0604020202020204" pitchFamily="34" charset="0"/>
              </a:rPr>
              <a:t>côte</a:t>
            </a:r>
            <a:r>
              <a:rPr lang="en-US" sz="3200" dirty="0">
                <a:latin typeface="Arial" panose="020B0604020202020204" pitchFamily="34" charset="0"/>
                <a:cs typeface="Arial" panose="020B0604020202020204" pitchFamily="34" charset="0"/>
              </a:rPr>
              <a:t> d’Ivoire </a:t>
            </a:r>
            <a:r>
              <a:rPr lang="en-US" sz="3200" dirty="0" err="1">
                <a:latin typeface="Arial" panose="020B0604020202020204" pitchFamily="34" charset="0"/>
                <a:cs typeface="Arial" panose="020B0604020202020204" pitchFamily="34" charset="0"/>
              </a:rPr>
              <a:t>va</a:t>
            </a:r>
            <a:r>
              <a:rPr lang="en-US" sz="3200" dirty="0">
                <a:latin typeface="Arial" panose="020B0604020202020204" pitchFamily="34" charset="0"/>
                <a:cs typeface="Arial" panose="020B0604020202020204" pitchFamily="34" charset="0"/>
              </a:rPr>
              <a:t> continuer à </a:t>
            </a:r>
            <a:r>
              <a:rPr lang="en-US" sz="3200" dirty="0" err="1">
                <a:latin typeface="Arial" panose="020B0604020202020204" pitchFamily="34" charset="0"/>
                <a:cs typeface="Arial" panose="020B0604020202020204" pitchFamily="34" charset="0"/>
              </a:rPr>
              <a:t>recevoir</a:t>
            </a:r>
            <a:r>
              <a:rPr lang="en-US" sz="3200" dirty="0">
                <a:latin typeface="Arial" panose="020B0604020202020204" pitchFamily="34" charset="0"/>
                <a:cs typeface="Arial" panose="020B0604020202020204" pitchFamily="34" charset="0"/>
              </a:rPr>
              <a:t> </a:t>
            </a:r>
            <a:r>
              <a:rPr lang="en-US" sz="3200" b="1" dirty="0">
                <a:latin typeface="Arial" panose="020B0604020202020204" pitchFamily="34" charset="0"/>
                <a:cs typeface="Arial" panose="020B0604020202020204" pitchFamily="34" charset="0"/>
              </a:rPr>
              <a:t>un </a:t>
            </a:r>
            <a:r>
              <a:rPr lang="en-US" sz="3200" b="1" dirty="0" err="1">
                <a:latin typeface="Arial" panose="020B0604020202020204" pitchFamily="34" charset="0"/>
                <a:cs typeface="Arial" panose="020B0604020202020204" pitchFamily="34" charset="0"/>
              </a:rPr>
              <a:t>soutien</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en</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vaccins</a:t>
            </a:r>
            <a:endParaRPr lang="en-US" sz="3200" b="1" dirty="0">
              <a:latin typeface="Arial" panose="020B0604020202020204" pitchFamily="34" charset="0"/>
              <a:cs typeface="Arial" panose="020B0604020202020204" pitchFamily="34" charset="0"/>
            </a:endParaRPr>
          </a:p>
        </p:txBody>
      </p:sp>
      <p:pic>
        <p:nvPicPr>
          <p:cNvPr id="13" name="Picture 5">
            <a:extLst>
              <a:ext uri="{FF2B5EF4-FFF2-40B4-BE49-F238E27FC236}">
                <a16:creationId xmlns:a16="http://schemas.microsoft.com/office/drawing/2014/main" id="{C4117518-A5D2-47C8-90ED-71A3B3C201B1}"/>
              </a:ext>
            </a:extLst>
          </p:cNvPr>
          <p:cNvPicPr>
            <a:picLocks noGrp="1" noChangeAspect="1"/>
          </p:cNvPicPr>
          <p:nvPr>
            <p:ph idx="1"/>
          </p:nvPr>
        </p:nvPicPr>
        <p:blipFill>
          <a:blip r:embed="rId2"/>
          <a:stretch>
            <a:fillRect/>
          </a:stretch>
        </p:blipFill>
        <p:spPr>
          <a:xfrm>
            <a:off x="432081" y="2345608"/>
            <a:ext cx="5968719" cy="4190400"/>
          </a:xfrm>
        </p:spPr>
      </p:pic>
      <p:sp>
        <p:nvSpPr>
          <p:cNvPr id="4" name="Slide Number Placeholder 3">
            <a:extLst>
              <a:ext uri="{FF2B5EF4-FFF2-40B4-BE49-F238E27FC236}">
                <a16:creationId xmlns:a16="http://schemas.microsoft.com/office/drawing/2014/main" id="{6DEE6712-9170-4237-BE62-EC7FDE64430D}"/>
              </a:ext>
            </a:extLst>
          </p:cNvPr>
          <p:cNvSpPr>
            <a:spLocks noGrp="1"/>
          </p:cNvSpPr>
          <p:nvPr>
            <p:ph type="sldNum" sz="quarter" idx="12"/>
          </p:nvPr>
        </p:nvSpPr>
        <p:spPr/>
        <p:txBody>
          <a:bodyPr/>
          <a:lstStyle/>
          <a:p>
            <a:fld id="{733122C9-A0B9-462F-8757-0847AD287B63}" type="slidenum">
              <a:rPr lang="en-GB" noProof="0" smtClean="0"/>
              <a:pPr/>
              <a:t>46</a:t>
            </a:fld>
            <a:endParaRPr lang="en-GB" noProof="0" dirty="0"/>
          </a:p>
        </p:txBody>
      </p:sp>
      <p:graphicFrame>
        <p:nvGraphicFramePr>
          <p:cNvPr id="10" name="Table 9">
            <a:extLst>
              <a:ext uri="{FF2B5EF4-FFF2-40B4-BE49-F238E27FC236}">
                <a16:creationId xmlns:a16="http://schemas.microsoft.com/office/drawing/2014/main" id="{770FB021-5A4A-4B9D-AF72-C923DAAE6C4B}"/>
              </a:ext>
            </a:extLst>
          </p:cNvPr>
          <p:cNvGraphicFramePr>
            <a:graphicFrameLocks noGrp="1"/>
          </p:cNvGraphicFramePr>
          <p:nvPr/>
        </p:nvGraphicFramePr>
        <p:xfrm>
          <a:off x="6710467" y="2764992"/>
          <a:ext cx="4917741" cy="3072957"/>
        </p:xfrm>
        <a:graphic>
          <a:graphicData uri="http://schemas.openxmlformats.org/drawingml/2006/table">
            <a:tbl>
              <a:tblPr firstRow="1" firstCol="1" bandRow="1">
                <a:tableStyleId>{5C22544A-7EE6-4342-B048-85BDC9FD1C3A}</a:tableStyleId>
              </a:tblPr>
              <a:tblGrid>
                <a:gridCol w="2420545">
                  <a:extLst>
                    <a:ext uri="{9D8B030D-6E8A-4147-A177-3AD203B41FA5}">
                      <a16:colId xmlns:a16="http://schemas.microsoft.com/office/drawing/2014/main" val="2163676467"/>
                    </a:ext>
                  </a:extLst>
                </a:gridCol>
                <a:gridCol w="1104374">
                  <a:extLst>
                    <a:ext uri="{9D8B030D-6E8A-4147-A177-3AD203B41FA5}">
                      <a16:colId xmlns:a16="http://schemas.microsoft.com/office/drawing/2014/main" val="577703497"/>
                    </a:ext>
                  </a:extLst>
                </a:gridCol>
                <a:gridCol w="1392822">
                  <a:extLst>
                    <a:ext uri="{9D8B030D-6E8A-4147-A177-3AD203B41FA5}">
                      <a16:colId xmlns:a16="http://schemas.microsoft.com/office/drawing/2014/main" val="3784901354"/>
                    </a:ext>
                  </a:extLst>
                </a:gridCol>
              </a:tblGrid>
              <a:tr h="485263">
                <a:tc>
                  <a:txBody>
                    <a:bodyPr/>
                    <a:lstStyle/>
                    <a:p>
                      <a:pPr marL="0" marR="0" algn="ctr">
                        <a:lnSpc>
                          <a:spcPct val="107000"/>
                        </a:lnSpc>
                        <a:spcBef>
                          <a:spcPts val="0"/>
                        </a:spcBef>
                        <a:spcAft>
                          <a:spcPts val="0"/>
                        </a:spcAft>
                      </a:pPr>
                      <a:r>
                        <a:rPr lang="en-GB" sz="1600" dirty="0" err="1">
                          <a:effectLst/>
                        </a:rPr>
                        <a:t>Année</a:t>
                      </a:r>
                      <a:r>
                        <a:rPr lang="en-GB" sz="1600" dirty="0">
                          <a:effectLst/>
                        </a:rPr>
                        <a:t> de </a:t>
                      </a:r>
                      <a:r>
                        <a:rPr lang="en-GB" sz="1600" dirty="0" err="1">
                          <a:effectLst/>
                        </a:rPr>
                        <a:t>soumission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GB" sz="1600" dirty="0" err="1">
                          <a:effectLst/>
                        </a:rPr>
                        <a:t>Années</a:t>
                      </a:r>
                      <a:r>
                        <a:rPr lang="en-GB" sz="1600" dirty="0">
                          <a:effectLst/>
                        </a:rPr>
                        <a:t> de </a:t>
                      </a:r>
                      <a:r>
                        <a:rPr lang="en-GB" sz="1600" dirty="0" err="1">
                          <a:effectLst/>
                        </a:rPr>
                        <a:t>soutien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800"/>
                        </a:spcAft>
                      </a:pPr>
                      <a:r>
                        <a:rPr lang="en-GB" sz="1600" dirty="0">
                          <a:effectLst/>
                        </a:rPr>
                        <a:t>       Co-</a:t>
                      </a:r>
                      <a:r>
                        <a:rPr lang="en-GB" sz="1600" dirty="0" err="1">
                          <a:effectLst/>
                        </a:rPr>
                        <a:t>financement</a:t>
                      </a:r>
                      <a:r>
                        <a:rPr lang="en-GB" sz="1600" dirty="0">
                          <a:effectLst/>
                        </a:rPr>
                        <a:t> au début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02622882"/>
                  </a:ext>
                </a:extLst>
              </a:tr>
              <a:tr h="190500">
                <a:tc>
                  <a:txBody>
                    <a:bodyPr/>
                    <a:lstStyle/>
                    <a:p>
                      <a:pPr marL="0" marR="0">
                        <a:lnSpc>
                          <a:spcPct val="107000"/>
                        </a:lnSpc>
                        <a:spcBef>
                          <a:spcPts val="0"/>
                        </a:spcBef>
                        <a:spcAft>
                          <a:spcPts val="0"/>
                        </a:spcAft>
                      </a:pPr>
                      <a:r>
                        <a:rPr lang="en-US" sz="1600" dirty="0">
                          <a:effectLst/>
                        </a:rPr>
                        <a:t>Pays </a:t>
                      </a:r>
                      <a:r>
                        <a:rPr lang="en-US" sz="1600" dirty="0" err="1">
                          <a:effectLst/>
                        </a:rPr>
                        <a:t>soumet</a:t>
                      </a:r>
                      <a:r>
                        <a:rPr lang="en-US" sz="1600" dirty="0">
                          <a:effectLst/>
                        </a:rPr>
                        <a:t> </a:t>
                      </a:r>
                      <a:r>
                        <a:rPr lang="en-US" sz="1600" dirty="0" err="1">
                          <a:effectLst/>
                        </a:rPr>
                        <a:t>en</a:t>
                      </a:r>
                      <a:r>
                        <a:rPr lang="en-US" sz="1600" dirty="0">
                          <a:effectLst/>
                        </a:rPr>
                        <a:t> 1ère </a:t>
                      </a:r>
                      <a:r>
                        <a:rPr lang="en-US" sz="1600" dirty="0" err="1">
                          <a:effectLst/>
                        </a:rPr>
                        <a:t>année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solidFill>
                  </a:tcPr>
                </a:tc>
                <a:tc>
                  <a:txBody>
                    <a:bodyPr/>
                    <a:lstStyle/>
                    <a:p>
                      <a:pPr marL="0" marR="0" algn="ctr">
                        <a:lnSpc>
                          <a:spcPct val="107000"/>
                        </a:lnSpc>
                        <a:spcBef>
                          <a:spcPts val="0"/>
                        </a:spcBef>
                        <a:spcAft>
                          <a:spcPts val="0"/>
                        </a:spcAft>
                      </a:pPr>
                      <a:r>
                        <a:rPr lang="en-GB" sz="1600" dirty="0">
                          <a:effectLst/>
                        </a:rPr>
                        <a:t>4 </a:t>
                      </a:r>
                      <a:r>
                        <a:rPr lang="en-GB" sz="1600" dirty="0" err="1">
                          <a:effectLst/>
                        </a:rPr>
                        <a:t>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0" marR="0" algn="ctr">
                        <a:lnSpc>
                          <a:spcPct val="107000"/>
                        </a:lnSpc>
                        <a:spcBef>
                          <a:spcPts val="0"/>
                        </a:spcBef>
                        <a:spcAft>
                          <a:spcPts val="800"/>
                        </a:spcAft>
                      </a:pPr>
                      <a:r>
                        <a:rPr lang="en-GB" sz="1600" dirty="0">
                          <a:effectLst/>
                        </a:rPr>
                        <a:t>Fraction de </a:t>
                      </a:r>
                      <a:r>
                        <a:rPr lang="en-GB" sz="1600" dirty="0" err="1">
                          <a:effectLst/>
                        </a:rPr>
                        <a:t>l’année</a:t>
                      </a:r>
                      <a:r>
                        <a:rPr lang="en-GB" sz="1600" dirty="0">
                          <a:effectLst/>
                        </a:rPr>
                        <a:t> de grâce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2714940358"/>
                  </a:ext>
                </a:extLst>
              </a:tr>
              <a:tr h="190500">
                <a:tc>
                  <a:txBody>
                    <a:bodyPr/>
                    <a:lstStyle/>
                    <a:p>
                      <a:pPr marL="0" marR="0">
                        <a:lnSpc>
                          <a:spcPct val="107000"/>
                        </a:lnSpc>
                        <a:spcBef>
                          <a:spcPts val="0"/>
                        </a:spcBef>
                        <a:spcAft>
                          <a:spcPts val="0"/>
                        </a:spcAft>
                      </a:pPr>
                      <a:r>
                        <a:rPr lang="en-US" sz="1600" dirty="0">
                          <a:effectLst/>
                        </a:rPr>
                        <a:t>Pays </a:t>
                      </a:r>
                      <a:r>
                        <a:rPr lang="en-US" sz="1600" dirty="0" err="1">
                          <a:effectLst/>
                        </a:rPr>
                        <a:t>soumet</a:t>
                      </a:r>
                      <a:r>
                        <a:rPr lang="en-US" sz="1600" dirty="0">
                          <a:effectLst/>
                        </a:rPr>
                        <a:t> </a:t>
                      </a:r>
                      <a:r>
                        <a:rPr lang="en-US" sz="1600" dirty="0" err="1">
                          <a:effectLst/>
                        </a:rPr>
                        <a:t>en</a:t>
                      </a:r>
                      <a:r>
                        <a:rPr lang="en-US" sz="1600" dirty="0">
                          <a:effectLst/>
                        </a:rPr>
                        <a:t> 2ème </a:t>
                      </a:r>
                      <a:r>
                        <a:rPr lang="en-US" sz="1600" dirty="0" err="1">
                          <a:effectLst/>
                        </a:rPr>
                        <a:t>année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solidFill>
                  </a:tcPr>
                </a:tc>
                <a:tc>
                  <a:txBody>
                    <a:bodyPr/>
                    <a:lstStyle/>
                    <a:p>
                      <a:pPr marL="0" marR="0" algn="ctr">
                        <a:lnSpc>
                          <a:spcPct val="107000"/>
                        </a:lnSpc>
                        <a:spcBef>
                          <a:spcPts val="0"/>
                        </a:spcBef>
                        <a:spcAft>
                          <a:spcPts val="0"/>
                        </a:spcAft>
                      </a:pPr>
                      <a:r>
                        <a:rPr lang="en-GB" sz="1600" dirty="0">
                          <a:effectLst/>
                        </a:rPr>
                        <a:t>3 </a:t>
                      </a:r>
                      <a:r>
                        <a:rPr lang="en-GB" sz="1600" dirty="0" err="1">
                          <a:effectLst/>
                        </a:rPr>
                        <a:t>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0" marR="0" algn="ctr">
                        <a:lnSpc>
                          <a:spcPct val="107000"/>
                        </a:lnSpc>
                        <a:spcBef>
                          <a:spcPts val="0"/>
                        </a:spcBef>
                        <a:spcAft>
                          <a:spcPts val="800"/>
                        </a:spcAft>
                      </a:pPr>
                      <a:r>
                        <a:rPr lang="en-GB" sz="1600" dirty="0">
                          <a:effectLst/>
                        </a:rPr>
                        <a:t>40%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144620502"/>
                  </a:ext>
                </a:extLst>
              </a:tr>
              <a:tr h="190500">
                <a:tc>
                  <a:txBody>
                    <a:bodyPr/>
                    <a:lstStyle/>
                    <a:p>
                      <a:pPr marL="0" marR="0">
                        <a:lnSpc>
                          <a:spcPct val="107000"/>
                        </a:lnSpc>
                        <a:spcBef>
                          <a:spcPts val="0"/>
                        </a:spcBef>
                        <a:spcAft>
                          <a:spcPts val="0"/>
                        </a:spcAft>
                      </a:pPr>
                      <a:r>
                        <a:rPr lang="en-US" sz="1600" dirty="0">
                          <a:effectLst/>
                        </a:rPr>
                        <a:t>Pays </a:t>
                      </a:r>
                      <a:r>
                        <a:rPr lang="en-US" sz="1600" dirty="0" err="1">
                          <a:effectLst/>
                        </a:rPr>
                        <a:t>soumet</a:t>
                      </a:r>
                      <a:r>
                        <a:rPr lang="en-US" sz="1600" dirty="0">
                          <a:effectLst/>
                        </a:rPr>
                        <a:t> </a:t>
                      </a:r>
                      <a:r>
                        <a:rPr lang="en-US" sz="1600" dirty="0" err="1">
                          <a:effectLst/>
                        </a:rPr>
                        <a:t>en</a:t>
                      </a:r>
                      <a:r>
                        <a:rPr lang="en-US" sz="1600" dirty="0">
                          <a:effectLst/>
                        </a:rPr>
                        <a:t> 3ème </a:t>
                      </a:r>
                      <a:r>
                        <a:rPr lang="en-US" sz="1600" dirty="0" err="1">
                          <a:effectLst/>
                        </a:rPr>
                        <a:t>année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solidFill>
                  </a:tcPr>
                </a:tc>
                <a:tc>
                  <a:txBody>
                    <a:bodyPr/>
                    <a:lstStyle/>
                    <a:p>
                      <a:pPr marL="0" marR="0" algn="ctr">
                        <a:lnSpc>
                          <a:spcPct val="107000"/>
                        </a:lnSpc>
                        <a:spcBef>
                          <a:spcPts val="0"/>
                        </a:spcBef>
                        <a:spcAft>
                          <a:spcPts val="0"/>
                        </a:spcAft>
                      </a:pPr>
                      <a:r>
                        <a:rPr lang="en-GB" sz="1600" dirty="0">
                          <a:effectLst/>
                        </a:rPr>
                        <a:t>2 </a:t>
                      </a:r>
                      <a:r>
                        <a:rPr lang="en-GB" sz="1600" dirty="0" err="1">
                          <a:effectLst/>
                        </a:rPr>
                        <a:t>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0" marR="0" algn="ctr">
                        <a:lnSpc>
                          <a:spcPct val="107000"/>
                        </a:lnSpc>
                        <a:spcBef>
                          <a:spcPts val="0"/>
                        </a:spcBef>
                        <a:spcAft>
                          <a:spcPts val="800"/>
                        </a:spcAft>
                      </a:pPr>
                      <a:r>
                        <a:rPr lang="en-GB" sz="1600" dirty="0">
                          <a:effectLst/>
                        </a:rPr>
                        <a:t>60%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4282292163"/>
                  </a:ext>
                </a:extLst>
              </a:tr>
              <a:tr h="200025">
                <a:tc>
                  <a:txBody>
                    <a:bodyPr/>
                    <a:lstStyle/>
                    <a:p>
                      <a:pPr marL="0" marR="0">
                        <a:lnSpc>
                          <a:spcPct val="107000"/>
                        </a:lnSpc>
                        <a:spcBef>
                          <a:spcPts val="0"/>
                        </a:spcBef>
                        <a:spcAft>
                          <a:spcPts val="0"/>
                        </a:spcAft>
                      </a:pPr>
                      <a:r>
                        <a:rPr lang="en-US" sz="1600" dirty="0">
                          <a:effectLst/>
                        </a:rPr>
                        <a:t>Pays </a:t>
                      </a:r>
                      <a:r>
                        <a:rPr lang="en-US" sz="1600" dirty="0" err="1">
                          <a:effectLst/>
                        </a:rPr>
                        <a:t>soumet</a:t>
                      </a:r>
                      <a:r>
                        <a:rPr lang="en-US" sz="1600" dirty="0">
                          <a:effectLst/>
                        </a:rPr>
                        <a:t> </a:t>
                      </a:r>
                      <a:r>
                        <a:rPr lang="en-US" sz="1600" dirty="0" err="1">
                          <a:effectLst/>
                        </a:rPr>
                        <a:t>en</a:t>
                      </a:r>
                      <a:r>
                        <a:rPr lang="en-US" sz="1600" dirty="0">
                          <a:effectLst/>
                        </a:rPr>
                        <a:t> 4ème </a:t>
                      </a:r>
                      <a:r>
                        <a:rPr lang="en-US" sz="1600" dirty="0" err="1">
                          <a:effectLst/>
                        </a:rPr>
                        <a:t>ou</a:t>
                      </a:r>
                      <a:r>
                        <a:rPr lang="en-US" sz="1600" dirty="0">
                          <a:effectLst/>
                        </a:rPr>
                        <a:t> 5ème </a:t>
                      </a:r>
                      <a:r>
                        <a:rPr lang="en-US" sz="1600" dirty="0" err="1">
                          <a:effectLst/>
                        </a:rPr>
                        <a:t>année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2"/>
                    </a:solidFill>
                  </a:tcPr>
                </a:tc>
                <a:tc>
                  <a:txBody>
                    <a:bodyPr/>
                    <a:lstStyle/>
                    <a:p>
                      <a:pPr marL="0" marR="0" algn="ctr">
                        <a:lnSpc>
                          <a:spcPct val="107000"/>
                        </a:lnSpc>
                        <a:spcBef>
                          <a:spcPts val="0"/>
                        </a:spcBef>
                        <a:spcAft>
                          <a:spcPts val="0"/>
                        </a:spcAft>
                      </a:pPr>
                      <a:r>
                        <a:rPr lang="en-GB" sz="1600" dirty="0">
                          <a:effectLst/>
                        </a:rPr>
                        <a:t>1 an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tc>
                  <a:txBody>
                    <a:bodyPr/>
                    <a:lstStyle/>
                    <a:p>
                      <a:pPr marL="0" marR="0" algn="ctr">
                        <a:lnSpc>
                          <a:spcPct val="107000"/>
                        </a:lnSpc>
                        <a:spcBef>
                          <a:spcPts val="0"/>
                        </a:spcBef>
                        <a:spcAft>
                          <a:spcPts val="800"/>
                        </a:spcAft>
                      </a:pPr>
                      <a:r>
                        <a:rPr lang="en-GB" sz="1600" dirty="0">
                          <a:effectLst/>
                        </a:rPr>
                        <a:t>80%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598383316"/>
                  </a:ext>
                </a:extLst>
              </a:tr>
            </a:tbl>
          </a:graphicData>
        </a:graphic>
      </p:graphicFrame>
      <p:sp>
        <p:nvSpPr>
          <p:cNvPr id="11" name="Rectangle 1">
            <a:extLst>
              <a:ext uri="{FF2B5EF4-FFF2-40B4-BE49-F238E27FC236}">
                <a16:creationId xmlns:a16="http://schemas.microsoft.com/office/drawing/2014/main" id="{269128C6-CC9D-453F-9EFE-CA09B6E57334}"/>
              </a:ext>
            </a:extLst>
          </p:cNvPr>
          <p:cNvSpPr>
            <a:spLocks noChangeArrowheads="1"/>
          </p:cNvSpPr>
          <p:nvPr/>
        </p:nvSpPr>
        <p:spPr bwMode="auto">
          <a:xfrm>
            <a:off x="2819242" y="4257751"/>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br>
              <a:rPr lang="en-US" altLang="en-US">
                <a:latin typeface="Arial" panose="020B0604020202020204" pitchFamily="34" charset="0"/>
              </a:rPr>
            </a:br>
            <a:endParaRPr lang="en-US" altLang="en-US">
              <a:latin typeface="Arial" panose="020B0604020202020204" pitchFamily="34" charset="0"/>
            </a:endParaRPr>
          </a:p>
        </p:txBody>
      </p:sp>
      <p:sp>
        <p:nvSpPr>
          <p:cNvPr id="14" name="TextBox 13">
            <a:extLst>
              <a:ext uri="{FF2B5EF4-FFF2-40B4-BE49-F238E27FC236}">
                <a16:creationId xmlns:a16="http://schemas.microsoft.com/office/drawing/2014/main" id="{354BE5D8-73DB-4E1F-998B-C97B3E26D654}"/>
              </a:ext>
            </a:extLst>
          </p:cNvPr>
          <p:cNvSpPr txBox="1"/>
          <p:nvPr/>
        </p:nvSpPr>
        <p:spPr>
          <a:xfrm>
            <a:off x="512285" y="1637722"/>
            <a:ext cx="5888516" cy="707886"/>
          </a:xfrm>
          <a:prstGeom prst="rect">
            <a:avLst/>
          </a:prstGeom>
          <a:noFill/>
        </p:spPr>
        <p:txBody>
          <a:bodyPr wrap="square" rtlCol="0">
            <a:spAutoFit/>
          </a:bodyPr>
          <a:lstStyle/>
          <a:p>
            <a:r>
              <a:rPr lang="en-US" sz="2000" dirty="0"/>
              <a:t>… et </a:t>
            </a:r>
            <a:r>
              <a:rPr lang="en-US" sz="2000" dirty="0" err="1"/>
              <a:t>bénéficier</a:t>
            </a:r>
            <a:r>
              <a:rPr lang="en-US" sz="2000" dirty="0"/>
              <a:t> d’un </a:t>
            </a:r>
            <a:r>
              <a:rPr lang="en-US" sz="2000" dirty="0" err="1"/>
              <a:t>soutien</a:t>
            </a:r>
            <a:r>
              <a:rPr lang="en-US" sz="2000" dirty="0"/>
              <a:t> financier </a:t>
            </a:r>
            <a:r>
              <a:rPr lang="en-US" sz="2000" dirty="0" err="1"/>
              <a:t>selon</a:t>
            </a:r>
            <a:r>
              <a:rPr lang="en-US" sz="2000" dirty="0"/>
              <a:t> les </a:t>
            </a:r>
            <a:r>
              <a:rPr lang="en-US" sz="2000" dirty="0" err="1"/>
              <a:t>règles</a:t>
            </a:r>
            <a:r>
              <a:rPr lang="en-US" sz="2000" dirty="0"/>
              <a:t> ci-dessous</a:t>
            </a:r>
          </a:p>
        </p:txBody>
      </p:sp>
      <p:sp>
        <p:nvSpPr>
          <p:cNvPr id="16" name="TextBox 15">
            <a:extLst>
              <a:ext uri="{FF2B5EF4-FFF2-40B4-BE49-F238E27FC236}">
                <a16:creationId xmlns:a16="http://schemas.microsoft.com/office/drawing/2014/main" id="{215120FF-20F5-4A9D-B997-0BB8FF5C14AC}"/>
              </a:ext>
            </a:extLst>
          </p:cNvPr>
          <p:cNvSpPr txBox="1"/>
          <p:nvPr/>
        </p:nvSpPr>
        <p:spPr>
          <a:xfrm>
            <a:off x="6600567" y="1614860"/>
            <a:ext cx="5079147" cy="707886"/>
          </a:xfrm>
          <a:prstGeom prst="rect">
            <a:avLst/>
          </a:prstGeom>
          <a:noFill/>
        </p:spPr>
        <p:txBody>
          <a:bodyPr wrap="square" rtlCol="0">
            <a:spAutoFit/>
          </a:bodyPr>
          <a:lstStyle/>
          <a:p>
            <a:r>
              <a:rPr lang="en-US" sz="2000" dirty="0"/>
              <a:t>… le </a:t>
            </a:r>
            <a:r>
              <a:rPr lang="en-US" sz="2000" dirty="0" err="1"/>
              <a:t>niveau</a:t>
            </a:r>
            <a:r>
              <a:rPr lang="en-US" sz="2000" dirty="0"/>
              <a:t> de co-</a:t>
            </a:r>
            <a:r>
              <a:rPr lang="en-US" sz="2000" dirty="0" err="1"/>
              <a:t>financement</a:t>
            </a:r>
            <a:r>
              <a:rPr lang="en-US" sz="2000" dirty="0"/>
              <a:t> </a:t>
            </a:r>
            <a:r>
              <a:rPr lang="en-US" sz="2000" dirty="0" err="1"/>
              <a:t>dépendra</a:t>
            </a:r>
            <a:r>
              <a:rPr lang="en-US" sz="2000" dirty="0"/>
              <a:t> de </a:t>
            </a:r>
            <a:r>
              <a:rPr lang="en-US" sz="2000" dirty="0" err="1"/>
              <a:t>l’année</a:t>
            </a:r>
            <a:r>
              <a:rPr lang="en-US" sz="2000" dirty="0"/>
              <a:t> de </a:t>
            </a:r>
            <a:r>
              <a:rPr lang="en-US" sz="2000" dirty="0" err="1"/>
              <a:t>soumission</a:t>
            </a:r>
            <a:r>
              <a:rPr lang="en-US" sz="2000" dirty="0"/>
              <a:t> de la </a:t>
            </a:r>
            <a:r>
              <a:rPr lang="en-US" sz="2000" dirty="0" err="1"/>
              <a:t>demande</a:t>
            </a:r>
            <a:r>
              <a:rPr lang="en-US" sz="2000" dirty="0"/>
              <a:t> </a:t>
            </a:r>
          </a:p>
        </p:txBody>
      </p:sp>
      <p:sp>
        <p:nvSpPr>
          <p:cNvPr id="17" name="TextBox 16">
            <a:extLst>
              <a:ext uri="{FF2B5EF4-FFF2-40B4-BE49-F238E27FC236}">
                <a16:creationId xmlns:a16="http://schemas.microsoft.com/office/drawing/2014/main" id="{B102EBC9-D623-47B6-9009-369C39A1B7BB}"/>
              </a:ext>
            </a:extLst>
          </p:cNvPr>
          <p:cNvSpPr txBox="1"/>
          <p:nvPr/>
        </p:nvSpPr>
        <p:spPr>
          <a:xfrm>
            <a:off x="2667000" y="6094418"/>
            <a:ext cx="3733800" cy="261610"/>
          </a:xfrm>
          <a:prstGeom prst="rect">
            <a:avLst/>
          </a:prstGeom>
          <a:noFill/>
        </p:spPr>
        <p:txBody>
          <a:bodyPr wrap="square" rtlCol="0">
            <a:spAutoFit/>
          </a:bodyPr>
          <a:lstStyle/>
          <a:p>
            <a:r>
              <a:rPr lang="en-US" sz="1050" dirty="0"/>
              <a:t>* AT= Accelerated transition</a:t>
            </a:r>
          </a:p>
        </p:txBody>
      </p:sp>
      <p:sp>
        <p:nvSpPr>
          <p:cNvPr id="5" name="Rectangle: Rounded Corners 4">
            <a:extLst>
              <a:ext uri="{FF2B5EF4-FFF2-40B4-BE49-F238E27FC236}">
                <a16:creationId xmlns:a16="http://schemas.microsoft.com/office/drawing/2014/main" id="{86F7EA8A-C111-4E70-B9BF-91220B76828C}"/>
              </a:ext>
            </a:extLst>
          </p:cNvPr>
          <p:cNvSpPr/>
          <p:nvPr/>
        </p:nvSpPr>
        <p:spPr>
          <a:xfrm>
            <a:off x="345688" y="5018048"/>
            <a:ext cx="5968719" cy="787831"/>
          </a:xfrm>
          <a:prstGeom prst="roundRect">
            <a:avLst/>
          </a:prstGeom>
          <a:noFill/>
          <a:ln w="57150"/>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0385187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3D787-0B2E-4517-A68B-2C186C180DB9}"/>
              </a:ext>
            </a:extLst>
          </p:cNvPr>
          <p:cNvSpPr>
            <a:spLocks noGrp="1"/>
          </p:cNvSpPr>
          <p:nvPr>
            <p:ph type="title"/>
          </p:nvPr>
        </p:nvSpPr>
        <p:spPr/>
        <p:txBody>
          <a:bodyPr>
            <a:noAutofit/>
          </a:bodyPr>
          <a:lstStyle/>
          <a:p>
            <a:r>
              <a:rPr lang="en-US" sz="3200" dirty="0">
                <a:latin typeface="Arial" panose="020B0604020202020204" pitchFamily="34" charset="0"/>
                <a:cs typeface="Arial" panose="020B0604020202020204" pitchFamily="34" charset="0"/>
              </a:rPr>
              <a:t>La part de co-</a:t>
            </a:r>
            <a:r>
              <a:rPr lang="en-US" sz="3200" dirty="0" err="1">
                <a:latin typeface="Arial" panose="020B0604020202020204" pitchFamily="34" charset="0"/>
                <a:cs typeface="Arial" panose="020B0604020202020204" pitchFamily="34" charset="0"/>
              </a:rPr>
              <a:t>financement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évoluera</a:t>
            </a:r>
            <a:r>
              <a:rPr lang="en-US" sz="3200" dirty="0">
                <a:latin typeface="Arial" panose="020B0604020202020204" pitchFamily="34" charset="0"/>
                <a:cs typeface="Arial" panose="020B0604020202020204" pitchFamily="34" charset="0"/>
              </a:rPr>
              <a:t> pour </a:t>
            </a:r>
            <a:r>
              <a:rPr lang="en-US" sz="3200" dirty="0" err="1">
                <a:latin typeface="Arial" panose="020B0604020202020204" pitchFamily="34" charset="0"/>
                <a:cs typeface="Arial" panose="020B0604020202020204" pitchFamily="34" charset="0"/>
              </a:rPr>
              <a:t>atteindre</a:t>
            </a:r>
            <a:r>
              <a:rPr lang="en-US" sz="3200" dirty="0">
                <a:latin typeface="Arial" panose="020B0604020202020204" pitchFamily="34" charset="0"/>
                <a:cs typeface="Arial" panose="020B0604020202020204" pitchFamily="34" charset="0"/>
              </a:rPr>
              <a:t> </a:t>
            </a:r>
            <a:r>
              <a:rPr lang="en-US" sz="3200" b="1" dirty="0">
                <a:latin typeface="Arial" panose="020B0604020202020204" pitchFamily="34" charset="0"/>
                <a:cs typeface="Arial" panose="020B0604020202020204" pitchFamily="34" charset="0"/>
              </a:rPr>
              <a:t>100% de </a:t>
            </a:r>
            <a:r>
              <a:rPr lang="en-US" sz="3200" b="1" dirty="0" err="1">
                <a:latin typeface="Arial" panose="020B0604020202020204" pitchFamily="34" charset="0"/>
                <a:cs typeface="Arial" panose="020B0604020202020204" pitchFamily="34" charset="0"/>
              </a:rPr>
              <a:t>financement</a:t>
            </a:r>
            <a:r>
              <a:rPr lang="en-US" sz="3200" b="1" dirty="0">
                <a:latin typeface="Arial" panose="020B0604020202020204" pitchFamily="34" charset="0"/>
                <a:cs typeface="Arial" panose="020B0604020202020204" pitchFamily="34" charset="0"/>
              </a:rPr>
              <a:t> pas le </a:t>
            </a:r>
            <a:r>
              <a:rPr lang="en-US" sz="3200" b="1" dirty="0" err="1">
                <a:latin typeface="Arial" panose="020B0604020202020204" pitchFamily="34" charset="0"/>
                <a:cs typeface="Arial" panose="020B0604020202020204" pitchFamily="34" charset="0"/>
              </a:rPr>
              <a:t>gouvernement</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d’ici</a:t>
            </a:r>
            <a:r>
              <a:rPr lang="en-US" sz="3200" b="1" dirty="0">
                <a:latin typeface="Arial" panose="020B0604020202020204" pitchFamily="34" charset="0"/>
                <a:cs typeface="Arial" panose="020B0604020202020204" pitchFamily="34" charset="0"/>
              </a:rPr>
              <a:t> 2027</a:t>
            </a:r>
          </a:p>
        </p:txBody>
      </p:sp>
      <p:sp>
        <p:nvSpPr>
          <p:cNvPr id="4" name="Slide Number Placeholder 3">
            <a:extLst>
              <a:ext uri="{FF2B5EF4-FFF2-40B4-BE49-F238E27FC236}">
                <a16:creationId xmlns:a16="http://schemas.microsoft.com/office/drawing/2014/main" id="{13E5F172-B51A-4A92-87FC-48639F9FDA82}"/>
              </a:ext>
            </a:extLst>
          </p:cNvPr>
          <p:cNvSpPr>
            <a:spLocks noGrp="1"/>
          </p:cNvSpPr>
          <p:nvPr>
            <p:ph type="sldNum" sz="quarter" idx="12"/>
          </p:nvPr>
        </p:nvSpPr>
        <p:spPr/>
        <p:txBody>
          <a:bodyPr/>
          <a:lstStyle/>
          <a:p>
            <a:fld id="{733122C9-A0B9-462F-8757-0847AD287B63}" type="slidenum">
              <a:rPr lang="en-GB" noProof="0" smtClean="0"/>
              <a:pPr/>
              <a:t>47</a:t>
            </a:fld>
            <a:endParaRPr lang="en-GB" noProof="0"/>
          </a:p>
        </p:txBody>
      </p:sp>
      <p:graphicFrame>
        <p:nvGraphicFramePr>
          <p:cNvPr id="5" name="Chart 4">
            <a:extLst>
              <a:ext uri="{FF2B5EF4-FFF2-40B4-BE49-F238E27FC236}">
                <a16:creationId xmlns:a16="http://schemas.microsoft.com/office/drawing/2014/main" id="{43B01840-E743-4562-BCDE-88CE10799ECA}"/>
              </a:ext>
            </a:extLst>
          </p:cNvPr>
          <p:cNvGraphicFramePr>
            <a:graphicFrameLocks/>
          </p:cNvGraphicFramePr>
          <p:nvPr/>
        </p:nvGraphicFramePr>
        <p:xfrm>
          <a:off x="1246716" y="1738351"/>
          <a:ext cx="6101535" cy="3781100"/>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9D5BB3E8-EE86-4B28-A94D-D351809D916B}"/>
              </a:ext>
            </a:extLst>
          </p:cNvPr>
          <p:cNvSpPr txBox="1"/>
          <p:nvPr/>
        </p:nvSpPr>
        <p:spPr>
          <a:xfrm>
            <a:off x="308472" y="5124243"/>
            <a:ext cx="2634839" cy="1692771"/>
          </a:xfrm>
          <a:prstGeom prst="rect">
            <a:avLst/>
          </a:prstGeom>
          <a:solidFill>
            <a:schemeClr val="bg1"/>
          </a:solidFill>
        </p:spPr>
        <p:txBody>
          <a:bodyPr wrap="square" rtlCol="0">
            <a:spAutoFit/>
          </a:bodyPr>
          <a:lstStyle/>
          <a:p>
            <a:r>
              <a:rPr lang="en-US" sz="2000" b="1" dirty="0">
                <a:solidFill>
                  <a:schemeClr val="accent1"/>
                </a:solidFill>
              </a:rPr>
              <a:t>0.8% </a:t>
            </a:r>
            <a:r>
              <a:rPr lang="en-US" sz="1600" dirty="0"/>
              <a:t>du budget total du </a:t>
            </a:r>
            <a:r>
              <a:rPr lang="en-US" sz="1600" dirty="0" err="1"/>
              <a:t>gouvernement</a:t>
            </a:r>
            <a:r>
              <a:rPr lang="en-US" sz="1600" dirty="0"/>
              <a:t> </a:t>
            </a:r>
            <a:r>
              <a:rPr lang="en-US" sz="1600" dirty="0" err="1"/>
              <a:t>alloué</a:t>
            </a:r>
            <a:r>
              <a:rPr lang="en-US" sz="1600" dirty="0"/>
              <a:t> aux SSP</a:t>
            </a:r>
          </a:p>
          <a:p>
            <a:r>
              <a:rPr lang="en-US" sz="2000" b="1" dirty="0">
                <a:solidFill>
                  <a:schemeClr val="accent1"/>
                </a:solidFill>
              </a:rPr>
              <a:t>0.7% </a:t>
            </a:r>
            <a:r>
              <a:rPr lang="en-US" sz="1600" dirty="0"/>
              <a:t>du budget total du </a:t>
            </a:r>
            <a:r>
              <a:rPr lang="en-US" sz="1600" dirty="0" err="1"/>
              <a:t>gouvernement</a:t>
            </a:r>
            <a:r>
              <a:rPr lang="en-US" sz="1600" dirty="0"/>
              <a:t> </a:t>
            </a:r>
            <a:r>
              <a:rPr lang="en-US" sz="1600" dirty="0" err="1"/>
              <a:t>alloué</a:t>
            </a:r>
            <a:r>
              <a:rPr lang="en-US" sz="1600" dirty="0"/>
              <a:t> à la </a:t>
            </a:r>
            <a:r>
              <a:rPr lang="en-US" sz="1600" dirty="0" err="1"/>
              <a:t>santé</a:t>
            </a:r>
            <a:endParaRPr lang="en-US" sz="1600" dirty="0"/>
          </a:p>
        </p:txBody>
      </p:sp>
      <p:sp>
        <p:nvSpPr>
          <p:cNvPr id="20" name="TextBox 19">
            <a:extLst>
              <a:ext uri="{FF2B5EF4-FFF2-40B4-BE49-F238E27FC236}">
                <a16:creationId xmlns:a16="http://schemas.microsoft.com/office/drawing/2014/main" id="{83479AC8-0A75-4E2B-88E7-BD8316804F25}"/>
              </a:ext>
            </a:extLst>
          </p:cNvPr>
          <p:cNvSpPr txBox="1"/>
          <p:nvPr/>
        </p:nvSpPr>
        <p:spPr>
          <a:xfrm>
            <a:off x="8108414" y="4277858"/>
            <a:ext cx="2368626" cy="1692771"/>
          </a:xfrm>
          <a:prstGeom prst="rect">
            <a:avLst/>
          </a:prstGeom>
          <a:solidFill>
            <a:schemeClr val="bg1"/>
          </a:solidFill>
        </p:spPr>
        <p:txBody>
          <a:bodyPr wrap="square" rtlCol="0">
            <a:spAutoFit/>
          </a:bodyPr>
          <a:lstStyle/>
          <a:p>
            <a:r>
              <a:rPr lang="en-US" sz="2000" b="1" dirty="0">
                <a:solidFill>
                  <a:schemeClr val="accent1"/>
                </a:solidFill>
              </a:rPr>
              <a:t>5.8% </a:t>
            </a:r>
            <a:r>
              <a:rPr lang="en-US" sz="1600" dirty="0"/>
              <a:t>du budget total du </a:t>
            </a:r>
            <a:r>
              <a:rPr lang="en-US" sz="1600" dirty="0" err="1"/>
              <a:t>gouvernement</a:t>
            </a:r>
            <a:r>
              <a:rPr lang="en-US" sz="1600" dirty="0"/>
              <a:t> </a:t>
            </a:r>
            <a:r>
              <a:rPr lang="en-US" sz="1600" dirty="0" err="1"/>
              <a:t>alloué</a:t>
            </a:r>
            <a:r>
              <a:rPr lang="en-US" sz="1600" dirty="0"/>
              <a:t> aux SSP</a:t>
            </a:r>
          </a:p>
          <a:p>
            <a:r>
              <a:rPr lang="en-US" sz="2000" b="1" dirty="0">
                <a:solidFill>
                  <a:schemeClr val="accent1"/>
                </a:solidFill>
              </a:rPr>
              <a:t>4.6% </a:t>
            </a:r>
            <a:r>
              <a:rPr lang="en-US" sz="1600" dirty="0"/>
              <a:t>du budget total du </a:t>
            </a:r>
            <a:r>
              <a:rPr lang="en-US" sz="1600" dirty="0" err="1"/>
              <a:t>gouvernement</a:t>
            </a:r>
            <a:r>
              <a:rPr lang="en-US" sz="1600" dirty="0"/>
              <a:t> </a:t>
            </a:r>
            <a:r>
              <a:rPr lang="en-US" sz="1600" dirty="0" err="1"/>
              <a:t>alloué</a:t>
            </a:r>
            <a:r>
              <a:rPr lang="en-US" sz="1600" dirty="0"/>
              <a:t> à la </a:t>
            </a:r>
            <a:r>
              <a:rPr lang="en-US" sz="1600" dirty="0" err="1"/>
              <a:t>santé</a:t>
            </a:r>
            <a:endParaRPr lang="en-US" sz="1600" dirty="0"/>
          </a:p>
        </p:txBody>
      </p:sp>
      <p:sp>
        <p:nvSpPr>
          <p:cNvPr id="23" name="Arrow: Bent 22">
            <a:extLst>
              <a:ext uri="{FF2B5EF4-FFF2-40B4-BE49-F238E27FC236}">
                <a16:creationId xmlns:a16="http://schemas.microsoft.com/office/drawing/2014/main" id="{3945AD98-0B7F-4BD2-94E7-3D3F5D269715}"/>
              </a:ext>
            </a:extLst>
          </p:cNvPr>
          <p:cNvSpPr/>
          <p:nvPr/>
        </p:nvSpPr>
        <p:spPr>
          <a:xfrm rot="5400000" flipH="1">
            <a:off x="2984986" y="5210167"/>
            <a:ext cx="1043990" cy="872141"/>
          </a:xfrm>
          <a:prstGeom prst="bentArrow">
            <a:avLst>
              <a:gd name="adj1" fmla="val 25000"/>
              <a:gd name="adj2" fmla="val 44580"/>
              <a:gd name="adj3" fmla="val 44231"/>
              <a:gd name="adj4" fmla="val 43750"/>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Bent 23">
            <a:extLst>
              <a:ext uri="{FF2B5EF4-FFF2-40B4-BE49-F238E27FC236}">
                <a16:creationId xmlns:a16="http://schemas.microsoft.com/office/drawing/2014/main" id="{3FB57A87-5C35-4E24-9633-D47F134CED7D}"/>
              </a:ext>
            </a:extLst>
          </p:cNvPr>
          <p:cNvSpPr/>
          <p:nvPr/>
        </p:nvSpPr>
        <p:spPr>
          <a:xfrm rot="10800000" flipV="1">
            <a:off x="7348250" y="3192830"/>
            <a:ext cx="1443209" cy="872141"/>
          </a:xfrm>
          <a:prstGeom prst="bentArrow">
            <a:avLst>
              <a:gd name="adj1" fmla="val 25000"/>
              <a:gd name="adj2" fmla="val 44580"/>
              <a:gd name="adj3" fmla="val 44231"/>
              <a:gd name="adj4" fmla="val 43750"/>
            </a:avLst>
          </a:prstGeom>
          <a:solidFill>
            <a:schemeClr val="accent1">
              <a:lumMod val="20000"/>
              <a:lumOff val="8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TextBox 24">
            <a:extLst>
              <a:ext uri="{FF2B5EF4-FFF2-40B4-BE49-F238E27FC236}">
                <a16:creationId xmlns:a16="http://schemas.microsoft.com/office/drawing/2014/main" id="{AE22A227-E0A1-48CE-99F1-0249549D0F1C}"/>
              </a:ext>
            </a:extLst>
          </p:cNvPr>
          <p:cNvSpPr txBox="1"/>
          <p:nvPr/>
        </p:nvSpPr>
        <p:spPr>
          <a:xfrm>
            <a:off x="8108414" y="1606780"/>
            <a:ext cx="3769534" cy="1200329"/>
          </a:xfrm>
          <a:prstGeom prst="rect">
            <a:avLst/>
          </a:prstGeom>
          <a:noFill/>
        </p:spPr>
        <p:txBody>
          <a:bodyPr wrap="square" rtlCol="0">
            <a:spAutoFit/>
          </a:bodyPr>
          <a:lstStyle/>
          <a:p>
            <a:r>
              <a:rPr lang="en-US" i="1" dirty="0">
                <a:solidFill>
                  <a:schemeClr val="tx2">
                    <a:lumMod val="60000"/>
                    <a:lumOff val="40000"/>
                  </a:schemeClr>
                </a:solidFill>
              </a:rPr>
              <a:t>Sans prendre </a:t>
            </a:r>
            <a:r>
              <a:rPr lang="en-US" i="1" dirty="0" err="1">
                <a:solidFill>
                  <a:schemeClr val="tx2">
                    <a:lumMod val="60000"/>
                    <a:lumOff val="40000"/>
                  </a:schemeClr>
                </a:solidFill>
              </a:rPr>
              <a:t>en</a:t>
            </a:r>
            <a:r>
              <a:rPr lang="en-US" i="1" dirty="0">
                <a:solidFill>
                  <a:schemeClr val="tx2">
                    <a:lumMod val="60000"/>
                    <a:lumOff val="40000"/>
                  </a:schemeClr>
                </a:solidFill>
              </a:rPr>
              <a:t> </a:t>
            </a:r>
            <a:r>
              <a:rPr lang="en-US" i="1" dirty="0" err="1">
                <a:solidFill>
                  <a:schemeClr val="tx2">
                    <a:lumMod val="60000"/>
                    <a:lumOff val="40000"/>
                  </a:schemeClr>
                </a:solidFill>
              </a:rPr>
              <a:t>compte</a:t>
            </a:r>
            <a:r>
              <a:rPr lang="en-US" i="1" dirty="0">
                <a:solidFill>
                  <a:schemeClr val="tx2">
                    <a:lumMod val="60000"/>
                    <a:lumOff val="40000"/>
                  </a:schemeClr>
                </a:solidFill>
              </a:rPr>
              <a:t> les engagements du </a:t>
            </a:r>
            <a:r>
              <a:rPr lang="en-US" i="1" dirty="0" err="1">
                <a:solidFill>
                  <a:schemeClr val="tx2">
                    <a:lumMod val="60000"/>
                    <a:lumOff val="40000"/>
                  </a:schemeClr>
                </a:solidFill>
              </a:rPr>
              <a:t>gouvernment</a:t>
            </a:r>
            <a:r>
              <a:rPr lang="en-US" i="1" dirty="0">
                <a:solidFill>
                  <a:schemeClr val="tx2">
                    <a:lumMod val="60000"/>
                    <a:lumOff val="40000"/>
                  </a:schemeClr>
                </a:solidFill>
              </a:rPr>
              <a:t> </a:t>
            </a:r>
            <a:r>
              <a:rPr lang="en-US" i="1" dirty="0" err="1">
                <a:solidFill>
                  <a:schemeClr val="tx2">
                    <a:lumMod val="60000"/>
                    <a:lumOff val="40000"/>
                  </a:schemeClr>
                </a:solidFill>
              </a:rPr>
              <a:t>d’augmenter</a:t>
            </a:r>
            <a:r>
              <a:rPr lang="en-US" i="1" dirty="0">
                <a:solidFill>
                  <a:schemeClr val="tx2">
                    <a:lumMod val="60000"/>
                    <a:lumOff val="40000"/>
                  </a:schemeClr>
                </a:solidFill>
              </a:rPr>
              <a:t> le budget de la </a:t>
            </a:r>
            <a:r>
              <a:rPr lang="en-US" i="1" dirty="0" err="1">
                <a:solidFill>
                  <a:schemeClr val="tx2">
                    <a:lumMod val="60000"/>
                    <a:lumOff val="40000"/>
                  </a:schemeClr>
                </a:solidFill>
              </a:rPr>
              <a:t>santé</a:t>
            </a:r>
            <a:r>
              <a:rPr lang="en-US" i="1" dirty="0">
                <a:solidFill>
                  <a:schemeClr val="tx2">
                    <a:lumMod val="60000"/>
                    <a:lumOff val="40000"/>
                  </a:schemeClr>
                </a:solidFill>
              </a:rPr>
              <a:t> par 15% </a:t>
            </a:r>
            <a:r>
              <a:rPr lang="en-US" i="1" dirty="0" err="1">
                <a:solidFill>
                  <a:schemeClr val="tx2">
                    <a:lumMod val="60000"/>
                    <a:lumOff val="40000"/>
                  </a:schemeClr>
                </a:solidFill>
              </a:rPr>
              <a:t>tous</a:t>
            </a:r>
            <a:r>
              <a:rPr lang="en-US" i="1" dirty="0">
                <a:solidFill>
                  <a:schemeClr val="tx2">
                    <a:lumMod val="60000"/>
                    <a:lumOff val="40000"/>
                  </a:schemeClr>
                </a:solidFill>
              </a:rPr>
              <a:t> les </a:t>
            </a:r>
            <a:r>
              <a:rPr lang="en-US" i="1" dirty="0" err="1">
                <a:solidFill>
                  <a:schemeClr val="tx2">
                    <a:lumMod val="60000"/>
                    <a:lumOff val="40000"/>
                  </a:schemeClr>
                </a:solidFill>
              </a:rPr>
              <a:t>ans</a:t>
            </a:r>
            <a:endParaRPr lang="en-US" i="1" dirty="0">
              <a:solidFill>
                <a:schemeClr val="tx2">
                  <a:lumMod val="60000"/>
                  <a:lumOff val="40000"/>
                </a:schemeClr>
              </a:solidFill>
            </a:endParaRPr>
          </a:p>
        </p:txBody>
      </p:sp>
      <p:sp>
        <p:nvSpPr>
          <p:cNvPr id="3" name="Oval 2">
            <a:extLst>
              <a:ext uri="{FF2B5EF4-FFF2-40B4-BE49-F238E27FC236}">
                <a16:creationId xmlns:a16="http://schemas.microsoft.com/office/drawing/2014/main" id="{AAA9A5BE-DDA5-49CA-8A01-32D9DE4E9DB3}"/>
              </a:ext>
            </a:extLst>
          </p:cNvPr>
          <p:cNvSpPr/>
          <p:nvPr/>
        </p:nvSpPr>
        <p:spPr>
          <a:xfrm>
            <a:off x="3289610" y="4170556"/>
            <a:ext cx="512956" cy="501805"/>
          </a:xfrm>
          <a:prstGeom prst="ellipse">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11" name="Oval 10">
            <a:extLst>
              <a:ext uri="{FF2B5EF4-FFF2-40B4-BE49-F238E27FC236}">
                <a16:creationId xmlns:a16="http://schemas.microsoft.com/office/drawing/2014/main" id="{70EC7EA3-874F-4F9E-8810-3E8460B77DBE}"/>
              </a:ext>
            </a:extLst>
          </p:cNvPr>
          <p:cNvSpPr/>
          <p:nvPr/>
        </p:nvSpPr>
        <p:spPr>
          <a:xfrm>
            <a:off x="6400800" y="1963378"/>
            <a:ext cx="947451" cy="2708983"/>
          </a:xfrm>
          <a:prstGeom prst="ellipse">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9398622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22D24-8FB6-48B5-AAC4-BA9AE123EF61}"/>
              </a:ext>
            </a:extLst>
          </p:cNvPr>
          <p:cNvSpPr>
            <a:spLocks noGrp="1"/>
          </p:cNvSpPr>
          <p:nvPr>
            <p:ph type="title"/>
          </p:nvPr>
        </p:nvSpPr>
        <p:spPr>
          <a:xfrm>
            <a:off x="1246716" y="208347"/>
            <a:ext cx="10417460" cy="1036637"/>
          </a:xfrm>
        </p:spPr>
        <p:txBody>
          <a:bodyPr>
            <a:noAutofit/>
          </a:bodyPr>
          <a:lstStyle/>
          <a:p>
            <a:r>
              <a:rPr lang="en-US" sz="3200" dirty="0">
                <a:latin typeface="Arial" panose="020B0604020202020204" pitchFamily="34" charset="0"/>
                <a:ea typeface="+mj-lt"/>
                <a:cs typeface="Arial" panose="020B0604020202020204" pitchFamily="34" charset="0"/>
              </a:rPr>
              <a:t>Via le FPP, le pays </a:t>
            </a:r>
            <a:r>
              <a:rPr lang="en-US" sz="3200" dirty="0" err="1">
                <a:latin typeface="Arial" panose="020B0604020202020204" pitchFamily="34" charset="0"/>
                <a:ea typeface="+mj-lt"/>
                <a:cs typeface="Arial" panose="020B0604020202020204" pitchFamily="34" charset="0"/>
              </a:rPr>
              <a:t>pourra</a:t>
            </a:r>
            <a:r>
              <a:rPr lang="en-US" sz="3200" dirty="0">
                <a:latin typeface="Arial" panose="020B0604020202020204" pitchFamily="34" charset="0"/>
                <a:ea typeface="+mj-lt"/>
                <a:cs typeface="Arial" panose="020B0604020202020204" pitchFamily="34" charset="0"/>
              </a:rPr>
              <a:t> </a:t>
            </a:r>
            <a:r>
              <a:rPr lang="en-US" sz="3200" dirty="0" err="1">
                <a:latin typeface="Arial" panose="020B0604020202020204" pitchFamily="34" charset="0"/>
                <a:ea typeface="+mj-lt"/>
                <a:cs typeface="Arial" panose="020B0604020202020204" pitchFamily="34" charset="0"/>
              </a:rPr>
              <a:t>soumettre</a:t>
            </a:r>
            <a:r>
              <a:rPr lang="en-US" sz="3200" dirty="0">
                <a:latin typeface="Arial" panose="020B0604020202020204" pitchFamily="34" charset="0"/>
                <a:ea typeface="+mj-lt"/>
                <a:cs typeface="Arial" panose="020B0604020202020204" pitchFamily="34" charset="0"/>
              </a:rPr>
              <a:t> </a:t>
            </a:r>
            <a:r>
              <a:rPr lang="en-US" sz="3200" dirty="0" err="1">
                <a:latin typeface="Arial" panose="020B0604020202020204" pitchFamily="34" charset="0"/>
                <a:ea typeface="+mj-lt"/>
                <a:cs typeface="Arial" panose="020B0604020202020204" pitchFamily="34" charset="0"/>
              </a:rPr>
              <a:t>une</a:t>
            </a:r>
            <a:r>
              <a:rPr lang="en-US" sz="3200" dirty="0">
                <a:latin typeface="Arial" panose="020B0604020202020204" pitchFamily="34" charset="0"/>
                <a:ea typeface="+mj-lt"/>
                <a:cs typeface="Arial" panose="020B0604020202020204" pitchFamily="34" charset="0"/>
              </a:rPr>
              <a:t> nouvelle </a:t>
            </a:r>
            <a:r>
              <a:rPr lang="en-US" sz="3200" dirty="0" err="1">
                <a:latin typeface="Arial" panose="020B0604020202020204" pitchFamily="34" charset="0"/>
                <a:ea typeface="+mj-lt"/>
                <a:cs typeface="Arial" panose="020B0604020202020204" pitchFamily="34" charset="0"/>
              </a:rPr>
              <a:t>demande</a:t>
            </a:r>
            <a:r>
              <a:rPr lang="en-US" sz="3200" dirty="0">
                <a:latin typeface="Arial" panose="020B0604020202020204" pitchFamily="34" charset="0"/>
                <a:ea typeface="+mj-lt"/>
                <a:cs typeface="Arial" panose="020B0604020202020204" pitchFamily="34" charset="0"/>
              </a:rPr>
              <a:t> de </a:t>
            </a:r>
            <a:r>
              <a:rPr lang="en-US" sz="3200" b="1" dirty="0" err="1">
                <a:latin typeface="Arial" panose="020B0604020202020204" pitchFamily="34" charset="0"/>
                <a:ea typeface="+mj-lt"/>
                <a:cs typeface="Arial" panose="020B0604020202020204" pitchFamily="34" charset="0"/>
              </a:rPr>
              <a:t>soutien</a:t>
            </a:r>
            <a:r>
              <a:rPr lang="en-US" sz="3200" b="1" dirty="0">
                <a:latin typeface="Arial" panose="020B0604020202020204" pitchFamily="34" charset="0"/>
                <a:ea typeface="+mj-lt"/>
                <a:cs typeface="Arial" panose="020B0604020202020204" pitchFamily="34" charset="0"/>
              </a:rPr>
              <a:t> RSS </a:t>
            </a:r>
            <a:r>
              <a:rPr lang="en-US" sz="3200" dirty="0">
                <a:latin typeface="Arial" panose="020B0604020202020204" pitchFamily="34" charset="0"/>
                <a:ea typeface="+mj-lt"/>
                <a:cs typeface="Arial" panose="020B0604020202020204" pitchFamily="34" charset="0"/>
              </a:rPr>
              <a:t>à developer </a:t>
            </a:r>
            <a:r>
              <a:rPr lang="en-US" sz="3200" dirty="0" err="1">
                <a:latin typeface="Arial" panose="020B0604020202020204" pitchFamily="34" charset="0"/>
                <a:ea typeface="+mj-lt"/>
                <a:cs typeface="Arial" panose="020B0604020202020204" pitchFamily="34" charset="0"/>
              </a:rPr>
              <a:t>en</a:t>
            </a:r>
            <a:r>
              <a:rPr lang="en-US" sz="3200" dirty="0">
                <a:latin typeface="Arial" panose="020B0604020202020204" pitchFamily="34" charset="0"/>
                <a:ea typeface="+mj-lt"/>
                <a:cs typeface="Arial" panose="020B0604020202020204" pitchFamily="34" charset="0"/>
              </a:rPr>
              <a:t> </a:t>
            </a:r>
            <a:r>
              <a:rPr lang="en-US" sz="3200" dirty="0" err="1">
                <a:latin typeface="Arial" panose="020B0604020202020204" pitchFamily="34" charset="0"/>
                <a:ea typeface="+mj-lt"/>
                <a:cs typeface="Arial" panose="020B0604020202020204" pitchFamily="34" charset="0"/>
              </a:rPr>
              <a:t>considérant</a:t>
            </a:r>
            <a:r>
              <a:rPr lang="en-US" sz="3200" dirty="0">
                <a:latin typeface="Arial" panose="020B0604020202020204" pitchFamily="34" charset="0"/>
                <a:ea typeface="+mj-lt"/>
                <a:cs typeface="Arial" panose="020B0604020202020204" pitchFamily="34" charset="0"/>
              </a:rPr>
              <a:t> la transition</a:t>
            </a:r>
            <a:endParaRPr lang="en-US" sz="3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5AF6A7E-32DF-45FD-9A6B-B493B5A89855}"/>
              </a:ext>
            </a:extLst>
          </p:cNvPr>
          <p:cNvSpPr>
            <a:spLocks noGrp="1"/>
          </p:cNvSpPr>
          <p:nvPr>
            <p:ph type="sldNum" sz="quarter" idx="12"/>
          </p:nvPr>
        </p:nvSpPr>
        <p:spPr/>
        <p:txBody>
          <a:bodyPr/>
          <a:lstStyle/>
          <a:p>
            <a:fld id="{733122C9-A0B9-462F-8757-0847AD287B63}" type="slidenum">
              <a:rPr lang="en-GB" smtClean="0">
                <a:solidFill>
                  <a:srgbClr val="343434"/>
                </a:solidFill>
              </a:rPr>
              <a:pPr/>
              <a:t>48</a:t>
            </a:fld>
            <a:endParaRPr lang="en-GB">
              <a:solidFill>
                <a:srgbClr val="343434"/>
              </a:solidFill>
            </a:endParaRPr>
          </a:p>
        </p:txBody>
      </p:sp>
      <p:sp>
        <p:nvSpPr>
          <p:cNvPr id="5" name="TextBox 4">
            <a:extLst>
              <a:ext uri="{FF2B5EF4-FFF2-40B4-BE49-F238E27FC236}">
                <a16:creationId xmlns:a16="http://schemas.microsoft.com/office/drawing/2014/main" id="{CD618FF4-EFA9-4B0A-A5B6-2A9E242D2CF4}"/>
              </a:ext>
            </a:extLst>
          </p:cNvPr>
          <p:cNvSpPr txBox="1"/>
          <p:nvPr/>
        </p:nvSpPr>
        <p:spPr>
          <a:xfrm>
            <a:off x="1246716" y="1533092"/>
            <a:ext cx="10216738" cy="2031325"/>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CH" dirty="0">
                <a:solidFill>
                  <a:schemeClr val="tx1"/>
                </a:solidFill>
              </a:rPr>
              <a:t>Les subventions de RSS sont destinées à </a:t>
            </a:r>
            <a:r>
              <a:rPr lang="fr-CH" b="1" dirty="0">
                <a:solidFill>
                  <a:schemeClr val="tx1"/>
                </a:solidFill>
              </a:rPr>
              <a:t>compléter les investissements nationaux dans les systèmes de santé</a:t>
            </a:r>
            <a:r>
              <a:rPr lang="fr-CH" dirty="0">
                <a:solidFill>
                  <a:schemeClr val="tx1"/>
                </a:solidFill>
              </a:rPr>
              <a:t> et, normalement, ne doivent pas servir à soutenir les frais courants ou récurrents </a:t>
            </a:r>
            <a:endParaRPr lang="fr-CH" i="1" dirty="0">
              <a:solidFill>
                <a:schemeClr val="tx1"/>
              </a:solidFill>
              <a:cs typeface="Arial"/>
            </a:endParaRPr>
          </a:p>
          <a:p>
            <a:endParaRPr lang="fr-CH" i="1" dirty="0">
              <a:solidFill>
                <a:schemeClr val="tx1"/>
              </a:solidFill>
              <a:cs typeface="Arial"/>
            </a:endParaRPr>
          </a:p>
          <a:p>
            <a:r>
              <a:rPr lang="fr-CH" b="1" dirty="0">
                <a:solidFill>
                  <a:schemeClr val="tx1"/>
                </a:solidFill>
                <a:ea typeface="+mn-lt"/>
                <a:cs typeface="+mn-lt"/>
              </a:rPr>
              <a:t>Besoin d'un plan clair d’intégration de ces frais par le gouvernement dans le budget national </a:t>
            </a:r>
            <a:r>
              <a:rPr lang="fr-CH" i="1" dirty="0">
                <a:solidFill>
                  <a:schemeClr val="tx1"/>
                </a:solidFill>
                <a:ea typeface="+mn-lt"/>
                <a:cs typeface="+mn-lt"/>
              </a:rPr>
              <a:t>(à intégrer dans votre vision/stratégie de transition)</a:t>
            </a:r>
          </a:p>
          <a:p>
            <a:endParaRPr lang="fr-CH" dirty="0">
              <a:solidFill>
                <a:schemeClr val="tx1"/>
              </a:solidFill>
            </a:endParaRPr>
          </a:p>
          <a:p>
            <a:r>
              <a:rPr lang="fr-CH" b="1" dirty="0">
                <a:solidFill>
                  <a:schemeClr val="tx1"/>
                </a:solidFill>
                <a:ea typeface="+mn-lt"/>
                <a:cs typeface="+mn-lt"/>
              </a:rPr>
              <a:t>Investissements </a:t>
            </a:r>
            <a:r>
              <a:rPr lang="fr-CH" dirty="0">
                <a:solidFill>
                  <a:schemeClr val="tx1"/>
                </a:solidFill>
              </a:rPr>
              <a:t>en particulier pour pays en transition accélérée, :</a:t>
            </a:r>
            <a:endParaRPr lang="fr-CH" dirty="0">
              <a:solidFill>
                <a:schemeClr val="tx1"/>
              </a:solidFill>
              <a:cs typeface="Arial"/>
            </a:endParaRPr>
          </a:p>
        </p:txBody>
      </p:sp>
      <p:sp>
        <p:nvSpPr>
          <p:cNvPr id="3" name="TextBox 2">
            <a:extLst>
              <a:ext uri="{FF2B5EF4-FFF2-40B4-BE49-F238E27FC236}">
                <a16:creationId xmlns:a16="http://schemas.microsoft.com/office/drawing/2014/main" id="{D2AA4AF8-B7B7-485C-9AF6-B8C808FF2725}"/>
              </a:ext>
            </a:extLst>
          </p:cNvPr>
          <p:cNvSpPr txBox="1"/>
          <p:nvPr/>
        </p:nvSpPr>
        <p:spPr>
          <a:xfrm>
            <a:off x="1629741" y="6413698"/>
            <a:ext cx="7804191" cy="307777"/>
          </a:xfrm>
          <a:prstGeom prst="rect">
            <a:avLst/>
          </a:prstGeom>
          <a:noFill/>
          <a:ln>
            <a:solidFill>
              <a:srgbClr val="00B050"/>
            </a:solidFill>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i="1" dirty="0"/>
              <a:t>Source: https://www.gavi.org/sites/default/files/support/ApplicationProcess_Guidelines_FR.pdf</a:t>
            </a:r>
            <a:endParaRPr lang="en-US" sz="1400" i="1" dirty="0">
              <a:cs typeface="Arial"/>
            </a:endParaRPr>
          </a:p>
        </p:txBody>
      </p:sp>
      <p:graphicFrame>
        <p:nvGraphicFramePr>
          <p:cNvPr id="10" name="Table 10">
            <a:extLst>
              <a:ext uri="{FF2B5EF4-FFF2-40B4-BE49-F238E27FC236}">
                <a16:creationId xmlns:a16="http://schemas.microsoft.com/office/drawing/2014/main" id="{2EDC11A8-C650-428A-854A-A7F662217BCF}"/>
              </a:ext>
            </a:extLst>
          </p:cNvPr>
          <p:cNvGraphicFramePr>
            <a:graphicFrameLocks noGrp="1"/>
          </p:cNvGraphicFramePr>
          <p:nvPr>
            <p:extLst>
              <p:ext uri="{D42A27DB-BD31-4B8C-83A1-F6EECF244321}">
                <p14:modId xmlns:p14="http://schemas.microsoft.com/office/powerpoint/2010/main" val="150333176"/>
              </p:ext>
            </p:extLst>
          </p:nvPr>
        </p:nvGraphicFramePr>
        <p:xfrm>
          <a:off x="1629741" y="3544896"/>
          <a:ext cx="9315541" cy="2693096"/>
        </p:xfrm>
        <a:graphic>
          <a:graphicData uri="http://schemas.openxmlformats.org/drawingml/2006/table">
            <a:tbl>
              <a:tblPr firstRow="1" bandRow="1">
                <a:tableStyleId>{2D5ABB26-0587-4C30-8999-92F81FD0307C}</a:tableStyleId>
              </a:tblPr>
              <a:tblGrid>
                <a:gridCol w="1915710">
                  <a:extLst>
                    <a:ext uri="{9D8B030D-6E8A-4147-A177-3AD203B41FA5}">
                      <a16:colId xmlns:a16="http://schemas.microsoft.com/office/drawing/2014/main" val="425698988"/>
                    </a:ext>
                  </a:extLst>
                </a:gridCol>
                <a:gridCol w="7399831">
                  <a:extLst>
                    <a:ext uri="{9D8B030D-6E8A-4147-A177-3AD203B41FA5}">
                      <a16:colId xmlns:a16="http://schemas.microsoft.com/office/drawing/2014/main" val="3036247791"/>
                    </a:ext>
                  </a:extLst>
                </a:gridCol>
              </a:tblGrid>
              <a:tr h="1138616">
                <a:tc>
                  <a:txBody>
                    <a:bodyPr/>
                    <a:lstStyle/>
                    <a:p>
                      <a:pPr algn="ctr"/>
                      <a:r>
                        <a:rPr lang="fr-CH" sz="1400" b="1">
                          <a:solidFill>
                            <a:srgbClr val="FF0000"/>
                          </a:solidFill>
                        </a:rPr>
                        <a:t>Non recommandés:</a:t>
                      </a:r>
                      <a:endParaRPr lang="fr-CH" sz="1400" b="1" dirty="0">
                        <a:solidFill>
                          <a:srgbClr val="FF0000"/>
                        </a:solidFill>
                      </a:endParaRPr>
                    </a:p>
                  </a:txBody>
                  <a:tcPr/>
                </a:tc>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fr-CH" sz="1600" b="0" u="sng">
                          <a:solidFill>
                            <a:schemeClr val="tx1"/>
                          </a:solidFill>
                        </a:rPr>
                        <a:t>Coûts récurrents / de fonctionnements : </a:t>
                      </a:r>
                    </a:p>
                    <a:p>
                      <a:pPr marL="0" marR="0" lvl="0" indent="0" algn="l" defTabSz="914411" rtl="0" eaLnBrk="1" fontAlgn="auto" latinLnBrk="0" hangingPunct="1">
                        <a:lnSpc>
                          <a:spcPct val="100000"/>
                        </a:lnSpc>
                        <a:spcBef>
                          <a:spcPts val="0"/>
                        </a:spcBef>
                        <a:spcAft>
                          <a:spcPts val="0"/>
                        </a:spcAft>
                        <a:buClrTx/>
                        <a:buSzTx/>
                        <a:buFontTx/>
                        <a:buNone/>
                        <a:tabLst/>
                        <a:defRPr/>
                      </a:pPr>
                      <a:r>
                        <a:rPr lang="fr-CH" sz="1600" b="0">
                          <a:solidFill>
                            <a:schemeClr val="tx1"/>
                          </a:solidFill>
                        </a:rPr>
                        <a:t>Infrastructures, soutiens salariaux, frais de transport, incitations, achat de produits courants ou travaux d’impression …</a:t>
                      </a:r>
                      <a:endParaRPr lang="fr-CH" sz="1600" b="0" dirty="0">
                        <a:solidFill>
                          <a:schemeClr val="tx1"/>
                        </a:solidFill>
                        <a:ea typeface="+mn-lt"/>
                        <a:cs typeface="+mn-lt"/>
                      </a:endParaRPr>
                    </a:p>
                  </a:txBody>
                  <a:tcPr/>
                </a:tc>
                <a:extLst>
                  <a:ext uri="{0D108BD9-81ED-4DB2-BD59-A6C34878D82A}">
                    <a16:rowId xmlns:a16="http://schemas.microsoft.com/office/drawing/2014/main" val="1607169764"/>
                  </a:ext>
                </a:extLst>
              </a:tr>
              <a:tr h="370840">
                <a:tc>
                  <a:txBody>
                    <a:bodyPr/>
                    <a:lstStyle/>
                    <a:p>
                      <a:pPr algn="ctr"/>
                      <a:r>
                        <a:rPr lang="fr-CH" sz="1400" b="1">
                          <a:solidFill>
                            <a:srgbClr val="00B050"/>
                          </a:solidFill>
                        </a:rPr>
                        <a:t>Recommandés</a:t>
                      </a:r>
                      <a:r>
                        <a:rPr lang="fr-CH"/>
                        <a:t> </a:t>
                      </a:r>
                      <a:endParaRPr lang="fr-CH" dirty="0"/>
                    </a:p>
                  </a:txBody>
                  <a:tcPr/>
                </a:tc>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r>
                        <a:rPr lang="fr-CH" sz="1600" b="0" u="sng" dirty="0">
                          <a:solidFill>
                            <a:schemeClr val="tx1"/>
                          </a:solidFill>
                          <a:ea typeface="+mn-lt"/>
                          <a:cs typeface="+mn-lt"/>
                        </a:rPr>
                        <a:t>Investissements catalytiques et de court terme: </a:t>
                      </a:r>
                    </a:p>
                    <a:p>
                      <a:pPr marL="0" marR="0" lvl="0" indent="0" algn="l" defTabSz="914411" rtl="0" eaLnBrk="1" fontAlgn="auto" latinLnBrk="0" hangingPunct="1">
                        <a:lnSpc>
                          <a:spcPct val="100000"/>
                        </a:lnSpc>
                        <a:spcBef>
                          <a:spcPts val="0"/>
                        </a:spcBef>
                        <a:spcAft>
                          <a:spcPts val="0"/>
                        </a:spcAft>
                        <a:buClrTx/>
                        <a:buSzTx/>
                        <a:buFontTx/>
                        <a:buNone/>
                        <a:tabLst/>
                        <a:defRPr/>
                      </a:pPr>
                      <a:r>
                        <a:rPr lang="fr-CH" sz="1600" b="0" dirty="0">
                          <a:solidFill>
                            <a:schemeClr val="tx1"/>
                          </a:solidFill>
                          <a:ea typeface="+mn-lt"/>
                          <a:cs typeface="+mn-lt"/>
                        </a:rPr>
                        <a:t>Renforcement de la qualité, </a:t>
                      </a:r>
                      <a:r>
                        <a:rPr lang="fr-CH" sz="1600" b="0" noProof="0" dirty="0">
                          <a:solidFill>
                            <a:schemeClr val="tx1"/>
                          </a:solidFill>
                          <a:ea typeface="+mn-lt"/>
                          <a:cs typeface="+mn-lt"/>
                        </a:rPr>
                        <a:t>l’efficacité</a:t>
                      </a:r>
                      <a:r>
                        <a:rPr lang="fr-CH" sz="1600" b="0" dirty="0">
                          <a:solidFill>
                            <a:schemeClr val="tx1"/>
                          </a:solidFill>
                          <a:ea typeface="+mn-lt"/>
                          <a:cs typeface="+mn-lt"/>
                        </a:rPr>
                        <a:t> et la pérennité des services de vaccination (par exemple, en reformulant et intégrant les chaînes d’approvisionnement, en introduisant des systèmes de données numériques, en établissant des interventions de génération de la demande fondées sur les comportements) parallèlement à des actions ciblées pour atteindre les poches d’enfants </a:t>
                      </a:r>
                      <a:r>
                        <a:rPr lang="fr-CH" sz="1600" b="0" dirty="0" err="1">
                          <a:solidFill>
                            <a:schemeClr val="tx1"/>
                          </a:solidFill>
                          <a:ea typeface="+mn-lt"/>
                          <a:cs typeface="+mn-lt"/>
                        </a:rPr>
                        <a:t>zérodose</a:t>
                      </a:r>
                      <a:r>
                        <a:rPr lang="fr-CH" sz="1600" b="0" dirty="0">
                          <a:solidFill>
                            <a:schemeClr val="tx1"/>
                          </a:solidFill>
                          <a:ea typeface="+mn-lt"/>
                          <a:cs typeface="+mn-lt"/>
                        </a:rPr>
                        <a:t> et sous-vaccinés</a:t>
                      </a:r>
                      <a:endParaRPr lang="fr-CH" sz="1600" b="0" dirty="0">
                        <a:solidFill>
                          <a:schemeClr val="tx1"/>
                        </a:solidFill>
                        <a:cs typeface="Arial"/>
                      </a:endParaRPr>
                    </a:p>
                  </a:txBody>
                  <a:tcPr/>
                </a:tc>
                <a:extLst>
                  <a:ext uri="{0D108BD9-81ED-4DB2-BD59-A6C34878D82A}">
                    <a16:rowId xmlns:a16="http://schemas.microsoft.com/office/drawing/2014/main" val="3785888186"/>
                  </a:ext>
                </a:extLst>
              </a:tr>
            </a:tbl>
          </a:graphicData>
        </a:graphic>
      </p:graphicFrame>
      <p:pic>
        <p:nvPicPr>
          <p:cNvPr id="12" name="Graphic 11" descr="Close with solid fill">
            <a:extLst>
              <a:ext uri="{FF2B5EF4-FFF2-40B4-BE49-F238E27FC236}">
                <a16:creationId xmlns:a16="http://schemas.microsoft.com/office/drawing/2014/main" id="{DE07DD84-AA27-4043-8C9B-F61921BEF49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19403" y="3734620"/>
            <a:ext cx="914400" cy="914400"/>
          </a:xfrm>
          <a:prstGeom prst="rect">
            <a:avLst/>
          </a:prstGeom>
        </p:spPr>
      </p:pic>
      <p:pic>
        <p:nvPicPr>
          <p:cNvPr id="14" name="Graphic 13" descr="Checkmark with solid fill">
            <a:extLst>
              <a:ext uri="{FF2B5EF4-FFF2-40B4-BE49-F238E27FC236}">
                <a16:creationId xmlns:a16="http://schemas.microsoft.com/office/drawing/2014/main" id="{4996F835-5FD6-46A8-A26B-CBFF951DB4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19403" y="4867708"/>
            <a:ext cx="914400" cy="914400"/>
          </a:xfrm>
          <a:prstGeom prst="rect">
            <a:avLst/>
          </a:prstGeom>
        </p:spPr>
      </p:pic>
    </p:spTree>
    <p:extLst>
      <p:ext uri="{BB962C8B-B14F-4D97-AF65-F5344CB8AC3E}">
        <p14:creationId xmlns:p14="http://schemas.microsoft.com/office/powerpoint/2010/main" val="8083794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F3774-65DE-4E79-B749-302E07D03B32}"/>
              </a:ext>
            </a:extLst>
          </p:cNvPr>
          <p:cNvSpPr>
            <a:spLocks noGrp="1"/>
          </p:cNvSpPr>
          <p:nvPr>
            <p:ph type="title"/>
          </p:nvPr>
        </p:nvSpPr>
        <p:spPr/>
        <p:txBody>
          <a:bodyPr>
            <a:normAutofit/>
          </a:bodyPr>
          <a:lstStyle/>
          <a:p>
            <a:r>
              <a:rPr lang="fr-FR" sz="3200" b="1" dirty="0">
                <a:latin typeface="Arial" panose="020B0604020202020204" pitchFamily="34" charset="0"/>
                <a:cs typeface="Arial" panose="020B0604020202020204" pitchFamily="34" charset="0"/>
              </a:rPr>
              <a:t>Quelques exemples </a:t>
            </a:r>
            <a:r>
              <a:rPr lang="fr-FR" sz="3200" dirty="0">
                <a:latin typeface="Arial" panose="020B0604020202020204" pitchFamily="34" charset="0"/>
                <a:cs typeface="Arial" panose="020B0604020202020204" pitchFamily="34" charset="0"/>
              </a:rPr>
              <a:t>de type d’activités d’un autre pays en transition</a:t>
            </a:r>
            <a:endParaRPr lang="en-US" sz="3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9302BBF-64C1-4ECA-AAE0-8AF15D74FA9D}"/>
              </a:ext>
            </a:extLst>
          </p:cNvPr>
          <p:cNvSpPr>
            <a:spLocks noGrp="1"/>
          </p:cNvSpPr>
          <p:nvPr>
            <p:ph type="sldNum" sz="quarter" idx="12"/>
          </p:nvPr>
        </p:nvSpPr>
        <p:spPr/>
        <p:txBody>
          <a:bodyPr/>
          <a:lstStyle/>
          <a:p>
            <a:fld id="{733122C9-A0B9-462F-8757-0847AD287B63}" type="slidenum">
              <a:rPr lang="en-GB" smtClean="0">
                <a:solidFill>
                  <a:srgbClr val="343434"/>
                </a:solidFill>
              </a:rPr>
              <a:pPr/>
              <a:t>49</a:t>
            </a:fld>
            <a:endParaRPr lang="en-GB">
              <a:solidFill>
                <a:srgbClr val="343434"/>
              </a:solidFill>
            </a:endParaRPr>
          </a:p>
        </p:txBody>
      </p:sp>
      <p:sp>
        <p:nvSpPr>
          <p:cNvPr id="6" name="TextBox 5">
            <a:extLst>
              <a:ext uri="{FF2B5EF4-FFF2-40B4-BE49-F238E27FC236}">
                <a16:creationId xmlns:a16="http://schemas.microsoft.com/office/drawing/2014/main" id="{9BAE8F6B-B858-471E-91FA-CD3978CD5B57}"/>
              </a:ext>
            </a:extLst>
          </p:cNvPr>
          <p:cNvSpPr txBox="1"/>
          <p:nvPr/>
        </p:nvSpPr>
        <p:spPr>
          <a:xfrm>
            <a:off x="1246716" y="1516338"/>
            <a:ext cx="10144725" cy="4832413"/>
          </a:xfrm>
          <a:prstGeom prst="rect">
            <a:avLst/>
          </a:prstGeom>
          <a:noFill/>
        </p:spPr>
        <p:txBody>
          <a:bodyPr wrap="square">
            <a:spAutoFit/>
          </a:bodyPr>
          <a:lstStyle/>
          <a:p>
            <a:pPr marL="342900" indent="-342900" algn="just">
              <a:lnSpc>
                <a:spcPct val="107000"/>
              </a:lnSpc>
              <a:spcAft>
                <a:spcPts val="600"/>
              </a:spcAft>
              <a:buFont typeface="Calibri" panose="020F0502020204030204" pitchFamily="34" charset="0"/>
              <a:buChar char="-"/>
            </a:pPr>
            <a:r>
              <a:rPr lang="fr-FR" b="1" dirty="0">
                <a:latin typeface="Calibri" panose="020F0502020204030204" pitchFamily="34" charset="0"/>
                <a:ea typeface="Calibri" panose="020F0502020204030204" pitchFamily="34" charset="0"/>
                <a:cs typeface="Times New Roman" panose="02020603050405020304" pitchFamily="18" charset="0"/>
              </a:rPr>
              <a:t>Gouvernance, leadership : </a:t>
            </a:r>
            <a:r>
              <a:rPr lang="fr-FR" dirty="0">
                <a:latin typeface="Calibri" panose="020F0502020204030204" pitchFamily="34" charset="0"/>
                <a:ea typeface="Calibri" panose="020F0502020204030204" pitchFamily="34" charset="0"/>
                <a:cs typeface="Times New Roman" panose="02020603050405020304" pitchFamily="18" charset="0"/>
              </a:rPr>
              <a:t>renforcer les capacités du PEV pour assurer plus de visibilité et de pouvoir de décision, renforcer la coordination et la gestion du PEV, améliorer la gestion financière et améliorer la gouvernance du secteur de la santé (unité RSS, CCI, etc.) ;</a:t>
            </a:r>
          </a:p>
          <a:p>
            <a:pPr marL="342900" indent="-342900" algn="just">
              <a:lnSpc>
                <a:spcPct val="107000"/>
              </a:lnSpc>
              <a:spcAft>
                <a:spcPts val="600"/>
              </a:spcAft>
              <a:buFont typeface="Calibri" panose="020F0502020204030204" pitchFamily="34" charset="0"/>
              <a:buChar char="-"/>
            </a:pPr>
            <a:r>
              <a:rPr lang="fr-FR" b="1" dirty="0">
                <a:latin typeface="Calibri" panose="020F0502020204030204" pitchFamily="34" charset="0"/>
                <a:ea typeface="Calibri" panose="020F0502020204030204" pitchFamily="34" charset="0"/>
                <a:cs typeface="Times New Roman" panose="02020603050405020304" pitchFamily="18" charset="0"/>
              </a:rPr>
              <a:t>Financement de la vaccination : </a:t>
            </a:r>
            <a:r>
              <a:rPr lang="fr-FR" dirty="0">
                <a:latin typeface="Calibri" panose="020F0502020204030204" pitchFamily="34" charset="0"/>
                <a:ea typeface="Calibri" panose="020F0502020204030204" pitchFamily="34" charset="0"/>
                <a:cs typeface="Times New Roman" panose="02020603050405020304" pitchFamily="18" charset="0"/>
              </a:rPr>
              <a:t>s'assurer que le coût de la vaccination sera entièrement financé par les dépenses publiques (fonctionnement du PEV et achat de vaccins) grâce au renforcement des capacités, à l'analyse de l'espace fiscal et aux activités de plaidoyer </a:t>
            </a:r>
          </a:p>
          <a:p>
            <a:pPr marL="342900" indent="-342900" algn="just">
              <a:lnSpc>
                <a:spcPct val="107000"/>
              </a:lnSpc>
              <a:spcAft>
                <a:spcPts val="600"/>
              </a:spcAft>
              <a:buFont typeface="Calibri" panose="020F0502020204030204" pitchFamily="34" charset="0"/>
              <a:buChar char="-"/>
            </a:pPr>
            <a:r>
              <a:rPr lang="fr-FR" b="1" dirty="0">
                <a:latin typeface="Calibri" panose="020F0502020204030204" pitchFamily="34" charset="0"/>
                <a:ea typeface="Calibri" panose="020F0502020204030204" pitchFamily="34" charset="0"/>
                <a:cs typeface="Times New Roman" panose="02020603050405020304" pitchFamily="18" charset="0"/>
              </a:rPr>
              <a:t>Achat de vaccins : </a:t>
            </a:r>
            <a:r>
              <a:rPr lang="fr-FR" dirty="0">
                <a:latin typeface="Calibri" panose="020F0502020204030204" pitchFamily="34" charset="0"/>
                <a:ea typeface="Calibri" panose="020F0502020204030204" pitchFamily="34" charset="0"/>
                <a:cs typeface="Times New Roman" panose="02020603050405020304" pitchFamily="18" charset="0"/>
              </a:rPr>
              <a:t>explorer les possibilités de soutien à la régulation du secteur pharmaceutique (Autorité Nationale de Régulation et Politique Pharmaceutique Nationale) ; renforcer les capacités de quantification du PEV ; et compléter les activités de RSS (gestion des stocks de vaccins et capacités de livraison) par des formations liées aux achats, entre autres.</a:t>
            </a:r>
          </a:p>
          <a:p>
            <a:pPr marL="342900" indent="-342900" algn="just">
              <a:lnSpc>
                <a:spcPct val="107000"/>
              </a:lnSpc>
              <a:spcAft>
                <a:spcPts val="600"/>
              </a:spcAft>
              <a:buFont typeface="Calibri" panose="020F0502020204030204" pitchFamily="34" charset="0"/>
              <a:buChar char="-"/>
            </a:pPr>
            <a:r>
              <a:rPr lang="fr-FR" b="1" dirty="0">
                <a:latin typeface="Calibri" panose="020F0502020204030204" pitchFamily="34" charset="0"/>
                <a:ea typeface="Calibri" panose="020F0502020204030204" pitchFamily="34" charset="0"/>
                <a:cs typeface="Times New Roman" panose="02020603050405020304" pitchFamily="18" charset="0"/>
              </a:rPr>
              <a:t>Système d'information sanitaire : </a:t>
            </a:r>
            <a:r>
              <a:rPr lang="fr-FR" dirty="0">
                <a:latin typeface="Calibri" panose="020F0502020204030204" pitchFamily="34" charset="0"/>
                <a:ea typeface="Calibri" panose="020F0502020204030204" pitchFamily="34" charset="0"/>
                <a:cs typeface="Times New Roman" panose="02020603050405020304" pitchFamily="18" charset="0"/>
              </a:rPr>
              <a:t>l'accent est mis sur l'intégration des données du PEV dans le nouveau DHIS2, y compris MAPI et le contrôle de la qualité des données. </a:t>
            </a:r>
          </a:p>
          <a:p>
            <a:pPr marL="342900" indent="-342900" algn="just">
              <a:lnSpc>
                <a:spcPct val="107000"/>
              </a:lnSpc>
              <a:spcAft>
                <a:spcPts val="600"/>
              </a:spcAft>
              <a:buFont typeface="Calibri" panose="020F0502020204030204" pitchFamily="34" charset="0"/>
              <a:buChar char="-"/>
            </a:pPr>
            <a:r>
              <a:rPr lang="fr-FR" b="1" dirty="0">
                <a:latin typeface="Calibri" panose="020F0502020204030204" pitchFamily="34" charset="0"/>
                <a:ea typeface="Calibri" panose="020F0502020204030204" pitchFamily="34" charset="0"/>
                <a:cs typeface="Times New Roman" panose="02020603050405020304" pitchFamily="18" charset="0"/>
              </a:rPr>
              <a:t>Ressources humaines pour la santé </a:t>
            </a:r>
            <a:r>
              <a:rPr lang="fr-FR" dirty="0">
                <a:latin typeface="Calibri" panose="020F0502020204030204" pitchFamily="34" charset="0"/>
                <a:ea typeface="Calibri" panose="020F0502020204030204" pitchFamily="34" charset="0"/>
                <a:cs typeface="Times New Roman" panose="02020603050405020304" pitchFamily="18" charset="0"/>
              </a:rPr>
              <a:t>: facteur clé de succès pour la transition, et une intervention transversale à travers les objectifs du projet RSS.  Dans le contexte de la transition, l'accent sera mis sur la formation individuelle de haut niveau pour un personnel spécifique.</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43582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9249" y="230750"/>
            <a:ext cx="7785542" cy="777479"/>
          </a:xfrm>
        </p:spPr>
        <p:txBody>
          <a:bodyPr>
            <a:normAutofit/>
          </a:bodyPr>
          <a:lstStyle/>
          <a:p>
            <a:r>
              <a:rPr lang="fr-FR" sz="3200" b="1" dirty="0">
                <a:latin typeface="Arial" panose="020B0604020202020204" pitchFamily="34" charset="0"/>
                <a:cs typeface="Arial" panose="020B0604020202020204" pitchFamily="34" charset="0"/>
              </a:rPr>
              <a:t>Prix des vaccins après la transition</a:t>
            </a:r>
          </a:p>
        </p:txBody>
      </p:sp>
      <p:sp>
        <p:nvSpPr>
          <p:cNvPr id="4" name="Slide Number Placeholder 3"/>
          <p:cNvSpPr>
            <a:spLocks noGrp="1"/>
          </p:cNvSpPr>
          <p:nvPr>
            <p:ph type="sldNum" sz="quarter" idx="12"/>
          </p:nvPr>
        </p:nvSpPr>
        <p:spPr>
          <a:xfrm>
            <a:off x="3368279" y="5643247"/>
            <a:ext cx="675084" cy="270000"/>
          </a:xfrm>
        </p:spPr>
        <p:txBody>
          <a:bodyPr/>
          <a:lstStyle/>
          <a:p>
            <a:fld id="{733122C9-A0B9-462F-8757-0847AD287B63}" type="slidenum">
              <a:rPr lang="en-US" smtClean="0">
                <a:solidFill>
                  <a:prstClr val="black"/>
                </a:solidFill>
              </a:rPr>
              <a:pPr/>
              <a:t>50</a:t>
            </a:fld>
            <a:endParaRPr lang="en-US" dirty="0">
              <a:solidFill>
                <a:prstClr val="black"/>
              </a:solidFill>
            </a:endParaRPr>
          </a:p>
        </p:txBody>
      </p:sp>
      <p:sp>
        <p:nvSpPr>
          <p:cNvPr id="48" name="Rectangle 47"/>
          <p:cNvSpPr/>
          <p:nvPr/>
        </p:nvSpPr>
        <p:spPr>
          <a:xfrm>
            <a:off x="7835347" y="2424963"/>
            <a:ext cx="50924" cy="29163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rIns="54000" rtlCol="0" anchor="ctr"/>
          <a:lstStyle/>
          <a:p>
            <a:pPr algn="ctr"/>
            <a:endParaRPr lang="en-US" sz="900" dirty="0">
              <a:solidFill>
                <a:prstClr val="white"/>
              </a:solidFill>
            </a:endParaRPr>
          </a:p>
        </p:txBody>
      </p:sp>
      <p:sp>
        <p:nvSpPr>
          <p:cNvPr id="3" name="Rectangle 2"/>
          <p:cNvSpPr/>
          <p:nvPr/>
        </p:nvSpPr>
        <p:spPr>
          <a:xfrm>
            <a:off x="2575932" y="1349016"/>
            <a:ext cx="9467385" cy="5016758"/>
          </a:xfrm>
          <a:prstGeom prst="rect">
            <a:avLst/>
          </a:prstGeom>
          <a:solidFill>
            <a:schemeClr val="bg1"/>
          </a:solidFill>
        </p:spPr>
        <p:txBody>
          <a:bodyPr wrap="square">
            <a:spAutoFit/>
          </a:bodyPr>
          <a:lstStyle/>
          <a:p>
            <a:pPr marL="557199" lvl="1" indent="-214308">
              <a:buFont typeface="Wingdings" panose="05000000000000000000" pitchFamily="2" charset="2"/>
              <a:buChar char="§"/>
            </a:pPr>
            <a:r>
              <a:rPr lang="fr-FR" dirty="0"/>
              <a:t>Après cinq années passées dans la phase de transition accélérée, les pays ne bénéficient plus désormais du soutien Gavi. Ils peuvent néanmoins continuer de se procurer les vaccins par le biais de l’UNICEF ou les acheter eux-mêmes.</a:t>
            </a:r>
          </a:p>
          <a:p>
            <a:pPr marL="342891" lvl="1"/>
            <a:r>
              <a:rPr lang="fr-FR" b="1" dirty="0">
                <a:sym typeface="Wingdings" panose="05000000000000000000" pitchFamily="2" charset="2"/>
              </a:rPr>
              <a:t>	</a:t>
            </a:r>
            <a:endParaRPr lang="fr-FR" dirty="0"/>
          </a:p>
          <a:p>
            <a:pPr marL="557199" lvl="1" indent="-214308">
              <a:buFont typeface="Wingdings" panose="05000000000000000000" pitchFamily="2" charset="2"/>
              <a:buChar char="§"/>
            </a:pPr>
            <a:r>
              <a:rPr lang="fr-FR" dirty="0"/>
              <a:t>Gavi travaille en collaboration avec la Division des approvisionnements de l’UNICEF et les fabricants de vaccins pour veiller à ce que les pays, qui choisissent de se procurer les vaccins par le biais de l’UNICEF et sont en mesure de satisfaire aux exigences de l’UNICEF, ne seront pas confrontés à une hausse soudaine des prix. </a:t>
            </a:r>
          </a:p>
          <a:p>
            <a:pPr lvl="1"/>
            <a:endParaRPr lang="fr-FR" dirty="0"/>
          </a:p>
          <a:p>
            <a:pPr marL="557199" lvl="1" indent="-214308">
              <a:buFont typeface="Wingdings" panose="05000000000000000000" pitchFamily="2" charset="2"/>
              <a:buChar char="§"/>
            </a:pPr>
            <a:r>
              <a:rPr lang="fr-FR" dirty="0"/>
              <a:t>Certains fournisseurs se sont engagés à offrir à ces pays un accès continu au même prix que celui payé par Gavi pour les vaccins sélectionnés dans des circonstances particulières et pendant une durée déterminée (au moins cinq ans voire davantage pour certains pays).</a:t>
            </a:r>
          </a:p>
          <a:p>
            <a:pPr marL="1085841" lvl="2" indent="-285750">
              <a:buFont typeface="Wingdings" panose="05000000000000000000" pitchFamily="2" charset="2"/>
              <a:buChar char="à"/>
            </a:pPr>
            <a:r>
              <a:rPr lang="fr-FR" sz="1600" dirty="0">
                <a:sym typeface="Wingdings" panose="05000000000000000000" pitchFamily="2" charset="2"/>
              </a:rPr>
              <a:t>Ces engagements touchent à leur fin et leur renouvellement n’est pas garanti – cependant, grâce au travail d’influence des marchés des vaccins mondiaux, la différence de prix des vaccins entre ceux subventionnés par Gavi ou non s’est réduite.</a:t>
            </a:r>
          </a:p>
          <a:p>
            <a:pPr marL="1085841" lvl="2" indent="-285750">
              <a:buFont typeface="Wingdings" panose="05000000000000000000" pitchFamily="2" charset="2"/>
              <a:buChar char="à"/>
            </a:pPr>
            <a:endParaRPr lang="fr-FR" sz="1600" dirty="0">
              <a:sym typeface="Wingdings" panose="05000000000000000000" pitchFamily="2" charset="2"/>
            </a:endParaRPr>
          </a:p>
          <a:p>
            <a:pPr marL="628641" lvl="1" indent="-285750">
              <a:buFont typeface="Wingdings" panose="05000000000000000000" pitchFamily="2" charset="2"/>
              <a:buChar char="§"/>
            </a:pPr>
            <a:r>
              <a:rPr lang="fr-FR" sz="2000" dirty="0"/>
              <a:t>Pendant la période de transition, il importe de renforcer les pratiques et les procédures d’achat </a:t>
            </a:r>
          </a:p>
        </p:txBody>
      </p:sp>
      <p:pic>
        <p:nvPicPr>
          <p:cNvPr id="6" name="Picture 5">
            <a:extLst>
              <a:ext uri="{FF2B5EF4-FFF2-40B4-BE49-F238E27FC236}">
                <a16:creationId xmlns:a16="http://schemas.microsoft.com/office/drawing/2014/main" id="{7C252876-9326-4F20-A1C2-6DB19AA7FE6E}"/>
              </a:ext>
            </a:extLst>
          </p:cNvPr>
          <p:cNvPicPr>
            <a:picLocks noChangeAspect="1"/>
          </p:cNvPicPr>
          <p:nvPr/>
        </p:nvPicPr>
        <p:blipFill>
          <a:blip r:embed="rId3"/>
          <a:stretch>
            <a:fillRect/>
          </a:stretch>
        </p:blipFill>
        <p:spPr>
          <a:xfrm>
            <a:off x="1534331" y="1419059"/>
            <a:ext cx="1171746" cy="914400"/>
          </a:xfrm>
          <a:prstGeom prst="rect">
            <a:avLst/>
          </a:prstGeom>
          <a:solidFill>
            <a:schemeClr val="accent1"/>
          </a:solidFill>
        </p:spPr>
      </p:pic>
      <p:sp>
        <p:nvSpPr>
          <p:cNvPr id="9" name="TextBox 8">
            <a:extLst>
              <a:ext uri="{FF2B5EF4-FFF2-40B4-BE49-F238E27FC236}">
                <a16:creationId xmlns:a16="http://schemas.microsoft.com/office/drawing/2014/main" id="{3A7871C0-42BC-4D55-9A19-61C9B38D056F}"/>
              </a:ext>
            </a:extLst>
          </p:cNvPr>
          <p:cNvSpPr txBox="1"/>
          <p:nvPr/>
        </p:nvSpPr>
        <p:spPr>
          <a:xfrm>
            <a:off x="1417691" y="3321600"/>
            <a:ext cx="1596484" cy="577081"/>
          </a:xfrm>
          <a:prstGeom prst="rect">
            <a:avLst/>
          </a:prstGeom>
          <a:noFill/>
        </p:spPr>
        <p:txBody>
          <a:bodyPr wrap="square">
            <a:spAutoFit/>
          </a:bodyPr>
          <a:lstStyle/>
          <a:p>
            <a:r>
              <a:rPr lang="fr-FR" sz="1050" dirty="0">
                <a:hlinkClick r:id="rId4"/>
              </a:rPr>
              <a:t>Lien vers la base de données de l'UNICEF sur les prix des vaccins</a:t>
            </a:r>
            <a:r>
              <a:rPr lang="en-US" sz="1050" dirty="0"/>
              <a:t> </a:t>
            </a:r>
          </a:p>
        </p:txBody>
      </p:sp>
      <p:pic>
        <p:nvPicPr>
          <p:cNvPr id="10" name="Graphic 9" descr="Disk with solid fill">
            <a:extLst>
              <a:ext uri="{FF2B5EF4-FFF2-40B4-BE49-F238E27FC236}">
                <a16:creationId xmlns:a16="http://schemas.microsoft.com/office/drawing/2014/main" id="{4BC1EC3F-DFB2-49C9-BF83-4FA56D97297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63004" y="2514600"/>
            <a:ext cx="914400" cy="914400"/>
          </a:xfrm>
          <a:prstGeom prst="rect">
            <a:avLst/>
          </a:prstGeom>
        </p:spPr>
      </p:pic>
      <p:pic>
        <p:nvPicPr>
          <p:cNvPr id="12" name="Graphic 11" descr="Contract outline">
            <a:extLst>
              <a:ext uri="{FF2B5EF4-FFF2-40B4-BE49-F238E27FC236}">
                <a16:creationId xmlns:a16="http://schemas.microsoft.com/office/drawing/2014/main" id="{C6E60578-B63C-4399-BA55-BF2EEBCC13B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61532" y="4204372"/>
            <a:ext cx="914400" cy="914400"/>
          </a:xfrm>
          <a:prstGeom prst="rect">
            <a:avLst/>
          </a:prstGeom>
        </p:spPr>
      </p:pic>
      <p:pic>
        <p:nvPicPr>
          <p:cNvPr id="14" name="Graphic 13" descr="Remote learning language with solid fill">
            <a:extLst>
              <a:ext uri="{FF2B5EF4-FFF2-40B4-BE49-F238E27FC236}">
                <a16:creationId xmlns:a16="http://schemas.microsoft.com/office/drawing/2014/main" id="{F992172F-F2CA-4F3E-8CE0-D7F34E96C49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667414" y="5643247"/>
            <a:ext cx="914400" cy="914400"/>
          </a:xfrm>
          <a:prstGeom prst="rect">
            <a:avLst/>
          </a:prstGeom>
        </p:spPr>
      </p:pic>
    </p:spTree>
    <p:extLst>
      <p:ext uri="{BB962C8B-B14F-4D97-AF65-F5344CB8AC3E}">
        <p14:creationId xmlns:p14="http://schemas.microsoft.com/office/powerpoint/2010/main" val="10135727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168011" y="2834772"/>
            <a:ext cx="10340048" cy="938629"/>
          </a:xfrm>
        </p:spPr>
        <p:txBody>
          <a:bodyPr>
            <a:noAutofit/>
          </a:bodyPr>
          <a:lstStyle/>
          <a:p>
            <a:pPr algn="ctr"/>
            <a:r>
              <a:rPr lang="fr-FR" sz="2000" b="1" dirty="0">
                <a:latin typeface="Arial"/>
                <a:cs typeface="Arial"/>
              </a:rPr>
              <a:t>Compte rendu de l’atelier préparatoire de la planification de la transition accélérée de la Côte d’Ivoire vers la sortie de </a:t>
            </a:r>
            <a:br>
              <a:rPr lang="fr-FR" sz="2000" b="1" dirty="0">
                <a:latin typeface="Arial"/>
                <a:cs typeface="Arial"/>
              </a:rPr>
            </a:br>
            <a:r>
              <a:rPr lang="fr-FR" sz="2000" b="1" dirty="0">
                <a:latin typeface="Arial"/>
                <a:cs typeface="Arial"/>
              </a:rPr>
              <a:t>l’éligibilité au soutien de </a:t>
            </a:r>
            <a:r>
              <a:rPr lang="fr-FR" sz="2000" b="1" dirty="0" err="1">
                <a:latin typeface="Arial"/>
                <a:cs typeface="Arial"/>
              </a:rPr>
              <a:t>Gavi</a:t>
            </a:r>
            <a:endParaRPr lang="fr-FR" sz="2000" b="1" dirty="0">
              <a:latin typeface="Arial"/>
              <a:cs typeface="Arial"/>
            </a:endParaRPr>
          </a:p>
        </p:txBody>
      </p:sp>
      <p:sp>
        <p:nvSpPr>
          <p:cNvPr id="5" name="ZoneTexte 4"/>
          <p:cNvSpPr txBox="1">
            <a:spLocks noChangeArrowheads="1"/>
          </p:cNvSpPr>
          <p:nvPr/>
        </p:nvSpPr>
        <p:spPr bwMode="auto">
          <a:xfrm>
            <a:off x="1168011" y="355304"/>
            <a:ext cx="1059991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FR" altLang="fr-FR" sz="3200" b="1" dirty="0"/>
              <a:t>Les axes stratégiques de la transition </a:t>
            </a:r>
            <a:r>
              <a:rPr lang="fr-FR" altLang="fr-FR" sz="3200" dirty="0"/>
              <a:t>avaient été présentés au CCIA en Avril 2019 (5 avril 2019)</a:t>
            </a:r>
            <a:endParaRPr lang="fr-FR" altLang="fr-FR" sz="2800" dirty="0"/>
          </a:p>
        </p:txBody>
      </p:sp>
      <p:pic>
        <p:nvPicPr>
          <p:cNvPr id="6" name="Image 2" descr="12509068_567537380078627_5387051037476536038_n"/>
          <p:cNvPicPr>
            <a:picLocks noChangeAspect="1" noChangeArrowheads="1"/>
          </p:cNvPicPr>
          <p:nvPr/>
        </p:nvPicPr>
        <p:blipFill>
          <a:blip r:embed="rId3">
            <a:extLst>
              <a:ext uri="{28A0092B-C50C-407E-A947-70E740481C1C}">
                <a14:useLocalDpi xmlns:a14="http://schemas.microsoft.com/office/drawing/2010/main" val="0"/>
              </a:ext>
            </a:extLst>
          </a:blip>
          <a:srcRect r="7549" b="8728"/>
          <a:stretch>
            <a:fillRect/>
          </a:stretch>
        </p:blipFill>
        <p:spPr bwMode="auto">
          <a:xfrm>
            <a:off x="7050613" y="1690510"/>
            <a:ext cx="1202127" cy="938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1" descr="logo pe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6046" y="1690510"/>
            <a:ext cx="1218376" cy="993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Espace réservé du contenu 2">
            <a:extLst>
              <a:ext uri="{FF2B5EF4-FFF2-40B4-BE49-F238E27FC236}">
                <a16:creationId xmlns:a16="http://schemas.microsoft.com/office/drawing/2014/main" id="{A6DEE053-D645-4D7A-B975-6661FF69BF77}"/>
              </a:ext>
            </a:extLst>
          </p:cNvPr>
          <p:cNvSpPr txBox="1">
            <a:spLocks/>
          </p:cNvSpPr>
          <p:nvPr/>
        </p:nvSpPr>
        <p:spPr bwMode="gray">
          <a:xfrm>
            <a:off x="1334810" y="3948106"/>
            <a:ext cx="9839694" cy="1143000"/>
          </a:xfrm>
          <a:prstGeom prst="rect">
            <a:avLst/>
          </a:prstGeom>
        </p:spPr>
        <p:txBody>
          <a:bodyPr vert="horz" lIns="0" tIns="0" rIns="0" bIns="0" rtlCol="0" anchor="t" anchorCtr="0">
            <a:normAutofit/>
          </a:bodyPr>
          <a:lstStyle>
            <a:defPPr>
              <a:defRPr lang="fr-FR"/>
            </a:defPPr>
            <a:lvl1pPr indent="0" defTabSz="914411">
              <a:lnSpc>
                <a:spcPct val="110000"/>
              </a:lnSpc>
              <a:spcBef>
                <a:spcPts val="0"/>
              </a:spcBef>
              <a:buFont typeface="Arial" pitchFamily="34" charset="0"/>
              <a:buNone/>
              <a:defRPr sz="2400" b="1">
                <a:solidFill>
                  <a:schemeClr val="accent1"/>
                </a:solidFill>
                <a:latin typeface="Arial" panose="020B0604020202020204" pitchFamily="34" charset="0"/>
                <a:cs typeface="Arial" panose="020B0604020202020204" pitchFamily="34" charset="0"/>
              </a:defRPr>
            </a:lvl1pPr>
            <a:lvl2pPr marL="324004" indent="-180002" defTabSz="914411">
              <a:lnSpc>
                <a:spcPct val="100000"/>
              </a:lnSpc>
              <a:spcBef>
                <a:spcPts val="300"/>
              </a:spcBef>
              <a:buClr>
                <a:schemeClr val="accent3"/>
              </a:buClr>
              <a:buFont typeface="Arial" pitchFamily="34" charset="0"/>
              <a:buChar char="•"/>
              <a:defRPr sz="1801" b="1"/>
            </a:lvl2pPr>
            <a:lvl3pPr marL="504006" indent="-180002" defTabSz="914411">
              <a:lnSpc>
                <a:spcPct val="100000"/>
              </a:lnSpc>
              <a:spcBef>
                <a:spcPts val="300"/>
              </a:spcBef>
              <a:buSzPct val="100000"/>
              <a:buFont typeface="Arial" pitchFamily="34" charset="0"/>
              <a:buChar char="•"/>
              <a:defRPr sz="1600" b="0"/>
            </a:lvl3pPr>
            <a:lvl4pPr marL="504006" indent="0" defTabSz="914411">
              <a:lnSpc>
                <a:spcPct val="100000"/>
              </a:lnSpc>
              <a:spcBef>
                <a:spcPts val="300"/>
              </a:spcBef>
              <a:buSzPct val="100000"/>
              <a:buFont typeface="Arial" pitchFamily="34" charset="0"/>
              <a:buNone/>
              <a:defRPr sz="1600" baseline="0"/>
            </a:lvl4pPr>
            <a:lvl5pPr marL="684009" indent="-180002" defTabSz="914411">
              <a:lnSpc>
                <a:spcPct val="100000"/>
              </a:lnSpc>
              <a:spcBef>
                <a:spcPts val="300"/>
              </a:spcBef>
              <a:buSzPct val="100000"/>
              <a:buFont typeface="Arial" pitchFamily="34" charset="0"/>
              <a:buChar char="•"/>
              <a:defRPr sz="1401"/>
            </a:lvl5pPr>
            <a:lvl6pPr marL="2514632" indent="-228604" defTabSz="914411">
              <a:spcBef>
                <a:spcPct val="20000"/>
              </a:spcBef>
              <a:buFont typeface="Arial" pitchFamily="34" charset="0"/>
              <a:buChar char="•"/>
              <a:defRPr sz="2000"/>
            </a:lvl6pPr>
            <a:lvl7pPr marL="2971838" indent="-228604" defTabSz="914411">
              <a:spcBef>
                <a:spcPct val="20000"/>
              </a:spcBef>
              <a:buFont typeface="Arial" pitchFamily="34" charset="0"/>
              <a:buChar char="•"/>
              <a:defRPr sz="2000"/>
            </a:lvl7pPr>
            <a:lvl8pPr marL="3429044" indent="-228604" defTabSz="914411">
              <a:spcBef>
                <a:spcPct val="20000"/>
              </a:spcBef>
              <a:buFont typeface="Arial" pitchFamily="34" charset="0"/>
              <a:buChar char="•"/>
              <a:defRPr sz="2000"/>
            </a:lvl8pPr>
            <a:lvl9pPr marL="3886249" indent="-228604" defTabSz="914411">
              <a:spcBef>
                <a:spcPct val="20000"/>
              </a:spcBef>
              <a:buFont typeface="Arial" pitchFamily="34" charset="0"/>
              <a:buChar char="•"/>
              <a:defRPr sz="2000"/>
            </a:lvl9pPr>
          </a:lstStyle>
          <a:p>
            <a:r>
              <a:rPr lang="fr-FR" sz="1800" dirty="0"/>
              <a:t>Objectif général de l’atelier de préparation de la transition accélérée de Gavi: </a:t>
            </a:r>
          </a:p>
          <a:p>
            <a:r>
              <a:rPr lang="fr-FR" sz="1600" b="0" dirty="0"/>
              <a:t>évaluer le niveau de préparation du pays à la transition et à la sortie d’éligibilité au soutien de Gavi.</a:t>
            </a:r>
          </a:p>
        </p:txBody>
      </p:sp>
      <p:sp>
        <p:nvSpPr>
          <p:cNvPr id="10" name="Espace réservé du contenu 2">
            <a:extLst>
              <a:ext uri="{FF2B5EF4-FFF2-40B4-BE49-F238E27FC236}">
                <a16:creationId xmlns:a16="http://schemas.microsoft.com/office/drawing/2014/main" id="{4F55871D-FDF6-4AF6-B9DA-9579174970C4}"/>
              </a:ext>
            </a:extLst>
          </p:cNvPr>
          <p:cNvSpPr txBox="1">
            <a:spLocks/>
          </p:cNvSpPr>
          <p:nvPr/>
        </p:nvSpPr>
        <p:spPr bwMode="gray">
          <a:xfrm>
            <a:off x="1334810" y="4999257"/>
            <a:ext cx="9705860" cy="2407970"/>
          </a:xfrm>
          <a:prstGeom prst="rect">
            <a:avLst/>
          </a:prstGeom>
        </p:spPr>
        <p:txBody>
          <a:bodyPr vert="horz" lIns="0" tIns="0" rIns="0" bIns="0" rtlCol="0" anchor="t" anchorCtr="0">
            <a:normAutofit/>
          </a:bodyPr>
          <a:lstStyle>
            <a:lvl1pPr marL="0" indent="0" algn="l" defTabSz="914411" rtl="0" eaLnBrk="1" latinLnBrk="0" hangingPunct="1">
              <a:lnSpc>
                <a:spcPct val="110000"/>
              </a:lnSpc>
              <a:spcBef>
                <a:spcPts val="0"/>
              </a:spcBef>
              <a:buFont typeface="Arial" pitchFamily="34" charset="0"/>
              <a:buNone/>
              <a:defRPr sz="2000" b="1" kern="1200">
                <a:solidFill>
                  <a:schemeClr val="accent1"/>
                </a:solidFill>
                <a:latin typeface="+mn-lt"/>
                <a:ea typeface="+mn-ea"/>
                <a:cs typeface="+mn-cs"/>
              </a:defRPr>
            </a:lvl1pPr>
            <a:lvl2pPr marL="324004" indent="-180002" algn="l" defTabSz="914411" rtl="0" eaLnBrk="1" latinLnBrk="0" hangingPunct="1">
              <a:lnSpc>
                <a:spcPct val="100000"/>
              </a:lnSpc>
              <a:spcBef>
                <a:spcPts val="300"/>
              </a:spcBef>
              <a:buClr>
                <a:schemeClr val="accent3"/>
              </a:buClr>
              <a:buFont typeface="Arial" pitchFamily="34" charset="0"/>
              <a:buChar char="•"/>
              <a:defRPr sz="1801" b="1" kern="1200">
                <a:solidFill>
                  <a:schemeClr val="tx1"/>
                </a:solidFill>
                <a:latin typeface="+mn-lt"/>
                <a:ea typeface="+mn-ea"/>
                <a:cs typeface="+mn-cs"/>
              </a:defRPr>
            </a:lvl2pPr>
            <a:lvl3pPr marL="504006" indent="-180002" algn="l" defTabSz="914411" rtl="0" eaLnBrk="1" latinLnBrk="0" hangingPunct="1">
              <a:lnSpc>
                <a:spcPct val="100000"/>
              </a:lnSpc>
              <a:spcBef>
                <a:spcPts val="300"/>
              </a:spcBef>
              <a:buSzPct val="100000"/>
              <a:buFont typeface="Arial" pitchFamily="34" charset="0"/>
              <a:buChar char="•"/>
              <a:defRPr sz="1600" b="0" kern="1200">
                <a:solidFill>
                  <a:schemeClr val="tx1"/>
                </a:solidFill>
                <a:latin typeface="+mn-lt"/>
                <a:ea typeface="+mn-ea"/>
                <a:cs typeface="+mn-cs"/>
              </a:defRPr>
            </a:lvl3pPr>
            <a:lvl4pPr marL="504006" indent="0" algn="l" defTabSz="914411" rtl="0" eaLnBrk="1" latinLnBrk="0" hangingPunct="1">
              <a:lnSpc>
                <a:spcPct val="100000"/>
              </a:lnSpc>
              <a:spcBef>
                <a:spcPts val="300"/>
              </a:spcBef>
              <a:buSzPct val="100000"/>
              <a:buFont typeface="Arial" pitchFamily="34" charset="0"/>
              <a:buNone/>
              <a:defRPr sz="1600" kern="1200" baseline="0">
                <a:solidFill>
                  <a:schemeClr val="tx1"/>
                </a:solidFill>
                <a:latin typeface="+mn-lt"/>
                <a:ea typeface="+mn-ea"/>
                <a:cs typeface="+mn-cs"/>
              </a:defRPr>
            </a:lvl4pPr>
            <a:lvl5pPr marL="684009" indent="-180002" algn="l" defTabSz="914411" rtl="0" eaLnBrk="1" latinLnBrk="0" hangingPunct="1">
              <a:lnSpc>
                <a:spcPct val="100000"/>
              </a:lnSpc>
              <a:spcBef>
                <a:spcPts val="300"/>
              </a:spcBef>
              <a:buSzPct val="100000"/>
              <a:buFont typeface="Arial" pitchFamily="34" charset="0"/>
              <a:buChar char="•"/>
              <a:defRPr sz="1401" kern="1200">
                <a:solidFill>
                  <a:schemeClr val="tx1"/>
                </a:solidFill>
                <a:latin typeface="+mn-lt"/>
                <a:ea typeface="+mn-ea"/>
                <a:cs typeface="+mn-cs"/>
              </a:defRPr>
            </a:lvl5pPr>
            <a:lvl6pPr marL="2514632"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8"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4"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9"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a:latin typeface="Arial" panose="020B0604020202020204" pitchFamily="34" charset="0"/>
                <a:cs typeface="Arial" panose="020B0604020202020204" pitchFamily="34" charset="0"/>
              </a:rPr>
              <a:t>Objectifs spécifiques :</a:t>
            </a:r>
          </a:p>
          <a:p>
            <a:r>
              <a:rPr lang="fr-FR" sz="1600" b="0" dirty="0">
                <a:latin typeface="Arial" panose="020B0604020202020204" pitchFamily="34" charset="0"/>
                <a:cs typeface="Arial" panose="020B0604020202020204" pitchFamily="34" charset="0"/>
              </a:rPr>
              <a:t>Assurer la bonne compréhension de la politique de transition et ses conséquences pour le PEV</a:t>
            </a:r>
          </a:p>
          <a:p>
            <a:endParaRPr lang="fr-FR" sz="1600" b="0" dirty="0">
              <a:latin typeface="Arial" panose="020B0604020202020204" pitchFamily="34" charset="0"/>
              <a:cs typeface="Arial" panose="020B0604020202020204" pitchFamily="34" charset="0"/>
            </a:endParaRPr>
          </a:p>
          <a:p>
            <a:r>
              <a:rPr lang="fr-FR" sz="1600" b="0" dirty="0">
                <a:latin typeface="Arial" panose="020B0604020202020204" pitchFamily="34" charset="0"/>
                <a:cs typeface="Arial" panose="020B0604020202020204" pitchFamily="34" charset="0"/>
              </a:rPr>
              <a:t>Valider l’analyse situationnelle de la Côte d’Ivoire : à quel niveau se trouve le programme de vaccination et le système de santé et quels sont les objectifs à atteindre d’ici 2025</a:t>
            </a:r>
          </a:p>
          <a:p>
            <a:endParaRPr lang="fr-FR"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74607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DDE84E-D728-4EBF-8058-1DAD44F7E3FD}"/>
              </a:ext>
            </a:extLst>
          </p:cNvPr>
          <p:cNvSpPr>
            <a:spLocks noGrp="1"/>
          </p:cNvSpPr>
          <p:nvPr>
            <p:ph type="title"/>
          </p:nvPr>
        </p:nvSpPr>
        <p:spPr>
          <a:xfrm>
            <a:off x="1264246" y="381905"/>
            <a:ext cx="10094143" cy="1102678"/>
          </a:xfrm>
        </p:spPr>
        <p:txBody>
          <a:bodyPr>
            <a:normAutofit/>
          </a:bodyPr>
          <a:lstStyle/>
          <a:p>
            <a:r>
              <a:rPr lang="fr-FR" sz="3200" dirty="0">
                <a:latin typeface="Arial" panose="020B0604020202020204" pitchFamily="34" charset="0"/>
                <a:cs typeface="Arial" panose="020B0604020202020204" pitchFamily="34" charset="0"/>
              </a:rPr>
              <a:t>Résultats de la </a:t>
            </a:r>
            <a:r>
              <a:rPr lang="fr-FR" sz="3200" b="1" dirty="0">
                <a:latin typeface="Arial" panose="020B0604020202020204" pitchFamily="34" charset="0"/>
                <a:cs typeface="Arial" panose="020B0604020202020204" pitchFamily="34" charset="0"/>
              </a:rPr>
              <a:t>Théorie du changement développée pendant l’atelier d’Avril 2019</a:t>
            </a:r>
          </a:p>
        </p:txBody>
      </p:sp>
      <p:sp>
        <p:nvSpPr>
          <p:cNvPr id="3" name="Espace réservé du contenu 2">
            <a:extLst>
              <a:ext uri="{FF2B5EF4-FFF2-40B4-BE49-F238E27FC236}">
                <a16:creationId xmlns:a16="http://schemas.microsoft.com/office/drawing/2014/main" id="{71AA6008-8CB6-4C4B-BF18-95A606FED19D}"/>
              </a:ext>
            </a:extLst>
          </p:cNvPr>
          <p:cNvSpPr>
            <a:spLocks noGrp="1"/>
          </p:cNvSpPr>
          <p:nvPr>
            <p:ph idx="1"/>
          </p:nvPr>
        </p:nvSpPr>
        <p:spPr>
          <a:xfrm>
            <a:off x="1264246" y="1882813"/>
            <a:ext cx="10344878" cy="959778"/>
          </a:xfrm>
        </p:spPr>
        <p:txBody>
          <a:bodyPr>
            <a:normAutofit/>
          </a:bodyPr>
          <a:lstStyle/>
          <a:p>
            <a:pPr marL="0" indent="0" algn="ctr">
              <a:buNone/>
            </a:pPr>
            <a:r>
              <a:rPr lang="fr-FR" sz="2400" dirty="0">
                <a:latin typeface="Arial" panose="020B0604020202020204" pitchFamily="34" charset="0"/>
                <a:cs typeface="Arial" panose="020B0604020202020204" pitchFamily="34" charset="0"/>
              </a:rPr>
              <a:t>VISION : </a:t>
            </a:r>
            <a:r>
              <a:rPr lang="fr-FR" b="0" dirty="0">
                <a:solidFill>
                  <a:schemeClr val="tx1"/>
                </a:solidFill>
                <a:latin typeface="Arial" panose="020B0604020202020204" pitchFamily="34" charset="0"/>
                <a:cs typeface="Arial" panose="020B0604020202020204" pitchFamily="34" charset="0"/>
              </a:rPr>
              <a:t>Atteindre d’ici 2025 un système de vaccination efficace financé de manière pérenne et prévisible</a:t>
            </a:r>
          </a:p>
        </p:txBody>
      </p:sp>
      <p:sp>
        <p:nvSpPr>
          <p:cNvPr id="4" name="Espace réservé du contenu 2">
            <a:extLst>
              <a:ext uri="{FF2B5EF4-FFF2-40B4-BE49-F238E27FC236}">
                <a16:creationId xmlns:a16="http://schemas.microsoft.com/office/drawing/2014/main" id="{EE7CDC52-67B1-49B0-954C-0356EA23BF73}"/>
              </a:ext>
            </a:extLst>
          </p:cNvPr>
          <p:cNvSpPr txBox="1">
            <a:spLocks/>
          </p:cNvSpPr>
          <p:nvPr/>
        </p:nvSpPr>
        <p:spPr bwMode="gray">
          <a:xfrm>
            <a:off x="1264246" y="3061252"/>
            <a:ext cx="10344878" cy="3304621"/>
          </a:xfrm>
          <a:prstGeom prst="rect">
            <a:avLst/>
          </a:prstGeom>
        </p:spPr>
        <p:txBody>
          <a:bodyPr vert="horz" lIns="0" tIns="0" rIns="0" bIns="0" rtlCol="0" anchor="t" anchorCtr="0">
            <a:normAutofit lnSpcReduction="10000"/>
          </a:bodyPr>
          <a:lstStyle>
            <a:lvl1pPr marL="0" indent="0" algn="l" defTabSz="914411" rtl="0" eaLnBrk="1" latinLnBrk="0" hangingPunct="1">
              <a:lnSpc>
                <a:spcPct val="110000"/>
              </a:lnSpc>
              <a:spcBef>
                <a:spcPts val="0"/>
              </a:spcBef>
              <a:buFont typeface="Arial" pitchFamily="34" charset="0"/>
              <a:buNone/>
              <a:defRPr sz="2000" b="1" kern="1200">
                <a:solidFill>
                  <a:schemeClr val="accent1"/>
                </a:solidFill>
                <a:latin typeface="+mn-lt"/>
                <a:ea typeface="+mn-ea"/>
                <a:cs typeface="+mn-cs"/>
              </a:defRPr>
            </a:lvl1pPr>
            <a:lvl2pPr marL="324004" indent="-180002" algn="l" defTabSz="914411" rtl="0" eaLnBrk="1" latinLnBrk="0" hangingPunct="1">
              <a:lnSpc>
                <a:spcPct val="100000"/>
              </a:lnSpc>
              <a:spcBef>
                <a:spcPts val="300"/>
              </a:spcBef>
              <a:buClr>
                <a:schemeClr val="accent3"/>
              </a:buClr>
              <a:buFont typeface="Arial" pitchFamily="34" charset="0"/>
              <a:buChar char="•"/>
              <a:defRPr sz="1801" b="1" kern="1200">
                <a:solidFill>
                  <a:schemeClr val="tx1"/>
                </a:solidFill>
                <a:latin typeface="+mn-lt"/>
                <a:ea typeface="+mn-ea"/>
                <a:cs typeface="+mn-cs"/>
              </a:defRPr>
            </a:lvl2pPr>
            <a:lvl3pPr marL="504006" indent="-180002" algn="l" defTabSz="914411" rtl="0" eaLnBrk="1" latinLnBrk="0" hangingPunct="1">
              <a:lnSpc>
                <a:spcPct val="100000"/>
              </a:lnSpc>
              <a:spcBef>
                <a:spcPts val="300"/>
              </a:spcBef>
              <a:buSzPct val="100000"/>
              <a:buFont typeface="Arial" pitchFamily="34" charset="0"/>
              <a:buChar char="•"/>
              <a:defRPr sz="1600" b="0" kern="1200">
                <a:solidFill>
                  <a:schemeClr val="tx1"/>
                </a:solidFill>
                <a:latin typeface="+mn-lt"/>
                <a:ea typeface="+mn-ea"/>
                <a:cs typeface="+mn-cs"/>
              </a:defRPr>
            </a:lvl3pPr>
            <a:lvl4pPr marL="504006" indent="0" algn="l" defTabSz="914411" rtl="0" eaLnBrk="1" latinLnBrk="0" hangingPunct="1">
              <a:lnSpc>
                <a:spcPct val="100000"/>
              </a:lnSpc>
              <a:spcBef>
                <a:spcPts val="300"/>
              </a:spcBef>
              <a:buSzPct val="100000"/>
              <a:buFont typeface="Arial" pitchFamily="34" charset="0"/>
              <a:buNone/>
              <a:defRPr sz="1600" kern="1200" baseline="0">
                <a:solidFill>
                  <a:schemeClr val="tx1"/>
                </a:solidFill>
                <a:latin typeface="+mn-lt"/>
                <a:ea typeface="+mn-ea"/>
                <a:cs typeface="+mn-cs"/>
              </a:defRPr>
            </a:lvl4pPr>
            <a:lvl5pPr marL="684009" indent="-180002" algn="l" defTabSz="914411" rtl="0" eaLnBrk="1" latinLnBrk="0" hangingPunct="1">
              <a:lnSpc>
                <a:spcPct val="100000"/>
              </a:lnSpc>
              <a:spcBef>
                <a:spcPts val="300"/>
              </a:spcBef>
              <a:buSzPct val="100000"/>
              <a:buFont typeface="Arial" pitchFamily="34" charset="0"/>
              <a:buChar char="•"/>
              <a:defRPr sz="1401" kern="1200">
                <a:solidFill>
                  <a:schemeClr val="tx1"/>
                </a:solidFill>
                <a:latin typeface="+mn-lt"/>
                <a:ea typeface="+mn-ea"/>
                <a:cs typeface="+mn-cs"/>
              </a:defRPr>
            </a:lvl5pPr>
            <a:lvl6pPr marL="2514632"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8"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4"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9"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2200" dirty="0">
                <a:latin typeface="Arial" panose="020B0604020202020204" pitchFamily="34" charset="0"/>
                <a:cs typeface="Arial" panose="020B0604020202020204" pitchFamily="34" charset="0"/>
              </a:rPr>
              <a:t>OBJECTIFS PREALABLES</a:t>
            </a:r>
          </a:p>
          <a:p>
            <a:endParaRPr lang="fr-FR" sz="1800" b="0" dirty="0">
              <a:latin typeface="Arial" panose="020B0604020202020204" pitchFamily="34" charset="0"/>
              <a:cs typeface="Arial" panose="020B0604020202020204" pitchFamily="34" charset="0"/>
            </a:endParaRPr>
          </a:p>
          <a:p>
            <a:pPr lvl="1"/>
            <a:r>
              <a:rPr lang="fr-FR" sz="1900" b="0" dirty="0">
                <a:latin typeface="Arial" panose="020B0604020202020204" pitchFamily="34" charset="0"/>
                <a:cs typeface="Arial" panose="020B0604020202020204" pitchFamily="34" charset="0"/>
              </a:rPr>
              <a:t>95% des enfants sont complètement vaccinés dans tous les districts sanitaires</a:t>
            </a:r>
          </a:p>
          <a:p>
            <a:pPr lvl="1"/>
            <a:r>
              <a:rPr lang="fr-FR" sz="1900" b="0" dirty="0">
                <a:latin typeface="Arial" panose="020B0604020202020204" pitchFamily="34" charset="0"/>
                <a:cs typeface="Arial" panose="020B0604020202020204" pitchFamily="34" charset="0"/>
              </a:rPr>
              <a:t>Le système de vaccination est financé à 100%</a:t>
            </a:r>
          </a:p>
          <a:p>
            <a:pPr lvl="1"/>
            <a:r>
              <a:rPr lang="fr-FR" sz="1900" b="0" dirty="0">
                <a:latin typeface="Arial" panose="020B0604020202020204" pitchFamily="34" charset="0"/>
                <a:cs typeface="Arial" panose="020B0604020202020204" pitchFamily="34" charset="0"/>
              </a:rPr>
              <a:t>Les populations connaissent les vaccins, les maladies évitables par la vaccination, le calendrier vaccinal et se font vacciner grâce à une mobilisation de tous les acteurs au niveau communautaire</a:t>
            </a:r>
          </a:p>
          <a:p>
            <a:pPr lvl="1"/>
            <a:r>
              <a:rPr lang="fr-FR" sz="1900" b="0" dirty="0">
                <a:latin typeface="Arial" panose="020B0604020202020204" pitchFamily="34" charset="0"/>
                <a:cs typeface="Arial" panose="020B0604020202020204" pitchFamily="34" charset="0"/>
              </a:rPr>
              <a:t>Le Programme  de vaccination est planifié en impliquant tous les secteurs (public, privé, société civile, communauté) aux différents niveaux de la pyramide sanitaire, financé avec des ressources adéquates (BGE, PTF communauté), et avec des organes de gestion fonctionnels (COGES, CCIA, CNEIV, CNC, CNEP)</a:t>
            </a:r>
          </a:p>
          <a:p>
            <a:endParaRPr lang="fr-FR" sz="1800" b="0" dirty="0">
              <a:latin typeface="Arial" panose="020B0604020202020204" pitchFamily="34" charset="0"/>
              <a:cs typeface="Arial" panose="020B0604020202020204" pitchFamily="34" charset="0"/>
            </a:endParaRPr>
          </a:p>
          <a:p>
            <a:endParaRPr lang="fr-FR" sz="1800" b="0" dirty="0">
              <a:latin typeface="Arial" panose="020B0604020202020204" pitchFamily="34" charset="0"/>
              <a:cs typeface="Arial" panose="020B0604020202020204" pitchFamily="34" charset="0"/>
            </a:endParaRPr>
          </a:p>
          <a:p>
            <a:endParaRPr lang="fr-FR" sz="1800" b="0" dirty="0">
              <a:latin typeface="Arial" panose="020B0604020202020204" pitchFamily="34" charset="0"/>
              <a:cs typeface="Arial" panose="020B0604020202020204" pitchFamily="34" charset="0"/>
            </a:endParaRPr>
          </a:p>
          <a:p>
            <a:endParaRPr lang="fr-FR" sz="18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84698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17A236-A7CD-4548-8475-989E059A3EA7}"/>
              </a:ext>
            </a:extLst>
          </p:cNvPr>
          <p:cNvSpPr>
            <a:spLocks noGrp="1"/>
          </p:cNvSpPr>
          <p:nvPr>
            <p:ph type="title"/>
          </p:nvPr>
        </p:nvSpPr>
        <p:spPr>
          <a:xfrm>
            <a:off x="1232054" y="547837"/>
            <a:ext cx="8229600" cy="932655"/>
          </a:xfrm>
        </p:spPr>
        <p:txBody>
          <a:bodyPr>
            <a:normAutofit/>
          </a:bodyPr>
          <a:lstStyle/>
          <a:p>
            <a:r>
              <a:rPr lang="fr-FR" sz="3200" b="1" dirty="0">
                <a:latin typeface="Arial" panose="020B0604020202020204" pitchFamily="34" charset="0"/>
                <a:cs typeface="Arial" panose="020B0604020202020204" pitchFamily="34" charset="0"/>
              </a:rPr>
              <a:t>Axes stratégiques identifiés</a:t>
            </a:r>
          </a:p>
        </p:txBody>
      </p:sp>
      <p:sp>
        <p:nvSpPr>
          <p:cNvPr id="3" name="Espace réservé du contenu 2">
            <a:extLst>
              <a:ext uri="{FF2B5EF4-FFF2-40B4-BE49-F238E27FC236}">
                <a16:creationId xmlns:a16="http://schemas.microsoft.com/office/drawing/2014/main" id="{5C54CF36-F5B7-49C0-945A-E603993464D8}"/>
              </a:ext>
            </a:extLst>
          </p:cNvPr>
          <p:cNvSpPr>
            <a:spLocks noGrp="1"/>
          </p:cNvSpPr>
          <p:nvPr>
            <p:ph idx="1"/>
          </p:nvPr>
        </p:nvSpPr>
        <p:spPr>
          <a:xfrm>
            <a:off x="1232054" y="1575277"/>
            <a:ext cx="4733848" cy="932655"/>
          </a:xfrm>
        </p:spPr>
        <p:txBody>
          <a:bodyPr>
            <a:normAutofit/>
          </a:bodyPr>
          <a:lstStyle/>
          <a:p>
            <a:r>
              <a:rPr lang="fr-FR" sz="1900" dirty="0">
                <a:latin typeface="Arial" panose="020B0604020202020204" pitchFamily="34" charset="0"/>
                <a:cs typeface="Arial" panose="020B0604020202020204" pitchFamily="34" charset="0"/>
              </a:rPr>
              <a:t>Offre de services</a:t>
            </a:r>
          </a:p>
          <a:p>
            <a:pPr lvl="1"/>
            <a:r>
              <a:rPr lang="fr-FR" sz="1700" b="0" dirty="0">
                <a:latin typeface="Arial" panose="020B0604020202020204" pitchFamily="34" charset="0"/>
                <a:cs typeface="Arial" panose="020B0604020202020204" pitchFamily="34" charset="0"/>
              </a:rPr>
              <a:t>Renforcer l’offre de service de vaccination dans le cadre de la CMU</a:t>
            </a:r>
          </a:p>
          <a:p>
            <a:pPr lvl="1"/>
            <a:endParaRPr lang="fr-FR" sz="1800" dirty="0">
              <a:latin typeface="Arial" panose="020B0604020202020204" pitchFamily="34" charset="0"/>
              <a:cs typeface="Arial" panose="020B0604020202020204" pitchFamily="34" charset="0"/>
            </a:endParaRPr>
          </a:p>
        </p:txBody>
      </p:sp>
      <p:sp>
        <p:nvSpPr>
          <p:cNvPr id="4" name="Espace réservé du contenu 2">
            <a:extLst>
              <a:ext uri="{FF2B5EF4-FFF2-40B4-BE49-F238E27FC236}">
                <a16:creationId xmlns:a16="http://schemas.microsoft.com/office/drawing/2014/main" id="{103E1CFA-73B0-4670-AD9B-7F53FBCB3153}"/>
              </a:ext>
            </a:extLst>
          </p:cNvPr>
          <p:cNvSpPr txBox="1">
            <a:spLocks/>
          </p:cNvSpPr>
          <p:nvPr/>
        </p:nvSpPr>
        <p:spPr bwMode="gray">
          <a:xfrm>
            <a:off x="6436382" y="1575277"/>
            <a:ext cx="4993619" cy="2615280"/>
          </a:xfrm>
          <a:prstGeom prst="rect">
            <a:avLst/>
          </a:prstGeom>
        </p:spPr>
        <p:txBody>
          <a:bodyPr vert="horz" lIns="0" tIns="0" rIns="0" bIns="0" rtlCol="0" anchor="t" anchorCtr="0">
            <a:noAutofit/>
          </a:bodyPr>
          <a:lstStyle>
            <a:lvl1pPr marL="0" indent="0" algn="l" defTabSz="914411" rtl="0" eaLnBrk="1" latinLnBrk="0" hangingPunct="1">
              <a:lnSpc>
                <a:spcPct val="110000"/>
              </a:lnSpc>
              <a:spcBef>
                <a:spcPts val="0"/>
              </a:spcBef>
              <a:buFont typeface="Arial" pitchFamily="34" charset="0"/>
              <a:buNone/>
              <a:defRPr sz="2000" b="1" kern="1200">
                <a:solidFill>
                  <a:schemeClr val="accent1"/>
                </a:solidFill>
                <a:latin typeface="+mn-lt"/>
                <a:ea typeface="+mn-ea"/>
                <a:cs typeface="+mn-cs"/>
              </a:defRPr>
            </a:lvl1pPr>
            <a:lvl2pPr marL="324004" indent="-180002" algn="l" defTabSz="914411" rtl="0" eaLnBrk="1" latinLnBrk="0" hangingPunct="1">
              <a:lnSpc>
                <a:spcPct val="100000"/>
              </a:lnSpc>
              <a:spcBef>
                <a:spcPts val="300"/>
              </a:spcBef>
              <a:buClr>
                <a:schemeClr val="accent3"/>
              </a:buClr>
              <a:buFont typeface="Arial" pitchFamily="34" charset="0"/>
              <a:buChar char="•"/>
              <a:defRPr sz="1801" b="1" kern="1200">
                <a:solidFill>
                  <a:schemeClr val="tx1"/>
                </a:solidFill>
                <a:latin typeface="+mn-lt"/>
                <a:ea typeface="+mn-ea"/>
                <a:cs typeface="+mn-cs"/>
              </a:defRPr>
            </a:lvl2pPr>
            <a:lvl3pPr marL="504006" indent="-180002" algn="l" defTabSz="914411" rtl="0" eaLnBrk="1" latinLnBrk="0" hangingPunct="1">
              <a:lnSpc>
                <a:spcPct val="100000"/>
              </a:lnSpc>
              <a:spcBef>
                <a:spcPts val="300"/>
              </a:spcBef>
              <a:buSzPct val="100000"/>
              <a:buFont typeface="Arial" pitchFamily="34" charset="0"/>
              <a:buChar char="•"/>
              <a:defRPr sz="1600" b="0" kern="1200">
                <a:solidFill>
                  <a:schemeClr val="tx1"/>
                </a:solidFill>
                <a:latin typeface="+mn-lt"/>
                <a:ea typeface="+mn-ea"/>
                <a:cs typeface="+mn-cs"/>
              </a:defRPr>
            </a:lvl3pPr>
            <a:lvl4pPr marL="504006" indent="0" algn="l" defTabSz="914411" rtl="0" eaLnBrk="1" latinLnBrk="0" hangingPunct="1">
              <a:lnSpc>
                <a:spcPct val="100000"/>
              </a:lnSpc>
              <a:spcBef>
                <a:spcPts val="300"/>
              </a:spcBef>
              <a:buSzPct val="100000"/>
              <a:buFont typeface="Arial" pitchFamily="34" charset="0"/>
              <a:buNone/>
              <a:defRPr sz="1600" kern="1200" baseline="0">
                <a:solidFill>
                  <a:schemeClr val="tx1"/>
                </a:solidFill>
                <a:latin typeface="+mn-lt"/>
                <a:ea typeface="+mn-ea"/>
                <a:cs typeface="+mn-cs"/>
              </a:defRPr>
            </a:lvl4pPr>
            <a:lvl5pPr marL="684009" indent="-180002" algn="l" defTabSz="914411" rtl="0" eaLnBrk="1" latinLnBrk="0" hangingPunct="1">
              <a:lnSpc>
                <a:spcPct val="100000"/>
              </a:lnSpc>
              <a:spcBef>
                <a:spcPts val="300"/>
              </a:spcBef>
              <a:buSzPct val="100000"/>
              <a:buFont typeface="Arial" pitchFamily="34" charset="0"/>
              <a:buChar char="•"/>
              <a:defRPr sz="1401" kern="1200">
                <a:solidFill>
                  <a:schemeClr val="tx1"/>
                </a:solidFill>
                <a:latin typeface="+mn-lt"/>
                <a:ea typeface="+mn-ea"/>
                <a:cs typeface="+mn-cs"/>
              </a:defRPr>
            </a:lvl5pPr>
            <a:lvl6pPr marL="2514632"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8"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4"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9"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a:latin typeface="Arial" panose="020B0604020202020204" pitchFamily="34" charset="0"/>
                <a:cs typeface="Arial" panose="020B0604020202020204" pitchFamily="34" charset="0"/>
              </a:rPr>
              <a:t>Financement</a:t>
            </a:r>
          </a:p>
          <a:p>
            <a:pPr lvl="1"/>
            <a:r>
              <a:rPr lang="fr-CH" sz="1600" b="0" dirty="0">
                <a:latin typeface="Arial" panose="020B0604020202020204" pitchFamily="34" charset="0"/>
                <a:cs typeface="Arial" panose="020B0604020202020204" pitchFamily="34" charset="0"/>
              </a:rPr>
              <a:t>Planification et budgétisation basées sur l’estimation des besoins réels </a:t>
            </a:r>
          </a:p>
          <a:p>
            <a:pPr lvl="1"/>
            <a:r>
              <a:rPr lang="fr-FR" sz="1600" b="0" dirty="0">
                <a:latin typeface="Arial" panose="020B0604020202020204" pitchFamily="34" charset="0"/>
                <a:cs typeface="Arial" panose="020B0604020202020204" pitchFamily="34" charset="0"/>
              </a:rPr>
              <a:t>Plaidoyer pour la mobilisation des ressources financières : </a:t>
            </a:r>
          </a:p>
          <a:p>
            <a:pPr lvl="2"/>
            <a:r>
              <a:rPr lang="fr-FR" dirty="0">
                <a:latin typeface="Arial" panose="020B0604020202020204" pitchFamily="34" charset="0"/>
                <a:cs typeface="Arial" panose="020B0604020202020204" pitchFamily="34" charset="0"/>
              </a:rPr>
              <a:t>M</a:t>
            </a:r>
            <a:r>
              <a:rPr lang="fr-CH" dirty="0" err="1">
                <a:latin typeface="Arial" panose="020B0604020202020204" pitchFamily="34" charset="0"/>
                <a:cs typeface="Arial" panose="020B0604020202020204" pitchFamily="34" charset="0"/>
              </a:rPr>
              <a:t>aintien</a:t>
            </a:r>
            <a:r>
              <a:rPr lang="fr-CH" dirty="0">
                <a:latin typeface="Arial" panose="020B0604020202020204" pitchFamily="34" charset="0"/>
                <a:cs typeface="Arial" panose="020B0604020202020204" pitchFamily="34" charset="0"/>
              </a:rPr>
              <a:t> de la ligne sécurisée achat des vaccins,</a:t>
            </a:r>
          </a:p>
          <a:p>
            <a:pPr lvl="2"/>
            <a:r>
              <a:rPr lang="fr-FR" dirty="0">
                <a:latin typeface="Arial" panose="020B0604020202020204" pitchFamily="34" charset="0"/>
                <a:cs typeface="Arial" panose="020B0604020202020204" pitchFamily="34" charset="0"/>
              </a:rPr>
              <a:t>Extension de l’engagement de l’état à toutes les dépenses de vaccination</a:t>
            </a:r>
          </a:p>
          <a:p>
            <a:pPr lvl="1"/>
            <a:r>
              <a:rPr lang="fr-CH" sz="1600" b="0" dirty="0">
                <a:latin typeface="Arial" panose="020B0604020202020204" pitchFamily="34" charset="0"/>
                <a:cs typeface="Arial" panose="020B0604020202020204" pitchFamily="34" charset="0"/>
              </a:rPr>
              <a:t>Facilitation des décaissements effectifs des ressources pour les dépenses de vaccination</a:t>
            </a:r>
          </a:p>
        </p:txBody>
      </p:sp>
      <p:sp>
        <p:nvSpPr>
          <p:cNvPr id="5" name="Espace réservé du contenu 2">
            <a:extLst>
              <a:ext uri="{FF2B5EF4-FFF2-40B4-BE49-F238E27FC236}">
                <a16:creationId xmlns:a16="http://schemas.microsoft.com/office/drawing/2014/main" id="{7F64F463-74F5-4321-8EB9-78AF3118503C}"/>
              </a:ext>
            </a:extLst>
          </p:cNvPr>
          <p:cNvSpPr txBox="1">
            <a:spLocks/>
          </p:cNvSpPr>
          <p:nvPr/>
        </p:nvSpPr>
        <p:spPr bwMode="gray">
          <a:xfrm>
            <a:off x="6493835" y="4380126"/>
            <a:ext cx="4878711" cy="2031824"/>
          </a:xfrm>
          <a:prstGeom prst="rect">
            <a:avLst/>
          </a:prstGeom>
        </p:spPr>
        <p:txBody>
          <a:bodyPr vert="horz" lIns="0" tIns="0" rIns="0" bIns="0" rtlCol="0" anchor="t" anchorCtr="0">
            <a:normAutofit lnSpcReduction="10000"/>
          </a:bodyPr>
          <a:lstStyle>
            <a:lvl1pPr marL="0" indent="0" algn="l" defTabSz="914411" rtl="0" eaLnBrk="1" latinLnBrk="0" hangingPunct="1">
              <a:lnSpc>
                <a:spcPct val="110000"/>
              </a:lnSpc>
              <a:spcBef>
                <a:spcPts val="0"/>
              </a:spcBef>
              <a:buFont typeface="Arial" pitchFamily="34" charset="0"/>
              <a:buNone/>
              <a:defRPr sz="2000" b="1" kern="1200">
                <a:solidFill>
                  <a:schemeClr val="accent1"/>
                </a:solidFill>
                <a:latin typeface="+mn-lt"/>
                <a:ea typeface="+mn-ea"/>
                <a:cs typeface="+mn-cs"/>
              </a:defRPr>
            </a:lvl1pPr>
            <a:lvl2pPr marL="324004" indent="-180002" algn="l" defTabSz="914411" rtl="0" eaLnBrk="1" latinLnBrk="0" hangingPunct="1">
              <a:lnSpc>
                <a:spcPct val="100000"/>
              </a:lnSpc>
              <a:spcBef>
                <a:spcPts val="300"/>
              </a:spcBef>
              <a:buClr>
                <a:schemeClr val="accent3"/>
              </a:buClr>
              <a:buFont typeface="Arial" pitchFamily="34" charset="0"/>
              <a:buChar char="•"/>
              <a:defRPr sz="1801" b="1" kern="1200">
                <a:solidFill>
                  <a:schemeClr val="tx1"/>
                </a:solidFill>
                <a:latin typeface="+mn-lt"/>
                <a:ea typeface="+mn-ea"/>
                <a:cs typeface="+mn-cs"/>
              </a:defRPr>
            </a:lvl2pPr>
            <a:lvl3pPr marL="504006" indent="-180002" algn="l" defTabSz="914411" rtl="0" eaLnBrk="1" latinLnBrk="0" hangingPunct="1">
              <a:lnSpc>
                <a:spcPct val="100000"/>
              </a:lnSpc>
              <a:spcBef>
                <a:spcPts val="300"/>
              </a:spcBef>
              <a:buSzPct val="100000"/>
              <a:buFont typeface="Arial" pitchFamily="34" charset="0"/>
              <a:buChar char="•"/>
              <a:defRPr sz="1600" b="0" kern="1200">
                <a:solidFill>
                  <a:schemeClr val="tx1"/>
                </a:solidFill>
                <a:latin typeface="+mn-lt"/>
                <a:ea typeface="+mn-ea"/>
                <a:cs typeface="+mn-cs"/>
              </a:defRPr>
            </a:lvl3pPr>
            <a:lvl4pPr marL="504006" indent="0" algn="l" defTabSz="914411" rtl="0" eaLnBrk="1" latinLnBrk="0" hangingPunct="1">
              <a:lnSpc>
                <a:spcPct val="100000"/>
              </a:lnSpc>
              <a:spcBef>
                <a:spcPts val="300"/>
              </a:spcBef>
              <a:buSzPct val="100000"/>
              <a:buFont typeface="Arial" pitchFamily="34" charset="0"/>
              <a:buNone/>
              <a:defRPr sz="1600" kern="1200" baseline="0">
                <a:solidFill>
                  <a:schemeClr val="tx1"/>
                </a:solidFill>
                <a:latin typeface="+mn-lt"/>
                <a:ea typeface="+mn-ea"/>
                <a:cs typeface="+mn-cs"/>
              </a:defRPr>
            </a:lvl4pPr>
            <a:lvl5pPr marL="684009" indent="-180002" algn="l" defTabSz="914411" rtl="0" eaLnBrk="1" latinLnBrk="0" hangingPunct="1">
              <a:lnSpc>
                <a:spcPct val="100000"/>
              </a:lnSpc>
              <a:spcBef>
                <a:spcPts val="300"/>
              </a:spcBef>
              <a:buSzPct val="100000"/>
              <a:buFont typeface="Arial" pitchFamily="34" charset="0"/>
              <a:buChar char="•"/>
              <a:defRPr sz="1401" kern="1200">
                <a:solidFill>
                  <a:schemeClr val="tx1"/>
                </a:solidFill>
                <a:latin typeface="+mn-lt"/>
                <a:ea typeface="+mn-ea"/>
                <a:cs typeface="+mn-cs"/>
              </a:defRPr>
            </a:lvl5pPr>
            <a:lvl6pPr marL="2514632"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38"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44"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49" indent="-228604" algn="l" defTabSz="914411"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800" dirty="0">
                <a:latin typeface="Arial" panose="020B0604020202020204" pitchFamily="34" charset="0"/>
                <a:cs typeface="Arial" panose="020B0604020202020204" pitchFamily="34" charset="0"/>
              </a:rPr>
              <a:t>Gouvernance</a:t>
            </a:r>
          </a:p>
          <a:p>
            <a:pPr lvl="1"/>
            <a:r>
              <a:rPr lang="fr-FR" sz="1600" b="0" dirty="0">
                <a:latin typeface="Arial" panose="020B0604020202020204" pitchFamily="34" charset="0"/>
                <a:cs typeface="Arial" panose="020B0604020202020204" pitchFamily="34" charset="0"/>
              </a:rPr>
              <a:t>Intégration de la DCPEV dans les instances de discussion des réformes institutionnelles</a:t>
            </a:r>
          </a:p>
          <a:p>
            <a:pPr lvl="1"/>
            <a:r>
              <a:rPr lang="fr-FR" sz="1600" b="0" dirty="0">
                <a:latin typeface="Arial" panose="020B0604020202020204" pitchFamily="34" charset="0"/>
                <a:cs typeface="Arial" panose="020B0604020202020204" pitchFamily="34" charset="0"/>
              </a:rPr>
              <a:t>Renforcement du cadre de redevabilité </a:t>
            </a:r>
          </a:p>
          <a:p>
            <a:pPr lvl="1"/>
            <a:r>
              <a:rPr lang="fr-FR" sz="1600" b="0" dirty="0">
                <a:latin typeface="Arial" panose="020B0604020202020204" pitchFamily="34" charset="0"/>
                <a:cs typeface="Arial" panose="020B0604020202020204" pitchFamily="34" charset="0"/>
              </a:rPr>
              <a:t>Exploration de la possibilité d’achat groupé de vaccins </a:t>
            </a:r>
          </a:p>
          <a:p>
            <a:pPr lvl="1"/>
            <a:r>
              <a:rPr lang="fr-FR" sz="1600" b="0" dirty="0">
                <a:latin typeface="Arial" panose="020B0604020202020204" pitchFamily="34" charset="0"/>
                <a:cs typeface="Arial" panose="020B0604020202020204" pitchFamily="34" charset="0"/>
              </a:rPr>
              <a:t>Revue externe approfondie du PEV et mise en œuvre du plan de renforcement </a:t>
            </a:r>
          </a:p>
          <a:p>
            <a:pPr marL="457200" lvl="1" indent="0">
              <a:buFont typeface="Arial" pitchFamily="34" charset="0"/>
              <a:buNone/>
            </a:pPr>
            <a:endParaRPr lang="fr-FR" sz="16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88C540C-D3B4-4264-AD10-B70E33BCE7B7}"/>
              </a:ext>
            </a:extLst>
          </p:cNvPr>
          <p:cNvSpPr txBox="1"/>
          <p:nvPr/>
        </p:nvSpPr>
        <p:spPr>
          <a:xfrm>
            <a:off x="1106759" y="2697501"/>
            <a:ext cx="4989241" cy="3323987"/>
          </a:xfrm>
          <a:prstGeom prst="rect">
            <a:avLst/>
          </a:prstGeom>
          <a:noFill/>
        </p:spPr>
        <p:txBody>
          <a:bodyPr wrap="square">
            <a:spAutoFit/>
          </a:bodyPr>
          <a:lstStyle/>
          <a:p>
            <a:r>
              <a:rPr lang="fr-FR" b="1" dirty="0">
                <a:solidFill>
                  <a:schemeClr val="accent1"/>
                </a:solidFill>
                <a:latin typeface="Arial" panose="020B0604020202020204" pitchFamily="34" charset="0"/>
                <a:cs typeface="Arial" panose="020B0604020202020204" pitchFamily="34" charset="0"/>
              </a:rPr>
              <a:t>Génération de la demande</a:t>
            </a:r>
          </a:p>
          <a:p>
            <a:pPr marL="285750" indent="-285750">
              <a:buFont typeface="Arial" panose="020B0604020202020204" pitchFamily="34" charset="0"/>
              <a:buChar char="•"/>
            </a:pPr>
            <a:r>
              <a:rPr lang="fr-FR" sz="1600" b="0" dirty="0">
                <a:latin typeface="Arial" panose="020B0604020202020204" pitchFamily="34" charset="0"/>
                <a:cs typeface="Arial" panose="020B0604020202020204" pitchFamily="34" charset="0"/>
              </a:rPr>
              <a:t>s’assurer de la mise en œuvre effective du suivi communautaire de la vaccination par les ASC</a:t>
            </a:r>
          </a:p>
          <a:p>
            <a:pPr marL="285750" indent="-285750">
              <a:buFont typeface="Arial" panose="020B0604020202020204" pitchFamily="34" charset="0"/>
              <a:buChar char="•"/>
            </a:pPr>
            <a:r>
              <a:rPr lang="fr-FR" sz="1600" b="0" dirty="0">
                <a:latin typeface="Arial" panose="020B0604020202020204" pitchFamily="34" charset="0"/>
                <a:cs typeface="Arial" panose="020B0604020202020204" pitchFamily="34" charset="0"/>
              </a:rPr>
              <a:t>intensifier /mettre à échelle les solutions mobile/digitale de rappel/suivi du calendrier vaccinal (M-Vaccin, U-Report)</a:t>
            </a:r>
          </a:p>
          <a:p>
            <a:pPr marL="285750" indent="-285750">
              <a:buFont typeface="Arial" panose="020B0604020202020204" pitchFamily="34" charset="0"/>
              <a:buChar char="•"/>
            </a:pPr>
            <a:r>
              <a:rPr lang="fr-FR" sz="1600" b="0" dirty="0">
                <a:latin typeface="Arial" panose="020B0604020202020204" pitchFamily="34" charset="0"/>
                <a:cs typeface="Arial" panose="020B0604020202020204" pitchFamily="34" charset="0"/>
              </a:rPr>
              <a:t>passer d’une mobilisation ponctuelle à une mobilisation continue des leaders communautaires, religieux, traditionnels, des praticiens de la médecine traditionnelle</a:t>
            </a:r>
          </a:p>
          <a:p>
            <a:pPr marL="285750" indent="-285750">
              <a:buFont typeface="Arial" panose="020B0604020202020204" pitchFamily="34" charset="0"/>
              <a:buChar char="•"/>
            </a:pPr>
            <a:r>
              <a:rPr lang="fr-FR" sz="1600" b="0" dirty="0">
                <a:latin typeface="Arial" panose="020B0604020202020204" pitchFamily="34" charset="0"/>
                <a:cs typeface="Arial" panose="020B0604020202020204" pitchFamily="34" charset="0"/>
              </a:rPr>
              <a:t>assurer le plaidoyer pour le renforcement de la redevabilité des collectivités territoriales pour l’appui à la vaccination</a:t>
            </a:r>
          </a:p>
        </p:txBody>
      </p:sp>
    </p:spTree>
    <p:extLst>
      <p:ext uri="{BB962C8B-B14F-4D97-AF65-F5344CB8AC3E}">
        <p14:creationId xmlns:p14="http://schemas.microsoft.com/office/powerpoint/2010/main" val="42627801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A99F8-0E31-408B-9B6B-4ABFC3935FCD}"/>
              </a:ext>
            </a:extLst>
          </p:cNvPr>
          <p:cNvSpPr>
            <a:spLocks noGrp="1"/>
          </p:cNvSpPr>
          <p:nvPr>
            <p:ph type="title"/>
          </p:nvPr>
        </p:nvSpPr>
        <p:spPr/>
        <p:txBody>
          <a:bodyPr>
            <a:normAutofit/>
          </a:bodyPr>
          <a:lstStyle/>
          <a:p>
            <a:r>
              <a:rPr lang="fr-FR" sz="3200" b="1" dirty="0">
                <a:latin typeface="Arial" panose="020B0604020202020204" pitchFamily="34" charset="0"/>
                <a:cs typeface="Arial" panose="020B0604020202020204" pitchFamily="34" charset="0"/>
              </a:rPr>
              <a:t>Prochaines étapes</a:t>
            </a:r>
            <a:endParaRPr lang="en-US" sz="32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E05FE7F-46F3-44B3-890D-AB198838A339}"/>
              </a:ext>
            </a:extLst>
          </p:cNvPr>
          <p:cNvSpPr>
            <a:spLocks noGrp="1"/>
          </p:cNvSpPr>
          <p:nvPr>
            <p:ph idx="1"/>
          </p:nvPr>
        </p:nvSpPr>
        <p:spPr>
          <a:xfrm>
            <a:off x="766581" y="1321904"/>
            <a:ext cx="5708209" cy="5362386"/>
          </a:xfrm>
        </p:spPr>
        <p:txBody>
          <a:bodyPr>
            <a:normAutofit lnSpcReduction="10000"/>
          </a:bodyPr>
          <a:lstStyle/>
          <a:p>
            <a:pPr marL="342900" indent="-342900">
              <a:buFont typeface="Wingdings" panose="05000000000000000000" pitchFamily="2" charset="2"/>
              <a:buChar char="q"/>
            </a:pPr>
            <a:r>
              <a:rPr lang="fr-FR" sz="2000" dirty="0"/>
              <a:t>Définition d’une vision/stratégie nationale de transition spécifique à la Côte d’Ivoire</a:t>
            </a:r>
          </a:p>
          <a:p>
            <a:pPr marL="666750" lvl="1" indent="-342900">
              <a:buFont typeface="Wingdings" panose="05000000000000000000" pitchFamily="2" charset="2"/>
              <a:buChar char="q"/>
            </a:pPr>
            <a:r>
              <a:rPr lang="fr-FR" sz="1600" b="0" dirty="0"/>
              <a:t>Implications de la transition</a:t>
            </a:r>
            <a:endParaRPr lang="fr-FR" sz="1600" b="0" dirty="0">
              <a:cs typeface="Arial"/>
            </a:endParaRPr>
          </a:p>
          <a:p>
            <a:pPr marL="666750" lvl="1" indent="-342900">
              <a:buFont typeface="Wingdings" panose="05000000000000000000" pitchFamily="2" charset="2"/>
              <a:buChar char="q"/>
            </a:pPr>
            <a:r>
              <a:rPr lang="fr-FR" sz="1600" b="0" dirty="0"/>
              <a:t>Diagnostic / Risques programmatiques et financements (cf études existantes, BM)</a:t>
            </a:r>
            <a:endParaRPr lang="fr-FR" sz="1600" b="0" dirty="0">
              <a:cs typeface="Arial"/>
            </a:endParaRPr>
          </a:p>
          <a:p>
            <a:pPr marL="666750" lvl="1" indent="-342900">
              <a:buFont typeface="Wingdings" panose="05000000000000000000" pitchFamily="2" charset="2"/>
              <a:buChar char="q"/>
            </a:pPr>
            <a:r>
              <a:rPr lang="fr-FR" sz="1600" b="0" dirty="0"/>
              <a:t>Priorités en lien avec contexte pays</a:t>
            </a:r>
            <a:endParaRPr lang="fr-FR" sz="1600" b="0" dirty="0">
              <a:cs typeface="Arial"/>
            </a:endParaRPr>
          </a:p>
          <a:p>
            <a:pPr marL="666750" lvl="1" indent="-342900">
              <a:buFont typeface="Wingdings" panose="05000000000000000000" pitchFamily="2" charset="2"/>
              <a:buChar char="q"/>
            </a:pPr>
            <a:r>
              <a:rPr lang="fr-FR" sz="1600" b="0" dirty="0"/>
              <a:t>Plan d’action avec identification responsables</a:t>
            </a:r>
            <a:endParaRPr lang="fr-FR" sz="1600" b="0" dirty="0">
              <a:cs typeface="Arial"/>
            </a:endParaRPr>
          </a:p>
          <a:p>
            <a:pPr marL="342900" indent="-342900">
              <a:buFontTx/>
              <a:buChar char="-"/>
            </a:pPr>
            <a:endParaRPr lang="fr-FR" sz="2000" b="0" dirty="0"/>
          </a:p>
          <a:p>
            <a:pPr marL="342900" indent="-342900">
              <a:buFont typeface="Wingdings" panose="05000000000000000000" pitchFamily="2" charset="2"/>
              <a:buChar char="q"/>
            </a:pPr>
            <a:r>
              <a:rPr lang="fr-FR" sz="2000" dirty="0"/>
              <a:t>Inclure l’angle de la Transition dans la soumission FPP/RSS</a:t>
            </a:r>
            <a:endParaRPr lang="fr-FR" sz="2000" dirty="0">
              <a:cs typeface="Arial"/>
            </a:endParaRPr>
          </a:p>
          <a:p>
            <a:pPr marL="666750" lvl="1" indent="-342900">
              <a:buFont typeface="Wingdings" panose="05000000000000000000" pitchFamily="2" charset="2"/>
              <a:buChar char="q"/>
            </a:pPr>
            <a:r>
              <a:rPr lang="fr-FR" sz="1600" b="0" dirty="0"/>
              <a:t>Inclure le contexte de la transition dans l’analyse de la situation</a:t>
            </a:r>
            <a:endParaRPr lang="fr-FR" sz="1600" b="0" dirty="0">
              <a:cs typeface="Arial"/>
            </a:endParaRPr>
          </a:p>
          <a:p>
            <a:pPr marL="666750" lvl="1" indent="-342900">
              <a:buFont typeface="Wingdings" panose="05000000000000000000" pitchFamily="2" charset="2"/>
              <a:buChar char="q"/>
            </a:pPr>
            <a:r>
              <a:rPr lang="fr-FR" sz="1600" b="0" dirty="0"/>
              <a:t>Inclure des activités pour préparer la transition dans les demandes financement RSS, TCA en lien avec renforcement des capacités (domaines prioritaires identifiées; appui technique transition)</a:t>
            </a:r>
            <a:endParaRPr lang="fr-FR" sz="1600" b="0" dirty="0">
              <a:cs typeface="Arial"/>
            </a:endParaRPr>
          </a:p>
          <a:p>
            <a:pPr marL="666750" lvl="1" indent="-342900">
              <a:buFont typeface="Wingdings" panose="05000000000000000000" pitchFamily="2" charset="2"/>
              <a:buChar char="q"/>
            </a:pPr>
            <a:r>
              <a:rPr lang="fr-FR" sz="1600" b="0" dirty="0"/>
              <a:t>Réduire dépendance progressivement sur la période (diminution progressive pour certains couts)</a:t>
            </a:r>
            <a:endParaRPr lang="fr-FR" sz="1600" b="0" dirty="0">
              <a:cs typeface="Arial"/>
            </a:endParaRPr>
          </a:p>
          <a:p>
            <a:pPr marL="666750" lvl="1" indent="-342900">
              <a:buFont typeface="Wingdings" panose="05000000000000000000" pitchFamily="2" charset="2"/>
              <a:buChar char="q"/>
            </a:pPr>
            <a:r>
              <a:rPr lang="fr-FR" sz="1600" b="0" dirty="0"/>
              <a:t>Inclure suivi préparation transition (</a:t>
            </a:r>
            <a:r>
              <a:rPr lang="fr-FR" sz="1600" b="0" dirty="0" err="1"/>
              <a:t>readiness</a:t>
            </a:r>
            <a:r>
              <a:rPr lang="fr-FR" sz="1600" b="0" dirty="0"/>
              <a:t>) au plan de Monitorage</a:t>
            </a:r>
          </a:p>
          <a:p>
            <a:pPr marL="666750" lvl="1" indent="-342900">
              <a:buClr>
                <a:srgbClr val="95D600"/>
              </a:buClr>
              <a:buFont typeface="Wingdings" panose="05000000000000000000" pitchFamily="2" charset="2"/>
              <a:buChar char="q"/>
            </a:pPr>
            <a:r>
              <a:rPr lang="fr-FR" sz="1600" b="0" dirty="0">
                <a:solidFill>
                  <a:srgbClr val="343434"/>
                </a:solidFill>
                <a:cs typeface="Arial"/>
              </a:rPr>
              <a:t>Intégration des activités et systèmes </a:t>
            </a:r>
          </a:p>
          <a:p>
            <a:pPr marL="342900" indent="-342900">
              <a:buFont typeface="Wingdings" panose="05000000000000000000" pitchFamily="2" charset="2"/>
              <a:buChar char="q"/>
            </a:pPr>
            <a:endParaRPr lang="fr-FR" sz="2000" b="0" dirty="0">
              <a:cs typeface="Arial"/>
            </a:endParaRPr>
          </a:p>
          <a:p>
            <a:endParaRPr lang="fr-FR" sz="2000" b="0" dirty="0">
              <a:cs typeface="Arial"/>
            </a:endParaRPr>
          </a:p>
        </p:txBody>
      </p:sp>
      <p:sp>
        <p:nvSpPr>
          <p:cNvPr id="4" name="Slide Number Placeholder 3">
            <a:extLst>
              <a:ext uri="{FF2B5EF4-FFF2-40B4-BE49-F238E27FC236}">
                <a16:creationId xmlns:a16="http://schemas.microsoft.com/office/drawing/2014/main" id="{08E2559C-052C-4E71-9483-585388BC9D55}"/>
              </a:ext>
            </a:extLst>
          </p:cNvPr>
          <p:cNvSpPr>
            <a:spLocks noGrp="1"/>
          </p:cNvSpPr>
          <p:nvPr>
            <p:ph type="sldNum" sz="quarter" idx="12"/>
          </p:nvPr>
        </p:nvSpPr>
        <p:spPr/>
        <p:txBody>
          <a:bodyPr/>
          <a:lstStyle/>
          <a:p>
            <a:fld id="{733122C9-A0B9-462F-8757-0847AD287B63}" type="slidenum">
              <a:rPr lang="en-GB" smtClean="0">
                <a:solidFill>
                  <a:srgbClr val="343434"/>
                </a:solidFill>
              </a:rPr>
              <a:pPr/>
              <a:t>54</a:t>
            </a:fld>
            <a:endParaRPr lang="en-GB">
              <a:solidFill>
                <a:srgbClr val="343434"/>
              </a:solidFill>
            </a:endParaRPr>
          </a:p>
        </p:txBody>
      </p:sp>
      <p:grpSp>
        <p:nvGrpSpPr>
          <p:cNvPr id="5" name="Group 4">
            <a:extLst>
              <a:ext uri="{FF2B5EF4-FFF2-40B4-BE49-F238E27FC236}">
                <a16:creationId xmlns:a16="http://schemas.microsoft.com/office/drawing/2014/main" id="{0A819753-C68E-4A51-A6BD-AB306CFA48B0}"/>
              </a:ext>
            </a:extLst>
          </p:cNvPr>
          <p:cNvGrpSpPr/>
          <p:nvPr/>
        </p:nvGrpSpPr>
        <p:grpSpPr>
          <a:xfrm>
            <a:off x="6347947" y="1862254"/>
            <a:ext cx="5560285" cy="3150672"/>
            <a:chOff x="671738" y="1355308"/>
            <a:chExt cx="8921870" cy="5254259"/>
          </a:xfrm>
        </p:grpSpPr>
        <p:grpSp>
          <p:nvGrpSpPr>
            <p:cNvPr id="6" name="Group 5">
              <a:extLst>
                <a:ext uri="{FF2B5EF4-FFF2-40B4-BE49-F238E27FC236}">
                  <a16:creationId xmlns:a16="http://schemas.microsoft.com/office/drawing/2014/main" id="{8B7BF832-4177-42AD-BFC5-155BA2025FAB}"/>
                </a:ext>
              </a:extLst>
            </p:cNvPr>
            <p:cNvGrpSpPr/>
            <p:nvPr/>
          </p:nvGrpSpPr>
          <p:grpSpPr>
            <a:xfrm>
              <a:off x="2527431" y="1355308"/>
              <a:ext cx="6491446" cy="3156975"/>
              <a:chOff x="2747769" y="1520561"/>
              <a:chExt cx="6491446" cy="3156975"/>
            </a:xfrm>
          </p:grpSpPr>
          <p:sp>
            <p:nvSpPr>
              <p:cNvPr id="21" name="TextBox 20">
                <a:extLst>
                  <a:ext uri="{FF2B5EF4-FFF2-40B4-BE49-F238E27FC236}">
                    <a16:creationId xmlns:a16="http://schemas.microsoft.com/office/drawing/2014/main" id="{7A44551C-9AA3-4DFE-A964-B3D8B74B40DC}"/>
                  </a:ext>
                </a:extLst>
              </p:cNvPr>
              <p:cNvSpPr txBox="1"/>
              <p:nvPr/>
            </p:nvSpPr>
            <p:spPr>
              <a:xfrm>
                <a:off x="3844621" y="1520561"/>
                <a:ext cx="1673928" cy="615921"/>
              </a:xfrm>
              <a:prstGeom prst="rect">
                <a:avLst/>
              </a:prstGeom>
              <a:noFill/>
            </p:spPr>
            <p:txBody>
              <a:bodyPr wrap="square" rtlCol="0">
                <a:spAutoFit/>
              </a:bodyPr>
              <a:lstStyle/>
              <a:p>
                <a:pPr algn="ctr"/>
                <a:r>
                  <a:rPr lang="en-US" sz="900" dirty="0" err="1">
                    <a:solidFill>
                      <a:schemeClr val="accent1">
                        <a:lumMod val="50000"/>
                      </a:schemeClr>
                    </a:solidFill>
                  </a:rPr>
                  <a:t>Développement</a:t>
                </a:r>
                <a:r>
                  <a:rPr lang="en-US" sz="900" dirty="0">
                    <a:solidFill>
                      <a:schemeClr val="accent1">
                        <a:lumMod val="50000"/>
                      </a:schemeClr>
                    </a:solidFill>
                  </a:rPr>
                  <a:t> de la </a:t>
                </a:r>
                <a:r>
                  <a:rPr lang="en-US" sz="900" dirty="0" err="1">
                    <a:solidFill>
                      <a:schemeClr val="accent1">
                        <a:lumMod val="50000"/>
                      </a:schemeClr>
                    </a:solidFill>
                  </a:rPr>
                  <a:t>stratégie</a:t>
                </a:r>
                <a:endParaRPr lang="en-US" sz="900" dirty="0">
                  <a:solidFill>
                    <a:schemeClr val="accent1">
                      <a:lumMod val="50000"/>
                    </a:schemeClr>
                  </a:solidFill>
                </a:endParaRPr>
              </a:p>
            </p:txBody>
          </p:sp>
          <p:grpSp>
            <p:nvGrpSpPr>
              <p:cNvPr id="22" name="Group 21">
                <a:extLst>
                  <a:ext uri="{FF2B5EF4-FFF2-40B4-BE49-F238E27FC236}">
                    <a16:creationId xmlns:a16="http://schemas.microsoft.com/office/drawing/2014/main" id="{EEDC8EF0-15E9-481F-A917-6951B388C0EE}"/>
                  </a:ext>
                </a:extLst>
              </p:cNvPr>
              <p:cNvGrpSpPr/>
              <p:nvPr/>
            </p:nvGrpSpPr>
            <p:grpSpPr>
              <a:xfrm>
                <a:off x="2747769" y="1542698"/>
                <a:ext cx="6491446" cy="3134838"/>
                <a:chOff x="2747769" y="1542698"/>
                <a:chExt cx="6491446" cy="3134838"/>
              </a:xfrm>
            </p:grpSpPr>
            <p:sp>
              <p:nvSpPr>
                <p:cNvPr id="23" name="Oval 22">
                  <a:extLst>
                    <a:ext uri="{FF2B5EF4-FFF2-40B4-BE49-F238E27FC236}">
                      <a16:creationId xmlns:a16="http://schemas.microsoft.com/office/drawing/2014/main" id="{ABB93CDB-9DA9-4712-9807-BF95606D1CED}"/>
                    </a:ext>
                  </a:extLst>
                </p:cNvPr>
                <p:cNvSpPr/>
                <p:nvPr/>
              </p:nvSpPr>
              <p:spPr>
                <a:xfrm>
                  <a:off x="4835425" y="1785067"/>
                  <a:ext cx="2103103" cy="191532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4" name="Oval 23">
                  <a:extLst>
                    <a:ext uri="{FF2B5EF4-FFF2-40B4-BE49-F238E27FC236}">
                      <a16:creationId xmlns:a16="http://schemas.microsoft.com/office/drawing/2014/main" id="{638188FD-6499-48EE-8A6E-EBFAA7E7E36A}"/>
                    </a:ext>
                  </a:extLst>
                </p:cNvPr>
                <p:cNvSpPr/>
                <p:nvPr/>
              </p:nvSpPr>
              <p:spPr>
                <a:xfrm>
                  <a:off x="3078391" y="2181341"/>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1</a:t>
                  </a:r>
                </a:p>
              </p:txBody>
            </p:sp>
            <p:sp>
              <p:nvSpPr>
                <p:cNvPr id="25" name="Oval 24">
                  <a:extLst>
                    <a:ext uri="{FF2B5EF4-FFF2-40B4-BE49-F238E27FC236}">
                      <a16:creationId xmlns:a16="http://schemas.microsoft.com/office/drawing/2014/main" id="{73BBFA3C-9F57-4417-9339-50422582AD38}"/>
                    </a:ext>
                  </a:extLst>
                </p:cNvPr>
                <p:cNvSpPr/>
                <p:nvPr/>
              </p:nvSpPr>
              <p:spPr>
                <a:xfrm>
                  <a:off x="4069194" y="3101466"/>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2</a:t>
                  </a:r>
                </a:p>
              </p:txBody>
            </p:sp>
            <p:sp>
              <p:nvSpPr>
                <p:cNvPr id="26" name="Oval 25">
                  <a:extLst>
                    <a:ext uri="{FF2B5EF4-FFF2-40B4-BE49-F238E27FC236}">
                      <a16:creationId xmlns:a16="http://schemas.microsoft.com/office/drawing/2014/main" id="{11356182-A914-4A19-B79B-A42006879FB8}"/>
                    </a:ext>
                  </a:extLst>
                </p:cNvPr>
                <p:cNvSpPr/>
                <p:nvPr/>
              </p:nvSpPr>
              <p:spPr>
                <a:xfrm>
                  <a:off x="5037558" y="2181340"/>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3</a:t>
                  </a:r>
                </a:p>
              </p:txBody>
            </p:sp>
            <p:sp>
              <p:nvSpPr>
                <p:cNvPr id="27" name="Oval 26">
                  <a:extLst>
                    <a:ext uri="{FF2B5EF4-FFF2-40B4-BE49-F238E27FC236}">
                      <a16:creationId xmlns:a16="http://schemas.microsoft.com/office/drawing/2014/main" id="{067A4553-9BB4-4F8C-91F0-9E0806E71ED3}"/>
                    </a:ext>
                  </a:extLst>
                </p:cNvPr>
                <p:cNvSpPr/>
                <p:nvPr/>
              </p:nvSpPr>
              <p:spPr>
                <a:xfrm>
                  <a:off x="6071308" y="2181339"/>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4</a:t>
                  </a:r>
                </a:p>
              </p:txBody>
            </p:sp>
            <p:sp>
              <p:nvSpPr>
                <p:cNvPr id="28" name="Oval 27">
                  <a:extLst>
                    <a:ext uri="{FF2B5EF4-FFF2-40B4-BE49-F238E27FC236}">
                      <a16:creationId xmlns:a16="http://schemas.microsoft.com/office/drawing/2014/main" id="{FA1C02C0-3C3B-46FD-B5C1-CFD5DE967B41}"/>
                    </a:ext>
                  </a:extLst>
                </p:cNvPr>
                <p:cNvSpPr/>
                <p:nvPr/>
              </p:nvSpPr>
              <p:spPr>
                <a:xfrm>
                  <a:off x="5575548" y="2891925"/>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5</a:t>
                  </a:r>
                </a:p>
              </p:txBody>
            </p:sp>
            <p:sp>
              <p:nvSpPr>
                <p:cNvPr id="29" name="Oval 28">
                  <a:extLst>
                    <a:ext uri="{FF2B5EF4-FFF2-40B4-BE49-F238E27FC236}">
                      <a16:creationId xmlns:a16="http://schemas.microsoft.com/office/drawing/2014/main" id="{B6846CED-58B5-470A-AD4C-D93EA61AAA0B}"/>
                    </a:ext>
                  </a:extLst>
                </p:cNvPr>
                <p:cNvSpPr/>
                <p:nvPr/>
              </p:nvSpPr>
              <p:spPr>
                <a:xfrm>
                  <a:off x="7081902" y="3101465"/>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6</a:t>
                  </a:r>
                </a:p>
              </p:txBody>
            </p:sp>
            <p:sp>
              <p:nvSpPr>
                <p:cNvPr id="30" name="Oval 29">
                  <a:extLst>
                    <a:ext uri="{FF2B5EF4-FFF2-40B4-BE49-F238E27FC236}">
                      <a16:creationId xmlns:a16="http://schemas.microsoft.com/office/drawing/2014/main" id="{F1BCB33A-D6B0-4B58-9A99-D4D9097831C0}"/>
                    </a:ext>
                  </a:extLst>
                </p:cNvPr>
                <p:cNvSpPr/>
                <p:nvPr/>
              </p:nvSpPr>
              <p:spPr>
                <a:xfrm>
                  <a:off x="8030475" y="2219896"/>
                  <a:ext cx="649995" cy="6720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7</a:t>
                  </a:r>
                </a:p>
              </p:txBody>
            </p:sp>
            <p:sp>
              <p:nvSpPr>
                <p:cNvPr id="31" name="TextBox 30">
                  <a:extLst>
                    <a:ext uri="{FF2B5EF4-FFF2-40B4-BE49-F238E27FC236}">
                      <a16:creationId xmlns:a16="http://schemas.microsoft.com/office/drawing/2014/main" id="{730EC54F-BCC0-488C-9770-55B8CE83E69F}"/>
                    </a:ext>
                  </a:extLst>
                </p:cNvPr>
                <p:cNvSpPr txBox="1"/>
                <p:nvPr/>
              </p:nvSpPr>
              <p:spPr>
                <a:xfrm>
                  <a:off x="2747769" y="2840695"/>
                  <a:ext cx="1498294" cy="425034"/>
                </a:xfrm>
                <a:prstGeom prst="rect">
                  <a:avLst/>
                </a:prstGeom>
                <a:noFill/>
              </p:spPr>
              <p:txBody>
                <a:bodyPr wrap="square" rtlCol="0">
                  <a:spAutoFit/>
                </a:bodyPr>
                <a:lstStyle/>
                <a:p>
                  <a:r>
                    <a:rPr lang="en-US" sz="900" dirty="0" err="1">
                      <a:solidFill>
                        <a:schemeClr val="accent1">
                          <a:lumMod val="50000"/>
                        </a:schemeClr>
                      </a:solidFill>
                    </a:rPr>
                    <a:t>Préparation</a:t>
                  </a:r>
                  <a:endParaRPr lang="en-US" sz="900" dirty="0">
                    <a:solidFill>
                      <a:schemeClr val="accent1">
                        <a:lumMod val="50000"/>
                      </a:schemeClr>
                    </a:solidFill>
                  </a:endParaRPr>
                </a:p>
              </p:txBody>
            </p:sp>
            <p:sp>
              <p:nvSpPr>
                <p:cNvPr id="32" name="TextBox 31">
                  <a:extLst>
                    <a:ext uri="{FF2B5EF4-FFF2-40B4-BE49-F238E27FC236}">
                      <a16:creationId xmlns:a16="http://schemas.microsoft.com/office/drawing/2014/main" id="{D3883097-E383-48EC-A646-51F25488FC80}"/>
                    </a:ext>
                  </a:extLst>
                </p:cNvPr>
                <p:cNvSpPr txBox="1"/>
                <p:nvPr/>
              </p:nvSpPr>
              <p:spPr>
                <a:xfrm>
                  <a:off x="3805212" y="3768202"/>
                  <a:ext cx="1544335" cy="615921"/>
                </a:xfrm>
                <a:prstGeom prst="rect">
                  <a:avLst/>
                </a:prstGeom>
                <a:noFill/>
              </p:spPr>
              <p:txBody>
                <a:bodyPr wrap="square" rtlCol="0">
                  <a:spAutoFit/>
                </a:bodyPr>
                <a:lstStyle/>
                <a:p>
                  <a:pPr algn="ctr"/>
                  <a:r>
                    <a:rPr lang="en-US" sz="900" dirty="0" err="1">
                      <a:solidFill>
                        <a:schemeClr val="accent1">
                          <a:lumMod val="50000"/>
                        </a:schemeClr>
                      </a:solidFill>
                    </a:rPr>
                    <a:t>Analyse</a:t>
                  </a:r>
                  <a:r>
                    <a:rPr lang="en-US" sz="900" dirty="0">
                      <a:solidFill>
                        <a:schemeClr val="accent1">
                          <a:lumMod val="50000"/>
                        </a:schemeClr>
                      </a:solidFill>
                    </a:rPr>
                    <a:t> </a:t>
                  </a:r>
                  <a:r>
                    <a:rPr lang="en-US" sz="900" dirty="0" err="1">
                      <a:solidFill>
                        <a:schemeClr val="accent1">
                          <a:lumMod val="50000"/>
                        </a:schemeClr>
                      </a:solidFill>
                    </a:rPr>
                    <a:t>situationnelle</a:t>
                  </a:r>
                  <a:endParaRPr lang="en-US" sz="900" dirty="0">
                    <a:solidFill>
                      <a:schemeClr val="accent1">
                        <a:lumMod val="50000"/>
                      </a:schemeClr>
                    </a:solidFill>
                  </a:endParaRPr>
                </a:p>
              </p:txBody>
            </p:sp>
            <p:sp>
              <p:nvSpPr>
                <p:cNvPr id="33" name="TextBox 32">
                  <a:extLst>
                    <a:ext uri="{FF2B5EF4-FFF2-40B4-BE49-F238E27FC236}">
                      <a16:creationId xmlns:a16="http://schemas.microsoft.com/office/drawing/2014/main" id="{736F559E-69D0-41EA-8785-7DFECA32864F}"/>
                    </a:ext>
                  </a:extLst>
                </p:cNvPr>
                <p:cNvSpPr txBox="1"/>
                <p:nvPr/>
              </p:nvSpPr>
              <p:spPr>
                <a:xfrm>
                  <a:off x="6486073" y="1542698"/>
                  <a:ext cx="1333162" cy="615921"/>
                </a:xfrm>
                <a:prstGeom prst="rect">
                  <a:avLst/>
                </a:prstGeom>
                <a:noFill/>
              </p:spPr>
              <p:txBody>
                <a:bodyPr wrap="square" rtlCol="0">
                  <a:spAutoFit/>
                </a:bodyPr>
                <a:lstStyle/>
                <a:p>
                  <a:pPr algn="ctr"/>
                  <a:r>
                    <a:rPr lang="en-US" sz="900" dirty="0" err="1">
                      <a:solidFill>
                        <a:schemeClr val="accent1">
                          <a:lumMod val="50000"/>
                        </a:schemeClr>
                      </a:solidFill>
                    </a:rPr>
                    <a:t>Besoins</a:t>
                  </a:r>
                  <a:r>
                    <a:rPr lang="en-US" sz="900" dirty="0">
                      <a:solidFill>
                        <a:schemeClr val="accent1">
                          <a:lumMod val="50000"/>
                        </a:schemeClr>
                      </a:solidFill>
                    </a:rPr>
                    <a:t> </a:t>
                  </a:r>
                  <a:r>
                    <a:rPr lang="en-US" sz="900" dirty="0" err="1">
                      <a:solidFill>
                        <a:schemeClr val="accent1">
                          <a:lumMod val="50000"/>
                        </a:schemeClr>
                      </a:solidFill>
                    </a:rPr>
                    <a:t>en</a:t>
                  </a:r>
                  <a:r>
                    <a:rPr lang="en-US" sz="900" dirty="0">
                      <a:solidFill>
                        <a:schemeClr val="accent1">
                          <a:lumMod val="50000"/>
                        </a:schemeClr>
                      </a:solidFill>
                    </a:rPr>
                    <a:t> </a:t>
                  </a:r>
                  <a:r>
                    <a:rPr lang="en-US" sz="900" dirty="0" err="1">
                      <a:solidFill>
                        <a:schemeClr val="accent1">
                          <a:lumMod val="50000"/>
                        </a:schemeClr>
                      </a:solidFill>
                    </a:rPr>
                    <a:t>ressources</a:t>
                  </a:r>
                  <a:endParaRPr lang="en-US" sz="900" dirty="0">
                    <a:solidFill>
                      <a:schemeClr val="accent1">
                        <a:lumMod val="50000"/>
                      </a:schemeClr>
                    </a:solidFill>
                  </a:endParaRPr>
                </a:p>
              </p:txBody>
            </p:sp>
            <p:sp>
              <p:nvSpPr>
                <p:cNvPr id="34" name="TextBox 33">
                  <a:extLst>
                    <a:ext uri="{FF2B5EF4-FFF2-40B4-BE49-F238E27FC236}">
                      <a16:creationId xmlns:a16="http://schemas.microsoft.com/office/drawing/2014/main" id="{EA45A6E4-AC20-458D-B2FA-C37108F33D0E}"/>
                    </a:ext>
                  </a:extLst>
                </p:cNvPr>
                <p:cNvSpPr txBox="1"/>
                <p:nvPr/>
              </p:nvSpPr>
              <p:spPr>
                <a:xfrm>
                  <a:off x="5369769" y="3700388"/>
                  <a:ext cx="1391060" cy="615921"/>
                </a:xfrm>
                <a:prstGeom prst="rect">
                  <a:avLst/>
                </a:prstGeom>
                <a:noFill/>
              </p:spPr>
              <p:txBody>
                <a:bodyPr wrap="square" rtlCol="0">
                  <a:spAutoFit/>
                </a:bodyPr>
                <a:lstStyle/>
                <a:p>
                  <a:pPr algn="ctr"/>
                  <a:r>
                    <a:rPr lang="en-US" sz="900" dirty="0" err="1">
                      <a:solidFill>
                        <a:schemeClr val="accent1">
                          <a:lumMod val="50000"/>
                        </a:schemeClr>
                      </a:solidFill>
                    </a:rPr>
                    <a:t>Négociation</a:t>
                  </a:r>
                  <a:r>
                    <a:rPr lang="en-US" sz="900" dirty="0">
                      <a:solidFill>
                        <a:schemeClr val="accent1">
                          <a:lumMod val="50000"/>
                        </a:schemeClr>
                      </a:solidFill>
                    </a:rPr>
                    <a:t> du budget</a:t>
                  </a:r>
                </a:p>
              </p:txBody>
            </p:sp>
            <p:sp>
              <p:nvSpPr>
                <p:cNvPr id="35" name="TextBox 34">
                  <a:extLst>
                    <a:ext uri="{FF2B5EF4-FFF2-40B4-BE49-F238E27FC236}">
                      <a16:creationId xmlns:a16="http://schemas.microsoft.com/office/drawing/2014/main" id="{9C35892F-8C0C-4436-9FF1-0BBEA378A1AA}"/>
                    </a:ext>
                  </a:extLst>
                </p:cNvPr>
                <p:cNvSpPr txBox="1"/>
                <p:nvPr/>
              </p:nvSpPr>
              <p:spPr>
                <a:xfrm>
                  <a:off x="6656992" y="3742462"/>
                  <a:ext cx="1534757" cy="935074"/>
                </a:xfrm>
                <a:prstGeom prst="rect">
                  <a:avLst/>
                </a:prstGeom>
                <a:noFill/>
              </p:spPr>
              <p:txBody>
                <a:bodyPr wrap="square" rtlCol="0">
                  <a:spAutoFit/>
                </a:bodyPr>
                <a:lstStyle/>
                <a:p>
                  <a:pPr algn="ctr"/>
                  <a:r>
                    <a:rPr lang="en-US" sz="900" dirty="0" err="1">
                      <a:solidFill>
                        <a:schemeClr val="accent1">
                          <a:lumMod val="50000"/>
                        </a:schemeClr>
                      </a:solidFill>
                    </a:rPr>
                    <a:t>Méchanisme</a:t>
                  </a:r>
                  <a:r>
                    <a:rPr lang="en-US" sz="900" dirty="0">
                      <a:solidFill>
                        <a:schemeClr val="accent1">
                          <a:lumMod val="50000"/>
                        </a:schemeClr>
                      </a:solidFill>
                    </a:rPr>
                    <a:t> de </a:t>
                  </a:r>
                  <a:r>
                    <a:rPr lang="en-US" sz="900" dirty="0" err="1">
                      <a:solidFill>
                        <a:schemeClr val="accent1">
                          <a:lumMod val="50000"/>
                        </a:schemeClr>
                      </a:solidFill>
                    </a:rPr>
                    <a:t>suivi</a:t>
                  </a:r>
                  <a:r>
                    <a:rPr lang="en-US" sz="900" dirty="0">
                      <a:solidFill>
                        <a:schemeClr val="accent1">
                          <a:lumMod val="50000"/>
                        </a:schemeClr>
                      </a:solidFill>
                    </a:rPr>
                    <a:t>&amp; </a:t>
                  </a:r>
                  <a:r>
                    <a:rPr lang="en-US" sz="900" dirty="0" err="1">
                      <a:solidFill>
                        <a:schemeClr val="accent1">
                          <a:lumMod val="50000"/>
                        </a:schemeClr>
                      </a:solidFill>
                    </a:rPr>
                    <a:t>évaluation</a:t>
                  </a:r>
                  <a:endParaRPr lang="en-US" sz="900" dirty="0">
                    <a:solidFill>
                      <a:schemeClr val="accent1">
                        <a:lumMod val="50000"/>
                      </a:schemeClr>
                    </a:solidFill>
                  </a:endParaRPr>
                </a:p>
              </p:txBody>
            </p:sp>
            <p:sp>
              <p:nvSpPr>
                <p:cNvPr id="36" name="TextBox 35">
                  <a:extLst>
                    <a:ext uri="{FF2B5EF4-FFF2-40B4-BE49-F238E27FC236}">
                      <a16:creationId xmlns:a16="http://schemas.microsoft.com/office/drawing/2014/main" id="{2D2D7F0F-ABB5-47D4-B9E3-D1ED7AA5EAE6}"/>
                    </a:ext>
                  </a:extLst>
                </p:cNvPr>
                <p:cNvSpPr txBox="1"/>
                <p:nvPr/>
              </p:nvSpPr>
              <p:spPr>
                <a:xfrm>
                  <a:off x="8030476" y="2855674"/>
                  <a:ext cx="1208739" cy="384950"/>
                </a:xfrm>
                <a:prstGeom prst="rect">
                  <a:avLst/>
                </a:prstGeom>
                <a:noFill/>
              </p:spPr>
              <p:txBody>
                <a:bodyPr wrap="square" rtlCol="0">
                  <a:spAutoFit/>
                </a:bodyPr>
                <a:lstStyle/>
                <a:p>
                  <a:r>
                    <a:rPr lang="en-US" sz="900" dirty="0">
                      <a:solidFill>
                        <a:schemeClr val="accent1">
                          <a:lumMod val="50000"/>
                        </a:schemeClr>
                      </a:solidFill>
                    </a:rPr>
                    <a:t>Validation</a:t>
                  </a:r>
                </a:p>
              </p:txBody>
            </p:sp>
            <p:cxnSp>
              <p:nvCxnSpPr>
                <p:cNvPr id="37" name="Straight Arrow Connector 36">
                  <a:extLst>
                    <a:ext uri="{FF2B5EF4-FFF2-40B4-BE49-F238E27FC236}">
                      <a16:creationId xmlns:a16="http://schemas.microsoft.com/office/drawing/2014/main" id="{A9D1F6FD-DEAD-48B3-935C-6883B1B1BB99}"/>
                    </a:ext>
                  </a:extLst>
                </p:cNvPr>
                <p:cNvCxnSpPr>
                  <a:cxnSpLocks/>
                  <a:stCxn id="24" idx="5"/>
                  <a:endCxn id="25" idx="1"/>
                </p:cNvCxnSpPr>
                <p:nvPr/>
              </p:nvCxnSpPr>
              <p:spPr>
                <a:xfrm>
                  <a:off x="3633196" y="2754954"/>
                  <a:ext cx="531188" cy="44492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FD1DAC5-8D08-4169-B77A-D6A6EC2D6D54}"/>
                    </a:ext>
                  </a:extLst>
                </p:cNvPr>
                <p:cNvCxnSpPr>
                  <a:cxnSpLocks/>
                  <a:stCxn id="25" idx="7"/>
                  <a:endCxn id="23" idx="2"/>
                </p:cNvCxnSpPr>
                <p:nvPr/>
              </p:nvCxnSpPr>
              <p:spPr>
                <a:xfrm flipV="1">
                  <a:off x="4623999" y="2742727"/>
                  <a:ext cx="211426" cy="45715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84E076D-3603-41B5-9D46-D346A5E22B08}"/>
                    </a:ext>
                  </a:extLst>
                </p:cNvPr>
                <p:cNvCxnSpPr>
                  <a:cxnSpLocks/>
                  <a:stCxn id="23" idx="6"/>
                  <a:endCxn id="29" idx="1"/>
                </p:cNvCxnSpPr>
                <p:nvPr/>
              </p:nvCxnSpPr>
              <p:spPr>
                <a:xfrm>
                  <a:off x="6938528" y="2742727"/>
                  <a:ext cx="238564" cy="45715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C9BFEED1-F397-4C9C-830B-5549443A016D}"/>
                    </a:ext>
                  </a:extLst>
                </p:cNvPr>
                <p:cNvCxnSpPr>
                  <a:cxnSpLocks/>
                  <a:stCxn id="29" idx="7"/>
                  <a:endCxn id="30" idx="3"/>
                </p:cNvCxnSpPr>
                <p:nvPr/>
              </p:nvCxnSpPr>
              <p:spPr>
                <a:xfrm flipV="1">
                  <a:off x="7636707" y="2793509"/>
                  <a:ext cx="488958" cy="40637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grpSp>
        </p:grpSp>
        <p:sp>
          <p:nvSpPr>
            <p:cNvPr id="7" name="Rectangle 6">
              <a:extLst>
                <a:ext uri="{FF2B5EF4-FFF2-40B4-BE49-F238E27FC236}">
                  <a16:creationId xmlns:a16="http://schemas.microsoft.com/office/drawing/2014/main" id="{50F1C965-20CC-40B3-86DF-591D39B499C3}"/>
                </a:ext>
              </a:extLst>
            </p:cNvPr>
            <p:cNvSpPr/>
            <p:nvPr/>
          </p:nvSpPr>
          <p:spPr>
            <a:xfrm>
              <a:off x="671738" y="2054644"/>
              <a:ext cx="1302174" cy="736727"/>
            </a:xfrm>
            <a:prstGeom prst="rect">
              <a:avLst/>
            </a:prstGeom>
            <a:noFill/>
          </p:spPr>
          <p:txBody>
            <a:bodyPr wrap="square" lIns="91440" tIns="45720" rIns="91440" bIns="45720">
              <a:spAutoFit/>
            </a:bodyPr>
            <a:lstStyle/>
            <a:p>
              <a:pPr algn="ctr"/>
              <a:r>
                <a:rPr lang="en-US" sz="2000" dirty="0">
                  <a:ln w="0"/>
                  <a:solidFill>
                    <a:schemeClr val="accent1"/>
                  </a:solidFill>
                  <a:effectLst>
                    <a:outerShdw blurRad="38100" dist="25400" dir="5400000" algn="ctr" rotWithShape="0">
                      <a:srgbClr val="6E747A">
                        <a:alpha val="43000"/>
                      </a:srgbClr>
                    </a:outerShdw>
                  </a:effectLst>
                </a:rPr>
                <a:t>SNV</a:t>
              </a:r>
            </a:p>
          </p:txBody>
        </p:sp>
        <p:sp>
          <p:nvSpPr>
            <p:cNvPr id="8" name="Rectangle 7">
              <a:extLst>
                <a:ext uri="{FF2B5EF4-FFF2-40B4-BE49-F238E27FC236}">
                  <a16:creationId xmlns:a16="http://schemas.microsoft.com/office/drawing/2014/main" id="{7E93F45C-EFFD-4862-924C-23E97AA0115D}"/>
                </a:ext>
              </a:extLst>
            </p:cNvPr>
            <p:cNvSpPr/>
            <p:nvPr/>
          </p:nvSpPr>
          <p:spPr>
            <a:xfrm>
              <a:off x="671738" y="5005328"/>
              <a:ext cx="1302174" cy="736727"/>
            </a:xfrm>
            <a:prstGeom prst="rect">
              <a:avLst/>
            </a:prstGeom>
            <a:noFill/>
          </p:spPr>
          <p:txBody>
            <a:bodyPr wrap="square" lIns="91440" tIns="45720" rIns="91440" bIns="45720">
              <a:spAutoFit/>
            </a:bodyPr>
            <a:lstStyle/>
            <a:p>
              <a:pPr algn="ctr"/>
              <a:r>
                <a:rPr lang="en-US" sz="2000" dirty="0">
                  <a:ln w="0"/>
                  <a:solidFill>
                    <a:srgbClr val="00B050"/>
                  </a:solidFill>
                  <a:effectLst>
                    <a:outerShdw blurRad="38100" dist="25400" dir="5400000" algn="ctr" rotWithShape="0">
                      <a:srgbClr val="6E747A">
                        <a:alpha val="43000"/>
                      </a:srgbClr>
                    </a:outerShdw>
                  </a:effectLst>
                </a:rPr>
                <a:t>FPP</a:t>
              </a:r>
            </a:p>
          </p:txBody>
        </p:sp>
        <p:cxnSp>
          <p:nvCxnSpPr>
            <p:cNvPr id="9" name="Straight Connector 8">
              <a:extLst>
                <a:ext uri="{FF2B5EF4-FFF2-40B4-BE49-F238E27FC236}">
                  <a16:creationId xmlns:a16="http://schemas.microsoft.com/office/drawing/2014/main" id="{8223DA62-278A-4B76-B61E-EF45D20F0F89}"/>
                </a:ext>
              </a:extLst>
            </p:cNvPr>
            <p:cNvCxnSpPr/>
            <p:nvPr/>
          </p:nvCxnSpPr>
          <p:spPr>
            <a:xfrm>
              <a:off x="2527431" y="1878528"/>
              <a:ext cx="0" cy="3729058"/>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A50A318-42E7-4309-997C-C90ED684D172}"/>
                </a:ext>
              </a:extLst>
            </p:cNvPr>
            <p:cNvCxnSpPr/>
            <p:nvPr/>
          </p:nvCxnSpPr>
          <p:spPr>
            <a:xfrm>
              <a:off x="5298211" y="1878528"/>
              <a:ext cx="0" cy="3729058"/>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EA76102-446A-4551-9EDC-A439489F5E38}"/>
                </a:ext>
              </a:extLst>
            </p:cNvPr>
            <p:cNvCxnSpPr/>
            <p:nvPr/>
          </p:nvCxnSpPr>
          <p:spPr>
            <a:xfrm>
              <a:off x="7598900" y="1900665"/>
              <a:ext cx="0" cy="3729058"/>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D7E82B90-0E7D-49DE-AFAB-21273BC142A8}"/>
                </a:ext>
              </a:extLst>
            </p:cNvPr>
            <p:cNvSpPr/>
            <p:nvPr/>
          </p:nvSpPr>
          <p:spPr>
            <a:xfrm>
              <a:off x="3475703" y="4937638"/>
              <a:ext cx="854984" cy="84326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a:solidFill>
                    <a:schemeClr val="accent3">
                      <a:lumMod val="50000"/>
                    </a:schemeClr>
                  </a:solidFill>
                </a:rPr>
                <a:t>1</a:t>
              </a:r>
            </a:p>
          </p:txBody>
        </p:sp>
        <p:sp>
          <p:nvSpPr>
            <p:cNvPr id="13" name="Oval 12">
              <a:extLst>
                <a:ext uri="{FF2B5EF4-FFF2-40B4-BE49-F238E27FC236}">
                  <a16:creationId xmlns:a16="http://schemas.microsoft.com/office/drawing/2014/main" id="{4C88D7AD-F7BD-4FAC-9D2D-594412D97DCB}"/>
                </a:ext>
              </a:extLst>
            </p:cNvPr>
            <p:cNvSpPr/>
            <p:nvPr/>
          </p:nvSpPr>
          <p:spPr>
            <a:xfrm>
              <a:off x="6006580" y="4937638"/>
              <a:ext cx="854984" cy="843264"/>
            </a:xfrm>
            <a:prstGeom prst="ellipse">
              <a:avLst/>
            </a:prstGeom>
            <a:solidFill>
              <a:srgbClr val="009639"/>
            </a:solidFill>
            <a:ln>
              <a:solidFill>
                <a:srgbClr val="008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a:solidFill>
                    <a:schemeClr val="bg1"/>
                  </a:solidFill>
                </a:rPr>
                <a:t>2</a:t>
              </a:r>
            </a:p>
          </p:txBody>
        </p:sp>
        <p:sp>
          <p:nvSpPr>
            <p:cNvPr id="14" name="Oval 13">
              <a:extLst>
                <a:ext uri="{FF2B5EF4-FFF2-40B4-BE49-F238E27FC236}">
                  <a16:creationId xmlns:a16="http://schemas.microsoft.com/office/drawing/2014/main" id="{2D6D9BAD-B15B-4E1A-A2B9-DA5124B8FDF2}"/>
                </a:ext>
              </a:extLst>
            </p:cNvPr>
            <p:cNvSpPr/>
            <p:nvPr/>
          </p:nvSpPr>
          <p:spPr>
            <a:xfrm>
              <a:off x="8307268" y="4937638"/>
              <a:ext cx="854984" cy="843264"/>
            </a:xfrm>
            <a:prstGeom prst="ellipse">
              <a:avLst/>
            </a:prstGeom>
            <a:solidFill>
              <a:schemeClr val="accent1">
                <a:lumMod val="60000"/>
                <a:lumOff val="40000"/>
              </a:schemeClr>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a:solidFill>
                    <a:schemeClr val="bg1"/>
                  </a:solidFill>
                </a:rPr>
                <a:t>3</a:t>
              </a:r>
            </a:p>
          </p:txBody>
        </p:sp>
        <p:sp>
          <p:nvSpPr>
            <p:cNvPr id="15" name="TextBox 14">
              <a:extLst>
                <a:ext uri="{FF2B5EF4-FFF2-40B4-BE49-F238E27FC236}">
                  <a16:creationId xmlns:a16="http://schemas.microsoft.com/office/drawing/2014/main" id="{D770F14A-A49F-4794-B9B4-62D16AFE1D82}"/>
                </a:ext>
              </a:extLst>
            </p:cNvPr>
            <p:cNvSpPr txBox="1"/>
            <p:nvPr/>
          </p:nvSpPr>
          <p:spPr>
            <a:xfrm>
              <a:off x="2997523" y="5780901"/>
              <a:ext cx="1717695" cy="793397"/>
            </a:xfrm>
            <a:prstGeom prst="rect">
              <a:avLst/>
            </a:prstGeom>
            <a:noFill/>
          </p:spPr>
          <p:txBody>
            <a:bodyPr wrap="square" rtlCol="0">
              <a:spAutoFit/>
            </a:bodyPr>
            <a:lstStyle/>
            <a:p>
              <a:pPr algn="ctr"/>
              <a:r>
                <a:rPr lang="en-US" sz="1050" dirty="0" err="1"/>
                <a:t>Théorie</a:t>
              </a:r>
              <a:r>
                <a:rPr lang="en-US" sz="1050" dirty="0"/>
                <a:t> du </a:t>
              </a:r>
              <a:r>
                <a:rPr lang="en-US" sz="1050" dirty="0" err="1"/>
                <a:t>changement</a:t>
              </a:r>
              <a:endParaRPr lang="en-US" sz="1050" dirty="0"/>
            </a:p>
          </p:txBody>
        </p:sp>
        <p:sp>
          <p:nvSpPr>
            <p:cNvPr id="16" name="TextBox 15">
              <a:extLst>
                <a:ext uri="{FF2B5EF4-FFF2-40B4-BE49-F238E27FC236}">
                  <a16:creationId xmlns:a16="http://schemas.microsoft.com/office/drawing/2014/main" id="{922FE553-6975-4244-9A75-3C702DFF54AC}"/>
                </a:ext>
              </a:extLst>
            </p:cNvPr>
            <p:cNvSpPr txBox="1"/>
            <p:nvPr/>
          </p:nvSpPr>
          <p:spPr>
            <a:xfrm>
              <a:off x="5606687" y="5816170"/>
              <a:ext cx="1717695" cy="793397"/>
            </a:xfrm>
            <a:prstGeom prst="rect">
              <a:avLst/>
            </a:prstGeom>
            <a:noFill/>
          </p:spPr>
          <p:txBody>
            <a:bodyPr wrap="square" rtlCol="0">
              <a:spAutoFit/>
            </a:bodyPr>
            <a:lstStyle/>
            <a:p>
              <a:pPr algn="ctr"/>
              <a:r>
                <a:rPr lang="en-US" sz="1050" dirty="0" err="1"/>
                <a:t>Détail</a:t>
              </a:r>
              <a:r>
                <a:rPr lang="en-US" sz="1050" dirty="0"/>
                <a:t> du </a:t>
              </a:r>
              <a:r>
                <a:rPr lang="en-US" sz="1050" dirty="0" err="1"/>
                <a:t>soutien</a:t>
              </a:r>
              <a:r>
                <a:rPr lang="en-US" sz="1050" dirty="0"/>
                <a:t> Gavi</a:t>
              </a:r>
            </a:p>
          </p:txBody>
        </p:sp>
        <p:sp>
          <p:nvSpPr>
            <p:cNvPr id="17" name="TextBox 16">
              <a:extLst>
                <a:ext uri="{FF2B5EF4-FFF2-40B4-BE49-F238E27FC236}">
                  <a16:creationId xmlns:a16="http://schemas.microsoft.com/office/drawing/2014/main" id="{6E2081AA-CD40-40AD-96AF-63ACE97ABB81}"/>
                </a:ext>
              </a:extLst>
            </p:cNvPr>
            <p:cNvSpPr txBox="1"/>
            <p:nvPr/>
          </p:nvSpPr>
          <p:spPr>
            <a:xfrm>
              <a:off x="7875913" y="5816170"/>
              <a:ext cx="1717695" cy="793397"/>
            </a:xfrm>
            <a:prstGeom prst="rect">
              <a:avLst/>
            </a:prstGeom>
            <a:noFill/>
          </p:spPr>
          <p:txBody>
            <a:bodyPr wrap="square" rtlCol="0">
              <a:spAutoFit/>
            </a:bodyPr>
            <a:lstStyle/>
            <a:p>
              <a:pPr algn="ctr"/>
              <a:r>
                <a:rPr lang="en-US" sz="1050" dirty="0" err="1"/>
                <a:t>Liste</a:t>
              </a:r>
              <a:r>
                <a:rPr lang="en-US" sz="1050" dirty="0"/>
                <a:t> de </a:t>
              </a:r>
              <a:r>
                <a:rPr lang="en-US" sz="1050" dirty="0" err="1"/>
                <a:t>contrôle</a:t>
              </a:r>
              <a:endParaRPr lang="en-US" sz="1050" dirty="0"/>
            </a:p>
          </p:txBody>
        </p:sp>
        <p:sp>
          <p:nvSpPr>
            <p:cNvPr id="18" name="Arrow: Striped Right 17">
              <a:extLst>
                <a:ext uri="{FF2B5EF4-FFF2-40B4-BE49-F238E27FC236}">
                  <a16:creationId xmlns:a16="http://schemas.microsoft.com/office/drawing/2014/main" id="{9BF956F2-5D44-4F68-AAAA-AC83B050C7BC}"/>
                </a:ext>
              </a:extLst>
            </p:cNvPr>
            <p:cNvSpPr/>
            <p:nvPr/>
          </p:nvSpPr>
          <p:spPr>
            <a:xfrm rot="5400000">
              <a:off x="3582540" y="4260260"/>
              <a:ext cx="620766" cy="561860"/>
            </a:xfrm>
            <a:prstGeom prst="stripedRightArrow">
              <a:avLst>
                <a:gd name="adj1" fmla="val 100000"/>
                <a:gd name="adj2" fmla="val 50000"/>
              </a:avLst>
            </a:prstGeom>
            <a:solidFill>
              <a:srgbClr val="D7B42C"/>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Arrow: Striped Right 18">
              <a:extLst>
                <a:ext uri="{FF2B5EF4-FFF2-40B4-BE49-F238E27FC236}">
                  <a16:creationId xmlns:a16="http://schemas.microsoft.com/office/drawing/2014/main" id="{36AE9A65-AD19-45B5-B86D-9595A705B0D8}"/>
                </a:ext>
              </a:extLst>
            </p:cNvPr>
            <p:cNvSpPr/>
            <p:nvPr/>
          </p:nvSpPr>
          <p:spPr>
            <a:xfrm rot="5400000">
              <a:off x="6126877" y="4260260"/>
              <a:ext cx="620766" cy="561860"/>
            </a:xfrm>
            <a:prstGeom prst="stripedRightArrow">
              <a:avLst>
                <a:gd name="adj1" fmla="val 100000"/>
                <a:gd name="adj2" fmla="val 50000"/>
              </a:avLst>
            </a:prstGeom>
            <a:solidFill>
              <a:srgbClr val="D7B42C"/>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Arrow: Striped Right 19">
              <a:extLst>
                <a:ext uri="{FF2B5EF4-FFF2-40B4-BE49-F238E27FC236}">
                  <a16:creationId xmlns:a16="http://schemas.microsoft.com/office/drawing/2014/main" id="{3E4133A3-60C7-4AB7-8406-7131EBF7D6C7}"/>
                </a:ext>
              </a:extLst>
            </p:cNvPr>
            <p:cNvSpPr/>
            <p:nvPr/>
          </p:nvSpPr>
          <p:spPr>
            <a:xfrm rot="5400000">
              <a:off x="8427565" y="4260260"/>
              <a:ext cx="620766" cy="561860"/>
            </a:xfrm>
            <a:prstGeom prst="stripedRightArrow">
              <a:avLst>
                <a:gd name="adj1" fmla="val 100000"/>
                <a:gd name="adj2" fmla="val 50000"/>
              </a:avLst>
            </a:prstGeom>
            <a:solidFill>
              <a:srgbClr val="D7B42C"/>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44" name="Arrow: Bent 43">
            <a:extLst>
              <a:ext uri="{FF2B5EF4-FFF2-40B4-BE49-F238E27FC236}">
                <a16:creationId xmlns:a16="http://schemas.microsoft.com/office/drawing/2014/main" id="{2FC6CFDA-DC9D-493D-9ED3-0B8CB2DCDDF7}"/>
              </a:ext>
            </a:extLst>
          </p:cNvPr>
          <p:cNvSpPr/>
          <p:nvPr/>
        </p:nvSpPr>
        <p:spPr>
          <a:xfrm rot="3512265">
            <a:off x="6360469" y="685194"/>
            <a:ext cx="1658763" cy="1589568"/>
          </a:xfrm>
          <a:prstGeom prst="bentArrow">
            <a:avLst>
              <a:gd name="adj1" fmla="val 15834"/>
              <a:gd name="adj2" fmla="val 24582"/>
              <a:gd name="adj3" fmla="val 25000"/>
              <a:gd name="adj4" fmla="val 793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Arrow: Bent 44">
            <a:extLst>
              <a:ext uri="{FF2B5EF4-FFF2-40B4-BE49-F238E27FC236}">
                <a16:creationId xmlns:a16="http://schemas.microsoft.com/office/drawing/2014/main" id="{C1643A9A-CF81-4904-AA46-89BD1B9D2894}"/>
              </a:ext>
            </a:extLst>
          </p:cNvPr>
          <p:cNvSpPr/>
          <p:nvPr/>
        </p:nvSpPr>
        <p:spPr>
          <a:xfrm rot="18436834" flipV="1">
            <a:off x="7380290" y="4213507"/>
            <a:ext cx="2245994" cy="2531290"/>
          </a:xfrm>
          <a:prstGeom prst="bentArrow">
            <a:avLst>
              <a:gd name="adj1" fmla="val 11323"/>
              <a:gd name="adj2" fmla="val 18320"/>
              <a:gd name="adj3" fmla="val 25000"/>
              <a:gd name="adj4" fmla="val 7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49530206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83AF5-7E70-4CCD-8D79-27FA2C8970D1}"/>
              </a:ext>
            </a:extLst>
          </p:cNvPr>
          <p:cNvSpPr>
            <a:spLocks noGrp="1"/>
          </p:cNvSpPr>
          <p:nvPr>
            <p:ph type="title"/>
          </p:nvPr>
        </p:nvSpPr>
        <p:spPr>
          <a:xfrm>
            <a:off x="1246717" y="164279"/>
            <a:ext cx="9793817" cy="1036637"/>
          </a:xfrm>
        </p:spPr>
        <p:txBody>
          <a:bodyPr>
            <a:normAutofit/>
          </a:bodyPr>
          <a:lstStyle/>
          <a:p>
            <a:r>
              <a:rPr lang="en-US" sz="3600" b="1" dirty="0" err="1"/>
              <a:t>Développement</a:t>
            </a:r>
            <a:r>
              <a:rPr lang="en-US" sz="3600" b="1" dirty="0"/>
              <a:t> du plan de </a:t>
            </a:r>
            <a:r>
              <a:rPr lang="en-US" sz="3600" b="1" dirty="0" err="1"/>
              <a:t>viabilité</a:t>
            </a:r>
            <a:r>
              <a:rPr lang="en-US" sz="3600" b="1" dirty="0"/>
              <a:t> de la PNCFS</a:t>
            </a:r>
          </a:p>
        </p:txBody>
      </p:sp>
      <p:sp>
        <p:nvSpPr>
          <p:cNvPr id="4" name="Slide Number Placeholder 3">
            <a:extLst>
              <a:ext uri="{FF2B5EF4-FFF2-40B4-BE49-F238E27FC236}">
                <a16:creationId xmlns:a16="http://schemas.microsoft.com/office/drawing/2014/main" id="{CB8BB0DF-EBEA-4EB1-AEC1-830A3A8822E3}"/>
              </a:ext>
            </a:extLst>
          </p:cNvPr>
          <p:cNvSpPr>
            <a:spLocks noGrp="1"/>
          </p:cNvSpPr>
          <p:nvPr>
            <p:ph type="sldNum" sz="quarter" idx="12"/>
          </p:nvPr>
        </p:nvSpPr>
        <p:spPr/>
        <p:txBody>
          <a:bodyPr/>
          <a:lstStyle/>
          <a:p>
            <a:fld id="{733122C9-A0B9-462F-8757-0847AD287B63}" type="slidenum">
              <a:rPr lang="en-GB" noProof="0" smtClean="0"/>
              <a:pPr/>
              <a:t>55</a:t>
            </a:fld>
            <a:endParaRPr lang="en-GB" noProof="0"/>
          </a:p>
        </p:txBody>
      </p:sp>
    </p:spTree>
    <p:extLst>
      <p:ext uri="{BB962C8B-B14F-4D97-AF65-F5344CB8AC3E}">
        <p14:creationId xmlns:p14="http://schemas.microsoft.com/office/powerpoint/2010/main" val="30501751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a:spLocks noGrp="1"/>
          </p:cNvSpPr>
          <p:nvPr>
            <p:ph type="title"/>
          </p:nvPr>
        </p:nvSpPr>
        <p:spPr>
          <a:xfrm>
            <a:off x="0" y="0"/>
            <a:ext cx="12192000" cy="1233889"/>
          </a:xfrm>
          <a:solidFill>
            <a:schemeClr val="accent1">
              <a:lumMod val="20000"/>
              <a:lumOff val="80000"/>
            </a:schemeClr>
          </a:solidFill>
        </p:spPr>
        <p:txBody>
          <a:bodyPr anchor="ctr">
            <a:normAutofit fontScale="90000"/>
          </a:bodyPr>
          <a:lstStyle/>
          <a:p>
            <a:pPr marL="457200" indent="-457200">
              <a:buFont typeface="Arial" panose="020B0604020202020204" pitchFamily="34" charset="0"/>
              <a:buChar char="•"/>
            </a:pPr>
            <a:r>
              <a:rPr lang="fr-FR" b="1" dirty="0"/>
              <a:t>Matrice d’actions prioritaires des PTF dans le domaine du financement de la santé pour 2022 </a:t>
            </a:r>
            <a:endParaRPr lang="fr-BE" dirty="0"/>
          </a:p>
        </p:txBody>
      </p:sp>
      <p:sp>
        <p:nvSpPr>
          <p:cNvPr id="3" name="Espace réservé du contenu 2"/>
          <p:cNvSpPr>
            <a:spLocks noGrp="1"/>
          </p:cNvSpPr>
          <p:nvPr>
            <p:ph idx="1"/>
          </p:nvPr>
        </p:nvSpPr>
        <p:spPr>
          <a:xfrm>
            <a:off x="316992" y="1770761"/>
            <a:ext cx="10515600" cy="4351338"/>
          </a:xfrm>
        </p:spPr>
        <p:txBody>
          <a:bodyPr>
            <a:normAutofit fontScale="92500" lnSpcReduction="20000"/>
          </a:bodyPr>
          <a:lstStyle/>
          <a:p>
            <a:r>
              <a:rPr lang="fr-FR" dirty="0"/>
              <a:t>Rappel des thématique Prioritaires GTT3_PNCFS: Amélioration de l’efficience des financements externes et pérennisation des financements internes (face à la transition des bailleurs)</a:t>
            </a:r>
            <a:r>
              <a:rPr lang="fr-BE" dirty="0"/>
              <a:t>:</a:t>
            </a:r>
          </a:p>
          <a:p>
            <a:pPr marL="0" indent="0">
              <a:buNone/>
            </a:pPr>
            <a:endParaRPr lang="fr-BE" dirty="0"/>
          </a:p>
          <a:p>
            <a:pPr lvl="1"/>
            <a:r>
              <a:rPr lang="fr-FR" sz="2200" b="1" dirty="0">
                <a:solidFill>
                  <a:srgbClr val="0070C0"/>
                </a:solidFill>
              </a:rPr>
              <a:t>Action 1:</a:t>
            </a:r>
            <a:r>
              <a:rPr lang="fr-FR" sz="2200" dirty="0"/>
              <a:t> </a:t>
            </a:r>
            <a:r>
              <a:rPr lang="fr-FR" sz="2200" dirty="0">
                <a:highlight>
                  <a:srgbClr val="FFFF00"/>
                </a:highlight>
              </a:rPr>
              <a:t>Elaboration du plan de viabilité pour soutenir la pérennisation des financements domestiques face à la transition des bailleurs</a:t>
            </a:r>
          </a:p>
          <a:p>
            <a:pPr marL="457200" lvl="1" indent="0">
              <a:buNone/>
            </a:pPr>
            <a:endParaRPr lang="fr-FR" sz="2200" dirty="0"/>
          </a:p>
          <a:p>
            <a:pPr lvl="1"/>
            <a:r>
              <a:rPr lang="fr-FR" sz="2200" b="1" dirty="0">
                <a:solidFill>
                  <a:srgbClr val="0070C0"/>
                </a:solidFill>
              </a:rPr>
              <a:t>Action 2: </a:t>
            </a:r>
            <a:r>
              <a:rPr lang="fr-FR" sz="2200" dirty="0"/>
              <a:t>Assurer l'appui à la réalisation d'étude spécifique dans le financement de la santé et le suivi des recommandations</a:t>
            </a:r>
          </a:p>
          <a:p>
            <a:pPr marL="914400" lvl="2" indent="0">
              <a:buNone/>
            </a:pPr>
            <a:r>
              <a:rPr lang="fr-FR" sz="1800" dirty="0"/>
              <a:t>(Etude </a:t>
            </a:r>
            <a:r>
              <a:rPr lang="fr-FR" sz="1800" dirty="0" err="1"/>
              <a:t>Boost</a:t>
            </a:r>
            <a:r>
              <a:rPr lang="fr-FR" sz="1800" dirty="0"/>
              <a:t> du secteur de la santé, </a:t>
            </a:r>
            <a:r>
              <a:rPr lang="fr-FR" sz="1800" dirty="0" err="1"/>
              <a:t>investment</a:t>
            </a:r>
            <a:r>
              <a:rPr lang="fr-FR" sz="1800" dirty="0"/>
              <a:t> case sur l'impact des investissements dans la santé communautaire, Enquête Harmonisée des Conditions de Vies des Ménages, Etude  sur l’efficience des dépenses de santé au niveau décentralisé, Etude sur la GFP, etc.)</a:t>
            </a:r>
          </a:p>
          <a:p>
            <a:pPr marL="0" indent="0">
              <a:buNone/>
            </a:pPr>
            <a:endParaRPr lang="fr-FR" sz="2400" dirty="0"/>
          </a:p>
          <a:p>
            <a:r>
              <a:rPr lang="fr-FR" dirty="0"/>
              <a:t>NB: </a:t>
            </a:r>
            <a:r>
              <a:rPr lang="fr-FR" b="1" dirty="0">
                <a:solidFill>
                  <a:schemeClr val="accent6"/>
                </a:solidFill>
              </a:rPr>
              <a:t>le GTT n’est pas une entité de mise en œuvre des activités </a:t>
            </a:r>
            <a:r>
              <a:rPr lang="fr-FR" dirty="0"/>
              <a:t>mais va jouer un rôle de suivi, d’analyse, de plaidoyer pour booster leur réalisation</a:t>
            </a:r>
          </a:p>
        </p:txBody>
      </p:sp>
    </p:spTree>
    <p:extLst>
      <p:ext uri="{BB962C8B-B14F-4D97-AF65-F5344CB8AC3E}">
        <p14:creationId xmlns:p14="http://schemas.microsoft.com/office/powerpoint/2010/main" val="5005753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B6EA2-C9B6-410B-8317-C39E53148F6C}"/>
              </a:ext>
            </a:extLst>
          </p:cNvPr>
          <p:cNvSpPr>
            <a:spLocks noGrp="1"/>
          </p:cNvSpPr>
          <p:nvPr>
            <p:ph type="title"/>
          </p:nvPr>
        </p:nvSpPr>
        <p:spPr/>
        <p:txBody>
          <a:bodyPr/>
          <a:lstStyle/>
          <a:p>
            <a:r>
              <a:rPr lang="en-US" dirty="0"/>
              <a:t>Pour discussion: outline du plan de </a:t>
            </a:r>
            <a:r>
              <a:rPr lang="en-US" dirty="0" err="1"/>
              <a:t>viabilité</a:t>
            </a:r>
            <a:r>
              <a:rPr lang="en-US" dirty="0"/>
              <a:t> et R&amp;R</a:t>
            </a:r>
          </a:p>
        </p:txBody>
      </p:sp>
      <p:sp>
        <p:nvSpPr>
          <p:cNvPr id="4" name="Slide Number Placeholder 3">
            <a:extLst>
              <a:ext uri="{FF2B5EF4-FFF2-40B4-BE49-F238E27FC236}">
                <a16:creationId xmlns:a16="http://schemas.microsoft.com/office/drawing/2014/main" id="{D09600B5-967C-4466-95D3-1414352FD661}"/>
              </a:ext>
            </a:extLst>
          </p:cNvPr>
          <p:cNvSpPr>
            <a:spLocks noGrp="1"/>
          </p:cNvSpPr>
          <p:nvPr>
            <p:ph type="sldNum" sz="quarter" idx="12"/>
          </p:nvPr>
        </p:nvSpPr>
        <p:spPr/>
        <p:txBody>
          <a:bodyPr/>
          <a:lstStyle/>
          <a:p>
            <a:fld id="{733122C9-A0B9-462F-8757-0847AD287B63}" type="slidenum">
              <a:rPr lang="en-GB" noProof="0" smtClean="0"/>
              <a:pPr/>
              <a:t>57</a:t>
            </a:fld>
            <a:endParaRPr lang="en-GB" noProof="0"/>
          </a:p>
        </p:txBody>
      </p:sp>
      <p:graphicFrame>
        <p:nvGraphicFramePr>
          <p:cNvPr id="5" name="Table 5">
            <a:extLst>
              <a:ext uri="{FF2B5EF4-FFF2-40B4-BE49-F238E27FC236}">
                <a16:creationId xmlns:a16="http://schemas.microsoft.com/office/drawing/2014/main" id="{160266E3-AE15-4835-8B22-6D4AFE866BA0}"/>
              </a:ext>
            </a:extLst>
          </p:cNvPr>
          <p:cNvGraphicFramePr>
            <a:graphicFrameLocks noGrp="1"/>
          </p:cNvGraphicFramePr>
          <p:nvPr/>
        </p:nvGraphicFramePr>
        <p:xfrm>
          <a:off x="572877" y="1601016"/>
          <a:ext cx="11325340" cy="5029200"/>
        </p:xfrm>
        <a:graphic>
          <a:graphicData uri="http://schemas.openxmlformats.org/drawingml/2006/table">
            <a:tbl>
              <a:tblPr firstRow="1" bandRow="1">
                <a:tableStyleId>{5C22544A-7EE6-4342-B048-85BDC9FD1C3A}</a:tableStyleId>
              </a:tblPr>
              <a:tblGrid>
                <a:gridCol w="1685581">
                  <a:extLst>
                    <a:ext uri="{9D8B030D-6E8A-4147-A177-3AD203B41FA5}">
                      <a16:colId xmlns:a16="http://schemas.microsoft.com/office/drawing/2014/main" val="2150533188"/>
                    </a:ext>
                  </a:extLst>
                </a:gridCol>
                <a:gridCol w="2049137">
                  <a:extLst>
                    <a:ext uri="{9D8B030D-6E8A-4147-A177-3AD203B41FA5}">
                      <a16:colId xmlns:a16="http://schemas.microsoft.com/office/drawing/2014/main" val="1174594264"/>
                    </a:ext>
                  </a:extLst>
                </a:gridCol>
                <a:gridCol w="1850834">
                  <a:extLst>
                    <a:ext uri="{9D8B030D-6E8A-4147-A177-3AD203B41FA5}">
                      <a16:colId xmlns:a16="http://schemas.microsoft.com/office/drawing/2014/main" val="726924015"/>
                    </a:ext>
                  </a:extLst>
                </a:gridCol>
                <a:gridCol w="1608463">
                  <a:extLst>
                    <a:ext uri="{9D8B030D-6E8A-4147-A177-3AD203B41FA5}">
                      <a16:colId xmlns:a16="http://schemas.microsoft.com/office/drawing/2014/main" val="2584020624"/>
                    </a:ext>
                  </a:extLst>
                </a:gridCol>
                <a:gridCol w="2225851">
                  <a:extLst>
                    <a:ext uri="{9D8B030D-6E8A-4147-A177-3AD203B41FA5}">
                      <a16:colId xmlns:a16="http://schemas.microsoft.com/office/drawing/2014/main" val="760227602"/>
                    </a:ext>
                  </a:extLst>
                </a:gridCol>
                <a:gridCol w="1905474">
                  <a:extLst>
                    <a:ext uri="{9D8B030D-6E8A-4147-A177-3AD203B41FA5}">
                      <a16:colId xmlns:a16="http://schemas.microsoft.com/office/drawing/2014/main" val="284722621"/>
                    </a:ext>
                  </a:extLst>
                </a:gridCol>
              </a:tblGrid>
              <a:tr h="370840">
                <a:tc>
                  <a:txBody>
                    <a:bodyPr/>
                    <a:lstStyle/>
                    <a:p>
                      <a:r>
                        <a:rPr lang="en-US" dirty="0"/>
                        <a:t>Sections</a:t>
                      </a:r>
                    </a:p>
                  </a:txBody>
                  <a:tcPr/>
                </a:tc>
                <a:tc>
                  <a:txBody>
                    <a:bodyPr/>
                    <a:lstStyle/>
                    <a:p>
                      <a:r>
                        <a:rPr lang="en-US" dirty="0"/>
                        <a:t>Description</a:t>
                      </a:r>
                    </a:p>
                  </a:txBody>
                  <a:tcPr/>
                </a:tc>
                <a:tc>
                  <a:txBody>
                    <a:bodyPr/>
                    <a:lstStyle/>
                    <a:p>
                      <a:r>
                        <a:rPr lang="en-US" dirty="0"/>
                        <a:t>Auteur (s) principal (aux)</a:t>
                      </a:r>
                    </a:p>
                  </a:txBody>
                  <a:tcPr/>
                </a:tc>
                <a:tc>
                  <a:txBody>
                    <a:bodyPr/>
                    <a:lstStyle/>
                    <a:p>
                      <a:r>
                        <a:rPr lang="en-US" dirty="0" err="1"/>
                        <a:t>Partenaires</a:t>
                      </a:r>
                      <a:r>
                        <a:rPr lang="en-US" dirty="0"/>
                        <a:t> </a:t>
                      </a:r>
                    </a:p>
                  </a:txBody>
                  <a:tcPr/>
                </a:tc>
                <a:tc>
                  <a:txBody>
                    <a:bodyPr/>
                    <a:lstStyle/>
                    <a:p>
                      <a:r>
                        <a:rPr lang="en-US" dirty="0"/>
                        <a:t>Analyses de </a:t>
                      </a:r>
                      <a:r>
                        <a:rPr lang="en-US" dirty="0" err="1"/>
                        <a:t>référence</a:t>
                      </a:r>
                      <a:r>
                        <a:rPr lang="en-US" dirty="0"/>
                        <a:t> </a:t>
                      </a:r>
                    </a:p>
                  </a:txBody>
                  <a:tcPr/>
                </a:tc>
                <a:tc>
                  <a:txBody>
                    <a:bodyPr/>
                    <a:lstStyle/>
                    <a:p>
                      <a:r>
                        <a:rPr lang="en-US" dirty="0" err="1"/>
                        <a:t>Délai</a:t>
                      </a:r>
                      <a:r>
                        <a:rPr lang="en-US" dirty="0"/>
                        <a:t> </a:t>
                      </a:r>
                    </a:p>
                  </a:txBody>
                  <a:tcPr/>
                </a:tc>
                <a:extLst>
                  <a:ext uri="{0D108BD9-81ED-4DB2-BD59-A6C34878D82A}">
                    <a16:rowId xmlns:a16="http://schemas.microsoft.com/office/drawing/2014/main" val="4051653535"/>
                  </a:ext>
                </a:extLst>
              </a:tr>
              <a:tr h="370840">
                <a:tc>
                  <a:txBody>
                    <a:bodyPr/>
                    <a:lstStyle/>
                    <a:p>
                      <a:r>
                        <a:rPr lang="en-US" sz="1800" dirty="0" err="1"/>
                        <a:t>Contexte</a:t>
                      </a:r>
                      <a:r>
                        <a:rPr lang="en-US" sz="1800" dirty="0"/>
                        <a:t> </a:t>
                      </a:r>
                    </a:p>
                  </a:txBody>
                  <a:tcPr/>
                </a:tc>
                <a:tc>
                  <a:txBody>
                    <a:bodyPr/>
                    <a:lstStyle/>
                    <a:p>
                      <a:r>
                        <a:rPr lang="en-US" sz="1200" dirty="0" err="1"/>
                        <a:t>Décrit</a:t>
                      </a:r>
                      <a:r>
                        <a:rPr lang="en-US" sz="1200" dirty="0"/>
                        <a:t> les transitions de Gavi et Fonds Mondial et </a:t>
                      </a:r>
                      <a:r>
                        <a:rPr lang="en-US" sz="1200" dirty="0" err="1"/>
                        <a:t>autres</a:t>
                      </a:r>
                      <a:r>
                        <a:rPr lang="en-US" sz="1200" dirty="0"/>
                        <a:t> </a:t>
                      </a:r>
                      <a:r>
                        <a:rPr lang="en-US" sz="1200" dirty="0" err="1"/>
                        <a:t>partenaires</a:t>
                      </a:r>
                      <a:r>
                        <a:rPr lang="en-US" sz="1200" dirty="0"/>
                        <a:t> et justificative du plan </a:t>
                      </a:r>
                    </a:p>
                  </a:txBody>
                  <a:tcPr/>
                </a:tc>
                <a:tc>
                  <a:txBody>
                    <a:bodyPr/>
                    <a:lstStyle/>
                    <a:p>
                      <a:r>
                        <a:rPr lang="en-US" sz="1200" dirty="0"/>
                        <a:t>GTT 3 PNCFS, Nom et </a:t>
                      </a:r>
                      <a:r>
                        <a:rPr lang="en-US" sz="1200" dirty="0" err="1"/>
                        <a:t>département</a:t>
                      </a:r>
                      <a:r>
                        <a:rPr lang="en-US" sz="1200" dirty="0"/>
                        <a:t> </a:t>
                      </a:r>
                    </a:p>
                  </a:txBody>
                  <a:tcPr/>
                </a:tc>
                <a:tc>
                  <a:txBody>
                    <a:bodyPr/>
                    <a:lstStyle/>
                    <a:p>
                      <a:pPr marL="0" marR="0" lvl="0" indent="0" algn="l" defTabSz="914411"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11" rtl="0" eaLnBrk="1" fontAlgn="auto" latinLnBrk="0" hangingPunct="1">
                        <a:lnSpc>
                          <a:spcPct val="100000"/>
                        </a:lnSpc>
                        <a:spcBef>
                          <a:spcPts val="0"/>
                        </a:spcBef>
                        <a:spcAft>
                          <a:spcPts val="0"/>
                        </a:spcAft>
                        <a:buClrTx/>
                        <a:buSzTx/>
                        <a:buFontTx/>
                        <a:buNone/>
                        <a:tabLst/>
                        <a:defRPr/>
                      </a:pPr>
                      <a:r>
                        <a:rPr lang="en-US" sz="1200" dirty="0"/>
                        <a:t>Gavi </a:t>
                      </a:r>
                    </a:p>
                    <a:p>
                      <a:pPr marL="0" marR="0" lvl="0" indent="0" algn="l" defTabSz="914411" rtl="0" eaLnBrk="1" fontAlgn="auto" latinLnBrk="0" hangingPunct="1">
                        <a:lnSpc>
                          <a:spcPct val="100000"/>
                        </a:lnSpc>
                        <a:spcBef>
                          <a:spcPts val="0"/>
                        </a:spcBef>
                        <a:spcAft>
                          <a:spcPts val="0"/>
                        </a:spcAft>
                        <a:buClrTx/>
                        <a:buSzTx/>
                        <a:buFontTx/>
                        <a:buNone/>
                        <a:tabLst/>
                        <a:defRPr/>
                      </a:pPr>
                      <a:r>
                        <a:rPr lang="en-US" sz="1200" dirty="0"/>
                        <a:t>Fonds Mondial </a:t>
                      </a:r>
                    </a:p>
                    <a:p>
                      <a:pPr marL="0" marR="0" lvl="0" indent="0" algn="l" defTabSz="914411" rtl="0" eaLnBrk="1" fontAlgn="auto" latinLnBrk="0" hangingPunct="1">
                        <a:lnSpc>
                          <a:spcPct val="100000"/>
                        </a:lnSpc>
                        <a:spcBef>
                          <a:spcPts val="0"/>
                        </a:spcBef>
                        <a:spcAft>
                          <a:spcPts val="0"/>
                        </a:spcAft>
                        <a:buClrTx/>
                        <a:buSzTx/>
                        <a:buFontTx/>
                        <a:buNone/>
                        <a:tabLst/>
                        <a:defRPr/>
                      </a:pPr>
                      <a:r>
                        <a:rPr lang="en-US" sz="1200" dirty="0"/>
                        <a:t>USAID</a:t>
                      </a:r>
                    </a:p>
                    <a:p>
                      <a:endParaRPr lang="en-US" sz="1200" dirty="0"/>
                    </a:p>
                  </a:txBody>
                  <a:tcPr/>
                </a:tc>
                <a:tc>
                  <a:txBody>
                    <a:bodyPr/>
                    <a:lstStyle/>
                    <a:p>
                      <a:r>
                        <a:rPr lang="en-US" sz="1200" dirty="0"/>
                        <a:t>FPP  et transition de Gavi</a:t>
                      </a:r>
                    </a:p>
                    <a:p>
                      <a:r>
                        <a:rPr lang="en-US" sz="1200" dirty="0"/>
                        <a:t>Module </a:t>
                      </a:r>
                      <a:r>
                        <a:rPr lang="en-US" sz="1200" dirty="0" err="1"/>
                        <a:t>financement</a:t>
                      </a:r>
                      <a:r>
                        <a:rPr lang="en-US" sz="1200" dirty="0"/>
                        <a:t> vaccination 2019 BM </a:t>
                      </a:r>
                    </a:p>
                  </a:txBody>
                  <a:tcPr/>
                </a:tc>
                <a:tc>
                  <a:txBody>
                    <a:bodyPr/>
                    <a:lstStyle/>
                    <a:p>
                      <a:r>
                        <a:rPr lang="en-US" sz="1200" dirty="0"/>
                        <a:t>Mai </a:t>
                      </a:r>
                    </a:p>
                  </a:txBody>
                  <a:tcPr/>
                </a:tc>
                <a:extLst>
                  <a:ext uri="{0D108BD9-81ED-4DB2-BD59-A6C34878D82A}">
                    <a16:rowId xmlns:a16="http://schemas.microsoft.com/office/drawing/2014/main" val="3717530351"/>
                  </a:ext>
                </a:extLst>
              </a:tr>
              <a:tr h="370840">
                <a:tc>
                  <a:txBody>
                    <a:bodyPr/>
                    <a:lstStyle/>
                    <a:p>
                      <a:r>
                        <a:rPr lang="en-US" sz="1800" dirty="0" err="1"/>
                        <a:t>Enjeux</a:t>
                      </a:r>
                      <a:r>
                        <a:rPr lang="en-US" sz="1800" dirty="0"/>
                        <a:t> </a:t>
                      </a:r>
                      <a:r>
                        <a:rPr lang="en-US" sz="1800" dirty="0" err="1"/>
                        <a:t>majeurs</a:t>
                      </a:r>
                      <a:r>
                        <a:rPr lang="en-US" sz="1800" dirty="0"/>
                        <a:t> </a:t>
                      </a:r>
                    </a:p>
                  </a:txBody>
                  <a:tcPr/>
                </a:tc>
                <a:tc>
                  <a:txBody>
                    <a:bodyPr/>
                    <a:lstStyle/>
                    <a:p>
                      <a:r>
                        <a:rPr lang="en-US" sz="1200" dirty="0"/>
                        <a:t>Résumé des </a:t>
                      </a:r>
                      <a:r>
                        <a:rPr lang="en-US" sz="1200" dirty="0" err="1"/>
                        <a:t>enjeux</a:t>
                      </a:r>
                      <a:r>
                        <a:rPr lang="en-US" sz="1200" dirty="0"/>
                        <a:t> du </a:t>
                      </a:r>
                      <a:r>
                        <a:rPr lang="en-US" sz="1200" dirty="0" err="1"/>
                        <a:t>financement</a:t>
                      </a:r>
                      <a:r>
                        <a:rPr lang="en-US" sz="1200" dirty="0"/>
                        <a:t> de la </a:t>
                      </a:r>
                      <a:r>
                        <a:rPr lang="en-US" sz="1200" dirty="0" err="1"/>
                        <a:t>santé</a:t>
                      </a:r>
                      <a:r>
                        <a:rPr lang="en-US" sz="1200" dirty="0"/>
                        <a:t> </a:t>
                      </a:r>
                      <a:r>
                        <a:rPr lang="en-US" sz="1200" dirty="0" err="1"/>
                        <a:t>en</a:t>
                      </a:r>
                      <a:r>
                        <a:rPr lang="en-US" sz="1200" dirty="0"/>
                        <a:t> CIV et de la transition des </a:t>
                      </a:r>
                      <a:r>
                        <a:rPr lang="en-US" sz="1200" dirty="0" err="1"/>
                        <a:t>donneurs</a:t>
                      </a:r>
                      <a:r>
                        <a:rPr lang="en-US" sz="1200" dirty="0"/>
                        <a:t> / recherche de </a:t>
                      </a:r>
                      <a:r>
                        <a:rPr lang="en-US" sz="1200" dirty="0" err="1"/>
                        <a:t>viabilité</a:t>
                      </a:r>
                      <a:r>
                        <a:rPr lang="en-US" sz="1200" dirty="0"/>
                        <a:t> financière </a:t>
                      </a:r>
                    </a:p>
                  </a:txBody>
                  <a:tcPr/>
                </a:tc>
                <a:tc>
                  <a:txBody>
                    <a:bodyPr/>
                    <a:lstStyle/>
                    <a:p>
                      <a:endParaRPr lang="en-US" sz="1200" dirty="0"/>
                    </a:p>
                  </a:txBody>
                  <a:tcPr/>
                </a:tc>
                <a:tc>
                  <a:txBody>
                    <a:bodyPr/>
                    <a:lstStyle/>
                    <a:p>
                      <a:r>
                        <a:rPr lang="en-US" sz="1200" dirty="0"/>
                        <a:t>OMS</a:t>
                      </a:r>
                    </a:p>
                    <a:p>
                      <a:r>
                        <a:rPr lang="en-US" sz="1200" dirty="0"/>
                        <a:t>Banque Mondiale</a:t>
                      </a:r>
                    </a:p>
                  </a:txBody>
                  <a:tcPr/>
                </a:tc>
                <a:tc>
                  <a:txBody>
                    <a:bodyPr/>
                    <a:lstStyle/>
                    <a:p>
                      <a:r>
                        <a:rPr lang="en-US" sz="1200" dirty="0"/>
                        <a:t>HSFA (?) </a:t>
                      </a:r>
                    </a:p>
                    <a:p>
                      <a:r>
                        <a:rPr lang="en-US" sz="1200" dirty="0"/>
                        <a:t>CEPA </a:t>
                      </a:r>
                    </a:p>
                    <a:p>
                      <a:r>
                        <a:rPr lang="en-US" sz="1200" dirty="0" err="1"/>
                        <a:t>Comptes</a:t>
                      </a:r>
                      <a:r>
                        <a:rPr lang="en-US" sz="1200" dirty="0"/>
                        <a:t> </a:t>
                      </a:r>
                      <a:r>
                        <a:rPr lang="en-US" sz="1200" dirty="0" err="1"/>
                        <a:t>Nationaux</a:t>
                      </a:r>
                      <a:r>
                        <a:rPr lang="en-US" sz="1200" dirty="0"/>
                        <a:t> </a:t>
                      </a:r>
                    </a:p>
                    <a:p>
                      <a:r>
                        <a:rPr lang="en-US" sz="1200" dirty="0"/>
                        <a:t>Analyses des budgets </a:t>
                      </a:r>
                    </a:p>
                    <a:p>
                      <a:r>
                        <a:rPr lang="en-US" sz="1200" dirty="0" err="1"/>
                        <a:t>Présentation</a:t>
                      </a:r>
                      <a:r>
                        <a:rPr lang="en-US" sz="1200" dirty="0"/>
                        <a:t> SFHA</a:t>
                      </a:r>
                    </a:p>
                    <a:p>
                      <a:r>
                        <a:rPr lang="en-US" sz="1200" dirty="0" err="1"/>
                        <a:t>Doosier</a:t>
                      </a:r>
                      <a:r>
                        <a:rPr lang="en-US" sz="1200" dirty="0"/>
                        <a:t> </a:t>
                      </a:r>
                      <a:r>
                        <a:rPr lang="en-US" sz="1200" dirty="0" err="1"/>
                        <a:t>d’Investiseement</a:t>
                      </a:r>
                      <a:r>
                        <a:rPr lang="en-US" sz="1200" dirty="0"/>
                        <a:t> </a:t>
                      </a:r>
                    </a:p>
                  </a:txBody>
                  <a:tcPr/>
                </a:tc>
                <a:tc>
                  <a:txBody>
                    <a:bodyPr/>
                    <a:lstStyle/>
                    <a:p>
                      <a:endParaRPr lang="en-US" sz="1200"/>
                    </a:p>
                  </a:txBody>
                  <a:tcPr/>
                </a:tc>
                <a:extLst>
                  <a:ext uri="{0D108BD9-81ED-4DB2-BD59-A6C34878D82A}">
                    <a16:rowId xmlns:a16="http://schemas.microsoft.com/office/drawing/2014/main" val="2683270438"/>
                  </a:ext>
                </a:extLst>
              </a:tr>
              <a:tr h="370840">
                <a:tc>
                  <a:txBody>
                    <a:bodyPr/>
                    <a:lstStyle/>
                    <a:p>
                      <a:r>
                        <a:rPr lang="en-US" sz="1800" dirty="0" err="1"/>
                        <a:t>Opportunités</a:t>
                      </a:r>
                      <a:r>
                        <a:rPr lang="en-US" sz="1800" dirty="0"/>
                        <a:t> et actions</a:t>
                      </a:r>
                    </a:p>
                  </a:txBody>
                  <a:tcPr/>
                </a:tc>
                <a:tc>
                  <a:txBody>
                    <a:bodyPr/>
                    <a:lstStyle/>
                    <a:p>
                      <a:r>
                        <a:rPr lang="en-US" sz="1200" dirty="0"/>
                        <a:t>Lister les </a:t>
                      </a:r>
                      <a:r>
                        <a:rPr lang="en-US" sz="1200" dirty="0" err="1"/>
                        <a:t>opportunités</a:t>
                      </a:r>
                      <a:r>
                        <a:rPr lang="en-US" sz="1200" dirty="0"/>
                        <a:t> </a:t>
                      </a:r>
                      <a:r>
                        <a:rPr lang="en-US" sz="1200" dirty="0" err="1"/>
                        <a:t>en</a:t>
                      </a:r>
                      <a:r>
                        <a:rPr lang="en-US" sz="1200" dirty="0"/>
                        <a:t> </a:t>
                      </a:r>
                      <a:r>
                        <a:rPr lang="en-US" sz="1200" dirty="0" err="1"/>
                        <a:t>cours</a:t>
                      </a:r>
                      <a:r>
                        <a:rPr lang="en-US" sz="1200" dirty="0"/>
                        <a:t> </a:t>
                      </a:r>
                      <a:r>
                        <a:rPr lang="en-US" sz="1200" dirty="0" err="1"/>
                        <a:t>en</a:t>
                      </a:r>
                      <a:r>
                        <a:rPr lang="en-US" sz="1200" dirty="0"/>
                        <a:t> </a:t>
                      </a:r>
                      <a:r>
                        <a:rPr lang="en-US" sz="1200" dirty="0" err="1"/>
                        <a:t>termes</a:t>
                      </a:r>
                      <a:r>
                        <a:rPr lang="en-US" sz="1200" dirty="0"/>
                        <a:t> de mobilization de </a:t>
                      </a:r>
                      <a:r>
                        <a:rPr lang="en-US" sz="1200" dirty="0" err="1"/>
                        <a:t>ressources</a:t>
                      </a:r>
                      <a:r>
                        <a:rPr lang="en-US" sz="1200" dirty="0"/>
                        <a:t> domestiques, </a:t>
                      </a:r>
                      <a:r>
                        <a:rPr lang="en-US" sz="1200" dirty="0" err="1"/>
                        <a:t>efficience</a:t>
                      </a:r>
                      <a:r>
                        <a:rPr lang="en-US" sz="1200" dirty="0"/>
                        <a:t> </a:t>
                      </a:r>
                      <a:r>
                        <a:rPr lang="en-US" sz="1200" dirty="0" err="1"/>
                        <a:t>dépenses</a:t>
                      </a:r>
                      <a:r>
                        <a:rPr lang="en-US" sz="1200" dirty="0"/>
                        <a:t> de </a:t>
                      </a:r>
                      <a:r>
                        <a:rPr lang="en-US" sz="1200" dirty="0" err="1"/>
                        <a:t>santé</a:t>
                      </a:r>
                      <a:r>
                        <a:rPr lang="en-US" sz="1200" dirty="0"/>
                        <a:t> et </a:t>
                      </a:r>
                      <a:r>
                        <a:rPr lang="en-US" sz="1200" dirty="0" err="1"/>
                        <a:t>pérennisation</a:t>
                      </a:r>
                      <a:r>
                        <a:rPr lang="en-US" sz="1200" dirty="0"/>
                        <a:t> des </a:t>
                      </a:r>
                      <a:r>
                        <a:rPr lang="en-US" sz="1200" dirty="0" err="1"/>
                        <a:t>financements</a:t>
                      </a:r>
                      <a:r>
                        <a:rPr lang="en-US" sz="1200" dirty="0"/>
                        <a:t> </a:t>
                      </a:r>
                    </a:p>
                  </a:txBody>
                  <a:tcPr/>
                </a:tc>
                <a:tc>
                  <a:txBody>
                    <a:bodyPr/>
                    <a:lstStyle/>
                    <a:p>
                      <a:endParaRPr lang="en-US" sz="1200" dirty="0"/>
                    </a:p>
                  </a:txBody>
                  <a:tcPr/>
                </a:tc>
                <a:tc>
                  <a:txBody>
                    <a:bodyPr/>
                    <a:lstStyle/>
                    <a:p>
                      <a:endParaRPr lang="en-US" sz="1200" dirty="0"/>
                    </a:p>
                  </a:txBody>
                  <a:tcPr/>
                </a:tc>
                <a:tc>
                  <a:txBody>
                    <a:bodyPr/>
                    <a:lstStyle/>
                    <a:p>
                      <a:r>
                        <a:rPr lang="en-US" sz="1200" dirty="0"/>
                        <a:t>NIS</a:t>
                      </a:r>
                    </a:p>
                    <a:p>
                      <a:r>
                        <a:rPr lang="en-US" sz="1200" dirty="0"/>
                        <a:t>FPP Gavi</a:t>
                      </a:r>
                    </a:p>
                    <a:p>
                      <a:r>
                        <a:rPr lang="en-US" sz="1200" dirty="0"/>
                        <a:t>Documents </a:t>
                      </a:r>
                      <a:r>
                        <a:rPr lang="en-US" sz="1200" dirty="0" err="1"/>
                        <a:t>stratégiques</a:t>
                      </a:r>
                      <a:r>
                        <a:rPr lang="en-US" sz="1200" dirty="0"/>
                        <a:t> du FM </a:t>
                      </a:r>
                    </a:p>
                    <a:p>
                      <a:r>
                        <a:rPr lang="en-US" sz="1200" dirty="0" err="1"/>
                        <a:t>Projets</a:t>
                      </a:r>
                      <a:r>
                        <a:rPr lang="en-US" sz="1200" dirty="0"/>
                        <a:t> BM … </a:t>
                      </a:r>
                    </a:p>
                  </a:txBody>
                  <a:tcPr/>
                </a:tc>
                <a:tc>
                  <a:txBody>
                    <a:bodyPr/>
                    <a:lstStyle/>
                    <a:p>
                      <a:endParaRPr lang="en-US" sz="1200" dirty="0"/>
                    </a:p>
                  </a:txBody>
                  <a:tcPr/>
                </a:tc>
                <a:extLst>
                  <a:ext uri="{0D108BD9-81ED-4DB2-BD59-A6C34878D82A}">
                    <a16:rowId xmlns:a16="http://schemas.microsoft.com/office/drawing/2014/main" val="3382596497"/>
                  </a:ext>
                </a:extLst>
              </a:tr>
              <a:tr h="370840">
                <a:tc>
                  <a:txBody>
                    <a:bodyPr/>
                    <a:lstStyle/>
                    <a:p>
                      <a:r>
                        <a:rPr lang="en-US" sz="1800" dirty="0"/>
                        <a:t>Cadre de </a:t>
                      </a:r>
                      <a:r>
                        <a:rPr lang="en-US" sz="1800" dirty="0" err="1"/>
                        <a:t>résultats</a:t>
                      </a:r>
                      <a:endParaRPr lang="en-US" sz="1800" dirty="0"/>
                    </a:p>
                  </a:txBody>
                  <a:tcPr/>
                </a:tc>
                <a:tc>
                  <a:txBody>
                    <a:bodyPr/>
                    <a:lstStyle/>
                    <a:p>
                      <a:r>
                        <a:rPr lang="en-US" sz="1200" dirty="0" err="1"/>
                        <a:t>Liste</a:t>
                      </a:r>
                      <a:r>
                        <a:rPr lang="en-US" sz="1200" dirty="0"/>
                        <a:t> des interventions </a:t>
                      </a:r>
                      <a:r>
                        <a:rPr lang="en-US" sz="1200" dirty="0" err="1"/>
                        <a:t>conjointes</a:t>
                      </a:r>
                      <a:r>
                        <a:rPr lang="en-US" sz="1200" dirty="0"/>
                        <a:t> et / </a:t>
                      </a:r>
                      <a:r>
                        <a:rPr lang="en-US" sz="1200" dirty="0" err="1"/>
                        <a:t>ou</a:t>
                      </a:r>
                      <a:r>
                        <a:rPr lang="en-US" sz="1200" dirty="0"/>
                        <a:t> </a:t>
                      </a:r>
                      <a:r>
                        <a:rPr lang="en-US" sz="1200" dirty="0" err="1"/>
                        <a:t>spécificques</a:t>
                      </a:r>
                      <a:r>
                        <a:rPr lang="en-US" sz="1200" dirty="0"/>
                        <a:t> à </a:t>
                      </a:r>
                      <a:r>
                        <a:rPr lang="en-US" sz="1200" dirty="0" err="1"/>
                        <a:t>certains</a:t>
                      </a:r>
                      <a:r>
                        <a:rPr lang="en-US" sz="1200" dirty="0"/>
                        <a:t> </a:t>
                      </a:r>
                      <a:r>
                        <a:rPr lang="en-US" sz="1200" dirty="0" err="1"/>
                        <a:t>partenaires</a:t>
                      </a:r>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2298915911"/>
                  </a:ext>
                </a:extLst>
              </a:tr>
            </a:tbl>
          </a:graphicData>
        </a:graphic>
      </p:graphicFrame>
    </p:spTree>
    <p:extLst>
      <p:ext uri="{BB962C8B-B14F-4D97-AF65-F5344CB8AC3E}">
        <p14:creationId xmlns:p14="http://schemas.microsoft.com/office/powerpoint/2010/main" val="26988722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A9466F-E52B-42F7-9DEB-41D0322F5DBB}"/>
              </a:ext>
            </a:extLst>
          </p:cNvPr>
          <p:cNvSpPr>
            <a:spLocks noGrp="1"/>
          </p:cNvSpPr>
          <p:nvPr>
            <p:ph type="ctrTitle"/>
          </p:nvPr>
        </p:nvSpPr>
        <p:spPr>
          <a:xfrm>
            <a:off x="1200075" y="3237574"/>
            <a:ext cx="9791850" cy="1772070"/>
          </a:xfrm>
        </p:spPr>
        <p:txBody>
          <a:bodyPr>
            <a:normAutofit/>
          </a:bodyPr>
          <a:lstStyle/>
          <a:p>
            <a:r>
              <a:rPr lang="en-US" sz="13800" dirty="0">
                <a:latin typeface="Arial" panose="020B0604020202020204" pitchFamily="34" charset="0"/>
                <a:cs typeface="Arial" panose="020B0604020202020204" pitchFamily="34" charset="0"/>
              </a:rPr>
              <a:t>Merci </a:t>
            </a:r>
          </a:p>
        </p:txBody>
      </p:sp>
    </p:spTree>
    <p:extLst>
      <p:ext uri="{BB962C8B-B14F-4D97-AF65-F5344CB8AC3E}">
        <p14:creationId xmlns:p14="http://schemas.microsoft.com/office/powerpoint/2010/main" val="2947036326"/>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tLHv9ahHyqD8XxXHDd4jl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wOks6QC1Aal8MRZwPdWmg"/>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TotalTime>
  <Words>7330</Words>
  <Application>Microsoft Office PowerPoint</Application>
  <PresentationFormat>Widescreen</PresentationFormat>
  <Paragraphs>817</Paragraphs>
  <Slides>58</Slides>
  <Notes>30</Notes>
  <HiddenSlides>11</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8" baseType="lpstr">
      <vt:lpstr>Aldhabi</vt:lpstr>
      <vt:lpstr>Arial</vt:lpstr>
      <vt:lpstr>Calibri</vt:lpstr>
      <vt:lpstr>Calibri Light</vt:lpstr>
      <vt:lpstr>Courier New</vt:lpstr>
      <vt:lpstr>Tw Cen MT</vt:lpstr>
      <vt:lpstr>Tw Cen MT Condensed</vt:lpstr>
      <vt:lpstr>Wingdings</vt:lpstr>
      <vt:lpstr>Office Theme</vt:lpstr>
      <vt:lpstr>think-cell Slide</vt:lpstr>
      <vt:lpstr>PowerPoint Presentation</vt:lpstr>
      <vt:lpstr>Contenu</vt:lpstr>
      <vt:lpstr>Recapitulatif sur le soutien de l’Accélérateur Financement Durable de la Santé (SFHA) en Côte d’Ivoire</vt:lpstr>
      <vt:lpstr>Soutien de l’accélérateur à la stratégie de mobilisation des ressources domestiques   </vt:lpstr>
      <vt:lpstr>Soutien de l’accélérateur à la stratégie de mobilisation des ressources domestiques   </vt:lpstr>
      <vt:lpstr>Soutien de l’accélérateur à la stratégie de mobilisation des ressources domestiques   </vt:lpstr>
      <vt:lpstr>Exemple d’analyses 1 : L’évolution de la composition du budget gouvernemental  en Côte d’Ivoire, 2018-2021</vt:lpstr>
      <vt:lpstr>Évolution de la composition du budget  en Côte d’Ivoire, par Secteur (pourcentages)</vt:lpstr>
      <vt:lpstr>Exemple d’analyses 2 : COVID -19  HEALTH FINANCING IMPLICATIONS WORKSHOP-   </vt:lpstr>
      <vt:lpstr>COVID -19 HF Implications Workshop  </vt:lpstr>
      <vt:lpstr>PowerPoint Presentation</vt:lpstr>
      <vt:lpstr>PowerPoint Presentation</vt:lpstr>
      <vt:lpstr>COVID -19 HF Implications Workshop  </vt:lpstr>
      <vt:lpstr>COVID -19 HF Implications Workshop  </vt:lpstr>
      <vt:lpstr>Value for money</vt:lpstr>
      <vt:lpstr>Effective development cooperation will be key to ensure fruitful coordinated support</vt:lpstr>
      <vt:lpstr>Contenu</vt:lpstr>
      <vt:lpstr>PowerPoint Presentation</vt:lpstr>
      <vt:lpstr>Contenu</vt:lpstr>
      <vt:lpstr>Gavi FPP</vt:lpstr>
      <vt:lpstr>L'initiative IA 2030 et la stratégie 5.0 demandent une réorientation programmatique et des changements dans le modèle de gestion du portefeuille Gavi</vt:lpstr>
      <vt:lpstr>Récapitulatif: l’Alliance à travailler sur des Définitions clés</vt:lpstr>
      <vt:lpstr>PowerPoint Presentation</vt:lpstr>
      <vt:lpstr>Un nouveau kit de soumission pour soutenir l'alignement de tous les types de soutien</vt:lpstr>
      <vt:lpstr>Le nouveau processus de demande s’articule autour des objectifs de la stratégie 5.0 à travers 4 résultats</vt:lpstr>
      <vt:lpstr>La feuille de route liste les étapes du processus FPP​</vt:lpstr>
      <vt:lpstr>La Théorie du Changement (TdC) de Gavi</vt:lpstr>
      <vt:lpstr>PowerPoint Presentation</vt:lpstr>
      <vt:lpstr>PowerPoint Presentation</vt:lpstr>
      <vt:lpstr>PowerPoint Presentation</vt:lpstr>
      <vt:lpstr>C'est ainsi que le plan de suivi et d’apprentissage sera intégré dans la TdC et remplacera le GPF.</vt:lpstr>
      <vt:lpstr>Budget : Un plan de travail chiffré intégré au kit de soumission, dont les détails figurent dans un modèle de budget distinct.</vt:lpstr>
      <vt:lpstr>Développer la mise en œuvre du plan de vaccination et des documents complémentaires.</vt:lpstr>
      <vt:lpstr>Le FPP sera alimenté par le travail de développement et budgétisation de la Stratégie Nationale de vaccination</vt:lpstr>
      <vt:lpstr>PowerPoint Presentation</vt:lpstr>
      <vt:lpstr>PowerPoint Presentation</vt:lpstr>
      <vt:lpstr>PowerPoint Presentation</vt:lpstr>
      <vt:lpstr>Définition du financement accélérateur pour l’équité (FAE)</vt:lpstr>
      <vt:lpstr>Accéder le financement accélérateur pour l’équité (FAE)</vt:lpstr>
      <vt:lpstr>La demande du financement accélérateur pour l’équité (FAE) est intégré dans le kit d’application</vt:lpstr>
      <vt:lpstr>Gavi transition</vt:lpstr>
      <vt:lpstr>Eligibilité et transition de la Côte d’Ivoire</vt:lpstr>
      <vt:lpstr>PowerPoint Presentation</vt:lpstr>
      <vt:lpstr>La politique de transition vise une sortie d’éligibilité graduelle avec un maintien des acquis</vt:lpstr>
      <vt:lpstr>Quelques enseignements importants pour la pérennité </vt:lpstr>
      <vt:lpstr>La côte d’Ivoire va continuer à recevoir un soutien en vaccins</vt:lpstr>
      <vt:lpstr>La part de co-financement évoluera pour atteindre 100% de financement pas le gouvernement d’ici 2027</vt:lpstr>
      <vt:lpstr>Via le FPP, le pays pourra soumettre une nouvelle demande de soutien RSS à developer en considérant la transition</vt:lpstr>
      <vt:lpstr>Quelques exemples de type d’activités d’un autre pays en transition</vt:lpstr>
      <vt:lpstr>Prix des vaccins après la transition</vt:lpstr>
      <vt:lpstr>Compte rendu de l’atelier préparatoire de la planification de la transition accélérée de la Côte d’Ivoire vers la sortie de  l’éligibilité au soutien de Gavi</vt:lpstr>
      <vt:lpstr>Résultats de la Théorie du changement développée pendant l’atelier d’Avril 2019</vt:lpstr>
      <vt:lpstr>Axes stratégiques identifiés</vt:lpstr>
      <vt:lpstr>Prochaines étapes</vt:lpstr>
      <vt:lpstr>Développement du plan de viabilité de la PNCFS</vt:lpstr>
      <vt:lpstr>Matrice d’actions prioritaires des PTF dans le domaine du financement de la santé pour 2022 </vt:lpstr>
      <vt:lpstr>Pour discussion: outline du plan de viabilité et R&amp;R</vt:lpstr>
      <vt:lpstr>Merci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Juliette Puret</dc:creator>
  <cp:lastModifiedBy>Ouédraogo Peggy</cp:lastModifiedBy>
  <cp:revision>2</cp:revision>
  <dcterms:created xsi:type="dcterms:W3CDTF">2022-04-05T17:39:19Z</dcterms:created>
  <dcterms:modified xsi:type="dcterms:W3CDTF">2022-04-07T09:09:38Z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a957285-7815-485a-9751-5b273b784ad5_Enabled">
    <vt:lpwstr>true</vt:lpwstr>
  </property>
  <property fmtid="{D5CDD505-2E9C-101B-9397-08002B2CF9AE}" pid="3" name="MSIP_Label_0a957285-7815-485a-9751-5b273b784ad5_SetDate">
    <vt:lpwstr>2022-04-05T17:43:54Z</vt:lpwstr>
  </property>
  <property fmtid="{D5CDD505-2E9C-101B-9397-08002B2CF9AE}" pid="4" name="MSIP_Label_0a957285-7815-485a-9751-5b273b784ad5_Method">
    <vt:lpwstr>Privileged</vt:lpwstr>
  </property>
  <property fmtid="{D5CDD505-2E9C-101B-9397-08002B2CF9AE}" pid="5" name="MSIP_Label_0a957285-7815-485a-9751-5b273b784ad5_Name">
    <vt:lpwstr>0a957285-7815-485a-9751-5b273b784ad5</vt:lpwstr>
  </property>
  <property fmtid="{D5CDD505-2E9C-101B-9397-08002B2CF9AE}" pid="6" name="MSIP_Label_0a957285-7815-485a-9751-5b273b784ad5_SiteId">
    <vt:lpwstr>1de6d9f3-0daf-4df6-b9d6-5959f16f6118</vt:lpwstr>
  </property>
  <property fmtid="{D5CDD505-2E9C-101B-9397-08002B2CF9AE}" pid="7" name="MSIP_Label_0a957285-7815-485a-9751-5b273b784ad5_ActionId">
    <vt:lpwstr>421b5022-a875-4e80-9467-0000362bf3c4</vt:lpwstr>
  </property>
  <property fmtid="{D5CDD505-2E9C-101B-9397-08002B2CF9AE}" pid="8" name="MSIP_Label_0a957285-7815-485a-9751-5b273b784ad5_ContentBits">
    <vt:lpwstr>0</vt:lpwstr>
  </property>
</Properties>
</file>