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Lst>
  <p:sldIdLst>
    <p:sldId id="256" r:id="rId2"/>
    <p:sldId id="284" r:id="rId3"/>
    <p:sldId id="295" r:id="rId4"/>
    <p:sldId id="302" r:id="rId5"/>
    <p:sldId id="296" r:id="rId6"/>
    <p:sldId id="297" r:id="rId7"/>
    <p:sldId id="298" r:id="rId8"/>
    <p:sldId id="299" r:id="rId9"/>
    <p:sldId id="300" r:id="rId10"/>
    <p:sldId id="287" r:id="rId11"/>
    <p:sldId id="283" r:id="rId12"/>
    <p:sldId id="294"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44" r:id="rId47"/>
    <p:sldId id="345" r:id="rId48"/>
    <p:sldId id="346"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 id="361" r:id="rId62"/>
    <p:sldId id="362" r:id="rId63"/>
    <p:sldId id="363" r:id="rId64"/>
    <p:sldId id="364" r:id="rId65"/>
    <p:sldId id="365" r:id="rId66"/>
    <p:sldId id="366" r:id="rId67"/>
    <p:sldId id="367" r:id="rId68"/>
    <p:sldId id="368" r:id="rId69"/>
    <p:sldId id="369" r:id="rId70"/>
    <p:sldId id="370" r:id="rId71"/>
    <p:sldId id="371" r:id="rId72"/>
    <p:sldId id="372" r:id="rId73"/>
    <p:sldId id="373" r:id="rId74"/>
    <p:sldId id="374" r:id="rId75"/>
    <p:sldId id="375" r:id="rId76"/>
    <p:sldId id="376" r:id="rId77"/>
    <p:sldId id="377" r:id="rId78"/>
    <p:sldId id="378" r:id="rId79"/>
    <p:sldId id="379" r:id="rId80"/>
    <p:sldId id="380" r:id="rId8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ä¸­åº¦æ ·å¼ 2 - å¼º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62" autoAdjust="0"/>
    <p:restoredTop sz="94660"/>
  </p:normalViewPr>
  <p:slideViewPr>
    <p:cSldViewPr>
      <p:cViewPr varScale="1">
        <p:scale>
          <a:sx n="68" d="100"/>
          <a:sy n="68" d="100"/>
        </p:scale>
        <p:origin x="-1380" y="-96"/>
      </p:cViewPr>
      <p:guideLst>
        <p:guide orient="horz" pos="2177"/>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BE"/>
          </a:p>
        </p:txBody>
      </p:sp>
      <p:sp>
        <p:nvSpPr>
          <p:cNvPr id="3" name="Espace réservé du contenu 2"/>
          <p:cNvSpPr>
            <a:spLocks noGrp="1"/>
          </p:cNvSpPr>
          <p:nvPr>
            <p:ph idx="1" hasCustomPrompt="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BE"/>
          </a:p>
        </p:txBody>
      </p:sp>
      <p:sp>
        <p:nvSpPr>
          <p:cNvPr id="3" name="Espace réservé du contenu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hasCustomPrompt="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hasCustomPrompt="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67C122-89F1-4533-AEC9-66F1E28AEF83}" type="datetime1">
              <a:rPr lang="fr-FR" smtClean="0"/>
              <a:pPr/>
              <a:t>26/06/2018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424E15-9E5A-4D90-BA74-05D4D627CBA4}" type="slidenum">
              <a:rPr lang="fr-FR" smtClean="0"/>
              <a:pPr/>
              <a:t>‹#›</a:t>
            </a:fld>
            <a:endParaRPr lang="fr-F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4F9D4-2D7C-4D25-BD38-C7FC57152B92}" type="datetime1">
              <a:rPr lang="fr-FR" smtClean="0"/>
              <a:pPr/>
              <a:t>26/06/2018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A424E15-9E5A-4D90-BA74-05D4D627CBA4}" type="slidenum">
              <a:rPr lang="fr-FR" smtClean="0"/>
              <a:pPr/>
              <a:t>‹#›</a:t>
            </a:fld>
            <a:endParaRPr lang="fr-F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26/06/2018</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8060402020202020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8060402020202020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8060402020202020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8060402020202020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69958"/>
            <a:ext cx="8062664" cy="4163298"/>
          </a:xfrm>
        </p:spPr>
        <p:txBody>
          <a:bodyPr>
            <a:normAutofit fontScale="90000"/>
          </a:bodyPr>
          <a:lstStyle/>
          <a:p>
            <a:r>
              <a:rPr dirty="0"/>
              <a:t/>
            </a:r>
            <a:br>
              <a:rPr dirty="0"/>
            </a:br>
            <a:r>
              <a:rPr dirty="0"/>
              <a:t/>
            </a:r>
            <a:br>
              <a:rPr dirty="0"/>
            </a:br>
            <a:r>
              <a:rPr dirty="0"/>
              <a:t/>
            </a:r>
            <a:br>
              <a:rPr dirty="0"/>
            </a:br>
            <a:r>
              <a:rPr lang="en-GB" b="1" dirty="0" smtClean="0">
                <a:solidFill>
                  <a:srgbClr val="C00000"/>
                </a:solidFill>
              </a:rPr>
              <a:t>UNIVERSAL HEALTH COVERAGE</a:t>
            </a:r>
            <a:r>
              <a:rPr dirty="0"/>
              <a:t/>
            </a:r>
            <a:br>
              <a:rPr dirty="0"/>
            </a:br>
            <a:r>
              <a:rPr dirty="0"/>
              <a:t/>
            </a:r>
            <a:br>
              <a:rPr dirty="0"/>
            </a:br>
            <a:r>
              <a:rPr dirty="0"/>
              <a:t/>
            </a:r>
            <a:br>
              <a:rPr dirty="0"/>
            </a:br>
            <a:r>
              <a:rPr lang="en-GB" sz="2000" b="1" dirty="0" smtClean="0">
                <a:solidFill>
                  <a:srgbClr val="002060"/>
                </a:solidFill>
              </a:rPr>
              <a:t>Dr Bernard  CHEUMAGA</a:t>
            </a:r>
            <a:r>
              <a:rPr dirty="0"/>
              <a:t/>
            </a:r>
            <a:br>
              <a:rPr dirty="0"/>
            </a:br>
            <a:r>
              <a:rPr lang="en-GB" sz="2000" dirty="0" smtClean="0">
                <a:solidFill>
                  <a:srgbClr val="002060"/>
                </a:solidFill>
              </a:rPr>
              <a:t>Coordinator</a:t>
            </a:r>
            <a:r>
              <a:rPr dirty="0"/>
              <a:t/>
            </a:r>
            <a:br>
              <a:rPr dirty="0"/>
            </a:br>
            <a:r>
              <a:rPr lang="en-GB" sz="2200" dirty="0" smtClean="0">
                <a:solidFill>
                  <a:srgbClr val="002060"/>
                </a:solidFill>
              </a:rPr>
              <a:t>UHC National Technical Group </a:t>
            </a:r>
            <a:r>
              <a:rPr dirty="0"/>
              <a:t/>
            </a:r>
            <a:br>
              <a:rPr dirty="0"/>
            </a:br>
            <a:r>
              <a:rPr lang="en-GB" sz="2200" b="1" dirty="0" smtClean="0">
                <a:solidFill>
                  <a:srgbClr val="00B050"/>
                </a:solidFill>
              </a:rPr>
              <a:t>Ministry of Public Health</a:t>
            </a:r>
            <a:r>
              <a:rPr lang="en-GB" sz="2200" b="1" dirty="0">
                <a:solidFill>
                  <a:schemeClr val="accent6">
                    <a:lumMod val="50000"/>
                  </a:schemeClr>
                </a:solidFill>
              </a:rPr>
              <a:t> </a:t>
            </a:r>
            <a:r>
              <a:rPr dirty="0"/>
              <a:t/>
            </a:r>
            <a:br>
              <a:rPr dirty="0"/>
            </a:br>
            <a:r>
              <a:rPr dirty="0"/>
              <a:t/>
            </a:r>
            <a:br>
              <a:rPr dirty="0"/>
            </a:br>
            <a:endParaRPr lang="en-GB" dirty="0"/>
          </a:p>
        </p:txBody>
      </p:sp>
      <p:sp>
        <p:nvSpPr>
          <p:cNvPr id="3" name="Sous-titre 2"/>
          <p:cNvSpPr>
            <a:spLocks noGrp="1"/>
          </p:cNvSpPr>
          <p:nvPr>
            <p:ph type="subTitle" idx="1"/>
          </p:nvPr>
        </p:nvSpPr>
        <p:spPr>
          <a:xfrm>
            <a:off x="1371600" y="6237312"/>
            <a:ext cx="7016824" cy="620688"/>
          </a:xfrm>
        </p:spPr>
        <p:txBody>
          <a:bodyPr>
            <a:normAutofit fontScale="70000" lnSpcReduction="20000"/>
          </a:bodyPr>
          <a:lstStyle/>
          <a:p>
            <a:r>
              <a:t/>
            </a:r>
            <a:br/>
            <a:endParaRPr lang="en-GB" sz="2400" dirty="0">
              <a:solidFill>
                <a:srgbClr val="00B05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71662"/>
            <a:ext cx="1584176" cy="13851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76672"/>
            <a:ext cx="8229600" cy="1080120"/>
          </a:xfrm>
        </p:spPr>
        <p:txBody>
          <a:bodyPr/>
          <a:lstStyle/>
          <a:p>
            <a:r>
              <a:rPr lang="en-GB" dirty="0" smtClean="0">
                <a:solidFill>
                  <a:srgbClr val="00B0F0"/>
                </a:solidFill>
              </a:rPr>
              <a:t>Outlines</a:t>
            </a:r>
            <a:endParaRPr lang="en-GB" dirty="0">
              <a:solidFill>
                <a:srgbClr val="00B0F0"/>
              </a:solidFill>
            </a:endParaRPr>
          </a:p>
        </p:txBody>
      </p:sp>
      <p:sp>
        <p:nvSpPr>
          <p:cNvPr id="3" name="Espace réservé du contenu 2"/>
          <p:cNvSpPr>
            <a:spLocks noGrp="1"/>
          </p:cNvSpPr>
          <p:nvPr>
            <p:ph idx="1"/>
          </p:nvPr>
        </p:nvSpPr>
        <p:spPr>
          <a:xfrm>
            <a:off x="457200" y="1988840"/>
            <a:ext cx="8435280" cy="4608512"/>
          </a:xfrm>
        </p:spPr>
        <p:txBody>
          <a:bodyPr>
            <a:normAutofit/>
          </a:bodyPr>
          <a:lstStyle/>
          <a:p>
            <a:pPr algn="just"/>
            <a:r>
              <a:rPr lang="en-GB" smtClean="0"/>
              <a:t>Introduction</a:t>
            </a:r>
          </a:p>
          <a:p>
            <a:pPr algn="just"/>
            <a:r>
              <a:rPr lang="en-GB" smtClean="0"/>
              <a:t>Conceptual Framework</a:t>
            </a:r>
          </a:p>
          <a:p>
            <a:pPr algn="just"/>
            <a:r>
              <a:rPr lang="en-GB" smtClean="0"/>
              <a:t>Guiding Principles</a:t>
            </a:r>
          </a:p>
          <a:p>
            <a:pPr algn="just"/>
            <a:r>
              <a:rPr lang="en-GB" smtClean="0"/>
              <a:t>Conclusion</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sz="4000" dirty="0" smtClean="0">
                <a:solidFill>
                  <a:srgbClr val="00B0F0"/>
                </a:solidFill>
              </a:rPr>
              <a:t>INTRODUCTION </a:t>
            </a:r>
            <a:r>
              <a:rPr lang="en-GB" sz="1800" dirty="0" smtClean="0">
                <a:solidFill>
                  <a:srgbClr val="00B0F0"/>
                </a:solidFill>
              </a:rPr>
              <a:t>(1/4)</a:t>
            </a:r>
            <a:endParaRPr lang="en-GB" sz="1800" dirty="0">
              <a:solidFill>
                <a:srgbClr val="00B0F0"/>
              </a:solidFill>
            </a:endParaRPr>
          </a:p>
        </p:txBody>
      </p:sp>
      <p:sp>
        <p:nvSpPr>
          <p:cNvPr id="3" name="Espace réservé du contenu 2"/>
          <p:cNvSpPr>
            <a:spLocks noGrp="1"/>
          </p:cNvSpPr>
          <p:nvPr>
            <p:ph idx="1"/>
          </p:nvPr>
        </p:nvSpPr>
        <p:spPr>
          <a:xfrm>
            <a:off x="457200" y="1600200"/>
            <a:ext cx="8229600" cy="4997152"/>
          </a:xfrm>
        </p:spPr>
        <p:txBody>
          <a:bodyPr>
            <a:normAutofit/>
          </a:bodyPr>
          <a:lstStyle/>
          <a:p>
            <a:r>
              <a:rPr lang="en-GB" sz="3600" dirty="0" smtClean="0"/>
              <a:t>According </a:t>
            </a:r>
            <a:r>
              <a:rPr lang="en-GB" sz="3600" dirty="0"/>
              <a:t>to WHO, the</a:t>
            </a:r>
            <a:r>
              <a:rPr lang="en-GB" sz="3600" dirty="0">
                <a:solidFill>
                  <a:srgbClr val="FF0000"/>
                </a:solidFill>
              </a:rPr>
              <a:t> Universal Health Coverage </a:t>
            </a:r>
            <a:r>
              <a:rPr lang="en-GB" dirty="0"/>
              <a:t>(UHC</a:t>
            </a:r>
            <a:r>
              <a:rPr lang="en-GB" dirty="0" smtClean="0"/>
              <a:t>) is defined as a system which </a:t>
            </a:r>
            <a:endParaRPr lang="en-GB" dirty="0"/>
          </a:p>
          <a:p>
            <a:pPr marL="0" indent="0">
              <a:buNone/>
            </a:pPr>
            <a:endParaRPr lang="en-GB" dirty="0"/>
          </a:p>
          <a:p>
            <a:pPr marL="0" indent="0" algn="just">
              <a:buNone/>
            </a:pPr>
            <a:r>
              <a:rPr lang="en-GB" dirty="0"/>
              <a:t>Ensures that the entire population has access to preventive, curative, rehabilitative and health promotion services they need and ensure that these services are of sufficient quality to be effective, without their cost causes financial difficulties for users.</a:t>
            </a:r>
          </a:p>
          <a:p>
            <a:endParaRPr lang="en-GB" dirty="0" smtClean="0"/>
          </a:p>
          <a:p>
            <a:endParaRPr lang="en-GB" dirty="0"/>
          </a:p>
          <a:p>
            <a:endParaRPr lang="en-GB"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solidFill>
                  <a:schemeClr val="tx2">
                    <a:lumMod val="40000"/>
                    <a:lumOff val="60000"/>
                  </a:schemeClr>
                </a:solidFill>
              </a:rPr>
              <a:t>INTRODUCTION  </a:t>
            </a:r>
            <a:r>
              <a:rPr lang="en-US" sz="1800" dirty="0">
                <a:solidFill>
                  <a:schemeClr val="tx2">
                    <a:lumMod val="40000"/>
                    <a:lumOff val="60000"/>
                  </a:schemeClr>
                </a:solidFill>
              </a:rPr>
              <a:t>2</a:t>
            </a:r>
            <a:r>
              <a:rPr lang="en-US" sz="1800" dirty="0" smtClean="0">
                <a:solidFill>
                  <a:schemeClr val="tx2">
                    <a:lumMod val="40000"/>
                    <a:lumOff val="60000"/>
                  </a:schemeClr>
                </a:solidFill>
              </a:rPr>
              <a:t>/4</a:t>
            </a:r>
            <a:endParaRPr lang="en-US" sz="1800" dirty="0">
              <a:solidFill>
                <a:schemeClr val="tx2">
                  <a:lumMod val="40000"/>
                  <a:lumOff val="60000"/>
                </a:schemeClr>
              </a:solidFill>
            </a:endParaRPr>
          </a:p>
        </p:txBody>
      </p:sp>
      <p:sp>
        <p:nvSpPr>
          <p:cNvPr id="3" name="Espace réservé du contenu 2"/>
          <p:cNvSpPr>
            <a:spLocks noGrp="1"/>
          </p:cNvSpPr>
          <p:nvPr>
            <p:ph idx="1"/>
          </p:nvPr>
        </p:nvSpPr>
        <p:spPr/>
        <p:txBody>
          <a:bodyPr>
            <a:noAutofit/>
          </a:bodyPr>
          <a:lstStyle/>
          <a:p>
            <a:r>
              <a:rPr lang="en-GB" sz="2700" dirty="0" smtClean="0"/>
              <a:t>The </a:t>
            </a:r>
            <a:r>
              <a:rPr lang="en-GB" sz="2700" dirty="0"/>
              <a:t>National Health Policy is defined by the </a:t>
            </a:r>
            <a:r>
              <a:rPr lang="en-GB" sz="2700" dirty="0">
                <a:solidFill>
                  <a:srgbClr val="FF0000"/>
                </a:solidFill>
              </a:rPr>
              <a:t>FRAMEWORK LAW in the health sector</a:t>
            </a:r>
            <a:r>
              <a:rPr lang="en-GB" sz="2700" dirty="0" smtClean="0">
                <a:solidFill>
                  <a:srgbClr val="FF0000"/>
                </a:solidFill>
              </a:rPr>
              <a:t>.</a:t>
            </a:r>
            <a:endParaRPr lang="en-GB" sz="2700" dirty="0" smtClean="0"/>
          </a:p>
          <a:p>
            <a:pPr marL="0" indent="0">
              <a:buNone/>
            </a:pPr>
            <a:endParaRPr lang="en-GB" sz="2700" dirty="0"/>
          </a:p>
          <a:p>
            <a:r>
              <a:rPr lang="en-GB" sz="2700" dirty="0">
                <a:solidFill>
                  <a:srgbClr val="FF0000"/>
                </a:solidFill>
              </a:rPr>
              <a:t>The Growth and Employment Strategy Paper </a:t>
            </a:r>
            <a:r>
              <a:rPr lang="en-GB" sz="2700" dirty="0"/>
              <a:t>(GESP) gives strategic orientations aiming at </a:t>
            </a:r>
            <a:r>
              <a:rPr lang="en-GB" sz="2700" dirty="0" smtClean="0"/>
              <a:t>supplying </a:t>
            </a:r>
            <a:r>
              <a:rPr lang="en-GB" sz="2700" dirty="0"/>
              <a:t>considerable human resources, able to support the economic growth.</a:t>
            </a:r>
          </a:p>
          <a:p>
            <a:pPr marL="0" indent="0">
              <a:buNone/>
            </a:pPr>
            <a:endParaRPr lang="en-GB" sz="2700" dirty="0"/>
          </a:p>
          <a:p>
            <a:r>
              <a:rPr lang="en-GB" sz="2700" dirty="0">
                <a:solidFill>
                  <a:srgbClr val="FF0000"/>
                </a:solidFill>
              </a:rPr>
              <a:t>The Health Sector Strategy</a:t>
            </a:r>
            <a:r>
              <a:rPr lang="en-GB" sz="2700" dirty="0"/>
              <a:t> states that population should have access to quality health care and services through improved supply and demand financing.</a:t>
            </a:r>
          </a:p>
          <a:p>
            <a:endParaRPr lang="en-GB"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605" y="44133"/>
            <a:ext cx="8229600" cy="1143000"/>
          </a:xfrm>
        </p:spPr>
        <p:txBody>
          <a:bodyPr>
            <a:normAutofit/>
          </a:bodyPr>
          <a:lstStyle/>
          <a:p>
            <a:r>
              <a:rPr lang="en-GB" sz="4000" dirty="0" smtClean="0">
                <a:solidFill>
                  <a:srgbClr val="00B0F0"/>
                </a:solidFill>
              </a:rPr>
              <a:t>INTRODUCTION </a:t>
            </a:r>
            <a:r>
              <a:rPr lang="en-GB" sz="1800" dirty="0" smtClean="0">
                <a:solidFill>
                  <a:srgbClr val="00B0F0"/>
                </a:solidFill>
              </a:rPr>
              <a:t>(3/4)</a:t>
            </a:r>
            <a:endParaRPr lang="en-GB" sz="1800" dirty="0"/>
          </a:p>
        </p:txBody>
      </p:sp>
      <p:sp>
        <p:nvSpPr>
          <p:cNvPr id="3" name="Espace réservé du contenu 2"/>
          <p:cNvSpPr>
            <a:spLocks noGrp="1"/>
          </p:cNvSpPr>
          <p:nvPr>
            <p:ph idx="1"/>
          </p:nvPr>
        </p:nvSpPr>
        <p:spPr>
          <a:xfrm>
            <a:off x="395605" y="908457"/>
            <a:ext cx="8229600" cy="5184576"/>
          </a:xfrm>
        </p:spPr>
        <p:txBody>
          <a:bodyPr>
            <a:normAutofit fontScale="85000" lnSpcReduction="20000"/>
          </a:bodyPr>
          <a:lstStyle/>
          <a:p>
            <a:r>
              <a:rPr lang="en-GB" dirty="0" smtClean="0"/>
              <a:t>The 2012 Declaration (Bangkok, Mexico City and Tunis) supports that the financing of quality healthcare for all is </a:t>
            </a:r>
            <a:r>
              <a:rPr lang="en-GB" dirty="0">
                <a:solidFill>
                  <a:srgbClr val="FF0000"/>
                </a:solidFill>
              </a:rPr>
              <a:t>a global </a:t>
            </a:r>
            <a:r>
              <a:rPr lang="en-GB" dirty="0" smtClean="0">
                <a:solidFill>
                  <a:srgbClr val="FF0000"/>
                </a:solidFill>
              </a:rPr>
              <a:t>priority.</a:t>
            </a:r>
            <a:endParaRPr lang="en-GB" dirty="0">
              <a:solidFill>
                <a:srgbClr val="FF0000"/>
              </a:solidFill>
            </a:endParaRPr>
          </a:p>
          <a:p>
            <a:pPr marL="0" indent="0">
              <a:buNone/>
            </a:pPr>
            <a:endParaRPr lang="en-GB" dirty="0">
              <a:solidFill>
                <a:srgbClr val="FF0000"/>
              </a:solidFill>
            </a:endParaRPr>
          </a:p>
          <a:p>
            <a:r>
              <a:rPr lang="en-GB" dirty="0" smtClean="0">
                <a:solidFill>
                  <a:srgbClr val="FF0000"/>
                </a:solidFill>
              </a:rPr>
              <a:t>The 12/12/2012 United </a:t>
            </a:r>
            <a:r>
              <a:rPr lang="en-GB" dirty="0">
                <a:solidFill>
                  <a:srgbClr val="FF0000"/>
                </a:solidFill>
              </a:rPr>
              <a:t>Nations GA </a:t>
            </a:r>
            <a:r>
              <a:rPr lang="en-GB" dirty="0" smtClean="0">
                <a:solidFill>
                  <a:srgbClr val="FF0000"/>
                </a:solidFill>
              </a:rPr>
              <a:t>Resolution</a:t>
            </a:r>
            <a:r>
              <a:rPr lang="en-GB" dirty="0" smtClean="0"/>
              <a:t> urges governments to accelerate the transition to universal access to quality and affordable health services.</a:t>
            </a:r>
          </a:p>
          <a:p>
            <a:pPr marL="0" indent="0">
              <a:buNone/>
            </a:pPr>
            <a:endParaRPr lang="en-GB" dirty="0"/>
          </a:p>
          <a:p>
            <a:pPr algn="just"/>
            <a:r>
              <a:rPr lang="en-GB" dirty="0" smtClean="0">
                <a:solidFill>
                  <a:srgbClr val="FF0000"/>
                </a:solidFill>
              </a:rPr>
              <a:t>The 3</a:t>
            </a:r>
            <a:r>
              <a:rPr lang="en-GB" baseline="30000" dirty="0" smtClean="0">
                <a:solidFill>
                  <a:srgbClr val="FF0000"/>
                </a:solidFill>
              </a:rPr>
              <a:t>rd</a:t>
            </a:r>
            <a:r>
              <a:rPr lang="en-GB" dirty="0" smtClean="0">
                <a:solidFill>
                  <a:srgbClr val="FF0000"/>
                </a:solidFill>
              </a:rPr>
              <a:t> Objective of Sustainable Development Goals (SDG)</a:t>
            </a:r>
            <a:r>
              <a:rPr lang="en-GB" dirty="0"/>
              <a:t> </a:t>
            </a:r>
            <a:r>
              <a:rPr lang="en-GB" dirty="0" smtClean="0"/>
              <a:t>ensures that everyone should benefit from health insurance, including financial risk protection, access to quality essential health services and also from quality safe, effective, essential medicines and vaccines at affordable prices.</a:t>
            </a:r>
            <a:endParaRPr lang="en-GB" dirty="0">
              <a:solidFill>
                <a:srgbClr val="FF0000"/>
              </a:solidFill>
            </a:endParaRP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sz="4000" dirty="0" smtClean="0">
                <a:solidFill>
                  <a:srgbClr val="00B0F0"/>
                </a:solidFill>
              </a:rPr>
              <a:t>INTRODUCTION </a:t>
            </a:r>
            <a:r>
              <a:rPr lang="en-GB" sz="1800" dirty="0" smtClean="0">
                <a:solidFill>
                  <a:srgbClr val="00B0F0"/>
                </a:solidFill>
              </a:rPr>
              <a:t>(4/4)</a:t>
            </a:r>
            <a:endParaRPr lang="en-GB" sz="1800" dirty="0"/>
          </a:p>
        </p:txBody>
      </p:sp>
      <p:sp>
        <p:nvSpPr>
          <p:cNvPr id="3" name="Espace réservé du contenu 2"/>
          <p:cNvSpPr>
            <a:spLocks noGrp="1"/>
          </p:cNvSpPr>
          <p:nvPr>
            <p:ph idx="1"/>
          </p:nvPr>
        </p:nvSpPr>
        <p:spPr>
          <a:xfrm>
            <a:off x="457200" y="2060848"/>
            <a:ext cx="8229600" cy="4065315"/>
          </a:xfrm>
        </p:spPr>
        <p:txBody>
          <a:bodyPr/>
          <a:lstStyle/>
          <a:p>
            <a:r>
              <a:rPr lang="en-GB" dirty="0" smtClean="0"/>
              <a:t>Cameroon is committed to this approach towards UHC</a:t>
            </a:r>
          </a:p>
          <a:p>
            <a:r>
              <a:rPr lang="en-GB" dirty="0" smtClean="0"/>
              <a:t>The </a:t>
            </a:r>
            <a:r>
              <a:rPr lang="en-GB" dirty="0" err="1" smtClean="0"/>
              <a:t>Multisectoral</a:t>
            </a:r>
            <a:r>
              <a:rPr lang="en-GB" dirty="0" smtClean="0"/>
              <a:t> Technical Group, chaired by MOH and </a:t>
            </a:r>
            <a:r>
              <a:rPr lang="en-GB" dirty="0" err="1" smtClean="0"/>
              <a:t>Mi</a:t>
            </a:r>
            <a:r>
              <a:rPr lang="en-GB" dirty="0" smtClean="0"/>
              <a:t> OF LABOUR and SOCIAL PROTECTION, leads the process since 2015.</a:t>
            </a:r>
            <a:endParaRPr lang="en-GB" dirty="0"/>
          </a:p>
          <a:p>
            <a:pPr marL="0" indent="0">
              <a:buNone/>
            </a:pP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sz="4000" dirty="0" smtClean="0">
                <a:solidFill>
                  <a:srgbClr val="00B0F0"/>
                </a:solidFill>
              </a:rPr>
              <a:t>CONCEPTUAL FRAMEWORK </a:t>
            </a:r>
            <a:r>
              <a:rPr lang="en-GB" sz="2000" dirty="0" smtClean="0">
                <a:solidFill>
                  <a:srgbClr val="00B0F0"/>
                </a:solidFill>
              </a:rPr>
              <a:t>(1/3)</a:t>
            </a:r>
            <a:endParaRPr lang="en-GB" sz="2000" dirty="0">
              <a:solidFill>
                <a:srgbClr val="00B0F0"/>
              </a:solidFill>
            </a:endParaRPr>
          </a:p>
        </p:txBody>
      </p:sp>
      <p:sp>
        <p:nvSpPr>
          <p:cNvPr id="3" name="Espace réservé du contenu 2"/>
          <p:cNvSpPr>
            <a:spLocks noGrp="1"/>
          </p:cNvSpPr>
          <p:nvPr>
            <p:ph idx="1"/>
          </p:nvPr>
        </p:nvSpPr>
        <p:spPr/>
        <p:txBody>
          <a:bodyPr>
            <a:normAutofit lnSpcReduction="10000"/>
          </a:bodyPr>
          <a:lstStyle/>
          <a:p>
            <a:r>
              <a:rPr lang="en-GB" sz="3600" dirty="0" smtClean="0"/>
              <a:t>As mentioned earlier, the</a:t>
            </a:r>
            <a:r>
              <a:rPr lang="en-GB" sz="3600" dirty="0" smtClean="0">
                <a:solidFill>
                  <a:srgbClr val="FF0000"/>
                </a:solidFill>
              </a:rPr>
              <a:t> Universal </a:t>
            </a:r>
            <a:r>
              <a:rPr lang="en-GB" sz="3600" dirty="0">
                <a:solidFill>
                  <a:srgbClr val="FF0000"/>
                </a:solidFill>
              </a:rPr>
              <a:t>Health Coverage </a:t>
            </a:r>
            <a:r>
              <a:rPr lang="en-GB" dirty="0" smtClean="0"/>
              <a:t>(UHC) </a:t>
            </a:r>
          </a:p>
          <a:p>
            <a:pPr marL="0" indent="0">
              <a:buNone/>
            </a:pPr>
            <a:endParaRPr lang="en-GB" dirty="0"/>
          </a:p>
          <a:p>
            <a:pPr marL="0" indent="0" algn="just">
              <a:buNone/>
            </a:pPr>
            <a:r>
              <a:rPr lang="en-GB" dirty="0" smtClean="0"/>
              <a:t>Ensures that the entire population has access to preventive, curative, rehabilitative and health promotion services they need and ensure that these services are of sufficient quality to be effective, without their cost causes financial difficulties for users.</a:t>
            </a:r>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4000" dirty="0">
                <a:solidFill>
                  <a:srgbClr val="00B0F0"/>
                </a:solidFill>
              </a:rPr>
              <a:t>CONCEPTUAL FRAMEWORK </a:t>
            </a:r>
            <a:r>
              <a:rPr lang="en-GB" sz="2000" dirty="0" smtClean="0">
                <a:solidFill>
                  <a:srgbClr val="00B0F0"/>
                </a:solidFill>
              </a:rPr>
              <a:t>(2/3 ) </a:t>
            </a:r>
            <a:r>
              <a:rPr lang="en-GB" smtClean="0"/>
              <a:t>  </a:t>
            </a:r>
            <a:r>
              <a:rPr lang="en-GB" sz="2000" dirty="0" smtClean="0"/>
              <a:t>(WHO)</a:t>
            </a:r>
            <a:r>
              <a:rPr lang="en-GB" smtClean="0"/>
              <a:t>    </a:t>
            </a:r>
            <a:endParaRPr lang="en-GB" sz="2000" dirty="0"/>
          </a:p>
        </p:txBody>
      </p:sp>
      <p:sp>
        <p:nvSpPr>
          <p:cNvPr id="3" name="Espace réservé du contenu 2"/>
          <p:cNvSpPr>
            <a:spLocks noGrp="1"/>
          </p:cNvSpPr>
          <p:nvPr>
            <p:ph idx="1"/>
          </p:nvPr>
        </p:nvSpPr>
        <p:spPr/>
        <p:txBody>
          <a:bodyPr/>
          <a:lstStyle/>
          <a:p>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1628800"/>
            <a:ext cx="7920880" cy="5065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4000" dirty="0">
                <a:solidFill>
                  <a:srgbClr val="00B0F0"/>
                </a:solidFill>
              </a:rPr>
              <a:t>CONCEPTUAL FRAMEWORK </a:t>
            </a:r>
            <a:r>
              <a:rPr lang="en-GB" sz="2000" dirty="0" smtClean="0">
                <a:solidFill>
                  <a:srgbClr val="00B0F0"/>
                </a:solidFill>
              </a:rPr>
              <a:t>(3/3 )</a:t>
            </a:r>
            <a:r>
              <a:rPr lang="en-GB" smtClean="0"/>
              <a:t> </a:t>
            </a:r>
            <a:r>
              <a:rPr lang="en-GB" sz="2000" dirty="0" smtClean="0"/>
              <a:t>(WHO)</a:t>
            </a:r>
            <a:r>
              <a:rPr lang="en-GB" smtClean="0"/>
              <a:t>       </a:t>
            </a:r>
            <a:endParaRPr lang="en-GB" sz="2000" dirty="0"/>
          </a:p>
        </p:txBody>
      </p:sp>
      <p:sp>
        <p:nvSpPr>
          <p:cNvPr id="3" name="Espace réservé du contenu 2"/>
          <p:cNvSpPr>
            <a:spLocks noGrp="1"/>
          </p:cNvSpPr>
          <p:nvPr>
            <p:ph idx="1"/>
          </p:nvPr>
        </p:nvSpPr>
        <p:spPr>
          <a:xfrm>
            <a:off x="323528" y="1628800"/>
            <a:ext cx="8229600" cy="4968552"/>
          </a:xfrm>
        </p:spPr>
        <p:txBody>
          <a:bodyPr/>
          <a:lstStyle/>
          <a:p>
            <a:pPr marL="0" indent="0">
              <a:buNone/>
            </a:pPr>
            <a:endParaRPr lang="fr-FR" dirty="0"/>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xmlns="" val="0"/>
              </a:ext>
            </a:extLst>
          </a:blip>
          <a:srcRect t="16212" b="17101"/>
          <a:stretch>
            <a:fillRect/>
          </a:stretch>
        </p:blipFill>
        <p:spPr bwMode="auto">
          <a:xfrm>
            <a:off x="323528" y="1412776"/>
            <a:ext cx="8496944" cy="4392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solidFill>
                  <a:srgbClr val="00B0F0"/>
                </a:solidFill>
              </a:rPr>
              <a:t>UHC GUIDING PRINCIPLES IN CAMEROON</a:t>
            </a:r>
            <a:endParaRPr lang="en-GB" dirty="0"/>
          </a:p>
        </p:txBody>
      </p:sp>
      <p:sp>
        <p:nvSpPr>
          <p:cNvPr id="3" name="Espace réservé du contenu 2"/>
          <p:cNvSpPr>
            <a:spLocks noGrp="1"/>
          </p:cNvSpPr>
          <p:nvPr>
            <p:ph idx="1"/>
          </p:nvPr>
        </p:nvSpPr>
        <p:spPr>
          <a:xfrm>
            <a:off x="457200" y="1600200"/>
            <a:ext cx="8229600" cy="4925144"/>
          </a:xfrm>
        </p:spPr>
        <p:txBody>
          <a:bodyPr>
            <a:normAutofit lnSpcReduction="20000"/>
          </a:bodyPr>
          <a:lstStyle/>
          <a:p>
            <a:pPr lvl="0" algn="just"/>
            <a:r>
              <a:rPr lang="en-GB" dirty="0" smtClean="0"/>
              <a:t> </a:t>
            </a:r>
            <a:r>
              <a:rPr lang="en-GB" sz="3000" b="1" dirty="0" smtClean="0">
                <a:solidFill>
                  <a:srgbClr val="FF0000"/>
                </a:solidFill>
              </a:rPr>
              <a:t>Universality</a:t>
            </a:r>
            <a:r>
              <a:rPr lang="en-GB" sz="3000" dirty="0" smtClean="0"/>
              <a:t>: the coverage of the entire population without discrimination </a:t>
            </a:r>
            <a:endParaRPr lang="en-GB" sz="3000" dirty="0"/>
          </a:p>
          <a:p>
            <a:pPr lvl="0" algn="just"/>
            <a:r>
              <a:rPr lang="en-GB" sz="3000" dirty="0" smtClean="0"/>
              <a:t> </a:t>
            </a:r>
            <a:r>
              <a:rPr lang="en-GB" sz="3000" b="1" dirty="0" smtClean="0">
                <a:solidFill>
                  <a:srgbClr val="FF0000"/>
                </a:solidFill>
              </a:rPr>
              <a:t>National </a:t>
            </a:r>
            <a:r>
              <a:rPr lang="en-GB" sz="3000" b="1" dirty="0">
                <a:solidFill>
                  <a:srgbClr val="FF0000"/>
                </a:solidFill>
              </a:rPr>
              <a:t>solidarity</a:t>
            </a:r>
            <a:r>
              <a:rPr lang="en-GB" sz="3000" dirty="0" smtClean="0"/>
              <a:t>: equity in contribution and access to healthcare </a:t>
            </a:r>
            <a:endParaRPr lang="en-GB" sz="3000" dirty="0"/>
          </a:p>
          <a:p>
            <a:pPr algn="just"/>
            <a:r>
              <a:rPr lang="en-GB" sz="3000" b="1" dirty="0">
                <a:solidFill>
                  <a:srgbClr val="FF0000"/>
                </a:solidFill>
              </a:rPr>
              <a:t>General Responsibility of the </a:t>
            </a:r>
            <a:r>
              <a:rPr lang="en-GB" sz="3000" b="1" dirty="0" smtClean="0">
                <a:solidFill>
                  <a:srgbClr val="FF0000"/>
                </a:solidFill>
              </a:rPr>
              <a:t>State:</a:t>
            </a:r>
            <a:r>
              <a:rPr lang="en-GB" sz="3000" dirty="0" smtClean="0"/>
              <a:t> the State is responsible for the proper functioning of the  system.</a:t>
            </a:r>
          </a:p>
          <a:p>
            <a:pPr algn="just"/>
            <a:r>
              <a:rPr lang="en-GB" sz="3000" b="1" dirty="0">
                <a:solidFill>
                  <a:srgbClr val="FF0000"/>
                </a:solidFill>
              </a:rPr>
              <a:t>Mandatory affiliation</a:t>
            </a:r>
            <a:r>
              <a:rPr lang="en-GB" sz="3000" dirty="0" smtClean="0"/>
              <a:t>: it is a challenge considering the large number of people working in the informal sector.</a:t>
            </a:r>
            <a:r>
              <a:rPr lang="en-GB" dirty="0" smtClean="0"/>
              <a:t> </a:t>
            </a:r>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836712"/>
          </a:xfrm>
        </p:spPr>
        <p:txBody>
          <a:bodyPr>
            <a:normAutofit/>
          </a:bodyPr>
          <a:lstStyle/>
          <a:p>
            <a:r>
              <a:rPr lang="en-GB" dirty="0" smtClean="0">
                <a:solidFill>
                  <a:srgbClr val="00B0F0"/>
                </a:solidFill>
              </a:rPr>
              <a:t>CONCLUSION</a:t>
            </a:r>
            <a:endParaRPr lang="en-GB" dirty="0">
              <a:solidFill>
                <a:srgbClr val="00B0F0"/>
              </a:solidFill>
            </a:endParaRPr>
          </a:p>
        </p:txBody>
      </p:sp>
      <p:sp>
        <p:nvSpPr>
          <p:cNvPr id="3" name="Espace réservé du contenu 2"/>
          <p:cNvSpPr>
            <a:spLocks noGrp="1"/>
          </p:cNvSpPr>
          <p:nvPr>
            <p:ph idx="1"/>
          </p:nvPr>
        </p:nvSpPr>
        <p:spPr>
          <a:xfrm>
            <a:off x="179512" y="1124744"/>
            <a:ext cx="8856984" cy="5544616"/>
          </a:xfrm>
        </p:spPr>
        <p:txBody>
          <a:bodyPr>
            <a:noAutofit/>
          </a:bodyPr>
          <a:lstStyle/>
          <a:p>
            <a:pPr algn="just">
              <a:buFont typeface="Arial" panose="02080604020202020204" charset="0"/>
              <a:buChar char="•"/>
            </a:pPr>
            <a:r>
              <a:rPr lang="en-GB" dirty="0" smtClean="0"/>
              <a:t>“</a:t>
            </a:r>
            <a:r>
              <a:rPr lang="en-GB" dirty="0" smtClean="0">
                <a:solidFill>
                  <a:srgbClr val="FF0000"/>
                </a:solidFill>
              </a:rPr>
              <a:t>Universal Health Coverage” </a:t>
            </a:r>
            <a:r>
              <a:rPr lang="en-GB" dirty="0" smtClean="0"/>
              <a:t>is a fairly new global concept, used in 2012 by the United Nations.</a:t>
            </a:r>
          </a:p>
          <a:p>
            <a:pPr algn="just">
              <a:buFont typeface="Arial" panose="02080604020202020204" charset="0"/>
              <a:buChar char="•"/>
            </a:pPr>
            <a:r>
              <a:rPr lang="en-GB" dirty="0" smtClean="0"/>
              <a:t>Most countries in the world are engaged in this dynamic.</a:t>
            </a:r>
          </a:p>
          <a:p>
            <a:pPr algn="just">
              <a:buFont typeface="Arial" panose="02080604020202020204" charset="0"/>
              <a:buChar char="•"/>
            </a:pPr>
            <a:r>
              <a:rPr lang="en-GB" dirty="0" smtClean="0"/>
              <a:t>There is no classic pattern to copy.</a:t>
            </a:r>
          </a:p>
          <a:p>
            <a:pPr algn="just">
              <a:buFont typeface="Arial" panose="02080604020202020204" charset="0"/>
              <a:buChar char="•"/>
            </a:pPr>
            <a:r>
              <a:rPr lang="en-GB" dirty="0" smtClean="0"/>
              <a:t>Each country needs to define and improve its health system and health financing process in order to move towards universal health coverage.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204864"/>
            <a:ext cx="8229600" cy="3921299"/>
          </a:xfrm>
        </p:spPr>
        <p:txBody>
          <a:bodyPr>
            <a:normAutofit/>
          </a:bodyPr>
          <a:lstStyle/>
          <a:p>
            <a:pPr marL="0" indent="0" algn="ctr">
              <a:buNone/>
            </a:pPr>
            <a:r>
              <a:rPr lang="en-GB" sz="5400" dirty="0" smtClean="0">
                <a:solidFill>
                  <a:srgbClr val="00B0F0"/>
                </a:solidFill>
              </a:rPr>
              <a:t> THANKS FOR YOUR KIND ATTENTION</a:t>
            </a:r>
            <a:endParaRPr lang="en-GB" sz="5400" dirty="0">
              <a:solidFill>
                <a:srgbClr val="00B0F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650" y="2493010"/>
            <a:ext cx="7608570" cy="745490"/>
          </a:xfrm>
          <a:prstGeom prst="rect">
            <a:avLst/>
          </a:prstGeom>
          <a:noFill/>
        </p:spPr>
        <p:txBody>
          <a:bodyPr wrap="square" rtlCol="0">
            <a:spAutoFit/>
          </a:bodyPr>
          <a:lstStyle/>
          <a:p>
            <a:pPr algn="ctr"/>
            <a:r>
              <a:rPr lang="x-none" altLang="fr-FR" sz="4000" b="1"/>
              <a:t>Exposé numéro II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4437112"/>
            <a:ext cx="6400800" cy="1512168"/>
          </a:xfrm>
        </p:spPr>
        <p:txBody>
          <a:bodyPr>
            <a:normAutofit fontScale="92500" lnSpcReduction="10000"/>
          </a:bodyPr>
          <a:lstStyle/>
          <a:p>
            <a:pPr algn="r"/>
            <a:r>
              <a:rPr lang="fr-FR" sz="1800" b="1" dirty="0" smtClean="0">
                <a:solidFill>
                  <a:srgbClr val="0070C0"/>
                </a:solidFill>
                <a:latin typeface="Agency FB" panose="020B0503020202020204" pitchFamily="34" charset="0"/>
              </a:rPr>
              <a:t>Dr Elise Virginie OWONO LONGANG;  MD, MPH</a:t>
            </a:r>
          </a:p>
          <a:p>
            <a:pPr algn="r"/>
            <a:endParaRPr lang="fr-FR" sz="1800" b="1" dirty="0" smtClean="0">
              <a:solidFill>
                <a:srgbClr val="0070C0"/>
              </a:solidFill>
              <a:latin typeface="Agency FB" panose="020B0503020202020204" pitchFamily="34" charset="0"/>
            </a:endParaRPr>
          </a:p>
          <a:p>
            <a:pPr algn="r"/>
            <a:r>
              <a:rPr lang="fr-FR" sz="1800" dirty="0" smtClean="0">
                <a:solidFill>
                  <a:srgbClr val="7030A0"/>
                </a:solidFill>
                <a:latin typeface="Agency FB" panose="020B0503020202020204" pitchFamily="34" charset="0"/>
              </a:rPr>
              <a:t>Sous-Directeur de la Prévention et de l’Action Communautaire</a:t>
            </a:r>
          </a:p>
          <a:p>
            <a:pPr algn="r"/>
            <a:r>
              <a:rPr lang="fr-FR" sz="1800" dirty="0" smtClean="0">
                <a:solidFill>
                  <a:srgbClr val="7030A0"/>
                </a:solidFill>
                <a:latin typeface="Agency FB" panose="020B0503020202020204" pitchFamily="34" charset="0"/>
              </a:rPr>
              <a:t>Rapporteur du Groupe Technique national CSU</a:t>
            </a:r>
          </a:p>
          <a:p>
            <a:pPr algn="r"/>
            <a:r>
              <a:rPr lang="fr-FR" sz="1800" dirty="0" smtClean="0">
                <a:solidFill>
                  <a:srgbClr val="7030A0"/>
                </a:solidFill>
                <a:latin typeface="Agency FB" panose="020B0503020202020204" pitchFamily="34" charset="0"/>
              </a:rPr>
              <a:t>Ministère de la santé publique</a:t>
            </a:r>
          </a:p>
          <a:p>
            <a:pPr algn="r"/>
            <a:endParaRPr lang="fr-FR" sz="1800" dirty="0" smtClean="0">
              <a:solidFill>
                <a:srgbClr val="7030A0"/>
              </a:solidFill>
              <a:latin typeface="Agency FB" panose="020B0503020202020204" pitchFamily="34" charset="0"/>
            </a:endParaRPr>
          </a:p>
          <a:p>
            <a:endParaRPr lang="fr-FR" sz="1800" dirty="0" smtClean="0">
              <a:solidFill>
                <a:srgbClr val="0070C0"/>
              </a:solidFill>
              <a:latin typeface="Baskerville Old Face" panose="02020602080505020303" pitchFamily="18" charset="0"/>
            </a:endParaRPr>
          </a:p>
          <a:p>
            <a:endParaRPr lang="fr-FR" sz="1800" dirty="0">
              <a:solidFill>
                <a:srgbClr val="0070C0"/>
              </a:solidFill>
              <a:latin typeface="Baskerville Old Face" panose="02020602080505020303" pitchFamily="18" charset="0"/>
            </a:endParaRPr>
          </a:p>
        </p:txBody>
      </p:sp>
      <p:sp>
        <p:nvSpPr>
          <p:cNvPr id="5" name="Rectangle 1"/>
          <p:cNvSpPr>
            <a:spLocks noGrp="1" noChangeArrowheads="1"/>
          </p:cNvSpPr>
          <p:nvPr>
            <p:ph type="ctrTitle"/>
          </p:nvPr>
        </p:nvSpPr>
        <p:spPr bwMode="auto">
          <a:xfrm>
            <a:off x="252730" y="2119630"/>
            <a:ext cx="8580755" cy="23666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1pPr>
            <a:lvl2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2pPr>
            <a:lvl3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3pPr>
            <a:lvl4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4pPr>
            <a:lvl5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5pPr>
            <a:lvl6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6pPr>
            <a:lvl7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7pPr>
            <a:lvl8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8pPr>
            <a:lvl9pPr defTabSz="-635" fontAlgn="base">
              <a:spcBef>
                <a:spcPct val="0"/>
              </a:spcBef>
              <a:spcAft>
                <a:spcPct val="0"/>
              </a:spcAft>
              <a:tabLst>
                <a:tab pos="1452245" algn="l"/>
              </a:tabLst>
              <a:defRPr>
                <a:solidFill>
                  <a:schemeClr val="tx1"/>
                </a:solidFill>
                <a:latin typeface="Arial" panose="02080604020202020204" charset="0"/>
                <a:cs typeface="Arial" panose="0208060402020202020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1452245" algn="l"/>
              </a:tabLst>
            </a:pPr>
            <a:r>
              <a:rPr kumimoji="0" lang="fr-CH" altLang="fr-FR" sz="3600" b="0" i="0" u="none" strike="noStrike" cap="none" normalizeH="0" baseline="0" dirty="0" smtClean="0">
                <a:ln>
                  <a:noFill/>
                </a:ln>
                <a:solidFill>
                  <a:srgbClr val="C00000"/>
                </a:solidFill>
                <a:effectLst/>
                <a:latin typeface="Aharoni" pitchFamily="2" charset="-79"/>
                <a:ea typeface="Calibri" charset="0"/>
                <a:cs typeface="Aharoni" pitchFamily="2" charset="-79"/>
              </a:rPr>
              <a:t>SYNTHESE DES TRAVAUX</a:t>
            </a:r>
            <a:r>
              <a:rPr kumimoji="0" lang="fr-CH" altLang="fr-FR" sz="3600" b="0" i="0" u="none" strike="noStrike" cap="none" normalizeH="0" dirty="0" smtClean="0">
                <a:ln>
                  <a:noFill/>
                </a:ln>
                <a:solidFill>
                  <a:srgbClr val="C00000"/>
                </a:solidFill>
                <a:effectLst/>
                <a:latin typeface="Aharoni" pitchFamily="2" charset="-79"/>
                <a:ea typeface="Calibri" charset="0"/>
                <a:cs typeface="Aharoni" pitchFamily="2" charset="-79"/>
              </a:rPr>
              <a:t> SUR</a:t>
            </a:r>
            <a:r>
              <a:rPr kumimoji="0" lang="fr-CH" altLang="fr-FR" sz="3600" b="0" i="0" u="none" strike="noStrike" cap="none" normalizeH="0" baseline="0" dirty="0" smtClean="0">
                <a:ln>
                  <a:noFill/>
                </a:ln>
                <a:solidFill>
                  <a:srgbClr val="C00000"/>
                </a:solidFill>
                <a:effectLst/>
                <a:latin typeface="Aharoni" pitchFamily="2" charset="-79"/>
                <a:ea typeface="Calibri" charset="0"/>
                <a:cs typeface="Aharoni" pitchFamily="2" charset="-79"/>
              </a:rPr>
              <a:t/>
            </a:r>
            <a:br>
              <a:rPr kumimoji="0" lang="fr-CH" altLang="fr-FR" sz="3600" b="0" i="0" u="none" strike="noStrike" cap="none" normalizeH="0" baseline="0" dirty="0" smtClean="0">
                <a:ln>
                  <a:noFill/>
                </a:ln>
                <a:solidFill>
                  <a:srgbClr val="C00000"/>
                </a:solidFill>
                <a:effectLst/>
                <a:latin typeface="Aharoni" pitchFamily="2" charset="-79"/>
                <a:ea typeface="Calibri" charset="0"/>
                <a:cs typeface="Aharoni" pitchFamily="2" charset="-79"/>
              </a:rPr>
            </a:br>
            <a:r>
              <a:rPr kumimoji="0" lang="fr-CH" altLang="fr-FR" sz="3600" b="0" i="0" u="none" strike="noStrike" cap="none" normalizeH="0" baseline="0" dirty="0" smtClean="0">
                <a:ln>
                  <a:noFill/>
                </a:ln>
                <a:solidFill>
                  <a:srgbClr val="C00000"/>
                </a:solidFill>
                <a:effectLst/>
                <a:latin typeface="Aharoni" pitchFamily="2" charset="-79"/>
                <a:ea typeface="Calibri" charset="0"/>
                <a:cs typeface="Aharoni" pitchFamily="2" charset="-79"/>
              </a:rPr>
              <a:t>LA COUVERTURE SANTE UNIVERSELLE AU CAMEROUN </a:t>
            </a:r>
            <a:endParaRPr kumimoji="0" lang="fr-FR" altLang="fr-FR" sz="3200" b="0" i="0" u="none" strike="noStrike" cap="none" normalizeH="0" baseline="0" dirty="0" smtClean="0">
              <a:ln>
                <a:noFill/>
              </a:ln>
              <a:solidFill>
                <a:srgbClr val="C00000"/>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452245" algn="l"/>
              </a:tabLst>
            </a:pPr>
            <a:r>
              <a:rPr kumimoji="0" lang="fr-CH" altLang="fr-FR" sz="3200" b="0" i="0" u="none" strike="noStrike" cap="none" normalizeH="0" baseline="0" dirty="0" smtClean="0">
                <a:ln>
                  <a:noFill/>
                </a:ln>
                <a:solidFill>
                  <a:srgbClr val="7030A0"/>
                </a:solidFill>
                <a:effectLst/>
                <a:latin typeface="Aharoni" pitchFamily="2" charset="-79"/>
                <a:ea typeface="Calibri" charset="0"/>
                <a:cs typeface="Aharoni" pitchFamily="2" charset="-79"/>
              </a:rPr>
              <a:t> </a:t>
            </a:r>
            <a:endParaRPr kumimoji="0" lang="fr-CH" altLang="fr-FR" sz="3200" b="0" i="0" u="none" strike="noStrike" cap="none" normalizeH="0" baseline="0" dirty="0" smtClean="0">
              <a:ln>
                <a:noFill/>
              </a:ln>
              <a:solidFill>
                <a:schemeClr val="tx1"/>
              </a:solidFill>
              <a:effectLst/>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71662"/>
            <a:ext cx="1584176" cy="13851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92280" y="171662"/>
            <a:ext cx="1350640" cy="13851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864096"/>
          </a:xfrm>
        </p:spPr>
        <p:txBody>
          <a:bodyPr/>
          <a:lstStyle/>
          <a:p>
            <a:r>
              <a:rPr lang="fr-FR" dirty="0" smtClean="0">
                <a:solidFill>
                  <a:srgbClr val="00B0F0"/>
                </a:solidFill>
              </a:rPr>
              <a:t>PLAN </a:t>
            </a:r>
            <a:endParaRPr lang="fr-FR" dirty="0">
              <a:solidFill>
                <a:srgbClr val="00B0F0"/>
              </a:solidFill>
            </a:endParaRPr>
          </a:p>
        </p:txBody>
      </p:sp>
      <p:sp>
        <p:nvSpPr>
          <p:cNvPr id="3" name="Espace réservé du contenu 2"/>
          <p:cNvSpPr>
            <a:spLocks noGrp="1"/>
          </p:cNvSpPr>
          <p:nvPr>
            <p:ph idx="1"/>
          </p:nvPr>
        </p:nvSpPr>
        <p:spPr>
          <a:xfrm>
            <a:off x="179512" y="908720"/>
            <a:ext cx="8856984" cy="5832648"/>
          </a:xfrm>
        </p:spPr>
        <p:txBody>
          <a:bodyPr>
            <a:normAutofit fontScale="55000" lnSpcReduction="20000"/>
          </a:bodyPr>
          <a:lstStyle/>
          <a:p>
            <a:pPr marL="0" indent="0">
              <a:buNone/>
            </a:pPr>
            <a:r>
              <a:rPr lang="fr-CH" sz="5100" dirty="0" smtClean="0"/>
              <a:t>I. Introduction</a:t>
            </a:r>
          </a:p>
          <a:p>
            <a:pPr marL="0" indent="0">
              <a:buNone/>
            </a:pPr>
            <a:endParaRPr lang="fr-CH" sz="5100" dirty="0" smtClean="0"/>
          </a:p>
          <a:p>
            <a:pPr marL="0" indent="0">
              <a:buNone/>
            </a:pPr>
            <a:r>
              <a:rPr lang="fr-CH" sz="5100" dirty="0" smtClean="0"/>
              <a:t>II. Situation </a:t>
            </a:r>
            <a:r>
              <a:rPr lang="fr-CH" sz="5100" dirty="0"/>
              <a:t>du financement de la santé et </a:t>
            </a:r>
            <a:r>
              <a:rPr lang="fr-CH" sz="5100" dirty="0" smtClean="0"/>
              <a:t>du niveau de </a:t>
            </a:r>
            <a:r>
              <a:rPr lang="fr-CH" sz="5100" dirty="0"/>
              <a:t>couverture en santé de la </a:t>
            </a:r>
            <a:r>
              <a:rPr lang="fr-CH" sz="5100" dirty="0" smtClean="0"/>
              <a:t>population</a:t>
            </a:r>
          </a:p>
          <a:p>
            <a:pPr marL="0" indent="0">
              <a:buNone/>
            </a:pPr>
            <a:endParaRPr lang="fr-CH" sz="5100" dirty="0" smtClean="0"/>
          </a:p>
          <a:p>
            <a:pPr marL="0" indent="0">
              <a:buNone/>
            </a:pPr>
            <a:r>
              <a:rPr lang="fr-CH" sz="5100" dirty="0" smtClean="0"/>
              <a:t>III. Description </a:t>
            </a:r>
            <a:r>
              <a:rPr lang="fr-CH" sz="5100" dirty="0"/>
              <a:t>du système national de Couverture Santé Universelle </a:t>
            </a:r>
            <a:endParaRPr lang="fr-CH" sz="5100" dirty="0" smtClean="0"/>
          </a:p>
          <a:p>
            <a:pPr lvl="0"/>
            <a:r>
              <a:rPr lang="fr-CH" sz="3400" i="1" dirty="0">
                <a:solidFill>
                  <a:srgbClr val="0070C0"/>
                </a:solidFill>
              </a:rPr>
              <a:t>Les </a:t>
            </a:r>
            <a:r>
              <a:rPr lang="fr-CH" sz="3400" i="1" dirty="0" smtClean="0">
                <a:solidFill>
                  <a:srgbClr val="0070C0"/>
                </a:solidFill>
              </a:rPr>
              <a:t>principes</a:t>
            </a:r>
            <a:endParaRPr lang="fr-FR" sz="3400" i="1" dirty="0">
              <a:solidFill>
                <a:srgbClr val="0070C0"/>
              </a:solidFill>
            </a:endParaRPr>
          </a:p>
          <a:p>
            <a:r>
              <a:rPr lang="fr-CH" sz="3400" i="1" dirty="0">
                <a:solidFill>
                  <a:srgbClr val="0070C0"/>
                </a:solidFill>
              </a:rPr>
              <a:t>L’architecture du système de Couverture  Santé Universelle </a:t>
            </a:r>
            <a:endParaRPr lang="fr-CH" sz="3400" i="1" dirty="0" smtClean="0">
              <a:solidFill>
                <a:srgbClr val="0070C0"/>
              </a:solidFill>
            </a:endParaRPr>
          </a:p>
          <a:p>
            <a:pPr lvl="0"/>
            <a:r>
              <a:rPr lang="fr-CH" sz="3400" i="1" dirty="0" smtClean="0">
                <a:solidFill>
                  <a:srgbClr val="0070C0"/>
                </a:solidFill>
              </a:rPr>
              <a:t>Le </a:t>
            </a:r>
            <a:r>
              <a:rPr lang="fr-CH" sz="3400" i="1" dirty="0">
                <a:solidFill>
                  <a:srgbClr val="0070C0"/>
                </a:solidFill>
              </a:rPr>
              <a:t>paquet de soins et services de santé du système de Couverture Santé </a:t>
            </a:r>
            <a:r>
              <a:rPr lang="fr-CH" sz="3400" i="1" dirty="0" smtClean="0">
                <a:solidFill>
                  <a:srgbClr val="0070C0"/>
                </a:solidFill>
              </a:rPr>
              <a:t>Universelle</a:t>
            </a:r>
            <a:endParaRPr lang="fr-FR" sz="3400" i="1" dirty="0">
              <a:solidFill>
                <a:srgbClr val="0070C0"/>
              </a:solidFill>
            </a:endParaRPr>
          </a:p>
          <a:p>
            <a:pPr lvl="0"/>
            <a:r>
              <a:rPr lang="fr-CH" sz="3400" i="1" dirty="0" smtClean="0">
                <a:solidFill>
                  <a:srgbClr val="0070C0"/>
                </a:solidFill>
              </a:rPr>
              <a:t>L’estimation </a:t>
            </a:r>
            <a:r>
              <a:rPr lang="fr-CH" sz="3400" i="1" dirty="0">
                <a:solidFill>
                  <a:srgbClr val="0070C0"/>
                </a:solidFill>
              </a:rPr>
              <a:t>du coût du  système de Couverture Santé </a:t>
            </a:r>
            <a:r>
              <a:rPr lang="fr-CH" sz="3400" i="1" dirty="0" smtClean="0">
                <a:solidFill>
                  <a:srgbClr val="0070C0"/>
                </a:solidFill>
              </a:rPr>
              <a:t>Universelle</a:t>
            </a:r>
            <a:endParaRPr lang="fr-FR" sz="3400" i="1" dirty="0">
              <a:solidFill>
                <a:srgbClr val="0070C0"/>
              </a:solidFill>
            </a:endParaRPr>
          </a:p>
          <a:p>
            <a:pPr lvl="0"/>
            <a:r>
              <a:rPr lang="fr-CH" sz="3400" i="1" dirty="0" smtClean="0">
                <a:solidFill>
                  <a:srgbClr val="0070C0"/>
                </a:solidFill>
              </a:rPr>
              <a:t>Les conditions </a:t>
            </a:r>
            <a:r>
              <a:rPr lang="fr-CH" sz="3400" i="1" dirty="0">
                <a:solidFill>
                  <a:srgbClr val="0070C0"/>
                </a:solidFill>
              </a:rPr>
              <a:t>de </a:t>
            </a:r>
            <a:r>
              <a:rPr lang="fr-CH" sz="3400" i="1" dirty="0" smtClean="0">
                <a:solidFill>
                  <a:srgbClr val="0070C0"/>
                </a:solidFill>
              </a:rPr>
              <a:t>réussite</a:t>
            </a:r>
            <a:endParaRPr lang="fr-FR" sz="3400" i="1" dirty="0">
              <a:solidFill>
                <a:srgbClr val="0070C0"/>
              </a:solidFill>
            </a:endParaRPr>
          </a:p>
          <a:p>
            <a:pPr lvl="0"/>
            <a:r>
              <a:rPr lang="fr-CH" sz="3400" i="1" dirty="0">
                <a:solidFill>
                  <a:srgbClr val="0070C0"/>
                </a:solidFill>
              </a:rPr>
              <a:t>Les sources de financement du système de Couverture Santé Universelle </a:t>
            </a:r>
            <a:endParaRPr lang="fr-FR" sz="3400" i="1" dirty="0">
              <a:solidFill>
                <a:srgbClr val="0070C0"/>
              </a:solidFill>
            </a:endParaRPr>
          </a:p>
          <a:p>
            <a:pPr marL="0" indent="0">
              <a:buNone/>
            </a:pPr>
            <a:r>
              <a:rPr lang="fr-CH" i="1" dirty="0"/>
              <a:t> </a:t>
            </a:r>
            <a:endParaRPr lang="fr-FR" i="1" dirty="0"/>
          </a:p>
          <a:p>
            <a:pPr marL="0" indent="0">
              <a:buNone/>
            </a:pPr>
            <a:r>
              <a:rPr lang="fr-CH" sz="5100" dirty="0" smtClean="0"/>
              <a:t>IV. Conclusion </a:t>
            </a:r>
            <a:r>
              <a:rPr lang="fr-CH" sz="5100" dirty="0"/>
              <a:t>et perspectives</a:t>
            </a:r>
            <a:endParaRPr lang="fr-FR" sz="5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92088"/>
          </a:xfrm>
        </p:spPr>
        <p:txBody>
          <a:bodyPr>
            <a:normAutofit/>
          </a:bodyPr>
          <a:lstStyle/>
          <a:p>
            <a:r>
              <a:rPr lang="fr-FR" dirty="0">
                <a:solidFill>
                  <a:srgbClr val="00B0F0"/>
                </a:solidFill>
              </a:rPr>
              <a:t>Introduction</a:t>
            </a:r>
            <a:endParaRPr lang="fr-FR" dirty="0"/>
          </a:p>
        </p:txBody>
      </p:sp>
      <p:sp>
        <p:nvSpPr>
          <p:cNvPr id="3" name="Espace réservé du contenu 2"/>
          <p:cNvSpPr>
            <a:spLocks noGrp="1"/>
          </p:cNvSpPr>
          <p:nvPr>
            <p:ph idx="1"/>
          </p:nvPr>
        </p:nvSpPr>
        <p:spPr>
          <a:xfrm>
            <a:off x="179705" y="908715"/>
            <a:ext cx="8579296" cy="5472608"/>
          </a:xfrm>
        </p:spPr>
        <p:txBody>
          <a:bodyPr>
            <a:noAutofit/>
          </a:bodyPr>
          <a:lstStyle/>
          <a:p>
            <a:pPr algn="just"/>
            <a:r>
              <a:rPr lang="fr-FR" sz="2600" dirty="0" smtClean="0"/>
              <a:t>En effet, dans sa vision stratégique pour garantir un accès équitable aux soins de santé de qualité aux camerounais, le </a:t>
            </a:r>
            <a:r>
              <a:rPr lang="fr-FR" sz="2600" dirty="0"/>
              <a:t>Gouvernement a initié un processus visant à doter </a:t>
            </a:r>
            <a:r>
              <a:rPr lang="fr-FR" sz="2600" dirty="0" smtClean="0"/>
              <a:t>notre </a:t>
            </a:r>
            <a:r>
              <a:rPr lang="fr-FR" sz="2600" dirty="0"/>
              <a:t>pays, à terme, d’un système de couverture  Santé </a:t>
            </a:r>
            <a:r>
              <a:rPr lang="fr-FR" sz="2600" dirty="0" smtClean="0"/>
              <a:t>Universelle</a:t>
            </a:r>
          </a:p>
          <a:p>
            <a:pPr marL="0" indent="0" algn="just">
              <a:buNone/>
            </a:pPr>
            <a:endParaRPr lang="fr-FR" sz="2600" dirty="0" smtClean="0"/>
          </a:p>
          <a:p>
            <a:pPr algn="just"/>
            <a:r>
              <a:rPr lang="fr-FR" sz="2600" dirty="0"/>
              <a:t>Un Groupe Technique National </a:t>
            </a:r>
            <a:r>
              <a:rPr lang="fr-FR" sz="2600" dirty="0" smtClean="0"/>
              <a:t>multisectoriel</a:t>
            </a:r>
            <a:r>
              <a:rPr lang="fr-FR" sz="2600" dirty="0"/>
              <a:t>, présidé par </a:t>
            </a:r>
            <a:r>
              <a:rPr lang="fr-FR" sz="2600" dirty="0" smtClean="0"/>
              <a:t>les Ministres de </a:t>
            </a:r>
            <a:r>
              <a:rPr lang="fr-FR" sz="2600" dirty="0"/>
              <a:t>la Santé Publique et du Travail et la Sécurité Sociale a été créé en 2015 avec pour mission principale de conduire le processus et faire des propositions au Gouvernement sur les différents aspects </a:t>
            </a:r>
            <a:r>
              <a:rPr lang="fr-FR" sz="2600" dirty="0" smtClean="0"/>
              <a:t>de ce système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20080"/>
          </a:xfrm>
        </p:spPr>
        <p:txBody>
          <a:bodyPr>
            <a:normAutofit fontScale="90000"/>
          </a:bodyPr>
          <a:lstStyle/>
          <a:p>
            <a:r>
              <a:rPr lang="fr-FR" dirty="0">
                <a:solidFill>
                  <a:srgbClr val="00B0F0"/>
                </a:solidFill>
              </a:rPr>
              <a:t>Introduction</a:t>
            </a:r>
            <a:endParaRPr lang="fr-FR" dirty="0"/>
          </a:p>
        </p:txBody>
      </p:sp>
      <p:sp>
        <p:nvSpPr>
          <p:cNvPr id="3" name="Espace réservé du contenu 2"/>
          <p:cNvSpPr>
            <a:spLocks noGrp="1"/>
          </p:cNvSpPr>
          <p:nvPr>
            <p:ph idx="1"/>
          </p:nvPr>
        </p:nvSpPr>
        <p:spPr>
          <a:xfrm>
            <a:off x="457200" y="1196752"/>
            <a:ext cx="8363272" cy="5544616"/>
          </a:xfrm>
        </p:spPr>
        <p:txBody>
          <a:bodyPr>
            <a:normAutofit/>
          </a:bodyPr>
          <a:lstStyle/>
          <a:p>
            <a:pPr marL="0" indent="0">
              <a:buNone/>
            </a:pPr>
            <a:r>
              <a:rPr lang="fr-FR" sz="3600" dirty="0" smtClean="0">
                <a:solidFill>
                  <a:srgbClr val="92D050"/>
                </a:solidFill>
              </a:rPr>
              <a:t>Couverture </a:t>
            </a:r>
            <a:r>
              <a:rPr lang="fr-FR" sz="3600" dirty="0">
                <a:solidFill>
                  <a:srgbClr val="92D050"/>
                </a:solidFill>
              </a:rPr>
              <a:t>Santé Universelle signifie</a:t>
            </a:r>
            <a:r>
              <a:rPr lang="fr-FR" dirty="0"/>
              <a:t> </a:t>
            </a:r>
            <a:r>
              <a:rPr lang="fr-FR" dirty="0" smtClean="0"/>
              <a:t>: 2 grands volets à adresser</a:t>
            </a:r>
            <a:endParaRPr lang="fr-FR" dirty="0"/>
          </a:p>
          <a:p>
            <a:pPr algn="just"/>
            <a:r>
              <a:rPr lang="fr-FR" dirty="0"/>
              <a:t> </a:t>
            </a:r>
            <a:r>
              <a:rPr lang="fr-FR" dirty="0">
                <a:solidFill>
                  <a:srgbClr val="0070C0"/>
                </a:solidFill>
              </a:rPr>
              <a:t>Renforcement de l’offre de soins </a:t>
            </a:r>
            <a:r>
              <a:rPr lang="fr-FR" dirty="0" smtClean="0"/>
              <a:t>pour la disponibilité </a:t>
            </a:r>
            <a:r>
              <a:rPr lang="fr-FR" dirty="0"/>
              <a:t>des soins </a:t>
            </a:r>
            <a:r>
              <a:rPr lang="fr-FR" dirty="0" smtClean="0"/>
              <a:t>et services de </a:t>
            </a:r>
            <a:r>
              <a:rPr lang="fr-FR" dirty="0"/>
              <a:t>santé de qualité sur toute l’étendue du territoire national </a:t>
            </a:r>
            <a:endParaRPr lang="fr-FR" dirty="0" smtClean="0"/>
          </a:p>
          <a:p>
            <a:pPr marL="0" indent="0" algn="just">
              <a:buNone/>
            </a:pPr>
            <a:endParaRPr lang="fr-FR" dirty="0"/>
          </a:p>
          <a:p>
            <a:pPr algn="just"/>
            <a:r>
              <a:rPr lang="fr-FR" dirty="0" smtClean="0">
                <a:solidFill>
                  <a:srgbClr val="0070C0"/>
                </a:solidFill>
              </a:rPr>
              <a:t>organisation du </a:t>
            </a:r>
            <a:r>
              <a:rPr lang="fr-FR" dirty="0">
                <a:solidFill>
                  <a:srgbClr val="0070C0"/>
                </a:solidFill>
              </a:rPr>
              <a:t>financement de la demande de soins </a:t>
            </a:r>
            <a:r>
              <a:rPr lang="fr-FR" dirty="0"/>
              <a:t>ou la protection sociale en </a:t>
            </a:r>
            <a:r>
              <a:rPr lang="fr-FR" dirty="0" smtClean="0"/>
              <a:t>santé</a:t>
            </a:r>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20688"/>
            <a:ext cx="8229600" cy="936104"/>
          </a:xfrm>
        </p:spPr>
        <p:txBody>
          <a:bodyPr>
            <a:noAutofit/>
          </a:bodyPr>
          <a:lstStyle/>
          <a:p>
            <a:pPr marL="0" indent="0"/>
            <a:r>
              <a:rPr lang="fr-CH" sz="3000" dirty="0">
                <a:solidFill>
                  <a:srgbClr val="00B0F0"/>
                </a:solidFill>
              </a:rPr>
              <a:t>II. Situation du financement de la santé et </a:t>
            </a:r>
            <a:r>
              <a:rPr lang="fr-CH" sz="3000" dirty="0" smtClean="0">
                <a:solidFill>
                  <a:srgbClr val="00B0F0"/>
                </a:solidFill>
              </a:rPr>
              <a:t>du niveau de couverture </a:t>
            </a:r>
            <a:r>
              <a:rPr lang="fr-CH" sz="3000" dirty="0">
                <a:solidFill>
                  <a:srgbClr val="00B0F0"/>
                </a:solidFill>
              </a:rPr>
              <a:t>de la population</a:t>
            </a:r>
            <a:br>
              <a:rPr lang="fr-CH" sz="3000" dirty="0">
                <a:solidFill>
                  <a:srgbClr val="00B0F0"/>
                </a:solidFill>
              </a:rPr>
            </a:br>
            <a:r>
              <a:rPr lang="fr-CH" sz="3600" dirty="0">
                <a:solidFill>
                  <a:srgbClr val="00B0F0"/>
                </a:solidFill>
              </a:rPr>
              <a:t/>
            </a:r>
            <a:br>
              <a:rPr lang="fr-CH" sz="3600" dirty="0">
                <a:solidFill>
                  <a:srgbClr val="00B0F0"/>
                </a:solidFill>
              </a:rPr>
            </a:br>
            <a:endParaRPr lang="fr-FR" sz="3600" dirty="0">
              <a:solidFill>
                <a:srgbClr val="00B0F0"/>
              </a:solidFill>
            </a:endParaRPr>
          </a:p>
        </p:txBody>
      </p:sp>
      <p:sp>
        <p:nvSpPr>
          <p:cNvPr id="3" name="Espace réservé du contenu 2"/>
          <p:cNvSpPr>
            <a:spLocks noGrp="1"/>
          </p:cNvSpPr>
          <p:nvPr>
            <p:ph idx="1"/>
          </p:nvPr>
        </p:nvSpPr>
        <p:spPr>
          <a:xfrm>
            <a:off x="395789" y="1268884"/>
            <a:ext cx="8496944" cy="5256584"/>
          </a:xfrm>
        </p:spPr>
        <p:txBody>
          <a:bodyPr>
            <a:normAutofit lnSpcReduction="20000"/>
          </a:bodyPr>
          <a:lstStyle/>
          <a:p>
            <a:pPr marL="0" indent="0">
              <a:buNone/>
            </a:pPr>
            <a:r>
              <a:rPr lang="fr-FR" dirty="0">
                <a:solidFill>
                  <a:srgbClr val="00B050"/>
                </a:solidFill>
              </a:rPr>
              <a:t>Ressources financières allouées à la </a:t>
            </a:r>
            <a:r>
              <a:rPr lang="fr-FR" dirty="0" smtClean="0">
                <a:solidFill>
                  <a:srgbClr val="00B050"/>
                </a:solidFill>
              </a:rPr>
              <a:t>santé</a:t>
            </a:r>
          </a:p>
          <a:p>
            <a:pPr marL="0" indent="0">
              <a:buNone/>
            </a:pPr>
            <a:r>
              <a:rPr lang="fr-FR" sz="3000" dirty="0" smtClean="0"/>
              <a:t>Dépense </a:t>
            </a:r>
            <a:r>
              <a:rPr lang="fr-FR" sz="3000" dirty="0"/>
              <a:t>totale de </a:t>
            </a:r>
            <a:r>
              <a:rPr lang="fr-FR" sz="3000" dirty="0" smtClean="0"/>
              <a:t>santé: </a:t>
            </a:r>
            <a:r>
              <a:rPr lang="fr-FR" sz="3000" dirty="0" smtClean="0">
                <a:solidFill>
                  <a:srgbClr val="FF0000"/>
                </a:solidFill>
              </a:rPr>
              <a:t>728.1 </a:t>
            </a:r>
            <a:r>
              <a:rPr lang="fr-FR" sz="3000" dirty="0">
                <a:solidFill>
                  <a:srgbClr val="FF0000"/>
                </a:solidFill>
              </a:rPr>
              <a:t>milliards FCFA </a:t>
            </a:r>
            <a:endParaRPr lang="fr-FR" sz="3000" dirty="0" smtClean="0">
              <a:solidFill>
                <a:srgbClr val="FF0000"/>
              </a:solidFill>
            </a:endParaRPr>
          </a:p>
          <a:p>
            <a:pPr algn="just"/>
            <a:r>
              <a:rPr lang="fr-FR" sz="3000" dirty="0" smtClean="0"/>
              <a:t>Dépense </a:t>
            </a:r>
            <a:r>
              <a:rPr lang="fr-FR" sz="3000" dirty="0"/>
              <a:t>totale de santé par habitant : </a:t>
            </a:r>
            <a:r>
              <a:rPr lang="fr-FR" sz="3000" dirty="0">
                <a:solidFill>
                  <a:srgbClr val="FF0000"/>
                </a:solidFill>
              </a:rPr>
              <a:t>67$ / 86$ pour atteindre la CSU</a:t>
            </a:r>
          </a:p>
          <a:p>
            <a:r>
              <a:rPr lang="fr-FR" sz="3000" dirty="0" smtClean="0"/>
              <a:t>Paiements </a:t>
            </a:r>
            <a:r>
              <a:rPr lang="fr-FR" sz="3000" dirty="0"/>
              <a:t>directs des ménages : </a:t>
            </a:r>
            <a:r>
              <a:rPr lang="fr-FR" sz="3000" dirty="0">
                <a:solidFill>
                  <a:srgbClr val="FF0000"/>
                </a:solidFill>
              </a:rPr>
              <a:t>70,27% des dépenses de santé</a:t>
            </a:r>
            <a:r>
              <a:rPr lang="fr-FR" sz="3000" dirty="0"/>
              <a:t>/475 milliards en 2012</a:t>
            </a:r>
          </a:p>
          <a:p>
            <a:pPr algn="just"/>
            <a:r>
              <a:rPr lang="fr-FR" sz="3000" dirty="0" smtClean="0"/>
              <a:t>Part </a:t>
            </a:r>
            <a:r>
              <a:rPr lang="fr-FR" sz="3000" dirty="0"/>
              <a:t>du budget de l’Etat alloué à la fonction santé oscille entre </a:t>
            </a:r>
            <a:r>
              <a:rPr lang="fr-FR" sz="3000" dirty="0">
                <a:solidFill>
                  <a:schemeClr val="accent6">
                    <a:lumMod val="75000"/>
                  </a:schemeClr>
                </a:solidFill>
              </a:rPr>
              <a:t>5.5 et 7% </a:t>
            </a:r>
            <a:r>
              <a:rPr lang="fr-FR" sz="3000" dirty="0"/>
              <a:t>depuis 2011</a:t>
            </a:r>
            <a:endParaRPr lang="fr-FR" sz="3000"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H" sz="3000" dirty="0">
                <a:solidFill>
                  <a:srgbClr val="00B0F0"/>
                </a:solidFill>
              </a:rPr>
              <a:t>Situation du financement de la santé et du niveau de couverture de la population</a:t>
            </a:r>
            <a:br>
              <a:rPr lang="fr-CH" sz="3000" dirty="0">
                <a:solidFill>
                  <a:srgbClr val="00B0F0"/>
                </a:solidFill>
              </a:rPr>
            </a:br>
            <a:endParaRPr lang="fr-FR" sz="3000" dirty="0"/>
          </a:p>
        </p:txBody>
      </p:sp>
      <p:sp>
        <p:nvSpPr>
          <p:cNvPr id="3" name="Espace réservé du contenu 2"/>
          <p:cNvSpPr>
            <a:spLocks noGrp="1"/>
          </p:cNvSpPr>
          <p:nvPr>
            <p:ph idx="1"/>
          </p:nvPr>
        </p:nvSpPr>
        <p:spPr>
          <a:xfrm>
            <a:off x="467995" y="1196975"/>
            <a:ext cx="8229600" cy="5069160"/>
          </a:xfrm>
        </p:spPr>
        <p:txBody>
          <a:bodyPr>
            <a:normAutofit fontScale="90000" lnSpcReduction="10000"/>
          </a:bodyPr>
          <a:lstStyle/>
          <a:p>
            <a:pPr marL="0" indent="0">
              <a:buNone/>
            </a:pPr>
            <a:r>
              <a:rPr lang="fr-FR" dirty="0" smtClean="0">
                <a:solidFill>
                  <a:srgbClr val="00B050"/>
                </a:solidFill>
              </a:rPr>
              <a:t>Niveau de couverture </a:t>
            </a:r>
            <a:r>
              <a:rPr lang="fr-FR" dirty="0">
                <a:solidFill>
                  <a:srgbClr val="00B050"/>
                </a:solidFill>
              </a:rPr>
              <a:t>en santé de la population </a:t>
            </a:r>
            <a:endParaRPr lang="fr-FR" dirty="0" smtClean="0">
              <a:solidFill>
                <a:srgbClr val="00B050"/>
              </a:solidFill>
            </a:endParaRPr>
          </a:p>
          <a:p>
            <a:pPr marL="0" indent="0">
              <a:buNone/>
            </a:pPr>
            <a:endParaRPr lang="fr-FR" sz="1000" dirty="0" smtClean="0"/>
          </a:p>
          <a:p>
            <a:pPr algn="just"/>
            <a:r>
              <a:rPr lang="fr-FR" dirty="0" smtClean="0"/>
              <a:t>Seulement </a:t>
            </a:r>
            <a:r>
              <a:rPr lang="fr-FR" dirty="0">
                <a:solidFill>
                  <a:srgbClr val="FF0000"/>
                </a:solidFill>
              </a:rPr>
              <a:t>6.46 %</a:t>
            </a:r>
            <a:r>
              <a:rPr lang="fr-FR" dirty="0"/>
              <a:t> de la population camerounaise </a:t>
            </a:r>
            <a:r>
              <a:rPr lang="fr-FR" dirty="0" smtClean="0"/>
              <a:t>couverte </a:t>
            </a:r>
            <a:r>
              <a:rPr lang="fr-FR" dirty="0"/>
              <a:t>par un mécanisme de protection sociale en santé. </a:t>
            </a:r>
            <a:endParaRPr lang="fr-FR" dirty="0" smtClean="0"/>
          </a:p>
          <a:p>
            <a:pPr algn="just"/>
            <a:r>
              <a:rPr lang="fr-FR" dirty="0"/>
              <a:t>L</a:t>
            </a:r>
            <a:r>
              <a:rPr lang="fr-FR" dirty="0" smtClean="0"/>
              <a:t>a </a:t>
            </a:r>
            <a:r>
              <a:rPr lang="fr-FR" dirty="0"/>
              <a:t>majorité </a:t>
            </a:r>
            <a:r>
              <a:rPr lang="fr-FR" dirty="0" smtClean="0">
                <a:solidFill>
                  <a:srgbClr val="FF0000"/>
                </a:solidFill>
              </a:rPr>
              <a:t>(93,54 %)</a:t>
            </a:r>
            <a:r>
              <a:rPr lang="fr-FR" dirty="0" smtClean="0"/>
              <a:t> ne </a:t>
            </a:r>
            <a:r>
              <a:rPr lang="fr-FR" dirty="0"/>
              <a:t>fait partie d’aucun dispositif de protection du risque financier et continue de supporter les dépenses directes de santé à travers le paiement direct des soins.</a:t>
            </a:r>
          </a:p>
          <a:p>
            <a:pPr marL="0" indent="0">
              <a:buNone/>
            </a:pPr>
            <a:endParaRPr lang="fr-FR" dirty="0"/>
          </a:p>
          <a:p>
            <a:endParaRPr lang="fr-FR" dirty="0">
              <a:solidFill>
                <a:srgbClr val="00B05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H" sz="3000" dirty="0">
                <a:solidFill>
                  <a:srgbClr val="00B0F0"/>
                </a:solidFill>
              </a:rPr>
              <a:t>Situation du financement de la santé et du niveau de couverture de la population</a:t>
            </a:r>
            <a:br>
              <a:rPr lang="fr-CH" sz="3000" dirty="0">
                <a:solidFill>
                  <a:srgbClr val="00B0F0"/>
                </a:solidFill>
              </a:rPr>
            </a:br>
            <a:endParaRPr lang="fr-FR" sz="3000" dirty="0"/>
          </a:p>
        </p:txBody>
      </p:sp>
      <p:sp>
        <p:nvSpPr>
          <p:cNvPr id="3" name="Espace réservé du contenu 2"/>
          <p:cNvSpPr>
            <a:spLocks noGrp="1"/>
          </p:cNvSpPr>
          <p:nvPr>
            <p:ph idx="1"/>
          </p:nvPr>
        </p:nvSpPr>
        <p:spPr>
          <a:xfrm>
            <a:off x="457200" y="1600200"/>
            <a:ext cx="8507288" cy="4525963"/>
          </a:xfrm>
        </p:spPr>
        <p:txBody>
          <a:bodyPr>
            <a:normAutofit/>
          </a:bodyPr>
          <a:lstStyle/>
          <a:p>
            <a:r>
              <a:rPr lang="fr-FR" dirty="0">
                <a:solidFill>
                  <a:srgbClr val="00B050"/>
                </a:solidFill>
              </a:rPr>
              <a:t>Mutualisation des </a:t>
            </a:r>
            <a:r>
              <a:rPr lang="fr-FR" dirty="0" smtClean="0">
                <a:solidFill>
                  <a:srgbClr val="00B050"/>
                </a:solidFill>
              </a:rPr>
              <a:t>ressources</a:t>
            </a:r>
          </a:p>
          <a:p>
            <a:pPr marL="0" indent="0">
              <a:buNone/>
            </a:pPr>
            <a:endParaRPr lang="fr-FR" dirty="0" smtClean="0">
              <a:solidFill>
                <a:srgbClr val="00B050"/>
              </a:solidFill>
            </a:endParaRPr>
          </a:p>
          <a:p>
            <a:r>
              <a:rPr lang="fr-FR" dirty="0">
                <a:solidFill>
                  <a:srgbClr val="FF0000"/>
                </a:solidFill>
              </a:rPr>
              <a:t>Forte fragmentation </a:t>
            </a:r>
            <a:r>
              <a:rPr lang="fr-FR" dirty="0"/>
              <a:t>du financement de la </a:t>
            </a:r>
            <a:r>
              <a:rPr lang="fr-FR" dirty="0" smtClean="0"/>
              <a:t>santé</a:t>
            </a:r>
            <a:endParaRPr lang="fr-FR" dirty="0"/>
          </a:p>
          <a:p>
            <a:r>
              <a:rPr lang="fr-FR" dirty="0"/>
              <a:t>Taux de mutualisation très faible: </a:t>
            </a:r>
            <a:r>
              <a:rPr lang="fr-FR" dirty="0">
                <a:solidFill>
                  <a:srgbClr val="FF0000"/>
                </a:solidFill>
              </a:rPr>
              <a:t>2</a:t>
            </a:r>
            <a:r>
              <a:rPr lang="fr-FR" dirty="0" smtClean="0">
                <a:solidFill>
                  <a:srgbClr val="FF0000"/>
                </a:solidFill>
              </a:rPr>
              <a:t>%</a:t>
            </a:r>
          </a:p>
          <a:p>
            <a:r>
              <a:rPr lang="fr-FR" dirty="0" smtClean="0"/>
              <a:t>Plusieurs dispositifs de gratuité et subventions </a:t>
            </a:r>
            <a:r>
              <a:rPr lang="fr-FR" dirty="0"/>
              <a:t>très limités en couverture, dédiés à des cibles ou des maladies spécifiques</a:t>
            </a:r>
            <a:endParaRPr lang="fr-FR" dirty="0">
              <a:solidFill>
                <a:srgbClr val="FF0000"/>
              </a:solidFill>
            </a:endParaRPr>
          </a:p>
          <a:p>
            <a:endParaRPr lang="fr-FR" dirty="0">
              <a:solidFill>
                <a:srgbClr val="00B05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H" sz="3000" dirty="0">
                <a:solidFill>
                  <a:srgbClr val="00B0F0"/>
                </a:solidFill>
              </a:rPr>
              <a:t>Situation du financement de la santé et du niveau de couverture de la population</a:t>
            </a:r>
            <a:br>
              <a:rPr lang="fr-CH" sz="3000" dirty="0">
                <a:solidFill>
                  <a:srgbClr val="00B0F0"/>
                </a:solidFill>
              </a:rPr>
            </a:br>
            <a:endParaRPr lang="fr-FR" sz="3000" dirty="0"/>
          </a:p>
        </p:txBody>
      </p:sp>
      <p:sp>
        <p:nvSpPr>
          <p:cNvPr id="3" name="Espace réservé du contenu 2"/>
          <p:cNvSpPr>
            <a:spLocks noGrp="1"/>
          </p:cNvSpPr>
          <p:nvPr>
            <p:ph idx="1"/>
          </p:nvPr>
        </p:nvSpPr>
        <p:spPr>
          <a:xfrm>
            <a:off x="457200" y="1600200"/>
            <a:ext cx="8435280" cy="4997152"/>
          </a:xfrm>
        </p:spPr>
        <p:txBody>
          <a:bodyPr>
            <a:normAutofit lnSpcReduction="10000"/>
          </a:bodyPr>
          <a:lstStyle/>
          <a:p>
            <a:r>
              <a:rPr lang="fr-FR" dirty="0">
                <a:solidFill>
                  <a:srgbClr val="00B050"/>
                </a:solidFill>
              </a:rPr>
              <a:t>Degré d’équité dans le financement de la </a:t>
            </a:r>
            <a:r>
              <a:rPr lang="fr-FR" dirty="0" smtClean="0">
                <a:solidFill>
                  <a:srgbClr val="00B050"/>
                </a:solidFill>
              </a:rPr>
              <a:t>santé</a:t>
            </a:r>
          </a:p>
          <a:p>
            <a:pPr marL="0" indent="0">
              <a:buNone/>
            </a:pPr>
            <a:endParaRPr lang="fr-FR" sz="1000" dirty="0" smtClean="0">
              <a:solidFill>
                <a:srgbClr val="00B050"/>
              </a:solidFill>
            </a:endParaRPr>
          </a:p>
          <a:p>
            <a:r>
              <a:rPr lang="fr-FR" dirty="0"/>
              <a:t>A</a:t>
            </a:r>
            <a:r>
              <a:rPr lang="fr-FR" dirty="0" smtClean="0"/>
              <a:t>llocation </a:t>
            </a:r>
            <a:r>
              <a:rPr lang="fr-FR" dirty="0"/>
              <a:t>des ressources publiques </a:t>
            </a:r>
            <a:r>
              <a:rPr lang="fr-FR" dirty="0" smtClean="0"/>
              <a:t>en </a:t>
            </a:r>
            <a:r>
              <a:rPr lang="fr-FR" dirty="0"/>
              <a:t>partie de manière "historique" ou égalitaire </a:t>
            </a:r>
            <a:endParaRPr lang="fr-FR" dirty="0" smtClean="0"/>
          </a:p>
          <a:p>
            <a:r>
              <a:rPr lang="fr-FR" dirty="0">
                <a:solidFill>
                  <a:srgbClr val="FF0000"/>
                </a:solidFill>
              </a:rPr>
              <a:t>33% </a:t>
            </a:r>
            <a:r>
              <a:rPr lang="fr-FR" dirty="0"/>
              <a:t>des dépenses publiques de </a:t>
            </a:r>
            <a:r>
              <a:rPr lang="fr-FR" dirty="0" smtClean="0"/>
              <a:t>santé </a:t>
            </a:r>
            <a:r>
              <a:rPr lang="fr-FR" dirty="0"/>
              <a:t>captées par les fonctions </a:t>
            </a:r>
            <a:r>
              <a:rPr lang="fr-FR" dirty="0" smtClean="0"/>
              <a:t>administratives, 42% dans les mutuelles de santé</a:t>
            </a:r>
          </a:p>
          <a:p>
            <a:r>
              <a:rPr lang="fr-FR" dirty="0"/>
              <a:t>R</a:t>
            </a:r>
            <a:r>
              <a:rPr lang="fr-FR" dirty="0" smtClean="0"/>
              <a:t>edevabilité et transparence faible</a:t>
            </a:r>
            <a:endParaRPr lang="fr-FR" dirty="0">
              <a:solidFill>
                <a:srgbClr val="00B05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H" sz="3000" dirty="0">
                <a:solidFill>
                  <a:srgbClr val="00B0F0"/>
                </a:solidFill>
              </a:rPr>
              <a:t>Situation du financement de la santé et du niveau de couverture de la population</a:t>
            </a:r>
            <a:br>
              <a:rPr lang="fr-CH" sz="3000" dirty="0">
                <a:solidFill>
                  <a:srgbClr val="00B0F0"/>
                </a:solidFill>
              </a:rPr>
            </a:br>
            <a:endParaRPr lang="fr-FR" sz="3000" dirty="0"/>
          </a:p>
        </p:txBody>
      </p:sp>
      <p:sp>
        <p:nvSpPr>
          <p:cNvPr id="3" name="Espace réservé du contenu 2"/>
          <p:cNvSpPr>
            <a:spLocks noGrp="1"/>
          </p:cNvSpPr>
          <p:nvPr>
            <p:ph idx="1"/>
          </p:nvPr>
        </p:nvSpPr>
        <p:spPr>
          <a:xfrm>
            <a:off x="457200" y="1340768"/>
            <a:ext cx="8229600" cy="4785395"/>
          </a:xfrm>
        </p:spPr>
        <p:txBody>
          <a:bodyPr>
            <a:normAutofit lnSpcReduction="10000"/>
          </a:bodyPr>
          <a:lstStyle/>
          <a:p>
            <a:pPr marL="0" indent="0">
              <a:buNone/>
            </a:pPr>
            <a:r>
              <a:rPr lang="fr-FR" dirty="0">
                <a:solidFill>
                  <a:srgbClr val="00B050"/>
                </a:solidFill>
              </a:rPr>
              <a:t>Achat </a:t>
            </a:r>
            <a:r>
              <a:rPr lang="fr-FR" dirty="0" smtClean="0">
                <a:solidFill>
                  <a:srgbClr val="00B050"/>
                </a:solidFill>
              </a:rPr>
              <a:t>des </a:t>
            </a:r>
            <a:r>
              <a:rPr lang="fr-FR" dirty="0">
                <a:solidFill>
                  <a:srgbClr val="00B050"/>
                </a:solidFill>
              </a:rPr>
              <a:t>prestations </a:t>
            </a:r>
            <a:endParaRPr lang="fr-FR" dirty="0" smtClean="0">
              <a:solidFill>
                <a:srgbClr val="00B050"/>
              </a:solidFill>
            </a:endParaRPr>
          </a:p>
          <a:p>
            <a:pPr marL="0" indent="0">
              <a:buNone/>
            </a:pPr>
            <a:r>
              <a:rPr lang="fr-FR" dirty="0" smtClean="0"/>
              <a:t>    Trois principaux acteurs: </a:t>
            </a:r>
          </a:p>
          <a:p>
            <a:r>
              <a:rPr lang="fr-FR" dirty="0" smtClean="0"/>
              <a:t>Les ménages à travers </a:t>
            </a:r>
            <a:r>
              <a:rPr lang="fr-FR" dirty="0"/>
              <a:t>les paiements directs et les tickets </a:t>
            </a:r>
            <a:r>
              <a:rPr lang="fr-FR" dirty="0" smtClean="0"/>
              <a:t>modérateurs</a:t>
            </a:r>
          </a:p>
          <a:p>
            <a:r>
              <a:rPr lang="fr-FR" dirty="0" smtClean="0"/>
              <a:t>Le MINSANTE</a:t>
            </a:r>
          </a:p>
          <a:p>
            <a:r>
              <a:rPr lang="fr-FR" dirty="0" smtClean="0"/>
              <a:t>Les assureurs privés et mutuelles de santé</a:t>
            </a:r>
          </a:p>
          <a:p>
            <a:pPr marL="0" indent="0">
              <a:buNone/>
            </a:pPr>
            <a:r>
              <a:rPr lang="fr-FR" dirty="0" smtClean="0"/>
              <a:t> </a:t>
            </a:r>
          </a:p>
          <a:p>
            <a:r>
              <a:rPr lang="fr-FR" dirty="0" smtClean="0"/>
              <a:t>Principal mécanisme de paiement est le </a:t>
            </a:r>
            <a:r>
              <a:rPr lang="fr-FR" dirty="0" smtClean="0">
                <a:solidFill>
                  <a:srgbClr val="0070C0"/>
                </a:solidFill>
              </a:rPr>
              <a:t>paiement à l’acte </a:t>
            </a:r>
            <a:r>
              <a:rPr lang="fr-FR" dirty="0" smtClean="0"/>
              <a:t>=</a:t>
            </a:r>
            <a:r>
              <a:rPr lang="fr-FR" dirty="0"/>
              <a:t> </a:t>
            </a:r>
            <a:r>
              <a:rPr lang="fr-FR" dirty="0" smtClean="0"/>
              <a:t>»  surconsommation </a:t>
            </a: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92696"/>
            <a:ext cx="8229600" cy="936104"/>
          </a:xfrm>
        </p:spPr>
        <p:txBody>
          <a:bodyPr>
            <a:normAutofit fontScale="90000"/>
          </a:bodyPr>
          <a:lstStyle/>
          <a:p>
            <a:pPr lvl="0"/>
            <a:r>
              <a:rPr lang="fr-FR" sz="3000" dirty="0" smtClean="0">
                <a:solidFill>
                  <a:srgbClr val="00B0F0"/>
                </a:solidFill>
              </a:rPr>
              <a:t>III. Description </a:t>
            </a:r>
            <a:r>
              <a:rPr lang="fr-FR" sz="3000" dirty="0">
                <a:solidFill>
                  <a:srgbClr val="00B0F0"/>
                </a:solidFill>
              </a:rPr>
              <a:t>du projet de système national de Couverture Santé Universelle au Cameroun</a:t>
            </a:r>
            <a:r>
              <a:rPr lang="fr-FR" dirty="0"/>
              <a:t/>
            </a:r>
            <a:br>
              <a:rPr lang="fr-FR" dirty="0"/>
            </a:br>
            <a:r>
              <a:rPr lang="fr-FR" b="1" dirty="0"/>
              <a:t> </a:t>
            </a:r>
            <a:r>
              <a:rPr lang="fr-FR" dirty="0"/>
              <a:t/>
            </a:r>
            <a:br>
              <a:rPr lang="fr-FR" dirty="0"/>
            </a:br>
            <a:endParaRPr lang="fr-FR" dirty="0"/>
          </a:p>
        </p:txBody>
      </p:sp>
      <p:sp>
        <p:nvSpPr>
          <p:cNvPr id="3" name="Espace réservé du contenu 2"/>
          <p:cNvSpPr>
            <a:spLocks noGrp="1"/>
          </p:cNvSpPr>
          <p:nvPr>
            <p:ph idx="1"/>
          </p:nvPr>
        </p:nvSpPr>
        <p:spPr>
          <a:xfrm>
            <a:off x="395605" y="1124739"/>
            <a:ext cx="8229600" cy="5256584"/>
          </a:xfrm>
        </p:spPr>
        <p:txBody>
          <a:bodyPr>
            <a:normAutofit fontScale="85000" lnSpcReduction="20000"/>
          </a:bodyPr>
          <a:lstStyle/>
          <a:p>
            <a:pPr marL="0" indent="0">
              <a:buNone/>
            </a:pPr>
            <a:r>
              <a:rPr lang="fr-FR" b="1" dirty="0">
                <a:solidFill>
                  <a:srgbClr val="00B050"/>
                </a:solidFill>
              </a:rPr>
              <a:t>Les principes </a:t>
            </a:r>
            <a:r>
              <a:rPr lang="fr-FR" b="1" dirty="0" smtClean="0">
                <a:solidFill>
                  <a:srgbClr val="00B050"/>
                </a:solidFill>
              </a:rPr>
              <a:t>directeurs</a:t>
            </a:r>
          </a:p>
          <a:p>
            <a:pPr marL="0" indent="0">
              <a:buNone/>
            </a:pPr>
            <a:endParaRPr lang="fr-FR" b="1" dirty="0" smtClean="0">
              <a:solidFill>
                <a:srgbClr val="00B050"/>
              </a:solidFill>
            </a:endParaRPr>
          </a:p>
          <a:p>
            <a:pPr lvl="0" algn="just"/>
            <a:r>
              <a:rPr lang="en-US" dirty="0">
                <a:solidFill>
                  <a:schemeClr val="accent6">
                    <a:lumMod val="75000"/>
                  </a:schemeClr>
                </a:solidFill>
              </a:rPr>
              <a:t>Universalité</a:t>
            </a:r>
            <a:r>
              <a:rPr lang="en-US" dirty="0"/>
              <a:t>: couverture de l’ensemble de la population sans discrimination </a:t>
            </a:r>
            <a:endParaRPr lang="fr-FR" dirty="0"/>
          </a:p>
          <a:p>
            <a:pPr lvl="0" algn="just"/>
            <a:r>
              <a:rPr lang="en-US" dirty="0"/>
              <a:t> </a:t>
            </a:r>
            <a:r>
              <a:rPr lang="en-US" dirty="0">
                <a:solidFill>
                  <a:schemeClr val="accent6">
                    <a:lumMod val="75000"/>
                  </a:schemeClr>
                </a:solidFill>
              </a:rPr>
              <a:t>Solidarité nationale</a:t>
            </a:r>
            <a:r>
              <a:rPr lang="en-US" dirty="0"/>
              <a:t>: </a:t>
            </a:r>
            <a:r>
              <a:rPr lang="en-US" dirty="0" smtClean="0"/>
              <a:t>pilier du système par l’équité contributive </a:t>
            </a:r>
            <a:r>
              <a:rPr lang="en-US" dirty="0"/>
              <a:t>et </a:t>
            </a:r>
            <a:r>
              <a:rPr lang="en-US" dirty="0" smtClean="0"/>
              <a:t>l’équité dans l’accès </a:t>
            </a:r>
            <a:r>
              <a:rPr lang="en-US" dirty="0"/>
              <a:t>aux soins </a:t>
            </a:r>
            <a:endParaRPr lang="fr-FR" dirty="0"/>
          </a:p>
          <a:p>
            <a:pPr algn="just"/>
            <a:r>
              <a:rPr lang="fr-FR" dirty="0">
                <a:solidFill>
                  <a:schemeClr val="accent6">
                    <a:lumMod val="75000"/>
                  </a:schemeClr>
                </a:solidFill>
              </a:rPr>
              <a:t>Responsabilité générale de l’Etat</a:t>
            </a:r>
            <a:r>
              <a:rPr lang="fr-FR" dirty="0"/>
              <a:t>: Etat garant du bon fonctionnement du </a:t>
            </a:r>
            <a:r>
              <a:rPr lang="fr-FR" dirty="0" smtClean="0"/>
              <a:t>système, la santé étant un bien public et la protection sociale un droit consacré par la constitution</a:t>
            </a:r>
            <a:endParaRPr lang="fr-FR" dirty="0"/>
          </a:p>
          <a:p>
            <a:pPr algn="just"/>
            <a:r>
              <a:rPr lang="fr-FR" dirty="0">
                <a:solidFill>
                  <a:schemeClr val="accent6">
                    <a:lumMod val="75000"/>
                  </a:schemeClr>
                </a:solidFill>
              </a:rPr>
              <a:t>Affiliation obligatoire</a:t>
            </a:r>
            <a:r>
              <a:rPr lang="fr-FR" dirty="0"/>
              <a:t>: un défi </a:t>
            </a:r>
            <a:r>
              <a:rPr lang="fr-FR" dirty="0" smtClean="0"/>
              <a:t>majeur au </a:t>
            </a:r>
            <a:r>
              <a:rPr lang="fr-FR" dirty="0"/>
              <a:t>vue de l’importance de la population travaillant dans l’économie informelle </a:t>
            </a:r>
          </a:p>
          <a:p>
            <a:endParaRPr lang="fr-FR" dirty="0">
              <a:solidFill>
                <a:srgbClr val="92D05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995" y="764962"/>
            <a:ext cx="8229600" cy="940966"/>
          </a:xfrm>
        </p:spPr>
        <p:txBody>
          <a:bodyPr>
            <a:normAutofit fontScale="90000"/>
          </a:bodyPr>
          <a:lstStyle/>
          <a:p>
            <a:pPr lvl="0"/>
            <a:r>
              <a:rPr lang="fr-CH" sz="3600" dirty="0">
                <a:solidFill>
                  <a:srgbClr val="00B050"/>
                </a:solidFill>
              </a:rPr>
              <a:t>L’architecture </a:t>
            </a:r>
            <a:r>
              <a:rPr lang="fr-CH" sz="3600" dirty="0" smtClean="0">
                <a:solidFill>
                  <a:srgbClr val="00B050"/>
                </a:solidFill>
              </a:rPr>
              <a:t>proposée du </a:t>
            </a:r>
            <a:r>
              <a:rPr lang="fr-CH" sz="3600" dirty="0">
                <a:solidFill>
                  <a:srgbClr val="00B050"/>
                </a:solidFill>
              </a:rPr>
              <a:t>système de Couverture  Santé Universelle</a:t>
            </a:r>
            <a:r>
              <a:rPr lang="fr-CH" sz="4000" dirty="0">
                <a:solidFill>
                  <a:srgbClr val="00B050"/>
                </a:solidFill>
              </a:rPr>
              <a:t> </a:t>
            </a:r>
            <a:r>
              <a:rPr lang="fr-FR" i="1" dirty="0">
                <a:solidFill>
                  <a:srgbClr val="0070C0"/>
                </a:solidFill>
              </a:rPr>
              <a:t/>
            </a:r>
            <a:br>
              <a:rPr lang="fr-FR" i="1" dirty="0">
                <a:solidFill>
                  <a:srgbClr val="0070C0"/>
                </a:solidFill>
              </a:rPr>
            </a:br>
            <a:endParaRPr lang="fr-FR" dirty="0"/>
          </a:p>
        </p:txBody>
      </p:sp>
      <p:sp>
        <p:nvSpPr>
          <p:cNvPr id="3" name="Espace réservé du contenu 2"/>
          <p:cNvSpPr>
            <a:spLocks noGrp="1"/>
          </p:cNvSpPr>
          <p:nvPr>
            <p:ph idx="1"/>
          </p:nvPr>
        </p:nvSpPr>
        <p:spPr>
          <a:xfrm>
            <a:off x="395605" y="1557040"/>
            <a:ext cx="8229600" cy="4137323"/>
          </a:xfrm>
        </p:spPr>
        <p:txBody>
          <a:bodyPr/>
          <a:lstStyle/>
          <a:p>
            <a:pPr algn="just"/>
            <a:r>
              <a:rPr lang="fr-FR" dirty="0">
                <a:solidFill>
                  <a:srgbClr val="0070C0"/>
                </a:solidFill>
              </a:rPr>
              <a:t>L’architecture du système </a:t>
            </a:r>
            <a:r>
              <a:rPr lang="fr-FR" dirty="0"/>
              <a:t>de couverture santé universelle est définie comme un  ensemble cohérent de mécanismes ou instruments de regroupement et de gestion des fonds pour permettre la prise en charge collective des dépenses liées à l’accès des populations aux soins et services de </a:t>
            </a:r>
            <a:r>
              <a:rPr lang="fr-FR" dirty="0" smtClean="0"/>
              <a:t>santé</a:t>
            </a:r>
            <a:endParaRPr lang="fr-FR" dirty="0"/>
          </a:p>
          <a:p>
            <a:pPr marL="0" indent="0" algn="just">
              <a:buNone/>
            </a:pP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605" y="404401"/>
            <a:ext cx="8229600" cy="5073427"/>
          </a:xfrm>
        </p:spPr>
        <p:txBody>
          <a:bodyPr/>
          <a:lstStyle/>
          <a:p>
            <a:pPr algn="just"/>
            <a:r>
              <a:rPr lang="fr-FR" b="1" dirty="0">
                <a:solidFill>
                  <a:schemeClr val="accent6">
                    <a:lumMod val="75000"/>
                  </a:schemeClr>
                </a:solidFill>
              </a:rPr>
              <a:t>structure nationale unique</a:t>
            </a:r>
            <a:r>
              <a:rPr lang="fr-FR" dirty="0">
                <a:solidFill>
                  <a:schemeClr val="accent6">
                    <a:lumMod val="75000"/>
                  </a:schemeClr>
                </a:solidFill>
              </a:rPr>
              <a:t> </a:t>
            </a:r>
            <a:r>
              <a:rPr lang="fr-FR" b="1" dirty="0">
                <a:solidFill>
                  <a:schemeClr val="accent6">
                    <a:lumMod val="75000"/>
                  </a:schemeClr>
                </a:solidFill>
              </a:rPr>
              <a:t>de gestion technique et financière</a:t>
            </a:r>
            <a:r>
              <a:rPr lang="fr-FR" dirty="0"/>
              <a:t> du système de couverture santé universelle, ayant le statut d’établissement public à caractère social ou un Etablissement Public Administratif (EPA) et jouissant de l’autonomie administrative et financière et la délégation/contractualisation des fonctions de proximité à des institutions spécialisées </a:t>
            </a:r>
          </a:p>
          <a:p>
            <a:pPr algn="just"/>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à coins arrondis 76"/>
          <p:cNvSpPr>
            <a:spLocks noChangeArrowheads="1"/>
          </p:cNvSpPr>
          <p:nvPr/>
        </p:nvSpPr>
        <p:spPr bwMode="auto">
          <a:xfrm>
            <a:off x="3897898" y="1715460"/>
            <a:ext cx="1884489" cy="3386830"/>
          </a:xfrm>
          <a:prstGeom prst="roundRect">
            <a:avLst>
              <a:gd name="adj" fmla="val 16667"/>
            </a:avLst>
          </a:prstGeom>
          <a:solidFill>
            <a:srgbClr val="FFFF99"/>
          </a:solidFill>
          <a:ln w="9525">
            <a:solidFill>
              <a:srgbClr val="FFCC00"/>
            </a:solidFill>
            <a:round/>
          </a:ln>
        </p:spPr>
        <p:txBody>
          <a:bodyPr rot="0" vert="horz" wrap="square" lIns="91440" tIns="45720" rIns="91440" bIns="45720" anchor="t" anchorCtr="0" upright="1">
            <a:noAutofit/>
          </a:bodyPr>
          <a:lstStyle/>
          <a:p>
            <a:endParaRPr lang="fr-FR"/>
          </a:p>
        </p:txBody>
      </p:sp>
      <p:sp>
        <p:nvSpPr>
          <p:cNvPr id="78" name="Rectangle à coins arrondis 77"/>
          <p:cNvSpPr>
            <a:spLocks noChangeArrowheads="1"/>
          </p:cNvSpPr>
          <p:nvPr/>
        </p:nvSpPr>
        <p:spPr bwMode="auto">
          <a:xfrm>
            <a:off x="4182407" y="2474492"/>
            <a:ext cx="1419848" cy="503210"/>
          </a:xfrm>
          <a:prstGeom prst="roundRect">
            <a:avLst>
              <a:gd name="adj" fmla="val 16667"/>
            </a:avLst>
          </a:prstGeom>
          <a:solidFill>
            <a:srgbClr val="FFFFFF"/>
          </a:solidFill>
          <a:ln w="9525">
            <a:solidFill>
              <a:srgbClr val="000000"/>
            </a:solidFill>
            <a:round/>
          </a:ln>
        </p:spPr>
        <p:txBody>
          <a:bodyPr rot="0" vert="horz" wrap="square" lIns="91440" tIns="45720" rIns="91440" bIns="45720" anchor="t" anchorCtr="0" upright="1">
            <a:noAutofit/>
          </a:bodyPr>
          <a:lstStyle/>
          <a:p>
            <a:pPr algn="ctr"/>
            <a:r>
              <a:rPr lang="fr-FR" sz="1400" dirty="0" smtClean="0"/>
              <a:t>Fonds de mise en commun</a:t>
            </a:r>
            <a:endParaRPr lang="fr-FR" sz="1400" dirty="0"/>
          </a:p>
        </p:txBody>
      </p:sp>
      <p:sp>
        <p:nvSpPr>
          <p:cNvPr id="79" name="Rectangle à coins arrondis 78"/>
          <p:cNvSpPr>
            <a:spLocks noChangeArrowheads="1"/>
          </p:cNvSpPr>
          <p:nvPr/>
        </p:nvSpPr>
        <p:spPr bwMode="auto">
          <a:xfrm>
            <a:off x="1325077" y="1678979"/>
            <a:ext cx="967333" cy="341224"/>
          </a:xfrm>
          <a:prstGeom prst="roundRect">
            <a:avLst>
              <a:gd name="adj" fmla="val 16667"/>
            </a:avLst>
          </a:prstGeom>
          <a:solidFill>
            <a:srgbClr val="008000"/>
          </a:solidFill>
          <a:ln w="9525">
            <a:solidFill>
              <a:srgbClr val="808000"/>
            </a:solidFill>
            <a:round/>
          </a:ln>
        </p:spPr>
        <p:txBody>
          <a:bodyPr rot="0" vert="horz" wrap="square" lIns="91440" tIns="45720" rIns="91440" bIns="45720" anchor="t" anchorCtr="0" upright="1">
            <a:noAutofit/>
          </a:bodyPr>
          <a:lstStyle/>
          <a:p>
            <a:r>
              <a:rPr lang="fr-FR" sz="1000" dirty="0" smtClean="0">
                <a:solidFill>
                  <a:schemeClr val="bg1"/>
                </a:solidFill>
              </a:rPr>
              <a:t>Trésor public</a:t>
            </a:r>
            <a:endParaRPr lang="fr-FR" sz="1000" dirty="0">
              <a:solidFill>
                <a:schemeClr val="bg1"/>
              </a:solidFill>
            </a:endParaRPr>
          </a:p>
        </p:txBody>
      </p:sp>
      <p:sp>
        <p:nvSpPr>
          <p:cNvPr id="80" name="Rectangle à coins arrondis 79"/>
          <p:cNvSpPr>
            <a:spLocks noChangeArrowheads="1"/>
          </p:cNvSpPr>
          <p:nvPr/>
        </p:nvSpPr>
        <p:spPr bwMode="auto">
          <a:xfrm>
            <a:off x="1366685" y="1177812"/>
            <a:ext cx="1007713" cy="320423"/>
          </a:xfrm>
          <a:prstGeom prst="roundRect">
            <a:avLst>
              <a:gd name="adj" fmla="val 16667"/>
            </a:avLst>
          </a:prstGeom>
          <a:solidFill>
            <a:srgbClr val="808000"/>
          </a:solidFill>
          <a:ln w="9525">
            <a:solidFill>
              <a:srgbClr val="008000"/>
            </a:solidFill>
            <a:round/>
          </a:ln>
        </p:spPr>
        <p:txBody>
          <a:bodyPr rot="0" vert="horz" wrap="square" lIns="91440" tIns="45720" rIns="91440" bIns="45720" anchor="t" anchorCtr="0" upright="1">
            <a:noAutofit/>
          </a:bodyPr>
          <a:lstStyle/>
          <a:p>
            <a:pPr algn="ctr">
              <a:spcAft>
                <a:spcPts val="0"/>
              </a:spcAft>
            </a:pPr>
            <a:r>
              <a:rPr lang="fr-CH" sz="1000" dirty="0">
                <a:solidFill>
                  <a:schemeClr val="bg1"/>
                </a:solidFill>
                <a:effectLst/>
                <a:latin typeface="Arial" panose="02080604020202020204" charset="0"/>
                <a:ea typeface="MS Mincho" panose="02020609040205080304" pitchFamily="49" charset="-128"/>
                <a:cs typeface="Times New Roman" panose="02020603050405020304" pitchFamily="18" charset="0"/>
              </a:rPr>
              <a:t>Employeurs</a:t>
            </a:r>
            <a:endParaRPr lang="fr-FR" sz="1000" dirty="0">
              <a:solidFill>
                <a:schemeClr val="bg1"/>
              </a:solidFill>
              <a:effectLst/>
              <a:latin typeface="Arial" panose="02080604020202020204" charset="0"/>
              <a:ea typeface="MS Mincho" panose="02020609040205080304" pitchFamily="49" charset="-128"/>
              <a:cs typeface="Times New Roman" panose="02020603050405020304" pitchFamily="18" charset="0"/>
            </a:endParaRPr>
          </a:p>
        </p:txBody>
      </p:sp>
      <p:sp>
        <p:nvSpPr>
          <p:cNvPr id="81" name="Rectangle à coins arrondis 80"/>
          <p:cNvSpPr>
            <a:spLocks noChangeArrowheads="1"/>
          </p:cNvSpPr>
          <p:nvPr/>
        </p:nvSpPr>
        <p:spPr bwMode="auto">
          <a:xfrm>
            <a:off x="1731958" y="2875093"/>
            <a:ext cx="587373" cy="263553"/>
          </a:xfrm>
          <a:prstGeom prst="roundRect">
            <a:avLst>
              <a:gd name="adj" fmla="val 16667"/>
            </a:avLst>
          </a:prstGeom>
          <a:solidFill>
            <a:srgbClr val="000080"/>
          </a:solidFill>
          <a:ln w="9525">
            <a:solidFill>
              <a:srgbClr val="333399"/>
            </a:solidFill>
            <a:round/>
          </a:ln>
        </p:spPr>
        <p:txBody>
          <a:bodyPr rot="0" vert="horz" wrap="square" lIns="91440" tIns="45720" rIns="91440" bIns="45720" anchor="t" anchorCtr="0" upright="1">
            <a:noAutofit/>
          </a:bodyPr>
          <a:lstStyle/>
          <a:p>
            <a:r>
              <a:rPr lang="fr-FR" sz="1200" dirty="0" smtClean="0">
                <a:solidFill>
                  <a:schemeClr val="bg1"/>
                </a:solidFill>
              </a:rPr>
              <a:t>MS</a:t>
            </a:r>
            <a:endParaRPr lang="fr-FR" sz="1200" dirty="0">
              <a:solidFill>
                <a:schemeClr val="bg1"/>
              </a:solidFill>
            </a:endParaRPr>
          </a:p>
        </p:txBody>
      </p:sp>
      <p:cxnSp>
        <p:nvCxnSpPr>
          <p:cNvPr id="82" name="Connecteur droit 81"/>
          <p:cNvCxnSpPr>
            <a:cxnSpLocks noChangeShapeType="1"/>
          </p:cNvCxnSpPr>
          <p:nvPr/>
        </p:nvCxnSpPr>
        <p:spPr bwMode="auto">
          <a:xfrm flipH="1">
            <a:off x="1474983" y="2980514"/>
            <a:ext cx="0" cy="2012841"/>
          </a:xfrm>
          <a:prstGeom prst="line">
            <a:avLst/>
          </a:prstGeom>
          <a:noFill/>
          <a:ln w="9525">
            <a:solidFill>
              <a:srgbClr val="0000FF"/>
            </a:solidFill>
            <a:round/>
          </a:ln>
          <a:extLst>
            <a:ext uri="{909E8E84-426E-40DD-AFC4-6F175D3DCCD1}">
              <a14:hiddenFill xmlns:a14="http://schemas.microsoft.com/office/drawing/2010/main" xmlns="">
                <a:noFill/>
              </a14:hiddenFill>
            </a:ext>
          </a:extLst>
        </p:spPr>
      </p:cxnSp>
      <p:cxnSp>
        <p:nvCxnSpPr>
          <p:cNvPr id="83" name="Connecteur droit 82"/>
          <p:cNvCxnSpPr>
            <a:cxnSpLocks noChangeShapeType="1"/>
          </p:cNvCxnSpPr>
          <p:nvPr/>
        </p:nvCxnSpPr>
        <p:spPr bwMode="auto">
          <a:xfrm>
            <a:off x="1474983" y="2991056"/>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84" name="Connecteur droit 83"/>
          <p:cNvCxnSpPr>
            <a:cxnSpLocks noChangeShapeType="1"/>
          </p:cNvCxnSpPr>
          <p:nvPr/>
        </p:nvCxnSpPr>
        <p:spPr bwMode="auto">
          <a:xfrm>
            <a:off x="1474983" y="3560330"/>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85" name="Connecteur droit 84"/>
          <p:cNvCxnSpPr>
            <a:cxnSpLocks noChangeShapeType="1"/>
          </p:cNvCxnSpPr>
          <p:nvPr/>
        </p:nvCxnSpPr>
        <p:spPr bwMode="auto">
          <a:xfrm>
            <a:off x="1474983" y="4076894"/>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86" name="Connecteur droit 85"/>
          <p:cNvCxnSpPr>
            <a:cxnSpLocks noChangeShapeType="1"/>
          </p:cNvCxnSpPr>
          <p:nvPr/>
        </p:nvCxnSpPr>
        <p:spPr bwMode="auto">
          <a:xfrm>
            <a:off x="1484160" y="4582915"/>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87" name="Connecteur droit 86"/>
          <p:cNvCxnSpPr>
            <a:cxnSpLocks noChangeShapeType="1"/>
          </p:cNvCxnSpPr>
          <p:nvPr/>
        </p:nvCxnSpPr>
        <p:spPr bwMode="auto">
          <a:xfrm>
            <a:off x="1474983" y="5004600"/>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88" name="Connecteur droit 87"/>
          <p:cNvCxnSpPr>
            <a:cxnSpLocks noChangeShapeType="1"/>
          </p:cNvCxnSpPr>
          <p:nvPr/>
        </p:nvCxnSpPr>
        <p:spPr bwMode="auto">
          <a:xfrm flipH="1">
            <a:off x="2576308" y="2790756"/>
            <a:ext cx="9178" cy="2133724"/>
          </a:xfrm>
          <a:prstGeom prst="line">
            <a:avLst/>
          </a:prstGeom>
          <a:noFill/>
          <a:ln w="9525">
            <a:solidFill>
              <a:srgbClr val="0000FF"/>
            </a:solidFill>
            <a:round/>
          </a:ln>
          <a:extLst>
            <a:ext uri="{909E8E84-426E-40DD-AFC4-6F175D3DCCD1}">
              <a14:hiddenFill xmlns:a14="http://schemas.microsoft.com/office/drawing/2010/main" xmlns="">
                <a:noFill/>
              </a14:hiddenFill>
            </a:ext>
          </a:extLst>
        </p:spPr>
      </p:cxnSp>
      <p:cxnSp>
        <p:nvCxnSpPr>
          <p:cNvPr id="89" name="Connecteur droit 88"/>
          <p:cNvCxnSpPr>
            <a:cxnSpLocks noChangeShapeType="1"/>
          </p:cNvCxnSpPr>
          <p:nvPr/>
        </p:nvCxnSpPr>
        <p:spPr bwMode="auto">
          <a:xfrm>
            <a:off x="2337687" y="3012140"/>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90" name="Connecteur droit 89"/>
          <p:cNvCxnSpPr>
            <a:cxnSpLocks noChangeShapeType="1"/>
          </p:cNvCxnSpPr>
          <p:nvPr/>
        </p:nvCxnSpPr>
        <p:spPr bwMode="auto">
          <a:xfrm>
            <a:off x="2346865" y="3549788"/>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91" name="Connecteur droit 90"/>
          <p:cNvCxnSpPr>
            <a:cxnSpLocks noChangeShapeType="1"/>
          </p:cNvCxnSpPr>
          <p:nvPr/>
        </p:nvCxnSpPr>
        <p:spPr bwMode="auto">
          <a:xfrm>
            <a:off x="2352983" y="4582915"/>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92" name="Connecteur droit 91"/>
          <p:cNvCxnSpPr>
            <a:cxnSpLocks noChangeShapeType="1"/>
          </p:cNvCxnSpPr>
          <p:nvPr/>
        </p:nvCxnSpPr>
        <p:spPr bwMode="auto">
          <a:xfrm>
            <a:off x="2337687" y="4066352"/>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sp>
        <p:nvSpPr>
          <p:cNvPr id="93" name="Rectangle à coins arrondis 92"/>
          <p:cNvSpPr>
            <a:spLocks noChangeArrowheads="1"/>
          </p:cNvSpPr>
          <p:nvPr/>
        </p:nvSpPr>
        <p:spPr bwMode="auto">
          <a:xfrm>
            <a:off x="6311635" y="4477494"/>
            <a:ext cx="868823" cy="430821"/>
          </a:xfrm>
          <a:prstGeom prst="roundRect">
            <a:avLst>
              <a:gd name="adj" fmla="val 16667"/>
            </a:avLst>
          </a:prstGeom>
          <a:solidFill>
            <a:srgbClr val="FF9900"/>
          </a:solidFill>
          <a:ln w="9525">
            <a:solidFill>
              <a:srgbClr val="000000"/>
            </a:solidFill>
            <a:round/>
          </a:ln>
        </p:spPr>
        <p:txBody>
          <a:bodyPr rot="0" vert="horz" wrap="square" lIns="91440" tIns="45720" rIns="91440" bIns="45720" anchor="t" anchorCtr="0" upright="1">
            <a:noAutofit/>
          </a:bodyPr>
          <a:lstStyle/>
          <a:p>
            <a:pPr algn="ctr"/>
            <a:r>
              <a:rPr lang="fr-FR" dirty="0" smtClean="0"/>
              <a:t>FRPS</a:t>
            </a:r>
            <a:endParaRPr lang="fr-FR" dirty="0"/>
          </a:p>
        </p:txBody>
      </p:sp>
      <p:cxnSp>
        <p:nvCxnSpPr>
          <p:cNvPr id="94" name="Connecteur droit 93"/>
          <p:cNvCxnSpPr>
            <a:cxnSpLocks noChangeShapeType="1"/>
          </p:cNvCxnSpPr>
          <p:nvPr/>
        </p:nvCxnSpPr>
        <p:spPr bwMode="auto">
          <a:xfrm>
            <a:off x="6687921" y="4920263"/>
            <a:ext cx="0" cy="539054"/>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xmlns="">
                <a:noFill/>
              </a14:hiddenFill>
            </a:ext>
          </a:extLst>
        </p:spPr>
      </p:cxnSp>
      <p:cxnSp>
        <p:nvCxnSpPr>
          <p:cNvPr id="95" name="Connecteur droit 94"/>
          <p:cNvCxnSpPr>
            <a:cxnSpLocks noChangeShapeType="1"/>
          </p:cNvCxnSpPr>
          <p:nvPr/>
        </p:nvCxnSpPr>
        <p:spPr bwMode="auto">
          <a:xfrm>
            <a:off x="2576308" y="2780214"/>
            <a:ext cx="1492907"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cxnSp>
        <p:nvCxnSpPr>
          <p:cNvPr id="96" name="Connecteur droit 95"/>
          <p:cNvCxnSpPr>
            <a:cxnSpLocks noChangeShapeType="1"/>
          </p:cNvCxnSpPr>
          <p:nvPr/>
        </p:nvCxnSpPr>
        <p:spPr bwMode="auto">
          <a:xfrm>
            <a:off x="2576308" y="1304317"/>
            <a:ext cx="9178" cy="1419672"/>
          </a:xfrm>
          <a:prstGeom prst="line">
            <a:avLst/>
          </a:prstGeom>
          <a:noFill/>
          <a:ln w="9525">
            <a:solidFill>
              <a:srgbClr val="008000"/>
            </a:solidFill>
            <a:round/>
          </a:ln>
          <a:extLst>
            <a:ext uri="{909E8E84-426E-40DD-AFC4-6F175D3DCCD1}">
              <a14:hiddenFill xmlns:a14="http://schemas.microsoft.com/office/drawing/2010/main" xmlns="">
                <a:noFill/>
              </a14:hiddenFill>
            </a:ext>
          </a:extLst>
        </p:spPr>
      </p:cxnSp>
      <p:cxnSp>
        <p:nvCxnSpPr>
          <p:cNvPr id="97" name="Connecteur droit 96"/>
          <p:cNvCxnSpPr>
            <a:cxnSpLocks noChangeShapeType="1"/>
          </p:cNvCxnSpPr>
          <p:nvPr/>
        </p:nvCxnSpPr>
        <p:spPr bwMode="auto">
          <a:xfrm>
            <a:off x="2585485" y="2706419"/>
            <a:ext cx="1492907" cy="0"/>
          </a:xfrm>
          <a:prstGeom prst="line">
            <a:avLst/>
          </a:prstGeom>
          <a:noFill/>
          <a:ln w="9525">
            <a:solidFill>
              <a:srgbClr val="008000"/>
            </a:solidFill>
            <a:round/>
            <a:tailEnd type="triangle" w="med" len="med"/>
          </a:ln>
          <a:extLst>
            <a:ext uri="{909E8E84-426E-40DD-AFC4-6F175D3DCCD1}">
              <a14:hiddenFill xmlns:a14="http://schemas.microsoft.com/office/drawing/2010/main" xmlns="">
                <a:noFill/>
              </a14:hiddenFill>
            </a:ext>
          </a:extLst>
        </p:spPr>
      </p:cxnSp>
      <p:sp>
        <p:nvSpPr>
          <p:cNvPr id="98" name="Parenthèse fermante 97"/>
          <p:cNvSpPr/>
          <p:nvPr/>
        </p:nvSpPr>
        <p:spPr bwMode="auto">
          <a:xfrm rot="5400000">
            <a:off x="1385561" y="4727898"/>
            <a:ext cx="105421" cy="2517751"/>
          </a:xfrm>
          <a:prstGeom prst="rightBracket">
            <a:avLst>
              <a:gd name="adj" fmla="val 251366"/>
            </a:avLst>
          </a:prstGeom>
          <a:noFill/>
          <a:ln w="9525">
            <a:solidFill>
              <a:srgbClr val="000000"/>
            </a:solidFill>
            <a:round/>
          </a:ln>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t" anchorCtr="0" upright="1">
            <a:noAutofit/>
          </a:bodyPr>
          <a:lstStyle/>
          <a:p>
            <a:endParaRPr lang="fr-FR"/>
          </a:p>
        </p:txBody>
      </p:sp>
      <p:sp>
        <p:nvSpPr>
          <p:cNvPr id="99" name="Parenthèse fermante 98"/>
          <p:cNvSpPr/>
          <p:nvPr/>
        </p:nvSpPr>
        <p:spPr bwMode="auto">
          <a:xfrm rot="5400000">
            <a:off x="4416930" y="4892165"/>
            <a:ext cx="85743" cy="2080281"/>
          </a:xfrm>
          <a:prstGeom prst="rightBracket">
            <a:avLst>
              <a:gd name="adj" fmla="val 232240"/>
            </a:avLst>
          </a:prstGeom>
          <a:noFill/>
          <a:ln w="9525">
            <a:solidFill>
              <a:srgbClr val="000000"/>
            </a:solidFill>
            <a:round/>
          </a:ln>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t" anchorCtr="0" upright="1">
            <a:noAutofit/>
          </a:bodyPr>
          <a:lstStyle/>
          <a:p>
            <a:endParaRPr lang="fr-FR"/>
          </a:p>
        </p:txBody>
      </p:sp>
      <p:sp>
        <p:nvSpPr>
          <p:cNvPr id="100" name="Parenthèse fermante 99"/>
          <p:cNvSpPr/>
          <p:nvPr/>
        </p:nvSpPr>
        <p:spPr bwMode="auto">
          <a:xfrm rot="5400000">
            <a:off x="6344426" y="5169492"/>
            <a:ext cx="132122" cy="1522810"/>
          </a:xfrm>
          <a:prstGeom prst="rightBracket">
            <a:avLst>
              <a:gd name="adj" fmla="val 140710"/>
            </a:avLst>
          </a:prstGeom>
          <a:noFill/>
          <a:ln w="9525">
            <a:solidFill>
              <a:srgbClr val="000000"/>
            </a:solidFill>
            <a:round/>
          </a:ln>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t" anchorCtr="0" upright="1">
            <a:noAutofit/>
          </a:bodyPr>
          <a:lstStyle/>
          <a:p>
            <a:endParaRPr lang="fr-FR"/>
          </a:p>
        </p:txBody>
      </p:sp>
      <p:cxnSp>
        <p:nvCxnSpPr>
          <p:cNvPr id="101" name="Connecteur droit avec flèche 100"/>
          <p:cNvCxnSpPr>
            <a:cxnSpLocks noChangeShapeType="1"/>
          </p:cNvCxnSpPr>
          <p:nvPr/>
        </p:nvCxnSpPr>
        <p:spPr bwMode="auto">
          <a:xfrm>
            <a:off x="4778958" y="597996"/>
            <a:ext cx="0" cy="519375"/>
          </a:xfrm>
          <a:prstGeom prst="straightConnector1">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cxnSp>
      <p:sp>
        <p:nvSpPr>
          <p:cNvPr id="102" name="Rectangle à coins arrondis 101"/>
          <p:cNvSpPr>
            <a:spLocks noChangeArrowheads="1"/>
          </p:cNvSpPr>
          <p:nvPr/>
        </p:nvSpPr>
        <p:spPr bwMode="auto">
          <a:xfrm>
            <a:off x="4000382" y="1096989"/>
            <a:ext cx="1650152" cy="330321"/>
          </a:xfrm>
          <a:prstGeom prst="roundRect">
            <a:avLst>
              <a:gd name="adj" fmla="val 16667"/>
            </a:avLst>
          </a:prstGeom>
          <a:solidFill>
            <a:srgbClr val="FFC000"/>
          </a:solidFill>
          <a:ln w="9525">
            <a:solidFill>
              <a:srgbClr val="000000"/>
            </a:solidFill>
            <a:round/>
          </a:ln>
        </p:spPr>
        <p:txBody>
          <a:bodyPr rot="0" vert="horz" wrap="square" lIns="91440" tIns="45720" rIns="91440" bIns="45720" anchor="t" anchorCtr="0" upright="1">
            <a:noAutofit/>
          </a:bodyPr>
          <a:lstStyle/>
          <a:p>
            <a:pPr algn="ctr">
              <a:spcAft>
                <a:spcPts val="0"/>
              </a:spcAft>
            </a:pPr>
            <a:r>
              <a:rPr lang="fr-FR" sz="800" b="1" dirty="0">
                <a:effectLst/>
                <a:latin typeface="Arial" panose="02080604020202020204" charset="0"/>
                <a:ea typeface="MS Mincho" panose="02020609040205080304" pitchFamily="49" charset="-128"/>
                <a:cs typeface="Times New Roman" panose="02020603050405020304" pitchFamily="18" charset="0"/>
              </a:rPr>
              <a:t>CONSEIL D’ADMINISTRATION</a:t>
            </a:r>
            <a:endParaRPr lang="fr-FR" sz="1000" dirty="0">
              <a:effectLst/>
              <a:latin typeface="Arial" panose="02080604020202020204" charset="0"/>
              <a:ea typeface="MS Mincho" panose="02020609040205080304" pitchFamily="49" charset="-128"/>
              <a:cs typeface="Times New Roman" panose="02020603050405020304" pitchFamily="18" charset="0"/>
            </a:endParaRPr>
          </a:p>
        </p:txBody>
      </p:sp>
      <p:cxnSp>
        <p:nvCxnSpPr>
          <p:cNvPr id="103" name="Connecteur droit avec flèche 102"/>
          <p:cNvCxnSpPr>
            <a:cxnSpLocks noChangeShapeType="1"/>
          </p:cNvCxnSpPr>
          <p:nvPr/>
        </p:nvCxnSpPr>
        <p:spPr bwMode="auto">
          <a:xfrm>
            <a:off x="4778958" y="1556625"/>
            <a:ext cx="0" cy="158835"/>
          </a:xfrm>
          <a:prstGeom prst="straightConnector1">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cxnSp>
      <p:cxnSp>
        <p:nvCxnSpPr>
          <p:cNvPr id="104" name="Connecteur droit 103"/>
          <p:cNvCxnSpPr>
            <a:cxnSpLocks noChangeShapeType="1"/>
          </p:cNvCxnSpPr>
          <p:nvPr/>
        </p:nvCxnSpPr>
        <p:spPr bwMode="auto">
          <a:xfrm>
            <a:off x="2622196" y="2579913"/>
            <a:ext cx="1458644" cy="6325"/>
          </a:xfrm>
          <a:prstGeom prst="line">
            <a:avLst/>
          </a:prstGeom>
          <a:noFill/>
          <a:ln w="44450">
            <a:solidFill>
              <a:srgbClr val="FF0000"/>
            </a:solidFill>
            <a:round/>
            <a:tailEnd type="triangle" w="med" len="med"/>
          </a:ln>
          <a:extLst>
            <a:ext uri="{909E8E84-426E-40DD-AFC4-6F175D3DCCD1}">
              <a14:hiddenFill xmlns:a14="http://schemas.microsoft.com/office/drawing/2010/main" xmlns="">
                <a:noFill/>
              </a14:hiddenFill>
            </a:ext>
          </a:extLst>
        </p:spPr>
      </p:cxnSp>
      <p:cxnSp>
        <p:nvCxnSpPr>
          <p:cNvPr id="105" name="Connecteur droit 104"/>
          <p:cNvCxnSpPr>
            <a:cxnSpLocks noChangeShapeType="1"/>
          </p:cNvCxnSpPr>
          <p:nvPr/>
        </p:nvCxnSpPr>
        <p:spPr bwMode="auto">
          <a:xfrm>
            <a:off x="2622196" y="545285"/>
            <a:ext cx="20191" cy="2016355"/>
          </a:xfrm>
          <a:prstGeom prst="line">
            <a:avLst/>
          </a:prstGeom>
          <a:noFill/>
          <a:ln w="44450">
            <a:solidFill>
              <a:srgbClr val="FF0000"/>
            </a:solidFill>
            <a:round/>
          </a:ln>
          <a:extLst>
            <a:ext uri="{909E8E84-426E-40DD-AFC4-6F175D3DCCD1}">
              <a14:hiddenFill xmlns:a14="http://schemas.microsoft.com/office/drawing/2010/main" xmlns="">
                <a:noFill/>
              </a14:hiddenFill>
            </a:ext>
          </a:extLst>
        </p:spPr>
      </p:cxnSp>
      <p:cxnSp>
        <p:nvCxnSpPr>
          <p:cNvPr id="106" name="Connecteur droit 105"/>
          <p:cNvCxnSpPr>
            <a:cxnSpLocks noChangeShapeType="1"/>
          </p:cNvCxnSpPr>
          <p:nvPr/>
        </p:nvCxnSpPr>
        <p:spPr bwMode="auto">
          <a:xfrm>
            <a:off x="4834024" y="3085935"/>
            <a:ext cx="0" cy="2667858"/>
          </a:xfrm>
          <a:prstGeom prst="line">
            <a:avLst/>
          </a:prstGeom>
          <a:noFill/>
          <a:ln w="9525">
            <a:solidFill>
              <a:srgbClr val="FF0000"/>
            </a:solidFill>
            <a:round/>
          </a:ln>
          <a:extLst>
            <a:ext uri="{909E8E84-426E-40DD-AFC4-6F175D3DCCD1}">
              <a14:hiddenFill xmlns:a14="http://schemas.microsoft.com/office/drawing/2010/main" xmlns="">
                <a:noFill/>
              </a14:hiddenFill>
            </a:ext>
          </a:extLst>
        </p:spPr>
      </p:cxnSp>
      <p:sp>
        <p:nvSpPr>
          <p:cNvPr id="107" name="Zone de texte 2472"/>
          <p:cNvSpPr txBox="1">
            <a:spLocks noChangeArrowheads="1"/>
          </p:cNvSpPr>
          <p:nvPr/>
        </p:nvSpPr>
        <p:spPr bwMode="auto">
          <a:xfrm>
            <a:off x="701650" y="371342"/>
            <a:ext cx="1782270" cy="743920"/>
          </a:xfrm>
          <a:prstGeom prst="rect">
            <a:avLst/>
          </a:prstGeom>
          <a:solidFill>
            <a:srgbClr val="FF0000"/>
          </a:solidFill>
          <a:ln w="9525">
            <a:noFill/>
            <a:miter lim="800000"/>
          </a:ln>
        </p:spPr>
        <p:txBody>
          <a:bodyPr rot="0" vert="horz" wrap="square" lIns="91440" tIns="45720" rIns="91440" bIns="45720" anchor="t" anchorCtr="0" upright="1">
            <a:noAutofit/>
          </a:bodyPr>
          <a:lstStyle/>
          <a:p>
            <a:pPr algn="ctr">
              <a:spcAft>
                <a:spcPts val="0"/>
              </a:spcAft>
            </a:pP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Subvention d’équilibre de l’Etat pour l’accès </a:t>
            </a:r>
            <a:r>
              <a:rPr lang="fr-CH" sz="1000" b="1" u="sng"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universel </a:t>
            </a: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 à un paquet de soins unique</a:t>
            </a:r>
            <a:endParaRPr lang="fr-FR" sz="1000" dirty="0">
              <a:effectLst/>
              <a:latin typeface="Arial" panose="02080604020202020204" charset="0"/>
              <a:ea typeface="MS Mincho" panose="02020609040205080304" pitchFamily="49" charset="-128"/>
              <a:cs typeface="Times New Roman" panose="02020603050405020304" pitchFamily="18" charset="0"/>
            </a:endParaRPr>
          </a:p>
        </p:txBody>
      </p:sp>
      <p:cxnSp>
        <p:nvCxnSpPr>
          <p:cNvPr id="108" name="Connecteur droit 107"/>
          <p:cNvCxnSpPr>
            <a:cxnSpLocks noChangeShapeType="1"/>
          </p:cNvCxnSpPr>
          <p:nvPr/>
        </p:nvCxnSpPr>
        <p:spPr bwMode="auto">
          <a:xfrm>
            <a:off x="2466175" y="545285"/>
            <a:ext cx="181107" cy="0"/>
          </a:xfrm>
          <a:prstGeom prst="line">
            <a:avLst/>
          </a:prstGeom>
          <a:noFill/>
          <a:ln w="44450">
            <a:solidFill>
              <a:srgbClr val="FF0000"/>
            </a:solidFill>
            <a:round/>
          </a:ln>
          <a:extLst>
            <a:ext uri="{909E8E84-426E-40DD-AFC4-6F175D3DCCD1}">
              <a14:hiddenFill xmlns:a14="http://schemas.microsoft.com/office/drawing/2010/main" xmlns="">
                <a:noFill/>
              </a14:hiddenFill>
            </a:ext>
          </a:extLst>
        </p:spPr>
      </p:cxnSp>
      <p:sp>
        <p:nvSpPr>
          <p:cNvPr id="109" name="Rectangle à coins arrondis 108"/>
          <p:cNvSpPr>
            <a:spLocks noChangeArrowheads="1"/>
          </p:cNvSpPr>
          <p:nvPr/>
        </p:nvSpPr>
        <p:spPr bwMode="auto">
          <a:xfrm>
            <a:off x="107504" y="5341948"/>
            <a:ext cx="2547120" cy="590358"/>
          </a:xfrm>
          <a:prstGeom prst="roundRect">
            <a:avLst>
              <a:gd name="adj" fmla="val 16667"/>
            </a:avLst>
          </a:prstGeom>
          <a:solidFill>
            <a:srgbClr val="CC99FF"/>
          </a:solidFill>
          <a:ln w="9525">
            <a:solidFill>
              <a:srgbClr val="6600CC"/>
            </a:solidFill>
            <a:round/>
          </a:ln>
        </p:spPr>
        <p:txBody>
          <a:bodyPr rot="0" vert="horz" wrap="square" lIns="91440" tIns="45720" rIns="91440" bIns="45720" anchor="t" anchorCtr="0" upright="1">
            <a:noAutofit/>
          </a:bodyPr>
          <a:lstStyle/>
          <a:p>
            <a:pPr algn="ctr">
              <a:spcAft>
                <a:spcPts val="0"/>
              </a:spcAft>
            </a:pPr>
            <a:r>
              <a:rPr lang="fr-CH" sz="1100" b="1" dirty="0">
                <a:effectLst/>
                <a:latin typeface="Arial" panose="02080604020202020204" charset="0"/>
                <a:ea typeface="MS Mincho" panose="02020609040205080304" pitchFamily="49" charset="-128"/>
                <a:cs typeface="Times New Roman" panose="02020603050405020304" pitchFamily="18" charset="0"/>
              </a:rPr>
              <a:t>Financements internationaux pour l’accès universel au paquet de soins unique</a:t>
            </a:r>
            <a:endParaRPr lang="fr-FR" sz="1100" b="1" dirty="0">
              <a:effectLst/>
              <a:latin typeface="Arial" panose="02080604020202020204" charset="0"/>
              <a:ea typeface="MS Mincho" panose="02020609040205080304" pitchFamily="49" charset="-128"/>
              <a:cs typeface="Times New Roman" panose="02020603050405020304" pitchFamily="18" charset="0"/>
            </a:endParaRPr>
          </a:p>
        </p:txBody>
      </p:sp>
      <p:cxnSp>
        <p:nvCxnSpPr>
          <p:cNvPr id="110" name="Connecteur droit 109"/>
          <p:cNvCxnSpPr>
            <a:cxnSpLocks noChangeShapeType="1"/>
          </p:cNvCxnSpPr>
          <p:nvPr/>
        </p:nvCxnSpPr>
        <p:spPr bwMode="auto">
          <a:xfrm flipV="1">
            <a:off x="2732329" y="2885635"/>
            <a:ext cx="1343005" cy="12651"/>
          </a:xfrm>
          <a:prstGeom prst="line">
            <a:avLst/>
          </a:prstGeom>
          <a:noFill/>
          <a:ln w="9525">
            <a:solidFill>
              <a:srgbClr val="6600CC"/>
            </a:solidFill>
            <a:round/>
            <a:tailEnd type="triangle" w="med" len="med"/>
          </a:ln>
          <a:extLst>
            <a:ext uri="{909E8E84-426E-40DD-AFC4-6F175D3DCCD1}">
              <a14:hiddenFill xmlns:a14="http://schemas.microsoft.com/office/drawing/2010/main" xmlns="">
                <a:noFill/>
              </a14:hiddenFill>
            </a:ext>
          </a:extLst>
        </p:spPr>
      </p:cxnSp>
      <p:cxnSp>
        <p:nvCxnSpPr>
          <p:cNvPr id="111" name="Connecteur droit 110"/>
          <p:cNvCxnSpPr>
            <a:cxnSpLocks noChangeShapeType="1"/>
          </p:cNvCxnSpPr>
          <p:nvPr/>
        </p:nvCxnSpPr>
        <p:spPr bwMode="auto">
          <a:xfrm flipH="1">
            <a:off x="2723151" y="2896177"/>
            <a:ext cx="9178" cy="2694565"/>
          </a:xfrm>
          <a:prstGeom prst="line">
            <a:avLst/>
          </a:prstGeom>
          <a:noFill/>
          <a:ln w="9525">
            <a:solidFill>
              <a:srgbClr val="6600CC"/>
            </a:solidFill>
            <a:round/>
          </a:ln>
          <a:extLst>
            <a:ext uri="{909E8E84-426E-40DD-AFC4-6F175D3DCCD1}">
              <a14:hiddenFill xmlns:a14="http://schemas.microsoft.com/office/drawing/2010/main" xmlns="">
                <a:noFill/>
              </a14:hiddenFill>
            </a:ext>
          </a:extLst>
        </p:spPr>
      </p:cxnSp>
      <p:cxnSp>
        <p:nvCxnSpPr>
          <p:cNvPr id="112" name="Connecteur droit 111"/>
          <p:cNvCxnSpPr>
            <a:cxnSpLocks noChangeShapeType="1"/>
          </p:cNvCxnSpPr>
          <p:nvPr/>
        </p:nvCxnSpPr>
        <p:spPr bwMode="auto">
          <a:xfrm flipH="1">
            <a:off x="7376249" y="1652207"/>
            <a:ext cx="226995"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3" name="Connecteur droit 112"/>
          <p:cNvCxnSpPr>
            <a:cxnSpLocks noChangeShapeType="1"/>
          </p:cNvCxnSpPr>
          <p:nvPr/>
        </p:nvCxnSpPr>
        <p:spPr bwMode="auto">
          <a:xfrm flipH="1">
            <a:off x="7376249" y="2158229"/>
            <a:ext cx="226995"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4" name="Connecteur droit 113"/>
          <p:cNvCxnSpPr>
            <a:cxnSpLocks noChangeShapeType="1"/>
          </p:cNvCxnSpPr>
          <p:nvPr/>
        </p:nvCxnSpPr>
        <p:spPr bwMode="auto">
          <a:xfrm flipH="1">
            <a:off x="7376249" y="2664250"/>
            <a:ext cx="231278"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5" name="Connecteur droit 114"/>
          <p:cNvCxnSpPr>
            <a:cxnSpLocks noChangeShapeType="1"/>
          </p:cNvCxnSpPr>
          <p:nvPr/>
        </p:nvCxnSpPr>
        <p:spPr bwMode="auto">
          <a:xfrm flipH="1">
            <a:off x="7385427" y="3033224"/>
            <a:ext cx="231278"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6" name="Connecteur droit 115"/>
          <p:cNvCxnSpPr>
            <a:cxnSpLocks noChangeShapeType="1"/>
          </p:cNvCxnSpPr>
          <p:nvPr/>
        </p:nvCxnSpPr>
        <p:spPr bwMode="auto">
          <a:xfrm flipH="1">
            <a:off x="7376249" y="3412741"/>
            <a:ext cx="231278"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7" name="Connecteur droit 116"/>
          <p:cNvCxnSpPr>
            <a:cxnSpLocks noChangeShapeType="1"/>
          </p:cNvCxnSpPr>
          <p:nvPr/>
        </p:nvCxnSpPr>
        <p:spPr bwMode="auto">
          <a:xfrm flipH="1">
            <a:off x="7385427" y="3802799"/>
            <a:ext cx="231278"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8" name="Connecteur droit 117"/>
          <p:cNvCxnSpPr>
            <a:cxnSpLocks noChangeShapeType="1"/>
          </p:cNvCxnSpPr>
          <p:nvPr/>
        </p:nvCxnSpPr>
        <p:spPr bwMode="auto">
          <a:xfrm flipH="1">
            <a:off x="7376249" y="4182315"/>
            <a:ext cx="231278" cy="0"/>
          </a:xfrm>
          <a:prstGeom prst="line">
            <a:avLst/>
          </a:prstGeom>
          <a:noFill/>
          <a:ln w="9525">
            <a:solidFill>
              <a:sysClr val="windowText" lastClr="000000"/>
            </a:solidFill>
            <a:prstDash val="dash"/>
            <a:round/>
            <a:tailEnd type="triangle" w="med" len="med"/>
          </a:ln>
          <a:extLst>
            <a:ext uri="{909E8E84-426E-40DD-AFC4-6F175D3DCCD1}">
              <a14:hiddenFill xmlns:a14="http://schemas.microsoft.com/office/drawing/2010/main" xmlns="">
                <a:noFill/>
              </a14:hiddenFill>
            </a:ext>
          </a:extLst>
        </p:spPr>
      </p:cxnSp>
      <p:cxnSp>
        <p:nvCxnSpPr>
          <p:cNvPr id="119" name="Connecteur droit 118"/>
          <p:cNvCxnSpPr>
            <a:cxnSpLocks noChangeShapeType="1"/>
          </p:cNvCxnSpPr>
          <p:nvPr/>
        </p:nvCxnSpPr>
        <p:spPr bwMode="auto">
          <a:xfrm>
            <a:off x="7357894" y="1652207"/>
            <a:ext cx="0" cy="2524485"/>
          </a:xfrm>
          <a:prstGeom prst="line">
            <a:avLst/>
          </a:prstGeom>
          <a:noFill/>
          <a:ln w="9525">
            <a:solidFill>
              <a:sysClr val="windowText" lastClr="000000"/>
            </a:solidFill>
            <a:prstDash val="dash"/>
            <a:round/>
          </a:ln>
          <a:extLst>
            <a:ext uri="{909E8E84-426E-40DD-AFC4-6F175D3DCCD1}">
              <a14:hiddenFill xmlns:a14="http://schemas.microsoft.com/office/drawing/2010/main" xmlns="">
                <a:noFill/>
              </a14:hiddenFill>
            </a:ext>
          </a:extLst>
        </p:spPr>
      </p:cxnSp>
      <p:cxnSp>
        <p:nvCxnSpPr>
          <p:cNvPr id="120" name="Connecteur droit 119"/>
          <p:cNvCxnSpPr>
            <a:cxnSpLocks noChangeShapeType="1"/>
          </p:cNvCxnSpPr>
          <p:nvPr/>
        </p:nvCxnSpPr>
        <p:spPr bwMode="auto">
          <a:xfrm flipH="1">
            <a:off x="7403782" y="5700380"/>
            <a:ext cx="502327" cy="0"/>
          </a:xfrm>
          <a:prstGeom prst="line">
            <a:avLst/>
          </a:prstGeom>
          <a:noFill/>
          <a:ln w="9525">
            <a:solidFill>
              <a:srgbClr val="C0504D">
                <a:lumMod val="75000"/>
              </a:srgbClr>
            </a:solidFill>
            <a:prstDash val="dash"/>
            <a:round/>
            <a:tailEnd type="triangle" w="med" len="med"/>
          </a:ln>
          <a:extLst>
            <a:ext uri="{909E8E84-426E-40DD-AFC4-6F175D3DCCD1}">
              <a14:hiddenFill xmlns:a14="http://schemas.microsoft.com/office/drawing/2010/main" xmlns="">
                <a:noFill/>
              </a14:hiddenFill>
            </a:ext>
          </a:extLst>
        </p:spPr>
      </p:cxnSp>
      <p:cxnSp>
        <p:nvCxnSpPr>
          <p:cNvPr id="121" name="Connecteur droit 120"/>
          <p:cNvCxnSpPr>
            <a:cxnSpLocks noChangeShapeType="1"/>
          </p:cNvCxnSpPr>
          <p:nvPr/>
        </p:nvCxnSpPr>
        <p:spPr bwMode="auto">
          <a:xfrm flipH="1">
            <a:off x="7201873" y="4698879"/>
            <a:ext cx="702401" cy="12651"/>
          </a:xfrm>
          <a:prstGeom prst="line">
            <a:avLst/>
          </a:prstGeom>
          <a:noFill/>
          <a:ln w="9525">
            <a:solidFill>
              <a:srgbClr val="C0504D">
                <a:lumMod val="75000"/>
              </a:srgbClr>
            </a:solidFill>
            <a:prstDash val="dash"/>
            <a:round/>
            <a:tailEnd type="triangle" w="med" len="med"/>
          </a:ln>
          <a:extLst>
            <a:ext uri="{909E8E84-426E-40DD-AFC4-6F175D3DCCD1}">
              <a14:hiddenFill xmlns:a14="http://schemas.microsoft.com/office/drawing/2010/main" xmlns="">
                <a:noFill/>
              </a14:hiddenFill>
            </a:ext>
          </a:extLst>
        </p:spPr>
      </p:cxnSp>
      <p:cxnSp>
        <p:nvCxnSpPr>
          <p:cNvPr id="122" name="Connecteur droit 121"/>
          <p:cNvCxnSpPr>
            <a:cxnSpLocks noChangeShapeType="1"/>
          </p:cNvCxnSpPr>
          <p:nvPr/>
        </p:nvCxnSpPr>
        <p:spPr bwMode="auto">
          <a:xfrm>
            <a:off x="7899378" y="4308820"/>
            <a:ext cx="0" cy="1393668"/>
          </a:xfrm>
          <a:prstGeom prst="line">
            <a:avLst/>
          </a:prstGeom>
          <a:noFill/>
          <a:ln w="9525">
            <a:solidFill>
              <a:srgbClr val="C0504D">
                <a:lumMod val="75000"/>
              </a:srgbClr>
            </a:solidFill>
            <a:prstDash val="dash"/>
            <a:round/>
          </a:ln>
          <a:extLst>
            <a:ext uri="{909E8E84-426E-40DD-AFC4-6F175D3DCCD1}">
              <a14:hiddenFill xmlns:a14="http://schemas.microsoft.com/office/drawing/2010/main" xmlns="">
                <a:noFill/>
              </a14:hiddenFill>
            </a:ext>
          </a:extLst>
        </p:spPr>
      </p:cxnSp>
      <p:sp>
        <p:nvSpPr>
          <p:cNvPr id="123" name="Parenthèse fermante 122"/>
          <p:cNvSpPr/>
          <p:nvPr/>
        </p:nvSpPr>
        <p:spPr bwMode="auto">
          <a:xfrm rot="5400000">
            <a:off x="8188244" y="5093542"/>
            <a:ext cx="74498" cy="1622007"/>
          </a:xfrm>
          <a:prstGeom prst="rightBracket">
            <a:avLst>
              <a:gd name="adj" fmla="val 140710"/>
            </a:avLst>
          </a:prstGeom>
          <a:noFill/>
          <a:ln w="9525">
            <a:solidFill>
              <a:srgbClr val="000000"/>
            </a:solidFill>
            <a:round/>
          </a:ln>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t" anchorCtr="0" upright="1">
            <a:noAutofit/>
          </a:bodyPr>
          <a:lstStyle/>
          <a:p>
            <a:endParaRPr lang="fr-FR"/>
          </a:p>
        </p:txBody>
      </p:sp>
      <p:sp>
        <p:nvSpPr>
          <p:cNvPr id="124" name="Parenthèse fermante 123"/>
          <p:cNvSpPr/>
          <p:nvPr/>
        </p:nvSpPr>
        <p:spPr>
          <a:xfrm>
            <a:off x="8269813" y="1134940"/>
            <a:ext cx="45719" cy="3108519"/>
          </a:xfrm>
          <a:prstGeom prst="rightBracket">
            <a:avLst/>
          </a:prstGeom>
          <a:noFill/>
          <a:ln w="952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noAutofit/>
          </a:bodyPr>
          <a:lstStyle/>
          <a:p>
            <a:endParaRPr lang="fr-FR"/>
          </a:p>
        </p:txBody>
      </p:sp>
      <p:cxnSp>
        <p:nvCxnSpPr>
          <p:cNvPr id="125" name="Connecteur droit 124"/>
          <p:cNvCxnSpPr>
            <a:cxnSpLocks noChangeShapeType="1"/>
          </p:cNvCxnSpPr>
          <p:nvPr/>
        </p:nvCxnSpPr>
        <p:spPr bwMode="auto">
          <a:xfrm flipV="1">
            <a:off x="4834024" y="5742548"/>
            <a:ext cx="1475776" cy="2108"/>
          </a:xfrm>
          <a:prstGeom prst="line">
            <a:avLst/>
          </a:prstGeom>
          <a:noFill/>
          <a:ln w="9525">
            <a:solidFill>
              <a:srgbClr val="FF0000"/>
            </a:solidFill>
            <a:round/>
            <a:tailEnd type="triangle" w="med" len="med"/>
          </a:ln>
          <a:extLst>
            <a:ext uri="{909E8E84-426E-40DD-AFC4-6F175D3DCCD1}">
              <a14:hiddenFill xmlns:a14="http://schemas.microsoft.com/office/drawing/2010/main" xmlns="">
                <a:noFill/>
              </a14:hiddenFill>
            </a:ext>
          </a:extLst>
        </p:spPr>
      </p:cxnSp>
      <p:cxnSp>
        <p:nvCxnSpPr>
          <p:cNvPr id="126" name="Connecteur droit 125"/>
          <p:cNvCxnSpPr>
            <a:cxnSpLocks noChangeShapeType="1"/>
          </p:cNvCxnSpPr>
          <p:nvPr/>
        </p:nvCxnSpPr>
        <p:spPr bwMode="auto">
          <a:xfrm flipV="1">
            <a:off x="5182777" y="3085935"/>
            <a:ext cx="0" cy="428010"/>
          </a:xfrm>
          <a:prstGeom prst="line">
            <a:avLst/>
          </a:prstGeom>
          <a:noFill/>
          <a:ln w="9525">
            <a:solidFill>
              <a:srgbClr val="22A872"/>
            </a:solidFill>
            <a:prstDash val="dash"/>
            <a:round/>
            <a:tailEnd type="triangle" w="med" len="med"/>
          </a:ln>
          <a:extLst>
            <a:ext uri="{909E8E84-426E-40DD-AFC4-6F175D3DCCD1}">
              <a14:hiddenFill xmlns:a14="http://schemas.microsoft.com/office/drawing/2010/main" xmlns="">
                <a:noFill/>
              </a14:hiddenFill>
            </a:ext>
          </a:extLst>
        </p:spPr>
      </p:cxnSp>
      <p:cxnSp>
        <p:nvCxnSpPr>
          <p:cNvPr id="127" name="Connecteur droit 126"/>
          <p:cNvCxnSpPr>
            <a:cxnSpLocks noChangeShapeType="1"/>
          </p:cNvCxnSpPr>
          <p:nvPr/>
        </p:nvCxnSpPr>
        <p:spPr bwMode="auto">
          <a:xfrm>
            <a:off x="5182777" y="3507620"/>
            <a:ext cx="1538796" cy="0"/>
          </a:xfrm>
          <a:prstGeom prst="line">
            <a:avLst/>
          </a:prstGeom>
          <a:noFill/>
          <a:ln w="9525">
            <a:solidFill>
              <a:srgbClr val="22A872"/>
            </a:solidFill>
            <a:prstDash val="dash"/>
            <a:round/>
          </a:ln>
          <a:extLst>
            <a:ext uri="{909E8E84-426E-40DD-AFC4-6F175D3DCCD1}">
              <a14:hiddenFill xmlns:a14="http://schemas.microsoft.com/office/drawing/2010/main" xmlns="">
                <a:noFill/>
              </a14:hiddenFill>
            </a:ext>
          </a:extLst>
        </p:spPr>
      </p:cxnSp>
      <p:cxnSp>
        <p:nvCxnSpPr>
          <p:cNvPr id="128" name="Connecteur droit 127"/>
          <p:cNvCxnSpPr>
            <a:cxnSpLocks noChangeShapeType="1"/>
          </p:cNvCxnSpPr>
          <p:nvPr/>
        </p:nvCxnSpPr>
        <p:spPr bwMode="auto">
          <a:xfrm>
            <a:off x="6724632" y="3507620"/>
            <a:ext cx="6118" cy="913650"/>
          </a:xfrm>
          <a:prstGeom prst="line">
            <a:avLst/>
          </a:prstGeom>
          <a:noFill/>
          <a:ln w="9525">
            <a:solidFill>
              <a:srgbClr val="22A872"/>
            </a:solidFill>
            <a:prstDash val="dash"/>
            <a:round/>
            <a:tailEnd type="triangle" w="med" len="med"/>
          </a:ln>
          <a:extLst>
            <a:ext uri="{909E8E84-426E-40DD-AFC4-6F175D3DCCD1}">
              <a14:hiddenFill xmlns:a14="http://schemas.microsoft.com/office/drawing/2010/main" xmlns="">
                <a:noFill/>
              </a14:hiddenFill>
            </a:ext>
          </a:extLst>
        </p:spPr>
      </p:cxnSp>
      <p:cxnSp>
        <p:nvCxnSpPr>
          <p:cNvPr id="129" name="Connecteur droit 128"/>
          <p:cNvCxnSpPr>
            <a:cxnSpLocks noChangeShapeType="1"/>
          </p:cNvCxnSpPr>
          <p:nvPr/>
        </p:nvCxnSpPr>
        <p:spPr bwMode="auto">
          <a:xfrm>
            <a:off x="6908186" y="4930805"/>
            <a:ext cx="0" cy="539054"/>
          </a:xfrm>
          <a:prstGeom prst="line">
            <a:avLst/>
          </a:prstGeom>
          <a:noFill/>
          <a:ln w="9525">
            <a:solidFill>
              <a:srgbClr val="C0504D">
                <a:lumMod val="75000"/>
              </a:srgbClr>
            </a:solidFill>
            <a:prstDash val="dash"/>
            <a:round/>
            <a:headEnd type="triangle" w="med" len="med"/>
            <a:tailEnd type="triangle" w="med" len="med"/>
          </a:ln>
          <a:extLst>
            <a:ext uri="{909E8E84-426E-40DD-AFC4-6F175D3DCCD1}">
              <a14:hiddenFill xmlns:a14="http://schemas.microsoft.com/office/drawing/2010/main" xmlns="">
                <a:noFill/>
              </a14:hiddenFill>
            </a:ext>
          </a:extLst>
        </p:spPr>
      </p:cxnSp>
      <p:sp>
        <p:nvSpPr>
          <p:cNvPr id="130" name="Rectangle à coins arrondis 129"/>
          <p:cNvSpPr>
            <a:spLocks noChangeArrowheads="1"/>
          </p:cNvSpPr>
          <p:nvPr/>
        </p:nvSpPr>
        <p:spPr bwMode="auto">
          <a:xfrm>
            <a:off x="6082192" y="3729004"/>
            <a:ext cx="1173523" cy="347890"/>
          </a:xfrm>
          <a:prstGeom prst="roundRect">
            <a:avLst>
              <a:gd name="adj" fmla="val 16667"/>
            </a:avLst>
          </a:prstGeom>
          <a:solidFill>
            <a:srgbClr val="FFC000"/>
          </a:solidFill>
          <a:ln w="9525">
            <a:solidFill>
              <a:srgbClr val="000000"/>
            </a:solidFill>
            <a:round/>
          </a:ln>
        </p:spPr>
        <p:txBody>
          <a:bodyPr rot="0" vert="horz" wrap="square" lIns="91440" tIns="45720" rIns="91440" bIns="45720" anchor="t" anchorCtr="0" upright="1">
            <a:noAutofit/>
          </a:bodyPr>
          <a:lstStyle/>
          <a:p>
            <a:pPr algn="ctr">
              <a:spcAft>
                <a:spcPts val="0"/>
              </a:spcAft>
            </a:pPr>
            <a:r>
              <a:rPr lang="fr-FR" sz="800" b="1">
                <a:effectLst/>
                <a:latin typeface="Arial" panose="02080604020202020204" charset="0"/>
                <a:ea typeface="MS Mincho" panose="02020609040205080304" pitchFamily="49" charset="-128"/>
                <a:cs typeface="Times New Roman" panose="02020603050405020304" pitchFamily="18" charset="0"/>
              </a:rPr>
              <a:t>COMITE DE REGION</a:t>
            </a:r>
            <a:endParaRPr lang="fr-FR" sz="1000">
              <a:effectLst/>
              <a:latin typeface="Arial" panose="02080604020202020204" charset="0"/>
              <a:ea typeface="MS Mincho" panose="02020609040205080304" pitchFamily="49" charset="-128"/>
              <a:cs typeface="Times New Roman" panose="02020603050405020304" pitchFamily="18" charset="0"/>
            </a:endParaRPr>
          </a:p>
        </p:txBody>
      </p:sp>
      <p:cxnSp>
        <p:nvCxnSpPr>
          <p:cNvPr id="131" name="Connecteur droit 130"/>
          <p:cNvCxnSpPr>
            <a:cxnSpLocks noChangeShapeType="1"/>
          </p:cNvCxnSpPr>
          <p:nvPr/>
        </p:nvCxnSpPr>
        <p:spPr bwMode="auto">
          <a:xfrm>
            <a:off x="2319330" y="1849591"/>
            <a:ext cx="244739" cy="0"/>
          </a:xfrm>
          <a:prstGeom prst="line">
            <a:avLst/>
          </a:prstGeom>
          <a:noFill/>
          <a:ln w="9525">
            <a:solidFill>
              <a:srgbClr val="008000"/>
            </a:solidFill>
            <a:round/>
            <a:tailEnd type="triangle" w="med" len="med"/>
          </a:ln>
          <a:extLst>
            <a:ext uri="{909E8E84-426E-40DD-AFC4-6F175D3DCCD1}">
              <a14:hiddenFill xmlns:a14="http://schemas.microsoft.com/office/drawing/2010/main" xmlns="">
                <a:noFill/>
              </a14:hiddenFill>
            </a:ext>
          </a:extLst>
        </p:spPr>
      </p:cxnSp>
      <p:sp>
        <p:nvSpPr>
          <p:cNvPr id="132" name="Rectangle à coins arrondis 131"/>
          <p:cNvSpPr>
            <a:spLocks noChangeArrowheads="1"/>
          </p:cNvSpPr>
          <p:nvPr/>
        </p:nvSpPr>
        <p:spPr bwMode="auto">
          <a:xfrm>
            <a:off x="1721908" y="3423994"/>
            <a:ext cx="587373" cy="263553"/>
          </a:xfrm>
          <a:prstGeom prst="roundRect">
            <a:avLst>
              <a:gd name="adj" fmla="val 16667"/>
            </a:avLst>
          </a:prstGeom>
          <a:solidFill>
            <a:srgbClr val="000080"/>
          </a:solidFill>
          <a:ln w="9525">
            <a:solidFill>
              <a:srgbClr val="333399"/>
            </a:solidFill>
            <a:round/>
          </a:ln>
        </p:spPr>
        <p:txBody>
          <a:bodyPr rot="0" vert="horz" wrap="square" lIns="91440" tIns="45720" rIns="91440" bIns="45720" anchor="t" anchorCtr="0" upright="1">
            <a:noAutofit/>
          </a:bodyPr>
          <a:lstStyle/>
          <a:p>
            <a:r>
              <a:rPr lang="fr-FR" sz="1200" dirty="0" smtClean="0">
                <a:solidFill>
                  <a:schemeClr val="bg1"/>
                </a:solidFill>
              </a:rPr>
              <a:t>IMF</a:t>
            </a:r>
            <a:endParaRPr lang="fr-FR" sz="1200" dirty="0">
              <a:solidFill>
                <a:schemeClr val="bg1"/>
              </a:solidFill>
            </a:endParaRPr>
          </a:p>
        </p:txBody>
      </p:sp>
      <p:sp>
        <p:nvSpPr>
          <p:cNvPr id="133" name="Rectangle à coins arrondis 132"/>
          <p:cNvSpPr>
            <a:spLocks noChangeArrowheads="1"/>
          </p:cNvSpPr>
          <p:nvPr/>
        </p:nvSpPr>
        <p:spPr bwMode="auto">
          <a:xfrm>
            <a:off x="1734281" y="3945116"/>
            <a:ext cx="587373" cy="263553"/>
          </a:xfrm>
          <a:prstGeom prst="roundRect">
            <a:avLst>
              <a:gd name="adj" fmla="val 16667"/>
            </a:avLst>
          </a:prstGeom>
          <a:solidFill>
            <a:srgbClr val="000080"/>
          </a:solidFill>
          <a:ln w="9525">
            <a:solidFill>
              <a:srgbClr val="333399"/>
            </a:solidFill>
            <a:round/>
          </a:ln>
        </p:spPr>
        <p:txBody>
          <a:bodyPr rot="0" vert="horz" wrap="square" lIns="91440" tIns="45720" rIns="91440" bIns="45720" anchor="t" anchorCtr="0" upright="1">
            <a:noAutofit/>
          </a:bodyPr>
          <a:lstStyle/>
          <a:p>
            <a:r>
              <a:rPr lang="fr-FR" sz="1200" dirty="0" smtClean="0">
                <a:solidFill>
                  <a:schemeClr val="bg1"/>
                </a:solidFill>
              </a:rPr>
              <a:t>Taxes</a:t>
            </a:r>
            <a:endParaRPr lang="fr-FR" sz="1200" dirty="0">
              <a:solidFill>
                <a:schemeClr val="bg1"/>
              </a:solidFill>
            </a:endParaRPr>
          </a:p>
        </p:txBody>
      </p:sp>
      <p:sp>
        <p:nvSpPr>
          <p:cNvPr id="134" name="Rectangle à coins arrondis 133"/>
          <p:cNvSpPr>
            <a:spLocks noChangeArrowheads="1"/>
          </p:cNvSpPr>
          <p:nvPr/>
        </p:nvSpPr>
        <p:spPr bwMode="auto">
          <a:xfrm>
            <a:off x="1731957" y="4477494"/>
            <a:ext cx="587373" cy="263553"/>
          </a:xfrm>
          <a:prstGeom prst="roundRect">
            <a:avLst>
              <a:gd name="adj" fmla="val 16667"/>
            </a:avLst>
          </a:prstGeom>
          <a:solidFill>
            <a:srgbClr val="000080"/>
          </a:solidFill>
          <a:ln w="9525">
            <a:solidFill>
              <a:srgbClr val="333399"/>
            </a:solidFill>
            <a:round/>
          </a:ln>
        </p:spPr>
        <p:txBody>
          <a:bodyPr rot="0" vert="horz" wrap="square" lIns="91440" tIns="45720" rIns="91440" bIns="45720" anchor="t" anchorCtr="0" upright="1">
            <a:noAutofit/>
          </a:bodyPr>
          <a:lstStyle/>
          <a:p>
            <a:r>
              <a:rPr lang="fr-FR" sz="1200" dirty="0" smtClean="0">
                <a:solidFill>
                  <a:schemeClr val="bg1"/>
                </a:solidFill>
              </a:rPr>
              <a:t>GA</a:t>
            </a:r>
            <a:endParaRPr lang="fr-FR" sz="1200" dirty="0">
              <a:solidFill>
                <a:schemeClr val="bg1"/>
              </a:solidFill>
            </a:endParaRPr>
          </a:p>
        </p:txBody>
      </p:sp>
      <p:sp>
        <p:nvSpPr>
          <p:cNvPr id="135" name="Rectangle à coins arrondis 134"/>
          <p:cNvSpPr>
            <a:spLocks noChangeArrowheads="1"/>
          </p:cNvSpPr>
          <p:nvPr/>
        </p:nvSpPr>
        <p:spPr bwMode="auto">
          <a:xfrm>
            <a:off x="3953882" y="225036"/>
            <a:ext cx="1650152" cy="372960"/>
          </a:xfrm>
          <a:prstGeom prst="roundRect">
            <a:avLst>
              <a:gd name="adj" fmla="val 16667"/>
            </a:avLst>
          </a:prstGeom>
          <a:solidFill>
            <a:srgbClr val="FFC000"/>
          </a:solidFill>
          <a:ln w="9525">
            <a:solidFill>
              <a:srgbClr val="000000"/>
            </a:solidFill>
            <a:round/>
          </a:ln>
        </p:spPr>
        <p:txBody>
          <a:bodyPr rot="0" vert="horz" wrap="square" lIns="91440" tIns="45720" rIns="91440" bIns="45720" anchor="t" anchorCtr="0" upright="1">
            <a:noAutofit/>
          </a:bodyPr>
          <a:lstStyle/>
          <a:p>
            <a:pPr algn="ctr">
              <a:spcAft>
                <a:spcPts val="0"/>
              </a:spcAft>
            </a:pPr>
            <a:r>
              <a:rPr lang="fr-FR" sz="800" b="1" dirty="0">
                <a:effectLst/>
                <a:latin typeface="Arial" panose="02080604020202020204" charset="0"/>
                <a:ea typeface="MS Mincho" panose="02020609040205080304" pitchFamily="49" charset="-128"/>
                <a:cs typeface="Times New Roman" panose="02020603050405020304" pitchFamily="18" charset="0"/>
              </a:rPr>
              <a:t>CONSEIL </a:t>
            </a:r>
            <a:r>
              <a:rPr lang="fr-FR" sz="800" b="1" dirty="0" smtClean="0">
                <a:effectLst/>
                <a:latin typeface="Arial" panose="02080604020202020204" charset="0"/>
                <a:ea typeface="MS Mincho" panose="02020609040205080304" pitchFamily="49" charset="-128"/>
                <a:cs typeface="Times New Roman" panose="02020603050405020304" pitchFamily="18" charset="0"/>
              </a:rPr>
              <a:t>D’ORIENTATION ET DE SURVEILLANCE</a:t>
            </a:r>
          </a:p>
          <a:p>
            <a:pPr algn="ctr">
              <a:spcAft>
                <a:spcPts val="0"/>
              </a:spcAft>
            </a:pPr>
            <a:endParaRPr lang="fr-FR" sz="1000" dirty="0">
              <a:effectLst/>
              <a:latin typeface="Arial" panose="02080604020202020204" charset="0"/>
              <a:ea typeface="MS Mincho" panose="02020609040205080304" pitchFamily="49" charset="-128"/>
              <a:cs typeface="Times New Roman" panose="02020603050405020304" pitchFamily="18" charset="0"/>
            </a:endParaRPr>
          </a:p>
        </p:txBody>
      </p:sp>
      <p:sp>
        <p:nvSpPr>
          <p:cNvPr id="136" name="ZoneTexte 135"/>
          <p:cNvSpPr txBox="1"/>
          <p:nvPr/>
        </p:nvSpPr>
        <p:spPr>
          <a:xfrm>
            <a:off x="7606974" y="1427310"/>
            <a:ext cx="400110" cy="2749382"/>
          </a:xfrm>
          <a:prstGeom prst="rect">
            <a:avLst/>
          </a:prstGeom>
          <a:solidFill>
            <a:schemeClr val="accent1">
              <a:lumMod val="20000"/>
              <a:lumOff val="80000"/>
            </a:schemeClr>
          </a:solidFill>
        </p:spPr>
        <p:txBody>
          <a:bodyPr vert="vert270" wrap="square" rtlCol="0">
            <a:spAutoFit/>
          </a:bodyPr>
          <a:lstStyle/>
          <a:p>
            <a:r>
              <a:rPr lang="fr-FR" sz="1400" dirty="0" smtClean="0"/>
              <a:t>Poste d’enregistrement biométrique</a:t>
            </a:r>
            <a:endParaRPr lang="fr-FR" sz="1400" dirty="0"/>
          </a:p>
        </p:txBody>
      </p:sp>
      <p:sp>
        <p:nvSpPr>
          <p:cNvPr id="137" name="ZoneTexte 136"/>
          <p:cNvSpPr txBox="1"/>
          <p:nvPr/>
        </p:nvSpPr>
        <p:spPr>
          <a:xfrm>
            <a:off x="8610402" y="597996"/>
            <a:ext cx="461665" cy="3610673"/>
          </a:xfrm>
          <a:prstGeom prst="rect">
            <a:avLst/>
          </a:prstGeom>
          <a:noFill/>
        </p:spPr>
        <p:txBody>
          <a:bodyPr vert="vert270" wrap="square" rtlCol="0">
            <a:spAutoFit/>
          </a:bodyPr>
          <a:lstStyle/>
          <a:p>
            <a:r>
              <a:rPr lang="fr-FR" dirty="0" smtClean="0"/>
              <a:t>Toutes les catégories de population</a:t>
            </a:r>
            <a:endParaRPr lang="fr-FR" dirty="0"/>
          </a:p>
        </p:txBody>
      </p:sp>
      <p:cxnSp>
        <p:nvCxnSpPr>
          <p:cNvPr id="138" name="Connecteur droit avec flèche 137"/>
          <p:cNvCxnSpPr/>
          <p:nvPr/>
        </p:nvCxnSpPr>
        <p:spPr>
          <a:xfrm flipH="1">
            <a:off x="8345638" y="2423187"/>
            <a:ext cx="4028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9" name="Rectangle à coins arrondis 138"/>
          <p:cNvSpPr>
            <a:spLocks noChangeArrowheads="1"/>
          </p:cNvSpPr>
          <p:nvPr/>
        </p:nvSpPr>
        <p:spPr bwMode="auto">
          <a:xfrm>
            <a:off x="1283314" y="2257412"/>
            <a:ext cx="1007713" cy="320423"/>
          </a:xfrm>
          <a:prstGeom prst="roundRect">
            <a:avLst>
              <a:gd name="adj" fmla="val 16667"/>
            </a:avLst>
          </a:prstGeom>
          <a:solidFill>
            <a:srgbClr val="808000"/>
          </a:solidFill>
          <a:ln w="9525">
            <a:solidFill>
              <a:srgbClr val="008000"/>
            </a:solidFill>
            <a:round/>
          </a:ln>
        </p:spPr>
        <p:txBody>
          <a:bodyPr rot="0" vert="horz" wrap="square" lIns="91440" tIns="45720" rIns="91440" bIns="45720" anchor="t" anchorCtr="0" upright="1">
            <a:noAutofit/>
          </a:bodyPr>
          <a:lstStyle/>
          <a:p>
            <a:pPr algn="ctr">
              <a:spcAft>
                <a:spcPts val="0"/>
              </a:spcAft>
            </a:pPr>
            <a:r>
              <a:rPr lang="fr-CH" sz="1000" dirty="0" smtClean="0">
                <a:solidFill>
                  <a:schemeClr val="bg1"/>
                </a:solidFill>
                <a:effectLst/>
                <a:latin typeface="Arial" panose="02080604020202020204" charset="0"/>
                <a:ea typeface="MS Mincho" panose="02020609040205080304" pitchFamily="49" charset="-128"/>
                <a:cs typeface="Times New Roman" panose="02020603050405020304" pitchFamily="18" charset="0"/>
              </a:rPr>
              <a:t>CNPS</a:t>
            </a:r>
            <a:endParaRPr lang="fr-FR" sz="1000" dirty="0">
              <a:solidFill>
                <a:schemeClr val="bg1"/>
              </a:solidFill>
              <a:effectLst/>
              <a:latin typeface="Arial" panose="02080604020202020204" charset="0"/>
              <a:ea typeface="MS Mincho" panose="02020609040205080304" pitchFamily="49" charset="-128"/>
              <a:cs typeface="Times New Roman" panose="02020603050405020304" pitchFamily="18" charset="0"/>
            </a:endParaRPr>
          </a:p>
        </p:txBody>
      </p:sp>
      <p:cxnSp>
        <p:nvCxnSpPr>
          <p:cNvPr id="140" name="Connecteur droit 139"/>
          <p:cNvCxnSpPr>
            <a:cxnSpLocks noChangeShapeType="1"/>
          </p:cNvCxnSpPr>
          <p:nvPr/>
        </p:nvCxnSpPr>
        <p:spPr bwMode="auto">
          <a:xfrm>
            <a:off x="2325450" y="2474492"/>
            <a:ext cx="244739" cy="0"/>
          </a:xfrm>
          <a:prstGeom prst="line">
            <a:avLst/>
          </a:prstGeom>
          <a:noFill/>
          <a:ln w="9525">
            <a:solidFill>
              <a:srgbClr val="008000"/>
            </a:solidFill>
            <a:round/>
            <a:tailEnd type="triangle" w="med" len="med"/>
          </a:ln>
          <a:extLst>
            <a:ext uri="{909E8E84-426E-40DD-AFC4-6F175D3DCCD1}">
              <a14:hiddenFill xmlns:a14="http://schemas.microsoft.com/office/drawing/2010/main" xmlns="">
                <a:noFill/>
              </a14:hiddenFill>
            </a:ext>
          </a:extLst>
        </p:spPr>
      </p:cxnSp>
      <p:cxnSp>
        <p:nvCxnSpPr>
          <p:cNvPr id="141" name="Connecteur droit 140"/>
          <p:cNvCxnSpPr>
            <a:cxnSpLocks noChangeShapeType="1"/>
          </p:cNvCxnSpPr>
          <p:nvPr/>
        </p:nvCxnSpPr>
        <p:spPr bwMode="auto">
          <a:xfrm>
            <a:off x="2388400" y="1304317"/>
            <a:ext cx="244739" cy="0"/>
          </a:xfrm>
          <a:prstGeom prst="line">
            <a:avLst/>
          </a:prstGeom>
          <a:noFill/>
          <a:ln w="9525">
            <a:solidFill>
              <a:srgbClr val="008000"/>
            </a:solidFill>
            <a:round/>
            <a:tailEnd type="triangle" w="med" len="med"/>
          </a:ln>
          <a:extLst>
            <a:ext uri="{909E8E84-426E-40DD-AFC4-6F175D3DCCD1}">
              <a14:hiddenFill xmlns:a14="http://schemas.microsoft.com/office/drawing/2010/main" xmlns="">
                <a:noFill/>
              </a14:hiddenFill>
            </a:ext>
          </a:extLst>
        </p:spPr>
      </p:cxnSp>
      <p:sp>
        <p:nvSpPr>
          <p:cNvPr id="142" name="ZoneTexte 141"/>
          <p:cNvSpPr txBox="1"/>
          <p:nvPr/>
        </p:nvSpPr>
        <p:spPr>
          <a:xfrm>
            <a:off x="4069216" y="1849591"/>
            <a:ext cx="1533040" cy="276999"/>
          </a:xfrm>
          <a:prstGeom prst="rect">
            <a:avLst/>
          </a:prstGeom>
          <a:noFill/>
        </p:spPr>
        <p:txBody>
          <a:bodyPr wrap="square" rtlCol="0">
            <a:spAutoFit/>
          </a:bodyPr>
          <a:lstStyle/>
          <a:p>
            <a:pPr algn="ctr"/>
            <a:r>
              <a:rPr lang="fr-FR" sz="1200" b="1" dirty="0" smtClean="0"/>
              <a:t>Direction Générale </a:t>
            </a:r>
            <a:endParaRPr lang="fr-FR" sz="1200" b="1" dirty="0"/>
          </a:p>
        </p:txBody>
      </p:sp>
      <p:sp>
        <p:nvSpPr>
          <p:cNvPr id="143" name="Rectangle à coins arrondis 142"/>
          <p:cNvSpPr>
            <a:spLocks noChangeArrowheads="1"/>
          </p:cNvSpPr>
          <p:nvPr/>
        </p:nvSpPr>
        <p:spPr bwMode="auto">
          <a:xfrm>
            <a:off x="1721907" y="4846063"/>
            <a:ext cx="587373" cy="263553"/>
          </a:xfrm>
          <a:prstGeom prst="roundRect">
            <a:avLst>
              <a:gd name="adj" fmla="val 16667"/>
            </a:avLst>
          </a:prstGeom>
          <a:solidFill>
            <a:srgbClr val="000080"/>
          </a:solidFill>
          <a:ln w="9525">
            <a:solidFill>
              <a:srgbClr val="333399"/>
            </a:solidFill>
            <a:round/>
          </a:ln>
        </p:spPr>
        <p:txBody>
          <a:bodyPr rot="0" vert="horz" wrap="square" lIns="91440" tIns="45720" rIns="91440" bIns="45720" anchor="t" anchorCtr="0" upright="1">
            <a:noAutofit/>
          </a:bodyPr>
          <a:lstStyle/>
          <a:p>
            <a:r>
              <a:rPr lang="fr-FR" sz="1200" dirty="0" smtClean="0">
                <a:solidFill>
                  <a:schemeClr val="bg1"/>
                </a:solidFill>
              </a:rPr>
              <a:t>CTD</a:t>
            </a:r>
            <a:endParaRPr lang="fr-FR" sz="1200" dirty="0">
              <a:solidFill>
                <a:schemeClr val="bg1"/>
              </a:solidFill>
            </a:endParaRPr>
          </a:p>
        </p:txBody>
      </p:sp>
      <p:cxnSp>
        <p:nvCxnSpPr>
          <p:cNvPr id="144" name="Connecteur droit 143"/>
          <p:cNvCxnSpPr>
            <a:cxnSpLocks noChangeShapeType="1"/>
          </p:cNvCxnSpPr>
          <p:nvPr/>
        </p:nvCxnSpPr>
        <p:spPr bwMode="auto">
          <a:xfrm>
            <a:off x="2291027" y="4979249"/>
            <a:ext cx="232502" cy="0"/>
          </a:xfrm>
          <a:prstGeom prst="line">
            <a:avLst/>
          </a:prstGeom>
          <a:noFill/>
          <a:ln w="9525">
            <a:solidFill>
              <a:srgbClr val="0000FF"/>
            </a:solidFill>
            <a:round/>
            <a:tailEnd type="triangle" w="med" len="med"/>
          </a:ln>
          <a:extLst>
            <a:ext uri="{909E8E84-426E-40DD-AFC4-6F175D3DCCD1}">
              <a14:hiddenFill xmlns:a14="http://schemas.microsoft.com/office/drawing/2010/main" xmlns="">
                <a:noFill/>
              </a14:hiddenFill>
            </a:ext>
          </a:extLst>
        </p:spPr>
      </p:cxnSp>
      <p:sp>
        <p:nvSpPr>
          <p:cNvPr id="145" name="ZoneTexte 144"/>
          <p:cNvSpPr txBox="1"/>
          <p:nvPr/>
        </p:nvSpPr>
        <p:spPr>
          <a:xfrm>
            <a:off x="107503" y="1304317"/>
            <a:ext cx="1313944" cy="261610"/>
          </a:xfrm>
          <a:prstGeom prst="rect">
            <a:avLst/>
          </a:prstGeom>
          <a:noFill/>
        </p:spPr>
        <p:txBody>
          <a:bodyPr wrap="square" rtlCol="0">
            <a:spAutoFit/>
          </a:bodyPr>
          <a:lstStyle/>
          <a:p>
            <a:r>
              <a:rPr lang="fr-FR" sz="1100" dirty="0" smtClean="0"/>
              <a:t>Cotisations salariés</a:t>
            </a:r>
            <a:endParaRPr lang="fr-FR" sz="1100" dirty="0"/>
          </a:p>
        </p:txBody>
      </p:sp>
      <p:sp>
        <p:nvSpPr>
          <p:cNvPr id="146" name="ZoneTexte 145"/>
          <p:cNvSpPr txBox="1"/>
          <p:nvPr/>
        </p:nvSpPr>
        <p:spPr>
          <a:xfrm>
            <a:off x="18795" y="1662453"/>
            <a:ext cx="1313944" cy="430887"/>
          </a:xfrm>
          <a:prstGeom prst="rect">
            <a:avLst/>
          </a:prstGeom>
          <a:noFill/>
        </p:spPr>
        <p:txBody>
          <a:bodyPr wrap="square" rtlCol="0">
            <a:spAutoFit/>
          </a:bodyPr>
          <a:lstStyle/>
          <a:p>
            <a:r>
              <a:rPr lang="fr-FR" sz="1100" dirty="0" smtClean="0"/>
              <a:t>Cotisations Agents Etat</a:t>
            </a:r>
            <a:endParaRPr lang="fr-FR" sz="1100" dirty="0"/>
          </a:p>
        </p:txBody>
      </p:sp>
      <p:sp>
        <p:nvSpPr>
          <p:cNvPr id="147" name="ZoneTexte 146"/>
          <p:cNvSpPr txBox="1"/>
          <p:nvPr/>
        </p:nvSpPr>
        <p:spPr>
          <a:xfrm>
            <a:off x="13429" y="2303308"/>
            <a:ext cx="1313944" cy="430887"/>
          </a:xfrm>
          <a:prstGeom prst="rect">
            <a:avLst/>
          </a:prstGeom>
          <a:noFill/>
        </p:spPr>
        <p:txBody>
          <a:bodyPr wrap="square" rtlCol="0">
            <a:spAutoFit/>
          </a:bodyPr>
          <a:lstStyle/>
          <a:p>
            <a:r>
              <a:rPr lang="fr-FR" sz="1100" dirty="0" smtClean="0"/>
              <a:t>Retraités secteur privé</a:t>
            </a:r>
            <a:endParaRPr lang="fr-FR" sz="1100" dirty="0"/>
          </a:p>
        </p:txBody>
      </p:sp>
      <p:sp>
        <p:nvSpPr>
          <p:cNvPr id="148" name="ZoneTexte 147"/>
          <p:cNvSpPr txBox="1"/>
          <p:nvPr/>
        </p:nvSpPr>
        <p:spPr>
          <a:xfrm>
            <a:off x="93736" y="3776769"/>
            <a:ext cx="1313944" cy="600164"/>
          </a:xfrm>
          <a:prstGeom prst="rect">
            <a:avLst/>
          </a:prstGeom>
          <a:noFill/>
        </p:spPr>
        <p:txBody>
          <a:bodyPr wrap="square" rtlCol="0">
            <a:spAutoFit/>
          </a:bodyPr>
          <a:lstStyle/>
          <a:p>
            <a:r>
              <a:rPr lang="fr-FR" sz="1100" dirty="0" smtClean="0"/>
              <a:t>Cotisations travailleurs indépendants</a:t>
            </a:r>
            <a:endParaRPr lang="fr-FR" sz="1100" dirty="0"/>
          </a:p>
        </p:txBody>
      </p:sp>
      <p:sp>
        <p:nvSpPr>
          <p:cNvPr id="149" name="ZoneTexte 148"/>
          <p:cNvSpPr txBox="1"/>
          <p:nvPr/>
        </p:nvSpPr>
        <p:spPr>
          <a:xfrm>
            <a:off x="6309800" y="5435414"/>
            <a:ext cx="1048094" cy="461665"/>
          </a:xfrm>
          <a:prstGeom prst="rect">
            <a:avLst/>
          </a:prstGeom>
          <a:noFill/>
        </p:spPr>
        <p:txBody>
          <a:bodyPr wrap="square" rtlCol="0">
            <a:spAutoFit/>
          </a:bodyPr>
          <a:lstStyle/>
          <a:p>
            <a:r>
              <a:rPr lang="fr-FR" sz="1200" dirty="0" smtClean="0"/>
              <a:t>Prestataires de soins</a:t>
            </a:r>
            <a:endParaRPr lang="fr-FR" sz="1200" dirty="0"/>
          </a:p>
        </p:txBody>
      </p:sp>
      <p:sp>
        <p:nvSpPr>
          <p:cNvPr id="150" name="ZoneTexte 149"/>
          <p:cNvSpPr txBox="1"/>
          <p:nvPr/>
        </p:nvSpPr>
        <p:spPr>
          <a:xfrm>
            <a:off x="4846716" y="5454018"/>
            <a:ext cx="1313944" cy="261610"/>
          </a:xfrm>
          <a:prstGeom prst="rect">
            <a:avLst/>
          </a:prstGeom>
          <a:noFill/>
        </p:spPr>
        <p:txBody>
          <a:bodyPr wrap="square" rtlCol="0">
            <a:spAutoFit/>
          </a:bodyPr>
          <a:lstStyle/>
          <a:p>
            <a:r>
              <a:rPr lang="fr-FR" sz="1100" dirty="0" smtClean="0"/>
              <a:t>Financement</a:t>
            </a:r>
            <a:endParaRPr lang="fr-FR" sz="1100" dirty="0"/>
          </a:p>
        </p:txBody>
      </p:sp>
      <p:sp>
        <p:nvSpPr>
          <p:cNvPr id="151" name="ZoneTexte 150"/>
          <p:cNvSpPr txBox="1"/>
          <p:nvPr/>
        </p:nvSpPr>
        <p:spPr>
          <a:xfrm>
            <a:off x="701649" y="6151871"/>
            <a:ext cx="1645216" cy="261610"/>
          </a:xfrm>
          <a:prstGeom prst="rect">
            <a:avLst/>
          </a:prstGeom>
          <a:noFill/>
        </p:spPr>
        <p:txBody>
          <a:bodyPr wrap="square" rtlCol="0">
            <a:spAutoFit/>
          </a:bodyPr>
          <a:lstStyle/>
          <a:p>
            <a:r>
              <a:rPr lang="fr-FR" sz="1100" dirty="0" smtClean="0"/>
              <a:t>Source de financement</a:t>
            </a:r>
            <a:endParaRPr lang="fr-FR" sz="1100" dirty="0"/>
          </a:p>
        </p:txBody>
      </p:sp>
      <p:sp>
        <p:nvSpPr>
          <p:cNvPr id="152" name="ZoneTexte 151"/>
          <p:cNvSpPr txBox="1"/>
          <p:nvPr/>
        </p:nvSpPr>
        <p:spPr>
          <a:xfrm>
            <a:off x="4000382" y="6042649"/>
            <a:ext cx="1313944" cy="261610"/>
          </a:xfrm>
          <a:prstGeom prst="rect">
            <a:avLst/>
          </a:prstGeom>
          <a:noFill/>
        </p:spPr>
        <p:txBody>
          <a:bodyPr wrap="square" rtlCol="0">
            <a:spAutoFit/>
          </a:bodyPr>
          <a:lstStyle/>
          <a:p>
            <a:r>
              <a:rPr lang="fr-FR" sz="1100" dirty="0" smtClean="0"/>
              <a:t>Ingénierie</a:t>
            </a:r>
            <a:endParaRPr lang="fr-FR" sz="1100" dirty="0"/>
          </a:p>
        </p:txBody>
      </p:sp>
      <p:sp>
        <p:nvSpPr>
          <p:cNvPr id="153" name="ZoneTexte 152"/>
          <p:cNvSpPr txBox="1"/>
          <p:nvPr/>
        </p:nvSpPr>
        <p:spPr>
          <a:xfrm>
            <a:off x="5467062" y="6056496"/>
            <a:ext cx="1704830" cy="261610"/>
          </a:xfrm>
          <a:prstGeom prst="rect">
            <a:avLst/>
          </a:prstGeom>
          <a:noFill/>
        </p:spPr>
        <p:txBody>
          <a:bodyPr wrap="square" rtlCol="0">
            <a:spAutoFit/>
          </a:bodyPr>
          <a:lstStyle/>
          <a:p>
            <a:r>
              <a:rPr lang="fr-FR" sz="1100" dirty="0" smtClean="0"/>
              <a:t>Gestion des prestations</a:t>
            </a:r>
            <a:endParaRPr lang="fr-FR" sz="1100" dirty="0"/>
          </a:p>
        </p:txBody>
      </p:sp>
      <p:sp>
        <p:nvSpPr>
          <p:cNvPr id="154" name="ZoneTexte 153"/>
          <p:cNvSpPr txBox="1"/>
          <p:nvPr/>
        </p:nvSpPr>
        <p:spPr>
          <a:xfrm>
            <a:off x="7658560" y="6001278"/>
            <a:ext cx="1313944" cy="261610"/>
          </a:xfrm>
          <a:prstGeom prst="rect">
            <a:avLst/>
          </a:prstGeom>
          <a:noFill/>
        </p:spPr>
        <p:txBody>
          <a:bodyPr wrap="square" rtlCol="0">
            <a:spAutoFit/>
          </a:bodyPr>
          <a:lstStyle/>
          <a:p>
            <a:r>
              <a:rPr lang="fr-FR" sz="1100" dirty="0" smtClean="0"/>
              <a:t>Affiliation</a:t>
            </a:r>
            <a:endParaRPr lang="fr-FR"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368152"/>
          </a:xfrm>
        </p:spPr>
        <p:txBody>
          <a:bodyPr>
            <a:normAutofit fontScale="90000"/>
          </a:bodyPr>
          <a:lstStyle/>
          <a:p>
            <a:pPr lvl="0"/>
            <a:r>
              <a:rPr lang="fr-CH" sz="3000" dirty="0">
                <a:solidFill>
                  <a:srgbClr val="00B050"/>
                </a:solidFill>
              </a:rPr>
              <a:t>Le paquet de soins et services de santé du système de Couverture Santé Universelle</a:t>
            </a: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a:xfrm>
            <a:off x="323850" y="1052830"/>
            <a:ext cx="8229600" cy="5141168"/>
          </a:xfrm>
        </p:spPr>
        <p:txBody>
          <a:bodyPr>
            <a:normAutofit lnSpcReduction="10000"/>
          </a:bodyPr>
          <a:lstStyle/>
          <a:p>
            <a:pPr algn="just"/>
            <a:r>
              <a:rPr lang="fr-FR" dirty="0">
                <a:solidFill>
                  <a:srgbClr val="0070C0"/>
                </a:solidFill>
              </a:rPr>
              <a:t>Le paquet de base </a:t>
            </a:r>
            <a:r>
              <a:rPr lang="fr-FR" dirty="0"/>
              <a:t>est l’ensemble des soins, préventifs et curatifs, des médicaments et des dispositifs médicaux considérés comme fondamentaux et prioritaires et dont la prise en charge collective sera garantie par le système </a:t>
            </a:r>
            <a:r>
              <a:rPr lang="fr-FR" dirty="0" smtClean="0"/>
              <a:t>national</a:t>
            </a:r>
          </a:p>
          <a:p>
            <a:pPr marL="0" indent="0" algn="just">
              <a:buNone/>
            </a:pPr>
            <a:endParaRPr lang="fr-FR" dirty="0" smtClean="0"/>
          </a:p>
          <a:p>
            <a:pPr algn="just"/>
            <a:r>
              <a:rPr lang="fr-FR" dirty="0">
                <a:solidFill>
                  <a:srgbClr val="FF0000"/>
                </a:solidFill>
              </a:rPr>
              <a:t>185 </a:t>
            </a:r>
            <a:r>
              <a:rPr lang="fr-FR" dirty="0" smtClean="0">
                <a:solidFill>
                  <a:srgbClr val="FF0000"/>
                </a:solidFill>
              </a:rPr>
              <a:t>affections et interventions </a:t>
            </a:r>
            <a:r>
              <a:rPr lang="fr-FR" dirty="0">
                <a:solidFill>
                  <a:srgbClr val="FF0000"/>
                </a:solidFill>
              </a:rPr>
              <a:t>de santé publique</a:t>
            </a:r>
            <a:r>
              <a:rPr lang="fr-FR" dirty="0">
                <a:solidFill>
                  <a:schemeClr val="accent6">
                    <a:lumMod val="75000"/>
                  </a:schemeClr>
                </a:solidFill>
              </a:rPr>
              <a:t>  </a:t>
            </a:r>
            <a:r>
              <a:rPr lang="fr-FR" dirty="0"/>
              <a:t>ont été retenues dans le paquet de soins de </a:t>
            </a:r>
            <a:r>
              <a:rPr lang="fr-FR" dirty="0" smtClean="0"/>
              <a:t>base, avec </a:t>
            </a:r>
            <a:r>
              <a:rPr lang="fr-FR" dirty="0" smtClean="0">
                <a:solidFill>
                  <a:srgbClr val="FF0000"/>
                </a:solidFill>
              </a:rPr>
              <a:t>101 sous-interventions</a:t>
            </a:r>
            <a:endParaRPr lang="fr-FR" dirty="0">
              <a:solidFill>
                <a:srgbClr val="FF0000"/>
              </a:solidFill>
            </a:endParaRPr>
          </a:p>
          <a:p>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539552" y="620689"/>
          <a:ext cx="7704856" cy="1801292"/>
        </p:xfrm>
        <a:graphic>
          <a:graphicData uri="http://schemas.openxmlformats.org/drawingml/2006/table">
            <a:tbl>
              <a:tblPr firstRow="1" firstCol="1" bandRow="1">
                <a:tableStyleId>{5C22544A-7EE6-4342-B048-85BDC9FD1C3A}</a:tableStyleId>
              </a:tblPr>
              <a:tblGrid>
                <a:gridCol w="2030031"/>
                <a:gridCol w="2506473"/>
                <a:gridCol w="3168352"/>
              </a:tblGrid>
              <a:tr h="648071">
                <a:tc>
                  <a:txBody>
                    <a:bodyPr/>
                    <a:lstStyle/>
                    <a:p>
                      <a:pPr algn="ctr">
                        <a:lnSpc>
                          <a:spcPct val="115000"/>
                        </a:lnSpc>
                        <a:spcAft>
                          <a:spcPts val="0"/>
                        </a:spcAft>
                      </a:pPr>
                      <a:r>
                        <a:rPr lang="fr-FR" sz="1400" dirty="0">
                          <a:effectLst/>
                        </a:rPr>
                        <a:t>Paquet d'Activité</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Nombre d’INTERVENTIONS</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600" dirty="0">
                          <a:effectLst/>
                        </a:rPr>
                        <a:t>%</a:t>
                      </a:r>
                      <a:endParaRPr lang="fr-FR" sz="1600" dirty="0">
                        <a:effectLst/>
                        <a:latin typeface="Calibri" charset="0"/>
                        <a:ea typeface="Times New Roman" panose="02020603050405020304" pitchFamily="18" charset="0"/>
                        <a:cs typeface="Times New Roman" panose="02020603050405020304" pitchFamily="18" charset="0"/>
                      </a:endParaRPr>
                    </a:p>
                  </a:txBody>
                  <a:tcPr marL="44450" marR="44450" marT="0" marB="0"/>
                </a:tc>
              </a:tr>
              <a:tr h="384407">
                <a:tc>
                  <a:txBody>
                    <a:bodyPr/>
                    <a:lstStyle/>
                    <a:p>
                      <a:pPr>
                        <a:lnSpc>
                          <a:spcPct val="115000"/>
                        </a:lnSpc>
                        <a:spcAft>
                          <a:spcPts val="0"/>
                        </a:spcAft>
                      </a:pPr>
                      <a:r>
                        <a:rPr lang="fr-FR" sz="1400" dirty="0">
                          <a:effectLst/>
                        </a:rPr>
                        <a:t>PAC</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a:effectLst/>
                        </a:rPr>
                        <a:t>29</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15.68</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tc>
              </a:tr>
              <a:tr h="384407">
                <a:tc>
                  <a:txBody>
                    <a:bodyPr/>
                    <a:lstStyle/>
                    <a:p>
                      <a:pPr>
                        <a:lnSpc>
                          <a:spcPct val="115000"/>
                        </a:lnSpc>
                        <a:spcAft>
                          <a:spcPts val="0"/>
                        </a:spcAft>
                      </a:pPr>
                      <a:r>
                        <a:rPr lang="fr-FR" sz="1400" dirty="0">
                          <a:effectLst/>
                        </a:rPr>
                        <a:t>PMA/PCA</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156</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84.32</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tc>
              </a:tr>
              <a:tr h="384407">
                <a:tc>
                  <a:txBody>
                    <a:bodyPr/>
                    <a:lstStyle/>
                    <a:p>
                      <a:pPr>
                        <a:lnSpc>
                          <a:spcPct val="115000"/>
                        </a:lnSpc>
                        <a:spcAft>
                          <a:spcPts val="0"/>
                        </a:spcAft>
                      </a:pPr>
                      <a:r>
                        <a:rPr lang="fr-FR" sz="1400" dirty="0">
                          <a:effectLst/>
                        </a:rPr>
                        <a:t>Total général</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185</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100</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tc>
              </a:tr>
            </a:tbl>
          </a:graphicData>
        </a:graphic>
      </p:graphicFrame>
      <p:graphicFrame>
        <p:nvGraphicFramePr>
          <p:cNvPr id="5" name="Tableau 4"/>
          <p:cNvGraphicFramePr>
            <a:graphicFrameLocks noGrp="1"/>
          </p:cNvGraphicFramePr>
          <p:nvPr/>
        </p:nvGraphicFramePr>
        <p:xfrm>
          <a:off x="539552" y="3068960"/>
          <a:ext cx="7704856" cy="3528392"/>
        </p:xfrm>
        <a:graphic>
          <a:graphicData uri="http://schemas.openxmlformats.org/drawingml/2006/table">
            <a:tbl>
              <a:tblPr firstRow="1" firstCol="1" bandRow="1">
                <a:tableStyleId>{5C22544A-7EE6-4342-B048-85BDC9FD1C3A}</a:tableStyleId>
              </a:tblPr>
              <a:tblGrid>
                <a:gridCol w="668378"/>
                <a:gridCol w="743296"/>
                <a:gridCol w="591992"/>
                <a:gridCol w="762392"/>
                <a:gridCol w="572895"/>
                <a:gridCol w="558206"/>
                <a:gridCol w="906350"/>
                <a:gridCol w="790302"/>
                <a:gridCol w="564082"/>
                <a:gridCol w="682867"/>
                <a:gridCol w="864096"/>
              </a:tblGrid>
              <a:tr h="504056">
                <a:tc gridSpan="11">
                  <a:txBody>
                    <a:bodyPr/>
                    <a:lstStyle/>
                    <a:p>
                      <a:pPr algn="ctr">
                        <a:lnSpc>
                          <a:spcPct val="115000"/>
                        </a:lnSpc>
                        <a:spcAft>
                          <a:spcPts val="0"/>
                        </a:spcAft>
                      </a:pPr>
                      <a:r>
                        <a:rPr lang="fr-FR" sz="1600" dirty="0">
                          <a:effectLst/>
                        </a:rPr>
                        <a:t>INTERVENTIONS PAR SPECIALITE</a:t>
                      </a:r>
                      <a:endParaRPr lang="fr-FR" sz="16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9839">
                <a:tc>
                  <a:txBody>
                    <a:bodyPr/>
                    <a:lstStyle/>
                    <a:p>
                      <a:pPr algn="l">
                        <a:lnSpc>
                          <a:spcPct val="115000"/>
                        </a:lnSpc>
                        <a:spcAft>
                          <a:spcPts val="0"/>
                        </a:spcAft>
                      </a:pPr>
                      <a:r>
                        <a:rPr lang="fr-FR" sz="1100" dirty="0">
                          <a:effectLst/>
                        </a:rPr>
                        <a:t>CIBLE</a:t>
                      </a:r>
                      <a:endParaRPr lang="fr-FR" sz="11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Gynécologie-</a:t>
                      </a:r>
                      <a:endParaRPr lang="fr-FR" sz="1100">
                        <a:effectLst/>
                      </a:endParaRPr>
                    </a:p>
                    <a:p>
                      <a:pPr algn="l">
                        <a:lnSpc>
                          <a:spcPct val="115000"/>
                        </a:lnSpc>
                        <a:spcAft>
                          <a:spcPts val="0"/>
                        </a:spcAft>
                      </a:pPr>
                      <a:r>
                        <a:rPr lang="fr-FR" sz="800">
                          <a:effectLst/>
                        </a:rPr>
                        <a:t>Obstétrique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Médecine </a:t>
                      </a:r>
                      <a:endParaRPr lang="fr-FR" sz="1100">
                        <a:effectLst/>
                      </a:endParaRPr>
                    </a:p>
                    <a:p>
                      <a:pPr algn="l">
                        <a:lnSpc>
                          <a:spcPct val="115000"/>
                        </a:lnSpc>
                        <a:spcAft>
                          <a:spcPts val="0"/>
                        </a:spcAft>
                      </a:pPr>
                      <a:r>
                        <a:rPr lang="fr-FR" sz="800">
                          <a:effectLst/>
                        </a:rPr>
                        <a:t>Interne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Ophtalmologie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ORL</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Pédiatrie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Santé</a:t>
                      </a:r>
                      <a:endParaRPr lang="fr-FR" sz="1100">
                        <a:effectLst/>
                      </a:endParaRPr>
                    </a:p>
                    <a:p>
                      <a:pPr algn="l">
                        <a:lnSpc>
                          <a:spcPct val="115000"/>
                        </a:lnSpc>
                        <a:spcAft>
                          <a:spcPts val="0"/>
                        </a:spcAft>
                      </a:pPr>
                      <a:r>
                        <a:rPr lang="fr-FR" sz="800">
                          <a:effectLst/>
                        </a:rPr>
                        <a:t>Communautaire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Odonto</a:t>
                      </a:r>
                      <a:endParaRPr lang="fr-FR" sz="1100">
                        <a:effectLst/>
                      </a:endParaRPr>
                    </a:p>
                    <a:p>
                      <a:pPr algn="l">
                        <a:lnSpc>
                          <a:spcPct val="115000"/>
                        </a:lnSpc>
                        <a:spcAft>
                          <a:spcPts val="0"/>
                        </a:spcAft>
                      </a:pPr>
                      <a:r>
                        <a:rPr lang="fr-FR" sz="800">
                          <a:effectLst/>
                        </a:rPr>
                        <a:t>Stomatologie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800">
                          <a:effectLst/>
                        </a:rPr>
                        <a:t>Chirurgie</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spcAft>
                          <a:spcPts val="0"/>
                        </a:spcAft>
                      </a:pPr>
                      <a:r>
                        <a:rPr lang="fr-FR" sz="1100">
                          <a:effectLst/>
                        </a:rPr>
                        <a:t>Total </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200">
                          <a:effectLst/>
                        </a:rPr>
                        <a:t>%</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r>
              <a:tr h="289207">
                <a:tc>
                  <a:txBody>
                    <a:bodyPr/>
                    <a:lstStyle/>
                    <a:p>
                      <a:pPr algn="l">
                        <a:lnSpc>
                          <a:spcPct val="115000"/>
                        </a:lnSpc>
                        <a:spcAft>
                          <a:spcPts val="0"/>
                        </a:spcAft>
                      </a:pPr>
                      <a:r>
                        <a:rPr lang="fr-FR" sz="1000" dirty="0">
                          <a:effectLst/>
                        </a:rPr>
                        <a:t>ENFANT</a:t>
                      </a:r>
                      <a:endParaRPr lang="fr-FR" sz="11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a:effectLst/>
                        </a:rPr>
                        <a:t>1</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a:effectLst/>
                        </a:rPr>
                        <a:t>34</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a:effectLst/>
                        </a:rPr>
                        <a:t>11</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a:effectLst/>
                        </a:rPr>
                        <a:t>1</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a:solidFill>
                            <a:schemeClr val="tx1"/>
                          </a:solidFill>
                          <a:effectLst/>
                        </a:rPr>
                        <a:t>48</a:t>
                      </a:r>
                      <a:endParaRPr lang="fr-FR" sz="1400" b="1" dirty="0">
                        <a:solidFill>
                          <a:schemeClr val="tx1"/>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25,94</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r>
              <a:tr h="289207">
                <a:tc>
                  <a:txBody>
                    <a:bodyPr/>
                    <a:lstStyle/>
                    <a:p>
                      <a:pPr algn="l">
                        <a:lnSpc>
                          <a:spcPct val="115000"/>
                        </a:lnSpc>
                        <a:spcAft>
                          <a:spcPts val="0"/>
                        </a:spcAft>
                      </a:pPr>
                      <a:r>
                        <a:rPr lang="fr-FR" sz="1000" dirty="0">
                          <a:effectLst/>
                        </a:rPr>
                        <a:t>MERE</a:t>
                      </a:r>
                      <a:endParaRPr lang="fr-FR" sz="11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24</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dirty="0">
                        <a:effectLst/>
                        <a:latin typeface="Calibri" charset="0"/>
                      </a:endParaRPr>
                    </a:p>
                  </a:txBody>
                  <a:tcPr marL="44450" marR="44450" marT="0" marB="0" anchor="b"/>
                </a:tc>
                <a:tc>
                  <a:txBody>
                    <a:bodyPr/>
                    <a:lstStyle/>
                    <a:p>
                      <a:pPr algn="l">
                        <a:lnSpc>
                          <a:spcPct val="115000"/>
                        </a:lnSpc>
                      </a:pPr>
                      <a:endParaRPr lang="fr-FR" sz="1400" dirty="0">
                        <a:effectLst/>
                        <a:latin typeface="Calibri"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a:effectLst/>
                        </a:rPr>
                        <a:t>2</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b="1" dirty="0" smtClean="0">
                          <a:solidFill>
                            <a:schemeClr val="tx1"/>
                          </a:solidFill>
                          <a:effectLst/>
                        </a:rPr>
                        <a:t>26</a:t>
                      </a:r>
                      <a:endParaRPr lang="fr-FR" sz="1400" b="1" dirty="0">
                        <a:solidFill>
                          <a:schemeClr val="tx1"/>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14,06</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r>
              <a:tr h="289207">
                <a:tc>
                  <a:txBody>
                    <a:bodyPr/>
                    <a:lstStyle/>
                    <a:p>
                      <a:pPr algn="l">
                        <a:lnSpc>
                          <a:spcPct val="115000"/>
                        </a:lnSpc>
                        <a:spcAft>
                          <a:spcPts val="0"/>
                        </a:spcAft>
                      </a:pPr>
                      <a:r>
                        <a:rPr lang="fr-FR" sz="1000">
                          <a:effectLst/>
                        </a:rPr>
                        <a:t>TOUS</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dirty="0" smtClean="0">
                          <a:effectLst/>
                        </a:rPr>
                        <a:t>49</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3</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11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l">
                        <a:lnSpc>
                          <a:spcPct val="115000"/>
                        </a:lnSpc>
                      </a:pPr>
                      <a:endParaRPr lang="fr-FR" sz="1400">
                        <a:effectLst/>
                        <a:latin typeface="Calibri" charset="0"/>
                      </a:endParaRPr>
                    </a:p>
                  </a:txBody>
                  <a:tcPr marL="44450" marR="44450" marT="0" marB="0" anchor="b"/>
                </a:tc>
                <a:tc>
                  <a:txBody>
                    <a:bodyPr/>
                    <a:lstStyle/>
                    <a:p>
                      <a:pPr algn="ctr">
                        <a:lnSpc>
                          <a:spcPct val="115000"/>
                        </a:lnSpc>
                        <a:spcAft>
                          <a:spcPts val="0"/>
                        </a:spcAft>
                      </a:pPr>
                      <a:r>
                        <a:rPr lang="fr-FR" sz="1400">
                          <a:effectLst/>
                        </a:rPr>
                        <a:t>16</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11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21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tx1"/>
                          </a:solidFill>
                          <a:effectLst/>
                        </a:rPr>
                        <a:t>111</a:t>
                      </a:r>
                      <a:endParaRPr lang="fr-FR" sz="1400" b="1" dirty="0">
                        <a:solidFill>
                          <a:schemeClr val="tx1"/>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latin typeface="+mn-lt"/>
                          <a:ea typeface="+mn-ea"/>
                          <a:cs typeface="+mn-cs"/>
                        </a:rPr>
                        <a:t>60</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r>
              <a:tr h="844788">
                <a:tc>
                  <a:txBody>
                    <a:bodyPr/>
                    <a:lstStyle/>
                    <a:p>
                      <a:pPr algn="l">
                        <a:lnSpc>
                          <a:spcPct val="115000"/>
                        </a:lnSpc>
                        <a:spcAft>
                          <a:spcPts val="0"/>
                        </a:spcAft>
                      </a:pPr>
                      <a:r>
                        <a:rPr lang="fr-FR" sz="1100">
                          <a:effectLst/>
                        </a:rPr>
                        <a:t>Total</a:t>
                      </a:r>
                      <a:endParaRPr lang="fr-FR" sz="11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a:effectLst/>
                        </a:rPr>
                        <a:t>24</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49</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a:effectLst/>
                        </a:rPr>
                        <a:t>4</a:t>
                      </a:r>
                      <a:endParaRPr lang="fr-FR" sz="140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11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34</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29</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smtClean="0">
                          <a:effectLst/>
                        </a:rPr>
                        <a:t>11</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22</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185</a:t>
                      </a:r>
                      <a:endParaRPr lang="fr-FR" sz="1400" b="1" dirty="0">
                        <a:solidFill>
                          <a:schemeClr val="accent6">
                            <a:lumMod val="75000"/>
                          </a:schemeClr>
                        </a:solidFill>
                        <a:effectLst/>
                        <a:latin typeface="Calibri"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fr-FR" sz="1400" dirty="0">
                          <a:effectLst/>
                        </a:rPr>
                        <a:t>100</a:t>
                      </a:r>
                      <a:endParaRPr lang="fr-FR" sz="14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r>
              <a:tr h="289207">
                <a:tc gridSpan="11">
                  <a:txBody>
                    <a:bodyPr/>
                    <a:lstStyle/>
                    <a:p>
                      <a:pPr algn="l">
                        <a:lnSpc>
                          <a:spcPct val="115000"/>
                        </a:lnSpc>
                      </a:pPr>
                      <a:endParaRPr lang="fr-FR" sz="1100">
                        <a:effectLst/>
                        <a:latin typeface="Calibri" charset="0"/>
                      </a:endParaRPr>
                    </a:p>
                  </a:txBody>
                  <a:tcPr marL="44450" marR="4445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2881">
                <a:tc gridSpan="11">
                  <a:txBody>
                    <a:bodyPr/>
                    <a:lstStyle/>
                    <a:p>
                      <a:pPr algn="l">
                        <a:lnSpc>
                          <a:spcPct val="115000"/>
                        </a:lnSpc>
                        <a:spcAft>
                          <a:spcPts val="0"/>
                        </a:spcAft>
                      </a:pPr>
                      <a:r>
                        <a:rPr lang="fr-FR" sz="1100" dirty="0">
                          <a:effectLst/>
                        </a:rPr>
                        <a:t>NB : TOUS = Mère + Enfant + Hommes et Femmes</a:t>
                      </a:r>
                      <a:endParaRPr lang="fr-FR" sz="1100" dirty="0">
                        <a:effectLst/>
                        <a:latin typeface="Calibri" charset="0"/>
                        <a:ea typeface="Times New Roman" panose="02020603050405020304" pitchFamily="18" charset="0"/>
                        <a:cs typeface="Times New Roman" panose="02020603050405020304" pitchFamily="18" charset="0"/>
                      </a:endParaRPr>
                    </a:p>
                  </a:txBody>
                  <a:tcPr marL="44450" marR="4445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dirty="0" smtClean="0">
                <a:solidFill>
                  <a:srgbClr val="00B050"/>
                </a:solidFill>
              </a:rPr>
              <a:t>Les protocoles de soins par spécialités</a:t>
            </a:r>
            <a:endParaRPr lang="fr-FR" dirty="0">
              <a:solidFill>
                <a:srgbClr val="00B050"/>
              </a:solidFill>
            </a:endParaRPr>
          </a:p>
        </p:txBody>
      </p:sp>
      <p:sp>
        <p:nvSpPr>
          <p:cNvPr id="3" name="Espace réservé du contenu 2"/>
          <p:cNvSpPr>
            <a:spLocks noGrp="1"/>
          </p:cNvSpPr>
          <p:nvPr>
            <p:ph idx="1"/>
          </p:nvPr>
        </p:nvSpPr>
        <p:spPr>
          <a:xfrm>
            <a:off x="457200" y="1412776"/>
            <a:ext cx="8435280" cy="5256584"/>
          </a:xfrm>
        </p:spPr>
        <p:txBody>
          <a:bodyPr>
            <a:normAutofit fontScale="72500"/>
          </a:bodyPr>
          <a:lstStyle/>
          <a:p>
            <a:pPr algn="just"/>
            <a:r>
              <a:rPr lang="fr-FR" dirty="0" smtClean="0"/>
              <a:t>Elaborés pour favoriser </a:t>
            </a:r>
            <a:r>
              <a:rPr lang="fr-FR" dirty="0"/>
              <a:t>une bonne délivrance des interventions du paquet de soins de </a:t>
            </a:r>
            <a:r>
              <a:rPr lang="fr-FR" dirty="0" smtClean="0"/>
              <a:t>base</a:t>
            </a:r>
            <a:endParaRPr lang="fr-FR" dirty="0"/>
          </a:p>
          <a:p>
            <a:pPr marL="0" indent="0" algn="just">
              <a:buNone/>
            </a:pPr>
            <a:endParaRPr lang="fr-FR" sz="1800" dirty="0" smtClean="0"/>
          </a:p>
          <a:p>
            <a:pPr algn="just"/>
            <a:r>
              <a:rPr lang="fr-FR" dirty="0" smtClean="0"/>
              <a:t>Document </a:t>
            </a:r>
            <a:r>
              <a:rPr lang="fr-FR" dirty="0"/>
              <a:t>fixant les règles </a:t>
            </a:r>
            <a:r>
              <a:rPr lang="fr-FR" dirty="0" smtClean="0"/>
              <a:t>de </a:t>
            </a:r>
            <a:r>
              <a:rPr lang="fr-FR" dirty="0"/>
              <a:t>bonne pratique d’un acte médical ou paramédical, basées sur une expérience clinique partagée et un consensus de </a:t>
            </a:r>
            <a:r>
              <a:rPr lang="fr-FR" dirty="0" smtClean="0"/>
              <a:t>professionnels</a:t>
            </a:r>
          </a:p>
          <a:p>
            <a:pPr algn="just"/>
            <a:endParaRPr lang="fr-FR" dirty="0"/>
          </a:p>
          <a:p>
            <a:pPr algn="just"/>
            <a:r>
              <a:rPr lang="fr-FR" dirty="0" smtClean="0"/>
              <a:t>Guide </a:t>
            </a:r>
            <a:r>
              <a:rPr lang="fr-FR" dirty="0"/>
              <a:t>de rappel  des procédures de soins que les professionnels de  santé se devront de suivre dans le cadre de la prise en charge des pathologies et des services arrêtés dans le panier de soins.</a:t>
            </a:r>
          </a:p>
          <a:p>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0" indent="0">
              <a:buNone/>
            </a:pPr>
            <a:endParaRPr lang="fr-FR" dirty="0" smtClean="0">
              <a:solidFill>
                <a:srgbClr val="0070C0"/>
              </a:solidFill>
            </a:endParaRPr>
          </a:p>
          <a:p>
            <a:pPr marL="0" indent="0">
              <a:buNone/>
            </a:pPr>
            <a:r>
              <a:rPr lang="fr-FR" dirty="0" smtClean="0">
                <a:solidFill>
                  <a:srgbClr val="0070C0"/>
                </a:solidFill>
              </a:rPr>
              <a:t>Trois </a:t>
            </a:r>
            <a:r>
              <a:rPr lang="fr-FR" dirty="0">
                <a:solidFill>
                  <a:srgbClr val="0070C0"/>
                </a:solidFill>
              </a:rPr>
              <a:t>objectifs </a:t>
            </a:r>
            <a:r>
              <a:rPr lang="fr-FR" dirty="0" smtClean="0">
                <a:solidFill>
                  <a:srgbClr val="0070C0"/>
                </a:solidFill>
              </a:rPr>
              <a:t>poursuivis dans ce cadre</a:t>
            </a:r>
            <a:r>
              <a:rPr lang="fr-FR" dirty="0">
                <a:solidFill>
                  <a:srgbClr val="0070C0"/>
                </a:solidFill>
              </a:rPr>
              <a:t> </a:t>
            </a:r>
            <a:r>
              <a:rPr lang="fr-FR" dirty="0" smtClean="0">
                <a:solidFill>
                  <a:srgbClr val="0070C0"/>
                </a:solidFill>
              </a:rPr>
              <a:t>:</a:t>
            </a:r>
          </a:p>
          <a:p>
            <a:pPr marL="0" indent="0">
              <a:buNone/>
            </a:pPr>
            <a:endParaRPr lang="fr-FR" dirty="0"/>
          </a:p>
          <a:p>
            <a:pPr lvl="0"/>
            <a:r>
              <a:rPr lang="fr-FR" dirty="0"/>
              <a:t>Offrir des soins et services de qualité </a:t>
            </a:r>
          </a:p>
          <a:p>
            <a:pPr lvl="0"/>
            <a:r>
              <a:rPr lang="fr-FR" dirty="0"/>
              <a:t>Rationaliser les dépenses de santé </a:t>
            </a:r>
          </a:p>
          <a:p>
            <a:pPr lvl="0"/>
            <a:r>
              <a:rPr lang="fr-FR" dirty="0"/>
              <a:t>Servir de référence pour le remboursement des prestations aux formations </a:t>
            </a:r>
            <a:r>
              <a:rPr lang="fr-FR" dirty="0" smtClean="0"/>
              <a:t>sanitaires</a:t>
            </a:r>
            <a:endParaRPr lang="fr-FR" dirty="0"/>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6136" y="188640"/>
            <a:ext cx="3347864" cy="20882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517632" cy="1359024"/>
          </a:xfrm>
        </p:spPr>
        <p:txBody>
          <a:bodyPr>
            <a:normAutofit fontScale="90000"/>
          </a:bodyPr>
          <a:lstStyle/>
          <a:p>
            <a:pPr lvl="0"/>
            <a:r>
              <a:rPr lang="fr-CH" sz="4000" dirty="0">
                <a:solidFill>
                  <a:srgbClr val="00B050"/>
                </a:solidFill>
              </a:rPr>
              <a:t>L’estimation du coût du  système de Couverture Santé Universelle</a:t>
            </a:r>
            <a:r>
              <a:rPr lang="fr-FR" i="1" dirty="0">
                <a:solidFill>
                  <a:srgbClr val="00B050"/>
                </a:solidFill>
              </a:rPr>
              <a:t/>
            </a:r>
            <a:br>
              <a:rPr lang="fr-FR" i="1"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lstStyle/>
          <a:p>
            <a:r>
              <a:rPr lang="fr-FR" dirty="0"/>
              <a:t>Le </a:t>
            </a:r>
            <a:r>
              <a:rPr lang="fr-FR" b="1" dirty="0"/>
              <a:t>coût total </a:t>
            </a:r>
            <a:r>
              <a:rPr lang="fr-FR" dirty="0"/>
              <a:t>est composé du </a:t>
            </a:r>
            <a:r>
              <a:rPr lang="fr-FR" dirty="0">
                <a:solidFill>
                  <a:srgbClr val="0070C0"/>
                </a:solidFill>
              </a:rPr>
              <a:t>coût technique </a:t>
            </a:r>
            <a:r>
              <a:rPr lang="fr-FR" dirty="0"/>
              <a:t>c’est-à-dire </a:t>
            </a:r>
            <a:r>
              <a:rPr lang="fr-FR" dirty="0" smtClean="0">
                <a:solidFill>
                  <a:srgbClr val="0070C0"/>
                </a:solidFill>
              </a:rPr>
              <a:t>coût </a:t>
            </a:r>
            <a:r>
              <a:rPr lang="fr-FR" dirty="0">
                <a:solidFill>
                  <a:srgbClr val="0070C0"/>
                </a:solidFill>
              </a:rPr>
              <a:t>des interventions du paquet de soins </a:t>
            </a:r>
            <a:r>
              <a:rPr lang="fr-FR" dirty="0"/>
              <a:t>de base et les </a:t>
            </a:r>
            <a:r>
              <a:rPr lang="fr-FR" dirty="0">
                <a:solidFill>
                  <a:srgbClr val="0070C0"/>
                </a:solidFill>
              </a:rPr>
              <a:t>coûts de gestion </a:t>
            </a:r>
            <a:r>
              <a:rPr lang="fr-FR" dirty="0"/>
              <a:t>de l’architecture.</a:t>
            </a:r>
          </a:p>
          <a:p>
            <a:endParaRPr lang="fr-FR" dirty="0" smtClean="0"/>
          </a:p>
          <a:p>
            <a:r>
              <a:rPr lang="fr-FR" sz="3600" dirty="0" smtClean="0">
                <a:solidFill>
                  <a:srgbClr val="0070C0"/>
                </a:solidFill>
              </a:rPr>
              <a:t>Coût technique</a:t>
            </a:r>
            <a:r>
              <a:rPr lang="fr-FR" dirty="0" smtClean="0"/>
              <a:t>: Logiciel « </a:t>
            </a:r>
            <a:r>
              <a:rPr lang="fr-FR" dirty="0" smtClean="0">
                <a:solidFill>
                  <a:schemeClr val="accent6">
                    <a:lumMod val="75000"/>
                  </a:schemeClr>
                </a:solidFill>
              </a:rPr>
              <a:t>One </a:t>
            </a:r>
            <a:r>
              <a:rPr lang="fr-FR" dirty="0" err="1" smtClean="0">
                <a:solidFill>
                  <a:schemeClr val="accent6">
                    <a:lumMod val="75000"/>
                  </a:schemeClr>
                </a:solidFill>
              </a:rPr>
              <a:t>heath</a:t>
            </a:r>
            <a:r>
              <a:rPr lang="fr-FR" dirty="0" smtClean="0"/>
              <a:t> », </a:t>
            </a:r>
          </a:p>
          <a:p>
            <a:pPr marL="0" indent="0">
              <a:buNone/>
            </a:pPr>
            <a:r>
              <a:rPr lang="fr-FR" dirty="0" smtClean="0"/>
              <a:t> trois variables prises en compte</a:t>
            </a:r>
            <a:r>
              <a:rPr lang="fr-FR" dirty="0"/>
              <a:t> </a:t>
            </a:r>
          </a:p>
          <a:p>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9865" y="189230"/>
            <a:ext cx="8435340" cy="6048375"/>
          </a:xfrm>
        </p:spPr>
        <p:txBody>
          <a:bodyPr>
            <a:normAutofit fontScale="72500"/>
          </a:bodyPr>
          <a:lstStyle/>
          <a:p>
            <a:pPr lvl="0"/>
            <a:r>
              <a:rPr lang="fr-FR" b="1" dirty="0"/>
              <a:t>Le coût unitaire des intrants pour la réalisation de chaque intervention</a:t>
            </a:r>
            <a:r>
              <a:rPr lang="fr-FR" dirty="0"/>
              <a:t> : </a:t>
            </a:r>
            <a:r>
              <a:rPr lang="fr-FR" dirty="0" smtClean="0"/>
              <a:t> </a:t>
            </a:r>
            <a:r>
              <a:rPr lang="fr-FR" i="1" dirty="0">
                <a:solidFill>
                  <a:srgbClr val="0070C0"/>
                </a:solidFill>
              </a:rPr>
              <a:t>D</a:t>
            </a:r>
            <a:r>
              <a:rPr lang="fr-FR" i="1" dirty="0" smtClean="0">
                <a:solidFill>
                  <a:srgbClr val="0070C0"/>
                </a:solidFill>
              </a:rPr>
              <a:t>écret </a:t>
            </a:r>
            <a:r>
              <a:rPr lang="fr-FR" i="1" dirty="0">
                <a:solidFill>
                  <a:srgbClr val="0070C0"/>
                </a:solidFill>
              </a:rPr>
              <a:t>N°87-529 du 21 avril 1987</a:t>
            </a:r>
            <a:r>
              <a:rPr lang="fr-FR" dirty="0"/>
              <a:t> </a:t>
            </a:r>
            <a:r>
              <a:rPr lang="fr-FR" dirty="0">
                <a:solidFill>
                  <a:srgbClr val="0070C0"/>
                </a:solidFill>
              </a:rPr>
              <a:t>sur la tarification des prestations </a:t>
            </a:r>
            <a:r>
              <a:rPr lang="fr-FR" dirty="0"/>
              <a:t>a été le document de référence pour les actes médicaux et </a:t>
            </a:r>
            <a:r>
              <a:rPr lang="fr-FR" dirty="0" smtClean="0"/>
              <a:t>paramédicaux</a:t>
            </a:r>
          </a:p>
          <a:p>
            <a:pPr lvl="0"/>
            <a:endParaRPr lang="fr-FR" dirty="0" smtClean="0"/>
          </a:p>
          <a:p>
            <a:pPr lvl="0"/>
            <a:r>
              <a:rPr lang="fr-FR" b="1" dirty="0" smtClean="0"/>
              <a:t>La prévalence </a:t>
            </a:r>
            <a:r>
              <a:rPr lang="fr-FR" b="1" dirty="0"/>
              <a:t>de chaque intervention</a:t>
            </a:r>
            <a:r>
              <a:rPr lang="fr-FR" dirty="0"/>
              <a:t> : </a:t>
            </a:r>
            <a:r>
              <a:rPr lang="fr-FR" dirty="0" smtClean="0"/>
              <a:t> </a:t>
            </a:r>
            <a:r>
              <a:rPr lang="fr-FR" dirty="0"/>
              <a:t>proportion de personnes ayant besoin de chaque </a:t>
            </a:r>
            <a:r>
              <a:rPr lang="fr-FR" dirty="0" smtClean="0"/>
              <a:t>intervention</a:t>
            </a:r>
            <a:endParaRPr lang="fr-FR" dirty="0"/>
          </a:p>
          <a:p>
            <a:pPr marL="0" lvl="0" indent="0">
              <a:buNone/>
            </a:pPr>
            <a:endParaRPr lang="fr-FR" dirty="0" smtClean="0"/>
          </a:p>
          <a:p>
            <a:pPr lvl="0"/>
            <a:r>
              <a:rPr lang="fr-FR" b="1" dirty="0" smtClean="0"/>
              <a:t>La </a:t>
            </a:r>
            <a:r>
              <a:rPr lang="fr-FR" b="1" dirty="0"/>
              <a:t>population cible</a:t>
            </a:r>
            <a:r>
              <a:rPr lang="fr-FR" dirty="0"/>
              <a:t> </a:t>
            </a:r>
            <a:r>
              <a:rPr lang="fr-FR" dirty="0" smtClean="0"/>
              <a:t>: </a:t>
            </a:r>
            <a:r>
              <a:rPr lang="fr-FR" dirty="0"/>
              <a:t>part de la population qui est concernée par chaque intervention avec l’hypothèse principale d’une couverture à 100% de ladite population.</a:t>
            </a:r>
          </a:p>
          <a:p>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08720"/>
            <a:ext cx="8229600" cy="5472608"/>
          </a:xfrm>
        </p:spPr>
        <p:txBody>
          <a:bodyPr>
            <a:normAutofit/>
          </a:bodyPr>
          <a:lstStyle/>
          <a:p>
            <a:r>
              <a:rPr lang="fr-FR" sz="3600" dirty="0" smtClean="0">
                <a:solidFill>
                  <a:srgbClr val="0070C0"/>
                </a:solidFill>
              </a:rPr>
              <a:t>Coûts de gestion</a:t>
            </a:r>
          </a:p>
          <a:p>
            <a:pPr marL="0" indent="0">
              <a:buNone/>
            </a:pPr>
            <a:endParaRPr lang="fr-FR" dirty="0" smtClean="0">
              <a:solidFill>
                <a:srgbClr val="0070C0"/>
              </a:solidFill>
            </a:endParaRPr>
          </a:p>
          <a:p>
            <a:pPr marL="0" indent="0" algn="just">
              <a:buNone/>
            </a:pPr>
            <a:r>
              <a:rPr lang="fr-FR" dirty="0" smtClean="0"/>
              <a:t>Environ </a:t>
            </a:r>
            <a:r>
              <a:rPr lang="fr-FR" dirty="0" smtClean="0">
                <a:solidFill>
                  <a:srgbClr val="FF0000"/>
                </a:solidFill>
              </a:rPr>
              <a:t>15% du coût total</a:t>
            </a:r>
            <a:r>
              <a:rPr lang="fr-FR" dirty="0" smtClean="0"/>
              <a:t>, selon les règles de prévoyance sociale, incluent </a:t>
            </a:r>
            <a:r>
              <a:rPr lang="fr-FR" dirty="0"/>
              <a:t>notamment les investissements (système d’information, infrastructures et équipements, système d’immatriculation…), les salaires du personnel, les autres dépenses de fonctionnement courantes, la communication, les frais de formation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74042"/>
          </a:xfrm>
        </p:spPr>
        <p:txBody>
          <a:bodyPr>
            <a:normAutofit fontScale="90000"/>
          </a:bodyPr>
          <a:lstStyle/>
          <a:p>
            <a:endParaRPr lang="fr-FR" dirty="0"/>
          </a:p>
        </p:txBody>
      </p:sp>
      <p:graphicFrame>
        <p:nvGraphicFramePr>
          <p:cNvPr id="4" name="Espace réservé du contenu 3"/>
          <p:cNvGraphicFramePr>
            <a:graphicFrameLocks noGrp="1"/>
          </p:cNvGraphicFramePr>
          <p:nvPr>
            <p:ph idx="1"/>
          </p:nvPr>
        </p:nvGraphicFramePr>
        <p:xfrm>
          <a:off x="107502" y="-3"/>
          <a:ext cx="8928994" cy="6741368"/>
        </p:xfrm>
        <a:graphic>
          <a:graphicData uri="http://schemas.openxmlformats.org/drawingml/2006/table">
            <a:tbl>
              <a:tblPr firstRow="1" firstCol="1" bandRow="1">
                <a:tableStyleId>{5C22544A-7EE6-4342-B048-85BDC9FD1C3A}</a:tableStyleId>
              </a:tblPr>
              <a:tblGrid>
                <a:gridCol w="1469094"/>
                <a:gridCol w="1207030"/>
                <a:gridCol w="1207030"/>
                <a:gridCol w="1207030"/>
                <a:gridCol w="1207030"/>
                <a:gridCol w="1207030"/>
                <a:gridCol w="1424750"/>
              </a:tblGrid>
              <a:tr h="381656">
                <a:tc>
                  <a:txBody>
                    <a:bodyPr/>
                    <a:lstStyle/>
                    <a:p>
                      <a:pPr>
                        <a:lnSpc>
                          <a:spcPct val="115000"/>
                        </a:lnSpc>
                        <a:spcAft>
                          <a:spcPts val="0"/>
                        </a:spcAft>
                      </a:pPr>
                      <a:r>
                        <a:rPr lang="en-US" sz="1200" b="1" dirty="0">
                          <a:solidFill>
                            <a:schemeClr val="bg1"/>
                          </a:solidFill>
                          <a:effectLst/>
                        </a:rPr>
                        <a:t>100% de couverture</a:t>
                      </a:r>
                      <a:endParaRPr lang="fr-FR" sz="1200" b="1" dirty="0">
                        <a:solidFill>
                          <a:schemeClr val="bg1"/>
                        </a:solidFill>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b="1" dirty="0">
                          <a:solidFill>
                            <a:schemeClr val="bg1"/>
                          </a:solidFill>
                          <a:effectLst/>
                        </a:rPr>
                        <a:t>2018</a:t>
                      </a:r>
                      <a:endParaRPr lang="fr-FR" sz="1400" b="1" dirty="0">
                        <a:solidFill>
                          <a:schemeClr val="bg1"/>
                        </a:solidFill>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dirty="0">
                          <a:effectLst/>
                        </a:rPr>
                        <a:t>2019</a:t>
                      </a:r>
                      <a:endParaRPr lang="fr-FR" sz="1400" dirty="0">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dirty="0">
                          <a:effectLst/>
                        </a:rPr>
                        <a:t>2020</a:t>
                      </a:r>
                      <a:endParaRPr lang="fr-FR" sz="1400" dirty="0">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dirty="0">
                          <a:effectLst/>
                        </a:rPr>
                        <a:t>2021</a:t>
                      </a:r>
                      <a:endParaRPr lang="fr-FR" sz="1400" dirty="0">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dirty="0">
                          <a:effectLst/>
                        </a:rPr>
                        <a:t>2022</a:t>
                      </a:r>
                      <a:endParaRPr lang="fr-FR" sz="1400" dirty="0">
                        <a:effectLst/>
                        <a:latin typeface="Calibri" charset="0"/>
                        <a:ea typeface="Calibri" charset="0"/>
                        <a:cs typeface="Times New Roman" panose="02020603050405020304" pitchFamily="18" charset="0"/>
                      </a:endParaRPr>
                    </a:p>
                  </a:txBody>
                  <a:tcPr marL="60221" marR="60221" marT="0" marB="0" anchor="b"/>
                </a:tc>
                <a:tc>
                  <a:txBody>
                    <a:bodyPr/>
                    <a:lstStyle/>
                    <a:p>
                      <a:pPr algn="ctr">
                        <a:lnSpc>
                          <a:spcPct val="115000"/>
                        </a:lnSpc>
                        <a:spcAft>
                          <a:spcPts val="0"/>
                        </a:spcAft>
                      </a:pPr>
                      <a:r>
                        <a:rPr lang="en-US" sz="1400" dirty="0">
                          <a:effectLst/>
                        </a:rPr>
                        <a:t>Total</a:t>
                      </a:r>
                      <a:endParaRPr lang="fr-FR" sz="1400" dirty="0">
                        <a:effectLst/>
                        <a:latin typeface="Calibri" charset="0"/>
                        <a:ea typeface="Calibri" charset="0"/>
                        <a:cs typeface="Times New Roman" panose="02020603050405020304" pitchFamily="18" charset="0"/>
                      </a:endParaRPr>
                    </a:p>
                  </a:txBody>
                  <a:tcPr marL="60221" marR="60221" marT="0" marB="0" anchor="b"/>
                </a:tc>
              </a:tr>
              <a:tr h="763312">
                <a:tc>
                  <a:txBody>
                    <a:bodyPr/>
                    <a:lstStyle/>
                    <a:p>
                      <a:pPr>
                        <a:lnSpc>
                          <a:spcPct val="115000"/>
                        </a:lnSpc>
                        <a:spcAft>
                          <a:spcPts val="0"/>
                        </a:spcAft>
                      </a:pPr>
                      <a:r>
                        <a:rPr lang="en-US" sz="1100" dirty="0">
                          <a:effectLst/>
                        </a:rPr>
                        <a:t>A-Santé </a:t>
                      </a:r>
                      <a:r>
                        <a:rPr lang="en-US" sz="1100" dirty="0" err="1">
                          <a:effectLst/>
                        </a:rPr>
                        <a:t>communautaire</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2,974,839,992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2,389,455,192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2,869,935,192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2,389,455,192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2,974,839,992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13,598,525,560</a:t>
                      </a:r>
                      <a:endParaRPr lang="fr-FR" sz="1000">
                        <a:effectLst/>
                        <a:latin typeface="Calibri" charset="0"/>
                        <a:ea typeface="Calibri" charset="0"/>
                        <a:cs typeface="Times New Roman" panose="02020603050405020304" pitchFamily="18" charset="0"/>
                      </a:endParaRPr>
                    </a:p>
                  </a:txBody>
                  <a:tcPr marL="60221" marR="60221" marT="0" marB="0" anchor="b"/>
                </a:tc>
              </a:tr>
              <a:tr h="731202">
                <a:tc>
                  <a:txBody>
                    <a:bodyPr/>
                    <a:lstStyle/>
                    <a:p>
                      <a:pPr>
                        <a:lnSpc>
                          <a:spcPct val="115000"/>
                        </a:lnSpc>
                        <a:spcAft>
                          <a:spcPts val="0"/>
                        </a:spcAft>
                      </a:pPr>
                      <a:r>
                        <a:rPr lang="en-US" sz="1100">
                          <a:effectLst/>
                        </a:rPr>
                        <a:t>B- Médecine interne</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dirty="0">
                          <a:effectLst/>
                        </a:rPr>
                        <a:t>595,435,459,789</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589,050,495,034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dirty="0">
                          <a:effectLst/>
                        </a:rPr>
                        <a:t>609,953,888,798</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631,700,505,591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654,632,348,154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3,080,772,697,367</a:t>
                      </a:r>
                      <a:endParaRPr lang="fr-FR" sz="1000">
                        <a:effectLst/>
                        <a:latin typeface="Calibri" charset="0"/>
                        <a:ea typeface="Calibri" charset="0"/>
                        <a:cs typeface="Times New Roman" panose="02020603050405020304" pitchFamily="18" charset="0"/>
                      </a:endParaRPr>
                    </a:p>
                  </a:txBody>
                  <a:tcPr marL="60221" marR="60221" marT="0" marB="0" anchor="b"/>
                </a:tc>
              </a:tr>
              <a:tr h="731202">
                <a:tc>
                  <a:txBody>
                    <a:bodyPr/>
                    <a:lstStyle/>
                    <a:p>
                      <a:pPr>
                        <a:lnSpc>
                          <a:spcPct val="115000"/>
                        </a:lnSpc>
                        <a:spcAft>
                          <a:spcPts val="0"/>
                        </a:spcAft>
                      </a:pPr>
                      <a:r>
                        <a:rPr lang="en-US" sz="1100">
                          <a:effectLst/>
                        </a:rPr>
                        <a:t>C-Pediatrie </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215,384,949,856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217,850,913,171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dirty="0">
                          <a:effectLst/>
                        </a:rPr>
                        <a:t>219,909,536,010</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222,145,878,317</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224,516,462,619</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1,099,807,739,973</a:t>
                      </a:r>
                      <a:endParaRPr lang="fr-FR" sz="1000">
                        <a:effectLst/>
                        <a:latin typeface="Calibri" charset="0"/>
                        <a:ea typeface="Calibri" charset="0"/>
                        <a:cs typeface="Times New Roman" panose="02020603050405020304" pitchFamily="18" charset="0"/>
                      </a:endParaRPr>
                    </a:p>
                  </a:txBody>
                  <a:tcPr marL="60221" marR="60221" marT="0" marB="0" anchor="b"/>
                </a:tc>
              </a:tr>
              <a:tr h="381656">
                <a:tc>
                  <a:txBody>
                    <a:bodyPr/>
                    <a:lstStyle/>
                    <a:p>
                      <a:pPr>
                        <a:lnSpc>
                          <a:spcPct val="115000"/>
                        </a:lnSpc>
                        <a:spcAft>
                          <a:spcPts val="0"/>
                        </a:spcAft>
                      </a:pPr>
                      <a:r>
                        <a:rPr lang="en-US" sz="1100">
                          <a:effectLst/>
                        </a:rPr>
                        <a:t>D- Gynecologie </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140,852,628,770</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144,776,240,896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149,135,027,942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153,638,365,826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158,259,275,688</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746,661,539,122</a:t>
                      </a:r>
                      <a:endParaRPr lang="fr-FR" sz="1000">
                        <a:effectLst/>
                        <a:latin typeface="Calibri" charset="0"/>
                        <a:ea typeface="Calibri" charset="0"/>
                        <a:cs typeface="Times New Roman" panose="02020603050405020304" pitchFamily="18" charset="0"/>
                      </a:endParaRPr>
                    </a:p>
                  </a:txBody>
                  <a:tcPr marL="60221" marR="60221" marT="0" marB="0" anchor="b"/>
                </a:tc>
              </a:tr>
              <a:tr h="381656">
                <a:tc>
                  <a:txBody>
                    <a:bodyPr/>
                    <a:lstStyle/>
                    <a:p>
                      <a:pPr>
                        <a:lnSpc>
                          <a:spcPct val="115000"/>
                        </a:lnSpc>
                        <a:spcAft>
                          <a:spcPts val="0"/>
                        </a:spcAft>
                      </a:pPr>
                      <a:r>
                        <a:rPr lang="en-US" sz="1100">
                          <a:effectLst/>
                        </a:rPr>
                        <a:t>E -Chirurgie</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79,416,476,920</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87,515,200,995</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90,120,139,403</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92,821,518,441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95,590,670,854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445,464,006,615</a:t>
                      </a:r>
                      <a:endParaRPr lang="fr-FR" sz="1000">
                        <a:effectLst/>
                        <a:latin typeface="Calibri" charset="0"/>
                        <a:ea typeface="Calibri" charset="0"/>
                        <a:cs typeface="Times New Roman" panose="02020603050405020304" pitchFamily="18" charset="0"/>
                      </a:endParaRPr>
                    </a:p>
                  </a:txBody>
                  <a:tcPr marL="60221" marR="60221" marT="0" marB="0" anchor="b"/>
                </a:tc>
              </a:tr>
              <a:tr h="381656">
                <a:tc>
                  <a:txBody>
                    <a:bodyPr/>
                    <a:lstStyle/>
                    <a:p>
                      <a:pPr>
                        <a:lnSpc>
                          <a:spcPct val="115000"/>
                        </a:lnSpc>
                        <a:spcAft>
                          <a:spcPts val="0"/>
                        </a:spcAft>
                      </a:pPr>
                      <a:r>
                        <a:rPr lang="en-US" sz="1100">
                          <a:effectLst/>
                        </a:rPr>
                        <a:t>F - Ophtalmologie</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36,589,060,451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37,789,621,884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39,070,059,152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40,434,835,449</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41,902,721,740</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195,786,298,676</a:t>
                      </a:r>
                      <a:endParaRPr lang="fr-FR" sz="1000">
                        <a:effectLst/>
                        <a:latin typeface="Calibri" charset="0"/>
                        <a:ea typeface="Calibri" charset="0"/>
                        <a:cs typeface="Times New Roman" panose="02020603050405020304" pitchFamily="18" charset="0"/>
                      </a:endParaRPr>
                    </a:p>
                  </a:txBody>
                  <a:tcPr marL="60221" marR="60221" marT="0" marB="0" anchor="b"/>
                </a:tc>
              </a:tr>
              <a:tr h="763312">
                <a:tc>
                  <a:txBody>
                    <a:bodyPr/>
                    <a:lstStyle/>
                    <a:p>
                      <a:pPr>
                        <a:lnSpc>
                          <a:spcPct val="115000"/>
                        </a:lnSpc>
                        <a:spcAft>
                          <a:spcPts val="0"/>
                        </a:spcAft>
                      </a:pPr>
                      <a:r>
                        <a:rPr lang="en-US" sz="1100" dirty="0">
                          <a:effectLst/>
                        </a:rPr>
                        <a:t>G - Oto-Rhino-</a:t>
                      </a:r>
                      <a:r>
                        <a:rPr lang="en-US" sz="1100" dirty="0" err="1">
                          <a:effectLst/>
                        </a:rPr>
                        <a:t>Laryngologie</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27,686,594,330</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28,017,294,946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28,347,995,562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28,678,696,178</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29,009,396,792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141,739,977,809</a:t>
                      </a:r>
                      <a:endParaRPr lang="fr-FR" sz="1000">
                        <a:effectLst/>
                        <a:latin typeface="Calibri" charset="0"/>
                        <a:ea typeface="Calibri" charset="0"/>
                        <a:cs typeface="Times New Roman" panose="02020603050405020304" pitchFamily="18" charset="0"/>
                      </a:endParaRPr>
                    </a:p>
                  </a:txBody>
                  <a:tcPr marL="60221" marR="60221" marT="0" marB="0" anchor="b"/>
                </a:tc>
              </a:tr>
              <a:tr h="381656">
                <a:tc>
                  <a:txBody>
                    <a:bodyPr/>
                    <a:lstStyle/>
                    <a:p>
                      <a:pPr>
                        <a:lnSpc>
                          <a:spcPct val="115000"/>
                        </a:lnSpc>
                        <a:spcAft>
                          <a:spcPts val="0"/>
                        </a:spcAft>
                      </a:pPr>
                      <a:r>
                        <a:rPr lang="en-US" sz="1100">
                          <a:effectLst/>
                        </a:rPr>
                        <a:t>H - Stomatologie</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30,451,262,164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31,371,459,109</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32,337,428,606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33,344,540,881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34,360,560,501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161,865,251,262</a:t>
                      </a:r>
                      <a:endParaRPr lang="fr-FR" sz="1000">
                        <a:effectLst/>
                        <a:latin typeface="Calibri" charset="0"/>
                        <a:ea typeface="Calibri" charset="0"/>
                        <a:cs typeface="Times New Roman" panose="02020603050405020304" pitchFamily="18" charset="0"/>
                      </a:endParaRPr>
                    </a:p>
                  </a:txBody>
                  <a:tcPr marL="60221" marR="60221" marT="0" marB="0" anchor="b"/>
                </a:tc>
              </a:tr>
              <a:tr h="381656">
                <a:tc>
                  <a:txBody>
                    <a:bodyPr/>
                    <a:lstStyle/>
                    <a:p>
                      <a:pPr>
                        <a:lnSpc>
                          <a:spcPct val="115000"/>
                        </a:lnSpc>
                        <a:spcAft>
                          <a:spcPts val="0"/>
                        </a:spcAft>
                      </a:pPr>
                      <a:r>
                        <a:rPr lang="en-US" sz="1100">
                          <a:effectLst/>
                        </a:rPr>
                        <a:t>I - Vaccintion </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32,971,961,301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31,663,516,999</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32,363,040,601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33,071,182,893</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33,847,456,674</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163,917,158,468</a:t>
                      </a:r>
                      <a:endParaRPr lang="fr-FR" sz="1000">
                        <a:effectLst/>
                        <a:latin typeface="Calibri" charset="0"/>
                        <a:ea typeface="Calibri" charset="0"/>
                        <a:cs typeface="Times New Roman" panose="02020603050405020304" pitchFamily="18" charset="0"/>
                      </a:endParaRPr>
                    </a:p>
                  </a:txBody>
                  <a:tcPr marL="60221" marR="60221" marT="0" marB="0" anchor="b"/>
                </a:tc>
              </a:tr>
              <a:tr h="731202">
                <a:tc>
                  <a:txBody>
                    <a:bodyPr/>
                    <a:lstStyle/>
                    <a:p>
                      <a:pPr>
                        <a:lnSpc>
                          <a:spcPct val="115000"/>
                        </a:lnSpc>
                        <a:spcAft>
                          <a:spcPts val="0"/>
                        </a:spcAft>
                      </a:pPr>
                      <a:r>
                        <a:rPr lang="en-US" sz="1100">
                          <a:effectLst/>
                        </a:rPr>
                        <a:t>J – Gestion </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dirty="0">
                          <a:effectLst/>
                        </a:rPr>
                        <a:t>205,017,041,219</a:t>
                      </a:r>
                      <a:endParaRPr lang="fr-FR" sz="10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206,545,446,746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212,489,479,635</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218,510,290,371</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225,016,541,120</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1,067,578,799,091</a:t>
                      </a:r>
                      <a:endParaRPr lang="fr-FR" sz="1000">
                        <a:effectLst/>
                        <a:latin typeface="Calibri" charset="0"/>
                        <a:ea typeface="Calibri" charset="0"/>
                        <a:cs typeface="Times New Roman" panose="02020603050405020304" pitchFamily="18" charset="0"/>
                      </a:endParaRPr>
                    </a:p>
                  </a:txBody>
                  <a:tcPr marL="60221" marR="60221" marT="0" marB="0" anchor="b"/>
                </a:tc>
              </a:tr>
              <a:tr h="731202">
                <a:tc>
                  <a:txBody>
                    <a:bodyPr/>
                    <a:lstStyle/>
                    <a:p>
                      <a:pPr>
                        <a:lnSpc>
                          <a:spcPct val="115000"/>
                        </a:lnSpc>
                        <a:spcAft>
                          <a:spcPts val="0"/>
                        </a:spcAft>
                      </a:pPr>
                      <a:r>
                        <a:rPr lang="en-US" sz="1400" dirty="0">
                          <a:effectLst/>
                        </a:rPr>
                        <a:t>Total</a:t>
                      </a:r>
                      <a:endParaRPr lang="fr-FR" sz="1400" dirty="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b="1" dirty="0">
                          <a:solidFill>
                            <a:schemeClr val="accent6">
                              <a:lumMod val="75000"/>
                            </a:schemeClr>
                          </a:solidFill>
                          <a:effectLst/>
                        </a:rPr>
                        <a:t>1,366,780,274,793</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1,376,969,644,973</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1,416,596,530,902</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1,456,735,269,139</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a:effectLst/>
                        </a:rPr>
                        <a:t>1,500,110,274,136</a:t>
                      </a:r>
                      <a:endParaRPr lang="fr-FR" sz="1000">
                        <a:effectLst/>
                        <a:latin typeface="Calibri" charset="0"/>
                        <a:ea typeface="Calibri" charset="0"/>
                        <a:cs typeface="Times New Roman" panose="02020603050405020304" pitchFamily="18" charset="0"/>
                      </a:endParaRPr>
                    </a:p>
                  </a:txBody>
                  <a:tcPr marL="60221" marR="60221" marT="0" marB="0" anchor="b"/>
                </a:tc>
                <a:tc>
                  <a:txBody>
                    <a:bodyPr/>
                    <a:lstStyle/>
                    <a:p>
                      <a:pPr algn="r">
                        <a:lnSpc>
                          <a:spcPct val="115000"/>
                        </a:lnSpc>
                        <a:spcAft>
                          <a:spcPts val="0"/>
                        </a:spcAft>
                      </a:pPr>
                      <a:r>
                        <a:rPr lang="en-US" sz="1100" dirty="0">
                          <a:effectLst/>
                        </a:rPr>
                        <a:t>7,117,191,993,943</a:t>
                      </a:r>
                      <a:endParaRPr lang="fr-FR" sz="1000" dirty="0">
                        <a:effectLst/>
                        <a:latin typeface="Calibri" charset="0"/>
                        <a:ea typeface="Calibri" charset="0"/>
                        <a:cs typeface="Times New Roman" panose="02020603050405020304" pitchFamily="18" charset="0"/>
                      </a:endParaRPr>
                    </a:p>
                  </a:txBody>
                  <a:tcPr marL="60221" marR="60221" marT="0" marB="0" anchor="b"/>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rmAutofit fontScale="90000"/>
          </a:bodyPr>
          <a:lstStyle/>
          <a:p>
            <a:endParaRPr lang="fr-FR"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67544" y="332656"/>
            <a:ext cx="8208912" cy="6192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155" y="260350"/>
            <a:ext cx="8229600" cy="908720"/>
          </a:xfrm>
        </p:spPr>
        <p:txBody>
          <a:bodyPr>
            <a:normAutofit fontScale="90000"/>
          </a:bodyPr>
          <a:lstStyle/>
          <a:p>
            <a:r>
              <a:rPr lang="fr-FR" sz="4000" dirty="0" smtClean="0">
                <a:solidFill>
                  <a:srgbClr val="92D050"/>
                </a:solidFill>
              </a:rPr>
              <a:t>Modélisation: moins de 5ans et gynéco-obstétrique</a:t>
            </a:r>
            <a:endParaRPr lang="fr-FR" sz="4000" dirty="0">
              <a:solidFill>
                <a:srgbClr val="92D050"/>
              </a:solidFill>
            </a:endParaRPr>
          </a:p>
        </p:txBody>
      </p:sp>
      <p:graphicFrame>
        <p:nvGraphicFramePr>
          <p:cNvPr id="4" name="Espace réservé du contenu 3"/>
          <p:cNvGraphicFramePr>
            <a:graphicFrameLocks noGrp="1"/>
          </p:cNvGraphicFramePr>
          <p:nvPr>
            <p:ph idx="1"/>
          </p:nvPr>
        </p:nvGraphicFramePr>
        <p:xfrm>
          <a:off x="107506" y="1556792"/>
          <a:ext cx="8928988" cy="4663414"/>
        </p:xfrm>
        <a:graphic>
          <a:graphicData uri="http://schemas.openxmlformats.org/drawingml/2006/table">
            <a:tbl>
              <a:tblPr firstRow="1" firstCol="1" bandRow="1">
                <a:tableStyleId>{5C22544A-7EE6-4342-B048-85BDC9FD1C3A}</a:tableStyleId>
              </a:tblPr>
              <a:tblGrid>
                <a:gridCol w="1748054"/>
                <a:gridCol w="1167458"/>
                <a:gridCol w="1167458"/>
                <a:gridCol w="1167458"/>
                <a:gridCol w="1167458"/>
                <a:gridCol w="1167458"/>
                <a:gridCol w="1343644"/>
              </a:tblGrid>
              <a:tr h="681189">
                <a:tc>
                  <a:txBody>
                    <a:bodyPr/>
                    <a:lstStyle/>
                    <a:p>
                      <a:pPr>
                        <a:lnSpc>
                          <a:spcPct val="115000"/>
                        </a:lnSpc>
                        <a:spcAft>
                          <a:spcPts val="0"/>
                        </a:spcAft>
                      </a:pPr>
                      <a:r>
                        <a:rPr lang="fr-CH" sz="1400" dirty="0">
                          <a:effectLst/>
                        </a:rPr>
                        <a:t>Moins de 5 ans + Gynécologie obstétrique</a:t>
                      </a:r>
                      <a:endParaRPr lang="fr-FR" sz="1400" dirty="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400" dirty="0">
                          <a:effectLst/>
                        </a:rPr>
                        <a:t>2018</a:t>
                      </a:r>
                      <a:endParaRPr lang="fr-FR" sz="1400" dirty="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2019</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2021</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2022</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Total</a:t>
                      </a:r>
                      <a:endParaRPr lang="fr-FR" sz="1000">
                        <a:effectLst/>
                        <a:latin typeface="Calibri" charset="0"/>
                        <a:ea typeface="Calibri" charset="0"/>
                        <a:cs typeface="Times New Roman" panose="02020603050405020304" pitchFamily="18" charset="0"/>
                      </a:endParaRPr>
                    </a:p>
                  </a:txBody>
                  <a:tcPr marL="62411" marR="62411" marT="0" marB="0" anchor="b"/>
                </a:tc>
              </a:tr>
              <a:tr h="785670">
                <a:tc>
                  <a:txBody>
                    <a:bodyPr/>
                    <a:lstStyle/>
                    <a:p>
                      <a:pPr>
                        <a:lnSpc>
                          <a:spcPct val="115000"/>
                        </a:lnSpc>
                        <a:spcAft>
                          <a:spcPts val="0"/>
                        </a:spcAft>
                      </a:pPr>
                      <a:r>
                        <a:rPr lang="fr-CH" sz="1100">
                          <a:effectLst/>
                        </a:rPr>
                        <a:t>A-Pediatrie moins de 5 ans</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142,906,614,400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143,565,407,090</a:t>
                      </a:r>
                      <a:endParaRPr lang="fr-FR" sz="10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143,538,685,245</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143,807,909,739</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144,247,563,215</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718,066,179,689</a:t>
                      </a:r>
                      <a:endParaRPr lang="fr-FR" sz="1000">
                        <a:effectLst/>
                        <a:latin typeface="Calibri" charset="0"/>
                        <a:ea typeface="Calibri" charset="0"/>
                        <a:cs typeface="Times New Roman" panose="02020603050405020304" pitchFamily="18" charset="0"/>
                      </a:endParaRPr>
                    </a:p>
                  </a:txBody>
                  <a:tcPr marL="62411" marR="62411" marT="0" marB="0" anchor="b"/>
                </a:tc>
              </a:tr>
              <a:tr h="1016023">
                <a:tc>
                  <a:txBody>
                    <a:bodyPr/>
                    <a:lstStyle/>
                    <a:p>
                      <a:pPr>
                        <a:lnSpc>
                          <a:spcPct val="115000"/>
                        </a:lnSpc>
                        <a:spcAft>
                          <a:spcPts val="0"/>
                        </a:spcAft>
                      </a:pPr>
                      <a:r>
                        <a:rPr lang="fr-CH" sz="1100">
                          <a:effectLst/>
                        </a:rPr>
                        <a:t>B - Vaccintion moins de 5  ans</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32,971,961,301</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31,663,516,999</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32,363,040,601</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33,071,182,893</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33,847,456,674</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163,917,158,468</a:t>
                      </a:r>
                      <a:endParaRPr lang="fr-FR" sz="1000">
                        <a:effectLst/>
                        <a:latin typeface="Calibri" charset="0"/>
                        <a:ea typeface="Calibri" charset="0"/>
                        <a:cs typeface="Times New Roman" panose="02020603050405020304" pitchFamily="18" charset="0"/>
                      </a:endParaRPr>
                    </a:p>
                  </a:txBody>
                  <a:tcPr marL="62411" marR="62411" marT="0" marB="0" anchor="b"/>
                </a:tc>
              </a:tr>
              <a:tr h="1001627">
                <a:tc>
                  <a:txBody>
                    <a:bodyPr/>
                    <a:lstStyle/>
                    <a:p>
                      <a:pPr>
                        <a:lnSpc>
                          <a:spcPct val="115000"/>
                        </a:lnSpc>
                        <a:spcAft>
                          <a:spcPts val="0"/>
                        </a:spcAft>
                      </a:pPr>
                      <a:r>
                        <a:rPr lang="en-US" sz="1100">
                          <a:effectLst/>
                        </a:rPr>
                        <a:t>C- Gynécologie obstétrique</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140,852,628,770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144,776,240,896</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149,135,027,942</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153,638,365,826</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158,259,275,688</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746,661,539,122</a:t>
                      </a:r>
                      <a:endParaRPr lang="fr-FR" sz="1000">
                        <a:effectLst/>
                        <a:latin typeface="Calibri" charset="0"/>
                        <a:ea typeface="Calibri" charset="0"/>
                        <a:cs typeface="Times New Roman" panose="02020603050405020304" pitchFamily="18" charset="0"/>
                      </a:endParaRPr>
                    </a:p>
                  </a:txBody>
                  <a:tcPr marL="62411" marR="62411" marT="0" marB="0" anchor="b"/>
                </a:tc>
              </a:tr>
              <a:tr h="1124002">
                <a:tc>
                  <a:txBody>
                    <a:bodyPr/>
                    <a:lstStyle/>
                    <a:p>
                      <a:pPr>
                        <a:lnSpc>
                          <a:spcPct val="115000"/>
                        </a:lnSpc>
                        <a:spcAft>
                          <a:spcPts val="0"/>
                        </a:spcAft>
                      </a:pPr>
                      <a:r>
                        <a:rPr lang="en-US" sz="1100">
                          <a:effectLst/>
                        </a:rPr>
                        <a:t>Total </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b="1" dirty="0">
                          <a:solidFill>
                            <a:schemeClr val="accent6">
                              <a:lumMod val="75000"/>
                            </a:schemeClr>
                          </a:solidFill>
                          <a:effectLst/>
                        </a:rPr>
                        <a:t>316,731,204,471</a:t>
                      </a:r>
                      <a:endParaRPr lang="fr-FR" sz="1100" b="1" dirty="0">
                        <a:solidFill>
                          <a:schemeClr val="accent6">
                            <a:lumMod val="75000"/>
                          </a:schemeClr>
                        </a:solidFill>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320,005,164,985</a:t>
                      </a:r>
                      <a:endParaRPr lang="fr-FR" sz="10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325,036,753,788</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330,517,458,458</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336,354,295,577</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1,628,644,877,279</a:t>
                      </a:r>
                      <a:endParaRPr lang="fr-FR" sz="1000" dirty="0">
                        <a:effectLst/>
                        <a:latin typeface="Calibri" charset="0"/>
                        <a:ea typeface="Calibri" charset="0"/>
                        <a:cs typeface="Times New Roman" panose="02020603050405020304" pitchFamily="18" charset="0"/>
                      </a:endParaRPr>
                    </a:p>
                  </a:txBody>
                  <a:tcPr marL="62411" marR="62411" marT="0" marB="0" anchor="b"/>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080120"/>
          </a:xfrm>
        </p:spPr>
        <p:txBody>
          <a:bodyPr>
            <a:normAutofit fontScale="90000"/>
          </a:bodyPr>
          <a:lstStyle/>
          <a:p>
            <a:r>
              <a:rPr lang="fr-FR" dirty="0">
                <a:solidFill>
                  <a:srgbClr val="92D050"/>
                </a:solidFill>
              </a:rPr>
              <a:t>Modélisation: </a:t>
            </a:r>
            <a:r>
              <a:rPr lang="fr-FR" dirty="0" smtClean="0">
                <a:solidFill>
                  <a:srgbClr val="92D050"/>
                </a:solidFill>
              </a:rPr>
              <a:t>0 à 15ans </a:t>
            </a:r>
            <a:r>
              <a:rPr lang="fr-FR" dirty="0">
                <a:solidFill>
                  <a:srgbClr val="92D050"/>
                </a:solidFill>
              </a:rPr>
              <a:t>et gynéco-obstétrique</a:t>
            </a:r>
            <a:endParaRPr lang="fr-FR" dirty="0"/>
          </a:p>
        </p:txBody>
      </p:sp>
      <p:graphicFrame>
        <p:nvGraphicFramePr>
          <p:cNvPr id="4" name="Espace réservé du contenu 3"/>
          <p:cNvGraphicFramePr>
            <a:graphicFrameLocks noGrp="1"/>
          </p:cNvGraphicFramePr>
          <p:nvPr>
            <p:ph idx="1"/>
          </p:nvPr>
        </p:nvGraphicFramePr>
        <p:xfrm>
          <a:off x="107506" y="1700809"/>
          <a:ext cx="8928988" cy="4320478"/>
        </p:xfrm>
        <a:graphic>
          <a:graphicData uri="http://schemas.openxmlformats.org/drawingml/2006/table">
            <a:tbl>
              <a:tblPr firstRow="1" firstCol="1" bandRow="1">
                <a:tableStyleId>{5C22544A-7EE6-4342-B048-85BDC9FD1C3A}</a:tableStyleId>
              </a:tblPr>
              <a:tblGrid>
                <a:gridCol w="1748054"/>
                <a:gridCol w="1167458"/>
                <a:gridCol w="1167458"/>
                <a:gridCol w="1167458"/>
                <a:gridCol w="1167458"/>
                <a:gridCol w="1167458"/>
                <a:gridCol w="1343644"/>
              </a:tblGrid>
              <a:tr h="467522">
                <a:tc>
                  <a:txBody>
                    <a:bodyPr/>
                    <a:lstStyle/>
                    <a:p>
                      <a:pPr>
                        <a:lnSpc>
                          <a:spcPct val="115000"/>
                        </a:lnSpc>
                        <a:spcAft>
                          <a:spcPts val="0"/>
                        </a:spcAft>
                      </a:pPr>
                      <a:r>
                        <a:rPr lang="fr-CH" sz="1200" dirty="0">
                          <a:effectLst/>
                        </a:rPr>
                        <a:t>Moins de 15 ans + Gynécologie obstétrique</a:t>
                      </a:r>
                      <a:endParaRPr lang="fr-FR" sz="1200" dirty="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200" dirty="0">
                          <a:effectLst/>
                        </a:rPr>
                        <a:t>2018</a:t>
                      </a:r>
                      <a:endParaRPr lang="fr-FR" sz="1200" dirty="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2019</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2021</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2022</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ctr">
                        <a:lnSpc>
                          <a:spcPct val="115000"/>
                        </a:lnSpc>
                        <a:spcAft>
                          <a:spcPts val="0"/>
                        </a:spcAft>
                      </a:pPr>
                      <a:r>
                        <a:rPr lang="en-US" sz="1100">
                          <a:effectLst/>
                        </a:rPr>
                        <a:t>Total</a:t>
                      </a:r>
                      <a:endParaRPr lang="fr-FR" sz="1000">
                        <a:effectLst/>
                        <a:latin typeface="Calibri" charset="0"/>
                        <a:ea typeface="Calibri" charset="0"/>
                        <a:cs typeface="Times New Roman" panose="02020603050405020304" pitchFamily="18" charset="0"/>
                      </a:endParaRPr>
                    </a:p>
                  </a:txBody>
                  <a:tcPr marL="62411" marR="62411" marT="0" marB="0" anchor="b"/>
                </a:tc>
              </a:tr>
              <a:tr h="804610">
                <a:tc>
                  <a:txBody>
                    <a:bodyPr/>
                    <a:lstStyle/>
                    <a:p>
                      <a:pPr>
                        <a:lnSpc>
                          <a:spcPct val="115000"/>
                        </a:lnSpc>
                        <a:spcAft>
                          <a:spcPts val="0"/>
                        </a:spcAft>
                      </a:pPr>
                      <a:r>
                        <a:rPr lang="fr-CH" sz="1100">
                          <a:effectLst/>
                        </a:rPr>
                        <a:t>A-Pediatrie moins de 15 ans</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210,431,836,974</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212,728,628,270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214,583,003,460</a:t>
                      </a:r>
                      <a:endParaRPr lang="fr-FR" sz="10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216,591,379,370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218,733,695,982</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1,073,068,544,055</a:t>
                      </a:r>
                      <a:endParaRPr lang="fr-FR" sz="1000">
                        <a:effectLst/>
                        <a:latin typeface="Calibri" charset="0"/>
                        <a:ea typeface="Calibri" charset="0"/>
                        <a:cs typeface="Times New Roman" panose="02020603050405020304" pitchFamily="18" charset="0"/>
                      </a:endParaRPr>
                    </a:p>
                  </a:txBody>
                  <a:tcPr marL="62411" marR="62411" marT="0" marB="0" anchor="b"/>
                </a:tc>
              </a:tr>
              <a:tr h="890013">
                <a:tc>
                  <a:txBody>
                    <a:bodyPr/>
                    <a:lstStyle/>
                    <a:p>
                      <a:pPr>
                        <a:lnSpc>
                          <a:spcPct val="115000"/>
                        </a:lnSpc>
                        <a:spcAft>
                          <a:spcPts val="0"/>
                        </a:spcAft>
                      </a:pPr>
                      <a:r>
                        <a:rPr lang="fr-CH" sz="1100">
                          <a:effectLst/>
                        </a:rPr>
                        <a:t>B - Vaccintion moins de 15 ans</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32,971,961,301</a:t>
                      </a:r>
                      <a:endParaRPr lang="fr-FR" sz="10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31,663,516,999</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32,363,040,601</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33,071,182,893</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33,847,456,674</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163,917,158,468</a:t>
                      </a:r>
                      <a:endParaRPr lang="fr-FR" sz="1000">
                        <a:effectLst/>
                        <a:latin typeface="Calibri" charset="0"/>
                        <a:ea typeface="Calibri" charset="0"/>
                        <a:cs typeface="Times New Roman" panose="02020603050405020304" pitchFamily="18" charset="0"/>
                      </a:endParaRPr>
                    </a:p>
                  </a:txBody>
                  <a:tcPr marL="62411" marR="62411" marT="0" marB="0" anchor="b"/>
                </a:tc>
              </a:tr>
              <a:tr h="1066462">
                <a:tc>
                  <a:txBody>
                    <a:bodyPr/>
                    <a:lstStyle/>
                    <a:p>
                      <a:pPr>
                        <a:lnSpc>
                          <a:spcPct val="115000"/>
                        </a:lnSpc>
                        <a:spcAft>
                          <a:spcPts val="0"/>
                        </a:spcAft>
                      </a:pPr>
                      <a:r>
                        <a:rPr lang="en-US" sz="1100">
                          <a:effectLst/>
                        </a:rPr>
                        <a:t>C - Gynécologie obstétrique </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140,852,628,770</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144,776,240,896</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149,135,027,942</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153,638,365,826</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158,259,275,688</a:t>
                      </a:r>
                      <a:endParaRPr lang="fr-FR" sz="100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a:effectLst/>
                        </a:rPr>
                        <a:t>746,661,539,122</a:t>
                      </a:r>
                      <a:endParaRPr lang="fr-FR" sz="1000">
                        <a:effectLst/>
                        <a:latin typeface="Calibri" charset="0"/>
                        <a:ea typeface="Calibri" charset="0"/>
                        <a:cs typeface="Times New Roman" panose="02020603050405020304" pitchFamily="18" charset="0"/>
                      </a:endParaRPr>
                    </a:p>
                  </a:txBody>
                  <a:tcPr marL="62411" marR="62411" marT="0" marB="0" anchor="b"/>
                </a:tc>
              </a:tr>
              <a:tr h="1091871">
                <a:tc>
                  <a:txBody>
                    <a:bodyPr/>
                    <a:lstStyle/>
                    <a:p>
                      <a:pPr>
                        <a:lnSpc>
                          <a:spcPct val="115000"/>
                        </a:lnSpc>
                        <a:spcAft>
                          <a:spcPts val="0"/>
                        </a:spcAft>
                      </a:pPr>
                      <a:r>
                        <a:rPr lang="en-US" sz="1400" dirty="0">
                          <a:effectLst/>
                        </a:rPr>
                        <a:t>Tota</a:t>
                      </a:r>
                      <a:r>
                        <a:rPr lang="en-US" sz="1100" dirty="0">
                          <a:effectLst/>
                        </a:rPr>
                        <a:t>l </a:t>
                      </a:r>
                      <a:endParaRPr lang="fr-FR" sz="10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b="1" dirty="0">
                          <a:solidFill>
                            <a:schemeClr val="accent6">
                              <a:lumMod val="75000"/>
                            </a:schemeClr>
                          </a:solidFill>
                          <a:effectLst/>
                        </a:rPr>
                        <a:t>384,256,427,045</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389,168,386,165</a:t>
                      </a:r>
                      <a:endParaRPr lang="fr-FR" sz="11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396,081,072,002</a:t>
                      </a:r>
                      <a:endParaRPr lang="fr-FR" sz="11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403,300,928,088</a:t>
                      </a:r>
                      <a:endParaRPr lang="fr-FR" sz="11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410,840,428,345</a:t>
                      </a:r>
                      <a:endParaRPr lang="fr-FR" sz="1100" dirty="0">
                        <a:effectLst/>
                        <a:latin typeface="Calibri" charset="0"/>
                        <a:ea typeface="Calibri" charset="0"/>
                        <a:cs typeface="Times New Roman" panose="02020603050405020304" pitchFamily="18" charset="0"/>
                      </a:endParaRPr>
                    </a:p>
                  </a:txBody>
                  <a:tcPr marL="62411" marR="62411" marT="0" marB="0" anchor="b"/>
                </a:tc>
                <a:tc>
                  <a:txBody>
                    <a:bodyPr/>
                    <a:lstStyle/>
                    <a:p>
                      <a:pPr algn="r">
                        <a:lnSpc>
                          <a:spcPct val="115000"/>
                        </a:lnSpc>
                        <a:spcAft>
                          <a:spcPts val="0"/>
                        </a:spcAft>
                      </a:pPr>
                      <a:r>
                        <a:rPr lang="en-US" sz="1100" dirty="0">
                          <a:effectLst/>
                        </a:rPr>
                        <a:t>1,983,647,241,646</a:t>
                      </a:r>
                      <a:endParaRPr lang="fr-FR" sz="1100" dirty="0">
                        <a:effectLst/>
                        <a:latin typeface="Calibri" charset="0"/>
                        <a:ea typeface="Calibri" charset="0"/>
                        <a:cs typeface="Times New Roman" panose="02020603050405020304" pitchFamily="18" charset="0"/>
                      </a:endParaRPr>
                    </a:p>
                  </a:txBody>
                  <a:tcPr marL="62411" marR="62411" marT="0" marB="0" anchor="b"/>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20080"/>
          </a:xfrm>
        </p:spPr>
        <p:txBody>
          <a:bodyPr>
            <a:normAutofit fontScale="90000"/>
          </a:bodyPr>
          <a:lstStyle/>
          <a:p>
            <a:r>
              <a:rPr lang="fr-FR" dirty="0" smtClean="0">
                <a:solidFill>
                  <a:srgbClr val="92D050"/>
                </a:solidFill>
              </a:rPr>
              <a:t>Enrôlement progressif</a:t>
            </a:r>
            <a:endParaRPr lang="fr-FR" dirty="0"/>
          </a:p>
        </p:txBody>
      </p:sp>
      <p:graphicFrame>
        <p:nvGraphicFramePr>
          <p:cNvPr id="4" name="Espace réservé du contenu 3"/>
          <p:cNvGraphicFramePr>
            <a:graphicFrameLocks noGrp="1"/>
          </p:cNvGraphicFramePr>
          <p:nvPr>
            <p:ph idx="1"/>
          </p:nvPr>
        </p:nvGraphicFramePr>
        <p:xfrm>
          <a:off x="107504" y="1052740"/>
          <a:ext cx="8856983" cy="5616624"/>
        </p:xfrm>
        <a:graphic>
          <a:graphicData uri="http://schemas.openxmlformats.org/drawingml/2006/table">
            <a:tbl>
              <a:tblPr firstRow="1" firstCol="1" bandRow="1">
                <a:tableStyleId>{5C22544A-7EE6-4342-B048-85BDC9FD1C3A}</a:tableStyleId>
              </a:tblPr>
              <a:tblGrid>
                <a:gridCol w="2070686"/>
                <a:gridCol w="1322458"/>
                <a:gridCol w="1322458"/>
                <a:gridCol w="1496465"/>
                <a:gridCol w="1322458"/>
                <a:gridCol w="1322458"/>
              </a:tblGrid>
              <a:tr h="432048">
                <a:tc>
                  <a:txBody>
                    <a:bodyPr/>
                    <a:lstStyle/>
                    <a:p>
                      <a:pPr>
                        <a:lnSpc>
                          <a:spcPct val="115000"/>
                        </a:lnSpc>
                        <a:spcAft>
                          <a:spcPts val="0"/>
                        </a:spcAft>
                      </a:pPr>
                      <a:r>
                        <a:rPr lang="fr-FR" sz="1200" dirty="0">
                          <a:effectLst/>
                        </a:rPr>
                        <a:t>Interventions</a:t>
                      </a:r>
                      <a:endParaRPr lang="fr-FR" sz="1200" dirty="0">
                        <a:effectLst/>
                        <a:latin typeface="Calibri" charset="0"/>
                        <a:ea typeface="Calibri"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fr-FR" sz="1200" dirty="0">
                          <a:effectLst/>
                        </a:rPr>
                        <a:t>2018</a:t>
                      </a:r>
                      <a:endParaRPr lang="fr-FR" sz="1200" dirty="0">
                        <a:effectLst/>
                        <a:latin typeface="Calibri" charset="0"/>
                        <a:ea typeface="Calibri"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fr-FR" sz="1200" dirty="0">
                          <a:effectLst/>
                        </a:rPr>
                        <a:t>2019</a:t>
                      </a:r>
                      <a:endParaRPr lang="fr-FR" sz="1200" dirty="0">
                        <a:effectLst/>
                        <a:latin typeface="Calibri" charset="0"/>
                        <a:ea typeface="Calibri"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fr-FR" sz="1200" dirty="0">
                          <a:effectLst/>
                        </a:rPr>
                        <a:t>2020</a:t>
                      </a:r>
                      <a:endParaRPr lang="fr-FR" sz="1200" dirty="0">
                        <a:effectLst/>
                        <a:latin typeface="Calibri" charset="0"/>
                        <a:ea typeface="Calibri"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fr-FR" sz="1200" dirty="0">
                          <a:effectLst/>
                        </a:rPr>
                        <a:t>2021</a:t>
                      </a:r>
                      <a:endParaRPr lang="fr-FR" sz="1200" dirty="0">
                        <a:effectLst/>
                        <a:latin typeface="Calibri" charset="0"/>
                        <a:ea typeface="Calibri" charset="0"/>
                        <a:cs typeface="Times New Roman" panose="02020603050405020304" pitchFamily="18" charset="0"/>
                      </a:endParaRPr>
                    </a:p>
                  </a:txBody>
                  <a:tcPr marL="68580" marR="68580" marT="0" marB="0" anchor="b"/>
                </a:tc>
                <a:tc>
                  <a:txBody>
                    <a:bodyPr/>
                    <a:lstStyle/>
                    <a:p>
                      <a:pPr algn="ctr">
                        <a:lnSpc>
                          <a:spcPct val="115000"/>
                        </a:lnSpc>
                        <a:spcAft>
                          <a:spcPts val="0"/>
                        </a:spcAft>
                      </a:pPr>
                      <a:r>
                        <a:rPr lang="fr-FR" sz="1200" dirty="0">
                          <a:effectLst/>
                        </a:rPr>
                        <a:t>2022</a:t>
                      </a:r>
                      <a:endParaRPr lang="fr-FR" sz="1200" dirty="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400" b="1" dirty="0" err="1">
                          <a:effectLst/>
                        </a:rPr>
                        <a:t>Enrolement</a:t>
                      </a:r>
                      <a:r>
                        <a:rPr lang="fr-FR" sz="1400" b="1" dirty="0">
                          <a:effectLst/>
                        </a:rPr>
                        <a:t> progressif</a:t>
                      </a:r>
                      <a:endParaRPr lang="fr-FR" sz="1400" b="1"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200" b="1" dirty="0">
                          <a:effectLst/>
                        </a:rPr>
                        <a:t>30%</a:t>
                      </a:r>
                      <a:endParaRPr lang="fr-FR" sz="1200" b="1"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200" b="1" dirty="0">
                          <a:effectLst/>
                        </a:rPr>
                        <a:t>60%</a:t>
                      </a:r>
                      <a:endParaRPr lang="fr-FR" sz="1200" b="1"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200" b="1" dirty="0">
                          <a:effectLst/>
                        </a:rPr>
                        <a:t>80%</a:t>
                      </a:r>
                      <a:endParaRPr lang="fr-FR" sz="1200" b="1"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200" b="1" dirty="0">
                          <a:effectLst/>
                        </a:rPr>
                        <a:t>100%</a:t>
                      </a:r>
                      <a:endParaRPr lang="fr-FR" sz="1200" b="1"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200" b="1" dirty="0">
                          <a:effectLst/>
                        </a:rPr>
                        <a:t>100%</a:t>
                      </a:r>
                      <a:endParaRPr lang="fr-FR" sz="1200" b="1" dirty="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A-Santé communautaire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892,451,997.6</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1,433,673,115.2</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2,295,948,153.6</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2,389,455,192</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2,974,839,992</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B- Médecine interne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178,630,637,936.7</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353,430,297,020.3</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487,963,111,038.7</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631,700,505,591</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654,632,348,154</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C-</a:t>
                      </a:r>
                      <a:r>
                        <a:rPr lang="fr-FR" sz="1100" dirty="0" err="1">
                          <a:effectLst/>
                        </a:rPr>
                        <a:t>Pediatrie</a:t>
                      </a:r>
                      <a:r>
                        <a:rPr lang="fr-FR" sz="1100" dirty="0">
                          <a:effectLst/>
                        </a:rPr>
                        <a:t> </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64,615,484,956.7</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130,710,547,902.9</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175,927,628,808.0</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222,145,878,317</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224,516,462,619</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D- </a:t>
                      </a:r>
                      <a:r>
                        <a:rPr lang="fr-FR" sz="1100" dirty="0" err="1">
                          <a:effectLst/>
                        </a:rPr>
                        <a:t>Gynecologie</a:t>
                      </a:r>
                      <a:r>
                        <a:rPr lang="fr-FR" sz="1100" dirty="0">
                          <a:effectLst/>
                        </a:rPr>
                        <a:t> </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42,255,788,631.0</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86,865,744,537.7</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119,308,022,353.6</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153,638,365,826</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158,259,275,688</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E -Chirurgie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23,824,943,076.1</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52,509,120,597.2</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72,096,111,522.6</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92,821,518,441</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95,590,670,854</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F - Ophtalmologie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10,976,718,135.4</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22,673,773,130.2</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31,256,047,321.7</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40,434,835,449</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41,902,721,740</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G - Oto-Rhino-Laryngologie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8,305,978,299.0</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16,810,376,967.8</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22,678,396,449.7</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28,678,696,178</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29,009,396,792</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H - Stomatologie</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9,135,378,649.2</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18,822,875,465.4</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25,869,942,885.1</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33,344,540,881</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34,360,560,501</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I - </a:t>
                      </a:r>
                      <a:r>
                        <a:rPr lang="fr-FR" sz="1100" dirty="0" err="1">
                          <a:effectLst/>
                        </a:rPr>
                        <a:t>Vaccintion</a:t>
                      </a:r>
                      <a:r>
                        <a:rPr lang="fr-FR" sz="1100" dirty="0">
                          <a:effectLst/>
                        </a:rPr>
                        <a:t> </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9,891,588,390.4</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18,998,110,199.5</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25,890,432,480.5</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33,071,182,893</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33,847,456,674</a:t>
                      </a:r>
                      <a:endParaRPr lang="fr-FR" sz="100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100" dirty="0">
                          <a:effectLst/>
                        </a:rPr>
                        <a:t>J - Fonctionnement </a:t>
                      </a:r>
                      <a:endParaRPr lang="fr-FR" sz="11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61,505,112,365.7</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123,927,268,047.5</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a:effectLst/>
                        </a:rPr>
                        <a:t>169,991,583,708.3</a:t>
                      </a:r>
                      <a:endParaRPr lang="fr-FR" sz="100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218,510,290,371</a:t>
                      </a:r>
                      <a:endParaRPr lang="fr-FR" sz="10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dirty="0">
                          <a:effectLst/>
                        </a:rPr>
                        <a:t>225,016,541,120</a:t>
                      </a:r>
                      <a:endParaRPr lang="fr-FR" sz="1000" dirty="0">
                        <a:effectLst/>
                        <a:latin typeface="Calibri" charset="0"/>
                        <a:ea typeface="Calibri" charset="0"/>
                        <a:cs typeface="Times New Roman" panose="02020603050405020304" pitchFamily="18" charset="0"/>
                      </a:endParaRPr>
                    </a:p>
                  </a:txBody>
                  <a:tcPr marL="68580" marR="68580" marT="0" marB="0" anchor="b"/>
                </a:tc>
              </a:tr>
              <a:tr h="432048">
                <a:tc>
                  <a:txBody>
                    <a:bodyPr/>
                    <a:lstStyle/>
                    <a:p>
                      <a:pPr>
                        <a:lnSpc>
                          <a:spcPct val="115000"/>
                        </a:lnSpc>
                        <a:spcAft>
                          <a:spcPts val="0"/>
                        </a:spcAft>
                      </a:pPr>
                      <a:r>
                        <a:rPr lang="fr-FR" sz="1400" dirty="0">
                          <a:effectLst/>
                        </a:rPr>
                        <a:t>Total</a:t>
                      </a:r>
                      <a:endParaRPr lang="fr-FR" sz="1400" dirty="0">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410,034,082,437.8</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826,181,786,983.6</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1,133,277,224,721.7</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1,456,735,269,139</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1,500,110,274,136</a:t>
                      </a:r>
                      <a:endParaRPr lang="fr-FR" sz="1000" b="1" dirty="0">
                        <a:solidFill>
                          <a:schemeClr val="accent6">
                            <a:lumMod val="75000"/>
                          </a:schemeClr>
                        </a:solidFill>
                        <a:effectLst/>
                        <a:latin typeface="Calibri" charset="0"/>
                        <a:ea typeface="Calibri" charset="0"/>
                        <a:cs typeface="Times New Roman" panose="02020603050405020304" pitchFamily="18" charset="0"/>
                      </a:endParaRPr>
                    </a:p>
                  </a:txBody>
                  <a:tcPr marL="68580" marR="68580" marT="0" marB="0" anchor="b"/>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995" y="188278"/>
            <a:ext cx="8229600" cy="1143000"/>
          </a:xfrm>
        </p:spPr>
        <p:txBody>
          <a:bodyPr>
            <a:normAutofit fontScale="90000"/>
          </a:bodyPr>
          <a:lstStyle/>
          <a:p>
            <a:pPr lvl="0"/>
            <a:r>
              <a:rPr lang="fr-CH" dirty="0">
                <a:solidFill>
                  <a:srgbClr val="92D050"/>
                </a:solidFill>
              </a:rPr>
              <a:t>Les conditions de réussite</a:t>
            </a:r>
            <a:r>
              <a:rPr lang="fr-FR" dirty="0">
                <a:solidFill>
                  <a:srgbClr val="92D050"/>
                </a:solidFill>
              </a:rPr>
              <a:t/>
            </a:r>
            <a:br>
              <a:rPr lang="fr-FR" dirty="0">
                <a:solidFill>
                  <a:srgbClr val="92D050"/>
                </a:solidFill>
              </a:rPr>
            </a:br>
            <a:endParaRPr lang="fr-FR" dirty="0">
              <a:solidFill>
                <a:srgbClr val="92D050"/>
              </a:solidFill>
            </a:endParaRPr>
          </a:p>
        </p:txBody>
      </p:sp>
      <p:sp>
        <p:nvSpPr>
          <p:cNvPr id="3" name="Espace réservé du contenu 2"/>
          <p:cNvSpPr>
            <a:spLocks noGrp="1"/>
          </p:cNvSpPr>
          <p:nvPr>
            <p:ph idx="1"/>
          </p:nvPr>
        </p:nvSpPr>
        <p:spPr>
          <a:xfrm>
            <a:off x="323850" y="764823"/>
            <a:ext cx="8229600" cy="5256584"/>
          </a:xfrm>
        </p:spPr>
        <p:txBody>
          <a:bodyPr>
            <a:normAutofit/>
          </a:bodyPr>
          <a:lstStyle/>
          <a:p>
            <a:pPr lvl="0"/>
            <a:r>
              <a:rPr lang="fr-FR" dirty="0"/>
              <a:t>Le plateau technique doit être  </a:t>
            </a:r>
            <a:r>
              <a:rPr lang="fr-FR" dirty="0" smtClean="0"/>
              <a:t>relevé sur </a:t>
            </a:r>
            <a:r>
              <a:rPr lang="fr-FR" dirty="0"/>
              <a:t>l’ensemble des formations sanitaires ; </a:t>
            </a:r>
            <a:r>
              <a:rPr lang="fr-FR" dirty="0" smtClean="0"/>
              <a:t>un </a:t>
            </a:r>
            <a:r>
              <a:rPr lang="fr-FR" dirty="0"/>
              <a:t>dossier d’investissement pour la mise à niveau des infrastructures </a:t>
            </a:r>
            <a:r>
              <a:rPr lang="fr-FR" dirty="0" smtClean="0"/>
              <a:t>et équipements en cours</a:t>
            </a:r>
          </a:p>
          <a:p>
            <a:pPr marL="0" lvl="0" indent="0">
              <a:buNone/>
            </a:pPr>
            <a:endParaRPr lang="fr-FR" dirty="0"/>
          </a:p>
          <a:p>
            <a:pPr lvl="0"/>
            <a:r>
              <a:rPr lang="fr-FR" dirty="0"/>
              <a:t> </a:t>
            </a:r>
            <a:r>
              <a:rPr lang="fr-FR" dirty="0" smtClean="0"/>
              <a:t>Un </a:t>
            </a:r>
            <a:r>
              <a:rPr lang="fr-FR" dirty="0"/>
              <a:t>dossier de recrutement du personnel technique devrait y être adossé soit à travers l’Etat, soit par contractualisation avec les structures locales.</a:t>
            </a:r>
          </a:p>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576064"/>
          </a:xfrm>
        </p:spPr>
        <p:txBody>
          <a:bodyPr>
            <a:normAutofit fontScale="90000"/>
          </a:bodyPr>
          <a:lstStyle/>
          <a:p>
            <a:pPr lvl="0"/>
            <a:r>
              <a:rPr lang="fr-CH" sz="2800" b="1" dirty="0">
                <a:solidFill>
                  <a:srgbClr val="92D050"/>
                </a:solidFill>
              </a:rPr>
              <a:t>Les sources de financement du système de Couverture Santé Universelle </a:t>
            </a:r>
            <a:r>
              <a:rPr lang="fr-FR" sz="4000" dirty="0">
                <a:solidFill>
                  <a:srgbClr val="92D050"/>
                </a:solidFill>
              </a:rPr>
              <a:t/>
            </a:r>
            <a:br>
              <a:rPr lang="fr-FR" sz="4000" dirty="0">
                <a:solidFill>
                  <a:srgbClr val="92D050"/>
                </a:solidFill>
              </a:rPr>
            </a:br>
            <a:r>
              <a:rPr lang="fr-CH" i="1" dirty="0"/>
              <a:t> </a:t>
            </a:r>
            <a:r>
              <a:rPr lang="fr-FR" i="1" dirty="0"/>
              <a:t/>
            </a:r>
            <a:br>
              <a:rPr lang="fr-FR" i="1" dirty="0"/>
            </a:br>
            <a:endParaRPr lang="fr-FR" dirty="0"/>
          </a:p>
        </p:txBody>
      </p:sp>
      <p:sp>
        <p:nvSpPr>
          <p:cNvPr id="3" name="Espace réservé du contenu 2"/>
          <p:cNvSpPr>
            <a:spLocks noGrp="1"/>
          </p:cNvSpPr>
          <p:nvPr>
            <p:ph idx="1"/>
          </p:nvPr>
        </p:nvSpPr>
        <p:spPr>
          <a:xfrm>
            <a:off x="457200" y="1340768"/>
            <a:ext cx="8229600" cy="5040560"/>
          </a:xfrm>
        </p:spPr>
        <p:txBody>
          <a:bodyPr>
            <a:normAutofit/>
          </a:bodyPr>
          <a:lstStyle/>
          <a:p>
            <a:pPr marL="0" indent="0">
              <a:buNone/>
            </a:pPr>
            <a:r>
              <a:rPr lang="fr-FR" sz="3600" dirty="0" smtClean="0">
                <a:solidFill>
                  <a:srgbClr val="0070C0"/>
                </a:solidFill>
              </a:rPr>
              <a:t>Trois sources de financement </a:t>
            </a:r>
            <a:r>
              <a:rPr lang="fr-FR" sz="3600" dirty="0" smtClean="0"/>
              <a:t>:</a:t>
            </a:r>
          </a:p>
          <a:p>
            <a:r>
              <a:rPr lang="fr-FR" sz="3600" dirty="0" smtClean="0"/>
              <a:t>L’Etat</a:t>
            </a:r>
          </a:p>
          <a:p>
            <a:r>
              <a:rPr lang="fr-FR" sz="3600" dirty="0" smtClean="0"/>
              <a:t>Les ménages</a:t>
            </a:r>
          </a:p>
          <a:p>
            <a:r>
              <a:rPr lang="fr-FR" sz="3600" dirty="0" smtClean="0"/>
              <a:t>Les partenaires</a:t>
            </a:r>
            <a:endParaRPr lang="fr-FR" sz="3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76115" y="2505075"/>
            <a:ext cx="4488815" cy="40938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fr-FR" dirty="0">
                <a:solidFill>
                  <a:srgbClr val="92D050"/>
                </a:solidFill>
              </a:rPr>
              <a:t>Capacités </a:t>
            </a:r>
            <a:r>
              <a:rPr lang="fr-FR" dirty="0" smtClean="0">
                <a:solidFill>
                  <a:srgbClr val="92D050"/>
                </a:solidFill>
              </a:rPr>
              <a:t>contributives totales des populations</a:t>
            </a:r>
            <a:endParaRPr lang="fr-FR" dirty="0"/>
          </a:p>
        </p:txBody>
      </p:sp>
      <p:graphicFrame>
        <p:nvGraphicFramePr>
          <p:cNvPr id="4" name="Espace réservé du contenu 3"/>
          <p:cNvGraphicFramePr>
            <a:graphicFrameLocks noGrp="1"/>
          </p:cNvGraphicFramePr>
          <p:nvPr>
            <p:ph idx="1"/>
          </p:nvPr>
        </p:nvGraphicFramePr>
        <p:xfrm>
          <a:off x="107504" y="1268761"/>
          <a:ext cx="8928992" cy="5495211"/>
        </p:xfrm>
        <a:graphic>
          <a:graphicData uri="http://schemas.openxmlformats.org/drawingml/2006/table">
            <a:tbl>
              <a:tblPr firstRow="1" firstCol="1" bandRow="1">
                <a:tableStyleId>{5C22544A-7EE6-4342-B048-85BDC9FD1C3A}</a:tableStyleId>
              </a:tblPr>
              <a:tblGrid>
                <a:gridCol w="1388584"/>
                <a:gridCol w="1666300"/>
                <a:gridCol w="1665681"/>
                <a:gridCol w="1928553"/>
                <a:gridCol w="2279874"/>
              </a:tblGrid>
              <a:tr h="578942">
                <a:tc>
                  <a:txBody>
                    <a:bodyPr/>
                    <a:lstStyle/>
                    <a:p>
                      <a:pPr algn="ctr">
                        <a:lnSpc>
                          <a:spcPct val="115000"/>
                        </a:lnSpc>
                        <a:spcAft>
                          <a:spcPts val="0"/>
                        </a:spcAft>
                      </a:pPr>
                      <a:r>
                        <a:rPr lang="fr-FR" sz="1200" dirty="0">
                          <a:effectLst/>
                        </a:rPr>
                        <a:t>Groupe socioéconomique</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Effectif de la population</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100" dirty="0">
                          <a:effectLst/>
                        </a:rPr>
                        <a:t>Contribution </a:t>
                      </a:r>
                      <a:r>
                        <a:rPr lang="fr-FR" sz="1100" dirty="0" smtClean="0">
                          <a:effectLst/>
                        </a:rPr>
                        <a:t>individuelle</a:t>
                      </a:r>
                    </a:p>
                    <a:p>
                      <a:pPr algn="ctr">
                        <a:lnSpc>
                          <a:spcPct val="115000"/>
                        </a:lnSpc>
                        <a:spcAft>
                          <a:spcPts val="0"/>
                        </a:spcAft>
                      </a:pPr>
                      <a:r>
                        <a:rPr lang="fr-FR" sz="1000" dirty="0" smtClean="0">
                          <a:effectLst/>
                        </a:rPr>
                        <a:t> </a:t>
                      </a:r>
                      <a:r>
                        <a:rPr lang="fr-FR" sz="1000" dirty="0">
                          <a:effectLst/>
                        </a:rPr>
                        <a:t>(en FCFA)</a:t>
                      </a:r>
                      <a:endParaRPr lang="fr-FR" sz="10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Contribution de la </a:t>
                      </a:r>
                      <a:r>
                        <a:rPr lang="fr-FR" sz="1200" dirty="0" smtClean="0">
                          <a:effectLst/>
                        </a:rPr>
                        <a:t>classe</a:t>
                      </a:r>
                    </a:p>
                    <a:p>
                      <a:pPr algn="ctr">
                        <a:lnSpc>
                          <a:spcPct val="115000"/>
                        </a:lnSpc>
                        <a:spcAft>
                          <a:spcPts val="0"/>
                        </a:spcAft>
                      </a:pPr>
                      <a:r>
                        <a:rPr lang="fr-FR" sz="1000" dirty="0" smtClean="0">
                          <a:effectLst/>
                        </a:rPr>
                        <a:t> </a:t>
                      </a:r>
                      <a:r>
                        <a:rPr lang="fr-FR" sz="1000" dirty="0">
                          <a:effectLst/>
                        </a:rPr>
                        <a:t>(en FCFA)</a:t>
                      </a:r>
                      <a:endParaRPr lang="fr-FR" sz="10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Contribution de l'ensemble par critère</a:t>
                      </a:r>
                    </a:p>
                    <a:p>
                      <a:pPr algn="ctr">
                        <a:lnSpc>
                          <a:spcPct val="115000"/>
                        </a:lnSpc>
                        <a:spcAft>
                          <a:spcPts val="0"/>
                        </a:spcAft>
                      </a:pPr>
                      <a:r>
                        <a:rPr lang="fr-FR" sz="1000" dirty="0">
                          <a:effectLst/>
                        </a:rPr>
                        <a:t> (en FCFA)</a:t>
                      </a:r>
                      <a:endParaRPr lang="fr-FR" sz="1000" dirty="0">
                        <a:effectLst/>
                        <a:latin typeface="Calibri" charset="0"/>
                        <a:ea typeface="Calibri" charset="0"/>
                        <a:cs typeface="Times New Roman" panose="02020603050405020304" pitchFamily="18" charset="0"/>
                      </a:endParaRPr>
                    </a:p>
                  </a:txBody>
                  <a:tcPr marL="39922" marR="39922" marT="0" marB="0" anchor="ctr"/>
                </a:tc>
              </a:tr>
              <a:tr h="426101">
                <a:tc>
                  <a:txBody>
                    <a:bodyPr/>
                    <a:lstStyle/>
                    <a:p>
                      <a:pPr>
                        <a:lnSpc>
                          <a:spcPct val="115000"/>
                        </a:lnSpc>
                        <a:spcAft>
                          <a:spcPts val="0"/>
                        </a:spcAft>
                      </a:pPr>
                      <a:r>
                        <a:rPr lang="fr-FR" sz="1000" dirty="0">
                          <a:effectLst/>
                        </a:rPr>
                        <a:t>Autre salarié du privé formel</a:t>
                      </a:r>
                      <a:endParaRPr lang="fr-FR" sz="10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490 764</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49 836</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24 457 818 598</a:t>
                      </a:r>
                      <a:endParaRPr lang="fr-FR" sz="1200" dirty="0">
                        <a:effectLst/>
                        <a:latin typeface="Calibri" charset="0"/>
                        <a:ea typeface="Calibri" charset="0"/>
                        <a:cs typeface="Times New Roman" panose="02020603050405020304" pitchFamily="18" charset="0"/>
                      </a:endParaRPr>
                    </a:p>
                  </a:txBody>
                  <a:tcPr marL="39922" marR="39922" marT="0" marB="0" anchor="ctr"/>
                </a:tc>
                <a:tc rowSpan="13">
                  <a:txBody>
                    <a:bodyPr/>
                    <a:lstStyle/>
                    <a:p>
                      <a:pPr algn="ctr">
                        <a:lnSpc>
                          <a:spcPct val="115000"/>
                        </a:lnSpc>
                        <a:spcAft>
                          <a:spcPts val="0"/>
                        </a:spcAft>
                      </a:pPr>
                      <a:r>
                        <a:rPr lang="fr-FR" sz="1800" b="1" dirty="0">
                          <a:solidFill>
                            <a:schemeClr val="accent6">
                              <a:lumMod val="75000"/>
                            </a:schemeClr>
                          </a:solidFill>
                          <a:effectLst/>
                        </a:rPr>
                        <a:t>357 663 368 609</a:t>
                      </a:r>
                      <a:endParaRPr lang="fr-FR" sz="1800" b="1" dirty="0">
                        <a:solidFill>
                          <a:schemeClr val="accent6">
                            <a:lumMod val="75000"/>
                          </a:schemeClr>
                        </a:solidFill>
                        <a:effectLst/>
                        <a:latin typeface="Calibri" charset="0"/>
                        <a:ea typeface="Calibri" charset="0"/>
                        <a:cs typeface="Times New Roman" panose="02020603050405020304" pitchFamily="18" charset="0"/>
                      </a:endParaRPr>
                    </a:p>
                  </a:txBody>
                  <a:tcPr marL="39922" marR="39922" marT="0" marB="0" anchor="ctr"/>
                </a:tc>
              </a:tr>
              <a:tr h="283506">
                <a:tc>
                  <a:txBody>
                    <a:bodyPr/>
                    <a:lstStyle/>
                    <a:p>
                      <a:pPr>
                        <a:lnSpc>
                          <a:spcPct val="115000"/>
                        </a:lnSpc>
                        <a:spcAft>
                          <a:spcPts val="0"/>
                        </a:spcAft>
                      </a:pPr>
                      <a:r>
                        <a:rPr lang="fr-FR" sz="1000">
                          <a:effectLst/>
                        </a:rPr>
                        <a:t>Autre inactif</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707 405</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solidFill>
                            <a:srgbClr val="FF0000"/>
                          </a:solidFill>
                          <a:effectLst/>
                        </a:rPr>
                        <a:t>15 154</a:t>
                      </a:r>
                      <a:endParaRPr lang="fr-FR" sz="1200" dirty="0">
                        <a:solidFill>
                          <a:srgbClr val="FF0000"/>
                        </a:solidFill>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10 720 343 808</a:t>
                      </a:r>
                      <a:endParaRPr lang="fr-FR" sz="120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278595">
                <a:tc>
                  <a:txBody>
                    <a:bodyPr/>
                    <a:lstStyle/>
                    <a:p>
                      <a:pPr>
                        <a:lnSpc>
                          <a:spcPct val="115000"/>
                        </a:lnSpc>
                        <a:spcAft>
                          <a:spcPts val="0"/>
                        </a:spcAft>
                      </a:pPr>
                      <a:r>
                        <a:rPr lang="fr-FR" sz="1000">
                          <a:effectLst/>
                        </a:rPr>
                        <a:t>Cadre du public</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430 362</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solidFill>
                            <a:srgbClr val="FF0000"/>
                          </a:solidFill>
                          <a:effectLst/>
                        </a:rPr>
                        <a:t>65 000</a:t>
                      </a:r>
                      <a:endParaRPr lang="fr-FR" sz="1200" dirty="0">
                        <a:solidFill>
                          <a:srgbClr val="FF0000"/>
                        </a:solidFill>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27 973 530 000</a:t>
                      </a:r>
                      <a:endParaRPr lang="fr-FR" sz="120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490522">
                <a:tc>
                  <a:txBody>
                    <a:bodyPr/>
                    <a:lstStyle/>
                    <a:p>
                      <a:pPr>
                        <a:lnSpc>
                          <a:spcPct val="115000"/>
                        </a:lnSpc>
                        <a:spcAft>
                          <a:spcPts val="0"/>
                        </a:spcAft>
                      </a:pPr>
                      <a:r>
                        <a:rPr lang="fr-FR" sz="1000">
                          <a:effectLst/>
                        </a:rPr>
                        <a:t>Cadre/Patron du privé 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274 154</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solidFill>
                            <a:srgbClr val="FF0000"/>
                          </a:solidFill>
                          <a:effectLst/>
                        </a:rPr>
                        <a:t>50 000</a:t>
                      </a:r>
                      <a:endParaRPr lang="fr-FR" sz="1200" dirty="0">
                        <a:solidFill>
                          <a:srgbClr val="FF0000"/>
                        </a:solidFill>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13 707 700 000</a:t>
                      </a:r>
                      <a:endParaRPr lang="fr-FR" sz="120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231577">
                <a:tc>
                  <a:txBody>
                    <a:bodyPr/>
                    <a:lstStyle/>
                    <a:p>
                      <a:pPr>
                        <a:lnSpc>
                          <a:spcPct val="115000"/>
                        </a:lnSpc>
                        <a:spcAft>
                          <a:spcPts val="0"/>
                        </a:spcAft>
                      </a:pPr>
                      <a:r>
                        <a:rPr lang="fr-FR" sz="1000">
                          <a:effectLst/>
                        </a:rPr>
                        <a:t>Chômeur</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306 603</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23 825</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7 304 816 475</a:t>
                      </a:r>
                      <a:endParaRPr lang="fr-FR" sz="120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432278">
                <a:tc>
                  <a:txBody>
                    <a:bodyPr/>
                    <a:lstStyle/>
                    <a:p>
                      <a:pPr>
                        <a:lnSpc>
                          <a:spcPct val="115000"/>
                        </a:lnSpc>
                        <a:spcAft>
                          <a:spcPts val="0"/>
                        </a:spcAft>
                      </a:pPr>
                      <a:r>
                        <a:rPr lang="fr-FR" sz="1000">
                          <a:effectLst/>
                        </a:rPr>
                        <a:t>Dépendant agricole informel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187 861</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23 197</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4 357 824 019</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388769">
                <a:tc>
                  <a:txBody>
                    <a:bodyPr/>
                    <a:lstStyle/>
                    <a:p>
                      <a:pPr>
                        <a:lnSpc>
                          <a:spcPct val="115000"/>
                        </a:lnSpc>
                        <a:spcAft>
                          <a:spcPts val="0"/>
                        </a:spcAft>
                      </a:pPr>
                      <a:r>
                        <a:rPr lang="fr-FR" sz="1000">
                          <a:effectLst/>
                        </a:rPr>
                        <a:t>Elèves/Etudiants</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408 131</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23 050</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9 407 419 550</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426101">
                <a:tc>
                  <a:txBody>
                    <a:bodyPr/>
                    <a:lstStyle/>
                    <a:p>
                      <a:pPr>
                        <a:lnSpc>
                          <a:spcPct val="115000"/>
                        </a:lnSpc>
                        <a:spcAft>
                          <a:spcPts val="0"/>
                        </a:spcAft>
                      </a:pPr>
                      <a:r>
                        <a:rPr lang="fr-FR" sz="1000">
                          <a:effectLst/>
                        </a:rPr>
                        <a:t>Exploitant agricole informel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4 559 333</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24 175</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110 221 875 275</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426101">
                <a:tc>
                  <a:txBody>
                    <a:bodyPr/>
                    <a:lstStyle/>
                    <a:p>
                      <a:pPr>
                        <a:lnSpc>
                          <a:spcPct val="115000"/>
                        </a:lnSpc>
                        <a:spcAft>
                          <a:spcPts val="0"/>
                        </a:spcAft>
                      </a:pPr>
                      <a:r>
                        <a:rPr lang="fr-FR" sz="1000">
                          <a:effectLst/>
                        </a:rPr>
                        <a:t>Patron non agricole informel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343 782</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39 212</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13 480 379 784</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231577">
                <a:tc>
                  <a:txBody>
                    <a:bodyPr/>
                    <a:lstStyle/>
                    <a:p>
                      <a:pPr>
                        <a:lnSpc>
                          <a:spcPct val="115000"/>
                        </a:lnSpc>
                        <a:spcAft>
                          <a:spcPts val="0"/>
                        </a:spcAft>
                      </a:pPr>
                      <a:r>
                        <a:rPr lang="fr-FR" sz="1000">
                          <a:effectLst/>
                        </a:rPr>
                        <a:t>Retraité</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327 235</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solidFill>
                            <a:schemeClr val="tx1"/>
                          </a:solidFill>
                          <a:effectLst/>
                        </a:rPr>
                        <a:t>17 907</a:t>
                      </a:r>
                      <a:endParaRPr lang="fr-FR" sz="1200" dirty="0">
                        <a:solidFill>
                          <a:schemeClr val="tx1"/>
                        </a:solidFill>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5 859 688 067</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426101">
                <a:tc>
                  <a:txBody>
                    <a:bodyPr/>
                    <a:lstStyle/>
                    <a:p>
                      <a:pPr>
                        <a:lnSpc>
                          <a:spcPct val="115000"/>
                        </a:lnSpc>
                        <a:spcAft>
                          <a:spcPts val="0"/>
                        </a:spcAft>
                      </a:pPr>
                      <a:r>
                        <a:rPr lang="fr-FR" sz="1000">
                          <a:effectLst/>
                        </a:rPr>
                        <a:t>Salarié non agricole informel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1 375 833</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23 263</a:t>
                      </a:r>
                      <a:endParaRPr lang="fr-FR" sz="1200" dirty="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32 006 003 079</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218946">
                <a:tc>
                  <a:txBody>
                    <a:bodyPr/>
                    <a:lstStyle/>
                    <a:p>
                      <a:pPr>
                        <a:lnSpc>
                          <a:spcPct val="115000"/>
                        </a:lnSpc>
                        <a:spcAft>
                          <a:spcPts val="0"/>
                        </a:spcAft>
                      </a:pPr>
                      <a:r>
                        <a:rPr lang="fr-FR" sz="1000">
                          <a:effectLst/>
                        </a:rPr>
                        <a:t>Salarié public</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621 481</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44 510</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27 662 119 310</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r h="639153">
                <a:tc>
                  <a:txBody>
                    <a:bodyPr/>
                    <a:lstStyle/>
                    <a:p>
                      <a:pPr>
                        <a:lnSpc>
                          <a:spcPct val="115000"/>
                        </a:lnSpc>
                        <a:spcAft>
                          <a:spcPts val="0"/>
                        </a:spcAft>
                      </a:pPr>
                      <a:r>
                        <a:rPr lang="fr-FR" sz="1000">
                          <a:effectLst/>
                        </a:rPr>
                        <a:t>Travailleur pour compte propre non agricole informel</a:t>
                      </a:r>
                      <a:endParaRPr lang="fr-FR" sz="10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3 334 682</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a:effectLst/>
                        </a:rPr>
                        <a:t>21 143</a:t>
                      </a:r>
                      <a:endParaRPr lang="fr-FR" sz="1200">
                        <a:effectLst/>
                        <a:latin typeface="Calibri" charset="0"/>
                        <a:ea typeface="Calibri" charset="0"/>
                        <a:cs typeface="Times New Roman" panose="02020603050405020304" pitchFamily="18" charset="0"/>
                      </a:endParaRPr>
                    </a:p>
                  </a:txBody>
                  <a:tcPr marL="39922" marR="39922" marT="0" marB="0" anchor="ctr"/>
                </a:tc>
                <a:tc>
                  <a:txBody>
                    <a:bodyPr/>
                    <a:lstStyle/>
                    <a:p>
                      <a:pPr algn="ctr">
                        <a:lnSpc>
                          <a:spcPct val="115000"/>
                        </a:lnSpc>
                        <a:spcAft>
                          <a:spcPts val="0"/>
                        </a:spcAft>
                      </a:pPr>
                      <a:r>
                        <a:rPr lang="fr-FR" sz="1200" dirty="0">
                          <a:effectLst/>
                        </a:rPr>
                        <a:t>70 503 850 644</a:t>
                      </a:r>
                      <a:endParaRPr lang="fr-FR" sz="1200" dirty="0">
                        <a:effectLst/>
                        <a:latin typeface="Calibri" charset="0"/>
                        <a:ea typeface="Calibri" charset="0"/>
                        <a:cs typeface="Times New Roman" panose="02020603050405020304" pitchFamily="18" charset="0"/>
                      </a:endParaRPr>
                    </a:p>
                  </a:txBody>
                  <a:tcPr marL="39922" marR="39922" marT="0" marB="0" anchor="ctr"/>
                </a:tc>
                <a:tc vMerge="1">
                  <a:txBody>
                    <a:bodyPr/>
                    <a:lstStyle/>
                    <a:p>
                      <a:endParaRPr lang="en-US"/>
                    </a:p>
                  </a:txBody>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fontScale="90000"/>
          </a:bodyPr>
          <a:lstStyle/>
          <a:p>
            <a:r>
              <a:rPr lang="fr-FR" dirty="0" smtClean="0">
                <a:solidFill>
                  <a:srgbClr val="00B050"/>
                </a:solidFill>
              </a:rPr>
              <a:t>Contribution des partenaires au développement</a:t>
            </a:r>
            <a:endParaRPr lang="fr-FR" dirty="0">
              <a:solidFill>
                <a:srgbClr val="00B050"/>
              </a:solidFill>
            </a:endParaRPr>
          </a:p>
        </p:txBody>
      </p:sp>
      <p:sp>
        <p:nvSpPr>
          <p:cNvPr id="3" name="Espace réservé du contenu 2"/>
          <p:cNvSpPr>
            <a:spLocks noGrp="1"/>
          </p:cNvSpPr>
          <p:nvPr>
            <p:ph idx="1"/>
          </p:nvPr>
        </p:nvSpPr>
        <p:spPr>
          <a:xfrm>
            <a:off x="457200" y="1484784"/>
            <a:ext cx="8229600" cy="5112568"/>
          </a:xfrm>
        </p:spPr>
        <p:txBody>
          <a:bodyPr>
            <a:normAutofit lnSpcReduction="20000"/>
          </a:bodyPr>
          <a:lstStyle/>
          <a:p>
            <a:r>
              <a:rPr lang="fr-FR" sz="3600" dirty="0" smtClean="0"/>
              <a:t>Estimée à environ 50 milliards de FCFA</a:t>
            </a:r>
          </a:p>
          <a:p>
            <a:r>
              <a:rPr lang="fr-FR" sz="3600" dirty="0" smtClean="0"/>
              <a:t>Proposition d’allocation de 50% à la mise en œuvre de la CSU, soit 25 milliards de FCFA</a:t>
            </a:r>
          </a:p>
          <a:p>
            <a:endParaRPr lang="fr-FR" sz="1200" dirty="0" smtClean="0">
              <a:solidFill>
                <a:schemeClr val="accent6">
                  <a:lumMod val="75000"/>
                </a:schemeClr>
              </a:solidFill>
            </a:endParaRPr>
          </a:p>
          <a:p>
            <a:pPr algn="just"/>
            <a:r>
              <a:rPr lang="fr-FR" sz="3600" dirty="0">
                <a:solidFill>
                  <a:srgbClr val="FF0000"/>
                </a:solidFill>
              </a:rPr>
              <a:t>Ecart de financement </a:t>
            </a:r>
            <a:r>
              <a:rPr lang="fr-FR" sz="3600" dirty="0"/>
              <a:t>de l’ordre de </a:t>
            </a:r>
            <a:r>
              <a:rPr lang="fr-CH" sz="3600" b="1" dirty="0"/>
              <a:t>985 milliards FCFA sur </a:t>
            </a:r>
            <a:r>
              <a:rPr lang="fr-CH" sz="3600" dirty="0"/>
              <a:t>l’année 1 dans le scénario le plus ambitieux de 100% de couverture</a:t>
            </a:r>
            <a:endParaRPr lang="fr-FR" sz="3600" dirty="0"/>
          </a:p>
          <a:p>
            <a:endParaRPr lang="fr-FR" sz="3600" dirty="0">
              <a:solidFill>
                <a:schemeClr val="accent6">
                  <a:lumMod val="75000"/>
                </a:schemeClr>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936104"/>
          </a:xfrm>
        </p:spPr>
        <p:txBody>
          <a:bodyPr>
            <a:normAutofit/>
          </a:bodyPr>
          <a:lstStyle/>
          <a:p>
            <a:r>
              <a:rPr lang="fr-FR" sz="3600" dirty="0" smtClean="0">
                <a:solidFill>
                  <a:srgbClr val="92D050"/>
                </a:solidFill>
              </a:rPr>
              <a:t>Contribution potentiel de l’Etat</a:t>
            </a:r>
            <a:endParaRPr lang="fr-FR" sz="3600" dirty="0">
              <a:solidFill>
                <a:srgbClr val="92D050"/>
              </a:solidFill>
            </a:endParaRPr>
          </a:p>
        </p:txBody>
      </p:sp>
      <p:sp>
        <p:nvSpPr>
          <p:cNvPr id="3" name="Espace réservé du contenu 2"/>
          <p:cNvSpPr>
            <a:spLocks noGrp="1"/>
          </p:cNvSpPr>
          <p:nvPr>
            <p:ph idx="1"/>
          </p:nvPr>
        </p:nvSpPr>
        <p:spPr>
          <a:xfrm>
            <a:off x="457200" y="1412776"/>
            <a:ext cx="8229600" cy="5256584"/>
          </a:xfrm>
        </p:spPr>
        <p:txBody>
          <a:bodyPr>
            <a:normAutofit lnSpcReduction="10000"/>
          </a:bodyPr>
          <a:lstStyle/>
          <a:p>
            <a:r>
              <a:rPr lang="fr-FR" dirty="0">
                <a:solidFill>
                  <a:srgbClr val="0070C0"/>
                </a:solidFill>
              </a:rPr>
              <a:t>M</a:t>
            </a:r>
            <a:r>
              <a:rPr lang="fr-FR" dirty="0" smtClean="0">
                <a:solidFill>
                  <a:srgbClr val="0070C0"/>
                </a:solidFill>
              </a:rPr>
              <a:t>écanismes </a:t>
            </a:r>
            <a:r>
              <a:rPr lang="fr-FR" dirty="0">
                <a:solidFill>
                  <a:srgbClr val="0070C0"/>
                </a:solidFill>
              </a:rPr>
              <a:t>de prise en charge directe </a:t>
            </a:r>
            <a:r>
              <a:rPr lang="fr-FR" dirty="0"/>
              <a:t>des populations existent déjà sous financement du budget de </a:t>
            </a:r>
            <a:r>
              <a:rPr lang="fr-FR" dirty="0" smtClean="0"/>
              <a:t>l’Etat (Agents de l’Etat, Personnes vulnérables, certaines maladies</a:t>
            </a:r>
          </a:p>
          <a:p>
            <a:pPr marL="0" indent="0">
              <a:buNone/>
            </a:pPr>
            <a:endParaRPr lang="fr-FR" sz="1400" dirty="0" smtClean="0"/>
          </a:p>
          <a:p>
            <a:r>
              <a:rPr lang="fr-FR" dirty="0" smtClean="0"/>
              <a:t>Autres sources potentielles: </a:t>
            </a:r>
            <a:r>
              <a:rPr lang="fr-FR" dirty="0" smtClean="0">
                <a:solidFill>
                  <a:srgbClr val="0070C0"/>
                </a:solidFill>
              </a:rPr>
              <a:t>Taxes parafiscales </a:t>
            </a:r>
            <a:r>
              <a:rPr lang="fr-FR" dirty="0" smtClean="0"/>
              <a:t>sur certains produits (Ressources naturelles, téléphonie mobile, transactions financières, Tabac, alcool…)</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095" y="116523"/>
            <a:ext cx="8229600" cy="1143000"/>
          </a:xfrm>
        </p:spPr>
        <p:txBody>
          <a:bodyPr/>
          <a:lstStyle/>
          <a:p>
            <a:r>
              <a:rPr lang="fr-FR" dirty="0" smtClean="0">
                <a:solidFill>
                  <a:srgbClr val="00B0F0"/>
                </a:solidFill>
              </a:rPr>
              <a:t>Conclusion et perspectives</a:t>
            </a:r>
            <a:endParaRPr lang="fr-FR" dirty="0">
              <a:solidFill>
                <a:srgbClr val="00B0F0"/>
              </a:solidFill>
            </a:endParaRPr>
          </a:p>
        </p:txBody>
      </p:sp>
      <p:sp>
        <p:nvSpPr>
          <p:cNvPr id="3" name="Espace réservé du contenu 2"/>
          <p:cNvSpPr>
            <a:spLocks noGrp="1"/>
          </p:cNvSpPr>
          <p:nvPr>
            <p:ph idx="1"/>
          </p:nvPr>
        </p:nvSpPr>
        <p:spPr>
          <a:xfrm>
            <a:off x="252095" y="1484630"/>
            <a:ext cx="8507288" cy="4997152"/>
          </a:xfrm>
        </p:spPr>
        <p:txBody>
          <a:bodyPr>
            <a:normAutofit fontScale="92500" lnSpcReduction="20000"/>
          </a:bodyPr>
          <a:lstStyle/>
          <a:p>
            <a:pPr algn="just"/>
            <a:r>
              <a:rPr lang="fr-FR" dirty="0"/>
              <a:t>Au terme d’environ trois années de réflexions participatives, le Groupe Technique National a défini les principaux éléments de base pour la prise de décision politique sur la mise en place d’un système de Couverture Santé Universelle au Cameroun.</a:t>
            </a:r>
          </a:p>
          <a:p>
            <a:pPr marL="0" indent="0" algn="just">
              <a:buNone/>
            </a:pPr>
            <a:r>
              <a:rPr lang="fr-FR" dirty="0"/>
              <a:t> </a:t>
            </a:r>
          </a:p>
          <a:p>
            <a:pPr algn="just"/>
            <a:r>
              <a:rPr lang="fr-FR" dirty="0"/>
              <a:t>L’ensemble des éléments proposé est fondé à la fois sur les leçons tirées des expériences internationales en matière de couverture santé universelle mais aussi et surtout sur le contexte camerounais.</a:t>
            </a:r>
          </a:p>
          <a:p>
            <a:endParaRPr lang="fr-F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648072"/>
          </a:xfrm>
        </p:spPr>
        <p:txBody>
          <a:bodyPr>
            <a:normAutofit fontScale="90000"/>
          </a:bodyPr>
          <a:lstStyle/>
          <a:p>
            <a:pPr algn="l"/>
            <a:r>
              <a:rPr lang="fr-FR" dirty="0" smtClean="0">
                <a:solidFill>
                  <a:srgbClr val="92D050"/>
                </a:solidFill>
              </a:rPr>
              <a:t>La suite…</a:t>
            </a:r>
            <a:endParaRPr lang="fr-FR" dirty="0">
              <a:solidFill>
                <a:srgbClr val="92D050"/>
              </a:solidFill>
            </a:endParaRPr>
          </a:p>
        </p:txBody>
      </p:sp>
      <p:sp>
        <p:nvSpPr>
          <p:cNvPr id="3" name="Espace réservé du contenu 2"/>
          <p:cNvSpPr>
            <a:spLocks noGrp="1"/>
          </p:cNvSpPr>
          <p:nvPr>
            <p:ph idx="1"/>
          </p:nvPr>
        </p:nvSpPr>
        <p:spPr>
          <a:xfrm>
            <a:off x="457200" y="1052736"/>
            <a:ext cx="8229600" cy="5544616"/>
          </a:xfrm>
        </p:spPr>
        <p:txBody>
          <a:bodyPr>
            <a:normAutofit fontScale="85000" lnSpcReduction="20000"/>
          </a:bodyPr>
          <a:lstStyle/>
          <a:p>
            <a:pPr lvl="0"/>
            <a:r>
              <a:rPr lang="fr-FR" dirty="0"/>
              <a:t>L’adoption d’une Loi sur la Couverture Santé Universelle </a:t>
            </a:r>
          </a:p>
          <a:p>
            <a:pPr marL="0" indent="0">
              <a:buNone/>
            </a:pPr>
            <a:r>
              <a:rPr lang="fr-FR" dirty="0"/>
              <a:t> </a:t>
            </a:r>
          </a:p>
          <a:p>
            <a:pPr lvl="0"/>
            <a:r>
              <a:rPr lang="fr-FR" dirty="0"/>
              <a:t>La création de la structure nationale de gestion de la Couverture Santé Universelle </a:t>
            </a:r>
            <a:endParaRPr lang="fr-FR" dirty="0" smtClean="0"/>
          </a:p>
          <a:p>
            <a:pPr marL="0" lvl="0" indent="0">
              <a:buNone/>
            </a:pPr>
            <a:endParaRPr lang="fr-FR" dirty="0"/>
          </a:p>
          <a:p>
            <a:pPr lvl="0"/>
            <a:r>
              <a:rPr lang="fr-FR" dirty="0"/>
              <a:t>Le palier de contribution des populations</a:t>
            </a:r>
          </a:p>
          <a:p>
            <a:pPr marL="0" indent="0">
              <a:buNone/>
            </a:pPr>
            <a:r>
              <a:rPr lang="fr-FR" dirty="0"/>
              <a:t> </a:t>
            </a:r>
          </a:p>
          <a:p>
            <a:pPr lvl="0" algn="just"/>
            <a:r>
              <a:rPr lang="fr-FR" dirty="0"/>
              <a:t>L’élaboration d’un dossier quinquennal d’investissement pour la mise à niveau des infrastructures et du plateau technique des Centres de Santé Intégrés (CSI), Centres Médicaux d’Arrondissement (CMA), Hôpitaux de  District (HD) </a:t>
            </a:r>
          </a:p>
          <a:p>
            <a:pPr marL="0" indent="0" algn="just">
              <a:buNone/>
            </a:pPr>
            <a:r>
              <a:rPr lang="fr-FR" dirty="0"/>
              <a:t> </a:t>
            </a:r>
          </a:p>
          <a:p>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995" y="44495"/>
            <a:ext cx="8229600" cy="792088"/>
          </a:xfrm>
        </p:spPr>
        <p:txBody>
          <a:bodyPr>
            <a:normAutofit/>
          </a:bodyPr>
          <a:lstStyle/>
          <a:p>
            <a:pPr algn="l"/>
            <a:r>
              <a:rPr lang="fr-FR" sz="3600" dirty="0">
                <a:solidFill>
                  <a:srgbClr val="92D050"/>
                </a:solidFill>
              </a:rPr>
              <a:t>La suite…</a:t>
            </a:r>
            <a:endParaRPr lang="fr-FR" sz="3600" dirty="0"/>
          </a:p>
        </p:txBody>
      </p:sp>
      <p:sp>
        <p:nvSpPr>
          <p:cNvPr id="3" name="Espace réservé du contenu 2"/>
          <p:cNvSpPr>
            <a:spLocks noGrp="1"/>
          </p:cNvSpPr>
          <p:nvPr>
            <p:ph idx="1"/>
          </p:nvPr>
        </p:nvSpPr>
        <p:spPr>
          <a:xfrm>
            <a:off x="395605" y="692691"/>
            <a:ext cx="8229600" cy="5616624"/>
          </a:xfrm>
        </p:spPr>
        <p:txBody>
          <a:bodyPr>
            <a:normAutofit fontScale="92500" lnSpcReduction="20000"/>
          </a:bodyPr>
          <a:lstStyle/>
          <a:p>
            <a:pPr lvl="0"/>
            <a:r>
              <a:rPr lang="fr-FR" dirty="0"/>
              <a:t>L’élaboration de Conventions Cadres avec les acteurs </a:t>
            </a:r>
            <a:r>
              <a:rPr lang="fr-FR" dirty="0" smtClean="0"/>
              <a:t>partenaires</a:t>
            </a:r>
          </a:p>
          <a:p>
            <a:pPr marL="0" lvl="0" indent="0">
              <a:buNone/>
            </a:pPr>
            <a:endParaRPr lang="fr-FR" dirty="0"/>
          </a:p>
          <a:p>
            <a:pPr lvl="0"/>
            <a:r>
              <a:rPr lang="fr-FR" dirty="0"/>
              <a:t>La signature des contrats d’accréditation avec les prestataires de soins et de services </a:t>
            </a:r>
            <a:endParaRPr lang="fr-FR" dirty="0" smtClean="0"/>
          </a:p>
          <a:p>
            <a:pPr marL="0" lvl="0" indent="0">
              <a:buNone/>
            </a:pPr>
            <a:endParaRPr lang="fr-FR" dirty="0"/>
          </a:p>
          <a:p>
            <a:pPr lvl="0"/>
            <a:r>
              <a:rPr lang="fr-FR" dirty="0"/>
              <a:t>La mise en place d’un Système de Gestion et d’Information </a:t>
            </a:r>
          </a:p>
          <a:p>
            <a:pPr marL="0" indent="0">
              <a:buNone/>
            </a:pPr>
            <a:r>
              <a:rPr lang="fr-FR" dirty="0"/>
              <a:t> </a:t>
            </a:r>
          </a:p>
          <a:p>
            <a:pPr lvl="0"/>
            <a:r>
              <a:rPr lang="fr-FR" dirty="0"/>
              <a:t>Le ciblage de personnes pauvres extrêmes et indigentes </a:t>
            </a:r>
          </a:p>
          <a:p>
            <a:pPr marL="0" indent="0">
              <a:buNone/>
            </a:pPr>
            <a:r>
              <a:rPr lang="fr-FR" dirty="0"/>
              <a:t> </a:t>
            </a:r>
          </a:p>
          <a:p>
            <a:pPr lvl="0"/>
            <a:r>
              <a:rPr lang="fr-FR" dirty="0" smtClean="0"/>
              <a:t>Le plan </a:t>
            </a:r>
            <a:r>
              <a:rPr lang="fr-FR" dirty="0"/>
              <a:t>de </a:t>
            </a:r>
            <a:r>
              <a:rPr lang="fr-FR" dirty="0" smtClean="0"/>
              <a:t>communication</a:t>
            </a:r>
            <a:r>
              <a:rPr lang="fr-FR" dirty="0"/>
              <a:t> </a:t>
            </a:r>
          </a:p>
          <a:p>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2736"/>
            <a:ext cx="8229600" cy="364902"/>
          </a:xfrm>
        </p:spPr>
        <p:txBody>
          <a:bodyPr>
            <a:normAutofit fontScale="90000"/>
          </a:bodyPr>
          <a:lstStyle/>
          <a:p>
            <a:r>
              <a:rPr lang="fr-FR" sz="3600" dirty="0">
                <a:solidFill>
                  <a:srgbClr val="92D050"/>
                </a:solidFill>
                <a:latin typeface="Bauhaus 93" panose="04030905020B02020C02" pitchFamily="82" charset="0"/>
              </a:rPr>
              <a:t>MERCI DE VOTRE BIEN AIMABLE ATTENTION</a:t>
            </a:r>
            <a:r>
              <a:rPr lang="fr-FR" dirty="0">
                <a:solidFill>
                  <a:srgbClr val="92D050"/>
                </a:solidFill>
                <a:latin typeface="Bauhaus 93" panose="04030905020B02020C02" pitchFamily="82" charset="0"/>
              </a:rPr>
              <a:t/>
            </a:r>
            <a:br>
              <a:rPr lang="fr-FR" dirty="0">
                <a:solidFill>
                  <a:srgbClr val="92D050"/>
                </a:solidFill>
                <a:latin typeface="Bauhaus 93" panose="04030905020B02020C02" pitchFamily="82" charset="0"/>
              </a:rPr>
            </a:br>
            <a:r>
              <a:rPr lang="fr-FR" sz="3600" dirty="0">
                <a:solidFill>
                  <a:srgbClr val="00B0F0"/>
                </a:solidFill>
                <a:latin typeface="Bauhaus 93" panose="04030905020B02020C02" pitchFamily="82" charset="0"/>
              </a:rPr>
              <a:t>THANKS FOR YOUR KIND ATTENTION</a:t>
            </a:r>
            <a:br>
              <a:rPr lang="fr-FR" sz="3600" dirty="0">
                <a:solidFill>
                  <a:srgbClr val="00B0F0"/>
                </a:solidFill>
                <a:latin typeface="Bauhaus 93" panose="04030905020B02020C02" pitchFamily="82" charset="0"/>
              </a:rPr>
            </a:br>
            <a:r>
              <a:rPr lang="fr-FR" sz="3600" dirty="0">
                <a:latin typeface="Bauhaus 93" panose="04030905020B02020C02" pitchFamily="82" charset="0"/>
              </a:rPr>
              <a:t/>
            </a:r>
            <a:br>
              <a:rPr lang="fr-FR" sz="3600" dirty="0">
                <a:latin typeface="Bauhaus 93" panose="04030905020B02020C02" pitchFamily="82" charset="0"/>
              </a:rPr>
            </a:br>
            <a:endParaRPr lang="fr-FR" sz="3600" dirty="0"/>
          </a:p>
        </p:txBody>
      </p:sp>
      <p:pic>
        <p:nvPicPr>
          <p:cNvPr id="5" name="Picture 2" descr="C:\Users\HP\Documents\CSU\PHOTOS\Photo groupe.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1412776"/>
            <a:ext cx="8208911" cy="511256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695" y="2493010"/>
            <a:ext cx="7007860" cy="876935"/>
          </a:xfrm>
          <a:prstGeom prst="rect">
            <a:avLst/>
          </a:prstGeom>
          <a:noFill/>
        </p:spPr>
        <p:txBody>
          <a:bodyPr wrap="square" rtlCol="0">
            <a:spAutoFit/>
          </a:bodyPr>
          <a:lstStyle/>
          <a:p>
            <a:pPr algn="ctr"/>
            <a:r>
              <a:rPr lang="x-none" altLang="fr-FR" sz="4800" b="1"/>
              <a:t>Exposé numéro III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ctrTitle"/>
          </p:nvPr>
        </p:nvSpPr>
        <p:spPr>
          <a:xfrm>
            <a:off x="685800" y="643255"/>
            <a:ext cx="7772400" cy="1350010"/>
          </a:xfrm>
        </p:spPr>
        <p:txBody>
          <a:bodyPr>
            <a:normAutofit fontScale="90000"/>
          </a:bodyPr>
          <a:lstStyle/>
          <a:p>
            <a:r>
              <a:rPr lang="x-none" altLang="en-US" sz="4000" b="1" smtClean="0">
                <a:solidFill>
                  <a:srgbClr val="FF0000"/>
                </a:solidFill>
              </a:rPr>
              <a:t>F</a:t>
            </a:r>
            <a:r>
              <a:rPr lang="en-US" sz="4000" b="1" smtClean="0">
                <a:solidFill>
                  <a:srgbClr val="FF0000"/>
                </a:solidFill>
              </a:rPr>
              <a:t>irst phase  of UHC’s implementation </a:t>
            </a:r>
            <a:r>
              <a:rPr lang="en-US" sz="4000" smtClean="0">
                <a:solidFill>
                  <a:srgbClr val="FF0000"/>
                </a:solidFill>
              </a:rPr>
              <a:t/>
            </a:r>
            <a:br>
              <a:rPr lang="en-US" sz="4000" smtClean="0">
                <a:solidFill>
                  <a:srgbClr val="FF0000"/>
                </a:solidFill>
              </a:rPr>
            </a:br>
            <a:r>
              <a:rPr lang="en-US" sz="3200" smtClean="0">
                <a:solidFill>
                  <a:srgbClr val="000000"/>
                </a:solidFill>
              </a:rPr>
              <a:t> </a:t>
            </a:r>
          </a:p>
        </p:txBody>
      </p:sp>
      <p:sp>
        <p:nvSpPr>
          <p:cNvPr id="2051" name="Sous-titre 2"/>
          <p:cNvSpPr>
            <a:spLocks noGrp="1"/>
          </p:cNvSpPr>
          <p:nvPr>
            <p:ph type="subTitle" idx="1"/>
          </p:nvPr>
        </p:nvSpPr>
        <p:spPr>
          <a:xfrm>
            <a:off x="1259840" y="2780348"/>
            <a:ext cx="6400800" cy="785812"/>
          </a:xfrm>
        </p:spPr>
        <p:txBody>
          <a:bodyPr/>
          <a:lstStyle/>
          <a:p>
            <a:r>
              <a:rPr lang="en-US" b="1" smtClean="0">
                <a:solidFill>
                  <a:srgbClr val="898989"/>
                </a:solidFill>
              </a:rPr>
              <a:t>Targets, subsidized health care and services and cost</a:t>
            </a:r>
          </a:p>
          <a:p>
            <a:endParaRPr lang="en-US" b="1" smtClean="0">
              <a:solidFill>
                <a:srgbClr val="898989"/>
              </a:solidFill>
            </a:endParaRPr>
          </a:p>
          <a:p>
            <a:r>
              <a:rPr lang="en-US" b="1" smtClean="0">
                <a:solidFill>
                  <a:srgbClr val="898989"/>
                </a:solidFill>
              </a:rPr>
              <a:t>By Dr Bernard CHEUMAGA</a:t>
            </a:r>
          </a:p>
          <a:p>
            <a:r>
              <a:rPr lang="en-US" b="1" smtClean="0">
                <a:solidFill>
                  <a:srgbClr val="898989"/>
                </a:solidFill>
              </a:rPr>
              <a:t>Coordinator of NTG/UHC</a:t>
            </a:r>
          </a:p>
          <a:p>
            <a:endParaRPr lang="en-US" b="1" smtClean="0">
              <a:solidFill>
                <a:srgbClr val="898989"/>
              </a:solidFill>
            </a:endParaRPr>
          </a:p>
          <a:p>
            <a:endParaRPr lang="en-US" b="1" smtClean="0">
              <a:solidFill>
                <a:srgbClr val="898989"/>
              </a:solidFill>
            </a:endParaRPr>
          </a:p>
          <a:p>
            <a:endParaRPr lang="en-US" b="1" smtClean="0">
              <a:solidFill>
                <a:srgbClr val="898989"/>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lstStyle/>
          <a:p>
            <a:r>
              <a:rPr lang="en-US" smtClean="0"/>
              <a:t>Outlines</a:t>
            </a:r>
          </a:p>
        </p:txBody>
      </p:sp>
      <p:sp>
        <p:nvSpPr>
          <p:cNvPr id="3075" name="Espace réservé du contenu 2"/>
          <p:cNvSpPr>
            <a:spLocks noGrp="1"/>
          </p:cNvSpPr>
          <p:nvPr>
            <p:ph idx="1"/>
          </p:nvPr>
        </p:nvSpPr>
        <p:spPr/>
        <p:txBody>
          <a:bodyPr/>
          <a:lstStyle/>
          <a:p>
            <a:r>
              <a:rPr lang="en-US" smtClean="0"/>
              <a:t>Context and justification </a:t>
            </a:r>
          </a:p>
          <a:p>
            <a:r>
              <a:rPr lang="en-US" smtClean="0"/>
              <a:t>Targets</a:t>
            </a:r>
          </a:p>
          <a:p>
            <a:r>
              <a:rPr lang="en-US" smtClean="0"/>
              <a:t>subsidized health care and services</a:t>
            </a:r>
          </a:p>
          <a:p>
            <a:r>
              <a:rPr lang="en-US" smtClean="0"/>
              <a:t>Estimated Cost</a:t>
            </a:r>
          </a:p>
          <a:p>
            <a:r>
              <a:rPr lang="en-US" smtClean="0"/>
              <a:t>Conclusion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39737"/>
          </a:xfrm>
        </p:spPr>
        <p:txBody>
          <a:bodyPr>
            <a:normAutofit fontScale="90000"/>
          </a:bodyPr>
          <a:lstStyle/>
          <a:p>
            <a:pPr>
              <a:buSzPct val="100000"/>
              <a:defRPr/>
            </a:pPr>
            <a:r>
              <a:rPr lang="en-US" sz="4000" b="1" dirty="0" smtClean="0">
                <a:solidFill>
                  <a:srgbClr val="000000"/>
                </a:solidFill>
              </a:rPr>
              <a:t>Context (1/4)</a:t>
            </a:r>
          </a:p>
        </p:txBody>
      </p:sp>
      <p:sp>
        <p:nvSpPr>
          <p:cNvPr id="4099" name="Espace réservé du contenu 2"/>
          <p:cNvSpPr>
            <a:spLocks noGrp="1"/>
          </p:cNvSpPr>
          <p:nvPr>
            <p:ph idx="1"/>
          </p:nvPr>
        </p:nvSpPr>
        <p:spPr>
          <a:xfrm>
            <a:off x="323850" y="1052830"/>
            <a:ext cx="8229600" cy="5268913"/>
          </a:xfrm>
        </p:spPr>
        <p:txBody>
          <a:bodyPr>
            <a:normAutofit fontScale="90000" lnSpcReduction="10000"/>
          </a:bodyPr>
          <a:lstStyle/>
          <a:p>
            <a:pPr algn="just">
              <a:buFont typeface="Arial" panose="02080604020202020204" charset="0"/>
              <a:buNone/>
            </a:pPr>
            <a:r>
              <a:rPr lang="en-US" sz="3000" smtClean="0">
                <a:solidFill>
                  <a:srgbClr val="000000"/>
                </a:solidFill>
              </a:rPr>
              <a:t>    </a:t>
            </a:r>
            <a:r>
              <a:rPr lang="en-US" sz="2800" smtClean="0">
                <a:solidFill>
                  <a:srgbClr val="000000"/>
                </a:solidFill>
              </a:rPr>
              <a:t>Within the framework of the UHC’s set up, several reflexions have been carried out, namely: </a:t>
            </a:r>
          </a:p>
          <a:p>
            <a:pPr algn="just">
              <a:buFont typeface="Arial" panose="02080604020202020204" charset="0"/>
              <a:buChar char="•"/>
            </a:pPr>
            <a:r>
              <a:rPr lang="en-US" sz="2800" smtClean="0">
                <a:solidFill>
                  <a:srgbClr val="000000"/>
                </a:solidFill>
              </a:rPr>
              <a:t>A basic healthcare basket made up of 185 health care and services and 110 sub-interventions, that is 300 interventions overall;</a:t>
            </a:r>
          </a:p>
          <a:p>
            <a:pPr algn="just">
              <a:buFont typeface="Arial" panose="02080604020202020204" charset="0"/>
              <a:buChar char="•"/>
            </a:pPr>
            <a:r>
              <a:rPr lang="en-US" sz="2800" smtClean="0">
                <a:solidFill>
                  <a:srgbClr val="000000"/>
                </a:solidFill>
              </a:rPr>
              <a:t>The protocols of the aforementioned healthcare  services;</a:t>
            </a:r>
          </a:p>
          <a:p>
            <a:pPr algn="just">
              <a:buFont typeface="Arial" panose="02080604020202020204" charset="0"/>
              <a:buChar char="•"/>
            </a:pPr>
            <a:r>
              <a:rPr lang="en-US" sz="2800" smtClean="0">
                <a:solidFill>
                  <a:srgbClr val="000000"/>
                </a:solidFill>
              </a:rPr>
              <a:t>Contribution capacity, according to the income of each citizen;</a:t>
            </a:r>
            <a:endParaRPr lang="en-US" sz="2800" smtClean="0"/>
          </a:p>
          <a:p>
            <a:pPr algn="just">
              <a:buFont typeface="Arial" panose="02080604020202020204" charset="0"/>
              <a:buChar char="•"/>
            </a:pPr>
            <a:r>
              <a:rPr lang="en-US" sz="2800" smtClean="0">
                <a:solidFill>
                  <a:srgbClr val="000000"/>
                </a:solidFill>
              </a:rPr>
              <a:t>The costing of each protocol and Universal Health Coverage's cost estimates, according to the retained targets;</a:t>
            </a:r>
            <a:endParaRPr sz="2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63" y="214313"/>
            <a:ext cx="8229600" cy="368300"/>
          </a:xfrm>
        </p:spPr>
        <p:txBody>
          <a:bodyPr>
            <a:normAutofit fontScale="90000"/>
          </a:bodyPr>
          <a:lstStyle/>
          <a:p>
            <a:pPr>
              <a:buSzPct val="100000"/>
              <a:defRPr/>
            </a:pPr>
            <a:r>
              <a:rPr lang="en-US" sz="4000" b="1" dirty="0" smtClean="0">
                <a:solidFill>
                  <a:srgbClr val="000000"/>
                </a:solidFill>
              </a:rPr>
              <a:t>Context (2/4)</a:t>
            </a:r>
            <a:r>
              <a:rPr lang="en-US" sz="4000" dirty="0" smtClean="0">
                <a:solidFill>
                  <a:srgbClr val="000000"/>
                </a:solidFill>
              </a:rPr>
              <a:t> </a:t>
            </a:r>
          </a:p>
        </p:txBody>
      </p:sp>
      <p:sp>
        <p:nvSpPr>
          <p:cNvPr id="4099" name="Espace réservé du contenu 2"/>
          <p:cNvSpPr>
            <a:spLocks noGrp="1"/>
          </p:cNvSpPr>
          <p:nvPr>
            <p:ph idx="1"/>
          </p:nvPr>
        </p:nvSpPr>
        <p:spPr>
          <a:xfrm>
            <a:off x="457200" y="857250"/>
            <a:ext cx="8229600" cy="5268913"/>
          </a:xfrm>
        </p:spPr>
        <p:txBody>
          <a:bodyPr/>
          <a:lstStyle/>
          <a:p>
            <a:pPr marL="0" indent="0">
              <a:buFont typeface="Wingdings" panose="05000000000000000000" charset="2"/>
              <a:buNone/>
              <a:defRPr/>
            </a:pPr>
            <a:r>
              <a:rPr lang="en-US" dirty="0" smtClean="0">
                <a:solidFill>
                  <a:srgbClr val="000000"/>
                </a:solidFill>
              </a:rPr>
              <a:t>And the details on the free or subsidized identified health care and services by the  Partners and the State;</a:t>
            </a:r>
          </a:p>
          <a:p>
            <a:pPr marL="0" indent="0">
              <a:buFont typeface="Arial" panose="02080604020202020204" charset="0"/>
              <a:buNone/>
              <a:defRPr/>
            </a:pPr>
            <a:endParaRPr lang="en-US" dirty="0" smtClean="0">
              <a:solidFill>
                <a:srgbClr val="000000"/>
              </a:solidFill>
            </a:endParaRPr>
          </a:p>
          <a:p>
            <a:pPr marL="0" indent="0">
              <a:buFont typeface="Arial" panose="02080604020202020204" charset="0"/>
              <a:buNone/>
              <a:defRPr/>
            </a:pPr>
            <a:r>
              <a:rPr lang="en-US" dirty="0" smtClean="0">
                <a:solidFill>
                  <a:srgbClr val="000000"/>
                </a:solidFill>
              </a:rPr>
              <a:t>It </a:t>
            </a:r>
            <a:r>
              <a:rPr lang="en-US" dirty="0" err="1" smtClean="0">
                <a:solidFill>
                  <a:srgbClr val="000000"/>
                </a:solidFill>
              </a:rPr>
              <a:t>is</a:t>
            </a:r>
            <a:r>
              <a:rPr lang="en-US" dirty="0" smtClean="0">
                <a:solidFill>
                  <a:srgbClr val="000000"/>
                </a:solidFill>
              </a:rPr>
              <a:t> in </a:t>
            </a:r>
            <a:r>
              <a:rPr lang="en-US" dirty="0" err="1" smtClean="0">
                <a:solidFill>
                  <a:srgbClr val="000000"/>
                </a:solidFill>
              </a:rPr>
              <a:t>this</a:t>
            </a:r>
            <a:r>
              <a:rPr lang="en-US" dirty="0" smtClean="0">
                <a:solidFill>
                  <a:srgbClr val="000000"/>
                </a:solidFill>
              </a:rPr>
              <a:t> regard </a:t>
            </a:r>
            <a:r>
              <a:rPr lang="en-US" dirty="0" err="1" smtClean="0">
                <a:solidFill>
                  <a:srgbClr val="000000"/>
                </a:solidFill>
              </a:rPr>
              <a:t>that</a:t>
            </a:r>
            <a:r>
              <a:rPr lang="en-US" dirty="0" smtClean="0">
                <a:solidFill>
                  <a:srgbClr val="000000"/>
                </a:solidFill>
              </a:rPr>
              <a:t> the Head of State, in </a:t>
            </a:r>
            <a:r>
              <a:rPr lang="en-US" dirty="0" err="1" smtClean="0">
                <a:solidFill>
                  <a:srgbClr val="000000"/>
                </a:solidFill>
              </a:rPr>
              <a:t>his</a:t>
            </a:r>
            <a:r>
              <a:rPr lang="en-US" dirty="0" smtClean="0">
                <a:solidFill>
                  <a:srgbClr val="000000"/>
                </a:solidFill>
              </a:rPr>
              <a:t> </a:t>
            </a:r>
            <a:r>
              <a:rPr lang="en-US" dirty="0" err="1" smtClean="0">
                <a:solidFill>
                  <a:srgbClr val="000000"/>
                </a:solidFill>
              </a:rPr>
              <a:t>address</a:t>
            </a:r>
            <a:r>
              <a:rPr lang="en-US" dirty="0" smtClean="0">
                <a:solidFill>
                  <a:srgbClr val="000000"/>
                </a:solidFill>
              </a:rPr>
              <a:t> on the 31 </a:t>
            </a:r>
            <a:r>
              <a:rPr lang="en-US" dirty="0" err="1" smtClean="0">
                <a:solidFill>
                  <a:srgbClr val="000000"/>
                </a:solidFill>
              </a:rPr>
              <a:t>December</a:t>
            </a:r>
            <a:r>
              <a:rPr lang="en-US" dirty="0" smtClean="0">
                <a:solidFill>
                  <a:srgbClr val="000000"/>
                </a:solidFill>
              </a:rPr>
              <a:t> 2017, </a:t>
            </a:r>
            <a:r>
              <a:rPr lang="en-US" dirty="0" err="1" smtClean="0">
                <a:solidFill>
                  <a:srgbClr val="000000"/>
                </a:solidFill>
              </a:rPr>
              <a:t>says</a:t>
            </a:r>
            <a:r>
              <a:rPr lang="en-US" dirty="0" smtClean="0">
                <a:solidFill>
                  <a:srgbClr val="000000"/>
                </a:solidFill>
              </a:rPr>
              <a:t>: «</a:t>
            </a:r>
            <a:r>
              <a:rPr lang="en-US" dirty="0" smtClean="0">
                <a:solidFill>
                  <a:srgbClr val="FF0000"/>
                </a:solidFill>
              </a:rPr>
              <a:t> The </a:t>
            </a:r>
            <a:r>
              <a:rPr lang="en-US" dirty="0" err="1" smtClean="0">
                <a:solidFill>
                  <a:srgbClr val="FF0000"/>
                </a:solidFill>
              </a:rPr>
              <a:t>implementation</a:t>
            </a:r>
            <a:r>
              <a:rPr lang="en-US" dirty="0" smtClean="0">
                <a:solidFill>
                  <a:srgbClr val="FF0000"/>
                </a:solidFill>
              </a:rPr>
              <a:t> of the </a:t>
            </a:r>
            <a:r>
              <a:rPr lang="en-US" dirty="0" err="1" smtClean="0">
                <a:solidFill>
                  <a:srgbClr val="FF0000"/>
                </a:solidFill>
              </a:rPr>
              <a:t>Universal</a:t>
            </a:r>
            <a:r>
              <a:rPr lang="en-US" dirty="0" smtClean="0">
                <a:solidFill>
                  <a:srgbClr val="FF0000"/>
                </a:solidFill>
              </a:rPr>
              <a:t> </a:t>
            </a:r>
            <a:r>
              <a:rPr lang="en-US" dirty="0" err="1" smtClean="0">
                <a:solidFill>
                  <a:srgbClr val="FF0000"/>
                </a:solidFill>
              </a:rPr>
              <a:t>health</a:t>
            </a:r>
            <a:r>
              <a:rPr lang="en-US" dirty="0" smtClean="0">
                <a:solidFill>
                  <a:srgbClr val="FF0000"/>
                </a:solidFill>
              </a:rPr>
              <a:t> </a:t>
            </a:r>
            <a:r>
              <a:rPr lang="en-US" dirty="0" err="1" smtClean="0">
                <a:solidFill>
                  <a:srgbClr val="FF0000"/>
                </a:solidFill>
              </a:rPr>
              <a:t>Coverage</a:t>
            </a:r>
            <a:r>
              <a:rPr lang="en-US" dirty="0" smtClean="0">
                <a:solidFill>
                  <a:srgbClr val="FF0000"/>
                </a:solidFill>
              </a:rPr>
              <a:t> </a:t>
            </a:r>
            <a:r>
              <a:rPr lang="en-US" dirty="0" err="1" smtClean="0">
                <a:solidFill>
                  <a:srgbClr val="FF0000"/>
                </a:solidFill>
              </a:rPr>
              <a:t>will</a:t>
            </a:r>
            <a:r>
              <a:rPr lang="en-US" dirty="0" smtClean="0">
                <a:solidFill>
                  <a:srgbClr val="FF0000"/>
                </a:solidFill>
              </a:rPr>
              <a:t> </a:t>
            </a:r>
            <a:r>
              <a:rPr lang="en-US" dirty="0" err="1" smtClean="0">
                <a:solidFill>
                  <a:srgbClr val="FF0000"/>
                </a:solidFill>
              </a:rPr>
              <a:t>be</a:t>
            </a:r>
            <a:r>
              <a:rPr lang="en-US" dirty="0" smtClean="0">
                <a:solidFill>
                  <a:srgbClr val="FF0000"/>
                </a:solidFill>
              </a:rPr>
              <a:t> </a:t>
            </a:r>
            <a:r>
              <a:rPr lang="en-US" dirty="0" err="1" smtClean="0">
                <a:solidFill>
                  <a:srgbClr val="FF0000"/>
                </a:solidFill>
              </a:rPr>
              <a:t>done</a:t>
            </a:r>
            <a:r>
              <a:rPr lang="en-US" dirty="0" smtClean="0">
                <a:solidFill>
                  <a:srgbClr val="FF0000"/>
                </a:solidFill>
              </a:rPr>
              <a:t> </a:t>
            </a:r>
            <a:r>
              <a:rPr lang="en-US" dirty="0" err="1" smtClean="0">
                <a:solidFill>
                  <a:srgbClr val="FF0000"/>
                </a:solidFill>
              </a:rPr>
              <a:t>gradually</a:t>
            </a:r>
            <a:r>
              <a:rPr lang="en-US" dirty="0" smtClean="0">
                <a:solidFill>
                  <a:srgbClr val="FF0000"/>
                </a:solidFill>
              </a:rP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68300"/>
          </a:xfrm>
        </p:spPr>
        <p:txBody>
          <a:bodyPr>
            <a:normAutofit fontScale="90000"/>
          </a:bodyPr>
          <a:lstStyle/>
          <a:p>
            <a:pPr>
              <a:buSzPct val="100000"/>
              <a:defRPr/>
            </a:pPr>
            <a:r>
              <a:rPr lang="en-US" sz="4000" b="1" dirty="0" smtClean="0">
                <a:solidFill>
                  <a:srgbClr val="000000"/>
                </a:solidFill>
              </a:rPr>
              <a:t>Context (3/4)</a:t>
            </a:r>
          </a:p>
        </p:txBody>
      </p:sp>
      <p:sp>
        <p:nvSpPr>
          <p:cNvPr id="6147" name="Espace réservé du contenu 2"/>
          <p:cNvSpPr>
            <a:spLocks noGrp="1"/>
          </p:cNvSpPr>
          <p:nvPr>
            <p:ph idx="1"/>
          </p:nvPr>
        </p:nvSpPr>
        <p:spPr>
          <a:xfrm>
            <a:off x="179705" y="980440"/>
            <a:ext cx="8517255" cy="5340350"/>
          </a:xfrm>
        </p:spPr>
        <p:txBody>
          <a:bodyPr>
            <a:normAutofit fontScale="90000" lnSpcReduction="20000"/>
          </a:bodyPr>
          <a:lstStyle/>
          <a:p>
            <a:pPr algn="just">
              <a:buFont typeface="Arial" panose="02080604020202020204" charset="0"/>
              <a:buNone/>
            </a:pPr>
            <a:r>
              <a:rPr lang="en-US" smtClean="0">
                <a:solidFill>
                  <a:srgbClr val="000000"/>
                </a:solidFill>
              </a:rPr>
              <a:t>In this vein, several reasons explain this progressiveness through the choice of operations and the population to cover and therefore justify the choice of </a:t>
            </a:r>
            <a:r>
              <a:rPr lang="en-US" b="1" smtClean="0">
                <a:solidFill>
                  <a:srgbClr val="000000"/>
                </a:solidFill>
              </a:rPr>
              <a:t>the first phase</a:t>
            </a:r>
            <a:r>
              <a:rPr lang="en-US" smtClean="0">
                <a:solidFill>
                  <a:srgbClr val="000000"/>
                </a:solidFill>
              </a:rPr>
              <a:t> of the UHC’s implementation:</a:t>
            </a:r>
          </a:p>
          <a:p>
            <a:pPr algn="just">
              <a:buFont typeface="Arial" panose="02080604020202020204" charset="0"/>
              <a:buChar char="•"/>
            </a:pPr>
            <a:r>
              <a:rPr lang="en-US" smtClean="0">
                <a:solidFill>
                  <a:srgbClr val="000000"/>
                </a:solidFill>
              </a:rPr>
              <a:t> Children aged from 0 to 15 years represent one of the population segment that uses the most health care services (MICS 2014); notably 47% of the general population;</a:t>
            </a:r>
          </a:p>
          <a:p>
            <a:pPr algn="just">
              <a:buFont typeface="Arial" panose="02080604020202020204" charset="0"/>
              <a:buChar char="•"/>
            </a:pPr>
            <a:r>
              <a:rPr lang="en-US" sz="3000" smtClean="0">
                <a:solidFill>
                  <a:srgbClr val="000000"/>
                </a:solidFill>
              </a:rPr>
              <a:t>Pregnant women also constitutes a population segment that uses the most health care and services, namely 0.4% of the general population.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67995" y="116523"/>
            <a:ext cx="8229600" cy="1143000"/>
          </a:xfrm>
        </p:spPr>
        <p:txBody>
          <a:bodyPr/>
          <a:lstStyle/>
          <a:p>
            <a:r>
              <a:rPr lang="en-US" b="1" smtClean="0"/>
              <a:t>Context 4/4</a:t>
            </a:r>
          </a:p>
        </p:txBody>
      </p:sp>
      <p:sp>
        <p:nvSpPr>
          <p:cNvPr id="7171" name="Espace réservé du contenu 2"/>
          <p:cNvSpPr>
            <a:spLocks noGrp="1"/>
          </p:cNvSpPr>
          <p:nvPr>
            <p:ph idx="1"/>
          </p:nvPr>
        </p:nvSpPr>
        <p:spPr>
          <a:xfrm>
            <a:off x="395605" y="1340485"/>
            <a:ext cx="8229600" cy="4525963"/>
          </a:xfrm>
        </p:spPr>
        <p:txBody>
          <a:bodyPr>
            <a:normAutofit lnSpcReduction="20000"/>
          </a:bodyPr>
          <a:lstStyle/>
          <a:p>
            <a:pPr algn="just">
              <a:buFont typeface="Arial" panose="02080604020202020204" charset="0"/>
              <a:buChar char="•"/>
            </a:pPr>
            <a:r>
              <a:rPr lang="en-US" smtClean="0">
                <a:solidFill>
                  <a:srgbClr val="000000"/>
                </a:solidFill>
              </a:rPr>
              <a:t> Maternal and infant-juvenile death rates are very high in Cameroon compared to those of other countries at the same development level;</a:t>
            </a:r>
          </a:p>
          <a:p>
            <a:pPr algn="just">
              <a:buFont typeface="Arial" panose="02080604020202020204" charset="0"/>
              <a:buChar char="•"/>
            </a:pPr>
            <a:r>
              <a:rPr lang="en-US" smtClean="0">
                <a:solidFill>
                  <a:srgbClr val="000000"/>
                </a:solidFill>
              </a:rPr>
              <a:t>The most frequent diseases within the population are constituted of great pandemics, such as malaria, HIV and Tuberculosis; </a:t>
            </a:r>
          </a:p>
          <a:p>
            <a:pPr algn="just">
              <a:buFont typeface="Arial" panose="02080604020202020204" charset="0"/>
              <a:buChar char="•"/>
            </a:pPr>
            <a:r>
              <a:rPr lang="en-US" smtClean="0">
                <a:solidFill>
                  <a:srgbClr val="000000"/>
                </a:solidFill>
              </a:rPr>
              <a:t>The annual cost of the healthcare basket is very high. </a:t>
            </a:r>
          </a:p>
          <a:p>
            <a:endParaRPr lang="en-US"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5888"/>
            <a:ext cx="8229600" cy="598487"/>
          </a:xfrm>
        </p:spPr>
        <p:txBody>
          <a:bodyPr>
            <a:normAutofit fontScale="90000"/>
          </a:bodyPr>
          <a:lstStyle/>
          <a:p>
            <a:pPr>
              <a:buSzPct val="100000"/>
              <a:defRPr/>
            </a:pPr>
            <a:r>
              <a:rPr lang="en-US" sz="4000" b="1" dirty="0" smtClean="0">
                <a:solidFill>
                  <a:srgbClr val="000000"/>
                </a:solidFill>
              </a:rPr>
              <a:t>Targets of the first phase </a:t>
            </a:r>
          </a:p>
        </p:txBody>
      </p:sp>
      <p:graphicFrame>
        <p:nvGraphicFramePr>
          <p:cNvPr id="5" name="Espace réservé du contenu 4"/>
          <p:cNvGraphicFramePr>
            <a:graphicFrameLocks noGrp="1"/>
          </p:cNvGraphicFramePr>
          <p:nvPr>
            <p:ph idx="1"/>
          </p:nvPr>
        </p:nvGraphicFramePr>
        <p:xfrm>
          <a:off x="457200" y="785813"/>
          <a:ext cx="8229600" cy="5346707"/>
        </p:xfrm>
        <a:graphic>
          <a:graphicData uri="http://schemas.openxmlformats.org/drawingml/2006/table">
            <a:tbl>
              <a:tblPr/>
              <a:tblGrid>
                <a:gridCol w="4114800"/>
                <a:gridCol w="4114800"/>
              </a:tblGrid>
              <a:tr h="1152434">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1" i="0" u="none" strike="noStrike" cap="none" normalizeH="0" baseline="0" dirty="0" smtClean="0">
                          <a:ln>
                            <a:noFill/>
                          </a:ln>
                          <a:solidFill>
                            <a:srgbClr val="FFFFFF"/>
                          </a:solidFill>
                          <a:effectLst/>
                          <a:latin typeface="Calibri" charset="0"/>
                          <a:ea typeface="MS PGothic" pitchFamily="34" charset="-128"/>
                          <a:cs typeface="Arial" panose="02080604020202020204" charset="0"/>
                        </a:rPr>
                        <a:t>Targets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1" i="0" u="none" strike="noStrike" cap="none" normalizeH="0" baseline="0" smtClean="0">
                          <a:ln>
                            <a:noFill/>
                          </a:ln>
                          <a:solidFill>
                            <a:srgbClr val="FFFFFF"/>
                          </a:solidFill>
                          <a:effectLst/>
                          <a:latin typeface="Calibri" charset="0"/>
                          <a:ea typeface="MS PGothic" pitchFamily="34" charset="-128"/>
                          <a:cs typeface="Arial" panose="02080604020202020204" charset="0"/>
                        </a:rPr>
                        <a:t>Population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47658">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Children aged from 0 to 15 years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11,030,655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032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Pregnant women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933,071</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554461">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Active line of major public health programmes for the general population (HIV, TB, Malaria, etc.)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pPr>
                      <a:r>
                        <a:rPr kumimoji="0" lang="fr-FR" sz="2400" b="0" i="0" u="none" strike="noStrike" cap="none" normalizeH="0" baseline="0" smtClean="0">
                          <a:ln>
                            <a:noFill/>
                          </a:ln>
                          <a:solidFill>
                            <a:srgbClr val="000000"/>
                          </a:solidFill>
                          <a:effectLst/>
                          <a:latin typeface="Cambria" panose="02040503050406030204" pitchFamily="18" charset="0"/>
                          <a:ea typeface="MS PGothic" pitchFamily="34" charset="-128"/>
                        </a:rPr>
                        <a:t> </a:t>
                      </a:r>
                      <a:endParaRPr kumimoji="0" lang="en-US" sz="2400" b="0" i="0" u="none" strike="noStrike" cap="none" normalizeH="0" baseline="0" smtClean="0">
                        <a:ln>
                          <a:noFill/>
                        </a:ln>
                        <a:solidFill>
                          <a:srgbClr val="000000"/>
                        </a:solidFill>
                        <a:effectLst/>
                        <a:latin typeface="Calibri"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88930">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dirty="0" smtClean="0">
                          <a:ln>
                            <a:noFill/>
                          </a:ln>
                          <a:solidFill>
                            <a:srgbClr val="000000"/>
                          </a:solidFill>
                          <a:effectLst/>
                          <a:latin typeface="Calibri" charset="0"/>
                          <a:ea typeface="MS PGothic" pitchFamily="34" charset="-128"/>
                          <a:cs typeface="Arial" panose="02080604020202020204" charset="0"/>
                        </a:rPr>
                        <a:t>General population for all health care promotion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400" b="0" i="0" u="none" strike="noStrike" cap="none" normalizeH="0" baseline="0" smtClean="0">
                          <a:ln>
                            <a:noFill/>
                          </a:ln>
                          <a:solidFill>
                            <a:srgbClr val="000000"/>
                          </a:solidFill>
                          <a:effectLst/>
                          <a:latin typeface="Calibri" charset="0"/>
                          <a:ea typeface="MS PGothic" pitchFamily="34" charset="-128"/>
                          <a:cs typeface="Arial" panose="02080604020202020204" charset="0"/>
                        </a:rPr>
                        <a:t>22,985,369</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857250"/>
          </a:xfrm>
        </p:spPr>
        <p:txBody>
          <a:bodyPr>
            <a:normAutofit fontScale="90000"/>
          </a:bodyPr>
          <a:lstStyle/>
          <a:p>
            <a:pPr>
              <a:buSzPct val="100000"/>
              <a:defRPr/>
            </a:pPr>
            <a:r>
              <a:rPr lang="en-US" sz="2900" b="1" dirty="0" smtClean="0">
                <a:solidFill>
                  <a:srgbClr val="000000"/>
                </a:solidFill>
              </a:rPr>
              <a:t>subsidized health care and services  </a:t>
            </a:r>
            <a:r>
              <a:rPr lang="en-US" sz="3200" dirty="0" smtClean="0">
                <a:solidFill>
                  <a:srgbClr val="000000"/>
                </a:solidFill>
              </a:rPr>
              <a:t/>
            </a:r>
            <a:br>
              <a:rPr lang="en-US" sz="3200" dirty="0" smtClean="0">
                <a:solidFill>
                  <a:srgbClr val="000000"/>
                </a:solidFill>
              </a:rPr>
            </a:br>
            <a:endParaRPr lang="en-US" sz="3200" dirty="0" smtClean="0">
              <a:solidFill>
                <a:srgbClr val="000000"/>
              </a:solidFill>
            </a:endParaRPr>
          </a:p>
        </p:txBody>
      </p:sp>
      <p:graphicFrame>
        <p:nvGraphicFramePr>
          <p:cNvPr id="4" name="Espace réservé du contenu 3"/>
          <p:cNvGraphicFramePr>
            <a:graphicFrameLocks noGrp="1"/>
          </p:cNvGraphicFramePr>
          <p:nvPr>
            <p:ph idx="1"/>
          </p:nvPr>
        </p:nvGraphicFramePr>
        <p:xfrm>
          <a:off x="457200" y="571500"/>
          <a:ext cx="8229600" cy="5857877"/>
        </p:xfrm>
        <a:graphic>
          <a:graphicData uri="http://schemas.openxmlformats.org/drawingml/2006/table">
            <a:tbl>
              <a:tblPr/>
              <a:tblGrid>
                <a:gridCol w="4114800"/>
                <a:gridCol w="4114800"/>
              </a:tblGrid>
              <a:tr h="1071563">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000" b="1" i="0" u="none" strike="noStrike" cap="none" normalizeH="0" baseline="0" smtClean="0">
                          <a:ln>
                            <a:noFill/>
                          </a:ln>
                          <a:solidFill>
                            <a:srgbClr val="FFFFFF"/>
                          </a:solidFill>
                          <a:effectLst/>
                          <a:latin typeface="Calibri" charset="0"/>
                          <a:ea typeface="MS PGothic" pitchFamily="34" charset="-128"/>
                          <a:cs typeface="Arial" panose="02080604020202020204" charset="0"/>
                        </a:rPr>
                        <a:t>Targets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Pct val="100000"/>
                        <a:buFontTx/>
                        <a:buNone/>
                      </a:pPr>
                      <a:r>
                        <a:rPr kumimoji="0" lang="en-US" sz="2000" b="1" i="0" u="none" strike="noStrike" cap="none" normalizeH="0" baseline="0" smtClean="0">
                          <a:ln>
                            <a:noFill/>
                          </a:ln>
                          <a:solidFill>
                            <a:srgbClr val="FFFFFF"/>
                          </a:solidFill>
                          <a:effectLst/>
                          <a:latin typeface="Calibri" charset="0"/>
                          <a:ea typeface="MS PGothic" pitchFamily="34" charset="-128"/>
                          <a:cs typeface="Arial" panose="02080604020202020204" charset="0"/>
                        </a:rPr>
                        <a:t>Health care and services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57250">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Children aged from 0 to 5 years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Vaccination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28688">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Children aged from 0 to 15 years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Paediatrics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071563">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Pregnant women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Gynaecology/obstetrics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71563">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General population (major public health programmes)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HIV AIDS, Malaria, Tuberculosis, Cancer, Dialysis, Schistosomiasis, intestinal helminthiasis, etc.</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57250">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General population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 Health promotion services</a:t>
                      </a:r>
                    </a:p>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000" b="0" i="0" u="none" strike="noStrike" cap="none" normalizeH="0" baseline="0" smtClean="0">
                          <a:ln>
                            <a:noFill/>
                          </a:ln>
                          <a:solidFill>
                            <a:srgbClr val="000000"/>
                          </a:solidFill>
                          <a:effectLst/>
                          <a:latin typeface="Cambria" panose="02040503050406030204" pitchFamily="18" charset="0"/>
                          <a:ea typeface="MS PGothic" pitchFamily="34" charset="-128"/>
                        </a:rPr>
                        <a:t>(Community health)</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14375"/>
          </a:xfrm>
        </p:spPr>
        <p:txBody>
          <a:bodyPr>
            <a:normAutofit fontScale="90000"/>
          </a:bodyPr>
          <a:lstStyle/>
          <a:p>
            <a:pPr>
              <a:buSzPct val="100000"/>
              <a:defRPr/>
            </a:pPr>
            <a:r>
              <a:rPr lang="en-US" sz="2600" dirty="0" smtClean="0">
                <a:solidFill>
                  <a:srgbClr val="000000"/>
                </a:solidFill>
              </a:rPr>
              <a:t/>
            </a:r>
            <a:br>
              <a:rPr lang="en-US" sz="2600" dirty="0" smtClean="0">
                <a:solidFill>
                  <a:srgbClr val="000000"/>
                </a:solidFill>
              </a:rPr>
            </a:br>
            <a:r>
              <a:rPr lang="en-US" sz="2600" b="1" dirty="0" smtClean="0">
                <a:solidFill>
                  <a:srgbClr val="000000"/>
                </a:solidFill>
              </a:rPr>
              <a:t>Annual cost Estimates (year 2019) </a:t>
            </a:r>
            <a:r>
              <a:rPr lang="en-US" sz="2600" dirty="0" smtClean="0">
                <a:solidFill>
                  <a:srgbClr val="000000"/>
                </a:solidFill>
              </a:rPr>
              <a:t/>
            </a:r>
            <a:br>
              <a:rPr lang="en-US" sz="2600" dirty="0" smtClean="0">
                <a:solidFill>
                  <a:srgbClr val="000000"/>
                </a:solidFill>
              </a:rPr>
            </a:br>
            <a:endParaRPr lang="en-US" sz="2600" dirty="0" smtClean="0">
              <a:solidFill>
                <a:srgbClr val="000000"/>
              </a:solidFill>
            </a:endParaRPr>
          </a:p>
        </p:txBody>
      </p:sp>
      <p:graphicFrame>
        <p:nvGraphicFramePr>
          <p:cNvPr id="4" name="Espace réservé du contenu 3"/>
          <p:cNvGraphicFramePr>
            <a:graphicFrameLocks noGrp="1"/>
          </p:cNvGraphicFramePr>
          <p:nvPr>
            <p:ph idx="1"/>
          </p:nvPr>
        </p:nvGraphicFramePr>
        <p:xfrm>
          <a:off x="457200" y="642938"/>
          <a:ext cx="8229600" cy="5903911"/>
        </p:xfrm>
        <a:graphic>
          <a:graphicData uri="http://schemas.openxmlformats.org/drawingml/2006/table">
            <a:tbl>
              <a:tblPr/>
              <a:tblGrid>
                <a:gridCol w="4114800"/>
                <a:gridCol w="2880320"/>
                <a:gridCol w="1234480"/>
              </a:tblGrid>
              <a:tr h="7858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smtClean="0">
                          <a:ln>
                            <a:noFill/>
                          </a:ln>
                          <a:solidFill>
                            <a:srgbClr val="FFFFFF"/>
                          </a:solidFill>
                          <a:effectLst/>
                          <a:latin typeface="Cambria" panose="02040503050406030204" pitchFamily="18" charset="0"/>
                          <a:ea typeface="MS PGothic" pitchFamily="34" charset="-128"/>
                        </a:rPr>
                        <a:t>health care and services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smtClean="0">
                          <a:ln>
                            <a:noFill/>
                          </a:ln>
                          <a:solidFill>
                            <a:srgbClr val="FFFFFF"/>
                          </a:solidFill>
                          <a:effectLst/>
                          <a:latin typeface="Cambria" panose="02040503050406030204" pitchFamily="18" charset="0"/>
                          <a:ea typeface="MS PGothic" pitchFamily="34" charset="-128"/>
                        </a:rPr>
                        <a:t>Healthcare cost in FCFA  per  year</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err="1" smtClean="0">
                          <a:ln>
                            <a:noFill/>
                          </a:ln>
                          <a:solidFill>
                            <a:srgbClr val="FFFFFF"/>
                          </a:solidFill>
                          <a:effectLst/>
                          <a:latin typeface="Cambria" panose="02040503050406030204" pitchFamily="18" charset="0"/>
                          <a:ea typeface="MS PGothic" pitchFamily="34" charset="-128"/>
                        </a:rPr>
                        <a:t>Percentage</a:t>
                      </a:r>
                      <a:endParaRPr kumimoji="0" lang="en-US" sz="2200" b="1" i="0" u="none" strike="noStrike" cap="none" normalizeH="0" baseline="0" dirty="0" smtClean="0">
                        <a:ln>
                          <a:noFill/>
                        </a:ln>
                        <a:solidFill>
                          <a:srgbClr val="FFFFFF"/>
                        </a:solidFill>
                        <a:effectLst/>
                        <a:latin typeface="Cambria" panose="02040503050406030204" pitchFamily="18"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644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defRPr/>
                      </a:pPr>
                      <a:r>
                        <a:rPr kumimoji="0" lang="en-US" sz="2200" b="0" i="0" u="none" strike="noStrike" cap="none" normalizeH="0" baseline="0" dirty="0" err="1" smtClean="0">
                          <a:ln>
                            <a:noFill/>
                          </a:ln>
                          <a:solidFill>
                            <a:srgbClr val="000000"/>
                          </a:solidFill>
                          <a:effectLst/>
                          <a:latin typeface="Cambria" panose="02040503050406030204" pitchFamily="18" charset="0"/>
                          <a:ea typeface="MS PGothic" pitchFamily="34" charset="-128"/>
                        </a:rPr>
                        <a:t>Paediatrics</a:t>
                      </a: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a:t>
                      </a:r>
                    </a:p>
                    <a:p>
                      <a:pPr marL="0" marR="0" lvl="0" indent="0" algn="just" defTabSz="914400" rtl="0" eaLnBrk="0" fontAlgn="base" latinLnBrk="0" hangingPunct="0">
                        <a:lnSpc>
                          <a:spcPct val="114000"/>
                        </a:lnSpc>
                        <a:spcBef>
                          <a:spcPct val="0"/>
                        </a:spcBef>
                        <a:spcAft>
                          <a:spcPct val="0"/>
                        </a:spcAft>
                        <a:buClrTx/>
                        <a:buSzPct val="100000"/>
                        <a:buFontTx/>
                        <a:buNone/>
                      </a:pPr>
                      <a:endPar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143,922,146,428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42%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644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err="1" smtClean="0">
                          <a:ln>
                            <a:noFill/>
                          </a:ln>
                          <a:solidFill>
                            <a:srgbClr val="000000"/>
                          </a:solidFill>
                          <a:effectLst/>
                          <a:latin typeface="Cambria" panose="02040503050406030204" pitchFamily="18" charset="0"/>
                          <a:ea typeface="MS PGothic" pitchFamily="34" charset="-128"/>
                        </a:rPr>
                        <a:t>Gynaecology</a:t>
                      </a: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/obstetrics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defRPr/>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95,328,975,849 </a:t>
                      </a:r>
                    </a:p>
                    <a:p>
                      <a:pPr marL="0" marR="0" lvl="0" indent="0" algn="just" defTabSz="914400" rtl="0" eaLnBrk="0" fontAlgn="base" latinLnBrk="0" hangingPunct="0">
                        <a:lnSpc>
                          <a:spcPct val="114000"/>
                        </a:lnSpc>
                        <a:spcBef>
                          <a:spcPct val="0"/>
                        </a:spcBef>
                        <a:spcAft>
                          <a:spcPct val="0"/>
                        </a:spcAft>
                        <a:buClrTx/>
                        <a:buSzPct val="100000"/>
                        <a:buFontTx/>
                        <a:buNone/>
                      </a:pPr>
                      <a:endPar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28%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242118">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HIV AIDS, Malaria, Tuberculosis, Cancer, Dialysis, </a:t>
                      </a:r>
                      <a:r>
                        <a:rPr kumimoji="0" lang="en-US" sz="2200" b="0" i="0" u="none" strike="noStrike" cap="none" normalizeH="0" baseline="0" dirty="0" err="1" smtClean="0">
                          <a:ln>
                            <a:noFill/>
                          </a:ln>
                          <a:solidFill>
                            <a:srgbClr val="000000"/>
                          </a:solidFill>
                          <a:effectLst/>
                          <a:latin typeface="Cambria" panose="02040503050406030204" pitchFamily="18" charset="0"/>
                          <a:ea typeface="MS PGothic" pitchFamily="34" charset="-128"/>
                        </a:rPr>
                        <a:t>Schistosomiasis</a:t>
                      </a: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intestinal </a:t>
                      </a:r>
                      <a:r>
                        <a:rPr kumimoji="0" lang="en-US" sz="2200" b="0" i="0" u="none" strike="noStrike" cap="none" normalizeH="0" baseline="0" dirty="0" err="1" smtClean="0">
                          <a:ln>
                            <a:noFill/>
                          </a:ln>
                          <a:solidFill>
                            <a:srgbClr val="000000"/>
                          </a:solidFill>
                          <a:effectLst/>
                          <a:latin typeface="Cambria" panose="02040503050406030204" pitchFamily="18" charset="0"/>
                          <a:ea typeface="MS PGothic" pitchFamily="34" charset="-128"/>
                        </a:rPr>
                        <a:t>helminthiasis</a:t>
                      </a: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defRPr/>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61,451,147,000  </a:t>
                      </a:r>
                    </a:p>
                    <a:p>
                      <a:pPr marL="0" marR="0" lvl="0" indent="0" algn="just" defTabSz="914400" rtl="0" eaLnBrk="0" fontAlgn="base" latinLnBrk="0" hangingPunct="0">
                        <a:lnSpc>
                          <a:spcPct val="114000"/>
                        </a:lnSpc>
                        <a:spcBef>
                          <a:spcPct val="0"/>
                        </a:spcBef>
                        <a:spcAft>
                          <a:spcPct val="0"/>
                        </a:spcAft>
                        <a:buClrTx/>
                        <a:buSzPct val="100000"/>
                        <a:buFontTx/>
                        <a:buNone/>
                      </a:pPr>
                      <a:endPar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18%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75508">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Vaccinations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31,663,516,999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9%</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858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smtClean="0">
                          <a:ln>
                            <a:noFill/>
                          </a:ln>
                          <a:solidFill>
                            <a:srgbClr val="000000"/>
                          </a:solidFill>
                          <a:effectLst/>
                          <a:latin typeface="Cambria" panose="02040503050406030204" pitchFamily="18" charset="0"/>
                          <a:ea typeface="MS PGothic" pitchFamily="34" charset="-128"/>
                        </a:rPr>
                        <a:t>Health promotion services (Community health)</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2 389 455 192 FCFA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0,71%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85817">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smtClean="0">
                          <a:ln>
                            <a:noFill/>
                          </a:ln>
                          <a:solidFill>
                            <a:srgbClr val="000000"/>
                          </a:solidFill>
                          <a:effectLst/>
                          <a:latin typeface="Cambria" panose="02040503050406030204" pitchFamily="18" charset="0"/>
                          <a:ea typeface="MS PGothic" pitchFamily="34" charset="-128"/>
                        </a:rPr>
                        <a:t>Total of the first phase</a:t>
                      </a:r>
                      <a:r>
                        <a:rPr kumimoji="0" lang="en-US" sz="2200" b="0" i="0" u="none" strike="noStrike" cap="none" normalizeH="0" baseline="0" dirty="0" smtClean="0">
                          <a:ln>
                            <a:noFill/>
                          </a:ln>
                          <a:solidFill>
                            <a:srgbClr val="000000"/>
                          </a:solidFill>
                          <a:effectLst/>
                          <a:latin typeface="Cambria" panose="02040503050406030204" pitchFamily="18" charset="0"/>
                          <a:ea typeface="MS PGothic" pitchFamily="34" charset="-128"/>
                        </a:rPr>
                        <a:t>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80604020202020204" charset="0"/>
                        <a:defRPr sz="2800">
                          <a:solidFill>
                            <a:schemeClr val="tx1"/>
                          </a:solidFill>
                          <a:latin typeface="Calibri" charset="0"/>
                          <a:ea typeface="MS PGothic" pitchFamily="34" charset="-128"/>
                        </a:defRPr>
                      </a:lvl1pPr>
                      <a:lvl2pPr marL="742950" indent="-285750">
                        <a:spcBef>
                          <a:spcPct val="20000"/>
                        </a:spcBef>
                        <a:buFont typeface="Arial" panose="02080604020202020204" charset="0"/>
                        <a:defRPr sz="2400">
                          <a:solidFill>
                            <a:schemeClr val="tx1"/>
                          </a:solidFill>
                          <a:latin typeface="Calibri" charset="0"/>
                          <a:ea typeface="MS PGothic" pitchFamily="34" charset="-128"/>
                        </a:defRPr>
                      </a:lvl2pPr>
                      <a:lvl3pPr marL="1143000" indent="-228600">
                        <a:spcBef>
                          <a:spcPct val="20000"/>
                        </a:spcBef>
                        <a:buFont typeface="Arial" panose="02080604020202020204" charset="0"/>
                        <a:defRPr sz="2000">
                          <a:solidFill>
                            <a:schemeClr val="tx1"/>
                          </a:solidFill>
                          <a:latin typeface="Calibri" charset="0"/>
                          <a:ea typeface="MS PGothic" pitchFamily="34" charset="-128"/>
                        </a:defRPr>
                      </a:lvl3pPr>
                      <a:lvl4pPr marL="1600200" indent="-228600">
                        <a:spcBef>
                          <a:spcPct val="20000"/>
                        </a:spcBef>
                        <a:buFont typeface="Arial" panose="02080604020202020204" charset="0"/>
                        <a:defRPr>
                          <a:solidFill>
                            <a:schemeClr val="tx1"/>
                          </a:solidFill>
                          <a:latin typeface="Calibri" charset="0"/>
                          <a:ea typeface="MS PGothic" pitchFamily="34" charset="-128"/>
                        </a:defRPr>
                      </a:lvl4pPr>
                      <a:lvl5pPr marL="2057400" indent="-228600">
                        <a:spcBef>
                          <a:spcPct val="20000"/>
                        </a:spcBef>
                        <a:buFont typeface="Arial" panose="02080604020202020204" charset="0"/>
                        <a:defRPr>
                          <a:solidFill>
                            <a:schemeClr val="tx1"/>
                          </a:solidFill>
                          <a:latin typeface="Calibri" charset="0"/>
                          <a:ea typeface="MS PGothic" pitchFamily="34" charset="-128"/>
                        </a:defRPr>
                      </a:lvl5pPr>
                      <a:lvl6pPr marL="25146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6pPr>
                      <a:lvl7pPr marL="29718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7pPr>
                      <a:lvl8pPr marL="34290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8pPr>
                      <a:lvl9pPr marL="3886200" indent="-228600" eaLnBrk="0" fontAlgn="base" hangingPunct="0">
                        <a:spcBef>
                          <a:spcPct val="20000"/>
                        </a:spcBef>
                        <a:spcAft>
                          <a:spcPct val="0"/>
                        </a:spcAft>
                        <a:buFont typeface="Arial" panose="02080604020202020204" charset="0"/>
                        <a:defRPr>
                          <a:solidFill>
                            <a:schemeClr val="tx1"/>
                          </a:solidFill>
                          <a:latin typeface="Calibri" charset="0"/>
                          <a:ea typeface="MS PGothic" pitchFamily="34" charset="-128"/>
                        </a:defRPr>
                      </a:lvl9p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smtClean="0">
                          <a:ln>
                            <a:noFill/>
                          </a:ln>
                          <a:solidFill>
                            <a:srgbClr val="000000"/>
                          </a:solidFill>
                          <a:effectLst/>
                          <a:latin typeface="Cambria" panose="02040503050406030204" pitchFamily="18" charset="0"/>
                          <a:ea typeface="MS PGothic" pitchFamily="34" charset="-128"/>
                        </a:rPr>
                        <a:t>334,765,241,460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0" fontAlgn="base" latinLnBrk="0" hangingPunct="0">
                        <a:lnSpc>
                          <a:spcPct val="114000"/>
                        </a:lnSpc>
                        <a:spcBef>
                          <a:spcPct val="0"/>
                        </a:spcBef>
                        <a:spcAft>
                          <a:spcPct val="0"/>
                        </a:spcAft>
                        <a:buClrTx/>
                        <a:buSzPct val="100000"/>
                        <a:buFontTx/>
                        <a:buNone/>
                      </a:pPr>
                      <a:r>
                        <a:rPr kumimoji="0" lang="en-US" sz="2200" b="1" i="0" u="none" strike="noStrike" cap="none" normalizeH="0" baseline="0" dirty="0" smtClean="0">
                          <a:ln>
                            <a:noFill/>
                          </a:ln>
                          <a:solidFill>
                            <a:srgbClr val="000000"/>
                          </a:solidFill>
                          <a:effectLst/>
                          <a:latin typeface="Cambria" panose="02040503050406030204" pitchFamily="18" charset="0"/>
                          <a:ea typeface="MS PGothic" pitchFamily="34" charset="-128"/>
                        </a:rPr>
                        <a:t>100%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54050"/>
          </a:xfrm>
        </p:spPr>
        <p:txBody>
          <a:bodyPr>
            <a:normAutofit fontScale="90000"/>
          </a:bodyPr>
          <a:lstStyle/>
          <a:p>
            <a:pPr>
              <a:buSzPct val="100000"/>
              <a:defRPr/>
            </a:pPr>
            <a:r>
              <a:rPr lang="en-US" sz="4000" b="1" smtClean="0">
                <a:solidFill>
                  <a:srgbClr val="000000"/>
                </a:solidFill>
              </a:rPr>
              <a:t>Conclusion</a:t>
            </a:r>
            <a:r>
              <a:rPr lang="en-US" sz="4000" smtClean="0">
                <a:solidFill>
                  <a:srgbClr val="000000"/>
                </a:solidFill>
              </a:rPr>
              <a:t> </a:t>
            </a:r>
          </a:p>
        </p:txBody>
      </p:sp>
      <p:sp>
        <p:nvSpPr>
          <p:cNvPr id="11267" name="Espace réservé du contenu 2"/>
          <p:cNvSpPr>
            <a:spLocks noGrp="1"/>
          </p:cNvSpPr>
          <p:nvPr>
            <p:ph idx="1"/>
          </p:nvPr>
        </p:nvSpPr>
        <p:spPr>
          <a:xfrm>
            <a:off x="457200" y="1143000"/>
            <a:ext cx="8229600" cy="4983163"/>
          </a:xfrm>
        </p:spPr>
        <p:txBody>
          <a:bodyPr/>
          <a:lstStyle/>
          <a:p>
            <a:pPr algn="just">
              <a:buFont typeface="Arial" panose="02080604020202020204" charset="0"/>
              <a:buNone/>
            </a:pPr>
            <a:r>
              <a:rPr lang="en-US" smtClean="0">
                <a:solidFill>
                  <a:srgbClr val="000000"/>
                </a:solidFill>
              </a:rPr>
              <a:t>    The gradual implementation of UHC will enable the government to: </a:t>
            </a:r>
          </a:p>
          <a:p>
            <a:pPr algn="just">
              <a:buFontTx/>
              <a:buChar char="-"/>
            </a:pPr>
            <a:r>
              <a:rPr lang="en-US" smtClean="0">
                <a:solidFill>
                  <a:srgbClr val="000000"/>
                </a:solidFill>
              </a:rPr>
              <a:t>Identify the weaknesses and correct them as long as the project goes on; </a:t>
            </a:r>
          </a:p>
          <a:p>
            <a:pPr algn="just">
              <a:buFontTx/>
              <a:buChar char="-"/>
            </a:pPr>
            <a:r>
              <a:rPr lang="en-US" smtClean="0">
                <a:solidFill>
                  <a:srgbClr val="000000"/>
                </a:solidFill>
              </a:rPr>
              <a:t>Mobilize more resources in order to recruit more people;</a:t>
            </a:r>
          </a:p>
          <a:p>
            <a:pPr algn="just">
              <a:buFontTx/>
              <a:buChar char="-"/>
            </a:pPr>
            <a:r>
              <a:rPr lang="en-US" smtClean="0">
                <a:solidFill>
                  <a:srgbClr val="000000"/>
                </a:solidFill>
              </a:rPr>
              <a:t>Fill the investment gap in human, material and infrastructural resources so that, at the end, all health care and services are covered.</a:t>
            </a:r>
          </a:p>
          <a:p>
            <a:pPr algn="just">
              <a:buFont typeface="Arial" panose="02080604020202020204" charset="0"/>
              <a:buNone/>
            </a:pPr>
            <a:endParaRPr lang="en-US" smtClean="0">
              <a:solidFill>
                <a:srgbClr val="000000"/>
              </a:solidFill>
            </a:endParaRPr>
          </a:p>
          <a:p>
            <a:pPr algn="just">
              <a:buFont typeface="Arial" panose="02080604020202020204" charset="0"/>
              <a:buNone/>
            </a:pPr>
            <a:endParaRPr lang="en-US" smtClean="0">
              <a:solidFill>
                <a:srgbClr val="000000"/>
              </a:solidFill>
            </a:endParaRPr>
          </a:p>
          <a:p>
            <a:pPr algn="just">
              <a:buFont typeface="Arial" panose="02080604020202020204" charset="0"/>
              <a:buNone/>
            </a:pPr>
            <a:endParaRPr lang="en-US" smtClean="0">
              <a:solidFill>
                <a:srgbClr val="00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ctrTitle"/>
          </p:nvPr>
        </p:nvSpPr>
        <p:spPr/>
        <p:txBody>
          <a:bodyPr/>
          <a:lstStyle/>
          <a:p>
            <a:r>
              <a:rPr lang="en-US" smtClean="0"/>
              <a:t>THANK YOU FOR YOUR KIND ATTENTION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2760" y="2255520"/>
            <a:ext cx="8039735" cy="811530"/>
          </a:xfrm>
          <a:prstGeom prst="rect">
            <a:avLst/>
          </a:prstGeom>
          <a:noFill/>
        </p:spPr>
        <p:txBody>
          <a:bodyPr wrap="square" rtlCol="0">
            <a:spAutoFit/>
          </a:bodyPr>
          <a:lstStyle/>
          <a:p>
            <a:pPr algn="ctr"/>
            <a:r>
              <a:rPr lang="x-none" altLang="fr-FR" sz="4400" b="1"/>
              <a:t>Exposé numéro IV</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Logo_The_World_Bank"/>
          <p:cNvPicPr>
            <a:picLocks noChangeAspect="1"/>
          </p:cNvPicPr>
          <p:nvPr/>
        </p:nvPicPr>
        <p:blipFill>
          <a:blip r:embed="rId2" cstate="print"/>
          <a:stretch>
            <a:fillRect/>
          </a:stretch>
        </p:blipFill>
        <p:spPr>
          <a:xfrm>
            <a:off x="7239635" y="5149850"/>
            <a:ext cx="1790065" cy="1014095"/>
          </a:xfrm>
          <a:prstGeom prst="rect">
            <a:avLst/>
          </a:prstGeom>
        </p:spPr>
      </p:pic>
      <p:sp>
        <p:nvSpPr>
          <p:cNvPr id="4" name="ZoneTexte 3"/>
          <p:cNvSpPr txBox="1"/>
          <p:nvPr/>
        </p:nvSpPr>
        <p:spPr>
          <a:xfrm>
            <a:off x="0" y="188640"/>
            <a:ext cx="4355976" cy="892552"/>
          </a:xfrm>
          <a:prstGeom prst="rect">
            <a:avLst/>
          </a:prstGeom>
          <a:noFill/>
        </p:spPr>
        <p:txBody>
          <a:bodyPr wrap="square" rtlCol="0">
            <a:spAutoFit/>
          </a:bodyPr>
          <a:lstStyle/>
          <a:p>
            <a:pPr algn="ctr"/>
            <a:r>
              <a:rPr lang="fr-FR" dirty="0" smtClean="0"/>
              <a:t>REPUBLIQUE DU CAMEROUN</a:t>
            </a:r>
          </a:p>
          <a:p>
            <a:pPr algn="ctr"/>
            <a:r>
              <a:rPr lang="fr-FR" dirty="0" smtClean="0"/>
              <a:t>*********</a:t>
            </a:r>
          </a:p>
          <a:p>
            <a:pPr algn="ctr"/>
            <a:r>
              <a:rPr lang="fr-FR" sz="1600" b="1" dirty="0" smtClean="0"/>
              <a:t>MINISTERE DE LA SANTE PUBLIQUE</a:t>
            </a:r>
            <a:endParaRPr lang="fr-FR" sz="1600" b="1" dirty="0"/>
          </a:p>
        </p:txBody>
      </p:sp>
      <p:sp>
        <p:nvSpPr>
          <p:cNvPr id="5" name="ZoneTexte 4"/>
          <p:cNvSpPr txBox="1"/>
          <p:nvPr/>
        </p:nvSpPr>
        <p:spPr>
          <a:xfrm>
            <a:off x="5148064" y="188640"/>
            <a:ext cx="3995936" cy="898525"/>
          </a:xfrm>
          <a:prstGeom prst="rect">
            <a:avLst/>
          </a:prstGeom>
          <a:noFill/>
        </p:spPr>
        <p:txBody>
          <a:bodyPr wrap="square" rtlCol="0">
            <a:spAutoFit/>
          </a:bodyPr>
          <a:lstStyle/>
          <a:p>
            <a:pPr algn="ctr"/>
            <a:r>
              <a:rPr lang="fr-FR" dirty="0" smtClean="0"/>
              <a:t>REPUBLIC OF CAMEROON</a:t>
            </a:r>
          </a:p>
          <a:p>
            <a:pPr algn="ctr"/>
            <a:r>
              <a:rPr lang="fr-FR" dirty="0" smtClean="0"/>
              <a:t>*****</a:t>
            </a:r>
            <a:r>
              <a:rPr lang="fr-FR" dirty="0" smtClean="0">
                <a:sym typeface="+mn-ea"/>
              </a:rPr>
              <a:t>*</a:t>
            </a:r>
            <a:r>
              <a:rPr lang="fr-FR" dirty="0" smtClean="0"/>
              <a:t>**</a:t>
            </a:r>
          </a:p>
          <a:p>
            <a:pPr algn="ctr"/>
            <a:r>
              <a:rPr lang="fr-FR" sz="1600" b="1" dirty="0" smtClean="0"/>
              <a:t>MINISTRY OF PUBLIC HEALTH</a:t>
            </a:r>
            <a:endParaRPr lang="fr-FR" sz="1600" b="1" dirty="0"/>
          </a:p>
        </p:txBody>
      </p:sp>
      <p:pic>
        <p:nvPicPr>
          <p:cNvPr id="6" name="Image 5" descr="logo_minsante.jpg"/>
          <p:cNvPicPr>
            <a:picLocks noChangeAspect="1"/>
          </p:cNvPicPr>
          <p:nvPr/>
        </p:nvPicPr>
        <p:blipFill>
          <a:blip r:embed="rId3" cstate="print"/>
          <a:stretch>
            <a:fillRect/>
          </a:stretch>
        </p:blipFill>
        <p:spPr>
          <a:xfrm>
            <a:off x="4355976" y="0"/>
            <a:ext cx="866775" cy="1257300"/>
          </a:xfrm>
          <a:prstGeom prst="rect">
            <a:avLst/>
          </a:prstGeom>
        </p:spPr>
      </p:pic>
      <p:sp>
        <p:nvSpPr>
          <p:cNvPr id="8" name="ZoneTexte 7"/>
          <p:cNvSpPr txBox="1"/>
          <p:nvPr/>
        </p:nvSpPr>
        <p:spPr>
          <a:xfrm>
            <a:off x="1115060" y="4292600"/>
            <a:ext cx="6676390" cy="1722120"/>
          </a:xfrm>
          <a:prstGeom prst="rect">
            <a:avLst/>
          </a:prstGeom>
          <a:noFill/>
        </p:spPr>
        <p:txBody>
          <a:bodyPr wrap="square" rtlCol="0">
            <a:spAutoFit/>
          </a:bodyPr>
          <a:lstStyle/>
          <a:p>
            <a:pPr algn="ctr"/>
            <a:r>
              <a:rPr lang="fr-FR" dirty="0" smtClean="0"/>
              <a:t>Présenté par</a:t>
            </a:r>
          </a:p>
          <a:p>
            <a:pPr algn="ctr"/>
            <a:endParaRPr lang="fr-FR" sz="800" dirty="0" smtClean="0"/>
          </a:p>
          <a:p>
            <a:pPr algn="ctr"/>
            <a:r>
              <a:rPr lang="fr-FR" sz="2000" b="1" dirty="0" smtClean="0"/>
              <a:t>MASSOM Eithel Sylvian</a:t>
            </a:r>
          </a:p>
          <a:p>
            <a:pPr algn="ctr"/>
            <a:r>
              <a:rPr lang="x-none" altLang="fr-FR" sz="1500" i="1" dirty="0" smtClean="0"/>
              <a:t>Master en Sciences de l'Ingénieur spécialité Génie Informatique</a:t>
            </a:r>
          </a:p>
          <a:p>
            <a:pPr algn="ctr"/>
            <a:r>
              <a:rPr lang="x-none" altLang="fr-FR" sz="1500" i="1" dirty="0" smtClean="0"/>
              <a:t>Master en Sécurité des Systèmes d'Information</a:t>
            </a:r>
          </a:p>
          <a:p>
            <a:pPr algn="ctr"/>
            <a:r>
              <a:rPr lang="x-none" altLang="fr-FR" sz="1500" i="1" dirty="0" smtClean="0"/>
              <a:t>Master en Administration des Entreprises</a:t>
            </a:r>
          </a:p>
          <a:p>
            <a:pPr algn="ctr"/>
            <a:r>
              <a:rPr lang="fr-FR" sz="1600" b="1" dirty="0" smtClean="0"/>
              <a:t>Chef de Cellule SIGIPES </a:t>
            </a:r>
            <a:r>
              <a:rPr lang="x-none" altLang="fr-FR" sz="1600" b="1" dirty="0" smtClean="0"/>
              <a:t>/ MINSANTE</a:t>
            </a:r>
          </a:p>
        </p:txBody>
      </p:sp>
      <p:sp>
        <p:nvSpPr>
          <p:cNvPr id="9" name="Rectangle à coins arrondis 8"/>
          <p:cNvSpPr/>
          <p:nvPr/>
        </p:nvSpPr>
        <p:spPr>
          <a:xfrm>
            <a:off x="179705" y="1701165"/>
            <a:ext cx="8682355" cy="1830705"/>
          </a:xfrm>
          <a:prstGeom prst="roundRect">
            <a:avLst/>
          </a:prstGeom>
          <a:gradFill>
            <a:gsLst>
              <a:gs pos="7700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smtClean="0">
                <a:solidFill>
                  <a:srgbClr val="000000"/>
                </a:solidFill>
              </a:rPr>
              <a:t>Elaboration d'une méthodologie d'immatriculation des bénéficiaires </a:t>
            </a:r>
          </a:p>
          <a:p>
            <a:pPr algn="ctr"/>
            <a:r>
              <a:rPr lang="x-none" sz="2800" b="1" dirty="0" smtClean="0">
                <a:solidFill>
                  <a:srgbClr val="000000"/>
                </a:solidFill>
              </a:rPr>
              <a:t>de la Couverture Santé Universelle</a:t>
            </a:r>
          </a:p>
        </p:txBody>
      </p:sp>
      <p:sp>
        <p:nvSpPr>
          <p:cNvPr id="11" name="Rectangle 10"/>
          <p:cNvSpPr/>
          <p:nvPr/>
        </p:nvSpPr>
        <p:spPr>
          <a:xfrm>
            <a:off x="0" y="6309320"/>
            <a:ext cx="9144000" cy="548680"/>
          </a:xfrm>
          <a:prstGeom prst="rect">
            <a:avLst/>
          </a:prstGeom>
          <a:gradFill>
            <a:gsLst>
              <a:gs pos="61000">
                <a:srgbClr val="FECF40"/>
              </a:gs>
              <a:gs pos="100000">
                <a:srgbClr val="846C2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b="1" dirty="0" smtClean="0">
                <a:solidFill>
                  <a:srgbClr val="000000"/>
                </a:solidFill>
              </a:rPr>
              <a:t>Yaoundé</a:t>
            </a:r>
            <a:r>
              <a:rPr lang="fr-FR" b="1" dirty="0" smtClean="0">
                <a:solidFill>
                  <a:srgbClr val="000000"/>
                </a:solidFill>
              </a:rPr>
              <a:t> - </a:t>
            </a:r>
            <a:r>
              <a:rPr lang="x-none" b="1" dirty="0" smtClean="0">
                <a:solidFill>
                  <a:srgbClr val="000000"/>
                </a:solidFill>
              </a:rPr>
              <a:t>Hôtel Hilton, le 25 juin</a:t>
            </a:r>
            <a:r>
              <a:rPr lang="x-none" altLang="fr-FR" b="1" dirty="0" smtClean="0">
                <a:solidFill>
                  <a:srgbClr val="000000"/>
                </a:solidFill>
              </a:rPr>
              <a:t> 2018</a:t>
            </a:r>
          </a:p>
        </p:txBody>
      </p:sp>
      <p:sp>
        <p:nvSpPr>
          <p:cNvPr id="2" name="TextBox 1"/>
          <p:cNvSpPr txBox="1"/>
          <p:nvPr/>
        </p:nvSpPr>
        <p:spPr>
          <a:xfrm>
            <a:off x="34925" y="3716655"/>
            <a:ext cx="9109075" cy="457200"/>
          </a:xfrm>
          <a:prstGeom prst="rect">
            <a:avLst/>
          </a:prstGeom>
          <a:noFill/>
        </p:spPr>
        <p:txBody>
          <a:bodyPr wrap="square" rtlCol="0">
            <a:spAutoFit/>
          </a:bodyPr>
          <a:lstStyle/>
          <a:p>
            <a:pPr algn="ctr"/>
            <a:r>
              <a:rPr lang="x-none" altLang="fr-FR" sz="2400" b="1"/>
              <a:t>Rapport du Groupe Technique National</a:t>
            </a:r>
          </a:p>
        </p:txBody>
      </p:sp>
      <p:pic>
        <p:nvPicPr>
          <p:cNvPr id="12" name="Image 11" descr="Logo OIT"/>
          <p:cNvPicPr>
            <a:picLocks noChangeAspect="1"/>
          </p:cNvPicPr>
          <p:nvPr/>
        </p:nvPicPr>
        <p:blipFill>
          <a:blip r:embed="rId4"/>
          <a:stretch>
            <a:fillRect/>
          </a:stretch>
        </p:blipFill>
        <p:spPr>
          <a:xfrm>
            <a:off x="179070" y="5212080"/>
            <a:ext cx="1085850" cy="1028065"/>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3850" y="1268730"/>
            <a:ext cx="8589010" cy="4480560"/>
          </a:xfrm>
          <a:prstGeom prst="rect">
            <a:avLst/>
          </a:prstGeom>
          <a:noFill/>
        </p:spPr>
        <p:txBody>
          <a:bodyPr wrap="square" rtlCol="0">
            <a:spAutoFit/>
          </a:bodyPr>
          <a:lstStyle/>
          <a:p>
            <a:pPr marL="457200" indent="-457200" fontAlgn="auto">
              <a:lnSpc>
                <a:spcPct val="200000"/>
              </a:lnSpc>
              <a:buFont typeface="+mj-lt"/>
              <a:buAutoNum type="arabicPeriod"/>
            </a:pPr>
            <a:r>
              <a:rPr lang="x-none" altLang="fr-FR" sz="2400" b="1" dirty="0" smtClean="0"/>
              <a:t>Contexte et objectifs</a:t>
            </a:r>
          </a:p>
          <a:p>
            <a:pPr marL="457200" indent="-457200" fontAlgn="auto">
              <a:lnSpc>
                <a:spcPct val="200000"/>
              </a:lnSpc>
              <a:buFont typeface="+mj-lt"/>
              <a:buAutoNum type="arabicPeriod"/>
            </a:pPr>
            <a:r>
              <a:rPr lang="x-none" altLang="fr-FR" sz="2400" b="1" dirty="0" smtClean="0">
                <a:sym typeface="+mn-ea"/>
              </a:rPr>
              <a:t>Etat des lieux des systèmes d'immatriculation</a:t>
            </a:r>
          </a:p>
          <a:p>
            <a:pPr marL="457200" indent="-457200" fontAlgn="auto">
              <a:lnSpc>
                <a:spcPct val="200000"/>
              </a:lnSpc>
              <a:buFont typeface="+mj-lt"/>
              <a:buAutoNum type="arabicPeriod"/>
            </a:pPr>
            <a:r>
              <a:rPr lang="x-none" altLang="fr-FR" sz="2400" b="1" dirty="0" smtClean="0"/>
              <a:t>Processus d'enrôlement et d'immatriculation</a:t>
            </a:r>
          </a:p>
          <a:p>
            <a:pPr marL="457200" indent="-457200" fontAlgn="auto">
              <a:lnSpc>
                <a:spcPct val="200000"/>
              </a:lnSpc>
              <a:buFont typeface="+mj-lt"/>
              <a:buAutoNum type="arabicPeriod"/>
            </a:pPr>
            <a:r>
              <a:rPr lang="x-none" altLang="fr-FR" sz="2400" b="1" dirty="0" smtClean="0"/>
              <a:t>Présentation des équipements</a:t>
            </a:r>
          </a:p>
          <a:p>
            <a:pPr marL="457200" indent="-457200" fontAlgn="auto">
              <a:lnSpc>
                <a:spcPct val="200000"/>
              </a:lnSpc>
              <a:buFont typeface="+mj-lt"/>
              <a:buAutoNum type="arabicPeriod"/>
            </a:pPr>
            <a:r>
              <a:rPr lang="x-none" altLang="fr-FR" sz="2400" b="1" dirty="0" smtClean="0"/>
              <a:t>Facteurs de réussite et contraintes du projet</a:t>
            </a:r>
          </a:p>
          <a:p>
            <a:pPr marL="457200" indent="-457200" fontAlgn="auto">
              <a:lnSpc>
                <a:spcPct val="200000"/>
              </a:lnSpc>
              <a:buFont typeface="+mj-lt"/>
              <a:buAutoNum type="arabicPeriod"/>
            </a:pPr>
            <a:r>
              <a:rPr lang="x-none" altLang="fr-FR" sz="2400" b="1" dirty="0" smtClean="0"/>
              <a:t>Conclusion</a:t>
            </a:r>
          </a:p>
        </p:txBody>
      </p:sp>
      <p:sp>
        <p:nvSpPr>
          <p:cNvPr id="9" name="Rectangle à coins arrondis 8"/>
          <p:cNvSpPr/>
          <p:nvPr/>
        </p:nvSpPr>
        <p:spPr>
          <a:xfrm>
            <a:off x="35560" y="-27305"/>
            <a:ext cx="9051925" cy="720090"/>
          </a:xfrm>
          <a:prstGeom prst="roundRect">
            <a:avLst/>
          </a:prstGeom>
          <a:gradFill>
            <a:gsLst>
              <a:gs pos="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t>PLAN</a:t>
            </a:r>
            <a:endParaRPr lang="fr-FR" sz="3600" b="1" dirty="0"/>
          </a:p>
        </p:txBody>
      </p:sp>
      <p:sp>
        <p:nvSpPr>
          <p:cNvPr id="5" name="Espace réservé du numéro de diapositive 4"/>
          <p:cNvSpPr>
            <a:spLocks noGrp="1"/>
          </p:cNvSpPr>
          <p:nvPr>
            <p:ph type="sldNum" sz="quarter" idx="12"/>
          </p:nvPr>
        </p:nvSpPr>
        <p:spPr/>
        <p:txBody>
          <a:bodyPr/>
          <a:lstStyle/>
          <a:p>
            <a:fld id="{DA424E15-9E5A-4D90-BA74-05D4D627CBA4}" type="slidenum">
              <a:rPr lang="fr-FR" smtClean="0"/>
              <a:pPr/>
              <a:t>62</a:t>
            </a:fld>
            <a:endParaRPr lang="fr-F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sz="3600" b="1" dirty="0" smtClean="0"/>
              <a:t>Contexte 1/2</a:t>
            </a:r>
            <a:endParaRPr lang="x-none" altLang="fr-FR" sz="36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63</a:t>
            </a:fld>
            <a:endParaRPr lang="fr-FR"/>
          </a:p>
        </p:txBody>
      </p:sp>
      <p:sp>
        <p:nvSpPr>
          <p:cNvPr id="4" name="TextBox 3"/>
          <p:cNvSpPr txBox="1"/>
          <p:nvPr/>
        </p:nvSpPr>
        <p:spPr>
          <a:xfrm>
            <a:off x="179070" y="1052830"/>
            <a:ext cx="8684260" cy="2011680"/>
          </a:xfrm>
          <a:prstGeom prst="rect">
            <a:avLst/>
          </a:prstGeom>
          <a:noFill/>
        </p:spPr>
        <p:txBody>
          <a:bodyPr wrap="square" rtlCol="0">
            <a:spAutoFit/>
          </a:bodyPr>
          <a:lstStyle/>
          <a:p>
            <a:pPr algn="just" fontAlgn="auto">
              <a:lnSpc>
                <a:spcPct val="150000"/>
              </a:lnSpc>
            </a:pPr>
            <a:r>
              <a:rPr lang="x-none" altLang="fr-FR" sz="2800"/>
              <a:t>Vision du Cameroun à l'horizon 2035: </a:t>
            </a:r>
          </a:p>
          <a:p>
            <a:pPr algn="just" fontAlgn="auto">
              <a:lnSpc>
                <a:spcPct val="150000"/>
              </a:lnSpc>
            </a:pPr>
            <a:r>
              <a:rPr lang="x-none" altLang="fr-FR" sz="2800"/>
              <a:t>"</a:t>
            </a:r>
            <a:r>
              <a:rPr lang="x-none" altLang="fr-FR" sz="2800" b="1"/>
              <a:t>Le Cameroun: un pays émergent démocratique et uni dans sa diversité</a:t>
            </a:r>
            <a:r>
              <a:rPr lang="x-none" altLang="fr-FR" sz="2800"/>
              <a:t>"</a:t>
            </a:r>
          </a:p>
        </p:txBody>
      </p:sp>
      <p:sp>
        <p:nvSpPr>
          <p:cNvPr id="6" name="TextBox 5"/>
          <p:cNvSpPr txBox="1"/>
          <p:nvPr/>
        </p:nvSpPr>
        <p:spPr>
          <a:xfrm>
            <a:off x="251460" y="3429000"/>
            <a:ext cx="8848090" cy="2651760"/>
          </a:xfrm>
          <a:prstGeom prst="rect">
            <a:avLst/>
          </a:prstGeom>
          <a:noFill/>
        </p:spPr>
        <p:txBody>
          <a:bodyPr wrap="square" rtlCol="0">
            <a:spAutoFit/>
          </a:bodyPr>
          <a:lstStyle/>
          <a:p>
            <a:pPr algn="just" fontAlgn="auto">
              <a:lnSpc>
                <a:spcPct val="200000"/>
              </a:lnSpc>
            </a:pPr>
            <a:r>
              <a:rPr lang="x-none" altLang="fr-FR" sz="2800"/>
              <a:t>Vision déclinée en plusieurs aspirations au rang desquelles :"</a:t>
            </a:r>
            <a:r>
              <a:rPr lang="x-none" altLang="fr-FR" sz="2800" b="1"/>
              <a:t>Un accès à tous aux services sociaux de base et de qualité</a:t>
            </a:r>
            <a:r>
              <a:rPr lang="x-none" altLang="fr-FR" sz="2800"/>
              <a: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sz="3600" b="1" dirty="0" smtClean="0"/>
              <a:t>Contexte 2/2</a:t>
            </a:r>
            <a:endParaRPr lang="x-none" altLang="fr-FR" sz="36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64</a:t>
            </a:fld>
            <a:endParaRPr lang="fr-FR"/>
          </a:p>
        </p:txBody>
      </p:sp>
      <p:sp>
        <p:nvSpPr>
          <p:cNvPr id="4" name="TextBox 3"/>
          <p:cNvSpPr txBox="1"/>
          <p:nvPr/>
        </p:nvSpPr>
        <p:spPr>
          <a:xfrm>
            <a:off x="179070" y="836295"/>
            <a:ext cx="8684260" cy="5852160"/>
          </a:xfrm>
          <a:prstGeom prst="rect">
            <a:avLst/>
          </a:prstGeom>
          <a:noFill/>
        </p:spPr>
        <p:txBody>
          <a:bodyPr wrap="square" rtlCol="0">
            <a:spAutoFit/>
          </a:bodyPr>
          <a:lstStyle/>
          <a:p>
            <a:pPr algn="just" fontAlgn="auto">
              <a:lnSpc>
                <a:spcPct val="150000"/>
              </a:lnSpc>
            </a:pPr>
            <a:r>
              <a:rPr lang="x-none" altLang="fr-FR" sz="2800"/>
              <a:t>Poursuite des reflexions suivant le document d'architecture du système de la CSU qui reconnait l'absolue nécessité de disposer d'un système d'information fiable et sûr.</a:t>
            </a:r>
          </a:p>
          <a:p>
            <a:pPr algn="just" fontAlgn="auto">
              <a:lnSpc>
                <a:spcPct val="150000"/>
              </a:lnSpc>
            </a:pPr>
            <a:r>
              <a:rPr lang="x-none" altLang="fr-FR" sz="2800"/>
              <a:t>L'une des phases fonamentales des opérations de la CSU est donc l'enrôlement des bénéficiaires qui aboutit à l'immatriculation et à la délivrance d'une carte biométrique personnalisée.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sz="3600" b="1" dirty="0" smtClean="0"/>
              <a:t>Objectifs 1/ 1</a:t>
            </a:r>
            <a:endParaRPr lang="x-none" altLang="fr-FR" sz="3600" b="1" dirty="0"/>
          </a:p>
        </p:txBody>
      </p:sp>
      <p:sp>
        <p:nvSpPr>
          <p:cNvPr id="4" name="ZoneTexte 3"/>
          <p:cNvSpPr txBox="1"/>
          <p:nvPr/>
        </p:nvSpPr>
        <p:spPr>
          <a:xfrm>
            <a:off x="57150" y="692785"/>
            <a:ext cx="9039225" cy="5253990"/>
          </a:xfrm>
          <a:prstGeom prst="rect">
            <a:avLst/>
          </a:prstGeom>
          <a:noFill/>
        </p:spPr>
        <p:txBody>
          <a:bodyPr wrap="square" rtlCol="0">
            <a:spAutoFit/>
          </a:bodyPr>
          <a:lstStyle/>
          <a:p>
            <a:pPr algn="l" fontAlgn="auto">
              <a:lnSpc>
                <a:spcPct val="125000"/>
              </a:lnSpc>
            </a:pPr>
            <a:r>
              <a:rPr lang="x-none" altLang="fr-FR" sz="2400" b="1" dirty="0"/>
              <a:t>Objectif général</a:t>
            </a:r>
            <a:r>
              <a:rPr lang="x-none" altLang="fr-FR" sz="2400" dirty="0"/>
              <a:t>: Elaborer de manière compréhensible une méthodologie d'immatriculation des bénéficiaires de la CSU.</a:t>
            </a:r>
          </a:p>
          <a:p>
            <a:pPr algn="just" fontAlgn="auto">
              <a:lnSpc>
                <a:spcPct val="125000"/>
              </a:lnSpc>
            </a:pPr>
            <a:endParaRPr lang="x-none" altLang="fr-FR" sz="900" dirty="0"/>
          </a:p>
          <a:p>
            <a:pPr algn="just" fontAlgn="auto">
              <a:lnSpc>
                <a:spcPct val="125000"/>
              </a:lnSpc>
            </a:pPr>
            <a:r>
              <a:rPr lang="x-none" altLang="fr-FR" sz="2500" b="1" dirty="0"/>
              <a:t>Objectifs spécifiques</a:t>
            </a:r>
            <a:r>
              <a:rPr lang="x-none" altLang="fr-FR" sz="2500" dirty="0"/>
              <a:t>:</a:t>
            </a:r>
          </a:p>
          <a:p>
            <a:pPr marL="457200" indent="-457200" algn="just" fontAlgn="auto">
              <a:lnSpc>
                <a:spcPct val="125000"/>
              </a:lnSpc>
              <a:buFont typeface="Arial" panose="02080604020202020204" charset="0"/>
              <a:buChar char="•"/>
            </a:pPr>
            <a:r>
              <a:rPr lang="x-none" altLang="fr-FR" sz="2700" dirty="0"/>
              <a:t> </a:t>
            </a:r>
            <a:r>
              <a:rPr lang="x-none" altLang="fr-FR" sz="2300" dirty="0"/>
              <a:t>Etablir un état des lieux des systèmes d'immatriculation aux niveaux national et international</a:t>
            </a:r>
          </a:p>
          <a:p>
            <a:pPr marL="457200" indent="-457200" algn="just" fontAlgn="auto">
              <a:lnSpc>
                <a:spcPct val="125000"/>
              </a:lnSpc>
              <a:buFont typeface="Arial" panose="02080604020202020204" charset="0"/>
              <a:buChar char="•"/>
            </a:pPr>
            <a:r>
              <a:rPr lang="x-none" altLang="fr-FR" sz="2300" dirty="0"/>
              <a:t>Définir un format de matricule CSU</a:t>
            </a:r>
          </a:p>
          <a:p>
            <a:pPr marL="457200" indent="-457200" algn="just" fontAlgn="auto">
              <a:lnSpc>
                <a:spcPct val="125000"/>
              </a:lnSpc>
              <a:buFont typeface="Arial" panose="02080604020202020204" charset="0"/>
              <a:buChar char="•"/>
            </a:pPr>
            <a:r>
              <a:rPr lang="x-none" altLang="fr-FR" sz="2300" dirty="0"/>
              <a:t>Présenter les équipements nécessaires à l'enrôlement et à l'immatriculation au sein des Communes</a:t>
            </a:r>
          </a:p>
          <a:p>
            <a:pPr marL="457200" indent="-457200" algn="just" fontAlgn="auto">
              <a:lnSpc>
                <a:spcPct val="125000"/>
              </a:lnSpc>
              <a:buFont typeface="Arial" panose="02080604020202020204" charset="0"/>
              <a:buChar char="•"/>
            </a:pPr>
            <a:r>
              <a:rPr lang="x-none" altLang="fr-FR" sz="2300" dirty="0"/>
              <a:t>Présenter les facteurs de réussite et contraintes liées à ces opérations</a:t>
            </a:r>
            <a:endParaRPr lang="x-none" altLang="fr-FR" sz="2300" dirty="0">
              <a:solidFill>
                <a:srgbClr val="FF0000"/>
              </a:solidFill>
            </a:endParaRP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65</a:t>
            </a:fld>
            <a:endParaRPr lang="fr-F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sz="3600" b="1" dirty="0" smtClean="0">
                <a:sym typeface="+mn-ea"/>
              </a:rPr>
              <a:t>1. Etat des lieux 1/3</a:t>
            </a:r>
            <a:endParaRPr lang="x-none" altLang="fr-FR" sz="36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66</a:t>
            </a:fld>
            <a:endParaRPr lang="fr-FR"/>
          </a:p>
        </p:txBody>
      </p:sp>
      <p:graphicFrame>
        <p:nvGraphicFramePr>
          <p:cNvPr id="2" name="Table 1"/>
          <p:cNvGraphicFramePr/>
          <p:nvPr/>
        </p:nvGraphicFramePr>
        <p:xfrm>
          <a:off x="126365" y="911860"/>
          <a:ext cx="8765540" cy="5367020"/>
        </p:xfrm>
        <a:graphic>
          <a:graphicData uri="http://schemas.openxmlformats.org/drawingml/2006/table">
            <a:tbl>
              <a:tblPr firstRow="1" bandRow="1">
                <a:tableStyleId>{5C22544A-7EE6-4342-B048-85BDC9FD1C3A}</a:tableStyleId>
              </a:tblPr>
              <a:tblGrid>
                <a:gridCol w="6373495"/>
                <a:gridCol w="2392045"/>
              </a:tblGrid>
              <a:tr h="529590">
                <a:tc>
                  <a:txBody>
                    <a:bodyPr/>
                    <a:lstStyle/>
                    <a:p>
                      <a:pPr algn="ctr">
                        <a:buNone/>
                      </a:pPr>
                      <a:r>
                        <a:rPr lang="x-none">
                          <a:solidFill>
                            <a:srgbClr val="000000"/>
                          </a:solidFill>
                        </a:rPr>
                        <a:t>Système d'immatriculation</a:t>
                      </a:r>
                    </a:p>
                  </a:txBody>
                  <a:tcPr>
                    <a:gradFill>
                      <a:gsLst>
                        <a:gs pos="0">
                          <a:srgbClr val="9EE256"/>
                        </a:gs>
                        <a:gs pos="100000">
                          <a:srgbClr val="52762D"/>
                        </a:gs>
                      </a:gsLst>
                      <a:lin ang="5400000" scaled="0"/>
                    </a:gradFill>
                  </a:tcPr>
                </a:tc>
                <a:tc>
                  <a:txBody>
                    <a:bodyPr/>
                    <a:lstStyle/>
                    <a:p>
                      <a:pPr algn="ctr">
                        <a:buNone/>
                      </a:pPr>
                      <a:r>
                        <a:rPr lang="x-none">
                          <a:solidFill>
                            <a:srgbClr val="000000"/>
                          </a:solidFill>
                        </a:rPr>
                        <a:t>Matricule</a:t>
                      </a:r>
                    </a:p>
                  </a:txBody>
                  <a:tcPr>
                    <a:gradFill>
                      <a:gsLst>
                        <a:gs pos="0">
                          <a:srgbClr val="9EE256"/>
                        </a:gs>
                        <a:gs pos="100000">
                          <a:srgbClr val="52762D"/>
                        </a:gs>
                      </a:gsLst>
                      <a:lin ang="5400000" scaled="0"/>
                    </a:gradFill>
                  </a:tcPr>
                </a:tc>
              </a:tr>
              <a:tr h="519430">
                <a:tc>
                  <a:txBody>
                    <a:bodyPr/>
                    <a:lstStyle/>
                    <a:p>
                      <a:pPr>
                        <a:buNone/>
                      </a:pPr>
                      <a:r>
                        <a:rPr lang="x-none" sz="2400" b="0"/>
                        <a:t>Agents de l'Etat</a:t>
                      </a:r>
                    </a:p>
                  </a:txBody>
                  <a:tcPr/>
                </a:tc>
                <a:tc>
                  <a:txBody>
                    <a:bodyPr/>
                    <a:lstStyle/>
                    <a:p>
                      <a:pPr algn="ctr">
                        <a:buNone/>
                      </a:pPr>
                      <a:r>
                        <a:rPr lang="x-none" sz="2400" b="0"/>
                        <a:t>653216-T</a:t>
                      </a:r>
                    </a:p>
                  </a:txBody>
                  <a:tcPr/>
                </a:tc>
              </a:tr>
              <a:tr h="1042035">
                <a:tc>
                  <a:txBody>
                    <a:bodyPr/>
                    <a:lstStyle/>
                    <a:p>
                      <a:pPr>
                        <a:buNone/>
                      </a:pPr>
                      <a:r>
                        <a:rPr lang="x-none" sz="2400" b="0"/>
                        <a:t>Elèves infirmiers, sages-femmes et médico-sanitaires</a:t>
                      </a:r>
                    </a:p>
                  </a:txBody>
                  <a:tcPr>
                    <a:pattFill prst="pct5">
                      <a:fgClr>
                        <a:schemeClr val="accent1"/>
                      </a:fgClr>
                      <a:bgClr>
                        <a:schemeClr val="bg1"/>
                      </a:bgClr>
                    </a:pattFill>
                  </a:tcPr>
                </a:tc>
                <a:tc>
                  <a:txBody>
                    <a:bodyPr/>
                    <a:lstStyle/>
                    <a:p>
                      <a:pPr algn="ctr">
                        <a:buNone/>
                      </a:pPr>
                      <a:r>
                        <a:rPr lang="x-none" sz="2400"/>
                        <a:t>17IDE-3128</a:t>
                      </a:r>
                    </a:p>
                  </a:txBody>
                  <a:tcPr>
                    <a:pattFill prst="pct5">
                      <a:fgClr>
                        <a:schemeClr val="accent1"/>
                      </a:fgClr>
                      <a:bgClr>
                        <a:schemeClr val="bg1"/>
                      </a:bgClr>
                    </a:pattFill>
                  </a:tcPr>
                </a:tc>
              </a:tr>
              <a:tr h="833755">
                <a:tc>
                  <a:txBody>
                    <a:bodyPr/>
                    <a:lstStyle/>
                    <a:p>
                      <a:pPr>
                        <a:buNone/>
                      </a:pPr>
                      <a:r>
                        <a:rPr lang="x-none" sz="2400" b="0"/>
                        <a:t>Etudiants des Universités d'Etat (UY I)</a:t>
                      </a:r>
                    </a:p>
                  </a:txBody>
                  <a:tcPr/>
                </a:tc>
                <a:tc>
                  <a:txBody>
                    <a:bodyPr/>
                    <a:lstStyle/>
                    <a:p>
                      <a:pPr algn="ctr">
                        <a:buNone/>
                      </a:pPr>
                      <a:r>
                        <a:rPr lang="x-none" sz="2400"/>
                        <a:t>97T059</a:t>
                      </a:r>
                    </a:p>
                  </a:txBody>
                  <a:tcPr/>
                </a:tc>
              </a:tr>
              <a:tr h="824230">
                <a:tc>
                  <a:txBody>
                    <a:bodyPr/>
                    <a:lstStyle/>
                    <a:p>
                      <a:pPr>
                        <a:buNone/>
                      </a:pPr>
                      <a:r>
                        <a:rPr lang="x-none" sz="2400" b="0"/>
                        <a:t>Plaques d'immatriculation des véhicules</a:t>
                      </a:r>
                    </a:p>
                  </a:txBody>
                  <a:tcPr>
                    <a:pattFill prst="pct5">
                      <a:fgClr>
                        <a:schemeClr val="accent1"/>
                      </a:fgClr>
                      <a:bgClr>
                        <a:schemeClr val="bg1"/>
                      </a:bgClr>
                    </a:pattFill>
                  </a:tcPr>
                </a:tc>
                <a:tc>
                  <a:txBody>
                    <a:bodyPr/>
                    <a:lstStyle/>
                    <a:p>
                      <a:pPr algn="ctr">
                        <a:buNone/>
                      </a:pPr>
                      <a:r>
                        <a:rPr lang="x-none" sz="2400"/>
                        <a:t>CE248HX</a:t>
                      </a:r>
                    </a:p>
                  </a:txBody>
                  <a:tcPr>
                    <a:pattFill prst="pct5">
                      <a:fgClr>
                        <a:schemeClr val="accent1"/>
                      </a:fgClr>
                      <a:bgClr>
                        <a:schemeClr val="bg1"/>
                      </a:bgClr>
                    </a:pattFill>
                  </a:tcPr>
                </a:tc>
              </a:tr>
              <a:tr h="803910">
                <a:tc>
                  <a:txBody>
                    <a:bodyPr/>
                    <a:lstStyle/>
                    <a:p>
                      <a:pPr>
                        <a:buNone/>
                      </a:pPr>
                      <a:r>
                        <a:rPr lang="x-none" sz="2400" b="0"/>
                        <a:t>Permis de conduire</a:t>
                      </a:r>
                    </a:p>
                  </a:txBody>
                  <a:tcPr/>
                </a:tc>
                <a:tc>
                  <a:txBody>
                    <a:bodyPr/>
                    <a:lstStyle/>
                    <a:p>
                      <a:pPr algn="ctr">
                        <a:buNone/>
                      </a:pPr>
                      <a:r>
                        <a:rPr lang="x-none" sz="2400"/>
                        <a:t>CE-211825-13</a:t>
                      </a:r>
                    </a:p>
                  </a:txBody>
                  <a:tcPr/>
                </a:tc>
              </a:tr>
              <a:tr h="814070">
                <a:tc>
                  <a:txBody>
                    <a:bodyPr/>
                    <a:lstStyle/>
                    <a:p>
                      <a:pPr>
                        <a:buNone/>
                      </a:pPr>
                      <a:r>
                        <a:rPr lang="x-none" sz="2400" b="0"/>
                        <a:t>Allocataires CNPS</a:t>
                      </a:r>
                    </a:p>
                  </a:txBody>
                  <a:tcPr>
                    <a:pattFill prst="pct5">
                      <a:fgClr>
                        <a:schemeClr val="accent1"/>
                      </a:fgClr>
                      <a:bgClr>
                        <a:schemeClr val="bg1"/>
                      </a:bgClr>
                    </a:pattFill>
                  </a:tcPr>
                </a:tc>
                <a:tc>
                  <a:txBody>
                    <a:bodyPr/>
                    <a:lstStyle/>
                    <a:p>
                      <a:pPr algn="ctr">
                        <a:buNone/>
                      </a:pPr>
                      <a:r>
                        <a:rPr lang="x-none" sz="2200"/>
                        <a:t>125-0125452-4</a:t>
                      </a:r>
                    </a:p>
                  </a:txBody>
                  <a:tcPr>
                    <a:pattFill prst="pct5">
                      <a:fgClr>
                        <a:schemeClr val="accent1"/>
                      </a:fgClr>
                      <a:bgClr>
                        <a:schemeClr val="bg1"/>
                      </a:bgClr>
                    </a:pattFill>
                  </a:tcPr>
                </a:tc>
              </a:tr>
            </a:tbl>
          </a:graphicData>
        </a:graphic>
      </p:graphicFrame>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6600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altLang="fr-FR" sz="3600" b="1" dirty="0" smtClean="0">
                <a:sym typeface="+mn-ea"/>
              </a:rPr>
              <a:t>1. Etat des lieux 2/3</a:t>
            </a:r>
            <a:endParaRPr lang="x-none" altLang="fr-FR" sz="36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67</a:t>
            </a:fld>
            <a:endParaRPr lang="fr-FR"/>
          </a:p>
        </p:txBody>
      </p:sp>
      <p:sp>
        <p:nvSpPr>
          <p:cNvPr id="4" name="TextBox 3"/>
          <p:cNvSpPr txBox="1"/>
          <p:nvPr/>
        </p:nvSpPr>
        <p:spPr>
          <a:xfrm>
            <a:off x="35560" y="692785"/>
            <a:ext cx="9027795" cy="8778240"/>
          </a:xfrm>
          <a:prstGeom prst="rect">
            <a:avLst/>
          </a:prstGeom>
          <a:noFill/>
        </p:spPr>
        <p:txBody>
          <a:bodyPr wrap="square" rtlCol="0">
            <a:spAutoFit/>
          </a:bodyPr>
          <a:lstStyle/>
          <a:p>
            <a:pPr algn="just" fontAlgn="auto">
              <a:lnSpc>
                <a:spcPct val="150000"/>
              </a:lnSpc>
            </a:pPr>
            <a:r>
              <a:rPr lang="x-none" altLang="fr-FR" sz="1900" b="1"/>
              <a:t>- Système d'immatriculation de la sécurité sociale en France</a:t>
            </a:r>
          </a:p>
          <a:p>
            <a:pPr algn="just" fontAlgn="auto">
              <a:lnSpc>
                <a:spcPct val="150000"/>
              </a:lnSpc>
            </a:pPr>
            <a:r>
              <a:rPr lang="x-none" altLang="fr-FR" sz="1900"/>
              <a:t>Bénéficiaires immatriculés dès la naissance avec un code unique </a:t>
            </a:r>
            <a:r>
              <a:rPr lang="x-none" altLang="fr-FR" sz="1900">
                <a:sym typeface="+mn-ea"/>
              </a:rPr>
              <a:t>alphanumérique constitué de 13 chiffres, suivis d'une clé de 02 chiffres. Code servant d'identifiant unique et </a:t>
            </a:r>
            <a:r>
              <a:rPr lang="x-none" altLang="fr-FR" sz="1900"/>
              <a:t>donnant accès à tous les services.</a:t>
            </a:r>
          </a:p>
          <a:p>
            <a:pPr algn="just" fontAlgn="auto">
              <a:lnSpc>
                <a:spcPct val="150000"/>
              </a:lnSpc>
            </a:pPr>
            <a:r>
              <a:rPr lang="x-none" altLang="fr-FR" sz="1900" b="1">
                <a:sym typeface="+mn-ea"/>
              </a:rPr>
              <a:t>- International Standard Book Number (ISBN)</a:t>
            </a:r>
          </a:p>
          <a:p>
            <a:pPr indent="0" algn="just" fontAlgn="auto">
              <a:lnSpc>
                <a:spcPct val="150000"/>
              </a:lnSpc>
              <a:buFont typeface="Arial" panose="02080604020202020204" charset="0"/>
              <a:buNone/>
            </a:pPr>
            <a:r>
              <a:rPr lang="x-none" altLang="fr-FR" sz="1900">
                <a:sym typeface="+mn-ea"/>
              </a:rPr>
              <a:t>Système international de numéro normalisé des livres, utilisé dans plus de 160 pays et qui permet d'identifier de manière univoque chaque édition de chaque livre dans le monde. Codé sur 13 chiffres et compatible au système de code à barres EAN 13 </a:t>
            </a:r>
          </a:p>
          <a:p>
            <a:pPr indent="0" fontAlgn="auto">
              <a:lnSpc>
                <a:spcPct val="150000"/>
              </a:lnSpc>
              <a:buFont typeface="Arial" panose="02080604020202020204" charset="0"/>
              <a:buNone/>
            </a:pPr>
            <a:r>
              <a:rPr lang="x-none" altLang="fr-FR" sz="1900" b="1">
                <a:sym typeface="+mn-ea"/>
              </a:rPr>
              <a:t>- La norme ISO 7812-1:2017 relative à l'identification internationale des propriétaires des cartes </a:t>
            </a:r>
          </a:p>
          <a:p>
            <a:pPr indent="0" fontAlgn="auto">
              <a:lnSpc>
                <a:spcPct val="150000"/>
              </a:lnSpc>
              <a:buFont typeface="Arial" panose="02080604020202020204" charset="0"/>
              <a:buNone/>
            </a:pPr>
            <a:r>
              <a:rPr lang="x-none" altLang="fr-FR" sz="1900"/>
              <a:t>Numéro étalé sur un plafond de 19 chiffres dont les 08 premiers (fixes) indiquent l'identifiant international, les 10 suivants le numéro d'ordre et enfin une clé de contrôle des chiffres précédents</a:t>
            </a:r>
            <a:endParaRPr lang="x-none" altLang="fr-FR" sz="1900">
              <a:sym typeface="+mn-ea"/>
            </a:endParaRPr>
          </a:p>
          <a:p>
            <a:pPr indent="0" fontAlgn="auto">
              <a:lnSpc>
                <a:spcPct val="150000"/>
              </a:lnSpc>
              <a:buFont typeface="Arial" panose="02080604020202020204" charset="0"/>
              <a:buNone/>
            </a:pPr>
            <a:endParaRPr lang="x-none" altLang="fr-FR" sz="1900">
              <a:sym typeface="+mn-ea"/>
            </a:endParaRPr>
          </a:p>
          <a:p>
            <a:pPr indent="0" fontAlgn="auto">
              <a:lnSpc>
                <a:spcPct val="150000"/>
              </a:lnSpc>
              <a:buFont typeface="Arial" panose="02080604020202020204" charset="0"/>
              <a:buNone/>
            </a:pPr>
            <a:endParaRPr lang="x-none" altLang="fr-FR" sz="1900">
              <a:sym typeface="+mn-ea"/>
            </a:endParaRPr>
          </a:p>
          <a:p>
            <a:pPr indent="0" fontAlgn="auto">
              <a:lnSpc>
                <a:spcPct val="150000"/>
              </a:lnSpc>
              <a:buFont typeface="Arial" panose="02080604020202020204" charset="0"/>
              <a:buNone/>
            </a:pPr>
            <a:endParaRPr lang="x-none" altLang="fr-FR" sz="1900"/>
          </a:p>
          <a:p>
            <a:pPr algn="just" fontAlgn="auto">
              <a:lnSpc>
                <a:spcPct val="150000"/>
              </a:lnSpc>
            </a:pPr>
            <a:endParaRPr lang="x-none" altLang="fr-FR" sz="1900"/>
          </a:p>
          <a:p>
            <a:pPr algn="just" fontAlgn="auto">
              <a:lnSpc>
                <a:spcPct val="150000"/>
              </a:lnSpc>
            </a:pPr>
            <a:endParaRPr lang="x-none" altLang="fr-FR" sz="1900"/>
          </a:p>
          <a:p>
            <a:pPr algn="just" fontAlgn="auto">
              <a:lnSpc>
                <a:spcPct val="150000"/>
              </a:lnSpc>
            </a:pPr>
            <a:endParaRPr lang="x-none" altLang="fr-FR" sz="1900"/>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DA424E15-9E5A-4D90-BA74-05D4D627CBA4}" type="slidenum">
              <a:rPr lang="fr-FR" smtClean="0"/>
              <a:pPr/>
              <a:t>68</a:t>
            </a:fld>
            <a:endParaRPr lang="fr-FR"/>
          </a:p>
        </p:txBody>
      </p:sp>
      <p:sp>
        <p:nvSpPr>
          <p:cNvPr id="5" name="Rectangle à coins arrondis 2"/>
          <p:cNvSpPr/>
          <p:nvPr/>
        </p:nvSpPr>
        <p:spPr>
          <a:xfrm>
            <a:off x="0" y="0"/>
            <a:ext cx="9144000" cy="720080"/>
          </a:xfrm>
          <a:prstGeom prst="roundRect">
            <a:avLst/>
          </a:prstGeom>
          <a:gradFill>
            <a:gsLst>
              <a:gs pos="73000">
                <a:srgbClr val="9EE256"/>
              </a:gs>
              <a:gs pos="100000">
                <a:srgbClr val="52762D"/>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3600" b="1" dirty="0" smtClean="0">
                <a:sym typeface="+mn-ea"/>
              </a:rPr>
              <a:t>1. Etat des lieux 3/3</a:t>
            </a:r>
            <a:endParaRPr lang="x-none" sz="3600" b="1" dirty="0"/>
          </a:p>
        </p:txBody>
      </p:sp>
      <p:sp>
        <p:nvSpPr>
          <p:cNvPr id="2" name="TextBox 1"/>
          <p:cNvSpPr txBox="1"/>
          <p:nvPr/>
        </p:nvSpPr>
        <p:spPr>
          <a:xfrm>
            <a:off x="34925" y="836295"/>
            <a:ext cx="9001760" cy="381000"/>
          </a:xfrm>
          <a:prstGeom prst="rect">
            <a:avLst/>
          </a:prstGeom>
          <a:noFill/>
        </p:spPr>
        <p:txBody>
          <a:bodyPr wrap="square" rtlCol="0">
            <a:spAutoFit/>
          </a:bodyPr>
          <a:lstStyle/>
          <a:p>
            <a:r>
              <a:rPr lang="x-none" altLang="fr-FR" sz="1900" b="1"/>
              <a:t>Propriétés recherchées dans une opération d'immatriculation: </a:t>
            </a:r>
          </a:p>
        </p:txBody>
      </p:sp>
      <p:sp>
        <p:nvSpPr>
          <p:cNvPr id="8" name="TextBox 7"/>
          <p:cNvSpPr txBox="1"/>
          <p:nvPr/>
        </p:nvSpPr>
        <p:spPr>
          <a:xfrm>
            <a:off x="107315" y="1268730"/>
            <a:ext cx="8954770" cy="4617720"/>
          </a:xfrm>
          <a:prstGeom prst="rect">
            <a:avLst/>
          </a:prstGeom>
          <a:noFill/>
        </p:spPr>
        <p:txBody>
          <a:bodyPr wrap="square" rtlCol="0">
            <a:spAutoFit/>
          </a:bodyPr>
          <a:lstStyle/>
          <a:p>
            <a:pPr marL="285750" indent="-285750" fontAlgn="auto">
              <a:lnSpc>
                <a:spcPct val="150000"/>
              </a:lnSpc>
              <a:buFont typeface="Arial" panose="02080604020202020204" charset="0"/>
              <a:buChar char="•"/>
            </a:pPr>
            <a:r>
              <a:rPr lang="x-none" altLang="fr-FR" sz="2200"/>
              <a:t>Garantie de l'unicité des numéros par objet ou entité : un matricule  = un objet </a:t>
            </a:r>
          </a:p>
          <a:p>
            <a:pPr marL="285750" indent="-285750" fontAlgn="auto">
              <a:lnSpc>
                <a:spcPct val="150000"/>
              </a:lnSpc>
              <a:buFont typeface="Arial" panose="02080604020202020204" charset="0"/>
              <a:buChar char="•"/>
            </a:pPr>
            <a:r>
              <a:rPr lang="x-none" altLang="fr-FR" sz="2200"/>
              <a:t>Besoin d'organisation en classes ou en catégories, lorsque le champ d'application devient géographiquement et numériquement important pour une meilleure gestion</a:t>
            </a:r>
          </a:p>
          <a:p>
            <a:pPr marL="285750" indent="-285750" fontAlgn="auto">
              <a:lnSpc>
                <a:spcPct val="150000"/>
              </a:lnSpc>
              <a:buFont typeface="Arial" panose="02080604020202020204" charset="0"/>
              <a:buChar char="•"/>
            </a:pPr>
            <a:r>
              <a:rPr lang="x-none" altLang="fr-FR" sz="2200"/>
              <a:t> Classification des données humainement interprétables </a:t>
            </a:r>
          </a:p>
          <a:p>
            <a:pPr marL="285750" indent="-285750" fontAlgn="auto">
              <a:lnSpc>
                <a:spcPct val="150000"/>
              </a:lnSpc>
              <a:buFont typeface="Arial" panose="02080604020202020204" charset="0"/>
              <a:buChar char="•"/>
            </a:pPr>
            <a:r>
              <a:rPr lang="x-none" altLang="fr-FR" sz="2200"/>
              <a:t>Prise en compte des contraintes de taille par catégorie des données pour éviter la saturation à long terme</a:t>
            </a:r>
          </a:p>
          <a:p>
            <a:pPr marL="285750" indent="-285750" fontAlgn="auto">
              <a:lnSpc>
                <a:spcPct val="150000"/>
              </a:lnSpc>
              <a:buFont typeface="Arial" panose="02080604020202020204" charset="0"/>
              <a:buChar char="•"/>
            </a:pPr>
            <a:r>
              <a:rPr lang="x-none" altLang="fr-FR" sz="2200"/>
              <a:t>Besoin parfois d'une organisation spatio temporelle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500" b="1" dirty="0" smtClean="0">
                <a:sym typeface="+mn-ea"/>
              </a:rPr>
              <a:t>2. Enrôlement et immatriculation à la CSU 1/5</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69</a:t>
            </a:fld>
            <a:endParaRPr lang="fr-FR"/>
          </a:p>
        </p:txBody>
      </p:sp>
      <p:pic>
        <p:nvPicPr>
          <p:cNvPr id="2" name="Image 1" descr="CSU - Processus dImmatriculation"/>
          <p:cNvPicPr>
            <a:picLocks noChangeAspect="1"/>
          </p:cNvPicPr>
          <p:nvPr/>
        </p:nvPicPr>
        <p:blipFill>
          <a:blip r:embed="rId2"/>
          <a:stretch>
            <a:fillRect/>
          </a:stretch>
        </p:blipFill>
        <p:spPr>
          <a:xfrm>
            <a:off x="241300" y="837565"/>
            <a:ext cx="8672195" cy="5645150"/>
          </a:xfrm>
          <a:prstGeom prst="rect">
            <a:avLst/>
          </a:prstGeom>
        </p:spPr>
      </p:pic>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500" b="1" dirty="0" smtClean="0">
                <a:sym typeface="+mn-ea"/>
              </a:rPr>
              <a:t>2. Enrôlement et immatriculation à la CSU 2/5</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70</a:t>
            </a:fld>
            <a:endParaRPr lang="fr-FR"/>
          </a:p>
        </p:txBody>
      </p:sp>
      <p:sp>
        <p:nvSpPr>
          <p:cNvPr id="2" name="TextBox 1"/>
          <p:cNvSpPr txBox="1"/>
          <p:nvPr/>
        </p:nvSpPr>
        <p:spPr>
          <a:xfrm>
            <a:off x="121920" y="979805"/>
            <a:ext cx="8790305" cy="5010785"/>
          </a:xfrm>
          <a:prstGeom prst="rect">
            <a:avLst/>
          </a:prstGeom>
          <a:noFill/>
        </p:spPr>
        <p:txBody>
          <a:bodyPr wrap="square" rtlCol="0">
            <a:spAutoFit/>
          </a:bodyPr>
          <a:lstStyle/>
          <a:p>
            <a:pPr algn="just"/>
            <a:r>
              <a:rPr lang="x-none" altLang="fr-FR" sz="2400"/>
              <a:t>Informations collectées durant l'enrôlement:</a:t>
            </a:r>
          </a:p>
          <a:p>
            <a:pPr algn="just"/>
            <a:endParaRPr lang="x-none" altLang="fr-FR" sz="900"/>
          </a:p>
          <a:p>
            <a:pPr algn="just"/>
            <a:r>
              <a:rPr lang="x-none" altLang="fr-FR" sz="2400"/>
              <a:t>1. </a:t>
            </a:r>
            <a:r>
              <a:rPr lang="x-none" altLang="fr-FR" sz="2400" b="1"/>
              <a:t>Informations de premier groupe</a:t>
            </a:r>
            <a:r>
              <a:rPr lang="x-none" altLang="fr-FR" sz="2400"/>
              <a:t>: </a:t>
            </a:r>
            <a:r>
              <a:rPr lang="x-none" altLang="fr-FR" sz="2400" b="1"/>
              <a:t>données biographiques et biométriques </a:t>
            </a:r>
            <a:r>
              <a:rPr lang="x-none" altLang="fr-FR" sz="2400"/>
              <a:t>(nom, prénom, date et lieu de naissance, photo, empreintes...)</a:t>
            </a:r>
          </a:p>
          <a:p>
            <a:pPr algn="just"/>
            <a:endParaRPr lang="x-none" altLang="fr-FR" sz="2400"/>
          </a:p>
          <a:p>
            <a:pPr algn="just"/>
            <a:r>
              <a:rPr lang="x-none" altLang="fr-FR" sz="2400">
                <a:sym typeface="+mn-ea"/>
              </a:rPr>
              <a:t>2. </a:t>
            </a:r>
            <a:r>
              <a:rPr lang="x-none" altLang="fr-FR" sz="2400" b="1">
                <a:sym typeface="+mn-ea"/>
              </a:rPr>
              <a:t>Informations de deuxième groupe</a:t>
            </a:r>
            <a:r>
              <a:rPr lang="x-none" altLang="fr-FR" sz="2400">
                <a:sym typeface="+mn-ea"/>
              </a:rPr>
              <a:t>: </a:t>
            </a:r>
            <a:r>
              <a:rPr lang="x-none" altLang="fr-FR" sz="2400" b="1">
                <a:sym typeface="+mn-ea"/>
              </a:rPr>
              <a:t>données faisant reférences aux autres systèmes d'immatriculation </a:t>
            </a:r>
            <a:r>
              <a:rPr lang="x-none" altLang="fr-FR" sz="2400">
                <a:sym typeface="+mn-ea"/>
              </a:rPr>
              <a:t>(CNI, acte naissance, passeport, matricule solde, matricule CNPS...)</a:t>
            </a:r>
          </a:p>
          <a:p>
            <a:pPr algn="just"/>
            <a:endParaRPr lang="x-none" altLang="fr-FR" sz="2400">
              <a:sym typeface="+mn-ea"/>
            </a:endParaRPr>
          </a:p>
          <a:p>
            <a:pPr algn="just"/>
            <a:r>
              <a:rPr lang="x-none" altLang="fr-FR" sz="2400">
                <a:sym typeface="+mn-ea"/>
              </a:rPr>
              <a:t>3. </a:t>
            </a:r>
            <a:r>
              <a:rPr lang="x-none" altLang="fr-FR" sz="2400" b="1">
                <a:sym typeface="+mn-ea"/>
              </a:rPr>
              <a:t>Informations de troisième groupe</a:t>
            </a:r>
            <a:r>
              <a:rPr lang="x-none" altLang="fr-FR" sz="2400">
                <a:sym typeface="+mn-ea"/>
              </a:rPr>
              <a:t>: </a:t>
            </a:r>
            <a:r>
              <a:rPr lang="x-none" altLang="fr-FR" sz="2400" b="1">
                <a:sym typeface="+mn-ea"/>
              </a:rPr>
              <a:t>informations complémentaires </a:t>
            </a:r>
            <a:r>
              <a:rPr lang="x-none" altLang="fr-FR" sz="2400">
                <a:sym typeface="+mn-ea"/>
              </a:rPr>
              <a:t>(Adresse, ville, situation matrimoniale, nom conjoint, lieu retrait CSU...)</a:t>
            </a:r>
            <a:endParaRPr lang="x-none" altLang="fr-FR" sz="2400"/>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500" b="1" dirty="0" smtClean="0">
                <a:sym typeface="+mn-ea"/>
              </a:rPr>
              <a:t>2. Enrôlement et immatriculation à la CSU 3/5</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71</a:t>
            </a:fld>
            <a:endParaRPr lang="fr-FR"/>
          </a:p>
        </p:txBody>
      </p:sp>
      <p:pic>
        <p:nvPicPr>
          <p:cNvPr id="2" name="Image 1" descr="CSU - Recepisse"/>
          <p:cNvPicPr>
            <a:picLocks noChangeAspect="1"/>
          </p:cNvPicPr>
          <p:nvPr/>
        </p:nvPicPr>
        <p:blipFill>
          <a:blip r:embed="rId2"/>
          <a:stretch>
            <a:fillRect/>
          </a:stretch>
        </p:blipFill>
        <p:spPr>
          <a:xfrm>
            <a:off x="251460" y="979805"/>
            <a:ext cx="8603615" cy="4755515"/>
          </a:xfrm>
          <a:prstGeom prst="rect">
            <a:avLst/>
          </a:prstGeom>
        </p:spPr>
      </p:pic>
      <p:sp>
        <p:nvSpPr>
          <p:cNvPr id="6" name="TextBox 5"/>
          <p:cNvSpPr txBox="1"/>
          <p:nvPr/>
        </p:nvSpPr>
        <p:spPr>
          <a:xfrm>
            <a:off x="244475" y="5844540"/>
            <a:ext cx="7855585" cy="640080"/>
          </a:xfrm>
          <a:prstGeom prst="rect">
            <a:avLst/>
          </a:prstGeom>
          <a:noFill/>
        </p:spPr>
        <p:txBody>
          <a:bodyPr wrap="square" rtlCol="0">
            <a:spAutoFit/>
          </a:bodyPr>
          <a:lstStyle/>
          <a:p>
            <a:r>
              <a:rPr lang="x-none" altLang="fr-FR"/>
              <a:t>La partie A du récepissé est remise au bénéficiaire</a:t>
            </a:r>
          </a:p>
          <a:p>
            <a:r>
              <a:rPr lang="x-none" altLang="fr-FR"/>
              <a:t>La partie B du </a:t>
            </a:r>
            <a:r>
              <a:rPr lang="x-none" altLang="fr-FR">
                <a:sym typeface="+mn-ea"/>
              </a:rPr>
              <a:t>récepissé </a:t>
            </a:r>
            <a:r>
              <a:rPr lang="x-none" altLang="fr-FR"/>
              <a:t>est conservée dans la Commune</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500" b="1" dirty="0" smtClean="0">
                <a:sym typeface="+mn-ea"/>
              </a:rPr>
              <a:t>2. Enrôlement et immatriculation à la CSU  4/5</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72</a:t>
            </a:fld>
            <a:endParaRPr lang="fr-FR"/>
          </a:p>
        </p:txBody>
      </p:sp>
      <p:sp>
        <p:nvSpPr>
          <p:cNvPr id="6" name="TextBox 5"/>
          <p:cNvSpPr txBox="1"/>
          <p:nvPr/>
        </p:nvSpPr>
        <p:spPr>
          <a:xfrm>
            <a:off x="107950" y="836295"/>
            <a:ext cx="8921115" cy="457200"/>
          </a:xfrm>
          <a:prstGeom prst="rect">
            <a:avLst/>
          </a:prstGeom>
          <a:noFill/>
        </p:spPr>
        <p:txBody>
          <a:bodyPr wrap="square" rtlCol="0">
            <a:spAutoFit/>
          </a:bodyPr>
          <a:lstStyle/>
          <a:p>
            <a:r>
              <a:rPr lang="x-none" altLang="fr-FR" sz="2400" b="1"/>
              <a:t>Format du matricule CSU : 13 chiffres</a:t>
            </a:r>
          </a:p>
        </p:txBody>
      </p:sp>
      <p:sp>
        <p:nvSpPr>
          <p:cNvPr id="7" name="TextBox 6"/>
          <p:cNvSpPr txBox="1"/>
          <p:nvPr/>
        </p:nvSpPr>
        <p:spPr>
          <a:xfrm>
            <a:off x="251460" y="1412875"/>
            <a:ext cx="7945755" cy="518160"/>
          </a:xfrm>
          <a:prstGeom prst="rect">
            <a:avLst/>
          </a:prstGeom>
          <a:noFill/>
        </p:spPr>
        <p:txBody>
          <a:bodyPr wrap="square" rtlCol="0">
            <a:spAutoFit/>
          </a:bodyPr>
          <a:lstStyle/>
          <a:p>
            <a:pPr algn="ctr"/>
            <a:r>
              <a:rPr lang="x-none" altLang="fr-FR" sz="2800" b="1">
                <a:solidFill>
                  <a:srgbClr val="1C981C"/>
                </a:solidFill>
              </a:rPr>
              <a:t>Année - </a:t>
            </a:r>
            <a:r>
              <a:rPr lang="x-none" altLang="fr-FR" sz="2800" b="1">
                <a:solidFill>
                  <a:srgbClr val="FF0000"/>
                </a:solidFill>
              </a:rPr>
              <a:t>Commune</a:t>
            </a:r>
            <a:r>
              <a:rPr lang="x-none" altLang="fr-FR" sz="2800" b="1">
                <a:solidFill>
                  <a:srgbClr val="1C981C"/>
                </a:solidFill>
              </a:rPr>
              <a:t> - </a:t>
            </a:r>
            <a:r>
              <a:rPr lang="x-none" altLang="fr-FR" sz="2800" b="1">
                <a:solidFill>
                  <a:srgbClr val="FFC000"/>
                </a:solidFill>
              </a:rPr>
              <a:t>Numéro</a:t>
            </a:r>
            <a:r>
              <a:rPr lang="x-none" altLang="fr-FR" sz="2800" b="1">
                <a:solidFill>
                  <a:srgbClr val="1C981C"/>
                </a:solidFill>
              </a:rPr>
              <a:t> - </a:t>
            </a:r>
            <a:r>
              <a:rPr lang="x-none" altLang="fr-FR" sz="2800" b="1">
                <a:solidFill>
                  <a:srgbClr val="002060"/>
                </a:solidFill>
              </a:rPr>
              <a:t>Clé</a:t>
            </a:r>
          </a:p>
        </p:txBody>
      </p:sp>
      <p:sp>
        <p:nvSpPr>
          <p:cNvPr id="9" name="TextBox 8"/>
          <p:cNvSpPr txBox="1"/>
          <p:nvPr/>
        </p:nvSpPr>
        <p:spPr>
          <a:xfrm>
            <a:off x="218440" y="2122805"/>
            <a:ext cx="8870315" cy="4480560"/>
          </a:xfrm>
          <a:prstGeom prst="rect">
            <a:avLst/>
          </a:prstGeom>
          <a:noFill/>
        </p:spPr>
        <p:txBody>
          <a:bodyPr wrap="square" rtlCol="0">
            <a:spAutoFit/>
          </a:bodyPr>
          <a:lstStyle/>
          <a:p>
            <a:pPr algn="just"/>
            <a:r>
              <a:rPr lang="x-none" altLang="fr-FR" sz="2400" b="1">
                <a:solidFill>
                  <a:srgbClr val="1C981C"/>
                </a:solidFill>
              </a:rPr>
              <a:t>Année</a:t>
            </a:r>
            <a:r>
              <a:rPr lang="x-none" altLang="fr-FR" sz="2400"/>
              <a:t>: les deux derniers chiffres de l'année au moment de l'enrôlement</a:t>
            </a:r>
          </a:p>
          <a:p>
            <a:pPr algn="just"/>
            <a:endParaRPr lang="x-none" altLang="fr-FR" sz="2400"/>
          </a:p>
          <a:p>
            <a:pPr algn="just"/>
            <a:r>
              <a:rPr lang="x-none" altLang="fr-FR" sz="2400" b="1">
                <a:solidFill>
                  <a:srgbClr val="FF0000"/>
                </a:solidFill>
              </a:rPr>
              <a:t>Commune</a:t>
            </a:r>
            <a:r>
              <a:rPr lang="x-none" altLang="fr-FR" sz="2400"/>
              <a:t>: Identifiant unique de la Commune codifié sur 03 chiffres. Valeurs possibles de 001 à 999.</a:t>
            </a:r>
          </a:p>
          <a:p>
            <a:pPr algn="just"/>
            <a:endParaRPr lang="x-none" altLang="fr-FR" sz="2400"/>
          </a:p>
          <a:p>
            <a:pPr algn="just"/>
            <a:r>
              <a:rPr lang="x-none" altLang="fr-FR" sz="2400" b="1">
                <a:solidFill>
                  <a:srgbClr val="FFC000"/>
                </a:solidFill>
              </a:rPr>
              <a:t>Numéro</a:t>
            </a:r>
            <a:r>
              <a:rPr lang="x-none" altLang="fr-FR" sz="2400"/>
              <a:t>: Numéro d'ordre </a:t>
            </a:r>
            <a:r>
              <a:rPr lang="x-none" altLang="fr-FR" sz="2400">
                <a:sym typeface="+mn-ea"/>
              </a:rPr>
              <a:t>codifié sur 07 chiffres, </a:t>
            </a:r>
            <a:r>
              <a:rPr lang="x-none" altLang="fr-FR" sz="2400"/>
              <a:t>du bénéficiaire enrolé  dans la Commune et pour l'année concernée. Valeur maximale 9 999 999.</a:t>
            </a:r>
          </a:p>
          <a:p>
            <a:pPr algn="just"/>
            <a:endParaRPr lang="x-none" altLang="fr-FR" sz="2400"/>
          </a:p>
          <a:p>
            <a:pPr algn="just"/>
            <a:r>
              <a:rPr lang="x-none" altLang="fr-FR" sz="2400" b="1">
                <a:solidFill>
                  <a:srgbClr val="002060"/>
                </a:solidFill>
              </a:rPr>
              <a:t>Clé</a:t>
            </a:r>
            <a:r>
              <a:rPr lang="x-none" altLang="fr-FR" sz="2400"/>
              <a:t>: Clé de contrôle de conformité des précédents numéros calculée sur la base de l'algorithme de Luhn</a:t>
            </a:r>
          </a:p>
        </p:txBody>
      </p:sp>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500" b="1" dirty="0" smtClean="0">
                <a:sym typeface="+mn-ea"/>
              </a:rPr>
              <a:t>2. Enrôlement et immatriculation à la CSU    5/5</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73</a:t>
            </a:fld>
            <a:endParaRPr lang="fr-FR"/>
          </a:p>
        </p:txBody>
      </p:sp>
      <p:sp>
        <p:nvSpPr>
          <p:cNvPr id="6" name="TextBox 5"/>
          <p:cNvSpPr txBox="1"/>
          <p:nvPr/>
        </p:nvSpPr>
        <p:spPr>
          <a:xfrm>
            <a:off x="107950" y="836295"/>
            <a:ext cx="8921115" cy="457200"/>
          </a:xfrm>
          <a:prstGeom prst="rect">
            <a:avLst/>
          </a:prstGeom>
          <a:noFill/>
        </p:spPr>
        <p:txBody>
          <a:bodyPr wrap="square" rtlCol="0">
            <a:spAutoFit/>
          </a:bodyPr>
          <a:lstStyle/>
          <a:p>
            <a:r>
              <a:rPr lang="x-none" altLang="fr-FR" sz="2400" b="1"/>
              <a:t>Simulation de l'immatriculation CSU à 13 chiffres</a:t>
            </a:r>
          </a:p>
        </p:txBody>
      </p:sp>
      <p:sp>
        <p:nvSpPr>
          <p:cNvPr id="4" name="TextBox 3"/>
          <p:cNvSpPr txBox="1"/>
          <p:nvPr/>
        </p:nvSpPr>
        <p:spPr>
          <a:xfrm>
            <a:off x="97790" y="1268730"/>
            <a:ext cx="9003030" cy="5425440"/>
          </a:xfrm>
          <a:prstGeom prst="rect">
            <a:avLst/>
          </a:prstGeom>
          <a:noFill/>
        </p:spPr>
        <p:txBody>
          <a:bodyPr wrap="square" rtlCol="0">
            <a:spAutoFit/>
          </a:bodyPr>
          <a:lstStyle/>
          <a:p>
            <a:pPr algn="just"/>
            <a:r>
              <a:rPr lang="x-none" altLang="fr-FR" sz="2400"/>
              <a:t>Monsieur </a:t>
            </a:r>
            <a:r>
              <a:rPr lang="x-none" altLang="fr-FR" sz="2400" b="1"/>
              <a:t>OUMAROU Lamda</a:t>
            </a:r>
            <a:r>
              <a:rPr lang="x-none" altLang="fr-FR" sz="2400"/>
              <a:t> procède à son enrôlement en l'an 2017, dans la Commune de Batouri ayant pour identifiant </a:t>
            </a:r>
            <a:r>
              <a:rPr lang="x-none" altLang="fr-FR" sz="2400">
                <a:sym typeface="+mn-ea"/>
              </a:rPr>
              <a:t>180 </a:t>
            </a:r>
            <a:r>
              <a:rPr lang="x-none" altLang="fr-FR" sz="2400"/>
              <a:t>attribué par l'organe CSU alors que son prédécesseur était le numéro 3425</a:t>
            </a:r>
            <a:r>
              <a:rPr lang="x-none" altLang="fr-FR" sz="2400" baseline="30000">
                <a:solidFill>
                  <a:schemeClr val="accent4"/>
                </a:solidFill>
                <a:uFillTx/>
                <a:latin typeface="+Corps" charset="0"/>
              </a:rPr>
              <a:t>ème</a:t>
            </a:r>
            <a:r>
              <a:rPr lang="x-none" altLang="fr-FR" sz="2400"/>
              <a:t> enrôlé.</a:t>
            </a:r>
          </a:p>
          <a:p>
            <a:pPr algn="just"/>
            <a:endParaRPr lang="x-none" altLang="fr-FR" sz="900"/>
          </a:p>
          <a:p>
            <a:pPr algn="just"/>
            <a:r>
              <a:rPr lang="x-none" altLang="fr-FR" sz="2400" u="sng">
                <a:effectLst>
                  <a:outerShdw blurRad="38100" dist="38100" dir="2700000" algn="tl">
                    <a:srgbClr val="000000">
                      <a:alpha val="43137"/>
                    </a:srgbClr>
                  </a:outerShdw>
                </a:effectLst>
              </a:rPr>
              <a:t>Identification des variables</a:t>
            </a:r>
            <a:r>
              <a:rPr lang="x-none" altLang="fr-FR" sz="2400"/>
              <a:t>:</a:t>
            </a:r>
          </a:p>
          <a:p>
            <a:pPr algn="just"/>
            <a:endParaRPr lang="x-none" altLang="fr-FR" sz="800"/>
          </a:p>
          <a:p>
            <a:pPr algn="just"/>
            <a:r>
              <a:rPr lang="x-none" altLang="fr-FR" sz="2200"/>
              <a:t>Année d'immatriculation : 2017 donc la valeur est 17</a:t>
            </a:r>
          </a:p>
          <a:p>
            <a:pPr algn="just"/>
            <a:r>
              <a:rPr lang="x-none" altLang="fr-FR" sz="2200"/>
              <a:t>Commune d'enrôlement: Batouri donc identifiant 180</a:t>
            </a:r>
          </a:p>
          <a:p>
            <a:pPr algn="just"/>
            <a:r>
              <a:rPr lang="x-none" altLang="fr-FR" sz="2200"/>
              <a:t>Numéro d'ordre d'enrôlement: 3425+1 = 0003426</a:t>
            </a:r>
          </a:p>
          <a:p>
            <a:pPr algn="just"/>
            <a:r>
              <a:rPr lang="x-none" altLang="fr-FR" sz="2200"/>
              <a:t>Clé calculée sur la base de l'algorithme de Luhn: 7</a:t>
            </a:r>
          </a:p>
          <a:p>
            <a:pPr algn="just"/>
            <a:endParaRPr lang="x-none" altLang="fr-FR" sz="800"/>
          </a:p>
          <a:p>
            <a:pPr algn="just"/>
            <a:r>
              <a:rPr lang="x-none" altLang="fr-FR" sz="2300" u="sng">
                <a:effectLst>
                  <a:outerShdw blurRad="38100" dist="38100" dir="2700000" algn="tl">
                    <a:srgbClr val="000000">
                      <a:alpha val="43137"/>
                    </a:srgbClr>
                  </a:outerShdw>
                </a:effectLst>
              </a:rPr>
              <a:t>Formule d'immatriculation</a:t>
            </a:r>
            <a:r>
              <a:rPr lang="x-none" altLang="fr-FR" sz="2300"/>
              <a:t>: </a:t>
            </a:r>
            <a:r>
              <a:rPr lang="x-none" altLang="fr-FR" sz="2200" b="1"/>
              <a:t>Année-Commune-Numéro-Clé</a:t>
            </a:r>
          </a:p>
          <a:p>
            <a:pPr algn="just"/>
            <a:endParaRPr lang="x-none" altLang="fr-FR"/>
          </a:p>
          <a:p>
            <a:pPr algn="just"/>
            <a:r>
              <a:rPr lang="x-none" altLang="fr-FR" sz="2800" b="1"/>
              <a:t>Application numérique</a:t>
            </a:r>
            <a:r>
              <a:rPr lang="x-none" altLang="fr-FR" sz="2800"/>
              <a:t>: </a:t>
            </a:r>
            <a:r>
              <a:rPr lang="x-none" altLang="fr-FR" sz="2800" b="1">
                <a:solidFill>
                  <a:srgbClr val="FF0000"/>
                </a:solidFill>
              </a:rPr>
              <a:t>17-180-0003426-7</a:t>
            </a:r>
          </a:p>
          <a:p>
            <a:pPr algn="just"/>
            <a:r>
              <a:rPr lang="x-none" altLang="fr-FR" sz="2400"/>
              <a:t>Longueur du code compatible au système international de code à barres EAN 13 à l'instar de l'ISBN 13</a:t>
            </a: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DA424E15-9E5A-4D90-BA74-05D4D627CBA4}" type="slidenum">
              <a:rPr lang="fr-FR" smtClean="0"/>
              <a:pPr/>
              <a:t>74</a:t>
            </a:fld>
            <a:endParaRPr lang="fr-FR"/>
          </a:p>
        </p:txBody>
      </p:sp>
      <p:sp>
        <p:nvSpPr>
          <p:cNvPr id="4" name="Rectangle à coins arrondis 2"/>
          <p:cNvSpPr/>
          <p:nvPr/>
        </p:nvSpPr>
        <p:spPr>
          <a:xfrm>
            <a:off x="0" y="0"/>
            <a:ext cx="9144000" cy="720080"/>
          </a:xfrm>
          <a:prstGeom prst="roundRect">
            <a:avLst/>
          </a:prstGeom>
          <a:gradFill>
            <a:gsLst>
              <a:gs pos="0">
                <a:srgbClr val="BFBF0D"/>
              </a:gs>
              <a:gs pos="0">
                <a:srgbClr val="FBFB11"/>
              </a:gs>
              <a:gs pos="100000">
                <a:srgbClr val="83830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smtClean="0">
                <a:solidFill>
                  <a:srgbClr val="000000"/>
                </a:solidFill>
                <a:sym typeface="+mn-ea"/>
              </a:rPr>
              <a:t>3. Equipements nécessaires 1/2</a:t>
            </a:r>
          </a:p>
        </p:txBody>
      </p:sp>
      <p:pic>
        <p:nvPicPr>
          <p:cNvPr id="2" name="Image 1" descr="CSU - Reseau National"/>
          <p:cNvPicPr>
            <a:picLocks noChangeAspect="1"/>
          </p:cNvPicPr>
          <p:nvPr/>
        </p:nvPicPr>
        <p:blipFill>
          <a:blip r:embed="rId2"/>
          <a:stretch>
            <a:fillRect/>
          </a:stretch>
        </p:blipFill>
        <p:spPr>
          <a:xfrm>
            <a:off x="607695" y="788035"/>
            <a:ext cx="7713345" cy="584962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1"/>
          </p:nvPr>
        </p:nvSpPr>
        <p:spPr/>
        <p:txBody>
          <a:bodyPr/>
          <a:lstStyle/>
          <a:p>
            <a:fld id="{DA424E15-9E5A-4D90-BA74-05D4D627CBA4}" type="slidenum">
              <a:rPr lang="fr-FR" smtClean="0"/>
              <a:pPr/>
              <a:t>75</a:t>
            </a:fld>
            <a:endParaRPr lang="fr-FR"/>
          </a:p>
        </p:txBody>
      </p:sp>
      <p:sp>
        <p:nvSpPr>
          <p:cNvPr id="4" name="Rectangle à coins arrondis 2"/>
          <p:cNvSpPr/>
          <p:nvPr/>
        </p:nvSpPr>
        <p:spPr>
          <a:xfrm>
            <a:off x="0" y="0"/>
            <a:ext cx="9144000" cy="720080"/>
          </a:xfrm>
          <a:prstGeom prst="roundRect">
            <a:avLst/>
          </a:prstGeom>
          <a:gradFill>
            <a:gsLst>
              <a:gs pos="0">
                <a:srgbClr val="BFBF0D"/>
              </a:gs>
              <a:gs pos="0">
                <a:srgbClr val="FBFB11"/>
              </a:gs>
              <a:gs pos="100000">
                <a:srgbClr val="83830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smtClean="0">
                <a:solidFill>
                  <a:srgbClr val="000000"/>
                </a:solidFill>
                <a:sym typeface="+mn-ea"/>
              </a:rPr>
              <a:t>3. Equipements nécessaires 2/2</a:t>
            </a:r>
          </a:p>
        </p:txBody>
      </p:sp>
      <p:pic>
        <p:nvPicPr>
          <p:cNvPr id="2" name="Image 1" descr="Kit enrollement"/>
          <p:cNvPicPr>
            <a:picLocks noChangeAspect="1"/>
          </p:cNvPicPr>
          <p:nvPr/>
        </p:nvPicPr>
        <p:blipFill>
          <a:blip r:embed="rId2"/>
          <a:stretch>
            <a:fillRect/>
          </a:stretch>
        </p:blipFill>
        <p:spPr>
          <a:xfrm>
            <a:off x="1331595" y="980440"/>
            <a:ext cx="6325870" cy="4928235"/>
          </a:xfrm>
          <a:prstGeom prst="rect">
            <a:avLst/>
          </a:prstGeom>
        </p:spPr>
      </p:pic>
      <p:sp>
        <p:nvSpPr>
          <p:cNvPr id="5" name="TextBox 4"/>
          <p:cNvSpPr txBox="1"/>
          <p:nvPr/>
        </p:nvSpPr>
        <p:spPr>
          <a:xfrm>
            <a:off x="19685" y="6061075"/>
            <a:ext cx="9061450" cy="396240"/>
          </a:xfrm>
          <a:prstGeom prst="rect">
            <a:avLst/>
          </a:prstGeom>
          <a:noFill/>
        </p:spPr>
        <p:txBody>
          <a:bodyPr wrap="square" rtlCol="0">
            <a:spAutoFit/>
          </a:bodyPr>
          <a:lstStyle/>
          <a:p>
            <a:pPr algn="ctr"/>
            <a:r>
              <a:rPr lang="x-none" altLang="fr-FR" b="1"/>
              <a:t>Kits d'enrôlement par Commune estimé à 11 000 000 FCFA HT</a:t>
            </a:r>
            <a:r>
              <a:rPr lang="x-none" altLang="fr-FR" sz="2000" b="1"/>
              <a:t>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a:gradFill>
            <a:gsLst>
              <a:gs pos="0">
                <a:srgbClr val="A1A10B"/>
              </a:gs>
              <a:gs pos="0">
                <a:srgbClr val="BFBF0D"/>
              </a:gs>
              <a:gs pos="0">
                <a:srgbClr val="FBFB11"/>
              </a:gs>
              <a:gs pos="100000">
                <a:srgbClr val="83830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a:solidFill>
                  <a:srgbClr val="000000"/>
                </a:solidFill>
              </a:rPr>
              <a:t>4. Facteurs de réussite 1/2 </a:t>
            </a:r>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76</a:t>
            </a:fld>
            <a:endParaRPr lang="fr-FR"/>
          </a:p>
        </p:txBody>
      </p:sp>
      <p:sp>
        <p:nvSpPr>
          <p:cNvPr id="4" name="TextBox 3"/>
          <p:cNvSpPr txBox="1"/>
          <p:nvPr/>
        </p:nvSpPr>
        <p:spPr>
          <a:xfrm>
            <a:off x="107315" y="764540"/>
            <a:ext cx="9010650" cy="5516880"/>
          </a:xfrm>
          <a:prstGeom prst="rect">
            <a:avLst/>
          </a:prstGeom>
          <a:noFill/>
        </p:spPr>
        <p:txBody>
          <a:bodyPr wrap="square" rtlCol="0">
            <a:spAutoFit/>
          </a:bodyPr>
          <a:lstStyle/>
          <a:p>
            <a:r>
              <a:rPr lang="x-none" altLang="fr-FR" sz="2200" b="1"/>
              <a:t>1.  MINSANTE - MINTSS - MINCOM</a:t>
            </a:r>
            <a:r>
              <a:rPr lang="x-none" altLang="fr-FR" sz="2200"/>
              <a:t>: </a:t>
            </a:r>
          </a:p>
          <a:p>
            <a:r>
              <a:rPr lang="x-none" altLang="fr-FR" sz="2200"/>
              <a:t>- Large sensibilisation des populations sur le bien-fondé de la Couverture Santé Universelle</a:t>
            </a:r>
          </a:p>
          <a:p>
            <a:r>
              <a:rPr lang="x-none" altLang="fr-FR" sz="2200"/>
              <a:t>- Conduite au changement des personnels des Corps de la Santé sur l'administration des soins dans un contexte CSU</a:t>
            </a:r>
          </a:p>
          <a:p>
            <a:endParaRPr lang="x-none" altLang="fr-FR" sz="1200"/>
          </a:p>
          <a:p>
            <a:r>
              <a:rPr lang="x-none" altLang="fr-FR" sz="2200" b="1"/>
              <a:t>2. Assemblées - MINSANTE - MINJUSTICE</a:t>
            </a:r>
            <a:r>
              <a:rPr lang="x-none" altLang="fr-FR" sz="2200"/>
              <a:t> </a:t>
            </a:r>
          </a:p>
          <a:p>
            <a:r>
              <a:rPr lang="x-none" altLang="fr-FR" sz="2200"/>
              <a:t>- Elaboration du cadre juridique d'accès aux soins dans le contexte CSU</a:t>
            </a:r>
          </a:p>
          <a:p>
            <a:r>
              <a:rPr lang="x-none" altLang="fr-FR" sz="2200"/>
              <a:t>- Loi sur l'adhésion obligatoire à la CSU</a:t>
            </a:r>
          </a:p>
          <a:p>
            <a:endParaRPr lang="x-none" altLang="fr-FR" sz="1400"/>
          </a:p>
          <a:p>
            <a:r>
              <a:rPr lang="x-none" altLang="fr-FR" sz="2200" b="1"/>
              <a:t>3. DGSN</a:t>
            </a:r>
          </a:p>
          <a:p>
            <a:r>
              <a:rPr lang="x-none" altLang="fr-FR" sz="2200"/>
              <a:t>Etablissement des Cartes Nationales d'Identité uniques</a:t>
            </a:r>
          </a:p>
          <a:p>
            <a:pPr algn="just"/>
            <a:endParaRPr lang="x-none" altLang="fr-FR" sz="2200" b="1">
              <a:sym typeface="+mn-ea"/>
            </a:endParaRPr>
          </a:p>
          <a:p>
            <a:pPr algn="just"/>
            <a:r>
              <a:rPr lang="x-none" altLang="fr-FR" sz="2200" b="1">
                <a:sym typeface="+mn-ea"/>
              </a:rPr>
              <a:t>4. MINDDEVEL / BUNEC</a:t>
            </a:r>
            <a:endParaRPr lang="x-none" altLang="fr-FR" sz="2200" b="1"/>
          </a:p>
          <a:p>
            <a:pPr algn="just"/>
            <a:r>
              <a:rPr lang="x-none" altLang="fr-FR" sz="2200">
                <a:sym typeface="+mn-ea"/>
              </a:rPr>
              <a:t>Etablissement des actes de naissance uniques et pour tous les citoyens nés au Cameroun </a:t>
            </a:r>
            <a:endParaRPr lang="x-none" altLang="fr-FR" sz="220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p>
            <a:fld id="{DA424E15-9E5A-4D90-BA74-05D4D627CBA4}" type="slidenum">
              <a:rPr lang="fr-FR" smtClean="0"/>
              <a:pPr/>
              <a:t>77</a:t>
            </a:fld>
            <a:endParaRPr lang="fr-FR"/>
          </a:p>
        </p:txBody>
      </p:sp>
      <p:sp>
        <p:nvSpPr>
          <p:cNvPr id="6" name="TextBox 5"/>
          <p:cNvSpPr txBox="1"/>
          <p:nvPr/>
        </p:nvSpPr>
        <p:spPr>
          <a:xfrm>
            <a:off x="107315" y="836295"/>
            <a:ext cx="8728710" cy="5623560"/>
          </a:xfrm>
          <a:prstGeom prst="rect">
            <a:avLst/>
          </a:prstGeom>
          <a:noFill/>
        </p:spPr>
        <p:txBody>
          <a:bodyPr wrap="square" rtlCol="0">
            <a:spAutoFit/>
          </a:bodyPr>
          <a:lstStyle/>
          <a:p>
            <a:pPr algn="just"/>
            <a:r>
              <a:rPr lang="x-none" altLang="fr-FR" sz="2100" b="1"/>
              <a:t>5.</a:t>
            </a:r>
            <a:r>
              <a:rPr lang="x-none" altLang="fr-FR" sz="2100"/>
              <a:t> </a:t>
            </a:r>
            <a:r>
              <a:rPr lang="x-none" altLang="fr-FR" sz="2100" b="1"/>
              <a:t>MINEE</a:t>
            </a:r>
          </a:p>
          <a:p>
            <a:pPr algn="just"/>
            <a:r>
              <a:rPr lang="x-none" altLang="fr-FR" sz="2100"/>
              <a:t>Disponibilité de l'énergie électrique dans les zones d'opération de la CSU</a:t>
            </a:r>
          </a:p>
          <a:p>
            <a:pPr algn="just"/>
            <a:endParaRPr lang="x-none" altLang="fr-FR" sz="1200"/>
          </a:p>
          <a:p>
            <a:pPr algn="just"/>
            <a:r>
              <a:rPr lang="x-none" altLang="fr-FR" sz="2100" b="1"/>
              <a:t>6. MINPOSTEL</a:t>
            </a:r>
          </a:p>
          <a:p>
            <a:pPr algn="just"/>
            <a:r>
              <a:rPr lang="x-none" altLang="fr-FR" sz="2100"/>
              <a:t>Disponibilité de la fibre optique et du réseau dans les zones d'opérations de la CSU</a:t>
            </a:r>
          </a:p>
          <a:p>
            <a:pPr algn="just"/>
            <a:endParaRPr lang="x-none" altLang="fr-FR" sz="1200"/>
          </a:p>
          <a:p>
            <a:pPr algn="just"/>
            <a:r>
              <a:rPr lang="x-none" altLang="fr-FR" sz="2100" b="1"/>
              <a:t>7. MINFOPRA et MINFI</a:t>
            </a:r>
          </a:p>
          <a:p>
            <a:pPr algn="just"/>
            <a:r>
              <a:rPr lang="x-none" altLang="fr-FR" sz="2100"/>
              <a:t>Echange d'informations concernant le fichier carrière et solde des personnels de l'Etat pour le croisement des données</a:t>
            </a:r>
          </a:p>
          <a:p>
            <a:pPr algn="just"/>
            <a:endParaRPr lang="x-none" altLang="fr-FR" sz="1200"/>
          </a:p>
          <a:p>
            <a:pPr algn="just"/>
            <a:r>
              <a:rPr lang="x-none" altLang="fr-FR" sz="2100" b="1"/>
              <a:t>8. MINAS - MINPROFF</a:t>
            </a:r>
          </a:p>
          <a:p>
            <a:pPr algn="just"/>
            <a:r>
              <a:rPr lang="x-none" altLang="fr-FR" sz="2100"/>
              <a:t>Echange d'informations concernant le fichier des populations socialement vulnérables </a:t>
            </a:r>
            <a:r>
              <a:rPr lang="x-none" altLang="fr-FR" sz="2100">
                <a:sym typeface="+mn-ea"/>
              </a:rPr>
              <a:t>pour le croisement des données</a:t>
            </a:r>
            <a:endParaRPr lang="x-none" altLang="fr-FR" sz="2100"/>
          </a:p>
          <a:p>
            <a:pPr algn="just"/>
            <a:endParaRPr lang="x-none" altLang="fr-FR" sz="1200"/>
          </a:p>
          <a:p>
            <a:pPr algn="just"/>
            <a:r>
              <a:rPr lang="x-none" altLang="fr-FR" sz="2100" b="1"/>
              <a:t>8. CNPS</a:t>
            </a:r>
          </a:p>
          <a:p>
            <a:pPr algn="just"/>
            <a:r>
              <a:rPr lang="x-none" altLang="fr-FR" sz="2100"/>
              <a:t>Echange d'informations concernant le fichier des allocataires </a:t>
            </a:r>
            <a:r>
              <a:rPr lang="x-none" altLang="fr-FR" sz="2100">
                <a:sym typeface="+mn-ea"/>
              </a:rPr>
              <a:t>pour le croisement des données</a:t>
            </a:r>
            <a:endParaRPr lang="x-none" altLang="fr-FR" sz="2100"/>
          </a:p>
        </p:txBody>
      </p:sp>
      <p:sp>
        <p:nvSpPr>
          <p:cNvPr id="2" name="Rectangle à coins arrondis 2"/>
          <p:cNvSpPr/>
          <p:nvPr/>
        </p:nvSpPr>
        <p:spPr>
          <a:xfrm>
            <a:off x="0" y="0"/>
            <a:ext cx="9144000" cy="720080"/>
          </a:xfrm>
          <a:prstGeom prst="roundRect">
            <a:avLst/>
          </a:prstGeom>
          <a:gradFill>
            <a:gsLst>
              <a:gs pos="0">
                <a:srgbClr val="A1A10B"/>
              </a:gs>
              <a:gs pos="0">
                <a:srgbClr val="BFBF0D"/>
              </a:gs>
              <a:gs pos="0">
                <a:srgbClr val="FBFB11"/>
              </a:gs>
              <a:gs pos="100000">
                <a:srgbClr val="838309"/>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a:solidFill>
                  <a:srgbClr val="000000"/>
                </a:solidFill>
              </a:rPr>
              <a:t>4. Facteurs de réussite 2/2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a:sym typeface="+mn-ea"/>
              </a:rPr>
              <a:t>Contraintes     1/1</a:t>
            </a:r>
            <a:endParaRPr lang="x-none" sz="28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78</a:t>
            </a:fld>
            <a:endParaRPr lang="fr-FR"/>
          </a:p>
        </p:txBody>
      </p:sp>
      <p:sp>
        <p:nvSpPr>
          <p:cNvPr id="2" name="TextBox 1"/>
          <p:cNvSpPr txBox="1"/>
          <p:nvPr/>
        </p:nvSpPr>
        <p:spPr>
          <a:xfrm>
            <a:off x="107315" y="836295"/>
            <a:ext cx="8820785" cy="5605145"/>
          </a:xfrm>
          <a:prstGeom prst="rect">
            <a:avLst/>
          </a:prstGeom>
          <a:noFill/>
        </p:spPr>
        <p:txBody>
          <a:bodyPr wrap="square" rtlCol="0">
            <a:spAutoFit/>
          </a:bodyPr>
          <a:lstStyle/>
          <a:p>
            <a:r>
              <a:rPr lang="x-none" altLang="fr-FR" sz="2400"/>
              <a:t>1. Voyages d'études dans les pays qui utilisent la CSU</a:t>
            </a:r>
          </a:p>
          <a:p>
            <a:endParaRPr lang="x-none" altLang="fr-FR" sz="2400"/>
          </a:p>
          <a:p>
            <a:pPr algn="just"/>
            <a:r>
              <a:rPr lang="x-none" altLang="fr-FR" sz="2400"/>
              <a:t>2. Reflexions approfondies sur le workflow (flux ou processus) de tout le système de la CSU</a:t>
            </a:r>
          </a:p>
          <a:p>
            <a:endParaRPr lang="x-none" altLang="fr-FR" sz="2400"/>
          </a:p>
          <a:p>
            <a:r>
              <a:rPr lang="x-none" altLang="fr-FR" sz="2400"/>
              <a:t>3. Etat des lieux sur l'énergie électrique</a:t>
            </a:r>
          </a:p>
          <a:p>
            <a:endParaRPr lang="x-none" altLang="fr-FR" sz="2400"/>
          </a:p>
          <a:p>
            <a:r>
              <a:rPr lang="x-none" altLang="fr-FR" sz="2400"/>
              <a:t>4. Etat des lieux sur la couverture réseau</a:t>
            </a:r>
          </a:p>
          <a:p>
            <a:endParaRPr lang="x-none" altLang="fr-FR" sz="2400"/>
          </a:p>
          <a:p>
            <a:r>
              <a:rPr lang="x-none" altLang="fr-FR" sz="2400"/>
              <a:t>5. Reflexion sur la sécurité de la carte biométrique CSU</a:t>
            </a:r>
          </a:p>
          <a:p>
            <a:endParaRPr lang="x-none" altLang="fr-FR" sz="2400"/>
          </a:p>
          <a:p>
            <a:r>
              <a:rPr lang="x-none" altLang="fr-FR" sz="2400"/>
              <a:t>6. Elaboration d'une politique formelle de sécurité du système de la CSU</a:t>
            </a:r>
          </a:p>
          <a:p>
            <a:endParaRPr lang="x-none" altLang="fr-FR" sz="2400"/>
          </a:p>
          <a:p>
            <a:r>
              <a:rPr lang="x-none" altLang="fr-FR" sz="2400"/>
              <a:t>7. Elaboration d'un plan de continuité d'activités.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0" y="0"/>
            <a:ext cx="914400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2800" b="1" dirty="0">
                <a:sym typeface="+mn-ea"/>
              </a:rPr>
              <a:t>CONCLUSION 1/1</a:t>
            </a:r>
            <a:endParaRPr lang="x-none" sz="2800" b="1" dirty="0"/>
          </a:p>
        </p:txBody>
      </p:sp>
      <p:sp>
        <p:nvSpPr>
          <p:cNvPr id="5" name="Espace réservé du numéro de diapositive 4"/>
          <p:cNvSpPr>
            <a:spLocks noGrp="1"/>
          </p:cNvSpPr>
          <p:nvPr>
            <p:ph type="sldNum" sz="quarter" idx="11"/>
          </p:nvPr>
        </p:nvSpPr>
        <p:spPr/>
        <p:txBody>
          <a:bodyPr/>
          <a:lstStyle/>
          <a:p>
            <a:fld id="{DA424E15-9E5A-4D90-BA74-05D4D627CBA4}" type="slidenum">
              <a:rPr lang="fr-FR" smtClean="0"/>
              <a:pPr/>
              <a:t>79</a:t>
            </a:fld>
            <a:endParaRPr lang="fr-FR"/>
          </a:p>
        </p:txBody>
      </p:sp>
      <p:sp>
        <p:nvSpPr>
          <p:cNvPr id="2" name="TextBox 1"/>
          <p:cNvSpPr txBox="1"/>
          <p:nvPr/>
        </p:nvSpPr>
        <p:spPr>
          <a:xfrm>
            <a:off x="36195" y="764540"/>
            <a:ext cx="8947150" cy="5935980"/>
          </a:xfrm>
          <a:prstGeom prst="rect">
            <a:avLst/>
          </a:prstGeom>
          <a:noFill/>
        </p:spPr>
        <p:txBody>
          <a:bodyPr wrap="square" rtlCol="0">
            <a:spAutoFit/>
          </a:bodyPr>
          <a:lstStyle/>
          <a:p>
            <a:pPr marL="342900" indent="-342900" algn="just" fontAlgn="auto">
              <a:lnSpc>
                <a:spcPct val="150000"/>
              </a:lnSpc>
              <a:buFont typeface="Arial" panose="02080604020202020204" charset="0"/>
              <a:buChar char="•"/>
            </a:pPr>
            <a:r>
              <a:rPr lang="x-none" altLang="fr-FR" sz="2200"/>
              <a:t>La méthodologie d'enrôlement et d'immatriculation proposée permettra en toute fluidité et en toute sécurité de réaliser les opérations de base de la CSU</a:t>
            </a:r>
          </a:p>
          <a:p>
            <a:pPr marL="342900" indent="-342900" algn="just" fontAlgn="auto">
              <a:lnSpc>
                <a:spcPct val="150000"/>
              </a:lnSpc>
              <a:buFont typeface="Arial" panose="02080604020202020204" charset="0"/>
              <a:buChar char="•"/>
            </a:pPr>
            <a:r>
              <a:rPr lang="x-none" altLang="fr-FR" sz="2200"/>
              <a:t>La carte à puce permettra de garantir que seuls les bénéficiaires et les personnes dûment mandatés pourront utiliser le système dans des conditions de sureté et de sécurité</a:t>
            </a:r>
          </a:p>
          <a:p>
            <a:pPr marL="342900" indent="-342900" algn="just" fontAlgn="auto">
              <a:lnSpc>
                <a:spcPct val="125000"/>
              </a:lnSpc>
              <a:buFont typeface="Arial" panose="02080604020202020204" charset="0"/>
              <a:buChar char="•"/>
            </a:pPr>
            <a:r>
              <a:rPr lang="x-none" altLang="fr-FR" sz="2200">
                <a:sym typeface="+mn-ea"/>
              </a:rPr>
              <a:t>La méthodologie d'enrôlement et d'immatriculation proposée est un véritable reflet de la Décentralisation aux plans administratif et technique.</a:t>
            </a:r>
          </a:p>
          <a:p>
            <a:pPr marL="342900" indent="-342900" algn="just" fontAlgn="auto">
              <a:lnSpc>
                <a:spcPct val="125000"/>
              </a:lnSpc>
              <a:buFont typeface="Arial" panose="02080604020202020204" charset="0"/>
              <a:buChar char="•"/>
            </a:pPr>
            <a:endParaRPr lang="x-none" altLang="fr-FR" sz="800"/>
          </a:p>
          <a:p>
            <a:pPr indent="0" algn="ctr" fontAlgn="auto">
              <a:lnSpc>
                <a:spcPct val="125000"/>
              </a:lnSpc>
              <a:buFont typeface="Arial" panose="02080604020202020204" charset="0"/>
              <a:buNone/>
            </a:pPr>
            <a:r>
              <a:rPr lang="x-none" altLang="fr-FR" sz="2400" b="1">
                <a:sym typeface="+mn-ea"/>
              </a:rPr>
              <a:t>En prenant en compte les facteurs de réussite et les contraintes du projet, le défi sera réalisé.</a:t>
            </a:r>
            <a:endParaRPr lang="x-none" altLang="fr-FR" sz="240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2627784" y="2492896"/>
            <a:ext cx="349188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600" b="1" dirty="0" smtClean="0"/>
              <a:t>MERCI</a:t>
            </a:r>
            <a:endParaRPr lang="fr-FR" sz="6600" b="1" dirty="0"/>
          </a:p>
        </p:txBody>
      </p:sp>
      <p:sp>
        <p:nvSpPr>
          <p:cNvPr id="4" name="Espace réservé du numéro de diapositive 3"/>
          <p:cNvSpPr>
            <a:spLocks noGrp="1"/>
          </p:cNvSpPr>
          <p:nvPr>
            <p:ph type="sldNum" sz="quarter" idx="11"/>
          </p:nvPr>
        </p:nvSpPr>
        <p:spPr/>
        <p:txBody>
          <a:bodyPr/>
          <a:lstStyle/>
          <a:p>
            <a:fld id="{DA424E15-9E5A-4D90-BA74-05D4D627CBA4}" type="slidenum">
              <a:rPr lang="fr-FR" smtClean="0"/>
              <a:pPr/>
              <a:t>80</a:t>
            </a:fld>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4020</Words>
  <Application>Kingsoft Office WPP</Application>
  <PresentationFormat>On-screen Show (4:3)</PresentationFormat>
  <Paragraphs>842</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Thème Office</vt:lpstr>
      <vt:lpstr>   UNIVERSAL HEALTH COVERAGE   Dr Bernard  CHEUMAGA Coordinator UHC National Technical Group  Ministry of Public Health   </vt:lpstr>
      <vt:lpstr>Outlines</vt:lpstr>
      <vt:lpstr>INTRODUCTION (1/4)</vt:lpstr>
      <vt:lpstr>INTRODUCTION  2/4</vt:lpstr>
      <vt:lpstr>INTRODUCTION (3/4)</vt:lpstr>
      <vt:lpstr>INTRODUCTION (4/4)</vt:lpstr>
      <vt:lpstr>CONCEPTUAL FRAMEWORK (1/3)</vt:lpstr>
      <vt:lpstr>CONCEPTUAL FRAMEWORK (2/3 )   (WHO)    </vt:lpstr>
      <vt:lpstr>CONCEPTUAL FRAMEWORK (3/3 ) (WHO)       </vt:lpstr>
      <vt:lpstr>UHC GUIDING PRINCIPLES IN CAMEROON</vt:lpstr>
      <vt:lpstr>CONCLUSION</vt:lpstr>
      <vt:lpstr>Slide 12</vt:lpstr>
      <vt:lpstr>Slide 13</vt:lpstr>
      <vt:lpstr>SYNTHESE DES TRAVAUX SUR LA COUVERTURE SANTE UNIVERSELLE AU CAMEROUN   </vt:lpstr>
      <vt:lpstr>PLAN </vt:lpstr>
      <vt:lpstr>Introduction</vt:lpstr>
      <vt:lpstr>Introduction</vt:lpstr>
      <vt:lpstr>II. 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III. Description du projet de système national de Couverture Santé Universelle au Cameroun   </vt:lpstr>
      <vt:lpstr>L’architecture proposée du système de Couverture  Santé Universelle  </vt:lpstr>
      <vt:lpstr>Slide 25</vt:lpstr>
      <vt:lpstr>Slide 26</vt:lpstr>
      <vt:lpstr>Le paquet de soins et services de santé du système de Couverture Santé Universelle </vt:lpstr>
      <vt:lpstr>Slide 28</vt:lpstr>
      <vt:lpstr>Les protocoles de soins par spécialités</vt:lpstr>
      <vt:lpstr>Slide 30</vt:lpstr>
      <vt:lpstr>L’estimation du coût du  système de Couverture Santé Universelle </vt:lpstr>
      <vt:lpstr>Slide 32</vt:lpstr>
      <vt:lpstr>Slide 33</vt:lpstr>
      <vt:lpstr>Slide 34</vt:lpstr>
      <vt:lpstr>Slide 35</vt:lpstr>
      <vt:lpstr>Modélisation: moins de 5ans et gynéco-obstétrique</vt:lpstr>
      <vt:lpstr>Modélisation: 0 à 15ans et gynéco-obstétrique</vt:lpstr>
      <vt:lpstr>Enrôlement progressif</vt:lpstr>
      <vt:lpstr>Les conditions de réussite </vt:lpstr>
      <vt:lpstr>Les sources de financement du système de Couverture Santé Universelle    </vt:lpstr>
      <vt:lpstr>Capacités contributives totales des populations</vt:lpstr>
      <vt:lpstr>Contribution des partenaires au développement</vt:lpstr>
      <vt:lpstr>Contribution potentiel de l’Etat</vt:lpstr>
      <vt:lpstr>Conclusion et perspectives</vt:lpstr>
      <vt:lpstr>La suite…</vt:lpstr>
      <vt:lpstr>La suite…</vt:lpstr>
      <vt:lpstr>MERCI DE VOTRE BIEN AIMABLE ATTENTION THANKS FOR YOUR KIND ATTENTION  </vt:lpstr>
      <vt:lpstr>Slide 48</vt:lpstr>
      <vt:lpstr>First phase  of UHC’s implementation   </vt:lpstr>
      <vt:lpstr>Outlines</vt:lpstr>
      <vt:lpstr>Context (1/4)</vt:lpstr>
      <vt:lpstr>Context (2/4) </vt:lpstr>
      <vt:lpstr>Context (3/4)</vt:lpstr>
      <vt:lpstr>Context 4/4</vt:lpstr>
      <vt:lpstr>Targets of the first phase </vt:lpstr>
      <vt:lpstr>subsidized health care and services   </vt:lpstr>
      <vt:lpstr> Annual cost Estimates (year 2019)  </vt:lpstr>
      <vt:lpstr>Conclusion </vt:lpstr>
      <vt:lpstr>THANK YOU FOR YOUR KIND ATTENTION</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technique de proposition des scenarii d’architecture pour le système de couverture universelle  en santé au Cameroun</dc:title>
  <dc:creator>HP</dc:creator>
  <cp:lastModifiedBy>NADEGE_LAURE</cp:lastModifiedBy>
  <cp:revision>162</cp:revision>
  <dcterms:created xsi:type="dcterms:W3CDTF">2018-06-25T14:02:39Z</dcterms:created>
  <dcterms:modified xsi:type="dcterms:W3CDTF">2018-06-26T11:15:30Z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1036-10.1.0.5707</vt:lpwstr>
  </property>
</Properties>
</file>