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05/05/2017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05/05/2017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05/05/2017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05/05/2017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05/05/2017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05/05/2017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05/05/2017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05/05/2017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05/05/2017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05/05/2017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05/05/2017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05/05/2017</a:t>
            </a:fld>
            <a:endParaRPr lang="fr-BE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1412777"/>
            <a:ext cx="8496944" cy="2187674"/>
          </a:xfrm>
        </p:spPr>
        <p:txBody>
          <a:bodyPr>
            <a:normAutofit/>
          </a:bodyPr>
          <a:lstStyle/>
          <a:p>
            <a:pPr algn="ctr"/>
            <a:r>
              <a:rPr lang="fr-FR" sz="4400" b="1" dirty="0" smtClean="0">
                <a:latin typeface="Arial Narrow" pitchFamily="34" charset="0"/>
              </a:rPr>
              <a:t>ETAPES D’ELABORATION DES PROTOCOLES PLURIDISCIPLINAIRES DE SOINS (PPS)</a:t>
            </a:r>
            <a:endParaRPr lang="fr-FR" sz="4400" b="1" dirty="0">
              <a:latin typeface="Arial Narrow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4869160"/>
            <a:ext cx="7854696" cy="1752600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71500" indent="-571500">
              <a:buNone/>
            </a:pPr>
            <a:r>
              <a:rPr lang="fr-FR" dirty="0" smtClean="0"/>
              <a:t>	CONTEXTE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smtClean="0"/>
              <a:t>IDENTIFICATION D’UN PROBLEME PLURIPROFESSIONNELLE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smtClean="0"/>
              <a:t>CHOIX DES QUESTIONS PLURIPROFESSIONNELLES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smtClean="0"/>
              <a:t>PROPOSITIONS ET VALIDATION DES REPONSES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smtClean="0"/>
              <a:t>REDACTION DES MESSAGES CLES ET LEUR GRADATION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smtClean="0"/>
              <a:t>STRUCTURATION D’UN PROTOCOLE PLURIPROFESSIONNEL DE SOINS</a:t>
            </a:r>
          </a:p>
          <a:p>
            <a:pPr marL="571500" indent="-571500">
              <a:buFont typeface="+mj-lt"/>
              <a:buAutoNum type="romanUcPeriod"/>
            </a:pPr>
            <a:r>
              <a:rPr lang="fr-FR" dirty="0" smtClean="0"/>
              <a:t>SUIVI DYNAMIQUE ET MESURES DES EFFETS ET IMPACTS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CONTEXTE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Minsanté : leadership  du Gouvernement dans la mise en place d’une CSU (2016)</a:t>
            </a:r>
          </a:p>
          <a:p>
            <a:r>
              <a:rPr lang="fr-FR" dirty="0" smtClean="0"/>
              <a:t>Enjeux : définir un panier de soins après la validation de </a:t>
            </a:r>
            <a:r>
              <a:rPr lang="fr-FR" dirty="0" smtClean="0"/>
              <a:t>l’architecture, tarification</a:t>
            </a:r>
            <a:endParaRPr lang="fr-FR" dirty="0" smtClean="0"/>
          </a:p>
          <a:p>
            <a:pPr marL="880110" lvl="1" indent="-514350">
              <a:buFont typeface="+mj-lt"/>
              <a:buAutoNum type="arabicPeriod"/>
            </a:pPr>
            <a:r>
              <a:rPr lang="fr-FR" dirty="0" smtClean="0"/>
              <a:t>Le panier de soins : Quoi?</a:t>
            </a:r>
          </a:p>
          <a:p>
            <a:pPr lvl="1"/>
            <a:r>
              <a:rPr lang="fr-FR" i="1" dirty="0" smtClean="0"/>
              <a:t>Epidémiologie</a:t>
            </a:r>
          </a:p>
          <a:p>
            <a:pPr lvl="1"/>
            <a:r>
              <a:rPr lang="fr-FR" i="1" dirty="0" smtClean="0"/>
              <a:t>Enquêtes </a:t>
            </a:r>
          </a:p>
          <a:p>
            <a:pPr lvl="1"/>
            <a:r>
              <a:rPr lang="fr-FR" i="1" dirty="0" smtClean="0"/>
              <a:t>Sources hospitalières</a:t>
            </a:r>
          </a:p>
          <a:p>
            <a:pPr marL="850392" lvl="1" indent="-457200">
              <a:buFont typeface="+mj-lt"/>
              <a:buAutoNum type="arabicPeriod" startAt="2"/>
            </a:pPr>
            <a:r>
              <a:rPr lang="fr-FR" dirty="0" smtClean="0"/>
              <a:t>Le protocole de soins : Comment ? Qui ? Quand ? Où ?</a:t>
            </a:r>
          </a:p>
          <a:p>
            <a:pPr lvl="1"/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b="1" dirty="0" smtClean="0"/>
              <a:t>I.PROBLEME PLURIPROFESSIONNEL</a:t>
            </a:r>
            <a:endParaRPr lang="fr-FR" sz="4400" b="1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251520" y="2636912"/>
            <a:ext cx="2520280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SOURCES:</a:t>
            </a:r>
          </a:p>
          <a:p>
            <a:r>
              <a:rPr lang="fr-FR" dirty="0" smtClean="0"/>
              <a:t>Epidémiologie</a:t>
            </a:r>
          </a:p>
          <a:p>
            <a:r>
              <a:rPr lang="fr-FR" dirty="0" smtClean="0"/>
              <a:t>Enquêtes</a:t>
            </a:r>
          </a:p>
          <a:p>
            <a:r>
              <a:rPr lang="fr-FR" dirty="0" smtClean="0"/>
              <a:t>Données hospitalières</a:t>
            </a:r>
          </a:p>
          <a:p>
            <a:pPr algn="ctr"/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3491880" y="2132856"/>
            <a:ext cx="5112568" cy="2304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IDENTIFICATION DU PROBLEME</a:t>
            </a:r>
            <a:r>
              <a:rPr lang="fr-FR" dirty="0" smtClean="0"/>
              <a:t>:</a:t>
            </a:r>
          </a:p>
          <a:p>
            <a:pPr algn="ctr"/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b="1" dirty="0" smtClean="0"/>
              <a:t>Mutualisation des compétences </a:t>
            </a:r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b="1" dirty="0" smtClean="0"/>
              <a:t> Besoin d’actualisation, 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/>
              <a:t> Amélioration et harmonisation des pratiques, 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/>
              <a:t> Homogénéisation des prises en charges  et/ou des coûts? 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563888" y="5013176"/>
            <a:ext cx="5040560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r>
              <a:rPr lang="fr-FR" dirty="0" smtClean="0"/>
              <a:t>PAR :</a:t>
            </a:r>
          </a:p>
          <a:p>
            <a:pPr>
              <a:buFontTx/>
              <a:buChar char="-"/>
            </a:pPr>
            <a:r>
              <a:rPr lang="fr-FR" dirty="0" smtClean="0"/>
              <a:t> Différents professionnels de santé</a:t>
            </a:r>
          </a:p>
          <a:p>
            <a:pPr>
              <a:buFontTx/>
              <a:buChar char="-"/>
            </a:pPr>
            <a:r>
              <a:rPr lang="fr-FR" dirty="0" smtClean="0"/>
              <a:t> Patients</a:t>
            </a:r>
          </a:p>
          <a:p>
            <a:pPr>
              <a:buFontTx/>
              <a:buChar char="-"/>
            </a:pPr>
            <a:r>
              <a:rPr lang="fr-FR" dirty="0" smtClean="0"/>
              <a:t> Processus de résolution de problème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2843808" y="328498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6156176" y="450912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Arial Narrow" pitchFamily="34" charset="0"/>
              </a:rPr>
              <a:t>Exemple : le problème posé par la découverte fortuite d’une PA élevée</a:t>
            </a:r>
            <a:endParaRPr lang="fr-FR" sz="2800" dirty="0">
              <a:latin typeface="Arial Narrow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latin typeface="Arial Narrow" pitchFamily="34" charset="0"/>
              </a:rPr>
              <a:t>Formulation de « </a:t>
            </a:r>
            <a:r>
              <a:rPr lang="fr-FR" i="1" dirty="0" smtClean="0">
                <a:latin typeface="Arial Narrow" pitchFamily="34" charset="0"/>
              </a:rPr>
              <a:t>questions initiales » </a:t>
            </a:r>
            <a:r>
              <a:rPr lang="fr-FR" dirty="0" smtClean="0">
                <a:latin typeface="Arial Narrow" pitchFamily="34" charset="0"/>
              </a:rPr>
              <a:t>lors des réunions d’équipe, par chaque professionnel :</a:t>
            </a:r>
          </a:p>
          <a:p>
            <a:pPr lvl="1"/>
            <a:r>
              <a:rPr lang="fr-FR" dirty="0" smtClean="0">
                <a:latin typeface="Arial Narrow" pitchFamily="34" charset="0"/>
              </a:rPr>
              <a:t>Qui est habileté à mesurer la PA ?</a:t>
            </a:r>
          </a:p>
          <a:p>
            <a:pPr lvl="1"/>
            <a:r>
              <a:rPr lang="fr-FR" dirty="0" smtClean="0">
                <a:latin typeface="Arial Narrow" pitchFamily="34" charset="0"/>
              </a:rPr>
              <a:t>Quels professionnels pour contrôler  la PA le plus objectivement possible ? (matériel vérifié, conditions, 03 prises)</a:t>
            </a:r>
          </a:p>
          <a:p>
            <a:pPr lvl="1"/>
            <a:r>
              <a:rPr lang="fr-FR" dirty="0" smtClean="0">
                <a:latin typeface="Arial Narrow" pitchFamily="34" charset="0"/>
              </a:rPr>
              <a:t>Crédit accordé à un appareil ?</a:t>
            </a:r>
          </a:p>
          <a:p>
            <a:pPr lvl="1"/>
            <a:r>
              <a:rPr lang="fr-FR" dirty="0" smtClean="0">
                <a:latin typeface="Arial Narrow" pitchFamily="34" charset="0"/>
              </a:rPr>
              <a:t>Quel professionnel pose le diagnostic d’une HTA</a:t>
            </a:r>
          </a:p>
          <a:p>
            <a:pPr lvl="1"/>
            <a:r>
              <a:rPr lang="fr-FR" dirty="0" smtClean="0">
                <a:latin typeface="Arial Narrow" pitchFamily="34" charset="0"/>
              </a:rPr>
              <a:t>Faut-il toujours rapidement adresser un patient présumé hypertendu ?</a:t>
            </a:r>
            <a:endParaRPr lang="fr-FR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704088"/>
            <a:ext cx="8496944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II. QUESTIONS PLURIPROFESSIONNELLES </a:t>
            </a:r>
            <a:endParaRPr lang="fr-FR" sz="4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395536" y="1412776"/>
            <a:ext cx="842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 Narrow" pitchFamily="34" charset="0"/>
              </a:rPr>
              <a:t>Les questions pluri professionnelles retenues renvoient généralement à 04 groupes de préoccupations et à une typologie:</a:t>
            </a:r>
          </a:p>
          <a:p>
            <a:endParaRPr lang="fr-FR" sz="2400" dirty="0" smtClean="0">
              <a:latin typeface="Arial Narrow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z="2400" b="1" dirty="0" smtClean="0">
                <a:latin typeface="Arial Narrow" pitchFamily="34" charset="0"/>
              </a:rPr>
              <a:t>Les interventions en santé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b="1" dirty="0" smtClean="0">
                <a:latin typeface="Arial Narrow" pitchFamily="34" charset="0"/>
              </a:rPr>
              <a:t>La coordination de la prise en charge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b="1" dirty="0" smtClean="0">
                <a:latin typeface="Arial Narrow" pitchFamily="34" charset="0"/>
              </a:rPr>
              <a:t>Les populations concernées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b="1" dirty="0" smtClean="0">
                <a:latin typeface="Arial Narrow" pitchFamily="34" charset="0"/>
              </a:rPr>
              <a:t>La balance bénéfices/risques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b="1" dirty="0" smtClean="0">
                <a:latin typeface="Arial Narrow" pitchFamily="34" charset="0"/>
              </a:rPr>
              <a:t>La typologie des questions</a:t>
            </a:r>
          </a:p>
          <a:p>
            <a:pPr marL="457200" indent="-457200">
              <a:buFont typeface="+mj-lt"/>
              <a:buAutoNum type="arabicPeriod"/>
            </a:pPr>
            <a:endParaRPr lang="fr-FR" sz="2400" dirty="0">
              <a:latin typeface="Arial Narrow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251520" y="4437112"/>
            <a:ext cx="8496944" cy="22322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latin typeface="Arial Narrow" pitchFamily="34" charset="0"/>
              </a:rPr>
              <a:t>Exemples de questions retenues (découverte PA élevée) :</a:t>
            </a:r>
          </a:p>
          <a:p>
            <a:pPr algn="ctr"/>
            <a:endParaRPr lang="fr-FR" dirty="0" smtClean="0">
              <a:latin typeface="Arial Narrow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2000" dirty="0" smtClean="0">
                <a:latin typeface="Arial Narrow" pitchFamily="34" charset="0"/>
              </a:rPr>
              <a:t>Quel comportement adopter face à une découverte fortuite (</a:t>
            </a:r>
            <a:r>
              <a:rPr lang="fr-FR" sz="2000" i="1" dirty="0" smtClean="0">
                <a:latin typeface="Arial Narrow" pitchFamily="34" charset="0"/>
              </a:rPr>
              <a:t>par médecin du travail, pharmacien, infirmier, auto mesure, examen pré-anesthésique</a:t>
            </a:r>
            <a:r>
              <a:rPr lang="fr-FR" sz="2000" dirty="0" smtClean="0">
                <a:latin typeface="Arial Narrow" pitchFamily="34" charset="0"/>
              </a:rPr>
              <a:t>)?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dirty="0" smtClean="0">
                <a:latin typeface="Arial Narrow" pitchFamily="34" charset="0"/>
              </a:rPr>
              <a:t>Quelles circonstances  (</a:t>
            </a:r>
            <a:r>
              <a:rPr lang="fr-FR" sz="2000" i="1" dirty="0" smtClean="0">
                <a:latin typeface="Arial Narrow" pitchFamily="34" charset="0"/>
              </a:rPr>
              <a:t>sources d’erreur) </a:t>
            </a:r>
            <a:r>
              <a:rPr lang="fr-FR" sz="2000" dirty="0" smtClean="0">
                <a:latin typeface="Arial Narrow" pitchFamily="34" charset="0"/>
              </a:rPr>
              <a:t>font monter la PA de façon transitoire?</a:t>
            </a:r>
            <a:endParaRPr lang="fr-FR" sz="20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532859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b="1" dirty="0" smtClean="0">
                <a:latin typeface="Arial Narrow" pitchFamily="34" charset="0"/>
              </a:rPr>
              <a:t>Les interventions en santé concernées</a:t>
            </a:r>
          </a:p>
          <a:p>
            <a:pPr marL="514350" indent="-514350">
              <a:buNone/>
            </a:pPr>
            <a:r>
              <a:rPr lang="fr-FR" sz="2800" b="1" dirty="0" smtClean="0">
                <a:latin typeface="Arial Narrow" pitchFamily="34" charset="0"/>
              </a:rPr>
              <a:t>	</a:t>
            </a:r>
            <a:r>
              <a:rPr lang="fr-FR" sz="2800" dirty="0" smtClean="0">
                <a:latin typeface="Arial Narrow" pitchFamily="34" charset="0"/>
              </a:rPr>
              <a:t>Chaque professionnel de santé (PS) décrit son intervention dans la PEC ou le suivi, et ainsi</a:t>
            </a:r>
            <a:r>
              <a:rPr lang="fr-FR" sz="2800" b="1" dirty="0" smtClean="0">
                <a:latin typeface="Arial Narrow" pitchFamily="34" charset="0"/>
              </a:rPr>
              <a:t>, </a:t>
            </a:r>
            <a:r>
              <a:rPr lang="fr-FR" sz="2800" dirty="0" smtClean="0">
                <a:latin typeface="Arial Narrow" pitchFamily="34" charset="0"/>
              </a:rPr>
              <a:t>au sein de l’équipe pluriprofessionnelle</a:t>
            </a:r>
            <a:r>
              <a:rPr lang="fr-FR" sz="2800" b="1" dirty="0" smtClean="0">
                <a:latin typeface="Arial Narrow" pitchFamily="34" charset="0"/>
              </a:rPr>
              <a:t>, </a:t>
            </a:r>
            <a:r>
              <a:rPr lang="fr-FR" sz="2800" b="1" u="sng" dirty="0" smtClean="0">
                <a:latin typeface="Arial Narrow" pitchFamily="34" charset="0"/>
              </a:rPr>
              <a:t>les compétences de chacun sont identifiées</a:t>
            </a:r>
            <a:r>
              <a:rPr lang="fr-FR" sz="2800" b="1" dirty="0" smtClean="0">
                <a:latin typeface="Arial Narrow" pitchFamily="34" charset="0"/>
              </a:rPr>
              <a:t> :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b="1" dirty="0" smtClean="0">
                <a:latin typeface="Arial Narrow" pitchFamily="34" charset="0"/>
              </a:rPr>
              <a:t>QUOI : </a:t>
            </a:r>
            <a:r>
              <a:rPr lang="fr-FR" sz="2800" dirty="0" smtClean="0">
                <a:latin typeface="Arial Narrow" pitchFamily="34" charset="0"/>
              </a:rPr>
              <a:t>quelles sont les différentes interventions des PS?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b="1" dirty="0" smtClean="0">
                <a:latin typeface="Arial Narrow" pitchFamily="34" charset="0"/>
              </a:rPr>
              <a:t>QUI : </a:t>
            </a:r>
            <a:r>
              <a:rPr lang="fr-FR" sz="2800" dirty="0" smtClean="0">
                <a:latin typeface="Arial Narrow" pitchFamily="34" charset="0"/>
              </a:rPr>
              <a:t>quels sont les PS habiletés à exercer chaque intervention ?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b="1" dirty="0" smtClean="0">
                <a:latin typeface="Arial Narrow" pitchFamily="34" charset="0"/>
              </a:rPr>
              <a:t>QUAND/COMMENT : </a:t>
            </a:r>
            <a:r>
              <a:rPr lang="fr-FR" sz="2800" dirty="0" smtClean="0">
                <a:latin typeface="Arial Narrow" pitchFamily="34" charset="0"/>
              </a:rPr>
              <a:t>quelles sont les conditions requises pour mener à bien chaque intervention ?</a:t>
            </a:r>
            <a:endParaRPr lang="fr-FR" sz="2800" dirty="0">
              <a:latin typeface="Arial Narrow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704088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II. QUESTIONS PLURIPROFESSIONNELLES </a:t>
            </a:r>
            <a:endParaRPr lang="fr-FR" sz="4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Arial Narrow" pitchFamily="34" charset="0"/>
              </a:rPr>
              <a:t>Exemple : les interventions en santé concernées lors de la découverte fortuite d’une PA élevée</a:t>
            </a:r>
            <a:endParaRPr lang="fr-FR" sz="2800" dirty="0">
              <a:latin typeface="Arial Narrow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latin typeface="Arial Narrow" pitchFamily="34" charset="0"/>
              </a:rPr>
              <a:t>Vérifier la véracité de l’</a:t>
            </a:r>
            <a:r>
              <a:rPr lang="fr-FR" dirty="0" err="1" smtClean="0">
                <a:latin typeface="Arial Narrow" pitchFamily="34" charset="0"/>
              </a:rPr>
              <a:t>élevation</a:t>
            </a:r>
            <a:r>
              <a:rPr lang="fr-FR" dirty="0" smtClean="0">
                <a:latin typeface="Arial Narrow" pitchFamily="34" charset="0"/>
              </a:rPr>
              <a:t> de la PA et de l’HTA.</a:t>
            </a:r>
          </a:p>
          <a:p>
            <a:r>
              <a:rPr lang="fr-FR" dirty="0" smtClean="0">
                <a:latin typeface="Arial Narrow" pitchFamily="34" charset="0"/>
              </a:rPr>
              <a:t>Evaluer le risque cardio-vasculaire si possible.</a:t>
            </a:r>
          </a:p>
          <a:p>
            <a:r>
              <a:rPr lang="fr-FR" dirty="0" smtClean="0">
                <a:latin typeface="Arial Narrow" pitchFamily="34" charset="0"/>
              </a:rPr>
              <a:t>Décider du type et du délai de PEC médicalisée.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532859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2800" b="1" dirty="0" smtClean="0">
                <a:latin typeface="Arial Narrow" pitchFamily="34" charset="0"/>
              </a:rPr>
              <a:t>La coordination entre les différents intervenants doit être transparente :</a:t>
            </a:r>
            <a:endParaRPr lang="fr-FR" sz="2800" dirty="0" smtClean="0">
              <a:latin typeface="Arial Narrow" pitchFamily="34" charset="0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b="1" dirty="0" smtClean="0">
                <a:latin typeface="Arial Narrow" pitchFamily="34" charset="0"/>
              </a:rPr>
              <a:t>QUI fait QUOI et QUAND ? </a:t>
            </a:r>
            <a:r>
              <a:rPr lang="fr-FR" sz="2800" dirty="0" smtClean="0">
                <a:latin typeface="Arial Narrow" pitchFamily="34" charset="0"/>
              </a:rPr>
              <a:t>Savoir que l’intervention d’un PS dépend de sa disponibilité, de sa motivation et de ses compétences;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Quels sont les PS </a:t>
            </a:r>
            <a:r>
              <a:rPr lang="fr-FR" sz="2800" b="1" dirty="0" smtClean="0">
                <a:latin typeface="Arial Narrow" pitchFamily="34" charset="0"/>
              </a:rPr>
              <a:t>disponibles</a:t>
            </a:r>
            <a:r>
              <a:rPr lang="fr-FR" sz="2800" dirty="0" smtClean="0">
                <a:latin typeface="Arial Narrow" pitchFamily="34" charset="0"/>
              </a:rPr>
              <a:t>?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Y a-t-il un </a:t>
            </a:r>
            <a:r>
              <a:rPr lang="fr-FR" sz="2800" b="1" dirty="0" smtClean="0">
                <a:latin typeface="Arial Narrow" pitchFamily="34" charset="0"/>
              </a:rPr>
              <a:t>meilleur moment </a:t>
            </a:r>
            <a:r>
              <a:rPr lang="fr-FR" sz="2800" dirty="0" smtClean="0">
                <a:latin typeface="Arial Narrow" pitchFamily="34" charset="0"/>
              </a:rPr>
              <a:t>pour une intervention d’un PS par rapport à un autre ?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Traçabilité : elle est essentielle – identifier l’</a:t>
            </a:r>
            <a:r>
              <a:rPr lang="fr-FR" sz="2800" b="1" dirty="0" smtClean="0">
                <a:latin typeface="Arial Narrow" pitchFamily="34" charset="0"/>
              </a:rPr>
              <a:t>acteur </a:t>
            </a:r>
            <a:r>
              <a:rPr lang="fr-FR" sz="2800" dirty="0" smtClean="0">
                <a:latin typeface="Arial Narrow" pitchFamily="34" charset="0"/>
              </a:rPr>
              <a:t>et la </a:t>
            </a:r>
            <a:r>
              <a:rPr lang="fr-FR" sz="2800" b="1" dirty="0" smtClean="0">
                <a:latin typeface="Arial Narrow" pitchFamily="34" charset="0"/>
              </a:rPr>
              <a:t>date</a:t>
            </a:r>
            <a:r>
              <a:rPr lang="fr-FR" sz="2800" dirty="0" smtClean="0">
                <a:latin typeface="Arial Narrow" pitchFamily="34" charset="0"/>
              </a:rPr>
              <a:t> de l’intervention !</a:t>
            </a:r>
          </a:p>
          <a:p>
            <a:pPr marL="514350" indent="-514350">
              <a:buFont typeface="Wingdings" pitchFamily="2" charset="2"/>
              <a:buChar char="q"/>
            </a:pPr>
            <a:endParaRPr lang="fr-FR" sz="2800" dirty="0">
              <a:latin typeface="Arial Narrow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704088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II. QUESTIONS PLURIPROFESSIONNELLES </a:t>
            </a:r>
            <a:endParaRPr lang="fr-FR" sz="4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532859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fr-FR" sz="2800" b="1" dirty="0" smtClean="0">
                <a:latin typeface="Arial Narrow" pitchFamily="34" charset="0"/>
              </a:rPr>
              <a:t>Populations concernées (catégorisation)</a:t>
            </a:r>
            <a:endParaRPr lang="fr-FR" sz="2800" dirty="0" smtClean="0">
              <a:latin typeface="Arial Narrow" pitchFamily="34" charset="0"/>
            </a:endParaRPr>
          </a:p>
          <a:p>
            <a:pPr marL="514350" indent="-514350">
              <a:buNone/>
            </a:pPr>
            <a:r>
              <a:rPr lang="fr-FR" sz="2800" b="1" dirty="0" smtClean="0">
                <a:latin typeface="Arial Narrow" pitchFamily="34" charset="0"/>
              </a:rPr>
              <a:t>	</a:t>
            </a:r>
            <a:r>
              <a:rPr lang="fr-FR" sz="2800" dirty="0" smtClean="0">
                <a:latin typeface="Arial Narrow" pitchFamily="34" charset="0"/>
              </a:rPr>
              <a:t>La catégorisation des patients facilite la </a:t>
            </a:r>
            <a:r>
              <a:rPr lang="fr-FR" sz="2800" u="sng" dirty="0" smtClean="0">
                <a:latin typeface="Arial Narrow" pitchFamily="34" charset="0"/>
              </a:rPr>
              <a:t>recherche documentaire</a:t>
            </a:r>
            <a:r>
              <a:rPr lang="fr-FR" sz="2800" dirty="0" smtClean="0">
                <a:latin typeface="Arial Narrow" pitchFamily="34" charset="0"/>
              </a:rPr>
              <a:t> et permet d’anticiper la </a:t>
            </a:r>
            <a:r>
              <a:rPr lang="fr-FR" sz="2800" u="sng" dirty="0" smtClean="0">
                <a:latin typeface="Arial Narrow" pitchFamily="34" charset="0"/>
              </a:rPr>
              <a:t>gestion des risques 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La PEC est-elle différente selon l’âge, le sexe, le stade de l’affection?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Quels ATCD personnels ou familiaux interviennent dans la PEC ou génèrent des risques supplémentaires?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704088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II. QUESTIONS PLURIPROFESSIONNELLES </a:t>
            </a:r>
            <a:endParaRPr lang="fr-FR" sz="4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532859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fr-FR" sz="2800" b="1" dirty="0" smtClean="0">
                <a:latin typeface="Arial Narrow" pitchFamily="34" charset="0"/>
              </a:rPr>
              <a:t>Balance bénéfices/risques</a:t>
            </a:r>
            <a:endParaRPr lang="fr-FR" sz="2800" dirty="0" smtClean="0">
              <a:latin typeface="Arial Narrow" pitchFamily="34" charset="0"/>
            </a:endParaRPr>
          </a:p>
          <a:p>
            <a:pPr marL="514350" indent="-514350">
              <a:buNone/>
            </a:pPr>
            <a:r>
              <a:rPr lang="fr-FR" sz="2800" b="1" dirty="0" smtClean="0">
                <a:latin typeface="Arial Narrow" pitchFamily="34" charset="0"/>
              </a:rPr>
              <a:t>	</a:t>
            </a:r>
            <a:r>
              <a:rPr lang="fr-FR" sz="2800" dirty="0" smtClean="0">
                <a:latin typeface="Arial Narrow" pitchFamily="34" charset="0"/>
              </a:rPr>
              <a:t>Cette balance fait partie intégrante d’un PPS à chacune de ses étapes.</a:t>
            </a:r>
            <a:endParaRPr lang="fr-FR" sz="2800" u="sng" dirty="0" smtClean="0">
              <a:latin typeface="Arial Narrow" pitchFamily="34" charset="0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Quels effets indésirables à envisager et quelle ampleur ?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Qui fait quoi, quand et pourquoi ?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La présentation des messages clés sous forme d’algorithme, l’actualisation des connaissances, les alertes et les rappels automatiques, constituent des barrières et des mesures d’atténuation et de prévention du risque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Le suivi dynamique : doit être effectif à partir du suivi des effets indésirables.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704088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II. QUESTIONS PLURIPROFESSIONNELLES </a:t>
            </a:r>
            <a:endParaRPr lang="fr-FR" sz="4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331236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fr-FR" sz="2800" b="1" dirty="0" smtClean="0">
                <a:latin typeface="Arial Narrow" pitchFamily="34" charset="0"/>
              </a:rPr>
              <a:t>Typologie des questions</a:t>
            </a:r>
            <a:endParaRPr lang="fr-FR" sz="2800" dirty="0" smtClean="0">
              <a:latin typeface="Arial Narrow" pitchFamily="34" charset="0"/>
            </a:endParaRPr>
          </a:p>
          <a:p>
            <a:pPr marL="514350" indent="-514350">
              <a:buNone/>
            </a:pPr>
            <a:r>
              <a:rPr lang="fr-FR" sz="2800" b="1" dirty="0" smtClean="0">
                <a:latin typeface="Arial Narrow" pitchFamily="34" charset="0"/>
              </a:rPr>
              <a:t>	Elle concerne les domaines concernés, notamment </a:t>
            </a:r>
            <a:r>
              <a:rPr lang="fr-FR" sz="2800" dirty="0" smtClean="0">
                <a:latin typeface="Arial Narrow" pitchFamily="34" charset="0"/>
              </a:rPr>
              <a:t>:</a:t>
            </a:r>
            <a:endParaRPr lang="fr-FR" sz="2800" u="sng" dirty="0" smtClean="0">
              <a:latin typeface="Arial Narrow" pitchFamily="34" charset="0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Accès aux connaissances ;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Accès au données ;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Compétences à acquérir ;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Ressources locales disponibles ou à compléter ;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704088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II. QUESTIONS PLURIPROFESSIONNELLES </a:t>
            </a:r>
            <a:endParaRPr lang="fr-FR" sz="4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772816"/>
            <a:ext cx="8568952" cy="3312368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fr-FR" sz="2800" b="1" dirty="0" smtClean="0">
                <a:latin typeface="Arial Narrow" pitchFamily="34" charset="0"/>
              </a:rPr>
              <a:t>	</a:t>
            </a:r>
            <a:r>
              <a:rPr lang="fr-FR" sz="2800" dirty="0" smtClean="0">
                <a:latin typeface="Arial Narrow" pitchFamily="34" charset="0"/>
              </a:rPr>
              <a:t>Face aux questions pluriprofessionnelles retenues à la précédente étape, les propositions de réponses ainsi que leur validation se basent sur :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Un groupe de travail ;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La recherche documentaire ;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Les réponses documentées retenues ;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Un tableau de synthèse documentaire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1208144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III. PROPOSITIONS/VALIDATION DES REPONSES AUX QUESTIONS DES PS</a:t>
            </a:r>
            <a:endParaRPr lang="fr-FR" sz="4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3168352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b="1" dirty="0" smtClean="0">
                <a:latin typeface="Arial Narrow" pitchFamily="34" charset="0"/>
              </a:rPr>
              <a:t>Le groupe de travail (GT)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Petit groupe (max 08 personnes): constitué pour élaborer le protocole.</a:t>
            </a:r>
          </a:p>
          <a:p>
            <a:pPr marL="880110" lvl="1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Le GT est représentatif des principaux PS intervenant dans la PEC</a:t>
            </a:r>
          </a:p>
          <a:p>
            <a:pPr marL="880110" lvl="1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Les intervenants désignent un Coordonateur (selon ses compétences, sa motivation et sa disponibilité)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Tâches du Coordonateur :</a:t>
            </a:r>
          </a:p>
          <a:p>
            <a:pPr marL="880110" lvl="1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Collecter les déclarations d’intérêts de tous les participants du GT</a:t>
            </a:r>
          </a:p>
          <a:p>
            <a:pPr marL="880110" lvl="1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Analyser ces déclarations d’intérêts </a:t>
            </a:r>
          </a:p>
          <a:p>
            <a:pPr marL="880110" lvl="1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Mettre à la disposition des tous les membres du GT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III. PROPOSITIONS/VALIDATION DES REPONSES AUX QUESTIONS DES PS</a:t>
            </a:r>
            <a:endParaRPr lang="fr-FR" sz="4400" b="1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467544" y="5013176"/>
            <a:ext cx="8280920" cy="1584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PREVENIR ET GERER (GUIDES, ETHIQUE, DEONTOLOGIE)</a:t>
            </a:r>
            <a:r>
              <a:rPr lang="fr-FR" dirty="0" smtClean="0"/>
              <a:t>: 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LES LIENS D’INTERET (résultant de la vie personnelle, professionnelle, familiale) peuvent conduire à porter  des appréciations subjectives…conflits avec d’autres intérêts (collectifs, individuels, privés ou publics </a:t>
            </a:r>
          </a:p>
          <a:p>
            <a:pPr>
              <a:buFont typeface="Wingdings" pitchFamily="2" charset="2"/>
              <a:buChar char="Ø"/>
            </a:pPr>
            <a:r>
              <a:rPr lang="fr-FR" dirty="0" smtClean="0"/>
              <a:t>LES CONFLITS D’INTERET : Privé, personnel/Intérêt général</a:t>
            </a:r>
            <a:endParaRPr lang="fr-F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6805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2800" b="1" dirty="0" smtClean="0">
                <a:latin typeface="Arial Narrow" pitchFamily="34" charset="0"/>
              </a:rPr>
              <a:t>La recherche documentaire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Il s’agit de références professionnelles de type « médecine fondée sur les preuves » ou «</a:t>
            </a:r>
            <a:r>
              <a:rPr lang="fr-FR" sz="2800" i="1" dirty="0" smtClean="0">
                <a:latin typeface="Arial Narrow" pitchFamily="34" charset="0"/>
              </a:rPr>
              <a:t>Evidence based medecine</a:t>
            </a:r>
            <a:r>
              <a:rPr lang="fr-FR" sz="2800" dirty="0" smtClean="0">
                <a:latin typeface="Arial Narrow" pitchFamily="34" charset="0"/>
              </a:rPr>
              <a:t> »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Elle porte sur :</a:t>
            </a:r>
          </a:p>
          <a:p>
            <a:pPr marL="880110" lvl="1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Recommandations de bonnes pratiques (RBP)</a:t>
            </a:r>
          </a:p>
          <a:p>
            <a:pPr marL="880110" lvl="1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Articles postérieurs aux RBP et de fort niveau de preuve</a:t>
            </a:r>
          </a:p>
          <a:p>
            <a:pPr marL="880110" lvl="1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Protocoles déjà existants</a:t>
            </a:r>
          </a:p>
          <a:p>
            <a:pPr marL="880110" lvl="1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Analyse des outils existants ou déjà mis en œuvre, documents relatifs aux malades chroniques, fiches d’information patient, arbres décisionnels, etc.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III. PROPOSITIONS/VALIDATION DES REPONSES AUX QUESTIONS DES PS</a:t>
            </a:r>
            <a:endParaRPr lang="fr-FR" sz="44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620688"/>
            <a:ext cx="8568952" cy="6480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2800" b="1" dirty="0" smtClean="0">
                <a:latin typeface="Arial Narrow" pitchFamily="34" charset="0"/>
              </a:rPr>
              <a:t>La recherche documentaire : structuration et stratégie</a:t>
            </a:r>
          </a:p>
        </p:txBody>
      </p:sp>
      <p:sp>
        <p:nvSpPr>
          <p:cNvPr id="5" name="Rectangle avec flèche vers la droite 4"/>
          <p:cNvSpPr/>
          <p:nvPr/>
        </p:nvSpPr>
        <p:spPr>
          <a:xfrm rot="5400000">
            <a:off x="4175956" y="656692"/>
            <a:ext cx="576064" cy="1800200"/>
          </a:xfrm>
          <a:prstGeom prst="right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PROBLEME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Rectangle avec flèche vers la droite 5"/>
          <p:cNvSpPr/>
          <p:nvPr/>
        </p:nvSpPr>
        <p:spPr>
          <a:xfrm rot="5400000">
            <a:off x="4175956" y="1304764"/>
            <a:ext cx="576064" cy="1800200"/>
          </a:xfrm>
          <a:prstGeom prst="right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OBJECTIFS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15816" y="3356992"/>
            <a:ext cx="3096344" cy="43204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MOTS CLES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15816" y="4221088"/>
            <a:ext cx="3096344" cy="43204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RECHERCHE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15816" y="5013176"/>
            <a:ext cx="3096344" cy="43204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RECHERCHE INTERNET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Organigramme : Multidocument 10"/>
          <p:cNvSpPr/>
          <p:nvPr/>
        </p:nvSpPr>
        <p:spPr>
          <a:xfrm>
            <a:off x="216024" y="5445224"/>
            <a:ext cx="2483768" cy="1224136"/>
          </a:xfrm>
          <a:prstGeom prst="flowChartMulti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Sites des Agences et Sociétés savantes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Organigramme : Multidocument 11"/>
          <p:cNvSpPr/>
          <p:nvPr/>
        </p:nvSpPr>
        <p:spPr>
          <a:xfrm>
            <a:off x="6228184" y="5373216"/>
            <a:ext cx="2483768" cy="1224136"/>
          </a:xfrm>
          <a:prstGeom prst="flowChartMulti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Bases de données (Medline, autres,)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15816" y="6165304"/>
            <a:ext cx="3096344" cy="43204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REFERENCES RETENUES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3131840" y="2636912"/>
            <a:ext cx="2736304" cy="28803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QUESTIONS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Flèche vers le bas 15"/>
          <p:cNvSpPr/>
          <p:nvPr/>
        </p:nvSpPr>
        <p:spPr>
          <a:xfrm>
            <a:off x="4427984" y="2996952"/>
            <a:ext cx="21602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e bas 16"/>
          <p:cNvSpPr/>
          <p:nvPr/>
        </p:nvSpPr>
        <p:spPr>
          <a:xfrm>
            <a:off x="4427984" y="3861048"/>
            <a:ext cx="21602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vers le bas 17"/>
          <p:cNvSpPr/>
          <p:nvPr/>
        </p:nvSpPr>
        <p:spPr>
          <a:xfrm>
            <a:off x="4427984" y="4725144"/>
            <a:ext cx="21602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avec flèche 19"/>
          <p:cNvCxnSpPr>
            <a:stCxn id="10" idx="1"/>
          </p:cNvCxnSpPr>
          <p:nvPr/>
        </p:nvCxnSpPr>
        <p:spPr>
          <a:xfrm flipH="1">
            <a:off x="1835696" y="5229200"/>
            <a:ext cx="108012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6012160" y="5157192"/>
            <a:ext cx="129614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1691680" y="6525344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H="1">
            <a:off x="6012160" y="6525344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6805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fr-FR" sz="2800" b="1" dirty="0" smtClean="0">
                <a:latin typeface="Arial Narrow" pitchFamily="34" charset="0"/>
              </a:rPr>
              <a:t>Les réponses documentées retenues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Il s’agit des sources ayant apporté des </a:t>
            </a:r>
            <a:r>
              <a:rPr lang="fr-FR" sz="2800" u="sng" dirty="0" smtClean="0">
                <a:latin typeface="Arial Narrow" pitchFamily="34" charset="0"/>
              </a:rPr>
              <a:t>réponses documentées </a:t>
            </a:r>
            <a:r>
              <a:rPr lang="fr-FR" sz="2800" dirty="0" smtClean="0">
                <a:latin typeface="Arial Narrow" pitchFamily="34" charset="0"/>
              </a:rPr>
              <a:t>aux questions précises et ayant fait l’objet d’un </a:t>
            </a:r>
            <a:r>
              <a:rPr lang="fr-FR" sz="2800" u="sng" dirty="0" smtClean="0">
                <a:latin typeface="Arial Narrow" pitchFamily="34" charset="0"/>
              </a:rPr>
              <a:t>consensus d’intérêt pluriprofessionnel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L’exploitation des réponses documentées permettra de :</a:t>
            </a:r>
          </a:p>
          <a:p>
            <a:pPr marL="880110" lvl="1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Rédiger les messages clés</a:t>
            </a:r>
          </a:p>
          <a:p>
            <a:pPr marL="880110" lvl="1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Élaborer les outils pratiques (algorithmes, fiches PS, fiches patients, carnets de suivi, alertes automatisées, etc)</a:t>
            </a:r>
          </a:p>
          <a:p>
            <a:pPr marL="880110" lvl="1" indent="-514350">
              <a:buFont typeface="Wingdings" pitchFamily="2" charset="2"/>
              <a:buChar char="q"/>
            </a:pPr>
            <a:r>
              <a:rPr lang="fr-FR" dirty="0" smtClean="0">
                <a:latin typeface="Arial Narrow" pitchFamily="34" charset="0"/>
              </a:rPr>
              <a:t>Actualiser les connaissances de l’équipe, lors des séances de développement continu pluriprofessionnel.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III. PROPOSITIONS/VALIDATION DES REPONSES AUX QUESTIONS DES PS</a:t>
            </a:r>
            <a:endParaRPr lang="fr-FR" sz="44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6805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b="1" dirty="0" smtClean="0">
                <a:latin typeface="Arial Narrow" pitchFamily="34" charset="0"/>
              </a:rPr>
              <a:t>Les principes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Il s’agit d’une synthèse, fruit d’un consensus traduisant l’appropriation des différentes recommandations et des autres référentiels professionnels ;</a:t>
            </a:r>
            <a:endParaRPr lang="fr-FR" sz="2800" u="sng" dirty="0" smtClean="0">
              <a:latin typeface="Arial Narrow" pitchFamily="34" charset="0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03 principes sont à appliquer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Rédaction claire, concise, précise, compréhensible par tous les PS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Harmonisation des styles de rédaction à partir des sources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Homogénéisation du vocabulaire des messages clés (exemple : choisir entre </a:t>
            </a:r>
            <a:r>
              <a:rPr lang="fr-FR" i="1" dirty="0" smtClean="0">
                <a:latin typeface="Arial Narrow" pitchFamily="34" charset="0"/>
              </a:rPr>
              <a:t>pression artérielle </a:t>
            </a:r>
            <a:r>
              <a:rPr lang="fr-FR" dirty="0" smtClean="0">
                <a:latin typeface="Arial Narrow" pitchFamily="34" charset="0"/>
              </a:rPr>
              <a:t>et </a:t>
            </a:r>
            <a:r>
              <a:rPr lang="fr-FR" i="1" dirty="0" smtClean="0">
                <a:latin typeface="Arial Narrow" pitchFamily="34" charset="0"/>
              </a:rPr>
              <a:t>tension artérielle</a:t>
            </a:r>
            <a:r>
              <a:rPr lang="fr-FR" dirty="0" smtClean="0">
                <a:latin typeface="Arial Narrow" pitchFamily="34" charset="0"/>
              </a:rPr>
              <a:t>)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IV. REDACTION DES MESSAGES CLES ET GRADATION</a:t>
            </a:r>
            <a:endParaRPr lang="fr-FR" sz="44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6805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sz="2800" b="1" dirty="0" smtClean="0">
                <a:latin typeface="Arial Narrow" pitchFamily="34" charset="0"/>
              </a:rPr>
              <a:t>La gradation 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Reflète l’avis de l’équipe pluriprofessionnelle</a:t>
            </a:r>
            <a:endParaRPr lang="fr-FR" sz="2800" u="sng" dirty="0" smtClean="0">
              <a:latin typeface="Arial Narrow" pitchFamily="34" charset="0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Permet d’introduire la notion de bénéfice/risque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Tient compte du contexte patient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IV. REDACTION DES MESSAGES CLES ET GRADATION</a:t>
            </a:r>
            <a:endParaRPr lang="fr-FR" sz="44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68052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fr-FR" sz="2800" b="1" dirty="0" smtClean="0">
                <a:latin typeface="Arial Narrow" pitchFamily="34" charset="0"/>
              </a:rPr>
              <a:t>Messages clés gradés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b="1" dirty="0" smtClean="0">
                <a:latin typeface="Arial Narrow" pitchFamily="34" charset="0"/>
              </a:rPr>
              <a:t>R</a:t>
            </a:r>
            <a:r>
              <a:rPr lang="fr-FR" sz="2800" dirty="0" smtClean="0">
                <a:latin typeface="Arial Narrow" pitchFamily="34" charset="0"/>
              </a:rPr>
              <a:t> : « il est de recommandé de… »</a:t>
            </a:r>
            <a:endParaRPr lang="fr-FR" sz="2800" u="sng" dirty="0" smtClean="0">
              <a:latin typeface="Arial Narrow" pitchFamily="34" charset="0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b="1" dirty="0" smtClean="0">
                <a:latin typeface="Arial Narrow" pitchFamily="34" charset="0"/>
              </a:rPr>
              <a:t>RN</a:t>
            </a:r>
            <a:r>
              <a:rPr lang="fr-FR" sz="2800" dirty="0" smtClean="0">
                <a:latin typeface="Arial Narrow" pitchFamily="34" charset="0"/>
              </a:rPr>
              <a:t> : « il est recommandé de ne pas… »</a:t>
            </a:r>
          </a:p>
          <a:p>
            <a:pPr marL="514350" indent="-514350">
              <a:buNone/>
            </a:pPr>
            <a:r>
              <a:rPr lang="fr-FR" sz="2800" dirty="0" smtClean="0">
                <a:latin typeface="Arial Narrow" pitchFamily="34" charset="0"/>
              </a:rPr>
              <a:t>	</a:t>
            </a:r>
            <a:r>
              <a:rPr lang="fr-FR" sz="2800" dirty="0" smtClean="0">
                <a:solidFill>
                  <a:srgbClr val="FF0000"/>
                </a:solidFill>
                <a:latin typeface="Arial Narrow" pitchFamily="34" charset="0"/>
              </a:rPr>
              <a:t>Ces types de messages clés sont issus de réponses documentées, de sources pluriprofessionnelles fiables, homogènes et de haut grade : consensus acquis</a:t>
            </a:r>
            <a:endParaRPr lang="fr-FR" sz="2800" dirty="0" smtClean="0">
              <a:latin typeface="Arial Narrow" pitchFamily="34" charset="0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b="1" dirty="0" smtClean="0">
                <a:latin typeface="Arial Narrow" pitchFamily="34" charset="0"/>
              </a:rPr>
              <a:t>O</a:t>
            </a:r>
            <a:r>
              <a:rPr lang="fr-FR" sz="2800" dirty="0" smtClean="0">
                <a:latin typeface="Arial Narrow" pitchFamily="34" charset="0"/>
              </a:rPr>
              <a:t>: « option » </a:t>
            </a:r>
          </a:p>
          <a:p>
            <a:pPr marL="514350" indent="-514350">
              <a:buNone/>
            </a:pPr>
            <a:r>
              <a:rPr lang="fr-FR" sz="2800" dirty="0" smtClean="0">
                <a:latin typeface="Arial Narrow" pitchFamily="34" charset="0"/>
              </a:rPr>
              <a:t>	Prescription laissée à l’appréciation du PS, à adapter à un patient suivant la notion risque/bénéfice</a:t>
            </a:r>
          </a:p>
          <a:p>
            <a:pPr marL="514350" indent="-514350">
              <a:buNone/>
            </a:pPr>
            <a:r>
              <a:rPr lang="fr-FR" sz="2800" dirty="0" smtClean="0">
                <a:latin typeface="Arial Narrow" pitchFamily="34" charset="0"/>
              </a:rPr>
              <a:t>	</a:t>
            </a:r>
            <a:r>
              <a:rPr lang="fr-FR" sz="2800" dirty="0" smtClean="0">
                <a:solidFill>
                  <a:srgbClr val="FF0000"/>
                </a:solidFill>
                <a:latin typeface="Arial Narrow" pitchFamily="34" charset="0"/>
              </a:rPr>
              <a:t>Type de message issus de sources discordantes, donc absence de consensus nécessitant une veille documentaire 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IV. REDACTION DES MESSAGES CLES ET GRADATION</a:t>
            </a:r>
            <a:endParaRPr lang="fr-FR" sz="44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68052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fr-FR" sz="2800" dirty="0" smtClean="0">
                <a:latin typeface="Arial Narrow" pitchFamily="34" charset="0"/>
              </a:rPr>
              <a:t>	L’exploitation des messages clés permet de structurer un PPS en :</a:t>
            </a:r>
          </a:p>
          <a:p>
            <a:pPr marL="514350" indent="-514350">
              <a:buFontTx/>
              <a:buChar char="-"/>
            </a:pPr>
            <a:r>
              <a:rPr lang="fr-FR" sz="2800" dirty="0" smtClean="0">
                <a:latin typeface="Arial Narrow" pitchFamily="34" charset="0"/>
              </a:rPr>
              <a:t>Rubriques de critères de suivi pluriprofessionnel</a:t>
            </a:r>
          </a:p>
          <a:p>
            <a:pPr marL="514350" indent="-514350">
              <a:buFontTx/>
              <a:buChar char="-"/>
            </a:pPr>
            <a:r>
              <a:rPr lang="fr-FR" sz="2800" dirty="0" smtClean="0">
                <a:latin typeface="Arial Narrow" pitchFamily="34" charset="0"/>
              </a:rPr>
              <a:t>Aide-mémoire pour les PS</a:t>
            </a:r>
          </a:p>
          <a:p>
            <a:pPr marL="514350" indent="-514350">
              <a:buFontTx/>
              <a:buChar char="-"/>
            </a:pPr>
            <a:r>
              <a:rPr lang="fr-FR" sz="2800" dirty="0" smtClean="0">
                <a:latin typeface="Arial Narrow" pitchFamily="34" charset="0"/>
              </a:rPr>
              <a:t>Documents patients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V. STRUCTURATION D’UN PPS</a:t>
            </a:r>
            <a:endParaRPr lang="fr-FR" sz="44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68052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b="1" dirty="0" smtClean="0">
                <a:latin typeface="Arial Narrow" pitchFamily="34" charset="0"/>
              </a:rPr>
              <a:t>Critères d’un PPS </a:t>
            </a:r>
            <a:endParaRPr lang="fr-FR" b="1" dirty="0" smtClean="0">
              <a:latin typeface="Arial Narrow" pitchFamily="34" charset="0"/>
            </a:endParaRPr>
          </a:p>
          <a:p>
            <a:pPr marL="514350" indent="-514350">
              <a:buNone/>
            </a:pPr>
            <a:r>
              <a:rPr lang="fr-FR" sz="2800" dirty="0" smtClean="0">
                <a:latin typeface="Arial Narrow" pitchFamily="34" charset="0"/>
              </a:rPr>
              <a:t>	Chaque message clé fait référence à des </a:t>
            </a:r>
            <a:r>
              <a:rPr lang="fr-FR" sz="2800" u="sng" dirty="0" smtClean="0">
                <a:latin typeface="Arial Narrow" pitchFamily="34" charset="0"/>
              </a:rPr>
              <a:t>résultats d’investigations</a:t>
            </a:r>
            <a:r>
              <a:rPr lang="fr-FR" sz="2800" dirty="0" smtClean="0">
                <a:latin typeface="Arial Narrow" pitchFamily="34" charset="0"/>
              </a:rPr>
              <a:t> devant être </a:t>
            </a:r>
            <a:r>
              <a:rPr lang="fr-FR" sz="2800" u="sng" dirty="0" smtClean="0">
                <a:latin typeface="Arial Narrow" pitchFamily="34" charset="0"/>
              </a:rPr>
              <a:t>partagés par différents PS concernés</a:t>
            </a:r>
            <a:r>
              <a:rPr lang="fr-FR" sz="2800" dirty="0" smtClean="0">
                <a:latin typeface="Arial Narrow" pitchFamily="34" charset="0"/>
              </a:rPr>
              <a:t> par une prise en charge (situation de soins); Ces résultats concernent :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Les examens cliniques ou complémentaires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Les ATCD personnels ou familiaux du patient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Les facteurs de risque, mode de vie du patient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fr-FR" sz="2800" dirty="0" smtClean="0">
                <a:latin typeface="Arial Narrow" pitchFamily="34" charset="0"/>
              </a:rPr>
              <a:t>Les interventions d’un PS</a:t>
            </a:r>
          </a:p>
          <a:p>
            <a:pPr marL="514350" indent="-514350">
              <a:buNone/>
            </a:pPr>
            <a:r>
              <a:rPr lang="fr-FR" sz="2800" dirty="0" smtClean="0">
                <a:solidFill>
                  <a:srgbClr val="FF0000"/>
                </a:solidFill>
                <a:latin typeface="Arial Narrow" pitchFamily="34" charset="0"/>
              </a:rPr>
              <a:t>	Ce sont des données  du dossier du patient, utiles dans la plupart des PEC et communes à plusieurs protocoles. Ils sont regroupés dans des rubriques spécifiques.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31032" y="69269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V. STRUCTURATION D’UN PPS</a:t>
            </a:r>
            <a:endParaRPr lang="fr-FR" sz="4400" b="1" dirty="0"/>
          </a:p>
        </p:txBody>
      </p:sp>
      <p:sp>
        <p:nvSpPr>
          <p:cNvPr id="5" name="Accolade fermante 4"/>
          <p:cNvSpPr/>
          <p:nvPr/>
        </p:nvSpPr>
        <p:spPr>
          <a:xfrm>
            <a:off x="6948264" y="3501008"/>
            <a:ext cx="360040" cy="15841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7380312" y="4005064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Critères du protocole</a:t>
            </a:r>
            <a:endParaRPr lang="fr-F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93610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fr-FR" b="1" dirty="0" smtClean="0">
                <a:latin typeface="Arial Narrow" pitchFamily="34" charset="0"/>
              </a:rPr>
              <a:t>Rubriques d’un PPS (05) </a:t>
            </a:r>
            <a:r>
              <a:rPr lang="fr-FR" sz="2400" b="1" dirty="0" smtClean="0">
                <a:latin typeface="Arial Narrow" pitchFamily="34" charset="0"/>
              </a:rPr>
              <a:t>:</a:t>
            </a:r>
          </a:p>
          <a:p>
            <a:pPr marL="514350" indent="-514350">
              <a:buNone/>
            </a:pPr>
            <a:r>
              <a:rPr lang="fr-FR" sz="2400" b="1" dirty="0" smtClean="0">
                <a:latin typeface="Arial Narrow" pitchFamily="34" charset="0"/>
              </a:rPr>
              <a:t>	</a:t>
            </a:r>
            <a:r>
              <a:rPr lang="fr-FR" sz="2400" dirty="0" smtClean="0">
                <a:solidFill>
                  <a:srgbClr val="FF0000"/>
                </a:solidFill>
                <a:latin typeface="Arial Narrow" pitchFamily="34" charset="0"/>
              </a:rPr>
              <a:t>Servent de manette à une fiche de suivi +/- standardisée</a:t>
            </a:r>
          </a:p>
          <a:p>
            <a:pPr marL="880110" lvl="1" indent="-514350">
              <a:buFont typeface="+mj-lt"/>
              <a:buAutoNum type="romanLcPeriod"/>
            </a:pPr>
            <a:endParaRPr lang="fr-FR" dirty="0" smtClean="0">
              <a:latin typeface="Arial Narrow" pitchFamily="34" charset="0"/>
            </a:endParaRPr>
          </a:p>
          <a:p>
            <a:pPr marL="880110" lvl="1" indent="-514350">
              <a:buFont typeface="+mj-lt"/>
              <a:buAutoNum type="romanLcPeriod"/>
            </a:pPr>
            <a:endParaRPr lang="fr-FR" dirty="0" smtClean="0">
              <a:latin typeface="Arial Narrow" pitchFamily="34" charset="0"/>
            </a:endParaRPr>
          </a:p>
          <a:p>
            <a:pPr marL="880110" lvl="1" indent="-514350">
              <a:buFont typeface="+mj-lt"/>
              <a:buAutoNum type="romanLcPeriod"/>
            </a:pPr>
            <a:endParaRPr lang="fr-FR" dirty="0" smtClean="0">
              <a:latin typeface="Arial Narrow" pitchFamily="34" charset="0"/>
            </a:endParaRPr>
          </a:p>
          <a:p>
            <a:pPr marL="880110" lvl="1" indent="-514350">
              <a:buFont typeface="+mj-lt"/>
              <a:buAutoNum type="romanLcPeriod"/>
            </a:pPr>
            <a:endParaRPr lang="fr-FR" dirty="0" smtClean="0">
              <a:latin typeface="Arial Narrow" pitchFamily="34" charset="0"/>
            </a:endParaRPr>
          </a:p>
          <a:p>
            <a:pPr marL="880110" lvl="1" indent="-514350">
              <a:buFont typeface="+mj-lt"/>
              <a:buAutoNum type="romanLcPeriod"/>
            </a:pPr>
            <a:endParaRPr lang="fr-FR" b="1" dirty="0" smtClean="0">
              <a:latin typeface="Arial Narrow" pitchFamily="34" charset="0"/>
            </a:endParaRPr>
          </a:p>
          <a:p>
            <a:pPr marL="514350" indent="-514350">
              <a:buNone/>
            </a:pPr>
            <a:r>
              <a:rPr lang="fr-FR" sz="2400" dirty="0" smtClean="0">
                <a:latin typeface="Arial Narrow" pitchFamily="34" charset="0"/>
              </a:rPr>
              <a:t>	</a:t>
            </a:r>
            <a:endParaRPr lang="fr-FR" sz="2400" dirty="0" smtClean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31032" y="69269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V. STRUCTURATION D’UN PPS</a:t>
            </a:r>
            <a:endParaRPr lang="fr-FR" sz="4400" b="1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51520" y="2276872"/>
            <a:ext cx="8568952" cy="432048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Identité du patient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et de sa personne de confiance, référents médecins généralistes et autres PS concernés par sa PEC (données actualisées)</a:t>
            </a: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Identification du problème de santé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: examen clinique, résultats des examens complémentaires, autres interventions de soins en cours. Ils permettent de catégoriser ce problème de santé</a:t>
            </a: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Gestion des risques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: ATCD personnels et familiaux, comorbidités, risque psychosocial, associations médicamenteuses, etc …</a:t>
            </a: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Objectifs de la PEC ou de Suivi 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: recommandés pour une PEC optimale, ils sont négociés dans la durée avec chaque patient, particulièrement pour les valeurs concernant les critères de suivi</a:t>
            </a: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r>
              <a:rPr lang="fr-FR" sz="2000" b="1" dirty="0" smtClean="0">
                <a:latin typeface="Arial Narrow" pitchFamily="34" charset="0"/>
              </a:rPr>
              <a:t>Stratégie de PEC ou de Suivi </a:t>
            </a:r>
            <a:r>
              <a:rPr lang="fr-FR" sz="2000" dirty="0" smtClean="0">
                <a:latin typeface="Arial Narrow" pitchFamily="34" charset="0"/>
              </a:rPr>
              <a:t>: en fonction des réalités locales, ressources et disponibilité des PS; A négocier avec le patient, en intégrant la notion d’urgence à la prise de décision et de rapport bénéfice/risque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	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93610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fr-FR" b="1" dirty="0" smtClean="0">
                <a:latin typeface="Arial Narrow" pitchFamily="34" charset="0"/>
              </a:rPr>
              <a:t>Aide-mémoire</a:t>
            </a:r>
            <a:r>
              <a:rPr lang="fr-FR" sz="2400" b="1" dirty="0" smtClean="0">
                <a:latin typeface="Arial Narrow" pitchFamily="34" charset="0"/>
              </a:rPr>
              <a:t>:</a:t>
            </a:r>
          </a:p>
          <a:p>
            <a:pPr marL="514350" indent="-514350">
              <a:buNone/>
            </a:pPr>
            <a:r>
              <a:rPr lang="fr-FR" sz="2400" dirty="0" smtClean="0">
                <a:solidFill>
                  <a:srgbClr val="FF0000"/>
                </a:solidFill>
                <a:latin typeface="Arial Narrow" pitchFamily="34" charset="0"/>
              </a:rPr>
              <a:t>	La mise en œuvre d’un PPS repose sur l’exploitation des messages clés !</a:t>
            </a:r>
          </a:p>
          <a:p>
            <a:pPr marL="514350" indent="-514350">
              <a:buNone/>
            </a:pPr>
            <a:r>
              <a:rPr lang="fr-FR" sz="2400" dirty="0" smtClean="0">
                <a:solidFill>
                  <a:srgbClr val="FF0000"/>
                </a:solidFill>
                <a:latin typeface="Arial Narrow" pitchFamily="34" charset="0"/>
              </a:rPr>
              <a:t>	D’où la nécessité des outils pratiques pour les PS :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Rappels de connaissances rapides (fiches d’actualisation des connaissances)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Fiches techniques (check-lists) 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Arbres décisionnels, algorithmes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Alertes et rappels automatiques</a:t>
            </a:r>
            <a:endParaRPr lang="fr-FR" b="1" dirty="0" smtClean="0">
              <a:latin typeface="Arial Narrow" pitchFamily="34" charset="0"/>
            </a:endParaRPr>
          </a:p>
          <a:p>
            <a:pPr marL="514350" indent="-514350">
              <a:buNone/>
            </a:pPr>
            <a:r>
              <a:rPr lang="fr-FR" sz="2400" dirty="0" smtClean="0">
                <a:latin typeface="Arial Narrow" pitchFamily="34" charset="0"/>
              </a:rPr>
              <a:t>	</a:t>
            </a:r>
            <a:endParaRPr lang="fr-FR" sz="2400" dirty="0" smtClean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31032" y="69269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V. STRUCTURATION D’UN PPS</a:t>
            </a:r>
            <a:endParaRPr lang="fr-FR" sz="4400" b="1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51520" y="3933056"/>
            <a:ext cx="8568952" cy="172819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	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410445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fr-FR" b="1" dirty="0" smtClean="0">
                <a:latin typeface="Arial Narrow" pitchFamily="34" charset="0"/>
              </a:rPr>
              <a:t>Outils patients</a:t>
            </a:r>
            <a:endParaRPr lang="fr-FR" sz="2400" b="1" dirty="0" smtClean="0">
              <a:latin typeface="Arial Narrow" pitchFamily="34" charset="0"/>
            </a:endParaRPr>
          </a:p>
          <a:p>
            <a:pPr marL="514350" indent="-514350">
              <a:buNone/>
            </a:pPr>
            <a:r>
              <a:rPr lang="fr-FR" sz="2400" dirty="0" smtClean="0">
                <a:solidFill>
                  <a:srgbClr val="FF0000"/>
                </a:solidFill>
                <a:latin typeface="Arial Narrow" pitchFamily="34" charset="0"/>
              </a:rPr>
              <a:t>	Ces outils participent à l’information et à l’éducation en santé, ou à l’éducation thérapeutique du patient</a:t>
            </a:r>
          </a:p>
          <a:p>
            <a:pPr marL="514350" indent="-514350">
              <a:buNone/>
            </a:pPr>
            <a:r>
              <a:rPr lang="fr-FR" sz="2400" dirty="0" smtClean="0">
                <a:solidFill>
                  <a:srgbClr val="FF0000"/>
                </a:solidFill>
                <a:latin typeface="Arial Narrow" pitchFamily="34" charset="0"/>
              </a:rPr>
              <a:t>	Ils facilitent les échanges concernant :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Le diagnostic – par une écoute attentive de sa formulation du problème et de ses attentes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La négociation – relative aux modifications appropriées de comportement concernant sa santé, l’auto-surveillance, etc.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La prise de décision concernant sa prise en charge</a:t>
            </a:r>
          </a:p>
          <a:p>
            <a:pPr marL="880110" lvl="1" indent="-514350">
              <a:buFont typeface="+mj-lt"/>
              <a:buAutoNum type="romanLcPeriod"/>
            </a:pPr>
            <a:endParaRPr lang="fr-FR" b="1" dirty="0" smtClean="0">
              <a:latin typeface="Arial Narrow" pitchFamily="34" charset="0"/>
            </a:endParaRPr>
          </a:p>
          <a:p>
            <a:pPr marL="514350" indent="-514350">
              <a:buNone/>
            </a:pPr>
            <a:r>
              <a:rPr lang="fr-FR" sz="2400" dirty="0" smtClean="0">
                <a:latin typeface="Arial Narrow" pitchFamily="34" charset="0"/>
              </a:rPr>
              <a:t>	</a:t>
            </a:r>
            <a:endParaRPr lang="fr-FR" sz="2400" dirty="0" smtClean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31032" y="69269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V. STRUCTURATION D’UN PPS</a:t>
            </a:r>
            <a:endParaRPr lang="fr-FR" sz="4400" b="1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51520" y="3933056"/>
            <a:ext cx="8568952" cy="172819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	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144016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fr-FR" b="1" dirty="0" smtClean="0">
                <a:latin typeface="Arial Narrow" pitchFamily="34" charset="0"/>
              </a:rPr>
              <a:t>Mise au format électronique des messages clés</a:t>
            </a:r>
            <a:endParaRPr lang="fr-FR" sz="2400" b="1" dirty="0" smtClean="0">
              <a:latin typeface="Arial Narrow" pitchFamily="34" charset="0"/>
            </a:endParaRPr>
          </a:p>
          <a:p>
            <a:pPr marL="514350" indent="-514350">
              <a:buNone/>
            </a:pPr>
            <a:r>
              <a:rPr lang="fr-FR" sz="2400" dirty="0" smtClean="0">
                <a:solidFill>
                  <a:srgbClr val="FF0000"/>
                </a:solidFill>
                <a:latin typeface="Arial Narrow" pitchFamily="34" charset="0"/>
              </a:rPr>
              <a:t>	L’intégration dans les logiciels nécessite de structurer le protocole lors d’une étape de formalisation des messages clés.</a:t>
            </a:r>
          </a:p>
          <a:p>
            <a:pPr marL="514350" indent="-514350">
              <a:buNone/>
            </a:pPr>
            <a:r>
              <a:rPr lang="fr-FR" sz="2400" dirty="0" smtClean="0">
                <a:solidFill>
                  <a:srgbClr val="FF0000"/>
                </a:solidFill>
                <a:latin typeface="Arial Narrow" pitchFamily="34" charset="0"/>
              </a:rPr>
              <a:t>	</a:t>
            </a:r>
            <a:endParaRPr lang="fr-FR" b="1" dirty="0" smtClean="0">
              <a:latin typeface="Arial Narrow" pitchFamily="34" charset="0"/>
            </a:endParaRPr>
          </a:p>
          <a:p>
            <a:pPr marL="514350" indent="-514350">
              <a:buNone/>
            </a:pPr>
            <a:r>
              <a:rPr lang="fr-FR" sz="2400" dirty="0" smtClean="0">
                <a:latin typeface="Arial Narrow" pitchFamily="34" charset="0"/>
              </a:rPr>
              <a:t>	</a:t>
            </a:r>
            <a:endParaRPr lang="fr-FR" sz="2400" dirty="0" smtClean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31032" y="69269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V. STRUCTURATION D’UN PPS</a:t>
            </a:r>
            <a:endParaRPr lang="fr-FR" sz="4400" b="1" dirty="0"/>
          </a:p>
        </p:txBody>
      </p:sp>
      <p:sp>
        <p:nvSpPr>
          <p:cNvPr id="6" name="Organigramme : Multidocument 5"/>
          <p:cNvSpPr/>
          <p:nvPr/>
        </p:nvSpPr>
        <p:spPr>
          <a:xfrm>
            <a:off x="395536" y="3645024"/>
            <a:ext cx="2376264" cy="1440160"/>
          </a:xfrm>
          <a:prstGeom prst="flowChartMultidocumen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FORMALISATION  DES MESSAGES CLES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8" name="Organigramme : Stockage à accès direct 7"/>
          <p:cNvSpPr/>
          <p:nvPr/>
        </p:nvSpPr>
        <p:spPr>
          <a:xfrm>
            <a:off x="3347864" y="3573016"/>
            <a:ext cx="2664296" cy="1368152"/>
          </a:xfrm>
          <a:prstGeom prst="flowChartMagneticDrum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 smtClean="0">
                <a:solidFill>
                  <a:schemeClr val="tx1"/>
                </a:solidFill>
              </a:rPr>
              <a:t>Systèmes d’Informations (SI) + Logiciels métiers (LM)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9" name="Organigramme : Affichage 8"/>
          <p:cNvSpPr/>
          <p:nvPr/>
        </p:nvSpPr>
        <p:spPr>
          <a:xfrm>
            <a:off x="6516216" y="2996952"/>
            <a:ext cx="2232248" cy="936104"/>
          </a:xfrm>
          <a:prstGeom prst="flowChartDisplay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Utilisation en routine des  PPS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0" name="Organigramme : Affichage 9"/>
          <p:cNvSpPr/>
          <p:nvPr/>
        </p:nvSpPr>
        <p:spPr>
          <a:xfrm>
            <a:off x="6444208" y="4941168"/>
            <a:ext cx="2304256" cy="936104"/>
          </a:xfrm>
          <a:prstGeom prst="flowChartDisplay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tx1"/>
                </a:solidFill>
              </a:rPr>
              <a:t>Mutualisation  des PPS</a:t>
            </a:r>
            <a:endParaRPr lang="fr-FR" sz="1400" dirty="0">
              <a:solidFill>
                <a:schemeClr val="tx1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5580112" y="3501008"/>
            <a:ext cx="864096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5580112" y="4293096"/>
            <a:ext cx="86409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lèche droite 16"/>
          <p:cNvSpPr/>
          <p:nvPr/>
        </p:nvSpPr>
        <p:spPr>
          <a:xfrm>
            <a:off x="2843808" y="4149080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1979712" y="515719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Intégration des PPS</a:t>
            </a:r>
            <a:endParaRPr lang="fr-F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4104456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fr-FR" sz="2400" b="1" dirty="0" smtClean="0">
                <a:latin typeface="Arial Narrow" pitchFamily="34" charset="0"/>
              </a:rPr>
              <a:t>	Un PPS a vocation à être continuellement amélioré ! </a:t>
            </a:r>
          </a:p>
          <a:p>
            <a:pPr marL="514350" indent="-514350">
              <a:buNone/>
            </a:pPr>
            <a:r>
              <a:rPr lang="fr-FR" sz="2400" dirty="0" smtClean="0">
                <a:solidFill>
                  <a:srgbClr val="FF0000"/>
                </a:solidFill>
                <a:latin typeface="Arial Narrow" pitchFamily="34" charset="0"/>
              </a:rPr>
              <a:t>	Le suivi dynamique et les mesures d’impact consistent à :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Veille documentaire ou bibliographique – actualisation des connaissances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Déclinaison des PPS en indicateurs cliniques et organisationnels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Mesure de l’impact - enquêtes de satisfaction du patient et des PS, indicateurs d’amélioration des pratiques, suivi d’évènements indésirables</a:t>
            </a:r>
          </a:p>
          <a:p>
            <a:pPr marL="880110" lvl="1" indent="-514350">
              <a:buFont typeface="+mj-lt"/>
              <a:buAutoNum type="romanLcPeriod"/>
            </a:pPr>
            <a:r>
              <a:rPr lang="fr-FR" dirty="0" smtClean="0">
                <a:latin typeface="Arial Narrow" pitchFamily="34" charset="0"/>
              </a:rPr>
              <a:t>Adaptation des aide-mémoire et autres outils (patients, carnet de suivi, etc…)</a:t>
            </a:r>
          </a:p>
          <a:p>
            <a:pPr marL="880110" lvl="1" indent="-514350">
              <a:buFont typeface="+mj-lt"/>
              <a:buAutoNum type="romanLcPeriod"/>
            </a:pPr>
            <a:endParaRPr lang="fr-FR" b="1" dirty="0" smtClean="0">
              <a:latin typeface="Arial Narrow" pitchFamily="34" charset="0"/>
            </a:endParaRPr>
          </a:p>
          <a:p>
            <a:pPr marL="514350" indent="-514350">
              <a:buNone/>
            </a:pPr>
            <a:r>
              <a:rPr lang="fr-FR" sz="2400" dirty="0" smtClean="0">
                <a:latin typeface="Arial Narrow" pitchFamily="34" charset="0"/>
              </a:rPr>
              <a:t>	</a:t>
            </a:r>
            <a:endParaRPr lang="fr-FR" sz="2400" dirty="0" smtClean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31032" y="692696"/>
            <a:ext cx="8712968" cy="564672"/>
          </a:xfrm>
        </p:spPr>
        <p:txBody>
          <a:bodyPr>
            <a:normAutofit fontScale="90000"/>
          </a:bodyPr>
          <a:lstStyle/>
          <a:p>
            <a:r>
              <a:rPr lang="fr-FR" sz="4400" b="1" dirty="0" smtClean="0"/>
              <a:t>VI. SUIVI DYNAMIQUE D’UN PPS</a:t>
            </a:r>
            <a:endParaRPr lang="fr-FR" sz="4400" b="1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51520" y="3933056"/>
            <a:ext cx="8568952" cy="172819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	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251520" y="3933056"/>
            <a:ext cx="8568952" cy="172819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880110" marR="0" lvl="1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romanLcPeriod"/>
              <a:tabLst/>
              <a:defRPr/>
            </a:pP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	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49101" y="2967335"/>
            <a:ext cx="24457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r-FR" sz="5400" b="1" cap="none" spc="0" dirty="0" smtClean="0">
                <a:ln/>
                <a:solidFill>
                  <a:schemeClr val="accent3"/>
                </a:solidFill>
                <a:effectLst/>
              </a:rPr>
              <a:t>MERCI</a:t>
            </a:r>
            <a:endParaRPr lang="fr-FR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827</TotalTime>
  <Words>989</Words>
  <Application>Microsoft Office PowerPoint</Application>
  <PresentationFormat>Affichage à l'écran (4:3)</PresentationFormat>
  <Paragraphs>250</Paragraphs>
  <Slides>28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Débit</vt:lpstr>
      <vt:lpstr>ETAPES D’ELABORATION DES PROTOCOLES PLURIDISCIPLINAIRES DE SOINS (PPS)</vt:lpstr>
      <vt:lpstr>SOMMAIRE</vt:lpstr>
      <vt:lpstr>CONTEXTE</vt:lpstr>
      <vt:lpstr>I.PROBLEME PLURIPROFESSIONNEL</vt:lpstr>
      <vt:lpstr>Exemple : le problème posé par la découverte fortuite d’une PA élevée</vt:lpstr>
      <vt:lpstr>II. QUESTIONS PLURIPROFESSIONNELLES </vt:lpstr>
      <vt:lpstr>II. QUESTIONS PLURIPROFESSIONNELLES </vt:lpstr>
      <vt:lpstr>Exemple : les interventions en santé concernées lors de la découverte fortuite d’une PA élevée</vt:lpstr>
      <vt:lpstr>II. QUESTIONS PLURIPROFESSIONNELLES </vt:lpstr>
      <vt:lpstr>II. QUESTIONS PLURIPROFESSIONNELLES </vt:lpstr>
      <vt:lpstr>II. QUESTIONS PLURIPROFESSIONNELLES </vt:lpstr>
      <vt:lpstr>II. QUESTIONS PLURIPROFESSIONNELLES </vt:lpstr>
      <vt:lpstr>III. PROPOSITIONS/VALIDATION DES REPONSES AUX QUESTIONS DES PS</vt:lpstr>
      <vt:lpstr>III. PROPOSITIONS/VALIDATION DES REPONSES AUX QUESTIONS DES PS</vt:lpstr>
      <vt:lpstr>III. PROPOSITIONS/VALIDATION DES REPONSES AUX QUESTIONS DES PS</vt:lpstr>
      <vt:lpstr>Présentation PowerPoint</vt:lpstr>
      <vt:lpstr>III. PROPOSITIONS/VALIDATION DES REPONSES AUX QUESTIONS DES PS</vt:lpstr>
      <vt:lpstr>IV. REDACTION DES MESSAGES CLES ET GRADATION</vt:lpstr>
      <vt:lpstr>IV. REDACTION DES MESSAGES CLES ET GRADATION</vt:lpstr>
      <vt:lpstr>IV. REDACTION DES MESSAGES CLES ET GRADATION</vt:lpstr>
      <vt:lpstr>V. STRUCTURATION D’UN PPS</vt:lpstr>
      <vt:lpstr>V. STRUCTURATION D’UN PPS</vt:lpstr>
      <vt:lpstr>V. STRUCTURATION D’UN PPS</vt:lpstr>
      <vt:lpstr>V. STRUCTURATION D’UN PPS</vt:lpstr>
      <vt:lpstr>V. STRUCTURATION D’UN PPS</vt:lpstr>
      <vt:lpstr>V. STRUCTURATION D’UN PPS</vt:lpstr>
      <vt:lpstr>VI. SUIVI DYNAMIQUE D’UN PPS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ETAPES D’ELABORATION DES PROTOCOLES PLURIDISCIPLINAIRES DE SOINS (PPS)</dc:title>
  <dc:creator>hp</dc:creator>
  <cp:lastModifiedBy>Admin</cp:lastModifiedBy>
  <cp:revision>81</cp:revision>
  <dcterms:created xsi:type="dcterms:W3CDTF">2017-01-31T11:09:26Z</dcterms:created>
  <dcterms:modified xsi:type="dcterms:W3CDTF">2017-05-05T06:41:05Z</dcterms:modified>
</cp:coreProperties>
</file>