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2" r:id="rId1"/>
    <p:sldMasterId id="2147483710" r:id="rId2"/>
  </p:sldMasterIdLst>
  <p:notesMasterIdLst>
    <p:notesMasterId r:id="rId23"/>
  </p:notesMasterIdLst>
  <p:sldIdLst>
    <p:sldId id="256" r:id="rId3"/>
    <p:sldId id="383" r:id="rId4"/>
    <p:sldId id="257" r:id="rId5"/>
    <p:sldId id="261" r:id="rId6"/>
    <p:sldId id="366" r:id="rId7"/>
    <p:sldId id="372" r:id="rId8"/>
    <p:sldId id="371" r:id="rId9"/>
    <p:sldId id="369" r:id="rId10"/>
    <p:sldId id="373" r:id="rId11"/>
    <p:sldId id="377" r:id="rId12"/>
    <p:sldId id="378" r:id="rId13"/>
    <p:sldId id="389" r:id="rId14"/>
    <p:sldId id="380" r:id="rId15"/>
    <p:sldId id="384" r:id="rId16"/>
    <p:sldId id="264" r:id="rId17"/>
    <p:sldId id="388" r:id="rId18"/>
    <p:sldId id="382" r:id="rId19"/>
    <p:sldId id="392" r:id="rId20"/>
    <p:sldId id="391" r:id="rId21"/>
    <p:sldId id="394" r:id="rId22"/>
  </p:sldIdLst>
  <p:sldSz cx="9144000" cy="6858000" type="screen4x3"/>
  <p:notesSz cx="6950075" cy="9236075"/>
  <p:defaultTextStyle>
    <a:defPPr>
      <a:defRPr lang="en-US"/>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a Kelly" initials="LK" lastIdx="18" clrIdx="0">
    <p:extLst>
      <p:ext uri="{19B8F6BF-5375-455C-9EA6-DF929625EA0E}">
        <p15:presenceInfo xmlns:p15="http://schemas.microsoft.com/office/powerpoint/2012/main" userId="S-1-5-21-88094858-919529-1617787245-644541" providerId="AD"/>
      </p:ext>
    </p:extLst>
  </p:cmAuthor>
  <p:cmAuthor id="2" name="Anna Astvatsatryan" initials="AA" lastIdx="1" clrIdx="1">
    <p:extLst>
      <p:ext uri="{19B8F6BF-5375-455C-9EA6-DF929625EA0E}">
        <p15:presenceInfo xmlns:p15="http://schemas.microsoft.com/office/powerpoint/2012/main" userId="S-1-5-21-88094858-919529-1617787245-5980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AAE2"/>
    <a:srgbClr val="062E4F"/>
    <a:srgbClr val="F4C432"/>
    <a:srgbClr val="54B6AB"/>
    <a:srgbClr val="EFE9D5"/>
    <a:srgbClr val="646464"/>
    <a:srgbClr val="2AA9E1"/>
    <a:srgbClr val="5B9BD5"/>
    <a:srgbClr val="083253"/>
    <a:srgbClr val="0F30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67" autoAdjust="0"/>
    <p:restoredTop sz="93172" autoAdjust="0"/>
  </p:normalViewPr>
  <p:slideViewPr>
    <p:cSldViewPr snapToGrid="0" snapToObjects="1">
      <p:cViewPr varScale="1">
        <p:scale>
          <a:sx n="57" d="100"/>
          <a:sy n="57" d="100"/>
        </p:scale>
        <p:origin x="1410" y="6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51" d="100"/>
          <a:sy n="51" d="100"/>
        </p:scale>
        <p:origin x="2692"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y-lingchi:Dropbox:Y-ling%20work:World%20bank%20job:GFF%20work%20HF%20team:IG%20paper:All%20the%20graphs%20for%20IG%20paper.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TK:Documents:Work%20projects:GFF:Implementation:Private%20sector:Private%20sector%20source%20of%20care%20data%20from%20PS4Health.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2.xml"/><Relationship Id="rId1" Type="http://schemas.microsoft.com/office/2011/relationships/chartStyle" Target="style2.xml"/></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42017343642794E-2"/>
          <c:y val="5.7800331537940397E-2"/>
          <c:w val="0.82418398180313301"/>
          <c:h val="0.78056669531593303"/>
        </c:manualLayout>
      </c:layout>
      <c:lineChart>
        <c:grouping val="standard"/>
        <c:varyColors val="0"/>
        <c:ser>
          <c:idx val="0"/>
          <c:order val="0"/>
          <c:tx>
            <c:strRef>
              <c:f>Sheet1!$B$1</c:f>
              <c:strCache>
                <c:ptCount val="1"/>
                <c:pt idx="0">
                  <c:v>Series 1</c:v>
                </c:pt>
              </c:strCache>
            </c:strRef>
          </c:tx>
          <c:spPr>
            <a:ln>
              <a:solidFill>
                <a:srgbClr val="660066"/>
              </a:solidFill>
            </a:ln>
          </c:spPr>
          <c:marker>
            <c:symbol val="none"/>
          </c:marker>
          <c:cat>
            <c:numRef>
              <c:f>Sheet1!$A$2:$A$27</c:f>
              <c:numCache>
                <c:formatCode>General</c:formatCode>
                <c:ptCount val="26"/>
                <c:pt idx="0">
                  <c:v>2005</c:v>
                </c:pt>
                <c:pt idx="5">
                  <c:v>2010</c:v>
                </c:pt>
                <c:pt idx="10">
                  <c:v>2015</c:v>
                </c:pt>
                <c:pt idx="15">
                  <c:v>2020</c:v>
                </c:pt>
                <c:pt idx="20">
                  <c:v>2025</c:v>
                </c:pt>
                <c:pt idx="25">
                  <c:v>2030</c:v>
                </c:pt>
              </c:numCache>
            </c:numRef>
          </c:cat>
          <c:val>
            <c:numRef>
              <c:f>Sheet1!$B$2:$B$27</c:f>
              <c:numCache>
                <c:formatCode>General</c:formatCode>
                <c:ptCount val="26"/>
                <c:pt idx="0">
                  <c:v>440</c:v>
                </c:pt>
                <c:pt idx="1">
                  <c:v>430</c:v>
                </c:pt>
                <c:pt idx="2">
                  <c:v>420</c:v>
                </c:pt>
                <c:pt idx="3">
                  <c:v>410</c:v>
                </c:pt>
                <c:pt idx="4">
                  <c:v>400</c:v>
                </c:pt>
                <c:pt idx="5">
                  <c:v>390</c:v>
                </c:pt>
                <c:pt idx="6">
                  <c:v>380</c:v>
                </c:pt>
                <c:pt idx="7">
                  <c:v>370</c:v>
                </c:pt>
                <c:pt idx="8">
                  <c:v>360</c:v>
                </c:pt>
                <c:pt idx="9">
                  <c:v>350</c:v>
                </c:pt>
                <c:pt idx="10">
                  <c:v>340</c:v>
                </c:pt>
                <c:pt idx="11">
                  <c:v>330</c:v>
                </c:pt>
                <c:pt idx="12">
                  <c:v>320</c:v>
                </c:pt>
                <c:pt idx="13">
                  <c:v>310</c:v>
                </c:pt>
                <c:pt idx="14">
                  <c:v>300</c:v>
                </c:pt>
                <c:pt idx="15">
                  <c:v>290</c:v>
                </c:pt>
                <c:pt idx="16">
                  <c:v>280</c:v>
                </c:pt>
                <c:pt idx="17">
                  <c:v>270</c:v>
                </c:pt>
                <c:pt idx="18">
                  <c:v>260</c:v>
                </c:pt>
                <c:pt idx="19">
                  <c:v>250</c:v>
                </c:pt>
                <c:pt idx="20">
                  <c:v>240</c:v>
                </c:pt>
                <c:pt idx="21">
                  <c:v>230</c:v>
                </c:pt>
                <c:pt idx="22">
                  <c:v>220</c:v>
                </c:pt>
                <c:pt idx="23">
                  <c:v>210</c:v>
                </c:pt>
                <c:pt idx="24">
                  <c:v>200</c:v>
                </c:pt>
                <c:pt idx="25">
                  <c:v>190</c:v>
                </c:pt>
              </c:numCache>
            </c:numRef>
          </c:val>
          <c:smooth val="0"/>
          <c:extLst>
            <c:ext xmlns:c16="http://schemas.microsoft.com/office/drawing/2014/chart" uri="{C3380CC4-5D6E-409C-BE32-E72D297353CC}">
              <c16:uniqueId val="{00000000-33C7-4467-90F2-9F2BDC22568A}"/>
            </c:ext>
          </c:extLst>
        </c:ser>
        <c:ser>
          <c:idx val="1"/>
          <c:order val="1"/>
          <c:tx>
            <c:strRef>
              <c:f>Sheet1!$C$1</c:f>
              <c:strCache>
                <c:ptCount val="1"/>
                <c:pt idx="0">
                  <c:v>Series 2</c:v>
                </c:pt>
              </c:strCache>
            </c:strRef>
          </c:tx>
          <c:spPr>
            <a:ln w="38100">
              <a:solidFill>
                <a:srgbClr val="FE53DB"/>
              </a:solidFill>
              <a:prstDash val="sysDash"/>
            </a:ln>
          </c:spPr>
          <c:marker>
            <c:symbol val="none"/>
          </c:marker>
          <c:cat>
            <c:numRef>
              <c:f>Sheet1!$A$2:$A$27</c:f>
              <c:numCache>
                <c:formatCode>General</c:formatCode>
                <c:ptCount val="26"/>
                <c:pt idx="0">
                  <c:v>2005</c:v>
                </c:pt>
                <c:pt idx="5">
                  <c:v>2010</c:v>
                </c:pt>
                <c:pt idx="10">
                  <c:v>2015</c:v>
                </c:pt>
                <c:pt idx="15">
                  <c:v>2020</c:v>
                </c:pt>
                <c:pt idx="20">
                  <c:v>2025</c:v>
                </c:pt>
                <c:pt idx="25">
                  <c:v>2030</c:v>
                </c:pt>
              </c:numCache>
            </c:numRef>
          </c:cat>
          <c:val>
            <c:numRef>
              <c:f>Sheet1!$C$2:$C$27</c:f>
              <c:numCache>
                <c:formatCode>General</c:formatCode>
                <c:ptCount val="26"/>
                <c:pt idx="11">
                  <c:v>330</c:v>
                </c:pt>
                <c:pt idx="12">
                  <c:v>310</c:v>
                </c:pt>
                <c:pt idx="13">
                  <c:v>290</c:v>
                </c:pt>
                <c:pt idx="14">
                  <c:v>270</c:v>
                </c:pt>
                <c:pt idx="15">
                  <c:v>250</c:v>
                </c:pt>
                <c:pt idx="16">
                  <c:v>230</c:v>
                </c:pt>
                <c:pt idx="17">
                  <c:v>210</c:v>
                </c:pt>
                <c:pt idx="18">
                  <c:v>190</c:v>
                </c:pt>
                <c:pt idx="19">
                  <c:v>170</c:v>
                </c:pt>
                <c:pt idx="20">
                  <c:v>150</c:v>
                </c:pt>
                <c:pt idx="21">
                  <c:v>130</c:v>
                </c:pt>
                <c:pt idx="22">
                  <c:v>110</c:v>
                </c:pt>
                <c:pt idx="23">
                  <c:v>90</c:v>
                </c:pt>
                <c:pt idx="24">
                  <c:v>70</c:v>
                </c:pt>
                <c:pt idx="25">
                  <c:v>50</c:v>
                </c:pt>
              </c:numCache>
            </c:numRef>
          </c:val>
          <c:smooth val="0"/>
          <c:extLst>
            <c:ext xmlns:c16="http://schemas.microsoft.com/office/drawing/2014/chart" uri="{C3380CC4-5D6E-409C-BE32-E72D297353CC}">
              <c16:uniqueId val="{00000001-33C7-4467-90F2-9F2BDC22568A}"/>
            </c:ext>
          </c:extLst>
        </c:ser>
        <c:dLbls>
          <c:showLegendKey val="0"/>
          <c:showVal val="0"/>
          <c:showCatName val="0"/>
          <c:showSerName val="0"/>
          <c:showPercent val="0"/>
          <c:showBubbleSize val="0"/>
        </c:dLbls>
        <c:smooth val="0"/>
        <c:axId val="2133558104"/>
        <c:axId val="2064495912"/>
      </c:lineChart>
      <c:catAx>
        <c:axId val="2133558104"/>
        <c:scaling>
          <c:orientation val="minMax"/>
        </c:scaling>
        <c:delete val="0"/>
        <c:axPos val="b"/>
        <c:numFmt formatCode="General" sourceLinked="1"/>
        <c:majorTickMark val="out"/>
        <c:minorTickMark val="none"/>
        <c:tickLblPos val="nextTo"/>
        <c:txPr>
          <a:bodyPr/>
          <a:lstStyle/>
          <a:p>
            <a:pPr>
              <a:defRPr sz="1600"/>
            </a:pPr>
            <a:endParaRPr lang="fr-FR"/>
          </a:p>
        </c:txPr>
        <c:crossAx val="2064495912"/>
        <c:crosses val="autoZero"/>
        <c:auto val="1"/>
        <c:lblAlgn val="ctr"/>
        <c:lblOffset val="100"/>
        <c:noMultiLvlLbl val="0"/>
      </c:catAx>
      <c:valAx>
        <c:axId val="2064495912"/>
        <c:scaling>
          <c:orientation val="minMax"/>
          <c:max val="450"/>
          <c:min val="0"/>
        </c:scaling>
        <c:delete val="1"/>
        <c:axPos val="l"/>
        <c:majorGridlines>
          <c:spPr>
            <a:ln>
              <a:prstDash val="dash"/>
            </a:ln>
          </c:spPr>
        </c:majorGridlines>
        <c:numFmt formatCode="General" sourceLinked="1"/>
        <c:majorTickMark val="out"/>
        <c:minorTickMark val="none"/>
        <c:tickLblPos val="nextTo"/>
        <c:crossAx val="2133558104"/>
        <c:crosses val="autoZero"/>
        <c:crossBetween val="between"/>
      </c:valAx>
    </c:plotArea>
    <c:plotVisOnly val="1"/>
    <c:dispBlanksAs val="gap"/>
    <c:showDLblsOverMax val="0"/>
  </c:chart>
  <c:spPr>
    <a:ln>
      <a:solidFill>
        <a:schemeClr val="tx2"/>
      </a:solidFill>
    </a:ln>
  </c:spPr>
  <c:txPr>
    <a:bodyPr/>
    <a:lstStyle/>
    <a:p>
      <a:pPr>
        <a:defRPr sz="1800"/>
      </a:pPr>
      <a:endParaRPr lang="fr-FR"/>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2.87823552442685E-2"/>
          <c:w val="1"/>
          <c:h val="0.72965592516989042"/>
        </c:manualLayout>
      </c:layout>
      <c:pie3D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1-DD1F-4409-A32B-F0A9998AB04F}"/>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3-DD1F-4409-A32B-F0A9998AB04F}"/>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p3d/>
            </c:spPr>
            <c:extLst>
              <c:ext xmlns:c16="http://schemas.microsoft.com/office/drawing/2014/chart" uri="{C3380CC4-5D6E-409C-BE32-E72D297353CC}">
                <c16:uniqueId val="{00000005-DD1F-4409-A32B-F0A9998AB04F}"/>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sp3d/>
            </c:spPr>
            <c:extLst>
              <c:ext xmlns:c16="http://schemas.microsoft.com/office/drawing/2014/chart" uri="{C3380CC4-5D6E-409C-BE32-E72D297353CC}">
                <c16:uniqueId val="{00000007-DD1F-4409-A32B-F0A9998AB04F}"/>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sp3d/>
            </c:spPr>
            <c:extLst>
              <c:ext xmlns:c16="http://schemas.microsoft.com/office/drawing/2014/chart" uri="{C3380CC4-5D6E-409C-BE32-E72D297353CC}">
                <c16:uniqueId val="{00000009-DD1F-4409-A32B-F0A9998AB04F}"/>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sp3d/>
            </c:spPr>
            <c:extLst>
              <c:ext xmlns:c16="http://schemas.microsoft.com/office/drawing/2014/chart" uri="{C3380CC4-5D6E-409C-BE32-E72D297353CC}">
                <c16:uniqueId val="{0000000B-DD1F-4409-A32B-F0A9998AB04F}"/>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sp3d/>
            </c:spPr>
            <c:extLst>
              <c:ext xmlns:c16="http://schemas.microsoft.com/office/drawing/2014/chart" uri="{C3380CC4-5D6E-409C-BE32-E72D297353CC}">
                <c16:uniqueId val="{0000000D-DD1F-4409-A32B-F0A9998AB04F}"/>
              </c:ext>
            </c:extLst>
          </c:dPt>
          <c:dPt>
            <c:idx val="7"/>
            <c:bubble3D val="0"/>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sp3d/>
            </c:spPr>
            <c:extLst>
              <c:ext xmlns:c16="http://schemas.microsoft.com/office/drawing/2014/chart" uri="{C3380CC4-5D6E-409C-BE32-E72D297353CC}">
                <c16:uniqueId val="{0000000F-DD1F-4409-A32B-F0A9998AB04F}"/>
              </c:ext>
            </c:extLst>
          </c:dPt>
          <c:dPt>
            <c:idx val="8"/>
            <c:bubble3D val="0"/>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sp3d/>
            </c:spPr>
            <c:extLst>
              <c:ext xmlns:c16="http://schemas.microsoft.com/office/drawing/2014/chart" uri="{C3380CC4-5D6E-409C-BE32-E72D297353CC}">
                <c16:uniqueId val="{00000011-DD1F-4409-A32B-F0A9998AB04F}"/>
              </c:ext>
            </c:extLst>
          </c:dPt>
          <c:dPt>
            <c:idx val="9"/>
            <c:bubble3D val="0"/>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a:sp3d/>
            </c:spPr>
            <c:extLst>
              <c:ext xmlns:c16="http://schemas.microsoft.com/office/drawing/2014/chart" uri="{C3380CC4-5D6E-409C-BE32-E72D297353CC}">
                <c16:uniqueId val="{00000013-DD1F-4409-A32B-F0A9998AB04F}"/>
              </c:ext>
            </c:extLst>
          </c:dPt>
          <c:dLbls>
            <c:dLbl>
              <c:idx val="8"/>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1-DD1F-4409-A32B-F0A9998AB04F}"/>
                </c:ext>
              </c:extLst>
            </c:dLbl>
            <c:dLbl>
              <c:idx val="9"/>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3-DD1F-4409-A32B-F0A9998AB04F}"/>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fr-FR"/>
              </a:p>
            </c:txPr>
            <c:dLblPos val="inEnd"/>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Combined!$B$57:$B$66</c:f>
              <c:strCache>
                <c:ptCount val="9"/>
                <c:pt idx="0">
                  <c:v>Funding gap</c:v>
                </c:pt>
                <c:pt idx="1">
                  <c:v>Government</c:v>
                </c:pt>
                <c:pt idx="2">
                  <c:v>Other (non-donor)</c:v>
                </c:pt>
                <c:pt idx="3">
                  <c:v>World Bank</c:v>
                </c:pt>
                <c:pt idx="4">
                  <c:v>GFTAM</c:v>
                </c:pt>
                <c:pt idx="5">
                  <c:v>USAID</c:v>
                </c:pt>
                <c:pt idx="6">
                  <c:v>GAVI</c:v>
                </c:pt>
                <c:pt idx="7">
                  <c:v>UNICEF</c:v>
                </c:pt>
                <c:pt idx="8">
                  <c:v>Other DPs (UNFPA and CIDA)</c:v>
                </c:pt>
              </c:strCache>
            </c:strRef>
          </c:cat>
          <c:val>
            <c:numRef>
              <c:f>Combined!$C$57:$C$66</c:f>
              <c:numCache>
                <c:formatCode>0.0%</c:formatCode>
                <c:ptCount val="10"/>
                <c:pt idx="0">
                  <c:v>0.318</c:v>
                </c:pt>
                <c:pt idx="1">
                  <c:v>7.1999999999999995E-2</c:v>
                </c:pt>
                <c:pt idx="2">
                  <c:v>8.5999999999999993E-2</c:v>
                </c:pt>
                <c:pt idx="3">
                  <c:v>0.182</c:v>
                </c:pt>
                <c:pt idx="4">
                  <c:v>0.114</c:v>
                </c:pt>
                <c:pt idx="5">
                  <c:v>9.6000000000000002E-2</c:v>
                </c:pt>
                <c:pt idx="6">
                  <c:v>8.8999999999999996E-2</c:v>
                </c:pt>
                <c:pt idx="7">
                  <c:v>3.7999999999999999E-2</c:v>
                </c:pt>
                <c:pt idx="8">
                  <c:v>0.01</c:v>
                </c:pt>
              </c:numCache>
            </c:numRef>
          </c:val>
          <c:extLst>
            <c:ext xmlns:c16="http://schemas.microsoft.com/office/drawing/2014/chart" uri="{C3380CC4-5D6E-409C-BE32-E72D297353CC}">
              <c16:uniqueId val="{00000014-DD1F-4409-A32B-F0A9998AB04F}"/>
            </c:ext>
          </c:extLst>
        </c:ser>
        <c:dLbls>
          <c:dLblPos val="inEnd"/>
          <c:showLegendKey val="0"/>
          <c:showVal val="0"/>
          <c:showCatName val="0"/>
          <c:showSerName val="0"/>
          <c:showPercent val="1"/>
          <c:showBubbleSize val="0"/>
          <c:showLeaderLines val="1"/>
        </c:dLbls>
      </c:pie3DChart>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legendEntry>
      <c:legendEntry>
        <c:idx val="1"/>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legendEntry>
      <c:legendEntry>
        <c:idx val="2"/>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legendEntry>
      <c:legendEntry>
        <c:idx val="3"/>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legendEntry>
      <c:legendEntry>
        <c:idx val="4"/>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legendEntry>
      <c:legendEntry>
        <c:idx val="5"/>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legendEntry>
      <c:legendEntry>
        <c:idx val="6"/>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legendEntry>
      <c:legendEntry>
        <c:idx val="7"/>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legendEntry>
      <c:legendEntry>
        <c:idx val="8"/>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legendEntry>
      <c:legendEntry>
        <c:idx val="9"/>
        <c:delete val="1"/>
      </c:legendEntry>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3493225946809001"/>
          <c:y val="0.14042496766906201"/>
          <c:w val="0.83177749688367097"/>
          <c:h val="0.57199600569679299"/>
        </c:manualLayout>
      </c:layout>
      <c:barChart>
        <c:barDir val="col"/>
        <c:grouping val="clustered"/>
        <c:varyColors val="0"/>
        <c:ser>
          <c:idx val="0"/>
          <c:order val="0"/>
          <c:spPr>
            <a:solidFill>
              <a:srgbClr val="F4C432"/>
            </a:solidFill>
            <a:ln>
              <a:noFill/>
            </a:ln>
          </c:spPr>
          <c:invertIfNegative val="0"/>
          <c:cat>
            <c:strRef>
              <c:f>Forecast!$A$89:$A$100</c:f>
              <c:strCache>
                <c:ptCount val="12"/>
                <c:pt idx="0">
                  <c:v>Liberia</c:v>
                </c:pt>
                <c:pt idx="1">
                  <c:v>Sierra Leone</c:v>
                </c:pt>
                <c:pt idx="2">
                  <c:v>Cameroon</c:v>
                </c:pt>
                <c:pt idx="3">
                  <c:v>Kenya</c:v>
                </c:pt>
                <c:pt idx="4">
                  <c:v>Uganda</c:v>
                </c:pt>
                <c:pt idx="5">
                  <c:v>Vietnam</c:v>
                </c:pt>
                <c:pt idx="6">
                  <c:v>Tanzania</c:v>
                </c:pt>
                <c:pt idx="7">
                  <c:v>Democratic Republic of the Congo</c:v>
                </c:pt>
                <c:pt idx="8">
                  <c:v>Ethiopia</c:v>
                </c:pt>
                <c:pt idx="9">
                  <c:v>Bangladesh</c:v>
                </c:pt>
                <c:pt idx="10">
                  <c:v>Guatemala</c:v>
                </c:pt>
                <c:pt idx="11">
                  <c:v>Nigeria</c:v>
                </c:pt>
              </c:strCache>
            </c:strRef>
          </c:cat>
          <c:val>
            <c:numRef>
              <c:f>Forecast!$B$89:$B$100</c:f>
              <c:numCache>
                <c:formatCode>0.00</c:formatCode>
                <c:ptCount val="12"/>
                <c:pt idx="0">
                  <c:v>3.60592546140689E-3</c:v>
                </c:pt>
                <c:pt idx="1">
                  <c:v>5.90233613708597E-2</c:v>
                </c:pt>
                <c:pt idx="2">
                  <c:v>9.01270588389642E-2</c:v>
                </c:pt>
                <c:pt idx="3">
                  <c:v>0.116998145454681</c:v>
                </c:pt>
                <c:pt idx="4">
                  <c:v>0.37617241636411197</c:v>
                </c:pt>
                <c:pt idx="5">
                  <c:v>0.39102977113674497</c:v>
                </c:pt>
                <c:pt idx="6">
                  <c:v>0.43227088730676</c:v>
                </c:pt>
                <c:pt idx="7">
                  <c:v>0.52861580653821905</c:v>
                </c:pt>
                <c:pt idx="8">
                  <c:v>0.87481102346597905</c:v>
                </c:pt>
                <c:pt idx="9">
                  <c:v>1.427975558930308</c:v>
                </c:pt>
                <c:pt idx="10">
                  <c:v>1.64994540621563</c:v>
                </c:pt>
                <c:pt idx="11">
                  <c:v>8.1281113964183476</c:v>
                </c:pt>
              </c:numCache>
            </c:numRef>
          </c:val>
          <c:extLst>
            <c:ext xmlns:c16="http://schemas.microsoft.com/office/drawing/2014/chart" uri="{C3380CC4-5D6E-409C-BE32-E72D297353CC}">
              <c16:uniqueId val="{00000000-F2FB-4156-A2B7-573B9F04D2DD}"/>
            </c:ext>
          </c:extLst>
        </c:ser>
        <c:dLbls>
          <c:showLegendKey val="0"/>
          <c:showVal val="0"/>
          <c:showCatName val="0"/>
          <c:showSerName val="0"/>
          <c:showPercent val="0"/>
          <c:showBubbleSize val="0"/>
        </c:dLbls>
        <c:gapWidth val="150"/>
        <c:axId val="-2128099144"/>
        <c:axId val="-2128095992"/>
      </c:barChart>
      <c:catAx>
        <c:axId val="-2128099144"/>
        <c:scaling>
          <c:orientation val="minMax"/>
        </c:scaling>
        <c:delete val="0"/>
        <c:axPos val="b"/>
        <c:numFmt formatCode="General" sourceLinked="0"/>
        <c:majorTickMark val="out"/>
        <c:minorTickMark val="none"/>
        <c:tickLblPos val="nextTo"/>
        <c:txPr>
          <a:bodyPr/>
          <a:lstStyle/>
          <a:p>
            <a:pPr>
              <a:defRPr sz="1300" b="1"/>
            </a:pPr>
            <a:endParaRPr lang="fr-FR"/>
          </a:p>
        </c:txPr>
        <c:crossAx val="-2128095992"/>
        <c:crosses val="autoZero"/>
        <c:auto val="1"/>
        <c:lblAlgn val="ctr"/>
        <c:lblOffset val="100"/>
        <c:noMultiLvlLbl val="0"/>
      </c:catAx>
      <c:valAx>
        <c:axId val="-2128095992"/>
        <c:scaling>
          <c:orientation val="minMax"/>
        </c:scaling>
        <c:delete val="0"/>
        <c:axPos val="l"/>
        <c:title>
          <c:tx>
            <c:rich>
              <a:bodyPr rot="-5400000" vert="horz"/>
              <a:lstStyle/>
              <a:p>
                <a:pPr>
                  <a:defRPr sz="1200"/>
                </a:pPr>
                <a:r>
                  <a:rPr lang="en-US" sz="1200" dirty="0"/>
                  <a:t>Current</a:t>
                </a:r>
                <a:r>
                  <a:rPr lang="en-US" sz="1200" baseline="0" dirty="0"/>
                  <a:t> US dollars (billions)</a:t>
                </a:r>
                <a:endParaRPr lang="en-US" sz="1200" dirty="0"/>
              </a:p>
            </c:rich>
          </c:tx>
          <c:layout>
            <c:manualLayout>
              <c:xMode val="edge"/>
              <c:yMode val="edge"/>
              <c:x val="0"/>
              <c:y val="0.13638625476293501"/>
            </c:manualLayout>
          </c:layout>
          <c:overlay val="0"/>
        </c:title>
        <c:numFmt formatCode="0" sourceLinked="0"/>
        <c:majorTickMark val="out"/>
        <c:minorTickMark val="none"/>
        <c:tickLblPos val="nextTo"/>
        <c:txPr>
          <a:bodyPr/>
          <a:lstStyle/>
          <a:p>
            <a:pPr>
              <a:defRPr sz="1400"/>
            </a:pPr>
            <a:endParaRPr lang="fr-FR"/>
          </a:p>
        </c:txPr>
        <c:crossAx val="-2128099144"/>
        <c:crosses val="autoZero"/>
        <c:crossBetween val="between"/>
      </c:valAx>
    </c:plotArea>
    <c:plotVisOnly val="1"/>
    <c:dispBlanksAs val="gap"/>
    <c:showDLblsOverMax val="0"/>
  </c:chart>
  <c:txPr>
    <a:bodyPr/>
    <a:lstStyle/>
    <a:p>
      <a:pPr>
        <a:defRPr sz="1600"/>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56571856809888"/>
          <c:y val="0.125086343787217"/>
          <c:w val="0.80735259022955996"/>
          <c:h val="0.59583763398173895"/>
        </c:manualLayout>
      </c:layout>
      <c:barChart>
        <c:barDir val="col"/>
        <c:grouping val="clustered"/>
        <c:varyColors val="0"/>
        <c:ser>
          <c:idx val="0"/>
          <c:order val="0"/>
          <c:tx>
            <c:strRef>
              <c:f>'GGEH forecast'!$B$54</c:f>
              <c:strCache>
                <c:ptCount val="1"/>
                <c:pt idx="0">
                  <c:v>Additional resources if brought to benchmark</c:v>
                </c:pt>
              </c:strCache>
            </c:strRef>
          </c:tx>
          <c:spPr>
            <a:solidFill>
              <a:srgbClr val="F4C432"/>
            </a:solidFill>
            <a:ln>
              <a:noFill/>
            </a:ln>
          </c:spPr>
          <c:invertIfNegative val="0"/>
          <c:cat>
            <c:strRef>
              <c:f>'GGEH forecast'!$A$55:$A$61</c:f>
              <c:strCache>
                <c:ptCount val="7"/>
                <c:pt idx="0">
                  <c:v>Guinea</c:v>
                </c:pt>
                <c:pt idx="1">
                  <c:v>Mozambique</c:v>
                </c:pt>
                <c:pt idx="2">
                  <c:v>Senegal</c:v>
                </c:pt>
                <c:pt idx="3">
                  <c:v>Cameroon</c:v>
                </c:pt>
                <c:pt idx="4">
                  <c:v>Myanmar</c:v>
                </c:pt>
                <c:pt idx="5">
                  <c:v>Bangladesh</c:v>
                </c:pt>
                <c:pt idx="6">
                  <c:v>Nigeria</c:v>
                </c:pt>
              </c:strCache>
            </c:strRef>
          </c:cat>
          <c:val>
            <c:numRef>
              <c:f>'GGEH forecast'!$B$55:$B$61</c:f>
              <c:numCache>
                <c:formatCode>0.00</c:formatCode>
                <c:ptCount val="7"/>
                <c:pt idx="0">
                  <c:v>1.4305033172873001E-2</c:v>
                </c:pt>
                <c:pt idx="1">
                  <c:v>6.5147524525598993E-2</c:v>
                </c:pt>
                <c:pt idx="2">
                  <c:v>7.7806790012676E-2</c:v>
                </c:pt>
                <c:pt idx="3">
                  <c:v>0.38972284509305599</c:v>
                </c:pt>
                <c:pt idx="4">
                  <c:v>0.84602041631793801</c:v>
                </c:pt>
                <c:pt idx="5">
                  <c:v>0.97768200743034805</c:v>
                </c:pt>
                <c:pt idx="6">
                  <c:v>0.98180842167810101</c:v>
                </c:pt>
              </c:numCache>
            </c:numRef>
          </c:val>
          <c:extLst>
            <c:ext xmlns:c16="http://schemas.microsoft.com/office/drawing/2014/chart" uri="{C3380CC4-5D6E-409C-BE32-E72D297353CC}">
              <c16:uniqueId val="{00000000-261D-4B9E-8C84-1E93623A5530}"/>
            </c:ext>
          </c:extLst>
        </c:ser>
        <c:dLbls>
          <c:showLegendKey val="0"/>
          <c:showVal val="0"/>
          <c:showCatName val="0"/>
          <c:showSerName val="0"/>
          <c:showPercent val="0"/>
          <c:showBubbleSize val="0"/>
        </c:dLbls>
        <c:gapWidth val="150"/>
        <c:axId val="-2123291528"/>
        <c:axId val="-2093203416"/>
      </c:barChart>
      <c:catAx>
        <c:axId val="-2123291528"/>
        <c:scaling>
          <c:orientation val="minMax"/>
        </c:scaling>
        <c:delete val="0"/>
        <c:axPos val="b"/>
        <c:numFmt formatCode="General" sourceLinked="0"/>
        <c:majorTickMark val="out"/>
        <c:minorTickMark val="none"/>
        <c:tickLblPos val="nextTo"/>
        <c:txPr>
          <a:bodyPr/>
          <a:lstStyle/>
          <a:p>
            <a:pPr>
              <a:defRPr sz="1300" b="1"/>
            </a:pPr>
            <a:endParaRPr lang="fr-FR"/>
          </a:p>
        </c:txPr>
        <c:crossAx val="-2093203416"/>
        <c:crosses val="autoZero"/>
        <c:auto val="1"/>
        <c:lblAlgn val="ctr"/>
        <c:lblOffset val="100"/>
        <c:noMultiLvlLbl val="0"/>
      </c:catAx>
      <c:valAx>
        <c:axId val="-2093203416"/>
        <c:scaling>
          <c:orientation val="minMax"/>
        </c:scaling>
        <c:delete val="0"/>
        <c:axPos val="l"/>
        <c:title>
          <c:tx>
            <c:rich>
              <a:bodyPr rot="-5400000" vert="horz"/>
              <a:lstStyle/>
              <a:p>
                <a:pPr algn="ctr" rtl="0">
                  <a:defRPr sz="1200"/>
                </a:pPr>
                <a:r>
                  <a:rPr lang="en-US" sz="1200" dirty="0"/>
                  <a:t>Current US dollars (billions)</a:t>
                </a:r>
              </a:p>
            </c:rich>
          </c:tx>
          <c:overlay val="0"/>
        </c:title>
        <c:numFmt formatCode="0.00" sourceLinked="1"/>
        <c:majorTickMark val="out"/>
        <c:minorTickMark val="none"/>
        <c:tickLblPos val="nextTo"/>
        <c:txPr>
          <a:bodyPr/>
          <a:lstStyle/>
          <a:p>
            <a:pPr>
              <a:defRPr sz="1200"/>
            </a:pPr>
            <a:endParaRPr lang="fr-FR"/>
          </a:p>
        </c:txPr>
        <c:crossAx val="-2123291528"/>
        <c:crosses val="autoZero"/>
        <c:crossBetween val="between"/>
      </c:valAx>
    </c:plotArea>
    <c:plotVisOnly val="1"/>
    <c:dispBlanksAs val="gap"/>
    <c:showDLblsOverMax val="0"/>
  </c:chart>
  <c:txPr>
    <a:bodyPr/>
    <a:lstStyle/>
    <a:p>
      <a:pPr>
        <a:defRPr sz="1800"/>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18961848172526"/>
          <c:y val="6.0185185185185203E-2"/>
          <c:w val="0.84100366057346998"/>
          <c:h val="0.55685914260717395"/>
        </c:manualLayout>
      </c:layout>
      <c:barChart>
        <c:barDir val="col"/>
        <c:grouping val="stacked"/>
        <c:varyColors val="0"/>
        <c:ser>
          <c:idx val="0"/>
          <c:order val="0"/>
          <c:tx>
            <c:strRef>
              <c:f>'S of C by country sorted (GFF)'!$B$1</c:f>
              <c:strCache>
                <c:ptCount val="1"/>
                <c:pt idx="0">
                  <c:v>Share public</c:v>
                </c:pt>
              </c:strCache>
            </c:strRef>
          </c:tx>
          <c:spPr>
            <a:solidFill>
              <a:schemeClr val="tx2"/>
            </a:solidFill>
          </c:spPr>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(GFF)'!$B$2:$B$13</c:f>
              <c:numCache>
                <c:formatCode>0.00%</c:formatCode>
                <c:ptCount val="12"/>
                <c:pt idx="0">
                  <c:v>0.28299999999999997</c:v>
                </c:pt>
                <c:pt idx="1">
                  <c:v>0.36499999999999999</c:v>
                </c:pt>
                <c:pt idx="2">
                  <c:v>0.39200000000000002</c:v>
                </c:pt>
                <c:pt idx="3">
                  <c:v>0.40699999999999997</c:v>
                </c:pt>
                <c:pt idx="4">
                  <c:v>0.436</c:v>
                </c:pt>
                <c:pt idx="5">
                  <c:v>0.44</c:v>
                </c:pt>
                <c:pt idx="6">
                  <c:v>0.49299999999999999</c:v>
                </c:pt>
                <c:pt idx="7">
                  <c:v>0.57699999999999996</c:v>
                </c:pt>
                <c:pt idx="8">
                  <c:v>0.63500000000000001</c:v>
                </c:pt>
                <c:pt idx="9">
                  <c:v>0.74399999999999999</c:v>
                </c:pt>
                <c:pt idx="10">
                  <c:v>0.754</c:v>
                </c:pt>
                <c:pt idx="11">
                  <c:v>0.79100000000000004</c:v>
                </c:pt>
              </c:numCache>
            </c:numRef>
          </c:val>
          <c:extLst>
            <c:ext xmlns:c16="http://schemas.microsoft.com/office/drawing/2014/chart" uri="{C3380CC4-5D6E-409C-BE32-E72D297353CC}">
              <c16:uniqueId val="{00000000-74C2-44CC-8C8C-BE695B53A469}"/>
            </c:ext>
          </c:extLst>
        </c:ser>
        <c:ser>
          <c:idx val="1"/>
          <c:order val="1"/>
          <c:tx>
            <c:strRef>
              <c:f>'S of C by country sorted (GFF)'!$C$1</c:f>
              <c:strCache>
                <c:ptCount val="1"/>
                <c:pt idx="0">
                  <c:v>Hospital/Clinic</c:v>
                </c:pt>
              </c:strCache>
            </c:strRef>
          </c:tx>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(GFF)'!$C$2:$C$13</c:f>
            </c:numRef>
          </c:val>
          <c:extLst>
            <c:ext xmlns:c16="http://schemas.microsoft.com/office/drawing/2014/chart" uri="{C3380CC4-5D6E-409C-BE32-E72D297353CC}">
              <c16:uniqueId val="{00000001-74C2-44CC-8C8C-BE695B53A469}"/>
            </c:ext>
          </c:extLst>
        </c:ser>
        <c:ser>
          <c:idx val="2"/>
          <c:order val="2"/>
          <c:tx>
            <c:strRef>
              <c:f>'S of C by country sorted (GFF)'!$D$1</c:f>
              <c:strCache>
                <c:ptCount val="1"/>
                <c:pt idx="0">
                  <c:v>Pharmacy</c:v>
                </c:pt>
              </c:strCache>
            </c:strRef>
          </c:tx>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(GFF)'!$D$2:$D$13</c:f>
            </c:numRef>
          </c:val>
          <c:extLst>
            <c:ext xmlns:c16="http://schemas.microsoft.com/office/drawing/2014/chart" uri="{C3380CC4-5D6E-409C-BE32-E72D297353CC}">
              <c16:uniqueId val="{00000002-74C2-44CC-8C8C-BE695B53A469}"/>
            </c:ext>
          </c:extLst>
        </c:ser>
        <c:ser>
          <c:idx val="3"/>
          <c:order val="3"/>
          <c:tx>
            <c:strRef>
              <c:f>'S of C by country sorted (GFF)'!$E$1</c:f>
              <c:strCache>
                <c:ptCount val="1"/>
                <c:pt idx="0">
                  <c:v>Private Doctor</c:v>
                </c:pt>
              </c:strCache>
            </c:strRef>
          </c:tx>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(GFF)'!$E$2:$E$13</c:f>
            </c:numRef>
          </c:val>
          <c:extLst>
            <c:ext xmlns:c16="http://schemas.microsoft.com/office/drawing/2014/chart" uri="{C3380CC4-5D6E-409C-BE32-E72D297353CC}">
              <c16:uniqueId val="{00000003-74C2-44CC-8C8C-BE695B53A469}"/>
            </c:ext>
          </c:extLst>
        </c:ser>
        <c:ser>
          <c:idx val="4"/>
          <c:order val="4"/>
          <c:tx>
            <c:strRef>
              <c:f>'S of C by country sorted (GFF)'!$F$1</c:f>
              <c:strCache>
                <c:ptCount val="1"/>
                <c:pt idx="0">
                  <c:v>Religious Hospital</c:v>
                </c:pt>
              </c:strCache>
            </c:strRef>
          </c:tx>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(GFF)'!$F$2:$F$13</c:f>
            </c:numRef>
          </c:val>
          <c:extLst>
            <c:ext xmlns:c16="http://schemas.microsoft.com/office/drawing/2014/chart" uri="{C3380CC4-5D6E-409C-BE32-E72D297353CC}">
              <c16:uniqueId val="{00000004-74C2-44CC-8C8C-BE695B53A469}"/>
            </c:ext>
          </c:extLst>
        </c:ser>
        <c:ser>
          <c:idx val="5"/>
          <c:order val="5"/>
          <c:tx>
            <c:strRef>
              <c:f>'S of C by country sorted (GFF)'!$G$1</c:f>
              <c:strCache>
                <c:ptCount val="1"/>
                <c:pt idx="0">
                  <c:v>CHW</c:v>
                </c:pt>
              </c:strCache>
            </c:strRef>
          </c:tx>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(GFF)'!$G$2:$G$13</c:f>
            </c:numRef>
          </c:val>
          <c:extLst>
            <c:ext xmlns:c16="http://schemas.microsoft.com/office/drawing/2014/chart" uri="{C3380CC4-5D6E-409C-BE32-E72D297353CC}">
              <c16:uniqueId val="{00000005-74C2-44CC-8C8C-BE695B53A469}"/>
            </c:ext>
          </c:extLst>
        </c:ser>
        <c:ser>
          <c:idx val="6"/>
          <c:order val="6"/>
          <c:tx>
            <c:strRef>
              <c:f>'S of C by country sorted (GFF)'!$H$1</c:f>
              <c:strCache>
                <c:ptCount val="1"/>
                <c:pt idx="0">
                  <c:v>Mobile clinic</c:v>
                </c:pt>
              </c:strCache>
            </c:strRef>
          </c:tx>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(GFF)'!$H$2:$H$13</c:f>
            </c:numRef>
          </c:val>
          <c:extLst>
            <c:ext xmlns:c16="http://schemas.microsoft.com/office/drawing/2014/chart" uri="{C3380CC4-5D6E-409C-BE32-E72D297353CC}">
              <c16:uniqueId val="{00000006-74C2-44CC-8C8C-BE695B53A469}"/>
            </c:ext>
          </c:extLst>
        </c:ser>
        <c:ser>
          <c:idx val="7"/>
          <c:order val="7"/>
          <c:tx>
            <c:strRef>
              <c:f>'S of C by country sorted (GFF)'!$I$1</c:f>
              <c:strCache>
                <c:ptCount val="1"/>
                <c:pt idx="0">
                  <c:v>Other Formal</c:v>
                </c:pt>
              </c:strCache>
            </c:strRef>
          </c:tx>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(GFF)'!$I$2:$I$13</c:f>
            </c:numRef>
          </c:val>
          <c:extLst>
            <c:ext xmlns:c16="http://schemas.microsoft.com/office/drawing/2014/chart" uri="{C3380CC4-5D6E-409C-BE32-E72D297353CC}">
              <c16:uniqueId val="{00000007-74C2-44CC-8C8C-BE695B53A469}"/>
            </c:ext>
          </c:extLst>
        </c:ser>
        <c:ser>
          <c:idx val="8"/>
          <c:order val="8"/>
          <c:tx>
            <c:strRef>
              <c:f>'S of C by country sorted (GFF)'!$J$1</c:f>
              <c:strCache>
                <c:ptCount val="1"/>
                <c:pt idx="0">
                  <c:v>Shop</c:v>
                </c:pt>
              </c:strCache>
            </c:strRef>
          </c:tx>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(GFF)'!$J$2:$J$13</c:f>
            </c:numRef>
          </c:val>
          <c:extLst>
            <c:ext xmlns:c16="http://schemas.microsoft.com/office/drawing/2014/chart" uri="{C3380CC4-5D6E-409C-BE32-E72D297353CC}">
              <c16:uniqueId val="{00000008-74C2-44CC-8C8C-BE695B53A469}"/>
            </c:ext>
          </c:extLst>
        </c:ser>
        <c:ser>
          <c:idx val="9"/>
          <c:order val="9"/>
          <c:tx>
            <c:strRef>
              <c:f>'S of C by country sorted (GFF)'!$K$1</c:f>
              <c:strCache>
                <c:ptCount val="1"/>
                <c:pt idx="0">
                  <c:v>Traditional Practitioner</c:v>
                </c:pt>
              </c:strCache>
            </c:strRef>
          </c:tx>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(GFF)'!$K$2:$K$13</c:f>
            </c:numRef>
          </c:val>
          <c:extLst>
            <c:ext xmlns:c16="http://schemas.microsoft.com/office/drawing/2014/chart" uri="{C3380CC4-5D6E-409C-BE32-E72D297353CC}">
              <c16:uniqueId val="{00000009-74C2-44CC-8C8C-BE695B53A469}"/>
            </c:ext>
          </c:extLst>
        </c:ser>
        <c:ser>
          <c:idx val="10"/>
          <c:order val="10"/>
          <c:tx>
            <c:strRef>
              <c:f>'S of C by country sorted (GFF)'!$L$1</c:f>
              <c:strCache>
                <c:ptCount val="1"/>
                <c:pt idx="0">
                  <c:v>Friends/Relatives</c:v>
                </c:pt>
              </c:strCache>
            </c:strRef>
          </c:tx>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(GFF)'!$L$2:$L$13</c:f>
            </c:numRef>
          </c:val>
          <c:extLst>
            <c:ext xmlns:c16="http://schemas.microsoft.com/office/drawing/2014/chart" uri="{C3380CC4-5D6E-409C-BE32-E72D297353CC}">
              <c16:uniqueId val="{0000000A-74C2-44CC-8C8C-BE695B53A469}"/>
            </c:ext>
          </c:extLst>
        </c:ser>
        <c:ser>
          <c:idx val="11"/>
          <c:order val="11"/>
          <c:tx>
            <c:strRef>
              <c:f>'S of C by country sorted (GFF)'!$M$1</c:f>
              <c:strCache>
                <c:ptCount val="1"/>
                <c:pt idx="0">
                  <c:v>Other Non-Formal</c:v>
                </c:pt>
              </c:strCache>
            </c:strRef>
          </c:tx>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(GFF)'!$M$2:$M$13</c:f>
            </c:numRef>
          </c:val>
          <c:extLst>
            <c:ext xmlns:c16="http://schemas.microsoft.com/office/drawing/2014/chart" uri="{C3380CC4-5D6E-409C-BE32-E72D297353CC}">
              <c16:uniqueId val="{0000000B-74C2-44CC-8C8C-BE695B53A469}"/>
            </c:ext>
          </c:extLst>
        </c:ser>
        <c:ser>
          <c:idx val="12"/>
          <c:order val="12"/>
          <c:tx>
            <c:strRef>
              <c:f>'S of C by country sorted (GFF)'!$N$1</c:f>
              <c:strCache>
                <c:ptCount val="1"/>
                <c:pt idx="0">
                  <c:v>Private (for-profit and non-for profit)</c:v>
                </c:pt>
              </c:strCache>
            </c:strRef>
          </c:tx>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(GFF)'!$N$2:$N$13</c:f>
            </c:numRef>
          </c:val>
          <c:extLst>
            <c:ext xmlns:c16="http://schemas.microsoft.com/office/drawing/2014/chart" uri="{C3380CC4-5D6E-409C-BE32-E72D297353CC}">
              <c16:uniqueId val="{0000000C-74C2-44CC-8C8C-BE695B53A469}"/>
            </c:ext>
          </c:extLst>
        </c:ser>
        <c:ser>
          <c:idx val="13"/>
          <c:order val="13"/>
          <c:tx>
            <c:strRef>
              <c:f>'S of C by country sorted (GFF)'!$O$1</c:f>
              <c:strCache>
                <c:ptCount val="1"/>
                <c:pt idx="0">
                  <c:v>Share private (for-profit and not-for-profit)</c:v>
                </c:pt>
              </c:strCache>
            </c:strRef>
          </c:tx>
          <c:spPr>
            <a:solidFill>
              <a:srgbClr val="2AA9E1"/>
            </a:solidFill>
          </c:spPr>
          <c:invertIfNegative val="0"/>
          <c:cat>
            <c:strRef>
              <c:f>'S of C by country sorted (GFF)'!$A$2:$A$13</c:f>
              <c:strCache>
                <c:ptCount val="12"/>
                <c:pt idx="0">
                  <c:v>Nigeria</c:v>
                </c:pt>
                <c:pt idx="1">
                  <c:v>Guinea</c:v>
                </c:pt>
                <c:pt idx="2">
                  <c:v>Cameroon</c:v>
                </c:pt>
                <c:pt idx="3">
                  <c:v>DRC</c:v>
                </c:pt>
                <c:pt idx="4">
                  <c:v>Kenya</c:v>
                </c:pt>
                <c:pt idx="5">
                  <c:v>Liberia</c:v>
                </c:pt>
                <c:pt idx="6">
                  <c:v>Uganda </c:v>
                </c:pt>
                <c:pt idx="7">
                  <c:v>Senegal</c:v>
                </c:pt>
                <c:pt idx="8">
                  <c:v>Tanzania</c:v>
                </c:pt>
                <c:pt idx="9">
                  <c:v>Sierra Leone</c:v>
                </c:pt>
                <c:pt idx="10">
                  <c:v>Ethiopia</c:v>
                </c:pt>
                <c:pt idx="11">
                  <c:v>Mozambique</c:v>
                </c:pt>
              </c:strCache>
            </c:strRef>
          </c:cat>
          <c:val>
            <c:numRef>
              <c:f>'S of C by country sorted (GFF)'!$O$2:$O$13</c:f>
              <c:numCache>
                <c:formatCode>0.00%</c:formatCode>
                <c:ptCount val="12"/>
                <c:pt idx="0">
                  <c:v>0.71771700000000005</c:v>
                </c:pt>
                <c:pt idx="1">
                  <c:v>0.62738000000000005</c:v>
                </c:pt>
                <c:pt idx="2">
                  <c:v>0.60799999999999998</c:v>
                </c:pt>
                <c:pt idx="3">
                  <c:v>0.588256</c:v>
                </c:pt>
                <c:pt idx="4">
                  <c:v>0.56174400000000002</c:v>
                </c:pt>
                <c:pt idx="5">
                  <c:v>0.56055999999999995</c:v>
                </c:pt>
                <c:pt idx="6">
                  <c:v>0.50750700000000004</c:v>
                </c:pt>
                <c:pt idx="7">
                  <c:v>0.42481099999999999</c:v>
                </c:pt>
                <c:pt idx="8">
                  <c:v>0.36171500000000001</c:v>
                </c:pt>
                <c:pt idx="9">
                  <c:v>0.25574400000000003</c:v>
                </c:pt>
                <c:pt idx="10">
                  <c:v>0.246</c:v>
                </c:pt>
                <c:pt idx="11">
                  <c:v>0.20899999999999999</c:v>
                </c:pt>
              </c:numCache>
            </c:numRef>
          </c:val>
          <c:extLst>
            <c:ext xmlns:c16="http://schemas.microsoft.com/office/drawing/2014/chart" uri="{C3380CC4-5D6E-409C-BE32-E72D297353CC}">
              <c16:uniqueId val="{0000000D-74C2-44CC-8C8C-BE695B53A469}"/>
            </c:ext>
          </c:extLst>
        </c:ser>
        <c:dLbls>
          <c:showLegendKey val="0"/>
          <c:showVal val="0"/>
          <c:showCatName val="0"/>
          <c:showSerName val="0"/>
          <c:showPercent val="0"/>
          <c:showBubbleSize val="0"/>
        </c:dLbls>
        <c:gapWidth val="150"/>
        <c:overlap val="100"/>
        <c:axId val="-2122947336"/>
        <c:axId val="-2123099848"/>
      </c:barChart>
      <c:catAx>
        <c:axId val="-2122947336"/>
        <c:scaling>
          <c:orientation val="minMax"/>
        </c:scaling>
        <c:delete val="0"/>
        <c:axPos val="b"/>
        <c:numFmt formatCode="General" sourceLinked="0"/>
        <c:majorTickMark val="out"/>
        <c:minorTickMark val="none"/>
        <c:tickLblPos val="nextTo"/>
        <c:crossAx val="-2123099848"/>
        <c:crosses val="autoZero"/>
        <c:auto val="1"/>
        <c:lblAlgn val="ctr"/>
        <c:lblOffset val="100"/>
        <c:noMultiLvlLbl val="0"/>
      </c:catAx>
      <c:valAx>
        <c:axId val="-2123099848"/>
        <c:scaling>
          <c:orientation val="minMax"/>
          <c:max val="1"/>
        </c:scaling>
        <c:delete val="0"/>
        <c:axPos val="l"/>
        <c:majorGridlines/>
        <c:numFmt formatCode="0%" sourceLinked="0"/>
        <c:majorTickMark val="out"/>
        <c:minorTickMark val="none"/>
        <c:tickLblPos val="nextTo"/>
        <c:crossAx val="-2122947336"/>
        <c:crosses val="autoZero"/>
        <c:crossBetween val="between"/>
      </c:valAx>
    </c:plotArea>
    <c:legend>
      <c:legendPos val="b"/>
      <c:layout>
        <c:manualLayout>
          <c:xMode val="edge"/>
          <c:yMode val="edge"/>
          <c:x val="6.9838484712692502E-3"/>
          <c:y val="0.85649533391659405"/>
          <c:w val="0.98911163682145098"/>
          <c:h val="0.106467629046369"/>
        </c:manualLayout>
      </c:layout>
      <c:overlay val="0"/>
      <c:txPr>
        <a:bodyPr/>
        <a:lstStyle/>
        <a:p>
          <a:pPr>
            <a:defRPr sz="1200"/>
          </a:pPr>
          <a:endParaRPr lang="fr-FR"/>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200" b="1" dirty="0" err="1">
                <a:solidFill>
                  <a:schemeClr val="tx1"/>
                </a:solidFill>
                <a:latin typeface="Futura Std Book"/>
              </a:rPr>
              <a:t>Taux</a:t>
            </a:r>
            <a:r>
              <a:rPr lang="en-US" sz="1200" b="1" dirty="0">
                <a:solidFill>
                  <a:schemeClr val="tx1"/>
                </a:solidFill>
                <a:latin typeface="Futura Std Book"/>
              </a:rPr>
              <a:t> de </a:t>
            </a:r>
            <a:r>
              <a:rPr lang="en-US" sz="1200" b="1" dirty="0" err="1">
                <a:solidFill>
                  <a:schemeClr val="tx1"/>
                </a:solidFill>
                <a:latin typeface="Futura Std Book"/>
              </a:rPr>
              <a:t>césarienne</a:t>
            </a:r>
            <a:r>
              <a:rPr lang="en-US" sz="1200" b="1" dirty="0">
                <a:solidFill>
                  <a:schemeClr val="tx1"/>
                </a:solidFill>
                <a:latin typeface="Futura Std Book"/>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fr-FR"/>
        </a:p>
      </c:txPr>
    </c:title>
    <c:autoTitleDeleted val="0"/>
    <c:plotArea>
      <c:layout/>
      <c:barChart>
        <c:barDir val="bar"/>
        <c:grouping val="clustered"/>
        <c:varyColors val="0"/>
        <c:ser>
          <c:idx val="0"/>
          <c:order val="0"/>
          <c:tx>
            <c:strRef>
              <c:f>'5.Caesarean section rates'!$G$21</c:f>
              <c:strCache>
                <c:ptCount val="1"/>
                <c:pt idx="0">
                  <c:v>Caesarean section rates (%)</c:v>
                </c:pt>
              </c:strCache>
            </c:strRef>
          </c:tx>
          <c:spPr>
            <a:solidFill>
              <a:srgbClr val="2AA9E1"/>
            </a:solidFill>
            <a:ln>
              <a:noFill/>
            </a:ln>
            <a:effectLst/>
          </c:spPr>
          <c:invertIfNegative val="0"/>
          <c:dLbls>
            <c:dLbl>
              <c:idx val="15"/>
              <c:delete val="1"/>
              <c:extLst>
                <c:ext xmlns:c15="http://schemas.microsoft.com/office/drawing/2012/chart" uri="{CE6537A1-D6FC-4f65-9D91-7224C49458BB}"/>
                <c:ext xmlns:c16="http://schemas.microsoft.com/office/drawing/2014/chart" uri="{C3380CC4-5D6E-409C-BE32-E72D297353CC}">
                  <c16:uniqueId val="{00000000-15A0-4CC7-8D1E-D30B268BA78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'5.Caesarean section rates'!$F$22:$F$37</c:f>
              <c:strCache>
                <c:ptCount val="16"/>
                <c:pt idx="0">
                  <c:v>Nigeria (2013)</c:v>
                </c:pt>
                <c:pt idx="1">
                  <c:v>Ethiopia (2014)</c:v>
                </c:pt>
                <c:pt idx="2">
                  <c:v>Cameroon (2014)</c:v>
                </c:pt>
                <c:pt idx="3">
                  <c:v>Guinea (2012)</c:v>
                </c:pt>
                <c:pt idx="4">
                  <c:v>Sierra Leone (2013)</c:v>
                </c:pt>
                <c:pt idx="5">
                  <c:v>Liberia (2013)</c:v>
                </c:pt>
                <c:pt idx="6">
                  <c:v>Mozambique (2011)</c:v>
                </c:pt>
                <c:pt idx="7">
                  <c:v>Senegal (2015)</c:v>
                </c:pt>
                <c:pt idx="8">
                  <c:v>DRC (2013-2014)</c:v>
                </c:pt>
                <c:pt idx="9">
                  <c:v>Uganda (2011)</c:v>
                </c:pt>
                <c:pt idx="10">
                  <c:v>Tanzania (2015-2016)</c:v>
                </c:pt>
                <c:pt idx="11">
                  <c:v>Kenya (2014)</c:v>
                </c:pt>
                <c:pt idx="12">
                  <c:v>Bangladesh (2014)</c:v>
                </c:pt>
                <c:pt idx="13">
                  <c:v>Guatemala (2014-2015)</c:v>
                </c:pt>
                <c:pt idx="14">
                  <c:v>Vietnam (2014)</c:v>
                </c:pt>
                <c:pt idx="15">
                  <c:v>Myanmar</c:v>
                </c:pt>
              </c:strCache>
            </c:strRef>
          </c:cat>
          <c:val>
            <c:numRef>
              <c:f>'5.Caesarean section rates'!$G$22:$G$37</c:f>
              <c:numCache>
                <c:formatCode>0%</c:formatCode>
                <c:ptCount val="16"/>
                <c:pt idx="0">
                  <c:v>0.02</c:v>
                </c:pt>
                <c:pt idx="1">
                  <c:v>2.1000000000000001E-2</c:v>
                </c:pt>
                <c:pt idx="2">
                  <c:v>2.4E-2</c:v>
                </c:pt>
                <c:pt idx="3">
                  <c:v>2.4E-2</c:v>
                </c:pt>
                <c:pt idx="4">
                  <c:v>2.9000000000000001E-2</c:v>
                </c:pt>
                <c:pt idx="5">
                  <c:v>3.9E-2</c:v>
                </c:pt>
                <c:pt idx="6">
                  <c:v>3.9E-2</c:v>
                </c:pt>
                <c:pt idx="7">
                  <c:v>4.5999999999999999E-2</c:v>
                </c:pt>
                <c:pt idx="8">
                  <c:v>5.0999999999999997E-2</c:v>
                </c:pt>
                <c:pt idx="9">
                  <c:v>5.2999999999999999E-2</c:v>
                </c:pt>
                <c:pt idx="10">
                  <c:v>5.8999999999999997E-2</c:v>
                </c:pt>
                <c:pt idx="11">
                  <c:v>8.6999999999999994E-2</c:v>
                </c:pt>
                <c:pt idx="12">
                  <c:v>0.22900000000000001</c:v>
                </c:pt>
                <c:pt idx="13">
                  <c:v>0.26300000000000001</c:v>
                </c:pt>
                <c:pt idx="14">
                  <c:v>0.27500000000000002</c:v>
                </c:pt>
                <c:pt idx="15">
                  <c:v>0</c:v>
                </c:pt>
              </c:numCache>
            </c:numRef>
          </c:val>
          <c:extLst>
            <c:ext xmlns:c16="http://schemas.microsoft.com/office/drawing/2014/chart" uri="{C3380CC4-5D6E-409C-BE32-E72D297353CC}">
              <c16:uniqueId val="{00000001-15A0-4CC7-8D1E-D30B268BA783}"/>
            </c:ext>
          </c:extLst>
        </c:ser>
        <c:dLbls>
          <c:showLegendKey val="0"/>
          <c:showVal val="0"/>
          <c:showCatName val="0"/>
          <c:showSerName val="0"/>
          <c:showPercent val="0"/>
          <c:showBubbleSize val="0"/>
        </c:dLbls>
        <c:gapWidth val="182"/>
        <c:axId val="394255224"/>
        <c:axId val="526706224"/>
      </c:barChart>
      <c:catAx>
        <c:axId val="394255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26706224"/>
        <c:crosses val="autoZero"/>
        <c:auto val="1"/>
        <c:lblAlgn val="ctr"/>
        <c:lblOffset val="100"/>
        <c:noMultiLvlLbl val="0"/>
      </c:catAx>
      <c:valAx>
        <c:axId val="526706224"/>
        <c:scaling>
          <c:orientation val="minMax"/>
          <c:max val="0.3"/>
        </c:scaling>
        <c:delete val="0"/>
        <c:axPos val="b"/>
        <c:majorGridlines>
          <c:spPr>
            <a:ln w="9525" cap="flat" cmpd="sng" algn="ctr">
              <a:solidFill>
                <a:schemeClr val="tx1">
                  <a:lumMod val="15000"/>
                  <a:lumOff val="85000"/>
                </a:schemeClr>
              </a:solidFill>
              <a:prstDash val="sysDot"/>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9425522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200" b="1" dirty="0" err="1">
                <a:solidFill>
                  <a:schemeClr val="tx1"/>
                </a:solidFill>
                <a:latin typeface="Futura Std Book"/>
              </a:rPr>
              <a:t>Taux</a:t>
            </a:r>
            <a:r>
              <a:rPr lang="en-US" sz="1200" b="1" dirty="0">
                <a:solidFill>
                  <a:schemeClr val="tx1"/>
                </a:solidFill>
                <a:latin typeface="Futura Std Book"/>
              </a:rPr>
              <a:t> </a:t>
            </a:r>
            <a:r>
              <a:rPr lang="en-US" sz="1200" b="1" dirty="0" err="1">
                <a:solidFill>
                  <a:schemeClr val="tx1"/>
                </a:solidFill>
                <a:latin typeface="Futura Std Book"/>
              </a:rPr>
              <a:t>d'exécution</a:t>
            </a:r>
            <a:r>
              <a:rPr lang="en-US" sz="1200" b="1" dirty="0">
                <a:solidFill>
                  <a:schemeClr val="tx1"/>
                </a:solidFill>
                <a:latin typeface="Futura Std Book"/>
              </a:rPr>
              <a:t> du budget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fr-FR"/>
        </a:p>
      </c:txPr>
    </c:title>
    <c:autoTitleDeleted val="0"/>
    <c:plotArea>
      <c:layout>
        <c:manualLayout>
          <c:layoutTarget val="inner"/>
          <c:xMode val="edge"/>
          <c:yMode val="edge"/>
          <c:x val="0.45953762842841672"/>
          <c:y val="0.15669556232770468"/>
          <c:w val="0.54046237157158328"/>
          <c:h val="0.79683231080239103"/>
        </c:manualLayout>
      </c:layout>
      <c:barChart>
        <c:barDir val="bar"/>
        <c:grouping val="clustered"/>
        <c:varyColors val="0"/>
        <c:ser>
          <c:idx val="0"/>
          <c:order val="0"/>
          <c:tx>
            <c:strRef>
              <c:f>'8.Budget Execution '!$W$2</c:f>
              <c:strCache>
                <c:ptCount val="1"/>
                <c:pt idx="0">
                  <c:v>Budget execution rate (%)</c:v>
                </c:pt>
              </c:strCache>
            </c:strRef>
          </c:tx>
          <c:spPr>
            <a:solidFill>
              <a:schemeClr val="accent1"/>
            </a:solidFill>
            <a:ln>
              <a:noFill/>
            </a:ln>
            <a:effectLst/>
          </c:spPr>
          <c:invertIfNegative val="0"/>
          <c:dPt>
            <c:idx val="0"/>
            <c:invertIfNegative val="0"/>
            <c:bubble3D val="0"/>
            <c:spPr>
              <a:solidFill>
                <a:srgbClr val="2AA9E1"/>
              </a:solidFill>
              <a:ln>
                <a:noFill/>
              </a:ln>
              <a:effectLst/>
            </c:spPr>
            <c:extLst>
              <c:ext xmlns:c16="http://schemas.microsoft.com/office/drawing/2014/chart" uri="{C3380CC4-5D6E-409C-BE32-E72D297353CC}">
                <c16:uniqueId val="{00000008-F667-4668-8FEF-5EBEBEA74B3F}"/>
              </c:ext>
            </c:extLst>
          </c:dPt>
          <c:dPt>
            <c:idx val="1"/>
            <c:invertIfNegative val="0"/>
            <c:bubble3D val="0"/>
            <c:spPr>
              <a:solidFill>
                <a:srgbClr val="2AA9E1"/>
              </a:solidFill>
              <a:ln>
                <a:noFill/>
              </a:ln>
              <a:effectLst/>
            </c:spPr>
            <c:extLst>
              <c:ext xmlns:c16="http://schemas.microsoft.com/office/drawing/2014/chart" uri="{C3380CC4-5D6E-409C-BE32-E72D297353CC}">
                <c16:uniqueId val="{00000002-EBB9-4F36-A1B0-9DE2ABE43DB9}"/>
              </c:ext>
            </c:extLst>
          </c:dPt>
          <c:dPt>
            <c:idx val="2"/>
            <c:invertIfNegative val="0"/>
            <c:bubble3D val="0"/>
            <c:spPr>
              <a:solidFill>
                <a:srgbClr val="2AA9E1"/>
              </a:solidFill>
              <a:ln>
                <a:noFill/>
              </a:ln>
              <a:effectLst/>
            </c:spPr>
            <c:extLst>
              <c:ext xmlns:c16="http://schemas.microsoft.com/office/drawing/2014/chart" uri="{C3380CC4-5D6E-409C-BE32-E72D297353CC}">
                <c16:uniqueId val="{00000007-F667-4668-8FEF-5EBEBEA74B3F}"/>
              </c:ext>
            </c:extLst>
          </c:dPt>
          <c:dPt>
            <c:idx val="3"/>
            <c:invertIfNegative val="0"/>
            <c:bubble3D val="0"/>
            <c:spPr>
              <a:solidFill>
                <a:srgbClr val="2AA9E1"/>
              </a:solidFill>
              <a:ln>
                <a:noFill/>
              </a:ln>
              <a:effectLst/>
            </c:spPr>
            <c:extLst>
              <c:ext xmlns:c16="http://schemas.microsoft.com/office/drawing/2014/chart" uri="{C3380CC4-5D6E-409C-BE32-E72D297353CC}">
                <c16:uniqueId val="{00000006-F667-4668-8FEF-5EBEBEA74B3F}"/>
              </c:ext>
            </c:extLst>
          </c:dPt>
          <c:dPt>
            <c:idx val="4"/>
            <c:invertIfNegative val="0"/>
            <c:bubble3D val="0"/>
            <c:spPr>
              <a:solidFill>
                <a:srgbClr val="2AA9E1"/>
              </a:solidFill>
              <a:ln>
                <a:noFill/>
              </a:ln>
              <a:effectLst/>
            </c:spPr>
            <c:extLst>
              <c:ext xmlns:c16="http://schemas.microsoft.com/office/drawing/2014/chart" uri="{C3380CC4-5D6E-409C-BE32-E72D297353CC}">
                <c16:uniqueId val="{00000005-F667-4668-8FEF-5EBEBEA74B3F}"/>
              </c:ext>
            </c:extLst>
          </c:dPt>
          <c:dPt>
            <c:idx val="5"/>
            <c:invertIfNegative val="0"/>
            <c:bubble3D val="0"/>
            <c:spPr>
              <a:solidFill>
                <a:srgbClr val="FF0000"/>
              </a:solidFill>
              <a:ln>
                <a:noFill/>
              </a:ln>
              <a:effectLst/>
            </c:spPr>
            <c:extLst>
              <c:ext xmlns:c16="http://schemas.microsoft.com/office/drawing/2014/chart" uri="{C3380CC4-5D6E-409C-BE32-E72D297353CC}">
                <c16:uniqueId val="{00000001-EBB9-4F36-A1B0-9DE2ABE43DB9}"/>
              </c:ext>
            </c:extLst>
          </c:dPt>
          <c:dPt>
            <c:idx val="6"/>
            <c:invertIfNegative val="0"/>
            <c:bubble3D val="0"/>
            <c:spPr>
              <a:solidFill>
                <a:srgbClr val="2AA9E1"/>
              </a:solidFill>
              <a:ln>
                <a:noFill/>
              </a:ln>
              <a:effectLst/>
            </c:spPr>
            <c:extLst>
              <c:ext xmlns:c16="http://schemas.microsoft.com/office/drawing/2014/chart" uri="{C3380CC4-5D6E-409C-BE32-E72D297353CC}">
                <c16:uniqueId val="{00000004-F667-4668-8FEF-5EBEBEA74B3F}"/>
              </c:ext>
            </c:extLst>
          </c:dPt>
          <c:dPt>
            <c:idx val="7"/>
            <c:invertIfNegative val="0"/>
            <c:bubble3D val="0"/>
            <c:spPr>
              <a:solidFill>
                <a:srgbClr val="2AA9E1"/>
              </a:solidFill>
              <a:ln>
                <a:noFill/>
              </a:ln>
              <a:effectLst/>
            </c:spPr>
            <c:extLst>
              <c:ext xmlns:c16="http://schemas.microsoft.com/office/drawing/2014/chart" uri="{C3380CC4-5D6E-409C-BE32-E72D297353CC}">
                <c16:uniqueId val="{00000003-F667-4668-8FEF-5EBEBEA74B3F}"/>
              </c:ext>
            </c:extLst>
          </c:dPt>
          <c:dPt>
            <c:idx val="8"/>
            <c:invertIfNegative val="0"/>
            <c:bubble3D val="0"/>
            <c:spPr>
              <a:solidFill>
                <a:srgbClr val="2AA9E1"/>
              </a:solidFill>
              <a:ln>
                <a:noFill/>
              </a:ln>
              <a:effectLst/>
            </c:spPr>
            <c:extLst>
              <c:ext xmlns:c16="http://schemas.microsoft.com/office/drawing/2014/chart" uri="{C3380CC4-5D6E-409C-BE32-E72D297353CC}">
                <c16:uniqueId val="{00000002-F667-4668-8FEF-5EBEBEA74B3F}"/>
              </c:ext>
            </c:extLst>
          </c:dPt>
          <c:dPt>
            <c:idx val="9"/>
            <c:invertIfNegative val="0"/>
            <c:bubble3D val="0"/>
            <c:spPr>
              <a:solidFill>
                <a:srgbClr val="2AA9E1"/>
              </a:solidFill>
              <a:ln>
                <a:noFill/>
              </a:ln>
              <a:effectLst/>
            </c:spPr>
            <c:extLst>
              <c:ext xmlns:c16="http://schemas.microsoft.com/office/drawing/2014/chart" uri="{C3380CC4-5D6E-409C-BE32-E72D297353CC}">
                <c16:uniqueId val="{00000001-F667-4668-8FEF-5EBEBEA74B3F}"/>
              </c:ext>
            </c:extLst>
          </c:dPt>
          <c:dPt>
            <c:idx val="10"/>
            <c:invertIfNegative val="0"/>
            <c:bubble3D val="0"/>
            <c:spPr>
              <a:solidFill>
                <a:srgbClr val="2AA9E1"/>
              </a:solidFill>
              <a:ln>
                <a:noFill/>
              </a:ln>
              <a:effectLst/>
            </c:spPr>
            <c:extLst>
              <c:ext xmlns:c16="http://schemas.microsoft.com/office/drawing/2014/chart" uri="{C3380CC4-5D6E-409C-BE32-E72D297353CC}">
                <c16:uniqueId val="{00000000-F667-4668-8FEF-5EBEBEA74B3F}"/>
              </c:ext>
            </c:extLst>
          </c:dPt>
          <c:dLbls>
            <c:dLbl>
              <c:idx val="1"/>
              <c:delete val="1"/>
              <c:extLst>
                <c:ext xmlns:c15="http://schemas.microsoft.com/office/drawing/2012/chart" uri="{CE6537A1-D6FC-4f65-9D91-7224C49458BB}"/>
                <c:ext xmlns:c16="http://schemas.microsoft.com/office/drawing/2014/chart" uri="{C3380CC4-5D6E-409C-BE32-E72D297353CC}">
                  <c16:uniqueId val="{00000002-EBB9-4F36-A1B0-9DE2ABE43DB9}"/>
                </c:ext>
              </c:extLst>
            </c:dLbl>
            <c:dLbl>
              <c:idx val="11"/>
              <c:delete val="1"/>
              <c:extLst>
                <c:ext xmlns:c15="http://schemas.microsoft.com/office/drawing/2012/chart" uri="{CE6537A1-D6FC-4f65-9D91-7224C49458BB}"/>
                <c:ext xmlns:c16="http://schemas.microsoft.com/office/drawing/2014/chart" uri="{C3380CC4-5D6E-409C-BE32-E72D297353CC}">
                  <c16:uniqueId val="{00000003-EBB9-4F36-A1B0-9DE2ABE43DB9}"/>
                </c:ext>
              </c:extLst>
            </c:dLbl>
            <c:dLbl>
              <c:idx val="12"/>
              <c:delete val="1"/>
              <c:extLst>
                <c:ext xmlns:c15="http://schemas.microsoft.com/office/drawing/2012/chart" uri="{CE6537A1-D6FC-4f65-9D91-7224C49458BB}"/>
                <c:ext xmlns:c16="http://schemas.microsoft.com/office/drawing/2014/chart" uri="{C3380CC4-5D6E-409C-BE32-E72D297353CC}">
                  <c16:uniqueId val="{00000004-EBB9-4F36-A1B0-9DE2ABE43DB9}"/>
                </c:ext>
              </c:extLst>
            </c:dLbl>
            <c:dLbl>
              <c:idx val="13"/>
              <c:delete val="1"/>
              <c:extLst>
                <c:ext xmlns:c15="http://schemas.microsoft.com/office/drawing/2012/chart" uri="{CE6537A1-D6FC-4f65-9D91-7224C49458BB}"/>
                <c:ext xmlns:c16="http://schemas.microsoft.com/office/drawing/2014/chart" uri="{C3380CC4-5D6E-409C-BE32-E72D297353CC}">
                  <c16:uniqueId val="{00000005-EBB9-4F36-A1B0-9DE2ABE43DB9}"/>
                </c:ext>
              </c:extLst>
            </c:dLbl>
            <c:dLbl>
              <c:idx val="14"/>
              <c:delete val="1"/>
              <c:extLst>
                <c:ext xmlns:c15="http://schemas.microsoft.com/office/drawing/2012/chart" uri="{CE6537A1-D6FC-4f65-9D91-7224C49458BB}"/>
                <c:ext xmlns:c16="http://schemas.microsoft.com/office/drawing/2014/chart" uri="{C3380CC4-5D6E-409C-BE32-E72D297353CC}">
                  <c16:uniqueId val="{00000006-EBB9-4F36-A1B0-9DE2ABE43DB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'8.Budget Execution '!$V$3:$V$18</c:f>
              <c:strCache>
                <c:ptCount val="16"/>
                <c:pt idx="0">
                  <c:v>DRC (2013)</c:v>
                </c:pt>
                <c:pt idx="1">
                  <c:v>Sierra Leone (2009)</c:v>
                </c:pt>
                <c:pt idx="2">
                  <c:v>Kenya (2013/14)</c:v>
                </c:pt>
                <c:pt idx="3">
                  <c:v>Liberia (2010/11)</c:v>
                </c:pt>
                <c:pt idx="4">
                  <c:v>Mozambique (2015)</c:v>
                </c:pt>
                <c:pt idx="5">
                  <c:v>Bagladesh (2014)</c:v>
                </c:pt>
                <c:pt idx="6">
                  <c:v>Guatemala : wages(2014)</c:v>
                </c:pt>
                <c:pt idx="7">
                  <c:v>Uganda: wages (2015)</c:v>
                </c:pt>
                <c:pt idx="8">
                  <c:v>Tanzania (Average 2012/13-2014-2015)</c:v>
                </c:pt>
                <c:pt idx="9">
                  <c:v>Ethiopia: recurrent federal (2011/2012)</c:v>
                </c:pt>
                <c:pt idx="10">
                  <c:v>Guinea (2012)</c:v>
                </c:pt>
                <c:pt idx="11">
                  <c:v>Cameroon</c:v>
                </c:pt>
                <c:pt idx="12">
                  <c:v>Myanmar</c:v>
                </c:pt>
                <c:pt idx="13">
                  <c:v>Nigeria</c:v>
                </c:pt>
                <c:pt idx="14">
                  <c:v>Senegal</c:v>
                </c:pt>
                <c:pt idx="15">
                  <c:v>Vietnam</c:v>
                </c:pt>
              </c:strCache>
            </c:strRef>
          </c:cat>
          <c:val>
            <c:numRef>
              <c:f>'8.Budget Execution '!$W$3:$W$18</c:f>
              <c:numCache>
                <c:formatCode>0%</c:formatCode>
                <c:ptCount val="16"/>
                <c:pt idx="0">
                  <c:v>0.41</c:v>
                </c:pt>
                <c:pt idx="1">
                  <c:v>0.64</c:v>
                </c:pt>
                <c:pt idx="2">
                  <c:v>0.75</c:v>
                </c:pt>
                <c:pt idx="3">
                  <c:v>0.81</c:v>
                </c:pt>
                <c:pt idx="4">
                  <c:v>0.84</c:v>
                </c:pt>
                <c:pt idx="5">
                  <c:v>0.9</c:v>
                </c:pt>
                <c:pt idx="6">
                  <c:v>0.9</c:v>
                </c:pt>
                <c:pt idx="7">
                  <c:v>0.9</c:v>
                </c:pt>
                <c:pt idx="8">
                  <c:v>0.91700000000000004</c:v>
                </c:pt>
                <c:pt idx="9">
                  <c:v>0.96</c:v>
                </c:pt>
                <c:pt idx="10">
                  <c:v>0.97</c:v>
                </c:pt>
                <c:pt idx="11">
                  <c:v>0</c:v>
                </c:pt>
                <c:pt idx="12">
                  <c:v>0</c:v>
                </c:pt>
                <c:pt idx="13">
                  <c:v>0</c:v>
                </c:pt>
                <c:pt idx="14">
                  <c:v>0</c:v>
                </c:pt>
              </c:numCache>
            </c:numRef>
          </c:val>
          <c:extLst>
            <c:ext xmlns:c16="http://schemas.microsoft.com/office/drawing/2014/chart" uri="{C3380CC4-5D6E-409C-BE32-E72D297353CC}">
              <c16:uniqueId val="{00000007-EBB9-4F36-A1B0-9DE2ABE43DB9}"/>
            </c:ext>
          </c:extLst>
        </c:ser>
        <c:dLbls>
          <c:showLegendKey val="0"/>
          <c:showVal val="0"/>
          <c:showCatName val="0"/>
          <c:showSerName val="0"/>
          <c:showPercent val="0"/>
          <c:showBubbleSize val="0"/>
        </c:dLbls>
        <c:gapWidth val="182"/>
        <c:axId val="242379416"/>
        <c:axId val="242379808"/>
      </c:barChart>
      <c:catAx>
        <c:axId val="242379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42379808"/>
        <c:crosses val="autoZero"/>
        <c:auto val="1"/>
        <c:lblAlgn val="ctr"/>
        <c:lblOffset val="100"/>
        <c:noMultiLvlLbl val="0"/>
      </c:catAx>
      <c:valAx>
        <c:axId val="242379808"/>
        <c:scaling>
          <c:orientation val="minMax"/>
        </c:scaling>
        <c:delete val="1"/>
        <c:axPos val="b"/>
        <c:majorGridlines>
          <c:spPr>
            <a:ln w="9525" cap="flat" cmpd="sng" algn="ctr">
              <a:solidFill>
                <a:schemeClr val="tx1">
                  <a:lumMod val="15000"/>
                  <a:lumOff val="85000"/>
                </a:schemeClr>
              </a:solidFill>
              <a:prstDash val="sysDot"/>
              <a:round/>
            </a:ln>
            <a:effectLst/>
          </c:spPr>
        </c:majorGridlines>
        <c:numFmt formatCode="0%" sourceLinked="1"/>
        <c:majorTickMark val="none"/>
        <c:minorTickMark val="none"/>
        <c:tickLblPos val="nextTo"/>
        <c:crossAx val="24237941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31DC23-F248-42A9-A7E1-525FB73871F3}" type="doc">
      <dgm:prSet loTypeId="urn:microsoft.com/office/officeart/2005/8/layout/gear1" loCatId="process" qsTypeId="urn:microsoft.com/office/officeart/2005/8/quickstyle/simple1" qsCatId="simple" csTypeId="urn:microsoft.com/office/officeart/2005/8/colors/accent1_2" csCatId="accent1" phldr="1"/>
      <dgm:spPr/>
    </dgm:pt>
    <dgm:pt modelId="{3BD42311-40D1-4245-9F4C-0C631FE8FB68}">
      <dgm:prSet phldrT="[Text]"/>
      <dgm:spPr>
        <a:solidFill>
          <a:srgbClr val="F4C432"/>
        </a:solidFill>
      </dgm:spPr>
      <dgm:t>
        <a:bodyPr/>
        <a:lstStyle/>
        <a:p>
          <a:r>
            <a:rPr lang="en-US" b="1" dirty="0"/>
            <a:t>Iterative process </a:t>
          </a:r>
        </a:p>
      </dgm:t>
    </dgm:pt>
    <dgm:pt modelId="{BD9ADF10-CB79-4C1A-B36D-EE7B742044E2}" type="parTrans" cxnId="{D6D6AB89-E55C-4F13-A6A8-5FA0DE1252BF}">
      <dgm:prSet/>
      <dgm:spPr/>
      <dgm:t>
        <a:bodyPr/>
        <a:lstStyle/>
        <a:p>
          <a:endParaRPr lang="en-US"/>
        </a:p>
      </dgm:t>
    </dgm:pt>
    <dgm:pt modelId="{22D9B0D8-DF07-4909-A41B-7B0A5BA38E35}" type="sibTrans" cxnId="{D6D6AB89-E55C-4F13-A6A8-5FA0DE1252BF}">
      <dgm:prSet/>
      <dgm:spPr/>
      <dgm:t>
        <a:bodyPr/>
        <a:lstStyle/>
        <a:p>
          <a:endParaRPr lang="en-US"/>
        </a:p>
      </dgm:t>
    </dgm:pt>
    <dgm:pt modelId="{00ACE451-1E39-4F13-8EC7-C95E7A50E4AB}">
      <dgm:prSet phldrT="[Text]"/>
      <dgm:spPr>
        <a:solidFill>
          <a:srgbClr val="54B6AB"/>
        </a:solidFill>
      </dgm:spPr>
      <dgm:t>
        <a:bodyPr/>
        <a:lstStyle/>
        <a:p>
          <a:r>
            <a:rPr lang="en-US" dirty="0"/>
            <a:t> </a:t>
          </a:r>
        </a:p>
      </dgm:t>
    </dgm:pt>
    <dgm:pt modelId="{6E03B25B-25A2-4393-8D9E-487311E26FF8}" type="parTrans" cxnId="{80D088BB-FD2D-425A-8132-4B166C0E6C4C}">
      <dgm:prSet/>
      <dgm:spPr/>
      <dgm:t>
        <a:bodyPr/>
        <a:lstStyle/>
        <a:p>
          <a:endParaRPr lang="en-US"/>
        </a:p>
      </dgm:t>
    </dgm:pt>
    <dgm:pt modelId="{B51A62D6-9CDF-4DAC-BCAE-73DADA0FC428}" type="sibTrans" cxnId="{80D088BB-FD2D-425A-8132-4B166C0E6C4C}">
      <dgm:prSet/>
      <dgm:spPr/>
      <dgm:t>
        <a:bodyPr/>
        <a:lstStyle/>
        <a:p>
          <a:endParaRPr lang="en-US"/>
        </a:p>
      </dgm:t>
    </dgm:pt>
    <dgm:pt modelId="{79964FCA-2B96-4A24-A9B5-098540EFD48F}">
      <dgm:prSet phldrT="[Text]"/>
      <dgm:spPr>
        <a:solidFill>
          <a:srgbClr val="062E4F"/>
        </a:solidFill>
      </dgm:spPr>
      <dgm:t>
        <a:bodyPr/>
        <a:lstStyle/>
        <a:p>
          <a:r>
            <a:rPr lang="en-US" dirty="0"/>
            <a:t> </a:t>
          </a:r>
        </a:p>
      </dgm:t>
    </dgm:pt>
    <dgm:pt modelId="{5730A734-3B8B-4576-A49A-5DB187960385}" type="parTrans" cxnId="{95D5FBB8-2B1C-4B01-A2C9-32F6C76E37AC}">
      <dgm:prSet/>
      <dgm:spPr/>
      <dgm:t>
        <a:bodyPr/>
        <a:lstStyle/>
        <a:p>
          <a:endParaRPr lang="en-US"/>
        </a:p>
      </dgm:t>
    </dgm:pt>
    <dgm:pt modelId="{D7B947C7-3025-407D-96C9-8FDF27CFA9C4}" type="sibTrans" cxnId="{95D5FBB8-2B1C-4B01-A2C9-32F6C76E37AC}">
      <dgm:prSet/>
      <dgm:spPr/>
      <dgm:t>
        <a:bodyPr/>
        <a:lstStyle/>
        <a:p>
          <a:endParaRPr lang="en-US"/>
        </a:p>
      </dgm:t>
    </dgm:pt>
    <dgm:pt modelId="{2828B8E5-FDDB-4129-87CD-323B2B82D740}" type="pres">
      <dgm:prSet presAssocID="{8531DC23-F248-42A9-A7E1-525FB73871F3}" presName="composite" presStyleCnt="0">
        <dgm:presLayoutVars>
          <dgm:chMax val="3"/>
          <dgm:animLvl val="lvl"/>
          <dgm:resizeHandles val="exact"/>
        </dgm:presLayoutVars>
      </dgm:prSet>
      <dgm:spPr/>
    </dgm:pt>
    <dgm:pt modelId="{5B7D23B5-26DC-4C1A-8D83-BE21FCFE1C5C}" type="pres">
      <dgm:prSet presAssocID="{3BD42311-40D1-4245-9F4C-0C631FE8FB68}" presName="gear1" presStyleLbl="node1" presStyleIdx="0" presStyleCnt="3">
        <dgm:presLayoutVars>
          <dgm:chMax val="1"/>
          <dgm:bulletEnabled val="1"/>
        </dgm:presLayoutVars>
      </dgm:prSet>
      <dgm:spPr/>
    </dgm:pt>
    <dgm:pt modelId="{0227198F-A22B-43A5-997F-24FF29FB9F0A}" type="pres">
      <dgm:prSet presAssocID="{3BD42311-40D1-4245-9F4C-0C631FE8FB68}" presName="gear1srcNode" presStyleLbl="node1" presStyleIdx="0" presStyleCnt="3"/>
      <dgm:spPr/>
    </dgm:pt>
    <dgm:pt modelId="{A54B9963-E7EB-4603-9FCF-D86CA4572837}" type="pres">
      <dgm:prSet presAssocID="{3BD42311-40D1-4245-9F4C-0C631FE8FB68}" presName="gear1dstNode" presStyleLbl="node1" presStyleIdx="0" presStyleCnt="3"/>
      <dgm:spPr/>
    </dgm:pt>
    <dgm:pt modelId="{F3696A51-921C-408A-A807-AF507E09D47C}" type="pres">
      <dgm:prSet presAssocID="{00ACE451-1E39-4F13-8EC7-C95E7A50E4AB}" presName="gear2" presStyleLbl="node1" presStyleIdx="1" presStyleCnt="3">
        <dgm:presLayoutVars>
          <dgm:chMax val="1"/>
          <dgm:bulletEnabled val="1"/>
        </dgm:presLayoutVars>
      </dgm:prSet>
      <dgm:spPr/>
    </dgm:pt>
    <dgm:pt modelId="{7D4A0065-F157-49AA-80B3-D9CC26A0CE4D}" type="pres">
      <dgm:prSet presAssocID="{00ACE451-1E39-4F13-8EC7-C95E7A50E4AB}" presName="gear2srcNode" presStyleLbl="node1" presStyleIdx="1" presStyleCnt="3"/>
      <dgm:spPr/>
    </dgm:pt>
    <dgm:pt modelId="{73E11F48-7B0E-4CFE-9937-10CEDED81D8D}" type="pres">
      <dgm:prSet presAssocID="{00ACE451-1E39-4F13-8EC7-C95E7A50E4AB}" presName="gear2dstNode" presStyleLbl="node1" presStyleIdx="1" presStyleCnt="3"/>
      <dgm:spPr/>
    </dgm:pt>
    <dgm:pt modelId="{B850413B-B1FF-479A-8402-4BA00B002461}" type="pres">
      <dgm:prSet presAssocID="{79964FCA-2B96-4A24-A9B5-098540EFD48F}" presName="gear3" presStyleLbl="node1" presStyleIdx="2" presStyleCnt="3"/>
      <dgm:spPr/>
    </dgm:pt>
    <dgm:pt modelId="{322E7D31-42A3-4843-AD50-C48A1EFAB8A9}" type="pres">
      <dgm:prSet presAssocID="{79964FCA-2B96-4A24-A9B5-098540EFD48F}" presName="gear3tx" presStyleLbl="node1" presStyleIdx="2" presStyleCnt="3">
        <dgm:presLayoutVars>
          <dgm:chMax val="1"/>
          <dgm:bulletEnabled val="1"/>
        </dgm:presLayoutVars>
      </dgm:prSet>
      <dgm:spPr/>
    </dgm:pt>
    <dgm:pt modelId="{1EE8BDC7-1185-42D5-9905-4AFB9B1EFB98}" type="pres">
      <dgm:prSet presAssocID="{79964FCA-2B96-4A24-A9B5-098540EFD48F}" presName="gear3srcNode" presStyleLbl="node1" presStyleIdx="2" presStyleCnt="3"/>
      <dgm:spPr/>
    </dgm:pt>
    <dgm:pt modelId="{5E7D1639-3691-4C93-8B24-189560826C80}" type="pres">
      <dgm:prSet presAssocID="{79964FCA-2B96-4A24-A9B5-098540EFD48F}" presName="gear3dstNode" presStyleLbl="node1" presStyleIdx="2" presStyleCnt="3"/>
      <dgm:spPr/>
    </dgm:pt>
    <dgm:pt modelId="{0FD781CD-A3EC-43B5-982C-5F5AF0F6F818}" type="pres">
      <dgm:prSet presAssocID="{22D9B0D8-DF07-4909-A41B-7B0A5BA38E35}" presName="connector1" presStyleLbl="sibTrans2D1" presStyleIdx="0" presStyleCnt="3"/>
      <dgm:spPr/>
    </dgm:pt>
    <dgm:pt modelId="{0B5826A7-E7D4-46E1-84DE-6D6E694C6A54}" type="pres">
      <dgm:prSet presAssocID="{B51A62D6-9CDF-4DAC-BCAE-73DADA0FC428}" presName="connector2" presStyleLbl="sibTrans2D1" presStyleIdx="1" presStyleCnt="3"/>
      <dgm:spPr/>
    </dgm:pt>
    <dgm:pt modelId="{07EC9A51-FB35-476A-9982-670803CB70EA}" type="pres">
      <dgm:prSet presAssocID="{D7B947C7-3025-407D-96C9-8FDF27CFA9C4}" presName="connector3" presStyleLbl="sibTrans2D1" presStyleIdx="2" presStyleCnt="3"/>
      <dgm:spPr/>
    </dgm:pt>
  </dgm:ptLst>
  <dgm:cxnLst>
    <dgm:cxn modelId="{93A31309-4B88-4145-9A6E-A57A58CE2EF1}" type="presOf" srcId="{00ACE451-1E39-4F13-8EC7-C95E7A50E4AB}" destId="{7D4A0065-F157-49AA-80B3-D9CC26A0CE4D}" srcOrd="1" destOrd="0" presId="urn:microsoft.com/office/officeart/2005/8/layout/gear1"/>
    <dgm:cxn modelId="{90F82B0C-B2D6-4E93-9ADA-939A5713BF3C}" type="presOf" srcId="{3BD42311-40D1-4245-9F4C-0C631FE8FB68}" destId="{0227198F-A22B-43A5-997F-24FF29FB9F0A}" srcOrd="1" destOrd="0" presId="urn:microsoft.com/office/officeart/2005/8/layout/gear1"/>
    <dgm:cxn modelId="{4C68A041-DCC0-4F61-9F8A-5F3AAB31049A}" type="presOf" srcId="{3BD42311-40D1-4245-9F4C-0C631FE8FB68}" destId="{5B7D23B5-26DC-4C1A-8D83-BE21FCFE1C5C}" srcOrd="0" destOrd="0" presId="urn:microsoft.com/office/officeart/2005/8/layout/gear1"/>
    <dgm:cxn modelId="{1835A269-225E-40CB-B801-B7351426E384}" type="presOf" srcId="{79964FCA-2B96-4A24-A9B5-098540EFD48F}" destId="{322E7D31-42A3-4843-AD50-C48A1EFAB8A9}" srcOrd="1" destOrd="0" presId="urn:microsoft.com/office/officeart/2005/8/layout/gear1"/>
    <dgm:cxn modelId="{02BFEE6C-B838-4C83-A8F5-7E8C5A245065}" type="presOf" srcId="{00ACE451-1E39-4F13-8EC7-C95E7A50E4AB}" destId="{73E11F48-7B0E-4CFE-9937-10CEDED81D8D}" srcOrd="2" destOrd="0" presId="urn:microsoft.com/office/officeart/2005/8/layout/gear1"/>
    <dgm:cxn modelId="{DAE06B71-4E4C-41FF-9084-F1DE3CD59337}" type="presOf" srcId="{79964FCA-2B96-4A24-A9B5-098540EFD48F}" destId="{1EE8BDC7-1185-42D5-9905-4AFB9B1EFB98}" srcOrd="2" destOrd="0" presId="urn:microsoft.com/office/officeart/2005/8/layout/gear1"/>
    <dgm:cxn modelId="{22BEFC51-B6AA-459C-829E-FF7FD3E2A770}" type="presOf" srcId="{79964FCA-2B96-4A24-A9B5-098540EFD48F}" destId="{5E7D1639-3691-4C93-8B24-189560826C80}" srcOrd="3" destOrd="0" presId="urn:microsoft.com/office/officeart/2005/8/layout/gear1"/>
    <dgm:cxn modelId="{E8722953-2764-4B25-8FAF-CCC06245D4A9}" type="presOf" srcId="{3BD42311-40D1-4245-9F4C-0C631FE8FB68}" destId="{A54B9963-E7EB-4603-9FCF-D86CA4572837}" srcOrd="2" destOrd="0" presId="urn:microsoft.com/office/officeart/2005/8/layout/gear1"/>
    <dgm:cxn modelId="{AECEC787-55D6-4813-9BCD-E0C05245A0A3}" type="presOf" srcId="{B51A62D6-9CDF-4DAC-BCAE-73DADA0FC428}" destId="{0B5826A7-E7D4-46E1-84DE-6D6E694C6A54}" srcOrd="0" destOrd="0" presId="urn:microsoft.com/office/officeart/2005/8/layout/gear1"/>
    <dgm:cxn modelId="{D6D6AB89-E55C-4F13-A6A8-5FA0DE1252BF}" srcId="{8531DC23-F248-42A9-A7E1-525FB73871F3}" destId="{3BD42311-40D1-4245-9F4C-0C631FE8FB68}" srcOrd="0" destOrd="0" parTransId="{BD9ADF10-CB79-4C1A-B36D-EE7B742044E2}" sibTransId="{22D9B0D8-DF07-4909-A41B-7B0A5BA38E35}"/>
    <dgm:cxn modelId="{475EC5AF-9B78-44C8-8C3D-8E32C06187E9}" type="presOf" srcId="{8531DC23-F248-42A9-A7E1-525FB73871F3}" destId="{2828B8E5-FDDB-4129-87CD-323B2B82D740}" srcOrd="0" destOrd="0" presId="urn:microsoft.com/office/officeart/2005/8/layout/gear1"/>
    <dgm:cxn modelId="{95D5FBB8-2B1C-4B01-A2C9-32F6C76E37AC}" srcId="{8531DC23-F248-42A9-A7E1-525FB73871F3}" destId="{79964FCA-2B96-4A24-A9B5-098540EFD48F}" srcOrd="2" destOrd="0" parTransId="{5730A734-3B8B-4576-A49A-5DB187960385}" sibTransId="{D7B947C7-3025-407D-96C9-8FDF27CFA9C4}"/>
    <dgm:cxn modelId="{80D088BB-FD2D-425A-8132-4B166C0E6C4C}" srcId="{8531DC23-F248-42A9-A7E1-525FB73871F3}" destId="{00ACE451-1E39-4F13-8EC7-C95E7A50E4AB}" srcOrd="1" destOrd="0" parTransId="{6E03B25B-25A2-4393-8D9E-487311E26FF8}" sibTransId="{B51A62D6-9CDF-4DAC-BCAE-73DADA0FC428}"/>
    <dgm:cxn modelId="{94BED8C7-4227-46A3-8883-10148C6AAD81}" type="presOf" srcId="{00ACE451-1E39-4F13-8EC7-C95E7A50E4AB}" destId="{F3696A51-921C-408A-A807-AF507E09D47C}" srcOrd="0" destOrd="0" presId="urn:microsoft.com/office/officeart/2005/8/layout/gear1"/>
    <dgm:cxn modelId="{3CC853D1-A189-4EF9-ACAA-9035C077B8C2}" type="presOf" srcId="{79964FCA-2B96-4A24-A9B5-098540EFD48F}" destId="{B850413B-B1FF-479A-8402-4BA00B002461}" srcOrd="0" destOrd="0" presId="urn:microsoft.com/office/officeart/2005/8/layout/gear1"/>
    <dgm:cxn modelId="{707364EC-6302-4C48-BB79-524F9190B854}" type="presOf" srcId="{22D9B0D8-DF07-4909-A41B-7B0A5BA38E35}" destId="{0FD781CD-A3EC-43B5-982C-5F5AF0F6F818}" srcOrd="0" destOrd="0" presId="urn:microsoft.com/office/officeart/2005/8/layout/gear1"/>
    <dgm:cxn modelId="{C1374AED-5A26-4748-96A8-B6FC42C8E66A}" type="presOf" srcId="{D7B947C7-3025-407D-96C9-8FDF27CFA9C4}" destId="{07EC9A51-FB35-476A-9982-670803CB70EA}" srcOrd="0" destOrd="0" presId="urn:microsoft.com/office/officeart/2005/8/layout/gear1"/>
    <dgm:cxn modelId="{D8EA4029-6044-4806-8194-EEA83620521D}" type="presParOf" srcId="{2828B8E5-FDDB-4129-87CD-323B2B82D740}" destId="{5B7D23B5-26DC-4C1A-8D83-BE21FCFE1C5C}" srcOrd="0" destOrd="0" presId="urn:microsoft.com/office/officeart/2005/8/layout/gear1"/>
    <dgm:cxn modelId="{9CD54207-554D-4B67-A407-350890B17351}" type="presParOf" srcId="{2828B8E5-FDDB-4129-87CD-323B2B82D740}" destId="{0227198F-A22B-43A5-997F-24FF29FB9F0A}" srcOrd="1" destOrd="0" presId="urn:microsoft.com/office/officeart/2005/8/layout/gear1"/>
    <dgm:cxn modelId="{A5ED0B96-9821-489A-BE1A-AE84E444013C}" type="presParOf" srcId="{2828B8E5-FDDB-4129-87CD-323B2B82D740}" destId="{A54B9963-E7EB-4603-9FCF-D86CA4572837}" srcOrd="2" destOrd="0" presId="urn:microsoft.com/office/officeart/2005/8/layout/gear1"/>
    <dgm:cxn modelId="{D7ECB74C-769A-49E5-91A9-864CCFF4EBDE}" type="presParOf" srcId="{2828B8E5-FDDB-4129-87CD-323B2B82D740}" destId="{F3696A51-921C-408A-A807-AF507E09D47C}" srcOrd="3" destOrd="0" presId="urn:microsoft.com/office/officeart/2005/8/layout/gear1"/>
    <dgm:cxn modelId="{0A628F6C-AFB5-4D96-BDEA-B0AAD452723C}" type="presParOf" srcId="{2828B8E5-FDDB-4129-87CD-323B2B82D740}" destId="{7D4A0065-F157-49AA-80B3-D9CC26A0CE4D}" srcOrd="4" destOrd="0" presId="urn:microsoft.com/office/officeart/2005/8/layout/gear1"/>
    <dgm:cxn modelId="{4722F182-C860-496E-96F3-7D6E1EB75A6A}" type="presParOf" srcId="{2828B8E5-FDDB-4129-87CD-323B2B82D740}" destId="{73E11F48-7B0E-4CFE-9937-10CEDED81D8D}" srcOrd="5" destOrd="0" presId="urn:microsoft.com/office/officeart/2005/8/layout/gear1"/>
    <dgm:cxn modelId="{F1125464-857D-49F0-9B49-80DAA1808831}" type="presParOf" srcId="{2828B8E5-FDDB-4129-87CD-323B2B82D740}" destId="{B850413B-B1FF-479A-8402-4BA00B002461}" srcOrd="6" destOrd="0" presId="urn:microsoft.com/office/officeart/2005/8/layout/gear1"/>
    <dgm:cxn modelId="{135D4FF0-6908-4DBD-B89D-E250EF3A5C01}" type="presParOf" srcId="{2828B8E5-FDDB-4129-87CD-323B2B82D740}" destId="{322E7D31-42A3-4843-AD50-C48A1EFAB8A9}" srcOrd="7" destOrd="0" presId="urn:microsoft.com/office/officeart/2005/8/layout/gear1"/>
    <dgm:cxn modelId="{256FFF9A-05B0-4259-9D9D-D4270AB4F9A4}" type="presParOf" srcId="{2828B8E5-FDDB-4129-87CD-323B2B82D740}" destId="{1EE8BDC7-1185-42D5-9905-4AFB9B1EFB98}" srcOrd="8" destOrd="0" presId="urn:microsoft.com/office/officeart/2005/8/layout/gear1"/>
    <dgm:cxn modelId="{CD6C2332-982D-46C8-87DC-B6F19C0DE55B}" type="presParOf" srcId="{2828B8E5-FDDB-4129-87CD-323B2B82D740}" destId="{5E7D1639-3691-4C93-8B24-189560826C80}" srcOrd="9" destOrd="0" presId="urn:microsoft.com/office/officeart/2005/8/layout/gear1"/>
    <dgm:cxn modelId="{FA94FDDE-4489-4389-8A91-E0DCCB55E209}" type="presParOf" srcId="{2828B8E5-FDDB-4129-87CD-323B2B82D740}" destId="{0FD781CD-A3EC-43B5-982C-5F5AF0F6F818}" srcOrd="10" destOrd="0" presId="urn:microsoft.com/office/officeart/2005/8/layout/gear1"/>
    <dgm:cxn modelId="{E7F92FC2-4EF6-4BC3-A853-1BD015978DC6}" type="presParOf" srcId="{2828B8E5-FDDB-4129-87CD-323B2B82D740}" destId="{0B5826A7-E7D4-46E1-84DE-6D6E694C6A54}" srcOrd="11" destOrd="0" presId="urn:microsoft.com/office/officeart/2005/8/layout/gear1"/>
    <dgm:cxn modelId="{B89F365D-4216-4108-844F-41761D66A53E}" type="presParOf" srcId="{2828B8E5-FDDB-4129-87CD-323B2B82D740}" destId="{07EC9A51-FB35-476A-9982-670803CB70EA}"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7D23B5-26DC-4C1A-8D83-BE21FCFE1C5C}">
      <dsp:nvSpPr>
        <dsp:cNvPr id="0" name=""/>
        <dsp:cNvSpPr/>
      </dsp:nvSpPr>
      <dsp:spPr>
        <a:xfrm>
          <a:off x="1004495" y="1214359"/>
          <a:ext cx="1227716" cy="1227716"/>
        </a:xfrm>
        <a:prstGeom prst="gear9">
          <a:avLst/>
        </a:prstGeom>
        <a:solidFill>
          <a:srgbClr val="F4C43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Iterative process </a:t>
          </a:r>
        </a:p>
      </dsp:txBody>
      <dsp:txXfrm>
        <a:off x="1251321" y="1501946"/>
        <a:ext cx="734064" cy="631071"/>
      </dsp:txXfrm>
    </dsp:sp>
    <dsp:sp modelId="{F3696A51-921C-408A-A807-AF507E09D47C}">
      <dsp:nvSpPr>
        <dsp:cNvPr id="0" name=""/>
        <dsp:cNvSpPr/>
      </dsp:nvSpPr>
      <dsp:spPr>
        <a:xfrm>
          <a:off x="290187" y="924171"/>
          <a:ext cx="892884" cy="892884"/>
        </a:xfrm>
        <a:prstGeom prst="gear6">
          <a:avLst/>
        </a:prstGeom>
        <a:solidFill>
          <a:srgbClr val="54B6A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 </a:t>
          </a:r>
        </a:p>
      </dsp:txBody>
      <dsp:txXfrm>
        <a:off x="514973" y="1150316"/>
        <a:ext cx="443312" cy="440594"/>
      </dsp:txXfrm>
    </dsp:sp>
    <dsp:sp modelId="{B850413B-B1FF-479A-8402-4BA00B002461}">
      <dsp:nvSpPr>
        <dsp:cNvPr id="0" name=""/>
        <dsp:cNvSpPr/>
      </dsp:nvSpPr>
      <dsp:spPr>
        <a:xfrm rot="20700000">
          <a:off x="790294" y="308172"/>
          <a:ext cx="874844" cy="874844"/>
        </a:xfrm>
        <a:prstGeom prst="gear6">
          <a:avLst/>
        </a:prstGeom>
        <a:solidFill>
          <a:srgbClr val="062E4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 </a:t>
          </a:r>
        </a:p>
      </dsp:txBody>
      <dsp:txXfrm rot="-20700000">
        <a:off x="982173" y="500051"/>
        <a:ext cx="491086" cy="491086"/>
      </dsp:txXfrm>
    </dsp:sp>
    <dsp:sp modelId="{0FD781CD-A3EC-43B5-982C-5F5AF0F6F818}">
      <dsp:nvSpPr>
        <dsp:cNvPr id="0" name=""/>
        <dsp:cNvSpPr/>
      </dsp:nvSpPr>
      <dsp:spPr>
        <a:xfrm>
          <a:off x="890075" y="1040193"/>
          <a:ext cx="1571477" cy="1571477"/>
        </a:xfrm>
        <a:prstGeom prst="circularArrow">
          <a:avLst>
            <a:gd name="adj1" fmla="val 4687"/>
            <a:gd name="adj2" fmla="val 299029"/>
            <a:gd name="adj3" fmla="val 2438092"/>
            <a:gd name="adj4" fmla="val 16041086"/>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B5826A7-E7D4-46E1-84DE-6D6E694C6A54}">
      <dsp:nvSpPr>
        <dsp:cNvPr id="0" name=""/>
        <dsp:cNvSpPr/>
      </dsp:nvSpPr>
      <dsp:spPr>
        <a:xfrm>
          <a:off x="132059" y="735030"/>
          <a:ext cx="1141776" cy="1141776"/>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EC9A51-FB35-476A-9982-670803CB70EA}">
      <dsp:nvSpPr>
        <dsp:cNvPr id="0" name=""/>
        <dsp:cNvSpPr/>
      </dsp:nvSpPr>
      <dsp:spPr>
        <a:xfrm>
          <a:off x="587933" y="124968"/>
          <a:ext cx="1231064" cy="1231064"/>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F003D380-6A97-3E48-B6D7-545362E8D6D6}" type="datetimeFigureOut">
              <a:rPr lang="en-US" smtClean="0"/>
              <a:t>2/21/2018</a:t>
            </a:fld>
            <a:endParaRPr lang="en-US" dirty="0"/>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065954D-27EB-B045-81C9-B9C5E7E56A2D}" type="slidenum">
              <a:rPr lang="en-US" smtClean="0"/>
              <a:t>‹#›</a:t>
            </a:fld>
            <a:endParaRPr lang="en-US" dirty="0"/>
          </a:p>
        </p:txBody>
      </p:sp>
    </p:spTree>
    <p:extLst>
      <p:ext uri="{BB962C8B-B14F-4D97-AF65-F5344CB8AC3E}">
        <p14:creationId xmlns:p14="http://schemas.microsoft.com/office/powerpoint/2010/main" val="333943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aseline="0" dirty="0"/>
              <a:t>GFF was launched at the Financing for Development conference in Addis in July 2015 by the UN Secretary-General and the President of the World Bank Group in response to two trends</a:t>
            </a:r>
          </a:p>
          <a:p>
            <a:endParaRPr lang="en-US" baseline="0" dirty="0"/>
          </a:p>
          <a:p>
            <a:r>
              <a:rPr lang="en-US" baseline="0" dirty="0"/>
              <a:t>First, although we’ve made some progress in improving maternal and child health outcomes in the past two decades, the two MDGs (#4 and 5) that covered reproductive, maternal, newborn, and child health were the worst performing.</a:t>
            </a:r>
          </a:p>
          <a:p>
            <a:endParaRPr lang="en-US" baseline="0" dirty="0"/>
          </a:p>
          <a:p>
            <a:r>
              <a:rPr lang="en-US" baseline="0" dirty="0"/>
              <a:t>We have seen major global pushes to address AIDS, TB, and malaria and vaccinations and immunizations, but haven’t had anything corresponding for women, children, and adolescents, and as the result the financing gap is very large – so large that we simply do not have enough resources available from development assistance to close the gap</a:t>
            </a:r>
          </a:p>
          <a:p>
            <a:endParaRPr lang="en-US" baseline="0" dirty="0"/>
          </a:p>
          <a:p>
            <a:r>
              <a:rPr lang="en-US" baseline="0" dirty="0"/>
              <a:t>The second trend is the recognition that we need to think beyond traditional official development assistance</a:t>
            </a:r>
          </a:p>
          <a:p>
            <a:endParaRPr lang="en-US" baseline="0" dirty="0"/>
          </a:p>
          <a:p>
            <a:r>
              <a:rPr lang="en-US" baseline="0" dirty="0"/>
              <a:t>Although ODA has increased significantly over the past decade, it is increasingly dwarfed by flows of private capital</a:t>
            </a:r>
          </a:p>
          <a:p>
            <a:endParaRPr lang="en-US" baseline="0" dirty="0"/>
          </a:p>
          <a:p>
            <a:r>
              <a:rPr lang="en-US" baseline="0" dirty="0"/>
              <a:t>Far more money is coming into developing countries from remittances and from foreign direct investment than from ODA, and we need to adapt to this reality and think about more creative ways to tap these sources of financing</a:t>
            </a:r>
          </a:p>
          <a:p>
            <a:endParaRPr lang="en-US" dirty="0"/>
          </a:p>
          <a:p>
            <a:r>
              <a:rPr lang="en-US" dirty="0"/>
              <a:t>We</a:t>
            </a:r>
            <a:r>
              <a:rPr lang="en-US" baseline="0" dirty="0"/>
              <a:t> also need to make sure that all of our conversations about development finance are grounded in the reality that domestic financing far exceeds external resources</a:t>
            </a:r>
          </a:p>
          <a:p>
            <a:endParaRPr lang="en-US" baseline="0" dirty="0"/>
          </a:p>
          <a:p>
            <a:r>
              <a:rPr lang="en-US" baseline="0" dirty="0"/>
              <a:t>These two trends together mean that we need a new model of development finance that both acts as a pathfinder for the SDG era and that provides dedicated support for the Every Woman Every Child initiative</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065954D-27EB-B045-81C9-B9C5E7E56A2D}" type="slidenum">
              <a:rPr lang="en-US" smtClean="0"/>
              <a:t>2</a:t>
            </a:fld>
            <a:endParaRPr lang="en-US" dirty="0"/>
          </a:p>
        </p:txBody>
      </p:sp>
    </p:spTree>
    <p:extLst>
      <p:ext uri="{BB962C8B-B14F-4D97-AF65-F5344CB8AC3E}">
        <p14:creationId xmlns:p14="http://schemas.microsoft.com/office/powerpoint/2010/main" val="1678978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what the GFF is trying to accomplish:</a:t>
            </a:r>
            <a:r>
              <a:rPr lang="en-US" baseline="0" dirty="0"/>
              <a:t> we want to dramatically close the US$33 billion financing gap for RMNCAH</a:t>
            </a:r>
          </a:p>
          <a:p>
            <a:endParaRPr lang="en-US" baseline="0" dirty="0"/>
          </a:p>
          <a:p>
            <a:r>
              <a:rPr lang="en-US" baseline="0" dirty="0"/>
              <a:t>Doing this requires a combination of strategies:</a:t>
            </a:r>
          </a:p>
          <a:p>
            <a:pPr marL="173422" indent="-173422">
              <a:buFont typeface="Arial"/>
              <a:buChar char="•"/>
            </a:pPr>
            <a:r>
              <a:rPr lang="en-US" dirty="0"/>
              <a:t>First, we need to work on reducing the need for financing by improving</a:t>
            </a:r>
            <a:r>
              <a:rPr lang="en-US" baseline="0" dirty="0"/>
              <a:t> the efficiency of RMNCAH spending.  We think that by 2030 we can generate savings on the order of 15% by reducing inefficiency (the red dotted line);</a:t>
            </a:r>
          </a:p>
          <a:p>
            <a:pPr marL="173422" indent="-173422">
              <a:buFont typeface="Arial"/>
              <a:buChar char="•"/>
            </a:pPr>
            <a:r>
              <a:rPr lang="en-US" baseline="0" dirty="0"/>
              <a:t>That’s important but not enough, so we also focus on scaling up financing.  By far the single most important contributor to that will be from ensuring that the benefits of economic growth translate into increased domestic spending on health, which by itself is projected to close the financing gap by about half by 2030 (the bottom teal line);</a:t>
            </a:r>
          </a:p>
          <a:p>
            <a:pPr marL="173422" indent="-173422">
              <a:buFont typeface="Arial"/>
              <a:buChar char="•"/>
            </a:pPr>
            <a:r>
              <a:rPr lang="en-US" baseline="0" dirty="0"/>
              <a:t>We also work with governments to further prioritize spending on RMNCAH in their domestic budgets, which crowds in billions of additional dollars (light grey line);</a:t>
            </a:r>
          </a:p>
          <a:p>
            <a:pPr marL="173422" indent="-173422">
              <a:buFont typeface="Arial"/>
              <a:buChar char="•"/>
            </a:pPr>
            <a:r>
              <a:rPr lang="en-US" baseline="0" dirty="0"/>
              <a:t>Finally, we both directly provide development assistance through the GFF Trust Fund and IDA/IBRD financing and work to crowd in complementary financing (dotted purple line)</a:t>
            </a:r>
          </a:p>
          <a:p>
            <a:endParaRPr lang="en-US" baseline="0" dirty="0"/>
          </a:p>
          <a:p>
            <a:r>
              <a:rPr lang="en-US" dirty="0"/>
              <a:t>The</a:t>
            </a:r>
            <a:r>
              <a:rPr lang="en-US" baseline="0" dirty="0"/>
              <a:t> combined effect of this would be to reduce the financing gap to US$7 billion in 2030, which we think can be fully closed through private financing, which we weren’t able to model in this</a:t>
            </a:r>
          </a:p>
          <a:p>
            <a:endParaRPr lang="en-US" baseline="0" dirty="0"/>
          </a:p>
          <a:p>
            <a:r>
              <a:rPr lang="en-US" baseline="0" dirty="0"/>
              <a:t>Put together, these efforts would prevent between 24 and 38 million deaths by 2030</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065954D-27EB-B045-81C9-B9C5E7E56A2D}" type="slidenum">
              <a:rPr lang="en-US" smtClean="0"/>
              <a:t>3</a:t>
            </a:fld>
            <a:endParaRPr lang="en-US" dirty="0"/>
          </a:p>
        </p:txBody>
      </p:sp>
    </p:spTree>
    <p:extLst>
      <p:ext uri="{BB962C8B-B14F-4D97-AF65-F5344CB8AC3E}">
        <p14:creationId xmlns:p14="http://schemas.microsoft.com/office/powerpoint/2010/main" val="561944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latest added countries are in red</a:t>
            </a:r>
          </a:p>
          <a:p>
            <a:r>
              <a:rPr lang="en-US" dirty="0"/>
              <a:t>Nigeria is under implementation</a:t>
            </a:r>
          </a:p>
          <a:p>
            <a:endParaRPr lang="en-US" dirty="0"/>
          </a:p>
        </p:txBody>
      </p:sp>
      <p:sp>
        <p:nvSpPr>
          <p:cNvPr id="4" name="Slide Number Placeholder 3"/>
          <p:cNvSpPr>
            <a:spLocks noGrp="1"/>
          </p:cNvSpPr>
          <p:nvPr>
            <p:ph type="sldNum" sz="quarter" idx="10"/>
          </p:nvPr>
        </p:nvSpPr>
        <p:spPr/>
        <p:txBody>
          <a:bodyPr/>
          <a:lstStyle/>
          <a:p>
            <a:fld id="{3065954D-27EB-B045-81C9-B9C5E7E56A2D}" type="slidenum">
              <a:rPr lang="en-US" smtClean="0"/>
              <a:t>4</a:t>
            </a:fld>
            <a:endParaRPr lang="en-US" dirty="0"/>
          </a:p>
        </p:txBody>
      </p:sp>
    </p:spTree>
    <p:extLst>
      <p:ext uri="{BB962C8B-B14F-4D97-AF65-F5344CB8AC3E}">
        <p14:creationId xmlns:p14="http://schemas.microsoft.com/office/powerpoint/2010/main" val="3181077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0" y="1154113"/>
            <a:ext cx="4156075" cy="3117850"/>
          </a:xfrm>
        </p:spPr>
      </p:sp>
      <p:sp>
        <p:nvSpPr>
          <p:cNvPr id="3" name="Notes Placeholder 2"/>
          <p:cNvSpPr>
            <a:spLocks noGrp="1"/>
          </p:cNvSpPr>
          <p:nvPr>
            <p:ph type="body" idx="1"/>
          </p:nvPr>
        </p:nvSpPr>
        <p:spPr/>
        <p:txBody>
          <a:bodyPr/>
          <a:lstStyle/>
          <a:p>
            <a:r>
              <a:rPr lang="en-US" dirty="0"/>
              <a:t>Having a nice,</a:t>
            </a:r>
            <a:r>
              <a:rPr lang="en-US" baseline="0" dirty="0"/>
              <a:t> well-prioritized </a:t>
            </a:r>
            <a:r>
              <a:rPr lang="en-US" dirty="0"/>
              <a:t>document is a good starting point but is not sufficient on</a:t>
            </a:r>
            <a:r>
              <a:rPr lang="en-US" baseline="0" dirty="0"/>
              <a:t> its own, so a key area of emphasis for the GFF is on what we term “complementary financing”</a:t>
            </a:r>
          </a:p>
          <a:p>
            <a:endParaRPr lang="en-US" baseline="0" dirty="0"/>
          </a:p>
          <a:p>
            <a:r>
              <a:rPr lang="en-US" dirty="0"/>
              <a:t>At</a:t>
            </a:r>
            <a:r>
              <a:rPr lang="en-US" baseline="0" dirty="0"/>
              <a:t> the moment too often countries have national strategic frameworks that are quite broad and don’t have a clear process for securing financing for the plans, and so individual financiers cherry-pick the parts that they are interested in</a:t>
            </a:r>
          </a:p>
          <a:p>
            <a:endParaRPr lang="en-US" baseline="0" dirty="0"/>
          </a:p>
          <a:p>
            <a:r>
              <a:rPr lang="en-US" baseline="0" dirty="0"/>
              <a:t>This results in considerable inefficiency, as there are both gaps (key interventions that are suboptimally financed) and duplications</a:t>
            </a:r>
          </a:p>
          <a:p>
            <a:endParaRPr lang="en-US" baseline="0" dirty="0"/>
          </a:p>
          <a:p>
            <a:r>
              <a:rPr lang="en-US" baseline="0" dirty="0"/>
              <a:t>With the Investment Case process we want to move past this to have a much clearer division of financing, with everyone clear on which slice they are responsible for supporting</a:t>
            </a:r>
            <a:endParaRPr lang="en-US" dirty="0"/>
          </a:p>
        </p:txBody>
      </p:sp>
      <p:sp>
        <p:nvSpPr>
          <p:cNvPr id="4" name="Slide Number Placeholder 3"/>
          <p:cNvSpPr>
            <a:spLocks noGrp="1"/>
          </p:cNvSpPr>
          <p:nvPr>
            <p:ph type="sldNum" sz="quarter" idx="10"/>
          </p:nvPr>
        </p:nvSpPr>
        <p:spPr/>
        <p:txBody>
          <a:bodyPr/>
          <a:lstStyle/>
          <a:p>
            <a:pPr defTabSz="462458">
              <a:defRPr/>
            </a:pPr>
            <a:fld id="{C4B9CEF6-949B-4358-9558-445AE091059D}" type="slidenum">
              <a:rPr lang="en-US">
                <a:solidFill>
                  <a:prstClr val="black"/>
                </a:solidFill>
                <a:latin typeface="Calibri"/>
              </a:rPr>
              <a:pPr defTabSz="462458">
                <a:defRPr/>
              </a:pPr>
              <a:t>8</a:t>
            </a:fld>
            <a:endParaRPr lang="en-US" dirty="0">
              <a:solidFill>
                <a:prstClr val="black"/>
              </a:solidFill>
              <a:latin typeface="Calibri"/>
            </a:endParaRPr>
          </a:p>
        </p:txBody>
      </p:sp>
    </p:spTree>
    <p:extLst>
      <p:ext uri="{BB962C8B-B14F-4D97-AF65-F5344CB8AC3E}">
        <p14:creationId xmlns:p14="http://schemas.microsoft.com/office/powerpoint/2010/main" val="1532912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0" y="1154113"/>
            <a:ext cx="4156075" cy="3117850"/>
          </a:xfrm>
        </p:spPr>
      </p:sp>
      <p:sp>
        <p:nvSpPr>
          <p:cNvPr id="3" name="Notes Placeholder 2"/>
          <p:cNvSpPr>
            <a:spLocks noGrp="1"/>
          </p:cNvSpPr>
          <p:nvPr>
            <p:ph type="body" idx="1"/>
          </p:nvPr>
        </p:nvSpPr>
        <p:spPr/>
        <p:txBody>
          <a:bodyPr/>
          <a:lstStyle/>
          <a:p>
            <a:pPr marL="170179" indent="-170179">
              <a:buFont typeface="Arial" panose="020B0604020202020204" pitchFamily="34" charset="0"/>
              <a:buChar char="•"/>
            </a:pPr>
            <a:r>
              <a:rPr lang="en-US" dirty="0">
                <a:solidFill>
                  <a:srgbClr val="000000"/>
                </a:solidFill>
                <a:latin typeface="Calibri" panose="020F0502020204030204" pitchFamily="34" charset="0"/>
              </a:rPr>
              <a:t>There are two main ways of increasing the resources available for domestic financing</a:t>
            </a:r>
          </a:p>
          <a:p>
            <a:pPr marL="170179" indent="-170179">
              <a:buFont typeface="Arial" panose="020B0604020202020204" pitchFamily="34" charset="0"/>
              <a:buChar char="•"/>
            </a:pPr>
            <a:r>
              <a:rPr lang="en-US" dirty="0">
                <a:solidFill>
                  <a:srgbClr val="000000"/>
                </a:solidFill>
                <a:latin typeface="Calibri" panose="020F0502020204030204" pitchFamily="34" charset="0"/>
              </a:rPr>
              <a:t>The first is to increase overall general government expenditure as a share of GDP (i.e., growing the overall pie)</a:t>
            </a:r>
          </a:p>
          <a:p>
            <a:pPr marL="170179" indent="-170179">
              <a:buFont typeface="Arial" panose="020B0604020202020204" pitchFamily="34" charset="0"/>
              <a:buChar char="•"/>
            </a:pPr>
            <a:r>
              <a:rPr lang="en-US" dirty="0">
                <a:solidFill>
                  <a:srgbClr val="000000"/>
                </a:solidFill>
                <a:latin typeface="Calibri" panose="020F0502020204030204" pitchFamily="34" charset="0"/>
              </a:rPr>
              <a:t>Many GFF countries are below the median on this metric, and so the potential gains are quite impressive: j</a:t>
            </a:r>
            <a:r>
              <a:rPr lang="en-US" b="0" i="0" u="none" strike="noStrike" baseline="0" dirty="0">
                <a:solidFill>
                  <a:srgbClr val="000000"/>
                </a:solidFill>
                <a:latin typeface="Calibri" panose="020F0502020204030204" pitchFamily="34" charset="0"/>
              </a:rPr>
              <a:t>ust increasing general government expenditure to the median level for low and lower-middle income countries could generate an additional US$14 billion annually</a:t>
            </a:r>
          </a:p>
          <a:p>
            <a:pPr marL="170179" indent="-170179">
              <a:buFont typeface="Arial" panose="020B0604020202020204" pitchFamily="34" charset="0"/>
              <a:buChar char="•"/>
            </a:pPr>
            <a:r>
              <a:rPr lang="en-US" b="0" i="0" u="none" strike="noStrike" baseline="0" dirty="0">
                <a:solidFill>
                  <a:srgbClr val="000000"/>
                </a:solidFill>
                <a:latin typeface="Calibri" panose="020F0502020204030204" pitchFamily="34" charset="0"/>
              </a:rPr>
              <a:t>The second approach is to increase the prioritization given to health within the government budget (i.e., increasing the slice of the pie going to health)</a:t>
            </a:r>
          </a:p>
          <a:p>
            <a:pPr marL="170179" indent="-170179">
              <a:buFont typeface="Arial" panose="020B0604020202020204" pitchFamily="34" charset="0"/>
              <a:buChar char="•"/>
            </a:pPr>
            <a:r>
              <a:rPr lang="en-US" b="0" i="0" u="none" strike="noStrike" baseline="0" dirty="0">
                <a:solidFill>
                  <a:srgbClr val="000000"/>
                </a:solidFill>
                <a:latin typeface="Calibri" panose="020F0502020204030204" pitchFamily="34" charset="0"/>
              </a:rPr>
              <a:t>Increasing this in countries that are below the median levels could generate an additional US$3 billion per year</a:t>
            </a:r>
          </a:p>
          <a:p>
            <a:pPr marL="170179" indent="-170179">
              <a:buFont typeface="Arial" panose="020B0604020202020204" pitchFamily="34" charset="0"/>
              <a:buChar char="•"/>
            </a:pPr>
            <a:r>
              <a:rPr lang="en-US" b="0" i="0" u="none" strike="noStrike" baseline="0" dirty="0">
                <a:solidFill>
                  <a:srgbClr val="000000"/>
                </a:solidFill>
                <a:latin typeface="Calibri" panose="020F0502020204030204" pitchFamily="34" charset="0"/>
              </a:rPr>
              <a:t>The GFF works on these through three main approaches:</a:t>
            </a:r>
          </a:p>
          <a:p>
            <a:pPr marL="170179" indent="-170179">
              <a:buFont typeface="Arial" panose="020B0604020202020204" pitchFamily="34" charset="0"/>
              <a:buChar char="•"/>
            </a:pPr>
            <a:r>
              <a:rPr lang="en-US" b="0" i="0" u="none" strike="noStrike" baseline="0" dirty="0">
                <a:solidFill>
                  <a:srgbClr val="000000"/>
                </a:solidFill>
                <a:latin typeface="Calibri" panose="020F0502020204030204" pitchFamily="34" charset="0"/>
              </a:rPr>
              <a:t>Analytical work to work countries assess the best options for DRM, such as fiscal space analyses or </a:t>
            </a:r>
            <a:r>
              <a:rPr lang="en-US" dirty="0"/>
              <a:t>estimating revenue generation potential for different options for raising resources</a:t>
            </a:r>
            <a:endParaRPr lang="en-US" b="0" i="0" u="none" strike="noStrike" baseline="0" dirty="0">
              <a:solidFill>
                <a:srgbClr val="000000"/>
              </a:solidFill>
              <a:latin typeface="Calibri" panose="020F0502020204030204" pitchFamily="34" charset="0"/>
            </a:endParaRPr>
          </a:p>
          <a:p>
            <a:pPr marL="170179" lvl="1" indent="-170179" defTabSz="907620">
              <a:buFont typeface="Arial" panose="020B0604020202020204" pitchFamily="34" charset="0"/>
              <a:buChar char="•"/>
              <a:defRPr/>
            </a:pPr>
            <a:r>
              <a:rPr lang="en-US" b="0" i="0" u="none" strike="noStrike" baseline="0" dirty="0">
                <a:solidFill>
                  <a:srgbClr val="000000"/>
                </a:solidFill>
                <a:latin typeface="Calibri" panose="020F0502020204030204" pitchFamily="34" charset="0"/>
              </a:rPr>
              <a:t>Developing approaches to domestic resource mobilization, such as supporting governments to develop health financing strategies or to introduce a “sin tax”, or </a:t>
            </a:r>
            <a:r>
              <a:rPr lang="en-US" dirty="0"/>
              <a:t>supporting development and tracking of indicators related to public financing</a:t>
            </a:r>
          </a:p>
          <a:p>
            <a:pPr marL="170179" lvl="1" indent="-170179" defTabSz="907620">
              <a:buFont typeface="Arial" panose="020B0604020202020204" pitchFamily="34" charset="0"/>
              <a:buChar char="•"/>
              <a:defRPr/>
            </a:pPr>
            <a:r>
              <a:rPr lang="en-US" dirty="0"/>
              <a:t>Provide implementation support,</a:t>
            </a:r>
            <a:r>
              <a:rPr lang="en-US" baseline="0" dirty="0"/>
              <a:t> such as</a:t>
            </a:r>
            <a:r>
              <a:rPr lang="en-US" dirty="0"/>
              <a:t> translating high-level strategies into implementation plans or supporting reform efforts through TA, capacity building, institutional strengthening, and/or financing</a:t>
            </a:r>
          </a:p>
          <a:p>
            <a:pPr marL="170179" lvl="1" indent="-170179" defTabSz="907620">
              <a:buFont typeface="Arial" panose="020B0604020202020204" pitchFamily="34" charset="0"/>
              <a:buChar char="•"/>
              <a:defRPr/>
            </a:pPr>
            <a:r>
              <a:rPr lang="en-US" dirty="0"/>
              <a:t>Across</a:t>
            </a:r>
            <a:r>
              <a:rPr lang="en-US" baseline="0" dirty="0"/>
              <a:t> all of these, partnership with ministries of finance is critical, and it’s also often important to engage with the IMF</a:t>
            </a:r>
            <a:endParaRPr lang="en-US" dirty="0"/>
          </a:p>
        </p:txBody>
      </p:sp>
      <p:sp>
        <p:nvSpPr>
          <p:cNvPr id="4" name="Slide Number Placeholder 3"/>
          <p:cNvSpPr>
            <a:spLocks noGrp="1"/>
          </p:cNvSpPr>
          <p:nvPr>
            <p:ph type="sldNum" sz="quarter" idx="10"/>
          </p:nvPr>
        </p:nvSpPr>
        <p:spPr/>
        <p:txBody>
          <a:bodyPr/>
          <a:lstStyle/>
          <a:p>
            <a:pPr defTabSz="462458">
              <a:defRPr/>
            </a:pPr>
            <a:fld id="{627256B9-E0C6-4766-A8BF-49681D155519}" type="slidenum">
              <a:rPr lang="en-US">
                <a:solidFill>
                  <a:prstClr val="black"/>
                </a:solidFill>
                <a:latin typeface="Calibri"/>
              </a:rPr>
              <a:pPr defTabSz="462458">
                <a:defRPr/>
              </a:pPr>
              <a:t>10</a:t>
            </a:fld>
            <a:endParaRPr lang="en-US" dirty="0">
              <a:solidFill>
                <a:prstClr val="black"/>
              </a:solidFill>
              <a:latin typeface="Calibri"/>
            </a:endParaRPr>
          </a:p>
        </p:txBody>
      </p:sp>
    </p:spTree>
    <p:extLst>
      <p:ext uri="{BB962C8B-B14F-4D97-AF65-F5344CB8AC3E}">
        <p14:creationId xmlns:p14="http://schemas.microsoft.com/office/powerpoint/2010/main" val="10320075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440267" y="2800355"/>
            <a:ext cx="3479800" cy="1915578"/>
          </a:xfrm>
          <a:prstGeom prst="rect">
            <a:avLst/>
          </a:prstGeom>
        </p:spPr>
        <p:txBody>
          <a:bodyPr lIns="0" tIns="0" rIns="0" bIns="0" anchor="t" anchorCtr="0"/>
          <a:lstStyle>
            <a:lvl1pPr algn="l">
              <a:lnSpc>
                <a:spcPts val="4000"/>
              </a:lnSpc>
              <a:defRPr sz="3600">
                <a:solidFill>
                  <a:schemeClr val="bg1"/>
                </a:solidFill>
                <a:latin typeface="Futura Std Book" charset="0"/>
                <a:ea typeface="Futura Std Book" charset="0"/>
                <a:cs typeface="Futura Std Book" charset="0"/>
              </a:defRPr>
            </a:lvl1pPr>
          </a:lstStyle>
          <a:p>
            <a:r>
              <a:rPr lang="en-US" dirty="0"/>
              <a:t>Main headline goes here, lines up with base of yellow triangle</a:t>
            </a:r>
          </a:p>
        </p:txBody>
      </p:sp>
      <p:sp>
        <p:nvSpPr>
          <p:cNvPr id="3" name="Subtitle 2"/>
          <p:cNvSpPr>
            <a:spLocks noGrp="1"/>
          </p:cNvSpPr>
          <p:nvPr>
            <p:ph type="subTitle" idx="1" hasCustomPrompt="1"/>
          </p:nvPr>
        </p:nvSpPr>
        <p:spPr>
          <a:xfrm>
            <a:off x="440266" y="2277533"/>
            <a:ext cx="2048933" cy="346197"/>
          </a:xfrm>
          <a:prstGeom prst="rect">
            <a:avLst/>
          </a:prstGeom>
        </p:spPr>
        <p:txBody>
          <a:bodyPr lIns="0" tIns="0" rIns="0" bIns="0" anchor="b" anchorCtr="0"/>
          <a:lstStyle>
            <a:lvl1pPr marL="0" indent="0" algn="l">
              <a:buNone/>
              <a:defRPr sz="1400">
                <a:solidFill>
                  <a:srgbClr val="F4C432"/>
                </a:solidFill>
                <a:latin typeface="Futura Std Book" charset="0"/>
                <a:ea typeface="Futura Std Book" charset="0"/>
                <a:cs typeface="Futura Std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Up to two lines of smaller support text can go here</a:t>
            </a:r>
          </a:p>
        </p:txBody>
      </p:sp>
    </p:spTree>
    <p:extLst>
      <p:ext uri="{BB962C8B-B14F-4D97-AF65-F5344CB8AC3E}">
        <p14:creationId xmlns:p14="http://schemas.microsoft.com/office/powerpoint/2010/main" val="419551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0266" y="438157"/>
            <a:ext cx="2396067" cy="577844"/>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up to two lines</a:t>
            </a:r>
          </a:p>
        </p:txBody>
      </p:sp>
      <p:sp>
        <p:nvSpPr>
          <p:cNvPr id="13" name="Rectangle 12"/>
          <p:cNvSpPr/>
          <p:nvPr userDrawn="1"/>
        </p:nvSpPr>
        <p:spPr>
          <a:xfrm>
            <a:off x="8381801" y="6543798"/>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a:t>
            </a:fld>
            <a:endParaRPr lang="en-US" sz="800" dirty="0">
              <a:solidFill>
                <a:srgbClr val="0F3051"/>
              </a:solidFill>
              <a:latin typeface="Futura Std Book" charset="0"/>
              <a:ea typeface="Futura Std Book" charset="0"/>
              <a:cs typeface="Futura Std Book" charset="0"/>
            </a:endParaRPr>
          </a:p>
        </p:txBody>
      </p:sp>
    </p:spTree>
    <p:extLst>
      <p:ext uri="{BB962C8B-B14F-4D97-AF65-F5344CB8AC3E}">
        <p14:creationId xmlns:p14="http://schemas.microsoft.com/office/powerpoint/2010/main" val="2022479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ext page">
    <p:spTree>
      <p:nvGrpSpPr>
        <p:cNvPr id="1" name=""/>
        <p:cNvGrpSpPr/>
        <p:nvPr/>
      </p:nvGrpSpPr>
      <p:grpSpPr>
        <a:xfrm>
          <a:off x="0" y="0"/>
          <a:ext cx="0" cy="0"/>
          <a:chOff x="0" y="0"/>
          <a:chExt cx="0" cy="0"/>
        </a:xfrm>
      </p:grpSpPr>
      <p:sp>
        <p:nvSpPr>
          <p:cNvPr id="13" name="Rectangle 12"/>
          <p:cNvSpPr/>
          <p:nvPr userDrawn="1"/>
        </p:nvSpPr>
        <p:spPr>
          <a:xfrm>
            <a:off x="8381801" y="6543798"/>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a:t>
            </a:fld>
            <a:endParaRPr lang="en-US" sz="800" dirty="0">
              <a:solidFill>
                <a:srgbClr val="0F3051"/>
              </a:solidFill>
              <a:latin typeface="Futura Std Book" charset="0"/>
              <a:ea typeface="Futura Std Book" charset="0"/>
              <a:cs typeface="Futura Std Book" charset="0"/>
            </a:endParaRPr>
          </a:p>
        </p:txBody>
      </p:sp>
      <p:pic>
        <p:nvPicPr>
          <p:cNvPr id="4" name="Picture 3"/>
          <p:cNvPicPr>
            <a:picLocks noChangeAspect="1"/>
          </p:cNvPicPr>
          <p:nvPr userDrawn="1"/>
        </p:nvPicPr>
        <p:blipFill>
          <a:blip r:embed="rId2"/>
          <a:stretch>
            <a:fillRect/>
          </a:stretch>
        </p:blipFill>
        <p:spPr>
          <a:xfrm>
            <a:off x="0" y="0"/>
            <a:ext cx="9144000" cy="602831"/>
          </a:xfrm>
          <a:prstGeom prst="rect">
            <a:avLst/>
          </a:prstGeom>
        </p:spPr>
      </p:pic>
      <p:sp>
        <p:nvSpPr>
          <p:cNvPr id="2" name="Title 1"/>
          <p:cNvSpPr>
            <a:spLocks noGrp="1"/>
          </p:cNvSpPr>
          <p:nvPr>
            <p:ph type="ctrTitle" hasCustomPrompt="1"/>
          </p:nvPr>
        </p:nvSpPr>
        <p:spPr>
          <a:xfrm>
            <a:off x="812800" y="194322"/>
            <a:ext cx="8077200" cy="322145"/>
          </a:xfrm>
          <a:prstGeom prst="rect">
            <a:avLst/>
          </a:prstGeom>
        </p:spPr>
        <p:txBody>
          <a:bodyPr lIns="0" tIns="0" rIns="0" bIns="0" anchor="t" anchorCtr="0"/>
          <a:lstStyle>
            <a:lvl1pPr algn="l">
              <a:lnSpc>
                <a:spcPct val="90000"/>
              </a:lnSpc>
              <a:defRPr sz="2000" baseline="0">
                <a:solidFill>
                  <a:srgbClr val="083253"/>
                </a:solidFill>
                <a:latin typeface="Futura Std Book" charset="0"/>
                <a:ea typeface="Futura Std Book" charset="0"/>
                <a:cs typeface="Futura Std Book" charset="0"/>
              </a:defRPr>
            </a:lvl1pPr>
          </a:lstStyle>
          <a:p>
            <a:r>
              <a:rPr lang="en-US" dirty="0"/>
              <a:t>Headline goes here single line</a:t>
            </a:r>
          </a:p>
        </p:txBody>
      </p:sp>
    </p:spTree>
    <p:extLst>
      <p:ext uri="{BB962C8B-B14F-4D97-AF65-F5344CB8AC3E}">
        <p14:creationId xmlns:p14="http://schemas.microsoft.com/office/powerpoint/2010/main" val="4075108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Double Title onl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7"/>
            <a:ext cx="2133600" cy="365125"/>
          </a:xfrm>
        </p:spPr>
        <p:txBody>
          <a:bodyPr/>
          <a:lstStyle>
            <a:lvl1pPr>
              <a:defRPr sz="1050">
                <a:solidFill>
                  <a:schemeClr val="bg1"/>
                </a:solidFill>
                <a:latin typeface="Calibri"/>
                <a:cs typeface="Calibri"/>
              </a:defRPr>
            </a:lvl1pPr>
          </a:lstStyle>
          <a:p>
            <a:fld id="{54F35883-D328-BB47-9BAC-D95ED3694F27}" type="slidenum">
              <a:rPr lang="en-US" smtClean="0"/>
              <a:pPr/>
              <a:t>‹#›</a:t>
            </a:fld>
            <a:endParaRPr lang="en-US" dirty="0"/>
          </a:p>
        </p:txBody>
      </p:sp>
      <p:sp>
        <p:nvSpPr>
          <p:cNvPr id="4" name="Title 1"/>
          <p:cNvSpPr>
            <a:spLocks noGrp="1"/>
          </p:cNvSpPr>
          <p:nvPr>
            <p:ph type="title"/>
          </p:nvPr>
        </p:nvSpPr>
        <p:spPr>
          <a:xfrm>
            <a:off x="116733" y="9861"/>
            <a:ext cx="8902668" cy="1063203"/>
          </a:xfrm>
        </p:spPr>
        <p:txBody>
          <a:bodyPr>
            <a:normAutofit/>
          </a:bodyPr>
          <a:lstStyle>
            <a:lvl1pPr algn="l">
              <a:defRPr sz="2400" b="1">
                <a:solidFill>
                  <a:srgbClr val="1BA299"/>
                </a:solidFill>
                <a:latin typeface="+mj-lt"/>
                <a:cs typeface="Arial"/>
              </a:defRPr>
            </a:lvl1pPr>
          </a:lstStyle>
          <a:p>
            <a:r>
              <a:rPr lang="en-US" dirty="0"/>
              <a:t>Click to edit Master title style</a:t>
            </a:r>
          </a:p>
        </p:txBody>
      </p:sp>
    </p:spTree>
    <p:extLst>
      <p:ext uri="{BB962C8B-B14F-4D97-AF65-F5344CB8AC3E}">
        <p14:creationId xmlns:p14="http://schemas.microsoft.com/office/powerpoint/2010/main" val="3726354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245798" y="857252"/>
            <a:ext cx="8643871" cy="5268913"/>
          </a:xfrm>
        </p:spPr>
        <p:txBody>
          <a:bodyPr/>
          <a:lstStyle>
            <a:lvl1pPr marL="257175" indent="-257175">
              <a:buClr>
                <a:srgbClr val="00B2A9"/>
              </a:buClr>
              <a:buFont typeface="Wingdings" panose="05000000000000000000" pitchFamily="2" charset="2"/>
              <a:buChar char="§"/>
              <a:defRPr sz="2100">
                <a:solidFill>
                  <a:srgbClr val="696158"/>
                </a:solidFill>
                <a:latin typeface="+mj-lt"/>
                <a:cs typeface="Arial"/>
              </a:defRPr>
            </a:lvl1pPr>
            <a:lvl2pPr marL="557213" indent="-214313">
              <a:buClr>
                <a:srgbClr val="00B2A9"/>
              </a:buClr>
              <a:buFont typeface="Courier New" panose="02070309020205020404" pitchFamily="49" charset="0"/>
              <a:buChar char="-"/>
              <a:defRPr sz="1950">
                <a:solidFill>
                  <a:srgbClr val="696158"/>
                </a:solidFill>
                <a:latin typeface="+mj-lt"/>
                <a:cs typeface="Arial"/>
              </a:defRPr>
            </a:lvl2pPr>
            <a:lvl3pPr marL="857250" indent="-171450">
              <a:buClr>
                <a:srgbClr val="00B2A9"/>
              </a:buClr>
              <a:buFont typeface="Arial" panose="020B0604020202020204" pitchFamily="34" charset="0"/>
              <a:buChar char="▫"/>
              <a:defRPr>
                <a:solidFill>
                  <a:srgbClr val="696158"/>
                </a:solidFill>
                <a:latin typeface="+mj-lt"/>
                <a:cs typeface="Arial"/>
              </a:defRPr>
            </a:lvl3pPr>
            <a:lvl4pPr marL="1200150" indent="-171450">
              <a:buClr>
                <a:srgbClr val="00B2A9"/>
              </a:buClr>
              <a:buFont typeface="Courier New" panose="02070309020205020404" pitchFamily="49" charset="0"/>
              <a:buChar char="-"/>
              <a:defRPr sz="1650">
                <a:solidFill>
                  <a:srgbClr val="696158"/>
                </a:solidFill>
                <a:latin typeface="+mj-lt"/>
                <a:cs typeface="Arial"/>
              </a:defRPr>
            </a:lvl4pPr>
            <a:lvl5pPr marL="1543050" indent="-171450">
              <a:buClr>
                <a:srgbClr val="00B2A9"/>
              </a:buClr>
              <a:buFont typeface="Wingdings" panose="05000000000000000000" pitchFamily="2" charset="2"/>
              <a:buChar char="Ø"/>
              <a:defRPr>
                <a:solidFill>
                  <a:srgbClr val="696158"/>
                </a:solidFill>
                <a:latin typeface="+mj-lt"/>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6885801" y="6462637"/>
            <a:ext cx="2133600" cy="365125"/>
          </a:xfrm>
        </p:spPr>
        <p:txBody>
          <a:bodyPr/>
          <a:lstStyle>
            <a:lvl1pPr>
              <a:defRPr sz="1050">
                <a:solidFill>
                  <a:schemeClr val="bg1"/>
                </a:solidFill>
                <a:latin typeface="Calibri"/>
                <a:cs typeface="Calibri"/>
              </a:defRPr>
            </a:lvl1pPr>
          </a:lstStyle>
          <a:p>
            <a:fld id="{54F35883-D328-BB47-9BAC-D95ED3694F27}" type="slidenum">
              <a:rPr lang="en-US" smtClean="0"/>
              <a:pPr/>
              <a:t>‹#›</a:t>
            </a:fld>
            <a:endParaRPr lang="en-US" dirty="0"/>
          </a:p>
        </p:txBody>
      </p:sp>
      <p:sp>
        <p:nvSpPr>
          <p:cNvPr id="9" name="Title 1"/>
          <p:cNvSpPr>
            <a:spLocks noGrp="1"/>
          </p:cNvSpPr>
          <p:nvPr>
            <p:ph type="title"/>
          </p:nvPr>
        </p:nvSpPr>
        <p:spPr>
          <a:xfrm>
            <a:off x="116734" y="94777"/>
            <a:ext cx="8772935" cy="426003"/>
          </a:xfrm>
        </p:spPr>
        <p:txBody>
          <a:bodyPr>
            <a:noAutofit/>
          </a:bodyPr>
          <a:lstStyle>
            <a:lvl1pPr algn="l">
              <a:defRPr sz="2400" b="1">
                <a:solidFill>
                  <a:srgbClr val="01A19A"/>
                </a:solidFill>
                <a:latin typeface="+mj-lt"/>
                <a:cs typeface="Arial"/>
              </a:defRPr>
            </a:lvl1pPr>
          </a:lstStyle>
          <a:p>
            <a:r>
              <a:rPr lang="en-US" dirty="0"/>
              <a:t>Click to edit Master title style</a:t>
            </a:r>
          </a:p>
        </p:txBody>
      </p:sp>
    </p:spTree>
    <p:extLst>
      <p:ext uri="{BB962C8B-B14F-4D97-AF65-F5344CB8AC3E}">
        <p14:creationId xmlns:p14="http://schemas.microsoft.com/office/powerpoint/2010/main" val="316479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ouble 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6733" y="9861"/>
            <a:ext cx="8902668" cy="1063203"/>
          </a:xfrm>
        </p:spPr>
        <p:txBody>
          <a:bodyPr>
            <a:normAutofit/>
          </a:bodyPr>
          <a:lstStyle>
            <a:lvl1pPr algn="l">
              <a:defRPr sz="2400" b="1">
                <a:solidFill>
                  <a:srgbClr val="1BA299"/>
                </a:solidFill>
                <a:latin typeface="+mj-lt"/>
                <a:cs typeface="Arial"/>
              </a:defRPr>
            </a:lvl1pPr>
          </a:lstStyle>
          <a:p>
            <a:r>
              <a:rPr lang="en-US" dirty="0"/>
              <a:t>Click to edit Master title style</a:t>
            </a:r>
          </a:p>
        </p:txBody>
      </p:sp>
      <p:sp>
        <p:nvSpPr>
          <p:cNvPr id="6" name="Slide Number Placeholder 5"/>
          <p:cNvSpPr>
            <a:spLocks noGrp="1"/>
          </p:cNvSpPr>
          <p:nvPr>
            <p:ph type="sldNum" sz="quarter" idx="12"/>
          </p:nvPr>
        </p:nvSpPr>
        <p:spPr>
          <a:xfrm>
            <a:off x="6885801" y="6462637"/>
            <a:ext cx="2133600" cy="365125"/>
          </a:xfrm>
        </p:spPr>
        <p:txBody>
          <a:bodyPr/>
          <a:lstStyle>
            <a:lvl1pPr>
              <a:defRPr sz="1050">
                <a:solidFill>
                  <a:schemeClr val="bg1"/>
                </a:solidFill>
                <a:latin typeface="Calibri"/>
                <a:cs typeface="Calibri"/>
              </a:defRPr>
            </a:lvl1pPr>
          </a:lstStyle>
          <a:p>
            <a:fld id="{54F35883-D328-BB47-9BAC-D95ED3694F27}" type="slidenum">
              <a:rPr lang="en-US" smtClean="0"/>
              <a:pPr/>
              <a:t>‹#›</a:t>
            </a:fld>
            <a:endParaRPr lang="en-US" dirty="0"/>
          </a:p>
        </p:txBody>
      </p:sp>
      <p:sp>
        <p:nvSpPr>
          <p:cNvPr id="7" name="Content Placeholder 2"/>
          <p:cNvSpPr>
            <a:spLocks noGrp="1"/>
          </p:cNvSpPr>
          <p:nvPr>
            <p:ph idx="1"/>
          </p:nvPr>
        </p:nvSpPr>
        <p:spPr>
          <a:xfrm>
            <a:off x="246889" y="1313236"/>
            <a:ext cx="8642469" cy="4883285"/>
          </a:xfrm>
        </p:spPr>
        <p:txBody>
          <a:bodyPr/>
          <a:lstStyle>
            <a:lvl1pPr marL="257175" indent="-257175">
              <a:buClr>
                <a:srgbClr val="00B2A9"/>
              </a:buClr>
              <a:buFont typeface="Wingdings" panose="05000000000000000000" pitchFamily="2" charset="2"/>
              <a:buChar char="§"/>
              <a:defRPr sz="2100">
                <a:solidFill>
                  <a:srgbClr val="696158"/>
                </a:solidFill>
                <a:latin typeface="+mj-lt"/>
                <a:cs typeface="Arial"/>
              </a:defRPr>
            </a:lvl1pPr>
            <a:lvl2pPr marL="557213" indent="-214313">
              <a:buClr>
                <a:srgbClr val="00B2A9"/>
              </a:buClr>
              <a:buFont typeface="Courier New" panose="02070309020205020404" pitchFamily="49" charset="0"/>
              <a:buChar char="-"/>
              <a:defRPr sz="1950">
                <a:solidFill>
                  <a:srgbClr val="696158"/>
                </a:solidFill>
                <a:latin typeface="+mj-lt"/>
                <a:cs typeface="Arial"/>
              </a:defRPr>
            </a:lvl2pPr>
            <a:lvl3pPr marL="857250" indent="-171450">
              <a:buClr>
                <a:srgbClr val="00B2A9"/>
              </a:buClr>
              <a:buFont typeface="Arial" panose="020B0604020202020204" pitchFamily="34" charset="0"/>
              <a:buChar char="▫"/>
              <a:defRPr>
                <a:solidFill>
                  <a:srgbClr val="696158"/>
                </a:solidFill>
                <a:latin typeface="+mj-lt"/>
                <a:cs typeface="Arial"/>
              </a:defRPr>
            </a:lvl3pPr>
            <a:lvl4pPr marL="1200150" indent="-171450">
              <a:buClr>
                <a:srgbClr val="00B2A9"/>
              </a:buClr>
              <a:buFont typeface="Courier New" panose="02070309020205020404" pitchFamily="49" charset="0"/>
              <a:buChar char="-"/>
              <a:defRPr sz="1650">
                <a:solidFill>
                  <a:srgbClr val="696158"/>
                </a:solidFill>
                <a:latin typeface="+mj-lt"/>
                <a:cs typeface="Arial"/>
              </a:defRPr>
            </a:lvl4pPr>
            <a:lvl5pPr marL="1543050" indent="-171450">
              <a:buClr>
                <a:srgbClr val="00B2A9"/>
              </a:buClr>
              <a:buFont typeface="Wingdings" panose="05000000000000000000" pitchFamily="2" charset="2"/>
              <a:buChar char="Ø"/>
              <a:defRPr>
                <a:solidFill>
                  <a:srgbClr val="696158"/>
                </a:solidFill>
                <a:latin typeface="+mj-lt"/>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0284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wo Colum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12" name="Title 1"/>
          <p:cNvSpPr>
            <a:spLocks noGrp="1"/>
          </p:cNvSpPr>
          <p:nvPr>
            <p:ph type="title"/>
          </p:nvPr>
        </p:nvSpPr>
        <p:spPr>
          <a:xfrm>
            <a:off x="116733" y="94775"/>
            <a:ext cx="8902668" cy="426003"/>
          </a:xfrm>
        </p:spPr>
        <p:txBody>
          <a:bodyPr>
            <a:noAutofit/>
          </a:bodyPr>
          <a:lstStyle>
            <a:lvl1pPr algn="l">
              <a:defRPr sz="3200" b="1">
                <a:solidFill>
                  <a:srgbClr val="01A19A"/>
                </a:solidFill>
                <a:latin typeface="+mj-lt"/>
                <a:cs typeface="Arial"/>
              </a:defRPr>
            </a:lvl1pPr>
          </a:lstStyle>
          <a:p>
            <a:r>
              <a:rPr lang="en-US" dirty="0"/>
              <a:t>Click to edit Master title style</a:t>
            </a:r>
          </a:p>
        </p:txBody>
      </p:sp>
      <p:sp>
        <p:nvSpPr>
          <p:cNvPr id="9" name="Content Placeholder 2"/>
          <p:cNvSpPr>
            <a:spLocks noGrp="1"/>
          </p:cNvSpPr>
          <p:nvPr>
            <p:ph idx="1"/>
          </p:nvPr>
        </p:nvSpPr>
        <p:spPr>
          <a:xfrm>
            <a:off x="246888" y="833478"/>
            <a:ext cx="4270441" cy="5292685"/>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p:cNvSpPr>
            <a:spLocks noGrp="1"/>
          </p:cNvSpPr>
          <p:nvPr>
            <p:ph idx="13"/>
          </p:nvPr>
        </p:nvSpPr>
        <p:spPr>
          <a:xfrm>
            <a:off x="4677457" y="833477"/>
            <a:ext cx="4262575" cy="5292685"/>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48895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onl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4" name="Title 1"/>
          <p:cNvSpPr>
            <a:spLocks noGrp="1"/>
          </p:cNvSpPr>
          <p:nvPr>
            <p:ph type="title"/>
          </p:nvPr>
        </p:nvSpPr>
        <p:spPr>
          <a:xfrm>
            <a:off x="116733" y="94775"/>
            <a:ext cx="8902668" cy="426003"/>
          </a:xfrm>
        </p:spPr>
        <p:txBody>
          <a:bodyPr>
            <a:noAutofit/>
          </a:bodyPr>
          <a:lstStyle>
            <a:lvl1pPr algn="l">
              <a:defRPr sz="3200" b="1">
                <a:solidFill>
                  <a:srgbClr val="01A19A"/>
                </a:solidFill>
                <a:latin typeface="+mj-lt"/>
                <a:cs typeface="Arial"/>
              </a:defRPr>
            </a:lvl1pPr>
          </a:lstStyle>
          <a:p>
            <a:r>
              <a:rPr lang="en-US" dirty="0"/>
              <a:t>Click to edit Master title style</a:t>
            </a:r>
          </a:p>
        </p:txBody>
      </p:sp>
    </p:spTree>
    <p:extLst>
      <p:ext uri="{BB962C8B-B14F-4D97-AF65-F5344CB8AC3E}">
        <p14:creationId xmlns:p14="http://schemas.microsoft.com/office/powerpoint/2010/main" val="3936369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440267" y="2800355"/>
            <a:ext cx="3479800" cy="1915578"/>
          </a:xfrm>
          <a:prstGeom prst="rect">
            <a:avLst/>
          </a:prstGeom>
        </p:spPr>
        <p:txBody>
          <a:bodyPr lIns="0" tIns="0" rIns="0" bIns="0" anchor="t" anchorCtr="0"/>
          <a:lstStyle>
            <a:lvl1pPr algn="l">
              <a:lnSpc>
                <a:spcPts val="4000"/>
              </a:lnSpc>
              <a:defRPr sz="3600">
                <a:solidFill>
                  <a:schemeClr val="bg1"/>
                </a:solidFill>
                <a:latin typeface="Futura Std Book" charset="0"/>
                <a:ea typeface="Futura Std Book" charset="0"/>
                <a:cs typeface="Futura Std Book" charset="0"/>
              </a:defRPr>
            </a:lvl1pPr>
          </a:lstStyle>
          <a:p>
            <a:r>
              <a:rPr lang="en-US" dirty="0"/>
              <a:t>Main headline goes here, lines up with base of yellow triangle</a:t>
            </a:r>
          </a:p>
        </p:txBody>
      </p:sp>
      <p:sp>
        <p:nvSpPr>
          <p:cNvPr id="3" name="Subtitle 2"/>
          <p:cNvSpPr>
            <a:spLocks noGrp="1"/>
          </p:cNvSpPr>
          <p:nvPr>
            <p:ph type="subTitle" idx="1" hasCustomPrompt="1"/>
          </p:nvPr>
        </p:nvSpPr>
        <p:spPr>
          <a:xfrm>
            <a:off x="440266" y="2277533"/>
            <a:ext cx="2048933" cy="346197"/>
          </a:xfrm>
          <a:prstGeom prst="rect">
            <a:avLst/>
          </a:prstGeom>
        </p:spPr>
        <p:txBody>
          <a:bodyPr lIns="0" tIns="0" rIns="0" bIns="0" anchor="b" anchorCtr="0"/>
          <a:lstStyle>
            <a:lvl1pPr marL="0" indent="0" algn="l">
              <a:buNone/>
              <a:defRPr sz="1400">
                <a:solidFill>
                  <a:srgbClr val="F4C432"/>
                </a:solidFill>
                <a:latin typeface="Futura Std Book" charset="0"/>
                <a:ea typeface="Futura Std Book" charset="0"/>
                <a:cs typeface="Futura Std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Up to two lines of smaller support text can go here</a:t>
            </a:r>
          </a:p>
        </p:txBody>
      </p:sp>
    </p:spTree>
    <p:extLst>
      <p:ext uri="{BB962C8B-B14F-4D97-AF65-F5344CB8AC3E}">
        <p14:creationId xmlns:p14="http://schemas.microsoft.com/office/powerpoint/2010/main" val="3853967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page">
    <p:spTree>
      <p:nvGrpSpPr>
        <p:cNvPr id="1" name=""/>
        <p:cNvGrpSpPr/>
        <p:nvPr/>
      </p:nvGrpSpPr>
      <p:grpSpPr>
        <a:xfrm>
          <a:off x="0" y="0"/>
          <a:ext cx="0" cy="0"/>
          <a:chOff x="0" y="0"/>
          <a:chExt cx="0" cy="0"/>
        </a:xfrm>
      </p:grpSpPr>
      <p:sp>
        <p:nvSpPr>
          <p:cNvPr id="13" name="Rectangle 12"/>
          <p:cNvSpPr/>
          <p:nvPr userDrawn="1"/>
        </p:nvSpPr>
        <p:spPr>
          <a:xfrm>
            <a:off x="8381801" y="6543798"/>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a:t>
            </a:fld>
            <a:endParaRPr lang="en-US" sz="800" dirty="0">
              <a:solidFill>
                <a:srgbClr val="0F3051"/>
              </a:solidFill>
              <a:latin typeface="Futura Std Book" charset="0"/>
              <a:ea typeface="Futura Std Book" charset="0"/>
              <a:cs typeface="Futura Std Book" charset="0"/>
            </a:endParaRPr>
          </a:p>
        </p:txBody>
      </p:sp>
      <p:pic>
        <p:nvPicPr>
          <p:cNvPr id="4" name="Picture 3"/>
          <p:cNvPicPr>
            <a:picLocks noChangeAspect="1"/>
          </p:cNvPicPr>
          <p:nvPr userDrawn="1"/>
        </p:nvPicPr>
        <p:blipFill>
          <a:blip r:embed="rId2"/>
          <a:stretch>
            <a:fillRect/>
          </a:stretch>
        </p:blipFill>
        <p:spPr>
          <a:xfrm>
            <a:off x="0" y="0"/>
            <a:ext cx="9144000" cy="602831"/>
          </a:xfrm>
          <a:prstGeom prst="rect">
            <a:avLst/>
          </a:prstGeom>
        </p:spPr>
      </p:pic>
      <p:sp>
        <p:nvSpPr>
          <p:cNvPr id="2" name="Title 1"/>
          <p:cNvSpPr>
            <a:spLocks noGrp="1"/>
          </p:cNvSpPr>
          <p:nvPr>
            <p:ph type="ctrTitle" hasCustomPrompt="1"/>
          </p:nvPr>
        </p:nvSpPr>
        <p:spPr>
          <a:xfrm>
            <a:off x="812800" y="194322"/>
            <a:ext cx="8077200" cy="322145"/>
          </a:xfrm>
          <a:prstGeom prst="rect">
            <a:avLst/>
          </a:prstGeom>
        </p:spPr>
        <p:txBody>
          <a:bodyPr lIns="0" tIns="0" rIns="0" bIns="0" anchor="t" anchorCtr="0"/>
          <a:lstStyle>
            <a:lvl1pPr algn="l">
              <a:lnSpc>
                <a:spcPct val="90000"/>
              </a:lnSpc>
              <a:defRPr sz="2000" baseline="0">
                <a:solidFill>
                  <a:srgbClr val="083253"/>
                </a:solidFill>
                <a:latin typeface="Futura Std Book" charset="0"/>
                <a:ea typeface="Futura Std Book" charset="0"/>
                <a:cs typeface="Futura Std Book" charset="0"/>
              </a:defRPr>
            </a:lvl1pPr>
          </a:lstStyle>
          <a:p>
            <a:r>
              <a:rPr lang="en-US" dirty="0"/>
              <a:t>Headline goes here single line</a:t>
            </a:r>
          </a:p>
        </p:txBody>
      </p:sp>
    </p:spTree>
    <p:extLst>
      <p:ext uri="{BB962C8B-B14F-4D97-AF65-F5344CB8AC3E}">
        <p14:creationId xmlns:p14="http://schemas.microsoft.com/office/powerpoint/2010/main" val="3945872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a:t>
            </a:fld>
            <a:endParaRPr lang="en-US" sz="800" dirty="0">
              <a:solidFill>
                <a:srgbClr val="0F3051"/>
              </a:solidFill>
              <a:latin typeface="Futura Std Book" charset="0"/>
              <a:ea typeface="Futura Std Book" charset="0"/>
              <a:cs typeface="Futura Std Book" charset="0"/>
            </a:endParaRPr>
          </a:p>
        </p:txBody>
      </p:sp>
      <p:sp>
        <p:nvSpPr>
          <p:cNvPr id="5" name="Text Placeholder 4"/>
          <p:cNvSpPr>
            <a:spLocks noGrp="1"/>
          </p:cNvSpPr>
          <p:nvPr>
            <p:ph type="body" sz="quarter" idx="10"/>
          </p:nvPr>
        </p:nvSpPr>
        <p:spPr>
          <a:xfrm>
            <a:off x="298175" y="1411288"/>
            <a:ext cx="8308796" cy="4532312"/>
          </a:xfrm>
          <a:prstGeom prst="rect">
            <a:avLst/>
          </a:prstGeom>
        </p:spPr>
        <p:txBody>
          <a:bodyPr/>
          <a:lstStyle>
            <a:lvl1pPr marL="457200" indent="-457200">
              <a:buClr>
                <a:srgbClr val="0F3051"/>
              </a:buClr>
              <a:buFontTx/>
              <a:buChar char="►"/>
              <a:defRPr>
                <a:latin typeface="Futura Std Book"/>
              </a:defRPr>
            </a:lvl1pPr>
            <a:lvl2pPr marL="685800" indent="-228600">
              <a:buClr>
                <a:srgbClr val="0F3051"/>
              </a:buClr>
              <a:buFont typeface="Wingdings" panose="05000000000000000000" pitchFamily="2" charset="2"/>
              <a:buChar char="§"/>
              <a:defRPr>
                <a:latin typeface="Futura Std Book"/>
              </a:defRPr>
            </a:lvl2pPr>
            <a:lvl3pPr marL="1143000" indent="-228600">
              <a:buClr>
                <a:srgbClr val="0F3051"/>
              </a:buClr>
              <a:buFontTx/>
              <a:buChar char="-"/>
              <a:defRPr>
                <a:latin typeface="Futura Std Book"/>
              </a:defRPr>
            </a:lvl3pPr>
            <a:lvl4pPr marL="1600200" indent="-228600">
              <a:buClr>
                <a:srgbClr val="0F3051"/>
              </a:buClr>
              <a:buFontTx/>
              <a:buChar char="▫"/>
              <a:defRPr>
                <a:latin typeface="Futura Std Book"/>
              </a:defRPr>
            </a:lvl4pPr>
            <a:lvl5pPr marL="2057400" indent="-228600">
              <a:buClr>
                <a:srgbClr val="0F3051"/>
              </a:buClr>
              <a:buFontTx/>
              <a:buChar char="◦"/>
              <a:defRPr>
                <a:latin typeface="Futura Std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79471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a:t>
            </a:fld>
            <a:endParaRPr lang="en-US" sz="800" dirty="0">
              <a:solidFill>
                <a:srgbClr val="0F3051"/>
              </a:solidFill>
              <a:latin typeface="Futura Std Book" charset="0"/>
              <a:ea typeface="Futura Std Book" charset="0"/>
              <a:cs typeface="Futura Std Book" charset="0"/>
            </a:endParaRPr>
          </a:p>
        </p:txBody>
      </p:sp>
    </p:spTree>
    <p:extLst>
      <p:ext uri="{BB962C8B-B14F-4D97-AF65-F5344CB8AC3E}">
        <p14:creationId xmlns:p14="http://schemas.microsoft.com/office/powerpoint/2010/main" val="1974271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440266" y="438157"/>
            <a:ext cx="2396067" cy="577844"/>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up to two lines</a:t>
            </a:r>
          </a:p>
        </p:txBody>
      </p:sp>
      <p:sp>
        <p:nvSpPr>
          <p:cNvPr id="9" name="Subtitle 2"/>
          <p:cNvSpPr txBox="1">
            <a:spLocks/>
          </p:cNvSpPr>
          <p:nvPr userDrawn="1"/>
        </p:nvSpPr>
        <p:spPr>
          <a:xfrm>
            <a:off x="440266" y="6307668"/>
            <a:ext cx="2048933" cy="236130"/>
          </a:xfrm>
          <a:prstGeom prst="rect">
            <a:avLst/>
          </a:prstGeom>
        </p:spPr>
        <p:txBody>
          <a:bodyPr lIns="0" tIns="0" rIns="0" bIns="0" anchor="b" anchorCtr="0"/>
          <a:lstStyle>
            <a:lvl1pPr marL="0" indent="0" algn="l" defTabSz="914400" rtl="0" eaLnBrk="1" latinLnBrk="0" hangingPunct="1">
              <a:lnSpc>
                <a:spcPct val="90000"/>
              </a:lnSpc>
              <a:spcBef>
                <a:spcPts val="1000"/>
              </a:spcBef>
              <a:buFont typeface="Arial" panose="020B0604020202020204" pitchFamily="34" charset="0"/>
              <a:buNone/>
              <a:defRPr sz="800" kern="1200">
                <a:solidFill>
                  <a:srgbClr val="0F3051"/>
                </a:solidFill>
                <a:latin typeface="Futura Std Book" charset="0"/>
                <a:ea typeface="Futura Std Book" charset="0"/>
                <a:cs typeface="Futura Std Book"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dirty="0"/>
              <a:t>©</a:t>
            </a:r>
            <a:r>
              <a:rPr lang="de-DE" baseline="0" dirty="0"/>
              <a:t> </a:t>
            </a:r>
            <a:r>
              <a:rPr lang="en-US" dirty="0"/>
              <a:t>GFF 2018</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chemeClr val="bg1"/>
                </a:solidFill>
                <a:latin typeface="Futura Std Book" charset="0"/>
                <a:ea typeface="Futura Std Book" charset="0"/>
                <a:cs typeface="Futura Std Book" charset="0"/>
              </a:rPr>
              <a:pPr algn="r"/>
              <a:t>‹#›</a:t>
            </a:fld>
            <a:endParaRPr lang="en-US" sz="800" dirty="0">
              <a:solidFill>
                <a:schemeClr val="bg1"/>
              </a:solidFill>
              <a:latin typeface="Futura Std Book" charset="0"/>
              <a:ea typeface="Futura Std Book" charset="0"/>
              <a:cs typeface="Futura Std Book" charset="0"/>
            </a:endParaRPr>
          </a:p>
        </p:txBody>
      </p:sp>
    </p:spTree>
    <p:extLst>
      <p:ext uri="{BB962C8B-B14F-4D97-AF65-F5344CB8AC3E}">
        <p14:creationId xmlns:p14="http://schemas.microsoft.com/office/powerpoint/2010/main" val="3693164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1093409" y="568785"/>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9" name="Subtitle 2"/>
          <p:cNvSpPr txBox="1">
            <a:spLocks/>
          </p:cNvSpPr>
          <p:nvPr userDrawn="1"/>
        </p:nvSpPr>
        <p:spPr>
          <a:xfrm>
            <a:off x="440266" y="6307668"/>
            <a:ext cx="2048933" cy="236130"/>
          </a:xfrm>
          <a:prstGeom prst="rect">
            <a:avLst/>
          </a:prstGeom>
        </p:spPr>
        <p:txBody>
          <a:bodyPr lIns="0" tIns="0" rIns="0" bIns="0" anchor="b" anchorCtr="0"/>
          <a:lstStyle>
            <a:lvl1pPr marL="0" indent="0" algn="l" defTabSz="914400" rtl="0" eaLnBrk="1" latinLnBrk="0" hangingPunct="1">
              <a:lnSpc>
                <a:spcPct val="90000"/>
              </a:lnSpc>
              <a:spcBef>
                <a:spcPts val="1000"/>
              </a:spcBef>
              <a:buFont typeface="Arial" panose="020B0604020202020204" pitchFamily="34" charset="0"/>
              <a:buNone/>
              <a:defRPr sz="800" kern="1200">
                <a:solidFill>
                  <a:srgbClr val="0F3051"/>
                </a:solidFill>
                <a:latin typeface="Futura Std Book" charset="0"/>
                <a:ea typeface="Futura Std Book" charset="0"/>
                <a:cs typeface="Futura Std Book"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dirty="0"/>
              <a:t>©</a:t>
            </a:r>
            <a:r>
              <a:rPr lang="de-DE" baseline="0" dirty="0"/>
              <a:t> </a:t>
            </a:r>
            <a:r>
              <a:rPr lang="en-US" dirty="0"/>
              <a:t>GFF 2018</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a:t>
            </a:fld>
            <a:endParaRPr lang="en-US" sz="800" dirty="0">
              <a:solidFill>
                <a:srgbClr val="0F3051"/>
              </a:solidFill>
              <a:latin typeface="Futura Std Book" charset="0"/>
              <a:ea typeface="Futura Std Book" charset="0"/>
              <a:cs typeface="Futura Std Book" charset="0"/>
            </a:endParaRPr>
          </a:p>
        </p:txBody>
      </p:sp>
    </p:spTree>
    <p:extLst>
      <p:ext uri="{BB962C8B-B14F-4D97-AF65-F5344CB8AC3E}">
        <p14:creationId xmlns:p14="http://schemas.microsoft.com/office/powerpoint/2010/main" val="460976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2"/>
          <p:cNvSpPr>
            <a:spLocks noGrp="1"/>
          </p:cNvSpPr>
          <p:nvPr>
            <p:ph type="ftr" sz="quarter" idx="3"/>
          </p:nvPr>
        </p:nvSpPr>
        <p:spPr>
          <a:xfrm>
            <a:off x="8458199" y="6231467"/>
            <a:ext cx="467783" cy="312331"/>
          </a:xfrm>
          <a:prstGeom prst="rect">
            <a:avLst/>
          </a:prstGeom>
        </p:spPr>
        <p:txBody>
          <a:bodyPr vert="horz" lIns="0" tIns="0" rIns="0" bIns="0" rtlCol="0" anchor="b" anchorCtr="0"/>
          <a:lstStyle>
            <a:lvl1pPr algn="r">
              <a:defRPr sz="800">
                <a:solidFill>
                  <a:srgbClr val="0F3051"/>
                </a:solidFill>
                <a:latin typeface="Futura Std Book" charset="0"/>
                <a:ea typeface="Futura Std Book" charset="0"/>
                <a:cs typeface="Futura Std Book" charset="0"/>
              </a:defRPr>
            </a:lvl1pPr>
          </a:lstStyle>
          <a:p>
            <a:fld id="{EA3FA89B-6E25-8940-8A06-646F36749E8C}" type="slidenum">
              <a:rPr lang="en-US" smtClean="0"/>
              <a:pPr/>
              <a:t>‹#›</a:t>
            </a:fld>
            <a:endParaRPr lang="en-US" dirty="0"/>
          </a:p>
        </p:txBody>
      </p:sp>
    </p:spTree>
    <p:extLst>
      <p:ext uri="{BB962C8B-B14F-4D97-AF65-F5344CB8AC3E}">
        <p14:creationId xmlns:p14="http://schemas.microsoft.com/office/powerpoint/2010/main" val="9930471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7" r:id="rId4"/>
    <p:sldLayoutId id="2147483668" r:id="rId5"/>
    <p:sldLayoutId id="2147483669" r:id="rId6"/>
    <p:sldLayoutId id="2147483708" r:id="rId7"/>
    <p:sldLayoutId id="2147483709" r:id="rId8"/>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2"/>
          <p:cNvSpPr>
            <a:spLocks noGrp="1"/>
          </p:cNvSpPr>
          <p:nvPr>
            <p:ph type="ftr" sz="quarter" idx="3"/>
          </p:nvPr>
        </p:nvSpPr>
        <p:spPr>
          <a:xfrm>
            <a:off x="8458199" y="6231467"/>
            <a:ext cx="467783" cy="312331"/>
          </a:xfrm>
          <a:prstGeom prst="rect">
            <a:avLst/>
          </a:prstGeom>
        </p:spPr>
        <p:txBody>
          <a:bodyPr vert="horz" lIns="0" tIns="0" rIns="0" bIns="0" rtlCol="0" anchor="b" anchorCtr="0"/>
          <a:lstStyle>
            <a:lvl1pPr algn="r">
              <a:defRPr sz="800">
                <a:solidFill>
                  <a:srgbClr val="0F3051"/>
                </a:solidFill>
                <a:latin typeface="Futura Std Book" charset="0"/>
                <a:ea typeface="Futura Std Book" charset="0"/>
                <a:cs typeface="Futura Std Book" charset="0"/>
              </a:defRPr>
            </a:lvl1pPr>
          </a:lstStyle>
          <a:p>
            <a:fld id="{EA3FA89B-6E25-8940-8A06-646F36749E8C}" type="slidenum">
              <a:rPr lang="en-US" smtClean="0"/>
              <a:pPr/>
              <a:t>‹#›</a:t>
            </a:fld>
            <a:endParaRPr lang="en-US" dirty="0"/>
          </a:p>
        </p:txBody>
      </p:sp>
    </p:spTree>
    <p:extLst>
      <p:ext uri="{BB962C8B-B14F-4D97-AF65-F5344CB8AC3E}">
        <p14:creationId xmlns:p14="http://schemas.microsoft.com/office/powerpoint/2010/main" val="1710418261"/>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http://tacograferos.blogspot.com/2012/10/periodos-indeterminados-el-signo-de.html" TargetMode="External"/><Relationship Id="rId2" Type="http://schemas.openxmlformats.org/officeDocument/2006/relationships/image" Target="../media/image16.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40267" y="3312159"/>
            <a:ext cx="3479800" cy="2692401"/>
          </a:xfrm>
        </p:spPr>
        <p:txBody>
          <a:bodyPr/>
          <a:lstStyle/>
          <a:p>
            <a:r>
              <a:rPr lang="en-US" dirty="0"/>
              <a:t>Introduction au GFF</a:t>
            </a:r>
          </a:p>
        </p:txBody>
      </p:sp>
      <p:sp>
        <p:nvSpPr>
          <p:cNvPr id="5" name="Subtitle 4"/>
          <p:cNvSpPr>
            <a:spLocks noGrp="1"/>
          </p:cNvSpPr>
          <p:nvPr>
            <p:ph type="subTitle" idx="1"/>
          </p:nvPr>
        </p:nvSpPr>
        <p:spPr>
          <a:xfrm>
            <a:off x="440266" y="2001521"/>
            <a:ext cx="2048933" cy="622210"/>
          </a:xfrm>
        </p:spPr>
        <p:txBody>
          <a:bodyPr/>
          <a:lstStyle/>
          <a:p>
            <a:r>
              <a:rPr lang="fr-FR" dirty="0"/>
              <a:t>Atelier des Pays du GFF, 28 janvier - 1er février 2018</a:t>
            </a:r>
            <a:endParaRPr lang="en-US" dirty="0"/>
          </a:p>
        </p:txBody>
      </p:sp>
    </p:spTree>
    <p:extLst>
      <p:ext uri="{BB962C8B-B14F-4D97-AF65-F5344CB8AC3E}">
        <p14:creationId xmlns:p14="http://schemas.microsoft.com/office/powerpoint/2010/main" val="213951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093409" y="167217"/>
            <a:ext cx="7513562" cy="265786"/>
          </a:xfrm>
        </p:spPr>
        <p:txBody>
          <a:bodyPr/>
          <a:lstStyle/>
          <a:p>
            <a:r>
              <a:rPr lang="fr-FR" sz="2400" dirty="0"/>
              <a:t>Pourquoi: deux tendances ont mené à la création du GFF</a:t>
            </a:r>
            <a:endParaRPr lang="en-GB" sz="2400"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93409" y="4130546"/>
            <a:ext cx="6932991" cy="2663611"/>
          </a:xfrm>
          <a:prstGeom prst="rect">
            <a:avLst/>
          </a:prstGeom>
        </p:spPr>
      </p:pic>
      <p:sp>
        <p:nvSpPr>
          <p:cNvPr id="7" name="Rectangle 6"/>
          <p:cNvSpPr/>
          <p:nvPr/>
        </p:nvSpPr>
        <p:spPr>
          <a:xfrm>
            <a:off x="1385517" y="1015427"/>
            <a:ext cx="7359471" cy="10433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8" name="Rectangle 7"/>
          <p:cNvSpPr/>
          <p:nvPr/>
        </p:nvSpPr>
        <p:spPr>
          <a:xfrm>
            <a:off x="538340" y="1018261"/>
            <a:ext cx="835625" cy="1040496"/>
          </a:xfrm>
          <a:prstGeom prst="rect">
            <a:avLst/>
          </a:prstGeom>
          <a:solidFill>
            <a:srgbClr val="0F30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9" name="TextBox 8"/>
          <p:cNvSpPr txBox="1"/>
          <p:nvPr/>
        </p:nvSpPr>
        <p:spPr>
          <a:xfrm>
            <a:off x="555028" y="1079440"/>
            <a:ext cx="813037" cy="92333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dirty="0">
                <a:ln>
                  <a:noFill/>
                </a:ln>
                <a:solidFill>
                  <a:prstClr val="white"/>
                </a:solidFill>
                <a:effectLst/>
                <a:uLnTx/>
                <a:uFillTx/>
                <a:latin typeface="Arial" charset="0"/>
                <a:ea typeface="Arial" charset="0"/>
                <a:cs typeface="Arial" charset="0"/>
              </a:rPr>
              <a:t>1</a:t>
            </a:r>
          </a:p>
        </p:txBody>
      </p:sp>
      <p:sp>
        <p:nvSpPr>
          <p:cNvPr id="10" name="Rectangle 9"/>
          <p:cNvSpPr/>
          <p:nvPr/>
        </p:nvSpPr>
        <p:spPr>
          <a:xfrm>
            <a:off x="1483567" y="1086660"/>
            <a:ext cx="7261421" cy="913712"/>
          </a:xfrm>
          <a:prstGeom prst="rect">
            <a:avLst/>
          </a:prstGeom>
        </p:spPr>
        <p:txBody>
          <a:bodyPr wrap="square">
            <a:spAutoFit/>
          </a:bodyPr>
          <a:lstStyle/>
          <a:p>
            <a:pPr lvl="0" defTabSz="914400">
              <a:lnSpc>
                <a:spcPts val="2200"/>
              </a:lnSpc>
              <a:defRPr/>
            </a:pPr>
            <a:r>
              <a:rPr lang="fr-FR" sz="1600" b="1" dirty="0">
                <a:latin typeface="Futura Std Book" charset="0"/>
                <a:ea typeface="Futura Std Book" charset="0"/>
                <a:cs typeface="Futura Std Book" charset="0"/>
              </a:rPr>
              <a:t>Progrès insuffisants </a:t>
            </a:r>
            <a:r>
              <a:rPr lang="fr-FR" sz="1600" dirty="0">
                <a:latin typeface="Futura Std Book" charset="0"/>
                <a:ea typeface="Futura Std Book" charset="0"/>
                <a:cs typeface="Futura Std Book" charset="0"/>
              </a:rPr>
              <a:t>en matière de santé maternelle et infantile (parmi les pires dans le cadre des OMD) et, les sources traditionnelles de financement ne suffisent pas à combler le déficit.</a:t>
            </a:r>
          </a:p>
        </p:txBody>
      </p:sp>
      <p:sp>
        <p:nvSpPr>
          <p:cNvPr id="11" name="Rectangle 10"/>
          <p:cNvSpPr/>
          <p:nvPr/>
        </p:nvSpPr>
        <p:spPr>
          <a:xfrm>
            <a:off x="1385518" y="2117771"/>
            <a:ext cx="7359471" cy="151124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12" name="Rectangle 11"/>
          <p:cNvSpPr/>
          <p:nvPr/>
        </p:nvSpPr>
        <p:spPr>
          <a:xfrm>
            <a:off x="1506630" y="2125796"/>
            <a:ext cx="7238357" cy="1502976"/>
          </a:xfrm>
          <a:prstGeom prst="rect">
            <a:avLst/>
          </a:prstGeom>
        </p:spPr>
        <p:txBody>
          <a:bodyPr wrap="square">
            <a:spAutoFit/>
          </a:bodyPr>
          <a:lstStyle/>
          <a:p>
            <a:pPr lvl="0" defTabSz="914400">
              <a:lnSpc>
                <a:spcPts val="2200"/>
              </a:lnSpc>
              <a:defRPr/>
            </a:pPr>
            <a:r>
              <a:rPr lang="fr-FR" sz="1600" dirty="0">
                <a:latin typeface="Futura Std Book" charset="0"/>
                <a:ea typeface="Futura Std Book" charset="0"/>
                <a:cs typeface="Futura Std Book" charset="0"/>
              </a:rPr>
              <a:t>Le monde est en train de </a:t>
            </a:r>
            <a:r>
              <a:rPr lang="fr-FR" sz="1600" b="1" dirty="0">
                <a:latin typeface="Futura Std Book" charset="0"/>
                <a:ea typeface="Futura Std Book" charset="0"/>
                <a:cs typeface="Futura Std Book" charset="0"/>
              </a:rPr>
              <a:t>changer </a:t>
            </a:r>
            <a:r>
              <a:rPr lang="fr-FR" sz="1600" dirty="0">
                <a:latin typeface="Futura Std Book" charset="0"/>
                <a:ea typeface="Futura Std Book" charset="0"/>
                <a:cs typeface="Futura Std Book" charset="0"/>
              </a:rPr>
              <a:t>…</a:t>
            </a:r>
          </a:p>
          <a:p>
            <a:pPr marL="285750" indent="-285750" defTabSz="914400">
              <a:lnSpc>
                <a:spcPts val="2200"/>
              </a:lnSpc>
              <a:buClr>
                <a:srgbClr val="0F3051"/>
              </a:buClr>
              <a:buFontTx/>
              <a:buChar char="►"/>
              <a:defRPr/>
            </a:pPr>
            <a:r>
              <a:rPr lang="fr-FR" sz="1400" dirty="0">
                <a:latin typeface="Futura Std Book" charset="0"/>
                <a:ea typeface="Futura Std Book" charset="0"/>
                <a:cs typeface="Futura Std Book" charset="0"/>
              </a:rPr>
              <a:t>L'aide au développement se situe à  des niveaux records, mais elle ne représente qu’une fraction des financements privés provenant d’envois de fonds de l’étranger </a:t>
            </a:r>
            <a:r>
              <a:rPr lang="fr-FR" sz="1400" dirty="0">
                <a:latin typeface="Futura Std Book" charset="0"/>
              </a:rPr>
              <a:t>et des flux d'investissements étrangers directs. </a:t>
            </a:r>
          </a:p>
          <a:p>
            <a:pPr marL="285750" lvl="0" indent="-285750" defTabSz="914400">
              <a:lnSpc>
                <a:spcPts val="2200"/>
              </a:lnSpc>
              <a:buClr>
                <a:srgbClr val="0F3051"/>
              </a:buClr>
              <a:buFontTx/>
              <a:buChar char="►"/>
              <a:defRPr/>
            </a:pPr>
            <a:r>
              <a:rPr lang="fr-FR" sz="1400" dirty="0">
                <a:latin typeface="Futura Std Book" charset="0"/>
                <a:ea typeface="Futura Std Book" charset="0"/>
                <a:cs typeface="Futura Std Book" charset="0"/>
              </a:rPr>
              <a:t>Les financements nationaux dépassent de loin les financements</a:t>
            </a:r>
            <a:r>
              <a:rPr lang="fr-FR" sz="1600" dirty="0">
                <a:latin typeface="Futura Std Book" charset="0"/>
                <a:ea typeface="Futura Std Book" charset="0"/>
                <a:cs typeface="Futura Std Book" charset="0"/>
              </a:rPr>
              <a:t> </a:t>
            </a:r>
            <a:r>
              <a:rPr lang="fr-FR" sz="1400" dirty="0">
                <a:latin typeface="Futura Std Book" charset="0"/>
                <a:ea typeface="Futura Std Book" charset="0"/>
                <a:cs typeface="Futura Std Book" charset="0"/>
              </a:rPr>
              <a:t>externes</a:t>
            </a:r>
            <a:endParaRPr kumimoji="0" lang="fr-FR" sz="1600" i="0" u="none" strike="noStrike" kern="0" cap="none" spc="0" normalizeH="0" baseline="0" dirty="0">
              <a:ln>
                <a:noFill/>
              </a:ln>
              <a:effectLst/>
              <a:uLnTx/>
              <a:uFillTx/>
              <a:latin typeface="Calibri" panose="020F0502020204030204"/>
            </a:endParaRPr>
          </a:p>
        </p:txBody>
      </p:sp>
      <p:sp>
        <p:nvSpPr>
          <p:cNvPr id="13" name="Rectangle 12"/>
          <p:cNvSpPr/>
          <p:nvPr/>
        </p:nvSpPr>
        <p:spPr>
          <a:xfrm>
            <a:off x="549893" y="2117772"/>
            <a:ext cx="835625" cy="1511240"/>
          </a:xfrm>
          <a:prstGeom prst="rect">
            <a:avLst/>
          </a:prstGeom>
          <a:solidFill>
            <a:srgbClr val="0F30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14" name="TextBox 13"/>
          <p:cNvSpPr txBox="1"/>
          <p:nvPr/>
        </p:nvSpPr>
        <p:spPr>
          <a:xfrm>
            <a:off x="564359" y="2411929"/>
            <a:ext cx="813037" cy="92333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dirty="0">
                <a:ln>
                  <a:noFill/>
                </a:ln>
                <a:solidFill>
                  <a:prstClr val="white"/>
                </a:solidFill>
                <a:effectLst/>
                <a:uLnTx/>
                <a:uFillTx/>
                <a:latin typeface="Arial" charset="0"/>
                <a:ea typeface="Arial" charset="0"/>
                <a:cs typeface="Arial" charset="0"/>
              </a:rPr>
              <a:t>2</a:t>
            </a:r>
          </a:p>
        </p:txBody>
      </p:sp>
      <p:sp>
        <p:nvSpPr>
          <p:cNvPr id="4" name="AutoShape 9"/>
          <p:cNvSpPr>
            <a:spLocks noChangeArrowheads="1"/>
          </p:cNvSpPr>
          <p:nvPr/>
        </p:nvSpPr>
        <p:spPr bwMode="auto">
          <a:xfrm rot="10800000">
            <a:off x="1373963" y="3716422"/>
            <a:ext cx="7016169" cy="770037"/>
          </a:xfrm>
          <a:prstGeom prst="triangle">
            <a:avLst>
              <a:gd name="adj" fmla="val 50647"/>
            </a:avLst>
          </a:prstGeom>
          <a:solidFill>
            <a:schemeClr val="tx2"/>
          </a:solidFill>
          <a:ln w="9525">
            <a:noFill/>
            <a:miter lim="800000"/>
            <a:headEnd/>
            <a:tailEnd/>
          </a:ln>
          <a:effectLst/>
        </p:spPr>
        <p:txBody>
          <a:bodyPr wrap="none" anchor="ctr"/>
          <a:lstStyle/>
          <a:p>
            <a:pPr defTabSz="342900"/>
            <a:endParaRPr lang="en-US" sz="1350" dirty="0">
              <a:solidFill>
                <a:srgbClr val="514A38"/>
              </a:solidFill>
              <a:latin typeface="Calibri"/>
            </a:endParaRPr>
          </a:p>
        </p:txBody>
      </p:sp>
      <p:sp>
        <p:nvSpPr>
          <p:cNvPr id="6" name="Rectangle 5"/>
          <p:cNvSpPr/>
          <p:nvPr/>
        </p:nvSpPr>
        <p:spPr>
          <a:xfrm>
            <a:off x="2736873" y="3744415"/>
            <a:ext cx="4290348" cy="523220"/>
          </a:xfrm>
          <a:prstGeom prst="rect">
            <a:avLst/>
          </a:prstGeom>
          <a:ln>
            <a:noFill/>
          </a:ln>
        </p:spPr>
        <p:txBody>
          <a:bodyPr wrap="square">
            <a:spAutoFit/>
          </a:bodyPr>
          <a:lstStyle/>
          <a:p>
            <a:pPr algn="ctr" defTabSz="342900"/>
            <a:r>
              <a:rPr lang="fr-FR" sz="1400" b="1" kern="0" dirty="0">
                <a:solidFill>
                  <a:srgbClr val="FFFFFF"/>
                </a:solidFill>
                <a:latin typeface="Futura Std Book"/>
              </a:rPr>
              <a:t>Besoin d’un nouveau modèle de financement </a:t>
            </a:r>
          </a:p>
          <a:p>
            <a:pPr algn="ctr" defTabSz="342900"/>
            <a:r>
              <a:rPr lang="fr-FR" sz="1400" b="1" kern="0" dirty="0">
                <a:solidFill>
                  <a:srgbClr val="FFFFFF"/>
                </a:solidFill>
                <a:latin typeface="Futura Std Book"/>
              </a:rPr>
              <a:t>du développement</a:t>
            </a:r>
            <a:endParaRPr lang="fr-FR" sz="1400" b="1" dirty="0">
              <a:solidFill>
                <a:srgbClr val="FFFFFF"/>
              </a:solidFill>
              <a:latin typeface="Futura Std Book"/>
            </a:endParaRPr>
          </a:p>
        </p:txBody>
      </p:sp>
    </p:spTree>
    <p:extLst>
      <p:ext uri="{BB962C8B-B14F-4D97-AF65-F5344CB8AC3E}">
        <p14:creationId xmlns:p14="http://schemas.microsoft.com/office/powerpoint/2010/main" val="2767052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3409" y="186733"/>
            <a:ext cx="7513562" cy="265786"/>
          </a:xfrm>
        </p:spPr>
        <p:txBody>
          <a:bodyPr/>
          <a:lstStyle/>
          <a:p>
            <a:r>
              <a:rPr lang="fr-FR" dirty="0"/>
              <a:t>Objectif du GFF: combler le déficit de financement pour la santé des femmes, des adolescents et des enfants</a:t>
            </a:r>
            <a:endParaRPr lang="en-US" dirty="0"/>
          </a:p>
        </p:txBody>
      </p:sp>
      <p:sp>
        <p:nvSpPr>
          <p:cNvPr id="5" name="TextBox 4"/>
          <p:cNvSpPr txBox="1"/>
          <p:nvPr/>
        </p:nvSpPr>
        <p:spPr>
          <a:xfrm>
            <a:off x="1101451" y="1153557"/>
            <a:ext cx="4878146" cy="224135"/>
          </a:xfrm>
          <a:prstGeom prst="rect">
            <a:avLst/>
          </a:prstGeom>
          <a:noFill/>
        </p:spPr>
        <p:txBody>
          <a:bodyPr wrap="square" lIns="0" tIns="0" rIns="0" bIns="0" numCol="1" spcCol="228600" rtlCol="0">
            <a:noAutofit/>
          </a:bodyPr>
          <a:lstStyle/>
          <a:p>
            <a:pPr>
              <a:lnSpc>
                <a:spcPts val="1400"/>
              </a:lnSpc>
            </a:pPr>
            <a:r>
              <a:rPr lang="en-US" sz="900" cap="all" dirty="0">
                <a:solidFill>
                  <a:schemeClr val="bg1"/>
                </a:solidFill>
                <a:latin typeface="Arial" charset="0"/>
                <a:ea typeface="Arial" charset="0"/>
                <a:cs typeface="Arial" charset="0"/>
              </a:rPr>
              <a:t>Financing Gap in RMNCAH-N</a:t>
            </a:r>
          </a:p>
        </p:txBody>
      </p:sp>
      <p:grpSp>
        <p:nvGrpSpPr>
          <p:cNvPr id="10" name="Group 9">
            <a:extLst>
              <a:ext uri="{FF2B5EF4-FFF2-40B4-BE49-F238E27FC236}">
                <a16:creationId xmlns:a16="http://schemas.microsoft.com/office/drawing/2014/main" id="{44A9EDC6-D90C-5340-8222-6F11EFE42E9D}"/>
              </a:ext>
            </a:extLst>
          </p:cNvPr>
          <p:cNvGrpSpPr/>
          <p:nvPr/>
        </p:nvGrpSpPr>
        <p:grpSpPr>
          <a:xfrm>
            <a:off x="423555" y="1021057"/>
            <a:ext cx="8555195" cy="5624116"/>
            <a:chOff x="423555" y="1021057"/>
            <a:chExt cx="8555195" cy="5624116"/>
          </a:xfrm>
        </p:grpSpPr>
        <p:sp>
          <p:nvSpPr>
            <p:cNvPr id="6" name="Rectangle 5"/>
            <p:cNvSpPr/>
            <p:nvPr/>
          </p:nvSpPr>
          <p:spPr>
            <a:xfrm>
              <a:off x="423555" y="1021057"/>
              <a:ext cx="7075822" cy="56241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3" name="Group 2">
              <a:extLst>
                <a:ext uri="{FF2B5EF4-FFF2-40B4-BE49-F238E27FC236}">
                  <a16:creationId xmlns:a16="http://schemas.microsoft.com/office/drawing/2014/main" id="{CA4A96A8-2183-D642-A2FD-CBA1495051B2}"/>
                </a:ext>
              </a:extLst>
            </p:cNvPr>
            <p:cNvGrpSpPr/>
            <p:nvPr/>
          </p:nvGrpSpPr>
          <p:grpSpPr>
            <a:xfrm>
              <a:off x="442080" y="1021058"/>
              <a:ext cx="7040672" cy="5474486"/>
              <a:chOff x="402504" y="824188"/>
              <a:chExt cx="6887549" cy="5397842"/>
            </a:xfrm>
          </p:grpSpPr>
          <p:sp>
            <p:nvSpPr>
              <p:cNvPr id="4" name="Rectangle 3"/>
              <p:cNvSpPr/>
              <p:nvPr/>
            </p:nvSpPr>
            <p:spPr>
              <a:xfrm>
                <a:off x="402504" y="824188"/>
                <a:ext cx="6887549" cy="285005"/>
              </a:xfrm>
              <a:prstGeom prst="rect">
                <a:avLst/>
              </a:prstGeom>
              <a:solidFill>
                <a:srgbClr val="3C3B3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b="12368"/>
              <a:stretch/>
            </p:blipFill>
            <p:spPr>
              <a:xfrm>
                <a:off x="744059" y="1137552"/>
                <a:ext cx="6273954" cy="4244875"/>
              </a:xfrm>
              <a:prstGeom prst="rect">
                <a:avLst/>
              </a:prstGeom>
            </p:spPr>
          </p:pic>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l="3911" t="87164" r="6564"/>
              <a:stretch/>
            </p:blipFill>
            <p:spPr>
              <a:xfrm>
                <a:off x="602823" y="5503911"/>
                <a:ext cx="6486910" cy="718119"/>
              </a:xfrm>
              <a:prstGeom prst="rect">
                <a:avLst/>
              </a:prstGeom>
            </p:spPr>
          </p:pic>
        </p:grpSp>
        <p:sp>
          <p:nvSpPr>
            <p:cNvPr id="9" name="Rounded Rectangle 8">
              <a:extLst>
                <a:ext uri="{FF2B5EF4-FFF2-40B4-BE49-F238E27FC236}">
                  <a16:creationId xmlns:a16="http://schemas.microsoft.com/office/drawing/2014/main" id="{B28495CF-0D2A-494A-80E2-A925A39C2142}"/>
                </a:ext>
              </a:extLst>
            </p:cNvPr>
            <p:cNvSpPr/>
            <p:nvPr/>
          </p:nvSpPr>
          <p:spPr>
            <a:xfrm>
              <a:off x="7568889" y="2188480"/>
              <a:ext cx="1409861" cy="2647923"/>
            </a:xfrm>
            <a:prstGeom prst="roundRect">
              <a:avLst/>
            </a:prstGeom>
            <a:solidFill>
              <a:srgbClr val="18AAE2"/>
            </a:solidFill>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fr-FR" sz="1600" dirty="0">
                  <a:solidFill>
                    <a:schemeClr val="tx1"/>
                  </a:solidFill>
                </a:rPr>
                <a:t>L'effet combiné </a:t>
              </a:r>
              <a:r>
                <a:rPr lang="fr-FR" sz="1600" b="1" dirty="0">
                  <a:solidFill>
                    <a:schemeClr val="tx1"/>
                  </a:solidFill>
                </a:rPr>
                <a:t>permettrait d’éviter 24 à 38 millions de décès</a:t>
              </a:r>
              <a:r>
                <a:rPr lang="fr-FR" sz="1600" dirty="0">
                  <a:solidFill>
                    <a:schemeClr val="tx1"/>
                  </a:solidFill>
                </a:rPr>
                <a:t> d’ici à 2030</a:t>
              </a:r>
              <a:endParaRPr lang="en-US" sz="1600" dirty="0">
                <a:solidFill>
                  <a:schemeClr val="tx1"/>
                </a:solidFill>
              </a:endParaRPr>
            </a:p>
          </p:txBody>
        </p:sp>
      </p:grpSp>
    </p:spTree>
    <p:extLst>
      <p:ext uri="{BB962C8B-B14F-4D97-AF65-F5344CB8AC3E}">
        <p14:creationId xmlns:p14="http://schemas.microsoft.com/office/powerpoint/2010/main" val="785767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1022270"/>
            <a:ext cx="9144000" cy="5835730"/>
          </a:xfrm>
          <a:prstGeom prst="rect">
            <a:avLst/>
          </a:prstGeom>
        </p:spPr>
      </p:pic>
      <p:sp>
        <p:nvSpPr>
          <p:cNvPr id="2" name="Title 1"/>
          <p:cNvSpPr>
            <a:spLocks noGrp="1"/>
          </p:cNvSpPr>
          <p:nvPr>
            <p:ph type="ctrTitle"/>
          </p:nvPr>
        </p:nvSpPr>
        <p:spPr/>
        <p:txBody>
          <a:bodyPr/>
          <a:lstStyle/>
          <a:p>
            <a:r>
              <a:rPr lang="en-US" sz="2400" dirty="0"/>
              <a:t>Pays du GFF</a:t>
            </a:r>
          </a:p>
        </p:txBody>
      </p:sp>
      <p:sp>
        <p:nvSpPr>
          <p:cNvPr id="4" name="Rounded Rectangle 4"/>
          <p:cNvSpPr/>
          <p:nvPr/>
        </p:nvSpPr>
        <p:spPr>
          <a:xfrm>
            <a:off x="6052512" y="5039361"/>
            <a:ext cx="1770135" cy="1430434"/>
          </a:xfrm>
          <a:prstGeom prst="roundRect">
            <a:avLst>
              <a:gd name="adj" fmla="val 6902"/>
            </a:avLst>
          </a:prstGeom>
          <a:solidFill>
            <a:srgbClr val="54B6AB"/>
          </a:solidFill>
          <a:ln>
            <a:solidFill>
              <a:srgbClr val="062E4F"/>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42900"/>
            <a:r>
              <a:rPr lang="fr-FR" sz="1400" b="1" dirty="0">
                <a:solidFill>
                  <a:schemeClr val="bg1"/>
                </a:solidFill>
                <a:latin typeface="Futura Std Book"/>
              </a:rPr>
              <a:t>Les 26 pays représentent 59% du déficit de financement total de tous les pays du GFF</a:t>
            </a:r>
            <a:endParaRPr lang="en-US" sz="1400" b="1" dirty="0">
              <a:solidFill>
                <a:schemeClr val="bg1"/>
              </a:solidFill>
              <a:latin typeface="Futura Std Book"/>
            </a:endParaRPr>
          </a:p>
        </p:txBody>
      </p:sp>
    </p:spTree>
    <p:extLst>
      <p:ext uri="{BB962C8B-B14F-4D97-AF65-F5344CB8AC3E}">
        <p14:creationId xmlns:p14="http://schemas.microsoft.com/office/powerpoint/2010/main" val="3921334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sz="2400" dirty="0"/>
              <a:t>La façon dont le GFF catalyse des résultats</a:t>
            </a:r>
            <a:endParaRPr lang="en-US" sz="2400" dirty="0"/>
          </a:p>
        </p:txBody>
      </p:sp>
      <p:sp>
        <p:nvSpPr>
          <p:cNvPr id="4" name="Text Placeholder 3"/>
          <p:cNvSpPr>
            <a:spLocks noGrp="1"/>
          </p:cNvSpPr>
          <p:nvPr>
            <p:ph type="body" sz="quarter" idx="10"/>
          </p:nvPr>
        </p:nvSpPr>
        <p:spPr/>
        <p:txBody>
          <a:bodyPr/>
          <a:lstStyle/>
          <a:p>
            <a:endParaRPr lang="en-US"/>
          </a:p>
        </p:txBody>
      </p:sp>
      <p:sp>
        <p:nvSpPr>
          <p:cNvPr id="12" name="AutoShape 9"/>
          <p:cNvSpPr>
            <a:spLocks noChangeArrowheads="1"/>
          </p:cNvSpPr>
          <p:nvPr/>
        </p:nvSpPr>
        <p:spPr bwMode="auto">
          <a:xfrm rot="5400000" flipH="1">
            <a:off x="4334582" y="3347923"/>
            <a:ext cx="4759253" cy="441308"/>
          </a:xfrm>
          <a:prstGeom prst="triangle">
            <a:avLst>
              <a:gd name="adj" fmla="val 50000"/>
            </a:avLst>
          </a:prstGeom>
          <a:solidFill>
            <a:srgbClr val="646464"/>
          </a:solidFill>
          <a:ln w="9525">
            <a:solidFill>
              <a:srgbClr val="FFFFFF"/>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ysClr val="windowText" lastClr="000000"/>
              </a:solidFill>
              <a:effectLst/>
              <a:uLnTx/>
              <a:uFillTx/>
            </a:endParaRPr>
          </a:p>
        </p:txBody>
      </p:sp>
      <p:sp>
        <p:nvSpPr>
          <p:cNvPr id="15" name="TextBox 14"/>
          <p:cNvSpPr txBox="1"/>
          <p:nvPr/>
        </p:nvSpPr>
        <p:spPr>
          <a:xfrm rot="5400000">
            <a:off x="4659178" y="3277542"/>
            <a:ext cx="2803509" cy="369332"/>
          </a:xfrm>
          <a:prstGeom prst="rect">
            <a:avLst/>
          </a:prstGeom>
          <a:noFill/>
        </p:spPr>
        <p:txBody>
          <a:bodyPr wrap="none" rtlCol="0">
            <a:spAutoFit/>
          </a:bodyPr>
          <a:lstStyle/>
          <a:p>
            <a:r>
              <a:rPr lang="en-US" dirty="0"/>
              <a:t>financing and implementing</a:t>
            </a:r>
          </a:p>
        </p:txBody>
      </p:sp>
      <p:sp>
        <p:nvSpPr>
          <p:cNvPr id="24" name="Rounded Rectangle 23"/>
          <p:cNvSpPr/>
          <p:nvPr/>
        </p:nvSpPr>
        <p:spPr>
          <a:xfrm>
            <a:off x="6918447" y="1136828"/>
            <a:ext cx="2143408" cy="2255620"/>
          </a:xfrm>
          <a:prstGeom prst="roundRect">
            <a:avLst/>
          </a:prstGeom>
          <a:solidFill>
            <a:srgbClr val="18AAE2"/>
          </a:solidFill>
          <a:ln w="9525" cap="flat" cmpd="sng" algn="ctr">
            <a:noFill/>
            <a:prstDash val="solid"/>
          </a:ln>
          <a:effectLst/>
        </p:spPr>
        <p:txBody>
          <a:bodyPr lIns="0" tIns="0" rIns="0" bIns="45720" rtlCol="0" anchor="ctr"/>
          <a:lstStyle/>
          <a:p>
            <a:pPr algn="ctr" defTabSz="914400">
              <a:defRPr/>
            </a:pPr>
            <a:r>
              <a:rPr lang="fr-FR" sz="1800" kern="0" dirty="0">
                <a:solidFill>
                  <a:schemeClr val="bg1"/>
                </a:solidFill>
                <a:latin typeface="Futura Std Book"/>
              </a:rPr>
              <a:t>Accélérer les progrès réalisés en matière de santé et de bien-être des femmes, des enfants et des adolescents </a:t>
            </a:r>
          </a:p>
        </p:txBody>
      </p:sp>
      <p:sp>
        <p:nvSpPr>
          <p:cNvPr id="25" name="Rounded Rectangle 24"/>
          <p:cNvSpPr/>
          <p:nvPr/>
        </p:nvSpPr>
        <p:spPr>
          <a:xfrm>
            <a:off x="6961813" y="3609689"/>
            <a:ext cx="2100042" cy="2608372"/>
          </a:xfrm>
          <a:prstGeom prst="roundRect">
            <a:avLst/>
          </a:prstGeom>
          <a:solidFill>
            <a:srgbClr val="18AAE2"/>
          </a:solidFill>
          <a:ln w="9525" cap="flat" cmpd="sng" algn="ctr">
            <a:noFill/>
            <a:prstDash val="solid"/>
          </a:ln>
          <a:effectLst/>
        </p:spPr>
        <p:txBody>
          <a:bodyPr lIns="0" tIns="0" rIns="0" bIns="0" rtlCol="0" anchor="ctr"/>
          <a:lstStyle/>
          <a:p>
            <a:pPr lvl="0" algn="ctr" defTabSz="914400">
              <a:defRPr/>
            </a:pPr>
            <a:r>
              <a:rPr lang="fr-FR" sz="1800" kern="0" dirty="0">
                <a:solidFill>
                  <a:sysClr val="window" lastClr="FFFFFF"/>
                </a:solidFill>
                <a:latin typeface="Futura Std Book"/>
              </a:rPr>
              <a:t>Mener des changements transformationnels à long-terme du système de santé et cela, particulièrement pour le financement</a:t>
            </a:r>
          </a:p>
        </p:txBody>
      </p:sp>
      <p:sp>
        <p:nvSpPr>
          <p:cNvPr id="2" name="Rectangle 1"/>
          <p:cNvSpPr/>
          <p:nvPr/>
        </p:nvSpPr>
        <p:spPr>
          <a:xfrm>
            <a:off x="4618253" y="1809640"/>
            <a:ext cx="1578677" cy="369332"/>
          </a:xfrm>
          <a:prstGeom prst="rect">
            <a:avLst/>
          </a:prstGeom>
        </p:spPr>
        <p:txBody>
          <a:bodyPr wrap="none">
            <a:spAutoFit/>
          </a:bodyPr>
          <a:lstStyle/>
          <a:p>
            <a:r>
              <a:rPr lang="en-US" dirty="0"/>
              <a:t>2. Coordinated </a:t>
            </a:r>
          </a:p>
        </p:txBody>
      </p:sp>
      <p:sp>
        <p:nvSpPr>
          <p:cNvPr id="34" name="Rounded Rectangle 11"/>
          <p:cNvSpPr/>
          <p:nvPr/>
        </p:nvSpPr>
        <p:spPr>
          <a:xfrm>
            <a:off x="46648" y="1007706"/>
            <a:ext cx="6351351" cy="5455007"/>
          </a:xfrm>
          <a:prstGeom prst="roundRect">
            <a:avLst>
              <a:gd name="adj" fmla="val 8987"/>
            </a:avLst>
          </a:prstGeom>
          <a:solidFill>
            <a:schemeClr val="accent1">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srgbClr val="FFFFFF"/>
              </a:solidFill>
              <a:latin typeface="Calibri"/>
            </a:endParaRPr>
          </a:p>
        </p:txBody>
      </p:sp>
      <p:sp>
        <p:nvSpPr>
          <p:cNvPr id="35" name="TextBox 34"/>
          <p:cNvSpPr txBox="1"/>
          <p:nvPr/>
        </p:nvSpPr>
        <p:spPr>
          <a:xfrm rot="16200000">
            <a:off x="-1860459" y="3449607"/>
            <a:ext cx="4368504" cy="369332"/>
          </a:xfrm>
          <a:prstGeom prst="rect">
            <a:avLst/>
          </a:prstGeom>
          <a:noFill/>
        </p:spPr>
        <p:txBody>
          <a:bodyPr wrap="none" rtlCol="0">
            <a:spAutoFit/>
          </a:bodyPr>
          <a:lstStyle/>
          <a:p>
            <a:pPr defTabSz="342900"/>
            <a:r>
              <a:rPr lang="en-US" sz="1800" b="1" i="1" dirty="0">
                <a:solidFill>
                  <a:srgbClr val="083253"/>
                </a:solidFill>
                <a:latin typeface="Futura Std Book"/>
              </a:rPr>
              <a:t>Appropriation nationale et leadership</a:t>
            </a:r>
          </a:p>
        </p:txBody>
      </p:sp>
      <p:grpSp>
        <p:nvGrpSpPr>
          <p:cNvPr id="36" name="Group 35"/>
          <p:cNvGrpSpPr/>
          <p:nvPr/>
        </p:nvGrpSpPr>
        <p:grpSpPr>
          <a:xfrm rot="20722480">
            <a:off x="875954" y="1506277"/>
            <a:ext cx="4466494" cy="4031642"/>
            <a:chOff x="860158" y="1551039"/>
            <a:chExt cx="4608006" cy="4613791"/>
          </a:xfrm>
        </p:grpSpPr>
        <p:sp>
          <p:nvSpPr>
            <p:cNvPr id="37" name="Circular Arrow 16"/>
            <p:cNvSpPr/>
            <p:nvPr/>
          </p:nvSpPr>
          <p:spPr>
            <a:xfrm rot="6527962">
              <a:off x="1001348" y="1739984"/>
              <a:ext cx="4506650" cy="4343041"/>
            </a:xfrm>
            <a:prstGeom prst="circularArrow">
              <a:avLst>
                <a:gd name="adj1" fmla="val 8485"/>
                <a:gd name="adj2" fmla="val 1142319"/>
                <a:gd name="adj3" fmla="val 19362095"/>
                <a:gd name="adj4" fmla="val 13738479"/>
                <a:gd name="adj5" fmla="val 125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defTabSz="342900"/>
              <a:endParaRPr lang="en-US" sz="1350" dirty="0">
                <a:solidFill>
                  <a:srgbClr val="514A38"/>
                </a:solidFill>
                <a:latin typeface="Calibri"/>
              </a:endParaRPr>
            </a:p>
          </p:txBody>
        </p:sp>
        <p:sp>
          <p:nvSpPr>
            <p:cNvPr id="38" name="Circular Arrow 15"/>
            <p:cNvSpPr/>
            <p:nvPr/>
          </p:nvSpPr>
          <p:spPr>
            <a:xfrm rot="20918651">
              <a:off x="860158" y="1711237"/>
              <a:ext cx="4506650" cy="4343041"/>
            </a:xfrm>
            <a:prstGeom prst="circularArrow">
              <a:avLst>
                <a:gd name="adj1" fmla="val 8485"/>
                <a:gd name="adj2" fmla="val 1142319"/>
                <a:gd name="adj3" fmla="val 19362095"/>
                <a:gd name="adj4" fmla="val 14345391"/>
                <a:gd name="adj5" fmla="val 125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defTabSz="342900"/>
              <a:endParaRPr lang="en-US" sz="1350" dirty="0">
                <a:solidFill>
                  <a:srgbClr val="514A38"/>
                </a:solidFill>
                <a:latin typeface="Calibri"/>
              </a:endParaRPr>
            </a:p>
          </p:txBody>
        </p:sp>
        <p:sp>
          <p:nvSpPr>
            <p:cNvPr id="39" name="Circular Arrow 5"/>
            <p:cNvSpPr/>
            <p:nvPr/>
          </p:nvSpPr>
          <p:spPr>
            <a:xfrm rot="13888489">
              <a:off x="1043319" y="1632843"/>
              <a:ext cx="4506650" cy="4343041"/>
            </a:xfrm>
            <a:prstGeom prst="circularArrow">
              <a:avLst>
                <a:gd name="adj1" fmla="val 8485"/>
                <a:gd name="adj2" fmla="val 1142319"/>
                <a:gd name="adj3" fmla="val 19362095"/>
                <a:gd name="adj4" fmla="val 14345391"/>
                <a:gd name="adj5" fmla="val 125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defTabSz="342900"/>
              <a:endParaRPr lang="en-US" sz="1350" dirty="0">
                <a:solidFill>
                  <a:srgbClr val="514A38"/>
                </a:solidFill>
                <a:latin typeface="Calibri"/>
              </a:endParaRPr>
            </a:p>
          </p:txBody>
        </p:sp>
      </p:grpSp>
      <p:sp>
        <p:nvSpPr>
          <p:cNvPr id="40" name="Rounded Rectangle 21"/>
          <p:cNvSpPr/>
          <p:nvPr/>
        </p:nvSpPr>
        <p:spPr>
          <a:xfrm>
            <a:off x="612040" y="1591460"/>
            <a:ext cx="2907330" cy="2300484"/>
          </a:xfrm>
          <a:prstGeom prst="roundRect">
            <a:avLst>
              <a:gd name="adj" fmla="val 11912"/>
            </a:avLst>
          </a:prstGeom>
          <a:solidFill>
            <a:schemeClr val="accent3">
              <a:lumMod val="50000"/>
              <a:alpha val="85000"/>
            </a:schemeClr>
          </a:solidFill>
          <a:ln w="9525" cap="flat" cmpd="sng" algn="ctr">
            <a:noFill/>
            <a:prstDash val="solid"/>
          </a:ln>
          <a:effectLst/>
        </p:spPr>
        <p:txBody>
          <a:bodyPr lIns="0" tIns="0" rIns="0" bIns="0" rtlCol="0" anchor="ctr"/>
          <a:lstStyle/>
          <a:p>
            <a:pPr marL="328613" indent="-285750">
              <a:lnSpc>
                <a:spcPct val="90000"/>
              </a:lnSpc>
              <a:buFontTx/>
              <a:buChar char="►"/>
              <a:defRPr/>
            </a:pPr>
            <a:r>
              <a:rPr lang="fr-WINDIES" sz="1600" kern="0" dirty="0">
                <a:solidFill>
                  <a:schemeClr val="bg1"/>
                </a:solidFill>
                <a:latin typeface="Futura Std Book"/>
              </a:rPr>
              <a:t>Identification des investissements prioritaires pour des résultats de SRMNEA</a:t>
            </a:r>
            <a:r>
              <a:rPr lang="fr-029" sz="1600" kern="0" dirty="0">
                <a:solidFill>
                  <a:schemeClr val="bg1"/>
                </a:solidFill>
                <a:latin typeface="Futura Std Book"/>
              </a:rPr>
              <a:t>-N</a:t>
            </a:r>
          </a:p>
          <a:p>
            <a:pPr marL="328613" indent="-285750">
              <a:lnSpc>
                <a:spcPct val="90000"/>
              </a:lnSpc>
              <a:buFontTx/>
              <a:buChar char="►"/>
              <a:defRPr/>
            </a:pPr>
            <a:r>
              <a:rPr lang="fr-WINDIES" sz="1600" kern="0" dirty="0">
                <a:solidFill>
                  <a:schemeClr val="bg1"/>
                </a:solidFill>
                <a:latin typeface="Futura Std Book"/>
              </a:rPr>
              <a:t>Identification des réformes prioritaires en matière de financement de la santé</a:t>
            </a:r>
          </a:p>
          <a:p>
            <a:pPr marL="328613" indent="-285750">
              <a:lnSpc>
                <a:spcPct val="90000"/>
              </a:lnSpc>
              <a:buFontTx/>
              <a:buChar char="►"/>
              <a:defRPr/>
            </a:pPr>
            <a:endParaRPr lang="en-US" sz="1600" kern="0" dirty="0">
              <a:solidFill>
                <a:srgbClr val="FFFFFF"/>
              </a:solidFill>
              <a:latin typeface="Futura Std Book"/>
            </a:endParaRPr>
          </a:p>
        </p:txBody>
      </p:sp>
      <p:sp>
        <p:nvSpPr>
          <p:cNvPr id="41" name="Rounded Rectangle 27"/>
          <p:cNvSpPr/>
          <p:nvPr/>
        </p:nvSpPr>
        <p:spPr>
          <a:xfrm>
            <a:off x="3562870" y="1970069"/>
            <a:ext cx="2566175" cy="4414376"/>
          </a:xfrm>
          <a:prstGeom prst="roundRect">
            <a:avLst>
              <a:gd name="adj" fmla="val 11912"/>
            </a:avLst>
          </a:prstGeom>
          <a:solidFill>
            <a:schemeClr val="accent3">
              <a:lumMod val="50000"/>
              <a:alpha val="85000"/>
            </a:schemeClr>
          </a:solidFill>
          <a:ln w="9525" cap="flat" cmpd="sng" algn="ctr">
            <a:noFill/>
            <a:prstDash val="solid"/>
          </a:ln>
          <a:effectLst/>
        </p:spPr>
        <p:txBody>
          <a:bodyPr lIns="0" tIns="0" rIns="0" bIns="0" rtlCol="0" anchor="ctr"/>
          <a:lstStyle/>
          <a:p>
            <a:pPr marL="329802" indent="-285750" defTabSz="342900">
              <a:lnSpc>
                <a:spcPct val="90000"/>
              </a:lnSpc>
              <a:buFontTx/>
              <a:buChar char="►"/>
            </a:pPr>
            <a:r>
              <a:rPr lang="fr-FR" sz="1800" dirty="0">
                <a:solidFill>
                  <a:schemeClr val="bg1"/>
                </a:solidFill>
                <a:latin typeface="Futura Std Book"/>
              </a:rPr>
              <a:t>Obtenir davantage de résultats avec les ressources existantes et accroitre les financements à partir de(s):</a:t>
            </a:r>
          </a:p>
          <a:p>
            <a:pPr marL="329802" indent="-285750" defTabSz="342900">
              <a:lnSpc>
                <a:spcPct val="90000"/>
              </a:lnSpc>
              <a:buFontTx/>
              <a:buChar char="►"/>
            </a:pPr>
            <a:endParaRPr lang="en-US" sz="1800" dirty="0">
              <a:solidFill>
                <a:srgbClr val="FFFFFF"/>
              </a:solidFill>
              <a:latin typeface="Futura Std Book"/>
            </a:endParaRPr>
          </a:p>
          <a:p>
            <a:pPr marL="569913" lvl="1" indent="-280988" defTabSz="342900">
              <a:lnSpc>
                <a:spcPct val="90000"/>
              </a:lnSpc>
              <a:buFont typeface="Wingdings" panose="05000000000000000000" pitchFamily="2" charset="2"/>
              <a:buChar char="§"/>
            </a:pPr>
            <a:r>
              <a:rPr lang="fr-FR" sz="1600" dirty="0">
                <a:solidFill>
                  <a:schemeClr val="bg1"/>
                </a:solidFill>
                <a:latin typeface="Futura Std Book"/>
              </a:rPr>
              <a:t>Ressources gouvernementales nationales</a:t>
            </a:r>
          </a:p>
          <a:p>
            <a:pPr marL="569913" lvl="1" indent="-280988" defTabSz="342900">
              <a:lnSpc>
                <a:spcPct val="90000"/>
              </a:lnSpc>
              <a:buFont typeface="Wingdings" panose="05000000000000000000" pitchFamily="2" charset="2"/>
              <a:buChar char="§"/>
            </a:pPr>
            <a:r>
              <a:rPr lang="fr-FR" sz="1600" dirty="0">
                <a:solidFill>
                  <a:schemeClr val="bg1"/>
                </a:solidFill>
                <a:latin typeface="Futura Std Book"/>
              </a:rPr>
              <a:t>Financements de l’IDA/BIRD</a:t>
            </a:r>
          </a:p>
          <a:p>
            <a:pPr marL="569913" lvl="1" indent="-280988" defTabSz="342900">
              <a:lnSpc>
                <a:spcPct val="90000"/>
              </a:lnSpc>
              <a:buFont typeface="Wingdings" panose="05000000000000000000" pitchFamily="2" charset="2"/>
              <a:buChar char="§"/>
            </a:pPr>
            <a:r>
              <a:rPr lang="fr-FR" sz="1600" dirty="0">
                <a:solidFill>
                  <a:schemeClr val="bg1"/>
                </a:solidFill>
                <a:latin typeface="Futura Std Book"/>
              </a:rPr>
              <a:t>Financements externes alignés</a:t>
            </a:r>
          </a:p>
          <a:p>
            <a:pPr marL="569913" lvl="1" indent="-280988" defTabSz="342900">
              <a:lnSpc>
                <a:spcPct val="90000"/>
              </a:lnSpc>
              <a:buFont typeface="Wingdings" panose="05000000000000000000" pitchFamily="2" charset="2"/>
              <a:buChar char="§"/>
            </a:pPr>
            <a:r>
              <a:rPr lang="fr-FR" sz="1600" dirty="0">
                <a:solidFill>
                  <a:schemeClr val="bg1"/>
                </a:solidFill>
                <a:latin typeface="Futura Std Book"/>
              </a:rPr>
              <a:t>Ressources du secteur privé</a:t>
            </a:r>
          </a:p>
        </p:txBody>
      </p:sp>
      <p:sp>
        <p:nvSpPr>
          <p:cNvPr id="42" name="Rounded Rectangle 9"/>
          <p:cNvSpPr/>
          <p:nvPr/>
        </p:nvSpPr>
        <p:spPr>
          <a:xfrm>
            <a:off x="753487" y="4570954"/>
            <a:ext cx="2586908" cy="1853376"/>
          </a:xfrm>
          <a:prstGeom prst="roundRect">
            <a:avLst>
              <a:gd name="adj" fmla="val 11912"/>
            </a:avLst>
          </a:prstGeom>
          <a:solidFill>
            <a:schemeClr val="accent3">
              <a:lumMod val="50000"/>
              <a:alpha val="85000"/>
            </a:schemeClr>
          </a:solidFill>
          <a:ln w="9525" cap="flat" cmpd="sng" algn="ctr">
            <a:noFill/>
            <a:prstDash val="solid"/>
          </a:ln>
          <a:effectLst/>
        </p:spPr>
        <p:txBody>
          <a:bodyPr lIns="0" tIns="0" rIns="0" bIns="0" rtlCol="0" anchor="ctr"/>
          <a:lstStyle/>
          <a:p>
            <a:pPr marL="328613" indent="-285750">
              <a:lnSpc>
                <a:spcPct val="90000"/>
              </a:lnSpc>
              <a:buFontTx/>
              <a:buChar char="►"/>
              <a:defRPr/>
            </a:pPr>
            <a:endParaRPr lang="fr-FR" sz="1600" kern="0" dirty="0">
              <a:solidFill>
                <a:srgbClr val="FFFFFF"/>
              </a:solidFill>
              <a:latin typeface="Futura Std Book"/>
            </a:endParaRPr>
          </a:p>
          <a:p>
            <a:pPr marL="328613" indent="-285750">
              <a:lnSpc>
                <a:spcPct val="90000"/>
              </a:lnSpc>
              <a:buFontTx/>
              <a:buChar char="►"/>
              <a:defRPr/>
            </a:pPr>
            <a:r>
              <a:rPr lang="fr-FR" sz="1600" kern="0" dirty="0">
                <a:solidFill>
                  <a:schemeClr val="bg1"/>
                </a:solidFill>
                <a:latin typeface="Futura Std Book"/>
              </a:rPr>
              <a:t>Renforcement des systèmes pour suivre les progrès réalisés, apprendre et, prendre des mesures correctives</a:t>
            </a:r>
            <a:endParaRPr lang="fr-FR" sz="1800" kern="0" dirty="0">
              <a:solidFill>
                <a:srgbClr val="FFFFFF"/>
              </a:solidFill>
              <a:latin typeface="Futura Std Book"/>
            </a:endParaRPr>
          </a:p>
          <a:p>
            <a:pPr marL="328613" indent="-285750">
              <a:lnSpc>
                <a:spcPct val="90000"/>
              </a:lnSpc>
              <a:buFontTx/>
              <a:buChar char="►"/>
              <a:defRPr/>
            </a:pPr>
            <a:endParaRPr lang="en-US" sz="1800" kern="0" dirty="0">
              <a:solidFill>
                <a:srgbClr val="FFFFFF"/>
              </a:solidFill>
              <a:latin typeface="Futura Std Book"/>
            </a:endParaRPr>
          </a:p>
        </p:txBody>
      </p:sp>
      <p:sp>
        <p:nvSpPr>
          <p:cNvPr id="5" name="TextBox 4"/>
          <p:cNvSpPr txBox="1"/>
          <p:nvPr/>
        </p:nvSpPr>
        <p:spPr>
          <a:xfrm>
            <a:off x="644658" y="1246059"/>
            <a:ext cx="1671483" cy="607859"/>
          </a:xfrm>
          <a:prstGeom prst="rect">
            <a:avLst/>
          </a:prstGeom>
          <a:noFill/>
        </p:spPr>
        <p:txBody>
          <a:bodyPr wrap="none" rtlCol="0">
            <a:spAutoFit/>
          </a:bodyPr>
          <a:lstStyle/>
          <a:p>
            <a:r>
              <a:rPr lang="fr-FR" dirty="0"/>
              <a:t>1</a:t>
            </a:r>
            <a:r>
              <a:rPr lang="fr-FR" sz="2000" dirty="0"/>
              <a:t>. </a:t>
            </a:r>
            <a:r>
              <a:rPr lang="fr-FR" sz="2000" b="1" dirty="0"/>
              <a:t>Priorisation</a:t>
            </a:r>
          </a:p>
          <a:p>
            <a:endParaRPr lang="en-US" b="1" dirty="0"/>
          </a:p>
        </p:txBody>
      </p:sp>
      <p:sp>
        <p:nvSpPr>
          <p:cNvPr id="43" name="TextBox 42"/>
          <p:cNvSpPr txBox="1"/>
          <p:nvPr/>
        </p:nvSpPr>
        <p:spPr>
          <a:xfrm>
            <a:off x="720815" y="4257884"/>
            <a:ext cx="1871025" cy="400110"/>
          </a:xfrm>
          <a:prstGeom prst="rect">
            <a:avLst/>
          </a:prstGeom>
          <a:noFill/>
        </p:spPr>
        <p:txBody>
          <a:bodyPr wrap="none" rtlCol="0">
            <a:spAutoFit/>
          </a:bodyPr>
          <a:lstStyle/>
          <a:p>
            <a:r>
              <a:rPr lang="en-US" dirty="0"/>
              <a:t>3. </a:t>
            </a:r>
            <a:r>
              <a:rPr lang="en-US" sz="2000" b="1" dirty="0"/>
              <a:t>Apprentissage</a:t>
            </a:r>
            <a:endParaRPr lang="en-US" b="1" dirty="0"/>
          </a:p>
        </p:txBody>
      </p:sp>
      <p:sp>
        <p:nvSpPr>
          <p:cNvPr id="44" name="TextBox 43"/>
          <p:cNvSpPr txBox="1"/>
          <p:nvPr/>
        </p:nvSpPr>
        <p:spPr>
          <a:xfrm>
            <a:off x="4335397" y="1650431"/>
            <a:ext cx="1833451" cy="400110"/>
          </a:xfrm>
          <a:prstGeom prst="rect">
            <a:avLst/>
          </a:prstGeom>
          <a:noFill/>
        </p:spPr>
        <p:txBody>
          <a:bodyPr wrap="none" rtlCol="0">
            <a:spAutoFit/>
          </a:bodyPr>
          <a:lstStyle/>
          <a:p>
            <a:r>
              <a:rPr lang="en-US" sz="1600" dirty="0"/>
              <a:t>2. </a:t>
            </a:r>
            <a:r>
              <a:rPr lang="fr-FR" sz="2000" b="1" dirty="0"/>
              <a:t>Coordination </a:t>
            </a:r>
            <a:endParaRPr lang="en-US" sz="2000" b="1" dirty="0"/>
          </a:p>
        </p:txBody>
      </p:sp>
      <p:sp>
        <p:nvSpPr>
          <p:cNvPr id="20" name="TextBox 19"/>
          <p:cNvSpPr txBox="1"/>
          <p:nvPr/>
        </p:nvSpPr>
        <p:spPr>
          <a:xfrm rot="5400000">
            <a:off x="4431618" y="3429943"/>
            <a:ext cx="3663182" cy="369332"/>
          </a:xfrm>
          <a:prstGeom prst="rect">
            <a:avLst/>
          </a:prstGeom>
          <a:noFill/>
        </p:spPr>
        <p:txBody>
          <a:bodyPr wrap="none" rtlCol="0">
            <a:spAutoFit/>
          </a:bodyPr>
          <a:lstStyle/>
          <a:p>
            <a:r>
              <a:rPr lang="fr-FR" sz="1800" b="1" i="1" dirty="0">
                <a:solidFill>
                  <a:srgbClr val="083253"/>
                </a:solidFill>
                <a:latin typeface="Futura Std Book"/>
              </a:rPr>
              <a:t>Financement et mise en œuvre</a:t>
            </a:r>
          </a:p>
        </p:txBody>
      </p:sp>
    </p:spTree>
    <p:extLst>
      <p:ext uri="{BB962C8B-B14F-4D97-AF65-F5344CB8AC3E}">
        <p14:creationId xmlns:p14="http://schemas.microsoft.com/office/powerpoint/2010/main" val="262329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47D98-8A1F-B049-AA53-7FB2A5227634}"/>
              </a:ext>
            </a:extLst>
          </p:cNvPr>
          <p:cNvSpPr>
            <a:spLocks noGrp="1"/>
          </p:cNvSpPr>
          <p:nvPr>
            <p:ph type="ctrTitle"/>
          </p:nvPr>
        </p:nvSpPr>
        <p:spPr/>
        <p:txBody>
          <a:bodyPr/>
          <a:lstStyle/>
          <a:p>
            <a:r>
              <a:rPr lang="en-US" sz="2800" dirty="0"/>
              <a:t>Résultats</a:t>
            </a:r>
          </a:p>
        </p:txBody>
      </p:sp>
      <p:sp>
        <p:nvSpPr>
          <p:cNvPr id="4" name="Text Placeholder 3"/>
          <p:cNvSpPr>
            <a:spLocks noGrp="1"/>
          </p:cNvSpPr>
          <p:nvPr>
            <p:ph type="body" sz="quarter" idx="10"/>
          </p:nvPr>
        </p:nvSpPr>
        <p:spPr>
          <a:xfrm>
            <a:off x="298175" y="1161906"/>
            <a:ext cx="8308796" cy="4532312"/>
          </a:xfrm>
        </p:spPr>
        <p:txBody>
          <a:bodyPr/>
          <a:lstStyle/>
          <a:p>
            <a:pPr marL="465138" indent="-465138">
              <a:spcAft>
                <a:spcPts val="1200"/>
              </a:spcAft>
            </a:pPr>
            <a:r>
              <a:rPr lang="fr-FR" sz="2400" dirty="0"/>
              <a:t>Des résultats de SMNEA-N plus durables</a:t>
            </a:r>
            <a:endParaRPr lang="en-US" sz="2400" dirty="0"/>
          </a:p>
          <a:p>
            <a:pPr marL="922338" lvl="2" indent="-465138">
              <a:spcBef>
                <a:spcPts val="1000"/>
              </a:spcBef>
              <a:spcAft>
                <a:spcPts val="1200"/>
              </a:spcAft>
              <a:buFont typeface="Wingdings" panose="05000000000000000000" pitchFamily="2" charset="2"/>
              <a:buChar char="§"/>
            </a:pPr>
            <a:r>
              <a:rPr lang="fr-FR" dirty="0"/>
              <a:t>Renforcement des systèmes pour pérenniser les résultats de SRMNEA-N</a:t>
            </a:r>
            <a:endParaRPr lang="en-US" dirty="0"/>
          </a:p>
          <a:p>
            <a:pPr marL="465138" indent="-465138">
              <a:spcAft>
                <a:spcPts val="1200"/>
              </a:spcAft>
            </a:pPr>
            <a:r>
              <a:rPr lang="fr-FR" sz="2400" dirty="0"/>
              <a:t>Meilleur rapport qualité - prix et augmentation du volume total de financements à partir de</a:t>
            </a:r>
            <a:r>
              <a:rPr lang="en-US" dirty="0"/>
              <a:t>:</a:t>
            </a:r>
          </a:p>
          <a:p>
            <a:pPr marL="922338" lvl="2" indent="-465138">
              <a:spcBef>
                <a:spcPts val="1000"/>
              </a:spcBef>
              <a:spcAft>
                <a:spcPts val="1200"/>
              </a:spcAft>
              <a:buFont typeface="Wingdings" panose="05000000000000000000" pitchFamily="2" charset="2"/>
              <a:buChar char="§"/>
            </a:pPr>
            <a:r>
              <a:rPr lang="fr-FR" sz="2400" dirty="0"/>
              <a:t>Ressources Nationales</a:t>
            </a:r>
          </a:p>
          <a:p>
            <a:pPr marL="922338" lvl="2" indent="-465138">
              <a:spcBef>
                <a:spcPts val="1000"/>
              </a:spcBef>
              <a:spcAft>
                <a:spcPts val="1200"/>
              </a:spcAft>
              <a:buFont typeface="Wingdings" panose="05000000000000000000" pitchFamily="2" charset="2"/>
              <a:buChar char="§"/>
            </a:pPr>
            <a:r>
              <a:rPr lang="fr-FR" sz="2400" dirty="0"/>
              <a:t>Financements de l'IDA et de la BIRD</a:t>
            </a:r>
          </a:p>
          <a:p>
            <a:pPr marL="922338" lvl="2" indent="-465138">
              <a:spcBef>
                <a:spcPts val="1000"/>
              </a:spcBef>
              <a:spcAft>
                <a:spcPts val="1200"/>
              </a:spcAft>
              <a:buFont typeface="Wingdings" panose="05000000000000000000" pitchFamily="2" charset="2"/>
              <a:buChar char="§"/>
            </a:pPr>
            <a:r>
              <a:rPr lang="fr-FR" sz="2400" dirty="0"/>
              <a:t>Financements externes</a:t>
            </a:r>
          </a:p>
          <a:p>
            <a:pPr marL="922338" lvl="2" indent="-465138">
              <a:spcBef>
                <a:spcPts val="1000"/>
              </a:spcBef>
              <a:spcAft>
                <a:spcPts val="1200"/>
              </a:spcAft>
              <a:buFont typeface="Wingdings" panose="05000000000000000000" pitchFamily="2" charset="2"/>
              <a:buChar char="§"/>
            </a:pPr>
            <a:r>
              <a:rPr lang="fr-FR" sz="2400" dirty="0"/>
              <a:t>Ressources du secteur privé</a:t>
            </a:r>
            <a:endParaRPr lang="en-US" sz="2400" dirty="0"/>
          </a:p>
          <a:p>
            <a:pPr marL="465138" indent="-465138">
              <a:spcAft>
                <a:spcPts val="1200"/>
              </a:spcAft>
            </a:pPr>
            <a:r>
              <a:rPr lang="fr-FR" sz="2400" dirty="0"/>
              <a:t>Appauvrissement évité en cas de maladie</a:t>
            </a:r>
            <a:endParaRPr lang="en-US" dirty="0"/>
          </a:p>
          <a:p>
            <a:endParaRPr lang="en-US" sz="3200" dirty="0"/>
          </a:p>
        </p:txBody>
      </p:sp>
    </p:spTree>
    <p:extLst>
      <p:ext uri="{BB962C8B-B14F-4D97-AF65-F5344CB8AC3E}">
        <p14:creationId xmlns:p14="http://schemas.microsoft.com/office/powerpoint/2010/main" val="2754382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8">
            <a:extLst>
              <a:ext uri="{FF2B5EF4-FFF2-40B4-BE49-F238E27FC236}">
                <a16:creationId xmlns:a16="http://schemas.microsoft.com/office/drawing/2014/main" id="{D7362964-FAA7-134E-BD9A-FB97AD2FCD86}"/>
              </a:ext>
            </a:extLst>
          </p:cNvPr>
          <p:cNvSpPr txBox="1">
            <a:spLocks/>
          </p:cNvSpPr>
          <p:nvPr/>
        </p:nvSpPr>
        <p:spPr>
          <a:xfrm>
            <a:off x="812800" y="194322"/>
            <a:ext cx="7513562" cy="265786"/>
          </a:xfrm>
          <a:prstGeom prst="rect">
            <a:avLst/>
          </a:prstGeom>
        </p:spPr>
        <p:txBody>
          <a:bodyPr lIns="0" tIns="0" rIns="0" bIns="0" anchor="t" anchorCtr="0"/>
          <a:lstStyle>
            <a:lvl1pPr algn="l" defTabSz="914400" rtl="0" eaLnBrk="1" latinLnBrk="0" hangingPunct="1">
              <a:lnSpc>
                <a:spcPct val="90000"/>
              </a:lnSpc>
              <a:spcBef>
                <a:spcPct val="0"/>
              </a:spcBef>
              <a:buNone/>
              <a:defRPr sz="2000" kern="1200" baseline="0">
                <a:solidFill>
                  <a:srgbClr val="083253"/>
                </a:solidFill>
                <a:latin typeface="Futura Std Book" charset="0"/>
                <a:ea typeface="Futura Std Book" charset="0"/>
                <a:cs typeface="Futura Std Book" charset="0"/>
              </a:defRPr>
            </a:lvl1pPr>
          </a:lstStyle>
          <a:p>
            <a:r>
              <a:rPr lang="fr-FR" dirty="0"/>
              <a:t>Catalyser des résultats améliorés à travers la priorisation</a:t>
            </a:r>
            <a:endParaRPr lang="en-US" dirty="0"/>
          </a:p>
        </p:txBody>
      </p:sp>
      <p:sp>
        <p:nvSpPr>
          <p:cNvPr id="4" name="Content Placeholder 5">
            <a:extLst>
              <a:ext uri="{FF2B5EF4-FFF2-40B4-BE49-F238E27FC236}">
                <a16:creationId xmlns:a16="http://schemas.microsoft.com/office/drawing/2014/main" id="{80BA2912-D229-1F43-ACC8-4867317F116B}"/>
              </a:ext>
            </a:extLst>
          </p:cNvPr>
          <p:cNvSpPr txBox="1">
            <a:spLocks/>
          </p:cNvSpPr>
          <p:nvPr/>
        </p:nvSpPr>
        <p:spPr>
          <a:xfrm>
            <a:off x="278121" y="3686083"/>
            <a:ext cx="8556171" cy="239444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9250" indent="-349250">
              <a:lnSpc>
                <a:spcPct val="100000"/>
              </a:lnSpc>
              <a:buClr>
                <a:srgbClr val="062E4F"/>
              </a:buClr>
              <a:buFontTx/>
              <a:buChar char="►"/>
            </a:pPr>
            <a:r>
              <a:rPr lang="fr-FR" sz="2000" dirty="0">
                <a:latin typeface="Futura Std Book"/>
              </a:rPr>
              <a:t>À court terme: </a:t>
            </a:r>
            <a:r>
              <a:rPr lang="fr-FR" sz="2000" b="1" dirty="0">
                <a:latin typeface="Futura Std Book"/>
              </a:rPr>
              <a:t>investissements importants </a:t>
            </a:r>
            <a:r>
              <a:rPr lang="fr-FR" sz="2000" dirty="0">
                <a:latin typeface="Futura Std Book"/>
              </a:rPr>
              <a:t>(priorisés dans les limites des ressources disponibles) requis pour atteindre des résultats de SRMNEA-N (Dossier d’Investissement):</a:t>
            </a:r>
            <a:endParaRPr lang="en-US" sz="2000" dirty="0">
              <a:latin typeface="Futura Std Book"/>
            </a:endParaRPr>
          </a:p>
          <a:p>
            <a:pPr marL="806450" lvl="2" indent="-349250">
              <a:lnSpc>
                <a:spcPct val="100000"/>
              </a:lnSpc>
              <a:buClr>
                <a:srgbClr val="062E4F"/>
              </a:buClr>
              <a:buFont typeface="Wingdings" panose="05000000000000000000" pitchFamily="2" charset="2"/>
              <a:buChar char="§"/>
            </a:pPr>
            <a:r>
              <a:rPr lang="fr-FR" sz="1800" b="1" dirty="0">
                <a:latin typeface="Futura Std Book"/>
              </a:rPr>
              <a:t>Renforcer les systèmes de santé et les approches multisectorielles, </a:t>
            </a:r>
            <a:r>
              <a:rPr lang="fr-FR" sz="1800" dirty="0">
                <a:latin typeface="Futura Std Book"/>
              </a:rPr>
              <a:t>et cela,</a:t>
            </a:r>
            <a:r>
              <a:rPr lang="fr-FR" sz="1800" b="1" dirty="0">
                <a:latin typeface="Futura Std Book"/>
              </a:rPr>
              <a:t> </a:t>
            </a:r>
            <a:r>
              <a:rPr lang="fr-FR" sz="1800" dirty="0">
                <a:latin typeface="Futura Std Book"/>
              </a:rPr>
              <a:t>parallèlement aux interventions de SRMNEA-N à fort impact</a:t>
            </a:r>
          </a:p>
          <a:p>
            <a:pPr marL="806450" lvl="2" indent="-349250">
              <a:lnSpc>
                <a:spcPct val="100000"/>
              </a:lnSpc>
              <a:buClr>
                <a:srgbClr val="062E4F"/>
              </a:buClr>
              <a:buFont typeface="Wingdings" panose="05000000000000000000" pitchFamily="2" charset="2"/>
              <a:buChar char="§"/>
            </a:pPr>
            <a:r>
              <a:rPr lang="fr-FR" sz="1800" dirty="0">
                <a:latin typeface="Futura Std Book"/>
              </a:rPr>
              <a:t>Mettre l'accent sur </a:t>
            </a:r>
            <a:r>
              <a:rPr lang="fr-FR" sz="1800" b="1" dirty="0">
                <a:latin typeface="Futura Std Book"/>
              </a:rPr>
              <a:t>l'équité</a:t>
            </a:r>
            <a:endParaRPr lang="en-US" sz="1800" dirty="0">
              <a:latin typeface="Futura Std Book"/>
            </a:endParaRPr>
          </a:p>
          <a:p>
            <a:pPr marL="349250" indent="-349250">
              <a:lnSpc>
                <a:spcPct val="100000"/>
              </a:lnSpc>
              <a:buClr>
                <a:srgbClr val="062E4F"/>
              </a:buClr>
              <a:buFontTx/>
              <a:buChar char="►"/>
            </a:pPr>
            <a:r>
              <a:rPr lang="fr-FR" sz="2000" dirty="0">
                <a:latin typeface="Futura Std Book"/>
              </a:rPr>
              <a:t>À long terme: </a:t>
            </a:r>
            <a:r>
              <a:rPr lang="fr-FR" sz="2000" b="1" dirty="0">
                <a:latin typeface="Futura Std Book"/>
              </a:rPr>
              <a:t>réformes importantes </a:t>
            </a:r>
            <a:r>
              <a:rPr lang="fr-FR" sz="2000" dirty="0">
                <a:latin typeface="Futura Std Book"/>
              </a:rPr>
              <a:t>des systèmes de financement de la santé (stratégies de financement de la santé/plans de mise en œuvre)</a:t>
            </a:r>
            <a:endParaRPr lang="en-US" sz="2000" b="1" dirty="0">
              <a:latin typeface="Futura Std Book"/>
            </a:endParaRPr>
          </a:p>
        </p:txBody>
      </p:sp>
      <p:graphicFrame>
        <p:nvGraphicFramePr>
          <p:cNvPr id="5" name="Chart 4">
            <a:extLst>
              <a:ext uri="{FF2B5EF4-FFF2-40B4-BE49-F238E27FC236}">
                <a16:creationId xmlns:a16="http://schemas.microsoft.com/office/drawing/2014/main" id="{E499EB1E-050F-FE42-8589-FA8598416B25}"/>
              </a:ext>
            </a:extLst>
          </p:cNvPr>
          <p:cNvGraphicFramePr/>
          <p:nvPr>
            <p:extLst>
              <p:ext uri="{D42A27DB-BD31-4B8C-83A1-F6EECF244321}">
                <p14:modId xmlns:p14="http://schemas.microsoft.com/office/powerpoint/2010/main" val="3585222841"/>
              </p:ext>
            </p:extLst>
          </p:nvPr>
        </p:nvGraphicFramePr>
        <p:xfrm>
          <a:off x="284845" y="1002912"/>
          <a:ext cx="5252668" cy="259870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a16="http://schemas.microsoft.com/office/drawing/2014/main" id="{EC5D33A0-3097-3846-8958-C403877A4056}"/>
              </a:ext>
            </a:extLst>
          </p:cNvPr>
          <p:cNvSpPr/>
          <p:nvPr/>
        </p:nvSpPr>
        <p:spPr>
          <a:xfrm>
            <a:off x="5874086" y="1008475"/>
            <a:ext cx="2940326" cy="2308324"/>
          </a:xfrm>
          <a:prstGeom prst="rect">
            <a:avLst/>
          </a:prstGeom>
        </p:spPr>
        <p:txBody>
          <a:bodyPr wrap="square">
            <a:spAutoFit/>
          </a:bodyPr>
          <a:lstStyle/>
          <a:p>
            <a:pPr lvl="0"/>
            <a:r>
              <a:rPr lang="en-US" sz="2400" dirty="0">
                <a:latin typeface="Futura Std Book"/>
              </a:rPr>
              <a:t>Objectif: </a:t>
            </a:r>
            <a:r>
              <a:rPr lang="fr-FR" sz="2400" dirty="0">
                <a:latin typeface="Futura Std Book"/>
              </a:rPr>
              <a:t>identifier ce qu’il faut pour se placer sur la trajectoire requise pour atteindre les ODD</a:t>
            </a:r>
            <a:endParaRPr lang="en-US" sz="2400" dirty="0">
              <a:latin typeface="Futura Std Book"/>
            </a:endParaRPr>
          </a:p>
        </p:txBody>
      </p:sp>
      <p:sp>
        <p:nvSpPr>
          <p:cNvPr id="7" name="TextBox 6">
            <a:extLst>
              <a:ext uri="{FF2B5EF4-FFF2-40B4-BE49-F238E27FC236}">
                <a16:creationId xmlns:a16="http://schemas.microsoft.com/office/drawing/2014/main" id="{1DA4CC40-F944-A84C-8DD9-58FD56C43042}"/>
              </a:ext>
            </a:extLst>
          </p:cNvPr>
          <p:cNvSpPr txBox="1"/>
          <p:nvPr/>
        </p:nvSpPr>
        <p:spPr>
          <a:xfrm>
            <a:off x="4798617" y="2222541"/>
            <a:ext cx="804361" cy="461665"/>
          </a:xfrm>
          <a:prstGeom prst="rect">
            <a:avLst/>
          </a:prstGeom>
          <a:noFill/>
        </p:spPr>
        <p:txBody>
          <a:bodyPr wrap="square" rtlCol="0">
            <a:spAutoFit/>
          </a:bodyPr>
          <a:lstStyle/>
          <a:p>
            <a:r>
              <a:rPr lang="en-US" sz="1200" dirty="0"/>
              <a:t>Current trajectory</a:t>
            </a:r>
          </a:p>
        </p:txBody>
      </p:sp>
      <p:sp>
        <p:nvSpPr>
          <p:cNvPr id="8" name="TextBox 7">
            <a:extLst>
              <a:ext uri="{FF2B5EF4-FFF2-40B4-BE49-F238E27FC236}">
                <a16:creationId xmlns:a16="http://schemas.microsoft.com/office/drawing/2014/main" id="{C17C140C-0C5A-9B4B-8B9C-BCDF7722344E}"/>
              </a:ext>
            </a:extLst>
          </p:cNvPr>
          <p:cNvSpPr txBox="1"/>
          <p:nvPr/>
        </p:nvSpPr>
        <p:spPr>
          <a:xfrm>
            <a:off x="4705033" y="2812425"/>
            <a:ext cx="563010" cy="276999"/>
          </a:xfrm>
          <a:prstGeom prst="rect">
            <a:avLst/>
          </a:prstGeom>
          <a:noFill/>
        </p:spPr>
        <p:txBody>
          <a:bodyPr wrap="square" rtlCol="0">
            <a:spAutoFit/>
          </a:bodyPr>
          <a:lstStyle/>
          <a:p>
            <a:r>
              <a:rPr lang="en-US" sz="1200" dirty="0"/>
              <a:t>SDGs</a:t>
            </a:r>
          </a:p>
        </p:txBody>
      </p:sp>
      <p:grpSp>
        <p:nvGrpSpPr>
          <p:cNvPr id="9" name="Group 8">
            <a:extLst>
              <a:ext uri="{FF2B5EF4-FFF2-40B4-BE49-F238E27FC236}">
                <a16:creationId xmlns:a16="http://schemas.microsoft.com/office/drawing/2014/main" id="{D1145DAC-7810-5A45-BA6B-A681E0AF93DC}"/>
              </a:ext>
            </a:extLst>
          </p:cNvPr>
          <p:cNvGrpSpPr/>
          <p:nvPr/>
        </p:nvGrpSpPr>
        <p:grpSpPr>
          <a:xfrm>
            <a:off x="2321338" y="1575156"/>
            <a:ext cx="4021319" cy="1417496"/>
            <a:chOff x="2321338" y="1575156"/>
            <a:chExt cx="4021319" cy="1417496"/>
          </a:xfrm>
        </p:grpSpPr>
        <p:sp>
          <p:nvSpPr>
            <p:cNvPr id="10" name="Oval 9">
              <a:extLst>
                <a:ext uri="{FF2B5EF4-FFF2-40B4-BE49-F238E27FC236}">
                  <a16:creationId xmlns:a16="http://schemas.microsoft.com/office/drawing/2014/main" id="{B95EE7E6-A1FA-4F45-9D92-0F7B85960C42}"/>
                </a:ext>
              </a:extLst>
            </p:cNvPr>
            <p:cNvSpPr/>
            <p:nvPr/>
          </p:nvSpPr>
          <p:spPr>
            <a:xfrm rot="1698330">
              <a:off x="2321338" y="1575156"/>
              <a:ext cx="2850711" cy="1186779"/>
            </a:xfrm>
            <a:prstGeom prst="ellipse">
              <a:avLst/>
            </a:prstGeom>
            <a:noFill/>
            <a:ln w="635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Arc 10">
              <a:extLst>
                <a:ext uri="{FF2B5EF4-FFF2-40B4-BE49-F238E27FC236}">
                  <a16:creationId xmlns:a16="http://schemas.microsoft.com/office/drawing/2014/main" id="{1AA10564-DFC2-3946-BB0D-AC9F0C8FDB13}"/>
                </a:ext>
              </a:extLst>
            </p:cNvPr>
            <p:cNvSpPr/>
            <p:nvPr/>
          </p:nvSpPr>
          <p:spPr>
            <a:xfrm rot="19768565">
              <a:off x="4193427" y="1625750"/>
              <a:ext cx="2149230" cy="1366902"/>
            </a:xfrm>
            <a:prstGeom prst="arc">
              <a:avLst>
                <a:gd name="adj1" fmla="val 14079054"/>
                <a:gd name="adj2" fmla="val 20109970"/>
              </a:avLst>
            </a:prstGeom>
            <a:ln w="63500">
              <a:tailEnd type="arrow"/>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grpSp>
      <p:sp>
        <p:nvSpPr>
          <p:cNvPr id="12" name="Title 11"/>
          <p:cNvSpPr>
            <a:spLocks noGrp="1"/>
          </p:cNvSpPr>
          <p:nvPr>
            <p:ph type="ctrTitle"/>
          </p:nvPr>
        </p:nvSpPr>
        <p:spPr>
          <a:xfrm>
            <a:off x="1093409" y="131601"/>
            <a:ext cx="7513562" cy="265786"/>
          </a:xfrm>
        </p:spPr>
        <p:txBody>
          <a:bodyPr/>
          <a:lstStyle/>
          <a:p>
            <a:r>
              <a:rPr lang="fr-FR" sz="2400" dirty="0"/>
              <a:t>Catalyser de meilleurs résultats à travers la priorisation</a:t>
            </a:r>
            <a:endParaRPr lang="en-US" sz="2400" dirty="0"/>
          </a:p>
        </p:txBody>
      </p:sp>
    </p:spTree>
    <p:extLst>
      <p:ext uri="{BB962C8B-B14F-4D97-AF65-F5344CB8AC3E}">
        <p14:creationId xmlns:p14="http://schemas.microsoft.com/office/powerpoint/2010/main" val="1451824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093409" y="148226"/>
            <a:ext cx="7513562" cy="265786"/>
          </a:xfrm>
        </p:spPr>
        <p:txBody>
          <a:bodyPr>
            <a:noAutofit/>
          </a:bodyPr>
          <a:lstStyle/>
          <a:p>
            <a:r>
              <a:rPr lang="fr-FR" sz="2400" dirty="0"/>
              <a:t>Augmenter et mieux aligner les financements avec les </a:t>
            </a:r>
            <a:r>
              <a:rPr lang="fr-FR" sz="2400"/>
              <a:t>priorités nationales</a:t>
            </a:r>
            <a:endParaRPr lang="fr-FR" sz="2400" dirty="0"/>
          </a:p>
        </p:txBody>
      </p:sp>
      <p:sp>
        <p:nvSpPr>
          <p:cNvPr id="32" name="Rectangle 31"/>
          <p:cNvSpPr/>
          <p:nvPr/>
        </p:nvSpPr>
        <p:spPr>
          <a:xfrm>
            <a:off x="287814" y="5047655"/>
            <a:ext cx="8527586" cy="1323439"/>
          </a:xfrm>
          <a:prstGeom prst="rect">
            <a:avLst/>
          </a:prstGeom>
        </p:spPr>
        <p:txBody>
          <a:bodyPr wrap="square">
            <a:spAutoFit/>
          </a:bodyPr>
          <a:lstStyle/>
          <a:p>
            <a:pPr defTabSz="342900"/>
            <a:r>
              <a:rPr lang="fr-FR" sz="2000" dirty="0">
                <a:latin typeface="Futura Std Book"/>
              </a:rPr>
              <a:t>Le processus rassemble les partenaires afin de  fournir un </a:t>
            </a:r>
            <a:r>
              <a:rPr lang="fr-FR" sz="2000" b="1" dirty="0">
                <a:latin typeface="Futura Std Book"/>
              </a:rPr>
              <a:t>financement complémentaire</a:t>
            </a:r>
            <a:r>
              <a:rPr lang="fr-FR" sz="2000" dirty="0">
                <a:latin typeface="Futura Std Book"/>
              </a:rPr>
              <a:t>: Améliorer l'alignement autour d’un ensemble de priorités claires</a:t>
            </a:r>
            <a:r>
              <a:rPr lang="fr-FR" sz="2000" dirty="0">
                <a:latin typeface="Futura Std Book"/>
                <a:ea typeface="Wingdings"/>
                <a:cs typeface="Wingdings"/>
                <a:sym typeface="Wingdings"/>
              </a:rPr>
              <a:t></a:t>
            </a:r>
            <a:r>
              <a:rPr lang="fr-FR" sz="2000" dirty="0">
                <a:latin typeface="Futura Std Book"/>
              </a:rPr>
              <a:t> réduire les déficits et les duplications </a:t>
            </a:r>
            <a:r>
              <a:rPr lang="fr-FR" sz="2000" dirty="0">
                <a:latin typeface="Futura Std Book"/>
                <a:ea typeface="Wingdings"/>
                <a:cs typeface="Wingdings"/>
                <a:sym typeface="Wingdings"/>
              </a:rPr>
              <a:t></a:t>
            </a:r>
            <a:r>
              <a:rPr lang="fr-FR" sz="2000" dirty="0">
                <a:latin typeface="Futura Std Book"/>
              </a:rPr>
              <a:t> obtenir davantage de résultats</a:t>
            </a:r>
          </a:p>
        </p:txBody>
      </p:sp>
      <p:grpSp>
        <p:nvGrpSpPr>
          <p:cNvPr id="24" name="Group 23">
            <a:extLst>
              <a:ext uri="{FF2B5EF4-FFF2-40B4-BE49-F238E27FC236}">
                <a16:creationId xmlns:a16="http://schemas.microsoft.com/office/drawing/2014/main" id="{CBF97BE4-4790-1A4B-B090-3AC9C608BC92}"/>
              </a:ext>
            </a:extLst>
          </p:cNvPr>
          <p:cNvGrpSpPr/>
          <p:nvPr/>
        </p:nvGrpSpPr>
        <p:grpSpPr>
          <a:xfrm>
            <a:off x="118537" y="1308295"/>
            <a:ext cx="9025464" cy="3384376"/>
            <a:chOff x="118537" y="1135298"/>
            <a:chExt cx="9025468" cy="3384376"/>
          </a:xfrm>
        </p:grpSpPr>
        <p:sp>
          <p:nvSpPr>
            <p:cNvPr id="25" name="AutoShape 9">
              <a:extLst>
                <a:ext uri="{FF2B5EF4-FFF2-40B4-BE49-F238E27FC236}">
                  <a16:creationId xmlns:a16="http://schemas.microsoft.com/office/drawing/2014/main" id="{8B9CD55A-B92F-F14B-996A-15601BADBA65}"/>
                </a:ext>
              </a:extLst>
            </p:cNvPr>
            <p:cNvSpPr>
              <a:spLocks noChangeArrowheads="1"/>
            </p:cNvSpPr>
            <p:nvPr/>
          </p:nvSpPr>
          <p:spPr bwMode="auto">
            <a:xfrm rot="5400000">
              <a:off x="4009528" y="2777890"/>
              <a:ext cx="1656184" cy="243209"/>
            </a:xfrm>
            <a:prstGeom prst="triangle">
              <a:avLst>
                <a:gd name="adj" fmla="val 50000"/>
              </a:avLst>
            </a:prstGeom>
            <a:solidFill>
              <a:srgbClr val="696158"/>
            </a:solidFill>
            <a:ln w="9525">
              <a:solidFill>
                <a:srgbClr val="696158"/>
              </a:solidFill>
              <a:miter lim="800000"/>
              <a:headEnd/>
              <a:tailEnd/>
            </a:ln>
            <a:effectLst/>
          </p:spPr>
          <p:txBody>
            <a:bodyPr wrap="none" anchor="ctr"/>
            <a:lstStyle/>
            <a:p>
              <a:endParaRPr lang="en-US" dirty="0"/>
            </a:p>
          </p:txBody>
        </p:sp>
        <p:sp>
          <p:nvSpPr>
            <p:cNvPr id="26" name="TextBox 25">
              <a:extLst>
                <a:ext uri="{FF2B5EF4-FFF2-40B4-BE49-F238E27FC236}">
                  <a16:creationId xmlns:a16="http://schemas.microsoft.com/office/drawing/2014/main" id="{F0A27FAE-CF5B-BB49-ADEC-904760F5C2B4}"/>
                </a:ext>
              </a:extLst>
            </p:cNvPr>
            <p:cNvSpPr txBox="1"/>
            <p:nvPr/>
          </p:nvSpPr>
          <p:spPr>
            <a:xfrm>
              <a:off x="118537" y="1135298"/>
              <a:ext cx="338554" cy="3384376"/>
            </a:xfrm>
            <a:prstGeom prst="rect">
              <a:avLst/>
            </a:prstGeom>
            <a:noFill/>
          </p:spPr>
          <p:txBody>
            <a:bodyPr vert="vert270" wrap="square" lIns="0" rIns="91440" rtlCol="0">
              <a:spAutoFit/>
            </a:bodyPr>
            <a:lstStyle/>
            <a:p>
              <a:pPr algn="ctr"/>
              <a:r>
                <a:rPr lang="fr-FR" sz="1600" b="1" dirty="0">
                  <a:solidFill>
                    <a:srgbClr val="696158"/>
                  </a:solidFill>
                </a:rPr>
                <a:t>Cadres stratégiques nationaux</a:t>
              </a:r>
            </a:p>
          </p:txBody>
        </p:sp>
        <p:cxnSp>
          <p:nvCxnSpPr>
            <p:cNvPr id="27" name="Straight Arrow Connector 26">
              <a:extLst>
                <a:ext uri="{FF2B5EF4-FFF2-40B4-BE49-F238E27FC236}">
                  <a16:creationId xmlns:a16="http://schemas.microsoft.com/office/drawing/2014/main" id="{DF6386BE-A825-C94B-971F-48326F0EF4FA}"/>
                </a:ext>
              </a:extLst>
            </p:cNvPr>
            <p:cNvCxnSpPr/>
            <p:nvPr/>
          </p:nvCxnSpPr>
          <p:spPr>
            <a:xfrm>
              <a:off x="457091" y="2863490"/>
              <a:ext cx="226477" cy="0"/>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0D9E6A3F-AE2E-914B-8EBC-579305DF4079}"/>
                </a:ext>
              </a:extLst>
            </p:cNvPr>
            <p:cNvSpPr txBox="1"/>
            <p:nvPr/>
          </p:nvSpPr>
          <p:spPr>
            <a:xfrm flipH="1">
              <a:off x="8651562" y="1921310"/>
              <a:ext cx="492443" cy="1944216"/>
            </a:xfrm>
            <a:prstGeom prst="rect">
              <a:avLst/>
            </a:prstGeom>
            <a:noFill/>
          </p:spPr>
          <p:txBody>
            <a:bodyPr vert="vert" wrap="square" lIns="0" rIns="0" rtlCol="0">
              <a:spAutoFit/>
            </a:bodyPr>
            <a:lstStyle/>
            <a:p>
              <a:pPr algn="ctr"/>
              <a:r>
                <a:rPr lang="fr-FR" sz="1600" b="1" dirty="0">
                  <a:solidFill>
                    <a:srgbClr val="696158"/>
                  </a:solidFill>
                </a:rPr>
                <a:t>Dossier d’Investissement </a:t>
              </a:r>
            </a:p>
          </p:txBody>
        </p:sp>
        <p:cxnSp>
          <p:nvCxnSpPr>
            <p:cNvPr id="29" name="Straight Arrow Connector 28">
              <a:extLst>
                <a:ext uri="{FF2B5EF4-FFF2-40B4-BE49-F238E27FC236}">
                  <a16:creationId xmlns:a16="http://schemas.microsoft.com/office/drawing/2014/main" id="{EFC58255-B3FA-974F-9F8B-3EACB901CC2A}"/>
                </a:ext>
              </a:extLst>
            </p:cNvPr>
            <p:cNvCxnSpPr>
              <a:stCxn id="29" idx="3"/>
            </p:cNvCxnSpPr>
            <p:nvPr/>
          </p:nvCxnSpPr>
          <p:spPr>
            <a:xfrm>
              <a:off x="8651561" y="2893418"/>
              <a:ext cx="24895" cy="3124"/>
            </a:xfrm>
            <a:prstGeom prst="straightConnector1">
              <a:avLst/>
            </a:prstGeom>
            <a:ln>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sp>
          <p:nvSpPr>
            <p:cNvPr id="45" name="Oval 44">
              <a:extLst>
                <a:ext uri="{FF2B5EF4-FFF2-40B4-BE49-F238E27FC236}">
                  <a16:creationId xmlns:a16="http://schemas.microsoft.com/office/drawing/2014/main" id="{5FBF2544-C8EB-6948-A30E-59527AAE49C1}"/>
                </a:ext>
              </a:extLst>
            </p:cNvPr>
            <p:cNvSpPr>
              <a:spLocks noChangeAspect="1"/>
            </p:cNvSpPr>
            <p:nvPr/>
          </p:nvSpPr>
          <p:spPr>
            <a:xfrm>
              <a:off x="5166651" y="1351322"/>
              <a:ext cx="3437797" cy="3096345"/>
            </a:xfrm>
            <a:prstGeom prst="ellipse">
              <a:avLst/>
            </a:prstGeom>
            <a:solidFill>
              <a:srgbClr val="9EDFDD"/>
            </a:solidFill>
            <a:ln>
              <a:solidFill>
                <a:srgbClr val="3795AE"/>
              </a:solid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46" name="Oval 45">
              <a:extLst>
                <a:ext uri="{FF2B5EF4-FFF2-40B4-BE49-F238E27FC236}">
                  <a16:creationId xmlns:a16="http://schemas.microsoft.com/office/drawing/2014/main" id="{B62729BA-DAE1-064C-9496-B67730E1F382}"/>
                </a:ext>
              </a:extLst>
            </p:cNvPr>
            <p:cNvSpPr/>
            <p:nvPr/>
          </p:nvSpPr>
          <p:spPr>
            <a:xfrm>
              <a:off x="5183166" y="1423330"/>
              <a:ext cx="3342687" cy="2944749"/>
            </a:xfrm>
            <a:prstGeom prst="ellipse">
              <a:avLst/>
            </a:prstGeom>
            <a:gradFill flip="none" rotWithShape="1">
              <a:gsLst>
                <a:gs pos="0">
                  <a:srgbClr val="01A19A">
                    <a:shade val="30000"/>
                    <a:satMod val="115000"/>
                  </a:srgbClr>
                </a:gs>
                <a:gs pos="50000">
                  <a:srgbClr val="01A19A">
                    <a:shade val="67500"/>
                    <a:satMod val="115000"/>
                  </a:srgbClr>
                </a:gs>
                <a:gs pos="100000">
                  <a:srgbClr val="01A19A">
                    <a:shade val="100000"/>
                    <a:satMod val="115000"/>
                  </a:srgbClr>
                </a:gs>
              </a:gsLst>
              <a:lin ang="189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cxnSp>
          <p:nvCxnSpPr>
            <p:cNvPr id="48" name="Straight Connector 47">
              <a:extLst>
                <a:ext uri="{FF2B5EF4-FFF2-40B4-BE49-F238E27FC236}">
                  <a16:creationId xmlns:a16="http://schemas.microsoft.com/office/drawing/2014/main" id="{A02A5476-5563-F746-80EE-DAE3FE9C0CF7}"/>
                </a:ext>
              </a:extLst>
            </p:cNvPr>
            <p:cNvCxnSpPr>
              <a:stCxn id="48" idx="0"/>
            </p:cNvCxnSpPr>
            <p:nvPr/>
          </p:nvCxnSpPr>
          <p:spPr>
            <a:xfrm>
              <a:off x="6854510" y="1423330"/>
              <a:ext cx="21746" cy="1440160"/>
            </a:xfrm>
            <a:prstGeom prst="line">
              <a:avLst/>
            </a:prstGeom>
            <a:ln>
              <a:solidFill>
                <a:srgbClr val="F8F3E5"/>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9E8751CE-FC84-5648-8108-C3C16457AFAB}"/>
                </a:ext>
              </a:extLst>
            </p:cNvPr>
            <p:cNvCxnSpPr/>
            <p:nvPr/>
          </p:nvCxnSpPr>
          <p:spPr>
            <a:xfrm flipH="1">
              <a:off x="6876256" y="2215418"/>
              <a:ext cx="1467593" cy="648072"/>
            </a:xfrm>
            <a:prstGeom prst="line">
              <a:avLst/>
            </a:prstGeom>
            <a:ln>
              <a:solidFill>
                <a:srgbClr val="F8F3E5"/>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188F64A6-B279-7248-94EF-FFC4A6C24E3C}"/>
                </a:ext>
              </a:extLst>
            </p:cNvPr>
            <p:cNvCxnSpPr/>
            <p:nvPr/>
          </p:nvCxnSpPr>
          <p:spPr>
            <a:xfrm flipH="1">
              <a:off x="6084168" y="2863490"/>
              <a:ext cx="792090" cy="1340720"/>
            </a:xfrm>
            <a:prstGeom prst="line">
              <a:avLst/>
            </a:prstGeom>
            <a:ln>
              <a:solidFill>
                <a:srgbClr val="F8F3E5"/>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0C1918B1-D85A-7348-BC2F-46F900E6211B}"/>
                </a:ext>
              </a:extLst>
            </p:cNvPr>
            <p:cNvCxnSpPr/>
            <p:nvPr/>
          </p:nvCxnSpPr>
          <p:spPr>
            <a:xfrm>
              <a:off x="6876256" y="2863490"/>
              <a:ext cx="144016" cy="1512168"/>
            </a:xfrm>
            <a:prstGeom prst="line">
              <a:avLst/>
            </a:prstGeom>
            <a:ln>
              <a:solidFill>
                <a:srgbClr val="F8F3E5"/>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5E465931-3F47-FF45-A3EE-AB177B764950}"/>
                </a:ext>
              </a:extLst>
            </p:cNvPr>
            <p:cNvCxnSpPr/>
            <p:nvPr/>
          </p:nvCxnSpPr>
          <p:spPr>
            <a:xfrm>
              <a:off x="6876256" y="2863490"/>
              <a:ext cx="1368152" cy="864096"/>
            </a:xfrm>
            <a:prstGeom prst="line">
              <a:avLst/>
            </a:prstGeom>
            <a:ln>
              <a:solidFill>
                <a:srgbClr val="F8F3E5"/>
              </a:solidFill>
            </a:ln>
            <a:effectLst/>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812E4C9A-58FF-C441-8C0F-130732300DD9}"/>
                </a:ext>
              </a:extLst>
            </p:cNvPr>
            <p:cNvSpPr txBox="1"/>
            <p:nvPr/>
          </p:nvSpPr>
          <p:spPr>
            <a:xfrm>
              <a:off x="5292080" y="2633315"/>
              <a:ext cx="1466327" cy="338554"/>
            </a:xfrm>
            <a:prstGeom prst="rect">
              <a:avLst/>
            </a:prstGeom>
            <a:noFill/>
          </p:spPr>
          <p:txBody>
            <a:bodyPr wrap="square" rtlCol="0">
              <a:spAutoFit/>
            </a:bodyPr>
            <a:lstStyle/>
            <a:p>
              <a:r>
                <a:rPr lang="fr-FR" sz="1600" dirty="0">
                  <a:solidFill>
                    <a:schemeClr val="bg1"/>
                  </a:solidFill>
                </a:rPr>
                <a:t>Gouvernement</a:t>
              </a:r>
            </a:p>
          </p:txBody>
        </p:sp>
        <p:sp>
          <p:nvSpPr>
            <p:cNvPr id="55" name="TextBox 54">
              <a:extLst>
                <a:ext uri="{FF2B5EF4-FFF2-40B4-BE49-F238E27FC236}">
                  <a16:creationId xmlns:a16="http://schemas.microsoft.com/office/drawing/2014/main" id="{0174D6B7-710E-7247-BA9D-D9222C658A24}"/>
                </a:ext>
              </a:extLst>
            </p:cNvPr>
            <p:cNvSpPr txBox="1"/>
            <p:nvPr/>
          </p:nvSpPr>
          <p:spPr>
            <a:xfrm rot="4404623">
              <a:off x="6679877" y="3745223"/>
              <a:ext cx="1114287" cy="338554"/>
            </a:xfrm>
            <a:prstGeom prst="rect">
              <a:avLst/>
            </a:prstGeom>
            <a:noFill/>
          </p:spPr>
          <p:txBody>
            <a:bodyPr wrap="square" rtlCol="0">
              <a:spAutoFit/>
            </a:bodyPr>
            <a:lstStyle/>
            <a:p>
              <a:pPr algn="ctr"/>
              <a:r>
                <a:rPr lang="fr-FR" sz="1600" dirty="0">
                  <a:solidFill>
                    <a:schemeClr val="bg1"/>
                  </a:solidFill>
                </a:rPr>
                <a:t>Bailleur 2</a:t>
              </a:r>
            </a:p>
          </p:txBody>
        </p:sp>
        <p:sp>
          <p:nvSpPr>
            <p:cNvPr id="56" name="TextBox 55">
              <a:extLst>
                <a:ext uri="{FF2B5EF4-FFF2-40B4-BE49-F238E27FC236}">
                  <a16:creationId xmlns:a16="http://schemas.microsoft.com/office/drawing/2014/main" id="{8347A546-2A91-474E-BE3E-E09CF649803B}"/>
                </a:ext>
              </a:extLst>
            </p:cNvPr>
            <p:cNvSpPr txBox="1"/>
            <p:nvPr/>
          </p:nvSpPr>
          <p:spPr>
            <a:xfrm rot="2011827">
              <a:off x="7157192" y="3415676"/>
              <a:ext cx="994615" cy="338554"/>
            </a:xfrm>
            <a:prstGeom prst="rect">
              <a:avLst/>
            </a:prstGeom>
            <a:noFill/>
          </p:spPr>
          <p:txBody>
            <a:bodyPr wrap="square" rtlCol="0">
              <a:spAutoFit/>
            </a:bodyPr>
            <a:lstStyle/>
            <a:p>
              <a:pPr algn="ctr"/>
              <a:r>
                <a:rPr lang="fr-FR" sz="1600" dirty="0">
                  <a:solidFill>
                    <a:schemeClr val="bg1"/>
                  </a:solidFill>
                </a:rPr>
                <a:t>Bailleur 1</a:t>
              </a:r>
            </a:p>
          </p:txBody>
        </p:sp>
        <p:sp>
          <p:nvSpPr>
            <p:cNvPr id="57" name="TextBox 56">
              <a:extLst>
                <a:ext uri="{FF2B5EF4-FFF2-40B4-BE49-F238E27FC236}">
                  <a16:creationId xmlns:a16="http://schemas.microsoft.com/office/drawing/2014/main" id="{93BDBD34-0AF7-A043-85B1-5E187A325154}"/>
                </a:ext>
              </a:extLst>
            </p:cNvPr>
            <p:cNvSpPr txBox="1"/>
            <p:nvPr/>
          </p:nvSpPr>
          <p:spPr>
            <a:xfrm>
              <a:off x="6833126" y="1475458"/>
              <a:ext cx="1193817" cy="1077218"/>
            </a:xfrm>
            <a:prstGeom prst="rect">
              <a:avLst/>
            </a:prstGeom>
            <a:noFill/>
          </p:spPr>
          <p:txBody>
            <a:bodyPr wrap="square" rtlCol="0">
              <a:spAutoFit/>
            </a:bodyPr>
            <a:lstStyle/>
            <a:p>
              <a:pPr algn="ctr"/>
              <a:r>
                <a:rPr lang="fr-FR" sz="1600" dirty="0">
                  <a:solidFill>
                    <a:schemeClr val="bg1"/>
                  </a:solidFill>
                </a:rPr>
                <a:t>Fonds Fiduciaire du GFF  + IDA/BIRD </a:t>
              </a:r>
            </a:p>
          </p:txBody>
        </p:sp>
        <p:sp>
          <p:nvSpPr>
            <p:cNvPr id="58" name="TextBox 57">
              <a:extLst>
                <a:ext uri="{FF2B5EF4-FFF2-40B4-BE49-F238E27FC236}">
                  <a16:creationId xmlns:a16="http://schemas.microsoft.com/office/drawing/2014/main" id="{7D98916A-CCCB-2F42-9B34-2F05FBEFB1F8}"/>
                </a:ext>
              </a:extLst>
            </p:cNvPr>
            <p:cNvSpPr txBox="1"/>
            <p:nvPr/>
          </p:nvSpPr>
          <p:spPr>
            <a:xfrm>
              <a:off x="7288839" y="2562997"/>
              <a:ext cx="1368152" cy="738664"/>
            </a:xfrm>
            <a:prstGeom prst="rect">
              <a:avLst/>
            </a:prstGeom>
            <a:noFill/>
          </p:spPr>
          <p:txBody>
            <a:bodyPr wrap="square" rtlCol="0">
              <a:spAutoFit/>
            </a:bodyPr>
            <a:lstStyle/>
            <a:p>
              <a:pPr algn="ctr"/>
              <a:r>
                <a:rPr lang="fr-FR" sz="1400" dirty="0">
                  <a:solidFill>
                    <a:schemeClr val="bg1"/>
                  </a:solidFill>
                </a:rPr>
                <a:t>Gavi, Fonds Mondial, autres  multilatéraux </a:t>
              </a:r>
            </a:p>
          </p:txBody>
        </p:sp>
        <p:cxnSp>
          <p:nvCxnSpPr>
            <p:cNvPr id="59" name="Straight Connector 58">
              <a:extLst>
                <a:ext uri="{FF2B5EF4-FFF2-40B4-BE49-F238E27FC236}">
                  <a16:creationId xmlns:a16="http://schemas.microsoft.com/office/drawing/2014/main" id="{CDCA07A2-AA9E-1E4D-A47D-B73B5891A65B}"/>
                </a:ext>
              </a:extLst>
            </p:cNvPr>
            <p:cNvCxnSpPr/>
            <p:nvPr/>
          </p:nvCxnSpPr>
          <p:spPr>
            <a:xfrm>
              <a:off x="6876256" y="2863490"/>
              <a:ext cx="864096" cy="1296144"/>
            </a:xfrm>
            <a:prstGeom prst="line">
              <a:avLst/>
            </a:prstGeom>
            <a:ln>
              <a:solidFill>
                <a:srgbClr val="F8F3E5"/>
              </a:solidFill>
            </a:ln>
            <a:effectLst/>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9A11ACE6-2ECC-054B-95D6-E73B631AA44A}"/>
                </a:ext>
              </a:extLst>
            </p:cNvPr>
            <p:cNvSpPr txBox="1"/>
            <p:nvPr/>
          </p:nvSpPr>
          <p:spPr>
            <a:xfrm rot="17304012">
              <a:off x="6112824" y="3690202"/>
              <a:ext cx="937513" cy="584775"/>
            </a:xfrm>
            <a:prstGeom prst="rect">
              <a:avLst/>
            </a:prstGeom>
            <a:noFill/>
          </p:spPr>
          <p:txBody>
            <a:bodyPr wrap="square" rtlCol="0">
              <a:spAutoFit/>
            </a:bodyPr>
            <a:lstStyle/>
            <a:p>
              <a:pPr algn="ctr"/>
              <a:r>
                <a:rPr lang="fr-FR" sz="1600" dirty="0">
                  <a:solidFill>
                    <a:schemeClr val="bg1"/>
                  </a:solidFill>
                </a:rPr>
                <a:t>Secteur Privé</a:t>
              </a:r>
            </a:p>
          </p:txBody>
        </p:sp>
        <p:sp>
          <p:nvSpPr>
            <p:cNvPr id="61" name="Oval 60">
              <a:extLst>
                <a:ext uri="{FF2B5EF4-FFF2-40B4-BE49-F238E27FC236}">
                  <a16:creationId xmlns:a16="http://schemas.microsoft.com/office/drawing/2014/main" id="{6C4CC8C5-980F-4D49-82BD-4BD4650E0C43}"/>
                </a:ext>
              </a:extLst>
            </p:cNvPr>
            <p:cNvSpPr>
              <a:spLocks noChangeAspect="1"/>
            </p:cNvSpPr>
            <p:nvPr/>
          </p:nvSpPr>
          <p:spPr>
            <a:xfrm>
              <a:off x="735938" y="1207306"/>
              <a:ext cx="3764054" cy="3312368"/>
            </a:xfrm>
            <a:prstGeom prst="ellipse">
              <a:avLst/>
            </a:prstGeom>
            <a:solidFill>
              <a:srgbClr val="9EDFDD"/>
            </a:solidFill>
            <a:ln>
              <a:solidFill>
                <a:schemeClr val="accent5">
                  <a:lumMod val="75000"/>
                </a:schemeClr>
              </a:solid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62" name="Oval 61">
              <a:extLst>
                <a:ext uri="{FF2B5EF4-FFF2-40B4-BE49-F238E27FC236}">
                  <a16:creationId xmlns:a16="http://schemas.microsoft.com/office/drawing/2014/main" id="{E965E77D-67B5-9349-ACB0-66E526C56CB1}"/>
                </a:ext>
              </a:extLst>
            </p:cNvPr>
            <p:cNvSpPr/>
            <p:nvPr/>
          </p:nvSpPr>
          <p:spPr>
            <a:xfrm>
              <a:off x="1879888" y="3395211"/>
              <a:ext cx="1200324" cy="548399"/>
            </a:xfrm>
            <a:prstGeom prst="ellipse">
              <a:avLst/>
            </a:prstGeom>
            <a:gradFill flip="none" rotWithShape="1">
              <a:gsLst>
                <a:gs pos="0">
                  <a:srgbClr val="01A19A">
                    <a:shade val="30000"/>
                    <a:satMod val="115000"/>
                  </a:srgbClr>
                </a:gs>
                <a:gs pos="50000">
                  <a:srgbClr val="01A19A">
                    <a:shade val="67500"/>
                    <a:satMod val="115000"/>
                  </a:srgbClr>
                </a:gs>
                <a:gs pos="100000">
                  <a:srgbClr val="01A19A">
                    <a:shade val="100000"/>
                    <a:satMod val="115000"/>
                  </a:srgbClr>
                </a:gs>
              </a:gsLst>
              <a:lin ang="189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a:t>Bailleur 2</a:t>
              </a:r>
            </a:p>
          </p:txBody>
        </p:sp>
        <p:sp>
          <p:nvSpPr>
            <p:cNvPr id="63" name="Oval 62">
              <a:extLst>
                <a:ext uri="{FF2B5EF4-FFF2-40B4-BE49-F238E27FC236}">
                  <a16:creationId xmlns:a16="http://schemas.microsoft.com/office/drawing/2014/main" id="{ECC17A56-9CBA-624F-84BF-6DAD6333CA17}"/>
                </a:ext>
              </a:extLst>
            </p:cNvPr>
            <p:cNvSpPr/>
            <p:nvPr/>
          </p:nvSpPr>
          <p:spPr>
            <a:xfrm>
              <a:off x="1093409" y="3571341"/>
              <a:ext cx="1151433" cy="796738"/>
            </a:xfrm>
            <a:prstGeom prst="ellipse">
              <a:avLst/>
            </a:prstGeom>
            <a:gradFill flip="none" rotWithShape="1">
              <a:gsLst>
                <a:gs pos="0">
                  <a:srgbClr val="01A19A">
                    <a:shade val="30000"/>
                    <a:satMod val="115000"/>
                  </a:srgbClr>
                </a:gs>
                <a:gs pos="50000">
                  <a:srgbClr val="01A19A">
                    <a:shade val="67500"/>
                    <a:satMod val="115000"/>
                  </a:srgbClr>
                </a:gs>
                <a:gs pos="100000">
                  <a:srgbClr val="01A19A">
                    <a:shade val="100000"/>
                    <a:satMod val="115000"/>
                  </a:srgbClr>
                </a:gs>
              </a:gsLst>
              <a:lin ang="189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a:t>Bailleur 1</a:t>
              </a:r>
            </a:p>
          </p:txBody>
        </p:sp>
        <p:sp>
          <p:nvSpPr>
            <p:cNvPr id="64" name="Oval 63">
              <a:extLst>
                <a:ext uri="{FF2B5EF4-FFF2-40B4-BE49-F238E27FC236}">
                  <a16:creationId xmlns:a16="http://schemas.microsoft.com/office/drawing/2014/main" id="{0AB97A15-7AAB-C845-8539-09AB477DF0BD}"/>
                </a:ext>
              </a:extLst>
            </p:cNvPr>
            <p:cNvSpPr/>
            <p:nvPr/>
          </p:nvSpPr>
          <p:spPr>
            <a:xfrm>
              <a:off x="2924221" y="1451862"/>
              <a:ext cx="1197994" cy="841549"/>
            </a:xfrm>
            <a:prstGeom prst="ellipse">
              <a:avLst/>
            </a:prstGeom>
            <a:gradFill flip="none" rotWithShape="1">
              <a:gsLst>
                <a:gs pos="0">
                  <a:srgbClr val="01A19A">
                    <a:shade val="30000"/>
                    <a:satMod val="115000"/>
                  </a:srgbClr>
                </a:gs>
                <a:gs pos="50000">
                  <a:srgbClr val="01A19A">
                    <a:shade val="67500"/>
                    <a:satMod val="115000"/>
                  </a:srgbClr>
                </a:gs>
                <a:gs pos="100000">
                  <a:srgbClr val="01A19A">
                    <a:shade val="100000"/>
                    <a:satMod val="115000"/>
                  </a:srgbClr>
                </a:gs>
              </a:gsLst>
              <a:lin ang="189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a:t>Bailleur 3</a:t>
              </a:r>
            </a:p>
          </p:txBody>
        </p:sp>
        <p:sp>
          <p:nvSpPr>
            <p:cNvPr id="65" name="Oval 64">
              <a:extLst>
                <a:ext uri="{FF2B5EF4-FFF2-40B4-BE49-F238E27FC236}">
                  <a16:creationId xmlns:a16="http://schemas.microsoft.com/office/drawing/2014/main" id="{87041E79-E9B5-3349-838A-2DE513359CF1}"/>
                </a:ext>
              </a:extLst>
            </p:cNvPr>
            <p:cNvSpPr/>
            <p:nvPr/>
          </p:nvSpPr>
          <p:spPr>
            <a:xfrm>
              <a:off x="3100356" y="3266427"/>
              <a:ext cx="1244443" cy="935325"/>
            </a:xfrm>
            <a:prstGeom prst="ellipse">
              <a:avLst/>
            </a:prstGeom>
            <a:gradFill flip="none" rotWithShape="1">
              <a:gsLst>
                <a:gs pos="0">
                  <a:srgbClr val="01A19A">
                    <a:shade val="30000"/>
                    <a:satMod val="115000"/>
                  </a:srgbClr>
                </a:gs>
                <a:gs pos="50000">
                  <a:srgbClr val="01A19A">
                    <a:shade val="67500"/>
                    <a:satMod val="115000"/>
                  </a:srgbClr>
                </a:gs>
                <a:gs pos="100000">
                  <a:srgbClr val="01A19A">
                    <a:shade val="100000"/>
                    <a:satMod val="115000"/>
                  </a:srgbClr>
                </a:gs>
              </a:gsLst>
              <a:lin ang="189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a:t>Secteur Privé</a:t>
              </a:r>
            </a:p>
          </p:txBody>
        </p:sp>
        <p:sp>
          <p:nvSpPr>
            <p:cNvPr id="66" name="Oval 65">
              <a:extLst>
                <a:ext uri="{FF2B5EF4-FFF2-40B4-BE49-F238E27FC236}">
                  <a16:creationId xmlns:a16="http://schemas.microsoft.com/office/drawing/2014/main" id="{3A193021-DF4F-CE44-BA6F-8A1A05A616FB}"/>
                </a:ext>
              </a:extLst>
            </p:cNvPr>
            <p:cNvSpPr/>
            <p:nvPr/>
          </p:nvSpPr>
          <p:spPr>
            <a:xfrm>
              <a:off x="1289213" y="1423330"/>
              <a:ext cx="2040583" cy="1494506"/>
            </a:xfrm>
            <a:prstGeom prst="ellipse">
              <a:avLst/>
            </a:prstGeom>
            <a:gradFill flip="none" rotWithShape="1">
              <a:gsLst>
                <a:gs pos="0">
                  <a:srgbClr val="01A19A">
                    <a:shade val="30000"/>
                    <a:satMod val="115000"/>
                  </a:srgbClr>
                </a:gs>
                <a:gs pos="50000">
                  <a:srgbClr val="01A19A">
                    <a:shade val="67500"/>
                    <a:satMod val="115000"/>
                  </a:srgbClr>
                </a:gs>
                <a:gs pos="100000">
                  <a:srgbClr val="01A19A">
                    <a:shade val="100000"/>
                    <a:satMod val="115000"/>
                  </a:srgbClr>
                </a:gs>
              </a:gsLst>
              <a:lin ang="189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a:t>Gouvernement</a:t>
              </a:r>
            </a:p>
          </p:txBody>
        </p:sp>
      </p:grpSp>
    </p:spTree>
    <p:extLst>
      <p:ext uri="{BB962C8B-B14F-4D97-AF65-F5344CB8AC3E}">
        <p14:creationId xmlns:p14="http://schemas.microsoft.com/office/powerpoint/2010/main" val="276358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23D64D5-DFFA-5340-AF3E-C98136C1CDF0}"/>
              </a:ext>
            </a:extLst>
          </p:cNvPr>
          <p:cNvSpPr/>
          <p:nvPr/>
        </p:nvSpPr>
        <p:spPr>
          <a:xfrm>
            <a:off x="0" y="1661695"/>
            <a:ext cx="9144000" cy="52026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 name="Title 3">
            <a:extLst>
              <a:ext uri="{FF2B5EF4-FFF2-40B4-BE49-F238E27FC236}">
                <a16:creationId xmlns:a16="http://schemas.microsoft.com/office/drawing/2014/main" id="{62CA4A68-1860-476C-B89F-D970DA3776E3}"/>
              </a:ext>
            </a:extLst>
          </p:cNvPr>
          <p:cNvSpPr>
            <a:spLocks noGrp="1"/>
          </p:cNvSpPr>
          <p:nvPr>
            <p:ph type="ctrTitle"/>
          </p:nvPr>
        </p:nvSpPr>
        <p:spPr>
          <a:xfrm>
            <a:off x="1093409" y="279189"/>
            <a:ext cx="7513562" cy="265786"/>
          </a:xfrm>
        </p:spPr>
        <p:txBody>
          <a:bodyPr/>
          <a:lstStyle/>
          <a:p>
            <a:r>
              <a:rPr lang="fr-FR" sz="2400" dirty="0"/>
              <a:t>Exemple de Pays: la RDC</a:t>
            </a:r>
            <a:endParaRPr lang="en-US" sz="2400" dirty="0"/>
          </a:p>
        </p:txBody>
      </p:sp>
      <p:graphicFrame>
        <p:nvGraphicFramePr>
          <p:cNvPr id="5" name="Chart 4"/>
          <p:cNvGraphicFramePr/>
          <p:nvPr>
            <p:extLst>
              <p:ext uri="{D42A27DB-BD31-4B8C-83A1-F6EECF244321}">
                <p14:modId xmlns:p14="http://schemas.microsoft.com/office/powerpoint/2010/main" val="3495067241"/>
              </p:ext>
            </p:extLst>
          </p:nvPr>
        </p:nvGraphicFramePr>
        <p:xfrm>
          <a:off x="0" y="1661696"/>
          <a:ext cx="9144000" cy="5196303"/>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98930" y="921192"/>
            <a:ext cx="8208533" cy="757130"/>
          </a:xfrm>
          <a:prstGeom prst="rect">
            <a:avLst/>
          </a:prstGeom>
          <a:noFill/>
        </p:spPr>
        <p:txBody>
          <a:bodyPr wrap="square" rtlCol="0">
            <a:spAutoFit/>
          </a:bodyPr>
          <a:lstStyle/>
          <a:p>
            <a:pPr algn="ctr" defTabSz="914400">
              <a:lnSpc>
                <a:spcPct val="90000"/>
              </a:lnSpc>
              <a:spcBef>
                <a:spcPct val="0"/>
              </a:spcBef>
            </a:pPr>
            <a:r>
              <a:rPr lang="fr-FR" sz="2400" dirty="0">
                <a:solidFill>
                  <a:srgbClr val="083253"/>
                </a:solidFill>
                <a:latin typeface="Futura Std Book" charset="0"/>
              </a:rPr>
              <a:t>Cartographie des ressources : </a:t>
            </a:r>
          </a:p>
          <a:p>
            <a:pPr algn="ctr" defTabSz="914400">
              <a:lnSpc>
                <a:spcPct val="90000"/>
              </a:lnSpc>
              <a:spcBef>
                <a:spcPct val="0"/>
              </a:spcBef>
            </a:pPr>
            <a:r>
              <a:rPr lang="fr-FR" sz="2400" dirty="0">
                <a:solidFill>
                  <a:srgbClr val="083253"/>
                </a:solidFill>
                <a:latin typeface="Futura Std Book" charset="0"/>
              </a:rPr>
              <a:t>outil pour un meilleur alignement</a:t>
            </a:r>
            <a:endParaRPr lang="en-US" sz="2400" dirty="0">
              <a:solidFill>
                <a:srgbClr val="083253"/>
              </a:solidFill>
              <a:latin typeface="Futura Std Book" charset="0"/>
            </a:endParaRPr>
          </a:p>
        </p:txBody>
      </p:sp>
    </p:spTree>
    <p:extLst>
      <p:ext uri="{BB962C8B-B14F-4D97-AF65-F5344CB8AC3E}">
        <p14:creationId xmlns:p14="http://schemas.microsoft.com/office/powerpoint/2010/main" val="4174239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951724" y="297851"/>
            <a:ext cx="7976145" cy="287866"/>
          </a:xfrm>
        </p:spPr>
        <p:txBody>
          <a:bodyPr/>
          <a:lstStyle/>
          <a:p>
            <a:r>
              <a:rPr lang="fr-FR" sz="2400" dirty="0"/>
              <a:t>Mobiliser les ressources nationales pour la SRMNEA</a:t>
            </a:r>
            <a:r>
              <a:rPr lang="en-US" sz="2400" dirty="0"/>
              <a:t>-N</a:t>
            </a:r>
          </a:p>
        </p:txBody>
      </p:sp>
      <p:sp>
        <p:nvSpPr>
          <p:cNvPr id="2" name="Slide Number Placeholder 1"/>
          <p:cNvSpPr>
            <a:spLocks noGrp="1"/>
          </p:cNvSpPr>
          <p:nvPr>
            <p:ph type="sldNum" sz="quarter" idx="4294967295"/>
          </p:nvPr>
        </p:nvSpPr>
        <p:spPr>
          <a:xfrm>
            <a:off x="7010400" y="6462713"/>
            <a:ext cx="2133600" cy="365125"/>
          </a:xfrm>
        </p:spPr>
        <p:txBody>
          <a:bodyPr/>
          <a:lstStyle/>
          <a:p>
            <a:pPr defTabSz="342900"/>
            <a:fld id="{54F35883-D328-BB47-9BAC-D95ED3694F27}" type="slidenum">
              <a:rPr lang="en-US">
                <a:solidFill>
                  <a:srgbClr val="FFFFFF"/>
                </a:solidFill>
              </a:rPr>
              <a:pPr defTabSz="342900"/>
              <a:t>10</a:t>
            </a:fld>
            <a:endParaRPr lang="en-US" dirty="0">
              <a:solidFill>
                <a:srgbClr val="FFFFFF"/>
              </a:solidFill>
            </a:endParaRPr>
          </a:p>
        </p:txBody>
      </p:sp>
      <p:graphicFrame>
        <p:nvGraphicFramePr>
          <p:cNvPr id="18" name="Chart 17"/>
          <p:cNvGraphicFramePr/>
          <p:nvPr>
            <p:extLst>
              <p:ext uri="{D42A27DB-BD31-4B8C-83A1-F6EECF244321}">
                <p14:modId xmlns:p14="http://schemas.microsoft.com/office/powerpoint/2010/main" val="2582141962"/>
              </p:ext>
            </p:extLst>
          </p:nvPr>
        </p:nvGraphicFramePr>
        <p:xfrm>
          <a:off x="188289" y="2066184"/>
          <a:ext cx="4222865" cy="23799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p:cNvGraphicFramePr>
            <a:graphicFrameLocks/>
          </p:cNvGraphicFramePr>
          <p:nvPr>
            <p:extLst>
              <p:ext uri="{D42A27DB-BD31-4B8C-83A1-F6EECF244321}">
                <p14:modId xmlns:p14="http://schemas.microsoft.com/office/powerpoint/2010/main" val="560253553"/>
              </p:ext>
            </p:extLst>
          </p:nvPr>
        </p:nvGraphicFramePr>
        <p:xfrm>
          <a:off x="4701554" y="2020276"/>
          <a:ext cx="4248349" cy="2423227"/>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p:cNvSpPr txBox="1"/>
          <p:nvPr/>
        </p:nvSpPr>
        <p:spPr>
          <a:xfrm>
            <a:off x="654068" y="986765"/>
            <a:ext cx="3568708" cy="1400383"/>
          </a:xfrm>
          <a:prstGeom prst="rect">
            <a:avLst/>
          </a:prstGeom>
          <a:noFill/>
        </p:spPr>
        <p:txBody>
          <a:bodyPr wrap="square" rtlCol="0">
            <a:spAutoFit/>
          </a:bodyPr>
          <a:lstStyle/>
          <a:p>
            <a:pPr defTabSz="342900"/>
            <a:r>
              <a:rPr lang="fr-CD" sz="1700" dirty="0">
                <a:latin typeface="Futura Std Book"/>
              </a:rPr>
              <a:t>Ressources qui peuvent être mobilisées en accroissant les recettes générales du gouvernement, en tant que part du PIB </a:t>
            </a:r>
            <a:r>
              <a:rPr lang="mr-IN" sz="1700" dirty="0">
                <a:latin typeface="Futura Std Book"/>
              </a:rPr>
              <a:t>…</a:t>
            </a:r>
            <a:endParaRPr lang="en-US" sz="1700" dirty="0">
              <a:latin typeface="Futura Std Book"/>
            </a:endParaRPr>
          </a:p>
        </p:txBody>
      </p:sp>
      <p:sp>
        <p:nvSpPr>
          <p:cNvPr id="21" name="TextBox 20"/>
          <p:cNvSpPr txBox="1"/>
          <p:nvPr/>
        </p:nvSpPr>
        <p:spPr>
          <a:xfrm>
            <a:off x="4846778" y="1041541"/>
            <a:ext cx="3367288" cy="877163"/>
          </a:xfrm>
          <a:prstGeom prst="rect">
            <a:avLst/>
          </a:prstGeom>
          <a:noFill/>
        </p:spPr>
        <p:txBody>
          <a:bodyPr wrap="square" rtlCol="0">
            <a:spAutoFit/>
          </a:bodyPr>
          <a:lstStyle/>
          <a:p>
            <a:pPr marL="0" lvl="1" defTabSz="342900"/>
            <a:r>
              <a:rPr lang="mr-IN" sz="1700" dirty="0">
                <a:latin typeface="Futura Std Book"/>
              </a:rPr>
              <a:t>…</a:t>
            </a:r>
            <a:r>
              <a:rPr lang="fr-FR" sz="1700" dirty="0">
                <a:latin typeface="Futura Std Book"/>
              </a:rPr>
              <a:t> </a:t>
            </a:r>
            <a:r>
              <a:rPr lang="fr-CD" sz="1700" dirty="0">
                <a:latin typeface="Futura Std Book"/>
              </a:rPr>
              <a:t>ou en priorisant davantage la santé au sein des budgets du gouvernement</a:t>
            </a:r>
            <a:endParaRPr lang="en-US" sz="1700" dirty="0">
              <a:latin typeface="Futura Std Book"/>
            </a:endParaRPr>
          </a:p>
        </p:txBody>
      </p:sp>
      <p:sp>
        <p:nvSpPr>
          <p:cNvPr id="22" name="Rounded Rectangle 21"/>
          <p:cNvSpPr/>
          <p:nvPr/>
        </p:nvSpPr>
        <p:spPr>
          <a:xfrm>
            <a:off x="166255" y="4970911"/>
            <a:ext cx="2693323" cy="1653824"/>
          </a:xfrm>
          <a:prstGeom prst="roundRect">
            <a:avLst/>
          </a:prstGeom>
          <a:solidFill>
            <a:srgbClr val="083253"/>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lvl="1" algn="ctr" defTabSz="342900"/>
            <a:r>
              <a:rPr lang="fr-FR" sz="1700" dirty="0">
                <a:solidFill>
                  <a:schemeClr val="bg1"/>
                </a:solidFill>
                <a:latin typeface="Futura Std Book"/>
              </a:rPr>
              <a:t>Mener un travail analytique pour évaluer les options en matière de  MRN (p. ex., analyses de l'espace fiscal)</a:t>
            </a:r>
            <a:endParaRPr lang="en-US" sz="1700" dirty="0">
              <a:solidFill>
                <a:schemeClr val="bg1"/>
              </a:solidFill>
              <a:latin typeface="Futura Std Book"/>
            </a:endParaRPr>
          </a:p>
        </p:txBody>
      </p:sp>
      <p:sp>
        <p:nvSpPr>
          <p:cNvPr id="24" name="Rounded Rectangle 23"/>
          <p:cNvSpPr/>
          <p:nvPr/>
        </p:nvSpPr>
        <p:spPr>
          <a:xfrm>
            <a:off x="3009207" y="4970911"/>
            <a:ext cx="2909453" cy="1653824"/>
          </a:xfrm>
          <a:prstGeom prst="roundRect">
            <a:avLst/>
          </a:prstGeom>
          <a:solidFill>
            <a:srgbClr val="083253"/>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lvl="1" algn="ctr" defTabSz="342900"/>
            <a:r>
              <a:rPr lang="fr-FR" sz="1700" dirty="0">
                <a:solidFill>
                  <a:schemeClr val="bg1"/>
                </a:solidFill>
                <a:latin typeface="Futura Std Book"/>
              </a:rPr>
              <a:t>Développer des approches de MRN (p. ex.,  stratégie pour l'introduction de taxes sur l’alcool et le tabac)</a:t>
            </a:r>
            <a:endParaRPr lang="en-US" sz="1700" dirty="0">
              <a:solidFill>
                <a:schemeClr val="bg1"/>
              </a:solidFill>
              <a:latin typeface="Futura Std Book"/>
            </a:endParaRPr>
          </a:p>
        </p:txBody>
      </p:sp>
      <p:sp>
        <p:nvSpPr>
          <p:cNvPr id="25" name="Rounded Rectangle 24"/>
          <p:cNvSpPr/>
          <p:nvPr/>
        </p:nvSpPr>
        <p:spPr>
          <a:xfrm>
            <a:off x="6134793" y="4970911"/>
            <a:ext cx="2793075" cy="1653824"/>
          </a:xfrm>
          <a:prstGeom prst="roundRect">
            <a:avLst/>
          </a:prstGeom>
          <a:solidFill>
            <a:srgbClr val="083253"/>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lvl="1" algn="ctr" defTabSz="342900"/>
            <a:r>
              <a:rPr lang="fr-FR" sz="1700" dirty="0">
                <a:solidFill>
                  <a:schemeClr val="bg1"/>
                </a:solidFill>
                <a:latin typeface="Futura Std Book"/>
              </a:rPr>
              <a:t>Fournir un appui pour la mise en œuvre (p. ex.,  AT afin de traduire les stratégies de haut niveau en plans de mise en œuvre)</a:t>
            </a:r>
            <a:endParaRPr lang="en-US" sz="1700" dirty="0">
              <a:solidFill>
                <a:schemeClr val="bg1"/>
              </a:solidFill>
              <a:latin typeface="Futura Std Book"/>
            </a:endParaRPr>
          </a:p>
        </p:txBody>
      </p:sp>
      <p:sp>
        <p:nvSpPr>
          <p:cNvPr id="26" name="AutoShape 9"/>
          <p:cNvSpPr>
            <a:spLocks noChangeArrowheads="1"/>
          </p:cNvSpPr>
          <p:nvPr/>
        </p:nvSpPr>
        <p:spPr bwMode="auto">
          <a:xfrm rot="10800000">
            <a:off x="2191507" y="4621410"/>
            <a:ext cx="4687826" cy="237078"/>
          </a:xfrm>
          <a:prstGeom prst="triangle">
            <a:avLst>
              <a:gd name="adj" fmla="val 50000"/>
            </a:avLst>
          </a:prstGeom>
          <a:solidFill>
            <a:srgbClr val="18AAE2"/>
          </a:solidFill>
          <a:ln w="9525">
            <a:noFill/>
            <a:miter lim="800000"/>
            <a:headEnd/>
            <a:tailEnd/>
          </a:ln>
          <a:effectLst/>
        </p:spPr>
        <p:txBody>
          <a:bodyPr wrap="none" anchor="ctr"/>
          <a:lstStyle/>
          <a:p>
            <a:pPr defTabSz="342900"/>
            <a:endParaRPr lang="en-US" sz="1350" dirty="0">
              <a:latin typeface="Futura Std Book"/>
            </a:endParaRPr>
          </a:p>
        </p:txBody>
      </p:sp>
    </p:spTree>
    <p:extLst>
      <p:ext uri="{BB962C8B-B14F-4D97-AF65-F5344CB8AC3E}">
        <p14:creationId xmlns:p14="http://schemas.microsoft.com/office/powerpoint/2010/main" val="4056899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2A0B4-E8C9-FB4F-B470-1F17A04E6D9E}"/>
              </a:ext>
            </a:extLst>
          </p:cNvPr>
          <p:cNvSpPr>
            <a:spLocks noGrp="1"/>
          </p:cNvSpPr>
          <p:nvPr>
            <p:ph type="ctrTitle"/>
          </p:nvPr>
        </p:nvSpPr>
        <p:spPr>
          <a:xfrm>
            <a:off x="1093409" y="220732"/>
            <a:ext cx="7513562" cy="265786"/>
          </a:xfrm>
        </p:spPr>
        <p:txBody>
          <a:bodyPr/>
          <a:lstStyle/>
          <a:p>
            <a:r>
              <a:rPr lang="fr-FR" sz="2400" dirty="0"/>
              <a:t>Exemples de pays: </a:t>
            </a:r>
            <a:br>
              <a:rPr lang="fr-FR" sz="2400" dirty="0"/>
            </a:br>
            <a:r>
              <a:rPr lang="fr-FR" sz="2400" dirty="0"/>
              <a:t>Mobilisation des Ressources Nationales</a:t>
            </a:r>
            <a:endParaRPr lang="en-US" sz="2400" dirty="0"/>
          </a:p>
        </p:txBody>
      </p:sp>
      <p:sp>
        <p:nvSpPr>
          <p:cNvPr id="3" name="Text Placeholder 2"/>
          <p:cNvSpPr>
            <a:spLocks noGrp="1"/>
          </p:cNvSpPr>
          <p:nvPr>
            <p:ph type="body" sz="quarter" idx="10"/>
          </p:nvPr>
        </p:nvSpPr>
        <p:spPr>
          <a:xfrm>
            <a:off x="298174" y="979026"/>
            <a:ext cx="8446815" cy="4532312"/>
          </a:xfrm>
        </p:spPr>
        <p:txBody>
          <a:bodyPr/>
          <a:lstStyle/>
          <a:p>
            <a:pPr indent="-342900" defTabSz="342900">
              <a:lnSpc>
                <a:spcPct val="100000"/>
              </a:lnSpc>
              <a:spcAft>
                <a:spcPts val="300"/>
              </a:spcAft>
              <a:buClr>
                <a:srgbClr val="083253"/>
              </a:buClr>
            </a:pPr>
            <a:r>
              <a:rPr lang="fr-FR" sz="2400" dirty="0"/>
              <a:t>Réformes pour augmenter les revenus</a:t>
            </a:r>
          </a:p>
          <a:p>
            <a:pPr lvl="1" indent="-342900" defTabSz="342900">
              <a:lnSpc>
                <a:spcPct val="100000"/>
              </a:lnSpc>
              <a:spcBef>
                <a:spcPts val="1000"/>
              </a:spcBef>
              <a:spcAft>
                <a:spcPts val="300"/>
              </a:spcAft>
              <a:buClr>
                <a:srgbClr val="083253"/>
              </a:buClr>
            </a:pPr>
            <a:r>
              <a:rPr lang="fr-FR" sz="2800" dirty="0"/>
              <a:t>Mise en œuvre de taxes spéciales: Tabac (Mozambique, Sierra Leone et Sénégal) &amp; TVA et alcool (Libéria)</a:t>
            </a:r>
          </a:p>
          <a:p>
            <a:pPr indent="-342900" defTabSz="342900">
              <a:lnSpc>
                <a:spcPct val="100000"/>
              </a:lnSpc>
              <a:spcAft>
                <a:spcPts val="300"/>
              </a:spcAft>
              <a:buClr>
                <a:srgbClr val="083253"/>
              </a:buClr>
            </a:pPr>
            <a:r>
              <a:rPr lang="fr-FR" sz="2400" dirty="0"/>
              <a:t>Planification stratégique</a:t>
            </a:r>
          </a:p>
          <a:p>
            <a:pPr lvl="1" indent="-342900" defTabSz="342900">
              <a:lnSpc>
                <a:spcPct val="100000"/>
              </a:lnSpc>
              <a:spcBef>
                <a:spcPts val="1000"/>
              </a:spcBef>
              <a:spcAft>
                <a:spcPts val="300"/>
              </a:spcAft>
              <a:buClr>
                <a:srgbClr val="083253"/>
              </a:buClr>
            </a:pPr>
            <a:r>
              <a:rPr lang="fr-FR" dirty="0"/>
              <a:t>Développement de stratégies de financement de la santé et de plans de mise en œuvre (Cameroun, Sénégal, Kenya, Ouganda, etc.)</a:t>
            </a:r>
          </a:p>
          <a:p>
            <a:endParaRPr lang="fr-FR" sz="2000" dirty="0"/>
          </a:p>
        </p:txBody>
      </p:sp>
    </p:spTree>
    <p:extLst>
      <p:ext uri="{BB962C8B-B14F-4D97-AF65-F5344CB8AC3E}">
        <p14:creationId xmlns:p14="http://schemas.microsoft.com/office/powerpoint/2010/main" val="1455575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sz="2400" dirty="0"/>
              <a:t>Ressources de l'IDA et du Fonds Fiduciaire du GFF</a:t>
            </a:r>
            <a:endParaRPr lang="en-US" sz="2400" dirty="0"/>
          </a:p>
        </p:txBody>
      </p:sp>
      <p:sp>
        <p:nvSpPr>
          <p:cNvPr id="4" name="Text Placeholder 3"/>
          <p:cNvSpPr>
            <a:spLocks noGrp="1"/>
          </p:cNvSpPr>
          <p:nvPr>
            <p:ph type="body" sz="quarter" idx="10"/>
          </p:nvPr>
        </p:nvSpPr>
        <p:spPr>
          <a:xfrm>
            <a:off x="231354" y="976138"/>
            <a:ext cx="8582140" cy="4532312"/>
          </a:xfrm>
        </p:spPr>
        <p:txBody>
          <a:bodyPr/>
          <a:lstStyle/>
          <a:p>
            <a:pPr marL="681038" indent="-566738" defTabSz="342900">
              <a:lnSpc>
                <a:spcPct val="100000"/>
              </a:lnSpc>
              <a:spcAft>
                <a:spcPts val="300"/>
              </a:spcAft>
              <a:buClr>
                <a:srgbClr val="083253"/>
              </a:buClr>
            </a:pPr>
            <a:r>
              <a:rPr lang="fr-FR" sz="2200" dirty="0"/>
              <a:t>573 millions d’US$ engagés jusqu’ici par les gouvernements du Canada, de la Norvège et du Royaume-Uni, ainsi que par la Fondation Bill &amp; Melinda Gates et MSD for Mothers</a:t>
            </a:r>
          </a:p>
          <a:p>
            <a:pPr marL="681038" indent="-566738" defTabSz="342900">
              <a:lnSpc>
                <a:spcPct val="100000"/>
              </a:lnSpc>
              <a:spcAft>
                <a:spcPts val="300"/>
              </a:spcAft>
              <a:buClr>
                <a:srgbClr val="083253"/>
              </a:buClr>
            </a:pPr>
            <a:r>
              <a:rPr lang="fr-FR" sz="2200" dirty="0"/>
              <a:t>Subventions flexibles opérationnellement liées aux financements de l’IDA/BIRD</a:t>
            </a:r>
          </a:p>
          <a:p>
            <a:pPr lvl="1" indent="-342900" defTabSz="342900">
              <a:lnSpc>
                <a:spcPct val="100000"/>
              </a:lnSpc>
              <a:spcAft>
                <a:spcPts val="300"/>
              </a:spcAft>
              <a:buClr>
                <a:srgbClr val="083253"/>
              </a:buClr>
            </a:pPr>
            <a:r>
              <a:rPr lang="fr-FR" sz="1800" dirty="0"/>
              <a:t>11 projets approuvés : ~ 1,8 milliard d’US$ pour les financements de l'IDA/BIRD et, 307 millions d’US$ du Fonds Fiduciaire du GFF </a:t>
            </a:r>
            <a:r>
              <a:rPr lang="fr-FR" sz="1800" dirty="0">
                <a:sym typeface="Wingdings" panose="05000000000000000000" pitchFamily="2" charset="2"/>
              </a:rPr>
              <a:t></a:t>
            </a:r>
            <a:r>
              <a:rPr lang="fr-FR" sz="1800" dirty="0"/>
              <a:t> $5,8 de financements concessionnels pour chaque $1 de subvention  </a:t>
            </a:r>
          </a:p>
          <a:p>
            <a:pPr lvl="1" indent="-342900" defTabSz="342900">
              <a:lnSpc>
                <a:spcPct val="100000"/>
              </a:lnSpc>
              <a:spcAft>
                <a:spcPts val="300"/>
              </a:spcAft>
              <a:buClr>
                <a:srgbClr val="083253"/>
              </a:buClr>
            </a:pPr>
            <a:r>
              <a:rPr lang="fr-FR" sz="1800" dirty="0"/>
              <a:t>8 projets supplémentaires en cours de préparation: ~ 770 millions d’US$ de l’IDA/BIRD, ~ 107 millions d’US$ du Fonds Fiduciaire du GFF</a:t>
            </a:r>
          </a:p>
          <a:p>
            <a:pPr marL="631825" indent="-517525" defTabSz="342900">
              <a:lnSpc>
                <a:spcPct val="100000"/>
              </a:lnSpc>
              <a:spcAft>
                <a:spcPts val="300"/>
              </a:spcAft>
              <a:buClr>
                <a:srgbClr val="083253"/>
              </a:buClr>
            </a:pPr>
            <a:r>
              <a:rPr lang="fr-FR" sz="2200" dirty="0"/>
              <a:t>Sélection du pays</a:t>
            </a:r>
          </a:p>
          <a:p>
            <a:pPr lvl="1" indent="-342900" defTabSz="342900">
              <a:lnSpc>
                <a:spcPct val="100000"/>
              </a:lnSpc>
              <a:spcAft>
                <a:spcPts val="300"/>
              </a:spcAft>
              <a:buClr>
                <a:srgbClr val="083253"/>
              </a:buClr>
            </a:pPr>
            <a:r>
              <a:rPr lang="fr-FR" sz="1800" dirty="0"/>
              <a:t>Éligibilité: 67 pays à faible et à moyen revenus</a:t>
            </a:r>
          </a:p>
          <a:p>
            <a:pPr lvl="1" indent="-342900" defTabSz="342900">
              <a:lnSpc>
                <a:spcPct val="100000"/>
              </a:lnSpc>
              <a:spcAft>
                <a:spcPts val="300"/>
              </a:spcAft>
              <a:buClr>
                <a:srgbClr val="083253"/>
              </a:buClr>
            </a:pPr>
            <a:r>
              <a:rPr lang="fr-FR" sz="1800" dirty="0"/>
              <a:t>Doivent être disposés à mobiliser davantage de ressources nationales et, à utiliser l'IDA/BIRD pour la SRMNEA-N</a:t>
            </a:r>
          </a:p>
          <a:p>
            <a:pPr>
              <a:spcAft>
                <a:spcPts val="300"/>
              </a:spcAft>
            </a:pPr>
            <a:endParaRPr lang="fr-FR" sz="2400" dirty="0"/>
          </a:p>
        </p:txBody>
      </p:sp>
    </p:spTree>
    <p:extLst>
      <p:ext uri="{BB962C8B-B14F-4D97-AF65-F5344CB8AC3E}">
        <p14:creationId xmlns:p14="http://schemas.microsoft.com/office/powerpoint/2010/main" val="1891556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sz="2400" dirty="0"/>
              <a:t>Mobiliser les ressources privées pour la SRMNEA-N</a:t>
            </a:r>
            <a:endParaRPr lang="en-US" sz="2400" dirty="0"/>
          </a:p>
        </p:txBody>
      </p:sp>
      <p:sp>
        <p:nvSpPr>
          <p:cNvPr id="2" name="Slide Number Placeholder 1"/>
          <p:cNvSpPr>
            <a:spLocks noGrp="1"/>
          </p:cNvSpPr>
          <p:nvPr>
            <p:ph type="sldNum" sz="quarter" idx="4294967295"/>
          </p:nvPr>
        </p:nvSpPr>
        <p:spPr>
          <a:xfrm>
            <a:off x="7010400" y="6462713"/>
            <a:ext cx="2133600" cy="365125"/>
          </a:xfrm>
        </p:spPr>
        <p:txBody>
          <a:bodyPr/>
          <a:lstStyle/>
          <a:p>
            <a:pPr defTabSz="342900"/>
            <a:fld id="{54F35883-D328-BB47-9BAC-D95ED3694F27}" type="slidenum">
              <a:rPr lang="en-US">
                <a:solidFill>
                  <a:srgbClr val="FFFFFF"/>
                </a:solidFill>
              </a:rPr>
              <a:pPr defTabSz="342900"/>
              <a:t>13</a:t>
            </a:fld>
            <a:endParaRPr lang="en-US" dirty="0">
              <a:solidFill>
                <a:srgbClr val="FFFFFF"/>
              </a:solidFill>
            </a:endParaRPr>
          </a:p>
        </p:txBody>
      </p:sp>
      <p:sp>
        <p:nvSpPr>
          <p:cNvPr id="10" name="TextBox 9"/>
          <p:cNvSpPr txBox="1"/>
          <p:nvPr/>
        </p:nvSpPr>
        <p:spPr>
          <a:xfrm>
            <a:off x="4688158" y="1006701"/>
            <a:ext cx="3436815" cy="861774"/>
          </a:xfrm>
          <a:prstGeom prst="rect">
            <a:avLst/>
          </a:prstGeom>
          <a:noFill/>
        </p:spPr>
        <p:txBody>
          <a:bodyPr wrap="square" rtlCol="0">
            <a:spAutoFit/>
          </a:bodyPr>
          <a:lstStyle/>
          <a:p>
            <a:pPr defTabSz="342900"/>
            <a:r>
              <a:rPr lang="mr-IN" sz="1800" dirty="0">
                <a:latin typeface="Futura Std Book"/>
              </a:rPr>
              <a:t>…</a:t>
            </a:r>
            <a:r>
              <a:rPr lang="fr-FR" sz="1800" dirty="0"/>
              <a:t> </a:t>
            </a:r>
            <a:r>
              <a:rPr lang="fr-FR" sz="1600" dirty="0">
                <a:latin typeface="Futura Std Book"/>
              </a:rPr>
              <a:t>et l'aide au développement est actuellement éclipsée par les flux privés</a:t>
            </a:r>
            <a:endParaRPr lang="en-US" sz="1600" dirty="0">
              <a:latin typeface="Futura Std Book"/>
            </a:endParaRPr>
          </a:p>
        </p:txBody>
      </p:sp>
      <p:sp>
        <p:nvSpPr>
          <p:cNvPr id="13" name="Content Placeholder 2"/>
          <p:cNvSpPr txBox="1">
            <a:spLocks/>
          </p:cNvSpPr>
          <p:nvPr/>
        </p:nvSpPr>
        <p:spPr>
          <a:xfrm>
            <a:off x="0" y="4577943"/>
            <a:ext cx="9144000" cy="1729704"/>
          </a:xfrm>
          <a:prstGeom prst="rect">
            <a:avLst/>
          </a:prstGeom>
          <a:solidFill>
            <a:schemeClr val="bg2"/>
          </a:solidFill>
        </p:spPr>
        <p:txBody>
          <a:bodyPr wrap="square">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98463" indent="-231775">
              <a:buClr>
                <a:srgbClr val="01A19A"/>
              </a:buClr>
              <a:buNone/>
            </a:pPr>
            <a:r>
              <a:rPr lang="fr-FR" sz="1400" b="1" dirty="0">
                <a:latin typeface="Futura Std Book"/>
              </a:rPr>
              <a:t>Stratégie à Trois Volets pour Mobiliser des Ressources Privées</a:t>
            </a:r>
            <a:r>
              <a:rPr lang="en-US" sz="1400" b="1" dirty="0">
                <a:latin typeface="Futura Std Book"/>
              </a:rPr>
              <a:t>,</a:t>
            </a:r>
            <a:r>
              <a:rPr lang="en-US" sz="1400" dirty="0">
                <a:latin typeface="Futura Std Book"/>
              </a:rPr>
              <a:t> expertise et innovation:</a:t>
            </a:r>
          </a:p>
          <a:p>
            <a:pPr marL="398463" lvl="0" indent="-231775">
              <a:buClr>
                <a:srgbClr val="01A19A"/>
              </a:buClr>
              <a:buFont typeface="+mj-lt"/>
              <a:buAutoNum type="arabicPeriod"/>
              <a:defRPr/>
            </a:pPr>
            <a:r>
              <a:rPr lang="fr-FR" sz="1400" dirty="0">
                <a:latin typeface="Futura Std Book"/>
              </a:rPr>
              <a:t>Fournir des ressources financières, p. ex., des financements innovants, des financements complémentaires</a:t>
            </a:r>
          </a:p>
          <a:p>
            <a:pPr marL="398463" lvl="0" indent="-231775">
              <a:buClr>
                <a:srgbClr val="01A19A"/>
              </a:buClr>
              <a:buFont typeface="+mj-lt"/>
              <a:buAutoNum type="arabicPeriod"/>
              <a:defRPr/>
            </a:pPr>
            <a:r>
              <a:rPr lang="fr-FR" sz="1400" dirty="0">
                <a:latin typeface="Futura Std Book"/>
              </a:rPr>
              <a:t>Entrainer une innovation disruptive, p. ex., de nouveaux modèles de prestation de services et de nouveaux produits sanitaires</a:t>
            </a:r>
          </a:p>
          <a:p>
            <a:pPr marL="398463" lvl="0" indent="-231775">
              <a:buClr>
                <a:srgbClr val="01A19A"/>
              </a:buClr>
              <a:buFont typeface="+mj-lt"/>
              <a:buAutoNum type="arabicPeriod"/>
              <a:defRPr/>
            </a:pPr>
            <a:r>
              <a:rPr lang="fr-FR" sz="1400" dirty="0">
                <a:latin typeface="Futura Std Book"/>
              </a:rPr>
              <a:t>Fournir une capacité et une expertise complémentaires au gouvernement, p. ex., contrats pour les services sanitaires essentiels</a:t>
            </a:r>
          </a:p>
        </p:txBody>
      </p:sp>
      <p:sp>
        <p:nvSpPr>
          <p:cNvPr id="15" name="Rectangle 14"/>
          <p:cNvSpPr/>
          <p:nvPr/>
        </p:nvSpPr>
        <p:spPr>
          <a:xfrm>
            <a:off x="574031" y="6579734"/>
            <a:ext cx="4067345" cy="230832"/>
          </a:xfrm>
          <a:prstGeom prst="rect">
            <a:avLst/>
          </a:prstGeom>
        </p:spPr>
        <p:txBody>
          <a:bodyPr wrap="square">
            <a:spAutoFit/>
          </a:bodyPr>
          <a:lstStyle/>
          <a:p>
            <a:pPr defTabSz="342900">
              <a:spcBef>
                <a:spcPct val="20000"/>
              </a:spcBef>
              <a:buClr>
                <a:srgbClr val="00B2A9"/>
              </a:buClr>
            </a:pPr>
            <a:r>
              <a:rPr lang="en-US" sz="900" dirty="0">
                <a:latin typeface="Futura Std Book"/>
                <a:cs typeface="Arial"/>
              </a:rPr>
              <a:t>Sources: données de </a:t>
            </a:r>
            <a:r>
              <a:rPr lang="en-US" sz="900" dirty="0" err="1">
                <a:latin typeface="Futura Std Book"/>
                <a:cs typeface="Arial"/>
              </a:rPr>
              <a:t>l’EDS</a:t>
            </a:r>
            <a:r>
              <a:rPr lang="en-US" sz="900" dirty="0">
                <a:latin typeface="Futura Std Book"/>
                <a:cs typeface="Arial"/>
              </a:rPr>
              <a:t> de PS4health; Banque Mondiale 2016</a:t>
            </a:r>
          </a:p>
        </p:txBody>
      </p:sp>
      <p:sp>
        <p:nvSpPr>
          <p:cNvPr id="17" name="TextBox 16"/>
          <p:cNvSpPr txBox="1"/>
          <p:nvPr/>
        </p:nvSpPr>
        <p:spPr>
          <a:xfrm>
            <a:off x="755531" y="1042996"/>
            <a:ext cx="3345508" cy="1107996"/>
          </a:xfrm>
          <a:prstGeom prst="rect">
            <a:avLst/>
          </a:prstGeom>
          <a:noFill/>
        </p:spPr>
        <p:txBody>
          <a:bodyPr wrap="square" rtlCol="0">
            <a:spAutoFit/>
          </a:bodyPr>
          <a:lstStyle/>
          <a:p>
            <a:pPr defTabSz="342900"/>
            <a:r>
              <a:rPr lang="fr-FR" sz="1600" dirty="0">
                <a:latin typeface="Futura Std Book"/>
              </a:rPr>
              <a:t>Les femmes et les enfants pauvres se reposent déjà beaucoup sur le secteur privé pour accéder aux soins </a:t>
            </a:r>
            <a:r>
              <a:rPr lang="mr-IN" sz="1800" dirty="0">
                <a:latin typeface="Futura Std Book"/>
              </a:rPr>
              <a:t>…</a:t>
            </a:r>
            <a:endParaRPr lang="en-US" sz="1800" dirty="0">
              <a:latin typeface="Futura Std Book"/>
            </a:endParaRPr>
          </a:p>
        </p:txBody>
      </p:sp>
      <p:sp>
        <p:nvSpPr>
          <p:cNvPr id="18" name="AutoShape 9"/>
          <p:cNvSpPr>
            <a:spLocks noChangeArrowheads="1"/>
          </p:cNvSpPr>
          <p:nvPr/>
        </p:nvSpPr>
        <p:spPr bwMode="auto">
          <a:xfrm rot="10800000">
            <a:off x="2247977" y="4285880"/>
            <a:ext cx="4687826" cy="237078"/>
          </a:xfrm>
          <a:prstGeom prst="triangle">
            <a:avLst>
              <a:gd name="adj" fmla="val 50000"/>
            </a:avLst>
          </a:prstGeom>
          <a:solidFill>
            <a:srgbClr val="2AA9E1"/>
          </a:solidFill>
          <a:ln w="9525">
            <a:noFill/>
            <a:miter lim="800000"/>
            <a:headEnd/>
            <a:tailEnd/>
          </a:ln>
          <a:effectLst/>
        </p:spPr>
        <p:txBody>
          <a:bodyPr wrap="none" anchor="ctr"/>
          <a:lstStyle/>
          <a:p>
            <a:pPr defTabSz="342900"/>
            <a:endParaRPr lang="en-US" sz="1350" dirty="0">
              <a:latin typeface="Futura Std Book"/>
            </a:endParaRPr>
          </a:p>
        </p:txBody>
      </p:sp>
      <p:grpSp>
        <p:nvGrpSpPr>
          <p:cNvPr id="16" name="Group 15"/>
          <p:cNvGrpSpPr/>
          <p:nvPr/>
        </p:nvGrpSpPr>
        <p:grpSpPr>
          <a:xfrm>
            <a:off x="4641376" y="2051881"/>
            <a:ext cx="3217075" cy="2103696"/>
            <a:chOff x="4664499" y="1480868"/>
            <a:chExt cx="3995175" cy="2680681"/>
          </a:xfrm>
        </p:grpSpPr>
        <p:pic>
          <p:nvPicPr>
            <p:cNvPr id="12" name="Pictur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64499" y="1480868"/>
              <a:ext cx="3995175" cy="2680681"/>
            </a:xfrm>
            <a:prstGeom prst="rect">
              <a:avLst/>
            </a:prstGeom>
          </p:spPr>
        </p:pic>
        <p:sp>
          <p:nvSpPr>
            <p:cNvPr id="14" name="Rectangle 13"/>
            <p:cNvSpPr/>
            <p:nvPr/>
          </p:nvSpPr>
          <p:spPr>
            <a:xfrm>
              <a:off x="8501529" y="1598706"/>
              <a:ext cx="158145" cy="18676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schemeClr val="tx1"/>
                </a:solidFill>
                <a:latin typeface="Futura Std Book"/>
              </a:endParaRPr>
            </a:p>
          </p:txBody>
        </p:sp>
      </p:grpSp>
      <p:sp>
        <p:nvSpPr>
          <p:cNvPr id="20" name="TextBox 19"/>
          <p:cNvSpPr txBox="1"/>
          <p:nvPr/>
        </p:nvSpPr>
        <p:spPr>
          <a:xfrm>
            <a:off x="7655437" y="2120626"/>
            <a:ext cx="470593" cy="230832"/>
          </a:xfrm>
          <a:prstGeom prst="rect">
            <a:avLst/>
          </a:prstGeom>
          <a:noFill/>
        </p:spPr>
        <p:txBody>
          <a:bodyPr wrap="square" rtlCol="0">
            <a:spAutoFit/>
          </a:bodyPr>
          <a:lstStyle/>
          <a:p>
            <a:pPr defTabSz="342900"/>
            <a:r>
              <a:rPr lang="en-US" sz="900" dirty="0">
                <a:latin typeface="Futura Std Book"/>
              </a:rPr>
              <a:t>FDI</a:t>
            </a:r>
          </a:p>
        </p:txBody>
      </p:sp>
      <p:sp>
        <p:nvSpPr>
          <p:cNvPr id="22" name="TextBox 21"/>
          <p:cNvSpPr txBox="1"/>
          <p:nvPr/>
        </p:nvSpPr>
        <p:spPr>
          <a:xfrm>
            <a:off x="7704353" y="2618210"/>
            <a:ext cx="1057092" cy="230832"/>
          </a:xfrm>
          <a:prstGeom prst="rect">
            <a:avLst/>
          </a:prstGeom>
          <a:noFill/>
        </p:spPr>
        <p:txBody>
          <a:bodyPr wrap="square" rtlCol="0">
            <a:spAutoFit/>
          </a:bodyPr>
          <a:lstStyle/>
          <a:p>
            <a:pPr defTabSz="342900"/>
            <a:r>
              <a:rPr lang="en-US" sz="900" dirty="0">
                <a:latin typeface="Futura Std Book"/>
              </a:rPr>
              <a:t>Remittances</a:t>
            </a:r>
          </a:p>
        </p:txBody>
      </p:sp>
      <p:sp>
        <p:nvSpPr>
          <p:cNvPr id="23" name="TextBox 22"/>
          <p:cNvSpPr txBox="1"/>
          <p:nvPr/>
        </p:nvSpPr>
        <p:spPr>
          <a:xfrm>
            <a:off x="7691718" y="2858743"/>
            <a:ext cx="933528" cy="369332"/>
          </a:xfrm>
          <a:prstGeom prst="rect">
            <a:avLst/>
          </a:prstGeom>
          <a:noFill/>
        </p:spPr>
        <p:txBody>
          <a:bodyPr wrap="square" rtlCol="0">
            <a:spAutoFit/>
          </a:bodyPr>
          <a:lstStyle/>
          <a:p>
            <a:pPr defTabSz="342900"/>
            <a:r>
              <a:rPr lang="en-US" sz="900" dirty="0">
                <a:latin typeface="Futura Std Book"/>
              </a:rPr>
              <a:t>Private debt &amp; equity</a:t>
            </a:r>
          </a:p>
        </p:txBody>
      </p:sp>
      <p:sp>
        <p:nvSpPr>
          <p:cNvPr id="24" name="TextBox 23"/>
          <p:cNvSpPr txBox="1"/>
          <p:nvPr/>
        </p:nvSpPr>
        <p:spPr>
          <a:xfrm>
            <a:off x="7643603" y="3467064"/>
            <a:ext cx="526285" cy="230832"/>
          </a:xfrm>
          <a:prstGeom prst="rect">
            <a:avLst/>
          </a:prstGeom>
          <a:noFill/>
        </p:spPr>
        <p:txBody>
          <a:bodyPr wrap="square" rtlCol="0">
            <a:spAutoFit/>
          </a:bodyPr>
          <a:lstStyle/>
          <a:p>
            <a:pPr defTabSz="342900"/>
            <a:r>
              <a:rPr lang="en-US" sz="900" dirty="0">
                <a:latin typeface="Futura Std Book"/>
              </a:rPr>
              <a:t>ODA</a:t>
            </a:r>
          </a:p>
        </p:txBody>
      </p:sp>
      <p:graphicFrame>
        <p:nvGraphicFramePr>
          <p:cNvPr id="19" name="Chart 18"/>
          <p:cNvGraphicFramePr>
            <a:graphicFrameLocks/>
          </p:cNvGraphicFramePr>
          <p:nvPr>
            <p:extLst/>
          </p:nvPr>
        </p:nvGraphicFramePr>
        <p:xfrm>
          <a:off x="812800" y="2067579"/>
          <a:ext cx="3479282" cy="224109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4983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3409" y="151514"/>
            <a:ext cx="7513562" cy="262497"/>
          </a:xfrm>
        </p:spPr>
        <p:txBody>
          <a:bodyPr/>
          <a:lstStyle/>
          <a:p>
            <a:r>
              <a:rPr lang="fr-FR" sz="2400" dirty="0"/>
              <a:t>Réaliser davantage avec les ressources disponibles</a:t>
            </a:r>
            <a:endParaRPr lang="en-US" sz="2400" dirty="0"/>
          </a:p>
        </p:txBody>
      </p:sp>
      <p:sp>
        <p:nvSpPr>
          <p:cNvPr id="7" name="TextBox 6"/>
          <p:cNvSpPr txBox="1"/>
          <p:nvPr/>
        </p:nvSpPr>
        <p:spPr>
          <a:xfrm>
            <a:off x="262160" y="979943"/>
            <a:ext cx="8450325" cy="1492716"/>
          </a:xfrm>
          <a:prstGeom prst="rect">
            <a:avLst/>
          </a:prstGeom>
          <a:noFill/>
        </p:spPr>
        <p:txBody>
          <a:bodyPr wrap="square" rtlCol="0">
            <a:spAutoFit/>
          </a:bodyPr>
          <a:lstStyle/>
          <a:p>
            <a:pPr marL="342900" lvl="2" indent="-342900" defTabSz="342900">
              <a:lnSpc>
                <a:spcPct val="90000"/>
              </a:lnSpc>
              <a:spcBef>
                <a:spcPts val="600"/>
              </a:spcBef>
              <a:spcAft>
                <a:spcPts val="600"/>
              </a:spcAft>
              <a:buClr>
                <a:srgbClr val="083253"/>
              </a:buClr>
              <a:buFontTx/>
              <a:buChar char="►"/>
            </a:pPr>
            <a:r>
              <a:rPr lang="fr-FR" sz="1800" dirty="0">
                <a:latin typeface="Futura Std Book"/>
              </a:rPr>
              <a:t>L'élimination des inefficacités dans les pays du GFF permettrait de libérer entre 13,5US$ et 27US$ par habitant et par année.</a:t>
            </a:r>
          </a:p>
          <a:p>
            <a:pPr marL="342900" lvl="2" indent="-342900" defTabSz="342900">
              <a:lnSpc>
                <a:spcPct val="90000"/>
              </a:lnSpc>
              <a:spcBef>
                <a:spcPts val="600"/>
              </a:spcBef>
              <a:spcAft>
                <a:spcPts val="600"/>
              </a:spcAft>
              <a:buClr>
                <a:srgbClr val="083253"/>
              </a:buClr>
              <a:buFontTx/>
              <a:buChar char="►"/>
            </a:pPr>
            <a:r>
              <a:rPr lang="fr-FR" sz="1800" dirty="0">
                <a:latin typeface="Futura Std Book"/>
              </a:rPr>
              <a:t>Montrer que les ressources sont dépensées de façon adéquate et profitent surtout aux groupes défavorisés fournit un argument de poids dans les négociations budgétaires avec le MF.</a:t>
            </a:r>
          </a:p>
        </p:txBody>
      </p:sp>
      <p:graphicFrame>
        <p:nvGraphicFramePr>
          <p:cNvPr id="12" name="Content Placeholder 11"/>
          <p:cNvGraphicFramePr>
            <a:graphicFrameLocks/>
          </p:cNvGraphicFramePr>
          <p:nvPr>
            <p:extLst>
              <p:ext uri="{D42A27DB-BD31-4B8C-83A1-F6EECF244321}">
                <p14:modId xmlns:p14="http://schemas.microsoft.com/office/powerpoint/2010/main" val="108773105"/>
              </p:ext>
            </p:extLst>
          </p:nvPr>
        </p:nvGraphicFramePr>
        <p:xfrm>
          <a:off x="4487322" y="3717568"/>
          <a:ext cx="4656678" cy="31404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ontent Placeholder 12"/>
          <p:cNvGraphicFramePr>
            <a:graphicFrameLocks/>
          </p:cNvGraphicFramePr>
          <p:nvPr>
            <p:extLst>
              <p:ext uri="{D42A27DB-BD31-4B8C-83A1-F6EECF244321}">
                <p14:modId xmlns:p14="http://schemas.microsoft.com/office/powerpoint/2010/main" val="180292193"/>
              </p:ext>
            </p:extLst>
          </p:nvPr>
        </p:nvGraphicFramePr>
        <p:xfrm>
          <a:off x="46185" y="3708596"/>
          <a:ext cx="4441138" cy="314940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31695" y="2477490"/>
            <a:ext cx="8380790" cy="1231106"/>
          </a:xfrm>
          <a:prstGeom prst="rect">
            <a:avLst/>
          </a:prstGeom>
          <a:solidFill>
            <a:srgbClr val="2AA9E1"/>
          </a:solidFill>
        </p:spPr>
        <p:txBody>
          <a:bodyPr wrap="square" rtlCol="0">
            <a:spAutoFit/>
          </a:bodyPr>
          <a:lstStyle/>
          <a:p>
            <a:pPr lvl="7" defTabSz="342900"/>
            <a:r>
              <a:rPr lang="en-US" sz="2000" b="1" dirty="0">
                <a:solidFill>
                  <a:schemeClr val="bg1"/>
                </a:solidFill>
                <a:latin typeface="Futura Std Book"/>
              </a:rPr>
              <a:t>Sources d'inefficacité :</a:t>
            </a:r>
          </a:p>
          <a:p>
            <a:pPr marL="2686690" lvl="7" indent="-285750" defTabSz="342900">
              <a:buClr>
                <a:srgbClr val="083253"/>
              </a:buClr>
              <a:buFontTx/>
              <a:buChar char="►"/>
            </a:pPr>
            <a:r>
              <a:rPr lang="fr-FR" sz="1800" dirty="0">
                <a:solidFill>
                  <a:schemeClr val="bg1"/>
                </a:solidFill>
                <a:latin typeface="Futura Std Book"/>
              </a:rPr>
              <a:t>Agir à mauvais escient</a:t>
            </a:r>
          </a:p>
          <a:p>
            <a:pPr marL="2686690" lvl="7" indent="-285750" defTabSz="342900">
              <a:buClr>
                <a:srgbClr val="083253"/>
              </a:buClr>
              <a:buFontTx/>
              <a:buChar char="►"/>
            </a:pPr>
            <a:r>
              <a:rPr lang="fr-FR" sz="1800" dirty="0">
                <a:solidFill>
                  <a:schemeClr val="bg1"/>
                </a:solidFill>
                <a:latin typeface="Futura Std Book"/>
              </a:rPr>
              <a:t>Agir au mauvais endroit</a:t>
            </a:r>
          </a:p>
          <a:p>
            <a:pPr marL="2686690" lvl="7" indent="-285750" defTabSz="342900">
              <a:buClr>
                <a:srgbClr val="083253"/>
              </a:buClr>
              <a:buFontTx/>
              <a:buChar char="►"/>
            </a:pPr>
            <a:r>
              <a:rPr lang="fr-FR" sz="1800" dirty="0">
                <a:solidFill>
                  <a:schemeClr val="bg1"/>
                </a:solidFill>
                <a:latin typeface="Futura Std Book"/>
              </a:rPr>
              <a:t>Mal agir</a:t>
            </a:r>
            <a:endParaRPr lang="en-US" sz="1800" dirty="0">
              <a:solidFill>
                <a:schemeClr val="bg1"/>
              </a:solidFill>
              <a:latin typeface="Futura Std Book"/>
            </a:endParaRPr>
          </a:p>
        </p:txBody>
      </p:sp>
    </p:spTree>
    <p:extLst>
      <p:ext uri="{BB962C8B-B14F-4D97-AF65-F5344CB8AC3E}">
        <p14:creationId xmlns:p14="http://schemas.microsoft.com/office/powerpoint/2010/main" val="1375867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3409" y="148226"/>
            <a:ext cx="7513562" cy="265786"/>
          </a:xfrm>
        </p:spPr>
        <p:txBody>
          <a:bodyPr/>
          <a:lstStyle/>
          <a:p>
            <a:r>
              <a:rPr lang="fr-FR" sz="2400" dirty="0"/>
              <a:t>Partenariat du GFF au niveau national: la plateforme nationale</a:t>
            </a:r>
            <a:endParaRPr lang="en-US" sz="2400" dirty="0"/>
          </a:p>
        </p:txBody>
      </p:sp>
      <p:sp>
        <p:nvSpPr>
          <p:cNvPr id="3" name="AutoShape 9"/>
          <p:cNvSpPr>
            <a:spLocks noChangeArrowheads="1"/>
          </p:cNvSpPr>
          <p:nvPr/>
        </p:nvSpPr>
        <p:spPr bwMode="auto">
          <a:xfrm rot="5400000">
            <a:off x="4936462" y="3357560"/>
            <a:ext cx="2592290" cy="270030"/>
          </a:xfrm>
          <a:prstGeom prst="triangle">
            <a:avLst>
              <a:gd name="adj" fmla="val 50000"/>
            </a:avLst>
          </a:prstGeom>
          <a:solidFill>
            <a:srgbClr val="18AAE2"/>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defTabSz="342900"/>
            <a:endParaRPr lang="en-US" sz="2200" dirty="0">
              <a:solidFill>
                <a:srgbClr val="FFFFFF"/>
              </a:solidFill>
              <a:latin typeface="Futura Std Book"/>
            </a:endParaRPr>
          </a:p>
        </p:txBody>
      </p:sp>
      <p:sp>
        <p:nvSpPr>
          <p:cNvPr id="4" name="TextBox 3"/>
          <p:cNvSpPr txBox="1"/>
          <p:nvPr/>
        </p:nvSpPr>
        <p:spPr>
          <a:xfrm>
            <a:off x="6347227" y="1518889"/>
            <a:ext cx="2656814" cy="4801314"/>
          </a:xfrm>
          <a:prstGeom prst="rect">
            <a:avLst/>
          </a:prstGeom>
          <a:noFill/>
        </p:spPr>
        <p:txBody>
          <a:bodyPr wrap="square" rtlCol="0">
            <a:spAutoFit/>
          </a:bodyPr>
          <a:lstStyle/>
          <a:p>
            <a:pPr marL="342900" indent="-342900" defTabSz="342900">
              <a:buClr>
                <a:srgbClr val="083253"/>
              </a:buClr>
              <a:buFontTx/>
              <a:buChar char="►"/>
            </a:pPr>
            <a:r>
              <a:rPr lang="fr-FR" sz="1800" dirty="0">
                <a:latin typeface="Futura Std Book"/>
              </a:rPr>
              <a:t>Préparation et finalisation des Dossiers d’Investissement et des stratégies de financement de la santé</a:t>
            </a:r>
          </a:p>
          <a:p>
            <a:pPr marL="342900" indent="-342900" defTabSz="342900">
              <a:buClr>
                <a:srgbClr val="083253"/>
              </a:buClr>
              <a:buFontTx/>
              <a:buChar char="►"/>
            </a:pPr>
            <a:r>
              <a:rPr lang="fr-FR" sz="1800" dirty="0">
                <a:latin typeface="Futura Std Book"/>
              </a:rPr>
              <a:t>Financements complémentaires</a:t>
            </a:r>
          </a:p>
          <a:p>
            <a:pPr marL="342900" indent="-342900" defTabSz="342900">
              <a:buClr>
                <a:srgbClr val="083253"/>
              </a:buClr>
              <a:buFontTx/>
              <a:buChar char="►"/>
            </a:pPr>
            <a:r>
              <a:rPr lang="fr-FR" sz="1800" dirty="0">
                <a:latin typeface="Futura Std Book"/>
              </a:rPr>
              <a:t>Coordination de l'assistance technique et de l'appui à la mise en œuvre</a:t>
            </a:r>
          </a:p>
          <a:p>
            <a:pPr marL="342900" indent="-342900" defTabSz="342900">
              <a:buClr>
                <a:srgbClr val="083253"/>
              </a:buClr>
              <a:buFontTx/>
              <a:buChar char="►"/>
            </a:pPr>
            <a:r>
              <a:rPr lang="fr-FR" sz="1800" dirty="0">
                <a:latin typeface="Futura Std Book"/>
              </a:rPr>
              <a:t>Coordination du suivi et de l'évaluation</a:t>
            </a:r>
            <a:endParaRPr lang="en-US" sz="1800" dirty="0">
              <a:latin typeface="Futura Std Book"/>
            </a:endParaRPr>
          </a:p>
        </p:txBody>
      </p:sp>
      <p:sp>
        <p:nvSpPr>
          <p:cNvPr id="5" name="AutoShape 9"/>
          <p:cNvSpPr>
            <a:spLocks noChangeArrowheads="1"/>
          </p:cNvSpPr>
          <p:nvPr/>
        </p:nvSpPr>
        <p:spPr bwMode="auto">
          <a:xfrm rot="5400000">
            <a:off x="1466565" y="3357561"/>
            <a:ext cx="2592289" cy="270030"/>
          </a:xfrm>
          <a:prstGeom prst="triangle">
            <a:avLst>
              <a:gd name="adj" fmla="val 50000"/>
            </a:avLst>
          </a:prstGeom>
          <a:solidFill>
            <a:srgbClr val="18AAE2"/>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defTabSz="342900"/>
            <a:endParaRPr lang="en-US" sz="2200" dirty="0">
              <a:solidFill>
                <a:srgbClr val="FFFFFF"/>
              </a:solidFill>
              <a:latin typeface="Futura Std Book"/>
            </a:endParaRPr>
          </a:p>
        </p:txBody>
      </p:sp>
      <p:sp>
        <p:nvSpPr>
          <p:cNvPr id="6" name="TextBox 5"/>
          <p:cNvSpPr txBox="1"/>
          <p:nvPr/>
        </p:nvSpPr>
        <p:spPr>
          <a:xfrm>
            <a:off x="2897725" y="1594807"/>
            <a:ext cx="3199867" cy="2446824"/>
          </a:xfrm>
          <a:prstGeom prst="rect">
            <a:avLst/>
          </a:prstGeom>
          <a:noFill/>
        </p:spPr>
        <p:txBody>
          <a:bodyPr wrap="square" rtlCol="0">
            <a:spAutoFit/>
          </a:bodyPr>
          <a:lstStyle/>
          <a:p>
            <a:pPr marL="457200" indent="-457200" defTabSz="342900">
              <a:buClr>
                <a:srgbClr val="083253"/>
              </a:buClr>
              <a:buFontTx/>
              <a:buChar char="►"/>
            </a:pPr>
            <a:r>
              <a:rPr lang="fr-FR" sz="1700" dirty="0">
                <a:latin typeface="Futura Std Book"/>
              </a:rPr>
              <a:t>Pas prescriptive quant à la forme</a:t>
            </a:r>
          </a:p>
          <a:p>
            <a:pPr marL="457200" indent="-457200" defTabSz="342900">
              <a:buClr>
                <a:srgbClr val="083253"/>
              </a:buClr>
              <a:buFontTx/>
              <a:buChar char="►"/>
            </a:pPr>
            <a:r>
              <a:rPr lang="fr-FR" sz="1700" dirty="0">
                <a:latin typeface="Futura Std Book"/>
              </a:rPr>
              <a:t>S'appuie sur les structures existantes tout en veillant à ce qu'elles intègrent deux principes fondamentaux: </a:t>
            </a:r>
            <a:r>
              <a:rPr lang="fr-FR" sz="1700" b="1" dirty="0">
                <a:latin typeface="Futura Std Book"/>
              </a:rPr>
              <a:t>l’inclusion et la transparence</a:t>
            </a:r>
            <a:endParaRPr lang="en-US" sz="1700" b="1" dirty="0">
              <a:latin typeface="Futura Std Book"/>
            </a:endParaRPr>
          </a:p>
        </p:txBody>
      </p:sp>
      <p:sp>
        <p:nvSpPr>
          <p:cNvPr id="7" name="TextBox 6"/>
          <p:cNvSpPr txBox="1"/>
          <p:nvPr/>
        </p:nvSpPr>
        <p:spPr>
          <a:xfrm>
            <a:off x="2796774" y="4315210"/>
            <a:ext cx="3309168" cy="2446824"/>
          </a:xfrm>
          <a:prstGeom prst="rect">
            <a:avLst/>
          </a:prstGeom>
          <a:noFill/>
        </p:spPr>
        <p:txBody>
          <a:bodyPr wrap="square" rtlCol="0">
            <a:spAutoFit/>
          </a:bodyPr>
          <a:lstStyle/>
          <a:p>
            <a:pPr marL="342900" indent="-342900" defTabSz="342900">
              <a:buClr>
                <a:srgbClr val="083253"/>
              </a:buClr>
              <a:buFontTx/>
              <a:buChar char="►"/>
            </a:pPr>
            <a:r>
              <a:rPr lang="en-US" sz="1700" dirty="0">
                <a:latin typeface="Futura Std Book"/>
              </a:rPr>
              <a:t>Diversité des Approches :</a:t>
            </a:r>
          </a:p>
          <a:p>
            <a:pPr marL="522684" lvl="1" indent="-342900" defTabSz="342900">
              <a:buClr>
                <a:srgbClr val="083253"/>
              </a:buClr>
              <a:buFont typeface="Wingdings" panose="05000000000000000000" pitchFamily="2" charset="2"/>
              <a:buChar char="§"/>
            </a:pPr>
            <a:r>
              <a:rPr lang="fr-FR" sz="1700" dirty="0">
                <a:latin typeface="Futura Std Book"/>
              </a:rPr>
              <a:t>La plupart des pays ont utilisé des structures existantes.</a:t>
            </a:r>
          </a:p>
          <a:p>
            <a:pPr marL="522684" lvl="1" indent="-342900" defTabSz="342900">
              <a:buClr>
                <a:srgbClr val="083253"/>
              </a:buClr>
              <a:buFont typeface="Wingdings" panose="05000000000000000000" pitchFamily="2" charset="2"/>
              <a:buChar char="§"/>
            </a:pPr>
            <a:r>
              <a:rPr lang="fr-FR" sz="1700" dirty="0">
                <a:latin typeface="Futura Std Book"/>
              </a:rPr>
              <a:t>Une alternative serait de mettre en place une nouvelle plateforme nationale/comité de pilotage national.</a:t>
            </a:r>
            <a:endParaRPr lang="en-US" sz="1700" dirty="0">
              <a:latin typeface="Futura Std Book"/>
            </a:endParaRPr>
          </a:p>
        </p:txBody>
      </p:sp>
      <p:sp>
        <p:nvSpPr>
          <p:cNvPr id="8" name="TextBox 7"/>
          <p:cNvSpPr txBox="1"/>
          <p:nvPr/>
        </p:nvSpPr>
        <p:spPr>
          <a:xfrm>
            <a:off x="204177" y="1593921"/>
            <a:ext cx="2452263" cy="3416320"/>
          </a:xfrm>
          <a:prstGeom prst="rect">
            <a:avLst/>
          </a:prstGeom>
          <a:noFill/>
        </p:spPr>
        <p:txBody>
          <a:bodyPr wrap="square" rtlCol="0">
            <a:spAutoFit/>
          </a:bodyPr>
          <a:lstStyle/>
          <a:p>
            <a:pPr marL="342900" indent="-342900" defTabSz="342900">
              <a:buClr>
                <a:srgbClr val="083253"/>
              </a:buClr>
              <a:buFontTx/>
              <a:buChar char="►"/>
            </a:pPr>
            <a:r>
              <a:rPr lang="fr-FR" sz="1800" dirty="0">
                <a:latin typeface="Futura Std Book"/>
              </a:rPr>
              <a:t>Gouvernement</a:t>
            </a:r>
          </a:p>
          <a:p>
            <a:pPr marL="342900" indent="-342900" defTabSz="342900">
              <a:buClr>
                <a:srgbClr val="083253"/>
              </a:buClr>
              <a:buFontTx/>
              <a:buChar char="►"/>
            </a:pPr>
            <a:r>
              <a:rPr lang="fr-FR" sz="1800" dirty="0">
                <a:latin typeface="Futura Std Book"/>
              </a:rPr>
              <a:t>Société civile (à but non lucratif)</a:t>
            </a:r>
          </a:p>
          <a:p>
            <a:pPr marL="342900" indent="-342900" defTabSz="342900">
              <a:buClr>
                <a:srgbClr val="083253"/>
              </a:buClr>
              <a:buFontTx/>
              <a:buChar char="►"/>
            </a:pPr>
            <a:r>
              <a:rPr lang="fr-FR" sz="1800" dirty="0">
                <a:latin typeface="Futura Std Book"/>
              </a:rPr>
              <a:t>Secteur privé</a:t>
            </a:r>
          </a:p>
          <a:p>
            <a:pPr marL="342900" indent="-342900" defTabSz="342900">
              <a:buClr>
                <a:srgbClr val="083253"/>
              </a:buClr>
              <a:buFontTx/>
              <a:buChar char="►"/>
            </a:pPr>
            <a:r>
              <a:rPr lang="fr-FR" sz="1800" dirty="0">
                <a:latin typeface="Futura Std Book"/>
              </a:rPr>
              <a:t>Populations affectées</a:t>
            </a:r>
          </a:p>
          <a:p>
            <a:pPr marL="342900" indent="-342900" defTabSz="342900">
              <a:buClr>
                <a:srgbClr val="083253"/>
              </a:buClr>
              <a:buFontTx/>
              <a:buChar char="►"/>
            </a:pPr>
            <a:r>
              <a:rPr lang="fr-FR" sz="1800" dirty="0">
                <a:latin typeface="Futura Std Book"/>
              </a:rPr>
              <a:t>Agences multilatérales et bilatérales</a:t>
            </a:r>
          </a:p>
          <a:p>
            <a:pPr marL="342900" indent="-342900" defTabSz="342900">
              <a:buClr>
                <a:srgbClr val="083253"/>
              </a:buClr>
              <a:buFontTx/>
              <a:buChar char="►"/>
            </a:pPr>
            <a:r>
              <a:rPr lang="fr-FR" sz="1800" dirty="0">
                <a:latin typeface="Futura Std Book"/>
              </a:rPr>
              <a:t>Agences techniques (H6 et autres)</a:t>
            </a:r>
            <a:endParaRPr lang="en-US" sz="1800" i="1" dirty="0">
              <a:latin typeface="Futura Std Book"/>
            </a:endParaRPr>
          </a:p>
        </p:txBody>
      </p:sp>
      <p:sp>
        <p:nvSpPr>
          <p:cNvPr id="9" name="Rectangle 8"/>
          <p:cNvSpPr/>
          <p:nvPr/>
        </p:nvSpPr>
        <p:spPr>
          <a:xfrm>
            <a:off x="2934465" y="991855"/>
            <a:ext cx="1593706" cy="430887"/>
          </a:xfrm>
          <a:prstGeom prst="rect">
            <a:avLst/>
          </a:prstGeom>
        </p:spPr>
        <p:txBody>
          <a:bodyPr wrap="none">
            <a:spAutoFit/>
          </a:bodyPr>
          <a:lstStyle/>
          <a:p>
            <a:pPr defTabSz="342900"/>
            <a:r>
              <a:rPr lang="en-US" sz="2200" b="1" i="1" u="sng" dirty="0" err="1">
                <a:solidFill>
                  <a:srgbClr val="3F3E32"/>
                </a:solidFill>
                <a:latin typeface="Futura Std Book"/>
              </a:rPr>
              <a:t>Approche</a:t>
            </a:r>
            <a:endParaRPr lang="en-US" sz="2200" b="1" i="1" u="sng" dirty="0">
              <a:solidFill>
                <a:srgbClr val="3F3E32"/>
              </a:solidFill>
              <a:latin typeface="Futura Std Book"/>
            </a:endParaRPr>
          </a:p>
        </p:txBody>
      </p:sp>
      <p:sp>
        <p:nvSpPr>
          <p:cNvPr id="10" name="Rectangle 9"/>
          <p:cNvSpPr/>
          <p:nvPr/>
        </p:nvSpPr>
        <p:spPr>
          <a:xfrm>
            <a:off x="204178" y="985189"/>
            <a:ext cx="1702710" cy="430887"/>
          </a:xfrm>
          <a:prstGeom prst="rect">
            <a:avLst/>
          </a:prstGeom>
        </p:spPr>
        <p:txBody>
          <a:bodyPr wrap="none">
            <a:spAutoFit/>
          </a:bodyPr>
          <a:lstStyle/>
          <a:p>
            <a:pPr defTabSz="342900"/>
            <a:r>
              <a:rPr lang="en-US" sz="2200" b="1" i="1" u="sng" dirty="0">
                <a:solidFill>
                  <a:srgbClr val="3F3E32"/>
                </a:solidFill>
                <a:latin typeface="Futura Std Book"/>
              </a:rPr>
              <a:t>Partenaires</a:t>
            </a:r>
          </a:p>
        </p:txBody>
      </p:sp>
      <p:sp>
        <p:nvSpPr>
          <p:cNvPr id="11" name="Rectangle 10"/>
          <p:cNvSpPr/>
          <p:nvPr/>
        </p:nvSpPr>
        <p:spPr>
          <a:xfrm>
            <a:off x="6367622" y="985189"/>
            <a:ext cx="901209" cy="430887"/>
          </a:xfrm>
          <a:prstGeom prst="rect">
            <a:avLst/>
          </a:prstGeom>
        </p:spPr>
        <p:txBody>
          <a:bodyPr wrap="none">
            <a:spAutoFit/>
          </a:bodyPr>
          <a:lstStyle/>
          <a:p>
            <a:pPr defTabSz="342900"/>
            <a:r>
              <a:rPr lang="en-US" sz="2200" b="1" i="1" u="sng" dirty="0" err="1">
                <a:solidFill>
                  <a:srgbClr val="3F3E32"/>
                </a:solidFill>
                <a:latin typeface="Futura Std Book"/>
              </a:rPr>
              <a:t>Rôles</a:t>
            </a:r>
            <a:endParaRPr lang="en-US" sz="2200" b="1" i="1" u="sng" dirty="0">
              <a:solidFill>
                <a:srgbClr val="3F3E32"/>
              </a:solidFill>
              <a:latin typeface="Futura Std Book"/>
            </a:endParaRPr>
          </a:p>
        </p:txBody>
      </p:sp>
      <p:cxnSp>
        <p:nvCxnSpPr>
          <p:cNvPr id="12" name="Straight Arrow Connector 11"/>
          <p:cNvCxnSpPr/>
          <p:nvPr/>
        </p:nvCxnSpPr>
        <p:spPr>
          <a:xfrm>
            <a:off x="4400742" y="4013879"/>
            <a:ext cx="0" cy="324036"/>
          </a:xfrm>
          <a:prstGeom prst="straightConnector1">
            <a:avLst/>
          </a:prstGeom>
          <a:ln w="50800">
            <a:solidFill>
              <a:schemeClr val="accent1"/>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9976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p:bldP spid="9"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fr-FR" sz="2700" dirty="0"/>
              <a:t>Suivi des Résultats du GFF</a:t>
            </a:r>
            <a:endParaRPr lang="en-US" sz="2700" dirty="0"/>
          </a:p>
        </p:txBody>
      </p:sp>
      <p:sp>
        <p:nvSpPr>
          <p:cNvPr id="2" name="Content Placeholder 1"/>
          <p:cNvSpPr>
            <a:spLocks noGrp="1"/>
          </p:cNvSpPr>
          <p:nvPr>
            <p:ph type="body" sz="quarter" idx="10"/>
          </p:nvPr>
        </p:nvSpPr>
        <p:spPr>
          <a:xfrm>
            <a:off x="298175" y="1062153"/>
            <a:ext cx="8308796" cy="4532312"/>
          </a:xfrm>
        </p:spPr>
        <p:txBody>
          <a:bodyPr>
            <a:noAutofit/>
          </a:bodyPr>
          <a:lstStyle/>
          <a:p>
            <a:pPr marL="0" indent="0">
              <a:lnSpc>
                <a:spcPct val="110000"/>
              </a:lnSpc>
              <a:buNone/>
            </a:pPr>
            <a:r>
              <a:rPr lang="fr-FR" sz="2000" dirty="0"/>
              <a:t>En matière d’utilisation de données, le GFF se concentre sur trois axes (mondial, national et dossier d'investissement) en</a:t>
            </a:r>
            <a:r>
              <a:rPr lang="en-US" sz="2000" dirty="0"/>
              <a:t>: </a:t>
            </a:r>
            <a:endParaRPr lang="en-US" sz="1800" dirty="0"/>
          </a:p>
          <a:p>
            <a:pPr marL="2743200" lvl="3" indent="-338138" defTabSz="342900">
              <a:lnSpc>
                <a:spcPct val="80000"/>
              </a:lnSpc>
              <a:spcBef>
                <a:spcPts val="1000"/>
              </a:spcBef>
              <a:spcAft>
                <a:spcPts val="1200"/>
              </a:spcAft>
              <a:buClr>
                <a:srgbClr val="083253"/>
              </a:buClr>
              <a:buFont typeface="Wingdings" panose="05000000000000000000" pitchFamily="2" charset="2"/>
              <a:buChar char="§"/>
            </a:pPr>
            <a:r>
              <a:rPr lang="fr-FR" dirty="0"/>
              <a:t>Guidant la planification, la coordination et la mise en œuvre des réponses de SRMNEA-N ainsi que des réformes du financement de la santé (DI).</a:t>
            </a:r>
          </a:p>
          <a:p>
            <a:pPr marL="2743200" lvl="3" indent="-338138" defTabSz="342900">
              <a:lnSpc>
                <a:spcPct val="80000"/>
              </a:lnSpc>
              <a:spcBef>
                <a:spcPts val="1000"/>
              </a:spcBef>
              <a:spcAft>
                <a:spcPts val="1200"/>
              </a:spcAft>
              <a:buClr>
                <a:srgbClr val="083253"/>
              </a:buClr>
              <a:buFont typeface="Wingdings" panose="05000000000000000000" pitchFamily="2" charset="2"/>
              <a:buChar char="§"/>
            </a:pPr>
            <a:r>
              <a:rPr lang="fr-FR" dirty="0"/>
              <a:t>Évaluant l'efficacité du programme de la SRMNEA-N et, en identifiant les domaines à améliorer au cours de la mise en œuvre.</a:t>
            </a:r>
          </a:p>
          <a:p>
            <a:pPr marL="2743200" lvl="3" indent="-338138" defTabSz="342900">
              <a:lnSpc>
                <a:spcPct val="80000"/>
              </a:lnSpc>
              <a:spcBef>
                <a:spcPts val="1000"/>
              </a:spcBef>
              <a:spcAft>
                <a:spcPts val="1200"/>
              </a:spcAft>
              <a:buClr>
                <a:srgbClr val="083253"/>
              </a:buClr>
              <a:buFont typeface="Wingdings" panose="05000000000000000000" pitchFamily="2" charset="2"/>
              <a:buChar char="§"/>
            </a:pPr>
            <a:r>
              <a:rPr lang="fr-FR" dirty="0"/>
              <a:t>Corrigeant les trajectoires en temps réel.</a:t>
            </a:r>
          </a:p>
          <a:p>
            <a:pPr>
              <a:lnSpc>
                <a:spcPct val="110000"/>
              </a:lnSpc>
            </a:pPr>
            <a:endParaRPr lang="en-US" sz="1800" dirty="0"/>
          </a:p>
          <a:p>
            <a:pPr marL="0" lvl="1" indent="0" defTabSz="342900">
              <a:lnSpc>
                <a:spcPct val="110000"/>
              </a:lnSpc>
              <a:buClr>
                <a:srgbClr val="083253"/>
              </a:buClr>
              <a:buNone/>
            </a:pPr>
            <a:r>
              <a:rPr lang="fr-FR" sz="2000" dirty="0"/>
              <a:t>Assurer une redevabilité envers les personnes affectées par les résultats de SRMNEA-N ainsi qu’envers ceux qui fournissent des ressources (gouvernements à tous les niveaux, OSC, donateurs, autres parties prenantes).</a:t>
            </a:r>
          </a:p>
          <a:p>
            <a:pPr marL="0" indent="0">
              <a:lnSpc>
                <a:spcPct val="110000"/>
              </a:lnSpc>
              <a:buNone/>
            </a:pPr>
            <a:endParaRPr lang="fr-FR" sz="2000" dirty="0">
              <a:latin typeface="Futura Std Book"/>
            </a:endParaRPr>
          </a:p>
        </p:txBody>
      </p:sp>
      <p:graphicFrame>
        <p:nvGraphicFramePr>
          <p:cNvPr id="7" name="Diagram 6"/>
          <p:cNvGraphicFramePr/>
          <p:nvPr>
            <p:extLst>
              <p:ext uri="{D42A27DB-BD31-4B8C-83A1-F6EECF244321}">
                <p14:modId xmlns:p14="http://schemas.microsoft.com/office/powerpoint/2010/main" val="1311758088"/>
              </p:ext>
            </p:extLst>
          </p:nvPr>
        </p:nvGraphicFramePr>
        <p:xfrm>
          <a:off x="206188" y="2244746"/>
          <a:ext cx="2232212" cy="2651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379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EBC37-0DB5-C249-9980-47B906C7E08A}"/>
              </a:ext>
            </a:extLst>
          </p:cNvPr>
          <p:cNvSpPr>
            <a:spLocks noGrp="1"/>
          </p:cNvSpPr>
          <p:nvPr>
            <p:ph type="ctrTitle"/>
          </p:nvPr>
        </p:nvSpPr>
        <p:spPr/>
        <p:txBody>
          <a:bodyPr/>
          <a:lstStyle/>
          <a:p>
            <a:r>
              <a:rPr lang="fr-FR" sz="2400" dirty="0"/>
              <a:t>Rôle du Secrétariat du GFF</a:t>
            </a:r>
            <a:endParaRPr lang="en-US" sz="2400" dirty="0"/>
          </a:p>
        </p:txBody>
      </p:sp>
      <p:sp>
        <p:nvSpPr>
          <p:cNvPr id="3" name="Text Placeholder 2"/>
          <p:cNvSpPr>
            <a:spLocks noGrp="1"/>
          </p:cNvSpPr>
          <p:nvPr>
            <p:ph type="body" sz="quarter" idx="10"/>
          </p:nvPr>
        </p:nvSpPr>
        <p:spPr>
          <a:xfrm>
            <a:off x="298175" y="1225552"/>
            <a:ext cx="8308796" cy="4532312"/>
          </a:xfrm>
        </p:spPr>
        <p:txBody>
          <a:bodyPr/>
          <a:lstStyle/>
          <a:p>
            <a:pPr marL="515938" lvl="2" indent="-515938" defTabSz="342900">
              <a:spcBef>
                <a:spcPts val="1000"/>
              </a:spcBef>
              <a:spcAft>
                <a:spcPts val="1200"/>
              </a:spcAft>
              <a:buClr>
                <a:srgbClr val="083253"/>
              </a:buClr>
              <a:buFontTx/>
              <a:buChar char="►"/>
            </a:pPr>
            <a:r>
              <a:rPr lang="fr-FR" sz="2400" dirty="0"/>
              <a:t>Appuie la gouvernance du GFF, y compris le Groupe des Investisseurs du GFF et le Comité du Fonds Fiduciaire du GFF</a:t>
            </a:r>
          </a:p>
          <a:p>
            <a:pPr marL="515938" lvl="2" indent="-515938" defTabSz="342900">
              <a:spcBef>
                <a:spcPts val="1000"/>
              </a:spcBef>
              <a:spcAft>
                <a:spcPts val="1200"/>
              </a:spcAft>
              <a:buClr>
                <a:srgbClr val="083253"/>
              </a:buClr>
              <a:buFontTx/>
              <a:buChar char="►"/>
            </a:pPr>
            <a:r>
              <a:rPr lang="fr-FR" sz="2400" dirty="0"/>
              <a:t>Supervise les ressources du Fonds Fiduciaire du GFF</a:t>
            </a:r>
          </a:p>
          <a:p>
            <a:pPr marL="515938" lvl="2" indent="-515938" defTabSz="342900">
              <a:spcBef>
                <a:spcPts val="1000"/>
              </a:spcBef>
              <a:spcAft>
                <a:spcPts val="1200"/>
              </a:spcAft>
              <a:buClr>
                <a:srgbClr val="083253"/>
              </a:buClr>
              <a:buFontTx/>
              <a:buChar char="►"/>
            </a:pPr>
            <a:r>
              <a:rPr lang="fr-FR" sz="2400" dirty="0"/>
              <a:t>Gère les opérations quotidiennes du GFF</a:t>
            </a:r>
          </a:p>
          <a:p>
            <a:pPr marL="515938" lvl="2" indent="-515938" defTabSz="342900">
              <a:spcBef>
                <a:spcPts val="1000"/>
              </a:spcBef>
              <a:spcAft>
                <a:spcPts val="1200"/>
              </a:spcAft>
              <a:buClr>
                <a:srgbClr val="083253"/>
              </a:buClr>
              <a:buFontTx/>
              <a:buChar char="►"/>
            </a:pPr>
            <a:r>
              <a:rPr lang="fr-FR" sz="2400" dirty="0"/>
              <a:t>Appui les processus du GFF au sein des pays	</a:t>
            </a:r>
          </a:p>
          <a:p>
            <a:pPr marL="973138" lvl="4" indent="-515938" defTabSz="342900">
              <a:spcBef>
                <a:spcPts val="1000"/>
              </a:spcBef>
              <a:spcAft>
                <a:spcPts val="1200"/>
              </a:spcAft>
              <a:buClr>
                <a:srgbClr val="083253"/>
              </a:buClr>
              <a:buFont typeface="Wingdings" panose="05000000000000000000" pitchFamily="2" charset="2"/>
              <a:buChar char="§"/>
            </a:pPr>
            <a:r>
              <a:rPr lang="fr-FR" sz="2000" dirty="0"/>
              <a:t>Fournit une assistance technique (p.ex., CRVS, financement de la santé, nutrition, secteur privé, mesure des résultats, SDSR/santé des adolescents, etc.)</a:t>
            </a:r>
          </a:p>
          <a:p>
            <a:pPr marL="973138" lvl="4" indent="-515938" defTabSz="342900">
              <a:spcBef>
                <a:spcPts val="1000"/>
              </a:spcBef>
              <a:spcAft>
                <a:spcPts val="1200"/>
              </a:spcAft>
              <a:buClr>
                <a:srgbClr val="083253"/>
              </a:buClr>
              <a:buFont typeface="Wingdings" panose="05000000000000000000" pitchFamily="2" charset="2"/>
              <a:buChar char="§"/>
            </a:pPr>
            <a:r>
              <a:rPr lang="fr-FR" sz="2000" dirty="0"/>
              <a:t>Favorise l'apprentissage entre les pays</a:t>
            </a:r>
          </a:p>
          <a:p>
            <a:pPr marL="515938" lvl="2" indent="-515938" defTabSz="342900">
              <a:spcBef>
                <a:spcPts val="1000"/>
              </a:spcBef>
              <a:spcAft>
                <a:spcPts val="1200"/>
              </a:spcAft>
              <a:buClr>
                <a:srgbClr val="083253"/>
              </a:buClr>
              <a:buFontTx/>
              <a:buChar char="►"/>
            </a:pPr>
            <a:r>
              <a:rPr lang="fr-FR" sz="2400" dirty="0"/>
              <a:t>Assure le suivi des résultats</a:t>
            </a:r>
            <a:endParaRPr lang="fr-FR" sz="2200" dirty="0"/>
          </a:p>
          <a:p>
            <a:pPr marL="0" indent="0" defTabSz="342900">
              <a:buClr>
                <a:srgbClr val="083253"/>
              </a:buClr>
              <a:buNone/>
            </a:pPr>
            <a:endParaRPr lang="fr-FR" sz="2200" dirty="0"/>
          </a:p>
          <a:p>
            <a:endParaRPr lang="fr-FR" dirty="0"/>
          </a:p>
        </p:txBody>
      </p:sp>
      <p:sp>
        <p:nvSpPr>
          <p:cNvPr id="4" name="Content Placeholder 1">
            <a:extLst>
              <a:ext uri="{FF2B5EF4-FFF2-40B4-BE49-F238E27FC236}">
                <a16:creationId xmlns:a16="http://schemas.microsoft.com/office/drawing/2014/main" id="{186A5C88-3FE7-8345-B1BF-7C4204CA6607}"/>
              </a:ext>
            </a:extLst>
          </p:cNvPr>
          <p:cNvSpPr txBox="1">
            <a:spLocks/>
          </p:cNvSpPr>
          <p:nvPr/>
        </p:nvSpPr>
        <p:spPr>
          <a:xfrm>
            <a:off x="245798" y="857252"/>
            <a:ext cx="8643871" cy="5268913"/>
          </a:xfr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342900">
              <a:buClr>
                <a:srgbClr val="083253"/>
              </a:buClr>
              <a:buNone/>
            </a:pPr>
            <a:endParaRPr lang="en-US" sz="2200" dirty="0">
              <a:latin typeface="Futura Std Book"/>
            </a:endParaRPr>
          </a:p>
        </p:txBody>
      </p:sp>
    </p:spTree>
    <p:extLst>
      <p:ext uri="{BB962C8B-B14F-4D97-AF65-F5344CB8AC3E}">
        <p14:creationId xmlns:p14="http://schemas.microsoft.com/office/powerpoint/2010/main" val="3319933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210626" y="1181315"/>
            <a:ext cx="8718648" cy="4916057"/>
          </a:xfrm>
          <a:prstGeom prst="rect">
            <a:avLst/>
          </a:prstGeom>
        </p:spPr>
      </p:pic>
      <p:sp>
        <p:nvSpPr>
          <p:cNvPr id="6" name="Title 5"/>
          <p:cNvSpPr>
            <a:spLocks noGrp="1"/>
          </p:cNvSpPr>
          <p:nvPr>
            <p:ph type="ctrTitle"/>
          </p:nvPr>
        </p:nvSpPr>
        <p:spPr/>
        <p:txBody>
          <a:bodyPr/>
          <a:lstStyle/>
          <a:p>
            <a:r>
              <a:rPr lang="en-US" sz="2400" dirty="0"/>
              <a:t>Partenaires du GFF</a:t>
            </a:r>
          </a:p>
        </p:txBody>
      </p:sp>
      <p:pic>
        <p:nvPicPr>
          <p:cNvPr id="9" name="Content Placeholder 8"/>
          <p:cNvPicPr>
            <a:picLocks noGrp="1" noChangeAspect="1"/>
          </p:cNvPicPr>
          <p:nvPr>
            <p:ph idx="4294967295"/>
          </p:nvPr>
        </p:nvPicPr>
        <p:blipFill>
          <a:blip r:embed="rId3">
            <a:extLst>
              <a:ext uri="{28A0092B-C50C-407E-A947-70E740481C1C}">
                <a14:useLocalDpi xmlns:a14="http://schemas.microsoft.com/office/drawing/2010/main"/>
              </a:ext>
            </a:extLst>
          </a:blip>
          <a:stretch>
            <a:fillRect/>
          </a:stretch>
        </p:blipFill>
        <p:spPr>
          <a:xfrm>
            <a:off x="0" y="1073150"/>
            <a:ext cx="8405813" cy="5132388"/>
          </a:xfrm>
        </p:spPr>
      </p:pic>
    </p:spTree>
    <p:extLst>
      <p:ext uri="{BB962C8B-B14F-4D97-AF65-F5344CB8AC3E}">
        <p14:creationId xmlns:p14="http://schemas.microsoft.com/office/powerpoint/2010/main" val="1402609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0266" y="438157"/>
            <a:ext cx="4346887" cy="577844"/>
          </a:xfrm>
        </p:spPr>
        <p:txBody>
          <a:bodyPr/>
          <a:lstStyle/>
          <a:p>
            <a:r>
              <a:rPr lang="fr-FR" sz="2400" dirty="0"/>
              <a:t>En apprendre davantage</a:t>
            </a:r>
            <a:endParaRPr lang="en-US" sz="2400" dirty="0"/>
          </a:p>
        </p:txBody>
      </p:sp>
      <p:pic>
        <p:nvPicPr>
          <p:cNvPr id="4" name="Picture 3"/>
          <p:cNvPicPr>
            <a:picLocks noChangeAspect="1"/>
          </p:cNvPicPr>
          <p:nvPr/>
        </p:nvPicPr>
        <p:blipFill>
          <a:blip r:embed="rId2"/>
          <a:stretch>
            <a:fillRect/>
          </a:stretch>
        </p:blipFill>
        <p:spPr>
          <a:xfrm>
            <a:off x="378" y="1905126"/>
            <a:ext cx="9143244" cy="3047748"/>
          </a:xfrm>
          <a:prstGeom prst="rect">
            <a:avLst/>
          </a:prstGeom>
        </p:spPr>
      </p:pic>
    </p:spTree>
    <p:extLst>
      <p:ext uri="{BB962C8B-B14F-4D97-AF65-F5344CB8AC3E}">
        <p14:creationId xmlns:p14="http://schemas.microsoft.com/office/powerpoint/2010/main" val="3215002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1155D45-ACEB-4DDC-8060-CCCC56AB7E3E}"/>
              </a:ext>
            </a:extLst>
          </p:cNvPr>
          <p:cNvSpPr>
            <a:spLocks noGrp="1"/>
          </p:cNvSpPr>
          <p:nvPr>
            <p:ph type="ctrTitle"/>
          </p:nvPr>
        </p:nvSpPr>
        <p:spPr>
          <a:xfrm>
            <a:off x="863600" y="297850"/>
            <a:ext cx="8280400" cy="565749"/>
          </a:xfrm>
        </p:spPr>
        <p:txBody>
          <a:bodyPr>
            <a:noAutofit/>
          </a:bodyPr>
          <a:lstStyle/>
          <a:p>
            <a:pPr algn="ctr"/>
            <a:r>
              <a:rPr lang="fr-FR" sz="4000" dirty="0"/>
              <a:t>Pour aller plus loin……</a:t>
            </a:r>
          </a:p>
        </p:txBody>
      </p:sp>
      <p:sp>
        <p:nvSpPr>
          <p:cNvPr id="12" name="Text Placeholder 11">
            <a:extLst>
              <a:ext uri="{FF2B5EF4-FFF2-40B4-BE49-F238E27FC236}">
                <a16:creationId xmlns:a16="http://schemas.microsoft.com/office/drawing/2014/main" id="{EC69A5C7-96B4-4ABB-9986-B7033EAD01D0}"/>
              </a:ext>
            </a:extLst>
          </p:cNvPr>
          <p:cNvSpPr>
            <a:spLocks noGrp="1"/>
          </p:cNvSpPr>
          <p:nvPr>
            <p:ph type="body" sz="quarter" idx="10"/>
          </p:nvPr>
        </p:nvSpPr>
        <p:spPr>
          <a:xfrm>
            <a:off x="298175" y="1411288"/>
            <a:ext cx="8710358" cy="4989512"/>
          </a:xfrm>
        </p:spPr>
        <p:txBody>
          <a:bodyPr/>
          <a:lstStyle/>
          <a:p>
            <a:pPr lvl="7"/>
            <a:r>
              <a:rPr lang="fr-FR" sz="3200" dirty="0"/>
              <a:t>Quelle opportunité offre le GFF au BF pour améliorer ses indicateurs SRMNEA-N </a:t>
            </a:r>
          </a:p>
          <a:p>
            <a:pPr lvl="7"/>
            <a:r>
              <a:rPr lang="fr-FR" sz="3200" dirty="0"/>
              <a:t> Quelles sont les inefficiences du système de santé? Comment les résoudre dans le cadre du DI?</a:t>
            </a:r>
          </a:p>
          <a:p>
            <a:pPr lvl="7"/>
            <a:r>
              <a:rPr lang="fr-FR" sz="3200" dirty="0"/>
              <a:t> Comment assurer l’alignement des </a:t>
            </a:r>
            <a:r>
              <a:rPr lang="fr-FR" sz="3200" dirty="0" err="1"/>
              <a:t>PTFs</a:t>
            </a:r>
            <a:r>
              <a:rPr lang="fr-FR" sz="3200" dirty="0"/>
              <a:t> dans le cadre du DI?</a:t>
            </a:r>
          </a:p>
          <a:p>
            <a:pPr lvl="7"/>
            <a:endParaRPr lang="fr-FR" sz="3200" dirty="0"/>
          </a:p>
        </p:txBody>
      </p:sp>
      <p:pic>
        <p:nvPicPr>
          <p:cNvPr id="6" name="Picture 5">
            <a:extLst>
              <a:ext uri="{FF2B5EF4-FFF2-40B4-BE49-F238E27FC236}">
                <a16:creationId xmlns:a16="http://schemas.microsoft.com/office/drawing/2014/main" id="{E098AA84-33AB-4429-8883-20D6F078EF7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24934" y="1904999"/>
            <a:ext cx="2540000" cy="37676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322944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rgbClr val="514A38"/>
    </a:dk1>
    <a:lt1>
      <a:srgbClr val="FFFFFF"/>
    </a:lt1>
    <a:dk2>
      <a:srgbClr val="000000"/>
    </a:dk2>
    <a:lt2>
      <a:srgbClr val="EEECE1"/>
    </a:lt2>
    <a:accent1>
      <a:srgbClr val="01A19A"/>
    </a:accent1>
    <a:accent2>
      <a:srgbClr val="514A38"/>
    </a:accent2>
    <a:accent3>
      <a:srgbClr val="9EDFDD"/>
    </a:accent3>
    <a:accent4>
      <a:srgbClr val="C00000"/>
    </a:accent4>
    <a:accent5>
      <a:srgbClr val="C4FCF5"/>
    </a:accent5>
    <a:accent6>
      <a:srgbClr val="076F6A"/>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2063</TotalTime>
  <Words>2387</Words>
  <Application>Microsoft Office PowerPoint</Application>
  <PresentationFormat>On-screen Show (4:3)</PresentationFormat>
  <Paragraphs>209</Paragraphs>
  <Slides>20</Slides>
  <Notes>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20</vt:i4>
      </vt:variant>
    </vt:vector>
  </HeadingPairs>
  <TitlesOfParts>
    <vt:vector size="29" baseType="lpstr">
      <vt:lpstr>Arial</vt:lpstr>
      <vt:lpstr>Calibri</vt:lpstr>
      <vt:lpstr>Calibri Light</vt:lpstr>
      <vt:lpstr>Courier New</vt:lpstr>
      <vt:lpstr>Futura Std Book</vt:lpstr>
      <vt:lpstr>Mangal</vt:lpstr>
      <vt:lpstr>Wingdings</vt:lpstr>
      <vt:lpstr>Office Theme</vt:lpstr>
      <vt:lpstr>1_Office Theme</vt:lpstr>
      <vt:lpstr>Introduction au GFF</vt:lpstr>
      <vt:lpstr>Pourquoi: deux tendances ont mené à la création du GFF</vt:lpstr>
      <vt:lpstr>Objectif du GFF: combler le déficit de financement pour la santé des femmes, des adolescents et des enfants</vt:lpstr>
      <vt:lpstr>Pays du GFF</vt:lpstr>
      <vt:lpstr>La façon dont le GFF catalyse des résultats</vt:lpstr>
      <vt:lpstr>Résultats</vt:lpstr>
      <vt:lpstr>Catalyser de meilleurs résultats à travers la priorisation</vt:lpstr>
      <vt:lpstr>Augmenter et mieux aligner les financements avec les priorités nationales</vt:lpstr>
      <vt:lpstr>Exemple de Pays: la RDC</vt:lpstr>
      <vt:lpstr>Mobiliser les ressources nationales pour la SRMNEA-N</vt:lpstr>
      <vt:lpstr>Exemples de pays:  Mobilisation des Ressources Nationales</vt:lpstr>
      <vt:lpstr>Ressources de l'IDA et du Fonds Fiduciaire du GFF</vt:lpstr>
      <vt:lpstr>Mobiliser les ressources privées pour la SRMNEA-N</vt:lpstr>
      <vt:lpstr>Réaliser davantage avec les ressources disponibles</vt:lpstr>
      <vt:lpstr>Partenariat du GFF au niveau national: la plateforme nationale</vt:lpstr>
      <vt:lpstr>Suivi des Résultats du GFF</vt:lpstr>
      <vt:lpstr>Rôle du Secrétariat du GFF</vt:lpstr>
      <vt:lpstr>Partenaires du GFF</vt:lpstr>
      <vt:lpstr>En apprendre davantage</vt:lpstr>
      <vt:lpstr>Pour aller plus loin……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Zenab Konkobo Kouanda</cp:lastModifiedBy>
  <cp:revision>166</cp:revision>
  <cp:lastPrinted>2018-01-23T22:03:40Z</cp:lastPrinted>
  <dcterms:created xsi:type="dcterms:W3CDTF">2018-01-18T10:23:44Z</dcterms:created>
  <dcterms:modified xsi:type="dcterms:W3CDTF">2018-02-21T09:23:51Z</dcterms:modified>
</cp:coreProperties>
</file>