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5" r:id="rId1"/>
  </p:sldMasterIdLst>
  <p:notesMasterIdLst>
    <p:notesMasterId r:id="rId17"/>
  </p:notesMasterIdLst>
  <p:handoutMasterIdLst>
    <p:handoutMasterId r:id="rId18"/>
  </p:handoutMasterIdLst>
  <p:sldIdLst>
    <p:sldId id="636" r:id="rId2"/>
    <p:sldId id="713" r:id="rId3"/>
    <p:sldId id="714" r:id="rId4"/>
    <p:sldId id="705" r:id="rId5"/>
    <p:sldId id="696" r:id="rId6"/>
    <p:sldId id="699" r:id="rId7"/>
    <p:sldId id="707" r:id="rId8"/>
    <p:sldId id="708" r:id="rId9"/>
    <p:sldId id="709" r:id="rId10"/>
    <p:sldId id="710" r:id="rId11"/>
    <p:sldId id="706" r:id="rId12"/>
    <p:sldId id="700" r:id="rId13"/>
    <p:sldId id="712" r:id="rId14"/>
    <p:sldId id="704" r:id="rId15"/>
    <p:sldId id="673" r:id="rId16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лемисова Венера Бишембиевна" initials="ТВБ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E6AF00"/>
    <a:srgbClr val="EAB2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6433" autoAdjust="0"/>
  </p:normalViewPr>
  <p:slideViewPr>
    <p:cSldViewPr snapToGrid="0">
      <p:cViewPr varScale="1">
        <p:scale>
          <a:sx n="89" d="100"/>
          <a:sy n="89" d="100"/>
        </p:scale>
        <p:origin x="-2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Relationship Id="rId4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Relationship Id="rId4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58736897720466"/>
          <c:y val="0"/>
          <c:w val="0.57482400273918377"/>
          <c:h val="0.7867663083781474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35F-4CC6-BD1E-49AE1C020FCB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5F-4CC6-BD1E-49AE1C020FCB}"/>
              </c:ext>
            </c:extLst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35F-4CC6-BD1E-49AE1C020FC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35F-4CC6-BD1E-49AE1C020FC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The procurement of MF
throug the state budget</c:v>
                </c:pt>
                <c:pt idx="1">
                  <c:v>Retail realization of MF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5F-4CC6-BD1E-49AE1C020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499977234960027E-2"/>
          <c:y val="0.75498535532542133"/>
          <c:w val="0.96155939988140748"/>
          <c:h val="0.216638417616871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3471998125095765E-2"/>
          <c:y val="2.8605093066220184E-2"/>
          <c:w val="0.92136092807759218"/>
          <c:h val="0.609680526977736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Hospital, million package</c:v>
                </c:pt>
              </c:strCache>
            </c:strRef>
          </c:tx>
          <c:spPr>
            <a:solidFill>
              <a:srgbClr val="EF859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163</c:v>
                </c:pt>
                <c:pt idx="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9F-4DA7-AFE4-FACD839EA8F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Ambulatory, million  package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27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99F-4DA7-AFE4-FACD839EA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250752"/>
        <c:axId val="144252288"/>
      </c:barChart>
      <c:catAx>
        <c:axId val="14425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252288"/>
        <c:crosses val="autoZero"/>
        <c:auto val="1"/>
        <c:lblAlgn val="ctr"/>
        <c:lblOffset val="100"/>
        <c:noMultiLvlLbl val="0"/>
      </c:catAx>
      <c:valAx>
        <c:axId val="144252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425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476398104608889"/>
          <c:w val="1"/>
          <c:h val="8.32224225807380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58736897720466"/>
          <c:y val="0"/>
          <c:w val="0.57482400273918377"/>
          <c:h val="0.7867663083781474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35F-4CC6-BD1E-49AE1C020FCB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5F-4CC6-BD1E-49AE1C020FCB}"/>
              </c:ext>
            </c:extLst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35F-4CC6-BD1E-49AE1C020FC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35F-4CC6-BD1E-49AE1C020FC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The procurement of MD
throug the state budget</c:v>
                </c:pt>
                <c:pt idx="1">
                  <c:v>Retail realization of MD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5F-4CC6-BD1E-49AE1C020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3967363867153765E-2"/>
          <c:y val="0.80414701815334722"/>
          <c:w val="0.86363590645150878"/>
          <c:h val="0.17761370406460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2.8605093066220184E-2"/>
          <c:w val="0.96509448138084974"/>
          <c:h val="0.609680526977736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Hospital, million  package</c:v>
                </c:pt>
              </c:strCache>
            </c:strRef>
          </c:tx>
          <c:spPr>
            <a:solidFill>
              <a:srgbClr val="EF859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163</c:v>
                </c:pt>
                <c:pt idx="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9F-4DA7-AFE4-FACD839EA8F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Ambulatory, million  package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27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99F-4DA7-AFE4-FACD839EA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107328"/>
        <c:axId val="155108864"/>
      </c:barChart>
      <c:catAx>
        <c:axId val="15510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108864"/>
        <c:crosses val="autoZero"/>
        <c:auto val="1"/>
        <c:lblAlgn val="ctr"/>
        <c:lblOffset val="100"/>
        <c:noMultiLvlLbl val="0"/>
      </c:catAx>
      <c:valAx>
        <c:axId val="1551088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510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476398104608889"/>
          <c:w val="1"/>
          <c:h val="8.32224225807380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HCP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</c:numCache>
            </c:num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0.3</c:v>
                </c:pt>
                <c:pt idx="1">
                  <c:v>0.27100000000000002</c:v>
                </c:pt>
                <c:pt idx="2">
                  <c:v>0.185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02-4AA7-9429-47E0E0DDB90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Distributor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3B1-461E-B49B-D69F3D0576D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53,5%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3B1-461E-B49B-D69F3D0576D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52,8%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3B1-461E-B49B-D69F3D0576D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</c:numCache>
            </c:numRef>
          </c:cat>
          <c:val>
            <c:numRef>
              <c:f>Лист1!$C$2:$C$4</c:f>
              <c:numCache>
                <c:formatCode>0.0%</c:formatCode>
                <c:ptCount val="3"/>
                <c:pt idx="0">
                  <c:v>0.53</c:v>
                </c:pt>
                <c:pt idx="1">
                  <c:v>0.53500000000000003</c:v>
                </c:pt>
                <c:pt idx="2">
                  <c:v>0.52800000000000002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402-4AA7-9429-47E0E0DDB90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Direct contract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</c:numCache>
            </c:numRef>
          </c:cat>
          <c:val>
            <c:numRef>
              <c:f>Лист1!$D$2:$D$4</c:f>
              <c:numCache>
                <c:formatCode>0.0%</c:formatCode>
                <c:ptCount val="3"/>
                <c:pt idx="0">
                  <c:v>0.17</c:v>
                </c:pt>
                <c:pt idx="1">
                  <c:v>0.19400000000000001</c:v>
                </c:pt>
                <c:pt idx="2">
                  <c:v>0.124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402-4AA7-9429-47E0E0DDB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3470464"/>
        <c:axId val="3472000"/>
      </c:barChart>
      <c:catAx>
        <c:axId val="3470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72000"/>
        <c:crosses val="autoZero"/>
        <c:auto val="1"/>
        <c:lblAlgn val="ctr"/>
        <c:lblOffset val="100"/>
        <c:noMultiLvlLbl val="0"/>
      </c:catAx>
      <c:valAx>
        <c:axId val="3472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7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Виды закупа в натуральном выражении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rgbClr val="00B050"/>
                </a:solidFill>
              </a:ln>
              <a:effectLst/>
              <a:sp3d contourW="25400">
                <a:contourClr>
                  <a:srgbClr val="00B05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82-4BBA-8385-7EA38386A561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25400">
                <a:solidFill>
                  <a:srgbClr val="7030A0"/>
                </a:solidFill>
              </a:ln>
              <a:effectLst/>
              <a:sp3d contourW="25400">
                <a:contourClr>
                  <a:srgbClr val="7030A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82-4BBA-8385-7EA38386A561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82-4BBA-8385-7EA38386A561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rgbClr val="0070C0"/>
                </a:solidFill>
              </a:ln>
              <a:effectLst/>
              <a:sp3d contourW="25400">
                <a:contourClr>
                  <a:srgbClr val="0070C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F82-4BBA-8385-7EA38386A561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PC with HCP</c:v>
                </c:pt>
                <c:pt idx="1">
                  <c:v>Direct contract</c:v>
                </c:pt>
                <c:pt idx="2">
                  <c:v>UNO</c:v>
                </c:pt>
                <c:pt idx="3">
                  <c:v>Tender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464</c:v>
                </c:pt>
                <c:pt idx="1">
                  <c:v>93</c:v>
                </c:pt>
                <c:pt idx="2">
                  <c:v>15</c:v>
                </c:pt>
                <c:pt idx="3">
                  <c:v>624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F82-4BBA-8385-7EA38386A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Виды закупа в стоимостном выражении, млрд. тенге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rgbClr val="00B050"/>
                </a:solidFill>
              </a:ln>
              <a:effectLst/>
              <a:sp3d contourW="25400">
                <a:contourClr>
                  <a:srgbClr val="00B05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A55-413F-949E-4C282C9720E2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25400">
                <a:solidFill>
                  <a:srgbClr val="7030A0"/>
                </a:solidFill>
              </a:ln>
              <a:effectLst/>
              <a:sp3d contourW="25400">
                <a:contourClr>
                  <a:srgbClr val="7030A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A55-413F-949E-4C282C9720E2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55-413F-949E-4C282C9720E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rgbClr val="0070C0"/>
                </a:solidFill>
              </a:ln>
              <a:effectLst/>
              <a:sp3d contourW="25400">
                <a:contourClr>
                  <a:srgbClr val="0070C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A55-413F-949E-4C282C9720E2}"/>
              </c:ext>
            </c:extLst>
          </c:dPt>
          <c:dLbls>
            <c:dLbl>
              <c:idx val="0"/>
              <c:layout>
                <c:manualLayout>
                  <c:x val="-0.14346292359346449"/>
                  <c:y val="4.283124476048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A55-413F-949E-4C282C9720E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621610034995666"/>
                  <c:y val="-0.17760118994056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A55-413F-949E-4C282C9720E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9402798335408519"/>
                  <c:y val="-0.123143340960154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A55-413F-949E-4C282C9720E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PC with HCP</c:v>
                </c:pt>
                <c:pt idx="1">
                  <c:v>Direct contract</c:v>
                </c:pt>
                <c:pt idx="2">
                  <c:v>UNO</c:v>
                </c:pt>
                <c:pt idx="3">
                  <c:v>Tender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44.5</c:v>
                </c:pt>
                <c:pt idx="1">
                  <c:v>33</c:v>
                </c:pt>
                <c:pt idx="2">
                  <c:v>12.1</c:v>
                </c:pt>
                <c:pt idx="3">
                  <c:v>108.4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A55-413F-949E-4C282C972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0.129543244799195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32-4CC0-BF8F-D5D9BB9E52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2518757453829624E-3"/>
                  <c:y val="0.139906704383131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32-4CC0-BF8F-D5D9BB9E52A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2518620860363806E-3"/>
                  <c:y val="0.253904759806423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33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67.099999999999994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32-4CC0-BF8F-D5D9BB9E52A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4.5037241720727612E-3"/>
                  <c:y val="0.310903787518069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80.3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F32-4CC0-BF8F-D5D9BB9E52AF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0.331630706685940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85.1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F32-4CC0-BF8F-D5D9BB9E52AF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2518620860363806E-3"/>
                  <c:y val="0.383448004605619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99.4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F32-4CC0-BF8F-D5D9BB9E52AF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0.43526530252529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114.8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F32-4CC0-BF8F-D5D9BB9E52AF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1259310430181903E-3"/>
                  <c:y val="0.51817297919678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137.4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F32-4CC0-BF8F-D5D9BB9E52AF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5.5635401848814223E-3"/>
                  <c:y val="0.54408162815662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5F32-4CC0-BF8F-D5D9BB9E52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Лист1!$J$2</c:f>
              <c:numCache>
                <c:formatCode>General</c:formatCode>
                <c:ptCount val="1"/>
                <c:pt idx="0">
                  <c:v>162.69999999999999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5F32-4CC0-BF8F-D5D9BB9E5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5885952"/>
        <c:axId val="155887488"/>
      </c:barChart>
      <c:catAx>
        <c:axId val="155885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5887488"/>
        <c:crosses val="autoZero"/>
        <c:auto val="1"/>
        <c:lblAlgn val="ctr"/>
        <c:lblOffset val="100"/>
        <c:noMultiLvlLbl val="0"/>
      </c:catAx>
      <c:valAx>
        <c:axId val="15588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588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984825641155672E-2"/>
          <c:y val="0.8008252038026884"/>
          <c:w val="0.94592667405111919"/>
          <c:h val="0.106038592054653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953800838251265E-3"/>
          <c:y val="0"/>
          <c:w val="0.98601863764198494"/>
          <c:h val="0.737996584554486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BAA-4926-B2EF-7CE0560871E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8100" cap="rnd">
                <a:solidFill>
                  <a:srgbClr val="FF0000"/>
                </a:solidFill>
                <a:prstDash val="solid"/>
              </a:ln>
              <a:effectLst/>
            </c:spPr>
            <c:trendlineType val="movingAvg"/>
            <c:period val="2"/>
            <c:dispRSqr val="0"/>
            <c:dispEq val="0"/>
          </c:trendline>
          <c:cat>
            <c:numRef>
              <c:f>Лист1!$A$2:$A$11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0.7</c:v>
                </c:pt>
                <c:pt idx="1">
                  <c:v>5.8</c:v>
                </c:pt>
                <c:pt idx="2">
                  <c:v>5.0999999999999996</c:v>
                </c:pt>
                <c:pt idx="3">
                  <c:v>10.199999999999999</c:v>
                </c:pt>
                <c:pt idx="4">
                  <c:v>4.9000000000000004</c:v>
                </c:pt>
                <c:pt idx="5">
                  <c:v>4</c:v>
                </c:pt>
                <c:pt idx="6">
                  <c:v>6.7</c:v>
                </c:pt>
                <c:pt idx="7">
                  <c:v>5.5</c:v>
                </c:pt>
                <c:pt idx="8">
                  <c:v>18.2</c:v>
                </c:pt>
                <c:pt idx="9">
                  <c:v>26.5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BAA-4926-B2EF-7CE056087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56095232"/>
        <c:axId val="156096768"/>
      </c:barChart>
      <c:catAx>
        <c:axId val="15609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6096768"/>
        <c:crosses val="autoZero"/>
        <c:auto val="0"/>
        <c:lblAlgn val="ctr"/>
        <c:lblOffset val="100"/>
        <c:noMultiLvlLbl val="0"/>
      </c:catAx>
      <c:valAx>
        <c:axId val="156096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609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1C12A7-0645-5A4F-9109-864A5953E5EE}" type="doc">
      <dgm:prSet loTypeId="urn:microsoft.com/office/officeart/2005/8/layout/list1" loCatId="" qsTypeId="urn:microsoft.com/office/officeart/2005/8/quickstyle/simple2" qsCatId="simple" csTypeId="urn:microsoft.com/office/officeart/2005/8/colors/accent1_2" csCatId="accent1" phldr="1"/>
      <dgm:spPr/>
    </dgm:pt>
    <dgm:pt modelId="{6CA62311-8C9C-7849-9604-C5035824F495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600" b="1" i="0" dirty="0">
              <a:latin typeface="Calibri"/>
              <a:cs typeface="Calibri"/>
            </a:rPr>
            <a:t>1. </a:t>
          </a:r>
          <a:r>
            <a:rPr lang="en-US" sz="1600" b="1" i="0" dirty="0" smtClean="0">
              <a:latin typeface="Calibri"/>
              <a:cs typeface="Calibri"/>
            </a:rPr>
            <a:t>Economic availability of </a:t>
          </a:r>
          <a:r>
            <a:rPr lang="en-US" sz="1600" b="1" dirty="0" smtClean="0">
              <a:solidFill>
                <a:schemeClr val="bg1"/>
              </a:solidFill>
              <a:cs typeface="Calibri"/>
            </a:rPr>
            <a:t>drugs</a:t>
          </a:r>
          <a:endParaRPr lang="ru-RU" sz="1600" b="1" i="0" dirty="0">
            <a:latin typeface="Calibri"/>
            <a:cs typeface="Calibri"/>
          </a:endParaRPr>
        </a:p>
      </dgm:t>
    </dgm:pt>
    <dgm:pt modelId="{5674B072-9301-7B4D-AFF5-06864797DEC2}" type="parTrans" cxnId="{DACDD643-4ABA-5540-A5B0-7C3E228CC60B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9E9CB172-BC40-4849-8A91-1F4F81B1C841}" type="sibTrans" cxnId="{DACDD643-4ABA-5540-A5B0-7C3E228CC60B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0FB6A9C1-1E42-524F-9C84-7164BA7AA620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en-US" sz="1600" b="1" i="0" dirty="0" smtClean="0">
              <a:latin typeface="Calibri"/>
              <a:cs typeface="Calibri"/>
            </a:rPr>
            <a:t>2. Quality and safety</a:t>
          </a:r>
          <a:endParaRPr lang="ru-RU" sz="1600" b="1" i="0" dirty="0">
            <a:latin typeface="Calibri"/>
            <a:cs typeface="Calibri"/>
          </a:endParaRPr>
        </a:p>
      </dgm:t>
    </dgm:pt>
    <dgm:pt modelId="{FB4E9736-D4B7-404F-9245-A0F834450418}" type="parTrans" cxnId="{3D09E88F-1791-794A-9AF5-C028A3B83995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2D770068-5CEA-FD49-89C8-60722A05F633}" type="sibTrans" cxnId="{3D09E88F-1791-794A-9AF5-C028A3B83995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671DBDB2-573A-0645-8FB8-B11F4655C61A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en-US" sz="1600" b="1" i="0" dirty="0" smtClean="0">
              <a:latin typeface="Calibri"/>
              <a:cs typeface="Calibri"/>
            </a:rPr>
            <a:t>3. Planning, procurement and logistic of medicines</a:t>
          </a:r>
          <a:endParaRPr lang="ru-RU" sz="1600" b="1" i="0" dirty="0">
            <a:latin typeface="Calibri"/>
            <a:cs typeface="Calibri"/>
          </a:endParaRPr>
        </a:p>
      </dgm:t>
    </dgm:pt>
    <dgm:pt modelId="{FFA296E7-7C48-7945-8EFA-E84E6B50C815}" type="parTrans" cxnId="{19E5346C-D879-E64B-8F74-5EBDC0C43A1A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DEF3A9D0-4514-DE42-977A-52B0DD656A20}" type="sibTrans" cxnId="{19E5346C-D879-E64B-8F74-5EBDC0C43A1A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1E2EC079-E175-F045-978C-8F443A8380EB}">
      <dgm:prSet phldrT="[Текст]" custT="1"/>
      <dgm:spPr/>
      <dgm:t>
        <a:bodyPr/>
        <a:lstStyle/>
        <a:p>
          <a:r>
            <a:rPr lang="en-US" sz="1600" b="1" dirty="0" smtClean="0">
              <a:latin typeface="Calibri"/>
              <a:cs typeface="Calibri"/>
            </a:rPr>
            <a:t>Price adjustment </a:t>
          </a:r>
          <a:r>
            <a:rPr lang="en-US" sz="1600" b="0" dirty="0" smtClean="0">
              <a:latin typeface="Calibri"/>
              <a:cs typeface="Calibri"/>
            </a:rPr>
            <a:t>on all medicines</a:t>
          </a:r>
          <a:endParaRPr lang="ru-RU" sz="1600" b="0" dirty="0">
            <a:latin typeface="Calibri"/>
            <a:cs typeface="Calibri"/>
          </a:endParaRPr>
        </a:p>
      </dgm:t>
    </dgm:pt>
    <dgm:pt modelId="{5C7532CB-64BA-AB4D-8FE3-35514D45CC33}" type="parTrans" cxnId="{9A3052DB-D121-F14F-93A1-4E6B8704F3F0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0B4DB24B-3C5B-9D49-87AF-6E8711702F47}" type="sibTrans" cxnId="{9A3052DB-D121-F14F-93A1-4E6B8704F3F0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EEC92E1A-F471-A744-A507-B12055D5068F}">
      <dgm:prSet phldrT="[Текст]" custT="1"/>
      <dgm:spPr/>
      <dgm:t>
        <a:bodyPr/>
        <a:lstStyle/>
        <a:p>
          <a:pPr rtl="0"/>
          <a:r>
            <a:rPr lang="en-US" sz="1600" b="0" i="0" dirty="0" smtClean="0">
              <a:latin typeface="Calibri"/>
              <a:cs typeface="Calibri"/>
            </a:rPr>
            <a:t>Development of </a:t>
          </a:r>
          <a:r>
            <a:rPr lang="en-US" sz="1600" b="1" i="0" dirty="0" smtClean="0">
              <a:latin typeface="Calibri"/>
              <a:cs typeface="Calibri"/>
            </a:rPr>
            <a:t>registration, medicine, certification and producers’</a:t>
          </a:r>
          <a:r>
            <a:rPr lang="en-US" sz="1600" b="0" i="0" dirty="0" smtClean="0">
              <a:latin typeface="Calibri"/>
              <a:cs typeface="Calibri"/>
            </a:rPr>
            <a:t> </a:t>
          </a:r>
          <a:r>
            <a:rPr lang="en-US" sz="1600" b="1" i="0" dirty="0" smtClean="0">
              <a:latin typeface="Calibri"/>
              <a:cs typeface="Calibri"/>
            </a:rPr>
            <a:t>inspecting procedures</a:t>
          </a:r>
          <a:endParaRPr lang="ru-RU" sz="1600" b="1" dirty="0">
            <a:latin typeface="Calibri"/>
            <a:cs typeface="Calibri"/>
          </a:endParaRPr>
        </a:p>
      </dgm:t>
    </dgm:pt>
    <dgm:pt modelId="{53CCBAD7-40E9-1948-8B31-622E03B7C4E1}" type="parTrans" cxnId="{842179A0-A2C4-D544-AC37-626E493B84EA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9D820A16-566C-C449-944E-55459219EEA1}" type="sibTrans" cxnId="{842179A0-A2C4-D544-AC37-626E493B84EA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5A2EC95E-1E73-D045-891D-FC58EC9E091D}">
      <dgm:prSet phldrT="[Текст]" custT="1"/>
      <dgm:spPr/>
      <dgm:t>
        <a:bodyPr/>
        <a:lstStyle/>
        <a:p>
          <a:r>
            <a:rPr lang="en-US" sz="1600" b="0" dirty="0" smtClean="0">
              <a:latin typeface="Calibri"/>
              <a:cs typeface="Calibri"/>
            </a:rPr>
            <a:t>Passing to </a:t>
          </a:r>
          <a:r>
            <a:rPr lang="en-US" sz="1600" b="1" dirty="0" smtClean="0">
              <a:latin typeface="Calibri"/>
              <a:cs typeface="Calibri"/>
            </a:rPr>
            <a:t>the electronic format of medicine </a:t>
          </a:r>
          <a:r>
            <a:rPr lang="en-US" sz="1600" b="1" i="0" dirty="0" smtClean="0">
              <a:latin typeface="Calibri"/>
              <a:cs typeface="Calibri"/>
            </a:rPr>
            <a:t>procurement</a:t>
          </a:r>
          <a:endParaRPr lang="ru-RU" sz="1600" b="0" dirty="0">
            <a:latin typeface="Calibri"/>
            <a:cs typeface="Calibri"/>
          </a:endParaRPr>
        </a:p>
      </dgm:t>
    </dgm:pt>
    <dgm:pt modelId="{C93DC447-F41F-DD4D-B279-9A0AD3E20ADB}" type="parTrans" cxnId="{1608F48B-4249-6B45-9C08-CD44AB053D90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36311192-2023-A24F-9996-35C8E1C4CFFC}" type="sibTrans" cxnId="{1608F48B-4249-6B45-9C08-CD44AB053D90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6BA967A9-67B9-8D41-A3E6-E4ED0F3F9D20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en-US" sz="1600" b="1" i="0" dirty="0" smtClean="0">
              <a:latin typeface="Calibri"/>
              <a:cs typeface="Calibri"/>
            </a:rPr>
            <a:t>4. Rational application of medicines</a:t>
          </a:r>
          <a:endParaRPr lang="ru-RU" sz="1600" b="1" i="0" dirty="0">
            <a:latin typeface="Calibri"/>
            <a:cs typeface="Calibri"/>
          </a:endParaRPr>
        </a:p>
      </dgm:t>
    </dgm:pt>
    <dgm:pt modelId="{143BB0FA-4543-9B4B-A357-523311C209FD}" type="parTrans" cxnId="{A8937166-8A64-E149-928A-87C32B83AC99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0823CA0A-9F0A-4142-AB2F-E726E6C4CF98}" type="sibTrans" cxnId="{A8937166-8A64-E149-928A-87C32B83AC99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02B2E31A-5A97-1045-9830-6F9299B11AC0}">
      <dgm:prSet phldrT="[Текст]" custT="1"/>
      <dgm:spPr/>
      <dgm:t>
        <a:bodyPr/>
        <a:lstStyle/>
        <a:p>
          <a:r>
            <a:rPr lang="en-US" sz="1600" b="0" dirty="0" smtClean="0">
              <a:latin typeface="Calibri"/>
              <a:cs typeface="Calibri"/>
            </a:rPr>
            <a:t>Prescribing of medicine only with the </a:t>
          </a:r>
          <a:r>
            <a:rPr lang="en-US" sz="1600" b="1" dirty="0" smtClean="0">
              <a:latin typeface="Calibri"/>
              <a:cs typeface="Calibri"/>
            </a:rPr>
            <a:t>well-proven efficiency</a:t>
          </a:r>
          <a:endParaRPr lang="ru-RU" sz="1600" b="1" dirty="0">
            <a:latin typeface="Calibri"/>
            <a:cs typeface="Calibri"/>
          </a:endParaRPr>
        </a:p>
      </dgm:t>
    </dgm:pt>
    <dgm:pt modelId="{F560B3BA-19CE-D148-B9F4-A48CCCD9B040}" type="parTrans" cxnId="{061C23C2-4549-9246-BAC6-8A23E210A9CC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B9086BA9-3459-DA4A-B406-CF72B3B7BA28}" type="sibTrans" cxnId="{061C23C2-4549-9246-BAC6-8A23E210A9CC}">
      <dgm:prSet/>
      <dgm:spPr/>
      <dgm:t>
        <a:bodyPr/>
        <a:lstStyle/>
        <a:p>
          <a:endParaRPr lang="ru-RU" sz="1400" b="0">
            <a:latin typeface="Calibri"/>
            <a:cs typeface="Calibri"/>
          </a:endParaRPr>
        </a:p>
      </dgm:t>
    </dgm:pt>
    <dgm:pt modelId="{0FFEC48D-5C31-4453-9DE3-4EC300196B3B}">
      <dgm:prSet custT="1"/>
      <dgm:spPr/>
      <dgm:t>
        <a:bodyPr/>
        <a:lstStyle/>
        <a:p>
          <a:r>
            <a:rPr lang="en-US" sz="1600" b="1" dirty="0">
              <a:latin typeface="Calibri"/>
              <a:cs typeface="Calibri"/>
            </a:rPr>
            <a:t>Expansion of the ambulatory </a:t>
          </a:r>
          <a:r>
            <a:rPr lang="en-US" sz="1600" b="0" dirty="0" smtClean="0">
              <a:latin typeface="Calibri"/>
              <a:cs typeface="Calibri"/>
            </a:rPr>
            <a:t>medicine provision</a:t>
          </a:r>
          <a:endParaRPr lang="ru-RU" sz="1600" b="0" dirty="0">
            <a:latin typeface="Calibri"/>
            <a:cs typeface="Calibri"/>
          </a:endParaRPr>
        </a:p>
      </dgm:t>
    </dgm:pt>
    <dgm:pt modelId="{CC98B359-19FF-4549-B1E7-43A55870B225}" type="parTrans" cxnId="{3BD7FA27-C869-4B61-B4EE-460690FED9E6}">
      <dgm:prSet/>
      <dgm:spPr/>
      <dgm:t>
        <a:bodyPr/>
        <a:lstStyle/>
        <a:p>
          <a:endParaRPr lang="ru-RU"/>
        </a:p>
      </dgm:t>
    </dgm:pt>
    <dgm:pt modelId="{D4A79C10-4EF8-47C6-ADC0-D6FD948BDFAC}" type="sibTrans" cxnId="{3BD7FA27-C869-4B61-B4EE-460690FED9E6}">
      <dgm:prSet/>
      <dgm:spPr/>
      <dgm:t>
        <a:bodyPr/>
        <a:lstStyle/>
        <a:p>
          <a:endParaRPr lang="ru-RU"/>
        </a:p>
      </dgm:t>
    </dgm:pt>
    <dgm:pt modelId="{B7791F2A-510A-459B-B73D-7B805383BC0E}">
      <dgm:prSet custT="1"/>
      <dgm:spPr/>
      <dgm:t>
        <a:bodyPr/>
        <a:lstStyle/>
        <a:p>
          <a:r>
            <a:rPr lang="en-US" sz="1600" b="0" i="0" dirty="0">
              <a:latin typeface="Calibri"/>
              <a:cs typeface="Calibri"/>
            </a:rPr>
            <a:t>Introduction of the system of </a:t>
          </a:r>
          <a:r>
            <a:rPr lang="en-US" sz="1600" b="0" i="0" dirty="0" smtClean="0">
              <a:latin typeface="Calibri"/>
              <a:cs typeface="Calibri"/>
            </a:rPr>
            <a:t>every package </a:t>
          </a:r>
          <a:r>
            <a:rPr lang="en-US" sz="1600" b="1" i="0" dirty="0" smtClean="0">
              <a:latin typeface="Calibri"/>
              <a:cs typeface="Calibri"/>
            </a:rPr>
            <a:t>observing</a:t>
          </a:r>
          <a:endParaRPr lang="ru-RU" sz="1600" b="1" i="0" dirty="0">
            <a:latin typeface="Calibri"/>
            <a:cs typeface="Calibri"/>
          </a:endParaRPr>
        </a:p>
      </dgm:t>
    </dgm:pt>
    <dgm:pt modelId="{C69432FD-A3BE-4641-94BA-9665657C5F13}" type="parTrans" cxnId="{E07D83AA-3C34-41C5-9217-A3C1D69A14D9}">
      <dgm:prSet/>
      <dgm:spPr/>
      <dgm:t>
        <a:bodyPr/>
        <a:lstStyle/>
        <a:p>
          <a:endParaRPr lang="ru-RU"/>
        </a:p>
      </dgm:t>
    </dgm:pt>
    <dgm:pt modelId="{B575C544-9009-42B6-A2E0-3CBD4CE206FF}" type="sibTrans" cxnId="{E07D83AA-3C34-41C5-9217-A3C1D69A14D9}">
      <dgm:prSet/>
      <dgm:spPr/>
      <dgm:t>
        <a:bodyPr/>
        <a:lstStyle/>
        <a:p>
          <a:endParaRPr lang="ru-RU"/>
        </a:p>
      </dgm:t>
    </dgm:pt>
    <dgm:pt modelId="{084CF39A-1A59-4886-8DDD-F8A0E7FEF87D}">
      <dgm:prSet custT="1"/>
      <dgm:spPr/>
      <dgm:t>
        <a:bodyPr/>
        <a:lstStyle/>
        <a:p>
          <a:r>
            <a:rPr lang="en-US" sz="1600" b="0" i="0" dirty="0">
              <a:latin typeface="Calibri"/>
              <a:cs typeface="Calibri"/>
            </a:rPr>
            <a:t>Development of </a:t>
          </a:r>
          <a:r>
            <a:rPr lang="en-US" sz="1600" b="0" i="0" dirty="0" smtClean="0">
              <a:latin typeface="Calibri"/>
              <a:cs typeface="Calibri"/>
            </a:rPr>
            <a:t>the preclinical </a:t>
          </a:r>
          <a:r>
            <a:rPr lang="en-US" sz="1600" b="0" i="0" dirty="0">
              <a:latin typeface="Calibri"/>
              <a:cs typeface="Calibri"/>
            </a:rPr>
            <a:t>and clinical </a:t>
          </a:r>
          <a:r>
            <a:rPr lang="en-US" sz="1600" b="1" i="0" dirty="0">
              <a:latin typeface="Calibri"/>
              <a:cs typeface="Calibri"/>
            </a:rPr>
            <a:t>researches</a:t>
          </a:r>
          <a:endParaRPr lang="ru-RU" sz="1600" b="1" i="0" dirty="0">
            <a:latin typeface="Calibri"/>
            <a:cs typeface="Calibri"/>
          </a:endParaRPr>
        </a:p>
      </dgm:t>
    </dgm:pt>
    <dgm:pt modelId="{B0A614BF-D7BD-4FFE-9A2E-58D360BD8830}" type="parTrans" cxnId="{0B5DAEEA-3210-4CEF-BCCC-E77A8DEA4387}">
      <dgm:prSet/>
      <dgm:spPr/>
      <dgm:t>
        <a:bodyPr/>
        <a:lstStyle/>
        <a:p>
          <a:endParaRPr lang="ru-RU"/>
        </a:p>
      </dgm:t>
    </dgm:pt>
    <dgm:pt modelId="{DFFFF92C-0785-4B47-A9FD-EAC7196DC97D}" type="sibTrans" cxnId="{0B5DAEEA-3210-4CEF-BCCC-E77A8DEA4387}">
      <dgm:prSet/>
      <dgm:spPr/>
      <dgm:t>
        <a:bodyPr/>
        <a:lstStyle/>
        <a:p>
          <a:endParaRPr lang="ru-RU"/>
        </a:p>
      </dgm:t>
    </dgm:pt>
    <dgm:pt modelId="{1AFA70E0-7C22-47DF-AD53-34074AC28824}">
      <dgm:prSet custT="1"/>
      <dgm:spPr/>
      <dgm:t>
        <a:bodyPr/>
        <a:lstStyle/>
        <a:p>
          <a:r>
            <a:rPr lang="en-US" sz="1600" b="0" dirty="0">
              <a:latin typeface="Calibri"/>
              <a:cs typeface="Calibri"/>
            </a:rPr>
            <a:t>Creation of the </a:t>
          </a:r>
          <a:r>
            <a:rPr lang="en-US" sz="1600" b="1" dirty="0">
              <a:latin typeface="Calibri"/>
              <a:cs typeface="Calibri"/>
            </a:rPr>
            <a:t>single informative IT </a:t>
          </a:r>
          <a:r>
            <a:rPr lang="en-US" sz="1600" b="0" dirty="0">
              <a:latin typeface="Calibri"/>
              <a:cs typeface="Calibri"/>
            </a:rPr>
            <a:t>system on </a:t>
          </a:r>
          <a:r>
            <a:rPr lang="en-US" sz="1600" b="0" dirty="0" smtClean="0">
              <a:latin typeface="Calibri"/>
              <a:cs typeface="Calibri"/>
            </a:rPr>
            <a:t>medicines</a:t>
          </a:r>
          <a:endParaRPr lang="ru-RU" sz="1600" b="0" dirty="0">
            <a:latin typeface="Calibri"/>
            <a:cs typeface="Calibri"/>
          </a:endParaRPr>
        </a:p>
      </dgm:t>
    </dgm:pt>
    <dgm:pt modelId="{463EE6AA-A62B-4808-9287-A6E249C2254E}" type="parTrans" cxnId="{2558FF8A-BBCB-4C47-A06C-B62C59BD3E5E}">
      <dgm:prSet/>
      <dgm:spPr/>
      <dgm:t>
        <a:bodyPr/>
        <a:lstStyle/>
        <a:p>
          <a:endParaRPr lang="ru-RU"/>
        </a:p>
      </dgm:t>
    </dgm:pt>
    <dgm:pt modelId="{2191F335-3D5E-45A1-9AAE-81A51548AA1A}" type="sibTrans" cxnId="{2558FF8A-BBCB-4C47-A06C-B62C59BD3E5E}">
      <dgm:prSet/>
      <dgm:spPr/>
      <dgm:t>
        <a:bodyPr/>
        <a:lstStyle/>
        <a:p>
          <a:endParaRPr lang="ru-RU"/>
        </a:p>
      </dgm:t>
    </dgm:pt>
    <dgm:pt modelId="{3D5891FA-35FB-4021-BA6C-FDB750640564}">
      <dgm:prSet custT="1"/>
      <dgm:spPr/>
      <dgm:t>
        <a:bodyPr/>
        <a:lstStyle/>
        <a:p>
          <a:r>
            <a:rPr lang="en-US" sz="1600" b="0" dirty="0">
              <a:latin typeface="Calibri"/>
              <a:cs typeface="Calibri"/>
            </a:rPr>
            <a:t>Perfection </a:t>
          </a:r>
          <a:r>
            <a:rPr lang="en-US" sz="1600" b="0" dirty="0" smtClean="0">
              <a:latin typeface="Calibri"/>
              <a:cs typeface="Calibri"/>
            </a:rPr>
            <a:t>of </a:t>
          </a:r>
          <a:r>
            <a:rPr lang="en-US" sz="1600" b="1" i="0" dirty="0" smtClean="0">
              <a:latin typeface="Calibri"/>
              <a:cs typeface="Calibri"/>
            </a:rPr>
            <a:t>procurement</a:t>
          </a:r>
          <a:r>
            <a:rPr lang="en-US" sz="1600" b="1" dirty="0" smtClean="0">
              <a:latin typeface="Calibri"/>
              <a:cs typeface="Calibri"/>
            </a:rPr>
            <a:t> </a:t>
          </a:r>
          <a:r>
            <a:rPr lang="en-US" sz="1600" b="1" dirty="0">
              <a:latin typeface="Calibri"/>
              <a:cs typeface="Calibri"/>
            </a:rPr>
            <a:t>procedures </a:t>
          </a:r>
          <a:r>
            <a:rPr lang="en-US" sz="1600" b="1" dirty="0" smtClean="0">
              <a:latin typeface="Calibri"/>
              <a:cs typeface="Calibri"/>
            </a:rPr>
            <a:t>and </a:t>
          </a:r>
          <a:r>
            <a:rPr lang="en-US" sz="1600" b="1" dirty="0">
              <a:latin typeface="Calibri"/>
              <a:cs typeface="Calibri"/>
            </a:rPr>
            <a:t>logistic</a:t>
          </a:r>
          <a:r>
            <a:rPr lang="en-US" sz="1600" b="0" dirty="0">
              <a:latin typeface="Calibri"/>
              <a:cs typeface="Calibri"/>
            </a:rPr>
            <a:t> of </a:t>
          </a:r>
          <a:r>
            <a:rPr lang="en-US" sz="1600" b="0" dirty="0" smtClean="0">
              <a:latin typeface="Calibri"/>
              <a:cs typeface="Calibri"/>
            </a:rPr>
            <a:t>medicines</a:t>
          </a:r>
          <a:endParaRPr lang="ru-RU" sz="1600" b="0" dirty="0">
            <a:latin typeface="Calibri"/>
            <a:cs typeface="Calibri"/>
          </a:endParaRPr>
        </a:p>
      </dgm:t>
    </dgm:pt>
    <dgm:pt modelId="{2194E34E-68F8-4A17-93F5-74C84C21011C}" type="parTrans" cxnId="{F05E2B7B-F36F-43AB-BEDF-76DE91717F8A}">
      <dgm:prSet/>
      <dgm:spPr/>
      <dgm:t>
        <a:bodyPr/>
        <a:lstStyle/>
        <a:p>
          <a:endParaRPr lang="ru-RU"/>
        </a:p>
      </dgm:t>
    </dgm:pt>
    <dgm:pt modelId="{2B416734-8E6B-4CD6-A5EA-74EDA02EE144}" type="sibTrans" cxnId="{F05E2B7B-F36F-43AB-BEDF-76DE91717F8A}">
      <dgm:prSet/>
      <dgm:spPr/>
      <dgm:t>
        <a:bodyPr/>
        <a:lstStyle/>
        <a:p>
          <a:endParaRPr lang="ru-RU"/>
        </a:p>
      </dgm:t>
    </dgm:pt>
    <dgm:pt modelId="{4D1E4F08-8175-4246-9BD0-C384538ADF73}">
      <dgm:prSet custT="1"/>
      <dgm:spPr/>
      <dgm:t>
        <a:bodyPr/>
        <a:lstStyle/>
        <a:p>
          <a:r>
            <a:rPr lang="en-US" sz="1600" b="0" dirty="0" smtClean="0">
              <a:latin typeface="Calibri"/>
              <a:cs typeface="Calibri"/>
            </a:rPr>
            <a:t>Development of </a:t>
          </a:r>
          <a:r>
            <a:rPr lang="en-US" sz="1600" b="1" dirty="0" smtClean="0">
              <a:latin typeface="Calibri"/>
              <a:cs typeface="Calibri"/>
            </a:rPr>
            <a:t>ethic rules of </a:t>
          </a:r>
          <a:r>
            <a:rPr lang="en-US" sz="1600" b="0" dirty="0" smtClean="0">
              <a:latin typeface="Calibri"/>
              <a:cs typeface="Calibri"/>
            </a:rPr>
            <a:t>medicine</a:t>
          </a:r>
          <a:r>
            <a:rPr lang="en-US" sz="1600" b="1" dirty="0" smtClean="0">
              <a:latin typeface="Calibri"/>
              <a:cs typeface="Calibri"/>
            </a:rPr>
            <a:t> </a:t>
          </a:r>
          <a:r>
            <a:rPr lang="en-US" sz="1600" b="0" dirty="0" smtClean="0">
              <a:latin typeface="Calibri"/>
              <a:cs typeface="Calibri"/>
            </a:rPr>
            <a:t>pharmaceutical advancement</a:t>
          </a:r>
          <a:endParaRPr lang="ru-RU" sz="1600" b="0" dirty="0" smtClean="0">
            <a:latin typeface="Calibri"/>
            <a:cs typeface="Calibri"/>
          </a:endParaRPr>
        </a:p>
      </dgm:t>
    </dgm:pt>
    <dgm:pt modelId="{6B31D90D-0171-44B6-9741-FF616544FD77}" type="parTrans" cxnId="{04CD039C-F78A-4DE9-926A-0AE3D9DFD3AB}">
      <dgm:prSet/>
      <dgm:spPr/>
      <dgm:t>
        <a:bodyPr/>
        <a:lstStyle/>
        <a:p>
          <a:endParaRPr lang="ru-RU"/>
        </a:p>
      </dgm:t>
    </dgm:pt>
    <dgm:pt modelId="{64E265B7-10BD-42B5-A8C1-8F2DB38B6BE2}" type="sibTrans" cxnId="{04CD039C-F78A-4DE9-926A-0AE3D9DFD3AB}">
      <dgm:prSet/>
      <dgm:spPr/>
      <dgm:t>
        <a:bodyPr/>
        <a:lstStyle/>
        <a:p>
          <a:endParaRPr lang="ru-RU"/>
        </a:p>
      </dgm:t>
    </dgm:pt>
    <dgm:pt modelId="{CF08B470-96B7-4523-AA16-EB1AB4C5505E}">
      <dgm:prSet custT="1"/>
      <dgm:spPr/>
      <dgm:t>
        <a:bodyPr/>
        <a:lstStyle/>
        <a:p>
          <a:r>
            <a:rPr lang="en-US" sz="1600" b="0" dirty="0" smtClean="0">
              <a:latin typeface="Calibri"/>
              <a:cs typeface="Calibri"/>
            </a:rPr>
            <a:t>Monitoring of prescribing medicine’s validity</a:t>
          </a:r>
          <a:endParaRPr lang="ru-RU" sz="1600" b="0" dirty="0" smtClean="0">
            <a:latin typeface="Calibri"/>
            <a:cs typeface="Calibri"/>
          </a:endParaRPr>
        </a:p>
      </dgm:t>
    </dgm:pt>
    <dgm:pt modelId="{93036678-0F3E-4A55-BEE1-FD92D11268F0}" type="parTrans" cxnId="{F5240D06-3A9F-41D0-9B75-40656F1385E7}">
      <dgm:prSet/>
      <dgm:spPr/>
      <dgm:t>
        <a:bodyPr/>
        <a:lstStyle/>
        <a:p>
          <a:endParaRPr lang="ru-RU"/>
        </a:p>
      </dgm:t>
    </dgm:pt>
    <dgm:pt modelId="{F8CE70AC-7D86-4009-BB59-D105FA585744}" type="sibTrans" cxnId="{F5240D06-3A9F-41D0-9B75-40656F1385E7}">
      <dgm:prSet/>
      <dgm:spPr/>
      <dgm:t>
        <a:bodyPr/>
        <a:lstStyle/>
        <a:p>
          <a:endParaRPr lang="ru-RU"/>
        </a:p>
      </dgm:t>
    </dgm:pt>
    <dgm:pt modelId="{06DD3CE9-316B-ED4F-8995-C8E98FC11C33}" type="pres">
      <dgm:prSet presAssocID="{E21C12A7-0645-5A4F-9109-864A5953E5EE}" presName="linear" presStyleCnt="0">
        <dgm:presLayoutVars>
          <dgm:dir/>
          <dgm:animLvl val="lvl"/>
          <dgm:resizeHandles val="exact"/>
        </dgm:presLayoutVars>
      </dgm:prSet>
      <dgm:spPr/>
    </dgm:pt>
    <dgm:pt modelId="{B75955C9-D999-A948-8F0A-71B5DDFF6319}" type="pres">
      <dgm:prSet presAssocID="{6CA62311-8C9C-7849-9604-C5035824F495}" presName="parentLin" presStyleCnt="0"/>
      <dgm:spPr/>
    </dgm:pt>
    <dgm:pt modelId="{87000C9A-E10C-BF4A-9A65-46DF1CF9C098}" type="pres">
      <dgm:prSet presAssocID="{6CA62311-8C9C-7849-9604-C5035824F49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4514B58-7194-4146-86E0-DA8AEC9F931B}" type="pres">
      <dgm:prSet presAssocID="{6CA62311-8C9C-7849-9604-C5035824F49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34BD5-2463-0048-B4A7-3742D3AC9F27}" type="pres">
      <dgm:prSet presAssocID="{6CA62311-8C9C-7849-9604-C5035824F495}" presName="negativeSpace" presStyleCnt="0"/>
      <dgm:spPr/>
    </dgm:pt>
    <dgm:pt modelId="{549AD347-8031-EC43-B7A7-77A94274F99C}" type="pres">
      <dgm:prSet presAssocID="{6CA62311-8C9C-7849-9604-C5035824F495}" presName="childText" presStyleLbl="conFgAcc1" presStyleIdx="0" presStyleCnt="4" custLinFactY="-345" custLinFactNeighborX="-39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DB70C-D5DC-A841-9D57-15960C5205D3}" type="pres">
      <dgm:prSet presAssocID="{9E9CB172-BC40-4849-8A91-1F4F81B1C841}" presName="spaceBetweenRectangles" presStyleCnt="0"/>
      <dgm:spPr/>
    </dgm:pt>
    <dgm:pt modelId="{AFA9F18B-A081-4940-ACAD-5C6754910EEB}" type="pres">
      <dgm:prSet presAssocID="{0FB6A9C1-1E42-524F-9C84-7164BA7AA620}" presName="parentLin" presStyleCnt="0"/>
      <dgm:spPr/>
    </dgm:pt>
    <dgm:pt modelId="{12532E3C-BBEA-074C-9E10-04235016265D}" type="pres">
      <dgm:prSet presAssocID="{0FB6A9C1-1E42-524F-9C84-7164BA7AA62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E13ADE5-CAA0-AC44-9F23-9A6A91716F87}" type="pres">
      <dgm:prSet presAssocID="{0FB6A9C1-1E42-524F-9C84-7164BA7AA62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805BA-F0D5-9640-8260-3F939CB6B8D0}" type="pres">
      <dgm:prSet presAssocID="{0FB6A9C1-1E42-524F-9C84-7164BA7AA620}" presName="negativeSpace" presStyleCnt="0"/>
      <dgm:spPr/>
    </dgm:pt>
    <dgm:pt modelId="{849F11C6-7720-8E4D-8681-2D6BC16358CE}" type="pres">
      <dgm:prSet presAssocID="{0FB6A9C1-1E42-524F-9C84-7164BA7AA620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CF8656-8246-6F41-A573-4E469C783BC6}" type="pres">
      <dgm:prSet presAssocID="{2D770068-5CEA-FD49-89C8-60722A05F633}" presName="spaceBetweenRectangles" presStyleCnt="0"/>
      <dgm:spPr/>
    </dgm:pt>
    <dgm:pt modelId="{253FB9F8-0869-8D48-A808-1B643CA2AC2B}" type="pres">
      <dgm:prSet presAssocID="{671DBDB2-573A-0645-8FB8-B11F4655C61A}" presName="parentLin" presStyleCnt="0"/>
      <dgm:spPr/>
    </dgm:pt>
    <dgm:pt modelId="{BB0E4951-1477-3845-8D61-D1CC6B3B3F3C}" type="pres">
      <dgm:prSet presAssocID="{671DBDB2-573A-0645-8FB8-B11F4655C61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B825701-A2F7-124F-B67D-825C951871C2}" type="pres">
      <dgm:prSet presAssocID="{671DBDB2-573A-0645-8FB8-B11F4655C61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4AD2A-18B7-4E42-A387-1B3F76BE0221}" type="pres">
      <dgm:prSet presAssocID="{671DBDB2-573A-0645-8FB8-B11F4655C61A}" presName="negativeSpace" presStyleCnt="0"/>
      <dgm:spPr/>
    </dgm:pt>
    <dgm:pt modelId="{FA14C9D3-4E31-924A-8651-AEE7AE3FD288}" type="pres">
      <dgm:prSet presAssocID="{671DBDB2-573A-0645-8FB8-B11F4655C61A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83F2B-A795-254F-A377-FE67EBF6B409}" type="pres">
      <dgm:prSet presAssocID="{DEF3A9D0-4514-DE42-977A-52B0DD656A20}" presName="spaceBetweenRectangles" presStyleCnt="0"/>
      <dgm:spPr/>
    </dgm:pt>
    <dgm:pt modelId="{91850E77-3AA5-3A49-96AB-5A5CB6C119B0}" type="pres">
      <dgm:prSet presAssocID="{6BA967A9-67B9-8D41-A3E6-E4ED0F3F9D20}" presName="parentLin" presStyleCnt="0"/>
      <dgm:spPr/>
    </dgm:pt>
    <dgm:pt modelId="{8DE878E9-FA8C-E54C-AA36-7D502F91D5E4}" type="pres">
      <dgm:prSet presAssocID="{6BA967A9-67B9-8D41-A3E6-E4ED0F3F9D2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B742CA2-9F61-C747-9B96-57AE0BEA8975}" type="pres">
      <dgm:prSet presAssocID="{6BA967A9-67B9-8D41-A3E6-E4ED0F3F9D2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DA3EDB-CE5B-3248-A374-C56914C2E292}" type="pres">
      <dgm:prSet presAssocID="{6BA967A9-67B9-8D41-A3E6-E4ED0F3F9D20}" presName="negativeSpace" presStyleCnt="0"/>
      <dgm:spPr/>
    </dgm:pt>
    <dgm:pt modelId="{9600FEFC-7DCF-E041-BEFB-BACB1E2CB388}" type="pres">
      <dgm:prSet presAssocID="{6BA967A9-67B9-8D41-A3E6-E4ED0F3F9D20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7D83AA-3C34-41C5-9217-A3C1D69A14D9}" srcId="{0FB6A9C1-1E42-524F-9C84-7164BA7AA620}" destId="{B7791F2A-510A-459B-B73D-7B805383BC0E}" srcOrd="1" destOrd="0" parTransId="{C69432FD-A3BE-4641-94BA-9665657C5F13}" sibTransId="{B575C544-9009-42B6-A2E0-3CBD4CE206FF}"/>
    <dgm:cxn modelId="{061C23C2-4549-9246-BAC6-8A23E210A9CC}" srcId="{6BA967A9-67B9-8D41-A3E6-E4ED0F3F9D20}" destId="{02B2E31A-5A97-1045-9830-6F9299B11AC0}" srcOrd="0" destOrd="0" parTransId="{F560B3BA-19CE-D148-B9F4-A48CCCD9B040}" sibTransId="{B9086BA9-3459-DA4A-B406-CF72B3B7BA28}"/>
    <dgm:cxn modelId="{1608F48B-4249-6B45-9C08-CD44AB053D90}" srcId="{671DBDB2-573A-0645-8FB8-B11F4655C61A}" destId="{5A2EC95E-1E73-D045-891D-FC58EC9E091D}" srcOrd="0" destOrd="0" parTransId="{C93DC447-F41F-DD4D-B279-9A0AD3E20ADB}" sibTransId="{36311192-2023-A24F-9996-35C8E1C4CFFC}"/>
    <dgm:cxn modelId="{52A570E8-898F-4D8C-8D0F-7BD174D836DF}" type="presOf" srcId="{3D5891FA-35FB-4021-BA6C-FDB750640564}" destId="{FA14C9D3-4E31-924A-8651-AEE7AE3FD288}" srcOrd="0" destOrd="2" presId="urn:microsoft.com/office/officeart/2005/8/layout/list1"/>
    <dgm:cxn modelId="{B0475DD4-87FA-A345-8980-39AF54C8E2E1}" type="presOf" srcId="{671DBDB2-573A-0645-8FB8-B11F4655C61A}" destId="{2B825701-A2F7-124F-B67D-825C951871C2}" srcOrd="1" destOrd="0" presId="urn:microsoft.com/office/officeart/2005/8/layout/list1"/>
    <dgm:cxn modelId="{19E5346C-D879-E64B-8F74-5EBDC0C43A1A}" srcId="{E21C12A7-0645-5A4F-9109-864A5953E5EE}" destId="{671DBDB2-573A-0645-8FB8-B11F4655C61A}" srcOrd="2" destOrd="0" parTransId="{FFA296E7-7C48-7945-8EFA-E84E6B50C815}" sibTransId="{DEF3A9D0-4514-DE42-977A-52B0DD656A20}"/>
    <dgm:cxn modelId="{5B7690BB-3AE2-EC41-8AFC-16F3BE30710C}" type="presOf" srcId="{1E2EC079-E175-F045-978C-8F443A8380EB}" destId="{549AD347-8031-EC43-B7A7-77A94274F99C}" srcOrd="0" destOrd="0" presId="urn:microsoft.com/office/officeart/2005/8/layout/list1"/>
    <dgm:cxn modelId="{0EE4B876-3223-437B-A2E2-BF79262A0C10}" type="presOf" srcId="{B7791F2A-510A-459B-B73D-7B805383BC0E}" destId="{849F11C6-7720-8E4D-8681-2D6BC16358CE}" srcOrd="0" destOrd="1" presId="urn:microsoft.com/office/officeart/2005/8/layout/list1"/>
    <dgm:cxn modelId="{91CAF6E4-F9EA-4693-BC6D-BC339B788047}" type="presOf" srcId="{0FFEC48D-5C31-4453-9DE3-4EC300196B3B}" destId="{549AD347-8031-EC43-B7A7-77A94274F99C}" srcOrd="0" destOrd="1" presId="urn:microsoft.com/office/officeart/2005/8/layout/list1"/>
    <dgm:cxn modelId="{24C7E578-107B-8947-8106-CD3E8948916C}" type="presOf" srcId="{EEC92E1A-F471-A744-A507-B12055D5068F}" destId="{849F11C6-7720-8E4D-8681-2D6BC16358CE}" srcOrd="0" destOrd="0" presId="urn:microsoft.com/office/officeart/2005/8/layout/list1"/>
    <dgm:cxn modelId="{D8A471AA-9BF1-DB42-BBC9-38E83E7958C2}" type="presOf" srcId="{6BA967A9-67B9-8D41-A3E6-E4ED0F3F9D20}" destId="{8B742CA2-9F61-C747-9B96-57AE0BEA8975}" srcOrd="1" destOrd="0" presId="urn:microsoft.com/office/officeart/2005/8/layout/list1"/>
    <dgm:cxn modelId="{3BD7FA27-C869-4B61-B4EE-460690FED9E6}" srcId="{6CA62311-8C9C-7849-9604-C5035824F495}" destId="{0FFEC48D-5C31-4453-9DE3-4EC300196B3B}" srcOrd="1" destOrd="0" parTransId="{CC98B359-19FF-4549-B1E7-43A55870B225}" sibTransId="{D4A79C10-4EF8-47C6-ADC0-D6FD948BDFAC}"/>
    <dgm:cxn modelId="{41F41625-0AD9-034F-ABB8-293F4C48959B}" type="presOf" srcId="{0FB6A9C1-1E42-524F-9C84-7164BA7AA620}" destId="{5E13ADE5-CAA0-AC44-9F23-9A6A91716F87}" srcOrd="1" destOrd="0" presId="urn:microsoft.com/office/officeart/2005/8/layout/list1"/>
    <dgm:cxn modelId="{DACDD643-4ABA-5540-A5B0-7C3E228CC60B}" srcId="{E21C12A7-0645-5A4F-9109-864A5953E5EE}" destId="{6CA62311-8C9C-7849-9604-C5035824F495}" srcOrd="0" destOrd="0" parTransId="{5674B072-9301-7B4D-AFF5-06864797DEC2}" sibTransId="{9E9CB172-BC40-4849-8A91-1F4F81B1C841}"/>
    <dgm:cxn modelId="{A8937166-8A64-E149-928A-87C32B83AC99}" srcId="{E21C12A7-0645-5A4F-9109-864A5953E5EE}" destId="{6BA967A9-67B9-8D41-A3E6-E4ED0F3F9D20}" srcOrd="3" destOrd="0" parTransId="{143BB0FA-4543-9B4B-A357-523311C209FD}" sibTransId="{0823CA0A-9F0A-4142-AB2F-E726E6C4CF98}"/>
    <dgm:cxn modelId="{2558FF8A-BBCB-4C47-A06C-B62C59BD3E5E}" srcId="{671DBDB2-573A-0645-8FB8-B11F4655C61A}" destId="{1AFA70E0-7C22-47DF-AD53-34074AC28824}" srcOrd="1" destOrd="0" parTransId="{463EE6AA-A62B-4808-9287-A6E249C2254E}" sibTransId="{2191F335-3D5E-45A1-9AAE-81A51548AA1A}"/>
    <dgm:cxn modelId="{EC90F290-47BC-434A-82A3-047480409582}" type="presOf" srcId="{0FB6A9C1-1E42-524F-9C84-7164BA7AA620}" destId="{12532E3C-BBEA-074C-9E10-04235016265D}" srcOrd="0" destOrd="0" presId="urn:microsoft.com/office/officeart/2005/8/layout/list1"/>
    <dgm:cxn modelId="{C624AAA3-7321-4945-B02C-588861B59C0B}" type="presOf" srcId="{6CA62311-8C9C-7849-9604-C5035824F495}" destId="{87000C9A-E10C-BF4A-9A65-46DF1CF9C098}" srcOrd="0" destOrd="0" presId="urn:microsoft.com/office/officeart/2005/8/layout/list1"/>
    <dgm:cxn modelId="{9A3052DB-D121-F14F-93A1-4E6B8704F3F0}" srcId="{6CA62311-8C9C-7849-9604-C5035824F495}" destId="{1E2EC079-E175-F045-978C-8F443A8380EB}" srcOrd="0" destOrd="0" parTransId="{5C7532CB-64BA-AB4D-8FE3-35514D45CC33}" sibTransId="{0B4DB24B-3C5B-9D49-87AF-6E8711702F47}"/>
    <dgm:cxn modelId="{0B5DAEEA-3210-4CEF-BCCC-E77A8DEA4387}" srcId="{0FB6A9C1-1E42-524F-9C84-7164BA7AA620}" destId="{084CF39A-1A59-4886-8DDD-F8A0E7FEF87D}" srcOrd="2" destOrd="0" parTransId="{B0A614BF-D7BD-4FFE-9A2E-58D360BD8830}" sibTransId="{DFFFF92C-0785-4B47-A9FD-EAC7196DC97D}"/>
    <dgm:cxn modelId="{F5240D06-3A9F-41D0-9B75-40656F1385E7}" srcId="{6BA967A9-67B9-8D41-A3E6-E4ED0F3F9D20}" destId="{CF08B470-96B7-4523-AA16-EB1AB4C5505E}" srcOrd="2" destOrd="0" parTransId="{93036678-0F3E-4A55-BEE1-FD92D11268F0}" sibTransId="{F8CE70AC-7D86-4009-BB59-D105FA585744}"/>
    <dgm:cxn modelId="{B8A7B4A0-973E-2840-B980-B6DB0A5BD075}" type="presOf" srcId="{E21C12A7-0645-5A4F-9109-864A5953E5EE}" destId="{06DD3CE9-316B-ED4F-8995-C8E98FC11C33}" srcOrd="0" destOrd="0" presId="urn:microsoft.com/office/officeart/2005/8/layout/list1"/>
    <dgm:cxn modelId="{30C568DD-DF6D-40B8-8189-CDA52F6C5F38}" type="presOf" srcId="{084CF39A-1A59-4886-8DDD-F8A0E7FEF87D}" destId="{849F11C6-7720-8E4D-8681-2D6BC16358CE}" srcOrd="0" destOrd="2" presId="urn:microsoft.com/office/officeart/2005/8/layout/list1"/>
    <dgm:cxn modelId="{1802FF70-12A4-4D8F-A039-085FA3448B84}" type="presOf" srcId="{4D1E4F08-8175-4246-9BD0-C384538ADF73}" destId="{9600FEFC-7DCF-E041-BEFB-BACB1E2CB388}" srcOrd="0" destOrd="1" presId="urn:microsoft.com/office/officeart/2005/8/layout/list1"/>
    <dgm:cxn modelId="{A5716D0A-B778-9F4A-A69D-D36A145BA241}" type="presOf" srcId="{671DBDB2-573A-0645-8FB8-B11F4655C61A}" destId="{BB0E4951-1477-3845-8D61-D1CC6B3B3F3C}" srcOrd="0" destOrd="0" presId="urn:microsoft.com/office/officeart/2005/8/layout/list1"/>
    <dgm:cxn modelId="{3D09E88F-1791-794A-9AF5-C028A3B83995}" srcId="{E21C12A7-0645-5A4F-9109-864A5953E5EE}" destId="{0FB6A9C1-1E42-524F-9C84-7164BA7AA620}" srcOrd="1" destOrd="0" parTransId="{FB4E9736-D4B7-404F-9245-A0F834450418}" sibTransId="{2D770068-5CEA-FD49-89C8-60722A05F633}"/>
    <dgm:cxn modelId="{A4F5CADB-F442-478D-88F9-668126FFF995}" type="presOf" srcId="{CF08B470-96B7-4523-AA16-EB1AB4C5505E}" destId="{9600FEFC-7DCF-E041-BEFB-BACB1E2CB388}" srcOrd="0" destOrd="2" presId="urn:microsoft.com/office/officeart/2005/8/layout/list1"/>
    <dgm:cxn modelId="{842179A0-A2C4-D544-AC37-626E493B84EA}" srcId="{0FB6A9C1-1E42-524F-9C84-7164BA7AA620}" destId="{EEC92E1A-F471-A744-A507-B12055D5068F}" srcOrd="0" destOrd="0" parTransId="{53CCBAD7-40E9-1948-8B31-622E03B7C4E1}" sibTransId="{9D820A16-566C-C449-944E-55459219EEA1}"/>
    <dgm:cxn modelId="{AB8D661A-52E0-C943-A10E-4F5ABD035D17}" type="presOf" srcId="{02B2E31A-5A97-1045-9830-6F9299B11AC0}" destId="{9600FEFC-7DCF-E041-BEFB-BACB1E2CB388}" srcOrd="0" destOrd="0" presId="urn:microsoft.com/office/officeart/2005/8/layout/list1"/>
    <dgm:cxn modelId="{35513853-A3EC-034B-B49D-E8844B98F554}" type="presOf" srcId="{6BA967A9-67B9-8D41-A3E6-E4ED0F3F9D20}" destId="{8DE878E9-FA8C-E54C-AA36-7D502F91D5E4}" srcOrd="0" destOrd="0" presId="urn:microsoft.com/office/officeart/2005/8/layout/list1"/>
    <dgm:cxn modelId="{F05E2B7B-F36F-43AB-BEDF-76DE91717F8A}" srcId="{671DBDB2-573A-0645-8FB8-B11F4655C61A}" destId="{3D5891FA-35FB-4021-BA6C-FDB750640564}" srcOrd="2" destOrd="0" parTransId="{2194E34E-68F8-4A17-93F5-74C84C21011C}" sibTransId="{2B416734-8E6B-4CD6-A5EA-74EDA02EE144}"/>
    <dgm:cxn modelId="{58444B73-3450-412B-B9EC-AB45AA8CFF77}" type="presOf" srcId="{1AFA70E0-7C22-47DF-AD53-34074AC28824}" destId="{FA14C9D3-4E31-924A-8651-AEE7AE3FD288}" srcOrd="0" destOrd="1" presId="urn:microsoft.com/office/officeart/2005/8/layout/list1"/>
    <dgm:cxn modelId="{498C1E99-4032-0D48-A120-133AD217E52D}" type="presOf" srcId="{5A2EC95E-1E73-D045-891D-FC58EC9E091D}" destId="{FA14C9D3-4E31-924A-8651-AEE7AE3FD288}" srcOrd="0" destOrd="0" presId="urn:microsoft.com/office/officeart/2005/8/layout/list1"/>
    <dgm:cxn modelId="{04CD039C-F78A-4DE9-926A-0AE3D9DFD3AB}" srcId="{6BA967A9-67B9-8D41-A3E6-E4ED0F3F9D20}" destId="{4D1E4F08-8175-4246-9BD0-C384538ADF73}" srcOrd="1" destOrd="0" parTransId="{6B31D90D-0171-44B6-9741-FF616544FD77}" sibTransId="{64E265B7-10BD-42B5-A8C1-8F2DB38B6BE2}"/>
    <dgm:cxn modelId="{DAC2606D-4441-A94B-92BE-437ABD38794F}" type="presOf" srcId="{6CA62311-8C9C-7849-9604-C5035824F495}" destId="{A4514B58-7194-4146-86E0-DA8AEC9F931B}" srcOrd="1" destOrd="0" presId="urn:microsoft.com/office/officeart/2005/8/layout/list1"/>
    <dgm:cxn modelId="{EA36C3A5-EFBB-DF4C-A422-951377335572}" type="presParOf" srcId="{06DD3CE9-316B-ED4F-8995-C8E98FC11C33}" destId="{B75955C9-D999-A948-8F0A-71B5DDFF6319}" srcOrd="0" destOrd="0" presId="urn:microsoft.com/office/officeart/2005/8/layout/list1"/>
    <dgm:cxn modelId="{81D8EEC8-C573-5B43-984E-F0EC05975603}" type="presParOf" srcId="{B75955C9-D999-A948-8F0A-71B5DDFF6319}" destId="{87000C9A-E10C-BF4A-9A65-46DF1CF9C098}" srcOrd="0" destOrd="0" presId="urn:microsoft.com/office/officeart/2005/8/layout/list1"/>
    <dgm:cxn modelId="{7856C3B9-FF64-3B4E-AC64-2BAE8153AC97}" type="presParOf" srcId="{B75955C9-D999-A948-8F0A-71B5DDFF6319}" destId="{A4514B58-7194-4146-86E0-DA8AEC9F931B}" srcOrd="1" destOrd="0" presId="urn:microsoft.com/office/officeart/2005/8/layout/list1"/>
    <dgm:cxn modelId="{34DB2EE8-7D88-694B-B314-02B4EEF3E968}" type="presParOf" srcId="{06DD3CE9-316B-ED4F-8995-C8E98FC11C33}" destId="{27B34BD5-2463-0048-B4A7-3742D3AC9F27}" srcOrd="1" destOrd="0" presId="urn:microsoft.com/office/officeart/2005/8/layout/list1"/>
    <dgm:cxn modelId="{557EF963-F948-8D44-ADA4-C527B7E32C2C}" type="presParOf" srcId="{06DD3CE9-316B-ED4F-8995-C8E98FC11C33}" destId="{549AD347-8031-EC43-B7A7-77A94274F99C}" srcOrd="2" destOrd="0" presId="urn:microsoft.com/office/officeart/2005/8/layout/list1"/>
    <dgm:cxn modelId="{F90A05D4-5E28-6142-BBE3-9CD307913CFC}" type="presParOf" srcId="{06DD3CE9-316B-ED4F-8995-C8E98FC11C33}" destId="{694DB70C-D5DC-A841-9D57-15960C5205D3}" srcOrd="3" destOrd="0" presId="urn:microsoft.com/office/officeart/2005/8/layout/list1"/>
    <dgm:cxn modelId="{5786C39F-2665-254B-99D8-0B91CFD9190F}" type="presParOf" srcId="{06DD3CE9-316B-ED4F-8995-C8E98FC11C33}" destId="{AFA9F18B-A081-4940-ACAD-5C6754910EEB}" srcOrd="4" destOrd="0" presId="urn:microsoft.com/office/officeart/2005/8/layout/list1"/>
    <dgm:cxn modelId="{7C3E241C-4192-134E-9FE0-1C96014B6B8C}" type="presParOf" srcId="{AFA9F18B-A081-4940-ACAD-5C6754910EEB}" destId="{12532E3C-BBEA-074C-9E10-04235016265D}" srcOrd="0" destOrd="0" presId="urn:microsoft.com/office/officeart/2005/8/layout/list1"/>
    <dgm:cxn modelId="{C4F87E07-A77B-9948-9027-D4333B8FFA04}" type="presParOf" srcId="{AFA9F18B-A081-4940-ACAD-5C6754910EEB}" destId="{5E13ADE5-CAA0-AC44-9F23-9A6A91716F87}" srcOrd="1" destOrd="0" presId="urn:microsoft.com/office/officeart/2005/8/layout/list1"/>
    <dgm:cxn modelId="{7864F648-E8DD-5F40-B835-7BEE455F6C80}" type="presParOf" srcId="{06DD3CE9-316B-ED4F-8995-C8E98FC11C33}" destId="{13D805BA-F0D5-9640-8260-3F939CB6B8D0}" srcOrd="5" destOrd="0" presId="urn:microsoft.com/office/officeart/2005/8/layout/list1"/>
    <dgm:cxn modelId="{C72F8291-EA53-9546-9520-5FBB07ED52E3}" type="presParOf" srcId="{06DD3CE9-316B-ED4F-8995-C8E98FC11C33}" destId="{849F11C6-7720-8E4D-8681-2D6BC16358CE}" srcOrd="6" destOrd="0" presId="urn:microsoft.com/office/officeart/2005/8/layout/list1"/>
    <dgm:cxn modelId="{B41CB48B-7B95-C241-931A-ED4E6C3354F0}" type="presParOf" srcId="{06DD3CE9-316B-ED4F-8995-C8E98FC11C33}" destId="{F7CF8656-8246-6F41-A573-4E469C783BC6}" srcOrd="7" destOrd="0" presId="urn:microsoft.com/office/officeart/2005/8/layout/list1"/>
    <dgm:cxn modelId="{E3B6D344-0CAD-AC42-A49C-6470DBFDFF03}" type="presParOf" srcId="{06DD3CE9-316B-ED4F-8995-C8E98FC11C33}" destId="{253FB9F8-0869-8D48-A808-1B643CA2AC2B}" srcOrd="8" destOrd="0" presId="urn:microsoft.com/office/officeart/2005/8/layout/list1"/>
    <dgm:cxn modelId="{B662762D-CBB3-7645-ACD7-40F15E8EE068}" type="presParOf" srcId="{253FB9F8-0869-8D48-A808-1B643CA2AC2B}" destId="{BB0E4951-1477-3845-8D61-D1CC6B3B3F3C}" srcOrd="0" destOrd="0" presId="urn:microsoft.com/office/officeart/2005/8/layout/list1"/>
    <dgm:cxn modelId="{667D2AAA-6B54-0C4C-B2A1-D97644178EC9}" type="presParOf" srcId="{253FB9F8-0869-8D48-A808-1B643CA2AC2B}" destId="{2B825701-A2F7-124F-B67D-825C951871C2}" srcOrd="1" destOrd="0" presId="urn:microsoft.com/office/officeart/2005/8/layout/list1"/>
    <dgm:cxn modelId="{9D5A8DF9-2D70-0549-80FE-D5C1C6DE5BDC}" type="presParOf" srcId="{06DD3CE9-316B-ED4F-8995-C8E98FC11C33}" destId="{BA94AD2A-18B7-4E42-A387-1B3F76BE0221}" srcOrd="9" destOrd="0" presId="urn:microsoft.com/office/officeart/2005/8/layout/list1"/>
    <dgm:cxn modelId="{015875EA-4DAC-E646-809A-CC25CBA709E6}" type="presParOf" srcId="{06DD3CE9-316B-ED4F-8995-C8E98FC11C33}" destId="{FA14C9D3-4E31-924A-8651-AEE7AE3FD288}" srcOrd="10" destOrd="0" presId="urn:microsoft.com/office/officeart/2005/8/layout/list1"/>
    <dgm:cxn modelId="{3D7A4CAD-F04B-534E-86BB-FEE369113DFA}" type="presParOf" srcId="{06DD3CE9-316B-ED4F-8995-C8E98FC11C33}" destId="{80283F2B-A795-254F-A377-FE67EBF6B409}" srcOrd="11" destOrd="0" presId="urn:microsoft.com/office/officeart/2005/8/layout/list1"/>
    <dgm:cxn modelId="{9C97485F-7DD5-D74B-A27B-A16D32AD8B08}" type="presParOf" srcId="{06DD3CE9-316B-ED4F-8995-C8E98FC11C33}" destId="{91850E77-3AA5-3A49-96AB-5A5CB6C119B0}" srcOrd="12" destOrd="0" presId="urn:microsoft.com/office/officeart/2005/8/layout/list1"/>
    <dgm:cxn modelId="{16DA15EB-0C1A-C844-8203-2DD04C7743F0}" type="presParOf" srcId="{91850E77-3AA5-3A49-96AB-5A5CB6C119B0}" destId="{8DE878E9-FA8C-E54C-AA36-7D502F91D5E4}" srcOrd="0" destOrd="0" presId="urn:microsoft.com/office/officeart/2005/8/layout/list1"/>
    <dgm:cxn modelId="{1B006417-407D-C54D-A070-F6E55B5A950D}" type="presParOf" srcId="{91850E77-3AA5-3A49-96AB-5A5CB6C119B0}" destId="{8B742CA2-9F61-C747-9B96-57AE0BEA8975}" srcOrd="1" destOrd="0" presId="urn:microsoft.com/office/officeart/2005/8/layout/list1"/>
    <dgm:cxn modelId="{E088299F-4A06-D742-8F35-4CD162BCB10A}" type="presParOf" srcId="{06DD3CE9-316B-ED4F-8995-C8E98FC11C33}" destId="{0FDA3EDB-CE5B-3248-A374-C56914C2E292}" srcOrd="13" destOrd="0" presId="urn:microsoft.com/office/officeart/2005/8/layout/list1"/>
    <dgm:cxn modelId="{76F0FF3B-3244-F24F-AD22-31B01567F67A}" type="presParOf" srcId="{06DD3CE9-316B-ED4F-8995-C8E98FC11C33}" destId="{9600FEFC-7DCF-E041-BEFB-BACB1E2CB38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AD347-8031-EC43-B7A7-77A94274F99C}">
      <dsp:nvSpPr>
        <dsp:cNvPr id="0" name=""/>
        <dsp:cNvSpPr/>
      </dsp:nvSpPr>
      <dsp:spPr>
        <a:xfrm>
          <a:off x="0" y="113119"/>
          <a:ext cx="7696895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65" tIns="249936" rIns="59736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Calibri"/>
              <a:cs typeface="Calibri"/>
            </a:rPr>
            <a:t>Price adjustment </a:t>
          </a:r>
          <a:r>
            <a:rPr lang="en-US" sz="1600" b="0" kern="1200" dirty="0" smtClean="0">
              <a:latin typeface="Calibri"/>
              <a:cs typeface="Calibri"/>
            </a:rPr>
            <a:t>on all medicines</a:t>
          </a:r>
          <a:endParaRPr lang="ru-RU" sz="1600" b="0" kern="1200" dirty="0">
            <a:latin typeface="Calibri"/>
            <a:cs typeface="Calibri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latin typeface="Calibri"/>
              <a:cs typeface="Calibri"/>
            </a:rPr>
            <a:t>Expansion of the ambulatory </a:t>
          </a:r>
          <a:r>
            <a:rPr lang="en-US" sz="1600" b="0" kern="1200" dirty="0" smtClean="0">
              <a:latin typeface="Calibri"/>
              <a:cs typeface="Calibri"/>
            </a:rPr>
            <a:t>medicine provision</a:t>
          </a:r>
          <a:endParaRPr lang="ru-RU" sz="1600" b="0" kern="1200" dirty="0">
            <a:latin typeface="Calibri"/>
            <a:cs typeface="Calibri"/>
          </a:endParaRPr>
        </a:p>
      </dsp:txBody>
      <dsp:txXfrm>
        <a:off x="0" y="113119"/>
        <a:ext cx="7696895" cy="850500"/>
      </dsp:txXfrm>
    </dsp:sp>
    <dsp:sp modelId="{A4514B58-7194-4146-86E0-DA8AEC9F931B}">
      <dsp:nvSpPr>
        <dsp:cNvPr id="0" name=""/>
        <dsp:cNvSpPr/>
      </dsp:nvSpPr>
      <dsp:spPr>
        <a:xfrm>
          <a:off x="384844" y="3733"/>
          <a:ext cx="5387826" cy="35424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647" tIns="0" rIns="20364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>
              <a:latin typeface="Calibri"/>
              <a:cs typeface="Calibri"/>
            </a:rPr>
            <a:t>1. </a:t>
          </a:r>
          <a:r>
            <a:rPr lang="en-US" sz="1600" b="1" i="0" kern="1200" dirty="0" smtClean="0">
              <a:latin typeface="Calibri"/>
              <a:cs typeface="Calibri"/>
            </a:rPr>
            <a:t>Economic availability of </a:t>
          </a:r>
          <a:r>
            <a:rPr lang="en-US" sz="1600" b="1" kern="1200" dirty="0" smtClean="0">
              <a:solidFill>
                <a:schemeClr val="bg1"/>
              </a:solidFill>
              <a:cs typeface="Calibri"/>
            </a:rPr>
            <a:t>drugs</a:t>
          </a:r>
          <a:endParaRPr lang="ru-RU" sz="1600" b="1" i="0" kern="1200" dirty="0">
            <a:latin typeface="Calibri"/>
            <a:cs typeface="Calibri"/>
          </a:endParaRPr>
        </a:p>
      </dsp:txBody>
      <dsp:txXfrm>
        <a:off x="402137" y="21026"/>
        <a:ext cx="5353240" cy="319654"/>
      </dsp:txXfrm>
    </dsp:sp>
    <dsp:sp modelId="{849F11C6-7720-8E4D-8681-2D6BC16358CE}">
      <dsp:nvSpPr>
        <dsp:cNvPr id="0" name=""/>
        <dsp:cNvSpPr/>
      </dsp:nvSpPr>
      <dsp:spPr>
        <a:xfrm>
          <a:off x="0" y="1273273"/>
          <a:ext cx="7696895" cy="136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65" tIns="249936" rIns="597365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i="0" kern="1200" dirty="0" smtClean="0">
              <a:latin typeface="Calibri"/>
              <a:cs typeface="Calibri"/>
            </a:rPr>
            <a:t>Development of </a:t>
          </a:r>
          <a:r>
            <a:rPr lang="en-US" sz="1600" b="1" i="0" kern="1200" dirty="0" smtClean="0">
              <a:latin typeface="Calibri"/>
              <a:cs typeface="Calibri"/>
            </a:rPr>
            <a:t>registration, medicine, certification and producers’</a:t>
          </a:r>
          <a:r>
            <a:rPr lang="en-US" sz="1600" b="0" i="0" kern="1200" dirty="0" smtClean="0">
              <a:latin typeface="Calibri"/>
              <a:cs typeface="Calibri"/>
            </a:rPr>
            <a:t> </a:t>
          </a:r>
          <a:r>
            <a:rPr lang="en-US" sz="1600" b="1" i="0" kern="1200" dirty="0" smtClean="0">
              <a:latin typeface="Calibri"/>
              <a:cs typeface="Calibri"/>
            </a:rPr>
            <a:t>inspecting procedures</a:t>
          </a:r>
          <a:endParaRPr lang="ru-RU" sz="1600" b="1" kern="1200" dirty="0">
            <a:latin typeface="Calibri"/>
            <a:cs typeface="Calibri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i="0" kern="1200" dirty="0">
              <a:latin typeface="Calibri"/>
              <a:cs typeface="Calibri"/>
            </a:rPr>
            <a:t>Introduction of the system of </a:t>
          </a:r>
          <a:r>
            <a:rPr lang="en-US" sz="1600" b="0" i="0" kern="1200" dirty="0" smtClean="0">
              <a:latin typeface="Calibri"/>
              <a:cs typeface="Calibri"/>
            </a:rPr>
            <a:t>every package </a:t>
          </a:r>
          <a:r>
            <a:rPr lang="en-US" sz="1600" b="1" i="0" kern="1200" dirty="0" smtClean="0">
              <a:latin typeface="Calibri"/>
              <a:cs typeface="Calibri"/>
            </a:rPr>
            <a:t>observing</a:t>
          </a:r>
          <a:endParaRPr lang="ru-RU" sz="1600" b="1" i="0" kern="1200" dirty="0">
            <a:latin typeface="Calibri"/>
            <a:cs typeface="Calibri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i="0" kern="1200" dirty="0">
              <a:latin typeface="Calibri"/>
              <a:cs typeface="Calibri"/>
            </a:rPr>
            <a:t>Development of </a:t>
          </a:r>
          <a:r>
            <a:rPr lang="en-US" sz="1600" b="0" i="0" kern="1200" dirty="0" smtClean="0">
              <a:latin typeface="Calibri"/>
              <a:cs typeface="Calibri"/>
            </a:rPr>
            <a:t>the preclinical </a:t>
          </a:r>
          <a:r>
            <a:rPr lang="en-US" sz="1600" b="0" i="0" kern="1200" dirty="0">
              <a:latin typeface="Calibri"/>
              <a:cs typeface="Calibri"/>
            </a:rPr>
            <a:t>and clinical </a:t>
          </a:r>
          <a:r>
            <a:rPr lang="en-US" sz="1600" b="1" i="0" kern="1200" dirty="0">
              <a:latin typeface="Calibri"/>
              <a:cs typeface="Calibri"/>
            </a:rPr>
            <a:t>researches</a:t>
          </a:r>
          <a:endParaRPr lang="ru-RU" sz="1600" b="1" i="0" kern="1200" dirty="0">
            <a:latin typeface="Calibri"/>
            <a:cs typeface="Calibri"/>
          </a:endParaRPr>
        </a:p>
      </dsp:txBody>
      <dsp:txXfrm>
        <a:off x="0" y="1273273"/>
        <a:ext cx="7696895" cy="1360800"/>
      </dsp:txXfrm>
    </dsp:sp>
    <dsp:sp modelId="{5E13ADE5-CAA0-AC44-9F23-9A6A91716F87}">
      <dsp:nvSpPr>
        <dsp:cNvPr id="0" name=""/>
        <dsp:cNvSpPr/>
      </dsp:nvSpPr>
      <dsp:spPr>
        <a:xfrm>
          <a:off x="384844" y="1096153"/>
          <a:ext cx="5387826" cy="35424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647" tIns="0" rIns="20364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latin typeface="Calibri"/>
              <a:cs typeface="Calibri"/>
            </a:rPr>
            <a:t>2. Quality and safety</a:t>
          </a:r>
          <a:endParaRPr lang="ru-RU" sz="1600" b="1" i="0" kern="1200" dirty="0">
            <a:latin typeface="Calibri"/>
            <a:cs typeface="Calibri"/>
          </a:endParaRPr>
        </a:p>
      </dsp:txBody>
      <dsp:txXfrm>
        <a:off x="402137" y="1113446"/>
        <a:ext cx="5353240" cy="319654"/>
      </dsp:txXfrm>
    </dsp:sp>
    <dsp:sp modelId="{FA14C9D3-4E31-924A-8651-AEE7AE3FD288}">
      <dsp:nvSpPr>
        <dsp:cNvPr id="0" name=""/>
        <dsp:cNvSpPr/>
      </dsp:nvSpPr>
      <dsp:spPr>
        <a:xfrm>
          <a:off x="0" y="2875993"/>
          <a:ext cx="7696895" cy="1115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65" tIns="249936" rIns="59736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latin typeface="Calibri"/>
              <a:cs typeface="Calibri"/>
            </a:rPr>
            <a:t>Passing to </a:t>
          </a:r>
          <a:r>
            <a:rPr lang="en-US" sz="1600" b="1" kern="1200" dirty="0" smtClean="0">
              <a:latin typeface="Calibri"/>
              <a:cs typeface="Calibri"/>
            </a:rPr>
            <a:t>the electronic format of medicine </a:t>
          </a:r>
          <a:r>
            <a:rPr lang="en-US" sz="1600" b="1" i="0" kern="1200" dirty="0" smtClean="0">
              <a:latin typeface="Calibri"/>
              <a:cs typeface="Calibri"/>
            </a:rPr>
            <a:t>procurement</a:t>
          </a:r>
          <a:endParaRPr lang="ru-RU" sz="1600" b="0" kern="1200" dirty="0">
            <a:latin typeface="Calibri"/>
            <a:cs typeface="Calibri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>
              <a:latin typeface="Calibri"/>
              <a:cs typeface="Calibri"/>
            </a:rPr>
            <a:t>Creation of the </a:t>
          </a:r>
          <a:r>
            <a:rPr lang="en-US" sz="1600" b="1" kern="1200" dirty="0">
              <a:latin typeface="Calibri"/>
              <a:cs typeface="Calibri"/>
            </a:rPr>
            <a:t>single informative IT </a:t>
          </a:r>
          <a:r>
            <a:rPr lang="en-US" sz="1600" b="0" kern="1200" dirty="0">
              <a:latin typeface="Calibri"/>
              <a:cs typeface="Calibri"/>
            </a:rPr>
            <a:t>system on </a:t>
          </a:r>
          <a:r>
            <a:rPr lang="en-US" sz="1600" b="0" kern="1200" dirty="0" smtClean="0">
              <a:latin typeface="Calibri"/>
              <a:cs typeface="Calibri"/>
            </a:rPr>
            <a:t>medicines</a:t>
          </a:r>
          <a:endParaRPr lang="ru-RU" sz="1600" b="0" kern="1200" dirty="0">
            <a:latin typeface="Calibri"/>
            <a:cs typeface="Calibri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>
              <a:latin typeface="Calibri"/>
              <a:cs typeface="Calibri"/>
            </a:rPr>
            <a:t>Perfection </a:t>
          </a:r>
          <a:r>
            <a:rPr lang="en-US" sz="1600" b="0" kern="1200" dirty="0" smtClean="0">
              <a:latin typeface="Calibri"/>
              <a:cs typeface="Calibri"/>
            </a:rPr>
            <a:t>of </a:t>
          </a:r>
          <a:r>
            <a:rPr lang="en-US" sz="1600" b="1" i="0" kern="1200" dirty="0" smtClean="0">
              <a:latin typeface="Calibri"/>
              <a:cs typeface="Calibri"/>
            </a:rPr>
            <a:t>procurement</a:t>
          </a:r>
          <a:r>
            <a:rPr lang="en-US" sz="1600" b="1" kern="1200" dirty="0" smtClean="0">
              <a:latin typeface="Calibri"/>
              <a:cs typeface="Calibri"/>
            </a:rPr>
            <a:t> </a:t>
          </a:r>
          <a:r>
            <a:rPr lang="en-US" sz="1600" b="1" kern="1200" dirty="0">
              <a:latin typeface="Calibri"/>
              <a:cs typeface="Calibri"/>
            </a:rPr>
            <a:t>procedures </a:t>
          </a:r>
          <a:r>
            <a:rPr lang="en-US" sz="1600" b="1" kern="1200" dirty="0" smtClean="0">
              <a:latin typeface="Calibri"/>
              <a:cs typeface="Calibri"/>
            </a:rPr>
            <a:t>and </a:t>
          </a:r>
          <a:r>
            <a:rPr lang="en-US" sz="1600" b="1" kern="1200" dirty="0">
              <a:latin typeface="Calibri"/>
              <a:cs typeface="Calibri"/>
            </a:rPr>
            <a:t>logistic</a:t>
          </a:r>
          <a:r>
            <a:rPr lang="en-US" sz="1600" b="0" kern="1200" dirty="0">
              <a:latin typeface="Calibri"/>
              <a:cs typeface="Calibri"/>
            </a:rPr>
            <a:t> of </a:t>
          </a:r>
          <a:r>
            <a:rPr lang="en-US" sz="1600" b="0" kern="1200" dirty="0" smtClean="0">
              <a:latin typeface="Calibri"/>
              <a:cs typeface="Calibri"/>
            </a:rPr>
            <a:t>medicines</a:t>
          </a:r>
          <a:endParaRPr lang="ru-RU" sz="1600" b="0" kern="1200" dirty="0">
            <a:latin typeface="Calibri"/>
            <a:cs typeface="Calibri"/>
          </a:endParaRPr>
        </a:p>
      </dsp:txBody>
      <dsp:txXfrm>
        <a:off x="0" y="2875993"/>
        <a:ext cx="7696895" cy="1115100"/>
      </dsp:txXfrm>
    </dsp:sp>
    <dsp:sp modelId="{2B825701-A2F7-124F-B67D-825C951871C2}">
      <dsp:nvSpPr>
        <dsp:cNvPr id="0" name=""/>
        <dsp:cNvSpPr/>
      </dsp:nvSpPr>
      <dsp:spPr>
        <a:xfrm>
          <a:off x="384844" y="2698873"/>
          <a:ext cx="5387826" cy="35424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647" tIns="0" rIns="20364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latin typeface="Calibri"/>
              <a:cs typeface="Calibri"/>
            </a:rPr>
            <a:t>3. Planning, procurement and logistic of medicines</a:t>
          </a:r>
          <a:endParaRPr lang="ru-RU" sz="1600" b="1" i="0" kern="1200" dirty="0">
            <a:latin typeface="Calibri"/>
            <a:cs typeface="Calibri"/>
          </a:endParaRPr>
        </a:p>
      </dsp:txBody>
      <dsp:txXfrm>
        <a:off x="402137" y="2716166"/>
        <a:ext cx="5353240" cy="319654"/>
      </dsp:txXfrm>
    </dsp:sp>
    <dsp:sp modelId="{9600FEFC-7DCF-E041-BEFB-BACB1E2CB388}">
      <dsp:nvSpPr>
        <dsp:cNvPr id="0" name=""/>
        <dsp:cNvSpPr/>
      </dsp:nvSpPr>
      <dsp:spPr>
        <a:xfrm>
          <a:off x="0" y="4233013"/>
          <a:ext cx="7696895" cy="1115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65" tIns="249936" rIns="59736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latin typeface="Calibri"/>
              <a:cs typeface="Calibri"/>
            </a:rPr>
            <a:t>Prescribing of medicine only with the </a:t>
          </a:r>
          <a:r>
            <a:rPr lang="en-US" sz="1600" b="1" kern="1200" dirty="0" smtClean="0">
              <a:latin typeface="Calibri"/>
              <a:cs typeface="Calibri"/>
            </a:rPr>
            <a:t>well-proven efficiency</a:t>
          </a:r>
          <a:endParaRPr lang="ru-RU" sz="1600" b="1" kern="1200" dirty="0">
            <a:latin typeface="Calibri"/>
            <a:cs typeface="Calibri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latin typeface="Calibri"/>
              <a:cs typeface="Calibri"/>
            </a:rPr>
            <a:t>Development of </a:t>
          </a:r>
          <a:r>
            <a:rPr lang="en-US" sz="1600" b="1" kern="1200" dirty="0" smtClean="0">
              <a:latin typeface="Calibri"/>
              <a:cs typeface="Calibri"/>
            </a:rPr>
            <a:t>ethic rules of </a:t>
          </a:r>
          <a:r>
            <a:rPr lang="en-US" sz="1600" b="0" kern="1200" dirty="0" smtClean="0">
              <a:latin typeface="Calibri"/>
              <a:cs typeface="Calibri"/>
            </a:rPr>
            <a:t>medicine</a:t>
          </a:r>
          <a:r>
            <a:rPr lang="en-US" sz="1600" b="1" kern="1200" dirty="0" smtClean="0">
              <a:latin typeface="Calibri"/>
              <a:cs typeface="Calibri"/>
            </a:rPr>
            <a:t> </a:t>
          </a:r>
          <a:r>
            <a:rPr lang="en-US" sz="1600" b="0" kern="1200" dirty="0" smtClean="0">
              <a:latin typeface="Calibri"/>
              <a:cs typeface="Calibri"/>
            </a:rPr>
            <a:t>pharmaceutical advancement</a:t>
          </a:r>
          <a:endParaRPr lang="ru-RU" sz="1600" b="0" kern="1200" dirty="0" smtClean="0">
            <a:latin typeface="Calibri"/>
            <a:cs typeface="Calibri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latin typeface="Calibri"/>
              <a:cs typeface="Calibri"/>
            </a:rPr>
            <a:t>Monitoring of prescribing medicine’s validity</a:t>
          </a:r>
          <a:endParaRPr lang="ru-RU" sz="1600" b="0" kern="1200" dirty="0" smtClean="0">
            <a:latin typeface="Calibri"/>
            <a:cs typeface="Calibri"/>
          </a:endParaRPr>
        </a:p>
      </dsp:txBody>
      <dsp:txXfrm>
        <a:off x="0" y="4233013"/>
        <a:ext cx="7696895" cy="1115100"/>
      </dsp:txXfrm>
    </dsp:sp>
    <dsp:sp modelId="{8B742CA2-9F61-C747-9B96-57AE0BEA8975}">
      <dsp:nvSpPr>
        <dsp:cNvPr id="0" name=""/>
        <dsp:cNvSpPr/>
      </dsp:nvSpPr>
      <dsp:spPr>
        <a:xfrm>
          <a:off x="384844" y="4055893"/>
          <a:ext cx="5387826" cy="35424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647" tIns="0" rIns="20364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>
              <a:latin typeface="Calibri"/>
              <a:cs typeface="Calibri"/>
            </a:rPr>
            <a:t>4. Rational application of medicines</a:t>
          </a:r>
          <a:endParaRPr lang="ru-RU" sz="1600" b="1" i="0" kern="1200" dirty="0">
            <a:latin typeface="Calibri"/>
            <a:cs typeface="Calibri"/>
          </a:endParaRPr>
        </a:p>
      </dsp:txBody>
      <dsp:txXfrm>
        <a:off x="402137" y="4073186"/>
        <a:ext cx="5353240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0.04382</cdr:x>
      <cdr:y>0.88903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43073" y="4415996"/>
          <a:ext cx="5303877" cy="55121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The procurement of </a:t>
          </a:r>
          <a:r>
            <a:rPr lang="en-US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MF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2017 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to the amount of 538,22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million 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$</a:t>
          </a:r>
        </a:p>
        <a:p xmlns:a="http://schemas.openxmlformats.org/drawingml/2006/main">
          <a:pPr algn="ctr"/>
          <a:r>
            <a: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The procurement of MF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2018 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to the amount of 606,8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million 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$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0.86701</cdr:x>
      <cdr:y>0.39678</cdr:y>
    </cdr:from>
    <cdr:to>
      <cdr:x>0.97222</cdr:x>
      <cdr:y>0.56204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895665" y="972469"/>
          <a:ext cx="1200824" cy="405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bg1"/>
              </a:solidFill>
            </a:rPr>
            <a:t>489 </a:t>
          </a:r>
          <a:r>
            <a:rPr lang="en-US" sz="1400" b="1" dirty="0" err="1">
              <a:solidFill>
                <a:schemeClr val="bg1"/>
              </a:solidFill>
            </a:rPr>
            <a:t>m</a:t>
          </a:r>
          <a:r>
            <a:rPr lang="en-US" sz="1400" b="1" dirty="0" err="1" smtClean="0">
              <a:solidFill>
                <a:schemeClr val="bg1"/>
              </a:solidFill>
            </a:rPr>
            <a:t>ln</a:t>
          </a:r>
          <a:r>
            <a:rPr lang="en-US" sz="1400" b="1" dirty="0" smtClean="0">
              <a:solidFill>
                <a:schemeClr val="bg1"/>
              </a:solidFill>
            </a:rPr>
            <a:t> $</a:t>
          </a:r>
          <a:endParaRPr lang="ru-RU" sz="1400" b="1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0.07256</cdr:x>
      <cdr:y>0.66274</cdr:y>
    </cdr:from>
    <cdr:to>
      <cdr:x>0.15639</cdr:x>
      <cdr:y>0.7127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H="1">
          <a:off x="863781" y="1611313"/>
          <a:ext cx="997958" cy="121492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773"/>
          </a:xfrm>
          <a:prstGeom prst="rect">
            <a:avLst/>
          </a:prstGeom>
        </p:spPr>
        <p:txBody>
          <a:bodyPr vert="horz" lIns="91107" tIns="45552" rIns="91107" bIns="4555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41" y="1"/>
            <a:ext cx="2950475" cy="498773"/>
          </a:xfrm>
          <a:prstGeom prst="rect">
            <a:avLst/>
          </a:prstGeom>
        </p:spPr>
        <p:txBody>
          <a:bodyPr vert="horz" lIns="91107" tIns="45552" rIns="91107" bIns="45552" rtlCol="0"/>
          <a:lstStyle>
            <a:lvl1pPr algn="r">
              <a:defRPr sz="1200"/>
            </a:lvl1pPr>
          </a:lstStyle>
          <a:p>
            <a:fld id="{E48BCFB2-A8ED-412F-98D4-23235C03372E}" type="datetimeFigureOut">
              <a:rPr lang="ru-RU" smtClean="0"/>
              <a:pPr/>
              <a:t>02.08.2018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2154"/>
            <a:ext cx="2950475" cy="498772"/>
          </a:xfrm>
          <a:prstGeom prst="rect">
            <a:avLst/>
          </a:prstGeom>
        </p:spPr>
        <p:txBody>
          <a:bodyPr vert="horz" lIns="91107" tIns="45552" rIns="91107" bIns="4555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41" y="9442154"/>
            <a:ext cx="2950475" cy="498772"/>
          </a:xfrm>
          <a:prstGeom prst="rect">
            <a:avLst/>
          </a:prstGeom>
        </p:spPr>
        <p:txBody>
          <a:bodyPr vert="horz" lIns="91107" tIns="45552" rIns="91107" bIns="45552" rtlCol="0" anchor="b"/>
          <a:lstStyle>
            <a:lvl1pPr algn="r">
              <a:defRPr sz="1200"/>
            </a:lvl1pPr>
          </a:lstStyle>
          <a:p>
            <a:fld id="{9A87ACEB-3B27-4FAC-AE79-DA60028D8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407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773"/>
          </a:xfrm>
          <a:prstGeom prst="rect">
            <a:avLst/>
          </a:prstGeom>
        </p:spPr>
        <p:txBody>
          <a:bodyPr vert="horz" lIns="91107" tIns="45552" rIns="91107" bIns="4555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41" y="1"/>
            <a:ext cx="2950475" cy="498773"/>
          </a:xfrm>
          <a:prstGeom prst="rect">
            <a:avLst/>
          </a:prstGeom>
        </p:spPr>
        <p:txBody>
          <a:bodyPr vert="horz" lIns="91107" tIns="45552" rIns="91107" bIns="45552" rtlCol="0"/>
          <a:lstStyle>
            <a:lvl1pPr algn="r">
              <a:defRPr sz="1200"/>
            </a:lvl1pPr>
          </a:lstStyle>
          <a:p>
            <a:fld id="{5E3AF430-ED5C-4812-B99B-63DC963F0731}" type="datetimeFigureOut">
              <a:rPr lang="ru-RU" smtClean="0"/>
              <a:pPr/>
              <a:t>02.08.2018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7" tIns="45552" rIns="91107" bIns="4555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39"/>
          </a:xfrm>
          <a:prstGeom prst="rect">
            <a:avLst/>
          </a:prstGeom>
        </p:spPr>
        <p:txBody>
          <a:bodyPr vert="horz" lIns="91107" tIns="45552" rIns="91107" bIns="4555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154"/>
            <a:ext cx="2950475" cy="498772"/>
          </a:xfrm>
          <a:prstGeom prst="rect">
            <a:avLst/>
          </a:prstGeom>
        </p:spPr>
        <p:txBody>
          <a:bodyPr vert="horz" lIns="91107" tIns="45552" rIns="91107" bIns="4555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41" y="9442154"/>
            <a:ext cx="2950475" cy="498772"/>
          </a:xfrm>
          <a:prstGeom prst="rect">
            <a:avLst/>
          </a:prstGeom>
        </p:spPr>
        <p:txBody>
          <a:bodyPr vert="horz" lIns="91107" tIns="45552" rIns="91107" bIns="45552" rtlCol="0" anchor="b"/>
          <a:lstStyle>
            <a:lvl1pPr algn="r">
              <a:defRPr sz="1200"/>
            </a:lvl1pPr>
          </a:lstStyle>
          <a:p>
            <a:fld id="{0A16DF37-574C-4CB0-B46A-FDF7CD5887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215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6125"/>
            <a:ext cx="6627812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3490AF-74E3-41E1-A9A6-1C1ACA04326F}" type="slidenum">
              <a:rPr lang="ru-RU" altLang="ru-RU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3213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Новая модель ГОБМП, внедрение которой планируется с 2019 года, основана на принципах</a:t>
            </a:r>
            <a:r>
              <a:rPr lang="en-US" dirty="0"/>
              <a:t>: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/>
              <a:t>1. </a:t>
            </a:r>
            <a:r>
              <a:rPr lang="ru-RU" dirty="0"/>
              <a:t>Помощь при экстренных и неотложных состояниях для КАЖДОГО ЧЕЛОВЕКА</a:t>
            </a:r>
          </a:p>
          <a:p>
            <a:r>
              <a:rPr lang="ru-RU" dirty="0"/>
              <a:t>2. Контроль над заболеваниями, значимыми для ВСЕГО ОБЩЕСТВА</a:t>
            </a:r>
          </a:p>
          <a:p>
            <a:endParaRPr lang="en-US" dirty="0"/>
          </a:p>
          <a:p>
            <a:r>
              <a:rPr lang="ru-RU" dirty="0"/>
              <a:t>В новой модели будет гарантированы следующие формы медицинской помощи для всех граждан</a:t>
            </a:r>
            <a:r>
              <a:rPr lang="en-US" dirty="0"/>
              <a:t>: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Скорая помощь и санитарная авиация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Первичная медико-санитарная помощь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Экстренная </a:t>
            </a:r>
            <a:r>
              <a:rPr lang="ru-RU" sz="1600" dirty="0" err="1">
                <a:solidFill>
                  <a:prstClr val="black"/>
                </a:solidFill>
                <a:cs typeface="Arial" panose="020B0604020202020204" pitchFamily="34" charset="0"/>
              </a:rPr>
              <a:t>стационарозамещающая</a:t>
            </a: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 и стационарная помощь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Паллиативная помощь</a:t>
            </a:r>
          </a:p>
          <a:p>
            <a:endParaRPr lang="kk-KZ" dirty="0"/>
          </a:p>
          <a:p>
            <a:r>
              <a:rPr lang="ru-RU" dirty="0"/>
              <a:t>При социально-значимых заболеваниях и основных хронических заболеваниях граждане также в рамках ГОБМП смогут получать</a:t>
            </a:r>
            <a:r>
              <a:rPr lang="en-US" dirty="0"/>
              <a:t>:</a:t>
            </a:r>
            <a:endParaRPr lang="ru-RU" dirty="0"/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Консультативно-диагностическую помощь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Амбулаторное лекарственное обеспечение 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Плановую </a:t>
            </a:r>
            <a:r>
              <a:rPr lang="ru-RU" sz="1600" dirty="0" err="1">
                <a:solidFill>
                  <a:prstClr val="black"/>
                </a:solidFill>
                <a:cs typeface="Arial" panose="020B0604020202020204" pitchFamily="34" charset="0"/>
              </a:rPr>
              <a:t>стационарозамещающая</a:t>
            </a: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 и стационарную помощь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А также медицинскую реабилитацию при туберкулезе </a:t>
            </a:r>
          </a:p>
          <a:p>
            <a:pPr marL="276225" lvl="1" indent="0">
              <a:lnSpc>
                <a:spcPct val="90000"/>
              </a:lnSpc>
              <a:buFont typeface="+mj-lt"/>
              <a:buNone/>
            </a:pPr>
            <a:endParaRPr lang="ru-RU" sz="1600" dirty="0">
              <a:solidFill>
                <a:prstClr val="black"/>
              </a:solidFill>
            </a:endParaRP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Пакет ОСМС для застрахованного населения основан на принципах 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Медицинская помощь улучшающая качество жизни КАЖДОГО ЧЕЛОВЕКА;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Основа для здоровья БУДУЩЕГО ПОКОЛЕНИЯ.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рамках системы ОСМС население сможет получать следующие формы медицинской помощи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Консультативно-диагностическая помощь: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профилактический осмотр здоровых взрослых 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специализированные осмотры детей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дорогостоящие лабораторные услуги: </a:t>
            </a:r>
            <a:r>
              <a:rPr lang="ru-RU" sz="1600" i="1" dirty="0">
                <a:cs typeface="Arial" panose="020B0604020202020204" pitchFamily="34" charset="0"/>
              </a:rPr>
              <a:t>гормоны, витамины, </a:t>
            </a:r>
            <a:r>
              <a:rPr lang="ru-RU" sz="1600" i="1" dirty="0" err="1">
                <a:cs typeface="Arial" panose="020B0604020202020204" pitchFamily="34" charset="0"/>
              </a:rPr>
              <a:t>онкомаркеры</a:t>
            </a:r>
            <a:r>
              <a:rPr lang="ru-RU" sz="1600" i="1" dirty="0">
                <a:cs typeface="Arial" panose="020B0604020202020204" pitchFamily="34" charset="0"/>
              </a:rPr>
              <a:t>, антигены, ПЦР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дорогостоящие диагностические услуги: </a:t>
            </a:r>
            <a:r>
              <a:rPr lang="ru-RU" sz="1600" i="1" dirty="0">
                <a:cs typeface="Arial" panose="020B0604020202020204" pitchFamily="34" charset="0"/>
              </a:rPr>
              <a:t>КТ, МРТ и т.д.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Амбулаторное лекарственное обеспечение при заболеваниях, сверх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 err="1">
                <a:cs typeface="Arial" panose="020B0604020202020204" pitchFamily="34" charset="0"/>
              </a:rPr>
              <a:t>Стационарозамещающей</a:t>
            </a:r>
            <a:r>
              <a:rPr lang="ru-RU" sz="1600" dirty="0">
                <a:cs typeface="Arial" panose="020B0604020202020204" pitchFamily="34" charset="0"/>
              </a:rPr>
              <a:t> помощи, при заболеваниях, не охваченных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Плановая стационарная помощь, при заболеваниях, не охваченных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/>
              <a:t>Медицинская реабилитация </a:t>
            </a:r>
            <a:r>
              <a:rPr lang="ru-RU" sz="1600" dirty="0">
                <a:cs typeface="Arial" panose="020B0604020202020204" pitchFamily="34" charset="0"/>
              </a:rPr>
              <a:t>взрослым и детям по профилям: кардиология, кардиохирургия, неврология, нейрохирургия, травматология и ортопедия</a:t>
            </a:r>
            <a:endParaRPr lang="ru-RU" sz="1600" dirty="0"/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endParaRPr lang="ru-RU" sz="1600" dirty="0">
              <a:solidFill>
                <a:prstClr val="black"/>
              </a:solidFill>
            </a:endParaRP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endParaRPr lang="ru-RU" sz="16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BE8F3-841F-4207-8EA0-87FF2BA8926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545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7B874-3FBC-4765-A721-6EA07E135EC7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952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Новая модель ГОБМП, внедрение которой планируется с 2019 года, основана на принципах</a:t>
            </a:r>
            <a:r>
              <a:rPr lang="en-US" dirty="0"/>
              <a:t>: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/>
              <a:t>1. </a:t>
            </a:r>
            <a:r>
              <a:rPr lang="ru-RU" dirty="0"/>
              <a:t>Помощь при экстренных и неотложных состояниях для КАЖДОГО ЧЕЛОВЕКА</a:t>
            </a:r>
          </a:p>
          <a:p>
            <a:r>
              <a:rPr lang="ru-RU" dirty="0"/>
              <a:t>2. Контроль над заболеваниями, значимыми для ВСЕГО ОБЩЕСТВА</a:t>
            </a:r>
          </a:p>
          <a:p>
            <a:endParaRPr lang="en-US" dirty="0"/>
          </a:p>
          <a:p>
            <a:r>
              <a:rPr lang="ru-RU" dirty="0"/>
              <a:t>В новой модели будет гарантированы следующие формы медицинской помощи для всех граждан</a:t>
            </a:r>
            <a:r>
              <a:rPr lang="en-US" dirty="0"/>
              <a:t>: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Скорая помощь и санитарная авиация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Первичная медико-санитарная помощь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Экстренная </a:t>
            </a:r>
            <a:r>
              <a:rPr lang="ru-RU" sz="1600" dirty="0" err="1">
                <a:solidFill>
                  <a:prstClr val="black"/>
                </a:solidFill>
                <a:cs typeface="Arial" panose="020B0604020202020204" pitchFamily="34" charset="0"/>
              </a:rPr>
              <a:t>стационарозамещающая</a:t>
            </a: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 и стационарная помощь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Паллиативная помощь</a:t>
            </a:r>
          </a:p>
          <a:p>
            <a:endParaRPr lang="kk-KZ" dirty="0"/>
          </a:p>
          <a:p>
            <a:r>
              <a:rPr lang="ru-RU" dirty="0"/>
              <a:t>При социально-значимых заболеваниях и основных хронических заболеваниях граждане также в рамках ГОБМП смогут получать</a:t>
            </a:r>
            <a:r>
              <a:rPr lang="en-US" dirty="0"/>
              <a:t>:</a:t>
            </a:r>
            <a:endParaRPr lang="ru-RU" dirty="0"/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Консультативно-диагностическую помощь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Амбулаторное лекарственное обеспечение 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Плановую </a:t>
            </a:r>
            <a:r>
              <a:rPr lang="ru-RU" sz="1600" dirty="0" err="1">
                <a:solidFill>
                  <a:prstClr val="black"/>
                </a:solidFill>
                <a:cs typeface="Arial" panose="020B0604020202020204" pitchFamily="34" charset="0"/>
              </a:rPr>
              <a:t>стационарозамещающая</a:t>
            </a: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 и стационарную помощь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А также медицинскую реабилитацию при туберкулезе </a:t>
            </a:r>
          </a:p>
          <a:p>
            <a:pPr marL="276225" lvl="1" indent="0">
              <a:lnSpc>
                <a:spcPct val="90000"/>
              </a:lnSpc>
              <a:buFont typeface="+mj-lt"/>
              <a:buNone/>
            </a:pPr>
            <a:endParaRPr lang="ru-RU" sz="1600" dirty="0">
              <a:solidFill>
                <a:prstClr val="black"/>
              </a:solidFill>
            </a:endParaRP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Пакет ОСМС для застрахованного населения основан на принципах 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Медицинская помощь улучшающая качество жизни КАЖДОГО ЧЕЛОВЕКА;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Основа для здоровья БУДУЩЕГО ПОКОЛЕНИЯ.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рамках системы ОСМС население сможет получать следующие формы медицинской помощи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Консультативно-диагностическая помощь: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профилактический осмотр здоровых взрослых 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специализированные осмотры детей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дорогостоящие лабораторные услуги: </a:t>
            </a:r>
            <a:r>
              <a:rPr lang="ru-RU" sz="1600" i="1" dirty="0">
                <a:cs typeface="Arial" panose="020B0604020202020204" pitchFamily="34" charset="0"/>
              </a:rPr>
              <a:t>гормоны, витамины, </a:t>
            </a:r>
            <a:r>
              <a:rPr lang="ru-RU" sz="1600" i="1" dirty="0" err="1">
                <a:cs typeface="Arial" panose="020B0604020202020204" pitchFamily="34" charset="0"/>
              </a:rPr>
              <a:t>онкомаркеры</a:t>
            </a:r>
            <a:r>
              <a:rPr lang="ru-RU" sz="1600" i="1" dirty="0">
                <a:cs typeface="Arial" panose="020B0604020202020204" pitchFamily="34" charset="0"/>
              </a:rPr>
              <a:t>, антигены, ПЦР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дорогостоящие диагностические услуги: </a:t>
            </a:r>
            <a:r>
              <a:rPr lang="ru-RU" sz="1600" i="1" dirty="0">
                <a:cs typeface="Arial" panose="020B0604020202020204" pitchFamily="34" charset="0"/>
              </a:rPr>
              <a:t>КТ, МРТ и т.д.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Амбулаторное лекарственное обеспечение при заболеваниях, сверх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 err="1">
                <a:cs typeface="Arial" panose="020B0604020202020204" pitchFamily="34" charset="0"/>
              </a:rPr>
              <a:t>Стационарозамещающей</a:t>
            </a:r>
            <a:r>
              <a:rPr lang="ru-RU" sz="1600" dirty="0">
                <a:cs typeface="Arial" panose="020B0604020202020204" pitchFamily="34" charset="0"/>
              </a:rPr>
              <a:t> помощи, при заболеваниях, не охваченных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Плановая стационарная помощь, при заболеваниях, не охваченных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/>
              <a:t>Медицинская реабилитация </a:t>
            </a:r>
            <a:r>
              <a:rPr lang="ru-RU" sz="1600" dirty="0">
                <a:cs typeface="Arial" panose="020B0604020202020204" pitchFamily="34" charset="0"/>
              </a:rPr>
              <a:t>взрослым и детям по профилям: кардиология, кардиохирургия, неврология, нейрохирургия, травматология и ортопедия</a:t>
            </a:r>
            <a:endParaRPr lang="ru-RU" sz="1600" dirty="0"/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endParaRPr lang="ru-RU" sz="1600" dirty="0">
              <a:solidFill>
                <a:prstClr val="black"/>
              </a:solidFill>
            </a:endParaRP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endParaRPr lang="ru-RU" sz="16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BE8F3-841F-4207-8EA0-87FF2BA8926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8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Новая модель ГОБМП, внедрение которой планируется с 2019 года, основана на принципах</a:t>
            </a:r>
            <a:r>
              <a:rPr lang="en-US" dirty="0"/>
              <a:t>: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/>
              <a:t>1. </a:t>
            </a:r>
            <a:r>
              <a:rPr lang="ru-RU" dirty="0"/>
              <a:t>Помощь при экстренных и неотложных состояниях для КАЖДОГО ЧЕЛОВЕКА</a:t>
            </a:r>
          </a:p>
          <a:p>
            <a:r>
              <a:rPr lang="ru-RU" dirty="0"/>
              <a:t>2. Контроль над заболеваниями, значимыми для ВСЕГО ОБЩЕСТВА</a:t>
            </a:r>
          </a:p>
          <a:p>
            <a:endParaRPr lang="en-US" dirty="0"/>
          </a:p>
          <a:p>
            <a:r>
              <a:rPr lang="ru-RU" dirty="0"/>
              <a:t>В новой модели будет гарантированы следующие формы медицинской помощи для всех граждан</a:t>
            </a:r>
            <a:r>
              <a:rPr lang="en-US" dirty="0"/>
              <a:t>: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Скорая помощь и санитарная авиация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Первичная медико-санитарная помощь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Экстренная </a:t>
            </a:r>
            <a:r>
              <a:rPr lang="ru-RU" sz="1600" dirty="0" err="1">
                <a:solidFill>
                  <a:prstClr val="black"/>
                </a:solidFill>
                <a:cs typeface="Arial" panose="020B0604020202020204" pitchFamily="34" charset="0"/>
              </a:rPr>
              <a:t>стационарозамещающая</a:t>
            </a: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 и стационарная помощь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Паллиативная помощь</a:t>
            </a:r>
          </a:p>
          <a:p>
            <a:endParaRPr lang="kk-KZ" dirty="0"/>
          </a:p>
          <a:p>
            <a:r>
              <a:rPr lang="ru-RU" dirty="0"/>
              <a:t>При социально-значимых заболеваниях и основных хронических заболеваниях граждане также в рамках ГОБМП смогут получать</a:t>
            </a:r>
            <a:r>
              <a:rPr lang="en-US" dirty="0"/>
              <a:t>:</a:t>
            </a:r>
            <a:endParaRPr lang="ru-RU" dirty="0"/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Консультативно-диагностическую помощь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Амбулаторное лекарственное обеспечение 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Плановую </a:t>
            </a:r>
            <a:r>
              <a:rPr lang="ru-RU" sz="1600" dirty="0" err="1">
                <a:solidFill>
                  <a:prstClr val="black"/>
                </a:solidFill>
                <a:cs typeface="Arial" panose="020B0604020202020204" pitchFamily="34" charset="0"/>
              </a:rPr>
              <a:t>стационарозамещающая</a:t>
            </a: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 и стационарную помощь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solidFill>
                  <a:prstClr val="black"/>
                </a:solidFill>
              </a:rPr>
              <a:t>А также медицинскую реабилитацию при туберкулезе </a:t>
            </a:r>
          </a:p>
          <a:p>
            <a:pPr marL="276225" lvl="1" indent="0">
              <a:lnSpc>
                <a:spcPct val="90000"/>
              </a:lnSpc>
              <a:buFont typeface="+mj-lt"/>
              <a:buNone/>
            </a:pPr>
            <a:endParaRPr lang="ru-RU" sz="1600" dirty="0">
              <a:solidFill>
                <a:prstClr val="black"/>
              </a:solidFill>
            </a:endParaRP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Пакет ОСМС для застрахованного населения основан на принципах 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Медицинская помощь улучшающая качество жизни КАЖДОГО ЧЕЛОВЕКА;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Основа для здоровья БУДУЩЕГО ПОКОЛЕНИЯ.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1" indent="0" algn="l" defTabSz="914400" rtl="0" eaLnBrk="1" latinLnBrk="0" hangingPunct="1">
              <a:lnSpc>
                <a:spcPct val="90000"/>
              </a:lnSpc>
              <a:buFont typeface="+mj-lt"/>
              <a:buNone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рамках системы ОСМС население сможет получать следующие формы медицинской помощи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Консультативно-диагностическая помощь: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профилактический осмотр здоровых взрослых 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специализированные осмотры детей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дорогостоящие лабораторные услуги: </a:t>
            </a:r>
            <a:r>
              <a:rPr lang="ru-RU" sz="1600" i="1" dirty="0">
                <a:cs typeface="Arial" panose="020B0604020202020204" pitchFamily="34" charset="0"/>
              </a:rPr>
              <a:t>гормоны, витамины, </a:t>
            </a:r>
            <a:r>
              <a:rPr lang="ru-RU" sz="1600" i="1" dirty="0" err="1">
                <a:cs typeface="Arial" panose="020B0604020202020204" pitchFamily="34" charset="0"/>
              </a:rPr>
              <a:t>онкомаркеры</a:t>
            </a:r>
            <a:r>
              <a:rPr lang="ru-RU" sz="1600" i="1" dirty="0">
                <a:cs typeface="Arial" panose="020B0604020202020204" pitchFamily="34" charset="0"/>
              </a:rPr>
              <a:t>, антигены, ПЦР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cs typeface="Arial" panose="020B0604020202020204" pitchFamily="34" charset="0"/>
              </a:rPr>
              <a:t>дорогостоящие диагностические услуги: </a:t>
            </a:r>
            <a:r>
              <a:rPr lang="ru-RU" sz="1600" i="1" dirty="0">
                <a:cs typeface="Arial" panose="020B0604020202020204" pitchFamily="34" charset="0"/>
              </a:rPr>
              <a:t>КТ, МРТ и т.д.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Амбулаторное лекарственное обеспечение при заболеваниях, сверх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 err="1">
                <a:cs typeface="Arial" panose="020B0604020202020204" pitchFamily="34" charset="0"/>
              </a:rPr>
              <a:t>Стационарозамещающей</a:t>
            </a:r>
            <a:r>
              <a:rPr lang="ru-RU" sz="1600" dirty="0">
                <a:cs typeface="Arial" panose="020B0604020202020204" pitchFamily="34" charset="0"/>
              </a:rPr>
              <a:t> помощи, при заболеваниях, не охваченных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>
                <a:cs typeface="Arial" panose="020B0604020202020204" pitchFamily="34" charset="0"/>
              </a:rPr>
              <a:t>Плановая стационарная помощь, при заболеваниях, не охваченных ГОБМП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600" dirty="0"/>
              <a:t>Медицинская реабилитация </a:t>
            </a:r>
            <a:r>
              <a:rPr lang="ru-RU" sz="1600" dirty="0">
                <a:cs typeface="Arial" panose="020B0604020202020204" pitchFamily="34" charset="0"/>
              </a:rPr>
              <a:t>взрослым и детям по профилям: кардиология, кардиохирургия, неврология, нейрохирургия, травматология и ортопедия</a:t>
            </a:r>
            <a:endParaRPr lang="ru-RU" sz="1600" dirty="0"/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endParaRPr lang="ru-RU" sz="1600" dirty="0">
              <a:solidFill>
                <a:prstClr val="black"/>
              </a:solidFill>
            </a:endParaRP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endParaRPr lang="ru-RU" sz="16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BE8F3-841F-4207-8EA0-87FF2BA8926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2475"/>
            <a:ext cx="6673850" cy="37544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9488" indent="-28826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058" indent="-23061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4282" indent="-23061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5505" indent="-23061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6728" indent="-2306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97952" indent="-2306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9175" indent="-2306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20399" indent="-2306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3490AF-74E3-41E1-A9A6-1C1ACA04326F}" type="slidenum">
              <a:rPr lang="ru-RU" altLang="ru-RU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194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FA91-C489-4455-8CD7-418126E51540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1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A8A3-2FBC-45C3-8957-DD2A67D9D1FC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32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655F-D3FF-4B92-A751-5147066EA87A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59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24053-9FB8-49E2-AFCE-A3CBF88D426D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657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27A6-9F41-40D6-BB84-F28F99179E64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47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3D186-B6A9-4194-AF36-CB86C3CF164B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3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EB42-3302-4AE5-91C4-10B713AB54E7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11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2E1-D94C-449C-B3A0-9BB7BE4B36D2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34406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>
                <a:solidFill>
                  <a:srgbClr val="344068"/>
                </a:solidFill>
              </a:rPr>
              <a:pPr/>
              <a:t>‹#›</a:t>
            </a:fld>
            <a:endParaRPr lang="ru-RU" dirty="0">
              <a:solidFill>
                <a:srgbClr val="3440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77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896EC-3056-4537-8D50-E26365090207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0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073-4EC2-4922-BE2C-63CCF303F6DE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56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64B3-3C19-4601-BDBA-1279CD23F527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886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95354-D8A1-457B-A95B-35625AA1EE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A553B8A0-A37A-43EE-B803-407A85D5F4F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24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69B39FA-CA95-46C0-B9D8-2F1C73F70C13}" type="datetime1">
              <a:rPr lang="ru-RU" smtClean="0"/>
              <a:t>02.08.2018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40C0B-A2B9-476C-8CE5-55CFCAFA04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30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401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2666713" y="825186"/>
            <a:ext cx="139059" cy="3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825" tIns="34413" rIns="68825" bIns="34413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9" name="Picture 2" descr="http://urdu-mag.com/blog/wp-content/uploads/2009/07/web-optimiz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551" y="2434029"/>
            <a:ext cx="3475648" cy="32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559032" y="3242837"/>
            <a:ext cx="6997905" cy="150169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 Black" panose="020B0A04020102020204" pitchFamily="34" charset="0"/>
              </a:rPr>
              <a:t>Medicines policy </a:t>
            </a:r>
            <a:endParaRPr lang="en-US" sz="2800" dirty="0">
              <a:latin typeface="Arial Black" panose="020B0A04020102020204" pitchFamily="34" charset="0"/>
            </a:endParaRPr>
          </a:p>
          <a:p>
            <a:pPr algn="ctr"/>
            <a:r>
              <a:rPr lang="en-US" sz="2800" dirty="0">
                <a:latin typeface="Arial Black" panose="020B0A04020102020204" pitchFamily="34" charset="0"/>
              </a:rPr>
              <a:t>in </a:t>
            </a:r>
            <a:r>
              <a:rPr lang="en-US" sz="2800" dirty="0" smtClean="0">
                <a:latin typeface="Arial Black" panose="020B0A04020102020204" pitchFamily="34" charset="0"/>
              </a:rPr>
              <a:t>the Republic </a:t>
            </a:r>
            <a:r>
              <a:rPr lang="en-US" sz="2800" dirty="0">
                <a:latin typeface="Arial Black" panose="020B0A04020102020204" pitchFamily="34" charset="0"/>
              </a:rPr>
              <a:t>of Kazakhstan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23712" y="156569"/>
            <a:ext cx="3433968" cy="2806836"/>
            <a:chOff x="1030014" y="135548"/>
            <a:chExt cx="3433968" cy="2806836"/>
          </a:xfrm>
        </p:grpSpPr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6803" y="135548"/>
              <a:ext cx="3039820" cy="2806836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1030014" y="2413008"/>
              <a:ext cx="3433968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SK-PHARMACY</a:t>
              </a:r>
              <a:endPara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49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666713" y="675776"/>
            <a:ext cx="139059" cy="3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825" tIns="34413" rIns="68825" bIns="34413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/>
              <a:cs typeface="Calibri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135951" y="2319052"/>
            <a:ext cx="4001745" cy="2761907"/>
          </a:xfrm>
          <a:prstGeom prst="rightArrow">
            <a:avLst>
              <a:gd name="adj1" fmla="val 80597"/>
              <a:gd name="adj2" fmla="val 11957"/>
            </a:avLst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 eaLnBrk="0" hangingPunct="0">
              <a:lnSpc>
                <a:spcPct val="90000"/>
              </a:lnSpc>
            </a:pPr>
            <a:endParaRPr lang="ru-RU" sz="3200" b="1" dirty="0">
              <a:solidFill>
                <a:schemeClr val="tx1"/>
              </a:solidFill>
              <a:latin typeface="Calibri"/>
              <a:ea typeface="+mj-ea"/>
              <a:cs typeface="Calibri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52136742"/>
              </p:ext>
            </p:extLst>
          </p:nvPr>
        </p:nvGraphicFramePr>
        <p:xfrm>
          <a:off x="4234154" y="1314745"/>
          <a:ext cx="7696895" cy="5351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318808" y="1449239"/>
            <a:ext cx="581808" cy="571956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318808" y="2582688"/>
            <a:ext cx="583174" cy="597314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318809" y="4207489"/>
            <a:ext cx="581808" cy="572673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318808" y="5566640"/>
            <a:ext cx="584028" cy="51945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6996" y="2792064"/>
            <a:ext cx="33362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Calibri"/>
                <a:cs typeface="Calibri"/>
              </a:rPr>
              <a:t>Problems</a:t>
            </a:r>
            <a:r>
              <a:rPr lang="ru-RU" sz="1600" b="1" dirty="0" smtClean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endParaRPr lang="ru-RU" sz="16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342900" indent="-342900">
              <a:buFont typeface="Wingdings" charset="2"/>
              <a:buChar char="Ø"/>
            </a:pPr>
            <a:r>
              <a:rPr lang="en-US" sz="1600" b="1" dirty="0">
                <a:solidFill>
                  <a:schemeClr val="bg1"/>
                </a:solidFill>
                <a:cs typeface="Calibri"/>
              </a:rPr>
              <a:t>High cost of </a:t>
            </a:r>
            <a:r>
              <a:rPr lang="en-US" sz="1600" b="1" dirty="0" smtClean="0">
                <a:solidFill>
                  <a:schemeClr val="bg1"/>
                </a:solidFill>
                <a:cs typeface="Calibri"/>
              </a:rPr>
              <a:t>drugs</a:t>
            </a:r>
            <a:endParaRPr lang="en-US" sz="1600" b="1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Wingdings" charset="2"/>
              <a:buChar char="Ø"/>
            </a:pPr>
            <a:r>
              <a:rPr lang="en-US" sz="1600" b="1" dirty="0">
                <a:solidFill>
                  <a:schemeClr val="bg1"/>
                </a:solidFill>
                <a:cs typeface="Calibri"/>
              </a:rPr>
              <a:t>Pirate drugs</a:t>
            </a:r>
          </a:p>
          <a:p>
            <a:pPr marL="342900" indent="-342900">
              <a:buFont typeface="Wingdings" charset="2"/>
              <a:buChar char="Ø"/>
            </a:pPr>
            <a:r>
              <a:rPr lang="en-US" sz="1600" b="1" dirty="0" smtClean="0">
                <a:solidFill>
                  <a:schemeClr val="bg1"/>
                </a:solidFill>
                <a:cs typeface="Calibri"/>
              </a:rPr>
              <a:t>Groundless </a:t>
            </a:r>
            <a:r>
              <a:rPr lang="en-US" sz="1600" b="1" dirty="0">
                <a:solidFill>
                  <a:schemeClr val="bg1"/>
                </a:solidFill>
                <a:cs typeface="Calibri"/>
              </a:rPr>
              <a:t>setting of </a:t>
            </a:r>
            <a:r>
              <a:rPr lang="en-US" sz="1600" b="1" dirty="0" smtClean="0">
                <a:solidFill>
                  <a:schemeClr val="bg1"/>
                </a:solidFill>
                <a:cs typeface="Calibri"/>
              </a:rPr>
              <a:t>medicines</a:t>
            </a:r>
          </a:p>
          <a:p>
            <a:pPr marL="342900" indent="-342900">
              <a:buFont typeface="Wingdings" charset="2"/>
              <a:buChar char="Ø"/>
            </a:pPr>
            <a:r>
              <a:rPr lang="en-US" sz="1600" b="1" dirty="0" smtClean="0">
                <a:solidFill>
                  <a:schemeClr val="bg1"/>
                </a:solidFill>
                <a:cs typeface="Calibri"/>
              </a:rPr>
              <a:t>Lack of medicines in </a:t>
            </a:r>
            <a:r>
              <a:rPr lang="en-US" sz="1600" b="1" dirty="0">
                <a:solidFill>
                  <a:schemeClr val="bg1"/>
                </a:solidFill>
                <a:cs typeface="Calibri"/>
              </a:rPr>
              <a:t>an ambulatory segment</a:t>
            </a:r>
            <a:endParaRPr lang="ru-RU" sz="16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0332" y="827616"/>
            <a:ext cx="113601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cs typeface="Calibri"/>
              </a:rPr>
              <a:t>The road map on the realization </a:t>
            </a:r>
            <a:r>
              <a:rPr lang="en-US" sz="2000" dirty="0">
                <a:cs typeface="Calibri"/>
              </a:rPr>
              <a:t>of </a:t>
            </a:r>
            <a:r>
              <a:rPr lang="en-US" sz="2000" b="1" dirty="0">
                <a:cs typeface="Calibri"/>
              </a:rPr>
              <a:t>National </a:t>
            </a:r>
            <a:r>
              <a:rPr lang="en-US" sz="2000" b="1" dirty="0" smtClean="0">
                <a:cs typeface="Calibri"/>
              </a:rPr>
              <a:t>Medicines Policy is approved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785748" y="762246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605672" y="45967"/>
            <a:ext cx="11559419" cy="705729"/>
          </a:xfrm>
        </p:spPr>
        <p:txBody>
          <a:bodyPr anchor="ctr" anchorCtr="0">
            <a:noAutofit/>
          </a:bodyPr>
          <a:lstStyle/>
          <a:p>
            <a:pPr marR="5080" algn="r">
              <a:lnSpc>
                <a:spcPct val="10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State</a:t>
            </a:r>
            <a:r>
              <a:rPr lang="en-US" sz="2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development program </a:t>
            </a: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of the healthcare “</a:t>
            </a:r>
            <a:r>
              <a:rPr lang="en-US" sz="20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Densaulyk</a:t>
            </a: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"</a:t>
            </a:r>
            <a:b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 the </a:t>
            </a:r>
            <a:r>
              <a:rPr lang="en-US" sz="2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Republic of Kazakhstan </a:t>
            </a: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for 2016-2019</a:t>
            </a:r>
            <a:endParaRPr lang="ru-RU" sz="20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9448800" y="6435961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28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95677" y="5831881"/>
            <a:ext cx="11281452" cy="64633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b="1" dirty="0">
                <a:solidFill>
                  <a:srgbClr val="FFFFFF"/>
                </a:solidFill>
                <a:cs typeface="Calibri"/>
              </a:rPr>
              <a:t>Approving a bill will not </a:t>
            </a:r>
            <a:r>
              <a:rPr lang="en-US" b="1" dirty="0" smtClean="0">
                <a:solidFill>
                  <a:srgbClr val="FFFFFF"/>
                </a:solidFill>
                <a:cs typeface="Calibri"/>
              </a:rPr>
              <a:t>cause </a:t>
            </a:r>
            <a:r>
              <a:rPr lang="en-US" b="1" dirty="0">
                <a:solidFill>
                  <a:srgbClr val="FFFFFF"/>
                </a:solidFill>
                <a:cs typeface="Calibri"/>
              </a:rPr>
              <a:t>negative social, economic, legal consequences. </a:t>
            </a:r>
          </a:p>
          <a:p>
            <a:pPr marL="285750" indent="-285750" algn="just">
              <a:buFont typeface="Wingdings" charset="2"/>
              <a:buChar char="ü"/>
            </a:pPr>
            <a:r>
              <a:rPr lang="en-US" b="1" dirty="0">
                <a:solidFill>
                  <a:srgbClr val="FFFFFF"/>
                </a:solidFill>
                <a:cs typeface="Calibri"/>
              </a:rPr>
              <a:t>Realization of </a:t>
            </a:r>
            <a:r>
              <a:rPr lang="en-US" b="1" dirty="0" smtClean="0">
                <a:solidFill>
                  <a:srgbClr val="FFFFFF"/>
                </a:solidFill>
                <a:cs typeface="Calibri"/>
              </a:rPr>
              <a:t>the bill </a:t>
            </a:r>
            <a:r>
              <a:rPr lang="en-US" b="1" dirty="0">
                <a:solidFill>
                  <a:srgbClr val="FFFFFF"/>
                </a:solidFill>
                <a:cs typeface="Calibri"/>
              </a:rPr>
              <a:t>does not require the selection of additional expenses from a budget.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66432" y="1012415"/>
            <a:ext cx="9647340" cy="17851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>
                <a:cs typeface="Calibri"/>
              </a:rPr>
              <a:t>A project is worked out in </a:t>
            </a:r>
            <a:r>
              <a:rPr lang="en-US" dirty="0" smtClean="0">
                <a:cs typeface="Calibri"/>
              </a:rPr>
              <a:t>accordance with:</a:t>
            </a:r>
            <a:endParaRPr lang="en-US" dirty="0">
              <a:cs typeface="Calibri"/>
            </a:endParaRPr>
          </a:p>
          <a:p>
            <a:pPr algn="just"/>
            <a:r>
              <a:rPr lang="en-US" dirty="0" smtClean="0">
                <a:cs typeface="Calibri"/>
              </a:rPr>
              <a:t>1) </a:t>
            </a:r>
            <a:r>
              <a:rPr lang="en-US" b="1" dirty="0">
                <a:cs typeface="Calibri"/>
              </a:rPr>
              <a:t>T</a:t>
            </a:r>
            <a:r>
              <a:rPr lang="en-US" b="1" dirty="0" smtClean="0">
                <a:cs typeface="Calibri"/>
              </a:rPr>
              <a:t>he </a:t>
            </a:r>
            <a:r>
              <a:rPr lang="en-US" b="1" dirty="0">
                <a:cs typeface="Calibri"/>
              </a:rPr>
              <a:t>message of </a:t>
            </a:r>
            <a:r>
              <a:rPr lang="en-US" b="1" dirty="0" smtClean="0">
                <a:cs typeface="Calibri"/>
              </a:rPr>
              <a:t>the President </a:t>
            </a:r>
            <a:r>
              <a:rPr lang="en-US" b="1" dirty="0">
                <a:cs typeface="Calibri"/>
              </a:rPr>
              <a:t>of Republic of Kazakhstan </a:t>
            </a:r>
            <a:r>
              <a:rPr lang="en-US" b="1" dirty="0" smtClean="0">
                <a:cs typeface="Calibri"/>
              </a:rPr>
              <a:t>N. </a:t>
            </a:r>
            <a:r>
              <a:rPr lang="en-US" b="1" dirty="0" err="1" smtClean="0">
                <a:cs typeface="Calibri"/>
              </a:rPr>
              <a:t>Nazarbayev</a:t>
            </a:r>
            <a:r>
              <a:rPr lang="en-US" b="1" dirty="0" smtClean="0">
                <a:cs typeface="Calibri"/>
              </a:rPr>
              <a:t> to the Nation </a:t>
            </a:r>
            <a:r>
              <a:rPr lang="en-US" b="1" dirty="0">
                <a:cs typeface="Calibri"/>
              </a:rPr>
              <a:t>of Kazakhstan </a:t>
            </a:r>
            <a:r>
              <a:rPr lang="en-US" dirty="0">
                <a:cs typeface="Calibri"/>
              </a:rPr>
              <a:t>"Third </a:t>
            </a:r>
            <a:r>
              <a:rPr lang="en-US" dirty="0" err="1">
                <a:cs typeface="Calibri"/>
              </a:rPr>
              <a:t>M</a:t>
            </a:r>
            <a:r>
              <a:rPr lang="en-US" dirty="0" err="1" smtClean="0">
                <a:cs typeface="Calibri"/>
              </a:rPr>
              <a:t>odernisation</a:t>
            </a:r>
            <a:r>
              <a:rPr lang="en-US" dirty="0" smtClean="0">
                <a:cs typeface="Calibri"/>
              </a:rPr>
              <a:t> </a:t>
            </a:r>
            <a:r>
              <a:rPr lang="en-US" dirty="0">
                <a:cs typeface="Calibri"/>
              </a:rPr>
              <a:t>of Kazakhstan : </a:t>
            </a:r>
            <a:r>
              <a:rPr lang="en-US" dirty="0" smtClean="0">
                <a:cs typeface="Calibri"/>
              </a:rPr>
              <a:t>Global </a:t>
            </a:r>
            <a:r>
              <a:rPr lang="en-US" dirty="0">
                <a:cs typeface="Calibri"/>
              </a:rPr>
              <a:t>C</a:t>
            </a:r>
            <a:r>
              <a:rPr lang="en-US" dirty="0" smtClean="0">
                <a:cs typeface="Calibri"/>
              </a:rPr>
              <a:t>ompetitiveness</a:t>
            </a:r>
            <a:r>
              <a:rPr lang="en-US" dirty="0">
                <a:cs typeface="Calibri"/>
              </a:rPr>
              <a:t>": </a:t>
            </a:r>
          </a:p>
          <a:p>
            <a:pPr algn="just"/>
            <a:r>
              <a:rPr lang="en-US" sz="2000" b="1" i="1" dirty="0">
                <a:solidFill>
                  <a:srgbClr val="0070C0"/>
                </a:solidFill>
                <a:cs typeface="Calibri"/>
              </a:rPr>
              <a:t>It is "necessary legislatively to enter </a:t>
            </a:r>
            <a:r>
              <a:rPr lang="en-US" sz="2000" b="1" i="1" dirty="0" smtClean="0">
                <a:solidFill>
                  <a:srgbClr val="0070C0"/>
                </a:solidFill>
                <a:cs typeface="Calibri"/>
              </a:rPr>
              <a:t>price adjusting on </a:t>
            </a:r>
            <a:r>
              <a:rPr lang="en-US" sz="2000" b="1" i="1" dirty="0">
                <a:solidFill>
                  <a:srgbClr val="0070C0"/>
                </a:solidFill>
                <a:cs typeface="Calibri"/>
              </a:rPr>
              <a:t>all </a:t>
            </a:r>
            <a:r>
              <a:rPr lang="en-US" sz="2000" b="1" i="1" dirty="0" smtClean="0">
                <a:solidFill>
                  <a:srgbClr val="0070C0"/>
                </a:solidFill>
                <a:cs typeface="Calibri"/>
              </a:rPr>
              <a:t>medicine facilities</a:t>
            </a:r>
            <a:r>
              <a:rPr lang="en-US" sz="2000" b="1" i="1" dirty="0">
                <a:solidFill>
                  <a:srgbClr val="0070C0"/>
                </a:solidFill>
                <a:cs typeface="Calibri"/>
              </a:rPr>
              <a:t>"</a:t>
            </a:r>
          </a:p>
          <a:p>
            <a:pPr algn="just"/>
            <a:r>
              <a:rPr lang="en-US" b="1" dirty="0" smtClean="0">
                <a:cs typeface="Calibri"/>
              </a:rPr>
              <a:t>To </a:t>
            </a:r>
            <a:r>
              <a:rPr lang="en-US" b="1" dirty="0">
                <a:cs typeface="Calibri"/>
              </a:rPr>
              <a:t>create </a:t>
            </a:r>
            <a:r>
              <a:rPr lang="en-US" b="1" dirty="0" smtClean="0">
                <a:cs typeface="Calibri"/>
              </a:rPr>
              <a:t>a common </a:t>
            </a:r>
            <a:r>
              <a:rPr lang="en-US" b="1" dirty="0">
                <a:cs typeface="Calibri"/>
              </a:rPr>
              <a:t>market of </a:t>
            </a:r>
            <a:r>
              <a:rPr lang="en-US" b="1" dirty="0" smtClean="0">
                <a:cs typeface="Calibri"/>
              </a:rPr>
              <a:t>the medicine </a:t>
            </a:r>
            <a:r>
              <a:rPr lang="en-US" b="1" dirty="0">
                <a:cs typeface="Calibri"/>
              </a:rPr>
              <a:t>facilities and medical </a:t>
            </a:r>
            <a:r>
              <a:rPr lang="en-US" b="1" dirty="0" smtClean="0">
                <a:cs typeface="Calibri"/>
              </a:rPr>
              <a:t>devices </a:t>
            </a:r>
            <a:r>
              <a:rPr lang="en-US" b="1" dirty="0">
                <a:cs typeface="Calibri"/>
              </a:rPr>
              <a:t>in accordance </a:t>
            </a:r>
            <a:r>
              <a:rPr lang="en-US" dirty="0">
                <a:cs typeface="Calibri"/>
              </a:rPr>
              <a:t>with the articles 30, 31, 100 </a:t>
            </a:r>
            <a:r>
              <a:rPr lang="en-US" dirty="0" smtClean="0">
                <a:cs typeface="Calibri"/>
              </a:rPr>
              <a:t>Treaty </a:t>
            </a:r>
            <a:r>
              <a:rPr lang="en-US" dirty="0">
                <a:cs typeface="Calibri"/>
              </a:rPr>
              <a:t>on the Eurasian </a:t>
            </a:r>
            <a:r>
              <a:rPr lang="en-US" dirty="0" smtClean="0">
                <a:cs typeface="Calibri"/>
              </a:rPr>
              <a:t>Economic Union </a:t>
            </a:r>
            <a:endParaRPr lang="en-US" dirty="0">
              <a:cs typeface="Calibri"/>
            </a:endParaRPr>
          </a:p>
        </p:txBody>
      </p:sp>
      <p:pic>
        <p:nvPicPr>
          <p:cNvPr id="10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12" y="968832"/>
            <a:ext cx="1897529" cy="19378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3094029"/>
            <a:ext cx="6246756" cy="23727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/>
                <a:cs typeface="Calibri"/>
              </a:rPr>
              <a:t>PRIMARY PURPOSES OF THE BILL </a:t>
            </a:r>
            <a:endParaRPr lang="ru-RU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solidFill>
                  <a:schemeClr val="tx1"/>
                </a:solidFill>
                <a:cs typeface="Calibri"/>
              </a:rPr>
              <a:t>providing of 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medicine </a:t>
            </a:r>
            <a:r>
              <a:rPr lang="en-US" dirty="0">
                <a:solidFill>
                  <a:schemeClr val="tx1"/>
                </a:solidFill>
                <a:cs typeface="Calibri"/>
              </a:rPr>
              <a:t>facilities 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Calibri"/>
              </a:rPr>
              <a:t>availability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 and </a:t>
            </a:r>
            <a:r>
              <a:rPr lang="en-US" dirty="0">
                <a:solidFill>
                  <a:schemeClr val="tx1"/>
                </a:solidFill>
                <a:cs typeface="Calibri"/>
              </a:rPr>
              <a:t>medical wares; 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>
                <a:solidFill>
                  <a:schemeClr val="tx1"/>
                </a:solidFill>
                <a:cs typeface="Calibri"/>
              </a:rPr>
              <a:t>providing of 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medicine </a:t>
            </a:r>
            <a:r>
              <a:rPr lang="en-US" dirty="0">
                <a:solidFill>
                  <a:schemeClr val="tx1"/>
                </a:solidFill>
                <a:cs typeface="Calibri"/>
              </a:rPr>
              <a:t>facilities and medical 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wares </a:t>
            </a:r>
            <a:r>
              <a:rPr lang="en-US" b="1" dirty="0" smtClean="0">
                <a:solidFill>
                  <a:schemeClr val="tx1"/>
                </a:solidFill>
                <a:cs typeface="Calibri"/>
              </a:rPr>
              <a:t>quality and safety; </a:t>
            </a:r>
            <a:endParaRPr lang="en-US" b="1" dirty="0">
              <a:solidFill>
                <a:schemeClr val="tx1"/>
              </a:solidFill>
              <a:cs typeface="Calibri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b="1" dirty="0">
                <a:solidFill>
                  <a:schemeClr val="tx1"/>
                </a:solidFill>
                <a:cs typeface="Calibri"/>
              </a:rPr>
              <a:t>rational </a:t>
            </a:r>
            <a:r>
              <a:rPr lang="en-US" b="1" dirty="0" smtClean="0">
                <a:solidFill>
                  <a:schemeClr val="tx1"/>
                </a:solidFill>
                <a:cs typeface="Calibri"/>
              </a:rPr>
              <a:t>usage </a:t>
            </a:r>
            <a:r>
              <a:rPr lang="en-US" dirty="0">
                <a:solidFill>
                  <a:schemeClr val="tx1"/>
                </a:solidFill>
                <a:cs typeface="Calibri"/>
              </a:rPr>
              <a:t>of 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medicine </a:t>
            </a:r>
            <a:r>
              <a:rPr lang="en-US" dirty="0">
                <a:solidFill>
                  <a:schemeClr val="tx1"/>
                </a:solidFill>
                <a:cs typeface="Calibri"/>
              </a:rPr>
              <a:t>facilities;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>
                <a:solidFill>
                  <a:schemeClr val="tx1"/>
                </a:solidFill>
                <a:cs typeface="Calibri"/>
              </a:rPr>
              <a:t>perfection of the system of planning and </a:t>
            </a:r>
            <a:r>
              <a:rPr lang="en-US" b="1" dirty="0" smtClean="0">
                <a:solidFill>
                  <a:schemeClr val="tx1"/>
                </a:solidFill>
                <a:cs typeface="Calibri"/>
              </a:rPr>
              <a:t>medicine </a:t>
            </a:r>
            <a:r>
              <a:rPr lang="en-US" b="1" dirty="0">
                <a:solidFill>
                  <a:schemeClr val="tx1"/>
                </a:solidFill>
                <a:cs typeface="Calibri"/>
              </a:rPr>
              <a:t>facilities </a:t>
            </a:r>
            <a:r>
              <a:rPr lang="en-US" b="1" dirty="0" smtClean="0">
                <a:cs typeface="Calibri"/>
              </a:rPr>
              <a:t>procurement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and </a:t>
            </a:r>
            <a:r>
              <a:rPr lang="en-US" dirty="0">
                <a:solidFill>
                  <a:schemeClr val="tx1"/>
                </a:solidFill>
                <a:cs typeface="Calibri"/>
              </a:rPr>
              <a:t>medical 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devices.</a:t>
            </a:r>
            <a:endParaRPr lang="en-US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85381" y="2987730"/>
            <a:ext cx="586230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cs typeface="Calibri"/>
              </a:rPr>
              <a:t>By the entered bill </a:t>
            </a:r>
            <a:r>
              <a:rPr lang="en-US" dirty="0">
                <a:cs typeface="Calibri"/>
              </a:rPr>
              <a:t>is </a:t>
            </a:r>
            <a:r>
              <a:rPr lang="en-US" dirty="0" smtClean="0">
                <a:cs typeface="Calibri"/>
              </a:rPr>
              <a:t>372 </a:t>
            </a:r>
            <a:r>
              <a:rPr lang="en-US" dirty="0">
                <a:cs typeface="Calibri"/>
              </a:rPr>
              <a:t>amendments </a:t>
            </a:r>
            <a:r>
              <a:rPr lang="en-US" b="1" dirty="0">
                <a:cs typeface="Calibri"/>
              </a:rPr>
              <a:t>in 14 legislative acts</a:t>
            </a:r>
            <a:r>
              <a:rPr lang="en-US" dirty="0">
                <a:cs typeface="Calibri"/>
              </a:rPr>
              <a:t>, including (176 - in connection with introduction of </a:t>
            </a:r>
            <a:r>
              <a:rPr lang="en-US" dirty="0" smtClean="0">
                <a:cs typeface="Calibri"/>
              </a:rPr>
              <a:t>the concept </a:t>
            </a:r>
            <a:r>
              <a:rPr lang="en-US" dirty="0">
                <a:cs typeface="Calibri"/>
              </a:rPr>
              <a:t>"Medical devices </a:t>
            </a:r>
            <a:r>
              <a:rPr lang="en-US" dirty="0" smtClean="0">
                <a:cs typeface="Calibri"/>
              </a:rPr>
              <a:t>"):</a:t>
            </a:r>
            <a:endParaRPr lang="en-US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Code about the </a:t>
            </a:r>
            <a:r>
              <a:rPr lang="en-US" b="1" dirty="0">
                <a:cs typeface="Calibri"/>
              </a:rPr>
              <a:t>Nation </a:t>
            </a:r>
            <a:r>
              <a:rPr lang="en-US" dirty="0" smtClean="0">
                <a:cs typeface="Calibri"/>
              </a:rPr>
              <a:t>health </a:t>
            </a:r>
            <a:r>
              <a:rPr lang="en-US" dirty="0">
                <a:cs typeface="Calibri"/>
              </a:rPr>
              <a:t>and </a:t>
            </a:r>
            <a:r>
              <a:rPr lang="en-US" dirty="0" smtClean="0">
                <a:cs typeface="Calibri"/>
              </a:rPr>
              <a:t>healthcare protection </a:t>
            </a:r>
            <a:r>
              <a:rPr lang="en-US" dirty="0">
                <a:cs typeface="Calibri"/>
              </a:rPr>
              <a:t>- 336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Code about administrative crimes - 3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 Enterprise code - 4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Internal </a:t>
            </a:r>
            <a:r>
              <a:rPr lang="en-US" dirty="0" smtClean="0">
                <a:cs typeface="Calibri"/>
              </a:rPr>
              <a:t>Revenue </a:t>
            </a:r>
            <a:r>
              <a:rPr lang="en-US" dirty="0">
                <a:cs typeface="Calibri"/>
              </a:rPr>
              <a:t>C</a:t>
            </a:r>
            <a:r>
              <a:rPr lang="en-US" dirty="0" smtClean="0">
                <a:cs typeface="Calibri"/>
              </a:rPr>
              <a:t>ode </a:t>
            </a:r>
            <a:r>
              <a:rPr lang="en-US" dirty="0">
                <a:cs typeface="Calibri"/>
              </a:rPr>
              <a:t>- 7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Criminal code - 2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785748" y="762246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605672" y="45967"/>
            <a:ext cx="11559419" cy="705729"/>
          </a:xfrm>
        </p:spPr>
        <p:txBody>
          <a:bodyPr anchor="ctr" anchorCtr="0">
            <a:noAutofit/>
          </a:bodyPr>
          <a:lstStyle/>
          <a:p>
            <a:pPr algn="r" eaLnBrk="0" hangingPunct="0"/>
            <a:r>
              <a:rPr lang="en-US" sz="2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Bill on </a:t>
            </a: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 issues </a:t>
            </a:r>
            <a:r>
              <a:rPr lang="en-US" sz="2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of </a:t>
            </a: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medicine </a:t>
            </a:r>
            <a:r>
              <a:rPr lang="en-US" sz="2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facilities </a:t>
            </a: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usage and </a:t>
            </a:r>
            <a:r>
              <a:rPr lang="en-US" sz="20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medical wares</a:t>
            </a:r>
            <a:endParaRPr lang="ru-RU" sz="20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95973" y="6478212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13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3">
            <a:extLst>
              <a:ext uri="{FF2B5EF4-FFF2-40B4-BE49-F238E27FC236}">
                <a16:creationId xmlns="" xmlns:a16="http://schemas.microsoft.com/office/drawing/2014/main" id="{C0931549-8172-4204-A64C-615D399FE702}"/>
              </a:ext>
            </a:extLst>
          </p:cNvPr>
          <p:cNvSpPr/>
          <p:nvPr/>
        </p:nvSpPr>
        <p:spPr>
          <a:xfrm>
            <a:off x="407416" y="1060080"/>
            <a:ext cx="5601498" cy="434799"/>
          </a:xfrm>
          <a:prstGeom prst="roundRect">
            <a:avLst/>
          </a:prstGeom>
          <a:solidFill>
            <a:srgbClr val="0070C0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OF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GAFMC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0B87BBC6-34D2-4D67-AB59-A41D12D9361A}"/>
              </a:ext>
            </a:extLst>
          </p:cNvPr>
          <p:cNvSpPr/>
          <p:nvPr/>
        </p:nvSpPr>
        <p:spPr>
          <a:xfrm>
            <a:off x="407416" y="1746166"/>
            <a:ext cx="5601498" cy="10942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anchor="ctr"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Help at the urgent and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emergency states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EVERYBODY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diseases meaningful for 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SOCIETY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83F5BDD5-1A88-4DC8-9C34-253C9B4CEB54}"/>
              </a:ext>
            </a:extLst>
          </p:cNvPr>
          <p:cNvSpPr/>
          <p:nvPr/>
        </p:nvSpPr>
        <p:spPr>
          <a:xfrm>
            <a:off x="407416" y="3409180"/>
            <a:ext cx="5601498" cy="11993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noAutofit/>
          </a:bodyPr>
          <a:lstStyle/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First-aid and sanitary aviation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inpatient and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stationary help </a:t>
            </a:r>
          </a:p>
          <a:p>
            <a:pPr marL="619125" lvl="2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Palliative help</a:t>
            </a:r>
          </a:p>
        </p:txBody>
      </p:sp>
      <p:sp>
        <p:nvSpPr>
          <p:cNvPr id="23" name="Прямоугольник: скругленные углы 6">
            <a:extLst>
              <a:ext uri="{FF2B5EF4-FFF2-40B4-BE49-F238E27FC236}">
                <a16:creationId xmlns="" xmlns:a16="http://schemas.microsoft.com/office/drawing/2014/main" id="{A362A015-DD60-4C17-A898-4178C4DF31FA}"/>
              </a:ext>
            </a:extLst>
          </p:cNvPr>
          <p:cNvSpPr/>
          <p:nvPr/>
        </p:nvSpPr>
        <p:spPr>
          <a:xfrm>
            <a:off x="6357714" y="1060080"/>
            <a:ext cx="5599823" cy="434799"/>
          </a:xfrm>
          <a:prstGeom prst="roundRect">
            <a:avLst/>
          </a:prstGeom>
          <a:solidFill>
            <a:srgbClr val="00B050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Package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CHI </a:t>
            </a:r>
            <a:r>
              <a:rPr lang="en-US" sz="1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(for 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insured)</a:t>
            </a:r>
            <a:endParaRPr lang="ru-RU" sz="16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2AA41D8-A41E-4E1E-9B63-C6CF166D1BA5}"/>
              </a:ext>
            </a:extLst>
          </p:cNvPr>
          <p:cNvSpPr/>
          <p:nvPr/>
        </p:nvSpPr>
        <p:spPr>
          <a:xfrm>
            <a:off x="6357714" y="1746166"/>
            <a:ext cx="5599823" cy="10942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anchor="ctr"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Medical care improving the life quality of 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EVERYBODY</a:t>
            </a:r>
            <a:endParaRPr 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Basis for the health of 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GENERATION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43BC0399-EC48-478E-A2FD-C6AE73E8716A}"/>
              </a:ext>
            </a:extLst>
          </p:cNvPr>
          <p:cNvSpPr/>
          <p:nvPr/>
        </p:nvSpPr>
        <p:spPr>
          <a:xfrm>
            <a:off x="6357714" y="2921439"/>
            <a:ext cx="5599823" cy="36911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noAutofit/>
          </a:bodyPr>
          <a:lstStyle/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Consultative-diagnostic help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prophylactic examination of healthy adults 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specialized examinations of children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expensive laboratory services: hormones, vitamins,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oncomarker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antigens,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PCR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expensive diagnostic services: C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MRT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79500" lvl="3" indent="-182563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sz="7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Ambulatory medicinal providing at diseases, over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GAFMC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Inpatient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at diseases, not covered by GAFMC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stationary help by diseases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not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covered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GAFMC</a:t>
            </a: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Medical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rehabilitation to the adults and children on profiles: cardiology, cardiac surgery, neurology, neuro-surgery, traumatology and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orthopaedy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: скругленные углы 9">
            <a:extLst>
              <a:ext uri="{FF2B5EF4-FFF2-40B4-BE49-F238E27FC236}">
                <a16:creationId xmlns="" xmlns:a16="http://schemas.microsoft.com/office/drawing/2014/main" id="{A80DCEF5-A999-4EE3-9F89-AD7080955D16}"/>
              </a:ext>
            </a:extLst>
          </p:cNvPr>
          <p:cNvSpPr/>
          <p:nvPr/>
        </p:nvSpPr>
        <p:spPr>
          <a:xfrm>
            <a:off x="407416" y="2928290"/>
            <a:ext cx="5601498" cy="3951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For all citizens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F9BD1123-8C0E-431D-A9B3-05A07B736CAE}"/>
              </a:ext>
            </a:extLst>
          </p:cNvPr>
          <p:cNvSpPr/>
          <p:nvPr/>
        </p:nvSpPr>
        <p:spPr>
          <a:xfrm>
            <a:off x="407579" y="5287948"/>
            <a:ext cx="5601498" cy="13246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anchor="ctr">
            <a:noAutofit/>
          </a:bodyPr>
          <a:lstStyle/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Consultative-diagnostic help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Ambulatory medicinal providing 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 inpatient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stationary help</a:t>
            </a:r>
          </a:p>
          <a:p>
            <a:pPr marL="619125" lvl="1" indent="-342900">
              <a:lnSpc>
                <a:spcPct val="90000"/>
              </a:lnSpc>
              <a:buFont typeface="+mj-lt"/>
              <a:buAutoNum type="arabicPeriod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rehabilitation at tuberculosis </a:t>
            </a:r>
          </a:p>
        </p:txBody>
      </p:sp>
      <p:sp>
        <p:nvSpPr>
          <p:cNvPr id="30" name="Прямоугольник: скругленные углы 12">
            <a:extLst>
              <a:ext uri="{FF2B5EF4-FFF2-40B4-BE49-F238E27FC236}">
                <a16:creationId xmlns="" xmlns:a16="http://schemas.microsoft.com/office/drawing/2014/main" id="{0E574272-6DAC-435C-89D2-FC43B12AE7FC}"/>
              </a:ext>
            </a:extLst>
          </p:cNvPr>
          <p:cNvSpPr/>
          <p:nvPr/>
        </p:nvSpPr>
        <p:spPr>
          <a:xfrm>
            <a:off x="407416" y="4710953"/>
            <a:ext cx="5601498" cy="4807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socially-meaningful diseases, basic chronic diseases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714142" y="734115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/>
        </p:nvSpPr>
        <p:spPr>
          <a:xfrm>
            <a:off x="0" y="-14506"/>
            <a:ext cx="12137423" cy="70572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r">
              <a:lnSpc>
                <a:spcPct val="100000"/>
              </a:lnSpc>
            </a:pP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structure of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services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 in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of GAFMC and CHI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" y="66736"/>
            <a:ext cx="696572" cy="70478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396250" y="6534915"/>
            <a:ext cx="2743200" cy="365125"/>
          </a:xfrm>
        </p:spPr>
        <p:txBody>
          <a:bodyPr/>
          <a:lstStyle/>
          <a:p>
            <a:fld id="{A553B8A0-A37A-43EE-B803-407A85D5F4FE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0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35117" y="937765"/>
            <a:ext cx="10237075" cy="1227048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Decision of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the Government</a:t>
            </a:r>
            <a:r>
              <a:rPr lang="kk-KZ" b="1" dirty="0" smtClean="0"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from 11.02.2009 №134 "About some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issues on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introduction of the single system of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medicinal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facilities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distribution within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the framework of the </a:t>
            </a:r>
            <a:r>
              <a:rPr lang="en-US" b="1" dirty="0" err="1" smtClean="0">
                <a:latin typeface="Arial Narrow" panose="020B0606020202030204" pitchFamily="34" charset="0"/>
                <a:cs typeface="Arial" pitchFamily="34" charset="0"/>
              </a:rPr>
              <a:t>guaranted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 amount of free medical care".</a:t>
            </a:r>
            <a:endParaRPr lang="en-US" b="1" dirty="0">
              <a:latin typeface="Arial Narrow" panose="020B0606020202030204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legal status of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CD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is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defined</a:t>
            </a:r>
            <a:endParaRPr lang="en-US" b="1" dirty="0"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5118" y="2653955"/>
            <a:ext cx="10237076" cy="1152858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Decision of the Government from 01.09.09 №1293 "About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statement 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of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the list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of investment strategic projects"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 creation of the single system of distribution of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MF, MD  for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state medical organizations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61545" y="4295955"/>
            <a:ext cx="10310647" cy="1520924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Decision of the Government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from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October, 30, 2009 №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1729</a:t>
            </a:r>
            <a:endParaRPr lang="en-US" b="1" dirty="0">
              <a:latin typeface="Arial Narrow" panose="020B0606020202030204" pitchFamily="34" charset="0"/>
              <a:cs typeface="Arial" pitchFamily="34" charset="0"/>
            </a:endParaRPr>
          </a:p>
          <a:p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Rules of organization and realization of the procurement of </a:t>
            </a:r>
            <a:r>
              <a:rPr lang="en-US" b="1" dirty="0" smtClean="0">
                <a:latin typeface="Arial Narrow" panose="020B0606020202030204" pitchFamily="34" charset="0"/>
                <a:cs typeface="Arial" pitchFamily="34" charset="0"/>
              </a:rPr>
              <a:t>MF, MD and </a:t>
            </a:r>
            <a:r>
              <a:rPr lang="en-US" b="1" dirty="0">
                <a:latin typeface="Arial Narrow" panose="020B0606020202030204" pitchFamily="34" charset="0"/>
                <a:cs typeface="Arial" pitchFamily="34" charset="0"/>
              </a:rPr>
              <a:t>МТ within the framework of the Government decision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714750" y="577214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508756" y="-61840"/>
            <a:ext cx="11559419" cy="705729"/>
          </a:xfrm>
        </p:spPr>
        <p:txBody>
          <a:bodyPr anchor="ctr" anchorCtr="0">
            <a:noAutofit/>
          </a:bodyPr>
          <a:lstStyle/>
          <a:p>
            <a:pPr marR="5080" algn="r">
              <a:lnSpc>
                <a:spcPct val="100000"/>
              </a:lnSpc>
            </a:pP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Legal status of the Common</a:t>
            </a: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distributor</a:t>
            </a:r>
            <a:endParaRPr lang="ru-RU" sz="32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17580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26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508756" y="-61840"/>
            <a:ext cx="11559419" cy="705729"/>
          </a:xfrm>
        </p:spPr>
        <p:txBody>
          <a:bodyPr anchor="ctr" anchorCtr="0">
            <a:noAutofit/>
          </a:bodyPr>
          <a:lstStyle/>
          <a:p>
            <a:pPr marR="5080" algn="r">
              <a:lnSpc>
                <a:spcPct val="100000"/>
              </a:lnSpc>
            </a:pP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Strategy of the Common</a:t>
            </a: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distributor</a:t>
            </a:r>
            <a:endParaRPr lang="ru-RU" sz="3200" b="1" dirty="0">
              <a:solidFill>
                <a:srgbClr val="C00000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714750" y="577214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 flipH="1">
            <a:off x="2272548" y="3683725"/>
            <a:ext cx="6412116" cy="37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825" tIns="34413" rIns="68825" bIns="3441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2000" b="1" dirty="0">
                <a:latin typeface="Arial Narrow" panose="020B0606020202030204" pitchFamily="34" charset="0"/>
              </a:rPr>
              <a:t>Providing deliveries </a:t>
            </a:r>
            <a:r>
              <a:rPr lang="en-US" altLang="ru-RU" sz="2000" b="1" dirty="0" smtClean="0">
                <a:latin typeface="Arial Narrow" panose="020B0606020202030204" pitchFamily="34" charset="0"/>
              </a:rPr>
              <a:t>continuity</a:t>
            </a:r>
            <a:endParaRPr lang="ru-RU" alt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 flipH="1">
            <a:off x="2548770" y="4354675"/>
            <a:ext cx="5808941" cy="37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825" tIns="34413" rIns="68825" bIns="3441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2000" b="1" dirty="0">
                <a:latin typeface="Arial Narrow" panose="020B0606020202030204" pitchFamily="34" charset="0"/>
              </a:rPr>
              <a:t>Improvement of </a:t>
            </a:r>
            <a:r>
              <a:rPr lang="en-US" sz="2000" b="1" dirty="0" smtClean="0">
                <a:latin typeface="Arial Narrow" panose="020B0606020202030204" pitchFamily="34" charset="0"/>
              </a:rPr>
              <a:t>the CD procurement</a:t>
            </a:r>
            <a:r>
              <a:rPr lang="en-US" altLang="ru-RU" sz="2000" b="1" dirty="0">
                <a:latin typeface="Arial Narrow" panose="020B0606020202030204" pitchFamily="34" charset="0"/>
              </a:rPr>
              <a:t> </a:t>
            </a:r>
            <a:r>
              <a:rPr lang="en-US" altLang="ru-RU" sz="2000" b="1" dirty="0" smtClean="0">
                <a:latin typeface="Arial Narrow" panose="020B0606020202030204" pitchFamily="34" charset="0"/>
              </a:rPr>
              <a:t>function</a:t>
            </a:r>
            <a:endParaRPr lang="en-US" alt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 flipH="1">
            <a:off x="2532226" y="5116226"/>
            <a:ext cx="8104309" cy="37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825" tIns="34413" rIns="68825" bIns="3441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2000" b="1" dirty="0">
                <a:latin typeface="Arial Narrow" panose="020B0606020202030204" pitchFamily="34" charset="0"/>
              </a:rPr>
              <a:t>Development of co-operating with healthcare </a:t>
            </a:r>
            <a:r>
              <a:rPr lang="en-US" altLang="ru-RU" sz="2000" b="1" dirty="0" smtClean="0">
                <a:latin typeface="Arial Narrow" panose="020B0606020202030204" pitchFamily="34" charset="0"/>
              </a:rPr>
              <a:t>organizations</a:t>
            </a:r>
            <a:endParaRPr lang="en-US" alt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 flipH="1">
            <a:off x="2264465" y="5794833"/>
            <a:ext cx="6377549" cy="37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825" tIns="34413" rIns="68825" bIns="3441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2000" b="1" dirty="0">
                <a:latin typeface="Arial Narrow" panose="020B0606020202030204" pitchFamily="34" charset="0"/>
              </a:rPr>
              <a:t>CD </a:t>
            </a:r>
            <a:r>
              <a:rPr lang="en-US" altLang="ru-RU" sz="2000" b="1" dirty="0" smtClean="0">
                <a:latin typeface="Arial Narrow" panose="020B0606020202030204" pitchFamily="34" charset="0"/>
              </a:rPr>
              <a:t>activity efficiency</a:t>
            </a:r>
            <a:endParaRPr lang="ru-RU" alt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28" name="Oval 14"/>
          <p:cNvSpPr/>
          <p:nvPr/>
        </p:nvSpPr>
        <p:spPr>
          <a:xfrm>
            <a:off x="1719137" y="3789482"/>
            <a:ext cx="233795" cy="23630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825" tIns="34413" rIns="68825" bIns="34413"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Oval 15"/>
          <p:cNvSpPr/>
          <p:nvPr/>
        </p:nvSpPr>
        <p:spPr>
          <a:xfrm>
            <a:off x="1967474" y="4454260"/>
            <a:ext cx="233795" cy="23630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825" tIns="34413" rIns="68825" bIns="34413"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Oval 16"/>
          <p:cNvSpPr/>
          <p:nvPr/>
        </p:nvSpPr>
        <p:spPr>
          <a:xfrm>
            <a:off x="1950930" y="5223089"/>
            <a:ext cx="233795" cy="23630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825" tIns="34413" rIns="68825" bIns="34413"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Oval 17"/>
          <p:cNvSpPr/>
          <p:nvPr/>
        </p:nvSpPr>
        <p:spPr>
          <a:xfrm>
            <a:off x="1667597" y="5916053"/>
            <a:ext cx="233795" cy="23630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825" tIns="34413" rIns="68825" bIns="34413" anchor="ctr"/>
          <a:lstStyle/>
          <a:p>
            <a:pPr algn="ctr" eaLnBrk="1" hangingPunct="1">
              <a:defRPr/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32" name="Group 24"/>
          <p:cNvGrpSpPr>
            <a:grpSpLocks/>
          </p:cNvGrpSpPr>
          <p:nvPr/>
        </p:nvGrpSpPr>
        <p:grpSpPr bwMode="auto">
          <a:xfrm rot="5400000">
            <a:off x="-1530624" y="4808082"/>
            <a:ext cx="3280325" cy="219077"/>
            <a:chOff x="-3200400" y="3314700"/>
            <a:chExt cx="6246420" cy="228600"/>
          </a:xfrm>
        </p:grpSpPr>
        <p:sp>
          <p:nvSpPr>
            <p:cNvPr id="3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grpSp>
        <p:nvGrpSpPr>
          <p:cNvPr id="38" name="Группа 50"/>
          <p:cNvGrpSpPr>
            <a:grpSpLocks/>
          </p:cNvGrpSpPr>
          <p:nvPr/>
        </p:nvGrpSpPr>
        <p:grpSpPr bwMode="auto">
          <a:xfrm>
            <a:off x="885990" y="1210578"/>
            <a:ext cx="10518456" cy="802709"/>
            <a:chOff x="-75413" y="2861390"/>
            <a:chExt cx="15799233" cy="1866310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1524179" y="3091346"/>
              <a:ext cx="14199641" cy="1636354"/>
            </a:xfrm>
            <a:prstGeom prst="rect">
              <a:avLst/>
            </a:prstGeom>
            <a:solidFill>
              <a:srgbClr val="00B0F0">
                <a:alpha val="89804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Полилиния 39"/>
            <p:cNvSpPr/>
            <p:nvPr/>
          </p:nvSpPr>
          <p:spPr>
            <a:xfrm>
              <a:off x="-75413" y="2861390"/>
              <a:ext cx="2056621" cy="1199771"/>
            </a:xfrm>
            <a:custGeom>
              <a:avLst/>
              <a:gdLst>
                <a:gd name="connsiteX0" fmla="*/ 0 w 4267200"/>
                <a:gd name="connsiteY0" fmla="*/ 319806 h 1918800"/>
                <a:gd name="connsiteX1" fmla="*/ 319806 w 4267200"/>
                <a:gd name="connsiteY1" fmla="*/ 0 h 1918800"/>
                <a:gd name="connsiteX2" fmla="*/ 3947394 w 4267200"/>
                <a:gd name="connsiteY2" fmla="*/ 0 h 1918800"/>
                <a:gd name="connsiteX3" fmla="*/ 4267200 w 4267200"/>
                <a:gd name="connsiteY3" fmla="*/ 319806 h 1918800"/>
                <a:gd name="connsiteX4" fmla="*/ 4267200 w 4267200"/>
                <a:gd name="connsiteY4" fmla="*/ 1598994 h 1918800"/>
                <a:gd name="connsiteX5" fmla="*/ 3947394 w 4267200"/>
                <a:gd name="connsiteY5" fmla="*/ 1918800 h 1918800"/>
                <a:gd name="connsiteX6" fmla="*/ 319806 w 4267200"/>
                <a:gd name="connsiteY6" fmla="*/ 1918800 h 1918800"/>
                <a:gd name="connsiteX7" fmla="*/ 0 w 4267200"/>
                <a:gd name="connsiteY7" fmla="*/ 1598994 h 1918800"/>
                <a:gd name="connsiteX8" fmla="*/ 0 w 4267200"/>
                <a:gd name="connsiteY8" fmla="*/ 319806 h 191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7200" h="1918800">
                  <a:moveTo>
                    <a:pt x="0" y="319806"/>
                  </a:moveTo>
                  <a:cubicBezTo>
                    <a:pt x="0" y="143182"/>
                    <a:pt x="143182" y="0"/>
                    <a:pt x="319806" y="0"/>
                  </a:cubicBezTo>
                  <a:lnTo>
                    <a:pt x="3947394" y="0"/>
                  </a:lnTo>
                  <a:cubicBezTo>
                    <a:pt x="4124018" y="0"/>
                    <a:pt x="4267200" y="143182"/>
                    <a:pt x="4267200" y="319806"/>
                  </a:cubicBezTo>
                  <a:lnTo>
                    <a:pt x="4267200" y="1598994"/>
                  </a:lnTo>
                  <a:cubicBezTo>
                    <a:pt x="4267200" y="1775618"/>
                    <a:pt x="4124018" y="1918800"/>
                    <a:pt x="3947394" y="1918800"/>
                  </a:cubicBezTo>
                  <a:lnTo>
                    <a:pt x="319806" y="1918800"/>
                  </a:lnTo>
                  <a:cubicBezTo>
                    <a:pt x="143182" y="1918800"/>
                    <a:pt x="0" y="1775618"/>
                    <a:pt x="0" y="1598994"/>
                  </a:cubicBezTo>
                  <a:lnTo>
                    <a:pt x="0" y="31980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2174598">
                <a:lnSpc>
                  <a:spcPts val="979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latin typeface="Arial Narrow" panose="020B0606020202030204" pitchFamily="34" charset="0"/>
                </a:rPr>
                <a:t>Mission</a:t>
              </a:r>
              <a:endParaRPr lang="ru-RU" sz="20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41" name="Rounded Rectangle 53"/>
          <p:cNvSpPr/>
          <p:nvPr/>
        </p:nvSpPr>
        <p:spPr>
          <a:xfrm>
            <a:off x="2383787" y="1363133"/>
            <a:ext cx="8958200" cy="592667"/>
          </a:xfrm>
          <a:prstGeom prst="roundRect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825" tIns="34413" rIns="68825" bIns="34413" anchor="ctr"/>
          <a:lstStyle/>
          <a:p>
            <a:pPr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Regular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and timely providing of </a:t>
            </a: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MF, MD, МТ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2" name="Группа 54"/>
          <p:cNvGrpSpPr/>
          <p:nvPr/>
        </p:nvGrpSpPr>
        <p:grpSpPr>
          <a:xfrm>
            <a:off x="1513502" y="2134402"/>
            <a:ext cx="9890944" cy="686609"/>
            <a:chOff x="-75412" y="2861390"/>
            <a:chExt cx="13990406" cy="18663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Прямоугольник 42"/>
            <p:cNvSpPr/>
            <p:nvPr/>
          </p:nvSpPr>
          <p:spPr>
            <a:xfrm>
              <a:off x="1524000" y="3089700"/>
              <a:ext cx="12390994" cy="1638000"/>
            </a:xfrm>
            <a:prstGeom prst="rect">
              <a:avLst/>
            </a:prstGeom>
            <a:solidFill>
              <a:srgbClr val="00B0F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Полилиния 43"/>
            <p:cNvSpPr/>
            <p:nvPr/>
          </p:nvSpPr>
          <p:spPr>
            <a:xfrm>
              <a:off x="-75412" y="2861390"/>
              <a:ext cx="2056899" cy="1105480"/>
            </a:xfrm>
            <a:custGeom>
              <a:avLst/>
              <a:gdLst>
                <a:gd name="connsiteX0" fmla="*/ 0 w 4267200"/>
                <a:gd name="connsiteY0" fmla="*/ 319806 h 1918800"/>
                <a:gd name="connsiteX1" fmla="*/ 319806 w 4267200"/>
                <a:gd name="connsiteY1" fmla="*/ 0 h 1918800"/>
                <a:gd name="connsiteX2" fmla="*/ 3947394 w 4267200"/>
                <a:gd name="connsiteY2" fmla="*/ 0 h 1918800"/>
                <a:gd name="connsiteX3" fmla="*/ 4267200 w 4267200"/>
                <a:gd name="connsiteY3" fmla="*/ 319806 h 1918800"/>
                <a:gd name="connsiteX4" fmla="*/ 4267200 w 4267200"/>
                <a:gd name="connsiteY4" fmla="*/ 1598994 h 1918800"/>
                <a:gd name="connsiteX5" fmla="*/ 3947394 w 4267200"/>
                <a:gd name="connsiteY5" fmla="*/ 1918800 h 1918800"/>
                <a:gd name="connsiteX6" fmla="*/ 319806 w 4267200"/>
                <a:gd name="connsiteY6" fmla="*/ 1918800 h 1918800"/>
                <a:gd name="connsiteX7" fmla="*/ 0 w 4267200"/>
                <a:gd name="connsiteY7" fmla="*/ 1598994 h 1918800"/>
                <a:gd name="connsiteX8" fmla="*/ 0 w 4267200"/>
                <a:gd name="connsiteY8" fmla="*/ 319806 h 191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7200" h="1918800">
                  <a:moveTo>
                    <a:pt x="0" y="319806"/>
                  </a:moveTo>
                  <a:cubicBezTo>
                    <a:pt x="0" y="143182"/>
                    <a:pt x="143182" y="0"/>
                    <a:pt x="319806" y="0"/>
                  </a:cubicBezTo>
                  <a:lnTo>
                    <a:pt x="3947394" y="0"/>
                  </a:lnTo>
                  <a:cubicBezTo>
                    <a:pt x="4124018" y="0"/>
                    <a:pt x="4267200" y="143182"/>
                    <a:pt x="4267200" y="319806"/>
                  </a:cubicBezTo>
                  <a:lnTo>
                    <a:pt x="4267200" y="1598994"/>
                  </a:lnTo>
                  <a:cubicBezTo>
                    <a:pt x="4267200" y="1775618"/>
                    <a:pt x="4124018" y="1918800"/>
                    <a:pt x="3947394" y="1918800"/>
                  </a:cubicBezTo>
                  <a:lnTo>
                    <a:pt x="319806" y="1918800"/>
                  </a:lnTo>
                  <a:cubicBezTo>
                    <a:pt x="143182" y="1918800"/>
                    <a:pt x="0" y="1775618"/>
                    <a:pt x="0" y="1598994"/>
                  </a:cubicBezTo>
                  <a:lnTo>
                    <a:pt x="0" y="31980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2174598">
                <a:lnSpc>
                  <a:spcPts val="979"/>
                </a:lnSpc>
                <a:spcAft>
                  <a:spcPct val="35000"/>
                </a:spcAft>
                <a:defRPr/>
              </a:pPr>
              <a:r>
                <a:rPr lang="en-US" sz="2000" b="1" dirty="0" smtClean="0">
                  <a:latin typeface="Arial Narrow" panose="020B0606020202030204" pitchFamily="34" charset="0"/>
                </a:rPr>
                <a:t>Motto</a:t>
              </a:r>
              <a:endParaRPr lang="ru-RU" sz="20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45" name="Rounded Rectangle 53"/>
          <p:cNvSpPr/>
          <p:nvPr/>
        </p:nvSpPr>
        <p:spPr>
          <a:xfrm>
            <a:off x="3129704" y="2320912"/>
            <a:ext cx="8505514" cy="378984"/>
          </a:xfrm>
          <a:prstGeom prst="roundRect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825" tIns="34413" rIns="68825" bIns="34413" anchor="ctr"/>
          <a:lstStyle/>
          <a:p>
            <a:pPr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Care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about a man. Quality. Efficiency. Availability. Trust.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2791160" y="3007521"/>
            <a:ext cx="3676316" cy="439524"/>
          </a:xfrm>
          <a:custGeom>
            <a:avLst/>
            <a:gdLst>
              <a:gd name="connsiteX0" fmla="*/ 0 w 4267200"/>
              <a:gd name="connsiteY0" fmla="*/ 319806 h 1918800"/>
              <a:gd name="connsiteX1" fmla="*/ 319806 w 4267200"/>
              <a:gd name="connsiteY1" fmla="*/ 0 h 1918800"/>
              <a:gd name="connsiteX2" fmla="*/ 3947394 w 4267200"/>
              <a:gd name="connsiteY2" fmla="*/ 0 h 1918800"/>
              <a:gd name="connsiteX3" fmla="*/ 4267200 w 4267200"/>
              <a:gd name="connsiteY3" fmla="*/ 319806 h 1918800"/>
              <a:gd name="connsiteX4" fmla="*/ 4267200 w 4267200"/>
              <a:gd name="connsiteY4" fmla="*/ 1598994 h 1918800"/>
              <a:gd name="connsiteX5" fmla="*/ 3947394 w 4267200"/>
              <a:gd name="connsiteY5" fmla="*/ 1918800 h 1918800"/>
              <a:gd name="connsiteX6" fmla="*/ 319806 w 4267200"/>
              <a:gd name="connsiteY6" fmla="*/ 1918800 h 1918800"/>
              <a:gd name="connsiteX7" fmla="*/ 0 w 4267200"/>
              <a:gd name="connsiteY7" fmla="*/ 1598994 h 1918800"/>
              <a:gd name="connsiteX8" fmla="*/ 0 w 4267200"/>
              <a:gd name="connsiteY8" fmla="*/ 319806 h 191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7200" h="1918800">
                <a:moveTo>
                  <a:pt x="0" y="319806"/>
                </a:moveTo>
                <a:cubicBezTo>
                  <a:pt x="0" y="143182"/>
                  <a:pt x="143182" y="0"/>
                  <a:pt x="319806" y="0"/>
                </a:cubicBezTo>
                <a:lnTo>
                  <a:pt x="3947394" y="0"/>
                </a:lnTo>
                <a:cubicBezTo>
                  <a:pt x="4124018" y="0"/>
                  <a:pt x="4267200" y="143182"/>
                  <a:pt x="4267200" y="319806"/>
                </a:cubicBezTo>
                <a:lnTo>
                  <a:pt x="4267200" y="1598994"/>
                </a:lnTo>
                <a:cubicBezTo>
                  <a:pt x="4267200" y="1775618"/>
                  <a:pt x="4124018" y="1918800"/>
                  <a:pt x="3947394" y="1918800"/>
                </a:cubicBezTo>
                <a:lnTo>
                  <a:pt x="319806" y="1918800"/>
                </a:lnTo>
                <a:cubicBezTo>
                  <a:pt x="143182" y="1918800"/>
                  <a:pt x="0" y="1775618"/>
                  <a:pt x="0" y="1598994"/>
                </a:cubicBezTo>
                <a:lnTo>
                  <a:pt x="0" y="31980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318" anchor="ctr"/>
          <a:lstStyle/>
          <a:p>
            <a:pPr algn="ctr" defTabSz="2174598">
              <a:lnSpc>
                <a:spcPts val="979"/>
              </a:lnSpc>
              <a:spcAft>
                <a:spcPct val="35000"/>
              </a:spcAft>
              <a:defRPr/>
            </a:pPr>
            <a:r>
              <a:rPr lang="en-US" sz="2000" b="1" dirty="0">
                <a:latin typeface="Arial Narrow" panose="020B0606020202030204" pitchFamily="34" charset="0"/>
              </a:rPr>
              <a:t>Strategic  directions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7" name="Arc 13"/>
          <p:cNvSpPr/>
          <p:nvPr/>
        </p:nvSpPr>
        <p:spPr>
          <a:xfrm>
            <a:off x="-1126136" y="3238501"/>
            <a:ext cx="3259735" cy="36195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825" tIns="34413" rIns="68825" bIns="34413" anchor="ctr"/>
          <a:lstStyle/>
          <a:p>
            <a:pPr algn="ctr" eaLnBrk="1" hangingPunct="1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51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3714142" y="734115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/>
        </p:nvSpPr>
        <p:spPr>
          <a:xfrm>
            <a:off x="0" y="-14506"/>
            <a:ext cx="12137423" cy="70572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r">
              <a:lnSpc>
                <a:spcPct val="100000"/>
              </a:lnSpc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Realization of </a:t>
            </a:r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MF within  GAFMC 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09016124"/>
              </p:ext>
            </p:extLst>
          </p:nvPr>
        </p:nvGraphicFramePr>
        <p:xfrm>
          <a:off x="346225" y="1846622"/>
          <a:ext cx="5600693" cy="5011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82246311"/>
              </p:ext>
            </p:extLst>
          </p:nvPr>
        </p:nvGraphicFramePr>
        <p:xfrm>
          <a:off x="6567055" y="1421617"/>
          <a:ext cx="5546950" cy="4967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Стрелка влево 32"/>
          <p:cNvSpPr/>
          <p:nvPr/>
        </p:nvSpPr>
        <p:spPr>
          <a:xfrm rot="10800000">
            <a:off x="6202980" y="3218232"/>
            <a:ext cx="242716" cy="1172094"/>
          </a:xfrm>
          <a:prstGeom prst="lef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49736" y="1107740"/>
            <a:ext cx="5393673" cy="5847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structure on the channels  of realization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2017)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810128" y="1107740"/>
            <a:ext cx="5060803" cy="5847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procurement of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MF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ctr"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facilities of the state budget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" y="66736"/>
            <a:ext cx="696572" cy="70478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A553B8A0-A37A-43EE-B803-407A85D5F4FE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Номер слайда 1"/>
          <p:cNvSpPr txBox="1">
            <a:spLocks/>
          </p:cNvSpPr>
          <p:nvPr/>
        </p:nvSpPr>
        <p:spPr>
          <a:xfrm>
            <a:off x="9396250" y="653491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1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8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3714142" y="734115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/>
        </p:nvSpPr>
        <p:spPr>
          <a:xfrm>
            <a:off x="-43068" y="0"/>
            <a:ext cx="12137423" cy="70572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r">
              <a:lnSpc>
                <a:spcPct val="100000"/>
              </a:lnSpc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Realization of 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MD </a:t>
            </a:r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within  GAFMC 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01271499"/>
              </p:ext>
            </p:extLst>
          </p:nvPr>
        </p:nvGraphicFramePr>
        <p:xfrm>
          <a:off x="358551" y="1861326"/>
          <a:ext cx="5667093" cy="460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68350608"/>
              </p:ext>
            </p:extLst>
          </p:nvPr>
        </p:nvGraphicFramePr>
        <p:xfrm>
          <a:off x="7242569" y="1421617"/>
          <a:ext cx="4871436" cy="4967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Стрелка влево 32"/>
          <p:cNvSpPr/>
          <p:nvPr/>
        </p:nvSpPr>
        <p:spPr>
          <a:xfrm rot="10800000">
            <a:off x="6350381" y="3319173"/>
            <a:ext cx="242716" cy="1172094"/>
          </a:xfrm>
          <a:prstGeom prst="lef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30479" y="1044856"/>
            <a:ext cx="4970431" cy="5847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structure on the channels of realization in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packings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2017)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242569" y="1044855"/>
            <a:ext cx="4715877" cy="5847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procurement of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algn="ctr"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facilities of the state budget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" y="66736"/>
            <a:ext cx="696572" cy="70478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A553B8A0-A37A-43EE-B803-407A85D5F4FE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763684" y="6003938"/>
            <a:ext cx="5303883" cy="55121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procurement of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 the amount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36,2 million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procurement of MF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 the amount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38,1 million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"/>
          <p:cNvSpPr txBox="1">
            <a:spLocks/>
          </p:cNvSpPr>
          <p:nvPr/>
        </p:nvSpPr>
        <p:spPr>
          <a:xfrm>
            <a:off x="9396250" y="653491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1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3756791" y="771523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32581" y="16137"/>
            <a:ext cx="11559419" cy="70572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r">
              <a:lnSpc>
                <a:spcPct val="10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order 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procurement  List within 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GAFMC</a:t>
            </a: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74075" y="900098"/>
            <a:ext cx="5672234" cy="674383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Reasons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putting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List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procurement of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MF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74074" y="1681162"/>
            <a:ext cx="5669996" cy="4998605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about safety and quality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MF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Estimation of efficiency of MF and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MD 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basis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pharmacy economic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presence is in clinical protocol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presence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the Kazakhstan national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formular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Presence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State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registration of MF and MD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presence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 the List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оrphan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preparations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Presence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long-term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contracts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supplying with MF and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MD of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home producers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put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ЕД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220933" y="900098"/>
            <a:ext cx="5674580" cy="67438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Grounds for forming List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MF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procurement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6220933" y="1681162"/>
            <a:ext cx="5674580" cy="4998606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Diseases, syndromes and states,  prevailing in the structure of morbidity and death rate in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RК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Diseases  prevailing in the structure of morbidity and death rate in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RК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guided at ambulatory level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Well-proven clinical and pharmacy economic advantage as compared to other MF and MD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within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framework of providing quick, stationary,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inpatient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ambulatory-policlinic help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Well-proven clinical and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cliniceconomic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equivalence as compared to other MF and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MD at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certain disease or state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4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3714750" y="718116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575560" y="108555"/>
            <a:ext cx="11683244" cy="4735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r">
              <a:lnSpc>
                <a:spcPct val="100000"/>
              </a:lnSpc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order of a procurement  List within GAFMC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1199075" y="839944"/>
            <a:ext cx="9688131" cy="827867"/>
            <a:chOff x="149177" y="4639515"/>
            <a:chExt cx="4380221" cy="664144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1171251" y="4639515"/>
              <a:ext cx="3358147" cy="66414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 smtClean="0"/>
                <a:t>Registration </a:t>
              </a:r>
              <a:r>
                <a:rPr lang="en-US" b="1" dirty="0"/>
                <a:t>including/exception of </a:t>
              </a:r>
              <a:r>
                <a:rPr lang="en-US" b="1" dirty="0" smtClean="0"/>
                <a:t>MF </a:t>
              </a:r>
              <a:r>
                <a:rPr lang="en-US" b="1" dirty="0"/>
                <a:t>and </a:t>
              </a:r>
              <a:r>
                <a:rPr lang="en-US" b="1" dirty="0" smtClean="0"/>
                <a:t>MD </a:t>
              </a:r>
            </a:p>
            <a:p>
              <a:pPr lvl="0" algn="ctr"/>
              <a:r>
                <a:rPr lang="en-US" b="1" dirty="0" smtClean="0"/>
                <a:t>in the </a:t>
              </a:r>
              <a:r>
                <a:rPr lang="en-US" b="1" dirty="0"/>
                <a:t>procurement List </a:t>
              </a:r>
            </a:p>
          </p:txBody>
        </p:sp>
        <p:sp>
          <p:nvSpPr>
            <p:cNvPr id="33" name="Параллелограмм 32"/>
            <p:cNvSpPr/>
            <p:nvPr/>
          </p:nvSpPr>
          <p:spPr>
            <a:xfrm>
              <a:off x="149177" y="4639515"/>
              <a:ext cx="1168137" cy="664144"/>
            </a:xfrm>
            <a:prstGeom prst="parallelogram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Declarant 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199074" y="1833349"/>
            <a:ext cx="9688132" cy="855882"/>
            <a:chOff x="-1296374" y="1432912"/>
            <a:chExt cx="4248553" cy="664144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-278129" y="1432912"/>
              <a:ext cx="3230308" cy="66414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/>
                <a:t>Letter-commission </a:t>
              </a:r>
              <a:r>
                <a:rPr lang="en-US" b="1" dirty="0" smtClean="0"/>
                <a:t>within 30 </a:t>
              </a:r>
              <a:r>
                <a:rPr lang="en-US" b="1" dirty="0"/>
                <a:t>days</a:t>
              </a:r>
            </a:p>
          </p:txBody>
        </p:sp>
        <p:sp>
          <p:nvSpPr>
            <p:cNvPr id="36" name="Параллелограмм 35"/>
            <p:cNvSpPr/>
            <p:nvPr/>
          </p:nvSpPr>
          <p:spPr>
            <a:xfrm>
              <a:off x="-1296374" y="1432912"/>
              <a:ext cx="1133023" cy="664144"/>
            </a:xfrm>
            <a:prstGeom prst="parallelogram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Committee of 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pharmacy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199075" y="2861516"/>
            <a:ext cx="9688132" cy="862631"/>
            <a:chOff x="1333234" y="2977542"/>
            <a:chExt cx="4075947" cy="664144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2310110" y="2977542"/>
              <a:ext cx="3099071" cy="66414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/>
                <a:t>Conclusion (estimation of clinical and economic efficiency) </a:t>
              </a:r>
            </a:p>
            <a:p>
              <a:pPr lvl="0" algn="ctr"/>
              <a:r>
                <a:rPr lang="en-US" b="1" dirty="0" smtClean="0"/>
                <a:t>within </a:t>
              </a:r>
              <a:r>
                <a:rPr lang="en-US" b="1" dirty="0"/>
                <a:t>30 days</a:t>
              </a:r>
            </a:p>
          </p:txBody>
        </p:sp>
        <p:sp>
          <p:nvSpPr>
            <p:cNvPr id="39" name="Параллелограмм 38"/>
            <p:cNvSpPr/>
            <p:nvPr/>
          </p:nvSpPr>
          <p:spPr>
            <a:xfrm>
              <a:off x="1333234" y="2977542"/>
              <a:ext cx="1086994" cy="664144"/>
            </a:xfrm>
            <a:prstGeom prst="parallelogram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RCHD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199075" y="3889684"/>
            <a:ext cx="9688131" cy="858783"/>
            <a:chOff x="1641924" y="2151242"/>
            <a:chExt cx="4288444" cy="6641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2669729" y="2151242"/>
              <a:ext cx="3260639" cy="66414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/>
                <a:t>Approval (refuse in including) in the procurement lists </a:t>
              </a:r>
              <a:r>
                <a:rPr lang="en-US" b="1" dirty="0" smtClean="0"/>
                <a:t>of MF </a:t>
              </a:r>
              <a:r>
                <a:rPr lang="en-US" b="1" dirty="0"/>
                <a:t>and </a:t>
              </a:r>
              <a:r>
                <a:rPr lang="en-US" b="1" dirty="0" smtClean="0"/>
                <a:t>MD Protocol </a:t>
              </a:r>
              <a:r>
                <a:rPr lang="en-US" b="1" dirty="0"/>
                <a:t>of the </a:t>
              </a:r>
              <a:r>
                <a:rPr lang="en-US" b="1" dirty="0" err="1"/>
                <a:t>Formular</a:t>
              </a:r>
              <a:r>
                <a:rPr lang="en-US" b="1" dirty="0"/>
                <a:t> commission</a:t>
              </a:r>
            </a:p>
          </p:txBody>
        </p:sp>
        <p:sp>
          <p:nvSpPr>
            <p:cNvPr id="42" name="Параллелограмм 41"/>
            <p:cNvSpPr/>
            <p:nvPr/>
          </p:nvSpPr>
          <p:spPr>
            <a:xfrm>
              <a:off x="1641924" y="2151242"/>
              <a:ext cx="1143663" cy="664144"/>
            </a:xfrm>
            <a:prstGeom prst="parallelogram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Formular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 commission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1199072" y="4914004"/>
            <a:ext cx="9688134" cy="827126"/>
            <a:chOff x="3808159" y="1216267"/>
            <a:chExt cx="4367386" cy="664145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4854884" y="1216267"/>
              <a:ext cx="3320661" cy="664143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/>
                <a:t>Including (exception /refuse in including) </a:t>
              </a:r>
            </a:p>
            <a:p>
              <a:pPr lvl="0" algn="ctr"/>
              <a:r>
                <a:rPr lang="en-US" b="1" dirty="0"/>
                <a:t>in the procurement lists </a:t>
              </a:r>
              <a:r>
                <a:rPr lang="en-US" b="1" dirty="0" smtClean="0"/>
                <a:t>of </a:t>
              </a:r>
              <a:r>
                <a:rPr lang="en-US" b="1" dirty="0"/>
                <a:t>MF and </a:t>
              </a:r>
              <a:r>
                <a:rPr lang="en-US" b="1" dirty="0" smtClean="0"/>
                <a:t>MD, </a:t>
              </a:r>
              <a:endParaRPr lang="en-US" b="1" dirty="0"/>
            </a:p>
            <a:p>
              <a:pPr lvl="0" algn="ctr"/>
              <a:r>
                <a:rPr lang="en-US" b="1" dirty="0"/>
                <a:t>Protocol of </a:t>
              </a:r>
              <a:r>
                <a:rPr lang="en-US" b="1" dirty="0" smtClean="0"/>
                <a:t>ICQ</a:t>
              </a:r>
              <a:endParaRPr lang="en-US" b="1" dirty="0"/>
            </a:p>
          </p:txBody>
        </p:sp>
        <p:sp>
          <p:nvSpPr>
            <p:cNvPr id="45" name="Параллелограмм 44"/>
            <p:cNvSpPr/>
            <p:nvPr/>
          </p:nvSpPr>
          <p:spPr>
            <a:xfrm>
              <a:off x="3808159" y="1216268"/>
              <a:ext cx="1164715" cy="664144"/>
            </a:xfrm>
            <a:prstGeom prst="parallelogram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Incorporated commission in quality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1199071" y="5915486"/>
            <a:ext cx="9688133" cy="862766"/>
            <a:chOff x="-1160566" y="1432912"/>
            <a:chExt cx="4359770" cy="664144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-143263" y="1432912"/>
              <a:ext cx="3342467" cy="66414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b="1" dirty="0"/>
                <a:t>The lists of the procurement  of MF and </a:t>
              </a:r>
              <a:r>
                <a:rPr lang="en-US" b="1" dirty="0" smtClean="0"/>
                <a:t>MD are </a:t>
              </a:r>
              <a:r>
                <a:rPr lang="en-US" b="1" dirty="0"/>
                <a:t>published </a:t>
              </a:r>
            </a:p>
            <a:p>
              <a:pPr lvl="0" algn="ctr"/>
              <a:r>
                <a:rPr lang="en-US" b="1" dirty="0"/>
                <a:t>on a web-site  </a:t>
              </a:r>
              <a:r>
                <a:rPr lang="en-US" b="1" dirty="0" smtClean="0"/>
                <a:t>MH RK in </a:t>
              </a:r>
              <a:r>
                <a:rPr lang="en-US" b="1" dirty="0"/>
                <a:t>10 days after meeting of </a:t>
              </a:r>
              <a:r>
                <a:rPr lang="en-US" b="1" dirty="0" smtClean="0"/>
                <a:t>ICQ</a:t>
              </a:r>
              <a:endParaRPr lang="en-US" b="1" dirty="0"/>
            </a:p>
          </p:txBody>
        </p:sp>
        <p:sp>
          <p:nvSpPr>
            <p:cNvPr id="48" name="Параллелограмм 47"/>
            <p:cNvSpPr/>
            <p:nvPr/>
          </p:nvSpPr>
          <p:spPr>
            <a:xfrm>
              <a:off x="-1160566" y="1432912"/>
              <a:ext cx="1132084" cy="664144"/>
            </a:xfrm>
            <a:prstGeom prst="parallelogram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Committee of pharmacy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515604" y="6413127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1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3878318" y="66736"/>
            <a:ext cx="8259714" cy="492918"/>
          </a:xfrm>
        </p:spPr>
        <p:txBody>
          <a:bodyPr anchor="ctr" anchorCtr="0">
            <a:noAutofit/>
          </a:bodyPr>
          <a:lstStyle/>
          <a:p>
            <a:pPr marR="5080" algn="r">
              <a:lnSpc>
                <a:spcPct val="10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 procurement of </a:t>
            </a:r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 Common distributor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714750" y="577214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" y="66736"/>
            <a:ext cx="696572" cy="7047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8520" y="3820968"/>
            <a:ext cx="8525715" cy="4001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Comparative estimation on the types of suppliers, in </a:t>
            </a: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value terms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8023" y="6356863"/>
            <a:ext cx="4037529" cy="37786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536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positions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35552" y="6355907"/>
            <a:ext cx="2903854" cy="3788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434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positions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739406" y="6355908"/>
            <a:ext cx="1484472" cy="3788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93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positions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385230368"/>
              </p:ext>
            </p:extLst>
          </p:nvPr>
        </p:nvGraphicFramePr>
        <p:xfrm>
          <a:off x="304279" y="4156628"/>
          <a:ext cx="9062546" cy="219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8" name="Picture 4" descr="ÐÐ°ÑÑÐ¸Ð½ÐºÐ¸ Ð¿Ð¾ Ð·Ð°Ð¿ÑÐ¾ÑÑ ÑÐ»Ð°Ð³ ÐºÐ°Ð·Ð°ÑÑÑÐ°Ð½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489" y="3820863"/>
            <a:ext cx="1553512" cy="1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14235" y="5433923"/>
            <a:ext cx="2478020" cy="11108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There is the </a:t>
            </a:r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increase of </a:t>
            </a:r>
            <a:r>
              <a:rPr lang="en-US" sz="1400" b="1" dirty="0" smtClean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procurement by home </a:t>
            </a:r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producers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771963230"/>
              </p:ext>
            </p:extLst>
          </p:nvPr>
        </p:nvGraphicFramePr>
        <p:xfrm>
          <a:off x="442274" y="918193"/>
          <a:ext cx="5226093" cy="2858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682491420"/>
              </p:ext>
            </p:extLst>
          </p:nvPr>
        </p:nvGraphicFramePr>
        <p:xfrm>
          <a:off x="6366050" y="949747"/>
          <a:ext cx="5462962" cy="2811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888520" y="705353"/>
            <a:ext cx="4730883" cy="43509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/>
              <a:t>Types of procurement are in </a:t>
            </a:r>
            <a:r>
              <a:rPr lang="en-US" sz="1600" b="1" dirty="0" smtClean="0"/>
              <a:t>the natural </a:t>
            </a:r>
            <a:r>
              <a:rPr lang="en-US" sz="1600" b="1" dirty="0"/>
              <a:t>expression</a:t>
            </a:r>
            <a:endParaRPr lang="ru-RU" sz="16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841068" y="705353"/>
            <a:ext cx="6111445" cy="4256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/>
              <a:t>Types of </a:t>
            </a:r>
            <a:r>
              <a:rPr lang="en-US" sz="1600" b="1" dirty="0" smtClean="0"/>
              <a:t>procurement </a:t>
            </a:r>
            <a:r>
              <a:rPr lang="en-US" sz="1600" b="1" dirty="0"/>
              <a:t>in a value </a:t>
            </a:r>
            <a:r>
              <a:rPr lang="en-US" sz="1600" b="1" dirty="0" smtClean="0"/>
              <a:t>terms,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endParaRPr lang="ru-RU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891462" y="2174662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328,5 </a:t>
            </a:r>
            <a:r>
              <a:rPr lang="en-US" sz="16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sz="1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97531" y="1500141"/>
            <a:ext cx="1292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134</a:t>
            </a:r>
            <a:r>
              <a:rPr lang="ru-RU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sz="1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88395" y="2062984"/>
            <a:ext cx="1160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6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sz="1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21123" y="3102249"/>
            <a:ext cx="1178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36,7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7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508756" y="-61840"/>
            <a:ext cx="11559419" cy="705729"/>
          </a:xfrm>
        </p:spPr>
        <p:txBody>
          <a:bodyPr anchor="ctr" anchorCtr="0">
            <a:noAutofit/>
          </a:bodyPr>
          <a:lstStyle/>
          <a:p>
            <a:pPr marR="5080" algn="r">
              <a:lnSpc>
                <a:spcPct val="100000"/>
              </a:lnSpc>
            </a:pP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 procurement </a:t>
            </a: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 MF, MD on the Common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distributor List </a:t>
            </a:r>
            <a:endParaRPr lang="ru-RU" sz="3200" b="1" dirty="0">
              <a:solidFill>
                <a:srgbClr val="C00000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714750" y="577214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034744" y="637597"/>
            <a:ext cx="7277095" cy="4001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ru-RU" sz="2000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Dynamics of </a:t>
            </a:r>
            <a:r>
              <a:rPr lang="en-US" alt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to buy </a:t>
            </a:r>
            <a:r>
              <a:rPr lang="en-US" altLang="ru-RU" sz="2000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of </a:t>
            </a:r>
            <a:r>
              <a:rPr lang="en-US" altLang="ru-RU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CD </a:t>
            </a:r>
            <a:r>
              <a:rPr lang="en-US" altLang="ru-RU" sz="2000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for 2010-2018 (billion </a:t>
            </a:r>
            <a:r>
              <a:rPr lang="en-US" altLang="ru-RU" sz="2000" b="1" dirty="0" err="1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tenge</a:t>
            </a:r>
            <a:r>
              <a:rPr lang="en-US" altLang="ru-RU" sz="2000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)</a:t>
            </a:r>
            <a:endParaRPr lang="ru-RU" altLang="ru-RU" sz="2000" b="1" dirty="0">
              <a:solidFill>
                <a:schemeClr val="bg1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722606897"/>
              </p:ext>
            </p:extLst>
          </p:nvPr>
        </p:nvGraphicFramePr>
        <p:xfrm>
          <a:off x="361461" y="831905"/>
          <a:ext cx="11413596" cy="2450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" name="Прямая со стрелкой 19"/>
          <p:cNvCxnSpPr/>
          <p:nvPr/>
        </p:nvCxnSpPr>
        <p:spPr>
          <a:xfrm flipV="1">
            <a:off x="1530680" y="1608229"/>
            <a:ext cx="9494672" cy="12207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9655108" y="691133"/>
            <a:ext cx="1998644" cy="4976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On-line data 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8521" y="3054437"/>
            <a:ext cx="8203849" cy="4001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A general economy from the moment of creation of C</a:t>
            </a: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D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is 87,6 billion </a:t>
            </a:r>
            <a:r>
              <a:rPr lang="en-US" sz="2000" b="1" dirty="0" err="1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tenge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4650" y="3523997"/>
            <a:ext cx="37369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2018:</a:t>
            </a: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declared to the amount of 200,2 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604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Gospital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– 81,9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mbulatory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– 118,3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49893" y="3493537"/>
            <a:ext cx="29995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2018: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bought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sum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162,7 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489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Gospital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– 65,4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mbulatory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– 97,3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96655" y="3493536"/>
            <a:ext cx="29995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2018 :</a:t>
            </a: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 on a sum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26,5 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Gospital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– 3,1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mbulatory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– 23,4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268963604"/>
              </p:ext>
            </p:extLst>
          </p:nvPr>
        </p:nvGraphicFramePr>
        <p:xfrm>
          <a:off x="354229" y="4544433"/>
          <a:ext cx="11904545" cy="2431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"/>
          <p:cNvSpPr txBox="1"/>
          <p:nvPr/>
        </p:nvSpPr>
        <p:spPr>
          <a:xfrm>
            <a:off x="1266893" y="2184234"/>
            <a:ext cx="1200803" cy="40503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/>
              <a:t>209 </a:t>
            </a:r>
            <a:r>
              <a:rPr lang="en-US" sz="1400" b="1" dirty="0" err="1" smtClean="0"/>
              <a:t>mln</a:t>
            </a:r>
            <a:r>
              <a:rPr lang="en-US" sz="1400" b="1" dirty="0" smtClean="0"/>
              <a:t> $</a:t>
            </a:r>
            <a:endParaRPr lang="ru-RU" sz="14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27780" y="6431027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6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Соединительная линия уступом 7"/>
          <p:cNvCxnSpPr>
            <a:stCxn id="71" idx="0"/>
            <a:endCxn id="83" idx="0"/>
          </p:cNvCxnSpPr>
          <p:nvPr/>
        </p:nvCxnSpPr>
        <p:spPr>
          <a:xfrm rot="16200000" flipH="1">
            <a:off x="5927390" y="-2345118"/>
            <a:ext cx="27641" cy="9327835"/>
          </a:xfrm>
          <a:prstGeom prst="bentConnector3">
            <a:avLst>
              <a:gd name="adj1" fmla="val -827032"/>
            </a:avLst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/>
          <p:cNvSpPr>
            <a:spLocks noGrp="1"/>
          </p:cNvSpPr>
          <p:nvPr>
            <p:ph type="title"/>
          </p:nvPr>
        </p:nvSpPr>
        <p:spPr>
          <a:xfrm>
            <a:off x="508757" y="-13335"/>
            <a:ext cx="11511794" cy="705729"/>
          </a:xfrm>
        </p:spPr>
        <p:txBody>
          <a:bodyPr anchor="ctr" anchorCtr="0">
            <a:noAutofit/>
          </a:bodyPr>
          <a:lstStyle/>
          <a:p>
            <a:pPr marR="5080" algn="r">
              <a:lnSpc>
                <a:spcPct val="100000"/>
              </a:lnSpc>
            </a:pP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Centralized </a:t>
            </a: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procurement of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MF, </a:t>
            </a: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MD for ambulatory since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2018</a:t>
            </a:r>
            <a:endParaRPr lang="ru-RU" sz="3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3714750" y="660114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grpSp>
        <p:nvGrpSpPr>
          <p:cNvPr id="25" name="Группа 24"/>
          <p:cNvGrpSpPr/>
          <p:nvPr/>
        </p:nvGrpSpPr>
        <p:grpSpPr>
          <a:xfrm>
            <a:off x="147957" y="1375384"/>
            <a:ext cx="11918301" cy="3049598"/>
            <a:chOff x="841436" y="1474276"/>
            <a:chExt cx="9503322" cy="3049598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841436" y="1474276"/>
              <a:ext cx="9503322" cy="2356584"/>
              <a:chOff x="3465733" y="615631"/>
              <a:chExt cx="9503322" cy="1705967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6493666" y="615631"/>
                <a:ext cx="2680787" cy="351557"/>
              </a:xfrm>
              <a:prstGeom prst="rect">
                <a:avLst/>
              </a:prstGeom>
              <a:solidFill>
                <a:srgbClr val="00B050"/>
              </a:solidFill>
              <a:ln w="15875">
                <a:noFill/>
                <a:prstDash val="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sz="1600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Common distributor</a:t>
                </a:r>
                <a:r>
                  <a:rPr lang="ru-RU" sz="1600" b="1" dirty="0" smtClean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– </a:t>
                </a:r>
                <a:r>
                  <a:rPr lang="en-US" sz="1600" b="1" dirty="0" smtClean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the procurement</a:t>
                </a:r>
                <a:endParaRPr lang="ru-RU" sz="1600" b="1" dirty="0">
                  <a:solidFill>
                    <a:schemeClr val="bg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3522274" y="1288579"/>
                <a:ext cx="1687921" cy="423920"/>
              </a:xfrm>
              <a:prstGeom prst="rect">
                <a:avLst/>
              </a:prstGeom>
              <a:solidFill>
                <a:srgbClr val="E5F3F7"/>
              </a:solidFill>
              <a:ln w="1587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300"/>
                  </a:lnSpc>
                </a:pPr>
                <a:r>
                  <a:rPr lang="en-US" sz="1400" b="1" dirty="0" smtClean="0">
                    <a:solidFill>
                      <a:srgbClr val="002673"/>
                    </a:solidFill>
                    <a:latin typeface="Arial Narrow" panose="020B0606020202030204" pitchFamily="34" charset="0"/>
                  </a:rPr>
                  <a:t>MF and </a:t>
                </a:r>
                <a:r>
                  <a:rPr lang="en-US" sz="1400" b="1" dirty="0">
                    <a:solidFill>
                      <a:srgbClr val="002673"/>
                    </a:solidFill>
                    <a:latin typeface="Arial Narrow" panose="020B0606020202030204" pitchFamily="34" charset="0"/>
                  </a:rPr>
                  <a:t>WMS </a:t>
                </a:r>
                <a:endParaRPr lang="ru-RU" sz="1400" b="1" dirty="0" smtClean="0">
                  <a:solidFill>
                    <a:srgbClr val="002673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5501201" y="1288579"/>
                <a:ext cx="2375496" cy="423920"/>
              </a:xfrm>
              <a:prstGeom prst="rect">
                <a:avLst/>
              </a:prstGeom>
              <a:solidFill>
                <a:srgbClr val="E5F3F7"/>
              </a:solidFill>
              <a:ln w="1587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300"/>
                  </a:lnSpc>
                </a:pPr>
                <a:r>
                  <a:rPr lang="en-US" sz="1400" b="1" dirty="0">
                    <a:solidFill>
                      <a:srgbClr val="002673"/>
                    </a:solidFill>
                    <a:latin typeface="Arial Narrow" panose="020B0606020202030204" pitchFamily="34" charset="0"/>
                  </a:rPr>
                  <a:t>Service in transporting and storage</a:t>
                </a:r>
                <a:endParaRPr lang="ru-RU" sz="1400" b="1" dirty="0" smtClean="0">
                  <a:solidFill>
                    <a:srgbClr val="002673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338085" y="1288573"/>
                <a:ext cx="1992371" cy="401708"/>
              </a:xfrm>
              <a:prstGeom prst="rect">
                <a:avLst/>
              </a:prstGeom>
              <a:solidFill>
                <a:srgbClr val="E5F3F7"/>
              </a:solidFill>
              <a:ln w="1587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300"/>
                  </a:lnSpc>
                </a:pPr>
                <a:r>
                  <a:rPr lang="en-US" sz="1400" b="1" dirty="0">
                    <a:solidFill>
                      <a:srgbClr val="002673"/>
                    </a:solidFill>
                    <a:latin typeface="Arial Narrow" panose="020B0606020202030204" pitchFamily="34" charset="0"/>
                  </a:rPr>
                  <a:t>Service in an account and realization</a:t>
                </a:r>
                <a:endParaRPr lang="ru-RU" sz="1400" b="1" dirty="0">
                  <a:solidFill>
                    <a:srgbClr val="002673"/>
                  </a:solidFill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75" name="Прямая соединительная линия 74"/>
              <p:cNvCxnSpPr/>
              <p:nvPr/>
            </p:nvCxnSpPr>
            <p:spPr>
              <a:xfrm flipH="1">
                <a:off x="6818075" y="967188"/>
                <a:ext cx="7011" cy="321384"/>
              </a:xfrm>
              <a:prstGeom prst="line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8831980" y="967188"/>
                <a:ext cx="0" cy="341394"/>
              </a:xfrm>
              <a:prstGeom prst="line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Прямоугольник 76"/>
              <p:cNvSpPr/>
              <p:nvPr/>
            </p:nvSpPr>
            <p:spPr>
              <a:xfrm>
                <a:off x="3465733" y="1921954"/>
                <a:ext cx="1845378" cy="39964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B05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300"/>
                  </a:lnSpc>
                </a:pPr>
                <a:r>
                  <a:rPr lang="en-US" sz="1400" b="1" dirty="0" smtClean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Suppliers</a:t>
                </a:r>
              </a:p>
              <a:p>
                <a:pPr algn="ctr">
                  <a:lnSpc>
                    <a:spcPts val="1300"/>
                  </a:lnSpc>
                </a:pPr>
                <a:r>
                  <a:rPr lang="ru-RU" sz="1200" i="1" dirty="0" smtClean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(</a:t>
                </a:r>
                <a:r>
                  <a:rPr lang="en-US" sz="1200" i="1" dirty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distributor</a:t>
                </a:r>
                <a:r>
                  <a:rPr lang="ru-RU" sz="1200" i="1" dirty="0" smtClean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, </a:t>
                </a:r>
                <a:r>
                  <a:rPr lang="en-US" sz="1200" i="1" dirty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producer</a:t>
                </a:r>
                <a:r>
                  <a:rPr lang="ru-RU" sz="1200" i="1" dirty="0" smtClean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)</a:t>
                </a:r>
                <a:endParaRPr lang="ru-RU" sz="1200" i="1" dirty="0">
                  <a:solidFill>
                    <a:srgbClr val="002060"/>
                  </a:solidFill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78" name="Прямая соединительная линия 77"/>
              <p:cNvCxnSpPr/>
              <p:nvPr/>
            </p:nvCxnSpPr>
            <p:spPr>
              <a:xfrm flipV="1">
                <a:off x="4366235" y="1690280"/>
                <a:ext cx="0" cy="238004"/>
              </a:xfrm>
              <a:prstGeom prst="line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Прямоугольник 78"/>
              <p:cNvSpPr/>
              <p:nvPr/>
            </p:nvSpPr>
            <p:spPr>
              <a:xfrm>
                <a:off x="5934721" y="1966556"/>
                <a:ext cx="1512481" cy="31778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B05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300"/>
                  </a:lnSpc>
                </a:pPr>
                <a:r>
                  <a:rPr lang="en-US" sz="1400" b="1" dirty="0" smtClean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Logistician</a:t>
                </a:r>
                <a:endParaRPr lang="ru-RU" sz="1400" b="1" dirty="0">
                  <a:solidFill>
                    <a:srgbClr val="002060"/>
                  </a:solidFill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80" name="Прямая соединительная линия 79"/>
              <p:cNvCxnSpPr>
                <a:stCxn id="79" idx="0"/>
                <a:endCxn id="73" idx="2"/>
              </p:cNvCxnSpPr>
              <p:nvPr/>
            </p:nvCxnSpPr>
            <p:spPr>
              <a:xfrm flipH="1" flipV="1">
                <a:off x="6688949" y="1712499"/>
                <a:ext cx="2013" cy="254057"/>
              </a:xfrm>
              <a:prstGeom prst="line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Прямоугольник 80"/>
              <p:cNvSpPr/>
              <p:nvPr/>
            </p:nvSpPr>
            <p:spPr>
              <a:xfrm>
                <a:off x="7857219" y="1946631"/>
                <a:ext cx="1211771" cy="3485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rgbClr val="00B05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300"/>
                  </a:lnSpc>
                </a:pPr>
                <a:r>
                  <a:rPr lang="en-US" sz="1400" b="1" dirty="0">
                    <a:solidFill>
                      <a:srgbClr val="002060"/>
                    </a:solidFill>
                    <a:latin typeface="Arial Narrow" panose="020B0606020202030204" pitchFamily="34" charset="0"/>
                  </a:rPr>
                  <a:t>Pharm network</a:t>
                </a:r>
                <a:endParaRPr lang="ru-RU" sz="1400" b="1" dirty="0">
                  <a:solidFill>
                    <a:srgbClr val="00206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83" name="Прямоугольник 82"/>
              <p:cNvSpPr/>
              <p:nvPr/>
            </p:nvSpPr>
            <p:spPr>
              <a:xfrm>
                <a:off x="10638928" y="1308589"/>
                <a:ext cx="2330127" cy="382852"/>
              </a:xfrm>
              <a:prstGeom prst="rect">
                <a:avLst/>
              </a:prstGeom>
              <a:solidFill>
                <a:srgbClr val="E5F3F7"/>
              </a:solidFill>
              <a:ln w="1587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300"/>
                  </a:lnSpc>
                </a:pPr>
                <a:r>
                  <a:rPr lang="en-US" sz="1400" b="1" dirty="0">
                    <a:solidFill>
                      <a:srgbClr val="002673"/>
                    </a:solidFill>
                    <a:latin typeface="Arial Narrow" panose="020B0606020202030204" pitchFamily="34" charset="0"/>
                  </a:rPr>
                  <a:t>Pharmaceutical service </a:t>
                </a:r>
                <a:endParaRPr lang="ru-RU" sz="1400" b="1" dirty="0">
                  <a:solidFill>
                    <a:srgbClr val="002673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40" name="Прямоугольник 39"/>
            <p:cNvSpPr/>
            <p:nvPr/>
          </p:nvSpPr>
          <p:spPr>
            <a:xfrm>
              <a:off x="6705265" y="3314805"/>
              <a:ext cx="1476436" cy="48145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B05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en-US" sz="1400" b="1" dirty="0">
                  <a:solidFill>
                    <a:srgbClr val="002060"/>
                  </a:solidFill>
                  <a:latin typeface="Arial Narrow" panose="020B0606020202030204" pitchFamily="34" charset="0"/>
                </a:rPr>
                <a:t>Medical organization</a:t>
              </a:r>
              <a:endParaRPr lang="ru-RU" sz="1400" b="1" dirty="0">
                <a:solidFill>
                  <a:srgbClr val="00206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5232922" y="3953011"/>
              <a:ext cx="1211771" cy="57086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mark-up to </a:t>
              </a:r>
              <a:r>
                <a:rPr 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12%</a:t>
              </a:r>
              <a:endPara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6705265" y="3953012"/>
              <a:ext cx="1476436" cy="55499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without a mark-up (contract of beneficence)</a:t>
              </a:r>
              <a:endPara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310424" y="3953011"/>
              <a:ext cx="1512481" cy="57086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mark-up to 3%</a:t>
              </a:r>
              <a:endPara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Прямая соединительная линия 44"/>
            <p:cNvCxnSpPr>
              <a:stCxn id="79" idx="2"/>
              <a:endCxn id="44" idx="0"/>
            </p:cNvCxnSpPr>
            <p:nvPr/>
          </p:nvCxnSpPr>
          <p:spPr>
            <a:xfrm>
              <a:off x="4066665" y="3779394"/>
              <a:ext cx="0" cy="173617"/>
            </a:xfrm>
            <a:prstGeom prst="line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>
              <a:stCxn id="81" idx="2"/>
              <a:endCxn id="42" idx="0"/>
            </p:cNvCxnSpPr>
            <p:nvPr/>
          </p:nvCxnSpPr>
          <p:spPr>
            <a:xfrm>
              <a:off x="5838808" y="3794343"/>
              <a:ext cx="0" cy="158668"/>
            </a:xfrm>
            <a:prstGeom prst="line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>
              <a:stCxn id="40" idx="2"/>
              <a:endCxn id="43" idx="0"/>
            </p:cNvCxnSpPr>
            <p:nvPr/>
          </p:nvCxnSpPr>
          <p:spPr>
            <a:xfrm>
              <a:off x="7443484" y="3796259"/>
              <a:ext cx="0" cy="156753"/>
            </a:xfrm>
            <a:prstGeom prst="line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Прямоугольник 47"/>
            <p:cNvSpPr/>
            <p:nvPr/>
          </p:nvSpPr>
          <p:spPr>
            <a:xfrm>
              <a:off x="8481093" y="3278797"/>
              <a:ext cx="1476436" cy="48145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rgbClr val="00B05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en-US" sz="1400" b="1" dirty="0">
                  <a:solidFill>
                    <a:srgbClr val="002060"/>
                  </a:solidFill>
                  <a:latin typeface="Arial Narrow" panose="020B0606020202030204" pitchFamily="34" charset="0"/>
                </a:rPr>
                <a:t>Pharm network</a:t>
              </a:r>
              <a:endParaRPr lang="ru-RU" sz="1400" b="1" dirty="0">
                <a:solidFill>
                  <a:srgbClr val="002060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9281946" y="2940341"/>
              <a:ext cx="0" cy="365626"/>
            </a:xfrm>
            <a:prstGeom prst="line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Прямоугольник 49"/>
            <p:cNvSpPr/>
            <p:nvPr/>
          </p:nvSpPr>
          <p:spPr>
            <a:xfrm>
              <a:off x="8481092" y="3953011"/>
              <a:ext cx="1476437" cy="55499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mark-up to </a:t>
              </a:r>
              <a:r>
                <a:rPr 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25%</a:t>
              </a:r>
              <a:endPara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Прямая соединительная линия 50"/>
            <p:cNvCxnSpPr>
              <a:stCxn id="48" idx="2"/>
              <a:endCxn id="50" idx="0"/>
            </p:cNvCxnSpPr>
            <p:nvPr/>
          </p:nvCxnSpPr>
          <p:spPr>
            <a:xfrm flipH="1">
              <a:off x="9219310" y="3760251"/>
              <a:ext cx="1" cy="192760"/>
            </a:xfrm>
            <a:prstGeom prst="line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Прямая со стрелкой 25"/>
          <p:cNvCxnSpPr>
            <a:stCxn id="77" idx="3"/>
            <a:endCxn id="79" idx="1"/>
          </p:cNvCxnSpPr>
          <p:nvPr/>
        </p:nvCxnSpPr>
        <p:spPr>
          <a:xfrm>
            <a:off x="2462281" y="3455939"/>
            <a:ext cx="782082" cy="507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79" idx="3"/>
            <a:endCxn id="81" idx="1"/>
          </p:cNvCxnSpPr>
          <p:nvPr/>
        </p:nvCxnSpPr>
        <p:spPr>
          <a:xfrm flipV="1">
            <a:off x="5141195" y="3454724"/>
            <a:ext cx="514210" cy="628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7461858" y="4738910"/>
            <a:ext cx="2346376" cy="8637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Vacation to the population on recipes  within GAFMC through the informative system </a:t>
            </a:r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medicinal providing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4" name="Соединительная линия уступом 113"/>
          <p:cNvCxnSpPr>
            <a:stCxn id="81" idx="0"/>
            <a:endCxn id="40" idx="0"/>
          </p:cNvCxnSpPr>
          <p:nvPr/>
        </p:nvCxnSpPr>
        <p:spPr>
          <a:xfrm rot="16200000" flipH="1">
            <a:off x="7420527" y="2208728"/>
            <a:ext cx="1916" cy="2012455"/>
          </a:xfrm>
          <a:prstGeom prst="bentConnector3">
            <a:avLst>
              <a:gd name="adj1" fmla="val -10554436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endCxn id="74" idx="2"/>
          </p:cNvCxnSpPr>
          <p:nvPr/>
        </p:nvCxnSpPr>
        <p:spPr>
          <a:xfrm flipV="1">
            <a:off x="7501899" y="2859881"/>
            <a:ext cx="5905" cy="147578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Соединительная линия уступом 127"/>
          <p:cNvCxnSpPr>
            <a:stCxn id="42" idx="2"/>
            <a:endCxn id="33" idx="1"/>
          </p:cNvCxnSpPr>
          <p:nvPr/>
        </p:nvCxnSpPr>
        <p:spPr>
          <a:xfrm rot="16200000" flipH="1">
            <a:off x="6565663" y="4274577"/>
            <a:ext cx="745791" cy="1046600"/>
          </a:xfrm>
          <a:prstGeom prst="bentConnector2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C:\Documents and Settings\kaliyeva\Рабочий стол\family blue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926850" y="5416572"/>
            <a:ext cx="811402" cy="831752"/>
          </a:xfrm>
          <a:prstGeom prst="rect">
            <a:avLst/>
          </a:prstGeom>
          <a:noFill/>
        </p:spPr>
      </p:pic>
      <p:cxnSp>
        <p:nvCxnSpPr>
          <p:cNvPr id="52" name="Прямая соединительная линия 51"/>
          <p:cNvCxnSpPr>
            <a:stCxn id="43" idx="2"/>
          </p:cNvCxnSpPr>
          <p:nvPr/>
        </p:nvCxnSpPr>
        <p:spPr>
          <a:xfrm>
            <a:off x="8427713" y="4409118"/>
            <a:ext cx="1" cy="329792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>
            <a:stCxn id="50" idx="2"/>
            <a:endCxn id="33" idx="3"/>
          </p:cNvCxnSpPr>
          <p:nvPr/>
        </p:nvCxnSpPr>
        <p:spPr>
          <a:xfrm rot="5400000">
            <a:off x="9850696" y="4366656"/>
            <a:ext cx="761655" cy="846578"/>
          </a:xfrm>
          <a:prstGeom prst="bentConnector2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147957" y="799165"/>
            <a:ext cx="12044043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From medical organizations </a:t>
            </a:r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for 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procurement of MF, </a:t>
            </a:r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MD there are 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presented requests within the framework of  </a:t>
            </a:r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AM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P</a:t>
            </a:r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on 118 </a:t>
            </a:r>
            <a:r>
              <a:rPr lang="en-US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bln</a:t>
            </a:r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tenge</a:t>
            </a:r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  <a:cs typeface="Tahoma" panose="020B060403050404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1206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80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5464" y="2005435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5464" y="2534531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Hyperpiesis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5464" y="3088862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Inherited deficits of factors of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hemopexis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464" y="3613772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5464" y="4134911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uberculosis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5464" y="4676707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Haematological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diseases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75464" y="5218338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Bronchial asthma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75464" y="5810545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Chronic obstructive illness of lungs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75464" y="6357084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Psychical diseases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96640" y="1408679"/>
            <a:ext cx="547048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92106" y="2055702"/>
            <a:ext cx="547048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" name="Овал 17"/>
          <p:cNvSpPr/>
          <p:nvPr/>
        </p:nvSpPr>
        <p:spPr>
          <a:xfrm>
            <a:off x="192106" y="2594334"/>
            <a:ext cx="547048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92105" y="3090558"/>
            <a:ext cx="547048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" name="Овал 19"/>
          <p:cNvSpPr/>
          <p:nvPr/>
        </p:nvSpPr>
        <p:spPr>
          <a:xfrm>
            <a:off x="192105" y="3613549"/>
            <a:ext cx="547048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1" name="Овал 20"/>
          <p:cNvSpPr/>
          <p:nvPr/>
        </p:nvSpPr>
        <p:spPr>
          <a:xfrm>
            <a:off x="218184" y="4142940"/>
            <a:ext cx="585291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2" name="Овал 21"/>
          <p:cNvSpPr/>
          <p:nvPr/>
        </p:nvSpPr>
        <p:spPr>
          <a:xfrm>
            <a:off x="213649" y="4666132"/>
            <a:ext cx="585291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3" name="Овал 22"/>
          <p:cNvSpPr/>
          <p:nvPr/>
        </p:nvSpPr>
        <p:spPr>
          <a:xfrm>
            <a:off x="213649" y="5185342"/>
            <a:ext cx="585291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4" name="Овал 23"/>
          <p:cNvSpPr/>
          <p:nvPr/>
        </p:nvSpPr>
        <p:spPr>
          <a:xfrm>
            <a:off x="213649" y="5802697"/>
            <a:ext cx="585291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5" name="Овал 24"/>
          <p:cNvSpPr/>
          <p:nvPr/>
        </p:nvSpPr>
        <p:spPr>
          <a:xfrm>
            <a:off x="213650" y="6383198"/>
            <a:ext cx="585290" cy="438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361864" y="2005435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14,4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61864" y="2534531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10,3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361864" y="3088862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9,8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361864" y="3613772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9,3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361864" y="4134911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7,4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361864" y="4676707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5,2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361864" y="5218338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4,3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361864" y="5810545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4,0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61864" y="6357084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3,5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88521" y="984331"/>
            <a:ext cx="5135517" cy="34146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Nosology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361864" y="975398"/>
            <a:ext cx="3019203" cy="3593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Sum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,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billion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  <a:latin typeface="Verdana"/>
                <a:cs typeface="Verdana"/>
              </a:rPr>
              <a:t>tenge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75464" y="1445862"/>
            <a:ext cx="5135708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 saccharine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361864" y="1445862"/>
            <a:ext cx="3019203" cy="4519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14,7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652000" y="2404903"/>
            <a:ext cx="236367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Charges on treatment 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</a:t>
            </a:r>
            <a:r>
              <a:rPr lang="en-US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10 </a:t>
            </a:r>
            <a:r>
              <a:rPr lang="en-US" sz="2000" b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nosologies</a:t>
            </a:r>
            <a:endParaRPr lang="en-US" sz="20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82,8 </a:t>
            </a:r>
            <a:r>
              <a:rPr lang="en-US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 </a:t>
            </a:r>
            <a:r>
              <a:rPr lang="en-US" sz="2000" b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tenge</a:t>
            </a:r>
            <a:r>
              <a:rPr lang="ru-RU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r>
              <a:rPr lang="ru-RU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 general expense on the medicinal providing 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" y="66736"/>
            <a:ext cx="787071" cy="704787"/>
          </a:xfrm>
          <a:prstGeom prst="rect">
            <a:avLst/>
          </a:prstGeom>
        </p:spPr>
      </p:pic>
      <p:cxnSp>
        <p:nvCxnSpPr>
          <p:cNvPr id="43" name="Прямая соединительная линия 42"/>
          <p:cNvCxnSpPr/>
          <p:nvPr/>
        </p:nvCxnSpPr>
        <p:spPr>
          <a:xfrm>
            <a:off x="3838575" y="771523"/>
            <a:ext cx="835342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Заголовок 1"/>
          <p:cNvSpPr txBox="1">
            <a:spLocks/>
          </p:cNvSpPr>
          <p:nvPr/>
        </p:nvSpPr>
        <p:spPr>
          <a:xfrm>
            <a:off x="456254" y="47443"/>
            <a:ext cx="11559419" cy="64692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r">
              <a:lnSpc>
                <a:spcPct val="10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То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ru-RU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10 </a:t>
            </a:r>
            <a:r>
              <a:rPr lang="en-US" sz="28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nosologies</a:t>
            </a:r>
            <a:endParaRPr lang="ru-RU" sz="28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00493"/>
            <a:ext cx="2743200" cy="365125"/>
          </a:xfrm>
        </p:spPr>
        <p:txBody>
          <a:bodyPr/>
          <a:lstStyle/>
          <a:p>
            <a:fld id="{65840C0B-A2B9-476C-8CE5-55CFCAFA0476}" type="slidenum">
              <a:rPr lang="ru-RU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2666713" y="825186"/>
            <a:ext cx="139059" cy="3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825" tIns="34413" rIns="68825" bIns="34413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36331" y="2597794"/>
            <a:ext cx="11519338" cy="1145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ctr">
              <a:lnSpc>
                <a:spcPct val="85000"/>
              </a:lnSpc>
              <a:defRPr/>
            </a:pPr>
            <a:r>
              <a:rPr lang="en-US" altLang="ru-RU" sz="4400" b="1" spc="-50" dirty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T</a:t>
            </a:r>
            <a:r>
              <a:rPr lang="en-US" altLang="ru-RU" sz="4400" b="1" spc="-50" dirty="0" smtClean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hank </a:t>
            </a:r>
            <a:r>
              <a:rPr lang="en-US" altLang="ru-RU" sz="4400" b="1" spc="-50" dirty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you for </a:t>
            </a:r>
            <a:r>
              <a:rPr lang="en-US" altLang="ru-RU" sz="4400" b="1" spc="-50" dirty="0" smtClean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your attention</a:t>
            </a:r>
            <a:r>
              <a:rPr lang="en-US" altLang="ru-RU" sz="4400" b="1" spc="-50" dirty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!</a:t>
            </a:r>
            <a:endParaRPr kumimoji="0" lang="ru-RU" altLang="ru-RU" sz="4400" b="1" i="0" u="none" strike="noStrike" kern="1200" cap="none" spc="-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 Light" panose="020B0304030504040204" pitchFamily="34" charset="-120"/>
              <a:ea typeface="Microsoft JhengHei Light" panose="020B0304030504040204" pitchFamily="34" charset="-120"/>
              <a:cs typeface="+mj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9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26773</TotalTime>
  <Words>2183</Words>
  <Application>Microsoft Office PowerPoint</Application>
  <PresentationFormat>Custom</PresentationFormat>
  <Paragraphs>365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HDOfficeLightV0</vt:lpstr>
      <vt:lpstr>PowerPoint Presentation</vt:lpstr>
      <vt:lpstr>State development program of the healthcare “Densaulyk" in the Republic of Kazakhstan for 2016-2019</vt:lpstr>
      <vt:lpstr>Bill on the issues of medicine facilities usage and medical wares</vt:lpstr>
      <vt:lpstr>PowerPoint Presentation</vt:lpstr>
      <vt:lpstr>Legal status of the Common distributor</vt:lpstr>
      <vt:lpstr>Strategy of the Common distributor</vt:lpstr>
      <vt:lpstr>PowerPoint Presentation</vt:lpstr>
      <vt:lpstr>PowerPoint Presentation</vt:lpstr>
      <vt:lpstr>PowerPoint Presentation</vt:lpstr>
      <vt:lpstr>PowerPoint Presentation</vt:lpstr>
      <vt:lpstr>The procurement of the Common distributor</vt:lpstr>
      <vt:lpstr>The procurement in MF, MD on the Common distributor List </vt:lpstr>
      <vt:lpstr>Centralized procurement of MF, MD for ambulatory since 2018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ОСМС</dc:title>
  <dc:creator>User</dc:creator>
  <cp:lastModifiedBy>ALLIOD, Marie-pierre</cp:lastModifiedBy>
  <cp:revision>1362</cp:revision>
  <cp:lastPrinted>2018-06-19T11:38:48Z</cp:lastPrinted>
  <dcterms:created xsi:type="dcterms:W3CDTF">2015-05-18T09:28:19Z</dcterms:created>
  <dcterms:modified xsi:type="dcterms:W3CDTF">2018-08-02T08:41:32Z</dcterms:modified>
</cp:coreProperties>
</file>