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34" r:id="rId1"/>
    <p:sldMasterId id="2147484761" r:id="rId2"/>
    <p:sldMasterId id="2147484849" r:id="rId3"/>
    <p:sldMasterId id="2147484864" r:id="rId4"/>
  </p:sldMasterIdLst>
  <p:notesMasterIdLst>
    <p:notesMasterId r:id="rId25"/>
  </p:notesMasterIdLst>
  <p:handoutMasterIdLst>
    <p:handoutMasterId r:id="rId26"/>
  </p:handoutMasterIdLst>
  <p:sldIdLst>
    <p:sldId id="851" r:id="rId5"/>
    <p:sldId id="844" r:id="rId6"/>
    <p:sldId id="850" r:id="rId7"/>
    <p:sldId id="853" r:id="rId8"/>
    <p:sldId id="833" r:id="rId9"/>
    <p:sldId id="847" r:id="rId10"/>
    <p:sldId id="848" r:id="rId11"/>
    <p:sldId id="845" r:id="rId12"/>
    <p:sldId id="859" r:id="rId13"/>
    <p:sldId id="855" r:id="rId14"/>
    <p:sldId id="864" r:id="rId15"/>
    <p:sldId id="856" r:id="rId16"/>
    <p:sldId id="863" r:id="rId17"/>
    <p:sldId id="772" r:id="rId18"/>
    <p:sldId id="787" r:id="rId19"/>
    <p:sldId id="797" r:id="rId20"/>
    <p:sldId id="866" r:id="rId21"/>
    <p:sldId id="867" r:id="rId22"/>
    <p:sldId id="852" r:id="rId23"/>
    <p:sldId id="862" r:id="rId24"/>
  </p:sldIdLst>
  <p:sldSz cx="9906000" cy="6858000" type="A4"/>
  <p:notesSz cx="7102475" cy="10231438"/>
  <p:defaultTextStyle>
    <a:defPPr>
      <a:defRPr lang="th-TH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1pPr>
    <a:lvl2pPr marL="457148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2pPr>
    <a:lvl3pPr marL="914296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3pPr>
    <a:lvl4pPr marL="1371445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4pPr>
    <a:lvl5pPr marL="1828592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5pPr>
    <a:lvl6pPr marL="2285740" algn="l" defTabSz="914296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6pPr>
    <a:lvl7pPr marL="2742888" algn="l" defTabSz="914296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7pPr>
    <a:lvl8pPr marL="3200036" algn="l" defTabSz="914296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8pPr>
    <a:lvl9pPr marL="3657184" algn="l" defTabSz="914296" rtl="0" eaLnBrk="1" latinLnBrk="0" hangingPunct="1">
      <a:defRPr sz="2800" kern="1200">
        <a:solidFill>
          <a:schemeClr val="tx1"/>
        </a:solidFill>
        <a:latin typeface="Calibri" panose="020F0502020204030204" pitchFamily="34" charset="0"/>
        <a:ea typeface="+mn-ea"/>
        <a:cs typeface="Cordia New" panose="020B0304020202020204" pitchFamily="34" charset="-3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63" userDrawn="1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99FF"/>
    <a:srgbClr val="99FF66"/>
    <a:srgbClr val="FF00FF"/>
    <a:srgbClr val="008000"/>
    <a:srgbClr val="FFFFCC"/>
    <a:srgbClr val="003300"/>
    <a:srgbClr val="3333FF"/>
    <a:srgbClr val="3333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6" autoAdjust="0"/>
  </p:normalViewPr>
  <p:slideViewPr>
    <p:cSldViewPr showGuides="1">
      <p:cViewPr varScale="1">
        <p:scale>
          <a:sx n="87" d="100"/>
          <a:sy n="87" d="100"/>
        </p:scale>
        <p:origin x="-852" y="-84"/>
      </p:cViewPr>
      <p:guideLst>
        <p:guide orient="horz" pos="663"/>
        <p:guide pos="3120"/>
      </p:guideLst>
    </p:cSldViewPr>
  </p:slideViewPr>
  <p:outlineViewPr>
    <p:cViewPr>
      <p:scale>
        <a:sx n="33" d="100"/>
        <a:sy n="33" d="100"/>
      </p:scale>
      <p:origin x="0" y="-23477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Rapeeporn.Wannaprase\Documents\5.%20Project\MoPH\Report\Phase%202%20Report\Cost%20Summary_Final_V5_RW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defRPr>
            </a:pPr>
            <a:r>
              <a:rPr lang="th-TH" sz="1800" b="1"/>
              <a:t>ต้นทุนการให้บริการผู้ป่วยนอกเฉลี่ยต่อครั้งการรักษา (</a:t>
            </a:r>
            <a:r>
              <a:rPr lang="en-US" sz="1800" b="1"/>
              <a:t>Visit)</a:t>
            </a:r>
            <a:r>
              <a:rPr lang="th-TH" sz="1800" b="1" baseline="0"/>
              <a:t> (รวมทุกสิทธิ)</a:t>
            </a:r>
            <a:endParaRPr lang="en-US" sz="180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926313851225451"/>
          <c:y val="0.17410726800511192"/>
          <c:w val="0.75761272908676747"/>
          <c:h val="0.6209887455167579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Sheet1!$A$13</c:f>
              <c:strCache>
                <c:ptCount val="1"/>
                <c:pt idx="0">
                  <c:v>ต้นทุนคงที่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</c:spPr>
          <c:invertIfNegative val="0"/>
          <c:val>
            <c:numRef>
              <c:f>Sheet1!$B$21:$Z$21</c:f>
              <c:numCache>
                <c:formatCode>_(* #,##0_);_(* \(#,##0\);_(* "-"??_);_(@_)</c:formatCode>
                <c:ptCount val="25"/>
                <c:pt idx="0">
                  <c:v>594.20507535107561</c:v>
                </c:pt>
                <c:pt idx="1">
                  <c:v>533.3121479320331</c:v>
                </c:pt>
                <c:pt idx="2">
                  <c:v>574.9</c:v>
                </c:pt>
                <c:pt idx="3">
                  <c:v>407.52490805179355</c:v>
                </c:pt>
                <c:pt idx="4">
                  <c:v>600</c:v>
                </c:pt>
                <c:pt idx="5">
                  <c:v>374.26023473647803</c:v>
                </c:pt>
                <c:pt idx="6">
                  <c:v>406.01779778558426</c:v>
                </c:pt>
                <c:pt idx="7">
                  <c:v>441.85066906908997</c:v>
                </c:pt>
                <c:pt idx="8">
                  <c:v>366.00087999758222</c:v>
                </c:pt>
                <c:pt idx="9">
                  <c:v>631.17172491908104</c:v>
                </c:pt>
                <c:pt idx="10">
                  <c:v>465.87131144476228</c:v>
                </c:pt>
                <c:pt idx="11">
                  <c:v>542.79999999999995</c:v>
                </c:pt>
                <c:pt idx="12">
                  <c:v>672.17471657115902</c:v>
                </c:pt>
                <c:pt idx="13">
                  <c:v>481.4912260695163</c:v>
                </c:pt>
                <c:pt idx="14">
                  <c:v>572.4</c:v>
                </c:pt>
                <c:pt idx="15">
                  <c:v>495.83343282324734</c:v>
                </c:pt>
                <c:pt idx="16">
                  <c:v>390.68</c:v>
                </c:pt>
                <c:pt idx="17">
                  <c:v>387.4</c:v>
                </c:pt>
                <c:pt idx="18">
                  <c:v>613.83999999999992</c:v>
                </c:pt>
                <c:pt idx="19">
                  <c:v>579.61</c:v>
                </c:pt>
                <c:pt idx="20">
                  <c:v>534.26</c:v>
                </c:pt>
                <c:pt idx="21">
                  <c:v>434.80879131911917</c:v>
                </c:pt>
                <c:pt idx="22">
                  <c:v>840.60762028980639</c:v>
                </c:pt>
                <c:pt idx="23">
                  <c:v>564.34653037060639</c:v>
                </c:pt>
                <c:pt idx="24">
                  <c:v>759.44647630773125</c:v>
                </c:pt>
              </c:numCache>
            </c:numRef>
          </c:val>
        </c:ser>
        <c:ser>
          <c:idx val="1"/>
          <c:order val="1"/>
          <c:tx>
            <c:strRef>
              <c:f>Sheet1!$A$22</c:f>
              <c:strCache>
                <c:ptCount val="1"/>
                <c:pt idx="0">
                  <c:v>ต้นทุนผันแปร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val>
            <c:numRef>
              <c:f>Sheet1!$B$22:$Z$22</c:f>
              <c:numCache>
                <c:formatCode>_(* #,##0_);_(* \(#,##0\);_(* "-"??_);_(@_)</c:formatCode>
                <c:ptCount val="25"/>
                <c:pt idx="0">
                  <c:v>546.65666866231788</c:v>
                </c:pt>
                <c:pt idx="1">
                  <c:v>402.39625986471236</c:v>
                </c:pt>
                <c:pt idx="2">
                  <c:v>269</c:v>
                </c:pt>
                <c:pt idx="3">
                  <c:v>240.00235793741729</c:v>
                </c:pt>
                <c:pt idx="4">
                  <c:v>234.2</c:v>
                </c:pt>
                <c:pt idx="5">
                  <c:v>225.27241391204595</c:v>
                </c:pt>
                <c:pt idx="6">
                  <c:v>209.83436602000003</c:v>
                </c:pt>
                <c:pt idx="7">
                  <c:v>190.48649827871483</c:v>
                </c:pt>
                <c:pt idx="8">
                  <c:v>116.01417051385118</c:v>
                </c:pt>
                <c:pt idx="9">
                  <c:v>293.04657813205705</c:v>
                </c:pt>
                <c:pt idx="10">
                  <c:v>164.92495577763182</c:v>
                </c:pt>
                <c:pt idx="11">
                  <c:v>238.6</c:v>
                </c:pt>
                <c:pt idx="12">
                  <c:v>96.532044249677824</c:v>
                </c:pt>
                <c:pt idx="13">
                  <c:v>107.90536032276992</c:v>
                </c:pt>
                <c:pt idx="14">
                  <c:v>108.1</c:v>
                </c:pt>
                <c:pt idx="15">
                  <c:v>109.93702797741459</c:v>
                </c:pt>
                <c:pt idx="16">
                  <c:v>156.60999999999999</c:v>
                </c:pt>
                <c:pt idx="17">
                  <c:v>153.9</c:v>
                </c:pt>
                <c:pt idx="18">
                  <c:v>134.73999999999998</c:v>
                </c:pt>
                <c:pt idx="19">
                  <c:v>118.71000000000001</c:v>
                </c:pt>
                <c:pt idx="20">
                  <c:v>156.55000000000001</c:v>
                </c:pt>
                <c:pt idx="21">
                  <c:v>90.101741671913302</c:v>
                </c:pt>
                <c:pt idx="22">
                  <c:v>175.48316232861478</c:v>
                </c:pt>
                <c:pt idx="23">
                  <c:v>140.93739991787987</c:v>
                </c:pt>
                <c:pt idx="24">
                  <c:v>93.858268251409328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8759680"/>
        <c:axId val="148761216"/>
      </c:barChart>
      <c:lineChart>
        <c:grouping val="stacked"/>
        <c:varyColors val="0"/>
        <c:ser>
          <c:idx val="2"/>
          <c:order val="2"/>
          <c:tx>
            <c:strRef>
              <c:f>Sheet1!$A$23</c:f>
              <c:strCache>
                <c:ptCount val="1"/>
                <c:pt idx="0">
                  <c:v>จำนวน Visit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</c:dPt>
          <c:dPt>
            <c:idx val="1"/>
            <c:marker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0000"/>
                </a:solidFill>
                <a:round/>
              </a:ln>
              <a:effectLst/>
            </c:spPr>
          </c:dPt>
          <c:dPt>
            <c:idx val="2"/>
            <c:marker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</c:dPt>
          <c:dPt>
            <c:idx val="3"/>
            <c:marker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</c:dPt>
          <c:dPt>
            <c:idx val="4"/>
            <c:marker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</c:dPt>
          <c:dPt>
            <c:idx val="5"/>
            <c:marker>
              <c:spPr>
                <a:solidFill>
                  <a:srgbClr val="00B0F0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00B0F0"/>
                </a:solidFill>
                <a:round/>
              </a:ln>
              <a:effectLst/>
            </c:spPr>
          </c:dPt>
          <c:dPt>
            <c:idx val="6"/>
            <c:marker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C000"/>
                </a:solidFill>
                <a:round/>
              </a:ln>
              <a:effectLst/>
            </c:spPr>
          </c:dPt>
          <c:dPt>
            <c:idx val="7"/>
            <c:marker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C000"/>
                </a:solidFill>
                <a:round/>
              </a:ln>
              <a:effectLst/>
            </c:spPr>
          </c:dPt>
          <c:dPt>
            <c:idx val="8"/>
            <c:marker>
              <c:spPr>
                <a:solidFill>
                  <a:srgbClr val="FFC000"/>
                </a:solidFill>
                <a:ln w="9525">
                  <a:solidFill>
                    <a:srgbClr val="FFC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rgbClr val="FFC000"/>
                </a:solidFill>
                <a:round/>
              </a:ln>
              <a:effectLst/>
            </c:spPr>
          </c:dPt>
          <c:dPt>
            <c:idx val="9"/>
            <c:marker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</c:dPt>
          <c:dPt>
            <c:idx val="10"/>
            <c:marker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</c:dPt>
          <c:dPt>
            <c:idx val="11"/>
            <c:marker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/>
                </a:solidFill>
                <a:round/>
              </a:ln>
              <a:effectLst/>
            </c:spPr>
          </c:dPt>
          <c:dPt>
            <c:idx val="16"/>
            <c:marker>
              <c:spPr>
                <a:solidFill>
                  <a:schemeClr val="tx2"/>
                </a:solidFill>
                <a:ln w="9525">
                  <a:solidFill>
                    <a:schemeClr val="tx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tx2"/>
                </a:solidFill>
                <a:round/>
              </a:ln>
              <a:effectLst/>
            </c:spPr>
          </c:dPt>
          <c:dPt>
            <c:idx val="17"/>
            <c:marker>
              <c:spPr>
                <a:solidFill>
                  <a:schemeClr val="accent3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</c:dPt>
          <c:dPt>
            <c:idx val="18"/>
            <c:marker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</c:dPt>
          <c:dPt>
            <c:idx val="19"/>
            <c:marker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</c:dPt>
          <c:dPt>
            <c:idx val="20"/>
            <c:marker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</c:dPt>
          <c:dPt>
            <c:idx val="21"/>
            <c:marker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</c:dPt>
          <c:val>
            <c:numRef>
              <c:f>Sheet1!$B$23:$Z$23</c:f>
              <c:numCache>
                <c:formatCode>_(* #,##0_);_(* \(#,##0\);_(* "-"??_);_(@_)</c:formatCode>
                <c:ptCount val="25"/>
                <c:pt idx="0">
                  <c:v>474452</c:v>
                </c:pt>
                <c:pt idx="1">
                  <c:v>580515</c:v>
                </c:pt>
                <c:pt idx="2">
                  <c:v>174476</c:v>
                </c:pt>
                <c:pt idx="3">
                  <c:v>333128</c:v>
                </c:pt>
                <c:pt idx="4">
                  <c:v>92337</c:v>
                </c:pt>
                <c:pt idx="5">
                  <c:v>246651</c:v>
                </c:pt>
                <c:pt idx="6">
                  <c:v>123700</c:v>
                </c:pt>
                <c:pt idx="7">
                  <c:v>223813</c:v>
                </c:pt>
                <c:pt idx="8">
                  <c:v>140955</c:v>
                </c:pt>
                <c:pt idx="9">
                  <c:v>92946</c:v>
                </c:pt>
                <c:pt idx="10">
                  <c:v>93471</c:v>
                </c:pt>
                <c:pt idx="11">
                  <c:v>74954</c:v>
                </c:pt>
                <c:pt idx="12">
                  <c:v>47144</c:v>
                </c:pt>
                <c:pt idx="13">
                  <c:v>65167</c:v>
                </c:pt>
                <c:pt idx="14">
                  <c:v>34520</c:v>
                </c:pt>
                <c:pt idx="15">
                  <c:v>56813</c:v>
                </c:pt>
                <c:pt idx="16">
                  <c:v>137152</c:v>
                </c:pt>
                <c:pt idx="17">
                  <c:v>70153</c:v>
                </c:pt>
                <c:pt idx="18">
                  <c:v>64795</c:v>
                </c:pt>
                <c:pt idx="19">
                  <c:v>36930</c:v>
                </c:pt>
                <c:pt idx="20">
                  <c:v>49388</c:v>
                </c:pt>
                <c:pt idx="21">
                  <c:v>87346</c:v>
                </c:pt>
                <c:pt idx="22">
                  <c:v>26617</c:v>
                </c:pt>
                <c:pt idx="23">
                  <c:v>38523</c:v>
                </c:pt>
                <c:pt idx="24">
                  <c:v>29510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9031552"/>
        <c:axId val="149029632"/>
      </c:lineChart>
      <c:catAx>
        <c:axId val="1487596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148761216"/>
        <c:crosses val="autoZero"/>
        <c:auto val="1"/>
        <c:lblAlgn val="ctr"/>
        <c:lblOffset val="100"/>
        <c:noMultiLvlLbl val="0"/>
      </c:catAx>
      <c:valAx>
        <c:axId val="1487612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ngsana New" panose="02020603050405020304" pitchFamily="18" charset="-34"/>
                    <a:ea typeface="+mn-ea"/>
                    <a:cs typeface="Angsana New" panose="02020603050405020304" pitchFamily="18" charset="-34"/>
                  </a:defRPr>
                </a:pPr>
                <a:r>
                  <a:rPr lang="th-TH"/>
                  <a:t>บาท ต่อ </a:t>
                </a:r>
                <a:r>
                  <a:rPr lang="en-US"/>
                  <a:t>Visit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1.2294556931812108E-2"/>
              <c:y val="0.3355653678706919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defRPr>
            </a:pPr>
            <a:endParaRPr lang="en-US"/>
          </a:p>
        </c:txPr>
        <c:crossAx val="148759680"/>
        <c:crosses val="autoZero"/>
        <c:crossBetween val="between"/>
      </c:valAx>
      <c:valAx>
        <c:axId val="14902963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ngsana New" panose="02020603050405020304" pitchFamily="18" charset="-34"/>
                    <a:ea typeface="+mn-ea"/>
                    <a:cs typeface="Angsana New" panose="02020603050405020304" pitchFamily="18" charset="-34"/>
                  </a:defRPr>
                </a:pPr>
                <a:r>
                  <a:rPr lang="th-TH"/>
                  <a:t>จำนวน</a:t>
                </a:r>
                <a:r>
                  <a:rPr lang="th-TH" baseline="0"/>
                  <a:t> </a:t>
                </a:r>
                <a:r>
                  <a:rPr lang="en-US" baseline="0"/>
                  <a:t>Visit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0.94943052573204911"/>
              <c:y val="0.3103503318629675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_(* #,##0_);_(* \(#,##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defRPr>
            </a:pPr>
            <a:endParaRPr lang="en-US"/>
          </a:p>
        </c:txPr>
        <c:crossAx val="149031552"/>
        <c:crosses val="max"/>
        <c:crossBetween val="between"/>
      </c:valAx>
      <c:catAx>
        <c:axId val="149031552"/>
        <c:scaling>
          <c:orientation val="minMax"/>
        </c:scaling>
        <c:delete val="1"/>
        <c:axPos val="b"/>
        <c:majorTickMark val="out"/>
        <c:minorTickMark val="none"/>
        <c:tickLblPos val="none"/>
        <c:crossAx val="1490296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ngsana New" panose="02020603050405020304" pitchFamily="18" charset="-34"/>
              <a:ea typeface="+mn-ea"/>
              <a:cs typeface="Angsana New" panose="02020603050405020304" pitchFamily="18" charset="-34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600">
          <a:latin typeface="Angsana New" panose="02020603050405020304" pitchFamily="18" charset="-34"/>
          <a:cs typeface="Angsana New" panose="02020603050405020304" pitchFamily="18" charset="-34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57689004572686"/>
          <c:y val="5.6284997158714732E-2"/>
          <c:w val="0.78058537329811162"/>
          <c:h val="0.61496585042965113"/>
        </c:manualLayout>
      </c:layout>
      <c:lineChart>
        <c:grouping val="standard"/>
        <c:varyColors val="0"/>
        <c:ser>
          <c:idx val="0"/>
          <c:order val="0"/>
          <c:tx>
            <c:strRef>
              <c:f>'9.CDIO_VAS'!$AW$45</c:f>
              <c:strCache>
                <c:ptCount val="1"/>
                <c:pt idx="0">
                  <c:v>อัตราการรับไว้รักษาในโรงพยาบาล (ต่อ 100,000)</c:v>
                </c:pt>
              </c:strCache>
            </c:strRef>
          </c:tx>
          <c:spPr>
            <a:ln>
              <a:solidFill>
                <a:srgbClr val="0000CC"/>
              </a:solidFill>
            </a:ln>
          </c:spPr>
          <c:marker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rgbClr val="0000CC"/>
                </a:solidFill>
              </a:ln>
            </c:spPr>
          </c:marker>
          <c:dLbls>
            <c:dLbl>
              <c:idx val="7"/>
              <c:layout>
                <c:manualLayout>
                  <c:x val="-3.5085053971639892E-2"/>
                  <c:y val="4.51551996063611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1505406606366054E-2"/>
                  <c:y val="3.19827376441787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5085053971639892E-2"/>
                  <c:y val="3.72517224290518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5085053971639892E-2"/>
                  <c:y val="4.25207072139247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0000CC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'9.CDIO_VAS'!$AV$1:$BF$1</c:f>
              <c:numCache>
                <c:formatCode>General</c:formatCode>
                <c:ptCount val="11"/>
                <c:pt idx="0">
                  <c:v>2548</c:v>
                </c:pt>
                <c:pt idx="1">
                  <c:v>2549</c:v>
                </c:pt>
                <c:pt idx="2">
                  <c:v>2550</c:v>
                </c:pt>
                <c:pt idx="3">
                  <c:v>2551</c:v>
                </c:pt>
                <c:pt idx="4">
                  <c:v>2552</c:v>
                </c:pt>
                <c:pt idx="5">
                  <c:v>2553</c:v>
                </c:pt>
                <c:pt idx="6">
                  <c:v>2554</c:v>
                </c:pt>
                <c:pt idx="7">
                  <c:v>2555</c:v>
                </c:pt>
                <c:pt idx="8">
                  <c:v>2556</c:v>
                </c:pt>
                <c:pt idx="9">
                  <c:v>2557</c:v>
                </c:pt>
                <c:pt idx="10">
                  <c:v>2558</c:v>
                </c:pt>
              </c:numCache>
            </c:numRef>
          </c:cat>
          <c:val>
            <c:numRef>
              <c:f>('9.CDIO_VAS'!$G$8,'9.CDIO_VAS'!$K$8,'9.CDIO_VAS'!$O$8,'9.CDIO_VAS'!$S$8,'9.CDIO_VAS'!$W$8,'9.CDIO_VAS'!$AA$8,'9.CDIO_VAS'!$AE$8,'9.CDIO_VAS'!$AI$8,'9.CDIO_VAS'!$AM$8,'9.CDIO_VAS'!$AQ$8,'9.CDIO_VAS'!$AU$8)</c:f>
              <c:numCache>
                <c:formatCode>0.00</c:formatCode>
                <c:ptCount val="11"/>
                <c:pt idx="0">
                  <c:v>13.319999694824228</c:v>
                </c:pt>
                <c:pt idx="1">
                  <c:v>15.899999618530281</c:v>
                </c:pt>
                <c:pt idx="2">
                  <c:v>19.659999847412124</c:v>
                </c:pt>
                <c:pt idx="3">
                  <c:v>23.909999847412109</c:v>
                </c:pt>
                <c:pt idx="4">
                  <c:v>23.6</c:v>
                </c:pt>
                <c:pt idx="5">
                  <c:v>24.56</c:v>
                </c:pt>
                <c:pt idx="6">
                  <c:v>25.959999999999987</c:v>
                </c:pt>
                <c:pt idx="7">
                  <c:v>26.93</c:v>
                </c:pt>
                <c:pt idx="8">
                  <c:v>28.759999999999987</c:v>
                </c:pt>
                <c:pt idx="9">
                  <c:v>30.62</c:v>
                </c:pt>
                <c:pt idx="10">
                  <c:v>31.1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654720"/>
        <c:axId val="170681088"/>
      </c:lineChart>
      <c:lineChart>
        <c:grouping val="standard"/>
        <c:varyColors val="0"/>
        <c:ser>
          <c:idx val="1"/>
          <c:order val="1"/>
          <c:tx>
            <c:strRef>
              <c:f>'9.CDIO_VAS'!$AW$46</c:f>
              <c:strCache>
                <c:ptCount val="1"/>
                <c:pt idx="0">
                  <c:v>อัตราการได้รับยาละลายลิ่มเลือดและ/หรือหัถการ Primary PCI (ต่อ 100)</c:v>
                </c:pt>
              </c:strCache>
            </c:strRef>
          </c:tx>
          <c:spPr>
            <a:ln>
              <a:solidFill>
                <a:srgbClr val="006600"/>
              </a:solidFill>
            </a:ln>
          </c:spPr>
          <c:marker>
            <c:symbol val="square"/>
            <c:size val="5"/>
            <c:spPr>
              <a:solidFill>
                <a:srgbClr val="92D050"/>
              </a:solidFill>
              <a:ln w="19050">
                <a:solidFill>
                  <a:srgbClr val="006600"/>
                </a:solidFill>
              </a:ln>
            </c:spPr>
          </c:marker>
          <c:dLbls>
            <c:dLbl>
              <c:idx val="0"/>
              <c:layout>
                <c:manualLayout>
                  <c:x val="-2.7447016638736492E-2"/>
                  <c:y val="2.67137528593058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9236840321373445E-2"/>
                  <c:y val="3.4617230036615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3295230289003032E-2"/>
                  <c:y val="3.72517224290518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8682276841753254E-3"/>
                  <c:y val="1.35412908971234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3295230289002997E-2"/>
                  <c:y val="-3.91485569516060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7925759241092137E-2"/>
                  <c:y val="3.72517224290518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3295230289002997E-2"/>
                  <c:y val="3.19827376441788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0066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'9.CDIO_VAS'!$AV$1:$BF$1</c:f>
              <c:numCache>
                <c:formatCode>General</c:formatCode>
                <c:ptCount val="11"/>
                <c:pt idx="0">
                  <c:v>2548</c:v>
                </c:pt>
                <c:pt idx="1">
                  <c:v>2549</c:v>
                </c:pt>
                <c:pt idx="2">
                  <c:v>2550</c:v>
                </c:pt>
                <c:pt idx="3">
                  <c:v>2551</c:v>
                </c:pt>
                <c:pt idx="4">
                  <c:v>2552</c:v>
                </c:pt>
                <c:pt idx="5">
                  <c:v>2553</c:v>
                </c:pt>
                <c:pt idx="6">
                  <c:v>2554</c:v>
                </c:pt>
                <c:pt idx="7">
                  <c:v>2555</c:v>
                </c:pt>
                <c:pt idx="8">
                  <c:v>2556</c:v>
                </c:pt>
                <c:pt idx="9">
                  <c:v>2557</c:v>
                </c:pt>
                <c:pt idx="10">
                  <c:v>2558</c:v>
                </c:pt>
              </c:numCache>
            </c:numRef>
          </c:cat>
          <c:val>
            <c:numRef>
              <c:f>('9.CDIO_VAS'!$G$35,'9.CDIO_VAS'!$K$35,'9.CDIO_VAS'!$O$35,'9.CDIO_VAS'!$S$35,'9.CDIO_VAS'!$W$35,'9.CDIO_VAS'!$AA$35,'9.CDIO_VAS'!$AE$35,'9.CDIO_VAS'!$AI$35,'9.CDIO_VAS'!$AM$35,'9.CDIO_VAS'!$AQ$35,'9.CDIO_VAS'!$AU$35)</c:f>
              <c:numCache>
                <c:formatCode>0.00</c:formatCode>
                <c:ptCount val="11"/>
                <c:pt idx="0">
                  <c:v>6.4400000572204554</c:v>
                </c:pt>
                <c:pt idx="1">
                  <c:v>9.2899999618530202</c:v>
                </c:pt>
                <c:pt idx="2">
                  <c:v>13.53999996185302</c:v>
                </c:pt>
                <c:pt idx="3">
                  <c:v>21.690000534057617</c:v>
                </c:pt>
                <c:pt idx="4">
                  <c:v>27.71</c:v>
                </c:pt>
                <c:pt idx="5">
                  <c:v>43.5</c:v>
                </c:pt>
                <c:pt idx="6">
                  <c:v>49.77</c:v>
                </c:pt>
                <c:pt idx="7">
                  <c:v>55.65</c:v>
                </c:pt>
                <c:pt idx="8">
                  <c:v>66.16</c:v>
                </c:pt>
                <c:pt idx="9">
                  <c:v>70.42</c:v>
                </c:pt>
                <c:pt idx="10">
                  <c:v>72.33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'9.CDIO_VAS'!$AW$47</c:f>
              <c:strCache>
                <c:ptCount val="1"/>
                <c:pt idx="0">
                  <c:v>อัตราป่วยตาย (ต่อ 100)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pPr>
              <a:solidFill>
                <a:srgbClr val="FF5050"/>
              </a:solidFill>
              <a:ln w="19050"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3.5085053971639892E-2"/>
                  <c:y val="3.3879572166733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2285654327649682E-2"/>
                  <c:y val="3.75971104955046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6.6776090134605913E-3"/>
                  <c:y val="-2.03115325404586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'9.CDIO_VAS'!$AV$1:$BF$1</c:f>
              <c:numCache>
                <c:formatCode>General</c:formatCode>
                <c:ptCount val="11"/>
                <c:pt idx="0">
                  <c:v>2548</c:v>
                </c:pt>
                <c:pt idx="1">
                  <c:v>2549</c:v>
                </c:pt>
                <c:pt idx="2">
                  <c:v>2550</c:v>
                </c:pt>
                <c:pt idx="3">
                  <c:v>2551</c:v>
                </c:pt>
                <c:pt idx="4">
                  <c:v>2552</c:v>
                </c:pt>
                <c:pt idx="5">
                  <c:v>2553</c:v>
                </c:pt>
                <c:pt idx="6">
                  <c:v>2554</c:v>
                </c:pt>
                <c:pt idx="7">
                  <c:v>2555</c:v>
                </c:pt>
                <c:pt idx="8">
                  <c:v>2556</c:v>
                </c:pt>
                <c:pt idx="9">
                  <c:v>2557</c:v>
                </c:pt>
                <c:pt idx="10">
                  <c:v>2558</c:v>
                </c:pt>
              </c:numCache>
            </c:numRef>
          </c:cat>
          <c:val>
            <c:numRef>
              <c:f>('9.CDIO_VAS'!$G$25,'9.CDIO_VAS'!$K$25,'9.CDIO_VAS'!$O$25,'9.CDIO_VAS'!$S$25,'9.CDIO_VAS'!$W$25,'9.CDIO_VAS'!$AA$25,'9.CDIO_VAS'!$AE$25,'9.CDIO_VAS'!$AI$25,'9.CDIO_VAS'!$AM$25,'9.CDIO_VAS'!$AQ$25,'9.CDIO_VAS'!$AU$25)</c:f>
              <c:numCache>
                <c:formatCode>0.00</c:formatCode>
                <c:ptCount val="11"/>
                <c:pt idx="0">
                  <c:v>16.870000839233377</c:v>
                </c:pt>
                <c:pt idx="1">
                  <c:v>17.260000228881829</c:v>
                </c:pt>
                <c:pt idx="2">
                  <c:v>16.760000228881829</c:v>
                </c:pt>
                <c:pt idx="3">
                  <c:v>17.459999084472656</c:v>
                </c:pt>
                <c:pt idx="4">
                  <c:v>16.489999999999977</c:v>
                </c:pt>
                <c:pt idx="5">
                  <c:v>16.18</c:v>
                </c:pt>
                <c:pt idx="6">
                  <c:v>15.66</c:v>
                </c:pt>
                <c:pt idx="7">
                  <c:v>15.25</c:v>
                </c:pt>
                <c:pt idx="8">
                  <c:v>15.47</c:v>
                </c:pt>
                <c:pt idx="9">
                  <c:v>13.76</c:v>
                </c:pt>
                <c:pt idx="10">
                  <c:v>13.58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'9.CDIO_VAS'!$AW$53</c:f>
              <c:strCache>
                <c:ptCount val="1"/>
                <c:pt idx="0">
                  <c:v>อัตราป่วยตายภายใน 30 วัน (ต่อ 100)</c:v>
                </c:pt>
              </c:strCache>
            </c:strRef>
          </c:tx>
          <c:spPr>
            <a:ln>
              <a:solidFill>
                <a:srgbClr val="FF6600"/>
              </a:solidFill>
            </a:ln>
          </c:spPr>
          <c:marker>
            <c:spPr>
              <a:noFill/>
              <a:ln w="19050">
                <a:solidFill>
                  <a:srgbClr val="FF6600"/>
                </a:solidFill>
              </a:ln>
            </c:spPr>
          </c:marker>
          <c:dLbls>
            <c:dLbl>
              <c:idx val="0"/>
              <c:layout>
                <c:manualLayout>
                  <c:x val="-6.5512056576467539E-2"/>
                  <c:y val="3.0033213273775883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3295230289002997E-2"/>
                  <c:y val="-2.59760949894236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687487765427689E-2"/>
                  <c:y val="-2.33416025969871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1505406606366054E-2"/>
                  <c:y val="-3.91485569516060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1817346097359922E-2"/>
                  <c:y val="-1.54381254196777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FF66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('9.CDIO_VAS'!$G$19,'9.CDIO_VAS'!$K$19,'9.CDIO_VAS'!$O$19,'9.CDIO_VAS'!$S$19,'9.CDIO_VAS'!$W$19,'9.CDIO_VAS'!$AA$19,'9.CDIO_VAS'!$AE$19,'9.CDIO_VAS'!$AI$19,'9.CDIO_VAS'!$AM$19,'9.CDIO_VAS'!$AQ$19,'9.CDIO_VAS'!$AU$19)</c:f>
              <c:numCache>
                <c:formatCode>0.00</c:formatCode>
                <c:ptCount val="11"/>
                <c:pt idx="0">
                  <c:v>23.180000305175767</c:v>
                </c:pt>
                <c:pt idx="1">
                  <c:v>23.590000152587887</c:v>
                </c:pt>
                <c:pt idx="2">
                  <c:v>23.120000839233377</c:v>
                </c:pt>
                <c:pt idx="3">
                  <c:v>23.760000228881829</c:v>
                </c:pt>
                <c:pt idx="4">
                  <c:v>22.69</c:v>
                </c:pt>
                <c:pt idx="5">
                  <c:v>21.919999999999987</c:v>
                </c:pt>
                <c:pt idx="6">
                  <c:v>21.62</c:v>
                </c:pt>
                <c:pt idx="7">
                  <c:v>20.51</c:v>
                </c:pt>
                <c:pt idx="8">
                  <c:v>20.149999999999999</c:v>
                </c:pt>
                <c:pt idx="9">
                  <c:v>19.29</c:v>
                </c:pt>
                <c:pt idx="10">
                  <c:v>18.27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709760"/>
        <c:axId val="170683008"/>
      </c:lineChart>
      <c:catAx>
        <c:axId val="170654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0681088"/>
        <c:crosses val="autoZero"/>
        <c:auto val="1"/>
        <c:lblAlgn val="ctr"/>
        <c:lblOffset val="100"/>
        <c:noMultiLvlLbl val="0"/>
      </c:catAx>
      <c:valAx>
        <c:axId val="1706810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 b="0"/>
                </a:pPr>
                <a:r>
                  <a:rPr lang="th-TH" sz="1800" b="0"/>
                  <a:t>อัตรา </a:t>
                </a:r>
                <a:r>
                  <a:rPr lang="en-US" sz="1800" b="0"/>
                  <a:t>(</a:t>
                </a:r>
                <a:r>
                  <a:rPr lang="th-TH" sz="1800" b="0"/>
                  <a:t>ต่อ </a:t>
                </a:r>
                <a:r>
                  <a:rPr lang="en-US" sz="1800" b="0"/>
                  <a:t>100,000)</a:t>
                </a:r>
              </a:p>
            </c:rich>
          </c:tx>
          <c:layout>
            <c:manualLayout>
              <c:xMode val="edge"/>
              <c:yMode val="edge"/>
              <c:x val="1.8502654475311343E-2"/>
              <c:y val="0.3697781374201237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0654720"/>
        <c:crosses val="autoZero"/>
        <c:crossBetween val="between"/>
        <c:majorUnit val="10"/>
      </c:valAx>
      <c:valAx>
        <c:axId val="17068300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th-TH" sz="2000" b="0"/>
                  <a:t>อัตรา </a:t>
                </a:r>
                <a:r>
                  <a:rPr lang="en-US" sz="2000" b="0"/>
                  <a:t>(</a:t>
                </a:r>
                <a:r>
                  <a:rPr lang="th-TH" sz="2000" b="0"/>
                  <a:t>ต่อ </a:t>
                </a:r>
                <a:r>
                  <a:rPr lang="en-US" sz="2000" b="0"/>
                  <a:t>100)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0709760"/>
        <c:crosses val="max"/>
        <c:crossBetween val="between"/>
        <c:majorUnit val="20"/>
      </c:valAx>
      <c:catAx>
        <c:axId val="1707097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7068300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3.8637736811287034E-3"/>
          <c:y val="0.78130595769363265"/>
          <c:w val="0.99597288981906218"/>
          <c:h val="0.21869404230636769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1200">
          <a:latin typeface="TH SarabunPSK" pitchFamily="34" charset="-34"/>
          <a:cs typeface="TH SarabunPSK" pitchFamily="34" charset="-34"/>
        </a:defRPr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A1BB72-4AE8-4374-9941-56D5ADC16504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51077CA-8D78-4E2D-B91D-A83924490BAE}">
      <dgm:prSet phldrT="[Text]" custT="1"/>
      <dgm:spPr/>
      <dgm:t>
        <a:bodyPr/>
        <a:lstStyle/>
        <a:p>
          <a:pPr algn="l">
            <a:lnSpc>
              <a:spcPct val="100000"/>
            </a:lnSpc>
          </a:pPr>
          <a:r>
            <a:rPr lang="en-US" sz="2800" b="1" dirty="0" smtClean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Value-</a:t>
          </a:r>
        </a:p>
      </dgm:t>
    </dgm:pt>
    <dgm:pt modelId="{B6E5AF89-323A-4AFA-9210-5A9109B4A4E0}" type="sibTrans" cxnId="{00B91126-1BD4-4FFF-BE0C-63134EF9207C}">
      <dgm:prSet/>
      <dgm:spPr/>
      <dgm:t>
        <a:bodyPr/>
        <a:lstStyle/>
        <a:p>
          <a:endParaRPr lang="th-TH"/>
        </a:p>
      </dgm:t>
    </dgm:pt>
    <dgm:pt modelId="{A6444848-DF9C-46CD-B85B-22F4CDE2BA15}" type="parTrans" cxnId="{00B91126-1BD4-4FFF-BE0C-63134EF9207C}">
      <dgm:prSet/>
      <dgm:spPr/>
      <dgm:t>
        <a:bodyPr/>
        <a:lstStyle/>
        <a:p>
          <a:endParaRPr lang="th-TH"/>
        </a:p>
      </dgm:t>
    </dgm:pt>
    <dgm:pt modelId="{023AAA77-5012-4DE1-BE95-84DD1ABDCC51}" type="pres">
      <dgm:prSet presAssocID="{CAA1BB72-4AE8-4374-9941-56D5ADC16504}" presName="arrowDiagram" presStyleCnt="0">
        <dgm:presLayoutVars>
          <dgm:chMax val="5"/>
          <dgm:dir/>
          <dgm:resizeHandles val="exact"/>
        </dgm:presLayoutVars>
      </dgm:prSet>
      <dgm:spPr/>
    </dgm:pt>
    <dgm:pt modelId="{41DFB057-77CD-4293-AD0B-7A0E1F69B133}" type="pres">
      <dgm:prSet presAssocID="{CAA1BB72-4AE8-4374-9941-56D5ADC16504}" presName="arrow" presStyleLbl="bgShp" presStyleIdx="0" presStyleCnt="1" custLinFactNeighborX="46746" custLinFactNeighborY="52176"/>
      <dgm:spPr/>
    </dgm:pt>
    <dgm:pt modelId="{51B91CEF-6B98-4483-82C8-DB840662107A}" type="pres">
      <dgm:prSet presAssocID="{CAA1BB72-4AE8-4374-9941-56D5ADC16504}" presName="arrowDiagram1" presStyleCnt="0">
        <dgm:presLayoutVars>
          <dgm:bulletEnabled val="1"/>
        </dgm:presLayoutVars>
      </dgm:prSet>
      <dgm:spPr/>
    </dgm:pt>
    <dgm:pt modelId="{CE5D31FA-F09F-4369-AF70-502D6DC1D092}" type="pres">
      <dgm:prSet presAssocID="{251077CA-8D78-4E2D-B91D-A83924490BAE}" presName="bullet1" presStyleLbl="node1" presStyleIdx="0" presStyleCnt="1" custScaleX="78506" custScaleY="71432" custLinFactNeighborX="-28302" custLinFactNeighborY="9721"/>
      <dgm:spPr/>
      <dgm:t>
        <a:bodyPr/>
        <a:lstStyle/>
        <a:p>
          <a:endParaRPr lang="th-TH"/>
        </a:p>
      </dgm:t>
    </dgm:pt>
    <dgm:pt modelId="{C233B289-6F82-46A3-802B-243591F38D88}" type="pres">
      <dgm:prSet presAssocID="{251077CA-8D78-4E2D-B91D-A83924490BAE}" presName="textBox1" presStyleLbl="revTx" presStyleIdx="0" presStyleCnt="1" custFlipHor="1" custScaleX="49065" custScaleY="12089" custLinFactNeighborX="76558" custLinFactNeighborY="-37785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00B91126-1BD4-4FFF-BE0C-63134EF9207C}" srcId="{CAA1BB72-4AE8-4374-9941-56D5ADC16504}" destId="{251077CA-8D78-4E2D-B91D-A83924490BAE}" srcOrd="0" destOrd="0" parTransId="{A6444848-DF9C-46CD-B85B-22F4CDE2BA15}" sibTransId="{B6E5AF89-323A-4AFA-9210-5A9109B4A4E0}"/>
    <dgm:cxn modelId="{48C3D398-D967-4F96-A258-9F7C2BD2F6F6}" type="presOf" srcId="{CAA1BB72-4AE8-4374-9941-56D5ADC16504}" destId="{023AAA77-5012-4DE1-BE95-84DD1ABDCC51}" srcOrd="0" destOrd="0" presId="urn:microsoft.com/office/officeart/2005/8/layout/arrow2"/>
    <dgm:cxn modelId="{B3FF5789-66DF-4FE5-98DC-F83021BD1442}" type="presOf" srcId="{251077CA-8D78-4E2D-B91D-A83924490BAE}" destId="{C233B289-6F82-46A3-802B-243591F38D88}" srcOrd="0" destOrd="0" presId="urn:microsoft.com/office/officeart/2005/8/layout/arrow2"/>
    <dgm:cxn modelId="{31778B04-275B-4882-87DD-AC4652BFDEBC}" type="presParOf" srcId="{023AAA77-5012-4DE1-BE95-84DD1ABDCC51}" destId="{41DFB057-77CD-4293-AD0B-7A0E1F69B133}" srcOrd="0" destOrd="0" presId="urn:microsoft.com/office/officeart/2005/8/layout/arrow2"/>
    <dgm:cxn modelId="{8803E1F9-ED98-4157-966E-A1184F2C46B3}" type="presParOf" srcId="{023AAA77-5012-4DE1-BE95-84DD1ABDCC51}" destId="{51B91CEF-6B98-4483-82C8-DB840662107A}" srcOrd="1" destOrd="0" presId="urn:microsoft.com/office/officeart/2005/8/layout/arrow2"/>
    <dgm:cxn modelId="{B9A4AC87-1D29-4922-BD3D-2D0C8889B5CB}" type="presParOf" srcId="{51B91CEF-6B98-4483-82C8-DB840662107A}" destId="{CE5D31FA-F09F-4369-AF70-502D6DC1D092}" srcOrd="0" destOrd="0" presId="urn:microsoft.com/office/officeart/2005/8/layout/arrow2"/>
    <dgm:cxn modelId="{5E6659FD-52FA-49E7-8935-7E11EC6A716E}" type="presParOf" srcId="{51B91CEF-6B98-4483-82C8-DB840662107A}" destId="{C233B289-6F82-46A3-802B-243591F38D88}" srcOrd="1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95A011-B6B5-4DA5-A944-EB3997E3BE6B}" type="doc">
      <dgm:prSet loTypeId="urn:microsoft.com/office/officeart/2005/8/layout/lProcess2" loCatId="list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70867DE5-693F-4F5D-93BE-378717BBB8A1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1.</a:t>
          </a:r>
          <a:b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Select disease conditions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97FD6A-2128-4E78-BCF1-94F7CEEC75C0}" type="parTrans" cxnId="{F079918C-0FAB-4BF6-A3C8-E57CB2D3EA13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8DC7E3-87B9-4C01-9382-EDA10EC0DFC6}" type="sibTrans" cxnId="{F079918C-0FAB-4BF6-A3C8-E57CB2D3EA13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D1E9E5-DEDD-451C-A748-2E8460C88A2B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Health service guidelines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CD3C8A-DA6F-4DD8-A90A-9210C43F5BB9}" type="parTrans" cxnId="{F0256153-ED45-40A1-8B8B-4FAA0993B919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0CBCD7-D1C7-46EA-BDBB-AB054A339B0E}" type="sibTrans" cxnId="{F0256153-ED45-40A1-8B8B-4FAA0993B919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C38D5E-DFA0-4C14-95E8-5A8C024F44AD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Care pathways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DD29CC-9606-431A-98C2-6186FC7EAF9F}" type="parTrans" cxnId="{20C078A8-8709-448A-A8D4-BF3AFFE6AA09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27413C-8993-42D3-8343-9F1A62664512}" type="sibTrans" cxnId="{20C078A8-8709-448A-A8D4-BF3AFFE6AA09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AF8D9E-C87B-4251-A69C-BEADBA615C70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2. Performance matrix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CB4070-D656-4256-B8A6-06ECAB8D15D7}" type="parTrans" cxnId="{9647C111-48DF-48BC-AAF9-E09529481331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5FAE70-21B9-45A3-9EE7-5DAE9F22E353}" type="sibTrans" cxnId="{9647C111-48DF-48BC-AAF9-E09529481331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0635F8-B7CE-43A1-93C0-2D8372DB8644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Outcomes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E86C5E-53A8-4252-8F20-5EF1622212CF}" type="parTrans" cxnId="{63D28581-9440-461D-83A4-E4D54C50F9F6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EE4A42-B3A1-487D-AC6F-FBF0F8593C73}" type="sibTrans" cxnId="{63D28581-9440-461D-83A4-E4D54C50F9F6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5C6D4E-AE87-4A2A-B0A9-570E1568C5A1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Costs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542DCE-911B-4D9F-9DE7-04A7EF195FF7}" type="parTrans" cxnId="{8A074391-F5C7-405D-84A2-6030B3FEF295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E02F96-7269-4890-9C7C-F649AACEE7E4}" type="sibTrans" cxnId="{8A074391-F5C7-405D-84A2-6030B3FEF295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C88FF1-29EC-4465-95FD-0A1B976241DF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3. </a:t>
          </a:r>
          <a:b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Payment modalities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CF3B8F-CB29-491D-A672-6FFF3E4D8D13}" type="parTrans" cxnId="{8B4B882E-3B3A-4DB9-B349-525D7F25E8A0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917002-F892-42C8-8878-793DD664C4B0}" type="sibTrans" cxnId="{8B4B882E-3B3A-4DB9-B349-525D7F25E8A0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FC6168-F92F-44C7-A266-24F39252BC2E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Capitation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1DECCD-A5B6-46DF-99D0-84337A2CC27F}" type="parTrans" cxnId="{F5D5FE70-7527-427C-A92D-E72B34536B01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240E5A-4FBC-463E-8352-90E92D17DC99}" type="sibTrans" cxnId="{F5D5FE70-7527-427C-A92D-E72B34536B01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A4592A-4689-432C-89CA-28AC9318C50D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P4P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C116DE-EAF6-421F-BA7A-5009DD05F994}" type="parTrans" cxnId="{E8B341ED-B44C-4032-99CE-8AD9E7006FD8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3E599A-E273-48BA-AACE-35F233986879}" type="sibTrans" cxnId="{E8B341ED-B44C-4032-99CE-8AD9E7006FD8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8D7032-8172-45FA-AABB-7885714075BB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Fee schedule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E43510-0FAF-4137-9502-C00BEA82EEF4}" type="parTrans" cxnId="{6EAA93F5-9F75-451A-A9FC-9EE66267A1A6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064D33-C97B-429F-AAB9-E8EC3FF24BA0}" type="sibTrans" cxnId="{6EAA93F5-9F75-451A-A9FC-9EE66267A1A6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5C502B-D354-4D17-82A9-F6B0E09968E2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4.</a:t>
          </a:r>
          <a:b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Integrated info. system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88C40B-9A5B-406A-910B-345AD3D9B6F6}" type="parTrans" cxnId="{109F270C-DB10-495E-B4E9-AA70260541D4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57A122F-768E-4B2E-85AE-E9F72CF3FF42}" type="sibTrans" cxnId="{109F270C-DB10-495E-B4E9-AA70260541D4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45B4D8-3F87-4D8E-A0FF-478BD0C02CCF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Effective coverage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F0D147-9488-43FF-80FE-C926CF740EFB}" type="parTrans" cxnId="{65ECA5B1-B40A-4DCB-A992-A45563321A2F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10D816-CC72-4B76-A01F-7A90524AFFD7}" type="sibTrans" cxnId="{65ECA5B1-B40A-4DCB-A992-A45563321A2F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93F971-500D-4A3F-B2C8-1CCD2E3EEE55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Disease registry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A3163A-0892-4931-8971-237D2D57B80F}" type="parTrans" cxnId="{6E720AC2-AE9D-487D-B892-A17D4F581836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17D62B-E82F-4D35-828E-C037A120BAC2}" type="sibTrans" cxnId="{6E720AC2-AE9D-487D-B892-A17D4F581836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E44369-61D6-45C6-84DE-21B3CCDEB196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Cloud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B65B40-1F24-455E-9DE8-2034ECA13F1F}" type="parTrans" cxnId="{A6B94350-A474-40EA-92E8-A821944F9877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3F412FE-41D0-43D6-9F6D-7B0BC8962F35}" type="sibTrans" cxnId="{A6B94350-A474-40EA-92E8-A821944F9877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8FB3B6-7A62-49AA-96F6-B5733B7C75A4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Applica-</a:t>
          </a:r>
          <a:r>
            <a:rPr lang="en-US" sz="1800" b="1" dirty="0" err="1" smtClean="0">
              <a:latin typeface="Arial" panose="020B0604020202020204" pitchFamily="34" charset="0"/>
              <a:cs typeface="Arial" panose="020B0604020202020204" pitchFamily="34" charset="0"/>
            </a:rPr>
            <a:t>tions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E53A8F-26F3-458E-9698-4CD1138CA9B4}" type="parTrans" cxnId="{A2B8BBA4-3F16-41EE-A401-9AB88A643729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56B70A-46E1-4662-9DB8-C5BFD9A6202B}" type="sibTrans" cxnId="{A2B8BBA4-3F16-41EE-A401-9AB88A643729}">
      <dgm:prSet/>
      <dgm:spPr/>
      <dgm:t>
        <a:bodyPr/>
        <a:lstStyle/>
        <a:p>
          <a:endParaRPr lang="en-US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B3DFA7-694C-4257-A352-26B5C5395397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5.</a:t>
          </a:r>
          <a:b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Delivery</a:t>
          </a:r>
          <a:b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labs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006C04-8F60-47ED-98B1-149DB90D18B4}" type="parTrans" cxnId="{CAF398A3-DE1C-403B-A2CF-6ADD246AD51D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991C27-DBED-4F2C-A0F1-3B73843292F4}" type="sibTrans" cxnId="{CAF398A3-DE1C-403B-A2CF-6ADD246AD51D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998550-7731-416E-897E-D31F970CFFA2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Pilot areas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D79B62-760C-40F7-BB95-2939838F15A1}" type="parTrans" cxnId="{6B7F69F3-E534-49BB-AA41-27E7511903D8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19CDDE-8B54-4D48-9277-D29F91D1BF5B}" type="sibTrans" cxnId="{6B7F69F3-E534-49BB-AA41-27E7511903D8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D16AF8-5A65-4ED9-BB9B-33A62B1D9B30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Monitoring &amp; Evaluation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D9A39A-3687-4FE3-9071-5B68C01504F9}" type="parTrans" cxnId="{1D507DB2-1D10-45D0-AB9E-27385BA86037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0D16E5-6276-4ABC-B909-5FF839E9355F}" type="sibTrans" cxnId="{1D507DB2-1D10-45D0-AB9E-27385BA86037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06BA7D-D53B-4734-AD2A-AFC14D9A13BC}">
      <dgm:prSet phldrT="[Text]" custT="1"/>
      <dgm:spPr/>
      <dgm:t>
        <a:bodyPr/>
        <a:lstStyle/>
        <a:p>
          <a:r>
            <a:rPr lang="en-US" sz="1800" b="1" dirty="0" smtClean="0">
              <a:latin typeface="Arial" panose="020B0604020202020204" pitchFamily="34" charset="0"/>
              <a:cs typeface="Arial" panose="020B0604020202020204" pitchFamily="34" charset="0"/>
            </a:rPr>
            <a:t>Improve-</a:t>
          </a:r>
          <a:r>
            <a:rPr lang="en-US" sz="1800" b="1" dirty="0" err="1" smtClean="0">
              <a:latin typeface="Arial" panose="020B0604020202020204" pitchFamily="34" charset="0"/>
              <a:cs typeface="Arial" panose="020B0604020202020204" pitchFamily="34" charset="0"/>
            </a:rPr>
            <a:t>ment</a:t>
          </a:r>
          <a:endParaRPr lang="en-US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A6A817-F7F9-4C50-9280-32ADDBF7CC3A}" type="parTrans" cxnId="{845A77FD-7C44-4CF3-AFDE-C862BA235B1F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D17EDA-CE56-4C2B-B9A8-85D9F780E4E1}" type="sibTrans" cxnId="{845A77FD-7C44-4CF3-AFDE-C862BA235B1F}">
      <dgm:prSet/>
      <dgm:spPr/>
      <dgm:t>
        <a:bodyPr/>
        <a:lstStyle/>
        <a:p>
          <a:endParaRPr lang="en-U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767342-A0F9-4500-9736-64FBBF7F662A}" type="pres">
      <dgm:prSet presAssocID="{4295A011-B6B5-4DA5-A944-EB3997E3BE6B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A4DC35-26BD-4A43-8905-D66F5AC2987E}" type="pres">
      <dgm:prSet presAssocID="{70867DE5-693F-4F5D-93BE-378717BBB8A1}" presName="compNode" presStyleCnt="0"/>
      <dgm:spPr/>
    </dgm:pt>
    <dgm:pt modelId="{27B03771-736E-403F-8B30-47B5BD517028}" type="pres">
      <dgm:prSet presAssocID="{70867DE5-693F-4F5D-93BE-378717BBB8A1}" presName="aNode" presStyleLbl="bgShp" presStyleIdx="0" presStyleCnt="5" custScaleY="73874" custLinFactNeighborY="-9877"/>
      <dgm:spPr/>
      <dgm:t>
        <a:bodyPr/>
        <a:lstStyle/>
        <a:p>
          <a:endParaRPr lang="en-US"/>
        </a:p>
      </dgm:t>
    </dgm:pt>
    <dgm:pt modelId="{A9B18406-DD29-46EF-8940-49AE0BCDDD85}" type="pres">
      <dgm:prSet presAssocID="{70867DE5-693F-4F5D-93BE-378717BBB8A1}" presName="textNode" presStyleLbl="bgShp" presStyleIdx="0" presStyleCnt="5"/>
      <dgm:spPr/>
      <dgm:t>
        <a:bodyPr/>
        <a:lstStyle/>
        <a:p>
          <a:endParaRPr lang="en-US"/>
        </a:p>
      </dgm:t>
    </dgm:pt>
    <dgm:pt modelId="{F93008A5-44A1-4E3B-8646-250FB729661D}" type="pres">
      <dgm:prSet presAssocID="{70867DE5-693F-4F5D-93BE-378717BBB8A1}" presName="compChildNode" presStyleCnt="0"/>
      <dgm:spPr/>
    </dgm:pt>
    <dgm:pt modelId="{DFC50434-330B-49EB-8A7F-445315E78317}" type="pres">
      <dgm:prSet presAssocID="{70867DE5-693F-4F5D-93BE-378717BBB8A1}" presName="theInnerList" presStyleCnt="0"/>
      <dgm:spPr/>
    </dgm:pt>
    <dgm:pt modelId="{4F33AC84-56DA-4CA5-9039-1FF4F0EF27D2}" type="pres">
      <dgm:prSet presAssocID="{4ED1E9E5-DEDD-451C-A748-2E8460C88A2B}" presName="childNode" presStyleLbl="node1" presStyleIdx="0" presStyleCnt="14" custScaleY="40135" custLinFactNeighborY="-808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22E584-776B-4DA8-9B48-FCA5D7234489}" type="pres">
      <dgm:prSet presAssocID="{4ED1E9E5-DEDD-451C-A748-2E8460C88A2B}" presName="aSpace2" presStyleCnt="0"/>
      <dgm:spPr/>
    </dgm:pt>
    <dgm:pt modelId="{1F7AC481-655C-47E2-8799-A1B97CD419D4}" type="pres">
      <dgm:prSet presAssocID="{39C38D5E-DFA0-4C14-95E8-5A8C024F44AD}" presName="childNode" presStyleLbl="node1" presStyleIdx="1" presStyleCnt="14" custScaleY="34466" custLinFactY="-10525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2BCC39-FB31-42FA-8ADF-B7679E1DA7F1}" type="pres">
      <dgm:prSet presAssocID="{70867DE5-693F-4F5D-93BE-378717BBB8A1}" presName="aSpace" presStyleCnt="0"/>
      <dgm:spPr/>
    </dgm:pt>
    <dgm:pt modelId="{75B1CB0F-B4B6-4B40-98FC-D451D9B5B30F}" type="pres">
      <dgm:prSet presAssocID="{CAAF8D9E-C87B-4251-A69C-BEADBA615C70}" presName="compNode" presStyleCnt="0"/>
      <dgm:spPr/>
    </dgm:pt>
    <dgm:pt modelId="{EAE6A0DB-514E-4D74-B7EB-86AB89B5638A}" type="pres">
      <dgm:prSet presAssocID="{CAAF8D9E-C87B-4251-A69C-BEADBA615C70}" presName="aNode" presStyleLbl="bgShp" presStyleIdx="1" presStyleCnt="5" custScaleY="76104" custLinFactNeighborY="-3223"/>
      <dgm:spPr/>
      <dgm:t>
        <a:bodyPr/>
        <a:lstStyle/>
        <a:p>
          <a:endParaRPr lang="en-US"/>
        </a:p>
      </dgm:t>
    </dgm:pt>
    <dgm:pt modelId="{BE522ADC-3F2F-4CE8-B55F-50E5F4029DC8}" type="pres">
      <dgm:prSet presAssocID="{CAAF8D9E-C87B-4251-A69C-BEADBA615C70}" presName="textNode" presStyleLbl="bgShp" presStyleIdx="1" presStyleCnt="5"/>
      <dgm:spPr/>
      <dgm:t>
        <a:bodyPr/>
        <a:lstStyle/>
        <a:p>
          <a:endParaRPr lang="en-US"/>
        </a:p>
      </dgm:t>
    </dgm:pt>
    <dgm:pt modelId="{F425A478-DCF6-4C9E-8464-5AB11EAF08B2}" type="pres">
      <dgm:prSet presAssocID="{CAAF8D9E-C87B-4251-A69C-BEADBA615C70}" presName="compChildNode" presStyleCnt="0"/>
      <dgm:spPr/>
    </dgm:pt>
    <dgm:pt modelId="{8E5F3480-9C6D-453E-B311-9D1DF910F171}" type="pres">
      <dgm:prSet presAssocID="{CAAF8D9E-C87B-4251-A69C-BEADBA615C70}" presName="theInnerList" presStyleCnt="0"/>
      <dgm:spPr/>
    </dgm:pt>
    <dgm:pt modelId="{598BB880-C4FB-4EB2-89E1-DFD53B8AF797}" type="pres">
      <dgm:prSet presAssocID="{B445B4D8-3F87-4D8E-A0FF-478BD0C02CCF}" presName="childNode" presStyleLbl="node1" presStyleIdx="2" presStyleCnt="14" custScaleY="33830" custLinFactNeighborY="21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E9B3A6-F1DA-4E05-A271-12B0F769D0E0}" type="pres">
      <dgm:prSet presAssocID="{B445B4D8-3F87-4D8E-A0FF-478BD0C02CCF}" presName="aSpace2" presStyleCnt="0"/>
      <dgm:spPr/>
    </dgm:pt>
    <dgm:pt modelId="{F87F2DC7-7CAE-4F71-996A-E5CB42735908}" type="pres">
      <dgm:prSet presAssocID="{3A0635F8-B7CE-43A1-93C0-2D8372DB8644}" presName="childNode" presStyleLbl="node1" presStyleIdx="3" presStyleCnt="14" custScaleY="32044" custLinFactNeighborY="-800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AE99A7-3E27-4174-A1CC-F167BA4E5584}" type="pres">
      <dgm:prSet presAssocID="{3A0635F8-B7CE-43A1-93C0-2D8372DB8644}" presName="aSpace2" presStyleCnt="0"/>
      <dgm:spPr/>
    </dgm:pt>
    <dgm:pt modelId="{868717AC-D95F-4B63-9B5B-383433E243EE}" type="pres">
      <dgm:prSet presAssocID="{D25C6D4E-AE87-4A2A-B0A9-570E1568C5A1}" presName="childNode" presStyleLbl="node1" presStyleIdx="4" presStyleCnt="14" custScaleY="24328" custLinFactY="-9050" custLinFactNeighborX="-70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37976C-9530-4DEE-BD1A-CD9A2FF8837E}" type="pres">
      <dgm:prSet presAssocID="{CAAF8D9E-C87B-4251-A69C-BEADBA615C70}" presName="aSpace" presStyleCnt="0"/>
      <dgm:spPr/>
    </dgm:pt>
    <dgm:pt modelId="{F539A3FE-2E57-43DE-9D42-A38C9855984A}" type="pres">
      <dgm:prSet presAssocID="{F3C88FF1-29EC-4465-95FD-0A1B976241DF}" presName="compNode" presStyleCnt="0"/>
      <dgm:spPr/>
    </dgm:pt>
    <dgm:pt modelId="{0115BFF1-CFAA-4362-B014-A84A8F8E9B85}" type="pres">
      <dgm:prSet presAssocID="{F3C88FF1-29EC-4465-95FD-0A1B976241DF}" presName="aNode" presStyleLbl="bgShp" presStyleIdx="2" presStyleCnt="5" custScaleY="74632" custLinFactNeighborX="-560" custLinFactNeighborY="3550"/>
      <dgm:spPr/>
      <dgm:t>
        <a:bodyPr/>
        <a:lstStyle/>
        <a:p>
          <a:endParaRPr lang="en-US"/>
        </a:p>
      </dgm:t>
    </dgm:pt>
    <dgm:pt modelId="{10C3FB00-6213-4AEB-852A-6F30BE16A63B}" type="pres">
      <dgm:prSet presAssocID="{F3C88FF1-29EC-4465-95FD-0A1B976241DF}" presName="textNode" presStyleLbl="bgShp" presStyleIdx="2" presStyleCnt="5"/>
      <dgm:spPr/>
      <dgm:t>
        <a:bodyPr/>
        <a:lstStyle/>
        <a:p>
          <a:endParaRPr lang="en-US"/>
        </a:p>
      </dgm:t>
    </dgm:pt>
    <dgm:pt modelId="{43D921C3-4E91-416D-8449-848B52A0FD2E}" type="pres">
      <dgm:prSet presAssocID="{F3C88FF1-29EC-4465-95FD-0A1B976241DF}" presName="compChildNode" presStyleCnt="0"/>
      <dgm:spPr/>
    </dgm:pt>
    <dgm:pt modelId="{8A2223EE-98B7-4E4E-9037-66F35F7A8C76}" type="pres">
      <dgm:prSet presAssocID="{F3C88FF1-29EC-4465-95FD-0A1B976241DF}" presName="theInnerList" presStyleCnt="0"/>
      <dgm:spPr/>
    </dgm:pt>
    <dgm:pt modelId="{4C920599-4F7A-4038-B68F-E21B230377AB}" type="pres">
      <dgm:prSet presAssocID="{33FC6168-F92F-44C7-A266-24F39252BC2E}" presName="childNode" presStyleLbl="node1" presStyleIdx="5" presStyleCnt="14" custScaleY="23174" custLinFactNeighborX="1400" custLinFactNeighborY="719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2C66F4-4642-4BC9-BB4D-CB2C4DA6303E}" type="pres">
      <dgm:prSet presAssocID="{33FC6168-F92F-44C7-A266-24F39252BC2E}" presName="aSpace2" presStyleCnt="0"/>
      <dgm:spPr/>
    </dgm:pt>
    <dgm:pt modelId="{C7D174CD-7A56-4EC8-B271-976D42D17C5B}" type="pres">
      <dgm:prSet presAssocID="{CEA4592A-4689-432C-89CA-28AC9318C50D}" presName="childNode" presStyleLbl="node1" presStyleIdx="6" presStyleCnt="14" custScaleY="22450" custLinFactNeighborX="1400" custLinFactNeighborY="-43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56DDA4-2462-45EB-AA17-0B9F20996421}" type="pres">
      <dgm:prSet presAssocID="{CEA4592A-4689-432C-89CA-28AC9318C50D}" presName="aSpace2" presStyleCnt="0"/>
      <dgm:spPr/>
    </dgm:pt>
    <dgm:pt modelId="{AB29F7C2-2166-4958-863C-A4A25B4F9FEA}" type="pres">
      <dgm:prSet presAssocID="{BC8D7032-8172-45FA-AABB-7885714075BB}" presName="childNode" presStyleLbl="node1" presStyleIdx="7" presStyleCnt="14" custScaleY="21468" custLinFactNeighborX="1400" custLinFactNeighborY="-786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ABAE13-3C75-45F1-BC2C-2CD9A9CFD89E}" type="pres">
      <dgm:prSet presAssocID="{F3C88FF1-29EC-4465-95FD-0A1B976241DF}" presName="aSpace" presStyleCnt="0"/>
      <dgm:spPr/>
    </dgm:pt>
    <dgm:pt modelId="{80643C2A-A981-4501-8D4A-FABD2800EE2F}" type="pres">
      <dgm:prSet presAssocID="{4C5C502B-D354-4D17-82A9-F6B0E09968E2}" presName="compNode" presStyleCnt="0"/>
      <dgm:spPr/>
    </dgm:pt>
    <dgm:pt modelId="{FED47DF4-8884-4C72-A307-67A344EEA858}" type="pres">
      <dgm:prSet presAssocID="{4C5C502B-D354-4D17-82A9-F6B0E09968E2}" presName="aNode" presStyleLbl="bgShp" presStyleIdx="3" presStyleCnt="5" custScaleY="76680" custLinFactNeighborX="-2239" custLinFactNeighborY="10152"/>
      <dgm:spPr/>
      <dgm:t>
        <a:bodyPr/>
        <a:lstStyle/>
        <a:p>
          <a:endParaRPr lang="en-US"/>
        </a:p>
      </dgm:t>
    </dgm:pt>
    <dgm:pt modelId="{8A3ED6AF-A1C9-4B11-823A-6E902AE336E5}" type="pres">
      <dgm:prSet presAssocID="{4C5C502B-D354-4D17-82A9-F6B0E09968E2}" presName="textNode" presStyleLbl="bgShp" presStyleIdx="3" presStyleCnt="5"/>
      <dgm:spPr/>
      <dgm:t>
        <a:bodyPr/>
        <a:lstStyle/>
        <a:p>
          <a:endParaRPr lang="en-US"/>
        </a:p>
      </dgm:t>
    </dgm:pt>
    <dgm:pt modelId="{3CDA9062-3278-45A5-9150-D42E52017B28}" type="pres">
      <dgm:prSet presAssocID="{4C5C502B-D354-4D17-82A9-F6B0E09968E2}" presName="compChildNode" presStyleCnt="0"/>
      <dgm:spPr/>
    </dgm:pt>
    <dgm:pt modelId="{96A29B07-AC66-4D01-A387-5C4D7E55AF50}" type="pres">
      <dgm:prSet presAssocID="{4C5C502B-D354-4D17-82A9-F6B0E09968E2}" presName="theInnerList" presStyleCnt="0"/>
      <dgm:spPr/>
    </dgm:pt>
    <dgm:pt modelId="{2B1FCC13-8CFF-4EC1-8690-67E397CCAF7D}" type="pres">
      <dgm:prSet presAssocID="{E993F971-500D-4A3F-B2C8-1CCD2E3EEE55}" presName="childNode" presStyleLbl="node1" presStyleIdx="8" presStyleCnt="14" custScaleY="35671" custLinFactY="12087" custLinFactNeighborX="-7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B0E9C0-5AAA-433F-B90B-2844857FC794}" type="pres">
      <dgm:prSet presAssocID="{E993F971-500D-4A3F-B2C8-1CCD2E3EEE55}" presName="aSpace2" presStyleCnt="0"/>
      <dgm:spPr/>
    </dgm:pt>
    <dgm:pt modelId="{6F7FE122-92BD-4EF4-8655-3EBF2471929E}" type="pres">
      <dgm:prSet presAssocID="{60E44369-61D6-45C6-84DE-21B3CCDEB196}" presName="childNode" presStyleLbl="node1" presStyleIdx="9" presStyleCnt="14" custScaleY="28533" custLinFactNeighborY="979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2FE951-ECF6-492F-BB4E-6E23F46B8E98}" type="pres">
      <dgm:prSet presAssocID="{60E44369-61D6-45C6-84DE-21B3CCDEB196}" presName="aSpace2" presStyleCnt="0"/>
      <dgm:spPr/>
    </dgm:pt>
    <dgm:pt modelId="{4403DCA3-46E0-4F0D-B477-770C64BCAF40}" type="pres">
      <dgm:prSet presAssocID="{768FB3B6-7A62-49AA-96F6-B5733B7C75A4}" presName="childNode" presStyleLbl="node1" presStyleIdx="10" presStyleCnt="14" custScaleY="32704" custLinFactNeighborY="111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52B17A-839A-440D-BCF4-2987712F4AE6}" type="pres">
      <dgm:prSet presAssocID="{4C5C502B-D354-4D17-82A9-F6B0E09968E2}" presName="aSpace" presStyleCnt="0"/>
      <dgm:spPr/>
    </dgm:pt>
    <dgm:pt modelId="{6DFA3806-B633-40FB-986A-29A22A009F0C}" type="pres">
      <dgm:prSet presAssocID="{D6B3DFA7-694C-4257-A352-26B5C5395397}" presName="compNode" presStyleCnt="0"/>
      <dgm:spPr/>
    </dgm:pt>
    <dgm:pt modelId="{2A5B7091-4213-4DCE-9466-93ABED9E0F65}" type="pres">
      <dgm:prSet presAssocID="{D6B3DFA7-694C-4257-A352-26B5C5395397}" presName="aNode" presStyleLbl="bgShp" presStyleIdx="4" presStyleCnt="5" custScaleY="74891" custLinFactNeighborX="285" custLinFactNeighborY="15397"/>
      <dgm:spPr/>
      <dgm:t>
        <a:bodyPr/>
        <a:lstStyle/>
        <a:p>
          <a:endParaRPr lang="en-US"/>
        </a:p>
      </dgm:t>
    </dgm:pt>
    <dgm:pt modelId="{9B4C4D19-33DD-4F5D-9B34-E62ADE069B98}" type="pres">
      <dgm:prSet presAssocID="{D6B3DFA7-694C-4257-A352-26B5C5395397}" presName="textNode" presStyleLbl="bgShp" presStyleIdx="4" presStyleCnt="5"/>
      <dgm:spPr/>
      <dgm:t>
        <a:bodyPr/>
        <a:lstStyle/>
        <a:p>
          <a:endParaRPr lang="en-US"/>
        </a:p>
      </dgm:t>
    </dgm:pt>
    <dgm:pt modelId="{0AADCD4A-F8DA-499F-BB9C-2510918F22E7}" type="pres">
      <dgm:prSet presAssocID="{D6B3DFA7-694C-4257-A352-26B5C5395397}" presName="compChildNode" presStyleCnt="0"/>
      <dgm:spPr/>
    </dgm:pt>
    <dgm:pt modelId="{A63F1255-5A48-4D76-B22C-9CDB235B9A12}" type="pres">
      <dgm:prSet presAssocID="{D6B3DFA7-694C-4257-A352-26B5C5395397}" presName="theInnerList" presStyleCnt="0"/>
      <dgm:spPr/>
    </dgm:pt>
    <dgm:pt modelId="{882B606D-D79F-4E08-B91F-B2BCDEAE076A}" type="pres">
      <dgm:prSet presAssocID="{50998550-7731-416E-897E-D31F970CFFA2}" presName="childNode" presStyleLbl="node1" presStyleIdx="11" presStyleCnt="14" custScaleY="28278" custLinFactY="21065" custLinFactNeighborX="-69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F69F3A-DFCD-4BFD-A534-6E0B2082BB4F}" type="pres">
      <dgm:prSet presAssocID="{50998550-7731-416E-897E-D31F970CFFA2}" presName="aSpace2" presStyleCnt="0"/>
      <dgm:spPr/>
    </dgm:pt>
    <dgm:pt modelId="{32DA71F2-4822-4941-8029-C02CF7B221A5}" type="pres">
      <dgm:prSet presAssocID="{DAD16AF8-5A65-4ED9-BB9B-33A62B1D9B30}" presName="childNode" presStyleLbl="node1" presStyleIdx="12" presStyleCnt="14" custScaleY="28994" custLinFactY="9486" custLinFactNeighborX="-7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492E51-8747-4E24-8D7F-96B98A3033B7}" type="pres">
      <dgm:prSet presAssocID="{DAD16AF8-5A65-4ED9-BB9B-33A62B1D9B30}" presName="aSpace2" presStyleCnt="0"/>
      <dgm:spPr/>
    </dgm:pt>
    <dgm:pt modelId="{FB5FA150-70C5-40B7-BCBC-2D98FA8B9CC0}" type="pres">
      <dgm:prSet presAssocID="{1B06BA7D-D53B-4734-AD2A-AFC14D9A13BC}" presName="childNode" presStyleLbl="node1" presStyleIdx="13" presStyleCnt="14" custScaleY="32681" custLinFactNeighborX="700" custLinFactNeighborY="822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D5FE70-7527-427C-A92D-E72B34536B01}" srcId="{F3C88FF1-29EC-4465-95FD-0A1B976241DF}" destId="{33FC6168-F92F-44C7-A266-24F39252BC2E}" srcOrd="0" destOrd="0" parTransId="{CE1DECCD-A5B6-46DF-99D0-84337A2CC27F}" sibTransId="{3B240E5A-4FBC-463E-8352-90E92D17DC99}"/>
    <dgm:cxn modelId="{845A77FD-7C44-4CF3-AFDE-C862BA235B1F}" srcId="{D6B3DFA7-694C-4257-A352-26B5C5395397}" destId="{1B06BA7D-D53B-4734-AD2A-AFC14D9A13BC}" srcOrd="2" destOrd="0" parTransId="{FBA6A817-F7F9-4C50-9280-32ADDBF7CC3A}" sibTransId="{7ED17EDA-CE56-4C2B-B9A8-85D9F780E4E1}"/>
    <dgm:cxn modelId="{9647C111-48DF-48BC-AAF9-E09529481331}" srcId="{4295A011-B6B5-4DA5-A944-EB3997E3BE6B}" destId="{CAAF8D9E-C87B-4251-A69C-BEADBA615C70}" srcOrd="1" destOrd="0" parTransId="{29CB4070-D656-4256-B8A6-06ECAB8D15D7}" sibTransId="{075FAE70-21B9-45A3-9EE7-5DAE9F22E353}"/>
    <dgm:cxn modelId="{49146121-96B4-4AE1-8B90-C5486876ABED}" type="presOf" srcId="{D25C6D4E-AE87-4A2A-B0A9-570E1568C5A1}" destId="{868717AC-D95F-4B63-9B5B-383433E243EE}" srcOrd="0" destOrd="0" presId="urn:microsoft.com/office/officeart/2005/8/layout/lProcess2"/>
    <dgm:cxn modelId="{E8B341ED-B44C-4032-99CE-8AD9E7006FD8}" srcId="{F3C88FF1-29EC-4465-95FD-0A1B976241DF}" destId="{CEA4592A-4689-432C-89CA-28AC9318C50D}" srcOrd="1" destOrd="0" parTransId="{27C116DE-EAF6-421F-BA7A-5009DD05F994}" sibTransId="{933E599A-E273-48BA-AACE-35F233986879}"/>
    <dgm:cxn modelId="{20C078A8-8709-448A-A8D4-BF3AFFE6AA09}" srcId="{70867DE5-693F-4F5D-93BE-378717BBB8A1}" destId="{39C38D5E-DFA0-4C14-95E8-5A8C024F44AD}" srcOrd="1" destOrd="0" parTransId="{2BDD29CC-9606-431A-98C2-6186FC7EAF9F}" sibTransId="{9927413C-8993-42D3-8343-9F1A62664512}"/>
    <dgm:cxn modelId="{63D28581-9440-461D-83A4-E4D54C50F9F6}" srcId="{CAAF8D9E-C87B-4251-A69C-BEADBA615C70}" destId="{3A0635F8-B7CE-43A1-93C0-2D8372DB8644}" srcOrd="1" destOrd="0" parTransId="{2DE86C5E-53A8-4252-8F20-5EF1622212CF}" sibTransId="{2BEE4A42-B3A1-487D-AC6F-FBF0F8593C73}"/>
    <dgm:cxn modelId="{A56F6913-011E-40B1-B37B-E988AC8F09D9}" type="presOf" srcId="{CAAF8D9E-C87B-4251-A69C-BEADBA615C70}" destId="{EAE6A0DB-514E-4D74-B7EB-86AB89B5638A}" srcOrd="0" destOrd="0" presId="urn:microsoft.com/office/officeart/2005/8/layout/lProcess2"/>
    <dgm:cxn modelId="{6B7F69F3-E534-49BB-AA41-27E7511903D8}" srcId="{D6B3DFA7-694C-4257-A352-26B5C5395397}" destId="{50998550-7731-416E-897E-D31F970CFFA2}" srcOrd="0" destOrd="0" parTransId="{1FD79B62-760C-40F7-BB95-2939838F15A1}" sibTransId="{5519CDDE-8B54-4D48-9277-D29F91D1BF5B}"/>
    <dgm:cxn modelId="{A6B94350-A474-40EA-92E8-A821944F9877}" srcId="{4C5C502B-D354-4D17-82A9-F6B0E09968E2}" destId="{60E44369-61D6-45C6-84DE-21B3CCDEB196}" srcOrd="1" destOrd="0" parTransId="{B2B65B40-1F24-455E-9DE8-2034ECA13F1F}" sibTransId="{D3F412FE-41D0-43D6-9F6D-7B0BC8962F35}"/>
    <dgm:cxn modelId="{A9133AB9-ECF0-4178-AB52-AB924C0F396B}" type="presOf" srcId="{3A0635F8-B7CE-43A1-93C0-2D8372DB8644}" destId="{F87F2DC7-7CAE-4F71-996A-E5CB42735908}" srcOrd="0" destOrd="0" presId="urn:microsoft.com/office/officeart/2005/8/layout/lProcess2"/>
    <dgm:cxn modelId="{0C8C4513-CCDB-430D-9D72-A4392D2EC631}" type="presOf" srcId="{D6B3DFA7-694C-4257-A352-26B5C5395397}" destId="{2A5B7091-4213-4DCE-9466-93ABED9E0F65}" srcOrd="0" destOrd="0" presId="urn:microsoft.com/office/officeart/2005/8/layout/lProcess2"/>
    <dgm:cxn modelId="{109F270C-DB10-495E-B4E9-AA70260541D4}" srcId="{4295A011-B6B5-4DA5-A944-EB3997E3BE6B}" destId="{4C5C502B-D354-4D17-82A9-F6B0E09968E2}" srcOrd="3" destOrd="0" parTransId="{1688C40B-9A5B-406A-910B-345AD3D9B6F6}" sibTransId="{257A122F-768E-4B2E-85AE-E9F72CF3FF42}"/>
    <dgm:cxn modelId="{50417345-58AD-48F0-B6C4-99C57D6299D7}" type="presOf" srcId="{E993F971-500D-4A3F-B2C8-1CCD2E3EEE55}" destId="{2B1FCC13-8CFF-4EC1-8690-67E397CCAF7D}" srcOrd="0" destOrd="0" presId="urn:microsoft.com/office/officeart/2005/8/layout/lProcess2"/>
    <dgm:cxn modelId="{7E0C3989-58BF-42D4-98C4-33D9AD9A961E}" type="presOf" srcId="{F3C88FF1-29EC-4465-95FD-0A1B976241DF}" destId="{0115BFF1-CFAA-4362-B014-A84A8F8E9B85}" srcOrd="0" destOrd="0" presId="urn:microsoft.com/office/officeart/2005/8/layout/lProcess2"/>
    <dgm:cxn modelId="{5567A7BB-8046-4758-B1EA-D77AC139F943}" type="presOf" srcId="{60E44369-61D6-45C6-84DE-21B3CCDEB196}" destId="{6F7FE122-92BD-4EF4-8655-3EBF2471929E}" srcOrd="0" destOrd="0" presId="urn:microsoft.com/office/officeart/2005/8/layout/lProcess2"/>
    <dgm:cxn modelId="{6C632809-E707-4014-BF6C-9B3991622AF4}" type="presOf" srcId="{BC8D7032-8172-45FA-AABB-7885714075BB}" destId="{AB29F7C2-2166-4958-863C-A4A25B4F9FEA}" srcOrd="0" destOrd="0" presId="urn:microsoft.com/office/officeart/2005/8/layout/lProcess2"/>
    <dgm:cxn modelId="{CAF398A3-DE1C-403B-A2CF-6ADD246AD51D}" srcId="{4295A011-B6B5-4DA5-A944-EB3997E3BE6B}" destId="{D6B3DFA7-694C-4257-A352-26B5C5395397}" srcOrd="4" destOrd="0" parTransId="{2C006C04-8F60-47ED-98B1-149DB90D18B4}" sibTransId="{63991C27-DBED-4F2C-A0F1-3B73843292F4}"/>
    <dgm:cxn modelId="{6E720AC2-AE9D-487D-B892-A17D4F581836}" srcId="{4C5C502B-D354-4D17-82A9-F6B0E09968E2}" destId="{E993F971-500D-4A3F-B2C8-1CCD2E3EEE55}" srcOrd="0" destOrd="0" parTransId="{ECA3163A-0892-4931-8971-237D2D57B80F}" sibTransId="{A017D62B-E82F-4D35-828E-C037A120BAC2}"/>
    <dgm:cxn modelId="{CFA7CD48-3D22-4067-B2D9-6E92DA3E76E2}" type="presOf" srcId="{CEA4592A-4689-432C-89CA-28AC9318C50D}" destId="{C7D174CD-7A56-4EC8-B271-976D42D17C5B}" srcOrd="0" destOrd="0" presId="urn:microsoft.com/office/officeart/2005/8/layout/lProcess2"/>
    <dgm:cxn modelId="{8B4B882E-3B3A-4DB9-B349-525D7F25E8A0}" srcId="{4295A011-B6B5-4DA5-A944-EB3997E3BE6B}" destId="{F3C88FF1-29EC-4465-95FD-0A1B976241DF}" srcOrd="2" destOrd="0" parTransId="{11CF3B8F-CB29-491D-A672-6FFF3E4D8D13}" sibTransId="{34917002-F892-42C8-8878-793DD664C4B0}"/>
    <dgm:cxn modelId="{EA839003-9EC6-47BA-B1F1-BA776963CF45}" type="presOf" srcId="{CAAF8D9E-C87B-4251-A69C-BEADBA615C70}" destId="{BE522ADC-3F2F-4CE8-B55F-50E5F4029DC8}" srcOrd="1" destOrd="0" presId="urn:microsoft.com/office/officeart/2005/8/layout/lProcess2"/>
    <dgm:cxn modelId="{F8E3DB15-C3C7-4EFE-B496-D39A540A0424}" type="presOf" srcId="{70867DE5-693F-4F5D-93BE-378717BBB8A1}" destId="{27B03771-736E-403F-8B30-47B5BD517028}" srcOrd="0" destOrd="0" presId="urn:microsoft.com/office/officeart/2005/8/layout/lProcess2"/>
    <dgm:cxn modelId="{176BCCD0-70D1-48BB-B21E-C54329DBA53E}" type="presOf" srcId="{B445B4D8-3F87-4D8E-A0FF-478BD0C02CCF}" destId="{598BB880-C4FB-4EB2-89E1-DFD53B8AF797}" srcOrd="0" destOrd="0" presId="urn:microsoft.com/office/officeart/2005/8/layout/lProcess2"/>
    <dgm:cxn modelId="{60E93066-4A91-4DBF-83AE-422FAA4D5E68}" type="presOf" srcId="{39C38D5E-DFA0-4C14-95E8-5A8C024F44AD}" destId="{1F7AC481-655C-47E2-8799-A1B97CD419D4}" srcOrd="0" destOrd="0" presId="urn:microsoft.com/office/officeart/2005/8/layout/lProcess2"/>
    <dgm:cxn modelId="{A62B2E8B-DD4F-43F6-BED2-C61493E99CA6}" type="presOf" srcId="{F3C88FF1-29EC-4465-95FD-0A1B976241DF}" destId="{10C3FB00-6213-4AEB-852A-6F30BE16A63B}" srcOrd="1" destOrd="0" presId="urn:microsoft.com/office/officeart/2005/8/layout/lProcess2"/>
    <dgm:cxn modelId="{F0256153-ED45-40A1-8B8B-4FAA0993B919}" srcId="{70867DE5-693F-4F5D-93BE-378717BBB8A1}" destId="{4ED1E9E5-DEDD-451C-A748-2E8460C88A2B}" srcOrd="0" destOrd="0" parTransId="{50CD3C8A-DA6F-4DD8-A90A-9210C43F5BB9}" sibTransId="{4A0CBCD7-D1C7-46EA-BDBB-AB054A339B0E}"/>
    <dgm:cxn modelId="{1D507DB2-1D10-45D0-AB9E-27385BA86037}" srcId="{D6B3DFA7-694C-4257-A352-26B5C5395397}" destId="{DAD16AF8-5A65-4ED9-BB9B-33A62B1D9B30}" srcOrd="1" destOrd="0" parTransId="{93D9A39A-3687-4FE3-9071-5B68C01504F9}" sibTransId="{670D16E5-6276-4ABC-B909-5FF839E9355F}"/>
    <dgm:cxn modelId="{0A943188-BAFB-411C-907C-260D1584D47D}" type="presOf" srcId="{4295A011-B6B5-4DA5-A944-EB3997E3BE6B}" destId="{C5767342-A0F9-4500-9736-64FBBF7F662A}" srcOrd="0" destOrd="0" presId="urn:microsoft.com/office/officeart/2005/8/layout/lProcess2"/>
    <dgm:cxn modelId="{ADB3C7F7-750F-4F0C-8318-E3639635EF68}" type="presOf" srcId="{1B06BA7D-D53B-4734-AD2A-AFC14D9A13BC}" destId="{FB5FA150-70C5-40B7-BCBC-2D98FA8B9CC0}" srcOrd="0" destOrd="0" presId="urn:microsoft.com/office/officeart/2005/8/layout/lProcess2"/>
    <dgm:cxn modelId="{455319E3-BDE8-4D67-AD3B-E7D77D36415F}" type="presOf" srcId="{768FB3B6-7A62-49AA-96F6-B5733B7C75A4}" destId="{4403DCA3-46E0-4F0D-B477-770C64BCAF40}" srcOrd="0" destOrd="0" presId="urn:microsoft.com/office/officeart/2005/8/layout/lProcess2"/>
    <dgm:cxn modelId="{65ECA5B1-B40A-4DCB-A992-A45563321A2F}" srcId="{CAAF8D9E-C87B-4251-A69C-BEADBA615C70}" destId="{B445B4D8-3F87-4D8E-A0FF-478BD0C02CCF}" srcOrd="0" destOrd="0" parTransId="{1DF0D147-9488-43FF-80FE-C926CF740EFB}" sibTransId="{5210D816-CC72-4B76-A01F-7A90524AFFD7}"/>
    <dgm:cxn modelId="{9CDB68F2-8565-4858-8F78-9765AD891129}" type="presOf" srcId="{4C5C502B-D354-4D17-82A9-F6B0E09968E2}" destId="{8A3ED6AF-A1C9-4B11-823A-6E902AE336E5}" srcOrd="1" destOrd="0" presId="urn:microsoft.com/office/officeart/2005/8/layout/lProcess2"/>
    <dgm:cxn modelId="{722FFB2D-EECF-4440-AC29-20894AE74CCF}" type="presOf" srcId="{33FC6168-F92F-44C7-A266-24F39252BC2E}" destId="{4C920599-4F7A-4038-B68F-E21B230377AB}" srcOrd="0" destOrd="0" presId="urn:microsoft.com/office/officeart/2005/8/layout/lProcess2"/>
    <dgm:cxn modelId="{932A25F8-E53B-4CB2-B2FE-22A7ED7904D1}" type="presOf" srcId="{4C5C502B-D354-4D17-82A9-F6B0E09968E2}" destId="{FED47DF4-8884-4C72-A307-67A344EEA858}" srcOrd="0" destOrd="0" presId="urn:microsoft.com/office/officeart/2005/8/layout/lProcess2"/>
    <dgm:cxn modelId="{F7464A74-2000-41B9-AD84-0A05B04E1F6D}" type="presOf" srcId="{DAD16AF8-5A65-4ED9-BB9B-33A62B1D9B30}" destId="{32DA71F2-4822-4941-8029-C02CF7B221A5}" srcOrd="0" destOrd="0" presId="urn:microsoft.com/office/officeart/2005/8/layout/lProcess2"/>
    <dgm:cxn modelId="{F079918C-0FAB-4BF6-A3C8-E57CB2D3EA13}" srcId="{4295A011-B6B5-4DA5-A944-EB3997E3BE6B}" destId="{70867DE5-693F-4F5D-93BE-378717BBB8A1}" srcOrd="0" destOrd="0" parTransId="{8497FD6A-2128-4E78-BCF1-94F7CEEC75C0}" sibTransId="{818DC7E3-87B9-4C01-9382-EDA10EC0DFC6}"/>
    <dgm:cxn modelId="{BCD439DF-6750-42A1-A324-C1703DC1AEF5}" type="presOf" srcId="{D6B3DFA7-694C-4257-A352-26B5C5395397}" destId="{9B4C4D19-33DD-4F5D-9B34-E62ADE069B98}" srcOrd="1" destOrd="0" presId="urn:microsoft.com/office/officeart/2005/8/layout/lProcess2"/>
    <dgm:cxn modelId="{8A074391-F5C7-405D-84A2-6030B3FEF295}" srcId="{CAAF8D9E-C87B-4251-A69C-BEADBA615C70}" destId="{D25C6D4E-AE87-4A2A-B0A9-570E1568C5A1}" srcOrd="2" destOrd="0" parTransId="{3A542DCE-911B-4D9F-9DE7-04A7EF195FF7}" sibTransId="{75E02F96-7269-4890-9C7C-F649AACEE7E4}"/>
    <dgm:cxn modelId="{641DC8E0-75A9-44DA-855E-E6BA7D8FC997}" type="presOf" srcId="{50998550-7731-416E-897E-D31F970CFFA2}" destId="{882B606D-D79F-4E08-B91F-B2BCDEAE076A}" srcOrd="0" destOrd="0" presId="urn:microsoft.com/office/officeart/2005/8/layout/lProcess2"/>
    <dgm:cxn modelId="{B7CF601F-0A6A-463E-9AD7-275793667E20}" type="presOf" srcId="{4ED1E9E5-DEDD-451C-A748-2E8460C88A2B}" destId="{4F33AC84-56DA-4CA5-9039-1FF4F0EF27D2}" srcOrd="0" destOrd="0" presId="urn:microsoft.com/office/officeart/2005/8/layout/lProcess2"/>
    <dgm:cxn modelId="{6EAA93F5-9F75-451A-A9FC-9EE66267A1A6}" srcId="{F3C88FF1-29EC-4465-95FD-0A1B976241DF}" destId="{BC8D7032-8172-45FA-AABB-7885714075BB}" srcOrd="2" destOrd="0" parTransId="{79E43510-0FAF-4137-9502-C00BEA82EEF4}" sibTransId="{4D064D33-C97B-429F-AAB9-E8EC3FF24BA0}"/>
    <dgm:cxn modelId="{8AE4FC35-1E56-4569-BF8C-0D405DA5D00E}" type="presOf" srcId="{70867DE5-693F-4F5D-93BE-378717BBB8A1}" destId="{A9B18406-DD29-46EF-8940-49AE0BCDDD85}" srcOrd="1" destOrd="0" presId="urn:microsoft.com/office/officeart/2005/8/layout/lProcess2"/>
    <dgm:cxn modelId="{A2B8BBA4-3F16-41EE-A401-9AB88A643729}" srcId="{4C5C502B-D354-4D17-82A9-F6B0E09968E2}" destId="{768FB3B6-7A62-49AA-96F6-B5733B7C75A4}" srcOrd="2" destOrd="0" parTransId="{D8E53A8F-26F3-458E-9698-4CD1138CA9B4}" sibTransId="{7556B70A-46E1-4662-9DB8-C5BFD9A6202B}"/>
    <dgm:cxn modelId="{55515B4D-3DAF-441A-9CCD-5F71435021AD}" type="presParOf" srcId="{C5767342-A0F9-4500-9736-64FBBF7F662A}" destId="{6AA4DC35-26BD-4A43-8905-D66F5AC2987E}" srcOrd="0" destOrd="0" presId="urn:microsoft.com/office/officeart/2005/8/layout/lProcess2"/>
    <dgm:cxn modelId="{E36DBE91-F801-414F-BFBB-C9DC447E3431}" type="presParOf" srcId="{6AA4DC35-26BD-4A43-8905-D66F5AC2987E}" destId="{27B03771-736E-403F-8B30-47B5BD517028}" srcOrd="0" destOrd="0" presId="urn:microsoft.com/office/officeart/2005/8/layout/lProcess2"/>
    <dgm:cxn modelId="{160D9BE5-F5ED-4B3D-820D-B302198A7A6D}" type="presParOf" srcId="{6AA4DC35-26BD-4A43-8905-D66F5AC2987E}" destId="{A9B18406-DD29-46EF-8940-49AE0BCDDD85}" srcOrd="1" destOrd="0" presId="urn:microsoft.com/office/officeart/2005/8/layout/lProcess2"/>
    <dgm:cxn modelId="{E7BB0EB8-9033-42AC-ABF0-D5D5966CAB76}" type="presParOf" srcId="{6AA4DC35-26BD-4A43-8905-D66F5AC2987E}" destId="{F93008A5-44A1-4E3B-8646-250FB729661D}" srcOrd="2" destOrd="0" presId="urn:microsoft.com/office/officeart/2005/8/layout/lProcess2"/>
    <dgm:cxn modelId="{B198B60A-AEAC-43D9-BB42-134B07A65708}" type="presParOf" srcId="{F93008A5-44A1-4E3B-8646-250FB729661D}" destId="{DFC50434-330B-49EB-8A7F-445315E78317}" srcOrd="0" destOrd="0" presId="urn:microsoft.com/office/officeart/2005/8/layout/lProcess2"/>
    <dgm:cxn modelId="{FD3284DF-A81C-4054-9B4E-585017F06E30}" type="presParOf" srcId="{DFC50434-330B-49EB-8A7F-445315E78317}" destId="{4F33AC84-56DA-4CA5-9039-1FF4F0EF27D2}" srcOrd="0" destOrd="0" presId="urn:microsoft.com/office/officeart/2005/8/layout/lProcess2"/>
    <dgm:cxn modelId="{7DDBEA82-C37E-4137-8B2A-0DDB09A5C846}" type="presParOf" srcId="{DFC50434-330B-49EB-8A7F-445315E78317}" destId="{A622E584-776B-4DA8-9B48-FCA5D7234489}" srcOrd="1" destOrd="0" presId="urn:microsoft.com/office/officeart/2005/8/layout/lProcess2"/>
    <dgm:cxn modelId="{8AFED423-5F67-440F-9E0A-0729DFF6F287}" type="presParOf" srcId="{DFC50434-330B-49EB-8A7F-445315E78317}" destId="{1F7AC481-655C-47E2-8799-A1B97CD419D4}" srcOrd="2" destOrd="0" presId="urn:microsoft.com/office/officeart/2005/8/layout/lProcess2"/>
    <dgm:cxn modelId="{6F6A7AD4-808F-4BD6-99C5-86032A389093}" type="presParOf" srcId="{C5767342-A0F9-4500-9736-64FBBF7F662A}" destId="{352BCC39-FB31-42FA-8ADF-B7679E1DA7F1}" srcOrd="1" destOrd="0" presId="urn:microsoft.com/office/officeart/2005/8/layout/lProcess2"/>
    <dgm:cxn modelId="{FCE7E054-FED7-4724-9E85-38392ED0B0CC}" type="presParOf" srcId="{C5767342-A0F9-4500-9736-64FBBF7F662A}" destId="{75B1CB0F-B4B6-4B40-98FC-D451D9B5B30F}" srcOrd="2" destOrd="0" presId="urn:microsoft.com/office/officeart/2005/8/layout/lProcess2"/>
    <dgm:cxn modelId="{8EFE8A90-D919-476D-9302-0D189E5DA8E1}" type="presParOf" srcId="{75B1CB0F-B4B6-4B40-98FC-D451D9B5B30F}" destId="{EAE6A0DB-514E-4D74-B7EB-86AB89B5638A}" srcOrd="0" destOrd="0" presId="urn:microsoft.com/office/officeart/2005/8/layout/lProcess2"/>
    <dgm:cxn modelId="{E2334374-3789-42F0-A8A5-BD449D7E1E49}" type="presParOf" srcId="{75B1CB0F-B4B6-4B40-98FC-D451D9B5B30F}" destId="{BE522ADC-3F2F-4CE8-B55F-50E5F4029DC8}" srcOrd="1" destOrd="0" presId="urn:microsoft.com/office/officeart/2005/8/layout/lProcess2"/>
    <dgm:cxn modelId="{649A3094-6944-4C3C-84AB-B948478DC30F}" type="presParOf" srcId="{75B1CB0F-B4B6-4B40-98FC-D451D9B5B30F}" destId="{F425A478-DCF6-4C9E-8464-5AB11EAF08B2}" srcOrd="2" destOrd="0" presId="urn:microsoft.com/office/officeart/2005/8/layout/lProcess2"/>
    <dgm:cxn modelId="{799B2C6C-DDF5-4898-9D17-8E5468EFA7B3}" type="presParOf" srcId="{F425A478-DCF6-4C9E-8464-5AB11EAF08B2}" destId="{8E5F3480-9C6D-453E-B311-9D1DF910F171}" srcOrd="0" destOrd="0" presId="urn:microsoft.com/office/officeart/2005/8/layout/lProcess2"/>
    <dgm:cxn modelId="{92564523-1C9B-4D21-B3BA-C48EE75BE634}" type="presParOf" srcId="{8E5F3480-9C6D-453E-B311-9D1DF910F171}" destId="{598BB880-C4FB-4EB2-89E1-DFD53B8AF797}" srcOrd="0" destOrd="0" presId="urn:microsoft.com/office/officeart/2005/8/layout/lProcess2"/>
    <dgm:cxn modelId="{634191C1-5DA4-41E1-852D-9EF3D9BFCDAB}" type="presParOf" srcId="{8E5F3480-9C6D-453E-B311-9D1DF910F171}" destId="{A4E9B3A6-F1DA-4E05-A271-12B0F769D0E0}" srcOrd="1" destOrd="0" presId="urn:microsoft.com/office/officeart/2005/8/layout/lProcess2"/>
    <dgm:cxn modelId="{E21705C8-E4BF-43C9-BEC2-5408FB267A29}" type="presParOf" srcId="{8E5F3480-9C6D-453E-B311-9D1DF910F171}" destId="{F87F2DC7-7CAE-4F71-996A-E5CB42735908}" srcOrd="2" destOrd="0" presId="urn:microsoft.com/office/officeart/2005/8/layout/lProcess2"/>
    <dgm:cxn modelId="{49B9544A-FF1C-4ECC-9CDB-C13045266B32}" type="presParOf" srcId="{8E5F3480-9C6D-453E-B311-9D1DF910F171}" destId="{45AE99A7-3E27-4174-A1CC-F167BA4E5584}" srcOrd="3" destOrd="0" presId="urn:microsoft.com/office/officeart/2005/8/layout/lProcess2"/>
    <dgm:cxn modelId="{C769F8B2-2071-40EA-B4F9-34C3E2E84D57}" type="presParOf" srcId="{8E5F3480-9C6D-453E-B311-9D1DF910F171}" destId="{868717AC-D95F-4B63-9B5B-383433E243EE}" srcOrd="4" destOrd="0" presId="urn:microsoft.com/office/officeart/2005/8/layout/lProcess2"/>
    <dgm:cxn modelId="{B3D24D32-DCB5-4F82-B23D-0EF821BD6061}" type="presParOf" srcId="{C5767342-A0F9-4500-9736-64FBBF7F662A}" destId="{D337976C-9530-4DEE-BD1A-CD9A2FF8837E}" srcOrd="3" destOrd="0" presId="urn:microsoft.com/office/officeart/2005/8/layout/lProcess2"/>
    <dgm:cxn modelId="{A0723CCD-2370-46A7-8BFA-DDAFFEB7045F}" type="presParOf" srcId="{C5767342-A0F9-4500-9736-64FBBF7F662A}" destId="{F539A3FE-2E57-43DE-9D42-A38C9855984A}" srcOrd="4" destOrd="0" presId="urn:microsoft.com/office/officeart/2005/8/layout/lProcess2"/>
    <dgm:cxn modelId="{05D63D5C-AFC4-4183-988E-2A313F0A1E30}" type="presParOf" srcId="{F539A3FE-2E57-43DE-9D42-A38C9855984A}" destId="{0115BFF1-CFAA-4362-B014-A84A8F8E9B85}" srcOrd="0" destOrd="0" presId="urn:microsoft.com/office/officeart/2005/8/layout/lProcess2"/>
    <dgm:cxn modelId="{BA62A43B-CCEC-4C45-8549-AF83BE5FA8AA}" type="presParOf" srcId="{F539A3FE-2E57-43DE-9D42-A38C9855984A}" destId="{10C3FB00-6213-4AEB-852A-6F30BE16A63B}" srcOrd="1" destOrd="0" presId="urn:microsoft.com/office/officeart/2005/8/layout/lProcess2"/>
    <dgm:cxn modelId="{0DA9B215-0CE2-4835-BE1E-4B0D3FE053F6}" type="presParOf" srcId="{F539A3FE-2E57-43DE-9D42-A38C9855984A}" destId="{43D921C3-4E91-416D-8449-848B52A0FD2E}" srcOrd="2" destOrd="0" presId="urn:microsoft.com/office/officeart/2005/8/layout/lProcess2"/>
    <dgm:cxn modelId="{48367974-EFEF-4FD5-B05C-16C4979268C8}" type="presParOf" srcId="{43D921C3-4E91-416D-8449-848B52A0FD2E}" destId="{8A2223EE-98B7-4E4E-9037-66F35F7A8C76}" srcOrd="0" destOrd="0" presId="urn:microsoft.com/office/officeart/2005/8/layout/lProcess2"/>
    <dgm:cxn modelId="{A2C9AA2F-13AE-4EA8-9F77-1A859F7C49D8}" type="presParOf" srcId="{8A2223EE-98B7-4E4E-9037-66F35F7A8C76}" destId="{4C920599-4F7A-4038-B68F-E21B230377AB}" srcOrd="0" destOrd="0" presId="urn:microsoft.com/office/officeart/2005/8/layout/lProcess2"/>
    <dgm:cxn modelId="{E3BF00F0-DC1B-4625-874A-C76BEF1D22CB}" type="presParOf" srcId="{8A2223EE-98B7-4E4E-9037-66F35F7A8C76}" destId="{9A2C66F4-4642-4BC9-BB4D-CB2C4DA6303E}" srcOrd="1" destOrd="0" presId="urn:microsoft.com/office/officeart/2005/8/layout/lProcess2"/>
    <dgm:cxn modelId="{ADBDBA38-839D-4FF3-95D8-2A4360E266DB}" type="presParOf" srcId="{8A2223EE-98B7-4E4E-9037-66F35F7A8C76}" destId="{C7D174CD-7A56-4EC8-B271-976D42D17C5B}" srcOrd="2" destOrd="0" presId="urn:microsoft.com/office/officeart/2005/8/layout/lProcess2"/>
    <dgm:cxn modelId="{78510E92-CF81-49F3-A48A-01F5EA65245F}" type="presParOf" srcId="{8A2223EE-98B7-4E4E-9037-66F35F7A8C76}" destId="{BF56DDA4-2462-45EB-AA17-0B9F20996421}" srcOrd="3" destOrd="0" presId="urn:microsoft.com/office/officeart/2005/8/layout/lProcess2"/>
    <dgm:cxn modelId="{0EFAE6EE-C21E-445A-A260-E10150B86A3E}" type="presParOf" srcId="{8A2223EE-98B7-4E4E-9037-66F35F7A8C76}" destId="{AB29F7C2-2166-4958-863C-A4A25B4F9FEA}" srcOrd="4" destOrd="0" presId="urn:microsoft.com/office/officeart/2005/8/layout/lProcess2"/>
    <dgm:cxn modelId="{4173E62A-E034-43EA-8D07-88F3EF0CCDE1}" type="presParOf" srcId="{C5767342-A0F9-4500-9736-64FBBF7F662A}" destId="{04ABAE13-3C75-45F1-BC2C-2CD9A9CFD89E}" srcOrd="5" destOrd="0" presId="urn:microsoft.com/office/officeart/2005/8/layout/lProcess2"/>
    <dgm:cxn modelId="{3CDE90AF-D9B9-4E42-BF47-EC01B273B642}" type="presParOf" srcId="{C5767342-A0F9-4500-9736-64FBBF7F662A}" destId="{80643C2A-A981-4501-8D4A-FABD2800EE2F}" srcOrd="6" destOrd="0" presId="urn:microsoft.com/office/officeart/2005/8/layout/lProcess2"/>
    <dgm:cxn modelId="{FB089E66-0169-4848-A493-6A6FBB2DBE16}" type="presParOf" srcId="{80643C2A-A981-4501-8D4A-FABD2800EE2F}" destId="{FED47DF4-8884-4C72-A307-67A344EEA858}" srcOrd="0" destOrd="0" presId="urn:microsoft.com/office/officeart/2005/8/layout/lProcess2"/>
    <dgm:cxn modelId="{B1C48156-E5E5-4779-8BAD-38435D695BD4}" type="presParOf" srcId="{80643C2A-A981-4501-8D4A-FABD2800EE2F}" destId="{8A3ED6AF-A1C9-4B11-823A-6E902AE336E5}" srcOrd="1" destOrd="0" presId="urn:microsoft.com/office/officeart/2005/8/layout/lProcess2"/>
    <dgm:cxn modelId="{818F7DC8-14A2-42A3-93AB-8A1EB76B32EF}" type="presParOf" srcId="{80643C2A-A981-4501-8D4A-FABD2800EE2F}" destId="{3CDA9062-3278-45A5-9150-D42E52017B28}" srcOrd="2" destOrd="0" presId="urn:microsoft.com/office/officeart/2005/8/layout/lProcess2"/>
    <dgm:cxn modelId="{C27CEA5C-89EF-4E9E-8758-544CD55E3521}" type="presParOf" srcId="{3CDA9062-3278-45A5-9150-D42E52017B28}" destId="{96A29B07-AC66-4D01-A387-5C4D7E55AF50}" srcOrd="0" destOrd="0" presId="urn:microsoft.com/office/officeart/2005/8/layout/lProcess2"/>
    <dgm:cxn modelId="{9637A86A-D878-4C7B-BA89-59E456BDE43A}" type="presParOf" srcId="{96A29B07-AC66-4D01-A387-5C4D7E55AF50}" destId="{2B1FCC13-8CFF-4EC1-8690-67E397CCAF7D}" srcOrd="0" destOrd="0" presId="urn:microsoft.com/office/officeart/2005/8/layout/lProcess2"/>
    <dgm:cxn modelId="{A9028F02-D302-434D-B129-3B1466C4EE56}" type="presParOf" srcId="{96A29B07-AC66-4D01-A387-5C4D7E55AF50}" destId="{D2B0E9C0-5AAA-433F-B90B-2844857FC794}" srcOrd="1" destOrd="0" presId="urn:microsoft.com/office/officeart/2005/8/layout/lProcess2"/>
    <dgm:cxn modelId="{DC3ABEBE-C28A-44B7-8FC7-2AC6953EFACA}" type="presParOf" srcId="{96A29B07-AC66-4D01-A387-5C4D7E55AF50}" destId="{6F7FE122-92BD-4EF4-8655-3EBF2471929E}" srcOrd="2" destOrd="0" presId="urn:microsoft.com/office/officeart/2005/8/layout/lProcess2"/>
    <dgm:cxn modelId="{42E33C7D-9DC4-4EAB-8B23-C48C1129F2B4}" type="presParOf" srcId="{96A29B07-AC66-4D01-A387-5C4D7E55AF50}" destId="{0E2FE951-ECF6-492F-BB4E-6E23F46B8E98}" srcOrd="3" destOrd="0" presId="urn:microsoft.com/office/officeart/2005/8/layout/lProcess2"/>
    <dgm:cxn modelId="{EB5A1155-421E-46A1-956E-60028D6F68A8}" type="presParOf" srcId="{96A29B07-AC66-4D01-A387-5C4D7E55AF50}" destId="{4403DCA3-46E0-4F0D-B477-770C64BCAF40}" srcOrd="4" destOrd="0" presId="urn:microsoft.com/office/officeart/2005/8/layout/lProcess2"/>
    <dgm:cxn modelId="{D6222144-6454-4FFA-A14A-5D5A5E3D941C}" type="presParOf" srcId="{C5767342-A0F9-4500-9736-64FBBF7F662A}" destId="{B452B17A-839A-440D-BCF4-2987712F4AE6}" srcOrd="7" destOrd="0" presId="urn:microsoft.com/office/officeart/2005/8/layout/lProcess2"/>
    <dgm:cxn modelId="{33EA62CC-B59D-484C-BF29-9EC6CED3DB46}" type="presParOf" srcId="{C5767342-A0F9-4500-9736-64FBBF7F662A}" destId="{6DFA3806-B633-40FB-986A-29A22A009F0C}" srcOrd="8" destOrd="0" presId="urn:microsoft.com/office/officeart/2005/8/layout/lProcess2"/>
    <dgm:cxn modelId="{3AD8A16E-78D0-4424-B5F1-D60F270683F3}" type="presParOf" srcId="{6DFA3806-B633-40FB-986A-29A22A009F0C}" destId="{2A5B7091-4213-4DCE-9466-93ABED9E0F65}" srcOrd="0" destOrd="0" presId="urn:microsoft.com/office/officeart/2005/8/layout/lProcess2"/>
    <dgm:cxn modelId="{4A9C5B35-CE57-4377-8495-7E2C098C5E0E}" type="presParOf" srcId="{6DFA3806-B633-40FB-986A-29A22A009F0C}" destId="{9B4C4D19-33DD-4F5D-9B34-E62ADE069B98}" srcOrd="1" destOrd="0" presId="urn:microsoft.com/office/officeart/2005/8/layout/lProcess2"/>
    <dgm:cxn modelId="{124B1DA6-589E-4F2C-950B-E48047E99447}" type="presParOf" srcId="{6DFA3806-B633-40FB-986A-29A22A009F0C}" destId="{0AADCD4A-F8DA-499F-BB9C-2510918F22E7}" srcOrd="2" destOrd="0" presId="urn:microsoft.com/office/officeart/2005/8/layout/lProcess2"/>
    <dgm:cxn modelId="{7E6AC77C-4CDD-4460-9D23-9DD58C1CF787}" type="presParOf" srcId="{0AADCD4A-F8DA-499F-BB9C-2510918F22E7}" destId="{A63F1255-5A48-4D76-B22C-9CDB235B9A12}" srcOrd="0" destOrd="0" presId="urn:microsoft.com/office/officeart/2005/8/layout/lProcess2"/>
    <dgm:cxn modelId="{3EB40D35-D716-479B-9C2B-5E3B5E1BE49A}" type="presParOf" srcId="{A63F1255-5A48-4D76-B22C-9CDB235B9A12}" destId="{882B606D-D79F-4E08-B91F-B2BCDEAE076A}" srcOrd="0" destOrd="0" presId="urn:microsoft.com/office/officeart/2005/8/layout/lProcess2"/>
    <dgm:cxn modelId="{BF8481DC-37F9-45FE-80A3-B1C47E60C69D}" type="presParOf" srcId="{A63F1255-5A48-4D76-B22C-9CDB235B9A12}" destId="{5DF69F3A-DFCD-4BFD-A534-6E0B2082BB4F}" srcOrd="1" destOrd="0" presId="urn:microsoft.com/office/officeart/2005/8/layout/lProcess2"/>
    <dgm:cxn modelId="{3ACDB6DC-4AD9-437C-8B34-1E61FFEF0E4E}" type="presParOf" srcId="{A63F1255-5A48-4D76-B22C-9CDB235B9A12}" destId="{32DA71F2-4822-4941-8029-C02CF7B221A5}" srcOrd="2" destOrd="0" presId="urn:microsoft.com/office/officeart/2005/8/layout/lProcess2"/>
    <dgm:cxn modelId="{E0CF003C-09D8-4EC5-A3DC-977E8632FFA5}" type="presParOf" srcId="{A63F1255-5A48-4D76-B22C-9CDB235B9A12}" destId="{31492E51-8747-4E24-8D7F-96B98A3033B7}" srcOrd="3" destOrd="0" presId="urn:microsoft.com/office/officeart/2005/8/layout/lProcess2"/>
    <dgm:cxn modelId="{C0950149-E3D5-46FA-A3A7-3C8DFDFE53A7}" type="presParOf" srcId="{A63F1255-5A48-4D76-B22C-9CDB235B9A12}" destId="{FB5FA150-70C5-40B7-BCBC-2D98FA8B9CC0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513" cy="510508"/>
          </a:xfrm>
          <a:prstGeom prst="rect">
            <a:avLst/>
          </a:prstGeom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4022304" y="0"/>
            <a:ext cx="3078513" cy="510508"/>
          </a:xfrm>
          <a:prstGeom prst="rect">
            <a:avLst/>
          </a:prstGeom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8302319-3410-4B04-80FC-8B00226338A9}" type="datetimeFigureOut">
              <a:rPr lang="th-TH"/>
              <a:pPr>
                <a:defRPr/>
              </a:pPr>
              <a:t>02/08/61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717658"/>
            <a:ext cx="3078513" cy="512144"/>
          </a:xfrm>
          <a:prstGeom prst="rect">
            <a:avLst/>
          </a:prstGeom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4022304" y="9717658"/>
            <a:ext cx="3078513" cy="512144"/>
          </a:xfrm>
          <a:prstGeom prst="rect">
            <a:avLst/>
          </a:prstGeom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9F44ED4-1421-42C9-A15D-F742DE54CF9C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72867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855" cy="510508"/>
          </a:xfrm>
          <a:prstGeom prst="rect">
            <a:avLst/>
          </a:prstGeom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4023962" y="0"/>
            <a:ext cx="3076855" cy="510508"/>
          </a:xfrm>
          <a:prstGeom prst="rect">
            <a:avLst/>
          </a:prstGeom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26CBE07-B284-416A-AFC2-78B04428B378}" type="datetimeFigureOut">
              <a:rPr lang="th-TH"/>
              <a:pPr>
                <a:defRPr/>
              </a:pPr>
              <a:t>02/08/61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6763"/>
            <a:ext cx="5543550" cy="383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0" tIns="47380" rIns="94760" bIns="47380" rtlCol="0" anchor="ctr"/>
          <a:lstStyle/>
          <a:p>
            <a:pPr lvl="0"/>
            <a:endParaRPr lang="th-TH" noProof="0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9917" y="4859647"/>
            <a:ext cx="5682643" cy="4604392"/>
          </a:xfrm>
          <a:prstGeom prst="rect">
            <a:avLst/>
          </a:prstGeom>
        </p:spPr>
        <p:txBody>
          <a:bodyPr vert="horz" wrap="square" lIns="94760" tIns="47380" rIns="94760" bIns="473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smtClean="0"/>
              <a:t>ระดับที่สอง</a:t>
            </a:r>
          </a:p>
          <a:p>
            <a:pPr lvl="2"/>
            <a:r>
              <a:rPr lang="th-TH" noProof="0" smtClean="0"/>
              <a:t>ระดับที่สาม</a:t>
            </a:r>
          </a:p>
          <a:p>
            <a:pPr lvl="3"/>
            <a:r>
              <a:rPr lang="th-TH" noProof="0" smtClean="0"/>
              <a:t>ระดับที่สี่</a:t>
            </a:r>
          </a:p>
          <a:p>
            <a:pPr lvl="4"/>
            <a:r>
              <a:rPr lang="th-TH" noProof="0" smtClean="0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9717658"/>
            <a:ext cx="3076855" cy="512144"/>
          </a:xfrm>
          <a:prstGeom prst="rect">
            <a:avLst/>
          </a:prstGeom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4023962" y="9717658"/>
            <a:ext cx="3076855" cy="512144"/>
          </a:xfrm>
          <a:prstGeom prst="rect">
            <a:avLst/>
          </a:prstGeom>
        </p:spPr>
        <p:txBody>
          <a:bodyPr vert="horz" wrap="square" lIns="94760" tIns="47380" rIns="94760" bIns="4738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B5085FA-8E01-4F05-8E71-ECB1A9C50815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9033494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148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296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445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592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91429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5085FA-8E01-4F05-8E71-ECB1A9C50815}" type="slidenum">
              <a:rPr lang="th-TH" altLang="th-TH" smtClean="0"/>
              <a:pPr>
                <a:defRPr/>
              </a:pPr>
              <a:t>5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827061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5085FA-8E01-4F05-8E71-ECB1A9C50815}" type="slidenum">
              <a:rPr lang="th-TH" altLang="th-TH" smtClean="0"/>
              <a:pPr>
                <a:defRPr/>
              </a:pPr>
              <a:t>8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840955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866"/>
              </a:spcBef>
            </a:pPr>
            <a:r>
              <a:rPr lang="en-US" sz="1900" b="1" dirty="0">
                <a:solidFill>
                  <a:srgbClr val="FF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Estimated prevalence</a:t>
            </a:r>
            <a:br>
              <a:rPr lang="en-US" sz="1900" b="1" dirty="0">
                <a:solidFill>
                  <a:srgbClr val="FF99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b="1" dirty="0">
                <a:solidFill>
                  <a:srgbClr val="FF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chronic diseases</a:t>
            </a:r>
            <a:br>
              <a:rPr lang="en-US" sz="1900" b="1" dirty="0">
                <a:solidFill>
                  <a:srgbClr val="FF99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900" b="1" dirty="0">
                <a:solidFill>
                  <a:srgbClr val="FF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 Thai elderly: </a:t>
            </a:r>
          </a:p>
          <a:p>
            <a:pPr>
              <a:spcBef>
                <a:spcPts val="1866"/>
              </a:spcBef>
            </a:pPr>
            <a:r>
              <a:rPr lang="en-US" sz="1900" b="1" dirty="0">
                <a:solidFill>
                  <a:srgbClr val="FF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	= 31.7%</a:t>
            </a:r>
          </a:p>
          <a:p>
            <a:pPr>
              <a:spcBef>
                <a:spcPts val="1866"/>
              </a:spcBef>
            </a:pPr>
            <a:r>
              <a:rPr lang="en-US" sz="1900" b="1" dirty="0">
                <a:solidFill>
                  <a:srgbClr val="FF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	= 13.3%</a:t>
            </a:r>
          </a:p>
          <a:p>
            <a:pPr>
              <a:spcBef>
                <a:spcPts val="1866"/>
              </a:spcBef>
            </a:pPr>
            <a:r>
              <a:rPr lang="en-US" sz="1900" b="1" dirty="0">
                <a:solidFill>
                  <a:srgbClr val="FF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D	=   7.0%</a:t>
            </a:r>
          </a:p>
          <a:p>
            <a:pPr>
              <a:spcBef>
                <a:spcPts val="1866"/>
              </a:spcBef>
            </a:pPr>
            <a:r>
              <a:rPr lang="en-US" sz="1900" b="1" dirty="0">
                <a:solidFill>
                  <a:srgbClr val="FF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CVD	=   4.1%</a:t>
            </a:r>
          </a:p>
          <a:p>
            <a:pPr>
              <a:spcBef>
                <a:spcPts val="1866"/>
              </a:spcBef>
            </a:pPr>
            <a:r>
              <a:rPr lang="en-US" sz="1900" b="1" dirty="0">
                <a:solidFill>
                  <a:srgbClr val="FF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	=   0.5%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5085FA-8E01-4F05-8E71-ECB1A9C50815}" type="slidenum">
              <a:rPr lang="th-TH" altLang="th-TH" smtClean="0"/>
              <a:pPr>
                <a:defRPr/>
              </a:pPr>
              <a:t>16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622724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1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3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5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09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1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3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6D23E-B1AC-4D18-B4F7-4C771535EE86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EE0CD-A7B7-48AF-859A-FB46EF8CF87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11886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5C75E-6EF4-4418-B752-835C4F8655A2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30807-B55D-40A2-BAF5-622FA6785DA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65032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2506" y="4406904"/>
            <a:ext cx="84201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219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439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6598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8797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0996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3196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5395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37594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5F36F-3F15-4079-9041-69918BB992D9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A01B9-6CE4-4BCF-A05E-CC95955B0B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63494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B53A3-4117-429A-BFE1-7DE8FE8EAFFA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E839D-9A00-4752-8141-C7BBCDC6CFC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8660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1993" indent="0">
              <a:buNone/>
              <a:defRPr sz="1900" b="1"/>
            </a:lvl2pPr>
            <a:lvl3pPr marL="843988" indent="0">
              <a:buNone/>
              <a:defRPr sz="1600" b="1"/>
            </a:lvl3pPr>
            <a:lvl4pPr marL="1265980" indent="0">
              <a:buNone/>
              <a:defRPr sz="1500" b="1"/>
            </a:lvl4pPr>
            <a:lvl5pPr marL="1687973" indent="0">
              <a:buNone/>
              <a:defRPr sz="1500" b="1"/>
            </a:lvl5pPr>
            <a:lvl6pPr marL="2109967" indent="0">
              <a:buNone/>
              <a:defRPr sz="1500" b="1"/>
            </a:lvl6pPr>
            <a:lvl7pPr marL="2531960" indent="0">
              <a:buNone/>
              <a:defRPr sz="1500" b="1"/>
            </a:lvl7pPr>
            <a:lvl8pPr marL="2953953" indent="0">
              <a:buNone/>
              <a:defRPr sz="1500" b="1"/>
            </a:lvl8pPr>
            <a:lvl9pPr marL="3375947" indent="0">
              <a:buNone/>
              <a:defRPr sz="15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90" cy="63976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1993" indent="0">
              <a:buNone/>
              <a:defRPr sz="1900" b="1"/>
            </a:lvl2pPr>
            <a:lvl3pPr marL="843988" indent="0">
              <a:buNone/>
              <a:defRPr sz="1600" b="1"/>
            </a:lvl3pPr>
            <a:lvl4pPr marL="1265980" indent="0">
              <a:buNone/>
              <a:defRPr sz="1500" b="1"/>
            </a:lvl4pPr>
            <a:lvl5pPr marL="1687973" indent="0">
              <a:buNone/>
              <a:defRPr sz="1500" b="1"/>
            </a:lvl5pPr>
            <a:lvl6pPr marL="2109967" indent="0">
              <a:buNone/>
              <a:defRPr sz="1500" b="1"/>
            </a:lvl6pPr>
            <a:lvl7pPr marL="2531960" indent="0">
              <a:buNone/>
              <a:defRPr sz="1500" b="1"/>
            </a:lvl7pPr>
            <a:lvl8pPr marL="2953953" indent="0">
              <a:buNone/>
              <a:defRPr sz="1500" b="1"/>
            </a:lvl8pPr>
            <a:lvl9pPr marL="3375947" indent="0">
              <a:buNone/>
              <a:defRPr sz="15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D7AFB-CBC9-4BCF-9309-26B626761DAD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E752A-AD1F-46C5-9ABD-EEF6EDF84DB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01040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9A078-84B6-4330-B9A6-D0DAC5B3F28A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574C1-A4B8-4975-9276-35CD2977F8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25578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D5029-C825-4462-901B-A51100298DB2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3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B17BE-DADE-4B0E-A355-51BDE8708B8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6991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3049"/>
            <a:ext cx="3259006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95300" y="1435104"/>
            <a:ext cx="3259006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21993" indent="0">
              <a:buNone/>
              <a:defRPr sz="1100"/>
            </a:lvl2pPr>
            <a:lvl3pPr marL="843988" indent="0">
              <a:buNone/>
              <a:defRPr sz="900"/>
            </a:lvl3pPr>
            <a:lvl4pPr marL="1265980" indent="0">
              <a:buNone/>
              <a:defRPr sz="800"/>
            </a:lvl4pPr>
            <a:lvl5pPr marL="1687973" indent="0">
              <a:buNone/>
              <a:defRPr sz="800"/>
            </a:lvl5pPr>
            <a:lvl6pPr marL="2109967" indent="0">
              <a:buNone/>
              <a:defRPr sz="800"/>
            </a:lvl6pPr>
            <a:lvl7pPr marL="2531960" indent="0">
              <a:buNone/>
              <a:defRPr sz="800"/>
            </a:lvl7pPr>
            <a:lvl8pPr marL="2953953" indent="0">
              <a:buNone/>
              <a:defRPr sz="800"/>
            </a:lvl8pPr>
            <a:lvl9pPr marL="3375947" indent="0">
              <a:buNone/>
              <a:defRPr sz="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59786-407C-4C18-B29D-5E0A1E572032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EA47D-E795-4E5B-897E-62E0D76CC1F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7242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900"/>
            </a:lvl1pPr>
            <a:lvl2pPr marL="421993" indent="0">
              <a:buNone/>
              <a:defRPr sz="2600"/>
            </a:lvl2pPr>
            <a:lvl3pPr marL="843988" indent="0">
              <a:buNone/>
              <a:defRPr sz="2200"/>
            </a:lvl3pPr>
            <a:lvl4pPr marL="1265980" indent="0">
              <a:buNone/>
              <a:defRPr sz="1900"/>
            </a:lvl4pPr>
            <a:lvl5pPr marL="1687973" indent="0">
              <a:buNone/>
              <a:defRPr sz="1900"/>
            </a:lvl5pPr>
            <a:lvl6pPr marL="2109967" indent="0">
              <a:buNone/>
              <a:defRPr sz="1900"/>
            </a:lvl6pPr>
            <a:lvl7pPr marL="2531960" indent="0">
              <a:buNone/>
              <a:defRPr sz="1900"/>
            </a:lvl7pPr>
            <a:lvl8pPr marL="2953953" indent="0">
              <a:buNone/>
              <a:defRPr sz="1900"/>
            </a:lvl8pPr>
            <a:lvl9pPr marL="3375947" indent="0">
              <a:buNone/>
              <a:defRPr sz="1900"/>
            </a:lvl9pPr>
          </a:lstStyle>
          <a:p>
            <a:pPr lvl="0"/>
            <a:endParaRPr lang="en-US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3"/>
          </a:xfrm>
        </p:spPr>
        <p:txBody>
          <a:bodyPr/>
          <a:lstStyle>
            <a:lvl1pPr marL="0" indent="0">
              <a:buNone/>
              <a:defRPr sz="1300"/>
            </a:lvl1pPr>
            <a:lvl2pPr marL="421993" indent="0">
              <a:buNone/>
              <a:defRPr sz="1100"/>
            </a:lvl2pPr>
            <a:lvl3pPr marL="843988" indent="0">
              <a:buNone/>
              <a:defRPr sz="900"/>
            </a:lvl3pPr>
            <a:lvl4pPr marL="1265980" indent="0">
              <a:buNone/>
              <a:defRPr sz="800"/>
            </a:lvl4pPr>
            <a:lvl5pPr marL="1687973" indent="0">
              <a:buNone/>
              <a:defRPr sz="800"/>
            </a:lvl5pPr>
            <a:lvl6pPr marL="2109967" indent="0">
              <a:buNone/>
              <a:defRPr sz="800"/>
            </a:lvl6pPr>
            <a:lvl7pPr marL="2531960" indent="0">
              <a:buNone/>
              <a:defRPr sz="800"/>
            </a:lvl7pPr>
            <a:lvl8pPr marL="2953953" indent="0">
              <a:buNone/>
              <a:defRPr sz="800"/>
            </a:lvl8pPr>
            <a:lvl9pPr marL="3375947" indent="0">
              <a:buNone/>
              <a:defRPr sz="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05CCE-7AA8-49F9-9DFD-EAB519ADE53F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9ECC8-469D-45B6-AEDC-841A9EB7FFC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85693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D4AFE-EFE1-4A32-B05D-CD72BF6ED92E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F87FB-EC1C-480E-BE8C-5F4D0E461D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74688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80337" y="274642"/>
            <a:ext cx="2414588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36577" y="274642"/>
            <a:ext cx="7078663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CC5A3-B139-48A3-9567-9B24C37B84F2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BF835-519F-465C-A317-2C24B7787CF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96575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ชื่อเรื่อง ข้อความ และ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495301" y="1600203"/>
            <a:ext cx="4381501" cy="452596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5029199" y="1600201"/>
            <a:ext cx="4381501" cy="21859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5029199" y="3938591"/>
            <a:ext cx="4381501" cy="218757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ท้ายกระดาษ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A554DA0-745C-4086-AE5D-E6CFB6E9EE55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506297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ชื่อเรื่องและเนื้อหา 4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sz="quarter"/>
          </p:nvPr>
        </p:nvSpPr>
        <p:spPr>
          <a:xfrm>
            <a:off x="495300" y="274639"/>
            <a:ext cx="89154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95301" y="1600201"/>
            <a:ext cx="4381501" cy="21859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5029199" y="1600201"/>
            <a:ext cx="4381501" cy="21859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495301" y="3938591"/>
            <a:ext cx="4381501" cy="218757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029199" y="3938591"/>
            <a:ext cx="4381501" cy="218757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7E9EF86-5411-442A-8D37-FE45F6172422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98508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95300" y="274640"/>
            <a:ext cx="8915400" cy="585152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9673FE94-F11F-45CF-9B0A-D4DA83D79F3F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719560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raight Connector 12"/>
          <p:cNvSpPr>
            <a:spLocks noChangeShapeType="1"/>
          </p:cNvSpPr>
          <p:nvPr userDrawn="1"/>
        </p:nvSpPr>
        <p:spPr bwMode="auto">
          <a:xfrm>
            <a:off x="0" y="1372636"/>
            <a:ext cx="9906000" cy="1"/>
          </a:xfrm>
          <a:prstGeom prst="line">
            <a:avLst/>
          </a:prstGeom>
          <a:ln w="57150"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1050" b="1">
              <a:solidFill>
                <a:srgbClr val="0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906000" cy="13726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lIns="180000" anchor="b">
            <a:normAutofit/>
          </a:bodyPr>
          <a:lstStyle>
            <a:lvl1pPr algn="ctr">
              <a:defRPr sz="4800">
                <a:solidFill>
                  <a:schemeClr val="tx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17B4D6A1-2234-4F49-87B6-B6C6ECAF2C02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10080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545288" y="6453336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385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0922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2506" y="4406904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8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261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8805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3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90" cy="639763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43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881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1642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3049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95300" y="1435104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100"/>
            </a:lvl3pPr>
            <a:lvl4pPr marL="1371445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7881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6" indent="0">
              <a:buNone/>
              <a:defRPr sz="2300"/>
            </a:lvl3pPr>
            <a:lvl4pPr marL="1371445" indent="0">
              <a:buNone/>
              <a:defRPr sz="2000"/>
            </a:lvl4pPr>
            <a:lvl5pPr marL="1828592" indent="0">
              <a:buNone/>
              <a:defRPr sz="2000"/>
            </a:lvl5pPr>
            <a:lvl6pPr marL="2285740" indent="0">
              <a:buNone/>
              <a:defRPr sz="2000"/>
            </a:lvl6pPr>
            <a:lvl7pPr marL="2742888" indent="0">
              <a:buNone/>
              <a:defRPr sz="2000"/>
            </a:lvl7pPr>
            <a:lvl8pPr marL="3200036" indent="0">
              <a:buNone/>
              <a:defRPr sz="2000"/>
            </a:lvl8pPr>
            <a:lvl9pPr marL="3657184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100"/>
            </a:lvl3pPr>
            <a:lvl4pPr marL="1371445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3583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8433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80337" y="274642"/>
            <a:ext cx="2414588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36577" y="274642"/>
            <a:ext cx="7078663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/>
          <a:lstStyle/>
          <a:p>
            <a:fld id="{BD732E66-D375-4EAC-9127-5E20E5CBFFD9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114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42950" y="2130429"/>
            <a:ext cx="84201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1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3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5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09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1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3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5495A-99A9-4714-8638-2290CCF4AAC4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84BE3-2551-4462-8A3C-83A1693AED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02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0B08B-1DB8-47D4-9E86-9DF89B8AFDEC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4A3F2-75DA-4097-9D33-B8E6CBD47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266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2506" y="4406904"/>
            <a:ext cx="84201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219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439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6598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8797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10996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53196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95395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37594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49ADE-D7B0-49C1-AC88-EAAB43525E6A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F7FDE-215F-4363-88B7-998C391E49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457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536575" y="1600204"/>
            <a:ext cx="4746625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448300" y="1600204"/>
            <a:ext cx="4746625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FB314-B274-4038-8384-32FF9DD44AB7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BF5FD-E4C5-427A-AC72-B56552D80F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829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1993" indent="0">
              <a:buNone/>
              <a:defRPr sz="1900" b="1"/>
            </a:lvl2pPr>
            <a:lvl3pPr marL="843988" indent="0">
              <a:buNone/>
              <a:defRPr sz="1600" b="1"/>
            </a:lvl3pPr>
            <a:lvl4pPr marL="1265980" indent="0">
              <a:buNone/>
              <a:defRPr sz="1500" b="1"/>
            </a:lvl4pPr>
            <a:lvl5pPr marL="1687973" indent="0">
              <a:buNone/>
              <a:defRPr sz="1500" b="1"/>
            </a:lvl5pPr>
            <a:lvl6pPr marL="2109967" indent="0">
              <a:buNone/>
              <a:defRPr sz="1500" b="1"/>
            </a:lvl6pPr>
            <a:lvl7pPr marL="2531960" indent="0">
              <a:buNone/>
              <a:defRPr sz="1500" b="1"/>
            </a:lvl7pPr>
            <a:lvl8pPr marL="2953953" indent="0">
              <a:buNone/>
              <a:defRPr sz="1500" b="1"/>
            </a:lvl8pPr>
            <a:lvl9pPr marL="3375947" indent="0">
              <a:buNone/>
              <a:defRPr sz="15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90" cy="639763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1993" indent="0">
              <a:buNone/>
              <a:defRPr sz="1900" b="1"/>
            </a:lvl2pPr>
            <a:lvl3pPr marL="843988" indent="0">
              <a:buNone/>
              <a:defRPr sz="1600" b="1"/>
            </a:lvl3pPr>
            <a:lvl4pPr marL="1265980" indent="0">
              <a:buNone/>
              <a:defRPr sz="1500" b="1"/>
            </a:lvl4pPr>
            <a:lvl5pPr marL="1687973" indent="0">
              <a:buNone/>
              <a:defRPr sz="1500" b="1"/>
            </a:lvl5pPr>
            <a:lvl6pPr marL="2109967" indent="0">
              <a:buNone/>
              <a:defRPr sz="1500" b="1"/>
            </a:lvl6pPr>
            <a:lvl7pPr marL="2531960" indent="0">
              <a:buNone/>
              <a:defRPr sz="1500" b="1"/>
            </a:lvl7pPr>
            <a:lvl8pPr marL="2953953" indent="0">
              <a:buNone/>
              <a:defRPr sz="1500" b="1"/>
            </a:lvl8pPr>
            <a:lvl9pPr marL="3375947" indent="0">
              <a:buNone/>
              <a:defRPr sz="15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5D371-019A-4CF1-B82B-4579A3C2B336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E4DAD3-2138-451F-936A-70523D1239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322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4295F-7CAC-46B3-ABB4-02B75742636B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39CBE9-43F0-403F-B574-47A6D79F0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085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52E33-185C-4A7C-9528-F74178109B41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3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44CC0-B08C-4AF2-B84B-6351A4A186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3576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3049"/>
            <a:ext cx="3259006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872972" y="273054"/>
            <a:ext cx="5537729" cy="5853113"/>
          </a:xfrm>
        </p:spPr>
        <p:txBody>
          <a:bodyPr/>
          <a:lstStyle>
            <a:lvl1pPr>
              <a:defRPr sz="29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95300" y="1435104"/>
            <a:ext cx="3259006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21993" indent="0">
              <a:buNone/>
              <a:defRPr sz="1100"/>
            </a:lvl2pPr>
            <a:lvl3pPr marL="843988" indent="0">
              <a:buNone/>
              <a:defRPr sz="900"/>
            </a:lvl3pPr>
            <a:lvl4pPr marL="1265980" indent="0">
              <a:buNone/>
              <a:defRPr sz="800"/>
            </a:lvl4pPr>
            <a:lvl5pPr marL="1687973" indent="0">
              <a:buNone/>
              <a:defRPr sz="800"/>
            </a:lvl5pPr>
            <a:lvl6pPr marL="2109967" indent="0">
              <a:buNone/>
              <a:defRPr sz="800"/>
            </a:lvl6pPr>
            <a:lvl7pPr marL="2531960" indent="0">
              <a:buNone/>
              <a:defRPr sz="800"/>
            </a:lvl7pPr>
            <a:lvl8pPr marL="2953953" indent="0">
              <a:buNone/>
              <a:defRPr sz="800"/>
            </a:lvl8pPr>
            <a:lvl9pPr marL="3375947" indent="0">
              <a:buNone/>
              <a:defRPr sz="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ED6-FB91-4D40-9E77-745B0F59E674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1CF95-52F4-493A-B2B4-3CB52A6E67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5239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900"/>
            </a:lvl1pPr>
            <a:lvl2pPr marL="421993" indent="0">
              <a:buNone/>
              <a:defRPr sz="2600"/>
            </a:lvl2pPr>
            <a:lvl3pPr marL="843988" indent="0">
              <a:buNone/>
              <a:defRPr sz="2200"/>
            </a:lvl3pPr>
            <a:lvl4pPr marL="1265980" indent="0">
              <a:buNone/>
              <a:defRPr sz="1900"/>
            </a:lvl4pPr>
            <a:lvl5pPr marL="1687973" indent="0">
              <a:buNone/>
              <a:defRPr sz="1900"/>
            </a:lvl5pPr>
            <a:lvl6pPr marL="2109967" indent="0">
              <a:buNone/>
              <a:defRPr sz="1900"/>
            </a:lvl6pPr>
            <a:lvl7pPr marL="2531960" indent="0">
              <a:buNone/>
              <a:defRPr sz="1900"/>
            </a:lvl7pPr>
            <a:lvl8pPr marL="2953953" indent="0">
              <a:buNone/>
              <a:defRPr sz="1900"/>
            </a:lvl8pPr>
            <a:lvl9pPr marL="3375947" indent="0">
              <a:buNone/>
              <a:defRPr sz="1900"/>
            </a:lvl9pPr>
          </a:lstStyle>
          <a:p>
            <a:pPr lvl="0"/>
            <a:endParaRPr lang="en-US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3"/>
          </a:xfrm>
        </p:spPr>
        <p:txBody>
          <a:bodyPr/>
          <a:lstStyle>
            <a:lvl1pPr marL="0" indent="0">
              <a:buNone/>
              <a:defRPr sz="1300"/>
            </a:lvl1pPr>
            <a:lvl2pPr marL="421993" indent="0">
              <a:buNone/>
              <a:defRPr sz="1100"/>
            </a:lvl2pPr>
            <a:lvl3pPr marL="843988" indent="0">
              <a:buNone/>
              <a:defRPr sz="900"/>
            </a:lvl3pPr>
            <a:lvl4pPr marL="1265980" indent="0">
              <a:buNone/>
              <a:defRPr sz="800"/>
            </a:lvl4pPr>
            <a:lvl5pPr marL="1687973" indent="0">
              <a:buNone/>
              <a:defRPr sz="800"/>
            </a:lvl5pPr>
            <a:lvl6pPr marL="2109967" indent="0">
              <a:buNone/>
              <a:defRPr sz="800"/>
            </a:lvl6pPr>
            <a:lvl7pPr marL="2531960" indent="0">
              <a:buNone/>
              <a:defRPr sz="800"/>
            </a:lvl7pPr>
            <a:lvl8pPr marL="2953953" indent="0">
              <a:buNone/>
              <a:defRPr sz="800"/>
            </a:lvl8pPr>
            <a:lvl9pPr marL="3375947" indent="0">
              <a:buNone/>
              <a:defRPr sz="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D768C-CBAB-48E0-A496-3FAB1DD33B30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A7198F-C765-447B-9AB4-D2D62A3B93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905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27ECF-E033-4EB2-982C-A0D3776A96E0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0A31A-09E4-4CB4-81A9-A801846239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3486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80337" y="274642"/>
            <a:ext cx="2414588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536577" y="274642"/>
            <a:ext cx="7078663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5DF15-7930-497D-93EE-E546CC7B2B42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E5EEB-B0C9-4995-AAA3-D13A88882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894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ชื่อเรื่อง ข้อความ และ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495301" y="1600203"/>
            <a:ext cx="4381501" cy="452596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5029199" y="1600201"/>
            <a:ext cx="4381501" cy="21859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5029199" y="3938591"/>
            <a:ext cx="4381501" cy="218757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ท้ายกระดาษ 6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หมายเลขภาพนิ่ง 7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B460D15-4FB3-4B90-A474-8876C34E6C3B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49491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ชื่อเรื่องและเนื้อหา 4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sz="quarter"/>
          </p:nvPr>
        </p:nvSpPr>
        <p:spPr>
          <a:xfrm>
            <a:off x="495300" y="274639"/>
            <a:ext cx="8915400" cy="1143000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95301" y="1600201"/>
            <a:ext cx="4381501" cy="21859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5029199" y="1600201"/>
            <a:ext cx="4381501" cy="21859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3"/>
          </p:nvPr>
        </p:nvSpPr>
        <p:spPr>
          <a:xfrm>
            <a:off x="495301" y="3938591"/>
            <a:ext cx="4381501" cy="218757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029199" y="3938591"/>
            <a:ext cx="4381501" cy="218757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0B9E75D-AE6D-45DF-833E-E67B482BE6C6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51076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/>
          </p:nvPr>
        </p:nvSpPr>
        <p:spPr>
          <a:xfrm>
            <a:off x="495300" y="274640"/>
            <a:ext cx="8915400" cy="5851525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E9E914B-00F5-479D-9A3A-36658ED688CF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05952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raight Connector 12"/>
          <p:cNvSpPr>
            <a:spLocks noChangeShapeType="1"/>
          </p:cNvSpPr>
          <p:nvPr userDrawn="1"/>
        </p:nvSpPr>
        <p:spPr bwMode="auto">
          <a:xfrm>
            <a:off x="0" y="1372636"/>
            <a:ext cx="9906000" cy="1"/>
          </a:xfrm>
          <a:prstGeom prst="line">
            <a:avLst/>
          </a:prstGeom>
          <a:ln w="57150">
            <a:headEnd type="none" w="med" len="med"/>
            <a:tailEnd type="non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sz="1050" b="1">
              <a:solidFill>
                <a:srgbClr val="0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906000" cy="13726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lIns="180000" anchor="b">
            <a:normAutofit/>
          </a:bodyPr>
          <a:lstStyle>
            <a:lvl1pPr algn="ctr">
              <a:defRPr sz="4800">
                <a:solidFill>
                  <a:schemeClr val="tx1">
                    <a:lumMod val="95000"/>
                    <a:lumOff val="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/>
          <a:lstStyle>
            <a:lvl1pPr eaLnBrk="0" hangingPunct="0">
              <a:defRPr/>
            </a:lvl1pPr>
          </a:lstStyle>
          <a:p>
            <a:fld id="{17B4D6A1-2234-4F49-87B6-B6C6ECAF2C02}" type="slidenum">
              <a:rPr lang="en-US" altLang="th-TH"/>
              <a:pPr/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762998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41232" y="6453335"/>
            <a:ext cx="2376264" cy="365125"/>
          </a:xfrm>
        </p:spPr>
        <p:txBody>
          <a:bodyPr/>
          <a:lstStyle>
            <a:lvl1pPr>
              <a:defRPr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Jiruth Sriratanaban 20/06/18</a:t>
            </a:r>
            <a:endParaRPr lang="th-T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17496" y="6453336"/>
            <a:ext cx="439192" cy="365125"/>
          </a:xfrm>
        </p:spPr>
        <p:txBody>
          <a:bodyPr/>
          <a:lstStyle>
            <a:lvl1pPr>
              <a:defRPr sz="1200">
                <a:solidFill>
                  <a:srgbClr val="66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C5993A06-7F0E-42FF-8F7B-77A238AFE085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050142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908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6433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7286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9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457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821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185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55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914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6469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4541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4524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0189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0324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2" y="273049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2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2" y="1435102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1547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5559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230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02/08/61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381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95300" y="274639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คลิกเพื่อแก้ไขลักษณะชื่อเรื่องต้นแบบ</a:t>
            </a:r>
            <a:endParaRPr lang="en-US" altLang="en-US" smtClean="0"/>
          </a:p>
        </p:txBody>
      </p:sp>
      <p:sp>
        <p:nvSpPr>
          <p:cNvPr id="3075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en-US" smtClean="0"/>
              <a:t>ระดับที่สอง</a:t>
            </a:r>
          </a:p>
          <a:p>
            <a:pPr lvl="2"/>
            <a:r>
              <a:rPr lang="th-TH" altLang="en-US" smtClean="0"/>
              <a:t>ระดับที่สาม</a:t>
            </a:r>
          </a:p>
          <a:p>
            <a:pPr lvl="3"/>
            <a:r>
              <a:rPr lang="th-TH" altLang="en-US" smtClean="0"/>
              <a:t>ระดับที่สี่</a:t>
            </a:r>
          </a:p>
          <a:p>
            <a:pPr lvl="4"/>
            <a:r>
              <a:rPr lang="th-TH" altLang="en-US" smtClean="0"/>
              <a:t>ระดับที่ห้า</a:t>
            </a:r>
            <a:endParaRPr lang="en-US" altLang="en-US" smtClean="0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5D86816-1FC7-446D-81BE-49461B35E998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7689304" y="6453336"/>
            <a:ext cx="1721166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smtClean="0"/>
              <a:t>Jiruth Sriratanaban  20/06/18</a:t>
            </a:r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9489504" y="6453336"/>
            <a:ext cx="360040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C71187A-C356-4939-B26B-6C753D6A98CF}" type="slidenum">
              <a:rPr lang="en-US" altLang="th-TH" smtClean="0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1304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5" r:id="rId1"/>
    <p:sldLayoutId id="2147484736" r:id="rId2"/>
    <p:sldLayoutId id="2147484737" r:id="rId3"/>
    <p:sldLayoutId id="2147484738" r:id="rId4"/>
    <p:sldLayoutId id="2147484739" r:id="rId5"/>
    <p:sldLayoutId id="2147484740" r:id="rId6"/>
    <p:sldLayoutId id="2147484741" r:id="rId7"/>
    <p:sldLayoutId id="2147484742" r:id="rId8"/>
    <p:sldLayoutId id="2147484743" r:id="rId9"/>
    <p:sldLayoutId id="2147484744" r:id="rId10"/>
    <p:sldLayoutId id="2147484745" r:id="rId11"/>
    <p:sldLayoutId id="2147484746" r:id="rId12"/>
    <p:sldLayoutId id="2147484747" r:id="rId13"/>
    <p:sldLayoutId id="2147484748" r:id="rId14"/>
    <p:sldLayoutId id="214748487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cs typeface="Angsana New" panose="02020603050405020304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cs typeface="Angsana New" panose="02020603050405020304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cs typeface="Angsana New" panose="02020603050405020304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34" charset="0"/>
          <a:cs typeface="Angsana New" panose="02020603050405020304" pitchFamily="18" charset="-34"/>
        </a:defRPr>
      </a:lvl5pPr>
      <a:lvl6pPr marL="421993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6pPr>
      <a:lvl7pPr marL="843988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7pPr>
      <a:lvl8pPr marL="1265980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8pPr>
      <a:lvl9pPr marL="1687973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9pPr>
    </p:titleStyle>
    <p:bodyStyle>
      <a:lvl1pPr marL="315877" indent="-31587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22" indent="-2634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53980" indent="-20952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76207" indent="-20952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98435" indent="-20952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320963" indent="-210997" algn="l" defTabSz="84398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7" indent="-210997" algn="l" defTabSz="84398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64950" indent="-210997" algn="l" defTabSz="84398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586944" indent="-210997" algn="l" defTabSz="84398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21993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43988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65980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87973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109967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31960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53953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75947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AFFB3739-5E78-46F1-A92C-63DCA59C894E}" type="datetimeFigureOut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02/08/61</a:t>
            </a:fld>
            <a:endParaRPr lang="th-TH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7689304" y="6453336"/>
            <a:ext cx="1721166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smtClean="0"/>
              <a:t>Jiruth Sriratanaban  20/06/18</a:t>
            </a:r>
            <a:endParaRPr lang="en-US" dirty="0"/>
          </a:p>
        </p:txBody>
      </p:sp>
      <p:sp>
        <p:nvSpPr>
          <p:cNvPr id="8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9489504" y="6453336"/>
            <a:ext cx="360040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C71187A-C356-4939-B26B-6C753D6A98CF}" type="slidenum">
              <a:rPr lang="en-US" altLang="th-TH" smtClean="0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5807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2" r:id="rId1"/>
    <p:sldLayoutId id="2147484763" r:id="rId2"/>
    <p:sldLayoutId id="2147484764" r:id="rId3"/>
    <p:sldLayoutId id="2147484765" r:id="rId4"/>
    <p:sldLayoutId id="2147484766" r:id="rId5"/>
    <p:sldLayoutId id="2147484767" r:id="rId6"/>
    <p:sldLayoutId id="2147484768" r:id="rId7"/>
    <p:sldLayoutId id="2147484769" r:id="rId8"/>
    <p:sldLayoutId id="2147484770" r:id="rId9"/>
    <p:sldLayoutId id="2147484771" r:id="rId10"/>
    <p:sldLayoutId id="2147484772" r:id="rId11"/>
  </p:sldLayoutIdLst>
  <p:txStyles>
    <p:titleStyle>
      <a:lvl1pPr algn="ctr" defTabSz="914296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1" indent="-342861" algn="l" defTabSz="91429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6" indent="-285717" algn="l" defTabSz="91429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0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7" indent="-228574" algn="l" defTabSz="91429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6" indent="-228574" algn="l" defTabSz="91429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4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2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0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8" indent="-228574" algn="l" defTabSz="91429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29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91429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91429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5" algn="l" defTabSz="91429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2" algn="l" defTabSz="91429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0" algn="l" defTabSz="91429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8" algn="l" defTabSz="91429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6" algn="l" defTabSz="91429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4" algn="l" defTabSz="914296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95300" y="274639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คลิกเพื่อแก้ไขลักษณะชื่อเรื่องต้นแบบ</a:t>
            </a:r>
            <a:endParaRPr lang="en-US" altLang="en-US" smtClean="0"/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495300" y="1600203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en-US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en-US" smtClean="0"/>
              <a:t>ระดับที่สอง</a:t>
            </a:r>
          </a:p>
          <a:p>
            <a:pPr lvl="2"/>
            <a:r>
              <a:rPr lang="th-TH" altLang="en-US" smtClean="0"/>
              <a:t>ระดับที่สาม</a:t>
            </a:r>
          </a:p>
          <a:p>
            <a:pPr lvl="3"/>
            <a:r>
              <a:rPr lang="th-TH" altLang="en-US" smtClean="0"/>
              <a:t>ระดับที่สี่</a:t>
            </a:r>
          </a:p>
          <a:p>
            <a:pPr lvl="4"/>
            <a:r>
              <a:rPr lang="th-TH" altLang="en-US" smtClean="0"/>
              <a:t>ระดับที่ห้า</a:t>
            </a:r>
            <a:endParaRPr lang="en-US" altLang="en-US" smtClean="0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056595-ABD9-42A1-8887-3661F585A405}" type="datetimeFigureOut">
              <a:rPr lang="en-US"/>
              <a:pPr>
                <a:defRPr/>
              </a:pPr>
              <a:t>8/2/2018</a:t>
            </a:fld>
            <a:endParaRPr lang="en-US"/>
          </a:p>
        </p:txBody>
      </p:sp>
      <p:sp>
        <p:nvSpPr>
          <p:cNvPr id="7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7689304" y="6453336"/>
            <a:ext cx="1721166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smtClean="0"/>
              <a:t>Jiruth Sriratanaban  20/06/18</a:t>
            </a:r>
            <a:endParaRPr lang="en-US" dirty="0"/>
          </a:p>
        </p:txBody>
      </p:sp>
      <p:sp>
        <p:nvSpPr>
          <p:cNvPr id="8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9489504" y="6453336"/>
            <a:ext cx="360040" cy="365125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C71187A-C356-4939-B26B-6C753D6A98CF}" type="slidenum">
              <a:rPr lang="en-US" altLang="th-TH" smtClean="0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7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  <p:sldLayoutId id="2147484861" r:id="rId12"/>
    <p:sldLayoutId id="2147484862" r:id="rId13"/>
    <p:sldLayoutId id="2147484863" r:id="rId14"/>
    <p:sldLayoutId id="2147484876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cs typeface="Angsana New" panose="02020603050405020304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cs typeface="Angsana New" panose="02020603050405020304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cs typeface="Angsana New" panose="02020603050405020304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  <a:cs typeface="Angsana New" panose="02020603050405020304" pitchFamily="18" charset="-34"/>
        </a:defRPr>
      </a:lvl5pPr>
      <a:lvl6pPr marL="421993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6pPr>
      <a:lvl7pPr marL="843988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7pPr>
      <a:lvl8pPr marL="1265980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8pPr>
      <a:lvl9pPr marL="1687973" algn="ctr" rtl="0" fontAlgn="base"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" pitchFamily="34" charset="0"/>
        </a:defRPr>
      </a:lvl9pPr>
    </p:titleStyle>
    <p:bodyStyle>
      <a:lvl1pPr marL="316495" indent="-31649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9" indent="-26374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54983" indent="-21099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76977" indent="-21099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8970" indent="-21099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20963" indent="-210997" algn="l" defTabSz="84398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7" indent="-210997" algn="l" defTabSz="84398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64950" indent="-210997" algn="l" defTabSz="84398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586944" indent="-210997" algn="l" defTabSz="843988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21993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43988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65980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87973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109967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31960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53953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75947" algn="l" defTabSz="843988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72866" eaLnBrk="1" fontAlgn="auto" hangingPunct="1">
              <a:spcBef>
                <a:spcPts val="0"/>
              </a:spcBef>
              <a:spcAft>
                <a:spcPts val="0"/>
              </a:spcAft>
            </a:pPr>
            <a:fld id="{261BBAD8-464C-4B0E-9919-8145B72A9E6A}" type="datetimeFigureOut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  <a:cs typeface="Cordia New"/>
              </a:rPr>
              <a:pPr defTabSz="107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02/08/61</a:t>
            </a:fld>
            <a:endParaRPr lang="th-TH">
              <a:solidFill>
                <a:prstClr val="black">
                  <a:tint val="75000"/>
                </a:prstClr>
              </a:solidFill>
              <a:latin typeface="Calibri"/>
              <a:cs typeface="Cordia New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72866" eaLnBrk="1" fontAlgn="auto" hangingPunct="1">
              <a:spcBef>
                <a:spcPts val="0"/>
              </a:spcBef>
              <a:spcAft>
                <a:spcPts val="0"/>
              </a:spcAft>
            </a:pPr>
            <a:endParaRPr lang="th-TH">
              <a:solidFill>
                <a:prstClr val="black">
                  <a:tint val="75000"/>
                </a:prstClr>
              </a:solidFill>
              <a:latin typeface="Calibri"/>
              <a:cs typeface="Cordia New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72866" eaLnBrk="1" fontAlgn="auto" hangingPunct="1">
              <a:spcBef>
                <a:spcPts val="0"/>
              </a:spcBef>
              <a:spcAft>
                <a:spcPts val="0"/>
              </a:spcAft>
            </a:pPr>
            <a:fld id="{C5993A06-7F0E-42FF-8F7B-77A238AFE085}" type="slidenum">
              <a:rPr lang="th-TH" smtClean="0">
                <a:solidFill>
                  <a:prstClr val="black">
                    <a:tint val="75000"/>
                  </a:prstClr>
                </a:solidFill>
                <a:latin typeface="Calibri"/>
                <a:cs typeface="Cordia New"/>
              </a:rPr>
              <a:pPr defTabSz="107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  <a:latin typeface="Calibri"/>
              <a:cs typeface="Cordia New"/>
            </a:endParaRPr>
          </a:p>
        </p:txBody>
      </p:sp>
    </p:spTree>
    <p:extLst>
      <p:ext uri="{BB962C8B-B14F-4D97-AF65-F5344CB8AC3E}">
        <p14:creationId xmlns:p14="http://schemas.microsoft.com/office/powerpoint/2010/main" val="185720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</p:sldLayoutIdLst>
  <p:txStyles>
    <p:titleStyle>
      <a:lvl1pPr algn="ctr" defTabSz="107286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2325" indent="-402325" algn="l" defTabSz="1072866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703" indent="-335270" algn="l" defTabSz="1072866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41082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7515" indent="-268216" algn="l" defTabSz="107286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947" indent="-268216" algn="l" defTabSz="107286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1072866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98462" y="1916832"/>
            <a:ext cx="9163050" cy="216024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Strategic Healthcare Purchasing</a:t>
            </a:r>
            <a:b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 Thailand </a:t>
            </a:r>
            <a:b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with a Focus on Paying for Performance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80592" y="4318248"/>
            <a:ext cx="7355532" cy="2279104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Jiruth Sriratanaban, M.D., Ph.D.</a:t>
            </a:r>
          </a:p>
          <a:p>
            <a:endParaRPr lang="en-US" sz="2000" dirty="0" smtClean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of Preventive and Social Medicine,</a:t>
            </a:r>
          </a:p>
          <a:p>
            <a:r>
              <a:rPr lang="en-US" sz="1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8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 Thailand Research Center for Health Services System (TRC-HS)</a:t>
            </a:r>
          </a:p>
          <a:p>
            <a:r>
              <a:rPr lang="en-US" sz="18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 of Medicine, </a:t>
            </a:r>
            <a:r>
              <a:rPr lang="en-US" sz="1800" dirty="0" err="1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Chulalongkorn</a:t>
            </a:r>
            <a:r>
              <a:rPr lang="en-US" sz="18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University</a:t>
            </a:r>
          </a:p>
          <a:p>
            <a:r>
              <a:rPr lang="en-US" sz="18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Bangkok, THAILAND</a:t>
            </a:r>
            <a:endParaRPr lang="en-US" sz="1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รูปภาพ 3" descr="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0952" y="142875"/>
            <a:ext cx="936104" cy="1331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0641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8"/>
          <p:cNvSpPr/>
          <p:nvPr/>
        </p:nvSpPr>
        <p:spPr>
          <a:xfrm>
            <a:off x="9623" y="13293"/>
            <a:ext cx="9893854" cy="1327475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eaLnBrk="1" hangingPunct="1">
              <a:defRPr/>
            </a:pPr>
            <a:r>
              <a:rPr lang="en-US" sz="4300" b="1">
                <a:solidFill>
                  <a:srgbClr val="FFFFFF"/>
                </a:solidFill>
                <a:latin typeface="CordiaUPC" pitchFamily="34" charset="-34"/>
                <a:cs typeface="CordiaUPC" pitchFamily="34" charset="-34"/>
              </a:rPr>
              <a:t>      </a:t>
            </a:r>
            <a:endParaRPr lang="en-US" sz="54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1"/>
          <p:cNvSpPr txBox="1">
            <a:spLocks noChangeArrowheads="1"/>
          </p:cNvSpPr>
          <p:nvPr/>
        </p:nvSpPr>
        <p:spPr bwMode="auto">
          <a:xfrm>
            <a:off x="9526" y="188640"/>
            <a:ext cx="9886950" cy="1015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th-TH" sz="6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topics</a:t>
            </a:r>
            <a:endParaRPr lang="en-US" altLang="th-TH" sz="6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6496" y="1529502"/>
            <a:ext cx="9073008" cy="5139858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pPr marL="539750" indent="-539750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2"/>
              </a:buBlip>
            </a:pPr>
            <a:r>
              <a:rPr lang="en-US" sz="4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UHC </a:t>
            </a:r>
            <a:r>
              <a:rPr lang="en-US" sz="4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in </a:t>
            </a:r>
            <a:r>
              <a:rPr lang="en-US" sz="4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Thailand</a:t>
            </a:r>
            <a:endParaRPr lang="en-US" sz="40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marL="539750" indent="-539750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2"/>
              </a:buBlip>
            </a:pPr>
            <a:r>
              <a:rPr lang="en-US" sz="4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Strategic purchasing in Thai UCS</a:t>
            </a:r>
          </a:p>
          <a:p>
            <a:pPr marL="1028648" lvl="1" indent="-571500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3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General HC purchasing framework</a:t>
            </a:r>
          </a:p>
          <a:p>
            <a:pPr marL="1028648" lvl="1" indent="-571500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3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Selective purchasing programs</a:t>
            </a:r>
          </a:p>
          <a:p>
            <a:pPr marL="1028648" lvl="1" indent="-571500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3"/>
              </a:buBlip>
            </a:pPr>
            <a:r>
              <a:rPr lang="en-US" sz="36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Pay for performance (P4P)</a:t>
            </a:r>
          </a:p>
          <a:p>
            <a:pPr marL="539750" indent="-539750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2"/>
              </a:buBlip>
            </a:pPr>
            <a:r>
              <a:rPr lang="en-US" sz="4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Value-based purchasing initiative</a:t>
            </a:r>
          </a:p>
          <a:p>
            <a:pPr marL="539750" indent="-539750">
              <a:spcBef>
                <a:spcPts val="600"/>
              </a:spcBef>
              <a:spcAft>
                <a:spcPts val="600"/>
              </a:spcAft>
              <a:buSzPct val="80000"/>
              <a:buBlip>
                <a:blip r:embed="rId2"/>
              </a:buBlip>
            </a:pPr>
            <a:r>
              <a:rPr lang="en-US" sz="4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Essential co-interventions</a:t>
            </a: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25344"/>
            <a:ext cx="1721166" cy="293117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66FFFF"/>
                </a:solidFill>
              </a:rPr>
              <a:t>Jiruth Sriratanaban  20/06/18</a:t>
            </a:r>
            <a:endParaRPr lang="en-US" dirty="0">
              <a:solidFill>
                <a:srgbClr val="66FFFF"/>
              </a:solidFill>
            </a:endParaRPr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489504" y="6525344"/>
            <a:ext cx="406972" cy="293117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>
                <a:solidFill>
                  <a:srgbClr val="66FFFF"/>
                </a:solidFill>
              </a:rPr>
              <a:t>P2</a:t>
            </a:r>
            <a:endParaRPr lang="en-US" altLang="th-TH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389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44624"/>
            <a:ext cx="8915400" cy="100811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Basic profile of THAILAND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4149960" cy="5733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85873" y="1052736"/>
            <a:ext cx="5720127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47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00" y="980728"/>
            <a:ext cx="9900352" cy="53285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00" y="6381328"/>
            <a:ext cx="988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 Thailand’s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Universal Coverage Scheme: Achievements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Challenges. An independent assessment of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(2001-2010).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Nonthaburi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Thailand: Health Insurance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Research Office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00" y="-27384"/>
            <a:ext cx="9884800" cy="1031041"/>
          </a:xfrm>
          <a:prstGeom prst="rect">
            <a:avLst/>
          </a:prstGeom>
          <a:solidFill>
            <a:srgbClr val="C00000"/>
          </a:solidFill>
          <a:ln w="38100">
            <a:noFill/>
          </a:ln>
        </p:spPr>
        <p:txBody>
          <a:bodyPr wrap="square" lIns="91429" tIns="45715" rIns="91429" bIns="4571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8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UHC in Thailand:  Historical Building blocks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000" b="1" spc="50" dirty="0">
              <a:ln w="11430"/>
              <a:solidFill>
                <a:srgbClr val="FFFF00"/>
              </a:solidFill>
              <a:latin typeface="Arial" panose="020B0604020202020204" pitchFamily="34" charset="0"/>
              <a:cs typeface="Browallia New" pitchFamily="34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36576" y="792848"/>
            <a:ext cx="4824536" cy="234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5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4469" y="142852"/>
            <a:ext cx="9577064" cy="86409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th-TH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7E96F827-DBFE-4509-95AB-6CD4723B2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15" y="142853"/>
            <a:ext cx="9735980" cy="1049113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UHC in </a:t>
            </a: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Thailand: Now</a:t>
            </a:r>
            <a:endParaRPr lang="th-TH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TH SarabunPSK" panose="020B0500040200020003" pitchFamily="34" charset="-34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="" xmlns:a16="http://schemas.microsoft.com/office/drawing/2014/main" id="{FD49F441-54B2-4901-A673-26180F876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469" y="1105512"/>
            <a:ext cx="9577063" cy="1027344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Font typeface="Wingdings 2" panose="05020102010507070707" pitchFamily="18" charset="2"/>
              <a:buChar char=""/>
            </a:pP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Achieving universal coverage in 2002, through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t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hree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compulsory publicly-run health security 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512569"/>
              </p:ext>
            </p:extLst>
          </p:nvPr>
        </p:nvGraphicFramePr>
        <p:xfrm>
          <a:off x="56456" y="1968682"/>
          <a:ext cx="9849544" cy="4628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6144"/>
                <a:gridCol w="1584176"/>
                <a:gridCol w="1296144"/>
                <a:gridCol w="1512168"/>
                <a:gridCol w="2232248"/>
                <a:gridCol w="1928664"/>
              </a:tblGrid>
              <a:tr h="788190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</a:t>
                      </a:r>
                      <a:r>
                        <a:rPr lang="en-US" sz="18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Schemes</a:t>
                      </a:r>
                      <a:endParaRPr lang="en-US" sz="18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Who?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By whom?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Finance</a:t>
                      </a:r>
                      <a:endParaRPr lang="en-US" sz="20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Provider network</a:t>
                      </a:r>
                      <a:r>
                        <a:rPr lang="en-US" sz="20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20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</a:t>
                      </a:r>
                      <a:r>
                        <a:rPr lang="en-US" sz="18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budget</a:t>
                      </a:r>
                    </a:p>
                    <a:p>
                      <a:pPr algn="ctr"/>
                      <a:r>
                        <a:rPr lang="en-US" sz="1800" b="1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(Approx. PPPY)</a:t>
                      </a:r>
                      <a:endParaRPr lang="en-US" sz="20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8819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CSMBS</a:t>
                      </a:r>
                    </a:p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(1978-)</a:t>
                      </a:r>
                      <a:r>
                        <a:rPr lang="th-TH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Local gov.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 mil.</a:t>
                      </a:r>
                    </a:p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CS 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+families</a:t>
                      </a:r>
                      <a:r>
                        <a:rPr lang="th-TH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(+0.6mil. LG)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Min. of Finance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Tax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(Semi-open-ended</a:t>
                      </a:r>
                      <a:r>
                        <a:rPr 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budget)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Any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public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hosp.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Selected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private hospitals for elective surgery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12,676 baht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US$ 396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66FFFF"/>
                    </a:solidFill>
                  </a:tcPr>
                </a:tc>
              </a:tr>
              <a:tr h="78819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</a:t>
                      </a:r>
                    </a:p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(1992-)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mil. private employees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of Labor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Tri-partite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contribu-tion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Participating public and private main contractor hospitals and their network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3,399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baht</a:t>
                      </a:r>
                    </a:p>
                    <a:p>
                      <a:pPr algn="ctr"/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US$ 106</a:t>
                      </a:r>
                      <a:endParaRPr lang="en-US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99FF"/>
                    </a:solidFill>
                  </a:tcPr>
                </a:tc>
              </a:tr>
              <a:tr h="78819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UCS</a:t>
                      </a:r>
                    </a:p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(2002-)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rest of pop.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mil.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NHSO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Tax</a:t>
                      </a:r>
                    </a:p>
                    <a:p>
                      <a:pPr marL="0" marR="0" lvl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(Close-ended fiscal budget)</a:t>
                      </a:r>
                      <a:endParaRPr lang="en-US" sz="2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Primary-care providers,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Referral  networks of hospitals,</a:t>
                      </a:r>
                    </a:p>
                    <a:p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Public &gt; Private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3,197</a:t>
                      </a:r>
                      <a:r>
                        <a:rPr lang="en-US" sz="1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baht</a:t>
                      </a:r>
                    </a:p>
                    <a:p>
                      <a:pPr algn="ctr"/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US$ 100</a:t>
                      </a:r>
                      <a:r>
                        <a:rPr lang="en-US" sz="1800" baseline="30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</a:tr>
            </a:tbl>
          </a:graphicData>
        </a:graphic>
      </p:graphicFrame>
      <p:sp>
        <p:nvSpPr>
          <p:cNvPr id="6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smtClean="0"/>
              <a:t>Jiruth Sriratanaban  20/06/18</a:t>
            </a:r>
            <a:endParaRPr lang="en-US" dirty="0"/>
          </a:p>
        </p:txBody>
      </p:sp>
      <p:sp>
        <p:nvSpPr>
          <p:cNvPr id="8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489504" y="6597352"/>
            <a:ext cx="41649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/>
              <a:t>P5</a:t>
            </a:r>
            <a:endParaRPr lang="en-US" altLang="th-TH" dirty="0"/>
          </a:p>
        </p:txBody>
      </p:sp>
    </p:spTree>
    <p:extLst>
      <p:ext uri="{BB962C8B-B14F-4D97-AF65-F5344CB8AC3E}">
        <p14:creationId xmlns:p14="http://schemas.microsoft.com/office/powerpoint/2010/main" val="31413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6496" y="1231587"/>
            <a:ext cx="907300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b="1" dirty="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What to buy:</a:t>
            </a:r>
          </a:p>
          <a:p>
            <a:pPr marL="981075" indent="-457200">
              <a:spcBef>
                <a:spcPts val="600"/>
              </a:spcBef>
              <a:buSzPct val="125000"/>
              <a:buBlip>
                <a:blip r:embed="rId2"/>
              </a:buBlip>
            </a:pPr>
            <a:r>
              <a:rPr lang="en-US" sz="2400" dirty="0">
                <a:solidFill>
                  <a:srgbClr val="66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Inclusive healthcare benefits</a:t>
            </a:r>
          </a:p>
          <a:p>
            <a:pPr marL="981075" indent="-457200">
              <a:spcBef>
                <a:spcPts val="600"/>
              </a:spcBef>
              <a:buSzPct val="125000"/>
              <a:buBlip>
                <a:blip r:embed="rId2"/>
              </a:buBlip>
            </a:pPr>
            <a:r>
              <a:rPr lang="en-US" sz="2400" dirty="0" smtClean="0">
                <a:solidFill>
                  <a:srgbClr val="66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Health-need based, e.g. burden of diseases</a:t>
            </a:r>
          </a:p>
          <a:p>
            <a:pPr marL="981075" indent="-457200">
              <a:spcBef>
                <a:spcPts val="600"/>
              </a:spcBef>
              <a:buSzPct val="125000"/>
              <a:buBlip>
                <a:blip r:embed="rId2"/>
              </a:buBlip>
            </a:pPr>
            <a:r>
              <a:rPr lang="en-US" sz="2400" dirty="0" smtClean="0">
                <a:solidFill>
                  <a:srgbClr val="66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Healthcare costing and Cost-effectiveness consideration:</a:t>
            </a:r>
          </a:p>
          <a:p>
            <a:pPr marL="1347788" lvl="1" indent="-439738" defTabSz="895350">
              <a:spcBef>
                <a:spcPts val="600"/>
              </a:spcBef>
              <a:buSzPct val="125000"/>
              <a:buBlip>
                <a:blip r:embed="rId3"/>
              </a:buBlip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Emphasis on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care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referral systems</a:t>
            </a:r>
          </a:p>
          <a:p>
            <a:pPr marL="1347788" lvl="1" indent="-439738" defTabSz="895350">
              <a:spcBef>
                <a:spcPts val="600"/>
              </a:spcBef>
              <a:buSzPct val="125000"/>
              <a:buBlip>
                <a:blip r:embed="rId3"/>
              </a:buBlip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technology assessment (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HTA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for high-cost care</a:t>
            </a:r>
          </a:p>
          <a:p>
            <a:pPr>
              <a:spcBef>
                <a:spcPts val="600"/>
              </a:spcBef>
              <a:buSzPct val="125000"/>
            </a:pPr>
            <a:r>
              <a:rPr lang="en-US" sz="3200" b="1" dirty="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How to buy:  </a:t>
            </a:r>
            <a:r>
              <a:rPr lang="en-US" sz="32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n-US" sz="3200" i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vs.</a:t>
            </a:r>
            <a:r>
              <a:rPr lang="en-US" sz="3200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Selective contracting</a:t>
            </a:r>
          </a:p>
          <a:p>
            <a:pPr>
              <a:spcBef>
                <a:spcPts val="600"/>
              </a:spcBef>
              <a:buSzPct val="125000"/>
            </a:pPr>
            <a:r>
              <a:rPr lang="en-US" sz="3200" b="1" dirty="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How to pay:</a:t>
            </a:r>
          </a:p>
          <a:p>
            <a:pPr marL="981075" indent="-457200">
              <a:spcBef>
                <a:spcPts val="600"/>
              </a:spcBef>
              <a:buSzPct val="125000"/>
              <a:buBlip>
                <a:blip r:embed="rId2"/>
              </a:buBlip>
            </a:pPr>
            <a:r>
              <a:rPr lang="en-US" sz="2400" dirty="0" smtClean="0">
                <a:solidFill>
                  <a:srgbClr val="66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Close-ended payment approaches</a:t>
            </a:r>
          </a:p>
          <a:p>
            <a:pPr marL="981075" indent="-457200">
              <a:spcBef>
                <a:spcPts val="600"/>
              </a:spcBef>
              <a:buSzPct val="125000"/>
              <a:buBlip>
                <a:blip r:embed="rId2"/>
              </a:buBlip>
            </a:pPr>
            <a:r>
              <a:rPr lang="en-US" sz="2400" dirty="0" smtClean="0">
                <a:solidFill>
                  <a:srgbClr val="66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purchasing for some high-cost drugs and supplies</a:t>
            </a:r>
          </a:p>
          <a:p>
            <a:pPr marL="981075" indent="-457200">
              <a:spcBef>
                <a:spcPts val="600"/>
              </a:spcBef>
              <a:buSzPct val="125000"/>
              <a:buBlip>
                <a:blip r:embed="rId2"/>
              </a:buBlip>
            </a:pPr>
            <a:r>
              <a:rPr lang="en-US" sz="2400" dirty="0" smtClean="0">
                <a:solidFill>
                  <a:srgbClr val="66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Selected incentives to promote access and quality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27384"/>
            <a:ext cx="9906000" cy="1138763"/>
          </a:xfrm>
          <a:prstGeom prst="rect">
            <a:avLst/>
          </a:prstGeom>
          <a:solidFill>
            <a:srgbClr val="C00000"/>
          </a:solidFill>
          <a:ln w="38100">
            <a:noFill/>
          </a:ln>
        </p:spPr>
        <p:txBody>
          <a:bodyPr wrap="square" lIns="91429" tIns="45715" rIns="91429" bIns="4571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Strategic </a:t>
            </a:r>
            <a:r>
              <a:rPr lang="en-US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purchasing in Thai </a:t>
            </a: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UCS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000" b="1" spc="50" dirty="0">
              <a:ln w="11430"/>
              <a:solidFill>
                <a:srgbClr val="FFFF00"/>
              </a:solidFill>
              <a:latin typeface="Arial" panose="020B0604020202020204" pitchFamily="34" charset="0"/>
              <a:cs typeface="Browallia New" pitchFamily="34" charset="-34"/>
            </a:endParaRPr>
          </a:p>
        </p:txBody>
      </p:sp>
      <p:sp>
        <p:nvSpPr>
          <p:cNvPr id="4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smtClean="0"/>
              <a:t>Jiruth Sriratanaban  20/06/18</a:t>
            </a:r>
            <a:endParaRPr lang="en-US" dirty="0"/>
          </a:p>
        </p:txBody>
      </p:sp>
      <p:sp>
        <p:nvSpPr>
          <p:cNvPr id="5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489504" y="6597352"/>
            <a:ext cx="41649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/>
              <a:t>P6</a:t>
            </a:r>
            <a:endParaRPr lang="en-US" altLang="th-TH" dirty="0"/>
          </a:p>
        </p:txBody>
      </p:sp>
    </p:spTree>
    <p:extLst>
      <p:ext uri="{BB962C8B-B14F-4D97-AF65-F5344CB8AC3E}">
        <p14:creationId xmlns:p14="http://schemas.microsoft.com/office/powerpoint/2010/main" val="163077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12104"/>
              </p:ext>
            </p:extLst>
          </p:nvPr>
        </p:nvGraphicFramePr>
        <p:xfrm>
          <a:off x="495300" y="1600200"/>
          <a:ext cx="89154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6" name="Group 25"/>
          <p:cNvGrpSpPr/>
          <p:nvPr/>
        </p:nvGrpSpPr>
        <p:grpSpPr>
          <a:xfrm>
            <a:off x="602323" y="1711841"/>
            <a:ext cx="8671156" cy="4297253"/>
            <a:chOff x="602323" y="1711841"/>
            <a:chExt cx="8671156" cy="4297253"/>
          </a:xfrm>
        </p:grpSpPr>
        <p:sp>
          <p:nvSpPr>
            <p:cNvPr id="5" name="TextBox 4"/>
            <p:cNvSpPr txBox="1"/>
            <p:nvPr/>
          </p:nvSpPr>
          <p:spPr>
            <a:xfrm>
              <a:off x="3584848" y="5744289"/>
              <a:ext cx="76655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Fixed cost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64968" y="5733256"/>
              <a:ext cx="92204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Variable cost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89104" y="5733256"/>
              <a:ext cx="110158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Number of visits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20752" y="1711841"/>
              <a:ext cx="453650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Average outpatient cost per visit (All patient groups)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264410" y="3348921"/>
              <a:ext cx="92204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Baht per visit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8599577" y="3352626"/>
              <a:ext cx="110158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Number of visits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88704" y="5261138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General</a:t>
              </a:r>
            </a:p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hospitals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352600" y="5261138"/>
              <a:ext cx="9108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Tertiary-care</a:t>
              </a:r>
            </a:p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hospitals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43192" y="5261138"/>
              <a:ext cx="7296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Yuparach</a:t>
              </a:r>
              <a:endParaRPr lang="en-US" sz="1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hospitals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2072680" y="2676982"/>
              <a:ext cx="0" cy="2552218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152800" y="2636912"/>
              <a:ext cx="0" cy="2552218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944888" y="2636912"/>
              <a:ext cx="0" cy="2552218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374199" y="5271011"/>
              <a:ext cx="13708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Community hospitals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6177136" y="2636912"/>
              <a:ext cx="0" cy="2552218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473280" y="2636912"/>
              <a:ext cx="0" cy="2552218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156769" y="5271011"/>
              <a:ext cx="14061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Community hospitals </a:t>
              </a:r>
            </a:p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 remote areas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401272" y="5301208"/>
              <a:ext cx="93647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Community</a:t>
              </a:r>
            </a:p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hospitals </a:t>
              </a:r>
            </a:p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 very</a:t>
              </a:r>
            </a:p>
            <a:p>
              <a:pPr algn="ctr"/>
              <a:r>
                <a:rPr lang="en-US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remote areas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สี่เหลี่ยมผืนผ้า 8"/>
          <p:cNvSpPr/>
          <p:nvPr/>
        </p:nvSpPr>
        <p:spPr>
          <a:xfrm>
            <a:off x="9623" y="13292"/>
            <a:ext cx="9893854" cy="1440222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eaLnBrk="1" hangingPunct="1">
              <a:defRPr/>
            </a:pPr>
            <a:r>
              <a:rPr lang="en-US" sz="4300" b="1">
                <a:solidFill>
                  <a:srgbClr val="FFFFFF"/>
                </a:solidFill>
                <a:latin typeface="CordiaUPC" pitchFamily="34" charset="-34"/>
                <a:cs typeface="CordiaUPC" pitchFamily="34" charset="-34"/>
              </a:rPr>
              <a:t>      </a:t>
            </a:r>
            <a:endParaRPr lang="en-US" sz="54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1"/>
          <p:cNvSpPr txBox="1">
            <a:spLocks noChangeArrowheads="1"/>
          </p:cNvSpPr>
          <p:nvPr/>
        </p:nvSpPr>
        <p:spPr bwMode="auto">
          <a:xfrm>
            <a:off x="9526" y="89347"/>
            <a:ext cx="9886950" cy="1323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th-TH" sz="4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one-size fits all: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th-TH" sz="4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Variation in cost = Variation in care ?</a:t>
            </a:r>
            <a:endParaRPr lang="en-US" altLang="th-TH" sz="4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80592" y="6218148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2788" indent="-712788"/>
            <a:r>
              <a:rPr lang="en-US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	The Study on Financial statuses and Analyses of financial crisis among hospitals under the Office of Permanent Secretary, Ministry of Public Health (2015)</a:t>
            </a:r>
            <a:endParaRPr lang="en-US" sz="1400" dirty="0">
              <a:solidFill>
                <a:schemeClr val="accent1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225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0323052"/>
              </p:ext>
            </p:extLst>
          </p:nvPr>
        </p:nvGraphicFramePr>
        <p:xfrm>
          <a:off x="16496" y="980728"/>
          <a:ext cx="9886952" cy="557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8152"/>
                <a:gridCol w="2088232"/>
                <a:gridCol w="3600400"/>
                <a:gridCol w="243016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Healthcare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Components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Considerations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Payment methods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Outpatient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Baseline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Different health needs by area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Risk-adj. capitation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Outliers in service load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service load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QOF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Quality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care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P4P by KPIs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Inpatient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Baseline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Case-mix and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volume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DRG w. GB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QOF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Quality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care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P4P by KPIs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 reimburse-</a:t>
                      </a:r>
                      <a:r>
                        <a:rPr lang="en-US" sz="2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ment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Guideline-based care, High-cost drugs &amp; supplies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Financial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risk protection</a:t>
                      </a:r>
                    </a:p>
                    <a:p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Quality of care</a:t>
                      </a:r>
                    </a:p>
                    <a:p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Access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Fee schedule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point system w. GB,</a:t>
                      </a:r>
                      <a:endParaRPr 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“Drug” reimburse.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Health promotion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disease prevention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 services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Access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&amp; Performance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adjusted capitation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QOF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Quality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care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P4P by KPIs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Area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specific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Policy, Local health needs</a:t>
                      </a: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Project-based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Rehabilitation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services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Access 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Fee schedule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by point system w. GB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สี่เหลี่ยมผืนผ้า 8"/>
          <p:cNvSpPr/>
          <p:nvPr/>
        </p:nvSpPr>
        <p:spPr>
          <a:xfrm>
            <a:off x="9623" y="13292"/>
            <a:ext cx="9893854" cy="862900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eaLnBrk="1" hangingPunct="1">
              <a:defRPr/>
            </a:pPr>
            <a:r>
              <a:rPr lang="en-US" sz="4300" b="1">
                <a:solidFill>
                  <a:srgbClr val="FFFFFF"/>
                </a:solidFill>
                <a:latin typeface="CordiaUPC" pitchFamily="34" charset="-34"/>
                <a:cs typeface="CordiaUPC" pitchFamily="34" charset="-34"/>
              </a:rPr>
              <a:t>      </a:t>
            </a:r>
            <a:endParaRPr lang="en-US" sz="54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21"/>
          <p:cNvSpPr txBox="1">
            <a:spLocks noChangeArrowheads="1"/>
          </p:cNvSpPr>
          <p:nvPr/>
        </p:nvSpPr>
        <p:spPr bwMode="auto">
          <a:xfrm>
            <a:off x="-15552" y="116632"/>
            <a:ext cx="9886950" cy="61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3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Combination of payment </a:t>
            </a:r>
            <a:r>
              <a:rPr lang="en-US" sz="3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programs and initiatives</a:t>
            </a:r>
            <a:endParaRPr lang="en-US" altLang="th-TH" sz="3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smtClean="0"/>
              <a:t>Jiruth Sriratanaban  20/06/18</a:t>
            </a:r>
            <a:endParaRPr lang="en-US" dirty="0"/>
          </a:p>
        </p:txBody>
      </p:sp>
      <p:sp>
        <p:nvSpPr>
          <p:cNvPr id="8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489504" y="6597352"/>
            <a:ext cx="381894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/>
              <a:t>P8</a:t>
            </a:r>
            <a:endParaRPr lang="en-US" altLang="th-TH" dirty="0"/>
          </a:p>
        </p:txBody>
      </p:sp>
    </p:spTree>
    <p:extLst>
      <p:ext uri="{BB962C8B-B14F-4D97-AF65-F5344CB8AC3E}">
        <p14:creationId xmlns:p14="http://schemas.microsoft.com/office/powerpoint/2010/main" val="380588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5"/>
            <a:ext cx="9906000" cy="1544195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Example of central reimbursement to promote </a:t>
            </a:r>
            <a:r>
              <a:rPr lang="en-US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access to care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Guideline-based Payment program by fee schedule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for Anti-thrombolytic agent for emergency ST-elevated AMI patients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664948"/>
              </p:ext>
            </p:extLst>
          </p:nvPr>
        </p:nvGraphicFramePr>
        <p:xfrm>
          <a:off x="495300" y="1855365"/>
          <a:ext cx="89154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632521" y="2879863"/>
            <a:ext cx="8568950" cy="3423142"/>
            <a:chOff x="632521" y="2554738"/>
            <a:chExt cx="8568950" cy="3423142"/>
          </a:xfrm>
        </p:grpSpPr>
        <p:sp>
          <p:nvSpPr>
            <p:cNvPr id="5" name="TextBox 4"/>
            <p:cNvSpPr txBox="1"/>
            <p:nvPr/>
          </p:nvSpPr>
          <p:spPr>
            <a:xfrm>
              <a:off x="2936776" y="4991254"/>
              <a:ext cx="3193503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Hospital admission (per 100,000)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936776" y="5329808"/>
              <a:ext cx="475001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Anti-thrombolytic agent or Primary PCI (per 100)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939286" y="5639326"/>
              <a:ext cx="2616422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Case fatality rate (per 100)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-117685" y="3304944"/>
              <a:ext cx="183896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Rate per 100,000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6200000">
              <a:off x="8346750" y="3109671"/>
              <a:ext cx="137088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Rate per 100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496616" y="4609728"/>
              <a:ext cx="692958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2005    2006     2007     2008     2009     2010     2011     2012     2013     2014     2015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671321" y="6444044"/>
            <a:ext cx="2505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 NHSO (2016)</a:t>
            </a:r>
            <a:endParaRPr lang="en-US" sz="18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44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="" xmlns:a16="http://schemas.microsoft.com/office/drawing/2014/main" id="{FD49F441-54B2-4901-A673-26180F8769E8}"/>
              </a:ext>
            </a:extLst>
          </p:cNvPr>
          <p:cNvSpPr txBox="1">
            <a:spLocks/>
          </p:cNvSpPr>
          <p:nvPr/>
        </p:nvSpPr>
        <p:spPr bwMode="auto">
          <a:xfrm>
            <a:off x="200472" y="1340768"/>
            <a:ext cx="9577064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21993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43988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598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87973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09967" indent="0" algn="ctr" defTabSz="843988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531960" indent="0" algn="ctr" defTabSz="843988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53953" indent="0" algn="ctr" defTabSz="843988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75947" indent="0" algn="ctr" defTabSz="843988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indent="-442913" algn="l">
              <a:spcBef>
                <a:spcPts val="12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Quality-Outcome Framework</a:t>
            </a:r>
          </a:p>
          <a:p>
            <a:pPr marL="990600" lvl="1" indent="-569913" algn="l">
              <a:spcBef>
                <a:spcPts val="1200"/>
              </a:spcBef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Health promotion and Disease Prevention</a:t>
            </a:r>
          </a:p>
          <a:p>
            <a:pPr marL="990600" lvl="1" indent="-569913" algn="l">
              <a:spcBef>
                <a:spcPts val="1200"/>
              </a:spcBef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Primary care (started in 2014)</a:t>
            </a:r>
          </a:p>
          <a:p>
            <a:pPr marL="990600" lvl="1" indent="-569913" algn="l">
              <a:spcBef>
                <a:spcPts val="1200"/>
              </a:spcBef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Organization, Network and referral chain, and service development and management</a:t>
            </a:r>
          </a:p>
          <a:p>
            <a:pPr marL="990600" lvl="1" indent="-569913" algn="l">
              <a:spcBef>
                <a:spcPts val="1200"/>
              </a:spcBef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Quality and responsiveness to local problems</a:t>
            </a:r>
          </a:p>
          <a:p>
            <a:pPr marL="442913" indent="-442913" algn="l">
              <a:spcBef>
                <a:spcPts val="2400"/>
              </a:spcBef>
              <a:buFont typeface="Arial" panose="020B0604020202020204" pitchFamily="34" charset="0"/>
              <a:buBlip>
                <a:blip r:embed="rId2"/>
              </a:buBlip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2017:  Top-down policies (6 KPIs) </a:t>
            </a:r>
            <a:b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</a:b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		+ Area-based focuses (≤ 5 KPIs)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-27384"/>
            <a:ext cx="9906000" cy="1138763"/>
          </a:xfrm>
          <a:prstGeom prst="rect">
            <a:avLst/>
          </a:prstGeom>
          <a:solidFill>
            <a:srgbClr val="C00000"/>
          </a:solidFill>
          <a:ln w="38100">
            <a:noFill/>
          </a:ln>
        </p:spPr>
        <p:txBody>
          <a:bodyPr wrap="square" lIns="91429" tIns="45715" rIns="91429" bIns="4571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Pay for Performance (P4P</a:t>
            </a:r>
            <a:r>
              <a:rPr lang="en-US" sz="4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1000" b="1" spc="50" dirty="0">
              <a:ln w="11430"/>
              <a:solidFill>
                <a:srgbClr val="FFFF00"/>
              </a:solidFill>
              <a:latin typeface="Arial" panose="020B0604020202020204" pitchFamily="34" charset="0"/>
              <a:cs typeface="Browallia New" pitchFamily="34" charset="-34"/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Jiruth Sriratanaban  20/06/18</a:t>
            </a:r>
            <a:endParaRPr lang="en-US" dirty="0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482478" y="6597352"/>
            <a:ext cx="439074" cy="260648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/>
              <a:t>P10</a:t>
            </a:r>
            <a:endParaRPr lang="en-US" altLang="th-TH" dirty="0"/>
          </a:p>
        </p:txBody>
      </p:sp>
    </p:spTree>
    <p:extLst>
      <p:ext uri="{BB962C8B-B14F-4D97-AF65-F5344CB8AC3E}">
        <p14:creationId xmlns:p14="http://schemas.microsoft.com/office/powerpoint/2010/main" val="372869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1"/>
            <a:ext cx="9138220" cy="4925143"/>
          </a:xfrm>
        </p:spPr>
        <p:txBody>
          <a:bodyPr/>
          <a:lstStyle/>
          <a:p>
            <a:pPr marL="442913" indent="-442913">
              <a:spcBef>
                <a:spcPts val="2400"/>
              </a:spcBef>
              <a:buBlip>
                <a:blip r:embed="rId2"/>
              </a:buBlip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“</a:t>
            </a:r>
            <a:r>
              <a:rPr lang="en-US" sz="3600" b="1" dirty="0" smtClean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Outcomes</a:t>
            </a: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” over “</a:t>
            </a:r>
            <a:r>
              <a:rPr lang="en-US" sz="3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Process</a:t>
            </a: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”</a:t>
            </a:r>
          </a:p>
          <a:p>
            <a:pPr marL="442913" indent="-442913">
              <a:spcBef>
                <a:spcPts val="2400"/>
              </a:spcBef>
              <a:buBlip>
                <a:blip r:embed="rId2"/>
              </a:buBlip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High burden, high risk or high cost</a:t>
            </a:r>
          </a:p>
          <a:p>
            <a:pPr marL="442913" indent="-442913">
              <a:spcBef>
                <a:spcPts val="2400"/>
              </a:spcBef>
              <a:buBlip>
                <a:blip r:embed="rId2"/>
              </a:buBlip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Quality of “</a:t>
            </a:r>
            <a:r>
              <a:rPr lang="en-US" sz="3600" b="1" dirty="0" smtClean="0">
                <a:solidFill>
                  <a:srgbClr val="99FF66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Integrated care processes</a:t>
            </a: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”</a:t>
            </a:r>
          </a:p>
          <a:p>
            <a:pPr marL="442913" indent="-442913">
              <a:spcBef>
                <a:spcPts val="2400"/>
              </a:spcBef>
              <a:buBlip>
                <a:blip r:embed="rId2"/>
              </a:buBlip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Data availability in administrative datasets to avoid extra workload on collecting data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marL="464901" indent="-442913">
              <a:spcBef>
                <a:spcPts val="2400"/>
              </a:spcBef>
              <a:buBlip>
                <a:blip r:embed="rId2"/>
              </a:buBlip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Applicability across different areas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469" y="142852"/>
            <a:ext cx="9577064" cy="86409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th-TH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7E96F827-DBFE-4509-95AB-6CD4723B2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15" y="142853"/>
            <a:ext cx="9735980" cy="1049113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KPI selection criteria</a:t>
            </a:r>
            <a:endParaRPr lang="th-TH" b="1" dirty="0">
              <a:solidFill>
                <a:schemeClr val="bg1"/>
              </a:solidFill>
              <a:latin typeface="Arial" panose="020B0604020202020204" pitchFamily="34" charset="0"/>
              <a:cs typeface="TH SarabunPSK" panose="020B0500040200020003" pitchFamily="34" charset="-34"/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Jiruth Sriratanaban  20/06/18</a:t>
            </a:r>
            <a:endParaRPr lang="en-US" dirty="0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345488" y="6597352"/>
            <a:ext cx="560512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/>
              <a:t>P11</a:t>
            </a:r>
            <a:endParaRPr lang="en-US" altLang="th-TH" dirty="0"/>
          </a:p>
        </p:txBody>
      </p:sp>
    </p:spTree>
    <p:extLst>
      <p:ext uri="{BB962C8B-B14F-4D97-AF65-F5344CB8AC3E}">
        <p14:creationId xmlns:p14="http://schemas.microsoft.com/office/powerpoint/2010/main" val="821871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4469" y="142852"/>
            <a:ext cx="9577064" cy="86409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th-TH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7E96F827-DBFE-4509-95AB-6CD4723B2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15" y="142853"/>
            <a:ext cx="9735980" cy="104911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QOF Top-down KPIs for P4P in 2017</a:t>
            </a:r>
            <a:endParaRPr lang="th-TH" sz="4000" b="1" dirty="0">
              <a:solidFill>
                <a:schemeClr val="bg1"/>
              </a:solidFill>
              <a:latin typeface="Arial" panose="020B0604020202020204" pitchFamily="34" charset="0"/>
              <a:cs typeface="TH SarabunPSK" panose="020B0500040200020003" pitchFamily="34" charset="-34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469" y="1108584"/>
            <a:ext cx="9577063" cy="57047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02006" y="1196752"/>
            <a:ext cx="3303522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 Baseline(%)  2017 Result(%)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00472" y="1516722"/>
            <a:ext cx="6120680" cy="5233357"/>
            <a:chOff x="200472" y="1516722"/>
            <a:chExt cx="6120680" cy="5233357"/>
          </a:xfrm>
        </p:grpSpPr>
        <p:sp>
          <p:nvSpPr>
            <p:cNvPr id="4" name="TextBox 3"/>
            <p:cNvSpPr txBox="1"/>
            <p:nvPr/>
          </p:nvSpPr>
          <p:spPr>
            <a:xfrm>
              <a:off x="200472" y="1516722"/>
              <a:ext cx="6120680" cy="33855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KPI#1:	Screening for Diabetes Mellitus (DM)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0472" y="2780928"/>
              <a:ext cx="6120680" cy="33855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KPI#2:	Screening for Hypertension (HT)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0472" y="4437112"/>
              <a:ext cx="6120680" cy="5847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KPI#4:	5-year cumulative coverage for CA-cervix screening in 	30-60 years-old women (Target &gt;80%)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0472" y="5034662"/>
              <a:ext cx="6120680" cy="33855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KPI#5:	Rational use of antibiotics in outpatient care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0472" y="6165304"/>
              <a:ext cx="6120680" cy="5847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KPI#6:	Reduction in admission of selected ambulatory-care 	sensitive conditions (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pilepsy, COPD, asthma, DM, HT)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00472" y="5445224"/>
              <a:ext cx="6120680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4.1. Acute diarrhea (Target &lt;40%)</a:t>
              </a:r>
            </a:p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4.2. Respiratory tract infection 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(Target &lt;40%)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00472" y="3140968"/>
              <a:ext cx="6120680" cy="62324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2.1: Screening in 35-74 years-old Pop. 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(Target ≥90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%)</a:t>
              </a:r>
              <a:endParaRPr lang="en-US" sz="1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300"/>
                </a:spcBef>
              </a:pP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2.2: Screened and diagnosed in 35-74 years-old Pop.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00472" y="1877923"/>
              <a:ext cx="6120680" cy="86946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>
                <a:spcBef>
                  <a:spcPts val="300"/>
                </a:spcBef>
              </a:pP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	1.1. FBS Screening in 35-74 years-old Pop.</a:t>
              </a:r>
              <a:b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	      </a:t>
              </a:r>
              <a:r>
                <a:rPr lang="en-U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(Target ≥90%)</a:t>
              </a:r>
              <a:endParaRPr lang="en-US" sz="16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300"/>
                </a:spcBef>
              </a:pP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	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1.2. Screened and diagnosed in 35-74 years-old Pop.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0472" y="3852337"/>
              <a:ext cx="6120680" cy="5847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KPI#3:	Pregnant women got 1</a:t>
              </a:r>
              <a:r>
                <a:rPr lang="en-US" sz="16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st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ANC within 12 weeks of 	gestation (Target &gt;60%)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385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600204"/>
            <a:ext cx="9138220" cy="4853132"/>
          </a:xfrm>
        </p:spPr>
        <p:txBody>
          <a:bodyPr/>
          <a:lstStyle/>
          <a:p>
            <a:pPr marL="442913" indent="-442913">
              <a:spcBef>
                <a:spcPts val="1800"/>
              </a:spcBef>
              <a:buBlip>
                <a:blip r:embed="rId2"/>
              </a:buBlip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Budget for P4P 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(Total UCS US$97.2 PPPY)</a:t>
            </a:r>
            <a:endParaRPr lang="en-US" sz="3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marL="857205" lvl="1" indent="-457200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US$0.31 PPPY from OP budget (</a:t>
            </a:r>
            <a:r>
              <a:rPr lang="th-TH" sz="3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≈</a:t>
            </a:r>
            <a:r>
              <a:rPr lang="en-US" sz="3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0.9%)</a:t>
            </a:r>
          </a:p>
          <a:p>
            <a:pPr marL="857205" lvl="1" indent="-457200">
              <a:spcBef>
                <a:spcPts val="1800"/>
              </a:spcBef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US$0.31 PPPY from HP&amp;DP budget (</a:t>
            </a:r>
            <a:r>
              <a:rPr lang="th-TH" sz="3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≈</a:t>
            </a:r>
            <a:r>
              <a:rPr lang="en-US" sz="32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2.5%)</a:t>
            </a:r>
          </a:p>
          <a:p>
            <a:pPr marL="442913" indent="-442913">
              <a:spcBef>
                <a:spcPts val="3000"/>
              </a:spcBef>
              <a:buBlip>
                <a:blip r:embed="rId2"/>
              </a:buBlip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Payment 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methods: </a:t>
            </a:r>
          </a:p>
          <a:p>
            <a:pPr marL="1074738" lvl="1" indent="-654050">
              <a:spcBef>
                <a:spcPts val="1800"/>
              </a:spcBef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Point systems for performance bonus</a:t>
            </a:r>
          </a:p>
          <a:p>
            <a:pPr marL="1074738" lvl="1" indent="-654050">
              <a:spcBef>
                <a:spcPts val="1800"/>
              </a:spcBef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Rewards, not “Penalty</a:t>
            </a:r>
            <a:r>
              <a:rPr lang="en-US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469" y="142852"/>
            <a:ext cx="9577064" cy="864096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th-TH" dirty="0">
              <a:latin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7E96F827-DBFE-4509-95AB-6CD4723B2354}"/>
              </a:ext>
            </a:extLst>
          </p:cNvPr>
          <p:cNvSpPr txBox="1">
            <a:spLocks/>
          </p:cNvSpPr>
          <p:nvPr/>
        </p:nvSpPr>
        <p:spPr>
          <a:xfrm>
            <a:off x="83615" y="142853"/>
            <a:ext cx="9735980" cy="1049113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>
            <a:lvl1pPr algn="ctr" defTabSz="914296" rtl="0" eaLnBrk="1" latinLnBrk="0" hangingPunct="1">
              <a:spcBef>
                <a:spcPct val="0"/>
              </a:spcBef>
              <a:buNone/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P4P Payments in 2017</a:t>
            </a:r>
            <a:endParaRPr lang="th-TH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TH SarabunPSK" panose="020B0500040200020003" pitchFamily="34" charset="-34"/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dirty="0" smtClean="0"/>
              <a:t>Jiruth Sriratanaban  20/06/18</a:t>
            </a:r>
            <a:endParaRPr lang="en-US" dirty="0"/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345488" y="6597352"/>
            <a:ext cx="560512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/>
              <a:t>P13</a:t>
            </a:r>
            <a:endParaRPr lang="en-US" altLang="th-TH" dirty="0"/>
          </a:p>
        </p:txBody>
      </p:sp>
    </p:spTree>
    <p:extLst>
      <p:ext uri="{BB962C8B-B14F-4D97-AF65-F5344CB8AC3E}">
        <p14:creationId xmlns:p14="http://schemas.microsoft.com/office/powerpoint/2010/main" val="2419862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31621" y="1097668"/>
            <a:ext cx="4590615" cy="2844316"/>
            <a:chOff x="-1" y="1"/>
            <a:chExt cx="4590615" cy="2844316"/>
          </a:xfrm>
        </p:grpSpPr>
        <p:sp>
          <p:nvSpPr>
            <p:cNvPr id="5" name="Round Single Corner Rectangle 4"/>
            <p:cNvSpPr/>
            <p:nvPr/>
          </p:nvSpPr>
          <p:spPr>
            <a:xfrm rot="16200000">
              <a:off x="873149" y="-873149"/>
              <a:ext cx="2844316" cy="4590615"/>
            </a:xfrm>
            <a:prstGeom prst="round1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 Single Corner Rectangle 4"/>
            <p:cNvSpPr/>
            <p:nvPr/>
          </p:nvSpPr>
          <p:spPr>
            <a:xfrm rot="21600000">
              <a:off x="-1" y="1"/>
              <a:ext cx="4590615" cy="21332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algn="ctr" defTabSz="1066679">
                <a:lnSpc>
                  <a:spcPct val="90000"/>
                </a:lnSpc>
                <a:spcAft>
                  <a:spcPct val="35000"/>
                </a:spcAft>
              </a:pPr>
              <a:endParaRPr lang="en-US" sz="2300" b="1" dirty="0">
                <a:solidFill>
                  <a:prstClr val="white"/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52793" y="1093445"/>
            <a:ext cx="4590615" cy="2844316"/>
            <a:chOff x="4590615" y="0"/>
            <a:chExt cx="4590615" cy="2844316"/>
          </a:xfrm>
        </p:grpSpPr>
        <p:sp>
          <p:nvSpPr>
            <p:cNvPr id="8" name="Round Single Corner Rectangle 7"/>
            <p:cNvSpPr/>
            <p:nvPr/>
          </p:nvSpPr>
          <p:spPr>
            <a:xfrm>
              <a:off x="4590615" y="0"/>
              <a:ext cx="4590615" cy="2844316"/>
            </a:xfrm>
            <a:prstGeom prst="round1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 Single Corner Rectangle 4"/>
            <p:cNvSpPr/>
            <p:nvPr/>
          </p:nvSpPr>
          <p:spPr>
            <a:xfrm>
              <a:off x="4590615" y="0"/>
              <a:ext cx="4590615" cy="21332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149352" rIns="149352" bIns="149352" numCol="1" spcCol="1270" anchor="ctr" anchorCtr="0">
              <a:noAutofit/>
            </a:bodyPr>
            <a:lstStyle/>
            <a:p>
              <a:pPr algn="ctr" defTabSz="933344">
                <a:lnSpc>
                  <a:spcPct val="90000"/>
                </a:lnSpc>
                <a:spcAft>
                  <a:spcPct val="35000"/>
                </a:spcAft>
              </a:pPr>
              <a:endParaRPr lang="en-US" sz="21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5436" y="3969060"/>
            <a:ext cx="4590615" cy="2844316"/>
            <a:chOff x="0" y="2844316"/>
            <a:chExt cx="4590615" cy="2844316"/>
          </a:xfrm>
        </p:grpSpPr>
        <p:sp>
          <p:nvSpPr>
            <p:cNvPr id="11" name="Round Single Corner Rectangle 10"/>
            <p:cNvSpPr/>
            <p:nvPr/>
          </p:nvSpPr>
          <p:spPr>
            <a:xfrm rot="10800000">
              <a:off x="0" y="2844316"/>
              <a:ext cx="4590615" cy="2844316"/>
            </a:xfrm>
            <a:prstGeom prst="round1Rec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 Single Corner Rectangle 4"/>
            <p:cNvSpPr/>
            <p:nvPr/>
          </p:nvSpPr>
          <p:spPr>
            <a:xfrm rot="21600000">
              <a:off x="0" y="3555395"/>
              <a:ext cx="4590615" cy="21332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149352" rIns="149352" bIns="149352" numCol="1" spcCol="1270" anchor="b" anchorCtr="0">
              <a:noAutofit/>
            </a:bodyPr>
            <a:lstStyle/>
            <a:p>
              <a:pPr algn="ctr" defTabSz="933344">
                <a:lnSpc>
                  <a:spcPct val="90000"/>
                </a:lnSpc>
                <a:spcAft>
                  <a:spcPct val="35000"/>
                </a:spcAft>
              </a:pPr>
              <a:endParaRPr lang="en-US" sz="21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955947" y="3969060"/>
            <a:ext cx="4590616" cy="2844316"/>
            <a:chOff x="4590614" y="2844316"/>
            <a:chExt cx="4590616" cy="2844316"/>
          </a:xfrm>
        </p:grpSpPr>
        <p:sp>
          <p:nvSpPr>
            <p:cNvPr id="14" name="Round Single Corner Rectangle 13"/>
            <p:cNvSpPr/>
            <p:nvPr/>
          </p:nvSpPr>
          <p:spPr>
            <a:xfrm rot="5400000">
              <a:off x="5463764" y="1971166"/>
              <a:ext cx="2844316" cy="4590615"/>
            </a:xfrm>
            <a:prstGeom prst="round1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 Single Corner Rectangle 4"/>
            <p:cNvSpPr/>
            <p:nvPr/>
          </p:nvSpPr>
          <p:spPr>
            <a:xfrm>
              <a:off x="4590615" y="3555395"/>
              <a:ext cx="4590615" cy="21332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9352" tIns="149352" rIns="149352" bIns="149352" numCol="1" spcCol="1270" anchor="b" anchorCtr="0">
              <a:noAutofit/>
            </a:bodyPr>
            <a:lstStyle/>
            <a:p>
              <a:pPr algn="ctr" defTabSz="933344">
                <a:lnSpc>
                  <a:spcPct val="90000"/>
                </a:lnSpc>
                <a:spcAft>
                  <a:spcPct val="35000"/>
                </a:spcAft>
              </a:pPr>
              <a:endParaRPr lang="en-US" sz="21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856170" y="3454405"/>
            <a:ext cx="2186004" cy="1012051"/>
            <a:chOff x="3497612" y="2338290"/>
            <a:chExt cx="2186004" cy="1012050"/>
          </a:xfrm>
        </p:grpSpPr>
        <p:sp>
          <p:nvSpPr>
            <p:cNvPr id="17" name="Rounded Rectangle 16"/>
            <p:cNvSpPr/>
            <p:nvPr/>
          </p:nvSpPr>
          <p:spPr>
            <a:xfrm>
              <a:off x="3497612" y="2338290"/>
              <a:ext cx="2186004" cy="1012050"/>
            </a:xfrm>
            <a:prstGeom prst="roundRect">
              <a:avLst/>
            </a:prstGeom>
            <a:solidFill>
              <a:srgbClr val="C00000"/>
            </a:solidFill>
            <a:ln w="5715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Rounded Rectangle 4"/>
            <p:cNvSpPr/>
            <p:nvPr/>
          </p:nvSpPr>
          <p:spPr>
            <a:xfrm>
              <a:off x="3547016" y="2387694"/>
              <a:ext cx="2087196" cy="913242"/>
            </a:xfrm>
            <a:prstGeom prst="rect">
              <a:avLst/>
            </a:prstGeom>
            <a:ln w="5715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algn="ctr" defTabSz="2133357">
                <a:lnSpc>
                  <a:spcPct val="90000"/>
                </a:lnSpc>
                <a:spcAft>
                  <a:spcPct val="35000"/>
                </a:spcAft>
              </a:pPr>
              <a:r>
                <a:rPr lang="en-US" sz="4800" b="1" dirty="0">
                  <a:solidFill>
                    <a:prstClr val="white"/>
                  </a:solidFill>
                  <a:latin typeface="Times New Roman" panose="02020603050405020304" pitchFamily="18" charset="0"/>
                  <a:ea typeface="Tahoma" pitchFamily="34" charset="0"/>
                  <a:cs typeface="Times New Roman" panose="02020603050405020304" pitchFamily="18" charset="0"/>
                </a:rPr>
                <a:t>SAFE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70444" y="1829318"/>
            <a:ext cx="3905214" cy="1015653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 algn="ctr"/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Long-term financial sustainability</a:t>
            </a:r>
          </a:p>
          <a:p>
            <a:pPr algn="ctr"/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the Government, providers,</a:t>
            </a:r>
          </a:p>
          <a:p>
            <a:pPr algn="ctr"/>
            <a:r>
              <a:rPr lang="en-US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households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43559" y="1109238"/>
            <a:ext cx="2656474" cy="707876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 algn="ctr"/>
            <a:r>
              <a:rPr lang="en-US" sz="4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ustainability</a:t>
            </a:r>
            <a:endParaRPr lang="th-TH" sz="3200" b="1" dirty="0">
              <a:solidFill>
                <a:srgbClr val="002060"/>
              </a:solidFill>
              <a:latin typeface="Times New Roman" panose="02020603050405020304" pitchFamily="18" charset="0"/>
              <a:cs typeface="TH SarabunPSK" panose="020B0500040200020003" pitchFamily="34" charset="-3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97017" y="1829318"/>
            <a:ext cx="4400541" cy="1631206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 marL="457200" indent="-457200">
              <a:buFont typeface="Wingdings 2" panose="05020102010507070707" pitchFamily="18" charset="2"/>
              <a:buChar char=""/>
            </a:pP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All can access health care, </a:t>
            </a:r>
          </a:p>
          <a:p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and be protected against bankruptcy</a:t>
            </a:r>
          </a:p>
          <a:p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f</a:t>
            </a: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rom healthcare expenses.</a:t>
            </a:r>
          </a:p>
          <a:p>
            <a:pPr marL="457200" indent="-457200">
              <a:buFont typeface="Wingdings 2" panose="05020102010507070707" pitchFamily="18" charset="2"/>
              <a:buChar char=""/>
            </a:pP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Providers are sufficiently funded</a:t>
            </a:r>
          </a:p>
          <a:p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to provide necessary health services.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63501" y="1121442"/>
            <a:ext cx="2013671" cy="707876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 algn="ctr"/>
            <a:r>
              <a:rPr lang="en-US" sz="4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dequacy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24034" y="4190097"/>
            <a:ext cx="1729940" cy="707876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 algn="ctr"/>
            <a:r>
              <a:rPr lang="en-US" sz="4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airness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6427" y="5013176"/>
            <a:ext cx="4339627" cy="1200318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th-TH" sz="2400" dirty="0" smtClean="0">
                <a:solidFill>
                  <a:srgbClr val="C00000"/>
                </a:solidFill>
                <a:latin typeface="Arial" panose="020B0604020202020204" pitchFamily="34" charset="0"/>
                <a:cs typeface="TH SarabunPSK" panose="020B0500040200020003" pitchFamily="34" charset="-34"/>
                <a:sym typeface="Wingdings 2" panose="05020102010507070707" pitchFamily="18" charset="2"/>
              </a:rPr>
              <a:t></a:t>
            </a: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Increase equity in UHC, </a:t>
            </a:r>
            <a:b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</a:b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 both In terms of cost bearing</a:t>
            </a:r>
            <a:b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</a:b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 and service access</a:t>
            </a: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57056" y="5013176"/>
            <a:ext cx="3796210" cy="1200318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 marL="342900" indent="-342900">
              <a:buFont typeface="Wingdings 2" panose="05020102010507070707" pitchFamily="18" charset="2"/>
              <a:buChar char="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Resource allocation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 and investment</a:t>
            </a:r>
            <a:endParaRPr lang="th-TH" sz="2400" dirty="0">
              <a:latin typeface="Arial" panose="020B0604020202020204" pitchFamily="34" charset="0"/>
              <a:cs typeface="TH SarabunPSK" panose="020B0500040200020003" pitchFamily="34" charset="-34"/>
            </a:endParaRPr>
          </a:p>
          <a:p>
            <a:r>
              <a:rPr lang="th-TH" sz="2400" dirty="0" smtClean="0">
                <a:latin typeface="Arial" panose="020B0604020202020204" pitchFamily="34" charset="0"/>
                <a:cs typeface="TH SarabunPSK" panose="020B0500040200020003" pitchFamily="34" charset="-34"/>
                <a:sym typeface="Wingdings 2" panose="05020102010507070707" pitchFamily="18" charset="2"/>
              </a:rPr>
              <a:t>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Health service provision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87502" y="4190099"/>
            <a:ext cx="2007259" cy="707876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 algn="ctr"/>
            <a:r>
              <a:rPr lang="en-US" sz="40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fficiency</a:t>
            </a:r>
          </a:p>
        </p:txBody>
      </p:sp>
      <p:sp>
        <p:nvSpPr>
          <p:cNvPr id="29" name="Title 3"/>
          <p:cNvSpPr txBox="1">
            <a:spLocks/>
          </p:cNvSpPr>
          <p:nvPr/>
        </p:nvSpPr>
        <p:spPr>
          <a:xfrm>
            <a:off x="0" y="-15330"/>
            <a:ext cx="9906000" cy="1015653"/>
          </a:xfrm>
          <a:prstGeom prst="rect">
            <a:avLst/>
          </a:prstGeom>
          <a:solidFill>
            <a:srgbClr val="C00000"/>
          </a:solidFill>
          <a:ln w="38100">
            <a:noFill/>
          </a:ln>
        </p:spPr>
        <p:txBody>
          <a:bodyPr vert="horz" wrap="square" lIns="91429" tIns="45715" rIns="91429" bIns="45715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296" rtl="0" eaLnBrk="1" latinLnBrk="0" hangingPunct="1">
              <a:spcBef>
                <a:spcPct val="0"/>
              </a:spcBef>
              <a:buNone/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spc="50" dirty="0" smtClean="0">
              <a:ln w="11430"/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50" dirty="0" smtClean="0">
                <a:ln w="11430"/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Value-Based Purchasing Initiative: Why?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1200" b="1" spc="50" dirty="0">
              <a:ln w="11430"/>
              <a:solidFill>
                <a:srgbClr val="FFFF00"/>
              </a:solidFill>
              <a:latin typeface="Arial" panose="020B0604020202020204" pitchFamily="34" charset="0"/>
              <a:cs typeface="Browallia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4947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สี่เหลี่ยมผืนผ้า 8"/>
          <p:cNvSpPr/>
          <p:nvPr/>
        </p:nvSpPr>
        <p:spPr>
          <a:xfrm>
            <a:off x="9623" y="13292"/>
            <a:ext cx="9893854" cy="851427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eaLnBrk="1" hangingPunct="1">
              <a:defRPr/>
            </a:pPr>
            <a:r>
              <a:rPr lang="en-US" sz="4300" b="1">
                <a:solidFill>
                  <a:srgbClr val="FFFFFF"/>
                </a:solidFill>
                <a:latin typeface="CordiaUPC" pitchFamily="34" charset="-34"/>
                <a:cs typeface="CordiaUPC" pitchFamily="34" charset="-34"/>
              </a:rPr>
              <a:t>      </a:t>
            </a:r>
            <a:endParaRPr lang="en-US" sz="54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21"/>
          <p:cNvSpPr txBox="1">
            <a:spLocks noChangeArrowheads="1"/>
          </p:cNvSpPr>
          <p:nvPr/>
        </p:nvSpPr>
        <p:spPr bwMode="auto">
          <a:xfrm>
            <a:off x="9997" y="67272"/>
            <a:ext cx="9886950" cy="75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th-TH" sz="4300" b="1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Re-designing </a:t>
            </a:r>
            <a:r>
              <a:rPr lang="en-US" altLang="th-TH" sz="4300" b="1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payment </a:t>
            </a:r>
            <a:r>
              <a:rPr lang="en-US" altLang="th-TH" sz="4300" b="1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models</a:t>
            </a:r>
            <a:endParaRPr lang="en-US" altLang="th-TH" sz="4300" b="1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Diagram 11"/>
          <p:cNvGraphicFramePr/>
          <p:nvPr>
            <p:extLst/>
          </p:nvPr>
        </p:nvGraphicFramePr>
        <p:xfrm>
          <a:off x="343297" y="1039876"/>
          <a:ext cx="9254430" cy="5661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val 1"/>
          <p:cNvSpPr/>
          <p:nvPr/>
        </p:nvSpPr>
        <p:spPr>
          <a:xfrm>
            <a:off x="5097017" y="2924944"/>
            <a:ext cx="360040" cy="36004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071739" y="3833889"/>
            <a:ext cx="360040" cy="36004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424608" y="5157192"/>
            <a:ext cx="288032" cy="28803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85010" y="5349410"/>
            <a:ext cx="1523152" cy="1384984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Activity-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payment</a:t>
            </a:r>
            <a:endParaRPr lang="th-TH" b="1" dirty="0">
              <a:solidFill>
                <a:srgbClr val="FFFF00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  <a:latin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82387" y="4263002"/>
            <a:ext cx="1943138" cy="1384984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Capitation-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payment</a:t>
            </a:r>
            <a:endParaRPr lang="th-TH" b="1" dirty="0">
              <a:solidFill>
                <a:srgbClr val="FFFF00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  <a:latin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9056" y="3212978"/>
            <a:ext cx="1781235" cy="1384984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Diagnosis-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payment</a:t>
            </a:r>
            <a:endParaRPr lang="th-TH" b="1" dirty="0">
              <a:solidFill>
                <a:srgbClr val="FFFF00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  <a:latin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8545" y="4653137"/>
            <a:ext cx="782564" cy="523210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1.0</a:t>
            </a:r>
            <a:endParaRPr lang="th-TH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78403" y="3284985"/>
            <a:ext cx="782564" cy="523210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2.0</a:t>
            </a:r>
            <a:endParaRPr lang="th-TH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99928" y="2177706"/>
            <a:ext cx="782564" cy="523210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3.0</a:t>
            </a:r>
            <a:endParaRPr lang="th-TH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53202" y="1465621"/>
            <a:ext cx="782564" cy="523210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4.0</a:t>
            </a:r>
            <a:endParaRPr lang="th-TH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24493" y="3212978"/>
            <a:ext cx="1523152" cy="954097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glow rad="228600">
                    <a:srgbClr val="C0504D">
                      <a:satMod val="175000"/>
                      <a:alpha val="40000"/>
                    </a:srgb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payment</a:t>
            </a:r>
            <a:endParaRPr lang="th-TH" b="1" dirty="0">
              <a:solidFill>
                <a:srgbClr val="FFFF00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  <a:latin typeface="Times New Roman" panose="02020603050405020304" pitchFamily="18" charset="0"/>
            </a:endParaRPr>
          </a:p>
        </p:txBody>
      </p:sp>
      <p:sp>
        <p:nvSpPr>
          <p:cNvPr id="22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66FFFF"/>
                </a:solidFill>
              </a:rPr>
              <a:t>Jiruth Sriratanaban  20/06/18</a:t>
            </a:r>
            <a:endParaRPr lang="en-US" dirty="0">
              <a:solidFill>
                <a:srgbClr val="66FFFF"/>
              </a:solidFill>
            </a:endParaRPr>
          </a:p>
        </p:txBody>
      </p:sp>
      <p:sp>
        <p:nvSpPr>
          <p:cNvPr id="23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345488" y="6597352"/>
            <a:ext cx="560512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>
                <a:solidFill>
                  <a:srgbClr val="66FFFF"/>
                </a:solidFill>
              </a:rPr>
              <a:t>P15</a:t>
            </a:r>
            <a:endParaRPr lang="en-US" altLang="th-TH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4052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2" grpId="0" animBg="1"/>
      <p:bldP spid="13" grpId="0" animBg="1"/>
      <p:bldP spid="14" grpId="0" animBg="1"/>
      <p:bldP spid="15" grpId="0"/>
      <p:bldP spid="16" grpId="0"/>
      <p:bldP spid="17" grpId="0"/>
      <p:bldP spid="5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1"/>
          <p:cNvSpPr/>
          <p:nvPr/>
        </p:nvSpPr>
        <p:spPr>
          <a:xfrm>
            <a:off x="0" y="-15180"/>
            <a:ext cx="9903155" cy="707876"/>
          </a:xfrm>
          <a:prstGeom prst="rect">
            <a:avLst/>
          </a:prstGeom>
          <a:solidFill>
            <a:srgbClr val="C00000"/>
          </a:solidFill>
          <a:ln w="57150">
            <a:noFill/>
          </a:ln>
        </p:spPr>
        <p:txBody>
          <a:bodyPr wrap="square" lIns="91429" tIns="45715" rIns="91429" bIns="45715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b="1" dirty="0" smtClean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Targeted areas for VB healthcare</a:t>
            </a:r>
            <a:endParaRPr lang="th-TH" sz="4000" b="1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5761" y="990893"/>
            <a:ext cx="8449727" cy="5678467"/>
          </a:xfrm>
          <a:prstGeom prst="rect">
            <a:avLst/>
          </a:prstGeom>
          <a:noFill/>
        </p:spPr>
        <p:txBody>
          <a:bodyPr wrap="none" lIns="91429" tIns="45715" rIns="91429" bIns="45715" rtlCol="0">
            <a:spAutoFit/>
          </a:bodyPr>
          <a:lstStyle/>
          <a:p>
            <a:pPr marL="514291" indent="-514291">
              <a:spcBef>
                <a:spcPts val="1800"/>
              </a:spcBef>
              <a:buFontTx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Rational drug use</a:t>
            </a:r>
            <a:endParaRPr lang="th-TH" sz="36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514291" indent="-514291">
              <a:spcBef>
                <a:spcPts val="1800"/>
              </a:spcBef>
              <a:buFontTx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Preventable illnesses </a:t>
            </a:r>
            <a:b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(with high financial Burden)</a:t>
            </a:r>
          </a:p>
          <a:p>
            <a:pPr marL="514291" indent="-514291">
              <a:spcBef>
                <a:spcPts val="1800"/>
              </a:spcBef>
              <a:buFontTx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Chronic diseases</a:t>
            </a:r>
            <a:endParaRPr lang="th-TH" sz="36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514291" indent="-514291">
              <a:spcBef>
                <a:spcPts val="1800"/>
              </a:spcBef>
              <a:buFontTx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Inappropriate health service utilization</a:t>
            </a:r>
            <a:endParaRPr lang="th-TH" sz="36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514291" indent="-514291">
              <a:spcBef>
                <a:spcPts val="1800"/>
              </a:spcBef>
              <a:buFontTx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acquired conditions </a:t>
            </a:r>
            <a:b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(Adverse events)</a:t>
            </a:r>
            <a:endParaRPr lang="th-TH" sz="36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514291" indent="-514291">
              <a:spcBef>
                <a:spcPts val="1800"/>
              </a:spcBef>
              <a:buFontTx/>
              <a:buAutoNum type="arabicPeriod"/>
            </a:pPr>
            <a:r>
              <a:rPr lang="en-US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Preventable long-term disabilities</a:t>
            </a:r>
            <a:endParaRPr lang="th-TH" sz="3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66FFFF"/>
                </a:solidFill>
              </a:rPr>
              <a:t>Jiruth Sriratanaban  20/06/18</a:t>
            </a:r>
            <a:endParaRPr lang="en-US" dirty="0">
              <a:solidFill>
                <a:srgbClr val="66FFFF"/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345488" y="6597352"/>
            <a:ext cx="560512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>
                <a:solidFill>
                  <a:srgbClr val="66FFFF"/>
                </a:solidFill>
              </a:rPr>
              <a:t>P16</a:t>
            </a:r>
            <a:endParaRPr lang="en-US" altLang="th-TH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187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99300" y="5991227"/>
            <a:ext cx="2311400" cy="365125"/>
          </a:xfrm>
        </p:spPr>
        <p:txBody>
          <a:bodyPr/>
          <a:lstStyle/>
          <a:p>
            <a:fld id="{17B4D6A1-2234-4F49-87B6-B6C6ECAF2C02}" type="slidenum">
              <a:rPr lang="en-US" altLang="th-TH" smtClean="0"/>
              <a:pPr/>
              <a:t>17</a:t>
            </a:fld>
            <a:endParaRPr lang="en-US" altLang="th-TH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152645057"/>
              </p:ext>
            </p:extLst>
          </p:nvPr>
        </p:nvGraphicFramePr>
        <p:xfrm>
          <a:off x="384221" y="1170713"/>
          <a:ext cx="9177291" cy="5246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สี่เหลี่ยมผืนผ้า 8"/>
          <p:cNvSpPr/>
          <p:nvPr/>
        </p:nvSpPr>
        <p:spPr>
          <a:xfrm>
            <a:off x="9623" y="13292"/>
            <a:ext cx="9893854" cy="895428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eaLnBrk="1" hangingPunct="1">
              <a:defRPr/>
            </a:pPr>
            <a:r>
              <a:rPr lang="en-US" sz="4300" b="1">
                <a:solidFill>
                  <a:srgbClr val="FFFFFF"/>
                </a:solidFill>
                <a:latin typeface="CordiaUPC" pitchFamily="34" charset="-34"/>
                <a:cs typeface="CordiaUPC" pitchFamily="34" charset="-34"/>
              </a:rPr>
              <a:t>      </a:t>
            </a:r>
            <a:endParaRPr lang="en-US" sz="54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21"/>
          <p:cNvSpPr txBox="1">
            <a:spLocks noChangeArrowheads="1"/>
          </p:cNvSpPr>
          <p:nvPr/>
        </p:nvSpPr>
        <p:spPr bwMode="auto">
          <a:xfrm>
            <a:off x="9526" y="89347"/>
            <a:ext cx="9886950" cy="70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th-TH" sz="4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Roadmap of VBP initiative in Thailand</a:t>
            </a:r>
            <a:endParaRPr lang="en-US" altLang="th-TH" sz="4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66FFFF"/>
                </a:solidFill>
              </a:rPr>
              <a:t>Jiruth Sriratanaban  20/06/18</a:t>
            </a:r>
            <a:endParaRPr lang="en-US" dirty="0">
              <a:solidFill>
                <a:srgbClr val="66FFFF"/>
              </a:solidFill>
            </a:endParaRPr>
          </a:p>
        </p:txBody>
      </p:sp>
      <p:sp>
        <p:nvSpPr>
          <p:cNvPr id="9" name="ตัวยึดหมายเลขภาพนิ่ง 5"/>
          <p:cNvSpPr txBox="1">
            <a:spLocks/>
          </p:cNvSpPr>
          <p:nvPr/>
        </p:nvSpPr>
        <p:spPr>
          <a:xfrm>
            <a:off x="9345488" y="6592267"/>
            <a:ext cx="560512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rgbClr val="FFFF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148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ordia New" panose="020B0304020202020204" pitchFamily="34" charset="-34"/>
              </a:defRPr>
            </a:lvl2pPr>
            <a:lvl3pPr marL="914296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ordia New" panose="020B0304020202020204" pitchFamily="34" charset="-34"/>
              </a:defRPr>
            </a:lvl3pPr>
            <a:lvl4pPr marL="1371445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ordia New" panose="020B0304020202020204" pitchFamily="34" charset="-34"/>
              </a:defRPr>
            </a:lvl4pPr>
            <a:lvl5pPr marL="1828592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ordia New" panose="020B0304020202020204" pitchFamily="34" charset="-34"/>
              </a:defRPr>
            </a:lvl5pPr>
            <a:lvl6pPr marL="2285740" algn="l" defTabSz="914296" rtl="0" eaLnBrk="1" latinLnBrk="0" hangingPunct="1"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ordia New" panose="020B0304020202020204" pitchFamily="34" charset="-34"/>
              </a:defRPr>
            </a:lvl6pPr>
            <a:lvl7pPr marL="2742888" algn="l" defTabSz="914296" rtl="0" eaLnBrk="1" latinLnBrk="0" hangingPunct="1"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ordia New" panose="020B0304020202020204" pitchFamily="34" charset="-34"/>
              </a:defRPr>
            </a:lvl7pPr>
            <a:lvl8pPr marL="3200036" algn="l" defTabSz="914296" rtl="0" eaLnBrk="1" latinLnBrk="0" hangingPunct="1"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ordia New" panose="020B0304020202020204" pitchFamily="34" charset="-34"/>
              </a:defRPr>
            </a:lvl8pPr>
            <a:lvl9pPr marL="3657184" algn="l" defTabSz="914296" rtl="0" eaLnBrk="1" latinLnBrk="0" hangingPunct="1"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ordia New" panose="020B0304020202020204" pitchFamily="34" charset="-34"/>
              </a:defRPr>
            </a:lvl9pPr>
          </a:lstStyle>
          <a:p>
            <a:pPr>
              <a:defRPr/>
            </a:pPr>
            <a:r>
              <a:rPr lang="en-US" altLang="th-TH" dirty="0" smtClean="0">
                <a:solidFill>
                  <a:srgbClr val="66FFFF"/>
                </a:solidFill>
              </a:rPr>
              <a:t>P17</a:t>
            </a:r>
            <a:endParaRPr lang="en-US" altLang="th-TH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911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Elbow Connector 8"/>
          <p:cNvCxnSpPr/>
          <p:nvPr/>
        </p:nvCxnSpPr>
        <p:spPr bwMode="auto">
          <a:xfrm>
            <a:off x="1206623" y="1340768"/>
            <a:ext cx="7581530" cy="3630967"/>
          </a:xfrm>
          <a:prstGeom prst="bentConnector3">
            <a:avLst>
              <a:gd name="adj1" fmla="val 0"/>
            </a:avLst>
          </a:prstGeom>
          <a:gradFill rotWithShape="1">
            <a:gsLst>
              <a:gs pos="0">
                <a:srgbClr val="006600"/>
              </a:gs>
              <a:gs pos="50000">
                <a:schemeClr val="bg1"/>
              </a:gs>
              <a:gs pos="100000">
                <a:srgbClr val="006600"/>
              </a:gs>
            </a:gsLst>
            <a:lin ang="5400000" scaled="1"/>
          </a:gradFill>
          <a:ln w="38100" cap="flat" cmpd="sng" algn="ctr">
            <a:solidFill>
              <a:srgbClr val="66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Rectangle 13"/>
          <p:cNvSpPr/>
          <p:nvPr/>
        </p:nvSpPr>
        <p:spPr bwMode="auto">
          <a:xfrm>
            <a:off x="1313154" y="4178662"/>
            <a:ext cx="1775533" cy="757561"/>
          </a:xfrm>
          <a:prstGeom prst="rect">
            <a:avLst/>
          </a:prstGeom>
          <a:pattFill prst="dkUpDiag">
            <a:fgClr>
              <a:srgbClr val="FF0000"/>
            </a:fgClr>
            <a:bgClr>
              <a:schemeClr val="bg1"/>
            </a:bgClr>
          </a:patt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endParaRPr 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187822" y="4189021"/>
            <a:ext cx="1775533" cy="757561"/>
          </a:xfrm>
          <a:prstGeom prst="rect">
            <a:avLst/>
          </a:prstGeom>
          <a:pattFill prst="dkUpDiag">
            <a:fgClr>
              <a:srgbClr val="FF0000"/>
            </a:fgClr>
            <a:bgClr>
              <a:schemeClr val="bg1"/>
            </a:bgClr>
          </a:patt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endParaRPr 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062497" y="4190500"/>
            <a:ext cx="1775533" cy="757561"/>
          </a:xfrm>
          <a:prstGeom prst="rect">
            <a:avLst/>
          </a:prstGeom>
          <a:pattFill prst="dkUpDiag">
            <a:fgClr>
              <a:srgbClr val="FF0000"/>
            </a:fgClr>
            <a:bgClr>
              <a:schemeClr val="bg1"/>
            </a:bgClr>
          </a:patt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endParaRPr 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934210" y="4189021"/>
            <a:ext cx="1775533" cy="757561"/>
          </a:xfrm>
          <a:prstGeom prst="rect">
            <a:avLst/>
          </a:prstGeom>
          <a:pattFill prst="dkUpDiag">
            <a:fgClr>
              <a:srgbClr val="FF0000"/>
            </a:fgClr>
            <a:bgClr>
              <a:schemeClr val="bg1"/>
            </a:bgClr>
          </a:patt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endParaRPr 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189299" y="3054157"/>
            <a:ext cx="1775533" cy="1103792"/>
          </a:xfrm>
          <a:prstGeom prst="rect">
            <a:avLst/>
          </a:prstGeom>
          <a:noFill/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endParaRPr 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063969" y="3055636"/>
            <a:ext cx="1775533" cy="1103792"/>
          </a:xfrm>
          <a:prstGeom prst="rect">
            <a:avLst/>
          </a:prstGeom>
          <a:pattFill prst="pct20">
            <a:fgClr>
              <a:schemeClr val="bg2">
                <a:lumMod val="60000"/>
                <a:lumOff val="40000"/>
              </a:schemeClr>
            </a:fgClr>
            <a:bgClr>
              <a:schemeClr val="bg1"/>
            </a:bgClr>
          </a:patt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endParaRPr 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928286" y="3055637"/>
            <a:ext cx="1775533" cy="1103792"/>
          </a:xfrm>
          <a:prstGeom prst="rect">
            <a:avLst/>
          </a:prstGeom>
          <a:pattFill prst="pct20">
            <a:fgClr>
              <a:schemeClr val="bg2">
                <a:lumMod val="60000"/>
                <a:lumOff val="40000"/>
              </a:schemeClr>
            </a:fgClr>
            <a:bgClr>
              <a:schemeClr val="bg1"/>
            </a:bgClr>
          </a:pattFill>
          <a:ln w="381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endParaRPr 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063967" y="2259607"/>
            <a:ext cx="1775533" cy="754602"/>
          </a:xfrm>
          <a:prstGeom prst="rect">
            <a:avLst/>
          </a:prstGeom>
          <a:pattFill prst="wdDnDiag">
            <a:fgClr>
              <a:srgbClr val="00B050"/>
            </a:fgClr>
            <a:bgClr>
              <a:schemeClr val="bg1"/>
            </a:bgClr>
          </a:patt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endParaRPr 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929757" y="2261088"/>
            <a:ext cx="1775533" cy="754602"/>
          </a:xfrm>
          <a:prstGeom prst="rect">
            <a:avLst/>
          </a:prstGeom>
          <a:pattFill prst="wdDnDiag">
            <a:fgClr>
              <a:srgbClr val="00B050"/>
            </a:fgClr>
            <a:bgClr>
              <a:schemeClr val="bg1"/>
            </a:bgClr>
          </a:patt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endParaRPr lang="en-US" sz="20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920881" y="1608577"/>
            <a:ext cx="1775533" cy="617000"/>
          </a:xfrm>
          <a:prstGeom prst="rect">
            <a:avLst/>
          </a:prstGeom>
          <a:noFill/>
          <a:ln w="381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</a:pPr>
            <a:endParaRPr lang="en-US" sz="2000" b="1">
              <a:solidFill>
                <a:srgbClr val="FF99F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68370" y="4265054"/>
            <a:ext cx="106509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Baseline</a:t>
            </a:r>
          </a:p>
          <a:p>
            <a:pPr algn="ctr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capitation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56853" y="3050292"/>
            <a:ext cx="18197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CDM-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ambulatory-care,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case-mix-adjusted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capitation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31899" y="2348953"/>
            <a:ext cx="1633782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Disease-spec.</a:t>
            </a:r>
          </a:p>
          <a:p>
            <a:pPr algn="ctr"/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capitation for IP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92882" y="1629860"/>
            <a:ext cx="16049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rgbClr val="FF99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Value-based</a:t>
            </a:r>
          </a:p>
          <a:p>
            <a:pPr algn="ctr"/>
            <a:r>
              <a:rPr lang="en-US" sz="1600" dirty="0">
                <a:solidFill>
                  <a:srgbClr val="FF99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P4P adjustment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36365" y="5046286"/>
            <a:ext cx="1822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Incremental cost of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guideline-based care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13244" y="5047766"/>
            <a:ext cx="18355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Incentive for better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short-term outcomes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51059" y="5821598"/>
            <a:ext cx="21451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8900" indent="-88900" algn="ctr">
              <a:buFont typeface="Arial" panose="020B0604020202020204" pitchFamily="34" charset="0"/>
              <a:buChar char="•"/>
            </a:pPr>
            <a:r>
              <a:rPr lang="en-US" sz="1050" i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additional pay for CDM-DRG</a:t>
            </a:r>
          </a:p>
          <a:p>
            <a:pPr marL="88900" indent="-88900" algn="ctr">
              <a:buFont typeface="Arial" panose="020B0604020202020204" pitchFamily="34" charset="0"/>
              <a:buChar char="•"/>
            </a:pPr>
            <a:r>
              <a:rPr lang="en-US" sz="1050" i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Need UR for DRG creeping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59448" y="5058123"/>
            <a:ext cx="165699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Incentive for other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Value-based KPIs,</a:t>
            </a:r>
          </a:p>
          <a:p>
            <a:pPr algn="ctr"/>
            <a:r>
              <a:rPr lang="en-US" sz="12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e.g. focused</a:t>
            </a:r>
          </a:p>
          <a:p>
            <a:pPr algn="ctr"/>
            <a:r>
              <a:rPr lang="en-US" sz="12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guideline-based</a:t>
            </a:r>
          </a:p>
          <a:p>
            <a:pPr algn="ctr"/>
            <a:r>
              <a:rPr lang="en-US" sz="12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performance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98278" y="5056642"/>
            <a:ext cx="15727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Adjusted for CDM</a:t>
            </a:r>
          </a:p>
          <a:p>
            <a:pPr algn="ctr"/>
            <a:r>
              <a:rPr lang="en-US" sz="1400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(-)</a:t>
            </a:r>
          </a:p>
        </p:txBody>
      </p:sp>
      <p:sp>
        <p:nvSpPr>
          <p:cNvPr id="35" name="สี่เหลี่ยมผืนผ้า 8"/>
          <p:cNvSpPr/>
          <p:nvPr/>
        </p:nvSpPr>
        <p:spPr>
          <a:xfrm>
            <a:off x="9623" y="13292"/>
            <a:ext cx="9893854" cy="895428"/>
          </a:xfrm>
          <a:prstGeom prst="rect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29" tIns="45715" rIns="91429" bIns="45715" anchor="ctr"/>
          <a:lstStyle/>
          <a:p>
            <a:pPr eaLnBrk="1" hangingPunct="1">
              <a:defRPr/>
            </a:pPr>
            <a:r>
              <a:rPr lang="en-US" sz="4300" b="1">
                <a:solidFill>
                  <a:srgbClr val="FFFFFF"/>
                </a:solidFill>
                <a:latin typeface="CordiaUPC" pitchFamily="34" charset="-34"/>
                <a:cs typeface="CordiaUPC" pitchFamily="34" charset="-34"/>
              </a:rPr>
              <a:t>      </a:t>
            </a:r>
            <a:endParaRPr lang="en-US" sz="5400" b="1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21"/>
          <p:cNvSpPr txBox="1">
            <a:spLocks noChangeArrowheads="1"/>
          </p:cNvSpPr>
          <p:nvPr/>
        </p:nvSpPr>
        <p:spPr bwMode="auto">
          <a:xfrm>
            <a:off x="9526" y="89347"/>
            <a:ext cx="9886950" cy="70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th-TH" sz="4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Payment design of the future VBP</a:t>
            </a:r>
            <a:endParaRPr lang="en-US" altLang="th-TH" sz="4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66FFFF"/>
                </a:solidFill>
              </a:rPr>
              <a:t>Jiruth Sriratanaban  20/06/18</a:t>
            </a:r>
            <a:endParaRPr lang="en-US" dirty="0">
              <a:solidFill>
                <a:srgbClr val="66FFFF"/>
              </a:solidFill>
            </a:endParaRPr>
          </a:p>
        </p:txBody>
      </p:sp>
      <p:sp>
        <p:nvSpPr>
          <p:cNvPr id="38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345488" y="6597352"/>
            <a:ext cx="560512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>
                <a:solidFill>
                  <a:srgbClr val="66FFFF"/>
                </a:solidFill>
              </a:rPr>
              <a:t>P18</a:t>
            </a:r>
            <a:endParaRPr lang="en-US" altLang="th-TH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669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0"/>
          <p:cNvSpPr txBox="1">
            <a:spLocks noChangeArrowheads="1"/>
          </p:cNvSpPr>
          <p:nvPr/>
        </p:nvSpPr>
        <p:spPr bwMode="auto">
          <a:xfrm>
            <a:off x="69231" y="1251922"/>
            <a:ext cx="9768482" cy="5201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5" rIns="91429" bIns="45715">
            <a:spAutoFit/>
          </a:bodyPr>
          <a:lstStyle/>
          <a:p>
            <a:pPr marL="452438" indent="-452438" eaLnBrk="1" hangingPunct="1">
              <a:spcBef>
                <a:spcPts val="2400"/>
              </a:spcBef>
              <a:defRPr/>
            </a:pP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TH SarabunPSK" panose="020B0500040200020003" pitchFamily="34" charset="-34"/>
                <a:sym typeface="Wingdings 2" panose="05020102010507070707" pitchFamily="18" charset="2"/>
              </a:rPr>
              <a:t></a:t>
            </a: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TH SarabunPSK" panose="020B0500040200020003" pitchFamily="34" charset="-34"/>
                <a:sym typeface="Wingdings 2" panose="05020102010507070707" pitchFamily="18" charset="2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Healthcare infrastructure: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Primary-health-care structure, Publicly dominated system + semi-autonomous mgt.</a:t>
            </a:r>
            <a:endParaRPr lang="th-TH" sz="4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TH SarabunPSK" panose="020B0500040200020003" pitchFamily="34" charset="-34"/>
            </a:endParaRPr>
          </a:p>
          <a:p>
            <a:pPr marL="442913" indent="-442913" eaLnBrk="1" hangingPunct="1">
              <a:spcBef>
                <a:spcPts val="2400"/>
              </a:spcBef>
              <a:defRPr/>
            </a:pPr>
            <a:r>
              <a:rPr lang="th-TH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TH SarabunPSK" panose="020B0500040200020003" pitchFamily="34" charset="-34"/>
                <a:sym typeface="Wingdings 2" panose="05020102010507070707" pitchFamily="18" charset="2"/>
              </a:rPr>
              <a:t></a:t>
            </a:r>
            <a:r>
              <a:rPr lang="th-TH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TH SarabunPSK" panose="020B0500040200020003" pitchFamily="34" charset="-34"/>
                <a:sym typeface="Wingdings 2" panose="05020102010507070707" pitchFamily="18" charset="2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Citizen identification: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Clearing house, Budget allocation &amp; claim processing,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erformance accountability</a:t>
            </a:r>
            <a:endParaRPr lang="en-US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775" indent="-358775" eaLnBrk="1" hangingPunct="1">
              <a:spcBef>
                <a:spcPts val="2400"/>
              </a:spcBef>
              <a:defRPr/>
            </a:pP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TH SarabunPSK" panose="020B0500040200020003" pitchFamily="34" charset="-34"/>
                <a:sym typeface="Wingdings 2" panose="05020102010507070707" pitchFamily="18" charset="2"/>
              </a:rPr>
              <a:t></a:t>
            </a: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TH SarabunPSK" panose="020B0500040200020003" pitchFamily="34" charset="-34"/>
                <a:sym typeface="Wingdings 2" panose="05020102010507070707" pitchFamily="18" charset="2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Health systems research: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Program evaluation and feedbacks,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S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ystem development</a:t>
            </a:r>
            <a:endParaRPr lang="th-TH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TH SarabunPSK" panose="020B0500040200020003" pitchFamily="34" charset="-34"/>
            </a:endParaRPr>
          </a:p>
          <a:p>
            <a:pPr marL="442913" indent="-442913" eaLnBrk="1" hangingPunct="1">
              <a:spcBef>
                <a:spcPts val="2400"/>
              </a:spcBef>
              <a:defRPr/>
            </a:pPr>
            <a:r>
              <a:rPr lang="th-TH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TH SarabunPSK" panose="020B0500040200020003" pitchFamily="34" charset="-34"/>
                <a:sym typeface="Wingdings 2" panose="05020102010507070707" pitchFamily="18" charset="2"/>
              </a:rPr>
              <a:t></a:t>
            </a:r>
            <a:r>
              <a:rPr lang="th-TH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TH SarabunPSK" panose="020B0500040200020003" pitchFamily="34" charset="-34"/>
                <a:sym typeface="Wingdings 2" panose="05020102010507070707" pitchFamily="18" charset="2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Hospital quality improvement and accreditation: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Patient-centric attitude, CQI, Safety</a:t>
            </a:r>
            <a:endParaRPr lang="th-TH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TH SarabunPSK" panose="020B0500040200020003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-27384"/>
            <a:ext cx="9903446" cy="923320"/>
          </a:xfrm>
          <a:prstGeom prst="rect">
            <a:avLst/>
          </a:prstGeom>
          <a:solidFill>
            <a:srgbClr val="C00000"/>
          </a:solidFill>
          <a:ln w="38100">
            <a:noFill/>
          </a:ln>
        </p:spPr>
        <p:txBody>
          <a:bodyPr wrap="square" lIns="91429" tIns="45715" rIns="91429" bIns="4571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700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C</a:t>
            </a:r>
            <a:r>
              <a:rPr lang="en-US" sz="4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o-interventions: Less spoken issues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h-TH" sz="700" b="1" spc="50" dirty="0">
              <a:ln w="11430"/>
              <a:solidFill>
                <a:srgbClr val="FFFF00"/>
              </a:solidFill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4294967295"/>
          </p:nvPr>
        </p:nvSpPr>
        <p:spPr>
          <a:xfrm>
            <a:off x="7689304" y="6597352"/>
            <a:ext cx="1721166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dirty="0" smtClean="0">
                <a:solidFill>
                  <a:srgbClr val="66FFFF"/>
                </a:solidFill>
              </a:rPr>
              <a:t>Jiruth Sriratanaban  20/06/18</a:t>
            </a:r>
            <a:endParaRPr lang="en-US" dirty="0">
              <a:solidFill>
                <a:srgbClr val="66FFFF"/>
              </a:solidFill>
            </a:endParaRPr>
          </a:p>
        </p:txBody>
      </p:sp>
      <p:sp>
        <p:nvSpPr>
          <p:cNvPr id="7" name="ตัวยึดหมายเลขภาพนิ่ง 5"/>
          <p:cNvSpPr>
            <a:spLocks noGrp="1"/>
          </p:cNvSpPr>
          <p:nvPr>
            <p:ph type="sldNum" sz="quarter" idx="4294967295"/>
          </p:nvPr>
        </p:nvSpPr>
        <p:spPr>
          <a:xfrm>
            <a:off x="9345488" y="6597352"/>
            <a:ext cx="560512" cy="221109"/>
          </a:xfrm>
          <a:prstGeom prst="rect">
            <a:avLst/>
          </a:prstGeom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altLang="th-TH" dirty="0" smtClean="0">
                <a:solidFill>
                  <a:srgbClr val="66FFFF"/>
                </a:solidFill>
              </a:rPr>
              <a:t>P19</a:t>
            </a:r>
            <a:endParaRPr lang="en-US" altLang="th-TH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10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6250705"/>
          </a:xfrm>
        </p:spPr>
        <p:txBody>
          <a:bodyPr>
            <a:normAutofit/>
          </a:bodyPr>
          <a:lstStyle/>
          <a:p>
            <a:r>
              <a:rPr lang="en-US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</a:t>
            </a:r>
            <a:br>
              <a:rPr lang="en-US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</a:t>
            </a:r>
            <a:br>
              <a:rPr lang="en-US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Answer</a:t>
            </a:r>
            <a:endParaRPr lang="en-US" sz="9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086850"/>
      </p:ext>
    </p:extLst>
  </p:cSld>
  <p:clrMapOvr>
    <a:masterClrMapping/>
  </p:clrMapOvr>
</p:sld>
</file>

<file path=ppt/theme/theme1.xml><?xml version="1.0" encoding="utf-8"?>
<a:theme xmlns:a="http://schemas.openxmlformats.org/drawingml/2006/main" name="2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8705</TotalTime>
  <Words>1073</Words>
  <Application>Microsoft Office PowerPoint</Application>
  <PresentationFormat>A4 Paper (210x297 mm)</PresentationFormat>
  <Paragraphs>322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2_ชุดรูปแบบของ Office</vt:lpstr>
      <vt:lpstr>3_ชุดรูปแบบของ Office</vt:lpstr>
      <vt:lpstr>4_ชุดรูปแบบของ Office</vt:lpstr>
      <vt:lpstr>Office Theme</vt:lpstr>
      <vt:lpstr>Strategic Healthcare Purchasing in Thailand  with a Focus on Paying for Performance</vt:lpstr>
      <vt:lpstr>PowerPoint Presentation</vt:lpstr>
      <vt:lpstr>Basic profile of THAILAND</vt:lpstr>
      <vt:lpstr>PowerPoint Presentation</vt:lpstr>
      <vt:lpstr>UHC in Thailand: Now</vt:lpstr>
      <vt:lpstr>PowerPoint Presentation</vt:lpstr>
      <vt:lpstr>PowerPoint Presentation</vt:lpstr>
      <vt:lpstr>PowerPoint Presentation</vt:lpstr>
      <vt:lpstr>Example of central reimbursement to promote access to care:   Guideline-based Payment program by fee schedule for Anti-thrombolytic agent for emergency ST-elevated AMI patients</vt:lpstr>
      <vt:lpstr>PowerPoint Presentation</vt:lpstr>
      <vt:lpstr>KPI selection criteria</vt:lpstr>
      <vt:lpstr>QOF Top-down KPIs for P4P in 2017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 &amp; Answer</vt:lpstr>
    </vt:vector>
  </TitlesOfParts>
  <Company>Faculty of Medicine Chulalongkorn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Jiruth Sriratanaban</dc:creator>
  <cp:lastModifiedBy>ALLIOD, Marie-pierre</cp:lastModifiedBy>
  <cp:revision>534</cp:revision>
  <cp:lastPrinted>2018-06-09T03:27:44Z</cp:lastPrinted>
  <dcterms:created xsi:type="dcterms:W3CDTF">2012-01-30T08:13:38Z</dcterms:created>
  <dcterms:modified xsi:type="dcterms:W3CDTF">2018-08-02T08:42:01Z</dcterms:modified>
</cp:coreProperties>
</file>